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80" r:id="rId3"/>
    <p:sldId id="257" r:id="rId4"/>
    <p:sldId id="258" r:id="rId5"/>
    <p:sldId id="325" r:id="rId6"/>
    <p:sldId id="259" r:id="rId7"/>
    <p:sldId id="260" r:id="rId8"/>
    <p:sldId id="262" r:id="rId9"/>
    <p:sldId id="264" r:id="rId10"/>
    <p:sldId id="289" r:id="rId11"/>
    <p:sldId id="290" r:id="rId12"/>
    <p:sldId id="310" r:id="rId13"/>
    <p:sldId id="291" r:id="rId14"/>
    <p:sldId id="292" r:id="rId15"/>
    <p:sldId id="311" r:id="rId16"/>
    <p:sldId id="312" r:id="rId17"/>
    <p:sldId id="313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6" r:id="rId43"/>
    <p:sldId id="279" r:id="rId44"/>
    <p:sldId id="274" r:id="rId45"/>
    <p:sldId id="281" r:id="rId46"/>
    <p:sldId id="275" r:id="rId47"/>
    <p:sldId id="265" r:id="rId48"/>
    <p:sldId id="266" r:id="rId49"/>
    <p:sldId id="283" r:id="rId50"/>
    <p:sldId id="284" r:id="rId51"/>
    <p:sldId id="285" r:id="rId52"/>
    <p:sldId id="286" r:id="rId53"/>
    <p:sldId id="278" r:id="rId54"/>
    <p:sldId id="288" r:id="rId55"/>
    <p:sldId id="287" r:id="rId56"/>
    <p:sldId id="322" r:id="rId57"/>
    <p:sldId id="321" r:id="rId58"/>
    <p:sldId id="323" r:id="rId59"/>
    <p:sldId id="324" r:id="rId60"/>
    <p:sldId id="26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23CD4B-CB46-DA41-B3E8-25010B46D5CC}">
          <p14:sldIdLst>
            <p14:sldId id="256"/>
            <p14:sldId id="280"/>
            <p14:sldId id="257"/>
            <p14:sldId id="258"/>
            <p14:sldId id="325"/>
            <p14:sldId id="259"/>
            <p14:sldId id="260"/>
            <p14:sldId id="262"/>
            <p14:sldId id="264"/>
            <p14:sldId id="289"/>
            <p14:sldId id="290"/>
            <p14:sldId id="310"/>
            <p14:sldId id="291"/>
            <p14:sldId id="292"/>
            <p14:sldId id="311"/>
            <p14:sldId id="312"/>
            <p14:sldId id="313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4"/>
            <p14:sldId id="315"/>
            <p14:sldId id="316"/>
            <p14:sldId id="317"/>
            <p14:sldId id="318"/>
            <p14:sldId id="319"/>
            <p14:sldId id="320"/>
            <p14:sldId id="326"/>
            <p14:sldId id="279"/>
            <p14:sldId id="274"/>
            <p14:sldId id="281"/>
            <p14:sldId id="275"/>
            <p14:sldId id="265"/>
            <p14:sldId id="266"/>
            <p14:sldId id="283"/>
            <p14:sldId id="284"/>
            <p14:sldId id="285"/>
            <p14:sldId id="286"/>
            <p14:sldId id="278"/>
            <p14:sldId id="288"/>
            <p14:sldId id="287"/>
            <p14:sldId id="322"/>
            <p14:sldId id="321"/>
            <p14:sldId id="323"/>
            <p14:sldId id="32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E200A-38DF-BC42-9547-076F3D3D7D5B}" v="245" dt="2021-02-04T16:51:03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9"/>
    <p:restoredTop sz="88179"/>
  </p:normalViewPr>
  <p:slideViewPr>
    <p:cSldViewPr snapToGrid="0" snapToObjects="1" showGuides="1">
      <p:cViewPr>
        <p:scale>
          <a:sx n="100" d="100"/>
          <a:sy n="100" d="100"/>
        </p:scale>
        <p:origin x="144" y="1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8CE99-00F6-6E46-A26A-E6C9369A19B4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07881-A3C2-8349-965D-1B193D63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94410404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4.0?ref=ccsearch&amp;atype=rich" TargetMode="External"/><Relationship Id="rId4" Type="http://schemas.openxmlformats.org/officeDocument/2006/relationships/hyperlink" Target="https://commons.wikimedia.org/w/index.php?title=User:Dhanusha_Dhananjaya&amp;action=edit&amp;redlink=1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94410404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4.0?ref=ccsearch&amp;atype=rich" TargetMode="External"/><Relationship Id="rId4" Type="http://schemas.openxmlformats.org/officeDocument/2006/relationships/hyperlink" Target="https://commons.wikimedia.org/w/index.php?title=User:Dhanusha_Dhananjaya&amp;action=edit&amp;redlink=1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shamelessly stole this from the googles – do not release this and get me In trouble. This is for internal meeting use only. https://</a:t>
            </a:r>
            <a:r>
              <a:rPr lang="en-US" dirty="0" err="1"/>
              <a:t>imgur.com</a:t>
            </a:r>
            <a:r>
              <a:rPr lang="en-US" dirty="0"/>
              <a:t>/gallery/ZK9vQtt I deny everything.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"File:Linux file system foto no exif (1).jpg"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Dhanusha Dhananjaya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BY-SA 4.0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"File:Linux file system foto no exif (1).jpg"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Dhanusha Dhananjaya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BY-SA 4.0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6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07881-A3C2-8349-965D-1B193D63D7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72F0-43C1-8A4B-93C5-D6F20E666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2A745-19BF-DB4B-918E-D4F9542A1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C97C-C4E6-F147-B4EF-7EE9789B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64A3C-B32C-394D-928B-A6C6A01F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E980-1D93-E84D-A65E-C3E27A50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928-CBB6-4740-83B0-0878E4BE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84D27-4711-9D42-8FAB-81A636F2B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6B04-63D4-A64F-8171-8E59E8B2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4CAEA-EFB4-4046-AD59-E5C704C6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26450-3024-C243-BDF8-45F0E7E0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BFC7E-79E6-2C48-8D67-E0230B909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A2FB1-F8A1-F841-9021-B33F5556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30CF6-8FE7-7940-92A8-B7670678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DDCA1-E894-6F45-A1EA-1DD5085A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11F1-06BC-8846-A42A-826428FF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7B90-4B09-9D4B-B6DB-D67C5B7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A771-4380-8847-8E32-4D448FA7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5B85-9928-DD49-ACE3-9C2E4CA4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AA98-ADF9-B043-A7B2-BEA527DC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CE9B-EF55-EB43-B0A2-AD789D63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A669-A35A-154F-AF2D-A1D7D8A2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15EA-A1D7-0D4D-86AF-6B79F30F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B142-B9E3-2E48-8AF7-22405554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16E5-62FE-BB4A-8A40-AF9EC4D6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A69E-4C70-724D-ACB8-87F0A858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5B1-444B-7A49-9093-BC21C479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8E4F-0B97-3043-A5D1-57C304598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F01EE-B87D-154E-A6F5-5082D618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6D971-B92D-E944-A354-72D02B28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60467-86F5-1E41-AA57-E6DE3E8F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85ECD-4343-8B47-8387-F599283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A6B7-6F61-F64C-B4F0-78D2D625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F5533-0635-364F-9D4B-5C58A502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60F2A-A973-C249-B0F1-838848D14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F6F14-9156-4741-9CA3-B8129695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DDEA-C5CD-D84E-805B-E4FC21C30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C595D-E0A4-B341-B094-8B84A24D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C5D85-E96F-9944-B061-7EAF75DA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63703-6653-9B4A-A0A2-E00C2624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C3F-BA28-BC46-AD2F-9FBB82B9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1596-9C32-F74F-8FBE-46E73123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07586-CE44-F842-BC56-00A72585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71173-F6B2-2C4D-80FF-B6DCE740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6E976-E695-AD4C-A54E-EF0BDD0E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98479-06A5-C247-B40C-1462FD51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4A946-0959-334A-B0D6-379B88FA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CB05-8E21-924C-8E3A-BDD560DF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268D-FB56-B646-8CB6-497F5BC6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EFD2F-F2BE-5040-926A-D240D20A2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3A490-32EF-2949-919D-AFF35386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2DF5-110F-574B-898D-B241F56E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B0D63-CDD6-4742-91A2-6120ACCC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8031-6EA5-0A4A-BE32-ED5CCC91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F266F-C79A-1347-959B-36E27F1B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AE20D-C763-D649-ADDE-A6A67092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80278-6247-5543-925B-75A91BB8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0E00C-87D9-2D42-986E-C9FA2D5B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6B38-3796-504A-A0C1-7E482638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9DFF3-7764-1F41-A877-B88CF02D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80F83-DFF7-0044-B2CE-D6DD5874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5E58-4440-A543-B5C4-68BA758D8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F48B-5A30-3F4B-ABCD-A3A3E37C41FF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B44C-F3CD-0C48-B79E-C00BFBFE4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B4AB-7CE3-8645-80A1-6A278AF8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E02F-5B0D-1C47-88E2-4D0AC002F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falgout@usgs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falgout@usgs.gov" TargetMode="External"/><Relationship Id="rId2" Type="http://schemas.openxmlformats.org/officeDocument/2006/relationships/hyperlink" Target="http://www.globu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pc@usgs.gov" TargetMode="External"/><Relationship Id="rId4" Type="http://schemas.openxmlformats.org/officeDocument/2006/relationships/hyperlink" Target="mailto:apedraza@usgs.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lobus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lobus.org/how-to/globus-connect-personal-windows/#configuration" TargetMode="External"/><Relationship Id="rId2" Type="http://schemas.openxmlformats.org/officeDocument/2006/relationships/hyperlink" Target="https://www.globus.org/globus-connect-pers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hpc@usgs.gov" TargetMode="External"/><Relationship Id="rId2" Type="http://schemas.openxmlformats.org/officeDocument/2006/relationships/hyperlink" Target="https://bp-mgmt-den.cr.usgs.gov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docs.globus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jfalgout@usgs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pedraza@usgs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lobus.org/modern-research-data-porta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s-collaboration.org/" TargetMode="External"/><Relationship Id="rId2" Type="http://schemas.openxmlformats.org/officeDocument/2006/relationships/hyperlink" Target="https://irod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doop.apache.org/" TargetMode="External"/><Relationship Id="rId4" Type="http://schemas.openxmlformats.org/officeDocument/2006/relationships/hyperlink" Target="https://ceph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FC7E-88A1-BF44-8852-167267909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B4EA5-C6F1-A342-9DED-47462B1B7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48722"/>
          </a:xfrm>
        </p:spPr>
        <p:txBody>
          <a:bodyPr>
            <a:normAutofit/>
          </a:bodyPr>
          <a:lstStyle/>
          <a:p>
            <a:r>
              <a:rPr lang="en-US" dirty="0"/>
              <a:t>Official Introduction to the Advanced Computing Cooperative at USGS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E5C39-6939-4E48-84B7-C3738204141B}"/>
              </a:ext>
            </a:extLst>
          </p:cNvPr>
          <p:cNvSpPr txBox="1"/>
          <p:nvPr/>
        </p:nvSpPr>
        <p:spPr>
          <a:xfrm>
            <a:off x="498296" y="5073917"/>
            <a:ext cx="36267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Jeff Falgout</a:t>
            </a:r>
          </a:p>
          <a:p>
            <a:r>
              <a:rPr lang="en-US" sz="1200" dirty="0">
                <a:hlinkClick r:id="rId2"/>
              </a:rPr>
              <a:t>jfalgout@usgs.gov</a:t>
            </a:r>
            <a:r>
              <a:rPr lang="en-US" sz="1200" dirty="0"/>
              <a:t> </a:t>
            </a:r>
          </a:p>
          <a:p>
            <a:r>
              <a:rPr lang="en-US" sz="1200" dirty="0"/>
              <a:t>Computer Scientist</a:t>
            </a:r>
          </a:p>
          <a:p>
            <a:r>
              <a:rPr lang="en-US" sz="1200" dirty="0"/>
              <a:t>Advanced Research Computing</a:t>
            </a:r>
          </a:p>
          <a:p>
            <a:r>
              <a:rPr lang="en-US" sz="1200" dirty="0"/>
              <a:t>Science Analytics and Synthesis</a:t>
            </a:r>
          </a:p>
          <a:p>
            <a:r>
              <a:rPr lang="en-US" sz="1200" dirty="0"/>
              <a:t>Core Science Systems</a:t>
            </a:r>
          </a:p>
          <a:p>
            <a:r>
              <a:rPr lang="en-US" sz="1200" dirty="0"/>
              <a:t>U.S. Geological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4B10C-A74A-3C45-92B7-BFB545A8C33F}"/>
              </a:ext>
            </a:extLst>
          </p:cNvPr>
          <p:cNvSpPr txBox="1"/>
          <p:nvPr/>
        </p:nvSpPr>
        <p:spPr>
          <a:xfrm>
            <a:off x="9779285" y="6212690"/>
            <a:ext cx="17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February 2021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373038-7AF6-D546-891E-7129C54B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828" y="454521"/>
            <a:ext cx="3598914" cy="20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sgs logo">
            <a:extLst>
              <a:ext uri="{FF2B5EF4-FFF2-40B4-BE49-F238E27FC236}">
                <a16:creationId xmlns:a16="http://schemas.microsoft.com/office/drawing/2014/main" id="{BE8006E7-B5FF-9E47-A1B8-14582AFC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96" y="413368"/>
            <a:ext cx="4175304" cy="16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5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pic>
        <p:nvPicPr>
          <p:cNvPr id="5" name="Content Placeholder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33E96C2-5887-1B40-950F-B80E6C2A3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555" y="2270125"/>
            <a:ext cx="8652889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0C7726-AD00-0149-AAA8-018FD6941910}"/>
              </a:ext>
            </a:extLst>
          </p:cNvPr>
          <p:cNvSpPr/>
          <p:nvPr/>
        </p:nvSpPr>
        <p:spPr>
          <a:xfrm>
            <a:off x="8394700" y="2921000"/>
            <a:ext cx="1739900" cy="6858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BF90-E6B8-514A-91CC-CB2C30455410}"/>
              </a:ext>
            </a:extLst>
          </p:cNvPr>
          <p:cNvSpPr txBox="1"/>
          <p:nvPr/>
        </p:nvSpPr>
        <p:spPr>
          <a:xfrm>
            <a:off x="4635499" y="1490633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https://www.globus.org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12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68ADC9-DAE1-514D-8010-E573621D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11" y="1425575"/>
            <a:ext cx="8172378" cy="4927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4B8A23D-DB80-5B4D-B74B-1D7A63D86207}"/>
              </a:ext>
            </a:extLst>
          </p:cNvPr>
          <p:cNvSpPr/>
          <p:nvPr/>
        </p:nvSpPr>
        <p:spPr>
          <a:xfrm>
            <a:off x="3289300" y="3962399"/>
            <a:ext cx="2413000" cy="54610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C9F5921-8934-7241-9518-3926A579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539875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D5A8B0-161E-E347-8F0D-5604E763BE1C}"/>
              </a:ext>
            </a:extLst>
          </p:cNvPr>
          <p:cNvGrpSpPr/>
          <p:nvPr/>
        </p:nvGrpSpPr>
        <p:grpSpPr>
          <a:xfrm>
            <a:off x="2692400" y="1512170"/>
            <a:ext cx="5969000" cy="5104152"/>
            <a:chOff x="2692400" y="1512170"/>
            <a:chExt cx="5969000" cy="5104152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E2D43B6-4782-494C-A4CB-565A57159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2400" y="1512170"/>
              <a:ext cx="5969000" cy="51041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C16972-5E2E-5842-86B1-0EC2812C7C04}"/>
                </a:ext>
              </a:extLst>
            </p:cNvPr>
            <p:cNvSpPr/>
            <p:nvPr/>
          </p:nvSpPr>
          <p:spPr>
            <a:xfrm>
              <a:off x="5207000" y="3175000"/>
              <a:ext cx="8890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1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5A533B-AD81-F94A-8343-F9A0EC64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828800"/>
            <a:ext cx="5892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2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A44E-58E6-7A45-9183-A8879D3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B5137B9-0060-2B49-8A7A-CB667046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" y="1798828"/>
            <a:ext cx="10864850" cy="44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0B16-C410-1049-888D-813420E25C6E}"/>
              </a:ext>
            </a:extLst>
          </p:cNvPr>
          <p:cNvGrpSpPr/>
          <p:nvPr/>
        </p:nvGrpSpPr>
        <p:grpSpPr>
          <a:xfrm>
            <a:off x="2494563" y="1433276"/>
            <a:ext cx="7202874" cy="4907199"/>
            <a:chOff x="2494563" y="1433276"/>
            <a:chExt cx="7202874" cy="49071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F49E60-907E-0C49-8767-4C568888BF6D}"/>
                </a:ext>
              </a:extLst>
            </p:cNvPr>
            <p:cNvGrpSpPr/>
            <p:nvPr/>
          </p:nvGrpSpPr>
          <p:grpSpPr>
            <a:xfrm>
              <a:off x="2494563" y="1433276"/>
              <a:ext cx="7202874" cy="4907199"/>
              <a:chOff x="2322127" y="1585676"/>
              <a:chExt cx="7202874" cy="4907199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689F79E6-EC18-9B46-9A99-ED34D21C8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2127" y="1585676"/>
                <a:ext cx="7202874" cy="490719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0393A-503C-8346-8719-C659B148E210}"/>
                  </a:ext>
                </a:extLst>
              </p:cNvPr>
              <p:cNvSpPr txBox="1"/>
              <p:nvPr/>
            </p:nvSpPr>
            <p:spPr>
              <a:xfrm>
                <a:off x="5041900" y="2780434"/>
                <a:ext cx="114300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Falgout, Jeff T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DD197D-F52A-F949-9321-3C91EED49C4C}"/>
                  </a:ext>
                </a:extLst>
              </p:cNvPr>
              <p:cNvSpPr txBox="1"/>
              <p:nvPr/>
            </p:nvSpPr>
            <p:spPr>
              <a:xfrm>
                <a:off x="5041900" y="3174218"/>
                <a:ext cx="123190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/>
                  <a:t>jfalgout@usgs.gov</a:t>
                </a:r>
                <a:endParaRPr lang="en-US" sz="105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2E567-AD51-ED4F-BF16-2F8920EF96D4}"/>
                </a:ext>
              </a:extLst>
            </p:cNvPr>
            <p:cNvSpPr txBox="1"/>
            <p:nvPr/>
          </p:nvSpPr>
          <p:spPr>
            <a:xfrm>
              <a:off x="5480050" y="2102337"/>
              <a:ext cx="18478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jfalgout@usgs.gov</a:t>
              </a: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482DCF-DB40-AD48-8C8D-7326C7D1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Globus Web Interface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F9D44-1738-3740-911F-971F99A7CE7E}"/>
              </a:ext>
            </a:extLst>
          </p:cNvPr>
          <p:cNvSpPr/>
          <p:nvPr/>
        </p:nvSpPr>
        <p:spPr>
          <a:xfrm>
            <a:off x="4889500" y="5565858"/>
            <a:ext cx="1346200" cy="54610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3571-7D15-A245-9166-8CA5E8A1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29A5C8-84C2-3D47-80F5-D210221B5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1616800"/>
            <a:ext cx="8039100" cy="496508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71FCE7-D075-1440-AE1C-0DEAAC037072}"/>
              </a:ext>
            </a:extLst>
          </p:cNvPr>
          <p:cNvSpPr/>
          <p:nvPr/>
        </p:nvSpPr>
        <p:spPr>
          <a:xfrm>
            <a:off x="2324100" y="5934074"/>
            <a:ext cx="1346200" cy="54610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C743-EDE7-CC4C-AF66-ADB31CF8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Logged In – The File Manager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5C2643-69C2-DD4C-BE04-34B61A75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75" y="1555045"/>
            <a:ext cx="7562850" cy="514419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C8E097-456F-BC4A-89FA-E8122CEED215}"/>
              </a:ext>
            </a:extLst>
          </p:cNvPr>
          <p:cNvSpPr/>
          <p:nvPr/>
        </p:nvSpPr>
        <p:spPr>
          <a:xfrm>
            <a:off x="7823200" y="2044699"/>
            <a:ext cx="2413000" cy="54610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5B1C-7A2B-A346-81A8-13B830F8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377E31-A502-9B4C-B0BA-5BB8F3CD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1" y="1690688"/>
            <a:ext cx="5673699" cy="3530600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66A245-AC3F-A742-BD4B-C3AC2F64E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90688"/>
            <a:ext cx="6014446" cy="3841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EBD087-A4BD-F740-BE60-BFD863A37FE1}"/>
              </a:ext>
            </a:extLst>
          </p:cNvPr>
          <p:cNvSpPr txBox="1"/>
          <p:nvPr/>
        </p:nvSpPr>
        <p:spPr>
          <a:xfrm>
            <a:off x="8242300" y="2754870"/>
            <a:ext cx="2197100" cy="2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Deprecated, eventually going away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F4C2E-CE68-E241-BA9C-7D322C401C5B}"/>
              </a:ext>
            </a:extLst>
          </p:cNvPr>
          <p:cNvSpPr txBox="1"/>
          <p:nvPr/>
        </p:nvSpPr>
        <p:spPr>
          <a:xfrm>
            <a:off x="8242300" y="3949742"/>
            <a:ext cx="2197100" cy="2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 a USGS Share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F8335-E2CE-7945-818C-61C6DE9B2734}"/>
              </a:ext>
            </a:extLst>
          </p:cNvPr>
          <p:cNvSpPr txBox="1"/>
          <p:nvPr/>
        </p:nvSpPr>
        <p:spPr>
          <a:xfrm>
            <a:off x="3088777" y="5970113"/>
            <a:ext cx="60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move forward, we will refine descriptions and keywords</a:t>
            </a:r>
          </a:p>
        </p:txBody>
      </p:sp>
    </p:spTree>
    <p:extLst>
      <p:ext uri="{BB962C8B-B14F-4D97-AF65-F5344CB8AC3E}">
        <p14:creationId xmlns:p14="http://schemas.microsoft.com/office/powerpoint/2010/main" val="145414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C641-41E4-484D-AFB4-91B21925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E1C5-2F1D-0C49-A729-6C75D4F3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077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is a work in progress!</a:t>
            </a:r>
          </a:p>
          <a:p>
            <a:pPr lvl="1"/>
            <a:r>
              <a:rPr lang="en-US" dirty="0"/>
              <a:t>Information is current as of 4 Feb 2021</a:t>
            </a:r>
          </a:p>
          <a:p>
            <a:r>
              <a:rPr lang="en-US" dirty="0"/>
              <a:t>Almost all the background info on Globus is straight from the Globus website </a:t>
            </a:r>
          </a:p>
          <a:p>
            <a:pPr lvl="1"/>
            <a:r>
              <a:rPr lang="en-US" dirty="0">
                <a:hlinkClick r:id="rId2"/>
              </a:rPr>
              <a:t>www.globus.org</a:t>
            </a:r>
            <a:r>
              <a:rPr lang="en-US" dirty="0"/>
              <a:t> </a:t>
            </a:r>
          </a:p>
          <a:p>
            <a:r>
              <a:rPr lang="en-US" dirty="0"/>
              <a:t>Things may (and will likely) change</a:t>
            </a:r>
          </a:p>
          <a:p>
            <a:pPr lvl="1"/>
            <a:r>
              <a:rPr lang="en-US" dirty="0"/>
              <a:t>This is also v0.02 of this slide deck</a:t>
            </a:r>
          </a:p>
          <a:p>
            <a:r>
              <a:rPr lang="en-US" dirty="0"/>
              <a:t>The USGS Globus subscription is an annual subscription @ ~$150k</a:t>
            </a:r>
          </a:p>
          <a:p>
            <a:pPr lvl="1"/>
            <a:r>
              <a:rPr lang="en-US" dirty="0"/>
              <a:t>About the cost of a single FTE</a:t>
            </a:r>
          </a:p>
          <a:p>
            <a:pPr lvl="1"/>
            <a:r>
              <a:rPr lang="en-US" dirty="0"/>
              <a:t>Covers all clients, endpoints, and users in </a:t>
            </a:r>
            <a:r>
              <a:rPr lang="en-US" dirty="0" err="1"/>
              <a:t>usgs.gov</a:t>
            </a:r>
            <a:endParaRPr lang="en-US" dirty="0"/>
          </a:p>
          <a:p>
            <a:r>
              <a:rPr lang="en-US" dirty="0"/>
              <a:t>Points of Contact</a:t>
            </a:r>
          </a:p>
          <a:p>
            <a:pPr lvl="1"/>
            <a:r>
              <a:rPr lang="en-US" dirty="0"/>
              <a:t>Jeff Falgout (CSS/SAS) </a:t>
            </a:r>
            <a:r>
              <a:rPr lang="en-US" dirty="0">
                <a:hlinkClick r:id="rId3"/>
              </a:rPr>
              <a:t>jfalgout@usgs.gov</a:t>
            </a:r>
            <a:endParaRPr lang="en-US" dirty="0"/>
          </a:p>
          <a:p>
            <a:pPr lvl="1"/>
            <a:r>
              <a:rPr lang="en-US" dirty="0"/>
              <a:t>Al Pedraza (ACIO/CHS) </a:t>
            </a:r>
            <a:r>
              <a:rPr lang="en-US" dirty="0">
                <a:hlinkClick r:id="rId4"/>
              </a:rPr>
              <a:t>apedraza@usgs.gov</a:t>
            </a:r>
            <a:endParaRPr lang="en-US" dirty="0"/>
          </a:p>
          <a:p>
            <a:pPr lvl="1"/>
            <a:r>
              <a:rPr lang="en-US" dirty="0"/>
              <a:t>Support </a:t>
            </a:r>
            <a:r>
              <a:rPr lang="en-US" dirty="0">
                <a:hlinkClick r:id="rId5"/>
              </a:rPr>
              <a:t>hpc@usgs.gov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we are the first point of contact for support, we will escalate to Globus as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2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CC1F75-B6FE-2A43-A3A1-B0EADC034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7486" y="1690688"/>
            <a:ext cx="7064814" cy="48550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9E73A-602C-A946-91BB-5911A5C72D73}"/>
              </a:ext>
            </a:extLst>
          </p:cNvPr>
          <p:cNvSpPr txBox="1"/>
          <p:nvPr/>
        </p:nvSpPr>
        <p:spPr>
          <a:xfrm>
            <a:off x="237686" y="2400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path is your home directory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4379692" y="2400300"/>
            <a:ext cx="2948207" cy="615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97DD25-16AA-D94B-BE31-8BE97F9EA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6104" y="1677988"/>
            <a:ext cx="7102396" cy="48816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9E73A-602C-A946-91BB-5911A5C72D73}"/>
              </a:ext>
            </a:extLst>
          </p:cNvPr>
          <p:cNvSpPr txBox="1"/>
          <p:nvPr/>
        </p:nvSpPr>
        <p:spPr>
          <a:xfrm>
            <a:off x="237686" y="24003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path is your home directory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7566104" y="2400300"/>
            <a:ext cx="1536700" cy="4937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01DEF9-D10C-DF42-9794-7B60307AC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5200" y="1453280"/>
            <a:ext cx="7549250" cy="518882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6273800" y="3621882"/>
            <a:ext cx="1676400" cy="708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4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69DA6E-0B5F-7042-8E9D-BB768AEB7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352" y="1690688"/>
            <a:ext cx="7191296" cy="49427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6604000" y="2457451"/>
            <a:ext cx="1676400" cy="558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040CB3-25A4-4048-AF34-4032CBCD5FE8}"/>
              </a:ext>
            </a:extLst>
          </p:cNvPr>
          <p:cNvSpPr/>
          <p:nvPr/>
        </p:nvSpPr>
        <p:spPr>
          <a:xfrm>
            <a:off x="5422900" y="4013199"/>
            <a:ext cx="1676400" cy="4282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F2B046-AC83-2842-8BEC-C8B4AF528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0951" y="1411624"/>
            <a:ext cx="7570098" cy="52031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5715000" y="2635251"/>
            <a:ext cx="1676400" cy="4282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83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C1AB62-7F03-E44F-ADE3-3B38BFA16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08" y="2054225"/>
            <a:ext cx="5658679" cy="3889375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1803400" y="2876551"/>
            <a:ext cx="2019300" cy="768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6D6923C-75DD-734C-88EC-484CBAA6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4225"/>
            <a:ext cx="5792638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C1AB62-7F03-E44F-ADE3-3B38BFA16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08" y="2054225"/>
            <a:ext cx="5658679" cy="3889375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1803400" y="2876551"/>
            <a:ext cx="2019300" cy="768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6D6923C-75DD-734C-88EC-484CBAA65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54225"/>
            <a:ext cx="5792638" cy="38893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FCC67E-7277-5B4C-8609-BE99885320AB}"/>
              </a:ext>
            </a:extLst>
          </p:cNvPr>
          <p:cNvSpPr/>
          <p:nvPr/>
        </p:nvSpPr>
        <p:spPr>
          <a:xfrm>
            <a:off x="9664700" y="2054225"/>
            <a:ext cx="2019300" cy="768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AF1FF2-3B3F-8040-AD08-A5085C6381F1}"/>
              </a:ext>
            </a:extLst>
          </p:cNvPr>
          <p:cNvSpPr/>
          <p:nvPr/>
        </p:nvSpPr>
        <p:spPr>
          <a:xfrm>
            <a:off x="6096000" y="3000374"/>
            <a:ext cx="605932" cy="3143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1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AB3F08-C54F-2B4F-8350-2CABF504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0" y="2170906"/>
            <a:ext cx="5260411" cy="355600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47E63D-B138-D842-B3A1-7AE5F99D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0906"/>
            <a:ext cx="5260411" cy="355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6972299" y="2565400"/>
            <a:ext cx="1253365" cy="4702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5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0D8A6B-5774-0848-83B6-BBA07E7F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01" y="1841500"/>
            <a:ext cx="507254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10100435" y="2692400"/>
            <a:ext cx="1253365" cy="4702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4BE9D9-434C-E246-B23B-20363D0D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4" y="1841500"/>
            <a:ext cx="50725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1116EC-03C2-FB4E-8094-67DDA287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30" y="1816008"/>
            <a:ext cx="6444139" cy="43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F10-B52F-1449-BD10-8A1A00E1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Globus?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AF71-830B-7849-9EA2-5188FB81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"Research Data Management Simplified"</a:t>
            </a:r>
          </a:p>
          <a:p>
            <a:pPr lvl="1"/>
            <a:r>
              <a:rPr lang="en-US" dirty="0"/>
              <a:t>Transfer</a:t>
            </a:r>
          </a:p>
          <a:p>
            <a:pPr lvl="1"/>
            <a:r>
              <a:rPr lang="en-US" dirty="0"/>
              <a:t>Share</a:t>
            </a:r>
          </a:p>
          <a:p>
            <a:pPr lvl="1"/>
            <a:r>
              <a:rPr lang="en-US" dirty="0"/>
              <a:t>Build</a:t>
            </a:r>
          </a:p>
          <a:p>
            <a:r>
              <a:rPr lang="en-US" dirty="0"/>
              <a:t>Non-profit out of University of Chicago</a:t>
            </a:r>
          </a:p>
          <a:p>
            <a:pPr lvl="1"/>
            <a:r>
              <a:rPr lang="en-US" dirty="0"/>
              <a:t>Started out as National Science Foundation grant</a:t>
            </a:r>
          </a:p>
          <a:p>
            <a:r>
              <a:rPr lang="en-US" dirty="0"/>
              <a:t>De facto standard within research computing community for data transfer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"Unifies access to research data across all systems"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https://www.globus.org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E9B698-3B8A-9540-B627-743F1506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925" y="1166804"/>
            <a:ext cx="4269483" cy="24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21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A03D-01CA-2040-9680-D15714B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from Yeti Disk to Caldera Disk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24692D-BC99-574D-B1E3-D3938627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1479618"/>
            <a:ext cx="7561739" cy="51116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E58FEC-2944-4349-9A35-50D41D87A615}"/>
              </a:ext>
            </a:extLst>
          </p:cNvPr>
          <p:cNvSpPr/>
          <p:nvPr/>
        </p:nvSpPr>
        <p:spPr>
          <a:xfrm>
            <a:off x="3425933" y="1955801"/>
            <a:ext cx="1336567" cy="52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1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35B2-0F1A-794A-9245-ED2455F6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Creating a Guest Collection</a:t>
            </a:r>
          </a:p>
        </p:txBody>
      </p:sp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C63F6E-361A-E542-B70B-6ECF36B56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449107"/>
            <a:ext cx="7303638" cy="5043768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1B3B8F-AB0F-8349-A4A0-C0FC7C9DD0E6}"/>
              </a:ext>
            </a:extLst>
          </p:cNvPr>
          <p:cNvSpPr/>
          <p:nvPr/>
        </p:nvSpPr>
        <p:spPr>
          <a:xfrm>
            <a:off x="7975600" y="2900164"/>
            <a:ext cx="1028700" cy="52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90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6E00-21B5-7F4F-92A1-B238919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Creating a Guest Collection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5C5EEE-917B-5E43-B9F2-4D7D56D2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732" y="1668649"/>
            <a:ext cx="7078536" cy="482422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093451-3DB0-AC42-859B-0740013F5257}"/>
              </a:ext>
            </a:extLst>
          </p:cNvPr>
          <p:cNvSpPr/>
          <p:nvPr/>
        </p:nvSpPr>
        <p:spPr>
          <a:xfrm>
            <a:off x="7934433" y="2465376"/>
            <a:ext cx="1700835" cy="52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08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6E00-21B5-7F4F-92A1-B238919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Creating a Guest Collection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7F7133-3BDF-8640-82E5-53A7193A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1690688"/>
            <a:ext cx="7162470" cy="49462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ED8FC3-2D07-EB45-8D49-92FCF9D7AF24}"/>
              </a:ext>
            </a:extLst>
          </p:cNvPr>
          <p:cNvSpPr/>
          <p:nvPr/>
        </p:nvSpPr>
        <p:spPr>
          <a:xfrm>
            <a:off x="8057216" y="2538214"/>
            <a:ext cx="1681146" cy="6621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4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6E00-21B5-7F4F-92A1-B238919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Creating a Guest Collection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846B92-6D2B-3847-9300-75ED6B41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80" y="1549400"/>
            <a:ext cx="7455962" cy="51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6E00-21B5-7F4F-92A1-B238919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Creating a Guest Collection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70AA2-735F-8F42-B22B-E67E4B1B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20" y="1540860"/>
            <a:ext cx="7357759" cy="51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9031CA3-4999-0444-9D05-F0EA581DD18A}"/>
              </a:ext>
            </a:extLst>
          </p:cNvPr>
          <p:cNvSpPr/>
          <p:nvPr/>
        </p:nvSpPr>
        <p:spPr>
          <a:xfrm>
            <a:off x="4113507" y="6329164"/>
            <a:ext cx="1700835" cy="52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9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C22537-7CBE-1449-8883-B577A306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40" y="1642953"/>
            <a:ext cx="6892319" cy="48499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E979C58-B006-914F-8784-C14A532C6F45}"/>
              </a:ext>
            </a:extLst>
          </p:cNvPr>
          <p:cNvSpPr/>
          <p:nvPr/>
        </p:nvSpPr>
        <p:spPr>
          <a:xfrm>
            <a:off x="7301207" y="2439680"/>
            <a:ext cx="2240952" cy="52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78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ADBE46-2C34-7840-A2CB-57917641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45" y="1501191"/>
            <a:ext cx="7389509" cy="51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FF8E8E-0589-DE40-8317-0C82C449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90" y="1552311"/>
            <a:ext cx="7540019" cy="53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0025AD-D549-1047-981D-F68C8D31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90" y="1661193"/>
            <a:ext cx="7286019" cy="51269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FDB639-6783-634C-B862-CEE453A825E9}"/>
              </a:ext>
            </a:extLst>
          </p:cNvPr>
          <p:cNvSpPr/>
          <p:nvPr/>
        </p:nvSpPr>
        <p:spPr>
          <a:xfrm>
            <a:off x="7498057" y="2457920"/>
            <a:ext cx="2240952" cy="6281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DB2B-9467-8B48-8428-4365FC77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Globus: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D4EC-4706-0343-9494-62BDF238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Unified interface to research data</a:t>
            </a:r>
          </a:p>
          <a:p>
            <a:pPr lvl="1"/>
            <a:r>
              <a:rPr lang="en-US" dirty="0"/>
              <a:t>Laptop/desktop, supercomputers, tape storage, cloud storage</a:t>
            </a:r>
          </a:p>
          <a:p>
            <a:pPr lvl="1"/>
            <a:r>
              <a:rPr lang="en-US" dirty="0"/>
              <a:t>Web interface, cli, or </a:t>
            </a:r>
            <a:r>
              <a:rPr lang="en-US" dirty="0" err="1"/>
              <a:t>api</a:t>
            </a:r>
            <a:endParaRPr lang="en-US" dirty="0"/>
          </a:p>
          <a:p>
            <a:pPr lvl="1"/>
            <a:r>
              <a:rPr lang="en-US" dirty="0"/>
              <a:t>Optional encryption of transfer, sync destination with source,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Monitor transfers in progress</a:t>
            </a:r>
          </a:p>
          <a:p>
            <a:r>
              <a:rPr lang="en-US" dirty="0"/>
              <a:t>Data transferred directly between source and destination</a:t>
            </a:r>
          </a:p>
          <a:p>
            <a:pPr lvl="1"/>
            <a:r>
              <a:rPr lang="en-US" dirty="0"/>
              <a:t>'Set it and forget it' – Globus service monitors transfer at each endpoint </a:t>
            </a:r>
          </a:p>
          <a:p>
            <a:pPr lvl="1"/>
            <a:r>
              <a:rPr lang="en-US" dirty="0"/>
              <a:t>Automatically tunes transfer/network parameters on the fly – much higher transfer rates than other protocols (when using </a:t>
            </a:r>
            <a:r>
              <a:rPr lang="en-US" dirty="0" err="1"/>
              <a:t>GridFTP</a:t>
            </a:r>
            <a:r>
              <a:rPr lang="en-US" dirty="0"/>
              <a:t> protocol)</a:t>
            </a:r>
          </a:p>
          <a:p>
            <a:pPr lvl="1"/>
            <a:r>
              <a:rPr lang="en-US" dirty="0"/>
              <a:t>Recover from network or endpoint failures (up to 3 days) with notifications if action is required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D5337D-9453-EA48-9C70-FE1D5FF6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310" y="165100"/>
            <a:ext cx="3668889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4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AD2DA4-9EC0-2640-990D-11767125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41" y="1359642"/>
            <a:ext cx="7078359" cy="49808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10653E-1189-EE44-A957-83882E104ABB}"/>
              </a:ext>
            </a:extLst>
          </p:cNvPr>
          <p:cNvSpPr/>
          <p:nvPr/>
        </p:nvSpPr>
        <p:spPr>
          <a:xfrm>
            <a:off x="7487248" y="2590800"/>
            <a:ext cx="2672752" cy="2476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06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3E12-3D3D-AA4A-86B8-76A22F0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Managing a Guest Collection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193226-E72A-924C-BDAC-919E60C8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49" y="1385335"/>
            <a:ext cx="7505701" cy="52815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3F27FC-1B4B-514C-8A19-DC94DEA6FF53}"/>
              </a:ext>
            </a:extLst>
          </p:cNvPr>
          <p:cNvSpPr/>
          <p:nvPr/>
        </p:nvSpPr>
        <p:spPr>
          <a:xfrm>
            <a:off x="7543105" y="3060700"/>
            <a:ext cx="2007295" cy="406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4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10CE-4F0C-5C40-85C3-FEE9D05F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– Administrator View</a:t>
            </a:r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804B1DA-7B83-5040-B344-780B564B0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053" y="1423351"/>
            <a:ext cx="6779894" cy="5196524"/>
          </a:xfrm>
        </p:spPr>
      </p:pic>
    </p:spTree>
    <p:extLst>
      <p:ext uri="{BB962C8B-B14F-4D97-AF65-F5344CB8AC3E}">
        <p14:creationId xmlns:p14="http://schemas.microsoft.com/office/powerpoint/2010/main" val="2344464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432D-2D04-6C4E-9FFD-9D37643E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E1CF-15FC-9648-A1D2-59358073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identities can be linked to a single person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7BCF46-3549-114B-8AD2-DFB54D31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3921"/>
            <a:ext cx="6108700" cy="4163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450ABD-CFA4-8840-9FD0-DE51C87B4589}"/>
              </a:ext>
            </a:extLst>
          </p:cNvPr>
          <p:cNvSpPr txBox="1"/>
          <p:nvPr/>
        </p:nvSpPr>
        <p:spPr>
          <a:xfrm>
            <a:off x="7950200" y="2443922"/>
            <a:ext cx="396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should I link accounts?</a:t>
            </a:r>
          </a:p>
          <a:p>
            <a:endParaRPr lang="en-US" dirty="0"/>
          </a:p>
          <a:p>
            <a:r>
              <a:rPr lang="en-US" sz="1600" dirty="0"/>
              <a:t>Globus allows users to link their many identities (e.g., university login, facility logins, Google, Globus ID) into a single Globus account. This allows the user to have a single account to manage their resources across these multiple identities. For example, a user with a University of Chicago account, might also have XSEDE account. By linking those together into a single Globus account, use of services such as Globus transfer and groups using either identity is consolidated under that single Globus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07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C683-62A3-0D4F-8996-1C003736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Connect Personal – The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7C2F-A90B-E146-A1B6-44310616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250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Creates a Globus endpoint on laptop, desktop, or other computer</a:t>
            </a:r>
          </a:p>
          <a:p>
            <a:pPr lvl="1"/>
            <a:r>
              <a:rPr lang="en-US" dirty="0"/>
              <a:t>Allows transfer/share from local machine to other Globus endpoints</a:t>
            </a:r>
          </a:p>
          <a:p>
            <a:r>
              <a:rPr lang="en-US" dirty="0"/>
              <a:t>No administrator privileges required for install or to run</a:t>
            </a:r>
          </a:p>
          <a:p>
            <a:r>
              <a:rPr lang="en-US" dirty="0"/>
              <a:t>Windows, Mac, and Linux supported</a:t>
            </a:r>
          </a:p>
          <a:p>
            <a:r>
              <a:rPr lang="en-US" dirty="0"/>
              <a:t>Quick install</a:t>
            </a:r>
          </a:p>
          <a:p>
            <a:r>
              <a:rPr lang="en-US" dirty="0"/>
              <a:t>Traverses NAT</a:t>
            </a:r>
          </a:p>
          <a:p>
            <a:r>
              <a:rPr lang="en-US" dirty="0"/>
              <a:t>Uses Globus platform for security and authentication</a:t>
            </a:r>
          </a:p>
          <a:p>
            <a:r>
              <a:rPr lang="en-US" dirty="0">
                <a:hlinkClick r:id="rId2"/>
              </a:rPr>
              <a:t>https://www.globus.org/globus-connect-personal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 sure to follow all instructions, notably </a:t>
            </a:r>
            <a:r>
              <a:rPr lang="en-US" dirty="0">
                <a:hlinkClick r:id="rId3"/>
              </a:rPr>
              <a:t>"Configuration"</a:t>
            </a:r>
            <a:r>
              <a:rPr lang="en-US" dirty="0"/>
              <a:t>  </a:t>
            </a:r>
            <a:r>
              <a:rPr lang="en-US" sz="1600" dirty="0"/>
              <a:t>&lt;-- windows doc link</a:t>
            </a:r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994199A-2E74-2B47-BA7C-7A71A0865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r="63125" b="10135"/>
          <a:stretch/>
        </p:blipFill>
        <p:spPr bwMode="auto">
          <a:xfrm>
            <a:off x="7251700" y="2241550"/>
            <a:ext cx="44958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11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A90-AA9E-4F42-B034-CE5D694A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Connect Server Architecture</a:t>
            </a:r>
          </a:p>
        </p:txBody>
      </p:sp>
      <p:pic>
        <p:nvPicPr>
          <p:cNvPr id="2050" name="Picture 2" descr="Globus Connect Server version 5">
            <a:extLst>
              <a:ext uri="{FF2B5EF4-FFF2-40B4-BE49-F238E27FC236}">
                <a16:creationId xmlns:a16="http://schemas.microsoft.com/office/drawing/2014/main" id="{FF483604-F224-D24B-ADA6-DF508432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994" y="2040445"/>
            <a:ext cx="8370012" cy="47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64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4CF2-45B8-8546-A260-85A68500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1429-D493-684C-9FF9-58A04DE5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deployment of Globus Connect Server v5 (or Globus Connect Personal)</a:t>
            </a:r>
          </a:p>
          <a:p>
            <a:r>
              <a:rPr lang="en-US" dirty="0"/>
              <a:t>May include multiple data transfer nodes (physical servers)</a:t>
            </a:r>
          </a:p>
          <a:p>
            <a:r>
              <a:rPr lang="en-US" dirty="0"/>
              <a:t>Provides interface for server management and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80426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61E8-24B8-5C44-ACB6-5BD84B33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153F-676C-9B43-90D1-79A3C462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storage access policies for endpoint's connected storage systems</a:t>
            </a:r>
          </a:p>
          <a:p>
            <a:r>
              <a:rPr lang="en-US" dirty="0"/>
              <a:t>Named, discoverable interface by which authorized users can create and manage collections on a connected storage system</a:t>
            </a:r>
          </a:p>
          <a:p>
            <a:r>
              <a:rPr lang="en-US" dirty="0"/>
              <a:t>Connected storage system may have multiple storage gateways</a:t>
            </a:r>
          </a:p>
        </p:txBody>
      </p:sp>
    </p:spTree>
    <p:extLst>
      <p:ext uri="{BB962C8B-B14F-4D97-AF65-F5344CB8AC3E}">
        <p14:creationId xmlns:p14="http://schemas.microsoft.com/office/powerpoint/2010/main" val="628397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62E3-0EBE-0948-AA3B-D8B3867B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ADEB-76CC-2545-89A4-B5D74052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data access interfaces</a:t>
            </a:r>
          </a:p>
          <a:p>
            <a:pPr lvl="1"/>
            <a:r>
              <a:rPr lang="en-US" dirty="0"/>
              <a:t>HTTPS – client/server access</a:t>
            </a:r>
          </a:p>
          <a:p>
            <a:pPr lvl="1"/>
            <a:r>
              <a:rPr lang="en-US" dirty="0" err="1"/>
              <a:t>GridFTP</a:t>
            </a:r>
            <a:r>
              <a:rPr lang="en-US" dirty="0"/>
              <a:t> – asynchronous bulk transfer</a:t>
            </a:r>
          </a:p>
          <a:p>
            <a:pPr lvl="1"/>
            <a:r>
              <a:rPr lang="en-US" dirty="0" err="1"/>
              <a:t>ReST</a:t>
            </a:r>
            <a:r>
              <a:rPr lang="en-US" dirty="0"/>
              <a:t> API –advanced operations</a:t>
            </a:r>
          </a:p>
          <a:p>
            <a:r>
              <a:rPr lang="en-US" dirty="0"/>
              <a:t>Named set of files (blobs) hierarchically organized in folders associated with a specific storage gateway</a:t>
            </a:r>
          </a:p>
          <a:p>
            <a:r>
              <a:rPr lang="en-US" dirty="0"/>
              <a:t>Access granted with Globus Auth issued OAuth2 access tokens</a:t>
            </a:r>
          </a:p>
          <a:p>
            <a:pPr lvl="1"/>
            <a:r>
              <a:rPr lang="en-US" dirty="0"/>
              <a:t>Data policies defined in the collection itself</a:t>
            </a:r>
          </a:p>
          <a:p>
            <a:r>
              <a:rPr lang="en-US" dirty="0"/>
              <a:t>Mapped collection – user must have an account on storage system</a:t>
            </a:r>
          </a:p>
          <a:p>
            <a:r>
              <a:rPr lang="en-US" dirty="0"/>
              <a:t>Guest collection – user can access collection without local account on storage system but must be granted by authorized user via Globus</a:t>
            </a:r>
          </a:p>
        </p:txBody>
      </p:sp>
    </p:spTree>
    <p:extLst>
      <p:ext uri="{BB962C8B-B14F-4D97-AF65-F5344CB8AC3E}">
        <p14:creationId xmlns:p14="http://schemas.microsoft.com/office/powerpoint/2010/main" val="432253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270C-D6B8-564E-90E7-238D807D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8558-D7EB-0349-A921-72E4EFA3F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USGS ACC has two endpoints today</a:t>
            </a:r>
          </a:p>
          <a:p>
            <a:r>
              <a:rPr lang="en-US" dirty="0"/>
              <a:t>Yeti</a:t>
            </a:r>
          </a:p>
          <a:p>
            <a:r>
              <a:rPr lang="en-US" dirty="0"/>
              <a:t>Caldera (Denali and Tallgrass)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/>
              <a:t>Centers interested in standing up their own endpoints can contact me</a:t>
            </a:r>
          </a:p>
        </p:txBody>
      </p:sp>
    </p:spTree>
    <p:extLst>
      <p:ext uri="{BB962C8B-B14F-4D97-AF65-F5344CB8AC3E}">
        <p14:creationId xmlns:p14="http://schemas.microsoft.com/office/powerpoint/2010/main" val="27162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563DBD-E228-D34D-B793-6C143FC42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700" y="-25204"/>
            <a:ext cx="10642600" cy="69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92F7-9055-A245-A3EA-14D03B89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Yeti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AA0B-1E1C-A145-B993-305EA6450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Yeti Disk Storage</a:t>
            </a:r>
          </a:p>
          <a:p>
            <a:pPr lvl="1"/>
            <a:r>
              <a:rPr lang="en-US" dirty="0"/>
              <a:t>/home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lustre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cxfs</a:t>
            </a:r>
            <a:r>
              <a:rPr lang="en-US" dirty="0"/>
              <a:t>/projects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cxfs</a:t>
            </a:r>
            <a:r>
              <a:rPr lang="en-US" dirty="0"/>
              <a:t>/projects2</a:t>
            </a:r>
          </a:p>
          <a:p>
            <a:r>
              <a:rPr lang="en-US" dirty="0"/>
              <a:t>Yeti </a:t>
            </a:r>
            <a:r>
              <a:rPr lang="en-US" dirty="0" err="1"/>
              <a:t>BlackkPearl</a:t>
            </a:r>
            <a:r>
              <a:rPr lang="en-US" dirty="0"/>
              <a:t> Storage (6PB Tape)</a:t>
            </a:r>
          </a:p>
          <a:p>
            <a:pPr lvl="1"/>
            <a:r>
              <a:rPr lang="en-US" dirty="0"/>
              <a:t>Buckets are shown as top-level directories</a:t>
            </a:r>
          </a:p>
          <a:p>
            <a:r>
              <a:rPr lang="en-US" dirty="0"/>
              <a:t>Yeti AWS S3 Storage</a:t>
            </a:r>
          </a:p>
          <a:p>
            <a:pPr lvl="1"/>
            <a:r>
              <a:rPr lang="en-US" dirty="0"/>
              <a:t>Buckets are shown as top-level directories</a:t>
            </a:r>
          </a:p>
        </p:txBody>
      </p:sp>
    </p:spTree>
    <p:extLst>
      <p:ext uri="{BB962C8B-B14F-4D97-AF65-F5344CB8AC3E}">
        <p14:creationId xmlns:p14="http://schemas.microsoft.com/office/powerpoint/2010/main" val="1151633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693D-95F0-964C-AF3C-246D5A8D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Caldera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0C80-D28F-4E4C-9FD2-904E7F62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Caldera Disk Storage</a:t>
            </a:r>
          </a:p>
          <a:p>
            <a:pPr lvl="1"/>
            <a:r>
              <a:rPr lang="en-US" dirty="0"/>
              <a:t>/home</a:t>
            </a:r>
          </a:p>
          <a:p>
            <a:pPr lvl="1"/>
            <a:r>
              <a:rPr lang="en-US" dirty="0"/>
              <a:t>/caldera/projects</a:t>
            </a:r>
          </a:p>
          <a:p>
            <a:r>
              <a:rPr lang="en-US" dirty="0"/>
              <a:t>Caldera </a:t>
            </a:r>
            <a:r>
              <a:rPr lang="en-US" dirty="0" err="1"/>
              <a:t>BlackPearl</a:t>
            </a:r>
            <a:r>
              <a:rPr lang="en-US" dirty="0"/>
              <a:t> Storage (4 PB: 3PB Tape, 1PB Disk)</a:t>
            </a:r>
          </a:p>
          <a:p>
            <a:pPr lvl="1"/>
            <a:r>
              <a:rPr lang="en-US" dirty="0"/>
              <a:t>Buckets are shown as top-level directories</a:t>
            </a:r>
          </a:p>
          <a:p>
            <a:r>
              <a:rPr lang="en-US" dirty="0"/>
              <a:t>Caldera AWS S3 Storage</a:t>
            </a:r>
          </a:p>
          <a:p>
            <a:pPr lvl="1"/>
            <a:r>
              <a:rPr lang="en-US" dirty="0"/>
              <a:t>Buckets are shown as top-level directories</a:t>
            </a:r>
          </a:p>
        </p:txBody>
      </p:sp>
    </p:spTree>
    <p:extLst>
      <p:ext uri="{BB962C8B-B14F-4D97-AF65-F5344CB8AC3E}">
        <p14:creationId xmlns:p14="http://schemas.microsoft.com/office/powerpoint/2010/main" val="3876194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056D-7E3D-6044-9DBB-7CD8CD8C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BlackPearl</a:t>
            </a:r>
            <a:r>
              <a:rPr lang="en-US" dirty="0"/>
              <a:t> and Globus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EC4F-F644-4545-A3B0-FFC77E63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BlackPearl</a:t>
            </a:r>
            <a:r>
              <a:rPr lang="en-US" dirty="0"/>
              <a:t> with Globus requires per account setup</a:t>
            </a:r>
          </a:p>
          <a:p>
            <a:pPr lvl="1"/>
            <a:r>
              <a:rPr lang="en-US" dirty="0"/>
              <a:t>We need to map your </a:t>
            </a:r>
            <a:r>
              <a:rPr lang="en-US" dirty="0" err="1"/>
              <a:t>BlackPearl</a:t>
            </a:r>
            <a:r>
              <a:rPr lang="en-US" dirty="0"/>
              <a:t> credentials with your Globus ID</a:t>
            </a:r>
          </a:p>
          <a:p>
            <a:pPr lvl="1"/>
            <a:r>
              <a:rPr lang="en-US" dirty="0"/>
              <a:t>Login to the </a:t>
            </a:r>
            <a:r>
              <a:rPr lang="en-US" dirty="0">
                <a:hlinkClick r:id="rId2"/>
              </a:rPr>
              <a:t>BlackPearl interface</a:t>
            </a:r>
            <a:r>
              <a:rPr lang="en-US" dirty="0"/>
              <a:t> (</a:t>
            </a:r>
            <a:r>
              <a:rPr lang="en-US" dirty="0" err="1"/>
              <a:t>gs</a:t>
            </a:r>
            <a:r>
              <a:rPr lang="en-US" dirty="0"/>
              <a:t>\username), logout, send an email to </a:t>
            </a:r>
            <a:r>
              <a:rPr lang="en-US" dirty="0">
                <a:hlinkClick r:id="rId3"/>
              </a:rPr>
              <a:t>hpc@usgs.gov</a:t>
            </a:r>
            <a:r>
              <a:rPr lang="en-US" dirty="0"/>
              <a:t> stating you would like your </a:t>
            </a:r>
            <a:r>
              <a:rPr lang="en-US" dirty="0" err="1"/>
              <a:t>BlackPearl</a:t>
            </a:r>
            <a:r>
              <a:rPr lang="en-US" dirty="0"/>
              <a:t> account mapped to your Globus ID.</a:t>
            </a:r>
          </a:p>
          <a:p>
            <a:r>
              <a:rPr lang="en-US" dirty="0"/>
              <a:t>By default, we will configure buckets to go to tape (Glacier style)</a:t>
            </a:r>
          </a:p>
          <a:p>
            <a:pPr lvl="1"/>
            <a:r>
              <a:rPr lang="en-US" dirty="0"/>
              <a:t>We do have the option to write to archival disk on </a:t>
            </a:r>
            <a:r>
              <a:rPr lang="en-US" dirty="0" err="1"/>
              <a:t>Caledera's</a:t>
            </a:r>
            <a:r>
              <a:rPr lang="en-US" dirty="0"/>
              <a:t> </a:t>
            </a:r>
            <a:r>
              <a:rPr lang="en-US" dirty="0" err="1"/>
              <a:t>BlackPearl</a:t>
            </a:r>
            <a:endParaRPr lang="en-US" dirty="0"/>
          </a:p>
          <a:p>
            <a:pPr lvl="2"/>
            <a:r>
              <a:rPr lang="en-US" dirty="0"/>
              <a:t>Limited disk capacity vs tape</a:t>
            </a:r>
          </a:p>
          <a:p>
            <a:pPr lvl="2"/>
            <a:r>
              <a:rPr lang="en-US" dirty="0"/>
              <a:t>Must be set before files are written to the bucket</a:t>
            </a:r>
          </a:p>
          <a:p>
            <a:pPr lvl="2"/>
            <a:r>
              <a:rPr lang="en-US" dirty="0"/>
              <a:t>Email </a:t>
            </a:r>
            <a:r>
              <a:rPr lang="en-US" dirty="0">
                <a:hlinkClick r:id="rId3"/>
              </a:rPr>
              <a:t>hpc@usgs.gov</a:t>
            </a:r>
            <a:r>
              <a:rPr lang="en-US" dirty="0"/>
              <a:t> to have the policy set</a:t>
            </a:r>
          </a:p>
        </p:txBody>
      </p:sp>
    </p:spTree>
    <p:extLst>
      <p:ext uri="{BB962C8B-B14F-4D97-AF65-F5344CB8AC3E}">
        <p14:creationId xmlns:p14="http://schemas.microsoft.com/office/powerpoint/2010/main" val="2313882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B334-0FCC-5647-BF00-6614B392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Transfers at a High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B491F-FDDE-DB4A-939C-F5C8F4DEB012}"/>
              </a:ext>
            </a:extLst>
          </p:cNvPr>
          <p:cNvGrpSpPr/>
          <p:nvPr/>
        </p:nvGrpSpPr>
        <p:grpSpPr>
          <a:xfrm>
            <a:off x="1799799" y="1746036"/>
            <a:ext cx="8610624" cy="4643527"/>
            <a:chOff x="238125" y="1347752"/>
            <a:chExt cx="8610624" cy="4643527"/>
          </a:xfrm>
        </p:grpSpPr>
        <p:sp>
          <p:nvSpPr>
            <p:cNvPr id="5" name="Google Shape;227;p32">
              <a:extLst>
                <a:ext uri="{FF2B5EF4-FFF2-40B4-BE49-F238E27FC236}">
                  <a16:creationId xmlns:a16="http://schemas.microsoft.com/office/drawing/2014/main" id="{A679068E-6B0D-6045-99F8-9AF56FD2A0A9}"/>
                </a:ext>
              </a:extLst>
            </p:cNvPr>
            <p:cNvSpPr/>
            <p:nvPr/>
          </p:nvSpPr>
          <p:spPr>
            <a:xfrm>
              <a:off x="238125" y="4785675"/>
              <a:ext cx="8610624" cy="1205604"/>
            </a:xfrm>
            <a:prstGeom prst="cloud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;p32">
              <a:extLst>
                <a:ext uri="{FF2B5EF4-FFF2-40B4-BE49-F238E27FC236}">
                  <a16:creationId xmlns:a16="http://schemas.microsoft.com/office/drawing/2014/main" id="{2C44330D-0A1A-684C-9D83-C00DC744F6C7}"/>
                </a:ext>
              </a:extLst>
            </p:cNvPr>
            <p:cNvSpPr/>
            <p:nvPr/>
          </p:nvSpPr>
          <p:spPr>
            <a:xfrm>
              <a:off x="6991357" y="1791875"/>
              <a:ext cx="1301700" cy="8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9;p32">
              <a:extLst>
                <a:ext uri="{FF2B5EF4-FFF2-40B4-BE49-F238E27FC236}">
                  <a16:creationId xmlns:a16="http://schemas.microsoft.com/office/drawing/2014/main" id="{93B5F08F-7B83-6F40-A995-41FC2B2049EC}"/>
                </a:ext>
              </a:extLst>
            </p:cNvPr>
            <p:cNvSpPr/>
            <p:nvPr/>
          </p:nvSpPr>
          <p:spPr>
            <a:xfrm>
              <a:off x="292875" y="1783250"/>
              <a:ext cx="1243200" cy="846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1;p32">
              <a:extLst>
                <a:ext uri="{FF2B5EF4-FFF2-40B4-BE49-F238E27FC236}">
                  <a16:creationId xmlns:a16="http://schemas.microsoft.com/office/drawing/2014/main" id="{DDCC3884-05A1-714D-BB0D-FB24C9568097}"/>
                </a:ext>
              </a:extLst>
            </p:cNvPr>
            <p:cNvSpPr/>
            <p:nvPr/>
          </p:nvSpPr>
          <p:spPr>
            <a:xfrm>
              <a:off x="381000" y="217100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2;p32">
              <a:extLst>
                <a:ext uri="{FF2B5EF4-FFF2-40B4-BE49-F238E27FC236}">
                  <a16:creationId xmlns:a16="http://schemas.microsoft.com/office/drawing/2014/main" id="{865E8F47-7931-6146-8E3B-43FD3A370E8C}"/>
                </a:ext>
              </a:extLst>
            </p:cNvPr>
            <p:cNvSpPr/>
            <p:nvPr/>
          </p:nvSpPr>
          <p:spPr>
            <a:xfrm>
              <a:off x="531325" y="217100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3;p32">
              <a:extLst>
                <a:ext uri="{FF2B5EF4-FFF2-40B4-BE49-F238E27FC236}">
                  <a16:creationId xmlns:a16="http://schemas.microsoft.com/office/drawing/2014/main" id="{6C1E2496-5D12-6E46-8589-30CC13BE13DC}"/>
                </a:ext>
              </a:extLst>
            </p:cNvPr>
            <p:cNvSpPr/>
            <p:nvPr/>
          </p:nvSpPr>
          <p:spPr>
            <a:xfrm>
              <a:off x="7968613" y="226815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4;p32">
              <a:extLst>
                <a:ext uri="{FF2B5EF4-FFF2-40B4-BE49-F238E27FC236}">
                  <a16:creationId xmlns:a16="http://schemas.microsoft.com/office/drawing/2014/main" id="{22247CF6-F2AA-D146-854C-80B72B35B79C}"/>
                </a:ext>
              </a:extLst>
            </p:cNvPr>
            <p:cNvSpPr/>
            <p:nvPr/>
          </p:nvSpPr>
          <p:spPr>
            <a:xfrm>
              <a:off x="7769425" y="226815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235;p32">
              <a:extLst>
                <a:ext uri="{FF2B5EF4-FFF2-40B4-BE49-F238E27FC236}">
                  <a16:creationId xmlns:a16="http://schemas.microsoft.com/office/drawing/2014/main" id="{33B453F5-9812-A447-BA42-174B52CC0CEA}"/>
                </a:ext>
              </a:extLst>
            </p:cNvPr>
            <p:cNvPicPr preferRelativeResize="0"/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062" y="2493175"/>
              <a:ext cx="471875" cy="43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36;p32">
              <a:extLst>
                <a:ext uri="{FF2B5EF4-FFF2-40B4-BE49-F238E27FC236}">
                  <a16:creationId xmlns:a16="http://schemas.microsoft.com/office/drawing/2014/main" id="{DAFC6DA3-D9B9-7C4A-A296-0F151BF8DDCE}"/>
                </a:ext>
              </a:extLst>
            </p:cNvPr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4700" y="3624150"/>
              <a:ext cx="2258600" cy="18506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Google Shape;237;p32">
              <a:extLst>
                <a:ext uri="{FF2B5EF4-FFF2-40B4-BE49-F238E27FC236}">
                  <a16:creationId xmlns:a16="http://schemas.microsoft.com/office/drawing/2014/main" id="{B581EECD-00D5-2142-B30B-F86FB7004E43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4484000" y="2932025"/>
              <a:ext cx="0" cy="6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238;p32">
              <a:extLst>
                <a:ext uri="{FF2B5EF4-FFF2-40B4-BE49-F238E27FC236}">
                  <a16:creationId xmlns:a16="http://schemas.microsoft.com/office/drawing/2014/main" id="{6E61288A-C556-E041-87C8-3BA690A9D4CB}"/>
                </a:ext>
              </a:extLst>
            </p:cNvPr>
            <p:cNvSpPr/>
            <p:nvPr/>
          </p:nvSpPr>
          <p:spPr>
            <a:xfrm>
              <a:off x="719925" y="217100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9;p32">
              <a:extLst>
                <a:ext uri="{FF2B5EF4-FFF2-40B4-BE49-F238E27FC236}">
                  <a16:creationId xmlns:a16="http://schemas.microsoft.com/office/drawing/2014/main" id="{FF5E9DF1-71B2-F94F-87D8-CA292D92239E}"/>
                </a:ext>
              </a:extLst>
            </p:cNvPr>
            <p:cNvSpPr/>
            <p:nvPr/>
          </p:nvSpPr>
          <p:spPr>
            <a:xfrm>
              <a:off x="7577825" y="2268150"/>
              <a:ext cx="252175" cy="3823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0;p32">
              <a:extLst>
                <a:ext uri="{FF2B5EF4-FFF2-40B4-BE49-F238E27FC236}">
                  <a16:creationId xmlns:a16="http://schemas.microsoft.com/office/drawing/2014/main" id="{29663A0F-703B-F845-A968-2BF964A465A1}"/>
                </a:ext>
              </a:extLst>
            </p:cNvPr>
            <p:cNvSpPr txBox="1"/>
            <p:nvPr/>
          </p:nvSpPr>
          <p:spPr>
            <a:xfrm>
              <a:off x="266474" y="1347752"/>
              <a:ext cx="924776" cy="425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Yeti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/>
                <a:t>(Denver)</a:t>
              </a:r>
              <a:endParaRPr sz="1050" dirty="0"/>
            </a:p>
          </p:txBody>
        </p:sp>
        <p:sp>
          <p:nvSpPr>
            <p:cNvPr id="18" name="Google Shape;241;p32">
              <a:extLst>
                <a:ext uri="{FF2B5EF4-FFF2-40B4-BE49-F238E27FC236}">
                  <a16:creationId xmlns:a16="http://schemas.microsoft.com/office/drawing/2014/main" id="{B0DF426D-05FE-AB46-85C9-9DE70FCC3DDE}"/>
                </a:ext>
              </a:extLst>
            </p:cNvPr>
            <p:cNvSpPr txBox="1"/>
            <p:nvPr/>
          </p:nvSpPr>
          <p:spPr>
            <a:xfrm>
              <a:off x="7412638" y="1367062"/>
              <a:ext cx="906900" cy="376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Caldera</a:t>
              </a:r>
              <a:r>
                <a:rPr lang="en-US" sz="1050" dirty="0"/>
                <a:t>(EROS)</a:t>
              </a:r>
              <a:endParaRPr dirty="0"/>
            </a:p>
          </p:txBody>
        </p:sp>
        <p:cxnSp>
          <p:nvCxnSpPr>
            <p:cNvPr id="19" name="Google Shape;242;p32">
              <a:extLst>
                <a:ext uri="{FF2B5EF4-FFF2-40B4-BE49-F238E27FC236}">
                  <a16:creationId xmlns:a16="http://schemas.microsoft.com/office/drawing/2014/main" id="{CFC1EC10-FD5C-5F45-A211-263467E73033}"/>
                </a:ext>
              </a:extLst>
            </p:cNvPr>
            <p:cNvCxnSpPr>
              <a:stCxn id="29" idx="3"/>
              <a:endCxn id="31" idx="1"/>
            </p:cNvCxnSpPr>
            <p:nvPr/>
          </p:nvCxnSpPr>
          <p:spPr>
            <a:xfrm>
              <a:off x="1536149" y="2183577"/>
              <a:ext cx="5474400" cy="102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0" name="Google Shape;245;p32">
              <a:extLst>
                <a:ext uri="{FF2B5EF4-FFF2-40B4-BE49-F238E27FC236}">
                  <a16:creationId xmlns:a16="http://schemas.microsoft.com/office/drawing/2014/main" id="{A79C1E01-A1FF-634C-AD49-32F3BD0D0B46}"/>
                </a:ext>
              </a:extLst>
            </p:cNvPr>
            <p:cNvCxnSpPr>
              <a:endCxn id="29" idx="3"/>
            </p:cNvCxnSpPr>
            <p:nvPr/>
          </p:nvCxnSpPr>
          <p:spPr>
            <a:xfrm rot="10800000">
              <a:off x="1536149" y="2183577"/>
              <a:ext cx="1869000" cy="147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1" name="Google Shape;246;p32">
              <a:extLst>
                <a:ext uri="{FF2B5EF4-FFF2-40B4-BE49-F238E27FC236}">
                  <a16:creationId xmlns:a16="http://schemas.microsoft.com/office/drawing/2014/main" id="{65197086-8F1B-9743-BB6B-1A6C1BDC2F32}"/>
                </a:ext>
              </a:extLst>
            </p:cNvPr>
            <p:cNvCxnSpPr/>
            <p:nvPr/>
          </p:nvCxnSpPr>
          <p:spPr>
            <a:xfrm rot="10800000" flipH="1">
              <a:off x="5562849" y="2196152"/>
              <a:ext cx="1448100" cy="142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2" name="Google Shape;247;p32">
              <a:extLst>
                <a:ext uri="{FF2B5EF4-FFF2-40B4-BE49-F238E27FC236}">
                  <a16:creationId xmlns:a16="http://schemas.microsoft.com/office/drawing/2014/main" id="{7BDEC9E4-587A-A04E-9CF5-ED361FA7B15F}"/>
                </a:ext>
              </a:extLst>
            </p:cNvPr>
            <p:cNvCxnSpPr>
              <a:stCxn id="29" idx="2"/>
              <a:endCxn id="33" idx="0"/>
            </p:cNvCxnSpPr>
            <p:nvPr/>
          </p:nvCxnSpPr>
          <p:spPr>
            <a:xfrm flipH="1">
              <a:off x="1191299" y="2344350"/>
              <a:ext cx="108900" cy="26091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3" name="Google Shape;249;p32">
              <a:extLst>
                <a:ext uri="{FF2B5EF4-FFF2-40B4-BE49-F238E27FC236}">
                  <a16:creationId xmlns:a16="http://schemas.microsoft.com/office/drawing/2014/main" id="{46C1DC82-311D-3147-AC8D-7E428C32F9D2}"/>
                </a:ext>
              </a:extLst>
            </p:cNvPr>
            <p:cNvCxnSpPr>
              <a:stCxn id="31" idx="2"/>
              <a:endCxn id="34" idx="0"/>
            </p:cNvCxnSpPr>
            <p:nvPr/>
          </p:nvCxnSpPr>
          <p:spPr>
            <a:xfrm>
              <a:off x="7246624" y="2354662"/>
              <a:ext cx="304800" cy="25530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4" name="Google Shape;251;p32">
              <a:extLst>
                <a:ext uri="{FF2B5EF4-FFF2-40B4-BE49-F238E27FC236}">
                  <a16:creationId xmlns:a16="http://schemas.microsoft.com/office/drawing/2014/main" id="{EDA57174-A451-7049-96B9-C3CBF3788076}"/>
                </a:ext>
              </a:extLst>
            </p:cNvPr>
            <p:cNvSpPr txBox="1"/>
            <p:nvPr/>
          </p:nvSpPr>
          <p:spPr>
            <a:xfrm>
              <a:off x="424450" y="5441175"/>
              <a:ext cx="1533600" cy="2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/>
                <a:t>Desktop</a:t>
              </a:r>
              <a:endParaRPr sz="1200" b="1"/>
            </a:p>
          </p:txBody>
        </p:sp>
        <p:sp>
          <p:nvSpPr>
            <p:cNvPr id="25" name="Google Shape;252;p32">
              <a:extLst>
                <a:ext uri="{FF2B5EF4-FFF2-40B4-BE49-F238E27FC236}">
                  <a16:creationId xmlns:a16="http://schemas.microsoft.com/office/drawing/2014/main" id="{E14C2547-A7DC-3F42-8F9E-95E98F092DA3}"/>
                </a:ext>
              </a:extLst>
            </p:cNvPr>
            <p:cNvSpPr txBox="1"/>
            <p:nvPr/>
          </p:nvSpPr>
          <p:spPr>
            <a:xfrm>
              <a:off x="6687200" y="5321950"/>
              <a:ext cx="1533600" cy="2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/>
                <a:t>Laptop</a:t>
              </a:r>
              <a:endParaRPr sz="1200" b="1"/>
            </a:p>
          </p:txBody>
        </p:sp>
        <p:sp>
          <p:nvSpPr>
            <p:cNvPr id="26" name="Google Shape;253;p32">
              <a:extLst>
                <a:ext uri="{FF2B5EF4-FFF2-40B4-BE49-F238E27FC236}">
                  <a16:creationId xmlns:a16="http://schemas.microsoft.com/office/drawing/2014/main" id="{921F0239-12E0-6348-A330-A6C666C38DCE}"/>
                </a:ext>
              </a:extLst>
            </p:cNvPr>
            <p:cNvSpPr txBox="1"/>
            <p:nvPr/>
          </p:nvSpPr>
          <p:spPr>
            <a:xfrm>
              <a:off x="3560635" y="5522664"/>
              <a:ext cx="1742860" cy="131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/>
                <a:t>www.globus.org</a:t>
              </a:r>
              <a:endParaRPr dirty="0"/>
            </a:p>
          </p:txBody>
        </p:sp>
        <p:cxnSp>
          <p:nvCxnSpPr>
            <p:cNvPr id="27" name="Google Shape;254;p32">
              <a:extLst>
                <a:ext uri="{FF2B5EF4-FFF2-40B4-BE49-F238E27FC236}">
                  <a16:creationId xmlns:a16="http://schemas.microsoft.com/office/drawing/2014/main" id="{F3AF572E-F6CD-9A4C-BC2C-FFE3CE78981C}"/>
                </a:ext>
              </a:extLst>
            </p:cNvPr>
            <p:cNvCxnSpPr>
              <a:endCxn id="33" idx="0"/>
            </p:cNvCxnSpPr>
            <p:nvPr/>
          </p:nvCxnSpPr>
          <p:spPr>
            <a:xfrm flipH="1">
              <a:off x="1191250" y="3673075"/>
              <a:ext cx="2161500" cy="128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8" name="Google Shape;255;p32">
              <a:extLst>
                <a:ext uri="{FF2B5EF4-FFF2-40B4-BE49-F238E27FC236}">
                  <a16:creationId xmlns:a16="http://schemas.microsoft.com/office/drawing/2014/main" id="{EFF430FE-5B4A-CD44-A224-4695AAF2F30D}"/>
                </a:ext>
              </a:extLst>
            </p:cNvPr>
            <p:cNvCxnSpPr>
              <a:stCxn id="34" idx="0"/>
            </p:cNvCxnSpPr>
            <p:nvPr/>
          </p:nvCxnSpPr>
          <p:spPr>
            <a:xfrm rot="10800000">
              <a:off x="5610212" y="3619480"/>
              <a:ext cx="1941300" cy="128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29" name="Google Shape;243;p32">
              <a:extLst>
                <a:ext uri="{FF2B5EF4-FFF2-40B4-BE49-F238E27FC236}">
                  <a16:creationId xmlns:a16="http://schemas.microsoft.com/office/drawing/2014/main" id="{A1FA29F4-7895-4045-95BD-D894A2175370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49" y="2022805"/>
              <a:ext cx="471900" cy="321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56;p32">
              <a:extLst>
                <a:ext uri="{FF2B5EF4-FFF2-40B4-BE49-F238E27FC236}">
                  <a16:creationId xmlns:a16="http://schemas.microsoft.com/office/drawing/2014/main" id="{0BF05517-EFA8-AF47-B790-2E71D36E4D70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589" y="1852000"/>
              <a:ext cx="549660" cy="24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244;p32">
              <a:extLst>
                <a:ext uri="{FF2B5EF4-FFF2-40B4-BE49-F238E27FC236}">
                  <a16:creationId xmlns:a16="http://schemas.microsoft.com/office/drawing/2014/main" id="{F0F69EFA-B820-114D-B381-277D69C841E8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0674" y="2033117"/>
              <a:ext cx="471900" cy="321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57;p32">
              <a:extLst>
                <a:ext uri="{FF2B5EF4-FFF2-40B4-BE49-F238E27FC236}">
                  <a16:creationId xmlns:a16="http://schemas.microsoft.com/office/drawing/2014/main" id="{26379367-5157-D74C-9576-8AB5B30A537B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6214" y="1909150"/>
              <a:ext cx="549660" cy="24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48;p32">
              <a:extLst>
                <a:ext uri="{FF2B5EF4-FFF2-40B4-BE49-F238E27FC236}">
                  <a16:creationId xmlns:a16="http://schemas.microsoft.com/office/drawing/2014/main" id="{0B5FE62D-6D3C-3D49-A9C6-F253BFA7C312}"/>
                </a:ext>
              </a:extLst>
            </p:cNvPr>
            <p:cNvPicPr preferRelativeResize="0"/>
            <p:nvPr/>
          </p:nvPicPr>
          <p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300" y="4953475"/>
              <a:ext cx="471900" cy="38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50;p32">
              <a:extLst>
                <a:ext uri="{FF2B5EF4-FFF2-40B4-BE49-F238E27FC236}">
                  <a16:creationId xmlns:a16="http://schemas.microsoft.com/office/drawing/2014/main" id="{71FF1760-C715-4B44-A93F-641B12BE8D11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5562" y="4907680"/>
              <a:ext cx="471900" cy="321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58;p32">
              <a:extLst>
                <a:ext uri="{FF2B5EF4-FFF2-40B4-BE49-F238E27FC236}">
                  <a16:creationId xmlns:a16="http://schemas.microsoft.com/office/drawing/2014/main" id="{5457C5C5-23B7-5D4F-B703-10BBB7BB1B68}"/>
                </a:ext>
              </a:extLst>
            </p:cNvPr>
            <p:cNvSpPr txBox="1"/>
            <p:nvPr/>
          </p:nvSpPr>
          <p:spPr>
            <a:xfrm>
              <a:off x="4010025" y="1885950"/>
              <a:ext cx="861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Data</a:t>
              </a:r>
              <a:endParaRPr/>
            </a:p>
          </p:txBody>
        </p:sp>
        <p:sp>
          <p:nvSpPr>
            <p:cNvPr id="36" name="Google Shape;259;p32">
              <a:extLst>
                <a:ext uri="{FF2B5EF4-FFF2-40B4-BE49-F238E27FC236}">
                  <a16:creationId xmlns:a16="http://schemas.microsoft.com/office/drawing/2014/main" id="{CA923C07-8281-D84E-B9A2-BA190EDC5F51}"/>
                </a:ext>
              </a:extLst>
            </p:cNvPr>
            <p:cNvSpPr txBox="1"/>
            <p:nvPr/>
          </p:nvSpPr>
          <p:spPr>
            <a:xfrm rot="-5237105">
              <a:off x="636004" y="3583189"/>
              <a:ext cx="861367" cy="1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/>
                <a:t>Data</a:t>
              </a:r>
              <a:endParaRPr sz="1600"/>
            </a:p>
          </p:txBody>
        </p:sp>
        <p:sp>
          <p:nvSpPr>
            <p:cNvPr id="37" name="Google Shape;260;p32">
              <a:extLst>
                <a:ext uri="{FF2B5EF4-FFF2-40B4-BE49-F238E27FC236}">
                  <a16:creationId xmlns:a16="http://schemas.microsoft.com/office/drawing/2014/main" id="{91AC8EA3-5567-F94E-9460-53D3B45B524B}"/>
                </a:ext>
              </a:extLst>
            </p:cNvPr>
            <p:cNvSpPr txBox="1"/>
            <p:nvPr/>
          </p:nvSpPr>
          <p:spPr>
            <a:xfrm rot="5067848">
              <a:off x="7135778" y="3444159"/>
              <a:ext cx="861418" cy="17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/>
                <a:t>Data</a:t>
              </a:r>
              <a:endParaRPr sz="1600"/>
            </a:p>
          </p:txBody>
        </p:sp>
        <p:sp>
          <p:nvSpPr>
            <p:cNvPr id="38" name="Google Shape;261;p32">
              <a:extLst>
                <a:ext uri="{FF2B5EF4-FFF2-40B4-BE49-F238E27FC236}">
                  <a16:creationId xmlns:a16="http://schemas.microsoft.com/office/drawing/2014/main" id="{52360BC3-3313-744E-A831-A960B2C1020C}"/>
                </a:ext>
              </a:extLst>
            </p:cNvPr>
            <p:cNvSpPr txBox="1"/>
            <p:nvPr/>
          </p:nvSpPr>
          <p:spPr>
            <a:xfrm rot="2402439">
              <a:off x="2179437" y="2749442"/>
              <a:ext cx="861299" cy="17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  <p:sp>
          <p:nvSpPr>
            <p:cNvPr id="39" name="Google Shape;262;p32">
              <a:extLst>
                <a:ext uri="{FF2B5EF4-FFF2-40B4-BE49-F238E27FC236}">
                  <a16:creationId xmlns:a16="http://schemas.microsoft.com/office/drawing/2014/main" id="{FC00D197-5C80-8E4C-8519-92A604A5FE81}"/>
                </a:ext>
              </a:extLst>
            </p:cNvPr>
            <p:cNvSpPr txBox="1"/>
            <p:nvPr/>
          </p:nvSpPr>
          <p:spPr>
            <a:xfrm rot="2064901">
              <a:off x="6046567" y="3952108"/>
              <a:ext cx="861491" cy="17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  <p:sp>
          <p:nvSpPr>
            <p:cNvPr id="40" name="Google Shape;263;p32">
              <a:extLst>
                <a:ext uri="{FF2B5EF4-FFF2-40B4-BE49-F238E27FC236}">
                  <a16:creationId xmlns:a16="http://schemas.microsoft.com/office/drawing/2014/main" id="{65CE150F-3898-4D44-B3CC-B073700D10DF}"/>
                </a:ext>
              </a:extLst>
            </p:cNvPr>
            <p:cNvSpPr txBox="1"/>
            <p:nvPr/>
          </p:nvSpPr>
          <p:spPr>
            <a:xfrm rot="-1871179">
              <a:off x="1834612" y="4022649"/>
              <a:ext cx="860912" cy="176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  <p:sp>
          <p:nvSpPr>
            <p:cNvPr id="41" name="Google Shape;264;p32">
              <a:extLst>
                <a:ext uri="{FF2B5EF4-FFF2-40B4-BE49-F238E27FC236}">
                  <a16:creationId xmlns:a16="http://schemas.microsoft.com/office/drawing/2014/main" id="{2A407C76-76E5-B942-A4F4-338098AC09DD}"/>
                </a:ext>
              </a:extLst>
            </p:cNvPr>
            <p:cNvSpPr txBox="1"/>
            <p:nvPr/>
          </p:nvSpPr>
          <p:spPr>
            <a:xfrm rot="-2694917">
              <a:off x="5552737" y="2870330"/>
              <a:ext cx="860833" cy="176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  <p:cxnSp>
          <p:nvCxnSpPr>
            <p:cNvPr id="42" name="Google Shape;265;p32">
              <a:extLst>
                <a:ext uri="{FF2B5EF4-FFF2-40B4-BE49-F238E27FC236}">
                  <a16:creationId xmlns:a16="http://schemas.microsoft.com/office/drawing/2014/main" id="{A206115B-C8CD-2E4B-9871-2D1A1063273C}"/>
                </a:ext>
              </a:extLst>
            </p:cNvPr>
            <p:cNvCxnSpPr/>
            <p:nvPr/>
          </p:nvCxnSpPr>
          <p:spPr>
            <a:xfrm rot="10800000">
              <a:off x="1300050" y="2318925"/>
              <a:ext cx="2071800" cy="138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3" name="Google Shape;266;p32">
              <a:extLst>
                <a:ext uri="{FF2B5EF4-FFF2-40B4-BE49-F238E27FC236}">
                  <a16:creationId xmlns:a16="http://schemas.microsoft.com/office/drawing/2014/main" id="{0F2B46D2-3719-3041-8EBC-6AD636E1BA78}"/>
                </a:ext>
              </a:extLst>
            </p:cNvPr>
            <p:cNvCxnSpPr>
              <a:stCxn id="31" idx="2"/>
            </p:cNvCxnSpPr>
            <p:nvPr/>
          </p:nvCxnSpPr>
          <p:spPr>
            <a:xfrm flipH="1">
              <a:off x="5619724" y="2354662"/>
              <a:ext cx="1626900" cy="1302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4" name="Google Shape;267;p32">
              <a:extLst>
                <a:ext uri="{FF2B5EF4-FFF2-40B4-BE49-F238E27FC236}">
                  <a16:creationId xmlns:a16="http://schemas.microsoft.com/office/drawing/2014/main" id="{047E4C5C-9D36-7D4D-A2F6-61600DB3B1E4}"/>
                </a:ext>
              </a:extLst>
            </p:cNvPr>
            <p:cNvSpPr txBox="1"/>
            <p:nvPr/>
          </p:nvSpPr>
          <p:spPr>
            <a:xfrm rot="2083829">
              <a:off x="1841252" y="3093936"/>
              <a:ext cx="861480" cy="177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  <p:sp>
          <p:nvSpPr>
            <p:cNvPr id="45" name="Google Shape;268;p32">
              <a:extLst>
                <a:ext uri="{FF2B5EF4-FFF2-40B4-BE49-F238E27FC236}">
                  <a16:creationId xmlns:a16="http://schemas.microsoft.com/office/drawing/2014/main" id="{F23C3EC5-1569-1440-93AF-B9AB1C6BDCF3}"/>
                </a:ext>
              </a:extLst>
            </p:cNvPr>
            <p:cNvSpPr txBox="1"/>
            <p:nvPr/>
          </p:nvSpPr>
          <p:spPr>
            <a:xfrm rot="-2208599">
              <a:off x="6002814" y="3172198"/>
              <a:ext cx="860700" cy="17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</a:t>
              </a:r>
              <a:endParaRPr sz="1200"/>
            </a:p>
          </p:txBody>
        </p: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3A1BEF3F-3598-D742-A46D-78A4BBFB0E02}"/>
              </a:ext>
            </a:extLst>
          </p:cNvPr>
          <p:cNvSpPr/>
          <p:nvPr/>
        </p:nvSpPr>
        <p:spPr>
          <a:xfrm>
            <a:off x="8572223" y="167646"/>
            <a:ext cx="1643526" cy="1041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oogle Shape;249;p32">
            <a:extLst>
              <a:ext uri="{FF2B5EF4-FFF2-40B4-BE49-F238E27FC236}">
                <a16:creationId xmlns:a16="http://schemas.microsoft.com/office/drawing/2014/main" id="{FEDB229D-32CF-314D-99F1-9F1A8FB77AA3}"/>
              </a:ext>
            </a:extLst>
          </p:cNvPr>
          <p:cNvCxnSpPr>
            <a:cxnSpLocks/>
            <a:stCxn id="18" idx="0"/>
            <a:endCxn id="3" idx="1"/>
          </p:cNvCxnSpPr>
          <p:nvPr/>
        </p:nvCxnSpPr>
        <p:spPr>
          <a:xfrm flipH="1" flipV="1">
            <a:off x="9393986" y="1207937"/>
            <a:ext cx="33776" cy="557409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2823B2E-709C-484F-BB4D-D621B7A13EAD}"/>
              </a:ext>
            </a:extLst>
          </p:cNvPr>
          <p:cNvSpPr txBox="1"/>
          <p:nvPr/>
        </p:nvSpPr>
        <p:spPr>
          <a:xfrm>
            <a:off x="8822409" y="434982"/>
            <a:ext cx="121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Remote Endpoint</a:t>
            </a:r>
          </a:p>
        </p:txBody>
      </p:sp>
      <p:cxnSp>
        <p:nvCxnSpPr>
          <p:cNvPr id="50" name="Google Shape;255;p32">
            <a:extLst>
              <a:ext uri="{FF2B5EF4-FFF2-40B4-BE49-F238E27FC236}">
                <a16:creationId xmlns:a16="http://schemas.microsoft.com/office/drawing/2014/main" id="{AB77EA99-4DDF-BE4B-863B-4A34105E71D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118543" y="1207937"/>
            <a:ext cx="2275443" cy="27926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07249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B2FBE3-4067-DC43-B36A-4F54C375E613}"/>
              </a:ext>
            </a:extLst>
          </p:cNvPr>
          <p:cNvSpPr/>
          <p:nvPr/>
        </p:nvSpPr>
        <p:spPr>
          <a:xfrm>
            <a:off x="3606800" y="1971148"/>
            <a:ext cx="1854200" cy="421643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C8A4D-9110-9848-9638-F6EB38D4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Yeti Globus Endpoint</a:t>
            </a:r>
          </a:p>
        </p:txBody>
      </p:sp>
      <p:pic>
        <p:nvPicPr>
          <p:cNvPr id="1028" name="Picture 4" descr="Spectra BlackPearl Workflow for Moving Data">
            <a:extLst>
              <a:ext uri="{FF2B5EF4-FFF2-40B4-BE49-F238E27FC236}">
                <a16:creationId xmlns:a16="http://schemas.microsoft.com/office/drawing/2014/main" id="{0641B94D-F5DD-0C45-AB64-040025E0C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207" y="2319755"/>
            <a:ext cx="2705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Host a Website from S3 – CloudSavvy IT">
            <a:extLst>
              <a:ext uri="{FF2B5EF4-FFF2-40B4-BE49-F238E27FC236}">
                <a16:creationId xmlns:a16="http://schemas.microsoft.com/office/drawing/2014/main" id="{1B7FA755-609D-074B-B88A-282D9282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778" y="3529049"/>
            <a:ext cx="1626838" cy="6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5F8F9A3-0068-FD4D-9471-39DFEA13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024" y="4428764"/>
            <a:ext cx="2429976" cy="12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F7FE2A-678A-5546-BBA6-03BFCC04148F}"/>
              </a:ext>
            </a:extLst>
          </p:cNvPr>
          <p:cNvCxnSpPr>
            <a:cxnSpLocks/>
            <a:stCxn id="28" idx="3"/>
            <a:endCxn id="1028" idx="1"/>
          </p:cNvCxnSpPr>
          <p:nvPr/>
        </p:nvCxnSpPr>
        <p:spPr>
          <a:xfrm flipV="1">
            <a:off x="5003799" y="2751555"/>
            <a:ext cx="1152408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1118FF-3F65-4643-8BD0-35A68204F86E}"/>
              </a:ext>
            </a:extLst>
          </p:cNvPr>
          <p:cNvCxnSpPr>
            <a:cxnSpLocks/>
            <a:stCxn id="27" idx="3"/>
            <a:endCxn id="1032" idx="1"/>
          </p:cNvCxnSpPr>
          <p:nvPr/>
        </p:nvCxnSpPr>
        <p:spPr>
          <a:xfrm flipV="1">
            <a:off x="5003798" y="3877657"/>
            <a:ext cx="5133980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3E17E7-07DF-0E48-A5FE-4C67A89464AA}"/>
              </a:ext>
            </a:extLst>
          </p:cNvPr>
          <p:cNvCxnSpPr>
            <a:cxnSpLocks/>
            <a:stCxn id="23" idx="3"/>
            <a:endCxn id="1034" idx="1"/>
          </p:cNvCxnSpPr>
          <p:nvPr/>
        </p:nvCxnSpPr>
        <p:spPr>
          <a:xfrm flipV="1">
            <a:off x="5003798" y="5055544"/>
            <a:ext cx="130022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13A5704-C0D4-6341-82B2-A09EA1A77945}"/>
              </a:ext>
            </a:extLst>
          </p:cNvPr>
          <p:cNvSpPr/>
          <p:nvPr/>
        </p:nvSpPr>
        <p:spPr>
          <a:xfrm>
            <a:off x="4029073" y="4606887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/>
              <a:t>Caldera Disk Storage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461191F-BFF7-084F-8929-04AED2B35722}"/>
              </a:ext>
            </a:extLst>
          </p:cNvPr>
          <p:cNvSpPr/>
          <p:nvPr/>
        </p:nvSpPr>
        <p:spPr>
          <a:xfrm>
            <a:off x="4029073" y="3429000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1200" dirty="0"/>
              <a:t>Caldera Amazon AWS S3 Storage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25248AB-8C14-8247-9946-703DC0476D65}"/>
              </a:ext>
            </a:extLst>
          </p:cNvPr>
          <p:cNvSpPr/>
          <p:nvPr/>
        </p:nvSpPr>
        <p:spPr>
          <a:xfrm>
            <a:off x="4029074" y="2302898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/>
              <a:t>Caldera </a:t>
            </a:r>
            <a:r>
              <a:rPr lang="en-US" sz="1200" dirty="0" err="1"/>
              <a:t>BlackPearl</a:t>
            </a:r>
            <a:r>
              <a:rPr lang="en-US" sz="1200" dirty="0"/>
              <a:t> Storage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244B959-5660-1642-8855-9F43BFADDED6}"/>
              </a:ext>
            </a:extLst>
          </p:cNvPr>
          <p:cNvSpPr/>
          <p:nvPr/>
        </p:nvSpPr>
        <p:spPr>
          <a:xfrm>
            <a:off x="6059123" y="1943099"/>
            <a:ext cx="2919779" cy="464819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D540C-5B44-574E-B646-26E8F6D8AA45}"/>
              </a:ext>
            </a:extLst>
          </p:cNvPr>
          <p:cNvSpPr txBox="1"/>
          <p:nvPr/>
        </p:nvSpPr>
        <p:spPr>
          <a:xfrm>
            <a:off x="6852873" y="6187584"/>
            <a:ext cx="1275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BLM Data Center</a:t>
            </a:r>
          </a:p>
          <a:p>
            <a:pPr algn="ctr"/>
            <a:r>
              <a:rPr lang="en-US" sz="1050" dirty="0"/>
              <a:t>Denver, CO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B3727F-7283-AE46-8A46-EFB96F9B4407}"/>
              </a:ext>
            </a:extLst>
          </p:cNvPr>
          <p:cNvSpPr txBox="1"/>
          <p:nvPr/>
        </p:nvSpPr>
        <p:spPr>
          <a:xfrm>
            <a:off x="3505200" y="568232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Yeti Globus Endpoint</a:t>
            </a: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CCDBF940-2EDF-F842-A9A5-A519E9C88FD7}"/>
              </a:ext>
            </a:extLst>
          </p:cNvPr>
          <p:cNvSpPr/>
          <p:nvPr/>
        </p:nvSpPr>
        <p:spPr>
          <a:xfrm>
            <a:off x="290877" y="3649057"/>
            <a:ext cx="1460500" cy="86775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29CD8F-C37A-D84C-83D9-4D48A7C56B4E}"/>
              </a:ext>
            </a:extLst>
          </p:cNvPr>
          <p:cNvSpPr txBox="1"/>
          <p:nvPr/>
        </p:nvSpPr>
        <p:spPr>
          <a:xfrm>
            <a:off x="455063" y="3962816"/>
            <a:ext cx="1099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USGS Network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C80A4498-F240-1F49-8999-CFEE03402C36}"/>
              </a:ext>
            </a:extLst>
          </p:cNvPr>
          <p:cNvCxnSpPr>
            <a:cxnSpLocks/>
            <a:stCxn id="44" idx="1"/>
            <a:endCxn id="51" idx="0"/>
          </p:cNvCxnSpPr>
          <p:nvPr/>
        </p:nvCxnSpPr>
        <p:spPr>
          <a:xfrm rot="10800000" flipV="1">
            <a:off x="1750160" y="4079366"/>
            <a:ext cx="1856640" cy="3570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81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B2FBE3-4067-DC43-B36A-4F54C375E613}"/>
              </a:ext>
            </a:extLst>
          </p:cNvPr>
          <p:cNvSpPr/>
          <p:nvPr/>
        </p:nvSpPr>
        <p:spPr>
          <a:xfrm>
            <a:off x="3606800" y="1971148"/>
            <a:ext cx="1854200" cy="421643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C8A4D-9110-9848-9638-F6EB38D4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Caldera Globus Endpoint</a:t>
            </a:r>
          </a:p>
        </p:txBody>
      </p:sp>
      <p:pic>
        <p:nvPicPr>
          <p:cNvPr id="1028" name="Picture 4" descr="Spectra BlackPearl Workflow for Moving Data">
            <a:extLst>
              <a:ext uri="{FF2B5EF4-FFF2-40B4-BE49-F238E27FC236}">
                <a16:creationId xmlns:a16="http://schemas.microsoft.com/office/drawing/2014/main" id="{0641B94D-F5DD-0C45-AB64-040025E0C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207" y="2319755"/>
            <a:ext cx="2705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Host a Website from S3 – CloudSavvy IT">
            <a:extLst>
              <a:ext uri="{FF2B5EF4-FFF2-40B4-BE49-F238E27FC236}">
                <a16:creationId xmlns:a16="http://schemas.microsoft.com/office/drawing/2014/main" id="{1B7FA755-609D-074B-B88A-282D9282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778" y="3529049"/>
            <a:ext cx="1626838" cy="6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5F8F9A3-0068-FD4D-9471-39DFEA13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024" y="4428764"/>
            <a:ext cx="2429976" cy="12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F7FE2A-678A-5546-BBA6-03BFCC04148F}"/>
              </a:ext>
            </a:extLst>
          </p:cNvPr>
          <p:cNvCxnSpPr>
            <a:cxnSpLocks/>
            <a:stCxn id="28" idx="3"/>
            <a:endCxn id="1028" idx="1"/>
          </p:cNvCxnSpPr>
          <p:nvPr/>
        </p:nvCxnSpPr>
        <p:spPr>
          <a:xfrm flipV="1">
            <a:off x="5003799" y="2751555"/>
            <a:ext cx="1152408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1118FF-3F65-4643-8BD0-35A68204F86E}"/>
              </a:ext>
            </a:extLst>
          </p:cNvPr>
          <p:cNvCxnSpPr>
            <a:cxnSpLocks/>
            <a:stCxn id="27" idx="3"/>
            <a:endCxn id="1032" idx="1"/>
          </p:cNvCxnSpPr>
          <p:nvPr/>
        </p:nvCxnSpPr>
        <p:spPr>
          <a:xfrm flipV="1">
            <a:off x="5003798" y="3877657"/>
            <a:ext cx="5133980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3E17E7-07DF-0E48-A5FE-4C67A89464AA}"/>
              </a:ext>
            </a:extLst>
          </p:cNvPr>
          <p:cNvCxnSpPr>
            <a:cxnSpLocks/>
            <a:stCxn id="23" idx="3"/>
            <a:endCxn id="1034" idx="1"/>
          </p:cNvCxnSpPr>
          <p:nvPr/>
        </p:nvCxnSpPr>
        <p:spPr>
          <a:xfrm flipV="1">
            <a:off x="5003798" y="5055544"/>
            <a:ext cx="130022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13A5704-C0D4-6341-82B2-A09EA1A77945}"/>
              </a:ext>
            </a:extLst>
          </p:cNvPr>
          <p:cNvSpPr/>
          <p:nvPr/>
        </p:nvSpPr>
        <p:spPr>
          <a:xfrm>
            <a:off x="4029073" y="4606887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/>
              <a:t>Caldera Disk Storage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461191F-BFF7-084F-8929-04AED2B35722}"/>
              </a:ext>
            </a:extLst>
          </p:cNvPr>
          <p:cNvSpPr/>
          <p:nvPr/>
        </p:nvSpPr>
        <p:spPr>
          <a:xfrm>
            <a:off x="4029073" y="3429000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1200" dirty="0"/>
              <a:t>Caldera Amazon AWS S3 Storage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25248AB-8C14-8247-9946-703DC0476D65}"/>
              </a:ext>
            </a:extLst>
          </p:cNvPr>
          <p:cNvSpPr/>
          <p:nvPr/>
        </p:nvSpPr>
        <p:spPr>
          <a:xfrm>
            <a:off x="4029074" y="2302898"/>
            <a:ext cx="974725" cy="897315"/>
          </a:xfrm>
          <a:prstGeom prst="round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/>
              <a:t>Caldera </a:t>
            </a:r>
            <a:r>
              <a:rPr lang="en-US" sz="1200" dirty="0" err="1"/>
              <a:t>BlackPearl</a:t>
            </a:r>
            <a:r>
              <a:rPr lang="en-US" sz="1200" dirty="0"/>
              <a:t> Storage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244B959-5660-1642-8855-9F43BFADDED6}"/>
              </a:ext>
            </a:extLst>
          </p:cNvPr>
          <p:cNvSpPr/>
          <p:nvPr/>
        </p:nvSpPr>
        <p:spPr>
          <a:xfrm>
            <a:off x="6059123" y="1943099"/>
            <a:ext cx="2919779" cy="464819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D540C-5B44-574E-B646-26E8F6D8AA45}"/>
              </a:ext>
            </a:extLst>
          </p:cNvPr>
          <p:cNvSpPr txBox="1"/>
          <p:nvPr/>
        </p:nvSpPr>
        <p:spPr>
          <a:xfrm>
            <a:off x="6852873" y="6187584"/>
            <a:ext cx="1275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EROS Data Center</a:t>
            </a:r>
          </a:p>
          <a:p>
            <a:pPr algn="ctr"/>
            <a:r>
              <a:rPr lang="en-US" sz="1050" dirty="0"/>
              <a:t>Sioux Falls, SD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B3727F-7283-AE46-8A46-EFB96F9B4407}"/>
              </a:ext>
            </a:extLst>
          </p:cNvPr>
          <p:cNvSpPr txBox="1"/>
          <p:nvPr/>
        </p:nvSpPr>
        <p:spPr>
          <a:xfrm>
            <a:off x="3505200" y="568232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Caldera Globus Endpoint</a:t>
            </a: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FE59DE84-E0F5-0746-8C4B-535CE6446E06}"/>
              </a:ext>
            </a:extLst>
          </p:cNvPr>
          <p:cNvSpPr/>
          <p:nvPr/>
        </p:nvSpPr>
        <p:spPr>
          <a:xfrm>
            <a:off x="279882" y="2188504"/>
            <a:ext cx="1736724" cy="112610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CCDBF940-2EDF-F842-A9A5-A519E9C88FD7}"/>
              </a:ext>
            </a:extLst>
          </p:cNvPr>
          <p:cNvSpPr/>
          <p:nvPr/>
        </p:nvSpPr>
        <p:spPr>
          <a:xfrm>
            <a:off x="1446577" y="4532765"/>
            <a:ext cx="1460500" cy="86775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29CD8F-C37A-D84C-83D9-4D48A7C56B4E}"/>
              </a:ext>
            </a:extLst>
          </p:cNvPr>
          <p:cNvSpPr txBox="1"/>
          <p:nvPr/>
        </p:nvSpPr>
        <p:spPr>
          <a:xfrm>
            <a:off x="1610763" y="4846524"/>
            <a:ext cx="1099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USGS Network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1C9B88-A996-224A-B6E7-63A5E3FE0590}"/>
              </a:ext>
            </a:extLst>
          </p:cNvPr>
          <p:cNvSpPr txBox="1"/>
          <p:nvPr/>
        </p:nvSpPr>
        <p:spPr>
          <a:xfrm>
            <a:off x="422276" y="2613055"/>
            <a:ext cx="145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Commodity Internet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AC716B47-5CB7-464E-8673-8D3EEBA99D97}"/>
              </a:ext>
            </a:extLst>
          </p:cNvPr>
          <p:cNvCxnSpPr>
            <a:cxnSpLocks/>
            <a:stCxn id="46" idx="1"/>
            <a:endCxn id="44" idx="1"/>
          </p:cNvCxnSpPr>
          <p:nvPr/>
        </p:nvCxnSpPr>
        <p:spPr>
          <a:xfrm rot="16200000" flipH="1">
            <a:off x="1994543" y="2467108"/>
            <a:ext cx="765959" cy="2458556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C80A4498-F240-1F49-8999-CFEE03402C36}"/>
              </a:ext>
            </a:extLst>
          </p:cNvPr>
          <p:cNvCxnSpPr>
            <a:stCxn id="44" idx="1"/>
            <a:endCxn id="51" idx="3"/>
          </p:cNvCxnSpPr>
          <p:nvPr/>
        </p:nvCxnSpPr>
        <p:spPr>
          <a:xfrm rot="10800000" flipV="1">
            <a:off x="2176828" y="4079366"/>
            <a:ext cx="1429973" cy="503014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708BD798-EAA8-7E40-8FF2-59E271C86F88}"/>
              </a:ext>
            </a:extLst>
          </p:cNvPr>
          <p:cNvSpPr/>
          <p:nvPr/>
        </p:nvSpPr>
        <p:spPr>
          <a:xfrm>
            <a:off x="107950" y="5753705"/>
            <a:ext cx="1460500" cy="86775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9038E5-3351-B446-8473-A8D4FC96E911}"/>
              </a:ext>
            </a:extLst>
          </p:cNvPr>
          <p:cNvSpPr txBox="1"/>
          <p:nvPr/>
        </p:nvSpPr>
        <p:spPr>
          <a:xfrm>
            <a:off x="445494" y="598041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Internet2</a:t>
            </a:r>
          </a:p>
          <a:p>
            <a:r>
              <a:rPr lang="en-US" sz="1200" dirty="0"/>
              <a:t>(planned)</a:t>
            </a:r>
          </a:p>
        </p:txBody>
      </p: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C3D2876F-212C-BA40-9000-1946F7D15E84}"/>
              </a:ext>
            </a:extLst>
          </p:cNvPr>
          <p:cNvCxnSpPr>
            <a:cxnSpLocks/>
            <a:stCxn id="60" idx="3"/>
            <a:endCxn id="44" idx="1"/>
          </p:cNvCxnSpPr>
          <p:nvPr/>
        </p:nvCxnSpPr>
        <p:spPr>
          <a:xfrm rot="5400000" flipH="1" flipV="1">
            <a:off x="1360523" y="3557043"/>
            <a:ext cx="1723954" cy="2768600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7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A90-AA9E-4F42-B034-CE5D694A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Connect Server Architecture</a:t>
            </a:r>
          </a:p>
        </p:txBody>
      </p:sp>
      <p:pic>
        <p:nvPicPr>
          <p:cNvPr id="2050" name="Picture 2" descr="Globus Connect Server version 5">
            <a:extLst>
              <a:ext uri="{FF2B5EF4-FFF2-40B4-BE49-F238E27FC236}">
                <a16:creationId xmlns:a16="http://schemas.microsoft.com/office/drawing/2014/main" id="{FF483604-F224-D24B-ADA6-DF508432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994" y="2040445"/>
            <a:ext cx="8370012" cy="47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78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D482-5C7C-9946-B177-84EDC557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9B76-68E3-9241-BD29-9F427F69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87525"/>
            <a:ext cx="10655300" cy="5365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https://docs.globus.org</a:t>
            </a:r>
            <a:r>
              <a:rPr lang="en-US" dirty="0"/>
              <a:t>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E5B7E8-B861-3040-8585-AE2F0C16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11" y="2635587"/>
            <a:ext cx="5185178" cy="42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4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3C34-04C9-1C41-AE82-93FFBA92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Work In Progress: Hybrid S3 Storage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EC1A-A4F5-E741-9EF2-1C8956FB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Hybrid on prem/cloud object storage solution that enables policy driven data flows</a:t>
            </a:r>
          </a:p>
          <a:p>
            <a:r>
              <a:rPr lang="en-US" dirty="0"/>
              <a:t>Single name space</a:t>
            </a:r>
          </a:p>
          <a:p>
            <a:r>
              <a:rPr lang="en-US" dirty="0"/>
              <a:t>Local on prem S3 to remote on prem S3</a:t>
            </a:r>
          </a:p>
          <a:p>
            <a:r>
              <a:rPr lang="en-US" dirty="0"/>
              <a:t>Local on prem S3 to AWS S3</a:t>
            </a:r>
          </a:p>
          <a:p>
            <a:r>
              <a:rPr lang="en-US" dirty="0"/>
              <a:t>AWS S3 to on prem (local or remote) S3</a:t>
            </a:r>
          </a:p>
          <a:p>
            <a:r>
              <a:rPr lang="en-US" dirty="0"/>
              <a:t>Local on prem S3 to on prem S3 Glacier</a:t>
            </a:r>
          </a:p>
          <a:p>
            <a:r>
              <a:rPr lang="en-US" dirty="0"/>
              <a:t>Field to AWS S3 to on prem S3 and on prem S3 Glacier</a:t>
            </a:r>
          </a:p>
          <a:p>
            <a:r>
              <a:rPr lang="en-US" dirty="0"/>
              <a:t>Read and write via standard S3 clients (including </a:t>
            </a:r>
            <a:r>
              <a:rPr lang="en-US" dirty="0" err="1"/>
              <a:t>awscli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675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A630-319C-1445-91FE-89DDD651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Work In Progress: Hybrid S3 Storage Ecosystem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4B42E-F884-4541-BF1C-8F998F4DC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1389856"/>
            <a:ext cx="6875211" cy="53126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36F9F-CE1F-2547-95E3-5DEFFFF8FD18}"/>
              </a:ext>
            </a:extLst>
          </p:cNvPr>
          <p:cNvSpPr txBox="1"/>
          <p:nvPr/>
        </p:nvSpPr>
        <p:spPr>
          <a:xfrm>
            <a:off x="8166100" y="3143934"/>
            <a:ext cx="368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 early architectural diagram,</a:t>
            </a:r>
          </a:p>
          <a:p>
            <a:pPr algn="ctr"/>
            <a:r>
              <a:rPr lang="en-US" i="1" dirty="0"/>
              <a:t> but conveys the intent.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This is in active development and still has many details to be ironed out, including how Globus will fit into the architecture.</a:t>
            </a:r>
          </a:p>
        </p:txBody>
      </p:sp>
    </p:spTree>
    <p:extLst>
      <p:ext uri="{BB962C8B-B14F-4D97-AF65-F5344CB8AC3E}">
        <p14:creationId xmlns:p14="http://schemas.microsoft.com/office/powerpoint/2010/main" val="117532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9A51-072C-AE41-A0AD-C22700D6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Globus: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C998-77CC-2E43-A146-CF39BCEC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7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Allows easy and secure data sharing directly by users from source storage system </a:t>
            </a:r>
          </a:p>
          <a:p>
            <a:pPr lvl="1"/>
            <a:r>
              <a:rPr lang="en-US" dirty="0"/>
              <a:t>Depends on configuration for non DOI collaborators (intranet vs internet)</a:t>
            </a:r>
          </a:p>
          <a:p>
            <a:r>
              <a:rPr lang="en-US" dirty="0"/>
              <a:t>Eliminates need for intermediate storage location</a:t>
            </a:r>
          </a:p>
          <a:p>
            <a:pPr lvl="1"/>
            <a:r>
              <a:rPr lang="en-US" dirty="0"/>
              <a:t>no need to upload to web/ftp server or cloud and then download</a:t>
            </a:r>
          </a:p>
          <a:p>
            <a:r>
              <a:rPr lang="en-US" dirty="0"/>
              <a:t>Able to control permissions on shared files </a:t>
            </a:r>
          </a:p>
          <a:p>
            <a:pPr lvl="1"/>
            <a:r>
              <a:rPr lang="en-US" dirty="0"/>
              <a:t>read vs read/write</a:t>
            </a:r>
          </a:p>
          <a:p>
            <a:r>
              <a:rPr lang="en-US" dirty="0"/>
              <a:t>Collaborators receive email with link and use Globus transfer files</a:t>
            </a:r>
          </a:p>
          <a:p>
            <a:pPr lvl="1"/>
            <a:r>
              <a:rPr lang="en-US" dirty="0"/>
              <a:t>No need to establish collaborator account in USGS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0933C6-2A4C-D94A-8ABF-F9F08266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0" y="2362200"/>
            <a:ext cx="40132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47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4A4B-BE98-CB4D-89B5-68929754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B118-78F7-1D4F-9F86-A1BCBFA9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3079072"/>
            <a:ext cx="5257800" cy="1325563"/>
          </a:xfrm>
        </p:spPr>
        <p:txBody>
          <a:bodyPr/>
          <a:lstStyle/>
          <a:p>
            <a:r>
              <a:rPr lang="en-US" dirty="0"/>
              <a:t>Jeff Falgout – </a:t>
            </a:r>
            <a:r>
              <a:rPr lang="en-US" dirty="0">
                <a:hlinkClick r:id="rId3"/>
              </a:rPr>
              <a:t>jfalgout@usgs.gov</a:t>
            </a:r>
            <a:endParaRPr lang="en-US" dirty="0"/>
          </a:p>
          <a:p>
            <a:r>
              <a:rPr lang="en-US" dirty="0"/>
              <a:t>Al Pedraza – </a:t>
            </a:r>
            <a:r>
              <a:rPr lang="en-US" dirty="0">
                <a:hlinkClick r:id="rId4"/>
              </a:rPr>
              <a:t>apedraza@usgs.gov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22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8DD-1D14-A44B-87B2-C3C772AD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Globus: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1DFC-9A15-2047-8E4F-7692666B1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development of applications and services that capitalize on transfer and sharing features</a:t>
            </a:r>
          </a:p>
          <a:p>
            <a:r>
              <a:rPr lang="en-US" dirty="0"/>
              <a:t>Data portals, Science Gateways, Web/Mobile apps can take advantage of exposed APIs (same ones used for Globus Web Application)</a:t>
            </a:r>
          </a:p>
          <a:p>
            <a:pPr lvl="1"/>
            <a:r>
              <a:rPr lang="en-US" dirty="0" err="1"/>
              <a:t>ReST</a:t>
            </a:r>
            <a:r>
              <a:rPr lang="en-US" dirty="0"/>
              <a:t>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>
                <a:hlinkClick r:id="rId2"/>
              </a:rPr>
              <a:t>https://docs.globus.org/modern-research-data-portal/</a:t>
            </a:r>
            <a:r>
              <a:rPr lang="en-US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8BB92F-C2D9-5B4F-8936-2614D1A8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7300" y="3842544"/>
            <a:ext cx="2857500" cy="2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2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3460-7418-C845-9A26-20513C68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Globus Subscription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BB95-67D4-ED4F-9F32-174E298C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Unlimited managed endpoints</a:t>
            </a:r>
          </a:p>
          <a:p>
            <a:r>
              <a:rPr lang="en-US" dirty="0"/>
              <a:t>Integration with organizational authentication</a:t>
            </a:r>
          </a:p>
          <a:p>
            <a:pPr lvl="1"/>
            <a:r>
              <a:rPr lang="en-US" dirty="0" err="1"/>
              <a:t>InCommon</a:t>
            </a:r>
            <a:r>
              <a:rPr lang="en-US" dirty="0"/>
              <a:t>, OpenID,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DOI has enabled Active Directory Federated Service (ADFS) for USGS </a:t>
            </a:r>
          </a:p>
          <a:p>
            <a:pPr lvl="2"/>
            <a:r>
              <a:rPr lang="en-US" dirty="0"/>
              <a:t>Familiar login – multifactor authentication</a:t>
            </a:r>
          </a:p>
          <a:p>
            <a:r>
              <a:rPr lang="en-US" dirty="0"/>
              <a:t>Unlimited users under </a:t>
            </a:r>
            <a:r>
              <a:rPr lang="en-US" dirty="0" err="1"/>
              <a:t>usgs.gov</a:t>
            </a:r>
            <a:r>
              <a:rPr lang="en-US" dirty="0"/>
              <a:t> domain</a:t>
            </a:r>
          </a:p>
          <a:p>
            <a:r>
              <a:rPr lang="en-US" dirty="0"/>
              <a:t>Client to client transfers</a:t>
            </a:r>
          </a:p>
          <a:p>
            <a:r>
              <a:rPr lang="en-US" dirty="0"/>
              <a:t>File sharing</a:t>
            </a:r>
          </a:p>
          <a:p>
            <a:r>
              <a:rPr lang="en-US" dirty="0"/>
              <a:t>Usage reports</a:t>
            </a:r>
          </a:p>
          <a:p>
            <a:r>
              <a:rPr lang="en-US" dirty="0"/>
              <a:t>Management console</a:t>
            </a:r>
          </a:p>
          <a:p>
            <a:r>
              <a:rPr lang="en-US" dirty="0"/>
              <a:t>Application integration options (</a:t>
            </a:r>
            <a:r>
              <a:rPr lang="en-US" dirty="0" err="1"/>
              <a:t>ReST</a:t>
            </a:r>
            <a:r>
              <a:rPr lang="en-US" dirty="0"/>
              <a:t> API or Globus user-interface widgets)</a:t>
            </a:r>
          </a:p>
        </p:txBody>
      </p:sp>
    </p:spTree>
    <p:extLst>
      <p:ext uri="{BB962C8B-B14F-4D97-AF65-F5344CB8AC3E}">
        <p14:creationId xmlns:p14="http://schemas.microsoft.com/office/powerpoint/2010/main" val="202512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F712-128B-9C46-962F-CBC50B0F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Globus Subscription: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3F08-6DE9-4A4C-A4D4-6C4A42CA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connector allows endpoints to access non-POSIX filesystems</a:t>
            </a:r>
          </a:p>
          <a:p>
            <a:pPr lvl="1"/>
            <a:r>
              <a:rPr lang="en-US" dirty="0"/>
              <a:t>Globus, without a connector, can access POSIX filesystems</a:t>
            </a:r>
          </a:p>
          <a:p>
            <a:pPr lvl="2"/>
            <a:r>
              <a:rPr lang="en-US" dirty="0" err="1"/>
              <a:t>Lustre</a:t>
            </a:r>
            <a:r>
              <a:rPr lang="en-US" dirty="0"/>
              <a:t>, CXFS, NFS, ext4,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USGS subscription includes:</a:t>
            </a:r>
          </a:p>
          <a:p>
            <a:pPr lvl="1"/>
            <a:r>
              <a:rPr lang="en-US" dirty="0"/>
              <a:t>Globus for AWS S3</a:t>
            </a:r>
          </a:p>
          <a:p>
            <a:pPr lvl="1"/>
            <a:r>
              <a:rPr lang="en-US" dirty="0"/>
              <a:t>Globus for Spectra Logic </a:t>
            </a:r>
            <a:r>
              <a:rPr lang="en-US" dirty="0" err="1"/>
              <a:t>BlackPearl</a:t>
            </a:r>
            <a:endParaRPr lang="en-US" dirty="0"/>
          </a:p>
          <a:p>
            <a:r>
              <a:rPr lang="en-US" dirty="0"/>
              <a:t>Other connector options include</a:t>
            </a:r>
          </a:p>
          <a:p>
            <a:pPr lvl="1"/>
            <a:r>
              <a:rPr lang="en-US" dirty="0" err="1"/>
              <a:t>iRods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https://irods.org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HPSS - </a:t>
            </a:r>
            <a:r>
              <a:rPr lang="en-US" dirty="0">
                <a:hlinkClick r:id="rId3"/>
              </a:rPr>
              <a:t>http://www.hpss-collaboration.org</a:t>
            </a:r>
            <a:endParaRPr lang="en-US" dirty="0"/>
          </a:p>
          <a:p>
            <a:pPr lvl="1"/>
            <a:r>
              <a:rPr lang="en-US" dirty="0" err="1"/>
              <a:t>Ceph</a:t>
            </a:r>
            <a:r>
              <a:rPr lang="en-US" dirty="0"/>
              <a:t> RADOS Gateway – </a:t>
            </a:r>
            <a:r>
              <a:rPr lang="en-US" dirty="0">
                <a:hlinkClick r:id="rId4"/>
              </a:rPr>
              <a:t>https://ceph.io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Hadoop HDFS – </a:t>
            </a:r>
            <a:r>
              <a:rPr lang="en-US" dirty="0">
                <a:hlinkClick r:id="rId5"/>
              </a:rPr>
              <a:t>https://hadoop.apache.org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0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8A6CBE26CBF41BFE362BEC34502BA" ma:contentTypeVersion="8" ma:contentTypeDescription="Create a new document." ma:contentTypeScope="" ma:versionID="c01b81db0e63a65a3dd8ad4c14b13e7c">
  <xsd:schema xmlns:xsd="http://www.w3.org/2001/XMLSchema" xmlns:xs="http://www.w3.org/2001/XMLSchema" xmlns:p="http://schemas.microsoft.com/office/2006/metadata/properties" xmlns:ns2="e2c843f9-3b2b-47f3-8277-ec7d36bcd5c9" xmlns:ns3="3618cbaa-901d-4c6b-9f1a-f53e3aa15701" targetNamespace="http://schemas.microsoft.com/office/2006/metadata/properties" ma:root="true" ma:fieldsID="b37717c59327b08789ff1777833a5db1" ns2:_="" ns3:_="">
    <xsd:import namespace="e2c843f9-3b2b-47f3-8277-ec7d36bcd5c9"/>
    <xsd:import namespace="3618cbaa-901d-4c6b-9f1a-f53e3aa157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843f9-3b2b-47f3-8277-ec7d36bcd5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8cbaa-901d-4c6b-9f1a-f53e3aa157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FBB577-2A97-4289-BC4D-B79A17BC234F}"/>
</file>

<file path=customXml/itemProps2.xml><?xml version="1.0" encoding="utf-8"?>
<ds:datastoreItem xmlns:ds="http://schemas.openxmlformats.org/officeDocument/2006/customXml" ds:itemID="{2CB6061E-93CC-4D8F-B6C9-949F4195802C}"/>
</file>

<file path=customXml/itemProps3.xml><?xml version="1.0" encoding="utf-8"?>
<ds:datastoreItem xmlns:ds="http://schemas.openxmlformats.org/officeDocument/2006/customXml" ds:itemID="{C2EB261D-4E3C-42AA-9CBD-A5E36392D312}"/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1792</Words>
  <Application>Microsoft Macintosh PowerPoint</Application>
  <PresentationFormat>Widescreen</PresentationFormat>
  <Paragraphs>270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Globus</vt:lpstr>
      <vt:lpstr>Disclaimer</vt:lpstr>
      <vt:lpstr>What is Globus?</vt:lpstr>
      <vt:lpstr>What is Globus: Transfer</vt:lpstr>
      <vt:lpstr>PowerPoint Presentation</vt:lpstr>
      <vt:lpstr>What is Globus: Share</vt:lpstr>
      <vt:lpstr>What is Globus: Build</vt:lpstr>
      <vt:lpstr>USGS Globus Subscription</vt:lpstr>
      <vt:lpstr>USGS Globus Subscription: Connectors</vt:lpstr>
      <vt:lpstr>Logging in to the Globus Web Interface</vt:lpstr>
      <vt:lpstr>Logging in to the Globus Web Interface</vt:lpstr>
      <vt:lpstr>Logging in to the Globus Web Interface</vt:lpstr>
      <vt:lpstr>Logging in to the Globus Web Interface</vt:lpstr>
      <vt:lpstr>Logging in to the Globus Web Interface</vt:lpstr>
      <vt:lpstr>Logging in to the Globus Web Interface</vt:lpstr>
      <vt:lpstr>Logging in to the Globus Web Interface</vt:lpstr>
      <vt:lpstr>Consents</vt:lpstr>
      <vt:lpstr>Once Logged In – The File Manager</vt:lpstr>
      <vt:lpstr>Collections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Transfer from Yeti Disk to Caldera Disk</vt:lpstr>
      <vt:lpstr>Sharing Data – Creating a Guest Collection</vt:lpstr>
      <vt:lpstr>Sharing Data – Creating a Guest Collection</vt:lpstr>
      <vt:lpstr>Sharing Data – Creating a Guest Collection</vt:lpstr>
      <vt:lpstr>Sharing Data – Creating a Guest Collection</vt:lpstr>
      <vt:lpstr>Sharing Data – Creating a Guest Collection</vt:lpstr>
      <vt:lpstr>Sharing Data – Managing a Guest Collection</vt:lpstr>
      <vt:lpstr>Sharing Data – Managing a Guest Collection</vt:lpstr>
      <vt:lpstr>Sharing Data – Managing a Guest Collection</vt:lpstr>
      <vt:lpstr>Sharing Data – Managing a Guest Collection</vt:lpstr>
      <vt:lpstr>Sharing Data – Managing a Guest Collection</vt:lpstr>
      <vt:lpstr>Sharing Data – Managing a Guest Collection</vt:lpstr>
      <vt:lpstr>Sharing Data – Administrator View</vt:lpstr>
      <vt:lpstr>Globus Identities</vt:lpstr>
      <vt:lpstr>Globus Connect Personal – The Client</vt:lpstr>
      <vt:lpstr>Globus Connect Server Architecture</vt:lpstr>
      <vt:lpstr>Endpoint</vt:lpstr>
      <vt:lpstr>Storage Gateway</vt:lpstr>
      <vt:lpstr>Collection</vt:lpstr>
      <vt:lpstr>USGS Endpoints</vt:lpstr>
      <vt:lpstr>Yeti Endpoint</vt:lpstr>
      <vt:lpstr>Caldera Endpoint</vt:lpstr>
      <vt:lpstr>BlackPearl and Globus</vt:lpstr>
      <vt:lpstr>Globus Transfers at a High Level</vt:lpstr>
      <vt:lpstr>Yeti Globus Endpoint</vt:lpstr>
      <vt:lpstr>Caldera Globus Endpoint</vt:lpstr>
      <vt:lpstr>Globus Connect Server Architecture</vt:lpstr>
      <vt:lpstr>Globus Documentation</vt:lpstr>
      <vt:lpstr>Work In Progress: Hybrid S3 Storage Ecosystem</vt:lpstr>
      <vt:lpstr>Work In Progress: Hybrid S3 Storage Ecosystem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Globus</dc:title>
  <dc:creator>Falgout, Jeff T</dc:creator>
  <cp:lastModifiedBy>Falgout, Jeff T</cp:lastModifiedBy>
  <cp:revision>54</cp:revision>
  <dcterms:created xsi:type="dcterms:W3CDTF">2020-08-26T15:47:12Z</dcterms:created>
  <dcterms:modified xsi:type="dcterms:W3CDTF">2021-02-04T18:04:45Z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0x0101006688A6CBE26CBF41BFE362BEC34502BA</vt:lpwstr>
  </property>
</Properties>
</file>