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59" r:id="rId5"/>
    <p:sldId id="278" r:id="rId6"/>
    <p:sldId id="260" r:id="rId7"/>
    <p:sldId id="262" r:id="rId8"/>
    <p:sldId id="263" r:id="rId9"/>
    <p:sldId id="265" r:id="rId10"/>
    <p:sldId id="266" r:id="rId11"/>
    <p:sldId id="267" r:id="rId12"/>
    <p:sldId id="279" r:id="rId13"/>
    <p:sldId id="288" r:id="rId14"/>
    <p:sldId id="268" r:id="rId15"/>
    <p:sldId id="264" r:id="rId16"/>
    <p:sldId id="269" r:id="rId17"/>
    <p:sldId id="270" r:id="rId18"/>
    <p:sldId id="280" r:id="rId19"/>
    <p:sldId id="273" r:id="rId20"/>
    <p:sldId id="281" r:id="rId21"/>
    <p:sldId id="295" r:id="rId22"/>
    <p:sldId id="275" r:id="rId23"/>
    <p:sldId id="276" r:id="rId24"/>
    <p:sldId id="282" r:id="rId25"/>
    <p:sldId id="294" r:id="rId26"/>
    <p:sldId id="277" r:id="rId27"/>
    <p:sldId id="271" r:id="rId28"/>
    <p:sldId id="289" r:id="rId29"/>
    <p:sldId id="290" r:id="rId30"/>
    <p:sldId id="291" r:id="rId31"/>
    <p:sldId id="292" r:id="rId32"/>
    <p:sldId id="293" r:id="rId33"/>
    <p:sldId id="283" r:id="rId34"/>
    <p:sldId id="284" r:id="rId35"/>
    <p:sldId id="285" r:id="rId36"/>
    <p:sldId id="286" r:id="rId37"/>
    <p:sldId id="28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tchinson, John A" initials="HJA" lastIdx="1" clrIdx="0">
    <p:extLst>
      <p:ext uri="{19B8F6BF-5375-455C-9EA6-DF929625EA0E}">
        <p15:presenceInfo xmlns:p15="http://schemas.microsoft.com/office/powerpoint/2012/main" userId="S-1-5-21-3697291689-1161744426-439199626-59747" providerId="AD"/>
      </p:ext>
    </p:extLst>
  </p:cmAuthor>
  <p:cmAuthor id="2" name="Adamson, Thomas (Contractor)" initials="AT(" lastIdx="2" clrIdx="1">
    <p:extLst>
      <p:ext uri="{19B8F6BF-5375-455C-9EA6-DF929625EA0E}">
        <p15:presenceInfo xmlns:p15="http://schemas.microsoft.com/office/powerpoint/2012/main" userId="S-1-5-21-3697291689-1161744426-439199626-709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0-11T14:46:07.595" idx="2">
    <p:pos x="1611" y="2120"/>
    <p:text>Sensor Chip Assemblies is capitalized in the main text--also appears in the caption.</p:text>
    <p:extLst>
      <p:ext uri="{C676402C-5697-4E1C-873F-D02D1690AC5C}">
        <p15:threadingInfo xmlns:p15="http://schemas.microsoft.com/office/powerpoint/2012/main" timeZoneBias="300"/>
      </p:ext>
    </p:extLst>
  </p:cm>
  <p:cm authorId="1" dt="2018-10-17T11:33:45.065" idx="1">
    <p:pos x="1611" y="2216"/>
    <p:text>Oversight on my part. Will capitalize in both caption and body of graphic to match usage in Landsat 8 Data Users Handbook, p. 10.</p:text>
    <p:extLst>
      <p:ext uri="{C676402C-5697-4E1C-873F-D02D1690AC5C}">
        <p15:threadingInfo xmlns:p15="http://schemas.microsoft.com/office/powerpoint/2012/main" timeZoneBias="300">
          <p15:parentCm authorId="2" idx="2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06T08:20:35.493" idx="1">
    <p:pos x="5832" y="3825"/>
    <p:text>General term "resampling" retained in captions for Tables 6 to 10 because the cause of pixel loss is more complex than just undersampling. See p. 11 of paper.</p:text>
    <p:extLst>
      <p:ext uri="{C676402C-5697-4E1C-873F-D02D1690AC5C}">
        <p15:threadingInfo xmlns:p15="http://schemas.microsoft.com/office/powerpoint/2012/main" timeZoneBias="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1737F-3C2E-423E-8B20-F0B05E44F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03813-165C-4BE6-9E15-DABEBB1A3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C62B-7064-4A5C-961E-1533BF086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FAA-874D-42F3-9B7D-E8370FF1D007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5BDDD-65EA-48DD-8820-E37A4D6B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A81B2-94C6-4FCC-B31A-8EAE8E833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C2559-444C-46C3-997F-972F35B3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14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F3C19-DC4E-45C0-97F6-C238DA79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8A296A-5170-4CB3-BA22-F6F0212A0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9C7E5-B22E-4886-B9F1-FA11BC1E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FAA-874D-42F3-9B7D-E8370FF1D007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3D6CA-D889-49F1-8F07-CB52CB0D5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567CA-8467-48E2-A6D0-4A5CF219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C2559-444C-46C3-997F-972F35B3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4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75E2E1-5955-451B-9338-FCB416118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E6D89-FA9F-4027-AB29-60E2BA5A4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07A18-F481-4AFF-A32E-FA4E3D3D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FAA-874D-42F3-9B7D-E8370FF1D007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E3B77-3B9B-4FEB-A7D0-F2FC0EF3C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6A366-BD79-4FD8-9134-99D4B1F4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C2559-444C-46C3-997F-972F35B3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01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DB34F-8F0D-4C63-8DEC-4965207D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442AE-94EF-4A93-8B01-8DD86E6C1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BB7F7-B509-497A-A6DA-278416ED9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FAA-874D-42F3-9B7D-E8370FF1D007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87FDC-2C67-41AD-9FA4-199573D50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4B05-D3A2-42EF-8E2C-72FBAA42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C2559-444C-46C3-997F-972F35B3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52674-1D8E-4E8A-A035-96EA95E01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9CCDE-A75C-4118-AE3B-98A04601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BB9D6-78F0-4DA7-BACF-B7764203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FAA-874D-42F3-9B7D-E8370FF1D007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80170-E94C-4529-9802-0D3350E9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ECEEF-8A76-4BB4-86E6-F9FF3ADC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C2559-444C-46C3-997F-972F35B3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1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E669-C550-4D5B-8051-76D10EF36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6E2F7-49F4-4C7A-8829-C6C435D28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80A20-E742-452D-8742-A4A848913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B09DE-0E4C-42EE-B0B1-31C534CD0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FAA-874D-42F3-9B7D-E8370FF1D007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27C61-6797-48E2-82AA-AC92FAE0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CB369-525E-42A8-83B4-46F441B80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C2559-444C-46C3-997F-972F35B3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1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80FFB-D27A-4BDF-9E8B-59F212D2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466BF-C4D2-48BE-A281-014A722EA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1E231-B8C0-4DE3-96D0-BE0D68207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08D42-7943-47CF-B7AF-A1869A5A4C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0877D-A053-4785-96B2-35722A863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B71E93-7AE4-4DE1-AC8F-76A79F4F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FAA-874D-42F3-9B7D-E8370FF1D007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82903-999B-4B54-AA5A-445807DE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293CB7-6DE6-40E0-8469-4CCB4E44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C2559-444C-46C3-997F-972F35B3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7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1B2F8-ACCF-43D6-ABFB-65BC339E0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1BFDEE-A111-46C5-A6DA-E33A3816D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FAA-874D-42F3-9B7D-E8370FF1D007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44E27-CBA1-4C03-8A9C-29305677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B695D-D6AC-4EF2-888A-AFC2CAB8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C2559-444C-46C3-997F-972F35B3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8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0B332-4EC0-40A7-85E4-794DE315B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FAA-874D-42F3-9B7D-E8370FF1D007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95299A-19AF-4935-A90B-A383AA6EE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73AD2-DA55-488F-89B8-502D0E6B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C2559-444C-46C3-997F-972F35B3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1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D4D26-BB5C-49E6-8E45-713834F56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24032-9A5A-4A5E-B273-2114E41BB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8BFD5-7F3C-456D-B87B-2CB26CBAB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94862-CC2D-4F33-AD23-2DDA7D59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FAA-874D-42F3-9B7D-E8370FF1D007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8F040-4526-4FA4-AF91-8695DD2F0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1A0A7-5621-4A00-85E0-70FAA0AF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C2559-444C-46C3-997F-972F35B3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40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4B917-EC6C-444F-B87D-8D0AC0F5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FB1DF-1C97-483F-9C7A-F3FAECA84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E582B-9FCF-41F1-930D-0DCB3C0DA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5355E-B6E5-442E-BB60-72937BED7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7FAA-874D-42F3-9B7D-E8370FF1D007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E01F8-FC9C-4543-BF6A-19B6BB838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ED57B-DDC6-4E75-A4A4-C5CD3CB8D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C2559-444C-46C3-997F-972F35B3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5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67DCD3-6A96-4B65-84FC-2FED5D27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D458E-16D3-4B8F-9B13-2C4BDF2A8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32782-3883-4E22-8F64-5939E186D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67FAA-874D-42F3-9B7D-E8370FF1D007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E4644-4622-4BC5-ADE5-5A8F6E386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5F72F-479D-4511-B47E-17B5F2E6A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C2559-444C-46C3-997F-972F35B33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3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ED707A-AD28-40D5-BA40-449582A64E44}"/>
              </a:ext>
            </a:extLst>
          </p:cNvPr>
          <p:cNvSpPr txBox="1"/>
          <p:nvPr/>
        </p:nvSpPr>
        <p:spPr>
          <a:xfrm>
            <a:off x="1675624" y="5808133"/>
            <a:ext cx="773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1. Three epochs of land cover from the National Land Cover Database.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6B9935-C1CF-4A71-9135-BF9930300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1" y="828675"/>
            <a:ext cx="10135350" cy="47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4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D4160C-1336-49D5-BAB1-BEECF56A7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7" y="1676399"/>
            <a:ext cx="11461604" cy="3471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9B36E0-4C31-4CBE-8064-7929B49CA4C3}"/>
              </a:ext>
            </a:extLst>
          </p:cNvPr>
          <p:cNvSpPr txBox="1"/>
          <p:nvPr/>
        </p:nvSpPr>
        <p:spPr>
          <a:xfrm>
            <a:off x="2900066" y="5879753"/>
            <a:ext cx="6280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9. Grid squares show distortion caused by reprojection from </a:t>
            </a:r>
            <a:r>
              <a:rPr lang="en-US" b="1" dirty="0" err="1"/>
              <a:t>Geographics</a:t>
            </a:r>
            <a:r>
              <a:rPr lang="en-US" b="1" dirty="0"/>
              <a:t> to Lambert Azimuthal Equal Area.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6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C376C5-EE99-4E01-A000-A580A1C64D6A}"/>
              </a:ext>
            </a:extLst>
          </p:cNvPr>
          <p:cNvSpPr txBox="1"/>
          <p:nvPr/>
        </p:nvSpPr>
        <p:spPr>
          <a:xfrm>
            <a:off x="3572933" y="6211669"/>
            <a:ext cx="7230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10. Eight sites selected for stage one tests.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FF93A0-C2EA-45DA-A6C1-BFF04B0E8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38" y="31674"/>
            <a:ext cx="8387825" cy="61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59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C14C2BF-9B0A-41F3-8B51-0C4DAFDD6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888712"/>
              </p:ext>
            </p:extLst>
          </p:nvPr>
        </p:nvGraphicFramePr>
        <p:xfrm>
          <a:off x="1259174" y="1304144"/>
          <a:ext cx="9233940" cy="3971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8403">
                  <a:extLst>
                    <a:ext uri="{9D8B030D-6E8A-4147-A177-3AD203B41FA5}">
                      <a16:colId xmlns:a16="http://schemas.microsoft.com/office/drawing/2014/main" val="293632462"/>
                    </a:ext>
                  </a:extLst>
                </a:gridCol>
                <a:gridCol w="1097350">
                  <a:extLst>
                    <a:ext uri="{9D8B030D-6E8A-4147-A177-3AD203B41FA5}">
                      <a16:colId xmlns:a16="http://schemas.microsoft.com/office/drawing/2014/main" val="3261776316"/>
                    </a:ext>
                  </a:extLst>
                </a:gridCol>
                <a:gridCol w="3790841">
                  <a:extLst>
                    <a:ext uri="{9D8B030D-6E8A-4147-A177-3AD203B41FA5}">
                      <a16:colId xmlns:a16="http://schemas.microsoft.com/office/drawing/2014/main" val="1044673110"/>
                    </a:ext>
                  </a:extLst>
                </a:gridCol>
                <a:gridCol w="3167346">
                  <a:extLst>
                    <a:ext uri="{9D8B030D-6E8A-4147-A177-3AD203B41FA5}">
                      <a16:colId xmlns:a16="http://schemas.microsoft.com/office/drawing/2014/main" val="2571635224"/>
                    </a:ext>
                  </a:extLst>
                </a:gridCol>
              </a:tblGrid>
              <a:tr h="441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Scene ID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9492854"/>
                  </a:ext>
                </a:extLst>
              </a:tr>
              <a:tr h="441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LC80110282016236LGN00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1889474"/>
                  </a:ext>
                </a:extLst>
              </a:tr>
              <a:tr h="441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Virginia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LC80170342016310LGN00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3481887"/>
                  </a:ext>
                </a:extLst>
              </a:tr>
              <a:tr h="441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Florida / Georgia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LC80170392016118LGN00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2130497"/>
                  </a:ext>
                </a:extLst>
              </a:tr>
              <a:tr h="441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Dakota / South Dakota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LC80310282016168LGN00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5423733"/>
                  </a:ext>
                </a:extLst>
              </a:tr>
              <a:tr h="441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Kansas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LC80290342016266LGN00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6967074"/>
                  </a:ext>
                </a:extLst>
              </a:tr>
              <a:tr h="441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LC80280392016195LGN00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7908772"/>
                  </a:ext>
                </a:extLst>
              </a:tr>
              <a:tr h="441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Washington / Oregon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LC80460282016257LGN00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1942998"/>
                  </a:ext>
                </a:extLst>
              </a:tr>
              <a:tr h="4412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California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LC80440342016243LGN00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117799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05A0F6-F0CA-4373-856F-F0F0B1BC0B7C}"/>
              </a:ext>
            </a:extLst>
          </p:cNvPr>
          <p:cNvSpPr txBox="1"/>
          <p:nvPr/>
        </p:nvSpPr>
        <p:spPr>
          <a:xfrm>
            <a:off x="2188564" y="6071016"/>
            <a:ext cx="625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2. Eight test images in L48 selected for stage one tests.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853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DE6F79-C02C-4C27-ACA9-E4A65B2524DB}"/>
              </a:ext>
            </a:extLst>
          </p:cNvPr>
          <p:cNvSpPr txBox="1"/>
          <p:nvPr/>
        </p:nvSpPr>
        <p:spPr>
          <a:xfrm>
            <a:off x="2203554" y="6190939"/>
            <a:ext cx="758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11. Test image, 180 rows by 180 samples. Each pixel has a unique value from 1 to 32,400.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AE3AA-38E3-4B62-9196-6615F52E9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45" y="49003"/>
            <a:ext cx="6156544" cy="61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38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19F4B1-6878-438A-8CAD-B8F04892F6DF}"/>
              </a:ext>
            </a:extLst>
          </p:cNvPr>
          <p:cNvSpPr txBox="1"/>
          <p:nvPr/>
        </p:nvSpPr>
        <p:spPr>
          <a:xfrm>
            <a:off x="1614489" y="6417734"/>
            <a:ext cx="908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12. </a:t>
            </a:r>
            <a:r>
              <a:rPr lang="en-US" b="1" dirty="0" err="1"/>
              <a:t>Undersampling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(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b="1" dirty="0"/>
              <a:t>) and oversampling (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orange</a:t>
            </a:r>
            <a:r>
              <a:rPr lang="en-US" b="1" dirty="0"/>
              <a:t>) results for Albers Equal-Area Conic.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7AF32-7313-44EB-B61F-62188CD48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82" y="184567"/>
            <a:ext cx="8521889" cy="623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5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0A7AD1-386C-47B6-B562-A5958B6FBCAB}"/>
              </a:ext>
            </a:extLst>
          </p:cNvPr>
          <p:cNvSpPr txBox="1"/>
          <p:nvPr/>
        </p:nvSpPr>
        <p:spPr>
          <a:xfrm>
            <a:off x="1357313" y="6333066"/>
            <a:ext cx="974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13. </a:t>
            </a:r>
            <a:r>
              <a:rPr lang="en-US" b="1" dirty="0" err="1"/>
              <a:t>Undersampling</a:t>
            </a:r>
            <a:r>
              <a:rPr lang="en-US" b="1" dirty="0"/>
              <a:t> (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b="1" dirty="0"/>
              <a:t>) and oversampling (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orange</a:t>
            </a:r>
            <a:r>
              <a:rPr lang="en-US" b="1" dirty="0"/>
              <a:t>) results for Lambert Azimuthal Equal Area.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06305D-DAEB-4EB3-B1E8-E4D7C1F77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18" y="162601"/>
            <a:ext cx="8436164" cy="617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13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6FDF9E-213D-4624-A1AA-80A3276FB9E9}"/>
              </a:ext>
            </a:extLst>
          </p:cNvPr>
          <p:cNvSpPr txBox="1"/>
          <p:nvPr/>
        </p:nvSpPr>
        <p:spPr>
          <a:xfrm>
            <a:off x="2404533" y="6265334"/>
            <a:ext cx="843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14. </a:t>
            </a:r>
            <a:r>
              <a:rPr lang="en-US" b="1" dirty="0" err="1"/>
              <a:t>Undersampling</a:t>
            </a:r>
            <a:r>
              <a:rPr lang="en-US" b="1" dirty="0"/>
              <a:t> (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b="1" dirty="0"/>
              <a:t>) and oversampling (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orange</a:t>
            </a:r>
            <a:r>
              <a:rPr lang="en-US" b="1" dirty="0"/>
              <a:t>) results for </a:t>
            </a:r>
            <a:r>
              <a:rPr lang="en-US" b="1" dirty="0" err="1"/>
              <a:t>Geographics</a:t>
            </a:r>
            <a:r>
              <a:rPr lang="en-US" b="1" dirty="0"/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93BFCC-8669-41FF-B5D6-E197F3339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9" y="193146"/>
            <a:ext cx="8301801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58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8B45A1-1BCB-4EC9-B1D2-8C4388598DEB}"/>
              </a:ext>
            </a:extLst>
          </p:cNvPr>
          <p:cNvSpPr txBox="1"/>
          <p:nvPr/>
        </p:nvSpPr>
        <p:spPr>
          <a:xfrm>
            <a:off x="2575532" y="6162852"/>
            <a:ext cx="820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15. </a:t>
            </a:r>
            <a:r>
              <a:rPr lang="en-US" b="1" dirty="0" err="1"/>
              <a:t>Undersampling</a:t>
            </a:r>
            <a:r>
              <a:rPr lang="en-US" b="1" dirty="0"/>
              <a:t> (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b="1" dirty="0"/>
              <a:t>) and oversampling (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orange</a:t>
            </a:r>
            <a:r>
              <a:rPr lang="en-US" b="1" dirty="0"/>
              <a:t>) results for Sinusoidal centered on 100 West, 0 North.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4D061-9E4A-4BEB-9703-815E052E8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0" y="106220"/>
            <a:ext cx="8202396" cy="599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73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DFEF66-3290-402F-A197-C3D59E204F65}"/>
              </a:ext>
            </a:extLst>
          </p:cNvPr>
          <p:cNvSpPr txBox="1"/>
          <p:nvPr/>
        </p:nvSpPr>
        <p:spPr>
          <a:xfrm>
            <a:off x="2368446" y="6071016"/>
            <a:ext cx="7719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3. Lambert Azimuthal Equal Area projection centers for seven continents, proposed by </a:t>
            </a:r>
            <a:r>
              <a:rPr lang="en-US" b="1" dirty="0" err="1"/>
              <a:t>Steinwand</a:t>
            </a:r>
            <a:r>
              <a:rPr lang="en-US" b="1" dirty="0"/>
              <a:t> and others (1995).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8A531A-7389-4226-AA78-B0877D05B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63575"/>
              </p:ext>
            </p:extLst>
          </p:nvPr>
        </p:nvGraphicFramePr>
        <p:xfrm>
          <a:off x="2528887" y="371475"/>
          <a:ext cx="7915276" cy="49006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1521">
                  <a:extLst>
                    <a:ext uri="{9D8B030D-6E8A-4147-A177-3AD203B41FA5}">
                      <a16:colId xmlns:a16="http://schemas.microsoft.com/office/drawing/2014/main" val="1763688913"/>
                    </a:ext>
                  </a:extLst>
                </a:gridCol>
                <a:gridCol w="2516838">
                  <a:extLst>
                    <a:ext uri="{9D8B030D-6E8A-4147-A177-3AD203B41FA5}">
                      <a16:colId xmlns:a16="http://schemas.microsoft.com/office/drawing/2014/main" val="448000798"/>
                    </a:ext>
                  </a:extLst>
                </a:gridCol>
                <a:gridCol w="2246917">
                  <a:extLst>
                    <a:ext uri="{9D8B030D-6E8A-4147-A177-3AD203B41FA5}">
                      <a16:colId xmlns:a16="http://schemas.microsoft.com/office/drawing/2014/main" val="2336820277"/>
                    </a:ext>
                  </a:extLst>
                </a:gridCol>
              </a:tblGrid>
              <a:tr h="43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 Longitude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 Latitude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7238453"/>
                  </a:ext>
                </a:extLst>
              </a:tr>
              <a:tr h="43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America*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W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2503035"/>
                  </a:ext>
                </a:extLst>
              </a:tr>
              <a:tr h="43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America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W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6158330"/>
                  </a:ext>
                </a:extLst>
              </a:tr>
              <a:tr h="43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4903571"/>
                  </a:ext>
                </a:extLst>
              </a:tr>
              <a:tr h="43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6860299"/>
                  </a:ext>
                </a:extLst>
              </a:tr>
              <a:tr h="43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2222991"/>
                  </a:ext>
                </a:extLst>
              </a:tr>
              <a:tr h="43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Australasia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 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0155272"/>
                  </a:ext>
                </a:extLst>
              </a:tr>
              <a:tr h="4338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Antarctica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Pole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5341248"/>
                  </a:ext>
                </a:extLst>
              </a:tr>
              <a:tr h="433867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3864977"/>
                  </a:ext>
                </a:extLst>
              </a:tr>
              <a:tr h="33858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*Also recommended: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Oblated</a:t>
                      </a:r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Equal-Area with center 95 W, 48 N,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95777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shape constants m = 1.33, n = 2.27,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14855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rotation = 13.95 degrees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661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991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4FBBE0-7371-42D0-A0A5-5E0B119B4F19}"/>
              </a:ext>
            </a:extLst>
          </p:cNvPr>
          <p:cNvSpPr txBox="1"/>
          <p:nvPr/>
        </p:nvSpPr>
        <p:spPr>
          <a:xfrm>
            <a:off x="4242220" y="6130977"/>
            <a:ext cx="347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16. Equi7 zones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C85F83-1DEE-4CBC-A763-CC1598151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2" y="585788"/>
            <a:ext cx="10923856" cy="519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30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ED707A-AD28-40D5-BA40-449582A64E44}"/>
              </a:ext>
            </a:extLst>
          </p:cNvPr>
          <p:cNvSpPr txBox="1"/>
          <p:nvPr/>
        </p:nvSpPr>
        <p:spPr>
          <a:xfrm>
            <a:off x="896137" y="5808133"/>
            <a:ext cx="995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2. Detecting land cover change by analyzing dense stacks of pixels is at the core of the Land Change Monitoring, Analysis, and Projection project.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E98C6-55A5-4991-A413-F389CEC2F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46" y="214320"/>
            <a:ext cx="8659480" cy="55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21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3D910D-626E-4301-8189-1C08A03011D3}"/>
              </a:ext>
            </a:extLst>
          </p:cNvPr>
          <p:cNvSpPr txBox="1"/>
          <p:nvPr/>
        </p:nvSpPr>
        <p:spPr>
          <a:xfrm>
            <a:off x="2668249" y="6115987"/>
            <a:ext cx="6640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4. Equi7 centers, false eastings, and false northings, proposed by </a:t>
            </a:r>
            <a:r>
              <a:rPr lang="en-US" b="1" dirty="0" err="1"/>
              <a:t>Marschellinger</a:t>
            </a:r>
            <a:r>
              <a:rPr lang="en-US" b="1" dirty="0"/>
              <a:t> and others (2014).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17D982-2E5C-42C2-B611-4BCD0360C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017533"/>
              </p:ext>
            </p:extLst>
          </p:nvPr>
        </p:nvGraphicFramePr>
        <p:xfrm>
          <a:off x="1454045" y="704537"/>
          <a:ext cx="9263922" cy="5006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5073">
                  <a:extLst>
                    <a:ext uri="{9D8B030D-6E8A-4147-A177-3AD203B41FA5}">
                      <a16:colId xmlns:a16="http://schemas.microsoft.com/office/drawing/2014/main" val="1731649851"/>
                    </a:ext>
                  </a:extLst>
                </a:gridCol>
                <a:gridCol w="1687670">
                  <a:extLst>
                    <a:ext uri="{9D8B030D-6E8A-4147-A177-3AD203B41FA5}">
                      <a16:colId xmlns:a16="http://schemas.microsoft.com/office/drawing/2014/main" val="2323642795"/>
                    </a:ext>
                  </a:extLst>
                </a:gridCol>
                <a:gridCol w="1506672">
                  <a:extLst>
                    <a:ext uri="{9D8B030D-6E8A-4147-A177-3AD203B41FA5}">
                      <a16:colId xmlns:a16="http://schemas.microsoft.com/office/drawing/2014/main" val="987568299"/>
                    </a:ext>
                  </a:extLst>
                </a:gridCol>
                <a:gridCol w="1941032">
                  <a:extLst>
                    <a:ext uri="{9D8B030D-6E8A-4147-A177-3AD203B41FA5}">
                      <a16:colId xmlns:a16="http://schemas.microsoft.com/office/drawing/2014/main" val="504952898"/>
                    </a:ext>
                  </a:extLst>
                </a:gridCol>
                <a:gridCol w="2323475">
                  <a:extLst>
                    <a:ext uri="{9D8B030D-6E8A-4147-A177-3AD203B41FA5}">
                      <a16:colId xmlns:a16="http://schemas.microsoft.com/office/drawing/2014/main" val="295660888"/>
                    </a:ext>
                  </a:extLst>
                </a:gridCol>
              </a:tblGrid>
              <a:tr h="6258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 Longitude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 Latitude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False Easting (m)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False Northing (m)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0781132"/>
                  </a:ext>
                </a:extLst>
              </a:tr>
              <a:tr h="6258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America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 W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47.5 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8,264,722.18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4,867,518.35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0423354"/>
                  </a:ext>
                </a:extLst>
              </a:tr>
              <a:tr h="6258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America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60.5 W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7,257,179.24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5,592,024.45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9956574"/>
                  </a:ext>
                </a:extLst>
              </a:tr>
              <a:tr h="6258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5,837,287.82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2,121,415.70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4675192"/>
                  </a:ext>
                </a:extLst>
              </a:tr>
              <a:tr h="6258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21.5 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 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5,621,452.02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5,990,638.42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3159838"/>
                  </a:ext>
                </a:extLst>
              </a:tr>
              <a:tr h="6258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4,340,913.85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4,812,712.92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7927428"/>
                  </a:ext>
                </a:extLst>
              </a:tr>
              <a:tr h="6258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Oceania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131.5 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 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6,988,408.54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7,654,884.54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5259788"/>
                  </a:ext>
                </a:extLst>
              </a:tr>
              <a:tr h="62583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Antarctica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Pole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3,714,266.98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3,402,016.51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3708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8707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7C642-65BE-4FBF-9B69-344411E52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26" y="1394085"/>
            <a:ext cx="9327665" cy="3897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BB0C6D-5CA7-4CF5-B3C3-43B7D49248A9}"/>
              </a:ext>
            </a:extLst>
          </p:cNvPr>
          <p:cNvSpPr txBox="1"/>
          <p:nvPr/>
        </p:nvSpPr>
        <p:spPr>
          <a:xfrm>
            <a:off x="2428405" y="5696262"/>
            <a:ext cx="718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17. Landsat’s Operational Land Imager Sensor Chip Assemblies.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14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58EB6-EB2D-4C6F-9FF4-4DDE914E1074}"/>
              </a:ext>
            </a:extLst>
          </p:cNvPr>
          <p:cNvSpPr txBox="1"/>
          <p:nvPr/>
        </p:nvSpPr>
        <p:spPr>
          <a:xfrm>
            <a:off x="2257425" y="6160957"/>
            <a:ext cx="724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18. Band 6 of raw Landsat image, path 72 / row 87 in New Zealand.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33B72-30FB-4A7B-82BB-81CB22B31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46" y="210487"/>
            <a:ext cx="5224177" cy="566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31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BD3DC8-CD01-4F33-AE2A-16352EC39595}"/>
              </a:ext>
            </a:extLst>
          </p:cNvPr>
          <p:cNvSpPr txBox="1"/>
          <p:nvPr/>
        </p:nvSpPr>
        <p:spPr>
          <a:xfrm>
            <a:off x="3197989" y="6115550"/>
            <a:ext cx="5336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19. Sixteen sites selected for stage two tests.</a:t>
            </a:r>
          </a:p>
          <a:p>
            <a:r>
              <a:rPr lang="en-US" b="1" dirty="0"/>
              <a:t>Image footprints were enlarged for clarity.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440CB7-FCCE-4FB6-85CF-D742417F2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4" y="472056"/>
            <a:ext cx="10273935" cy="55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99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FC3E1F-A52F-4ACC-B3ED-FBABF6344BAC}"/>
              </a:ext>
            </a:extLst>
          </p:cNvPr>
          <p:cNvSpPr txBox="1"/>
          <p:nvPr/>
        </p:nvSpPr>
        <p:spPr>
          <a:xfrm>
            <a:off x="3162924" y="6220918"/>
            <a:ext cx="521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5. Sixteen test sites for stage two of study.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B9A7883-AE49-43D0-8ADF-EA489ED5E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386034"/>
              </p:ext>
            </p:extLst>
          </p:nvPr>
        </p:nvGraphicFramePr>
        <p:xfrm>
          <a:off x="1124263" y="359765"/>
          <a:ext cx="9773586" cy="5711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1905">
                  <a:extLst>
                    <a:ext uri="{9D8B030D-6E8A-4147-A177-3AD203B41FA5}">
                      <a16:colId xmlns:a16="http://schemas.microsoft.com/office/drawing/2014/main" val="1000879848"/>
                    </a:ext>
                  </a:extLst>
                </a:gridCol>
                <a:gridCol w="1072709">
                  <a:extLst>
                    <a:ext uri="{9D8B030D-6E8A-4147-A177-3AD203B41FA5}">
                      <a16:colId xmlns:a16="http://schemas.microsoft.com/office/drawing/2014/main" val="1392057932"/>
                    </a:ext>
                  </a:extLst>
                </a:gridCol>
                <a:gridCol w="998927">
                  <a:extLst>
                    <a:ext uri="{9D8B030D-6E8A-4147-A177-3AD203B41FA5}">
                      <a16:colId xmlns:a16="http://schemas.microsoft.com/office/drawing/2014/main" val="4202899985"/>
                    </a:ext>
                  </a:extLst>
                </a:gridCol>
                <a:gridCol w="2996779">
                  <a:extLst>
                    <a:ext uri="{9D8B030D-6E8A-4147-A177-3AD203B41FA5}">
                      <a16:colId xmlns:a16="http://schemas.microsoft.com/office/drawing/2014/main" val="3344689623"/>
                    </a:ext>
                  </a:extLst>
                </a:gridCol>
                <a:gridCol w="2883266">
                  <a:extLst>
                    <a:ext uri="{9D8B030D-6E8A-4147-A177-3AD203B41FA5}">
                      <a16:colId xmlns:a16="http://schemas.microsoft.com/office/drawing/2014/main" val="1415180138"/>
                    </a:ext>
                  </a:extLst>
                </a:gridCol>
              </a:tblGrid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number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Scene ID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7770217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Zealand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LC80720872016087LGN01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040266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LC81070352017047LGN00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4903021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Siberia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LC80980142017272LGN00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4179627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northern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LC81500062017060LGN00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2320925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LC80080032017265LGN00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228409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LC80810142016150LGN01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1244633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LC80110282016236LGN02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6061683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Nevada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LC80390332017290LGN01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3229971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Bolivia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LC80010672017264LGN00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2154390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LC82140652016042LGN01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7390791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LC82290962016339LGN01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957251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LC81730832016139LGN01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2085217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Senegal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LC82050502017013LGN01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6970495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LC81830462017291LGN00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7275621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Kazakhstan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LC81700252017264LGN01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9495600"/>
                  </a:ext>
                </a:extLst>
              </a:tr>
              <a:tr h="335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LC82070232016153LGN01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1340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2229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1EF38-29F9-4E80-92DC-A3C864DC1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03" y="0"/>
            <a:ext cx="6240586" cy="6281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F89BFE-0829-439F-84EC-C1E4FFE18F8A}"/>
              </a:ext>
            </a:extLst>
          </p:cNvPr>
          <p:cNvSpPr txBox="1"/>
          <p:nvPr/>
        </p:nvSpPr>
        <p:spPr>
          <a:xfrm>
            <a:off x="2689103" y="6195344"/>
            <a:ext cx="6652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20. Four reprojections of a Landsat 8 image of New Zealand.</a:t>
            </a:r>
          </a:p>
          <a:p>
            <a:r>
              <a:rPr lang="en-US" b="1" dirty="0"/>
              <a:t>(Sinusoidal generated at smaller map scale to fit in frame.)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41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6F2DC9-B5A1-4570-ACBF-4334BFBBBABE}"/>
              </a:ext>
            </a:extLst>
          </p:cNvPr>
          <p:cNvSpPr txBox="1"/>
          <p:nvPr/>
        </p:nvSpPr>
        <p:spPr>
          <a:xfrm>
            <a:off x="2323475" y="6103105"/>
            <a:ext cx="7914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21. New Zealand raw image projected to Space Oblique Mercator. This image has approximately 10.4 percent fewer data pixels than the raw version.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5BD9A7-0BE5-44A8-BB0D-C3F51759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52" y="100016"/>
            <a:ext cx="5050915" cy="599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7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2C987B-54F3-4256-A786-A147E175B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75" y="0"/>
            <a:ext cx="6933526" cy="6304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AD9140-295B-4C80-9F1E-63CFEB342B11}"/>
              </a:ext>
            </a:extLst>
          </p:cNvPr>
          <p:cNvSpPr txBox="1"/>
          <p:nvPr/>
        </p:nvSpPr>
        <p:spPr>
          <a:xfrm>
            <a:off x="1313970" y="5486166"/>
            <a:ext cx="53725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Figure 22. New Zealand raw image projected to UTM.</a:t>
            </a:r>
          </a:p>
          <a:p>
            <a:r>
              <a:rPr lang="en-US" b="1" dirty="0"/>
              <a:t>Red box on inset is approximate extent of UTM image, shown on SOM image.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025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7108D5-0177-4F7A-A093-0FC9641BE62D}"/>
              </a:ext>
            </a:extLst>
          </p:cNvPr>
          <p:cNvSpPr txBox="1"/>
          <p:nvPr/>
        </p:nvSpPr>
        <p:spPr>
          <a:xfrm>
            <a:off x="2803162" y="6026047"/>
            <a:ext cx="6670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6. Reduction in number of image data pixels from resampling and trimming during projection of raw Landsat imagery to UTM.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75C95B-7BE3-440F-A8A7-6D7A8604FC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327492"/>
              </p:ext>
            </p:extLst>
          </p:nvPr>
        </p:nvGraphicFramePr>
        <p:xfrm>
          <a:off x="2638269" y="479685"/>
          <a:ext cx="5966084" cy="52465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1626">
                  <a:extLst>
                    <a:ext uri="{9D8B030D-6E8A-4147-A177-3AD203B41FA5}">
                      <a16:colId xmlns:a16="http://schemas.microsoft.com/office/drawing/2014/main" val="2502110761"/>
                    </a:ext>
                  </a:extLst>
                </a:gridCol>
                <a:gridCol w="2614006">
                  <a:extLst>
                    <a:ext uri="{9D8B030D-6E8A-4147-A177-3AD203B41FA5}">
                      <a16:colId xmlns:a16="http://schemas.microsoft.com/office/drawing/2014/main" val="2628140827"/>
                    </a:ext>
                  </a:extLst>
                </a:gridCol>
                <a:gridCol w="2060452">
                  <a:extLst>
                    <a:ext uri="{9D8B030D-6E8A-4147-A177-3AD203B41FA5}">
                      <a16:colId xmlns:a16="http://schemas.microsoft.com/office/drawing/2014/main" val="2382831946"/>
                    </a:ext>
                  </a:extLst>
                </a:gridCol>
              </a:tblGrid>
              <a:tr h="3301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number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reduction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1813273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Zealand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19.22%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2742504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1284723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Siberia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19.63%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2849446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northern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4543476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8860269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841502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5885515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Nevada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20.05%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0253161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Bolivia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19.83%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9949669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19.90%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231355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2593366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19.42%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3395702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Senegal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832453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20.15%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239609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Kazakhstan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19.72%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2585246"/>
                  </a:ext>
                </a:extLst>
              </a:tr>
              <a:tr h="3072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4720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519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A06BF5-6996-46F1-A598-9F8261D20F61}"/>
              </a:ext>
            </a:extLst>
          </p:cNvPr>
          <p:cNvSpPr txBox="1"/>
          <p:nvPr/>
        </p:nvSpPr>
        <p:spPr>
          <a:xfrm>
            <a:off x="2518347" y="5996065"/>
            <a:ext cx="785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7. Reduction in number of image data pixels from resampling and trimming during projection of raw Landsat imagery to Lambert Azimuthal Equal Area.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3A6E04-A224-4385-AB57-A6878448A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741706"/>
              </p:ext>
            </p:extLst>
          </p:nvPr>
        </p:nvGraphicFramePr>
        <p:xfrm>
          <a:off x="2758190" y="419725"/>
          <a:ext cx="5981075" cy="5216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4872">
                  <a:extLst>
                    <a:ext uri="{9D8B030D-6E8A-4147-A177-3AD203B41FA5}">
                      <a16:colId xmlns:a16="http://schemas.microsoft.com/office/drawing/2014/main" val="97998882"/>
                    </a:ext>
                  </a:extLst>
                </a:gridCol>
                <a:gridCol w="2620574">
                  <a:extLst>
                    <a:ext uri="{9D8B030D-6E8A-4147-A177-3AD203B41FA5}">
                      <a16:colId xmlns:a16="http://schemas.microsoft.com/office/drawing/2014/main" val="3170488610"/>
                    </a:ext>
                  </a:extLst>
                </a:gridCol>
                <a:gridCol w="2065629">
                  <a:extLst>
                    <a:ext uri="{9D8B030D-6E8A-4147-A177-3AD203B41FA5}">
                      <a16:colId xmlns:a16="http://schemas.microsoft.com/office/drawing/2014/main" val="2388693367"/>
                    </a:ext>
                  </a:extLst>
                </a:gridCol>
              </a:tblGrid>
              <a:tr h="3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number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reduction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6069453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Zealand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19.21%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8118547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9356410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Siberia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9519559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northern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4132930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0548155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8333567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19.85%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4066666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Nevada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2791046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Bolivia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19.90%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7930210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19.97%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9693244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7206803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19.39%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2383051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Senegal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5933685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656362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Kazakhstan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19.75%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6440158"/>
                  </a:ext>
                </a:extLst>
              </a:tr>
              <a:tr h="304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3621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345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2BC04-53D6-4D76-B677-EA43B55F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670730"/>
            <a:ext cx="4648200" cy="4636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0752F9-FE18-4CCB-80D9-A6583C956EDE}"/>
              </a:ext>
            </a:extLst>
          </p:cNvPr>
          <p:cNvSpPr txBox="1"/>
          <p:nvPr/>
        </p:nvSpPr>
        <p:spPr>
          <a:xfrm>
            <a:off x="1557867" y="5842000"/>
            <a:ext cx="806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3. Hexagons and triangles — one of many possible frameworks and subdivisions, or tessellations, for a Discrete Global Grid 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242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8A3556-3854-4D78-A897-1A27F534696C}"/>
              </a:ext>
            </a:extLst>
          </p:cNvPr>
          <p:cNvSpPr txBox="1"/>
          <p:nvPr/>
        </p:nvSpPr>
        <p:spPr>
          <a:xfrm>
            <a:off x="2638269" y="5921115"/>
            <a:ext cx="7629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8. Reduction in number of image data pixels from resampling and trimming during projection of raw Landsat imagery to Azimuthal Equidistant.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F4C613E-F5D7-4543-8D30-0C8E93B51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568626"/>
              </p:ext>
            </p:extLst>
          </p:nvPr>
        </p:nvGraphicFramePr>
        <p:xfrm>
          <a:off x="2638270" y="389743"/>
          <a:ext cx="5876144" cy="5336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1011">
                  <a:extLst>
                    <a:ext uri="{9D8B030D-6E8A-4147-A177-3AD203B41FA5}">
                      <a16:colId xmlns:a16="http://schemas.microsoft.com/office/drawing/2014/main" val="833150006"/>
                    </a:ext>
                  </a:extLst>
                </a:gridCol>
                <a:gridCol w="2390699">
                  <a:extLst>
                    <a:ext uri="{9D8B030D-6E8A-4147-A177-3AD203B41FA5}">
                      <a16:colId xmlns:a16="http://schemas.microsoft.com/office/drawing/2014/main" val="2521297040"/>
                    </a:ext>
                  </a:extLst>
                </a:gridCol>
                <a:gridCol w="1884434">
                  <a:extLst>
                    <a:ext uri="{9D8B030D-6E8A-4147-A177-3AD203B41FA5}">
                      <a16:colId xmlns:a16="http://schemas.microsoft.com/office/drawing/2014/main" val="1784638587"/>
                    </a:ext>
                  </a:extLst>
                </a:gridCol>
              </a:tblGrid>
              <a:tr h="340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number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reduction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2831699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Zealand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10.98%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6040654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14.66%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5203035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Siberia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11.92%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5504193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northern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15.82%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4885138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3296796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14.82%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2016905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16.34%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9345313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Nevada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7573227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Bolivia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5506581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6714820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4729881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11.87%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4228347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Senegal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13.98%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107528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19.62%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3919029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Kazakhstan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9738002"/>
                  </a:ext>
                </a:extLst>
              </a:tr>
              <a:tr h="312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63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911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4EA6AE-5D3C-4FC5-A2EA-AE385DE483FC}"/>
              </a:ext>
            </a:extLst>
          </p:cNvPr>
          <p:cNvSpPr txBox="1"/>
          <p:nvPr/>
        </p:nvSpPr>
        <p:spPr>
          <a:xfrm>
            <a:off x="2053654" y="6011055"/>
            <a:ext cx="774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9. Reduction in number of image data pixels from resampling and trimming during projection of raw Landsat imagery to Sinusoidal.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7B014E-C9F5-45F6-8FE7-E74E47D9B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639088"/>
              </p:ext>
            </p:extLst>
          </p:nvPr>
        </p:nvGraphicFramePr>
        <p:xfrm>
          <a:off x="2818151" y="359764"/>
          <a:ext cx="5381469" cy="5336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4723">
                  <a:extLst>
                    <a:ext uri="{9D8B030D-6E8A-4147-A177-3AD203B41FA5}">
                      <a16:colId xmlns:a16="http://schemas.microsoft.com/office/drawing/2014/main" val="322121719"/>
                    </a:ext>
                  </a:extLst>
                </a:gridCol>
                <a:gridCol w="2246207">
                  <a:extLst>
                    <a:ext uri="{9D8B030D-6E8A-4147-A177-3AD203B41FA5}">
                      <a16:colId xmlns:a16="http://schemas.microsoft.com/office/drawing/2014/main" val="385729967"/>
                    </a:ext>
                  </a:extLst>
                </a:gridCol>
                <a:gridCol w="1770539">
                  <a:extLst>
                    <a:ext uri="{9D8B030D-6E8A-4147-A177-3AD203B41FA5}">
                      <a16:colId xmlns:a16="http://schemas.microsoft.com/office/drawing/2014/main" val="3031755540"/>
                    </a:ext>
                  </a:extLst>
                </a:gridCol>
              </a:tblGrid>
              <a:tr h="313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number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reduction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4572352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Zealand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19.53%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5680121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0178528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Siberia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19.76%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8419423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northern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4870000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19.65%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54931475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19.70%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1313682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9754838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Nevada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20.25%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5207072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Bolivia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20.05%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7998707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2302537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18.85%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4823814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19.39%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3486306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Senegal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6568994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5663907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Kazakhstan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5667342"/>
                  </a:ext>
                </a:extLst>
              </a:tr>
              <a:tr h="3139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18.85%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7686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159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53E571-040C-442D-ABF5-57C5D1881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014030"/>
              </p:ext>
            </p:extLst>
          </p:nvPr>
        </p:nvGraphicFramePr>
        <p:xfrm>
          <a:off x="3072984" y="2143593"/>
          <a:ext cx="4586989" cy="2248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060">
                  <a:extLst>
                    <a:ext uri="{9D8B030D-6E8A-4147-A177-3AD203B41FA5}">
                      <a16:colId xmlns:a16="http://schemas.microsoft.com/office/drawing/2014/main" val="879528131"/>
                    </a:ext>
                  </a:extLst>
                </a:gridCol>
                <a:gridCol w="2009763">
                  <a:extLst>
                    <a:ext uri="{9D8B030D-6E8A-4147-A177-3AD203B41FA5}">
                      <a16:colId xmlns:a16="http://schemas.microsoft.com/office/drawing/2014/main" val="3083871993"/>
                    </a:ext>
                  </a:extLst>
                </a:gridCol>
                <a:gridCol w="1584166">
                  <a:extLst>
                    <a:ext uri="{9D8B030D-6E8A-4147-A177-3AD203B41FA5}">
                      <a16:colId xmlns:a16="http://schemas.microsoft.com/office/drawing/2014/main" val="1803685856"/>
                    </a:ext>
                  </a:extLst>
                </a:gridCol>
              </a:tblGrid>
              <a:tr h="592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number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reduction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6629498"/>
                  </a:ext>
                </a:extLst>
              </a:tr>
              <a:tr h="5521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19.56%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4814745"/>
                  </a:ext>
                </a:extLst>
              </a:tr>
              <a:tr h="5521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19.84%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1654450"/>
                  </a:ext>
                </a:extLst>
              </a:tr>
              <a:tr h="5521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Nevada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20.13%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057873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358ED78-735B-4369-B14E-A881F3436B5F}"/>
              </a:ext>
            </a:extLst>
          </p:cNvPr>
          <p:cNvSpPr txBox="1"/>
          <p:nvPr/>
        </p:nvSpPr>
        <p:spPr>
          <a:xfrm>
            <a:off x="2173573" y="5381469"/>
            <a:ext cx="767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10. Reduction in number of image data pixels from resampling and trimming during projection of raw Landsat imagery to Albers Equal-Area Conic.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72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CA0A5F-EC50-4959-AFC6-7B3A646B78CE}"/>
              </a:ext>
            </a:extLst>
          </p:cNvPr>
          <p:cNvSpPr txBox="1"/>
          <p:nvPr/>
        </p:nvSpPr>
        <p:spPr>
          <a:xfrm>
            <a:off x="2878111" y="6115987"/>
            <a:ext cx="544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11. Pixel loss and replication results for test grids projected to UTM.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14C597-5C99-410D-80C7-F11829B87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68768"/>
              </p:ext>
            </p:extLst>
          </p:nvPr>
        </p:nvGraphicFramePr>
        <p:xfrm>
          <a:off x="2271713" y="185737"/>
          <a:ext cx="6572250" cy="5930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">
                  <a:extLst>
                    <a:ext uri="{9D8B030D-6E8A-4147-A177-3AD203B41FA5}">
                      <a16:colId xmlns:a16="http://schemas.microsoft.com/office/drawing/2014/main" val="657294537"/>
                    </a:ext>
                  </a:extLst>
                </a:gridCol>
                <a:gridCol w="2519363">
                  <a:extLst>
                    <a:ext uri="{9D8B030D-6E8A-4147-A177-3AD203B41FA5}">
                      <a16:colId xmlns:a16="http://schemas.microsoft.com/office/drawing/2014/main" val="2259117806"/>
                    </a:ext>
                  </a:extLst>
                </a:gridCol>
                <a:gridCol w="1445895">
                  <a:extLst>
                    <a:ext uri="{9D8B030D-6E8A-4147-A177-3AD203B41FA5}">
                      <a16:colId xmlns:a16="http://schemas.microsoft.com/office/drawing/2014/main" val="3791126702"/>
                    </a:ext>
                  </a:extLst>
                </a:gridCol>
                <a:gridCol w="1555432">
                  <a:extLst>
                    <a:ext uri="{9D8B030D-6E8A-4147-A177-3AD203B41FA5}">
                      <a16:colId xmlns:a16="http://schemas.microsoft.com/office/drawing/2014/main" val="1821825954"/>
                    </a:ext>
                  </a:extLst>
                </a:gridCol>
              </a:tblGrid>
              <a:tr h="60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number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Resampled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Oversampled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2208277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Zealand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6.94%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9756931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7070319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Siberia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12.73%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7365257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northern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18.79%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7295839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19.90%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12.71%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051300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11.43%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9760361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7.74%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0765705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Nevada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8323286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Bolivia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7.69%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5407132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7.78%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7124422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894557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6385808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Senegal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8.04%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7423125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2230831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Kazakhstan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1264261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253734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8300246"/>
                  </a:ext>
                </a:extLst>
              </a:tr>
              <a:tr h="295773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9.56%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4124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566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FFC6F9-E12B-4C93-97C6-25AD97C304D1}"/>
              </a:ext>
            </a:extLst>
          </p:cNvPr>
          <p:cNvSpPr txBox="1"/>
          <p:nvPr/>
        </p:nvSpPr>
        <p:spPr>
          <a:xfrm>
            <a:off x="2743201" y="6086008"/>
            <a:ext cx="6850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12. Pixel loss and replication results for test grids projected to Lambert Azimuthal Equal Area.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24D312-D362-4ECE-817E-95C4CB24D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060949"/>
              </p:ext>
            </p:extLst>
          </p:nvPr>
        </p:nvGraphicFramePr>
        <p:xfrm>
          <a:off x="2548328" y="224852"/>
          <a:ext cx="7045377" cy="572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7261">
                  <a:extLst>
                    <a:ext uri="{9D8B030D-6E8A-4147-A177-3AD203B41FA5}">
                      <a16:colId xmlns:a16="http://schemas.microsoft.com/office/drawing/2014/main" val="1937025436"/>
                    </a:ext>
                  </a:extLst>
                </a:gridCol>
                <a:gridCol w="2700728">
                  <a:extLst>
                    <a:ext uri="{9D8B030D-6E8A-4147-A177-3AD203B41FA5}">
                      <a16:colId xmlns:a16="http://schemas.microsoft.com/office/drawing/2014/main" val="977233696"/>
                    </a:ext>
                  </a:extLst>
                </a:gridCol>
                <a:gridCol w="1549983">
                  <a:extLst>
                    <a:ext uri="{9D8B030D-6E8A-4147-A177-3AD203B41FA5}">
                      <a16:colId xmlns:a16="http://schemas.microsoft.com/office/drawing/2014/main" val="1899144436"/>
                    </a:ext>
                  </a:extLst>
                </a:gridCol>
                <a:gridCol w="1667405">
                  <a:extLst>
                    <a:ext uri="{9D8B030D-6E8A-4147-A177-3AD203B41FA5}">
                      <a16:colId xmlns:a16="http://schemas.microsoft.com/office/drawing/2014/main" val="432022845"/>
                    </a:ext>
                  </a:extLst>
                </a:gridCol>
              </a:tblGrid>
              <a:tr h="585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number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Resampled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Oversampled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8706631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Zealand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16.91%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109002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9.88%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40362039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Siberia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11.56%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0225501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northern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3580428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13.75%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7325641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7.39%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7421757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7.68%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8177850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Nevada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12.68%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0564326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Bolivia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7.77%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5609969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3445400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9.51%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1327358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10.44%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2754694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Senegal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12.29%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4.25%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5415294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7982988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Kazakhstan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18.52%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4917476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9.51%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7740889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9904418"/>
                  </a:ext>
                </a:extLst>
              </a:tr>
              <a:tr h="285598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11.87%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3914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060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1ABEDA-967C-4F44-A667-6E08A80C6674}"/>
              </a:ext>
            </a:extLst>
          </p:cNvPr>
          <p:cNvSpPr txBox="1"/>
          <p:nvPr/>
        </p:nvSpPr>
        <p:spPr>
          <a:xfrm>
            <a:off x="2728210" y="6115987"/>
            <a:ext cx="685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13. Pixel loss and replication results for test grids projected to Azimuthal Equidistant.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28CEBF-6EFF-45A5-938E-6578DE9C6F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265418"/>
              </p:ext>
            </p:extLst>
          </p:nvPr>
        </p:nvGraphicFramePr>
        <p:xfrm>
          <a:off x="3102964" y="224852"/>
          <a:ext cx="5621311" cy="5786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9410">
                  <a:extLst>
                    <a:ext uri="{9D8B030D-6E8A-4147-A177-3AD203B41FA5}">
                      <a16:colId xmlns:a16="http://schemas.microsoft.com/office/drawing/2014/main" val="3161426720"/>
                    </a:ext>
                  </a:extLst>
                </a:gridCol>
                <a:gridCol w="2154835">
                  <a:extLst>
                    <a:ext uri="{9D8B030D-6E8A-4147-A177-3AD203B41FA5}">
                      <a16:colId xmlns:a16="http://schemas.microsoft.com/office/drawing/2014/main" val="4171298973"/>
                    </a:ext>
                  </a:extLst>
                </a:gridCol>
                <a:gridCol w="1236689">
                  <a:extLst>
                    <a:ext uri="{9D8B030D-6E8A-4147-A177-3AD203B41FA5}">
                      <a16:colId xmlns:a16="http://schemas.microsoft.com/office/drawing/2014/main" val="1915286867"/>
                    </a:ext>
                  </a:extLst>
                </a:gridCol>
                <a:gridCol w="1330377">
                  <a:extLst>
                    <a:ext uri="{9D8B030D-6E8A-4147-A177-3AD203B41FA5}">
                      <a16:colId xmlns:a16="http://schemas.microsoft.com/office/drawing/2014/main" val="2424262051"/>
                    </a:ext>
                  </a:extLst>
                </a:gridCol>
              </a:tblGrid>
              <a:tr h="591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number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Resampled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Oversampled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6637655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Zealand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14.65%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17.30%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4279925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3236961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Siberia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9248093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northern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12.47%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1476748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14.87%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17.37%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6589054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9.26%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9099957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7.21%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3319222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Nevada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7.77%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1541075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Bolivia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2642725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7.35%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3797383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5.29%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9059359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4.54%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0783436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Senegal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7.25%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2094870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7.47%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6566404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Kazakhstan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17.77%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4951312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5.29%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4280261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0272502"/>
                  </a:ext>
                </a:extLst>
              </a:tr>
              <a:tr h="288589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9.58%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7941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6133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77D51-04CB-4B24-B4A3-CDB00B2A7A54}"/>
              </a:ext>
            </a:extLst>
          </p:cNvPr>
          <p:cNvSpPr txBox="1"/>
          <p:nvPr/>
        </p:nvSpPr>
        <p:spPr>
          <a:xfrm>
            <a:off x="2803162" y="6181271"/>
            <a:ext cx="647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14. Pixel loss and replication results for test grids projected to Sinusoidal.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A7D6DEC-7A3C-48EF-B971-48936F032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168256"/>
              </p:ext>
            </p:extLst>
          </p:nvPr>
        </p:nvGraphicFramePr>
        <p:xfrm>
          <a:off x="3028012" y="149902"/>
          <a:ext cx="5711254" cy="59810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3801">
                  <a:extLst>
                    <a:ext uri="{9D8B030D-6E8A-4147-A177-3AD203B41FA5}">
                      <a16:colId xmlns:a16="http://schemas.microsoft.com/office/drawing/2014/main" val="2072234313"/>
                    </a:ext>
                  </a:extLst>
                </a:gridCol>
                <a:gridCol w="2189314">
                  <a:extLst>
                    <a:ext uri="{9D8B030D-6E8A-4147-A177-3AD203B41FA5}">
                      <a16:colId xmlns:a16="http://schemas.microsoft.com/office/drawing/2014/main" val="2101279084"/>
                    </a:ext>
                  </a:extLst>
                </a:gridCol>
                <a:gridCol w="1256476">
                  <a:extLst>
                    <a:ext uri="{9D8B030D-6E8A-4147-A177-3AD203B41FA5}">
                      <a16:colId xmlns:a16="http://schemas.microsoft.com/office/drawing/2014/main" val="776171875"/>
                    </a:ext>
                  </a:extLst>
                </a:gridCol>
                <a:gridCol w="1351663">
                  <a:extLst>
                    <a:ext uri="{9D8B030D-6E8A-4147-A177-3AD203B41FA5}">
                      <a16:colId xmlns:a16="http://schemas.microsoft.com/office/drawing/2014/main" val="2170912255"/>
                    </a:ext>
                  </a:extLst>
                </a:gridCol>
              </a:tblGrid>
              <a:tr h="611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number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Resampled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Oversampled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329219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Zealand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6.87%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5142773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2.23%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0405208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Siberia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13.92%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6.65%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1442042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 - northern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18.79%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7298488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1701115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6392907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7.64%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6794495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Nevada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2.53%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557221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Bolivia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7.77%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7809123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2994381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8485324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Africa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2182543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Senegal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5003817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8.21%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4308592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Kazakhstan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10.88%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4808698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Ireland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076118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40147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9.88%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7843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509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A8B0F7-8652-4A5D-A3F6-CB11451541BA}"/>
              </a:ext>
            </a:extLst>
          </p:cNvPr>
          <p:cNvSpPr txBox="1"/>
          <p:nvPr/>
        </p:nvSpPr>
        <p:spPr>
          <a:xfrm>
            <a:off x="2698229" y="5771218"/>
            <a:ext cx="643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15. Pixel loss and replication results for test grids projected to  Albers Equal-Area Conic (3 sites in U.S. only).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F9A307-1BE1-46A1-A616-3A18521B4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826174"/>
              </p:ext>
            </p:extLst>
          </p:nvPr>
        </p:nvGraphicFramePr>
        <p:xfrm>
          <a:off x="2698229" y="1214203"/>
          <a:ext cx="6190937" cy="3837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3136">
                  <a:extLst>
                    <a:ext uri="{9D8B030D-6E8A-4147-A177-3AD203B41FA5}">
                      <a16:colId xmlns:a16="http://schemas.microsoft.com/office/drawing/2014/main" val="2969305228"/>
                    </a:ext>
                  </a:extLst>
                </a:gridCol>
                <a:gridCol w="1823642">
                  <a:extLst>
                    <a:ext uri="{9D8B030D-6E8A-4147-A177-3AD203B41FA5}">
                      <a16:colId xmlns:a16="http://schemas.microsoft.com/office/drawing/2014/main" val="3718952970"/>
                    </a:ext>
                  </a:extLst>
                </a:gridCol>
                <a:gridCol w="1558062">
                  <a:extLst>
                    <a:ext uri="{9D8B030D-6E8A-4147-A177-3AD203B41FA5}">
                      <a16:colId xmlns:a16="http://schemas.microsoft.com/office/drawing/2014/main" val="721767122"/>
                    </a:ext>
                  </a:extLst>
                </a:gridCol>
                <a:gridCol w="1676097">
                  <a:extLst>
                    <a:ext uri="{9D8B030D-6E8A-4147-A177-3AD203B41FA5}">
                      <a16:colId xmlns:a16="http://schemas.microsoft.com/office/drawing/2014/main" val="2381531601"/>
                    </a:ext>
                  </a:extLst>
                </a:gridCol>
              </a:tblGrid>
              <a:tr h="1115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number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Resampled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Oversampled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2544127"/>
                  </a:ext>
                </a:extLst>
              </a:tr>
              <a:tr h="5443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16.93%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9.67%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4195502"/>
                  </a:ext>
                </a:extLst>
              </a:tr>
              <a:tr h="5443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7.67%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5275493"/>
                  </a:ext>
                </a:extLst>
              </a:tr>
              <a:tr h="5443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Nevada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9704989"/>
                  </a:ext>
                </a:extLst>
              </a:tr>
              <a:tr h="544324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9976434"/>
                  </a:ext>
                </a:extLst>
              </a:tr>
              <a:tr h="544324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12.63%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6670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25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0306EA-DF08-4453-ADEA-D4FE0DFE0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56" y="3149606"/>
            <a:ext cx="9829680" cy="3046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6FF26F-BEA2-43CA-9277-364E1D246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07" y="294590"/>
            <a:ext cx="5629275" cy="3228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CFC12-3845-4AB4-B0BA-D5D0195BB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29250" cy="4381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89BE95-4259-4C2F-99D0-DA2A129DEC2B}"/>
              </a:ext>
            </a:extLst>
          </p:cNvPr>
          <p:cNvSpPr txBox="1"/>
          <p:nvPr/>
        </p:nvSpPr>
        <p:spPr>
          <a:xfrm>
            <a:off x="660392" y="3014137"/>
            <a:ext cx="338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Lambert Azimuthal Equal Area</a:t>
            </a:r>
          </a:p>
          <a:p>
            <a:r>
              <a:rPr lang="en-US" b="1" dirty="0"/>
              <a:t>Area: 1,507,485.19 </a:t>
            </a:r>
            <a:r>
              <a:rPr lang="en-US" b="1" dirty="0" err="1"/>
              <a:t>sq</a:t>
            </a:r>
            <a:r>
              <a:rPr lang="en-US" b="1" dirty="0"/>
              <a:t> 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ED0D9F-1E21-460A-B808-F2A95C1DC5D7}"/>
              </a:ext>
            </a:extLst>
          </p:cNvPr>
          <p:cNvSpPr txBox="1"/>
          <p:nvPr/>
        </p:nvSpPr>
        <p:spPr>
          <a:xfrm>
            <a:off x="8060269" y="4658717"/>
            <a:ext cx="338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Sinusoidal</a:t>
            </a:r>
          </a:p>
          <a:p>
            <a:r>
              <a:rPr lang="en-US" b="1" dirty="0"/>
              <a:t>Area: 1,507,484.41 </a:t>
            </a:r>
            <a:r>
              <a:rPr lang="en-US" b="1" dirty="0" err="1"/>
              <a:t>sq</a:t>
            </a:r>
            <a:r>
              <a:rPr lang="en-US" b="1" dirty="0"/>
              <a:t> 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B88BEE-77EC-4F12-A074-EBBA878550D7}"/>
              </a:ext>
            </a:extLst>
          </p:cNvPr>
          <p:cNvSpPr txBox="1"/>
          <p:nvPr/>
        </p:nvSpPr>
        <p:spPr>
          <a:xfrm>
            <a:off x="9029173" y="1108195"/>
            <a:ext cx="338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Albers Equal-Area Conic</a:t>
            </a:r>
          </a:p>
          <a:p>
            <a:r>
              <a:rPr lang="en-US" b="1" dirty="0"/>
              <a:t>Area: 1,507,484.74 </a:t>
            </a:r>
            <a:r>
              <a:rPr lang="en-US" b="1" dirty="0" err="1"/>
              <a:t>sq</a:t>
            </a:r>
            <a:r>
              <a:rPr lang="en-US" b="1" dirty="0"/>
              <a:t> km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42B34F-7D30-4086-BB04-8CEEBB485CE6}"/>
              </a:ext>
            </a:extLst>
          </p:cNvPr>
          <p:cNvSpPr txBox="1"/>
          <p:nvPr/>
        </p:nvSpPr>
        <p:spPr>
          <a:xfrm>
            <a:off x="982133" y="6195963"/>
            <a:ext cx="10041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4. A coastline for Alaska projected to three equal-area projections will have the same area despite differences in shape.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105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074EDC-BD5A-49D1-A4B3-B5B78D172093}"/>
              </a:ext>
            </a:extLst>
          </p:cNvPr>
          <p:cNvSpPr txBox="1"/>
          <p:nvPr/>
        </p:nvSpPr>
        <p:spPr>
          <a:xfrm>
            <a:off x="1738859" y="6126936"/>
            <a:ext cx="8139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Table 1. Parameters for the Albers Equal-Area Conic projection used by the U.S. Geological Survey for small scale maps of the United States.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EACEF0E-CCA5-468E-8271-3999230C5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153644"/>
              </p:ext>
            </p:extLst>
          </p:nvPr>
        </p:nvGraphicFramePr>
        <p:xfrm>
          <a:off x="2773179" y="194872"/>
          <a:ext cx="5036695" cy="5701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4652">
                  <a:extLst>
                    <a:ext uri="{9D8B030D-6E8A-4147-A177-3AD203B41FA5}">
                      <a16:colId xmlns:a16="http://schemas.microsoft.com/office/drawing/2014/main" val="3061273970"/>
                    </a:ext>
                  </a:extLst>
                </a:gridCol>
                <a:gridCol w="998882">
                  <a:extLst>
                    <a:ext uri="{9D8B030D-6E8A-4147-A177-3AD203B41FA5}">
                      <a16:colId xmlns:a16="http://schemas.microsoft.com/office/drawing/2014/main" val="2198355867"/>
                    </a:ext>
                  </a:extLst>
                </a:gridCol>
                <a:gridCol w="2283161">
                  <a:extLst>
                    <a:ext uri="{9D8B030D-6E8A-4147-A177-3AD203B41FA5}">
                      <a16:colId xmlns:a16="http://schemas.microsoft.com/office/drawing/2014/main" val="2299305253"/>
                    </a:ext>
                  </a:extLst>
                </a:gridCol>
              </a:tblGrid>
              <a:tr h="2597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L48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29.5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parallel 1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4730923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45.5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parallel 2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5908552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-96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meridian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2476301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latitude of origin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36332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9112964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8286096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Alaska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parallel 1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8811937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parallel 2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5161599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-154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meridian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6521198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latitude of origin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1799148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9011934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7103396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Hawaii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parallel 1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8884080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parallel 2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0577695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-157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meridian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6392084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latitude of origin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5692091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1748361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1056383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Puerto Rico / 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parallel 1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5351208"/>
                  </a:ext>
                </a:extLst>
              </a:tr>
              <a:tr h="2597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Virgin Islands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parallel 2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7286125"/>
                  </a:ext>
                </a:extLst>
              </a:tr>
              <a:tr h="22077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-66.5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meridian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8426710"/>
                  </a:ext>
                </a:extLst>
              </a:tr>
              <a:tr h="22077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latitude of origin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9771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65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A7046C-BC01-467C-BE8B-5E0E70BFEE9E}"/>
              </a:ext>
            </a:extLst>
          </p:cNvPr>
          <p:cNvSpPr txBox="1"/>
          <p:nvPr/>
        </p:nvSpPr>
        <p:spPr>
          <a:xfrm>
            <a:off x="1507066" y="5862324"/>
            <a:ext cx="8930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5. The Space Oblique Mercator projection was envisioned by USGS cartographer Alden </a:t>
            </a:r>
            <a:r>
              <a:rPr lang="en-US" b="1" dirty="0" err="1"/>
              <a:t>Colvocoresses</a:t>
            </a:r>
            <a:r>
              <a:rPr lang="en-US" b="1" dirty="0"/>
              <a:t> in 1974 and formulated by John Snyder in 1978, and follows the ground track of the Landsat satellite.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61833-D7E4-4BAA-BADD-E60C51881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8" y="131365"/>
            <a:ext cx="6457950" cy="569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6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780558-6200-4F45-8E63-51D2FA7D87E4}"/>
              </a:ext>
            </a:extLst>
          </p:cNvPr>
          <p:cNvSpPr txBox="1"/>
          <p:nvPr/>
        </p:nvSpPr>
        <p:spPr>
          <a:xfrm>
            <a:off x="3447520" y="6211669"/>
            <a:ext cx="504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6. Landsat 8 image of Maine, in UTM.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4F302-44C9-4969-9287-E06FC3271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71" y="247308"/>
            <a:ext cx="6094779" cy="596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06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4C07764-F64B-482E-9698-F6FDCA5D0E46}"/>
              </a:ext>
            </a:extLst>
          </p:cNvPr>
          <p:cNvSpPr txBox="1"/>
          <p:nvPr/>
        </p:nvSpPr>
        <p:spPr>
          <a:xfrm>
            <a:off x="3106025" y="6383867"/>
            <a:ext cx="614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7. Four reprojections of a Landsat 8 image of Maine.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7011D-465A-46C4-A90F-0BD2E3793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92" y="0"/>
            <a:ext cx="6375148" cy="643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36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A43D8A-8959-4B65-951C-8C1BF0322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637847"/>
            <a:ext cx="11710455" cy="3408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265A1-A84D-4FF6-99D2-262A140BE467}"/>
              </a:ext>
            </a:extLst>
          </p:cNvPr>
          <p:cNvSpPr txBox="1"/>
          <p:nvPr/>
        </p:nvSpPr>
        <p:spPr>
          <a:xfrm>
            <a:off x="1063093" y="5842000"/>
            <a:ext cx="999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8. Tissot indicatrices for Albers Equal-Area Conic, Lambert Azimuthal Equal Area, Mercator, and Azimuthal Equidistant projections.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73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2690</TotalTime>
  <Words>1913</Words>
  <Application>Microsoft Office PowerPoint</Application>
  <PresentationFormat>Widescreen</PresentationFormat>
  <Paragraphs>791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Hutchinson, John A</dc:creator>
  <cp:lastModifiedBy>Hutchinson, John A</cp:lastModifiedBy>
  <cp:revision>86</cp:revision>
  <dcterms:created xsi:type="dcterms:W3CDTF">2018-07-30T18:46:29Z</dcterms:created>
  <dcterms:modified xsi:type="dcterms:W3CDTF">2019-02-06T14:53:44Z</dcterms:modified>
</cp:coreProperties>
</file>