
<file path=[Content_Types].xml><?xml version="1.0" encoding="utf-8"?>
<Types xmlns="http://schemas.openxmlformats.org/package/2006/content-types">
  <Default Extension="png" ContentType="image/png"/>
  <Default Extension="bmp" ContentType="image/bmp"/>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4167" r:id="rId1"/>
  </p:sldMasterIdLst>
  <p:notesMasterIdLst>
    <p:notesMasterId r:id="rId33"/>
  </p:notesMasterIdLst>
  <p:handoutMasterIdLst>
    <p:handoutMasterId r:id="rId34"/>
  </p:handoutMasterIdLst>
  <p:sldIdLst>
    <p:sldId id="276" r:id="rId2"/>
    <p:sldId id="4734" r:id="rId3"/>
    <p:sldId id="323" r:id="rId4"/>
    <p:sldId id="4738" r:id="rId5"/>
    <p:sldId id="4735" r:id="rId6"/>
    <p:sldId id="418" r:id="rId7"/>
    <p:sldId id="4783" r:id="rId8"/>
    <p:sldId id="359" r:id="rId9"/>
    <p:sldId id="364" r:id="rId10"/>
    <p:sldId id="4817" r:id="rId11"/>
    <p:sldId id="4808" r:id="rId12"/>
    <p:sldId id="4809" r:id="rId13"/>
    <p:sldId id="4813" r:id="rId14"/>
    <p:sldId id="4814" r:id="rId15"/>
    <p:sldId id="4815" r:id="rId16"/>
    <p:sldId id="4816" r:id="rId17"/>
    <p:sldId id="4702" r:id="rId18"/>
    <p:sldId id="257" r:id="rId19"/>
    <p:sldId id="259" r:id="rId20"/>
    <p:sldId id="258" r:id="rId21"/>
    <p:sldId id="261" r:id="rId22"/>
    <p:sldId id="262" r:id="rId23"/>
    <p:sldId id="4837" r:id="rId24"/>
    <p:sldId id="4838" r:id="rId25"/>
    <p:sldId id="4839" r:id="rId26"/>
    <p:sldId id="4834" r:id="rId27"/>
    <p:sldId id="260" r:id="rId28"/>
    <p:sldId id="4801" r:id="rId29"/>
    <p:sldId id="4789" r:id="rId30"/>
    <p:sldId id="4835" r:id="rId31"/>
    <p:sldId id="265" r:id="rId32"/>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35">
          <p15:clr>
            <a:srgbClr val="A4A3A4"/>
          </p15:clr>
        </p15:guide>
        <p15:guide id="2" pos="525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6699FF"/>
    <a:srgbClr val="006600"/>
    <a:srgbClr val="171939"/>
    <a:srgbClr val="000066"/>
    <a:srgbClr val="211F2D"/>
    <a:srgbClr val="1E204A"/>
    <a:srgbClr val="111229"/>
    <a:srgbClr val="2C2C2C"/>
    <a:srgbClr val="0B3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09" autoAdjust="0"/>
    <p:restoredTop sz="72947" autoAdjust="0"/>
  </p:normalViewPr>
  <p:slideViewPr>
    <p:cSldViewPr snapToGrid="0">
      <p:cViewPr varScale="1">
        <p:scale>
          <a:sx n="83" d="100"/>
          <a:sy n="83" d="100"/>
        </p:scale>
        <p:origin x="763" y="77"/>
      </p:cViewPr>
      <p:guideLst>
        <p:guide orient="horz" pos="435"/>
        <p:guide pos="5254"/>
      </p:guideLst>
    </p:cSldViewPr>
  </p:slideViewPr>
  <p:outlineViewPr>
    <p:cViewPr>
      <p:scale>
        <a:sx n="33" d="100"/>
        <a:sy n="33" d="100"/>
      </p:scale>
      <p:origin x="0" y="0"/>
    </p:cViewPr>
  </p:outlineViewPr>
  <p:notesTextViewPr>
    <p:cViewPr>
      <p:scale>
        <a:sx n="3" d="2"/>
        <a:sy n="3" d="2"/>
      </p:scale>
      <p:origin x="0" y="0"/>
    </p:cViewPr>
  </p:notesTextViewPr>
  <p:sorterViewPr>
    <p:cViewPr>
      <p:scale>
        <a:sx n="108" d="100"/>
        <a:sy n="108" d="100"/>
      </p:scale>
      <p:origin x="0" y="0"/>
    </p:cViewPr>
  </p:sorterViewPr>
  <p:notesViewPr>
    <p:cSldViewPr snapToGrid="0">
      <p:cViewPr varScale="1">
        <p:scale>
          <a:sx n="65" d="100"/>
          <a:sy n="65" d="100"/>
        </p:scale>
        <p:origin x="308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atin typeface="Arial" charset="0"/>
                <a:ea typeface="ＭＳ Ｐゴシック" pitchFamily="-108" charset="-128"/>
                <a:cs typeface="+mn-cs"/>
              </a:defRPr>
            </a:lvl1pPr>
          </a:lstStyle>
          <a:p>
            <a:pPr>
              <a:defRPr/>
            </a:pPr>
            <a:endParaRPr lang="en-US"/>
          </a:p>
        </p:txBody>
      </p:sp>
      <p:sp>
        <p:nvSpPr>
          <p:cNvPr id="54275"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atin typeface="Arial" charset="0"/>
                <a:ea typeface="ＭＳ Ｐゴシック" pitchFamily="-108" charset="-128"/>
                <a:cs typeface="+mn-cs"/>
              </a:defRPr>
            </a:lvl1pPr>
          </a:lstStyle>
          <a:p>
            <a:pPr>
              <a:defRPr/>
            </a:pPr>
            <a:endParaRPr lang="en-US"/>
          </a:p>
        </p:txBody>
      </p:sp>
      <p:sp>
        <p:nvSpPr>
          <p:cNvPr id="54276"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atin typeface="Arial" charset="0"/>
                <a:ea typeface="ＭＳ Ｐゴシック" pitchFamily="-108" charset="-128"/>
                <a:cs typeface="+mn-cs"/>
              </a:defRPr>
            </a:lvl1pPr>
          </a:lstStyle>
          <a:p>
            <a:pPr>
              <a:defRPr/>
            </a:pPr>
            <a:endParaRPr lang="en-US"/>
          </a:p>
        </p:txBody>
      </p:sp>
      <p:sp>
        <p:nvSpPr>
          <p:cNvPr id="54277"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vl1pPr>
          </a:lstStyle>
          <a:p>
            <a:pPr>
              <a:defRPr/>
            </a:pPr>
            <a:fld id="{76FAED7C-9226-49A6-93C5-E56AB5F323BF}" type="slidenum">
              <a:rPr lang="en-US" altLang="en-US"/>
              <a:pPr>
                <a:defRPr/>
              </a:pPr>
              <a:t>‹#›</a:t>
            </a:fld>
            <a:endParaRPr lang="en-US" altLang="en-US"/>
          </a:p>
        </p:txBody>
      </p:sp>
    </p:spTree>
    <p:extLst>
      <p:ext uri="{BB962C8B-B14F-4D97-AF65-F5344CB8AC3E}">
        <p14:creationId xmlns:p14="http://schemas.microsoft.com/office/powerpoint/2010/main" val="30476502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atin typeface="Arial" charset="0"/>
                <a:ea typeface="ＭＳ Ｐゴシック" pitchFamily="-108" charset="-128"/>
                <a:cs typeface="+mn-cs"/>
              </a:defRPr>
            </a:lvl1pPr>
          </a:lstStyle>
          <a:p>
            <a:pPr>
              <a:defRPr/>
            </a:pPr>
            <a:endParaRPr lang="en-US"/>
          </a:p>
        </p:txBody>
      </p:sp>
      <p:sp>
        <p:nvSpPr>
          <p:cNvPr id="4099"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atin typeface="Arial" charset="0"/>
                <a:ea typeface="ＭＳ Ｐゴシック" pitchFamily="-108" charset="-128"/>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atin typeface="Arial" charset="0"/>
                <a:ea typeface="ＭＳ Ｐゴシック" pitchFamily="-108" charset="-128"/>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vl1pPr>
          </a:lstStyle>
          <a:p>
            <a:pPr>
              <a:defRPr/>
            </a:pPr>
            <a:fld id="{E45C2879-0F83-4145-B3EA-DF461D3AB557}" type="slidenum">
              <a:rPr lang="en-US" altLang="en-US"/>
              <a:pPr>
                <a:defRPr/>
              </a:pPr>
              <a:t>‹#›</a:t>
            </a:fld>
            <a:endParaRPr lang="en-US" altLang="en-US"/>
          </a:p>
        </p:txBody>
      </p:sp>
    </p:spTree>
    <p:extLst>
      <p:ext uri="{BB962C8B-B14F-4D97-AF65-F5344CB8AC3E}">
        <p14:creationId xmlns:p14="http://schemas.microsoft.com/office/powerpoint/2010/main" val="30768382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8" charset="0"/>
        <a:ea typeface="MS PGothic" panose="020B0600070205080204" pitchFamily="34"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45C2879-0F83-4145-B3EA-DF461D3AB557}" type="slidenum">
              <a:rPr lang="en-US" altLang="en-US" smtClean="0"/>
              <a:pPr>
                <a:defRPr/>
              </a:pPr>
              <a:t>1</a:t>
            </a:fld>
            <a:endParaRPr lang="en-US" altLang="en-US"/>
          </a:p>
        </p:txBody>
      </p:sp>
    </p:spTree>
    <p:extLst>
      <p:ext uri="{BB962C8B-B14F-4D97-AF65-F5344CB8AC3E}">
        <p14:creationId xmlns:p14="http://schemas.microsoft.com/office/powerpoint/2010/main" val="1458193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49DA59-FED4-AC42-AEC3-5E51408B9C60}" type="slidenum">
              <a:rPr lang="en-US" smtClean="0"/>
              <a:t>3</a:t>
            </a:fld>
            <a:endParaRPr lang="en-US"/>
          </a:p>
        </p:txBody>
      </p:sp>
    </p:spTree>
    <p:extLst>
      <p:ext uri="{BB962C8B-B14F-4D97-AF65-F5344CB8AC3E}">
        <p14:creationId xmlns:p14="http://schemas.microsoft.com/office/powerpoint/2010/main" val="413835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6913"/>
            <a:ext cx="4635500" cy="34766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B8E12-3511-4D85-86A0-4AECECECB7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50757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a:solidFill>
                  <a:srgbClr val="000000"/>
                </a:solidFill>
              </a:rPr>
              <a:t>Master Schedule Specs</a:t>
            </a:r>
          </a:p>
          <a:p>
            <a:r>
              <a:rPr lang="en-US" sz="1200">
                <a:solidFill>
                  <a:srgbClr val="000000"/>
                </a:solidFill>
              </a:rPr>
              <a:t>1</a:t>
            </a:r>
            <a:r>
              <a:rPr lang="en-US" sz="1200" baseline="30000">
                <a:solidFill>
                  <a:srgbClr val="000000"/>
                </a:solidFill>
              </a:rPr>
              <a:t>st</a:t>
            </a:r>
            <a:r>
              <a:rPr lang="en-US" sz="1200">
                <a:solidFill>
                  <a:srgbClr val="000000"/>
                </a:solidFill>
              </a:rPr>
              <a:t> Column Width: 22</a:t>
            </a:r>
          </a:p>
          <a:p>
            <a:r>
              <a:rPr lang="en-US" sz="1200">
                <a:solidFill>
                  <a:srgbClr val="000000"/>
                </a:solidFill>
              </a:rPr>
              <a:t>Timescale: 90</a:t>
            </a:r>
          </a:p>
          <a:p>
            <a:r>
              <a:rPr lang="en-US" sz="1200">
                <a:solidFill>
                  <a:srgbClr val="000000"/>
                </a:solidFill>
              </a:rPr>
              <a:t>POP: 2/1/15 - 4/30/21</a:t>
            </a:r>
          </a:p>
          <a:p>
            <a:r>
              <a:rPr lang="en-US" sz="1200">
                <a:solidFill>
                  <a:srgbClr val="000000"/>
                </a:solidFill>
              </a:rPr>
              <a:t>View: MASTER SCHEDULE</a:t>
            </a:r>
          </a:p>
          <a:p>
            <a:r>
              <a:rPr lang="en-US" sz="1200">
                <a:solidFill>
                  <a:srgbClr val="000000"/>
                </a:solidFill>
              </a:rPr>
              <a:t>Filter: Master/Intermed/Sched Code</a:t>
            </a:r>
          </a:p>
          <a:p>
            <a:r>
              <a:rPr lang="en-US" sz="1200">
                <a:solidFill>
                  <a:srgbClr val="000000"/>
                </a:solidFill>
              </a:rPr>
              <a:t>Bar Text: Ariel 8pt Bold</a:t>
            </a:r>
          </a:p>
          <a:p>
            <a:r>
              <a:rPr lang="en-US" sz="1200">
                <a:solidFill>
                  <a:srgbClr val="000000"/>
                </a:solidFill>
              </a:rPr>
              <a:t>Code: Master</a:t>
            </a:r>
          </a:p>
          <a:p>
            <a:endParaRPr lang="en-US"/>
          </a:p>
        </p:txBody>
      </p:sp>
      <p:sp>
        <p:nvSpPr>
          <p:cNvPr id="4" name="Slide Number Placeholder 3"/>
          <p:cNvSpPr>
            <a:spLocks noGrp="1"/>
          </p:cNvSpPr>
          <p:nvPr>
            <p:ph type="sldNum" sz="quarter" idx="10"/>
          </p:nvPr>
        </p:nvSpPr>
        <p:spPr/>
        <p:txBody>
          <a:bodyPr/>
          <a:lstStyle/>
          <a:p>
            <a:fld id="{DC295510-A9ED-4EDD-A262-3FC8EFF06DF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38198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91E45F-66EF-9349-BFAF-B07DB7DB2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926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619" eaLnBrk="0" hangingPunct="0">
              <a:defRPr sz="2400">
                <a:solidFill>
                  <a:schemeClr val="tx1"/>
                </a:solidFill>
                <a:latin typeface="Arial" charset="0"/>
                <a:ea typeface="ＭＳ Ｐゴシック" charset="0"/>
                <a:cs typeface="ＭＳ Ｐゴシック" charset="0"/>
              </a:defRPr>
            </a:lvl1pPr>
            <a:lvl2pPr marL="744023" indent="-286163" defTabSz="931619" eaLnBrk="0" hangingPunct="0">
              <a:defRPr sz="2400">
                <a:solidFill>
                  <a:schemeClr val="tx1"/>
                </a:solidFill>
                <a:latin typeface="Arial" charset="0"/>
                <a:ea typeface="ＭＳ Ｐゴシック" charset="0"/>
              </a:defRPr>
            </a:lvl2pPr>
            <a:lvl3pPr marL="1144652" indent="-228931" defTabSz="931619" eaLnBrk="0" hangingPunct="0">
              <a:defRPr sz="2400">
                <a:solidFill>
                  <a:schemeClr val="tx1"/>
                </a:solidFill>
                <a:latin typeface="Arial" charset="0"/>
                <a:ea typeface="ＭＳ Ｐゴシック" charset="0"/>
              </a:defRPr>
            </a:lvl3pPr>
            <a:lvl4pPr marL="1602511" indent="-228931" defTabSz="931619" eaLnBrk="0" hangingPunct="0">
              <a:defRPr sz="2400">
                <a:solidFill>
                  <a:schemeClr val="tx1"/>
                </a:solidFill>
                <a:latin typeface="Arial" charset="0"/>
                <a:ea typeface="ＭＳ Ｐゴシック" charset="0"/>
              </a:defRPr>
            </a:lvl4pPr>
            <a:lvl5pPr marL="2060372" indent="-228931" defTabSz="931619" eaLnBrk="0" hangingPunct="0">
              <a:defRPr sz="2400">
                <a:solidFill>
                  <a:schemeClr val="tx1"/>
                </a:solidFill>
                <a:latin typeface="Arial" charset="0"/>
                <a:ea typeface="ＭＳ Ｐゴシック" charset="0"/>
              </a:defRPr>
            </a:lvl5pPr>
            <a:lvl6pPr marL="2518232" indent="-228931" algn="ctr" defTabSz="931619" eaLnBrk="0" fontAlgn="base" hangingPunct="0">
              <a:spcBef>
                <a:spcPct val="0"/>
              </a:spcBef>
              <a:spcAft>
                <a:spcPct val="0"/>
              </a:spcAft>
              <a:defRPr sz="2400">
                <a:solidFill>
                  <a:schemeClr val="tx1"/>
                </a:solidFill>
                <a:latin typeface="Arial" charset="0"/>
                <a:ea typeface="ＭＳ Ｐゴシック" charset="0"/>
              </a:defRPr>
            </a:lvl6pPr>
            <a:lvl7pPr marL="2976093" indent="-228931" algn="ctr" defTabSz="931619" eaLnBrk="0" fontAlgn="base" hangingPunct="0">
              <a:spcBef>
                <a:spcPct val="0"/>
              </a:spcBef>
              <a:spcAft>
                <a:spcPct val="0"/>
              </a:spcAft>
              <a:defRPr sz="2400">
                <a:solidFill>
                  <a:schemeClr val="tx1"/>
                </a:solidFill>
                <a:latin typeface="Arial" charset="0"/>
                <a:ea typeface="ＭＳ Ｐゴシック" charset="0"/>
              </a:defRPr>
            </a:lvl7pPr>
            <a:lvl8pPr marL="3433955" indent="-228931" algn="ctr" defTabSz="931619" eaLnBrk="0" fontAlgn="base" hangingPunct="0">
              <a:spcBef>
                <a:spcPct val="0"/>
              </a:spcBef>
              <a:spcAft>
                <a:spcPct val="0"/>
              </a:spcAft>
              <a:defRPr sz="2400">
                <a:solidFill>
                  <a:schemeClr val="tx1"/>
                </a:solidFill>
                <a:latin typeface="Arial" charset="0"/>
                <a:ea typeface="ＭＳ Ｐゴシック" charset="0"/>
              </a:defRPr>
            </a:lvl8pPr>
            <a:lvl9pPr marL="3891814" indent="-228931" algn="ctr" defTabSz="931619"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31619" rtl="0" eaLnBrk="1" fontAlgn="auto" latinLnBrk="0" hangingPunct="1">
              <a:lnSpc>
                <a:spcPct val="100000"/>
              </a:lnSpc>
              <a:spcBef>
                <a:spcPts val="0"/>
              </a:spcBef>
              <a:spcAft>
                <a:spcPts val="0"/>
              </a:spcAft>
              <a:buClrTx/>
              <a:buSzTx/>
              <a:buFontTx/>
              <a:buNone/>
              <a:tabLst/>
              <a:defRPr/>
            </a:pPr>
            <a:fld id="{88AEC12B-13A8-1142-922E-AC0072DB173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31619"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66562" name="Rectangle 7"/>
          <p:cNvSpPr txBox="1">
            <a:spLocks noGrp="1" noChangeArrowheads="1"/>
          </p:cNvSpPr>
          <p:nvPr/>
        </p:nvSpPr>
        <p:spPr bwMode="auto">
          <a:xfrm>
            <a:off x="3963231" y="8838576"/>
            <a:ext cx="3047170" cy="45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544" tIns="45772" rIns="91544" bIns="45772" anchor="b"/>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algn="ctr"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112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461BA69C-6CF2-0C46-8693-29A02065C551}" type="slidenum">
              <a:rPr kumimoji="0" lang="en-US" sz="18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1225"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66563" name="Rectangle 2"/>
          <p:cNvSpPr>
            <a:spLocks noGrp="1" noRot="1" noChangeAspect="1" noChangeArrowheads="1" noTextEdit="1"/>
          </p:cNvSpPr>
          <p:nvPr>
            <p:ph type="sldImg"/>
          </p:nvPr>
        </p:nvSpPr>
        <p:spPr>
          <a:xfrm>
            <a:off x="1181100" y="696913"/>
            <a:ext cx="4648200" cy="3486150"/>
          </a:xfrm>
          <a:ln/>
        </p:spPr>
      </p:sp>
      <p:sp>
        <p:nvSpPr>
          <p:cNvPr id="66564" name="Rectangle 3"/>
          <p:cNvSpPr>
            <a:spLocks noGrp="1" noChangeArrowheads="1"/>
          </p:cNvSpPr>
          <p:nvPr>
            <p:ph type="body" idx="1"/>
          </p:nvPr>
        </p:nvSpPr>
        <p:spPr>
          <a:xfrm>
            <a:off x="911291" y="4419287"/>
            <a:ext cx="5187823" cy="4190375"/>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544" rIns="91544"/>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67910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83" name="Shape 3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4063783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L9 Title Slide">
    <p:bg>
      <p:bgRef idx="1001">
        <a:schemeClr val="bg1"/>
      </p:bgRef>
    </p:bg>
    <p:spTree>
      <p:nvGrpSpPr>
        <p:cNvPr id="1" name=""/>
        <p:cNvGrpSpPr/>
        <p:nvPr/>
      </p:nvGrpSpPr>
      <p:grpSpPr>
        <a:xfrm>
          <a:off x="0" y="0"/>
          <a:ext cx="0" cy="0"/>
          <a:chOff x="0" y="0"/>
          <a:chExt cx="0" cy="0"/>
        </a:xfrm>
      </p:grpSpPr>
      <p:pic>
        <p:nvPicPr>
          <p:cNvPr id="1026" name="Picture 2" descr="Daytime">
            <a:extLst>
              <a:ext uri="{FF2B5EF4-FFF2-40B4-BE49-F238E27FC236}">
                <a16:creationId xmlns:a16="http://schemas.microsoft.com/office/drawing/2014/main" id="{B978C4DD-1692-504B-91CA-BE99801D7A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8750" y="1122363"/>
            <a:ext cx="9144000" cy="1478794"/>
          </a:xfrm>
          <a:prstGeom prst="rect">
            <a:avLst/>
          </a:prstGeom>
          <a:effectLst>
            <a:outerShdw blurRad="50800" dist="41275" dir="2700000" algn="ctr" rotWithShape="0">
              <a:schemeClr val="tx1"/>
            </a:outerShdw>
          </a:effectLst>
        </p:spPr>
        <p:txBody>
          <a:bodyPr anchor="t" anchorCtr="0"/>
          <a:lstStyle>
            <a:lvl1pPr algn="ctr">
              <a:defRPr lang="en-US" sz="36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3" name="Subtitle 2"/>
          <p:cNvSpPr>
            <a:spLocks noGrp="1"/>
          </p:cNvSpPr>
          <p:nvPr>
            <p:ph type="subTitle" idx="1"/>
          </p:nvPr>
        </p:nvSpPr>
        <p:spPr>
          <a:xfrm>
            <a:off x="118749" y="2734322"/>
            <a:ext cx="9232777" cy="2523478"/>
          </a:xfrm>
          <a:effectLst>
            <a:outerShdw blurRad="50800" dist="25400" dir="2700000" algn="ctr" rotWithShape="0">
              <a:schemeClr val="tx1"/>
            </a:outerShdw>
          </a:effectLst>
        </p:spPr>
        <p:txBody>
          <a:bodyPr/>
          <a:lstStyle>
            <a:lvl1pPr marL="0" indent="0" algn="ctr" rtl="0" eaLnBrk="0" fontAlgn="base" hangingPunct="0">
              <a:lnSpc>
                <a:spcPct val="90000"/>
              </a:lnSpc>
              <a:spcBef>
                <a:spcPct val="0"/>
              </a:spcBef>
              <a:spcAft>
                <a:spcPct val="0"/>
              </a:spcAft>
              <a:buNone/>
              <a:defRPr lang="en-US" sz="2400" b="1" dirty="0">
                <a:ln>
                  <a:solidFill>
                    <a:schemeClr val="tx1"/>
                  </a:solidFill>
                </a:ln>
                <a:solidFill>
                  <a:srgbClr val="FFFFFF"/>
                </a:solidFill>
                <a:effectLst>
                  <a:outerShdw blurRad="38100" dist="38100" dir="2700000" algn="tl">
                    <a:srgbClr val="000000">
                      <a:alpha val="43137"/>
                    </a:srgbClr>
                  </a:outerShdw>
                </a:effectLst>
                <a:latin typeface="Arial Rounded MT Bold" panose="020F0704030504030204" pitchFamily="34" charset="0"/>
                <a:ea typeface="MS PGothic" panose="020B0600070205080204" pitchFamily="34" charset="-128"/>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a:p>
            <a:endParaRPr lang="en-US" dirty="0"/>
          </a:p>
          <a:p>
            <a:r>
              <a:rPr lang="en-US" dirty="0"/>
              <a:t>Click to edit Master subtitle style</a:t>
            </a:r>
          </a:p>
        </p:txBody>
      </p:sp>
      <p:sp>
        <p:nvSpPr>
          <p:cNvPr id="10" name="TextBox 9">
            <a:extLst>
              <a:ext uri="{FF2B5EF4-FFF2-40B4-BE49-F238E27FC236}">
                <a16:creationId xmlns:a16="http://schemas.microsoft.com/office/drawing/2014/main" id="{23187EAC-BC01-A641-85C2-94B254DD9848}"/>
              </a:ext>
            </a:extLst>
          </p:cNvPr>
          <p:cNvSpPr txBox="1"/>
          <p:nvPr userDrawn="1"/>
        </p:nvSpPr>
        <p:spPr>
          <a:xfrm>
            <a:off x="7260991" y="5560389"/>
            <a:ext cx="2001759" cy="769441"/>
          </a:xfrm>
          <a:prstGeom prst="rect">
            <a:avLst/>
          </a:prstGeom>
          <a:noFill/>
        </p:spPr>
        <p:txBody>
          <a:bodyPr wrap="square" rtlCol="0">
            <a:spAutoFit/>
          </a:bodyPr>
          <a:lstStyle/>
          <a:p>
            <a:pPr algn="ctr"/>
            <a:r>
              <a:rPr lang="en-US" sz="1100" b="1" kern="1200" dirty="0">
                <a:solidFill>
                  <a:schemeClr val="bg1"/>
                </a:solidFill>
                <a:effectLst>
                  <a:outerShdw blurRad="38100" dist="38100" dir="2700000" algn="tl">
                    <a:srgbClr val="000000">
                      <a:alpha val="43137"/>
                    </a:srgbClr>
                  </a:outerShdw>
                </a:effectLst>
                <a:latin typeface="Arial Black"/>
                <a:ea typeface="MS PGothic" panose="020B0600070205080204" pitchFamily="34" charset="-128"/>
                <a:cs typeface="Arial Black"/>
              </a:rPr>
              <a:t>Perry fire north of Reno, Nevada</a:t>
            </a:r>
          </a:p>
          <a:p>
            <a:pPr algn="ctr"/>
            <a:r>
              <a:rPr lang="en-US" sz="1100" b="1" kern="1200" dirty="0">
                <a:solidFill>
                  <a:schemeClr val="bg1"/>
                </a:solidFill>
                <a:effectLst>
                  <a:outerShdw blurRad="38100" dist="38100" dir="2700000" algn="tl">
                    <a:srgbClr val="000000">
                      <a:alpha val="43137"/>
                    </a:srgbClr>
                  </a:outerShdw>
                </a:effectLst>
                <a:latin typeface="Arial Black"/>
                <a:ea typeface="MS PGothic" panose="020B0600070205080204" pitchFamily="34" charset="-128"/>
                <a:cs typeface="Arial Black"/>
              </a:rPr>
              <a:t>Landsat 8 OLI</a:t>
            </a:r>
          </a:p>
          <a:p>
            <a:pPr algn="ctr"/>
            <a:r>
              <a:rPr lang="en-US" sz="1100" b="1" kern="1200" dirty="0">
                <a:solidFill>
                  <a:schemeClr val="bg1"/>
                </a:solidFill>
                <a:effectLst>
                  <a:outerShdw blurRad="38100" dist="38100" dir="2700000" algn="tl">
                    <a:srgbClr val="000000">
                      <a:alpha val="43137"/>
                    </a:srgbClr>
                  </a:outerShdw>
                </a:effectLst>
                <a:latin typeface="Arial Black"/>
                <a:ea typeface="MS PGothic" panose="020B0600070205080204" pitchFamily="34" charset="-128"/>
                <a:cs typeface="Arial Black"/>
              </a:rPr>
              <a:t>July 28</a:t>
            </a:r>
            <a:r>
              <a:rPr lang="en-US" sz="1100" b="1" dirty="0">
                <a:solidFill>
                  <a:schemeClr val="bg1"/>
                </a:solidFill>
                <a:effectLst>
                  <a:outerShdw blurRad="38100" dist="38100" dir="2700000" algn="tl">
                    <a:srgbClr val="000000">
                      <a:alpha val="43137"/>
                    </a:srgbClr>
                  </a:outerShdw>
                </a:effectLst>
                <a:latin typeface="Arial Black"/>
                <a:cs typeface="Arial Black"/>
              </a:rPr>
              <a:t>, 2018</a:t>
            </a:r>
          </a:p>
        </p:txBody>
      </p:sp>
    </p:spTree>
    <p:extLst>
      <p:ext uri="{BB962C8B-B14F-4D97-AF65-F5344CB8AC3E}">
        <p14:creationId xmlns:p14="http://schemas.microsoft.com/office/powerpoint/2010/main" val="79973057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9 Section Header">
    <p:spTree>
      <p:nvGrpSpPr>
        <p:cNvPr id="1" name=""/>
        <p:cNvGrpSpPr/>
        <p:nvPr/>
      </p:nvGrpSpPr>
      <p:grpSpPr>
        <a:xfrm>
          <a:off x="0" y="0"/>
          <a:ext cx="0" cy="0"/>
          <a:chOff x="0" y="0"/>
          <a:chExt cx="0" cy="0"/>
        </a:xfrm>
      </p:grpSpPr>
      <p:pic>
        <p:nvPicPr>
          <p:cNvPr id="6" name="Picture 2" descr="Daytime">
            <a:extLst>
              <a:ext uri="{FF2B5EF4-FFF2-40B4-BE49-F238E27FC236}">
                <a16:creationId xmlns:a16="http://schemas.microsoft.com/office/drawing/2014/main" id="{DFD41D50-F060-B04D-924B-8D254D7355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30625" y="1384917"/>
            <a:ext cx="9144000" cy="923278"/>
          </a:xfrm>
          <a:prstGeom prst="rect">
            <a:avLst/>
          </a:prstGeom>
          <a:ln>
            <a:noFill/>
          </a:ln>
          <a:effectLst>
            <a:outerShdw blurRad="50800" dist="41910" dir="2700000" algn="ctr" rotWithShape="0">
              <a:schemeClr val="tx1"/>
            </a:outerShdw>
          </a:effectLst>
        </p:spPr>
        <p:txBody>
          <a:bodyPr anchor="b"/>
          <a:lstStyle>
            <a:lvl1pPr algn="ctr" rtl="0" eaLnBrk="0" fontAlgn="base" hangingPunct="0">
              <a:lnSpc>
                <a:spcPct val="90000"/>
              </a:lnSpc>
              <a:spcBef>
                <a:spcPct val="0"/>
              </a:spcBef>
              <a:spcAft>
                <a:spcPct val="0"/>
              </a:spcAft>
              <a:defRPr lang="en-US" sz="36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10" name="Text Placeholder 2"/>
          <p:cNvSpPr>
            <a:spLocks noGrp="1"/>
          </p:cNvSpPr>
          <p:nvPr>
            <p:ph type="body" idx="1"/>
          </p:nvPr>
        </p:nvSpPr>
        <p:spPr>
          <a:xfrm>
            <a:off x="130625" y="4362395"/>
            <a:ext cx="9144000" cy="1266509"/>
          </a:xfrm>
        </p:spPr>
        <p:txBody>
          <a:bodyPr/>
          <a:lstStyle>
            <a:lvl1pPr marL="0" indent="0" algn="ctr">
              <a:buFont typeface="Arial" panose="020B0604020202020204" pitchFamily="34" charset="0"/>
              <a:buNone/>
              <a:defRPr sz="240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04119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9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819" y="932156"/>
            <a:ext cx="8682362" cy="5477521"/>
          </a:xfrm>
        </p:spPr>
        <p:txBody>
          <a:bodyPr/>
          <a:lstStyle>
            <a:lvl1pPr marL="228600" marR="0" indent="-228600" algn="l" defTabSz="914400" rtl="0" eaLnBrk="0" fontAlgn="base" latinLnBrk="0" hangingPunct="0">
              <a:lnSpc>
                <a:spcPct val="100000"/>
              </a:lnSpc>
              <a:spcBef>
                <a:spcPts val="432"/>
              </a:spcBef>
              <a:spcAft>
                <a:spcPct val="0"/>
              </a:spcAft>
              <a:buClrTx/>
              <a:buSzTx/>
              <a:buFont typeface="Wingdings" panose="05000000000000000000" pitchFamily="2" charset="2"/>
              <a:buChar char="Ø"/>
              <a:tabLst/>
              <a:defRPr lang="en-US" altLang="en-US" sz="1800" b="1" noProof="0" dirty="0" smtClean="0">
                <a:solidFill>
                  <a:schemeClr val="tx1"/>
                </a:solidFill>
                <a:latin typeface="+mn-lt"/>
                <a:ea typeface="MS PGothic" panose="020B0600070205080204" pitchFamily="34" charset="-128"/>
                <a:cs typeface="+mn-cs"/>
              </a:defRPr>
            </a:lvl1pPr>
            <a:lvl2pPr marL="457200" marR="0" indent="-228600" algn="l" defTabSz="914400" rtl="0" eaLnBrk="0" fontAlgn="base" latinLnBrk="0" hangingPunct="0">
              <a:lnSpc>
                <a:spcPct val="100000"/>
              </a:lnSpc>
              <a:spcBef>
                <a:spcPct val="20000"/>
              </a:spcBef>
              <a:spcAft>
                <a:spcPct val="0"/>
              </a:spcAft>
              <a:buClrTx/>
              <a:buSzPct val="80000"/>
              <a:buFont typeface="Wingdings" panose="05000000000000000000" pitchFamily="2" charset="2"/>
              <a:buChar char="q"/>
              <a:tabLst>
                <a:tab pos="1371600" algn="l"/>
              </a:tabLst>
              <a:defRPr sz="1800">
                <a:solidFill>
                  <a:schemeClr val="tx1"/>
                </a:solidFill>
              </a:defRPr>
            </a:lvl2pPr>
            <a:lvl3pPr marL="640080" marR="0" indent="-182880" algn="l" defTabSz="914400" rtl="0" eaLnBrk="0" fontAlgn="base" latinLnBrk="0" hangingPunct="0">
              <a:lnSpc>
                <a:spcPct val="100000"/>
              </a:lnSpc>
              <a:spcBef>
                <a:spcPts val="384"/>
              </a:spcBef>
              <a:spcAft>
                <a:spcPct val="0"/>
              </a:spcAft>
              <a:buClrTx/>
              <a:buSzTx/>
              <a:buFont typeface="Arial" panose="020B0604020202020204" pitchFamily="34" charset="0"/>
              <a:buChar char="»"/>
              <a:tabLst>
                <a:tab pos="1371600" algn="l"/>
              </a:tabLst>
              <a:defRPr sz="1600">
                <a:solidFill>
                  <a:schemeClr val="tx1"/>
                </a:solidFill>
              </a:defRPr>
            </a:lvl3pPr>
            <a:lvl4pPr marL="914400" marR="0" indent="-182880" algn="l" defTabSz="914400" rtl="0" eaLnBrk="0" fontAlgn="base" latinLnBrk="0" hangingPunct="0">
              <a:lnSpc>
                <a:spcPct val="100000"/>
              </a:lnSpc>
              <a:spcBef>
                <a:spcPts val="336"/>
              </a:spcBef>
              <a:spcAft>
                <a:spcPct val="0"/>
              </a:spcAft>
              <a:buClrTx/>
              <a:buSzTx/>
              <a:buFontTx/>
              <a:buChar char="–"/>
              <a:tabLst>
                <a:tab pos="1371600" algn="l"/>
              </a:tabLst>
              <a:defRPr sz="1400">
                <a:solidFill>
                  <a:schemeClr val="tx1"/>
                </a:solidFill>
              </a:defRPr>
            </a:lvl4pPr>
            <a:lvl5pPr marL="914400" marR="0" indent="0" algn="l" defTabSz="914400" rtl="0" eaLnBrk="0" fontAlgn="base" latinLnBrk="0" hangingPunct="0">
              <a:lnSpc>
                <a:spcPct val="100000"/>
              </a:lnSpc>
              <a:spcBef>
                <a:spcPts val="336"/>
              </a:spcBef>
              <a:spcAft>
                <a:spcPct val="0"/>
              </a:spcAft>
              <a:buClrTx/>
              <a:buSzTx/>
              <a:buFont typeface="Arial" panose="020B0604020202020204" pitchFamily="34" charset="0"/>
              <a:buNone/>
              <a:tabLst>
                <a:tab pos="1371600" algn="l"/>
              </a:tabLst>
              <a:defRPr sz="1400">
                <a:solidFill>
                  <a:schemeClr val="tx1"/>
                </a:solidFill>
              </a:defRPr>
            </a:lvl5pPr>
            <a:lvl6pPr marL="1280160" marR="0" indent="-171450" algn="l" defTabSz="914400" rtl="0" eaLnBrk="1" fontAlgn="base" latinLnBrk="0" hangingPunct="1">
              <a:lnSpc>
                <a:spcPct val="100000"/>
              </a:lnSpc>
              <a:spcBef>
                <a:spcPct val="20000"/>
              </a:spcBef>
              <a:spcAft>
                <a:spcPct val="0"/>
              </a:spcAft>
              <a:buClrTx/>
              <a:buSzPct val="80000"/>
              <a:buFont typeface="Wingdings" panose="05000000000000000000" pitchFamily="2" charset="2"/>
              <a:buChar char="v"/>
              <a:tabLst/>
              <a:defRPr/>
            </a:lvl6pPr>
          </a:lstStyle>
          <a:p>
            <a:pPr marL="228600" marR="0" lvl="0" indent="-228600" algn="l" defTabSz="914400" rtl="0" eaLnBrk="0" fontAlgn="base" latinLnBrk="0" hangingPunct="0">
              <a:lnSpc>
                <a:spcPct val="100000"/>
              </a:lnSpc>
              <a:spcBef>
                <a:spcPts val="432"/>
              </a:spcBef>
              <a:spcAft>
                <a:spcPct val="0"/>
              </a:spcAft>
              <a:buClrTx/>
              <a:buSzTx/>
              <a:buFont typeface="Wingdings" panose="05000000000000000000" pitchFamily="2" charset="2"/>
              <a:buChar char="Ø"/>
              <a:tabLst/>
              <a:defRPr/>
            </a:pPr>
            <a:r>
              <a:rPr kumimoji="0" lang="en-US" altLang="en-US" sz="2000" b="1" i="0" u="none" strike="noStrike" kern="0" cap="none" spc="0" normalizeH="0" baseline="0" noProof="0" dirty="0">
                <a:ln>
                  <a:noFill/>
                </a:ln>
                <a:solidFill>
                  <a:srgbClr val="000000"/>
                </a:solidFill>
                <a:effectLst/>
                <a:uLnTx/>
                <a:uFillTx/>
                <a:latin typeface="+mn-lt"/>
                <a:ea typeface="MS PGothic" panose="020B0600070205080204" pitchFamily="34" charset="-128"/>
              </a:rPr>
              <a:t>Click to edit Master text styles</a:t>
            </a:r>
          </a:p>
          <a:p>
            <a:pPr marL="457200" marR="0" lvl="1" indent="-228600" algn="l" defTabSz="914400" rtl="0" eaLnBrk="0" fontAlgn="base" latinLnBrk="0" hangingPunct="0">
              <a:lnSpc>
                <a:spcPct val="100000"/>
              </a:lnSpc>
              <a:spcBef>
                <a:spcPct val="20000"/>
              </a:spcBef>
              <a:spcAft>
                <a:spcPct val="0"/>
              </a:spcAft>
              <a:buClrTx/>
              <a:buSzPct val="80000"/>
              <a:buFont typeface="Wingdings" panose="05000000000000000000" pitchFamily="2" charset="2"/>
              <a:buChar char="q"/>
              <a:tabLst>
                <a:tab pos="1371600" algn="l"/>
              </a:tabLst>
              <a:defRPr/>
            </a:pPr>
            <a:r>
              <a:rPr kumimoji="0" lang="en-US" altLang="en-US" sz="1800" b="0" i="0" u="none" strike="noStrike" kern="0" cap="none" spc="0" normalizeH="0" baseline="0" noProof="0" dirty="0">
                <a:ln>
                  <a:noFill/>
                </a:ln>
                <a:solidFill>
                  <a:srgbClr val="000000"/>
                </a:solidFill>
                <a:effectLst/>
                <a:uLnTx/>
                <a:uFillTx/>
                <a:latin typeface="+mn-lt"/>
                <a:ea typeface="MS PGothic" panose="020B0600070205080204" pitchFamily="34" charset="-128"/>
              </a:rPr>
              <a:t>Second level</a:t>
            </a:r>
          </a:p>
          <a:p>
            <a:pPr marL="640080" marR="0" lvl="2" indent="-182880" algn="l" defTabSz="914400" rtl="0" eaLnBrk="0" fontAlgn="base" latinLnBrk="0" hangingPunct="0">
              <a:lnSpc>
                <a:spcPct val="100000"/>
              </a:lnSpc>
              <a:spcBef>
                <a:spcPts val="384"/>
              </a:spcBef>
              <a:spcAft>
                <a:spcPct val="0"/>
              </a:spcAft>
              <a:buClrTx/>
              <a:buSzTx/>
              <a:buFont typeface="Arial" panose="020B0604020202020204" pitchFamily="34" charset="0"/>
              <a:buChar char="»"/>
              <a:tabLst>
                <a:tab pos="1371600" algn="l"/>
              </a:tabLst>
              <a:defRPr/>
            </a:pPr>
            <a:r>
              <a:rPr kumimoji="0" lang="en-US" altLang="en-US" sz="1600" b="0" i="0" u="none" strike="noStrike" kern="0" cap="none" spc="0" normalizeH="0" baseline="0" noProof="0" dirty="0">
                <a:ln>
                  <a:noFill/>
                </a:ln>
                <a:solidFill>
                  <a:srgbClr val="000000"/>
                </a:solidFill>
                <a:effectLst/>
                <a:uLnTx/>
                <a:uFillTx/>
                <a:latin typeface="+mn-lt"/>
                <a:ea typeface="MS PGothic" panose="020B0600070205080204" pitchFamily="34" charset="-128"/>
              </a:rPr>
              <a:t>Third level</a:t>
            </a:r>
          </a:p>
          <a:p>
            <a:pPr marL="914400" marR="0" lvl="3" indent="-182880" algn="l" defTabSz="914400" rtl="0" eaLnBrk="0" fontAlgn="base" latinLnBrk="0" hangingPunct="0">
              <a:lnSpc>
                <a:spcPct val="100000"/>
              </a:lnSpc>
              <a:spcBef>
                <a:spcPts val="336"/>
              </a:spcBef>
              <a:spcAft>
                <a:spcPct val="0"/>
              </a:spcAft>
              <a:buClrTx/>
              <a:buSzTx/>
              <a:buFontTx/>
              <a:buChar char="–"/>
              <a:tabLst>
                <a:tab pos="1371600" algn="l"/>
              </a:tabLst>
              <a:defRPr/>
            </a:pPr>
            <a:r>
              <a:rPr kumimoji="0" lang="en-US" altLang="en-US" sz="1600" b="0" i="0" u="none" strike="noStrike" kern="0" cap="none" spc="0" normalizeH="0" baseline="0" noProof="0" dirty="0">
                <a:ln>
                  <a:noFill/>
                </a:ln>
                <a:solidFill>
                  <a:srgbClr val="000000"/>
                </a:solidFill>
                <a:effectLst/>
                <a:uLnTx/>
                <a:uFillTx/>
                <a:latin typeface="+mn-lt"/>
                <a:ea typeface="MS PGothic" panose="020B0600070205080204" pitchFamily="34" charset="-128"/>
              </a:rPr>
              <a:t>Fourth level</a:t>
            </a:r>
          </a:p>
          <a:p>
            <a:pPr marL="1097280" marR="0" lvl="4" indent="-182880" algn="l" defTabSz="914400" rtl="0" eaLnBrk="0" fontAlgn="base" latinLnBrk="0" hangingPunct="0">
              <a:lnSpc>
                <a:spcPct val="100000"/>
              </a:lnSpc>
              <a:spcBef>
                <a:spcPts val="336"/>
              </a:spcBef>
              <a:spcAft>
                <a:spcPct val="0"/>
              </a:spcAft>
              <a:buClrTx/>
              <a:buSzTx/>
              <a:buFont typeface="Arial" panose="020B0604020202020204" pitchFamily="34" charset="0"/>
              <a:buChar char="•"/>
              <a:tabLst>
                <a:tab pos="1371600" algn="l"/>
              </a:tabLst>
              <a:defRPr/>
            </a:pPr>
            <a:r>
              <a:rPr kumimoji="0" lang="en-US" altLang="en-US" sz="1600" b="0" i="0" u="none" strike="noStrike" kern="0" cap="none" spc="0" normalizeH="0" baseline="0" noProof="0" dirty="0">
                <a:ln>
                  <a:noFill/>
                </a:ln>
                <a:solidFill>
                  <a:srgbClr val="000000"/>
                </a:solidFill>
                <a:effectLst/>
                <a:uLnTx/>
                <a:uFillTx/>
                <a:latin typeface="+mn-lt"/>
                <a:ea typeface="MS PGothic" panose="020B0600070205080204" pitchFamily="34" charset="-128"/>
              </a:rPr>
              <a:t>Fifth level</a:t>
            </a:r>
          </a:p>
          <a:p>
            <a:pPr marL="1280160" marR="0" lvl="5" indent="-171450" algn="l" defTabSz="914400" rtl="0" eaLnBrk="1" fontAlgn="base" latinLnBrk="0" hangingPunct="1">
              <a:lnSpc>
                <a:spcPct val="100000"/>
              </a:lnSpc>
              <a:spcBef>
                <a:spcPct val="20000"/>
              </a:spcBef>
              <a:spcAft>
                <a:spcPct val="0"/>
              </a:spcAft>
              <a:buClrTx/>
              <a:buSzPct val="80000"/>
              <a:buFont typeface="Wingdings" panose="05000000000000000000" pitchFamily="2" charset="2"/>
              <a:buChar char="v"/>
              <a:tabLst/>
              <a:defRPr/>
            </a:pPr>
            <a:r>
              <a:rPr kumimoji="0" lang="en-US" altLang="en-US" sz="1600" b="0" i="0" u="none" strike="noStrike" kern="0" cap="none" spc="0" normalizeH="0" baseline="0" noProof="0" dirty="0">
                <a:ln>
                  <a:noFill/>
                </a:ln>
                <a:solidFill>
                  <a:srgbClr val="000000"/>
                </a:solidFill>
                <a:effectLst/>
                <a:uLnTx/>
                <a:uFillTx/>
                <a:latin typeface="+mn-lt"/>
                <a:ea typeface="+mn-ea"/>
              </a:rPr>
              <a:t>Sixth level</a:t>
            </a:r>
          </a:p>
          <a:p>
            <a:pPr marL="1097280" marR="0" lvl="4" indent="-182880" algn="l" defTabSz="914400" rtl="0" eaLnBrk="0" fontAlgn="base" latinLnBrk="0" hangingPunct="0">
              <a:lnSpc>
                <a:spcPct val="100000"/>
              </a:lnSpc>
              <a:spcBef>
                <a:spcPts val="336"/>
              </a:spcBef>
              <a:spcAft>
                <a:spcPct val="0"/>
              </a:spcAft>
              <a:buClrTx/>
              <a:buSzTx/>
              <a:buFont typeface="Arial" panose="020B0604020202020204" pitchFamily="34" charset="0"/>
              <a:buChar char="•"/>
              <a:tabLst>
                <a:tab pos="1371600" algn="l"/>
              </a:tabLst>
              <a:defRPr/>
            </a:pPr>
            <a:endParaRPr kumimoji="0" lang="en-US" altLang="en-US" sz="1600" b="0" i="0" u="none" strike="noStrike" kern="0" cap="none" spc="0" normalizeH="0" baseline="0" noProof="0" dirty="0">
              <a:ln>
                <a:noFill/>
              </a:ln>
              <a:solidFill>
                <a:srgbClr val="000000"/>
              </a:solidFill>
              <a:effectLst/>
              <a:uLnTx/>
              <a:uFillTx/>
              <a:latin typeface="+mn-lt"/>
              <a:ea typeface="MS PGothic" panose="020B0600070205080204" pitchFamily="34" charset="-128"/>
            </a:endParaRPr>
          </a:p>
        </p:txBody>
      </p:sp>
      <p:sp>
        <p:nvSpPr>
          <p:cNvPr id="6" name="Title 3"/>
          <p:cNvSpPr>
            <a:spLocks noGrp="1"/>
          </p:cNvSpPr>
          <p:nvPr>
            <p:ph type="title"/>
          </p:nvPr>
        </p:nvSpPr>
        <p:spPr>
          <a:xfrm>
            <a:off x="0" y="1"/>
            <a:ext cx="9144000" cy="777240"/>
          </a:xfrm>
          <a:prstGeom prst="rect">
            <a:avLst/>
          </a:prstGeom>
        </p:spPr>
        <p:txBody>
          <a:bodyPr anchor="ctr" anchorCtr="0"/>
          <a:lstStyle>
            <a:lvl1pPr marL="0" marR="0" indent="0" algn="ctr" defTabSz="9144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24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7" name="Footer Placeholder 2"/>
          <p:cNvSpPr>
            <a:spLocks noGrp="1"/>
          </p:cNvSpPr>
          <p:nvPr>
            <p:ph type="ftr" sz="quarter" idx="3"/>
          </p:nvPr>
        </p:nvSpPr>
        <p:spPr>
          <a:xfrm>
            <a:off x="230818" y="6497638"/>
            <a:ext cx="8266730"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a:t>L9 Development Status to Landsat Science Team        August 9, 2018</a:t>
            </a:r>
          </a:p>
        </p:txBody>
      </p:sp>
      <p:sp>
        <p:nvSpPr>
          <p:cNvPr id="8" name="Slide Number Placeholder 3"/>
          <p:cNvSpPr>
            <a:spLocks noGrp="1"/>
          </p:cNvSpPr>
          <p:nvPr>
            <p:ph type="sldNum" sz="quarter" idx="4"/>
          </p:nvPr>
        </p:nvSpPr>
        <p:spPr>
          <a:xfrm>
            <a:off x="8498486" y="6497637"/>
            <a:ext cx="433387"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a:p>
        </p:txBody>
      </p:sp>
    </p:spTree>
    <p:extLst>
      <p:ext uri="{BB962C8B-B14F-4D97-AF65-F5344CB8AC3E}">
        <p14:creationId xmlns:p14="http://schemas.microsoft.com/office/powerpoint/2010/main" val="263777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9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0819" y="929568"/>
            <a:ext cx="4223708" cy="5488989"/>
          </a:xfrm>
        </p:spPr>
        <p:txBody>
          <a:bodyPr/>
          <a:lstStyle>
            <a:lvl1pPr>
              <a:defRPr sz="1800"/>
            </a:lvl1pPr>
            <a:lvl2pPr>
              <a:buSzPct val="80000"/>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3649" y="929568"/>
            <a:ext cx="4339531" cy="5488989"/>
          </a:xfrm>
        </p:spPr>
        <p:txBody>
          <a:bodyPr/>
          <a:lstStyle>
            <a:lvl1pPr>
              <a:defRPr sz="1800"/>
            </a:lvl1pPr>
            <a:lvl2pPr marL="514350" indent="-285750">
              <a:defRPr lang="en-US" altLang="en-US" sz="1800" noProof="0" dirty="0" smtClean="0">
                <a:solidFill>
                  <a:schemeClr val="tx1"/>
                </a:solidFill>
                <a:latin typeface="+mn-lt"/>
                <a:ea typeface="MS PGothic" panose="020B0600070205080204" pitchFamily="34" charset="-128"/>
              </a:defRPr>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marL="514350" marR="0" lvl="1" indent="-285750" algn="l" defTabSz="914400" rtl="0" eaLnBrk="0" fontAlgn="base" latinLnBrk="0" hangingPunct="0">
              <a:lnSpc>
                <a:spcPct val="100000"/>
              </a:lnSpc>
              <a:spcBef>
                <a:spcPct val="20000"/>
              </a:spcBef>
              <a:spcAft>
                <a:spcPct val="0"/>
              </a:spcAft>
              <a:buClrTx/>
              <a:buSzPct val="80000"/>
              <a:buFont typeface="Wingdings" panose="05000000000000000000" pitchFamily="2" charset="2"/>
              <a:buChar char="q"/>
              <a:tabLst>
                <a:tab pos="1371600" algn="l"/>
              </a:tabLst>
            </a:pPr>
            <a:r>
              <a:rPr lang="en-US" dirty="0"/>
              <a:t>Second level</a:t>
            </a:r>
          </a:p>
          <a:p>
            <a:pPr lvl="2"/>
            <a:r>
              <a:rPr lang="en-US" dirty="0"/>
              <a:t>Third level</a:t>
            </a:r>
          </a:p>
          <a:p>
            <a:pPr lvl="3"/>
            <a:r>
              <a:rPr lang="en-US" dirty="0"/>
              <a:t>Fourth level</a:t>
            </a:r>
          </a:p>
          <a:p>
            <a:pPr lvl="4"/>
            <a:r>
              <a:rPr lang="en-US" dirty="0"/>
              <a:t>Fifth level</a:t>
            </a:r>
          </a:p>
        </p:txBody>
      </p:sp>
      <p:sp>
        <p:nvSpPr>
          <p:cNvPr id="11" name="Title 3"/>
          <p:cNvSpPr>
            <a:spLocks noGrp="1"/>
          </p:cNvSpPr>
          <p:nvPr>
            <p:ph type="title"/>
          </p:nvPr>
        </p:nvSpPr>
        <p:spPr>
          <a:xfrm>
            <a:off x="0" y="0"/>
            <a:ext cx="9144000" cy="781235"/>
          </a:xfrm>
          <a:prstGeom prst="rect">
            <a:avLst/>
          </a:prstGeom>
        </p:spPr>
        <p:txBody>
          <a:bodyPr anchor="ctr" anchorCtr="0"/>
          <a:lstStyle>
            <a:lvl1pPr marL="0" marR="0" indent="0" algn="ctr" defTabSz="9144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24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7" name="Footer Placeholder 2"/>
          <p:cNvSpPr>
            <a:spLocks noGrp="1"/>
          </p:cNvSpPr>
          <p:nvPr>
            <p:ph type="ftr" sz="quarter" idx="3"/>
          </p:nvPr>
        </p:nvSpPr>
        <p:spPr>
          <a:xfrm>
            <a:off x="230818" y="6497638"/>
            <a:ext cx="8266730"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a:t>L9 Development Status to Landsat Science Team        August 9, 2018</a:t>
            </a:r>
          </a:p>
        </p:txBody>
      </p:sp>
      <p:sp>
        <p:nvSpPr>
          <p:cNvPr id="8" name="Slide Number Placeholder 3"/>
          <p:cNvSpPr>
            <a:spLocks noGrp="1"/>
          </p:cNvSpPr>
          <p:nvPr>
            <p:ph type="sldNum" sz="quarter" idx="4"/>
          </p:nvPr>
        </p:nvSpPr>
        <p:spPr>
          <a:xfrm>
            <a:off x="8498486" y="6497637"/>
            <a:ext cx="433387"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a:p>
        </p:txBody>
      </p:sp>
    </p:spTree>
    <p:extLst>
      <p:ext uri="{BB962C8B-B14F-4D97-AF65-F5344CB8AC3E}">
        <p14:creationId xmlns:p14="http://schemas.microsoft.com/office/powerpoint/2010/main" val="1912210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9 Title Only">
    <p:spTree>
      <p:nvGrpSpPr>
        <p:cNvPr id="1" name=""/>
        <p:cNvGrpSpPr/>
        <p:nvPr/>
      </p:nvGrpSpPr>
      <p:grpSpPr>
        <a:xfrm>
          <a:off x="0" y="0"/>
          <a:ext cx="0" cy="0"/>
          <a:chOff x="0" y="0"/>
          <a:chExt cx="0" cy="0"/>
        </a:xfrm>
      </p:grpSpPr>
      <p:sp>
        <p:nvSpPr>
          <p:cNvPr id="7" name="Title 3"/>
          <p:cNvSpPr>
            <a:spLocks noGrp="1"/>
          </p:cNvSpPr>
          <p:nvPr>
            <p:ph type="title"/>
          </p:nvPr>
        </p:nvSpPr>
        <p:spPr>
          <a:xfrm>
            <a:off x="0" y="0"/>
            <a:ext cx="9144000" cy="781235"/>
          </a:xfrm>
          <a:prstGeom prst="rect">
            <a:avLst/>
          </a:prstGeom>
        </p:spPr>
        <p:txBody>
          <a:bodyPr anchor="ctr" anchorCtr="0"/>
          <a:lstStyle>
            <a:lvl1pPr marL="0" marR="0" indent="0" algn="ctr" defTabSz="9144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24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5" name="Footer Placeholder 2"/>
          <p:cNvSpPr>
            <a:spLocks noGrp="1"/>
          </p:cNvSpPr>
          <p:nvPr>
            <p:ph type="ftr" sz="quarter" idx="3"/>
          </p:nvPr>
        </p:nvSpPr>
        <p:spPr>
          <a:xfrm>
            <a:off x="230818" y="6497638"/>
            <a:ext cx="8266730"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a:t>L9 Development Status to Landsat Science Team        August 9, 2018</a:t>
            </a:r>
          </a:p>
        </p:txBody>
      </p:sp>
      <p:sp>
        <p:nvSpPr>
          <p:cNvPr id="6" name="Slide Number Placeholder 3"/>
          <p:cNvSpPr>
            <a:spLocks noGrp="1"/>
          </p:cNvSpPr>
          <p:nvPr>
            <p:ph type="sldNum" sz="quarter" idx="4"/>
          </p:nvPr>
        </p:nvSpPr>
        <p:spPr>
          <a:xfrm>
            <a:off x="8498486" y="6497637"/>
            <a:ext cx="433387"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a:p>
        </p:txBody>
      </p:sp>
    </p:spTree>
    <p:extLst>
      <p:ext uri="{BB962C8B-B14F-4D97-AF65-F5344CB8AC3E}">
        <p14:creationId xmlns:p14="http://schemas.microsoft.com/office/powerpoint/2010/main" val="1919323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9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923278"/>
            <a:ext cx="5486400" cy="45493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472642"/>
            <a:ext cx="5486400" cy="956732"/>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3" name="Title 3"/>
          <p:cNvSpPr>
            <a:spLocks noGrp="1"/>
          </p:cNvSpPr>
          <p:nvPr>
            <p:ph type="title"/>
          </p:nvPr>
        </p:nvSpPr>
        <p:spPr>
          <a:xfrm>
            <a:off x="0" y="0"/>
            <a:ext cx="9144000" cy="781235"/>
          </a:xfrm>
          <a:prstGeom prst="rect">
            <a:avLst/>
          </a:prstGeom>
        </p:spPr>
        <p:txBody>
          <a:bodyPr anchor="ctr" anchorCtr="0"/>
          <a:lstStyle>
            <a:lvl1pPr marL="0" marR="0" indent="0" algn="ctr" defTabSz="9144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24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7" name="Footer Placeholder 2"/>
          <p:cNvSpPr>
            <a:spLocks noGrp="1"/>
          </p:cNvSpPr>
          <p:nvPr>
            <p:ph type="ftr" sz="quarter" idx="3"/>
          </p:nvPr>
        </p:nvSpPr>
        <p:spPr>
          <a:xfrm>
            <a:off x="230818" y="6497638"/>
            <a:ext cx="8266730"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a:t>L9 Development Status to Landsat Science Team        August 9, 2018</a:t>
            </a:r>
          </a:p>
        </p:txBody>
      </p:sp>
      <p:sp>
        <p:nvSpPr>
          <p:cNvPr id="8" name="Slide Number Placeholder 3"/>
          <p:cNvSpPr>
            <a:spLocks noGrp="1"/>
          </p:cNvSpPr>
          <p:nvPr>
            <p:ph type="sldNum" sz="quarter" idx="4"/>
          </p:nvPr>
        </p:nvSpPr>
        <p:spPr>
          <a:xfrm>
            <a:off x="8498486" y="6497637"/>
            <a:ext cx="433387"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a:p>
        </p:txBody>
      </p:sp>
    </p:spTree>
    <p:extLst>
      <p:ext uri="{BB962C8B-B14F-4D97-AF65-F5344CB8AC3E}">
        <p14:creationId xmlns:p14="http://schemas.microsoft.com/office/powerpoint/2010/main" val="4032392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9 Blank">
    <p:spTree>
      <p:nvGrpSpPr>
        <p:cNvPr id="1" name=""/>
        <p:cNvGrpSpPr/>
        <p:nvPr/>
      </p:nvGrpSpPr>
      <p:grpSpPr>
        <a:xfrm>
          <a:off x="0" y="0"/>
          <a:ext cx="0" cy="0"/>
          <a:chOff x="0" y="0"/>
          <a:chExt cx="0" cy="0"/>
        </a:xfrm>
      </p:grpSpPr>
      <p:sp>
        <p:nvSpPr>
          <p:cNvPr id="8" name="Title 3"/>
          <p:cNvSpPr>
            <a:spLocks noGrp="1"/>
          </p:cNvSpPr>
          <p:nvPr>
            <p:ph type="title"/>
          </p:nvPr>
        </p:nvSpPr>
        <p:spPr>
          <a:xfrm>
            <a:off x="0" y="0"/>
            <a:ext cx="9144000" cy="781235"/>
          </a:xfrm>
          <a:prstGeom prst="rect">
            <a:avLst/>
          </a:prstGeom>
        </p:spPr>
        <p:txBody>
          <a:bodyPr anchor="ctr" anchorCtr="0"/>
          <a:lstStyle>
            <a:lvl1pPr marL="0" marR="0" indent="0" algn="ctr" defTabSz="9144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24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7" name="Footer Placeholder 2"/>
          <p:cNvSpPr>
            <a:spLocks noGrp="1"/>
          </p:cNvSpPr>
          <p:nvPr>
            <p:ph type="ftr" sz="quarter" idx="3"/>
          </p:nvPr>
        </p:nvSpPr>
        <p:spPr>
          <a:xfrm>
            <a:off x="230818" y="6497638"/>
            <a:ext cx="8266730"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a:t>L9 Development Status to Landsat Science Team        August 9, 2018</a:t>
            </a:r>
          </a:p>
        </p:txBody>
      </p:sp>
      <p:sp>
        <p:nvSpPr>
          <p:cNvPr id="9" name="Slide Number Placeholder 3"/>
          <p:cNvSpPr>
            <a:spLocks noGrp="1"/>
          </p:cNvSpPr>
          <p:nvPr>
            <p:ph type="sldNum" sz="quarter" idx="4"/>
          </p:nvPr>
        </p:nvSpPr>
        <p:spPr>
          <a:xfrm>
            <a:off x="8498486" y="6497637"/>
            <a:ext cx="433387"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a:p>
        </p:txBody>
      </p:sp>
    </p:spTree>
    <p:extLst>
      <p:ext uri="{BB962C8B-B14F-4D97-AF65-F5344CB8AC3E}">
        <p14:creationId xmlns:p14="http://schemas.microsoft.com/office/powerpoint/2010/main" val="3435796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3904" y="274638"/>
            <a:ext cx="7683500" cy="906462"/>
          </a:xfrm>
          <a:prstGeom prst="rect">
            <a:avLst/>
          </a:prstGeom>
        </p:spPr>
        <p:txBody>
          <a:bodyPr vert="horz" anchor="ctr"/>
          <a:lstStyle>
            <a:lvl1pPr>
              <a:defRPr sz="2800">
                <a:solidFill>
                  <a:srgbClr val="000000"/>
                </a:solidFill>
              </a:defRPr>
            </a:lvl1pPr>
          </a:lstStyle>
          <a:p>
            <a:r>
              <a:rPr lang="en-US" dirty="0"/>
              <a:t>Click to edit Master title style</a:t>
            </a:r>
          </a:p>
        </p:txBody>
      </p:sp>
      <p:sp>
        <p:nvSpPr>
          <p:cNvPr id="6" name="Content Placeholder 5"/>
          <p:cNvSpPr>
            <a:spLocks noGrp="1"/>
          </p:cNvSpPr>
          <p:nvPr>
            <p:ph sz="quarter" idx="10"/>
          </p:nvPr>
        </p:nvSpPr>
        <p:spPr>
          <a:xfrm>
            <a:off x="544286" y="1562100"/>
            <a:ext cx="8248952" cy="429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177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10">
            <a:extLst>
              <a:ext uri="{28A0092B-C50C-407E-A947-70E740481C1C}">
                <a14:useLocalDpi xmlns:a14="http://schemas.microsoft.com/office/drawing/2010/main" val="0"/>
              </a:ext>
            </a:extLst>
          </a:blip>
          <a:srcRect l="16871" r="3995" b="91708"/>
          <a:stretch/>
        </p:blipFill>
        <p:spPr>
          <a:xfrm>
            <a:off x="0" y="-15911"/>
            <a:ext cx="9144000" cy="809695"/>
          </a:xfrm>
          <a:prstGeom prst="rect">
            <a:avLst/>
          </a:prstGeom>
        </p:spPr>
      </p:pic>
      <p:sp>
        <p:nvSpPr>
          <p:cNvPr id="1026" name="Rectangle 3"/>
          <p:cNvSpPr>
            <a:spLocks noGrp="1" noChangeArrowheads="1"/>
          </p:cNvSpPr>
          <p:nvPr>
            <p:ph type="body" idx="1"/>
          </p:nvPr>
        </p:nvSpPr>
        <p:spPr bwMode="auto">
          <a:xfrm>
            <a:off x="242768" y="922020"/>
            <a:ext cx="8700117"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28600" marR="0" lvl="0" indent="-228600" algn="l" defTabSz="914400" rtl="0" eaLnBrk="0" fontAlgn="base" latinLnBrk="0" hangingPunct="0">
              <a:lnSpc>
                <a:spcPct val="100000"/>
              </a:lnSpc>
              <a:spcBef>
                <a:spcPts val="432"/>
              </a:spcBef>
              <a:spcAft>
                <a:spcPct val="0"/>
              </a:spcAft>
              <a:buClrTx/>
              <a:buSzTx/>
              <a:buFont typeface="Wingdings" panose="05000000000000000000" pitchFamily="2" charset="2"/>
              <a:buChar char="Ø"/>
              <a:tabLst/>
              <a:defRPr/>
            </a:pPr>
            <a:r>
              <a:rPr kumimoji="0" lang="en-US" altLang="en-US" sz="2000" b="1" i="0" u="none" strike="noStrike" kern="0" cap="none" spc="0" normalizeH="0" baseline="0" noProof="0" dirty="0">
                <a:ln>
                  <a:noFill/>
                </a:ln>
                <a:solidFill>
                  <a:srgbClr val="000000"/>
                </a:solidFill>
                <a:effectLst/>
                <a:uLnTx/>
                <a:uFillTx/>
                <a:latin typeface="+mn-lt"/>
                <a:ea typeface="MS PGothic" panose="020B0600070205080204" pitchFamily="34" charset="-128"/>
              </a:rPr>
              <a:t>Click to edit Master text styles</a:t>
            </a:r>
          </a:p>
          <a:p>
            <a:pPr marL="457200" marR="0" lvl="1" indent="-228600" algn="l" defTabSz="914400" rtl="0" eaLnBrk="0" fontAlgn="base" latinLnBrk="0" hangingPunct="0">
              <a:lnSpc>
                <a:spcPct val="100000"/>
              </a:lnSpc>
              <a:spcBef>
                <a:spcPct val="20000"/>
              </a:spcBef>
              <a:spcAft>
                <a:spcPct val="0"/>
              </a:spcAft>
              <a:buClrTx/>
              <a:buSzPct val="80000"/>
              <a:buFont typeface="Wingdings" panose="05000000000000000000" pitchFamily="2" charset="2"/>
              <a:buChar char="q"/>
              <a:tabLst>
                <a:tab pos="1371600" algn="l"/>
              </a:tabLst>
              <a:defRPr/>
            </a:pPr>
            <a:r>
              <a:rPr kumimoji="0" lang="en-US" altLang="en-US" sz="1800" b="0" i="0" u="none" strike="noStrike" kern="0" cap="none" spc="0" normalizeH="0" baseline="0" noProof="0" dirty="0">
                <a:ln>
                  <a:noFill/>
                </a:ln>
                <a:solidFill>
                  <a:srgbClr val="000000"/>
                </a:solidFill>
                <a:effectLst/>
                <a:uLnTx/>
                <a:uFillTx/>
                <a:latin typeface="+mn-lt"/>
                <a:ea typeface="MS PGothic" panose="020B0600070205080204" pitchFamily="34" charset="-128"/>
              </a:rPr>
              <a:t>Second level</a:t>
            </a:r>
          </a:p>
          <a:p>
            <a:pPr marL="640080" marR="0" lvl="2" indent="-182880" algn="l" defTabSz="914400" rtl="0" eaLnBrk="0" fontAlgn="base" latinLnBrk="0" hangingPunct="0">
              <a:lnSpc>
                <a:spcPct val="100000"/>
              </a:lnSpc>
              <a:spcBef>
                <a:spcPts val="384"/>
              </a:spcBef>
              <a:spcAft>
                <a:spcPct val="0"/>
              </a:spcAft>
              <a:buClrTx/>
              <a:buSzTx/>
              <a:buFont typeface="Arial" panose="020B0604020202020204" pitchFamily="34" charset="0"/>
              <a:buChar char="»"/>
              <a:tabLst>
                <a:tab pos="1371600" algn="l"/>
              </a:tabLst>
              <a:defRPr/>
            </a:pPr>
            <a:r>
              <a:rPr kumimoji="0" lang="en-US" altLang="en-US" sz="1600" b="0" i="0" u="none" strike="noStrike" kern="0" cap="none" spc="0" normalizeH="0" baseline="0" noProof="0" dirty="0">
                <a:ln>
                  <a:noFill/>
                </a:ln>
                <a:solidFill>
                  <a:srgbClr val="000000"/>
                </a:solidFill>
                <a:effectLst/>
                <a:uLnTx/>
                <a:uFillTx/>
                <a:latin typeface="+mn-lt"/>
                <a:ea typeface="MS PGothic" panose="020B0600070205080204" pitchFamily="34" charset="-128"/>
              </a:rPr>
              <a:t>Third level</a:t>
            </a:r>
          </a:p>
          <a:p>
            <a:pPr marL="914400" marR="0" lvl="3" indent="-182880" algn="l" defTabSz="914400" rtl="0" eaLnBrk="0" fontAlgn="base" latinLnBrk="0" hangingPunct="0">
              <a:lnSpc>
                <a:spcPct val="100000"/>
              </a:lnSpc>
              <a:spcBef>
                <a:spcPts val="336"/>
              </a:spcBef>
              <a:spcAft>
                <a:spcPct val="0"/>
              </a:spcAft>
              <a:buClrTx/>
              <a:buSzTx/>
              <a:buFontTx/>
              <a:buChar char="–"/>
              <a:tabLst>
                <a:tab pos="1371600" algn="l"/>
              </a:tabLst>
              <a:defRPr/>
            </a:pPr>
            <a:r>
              <a:rPr kumimoji="0" lang="en-US" altLang="en-US" sz="1600" b="0" i="0" u="none" strike="noStrike" kern="0" cap="none" spc="0" normalizeH="0" baseline="0" noProof="0" dirty="0">
                <a:ln>
                  <a:noFill/>
                </a:ln>
                <a:solidFill>
                  <a:srgbClr val="000000"/>
                </a:solidFill>
                <a:effectLst/>
                <a:uLnTx/>
                <a:uFillTx/>
                <a:latin typeface="+mn-lt"/>
                <a:ea typeface="MS PGothic" panose="020B0600070205080204" pitchFamily="34" charset="-128"/>
              </a:rPr>
              <a:t>Fourth level</a:t>
            </a:r>
          </a:p>
          <a:p>
            <a:pPr marL="1097280" marR="0" lvl="4" indent="-182880" algn="l" defTabSz="914400" rtl="0" eaLnBrk="0" fontAlgn="base" latinLnBrk="0" hangingPunct="0">
              <a:lnSpc>
                <a:spcPct val="100000"/>
              </a:lnSpc>
              <a:spcBef>
                <a:spcPts val="336"/>
              </a:spcBef>
              <a:spcAft>
                <a:spcPct val="0"/>
              </a:spcAft>
              <a:buClrTx/>
              <a:buSzTx/>
              <a:buFont typeface="Arial" panose="020B0604020202020204" pitchFamily="34" charset="0"/>
              <a:buChar char="•"/>
              <a:tabLst>
                <a:tab pos="1371600" algn="l"/>
              </a:tabLst>
              <a:defRPr/>
            </a:pPr>
            <a:r>
              <a:rPr kumimoji="0" lang="en-US" altLang="en-US" sz="1600" b="0" i="0" u="none" strike="noStrike" kern="0" cap="none" spc="0" normalizeH="0" baseline="0" noProof="0" dirty="0">
                <a:ln>
                  <a:noFill/>
                </a:ln>
                <a:solidFill>
                  <a:srgbClr val="000000"/>
                </a:solidFill>
                <a:effectLst/>
                <a:uLnTx/>
                <a:uFillTx/>
                <a:latin typeface="+mn-lt"/>
                <a:ea typeface="MS PGothic" panose="020B0600070205080204" pitchFamily="34" charset="-128"/>
              </a:rPr>
              <a:t>Fifth level</a:t>
            </a:r>
          </a:p>
          <a:p>
            <a:pPr marL="1280160" marR="0" lvl="5" indent="-171450" algn="l" defTabSz="914400" rtl="0" eaLnBrk="1" fontAlgn="base" latinLnBrk="0" hangingPunct="1">
              <a:lnSpc>
                <a:spcPct val="100000"/>
              </a:lnSpc>
              <a:spcBef>
                <a:spcPct val="20000"/>
              </a:spcBef>
              <a:spcAft>
                <a:spcPct val="0"/>
              </a:spcAft>
              <a:buClrTx/>
              <a:buSzPct val="80000"/>
              <a:buFont typeface="Wingdings" panose="05000000000000000000" pitchFamily="2" charset="2"/>
              <a:buChar char="v"/>
              <a:tabLst/>
              <a:defRPr/>
            </a:pPr>
            <a:r>
              <a:rPr kumimoji="0" lang="en-US" altLang="en-US" sz="1600" b="0" i="0" u="none" strike="noStrike" kern="0" cap="none" spc="0" normalizeH="0" baseline="0" noProof="0" dirty="0">
                <a:ln>
                  <a:noFill/>
                </a:ln>
                <a:solidFill>
                  <a:srgbClr val="000000"/>
                </a:solidFill>
                <a:effectLst/>
                <a:uLnTx/>
                <a:uFillTx/>
                <a:latin typeface="+mn-lt"/>
                <a:ea typeface="+mn-ea"/>
              </a:rPr>
              <a:t>Sixth level</a:t>
            </a:r>
          </a:p>
          <a:p>
            <a:pPr marL="228600" marR="0" lvl="0" indent="-228600" algn="l" defTabSz="914400" rtl="0" eaLnBrk="0" fontAlgn="base" latinLnBrk="0" hangingPunct="0">
              <a:lnSpc>
                <a:spcPct val="100000"/>
              </a:lnSpc>
              <a:spcBef>
                <a:spcPts val="432"/>
              </a:spcBef>
              <a:spcAft>
                <a:spcPct val="0"/>
              </a:spcAft>
              <a:buClrTx/>
              <a:buSzTx/>
              <a:buFont typeface="Wingdings" panose="05000000000000000000" pitchFamily="2" charset="2"/>
              <a:buChar char="Ø"/>
              <a:tabLst/>
              <a:defRPr/>
            </a:pPr>
            <a:endParaRPr kumimoji="0" lang="en-US" altLang="en-US" sz="1600" b="0" i="0" u="none" strike="noStrike" kern="0" cap="none" spc="0" normalizeH="0" baseline="0" noProof="0" dirty="0">
              <a:ln>
                <a:noFill/>
              </a:ln>
              <a:solidFill>
                <a:srgbClr val="000000"/>
              </a:solidFill>
              <a:effectLst/>
              <a:uLnTx/>
              <a:uFillTx/>
              <a:latin typeface="+mn-lt"/>
              <a:ea typeface="MS PGothic" panose="020B0600070205080204" pitchFamily="34" charset="-128"/>
            </a:endParaRPr>
          </a:p>
        </p:txBody>
      </p:sp>
      <p:cxnSp>
        <p:nvCxnSpPr>
          <p:cNvPr id="15" name="Straight Connector 15"/>
          <p:cNvCxnSpPr>
            <a:cxnSpLocks noChangeShapeType="1"/>
          </p:cNvCxnSpPr>
          <p:nvPr userDrawn="1"/>
        </p:nvCxnSpPr>
        <p:spPr bwMode="auto">
          <a:xfrm>
            <a:off x="230818" y="6497637"/>
            <a:ext cx="87001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Rectangle 1"/>
          <p:cNvSpPr/>
          <p:nvPr userDrawn="1"/>
        </p:nvSpPr>
        <p:spPr bwMode="auto">
          <a:xfrm>
            <a:off x="1969867" y="-15912"/>
            <a:ext cx="7174133" cy="809695"/>
          </a:xfrm>
          <a:prstGeom prst="rect">
            <a:avLst/>
          </a:prstGeom>
          <a:gradFill flip="none" rotWithShape="1">
            <a:gsLst>
              <a:gs pos="25000">
                <a:srgbClr val="171939">
                  <a:alpha val="10000"/>
                </a:srgbClr>
              </a:gs>
              <a:gs pos="75000">
                <a:srgbClr val="9C9DAA">
                  <a:alpha val="4000"/>
                </a:srgbClr>
              </a:gs>
              <a:gs pos="50000">
                <a:srgbClr val="171939">
                  <a:alpha val="4000"/>
                </a:srgbClr>
              </a:gs>
              <a:gs pos="0">
                <a:srgbClr val="171939">
                  <a:alpha val="0"/>
                </a:srgbClr>
              </a:gs>
              <a:gs pos="93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pic>
        <p:nvPicPr>
          <p:cNvPr id="16" name="Picture 10"/>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385441" y="-12704"/>
            <a:ext cx="758559"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p:blipFill>
        <p:spPr>
          <a:xfrm>
            <a:off x="-929" y="-15910"/>
            <a:ext cx="1995525" cy="809694"/>
          </a:xfrm>
          <a:prstGeom prst="rect">
            <a:avLst/>
          </a:prstGeom>
        </p:spPr>
      </p:pic>
      <p:pic>
        <p:nvPicPr>
          <p:cNvPr id="14" name="Picture 13"/>
          <p:cNvPicPr>
            <a:picLocks noChangeAspect="1"/>
          </p:cNvPicPr>
          <p:nvPr userDrawn="1"/>
        </p:nvPicPr>
        <p:blipFill>
          <a:blip r:embed="rId13"/>
          <a:stretch>
            <a:fillRect/>
          </a:stretch>
        </p:blipFill>
        <p:spPr>
          <a:xfrm>
            <a:off x="7637275" y="6511953"/>
            <a:ext cx="365760" cy="322730"/>
          </a:xfrm>
          <a:prstGeom prst="rect">
            <a:avLst/>
          </a:prstGeom>
        </p:spPr>
      </p:pic>
      <p:pic>
        <p:nvPicPr>
          <p:cNvPr id="17" name="Picture 16"/>
          <p:cNvPicPr>
            <a:picLocks noChangeAspect="1"/>
          </p:cNvPicPr>
          <p:nvPr userDrawn="1"/>
        </p:nvPicPr>
        <p:blipFill>
          <a:blip r:embed="rId14"/>
          <a:stretch>
            <a:fillRect/>
          </a:stretch>
        </p:blipFill>
        <p:spPr>
          <a:xfrm>
            <a:off x="8052489" y="6564087"/>
            <a:ext cx="548640" cy="230679"/>
          </a:xfrm>
          <a:prstGeom prst="rect">
            <a:avLst/>
          </a:prstGeom>
        </p:spPr>
      </p:pic>
      <p:pic>
        <p:nvPicPr>
          <p:cNvPr id="12" name="Picture 2" descr="mage result for landsat satellite"/>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t="4091" b="-1"/>
          <a:stretch/>
        </p:blipFill>
        <p:spPr bwMode="auto">
          <a:xfrm>
            <a:off x="1122475" y="-13335"/>
            <a:ext cx="1102662" cy="594593"/>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2"/>
          <p:cNvSpPr>
            <a:spLocks noGrp="1"/>
          </p:cNvSpPr>
          <p:nvPr>
            <p:ph type="ftr" sz="quarter" idx="3"/>
          </p:nvPr>
        </p:nvSpPr>
        <p:spPr>
          <a:xfrm>
            <a:off x="230818" y="6497638"/>
            <a:ext cx="8266730"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dirty="0"/>
              <a:t>L9 Development Status to Landsat Science Team        August 9, 2018</a:t>
            </a:r>
          </a:p>
        </p:txBody>
      </p:sp>
      <p:sp>
        <p:nvSpPr>
          <p:cNvPr id="20" name="Slide Number Placeholder 3"/>
          <p:cNvSpPr>
            <a:spLocks noGrp="1"/>
          </p:cNvSpPr>
          <p:nvPr>
            <p:ph type="sldNum" sz="quarter" idx="4"/>
          </p:nvPr>
        </p:nvSpPr>
        <p:spPr>
          <a:xfrm>
            <a:off x="8498486" y="6497637"/>
            <a:ext cx="433387"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a:p>
        </p:txBody>
      </p:sp>
    </p:spTree>
    <p:extLst>
      <p:ext uri="{BB962C8B-B14F-4D97-AF65-F5344CB8AC3E}">
        <p14:creationId xmlns:p14="http://schemas.microsoft.com/office/powerpoint/2010/main" val="631964187"/>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98" r:id="rId8"/>
  </p:sldLayoutIdLst>
  <p:hf hdr="0" dt="0"/>
  <p:txStyles>
    <p:titleStyle>
      <a:lvl1pPr algn="ctr" rtl="0" eaLnBrk="0" fontAlgn="base" hangingPunct="0">
        <a:lnSpc>
          <a:spcPct val="90000"/>
        </a:lnSpc>
        <a:spcBef>
          <a:spcPct val="0"/>
        </a:spcBef>
        <a:spcAft>
          <a:spcPct val="0"/>
        </a:spcAft>
        <a:defRPr sz="2400" b="1">
          <a:ln>
            <a:solidFill>
              <a:srgbClr val="3366CC"/>
            </a:solidFill>
          </a:ln>
          <a:solidFill>
            <a:srgbClr val="3366CC"/>
          </a:solidFill>
          <a:effectLst/>
          <a:latin typeface="+mj-lt"/>
          <a:ea typeface="MS PGothic" panose="020B0600070205080204" pitchFamily="34" charset="-128"/>
          <a:cs typeface="+mj-cs"/>
        </a:defRPr>
      </a:lvl1pPr>
      <a:lvl2pPr algn="l" rtl="0" eaLnBrk="0" fontAlgn="base" hangingPunct="0">
        <a:lnSpc>
          <a:spcPct val="90000"/>
        </a:lnSpc>
        <a:spcBef>
          <a:spcPct val="0"/>
        </a:spcBef>
        <a:spcAft>
          <a:spcPct val="0"/>
        </a:spcAft>
        <a:defRPr sz="2400" b="1">
          <a:solidFill>
            <a:srgbClr val="FFFFFF"/>
          </a:solidFill>
          <a:latin typeface="Arial" pitchFamily="-108" charset="0"/>
          <a:ea typeface="MS PGothic" panose="020B0600070205080204" pitchFamily="34" charset="-128"/>
          <a:cs typeface="ＭＳ Ｐゴシック" pitchFamily="-108" charset="-128"/>
        </a:defRPr>
      </a:lvl2pPr>
      <a:lvl3pPr algn="l" rtl="0" eaLnBrk="0" fontAlgn="base" hangingPunct="0">
        <a:lnSpc>
          <a:spcPct val="90000"/>
        </a:lnSpc>
        <a:spcBef>
          <a:spcPct val="0"/>
        </a:spcBef>
        <a:spcAft>
          <a:spcPct val="0"/>
        </a:spcAft>
        <a:defRPr sz="2400" b="1">
          <a:solidFill>
            <a:srgbClr val="FFFFFF"/>
          </a:solidFill>
          <a:latin typeface="Arial" pitchFamily="-108" charset="0"/>
          <a:ea typeface="MS PGothic" panose="020B0600070205080204" pitchFamily="34" charset="-128"/>
          <a:cs typeface="ＭＳ Ｐゴシック" pitchFamily="-108" charset="-128"/>
        </a:defRPr>
      </a:lvl3pPr>
      <a:lvl4pPr algn="l" rtl="0" eaLnBrk="0" fontAlgn="base" hangingPunct="0">
        <a:lnSpc>
          <a:spcPct val="90000"/>
        </a:lnSpc>
        <a:spcBef>
          <a:spcPct val="0"/>
        </a:spcBef>
        <a:spcAft>
          <a:spcPct val="0"/>
        </a:spcAft>
        <a:defRPr sz="2400" b="1">
          <a:solidFill>
            <a:srgbClr val="FFFFFF"/>
          </a:solidFill>
          <a:latin typeface="Arial" pitchFamily="-108" charset="0"/>
          <a:ea typeface="MS PGothic" panose="020B0600070205080204" pitchFamily="34" charset="-128"/>
          <a:cs typeface="ＭＳ Ｐゴシック" pitchFamily="-108" charset="-128"/>
        </a:defRPr>
      </a:lvl4pPr>
      <a:lvl5pPr algn="l" rtl="0" eaLnBrk="0" fontAlgn="base" hangingPunct="0">
        <a:lnSpc>
          <a:spcPct val="90000"/>
        </a:lnSpc>
        <a:spcBef>
          <a:spcPct val="0"/>
        </a:spcBef>
        <a:spcAft>
          <a:spcPct val="0"/>
        </a:spcAft>
        <a:defRPr sz="2400" b="1">
          <a:solidFill>
            <a:srgbClr val="FFFFFF"/>
          </a:solidFill>
          <a:latin typeface="Arial" pitchFamily="-108" charset="0"/>
          <a:ea typeface="MS PGothic" panose="020B0600070205080204" pitchFamily="34" charset="-128"/>
          <a:cs typeface="ＭＳ Ｐゴシック" pitchFamily="-108" charset="-128"/>
        </a:defRPr>
      </a:lvl5pPr>
      <a:lvl6pPr marL="457200" algn="l" rtl="0" fontAlgn="base">
        <a:lnSpc>
          <a:spcPct val="90000"/>
        </a:lnSpc>
        <a:spcBef>
          <a:spcPct val="0"/>
        </a:spcBef>
        <a:spcAft>
          <a:spcPct val="0"/>
        </a:spcAft>
        <a:defRPr sz="2800" b="1">
          <a:solidFill>
            <a:srgbClr val="FFF10C"/>
          </a:solidFill>
          <a:latin typeface="Arial" pitchFamily="-108" charset="0"/>
          <a:ea typeface="ＭＳ Ｐゴシック" pitchFamily="-108" charset="-128"/>
          <a:cs typeface="ＭＳ Ｐゴシック" pitchFamily="-108" charset="-128"/>
        </a:defRPr>
      </a:lvl6pPr>
      <a:lvl7pPr marL="914400" algn="l" rtl="0" fontAlgn="base">
        <a:lnSpc>
          <a:spcPct val="90000"/>
        </a:lnSpc>
        <a:spcBef>
          <a:spcPct val="0"/>
        </a:spcBef>
        <a:spcAft>
          <a:spcPct val="0"/>
        </a:spcAft>
        <a:defRPr sz="2800" b="1">
          <a:solidFill>
            <a:srgbClr val="FFF10C"/>
          </a:solidFill>
          <a:latin typeface="Arial" pitchFamily="-108" charset="0"/>
          <a:ea typeface="ＭＳ Ｐゴシック" pitchFamily="-108" charset="-128"/>
          <a:cs typeface="ＭＳ Ｐゴシック" pitchFamily="-108" charset="-128"/>
        </a:defRPr>
      </a:lvl7pPr>
      <a:lvl8pPr marL="1371600" algn="l" rtl="0" fontAlgn="base">
        <a:lnSpc>
          <a:spcPct val="90000"/>
        </a:lnSpc>
        <a:spcBef>
          <a:spcPct val="0"/>
        </a:spcBef>
        <a:spcAft>
          <a:spcPct val="0"/>
        </a:spcAft>
        <a:defRPr sz="2800" b="1">
          <a:solidFill>
            <a:srgbClr val="FFF10C"/>
          </a:solidFill>
          <a:latin typeface="Arial" pitchFamily="-108" charset="0"/>
          <a:ea typeface="ＭＳ Ｐゴシック" pitchFamily="-108" charset="-128"/>
          <a:cs typeface="ＭＳ Ｐゴシック" pitchFamily="-108" charset="-128"/>
        </a:defRPr>
      </a:lvl8pPr>
      <a:lvl9pPr marL="1828800" algn="l" rtl="0" fontAlgn="base">
        <a:lnSpc>
          <a:spcPct val="90000"/>
        </a:lnSpc>
        <a:spcBef>
          <a:spcPct val="0"/>
        </a:spcBef>
        <a:spcAft>
          <a:spcPct val="0"/>
        </a:spcAft>
        <a:defRPr sz="2800" b="1">
          <a:solidFill>
            <a:srgbClr val="FFF10C"/>
          </a:solidFill>
          <a:latin typeface="Arial" pitchFamily="-108" charset="0"/>
          <a:ea typeface="ＭＳ Ｐゴシック" pitchFamily="-108" charset="-128"/>
          <a:cs typeface="ＭＳ Ｐゴシック" pitchFamily="-108" charset="-128"/>
        </a:defRPr>
      </a:lvl9pPr>
    </p:titleStyle>
    <p:bodyStyle>
      <a:lvl1pPr marL="228600" marR="0" indent="-228600" algn="l" defTabSz="914400" rtl="0" eaLnBrk="0" fontAlgn="base" latinLnBrk="0" hangingPunct="0">
        <a:lnSpc>
          <a:spcPct val="100000"/>
        </a:lnSpc>
        <a:spcBef>
          <a:spcPts val="432"/>
        </a:spcBef>
        <a:spcAft>
          <a:spcPct val="0"/>
        </a:spcAft>
        <a:buClrTx/>
        <a:buSzPct val="90000"/>
        <a:buFont typeface="Wingdings" panose="05000000000000000000" pitchFamily="2" charset="2"/>
        <a:buChar char="Ø"/>
        <a:tabLst/>
        <a:defRPr kumimoji="0" lang="en-US" altLang="en-US" sz="2000" b="1" i="0" u="none" strike="noStrike" kern="0" cap="none" spc="0" normalizeH="0" baseline="0" noProof="0" dirty="0" smtClean="0">
          <a:ln>
            <a:noFill/>
          </a:ln>
          <a:solidFill>
            <a:srgbClr val="000000"/>
          </a:solidFill>
          <a:effectLst/>
          <a:uLnTx/>
          <a:uFillTx/>
          <a:latin typeface="+mn-lt"/>
          <a:ea typeface="MS PGothic" panose="020B0600070205080204" pitchFamily="34" charset="-128"/>
          <a:cs typeface="+mn-cs"/>
        </a:defRPr>
      </a:lvl1pPr>
      <a:lvl2pPr marL="514350" marR="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q"/>
        <a:tabLst>
          <a:tab pos="1371600" algn="l"/>
        </a:tabLst>
        <a:defRPr lang="en-US" altLang="en-US" sz="1400" noProof="0" dirty="0" smtClean="0">
          <a:solidFill>
            <a:schemeClr val="tx1"/>
          </a:solidFill>
          <a:latin typeface="+mn-lt"/>
          <a:ea typeface="MS PGothic" panose="020B0600070205080204" pitchFamily="34" charset="-128"/>
        </a:defRPr>
      </a:lvl2pPr>
      <a:lvl3pPr marL="640080" marR="0" indent="-182880" algn="l" defTabSz="914400" rtl="0" eaLnBrk="0" fontAlgn="base" latinLnBrk="0" hangingPunct="0">
        <a:lnSpc>
          <a:spcPct val="100000"/>
        </a:lnSpc>
        <a:spcBef>
          <a:spcPts val="384"/>
        </a:spcBef>
        <a:spcAft>
          <a:spcPct val="0"/>
        </a:spcAft>
        <a:buClrTx/>
        <a:buSzTx/>
        <a:buFont typeface="Arial" panose="020B0604020202020204" pitchFamily="34" charset="0"/>
        <a:buChar char="»"/>
        <a:tabLst>
          <a:tab pos="1371600" algn="l"/>
        </a:tabLst>
        <a:defRPr sz="1600">
          <a:solidFill>
            <a:schemeClr val="tx1"/>
          </a:solidFill>
          <a:latin typeface="+mn-lt"/>
          <a:ea typeface="MS PGothic" panose="020B0600070205080204" pitchFamily="34" charset="-128"/>
        </a:defRPr>
      </a:lvl3pPr>
      <a:lvl4pPr marL="914400" marR="0" indent="-182880" algn="l" defTabSz="914400" rtl="0" eaLnBrk="0" fontAlgn="base" latinLnBrk="0" hangingPunct="0">
        <a:lnSpc>
          <a:spcPct val="100000"/>
        </a:lnSpc>
        <a:spcBef>
          <a:spcPts val="336"/>
        </a:spcBef>
        <a:spcAft>
          <a:spcPct val="0"/>
        </a:spcAft>
        <a:buClrTx/>
        <a:buSzTx/>
        <a:buFontTx/>
        <a:buChar char="–"/>
        <a:tabLst>
          <a:tab pos="1371600" algn="l"/>
        </a:tabLst>
        <a:defRPr sz="1600">
          <a:solidFill>
            <a:schemeClr val="tx1"/>
          </a:solidFill>
          <a:latin typeface="+mn-lt"/>
          <a:ea typeface="MS PGothic" panose="020B0600070205080204" pitchFamily="34" charset="-128"/>
        </a:defRPr>
      </a:lvl4pPr>
      <a:lvl5pPr marL="228600" marR="0" indent="-228600" algn="l" defTabSz="914400" rtl="0" eaLnBrk="0" fontAlgn="base" latinLnBrk="0" hangingPunct="0">
        <a:lnSpc>
          <a:spcPct val="100000"/>
        </a:lnSpc>
        <a:spcBef>
          <a:spcPts val="336"/>
        </a:spcBef>
        <a:spcAft>
          <a:spcPct val="0"/>
        </a:spcAft>
        <a:buClrTx/>
        <a:buSzTx/>
        <a:buFont typeface="Arial" panose="020B0604020202020204" pitchFamily="34" charset="0"/>
        <a:buChar char="•"/>
        <a:tabLst>
          <a:tab pos="1371600" algn="l"/>
        </a:tabLst>
        <a:defRPr sz="1600">
          <a:solidFill>
            <a:schemeClr val="tx1"/>
          </a:solidFill>
          <a:latin typeface="+mn-lt"/>
          <a:ea typeface="MS PGothic" panose="020B0600070205080204" pitchFamily="34" charset="-128"/>
        </a:defRPr>
      </a:lvl5pPr>
      <a:lvl6pPr marL="1280160" marR="0" indent="-171450" algn="l" defTabSz="914400" rtl="0" eaLnBrk="1" fontAlgn="base" latinLnBrk="0" hangingPunct="1">
        <a:lnSpc>
          <a:spcPct val="100000"/>
        </a:lnSpc>
        <a:spcBef>
          <a:spcPct val="20000"/>
        </a:spcBef>
        <a:spcAft>
          <a:spcPct val="0"/>
        </a:spcAft>
        <a:buClrTx/>
        <a:buSzPct val="80000"/>
        <a:buFont typeface="Wingdings" panose="05000000000000000000" pitchFamily="2" charset="2"/>
        <a:buChar char="v"/>
        <a:tabLst/>
        <a:defRPr sz="2000">
          <a:solidFill>
            <a:schemeClr val="tx1"/>
          </a:solidFill>
          <a:latin typeface="+mn-lt"/>
          <a:ea typeface="+mn-ea"/>
        </a:defRPr>
      </a:lvl6pPr>
      <a:lvl7pPr marL="2112963" indent="-111125" algn="l" rtl="0" fontAlgn="base">
        <a:spcBef>
          <a:spcPct val="20000"/>
        </a:spcBef>
        <a:spcAft>
          <a:spcPct val="0"/>
        </a:spcAft>
        <a:buClr>
          <a:srgbClr val="258848"/>
        </a:buClr>
        <a:buChar char="»"/>
        <a:defRPr sz="2000">
          <a:solidFill>
            <a:schemeClr val="tx1"/>
          </a:solidFill>
          <a:latin typeface="+mn-lt"/>
          <a:ea typeface="+mn-ea"/>
        </a:defRPr>
      </a:lvl7pPr>
      <a:lvl8pPr marL="2570163" indent="-111125" algn="l" rtl="0" fontAlgn="base">
        <a:spcBef>
          <a:spcPct val="20000"/>
        </a:spcBef>
        <a:spcAft>
          <a:spcPct val="0"/>
        </a:spcAft>
        <a:buClr>
          <a:srgbClr val="258848"/>
        </a:buClr>
        <a:buChar char="»"/>
        <a:defRPr sz="2000">
          <a:solidFill>
            <a:schemeClr val="tx1"/>
          </a:solidFill>
          <a:latin typeface="+mn-lt"/>
          <a:ea typeface="+mn-ea"/>
        </a:defRPr>
      </a:lvl8pPr>
      <a:lvl9pPr marL="3027363" indent="-111125" algn="l" rtl="0" fontAlgn="base">
        <a:spcBef>
          <a:spcPct val="20000"/>
        </a:spcBef>
        <a:spcAft>
          <a:spcPct val="0"/>
        </a:spcAft>
        <a:buClr>
          <a:srgbClr val="258848"/>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bm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1364" y="2009534"/>
            <a:ext cx="9144000" cy="1710818"/>
          </a:xfrm>
          <a:ln>
            <a:noFill/>
          </a:ln>
          <a:effectLst/>
        </p:spPr>
        <p:txBody>
          <a:bodyPr/>
          <a:lstStyle/>
          <a:p>
            <a:r>
              <a:rPr lang="en-US" dirty="0">
                <a:effectLst>
                  <a:glow rad="63500">
                    <a:schemeClr val="accent4">
                      <a:satMod val="175000"/>
                      <a:alpha val="40000"/>
                    </a:schemeClr>
                  </a:glow>
                  <a:outerShdw blurRad="50800" dist="38100" dir="2700000" algn="tl" rotWithShape="0">
                    <a:prstClr val="black">
                      <a:alpha val="40000"/>
                    </a:prstClr>
                  </a:outerShdw>
                </a:effectLst>
              </a:rPr>
              <a:t>Landsat 9 Development Status</a:t>
            </a:r>
            <a:br>
              <a:rPr lang="en-US" dirty="0">
                <a:effectLst>
                  <a:glow rad="63500">
                    <a:schemeClr val="accent4">
                      <a:satMod val="175000"/>
                      <a:alpha val="40000"/>
                    </a:schemeClr>
                  </a:glow>
                  <a:outerShdw blurRad="50800" dist="38100" dir="2700000" algn="tl" rotWithShape="0">
                    <a:prstClr val="black">
                      <a:alpha val="40000"/>
                    </a:prstClr>
                  </a:outerShdw>
                </a:effectLst>
              </a:rPr>
            </a:br>
            <a:br>
              <a:rPr lang="en-US" dirty="0">
                <a:effectLst>
                  <a:glow rad="63500">
                    <a:schemeClr val="accent4">
                      <a:satMod val="175000"/>
                      <a:alpha val="40000"/>
                    </a:schemeClr>
                  </a:glow>
                  <a:outerShdw blurRad="50800" dist="38100" dir="2700000" algn="tl" rotWithShape="0">
                    <a:prstClr val="black">
                      <a:alpha val="40000"/>
                    </a:prstClr>
                  </a:outerShdw>
                </a:effectLst>
              </a:rPr>
            </a:br>
            <a:r>
              <a:rPr lang="en-US" sz="2800" dirty="0">
                <a:effectLst>
                  <a:glow rad="63500">
                    <a:schemeClr val="accent4">
                      <a:satMod val="175000"/>
                      <a:alpha val="40000"/>
                    </a:schemeClr>
                  </a:glow>
                  <a:outerShdw blurRad="50800" dist="38100" dir="2700000" algn="tl" rotWithShape="0">
                    <a:prstClr val="black">
                      <a:alpha val="40000"/>
                    </a:prstClr>
                  </a:outerShdw>
                </a:effectLst>
              </a:rPr>
              <a:t>Landsat Science Team</a:t>
            </a:r>
            <a:br>
              <a:rPr lang="en-US" sz="2800" dirty="0">
                <a:effectLst>
                  <a:glow rad="63500">
                    <a:schemeClr val="accent4">
                      <a:satMod val="175000"/>
                      <a:alpha val="40000"/>
                    </a:schemeClr>
                  </a:glow>
                  <a:outerShdw blurRad="50800" dist="38100" dir="2700000" algn="tl" rotWithShape="0">
                    <a:prstClr val="black">
                      <a:alpha val="40000"/>
                    </a:prstClr>
                  </a:outerShdw>
                </a:effectLst>
              </a:rPr>
            </a:br>
            <a:r>
              <a:rPr lang="en-US" sz="2800" dirty="0">
                <a:effectLst>
                  <a:glow rad="63500">
                    <a:schemeClr val="accent4">
                      <a:satMod val="175000"/>
                      <a:alpha val="40000"/>
                    </a:schemeClr>
                  </a:glow>
                  <a:outerShdw blurRad="50800" dist="38100" dir="2700000" algn="tl" rotWithShape="0">
                    <a:prstClr val="black">
                      <a:alpha val="40000"/>
                    </a:prstClr>
                  </a:outerShdw>
                </a:effectLst>
              </a:rPr>
              <a:t>August 9, 2018</a:t>
            </a:r>
            <a:endParaRPr lang="en-US" dirty="0">
              <a:effectLst>
                <a:glow rad="63500">
                  <a:schemeClr val="accent4">
                    <a:satMod val="175000"/>
                    <a:alpha val="40000"/>
                  </a:schemeClr>
                </a:glow>
                <a:outerShdw blurRad="50800" dist="38100" dir="2700000" algn="tl" rotWithShape="0">
                  <a:prstClr val="black">
                    <a:alpha val="40000"/>
                  </a:prstClr>
                </a:outerShdw>
              </a:effectLst>
            </a:endParaRPr>
          </a:p>
        </p:txBody>
      </p:sp>
      <p:sp>
        <p:nvSpPr>
          <p:cNvPr id="2" name="Subtitle 1"/>
          <p:cNvSpPr>
            <a:spLocks noGrp="1"/>
          </p:cNvSpPr>
          <p:nvPr>
            <p:ph type="subTitle" idx="1"/>
          </p:nvPr>
        </p:nvSpPr>
        <p:spPr>
          <a:xfrm>
            <a:off x="-1" y="3940576"/>
            <a:ext cx="9144001" cy="2523478"/>
          </a:xfrm>
        </p:spPr>
        <p:txBody>
          <a:bodyPr/>
          <a:lstStyle/>
          <a:p>
            <a:endParaRPr lang="en-US" dirty="0"/>
          </a:p>
          <a:p>
            <a:r>
              <a:rPr lang="en-US" dirty="0"/>
              <a:t>Del </a:t>
            </a:r>
            <a:r>
              <a:rPr lang="en-US" dirty="0" err="1"/>
              <a:t>Jenstrom</a:t>
            </a:r>
            <a:endParaRPr lang="en-US" dirty="0"/>
          </a:p>
          <a:p>
            <a:r>
              <a:rPr lang="en-US" sz="2000" dirty="0"/>
              <a:t>NASA Landsat 9 Project Manager</a:t>
            </a:r>
          </a:p>
          <a:p>
            <a:r>
              <a:rPr lang="en-US" dirty="0"/>
              <a:t>Brian Sauer</a:t>
            </a:r>
          </a:p>
          <a:p>
            <a:r>
              <a:rPr lang="en-US" altLang="en-US" sz="2000" b="0" dirty="0">
                <a:effectLst/>
              </a:rPr>
              <a:t>USGS Landsat 9 Project Manager</a:t>
            </a:r>
            <a:endParaRPr lang="en-US" sz="2000" dirty="0"/>
          </a:p>
          <a:p>
            <a:endParaRPr lang="en-US" dirty="0"/>
          </a:p>
        </p:txBody>
      </p:sp>
    </p:spTree>
    <p:extLst>
      <p:ext uri="{BB962C8B-B14F-4D97-AF65-F5344CB8AC3E}">
        <p14:creationId xmlns:p14="http://schemas.microsoft.com/office/powerpoint/2010/main" val="1977887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FB2695-5B71-754A-9291-B231538C2B74}"/>
              </a:ext>
            </a:extLst>
          </p:cNvPr>
          <p:cNvSpPr>
            <a:spLocks noGrp="1"/>
          </p:cNvSpPr>
          <p:nvPr>
            <p:ph type="title"/>
          </p:nvPr>
        </p:nvSpPr>
        <p:spPr/>
        <p:txBody>
          <a:bodyPr/>
          <a:lstStyle/>
          <a:p>
            <a:r>
              <a:rPr lang="en-US" dirty="0"/>
              <a:t>First Spacecraft Hardware Glamour Shot</a:t>
            </a:r>
          </a:p>
        </p:txBody>
      </p:sp>
      <p:sp>
        <p:nvSpPr>
          <p:cNvPr id="4" name="Footer Placeholder 3">
            <a:extLst>
              <a:ext uri="{FF2B5EF4-FFF2-40B4-BE49-F238E27FC236}">
                <a16:creationId xmlns:a16="http://schemas.microsoft.com/office/drawing/2014/main" id="{FA576EC4-88C3-AC4F-8EC9-F21E5AAA5250}"/>
              </a:ext>
            </a:extLst>
          </p:cNvPr>
          <p:cNvSpPr>
            <a:spLocks noGrp="1"/>
          </p:cNvSpPr>
          <p:nvPr>
            <p:ph type="ftr" sz="quarter" idx="3"/>
          </p:nvPr>
        </p:nvSpPr>
        <p:spPr/>
        <p:txBody>
          <a:bodyPr/>
          <a:lstStyle/>
          <a:p>
            <a:pPr algn="l"/>
            <a:r>
              <a:rPr lang="en-US"/>
              <a:t>L9 Development Status to Landsat Science Team        August 9, 2018</a:t>
            </a:r>
          </a:p>
        </p:txBody>
      </p:sp>
      <p:sp>
        <p:nvSpPr>
          <p:cNvPr id="5" name="Slide Number Placeholder 4">
            <a:extLst>
              <a:ext uri="{FF2B5EF4-FFF2-40B4-BE49-F238E27FC236}">
                <a16:creationId xmlns:a16="http://schemas.microsoft.com/office/drawing/2014/main" id="{FE5BC247-9194-CF4C-952E-A02EEC69708A}"/>
              </a:ext>
            </a:extLst>
          </p:cNvPr>
          <p:cNvSpPr>
            <a:spLocks noGrp="1"/>
          </p:cNvSpPr>
          <p:nvPr>
            <p:ph type="sldNum" sz="quarter" idx="4"/>
          </p:nvPr>
        </p:nvSpPr>
        <p:spPr/>
        <p:txBody>
          <a:bodyPr/>
          <a:lstStyle/>
          <a:p>
            <a:fld id="{9A4DB9E2-F09A-429B-9E50-670A92037774}" type="slidenum">
              <a:rPr lang="en-US" smtClean="0"/>
              <a:pPr/>
              <a:t>10</a:t>
            </a:fld>
            <a:endParaRPr lang="en-US"/>
          </a:p>
        </p:txBody>
      </p:sp>
      <p:pic>
        <p:nvPicPr>
          <p:cNvPr id="6" name="Picture 5">
            <a:extLst>
              <a:ext uri="{FF2B5EF4-FFF2-40B4-BE49-F238E27FC236}">
                <a16:creationId xmlns:a16="http://schemas.microsoft.com/office/drawing/2014/main" id="{5D8F3E30-7846-904F-86EC-716D697638BB}"/>
              </a:ext>
            </a:extLst>
          </p:cNvPr>
          <p:cNvPicPr>
            <a:picLocks noChangeAspect="1"/>
          </p:cNvPicPr>
          <p:nvPr/>
        </p:nvPicPr>
        <p:blipFill>
          <a:blip r:embed="rId2"/>
          <a:stretch>
            <a:fillRect/>
          </a:stretch>
        </p:blipFill>
        <p:spPr>
          <a:xfrm>
            <a:off x="3559861" y="1142039"/>
            <a:ext cx="2675585" cy="4759033"/>
          </a:xfrm>
          <a:prstGeom prst="rect">
            <a:avLst/>
          </a:prstGeom>
        </p:spPr>
      </p:pic>
      <p:sp>
        <p:nvSpPr>
          <p:cNvPr id="7" name="TextBox 6">
            <a:extLst>
              <a:ext uri="{FF2B5EF4-FFF2-40B4-BE49-F238E27FC236}">
                <a16:creationId xmlns:a16="http://schemas.microsoft.com/office/drawing/2014/main" id="{0A6FB71B-4B3A-3444-85A6-77A387DE8845}"/>
              </a:ext>
            </a:extLst>
          </p:cNvPr>
          <p:cNvSpPr txBox="1"/>
          <p:nvPr/>
        </p:nvSpPr>
        <p:spPr>
          <a:xfrm>
            <a:off x="932275" y="2252444"/>
            <a:ext cx="2627586" cy="923330"/>
          </a:xfrm>
          <a:prstGeom prst="rect">
            <a:avLst/>
          </a:prstGeom>
          <a:noFill/>
        </p:spPr>
        <p:txBody>
          <a:bodyPr wrap="square" rtlCol="0">
            <a:spAutoFit/>
          </a:bodyPr>
          <a:lstStyle/>
          <a:p>
            <a:r>
              <a:rPr lang="en-US" sz="1350" dirty="0"/>
              <a:t>Landsat 9 spacecraft bus structure being assembled at Northrop Grumman Innovation Systems in Gilbert, AZ</a:t>
            </a:r>
          </a:p>
        </p:txBody>
      </p:sp>
    </p:spTree>
    <p:extLst>
      <p:ext uri="{BB962C8B-B14F-4D97-AF65-F5344CB8AC3E}">
        <p14:creationId xmlns:p14="http://schemas.microsoft.com/office/powerpoint/2010/main" val="3203466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230819" y="1572979"/>
            <a:ext cx="5688538" cy="4924660"/>
          </a:xfrm>
        </p:spPr>
        <p:txBody>
          <a:bodyPr>
            <a:normAutofit lnSpcReduction="10000"/>
          </a:bodyPr>
          <a:lstStyle/>
          <a:p>
            <a:pPr>
              <a:spcBef>
                <a:spcPts val="900"/>
              </a:spcBef>
            </a:pPr>
            <a:r>
              <a:rPr lang="en-US" sz="1600" dirty="0"/>
              <a:t>Contract with Ball Aerospace in Boulder CO </a:t>
            </a:r>
            <a:br>
              <a:rPr lang="en-US" sz="1600" dirty="0"/>
            </a:br>
            <a:r>
              <a:rPr lang="en-US" sz="1600" dirty="0"/>
              <a:t>established in December 2015</a:t>
            </a:r>
          </a:p>
          <a:p>
            <a:pPr>
              <a:spcBef>
                <a:spcPts val="900"/>
              </a:spcBef>
            </a:pPr>
            <a:r>
              <a:rPr lang="en-US" sz="1600" dirty="0"/>
              <a:t>Instrument in single flow integration at Ball Aerospace</a:t>
            </a:r>
          </a:p>
          <a:p>
            <a:pPr lvl="1">
              <a:spcBef>
                <a:spcPts val="900"/>
              </a:spcBef>
            </a:pPr>
            <a:r>
              <a:rPr lang="en-US" sz="1600" dirty="0"/>
              <a:t>Telescope and calibration assembly completed </a:t>
            </a:r>
            <a:br>
              <a:rPr lang="en-US" sz="1600" dirty="0"/>
            </a:br>
            <a:r>
              <a:rPr lang="en-US" sz="1600" dirty="0"/>
              <a:t>stray light testing and are integrated for flight</a:t>
            </a:r>
          </a:p>
          <a:p>
            <a:pPr lvl="1">
              <a:spcBef>
                <a:spcPts val="450"/>
              </a:spcBef>
            </a:pPr>
            <a:r>
              <a:rPr lang="en-US" sz="1600" dirty="0"/>
              <a:t>Focal plane integrated into telescope</a:t>
            </a:r>
          </a:p>
          <a:p>
            <a:pPr lvl="1">
              <a:spcBef>
                <a:spcPts val="450"/>
              </a:spcBef>
            </a:pPr>
            <a:r>
              <a:rPr lang="en-US" sz="1600" dirty="0"/>
              <a:t>Instrument Support Electronics and Focal Plane Electronics completed environmental testing and delivered to I&amp;T</a:t>
            </a:r>
          </a:p>
          <a:p>
            <a:pPr lvl="1">
              <a:spcBef>
                <a:spcPts val="450"/>
              </a:spcBef>
            </a:pPr>
            <a:r>
              <a:rPr lang="en-US" sz="1600" dirty="0"/>
              <a:t>Instrument assembly integrated and ready for spatial testing</a:t>
            </a:r>
          </a:p>
          <a:p>
            <a:pPr lvl="1">
              <a:spcBef>
                <a:spcPts val="450"/>
              </a:spcBef>
            </a:pPr>
            <a:r>
              <a:rPr lang="en-US" sz="1600" dirty="0"/>
              <a:t>Baseplate assembly and radiators in storage and ready for integration</a:t>
            </a:r>
          </a:p>
          <a:p>
            <a:pPr>
              <a:spcBef>
                <a:spcPts val="900"/>
              </a:spcBef>
            </a:pPr>
            <a:r>
              <a:rPr lang="en-US" sz="1600" dirty="0"/>
              <a:t>Instrument spatial testing (SPATS) begins in August 2018, to be followed by calibration testing (CATS) in the fall</a:t>
            </a:r>
          </a:p>
          <a:p>
            <a:pPr>
              <a:spcBef>
                <a:spcPts val="900"/>
              </a:spcBef>
            </a:pPr>
            <a:r>
              <a:rPr lang="en-US" sz="1600" dirty="0"/>
              <a:t>OLI-2 PER planned for January 2018</a:t>
            </a:r>
          </a:p>
          <a:p>
            <a:pPr>
              <a:spcBef>
                <a:spcPts val="900"/>
              </a:spcBef>
            </a:pPr>
            <a:r>
              <a:rPr lang="en-US" sz="1600" dirty="0"/>
              <a:t>On target for mid-2019 delivery to spacecraft</a:t>
            </a:r>
          </a:p>
        </p:txBody>
      </p:sp>
      <p:sp>
        <p:nvSpPr>
          <p:cNvPr id="2" name="Title 1"/>
          <p:cNvSpPr>
            <a:spLocks noGrp="1"/>
          </p:cNvSpPr>
          <p:nvPr>
            <p:ph type="title"/>
          </p:nvPr>
        </p:nvSpPr>
        <p:spPr/>
        <p:txBody>
          <a:bodyPr anchor="ctr" anchorCtr="0"/>
          <a:lstStyle/>
          <a:p>
            <a:pPr>
              <a:buSzPct val="90000"/>
            </a:pPr>
            <a:r>
              <a:rPr lang="en-US" altLang="en-US" sz="2400" dirty="0">
                <a:ln>
                  <a:solidFill>
                    <a:schemeClr val="tx1"/>
                  </a:solidFill>
                </a:ln>
                <a:effectLst>
                  <a:outerShdw blurRad="38100" dist="38100" dir="2700000" algn="tl">
                    <a:srgbClr val="000000">
                      <a:alpha val="43137"/>
                    </a:srgbClr>
                  </a:outerShdw>
                </a:effectLst>
                <a:latin typeface="Arial Rounded MT Bold" panose="020F0704030504030204" pitchFamily="34" charset="0"/>
                <a:cs typeface="+mj-cs"/>
              </a:rPr>
              <a:t>Operational Land Imager 2 (OLI-2) Status</a:t>
            </a:r>
          </a:p>
        </p:txBody>
      </p:sp>
      <p:pic>
        <p:nvPicPr>
          <p:cNvPr id="5" name="Picture 9" descr="OLI&amp;Baseplate.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94538" y="1843346"/>
            <a:ext cx="4049462" cy="3072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1172719" y="928175"/>
            <a:ext cx="7132319" cy="553998"/>
          </a:xfrm>
          <a:prstGeom prst="rect">
            <a:avLst/>
          </a:prstGeom>
          <a:solidFill>
            <a:srgbClr val="21569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685800" eaLnBrk="1" fontAlgn="auto" hangingPunct="1">
              <a:spcBef>
                <a:spcPts val="0"/>
              </a:spcBef>
              <a:spcAft>
                <a:spcPts val="0"/>
              </a:spcAft>
              <a:defRPr/>
            </a:pPr>
            <a:r>
              <a:rPr lang="en-US" sz="1500" b="1" dirty="0">
                <a:solidFill>
                  <a:prstClr val="white"/>
                </a:solidFill>
                <a:latin typeface="Calibri" panose="020F0502020204030204"/>
              </a:rPr>
              <a:t>OLI-2 will, to the extent possible, be a copy of OLI for Landsat 9 to maintain data continuity with Landsat 8 and to minimize cost and risk</a:t>
            </a:r>
          </a:p>
        </p:txBody>
      </p:sp>
      <p:sp>
        <p:nvSpPr>
          <p:cNvPr id="11" name="Footer Placeholder 8"/>
          <p:cNvSpPr>
            <a:spLocks noGrp="1"/>
          </p:cNvSpPr>
          <p:nvPr>
            <p:ph type="ftr" sz="quarter" idx="3"/>
          </p:nvPr>
        </p:nvSpPr>
        <p:spPr>
          <a:xfrm>
            <a:off x="230818" y="6497638"/>
            <a:ext cx="8266730" cy="223837"/>
          </a:xfrm>
        </p:spPr>
        <p:txBody>
          <a:bodyPr/>
          <a:lstStyle/>
          <a:p>
            <a:pPr algn="l"/>
            <a:r>
              <a:rPr lang="en-US"/>
              <a:t>L9 Development Status to Landsat Science Team        August 9, 2018</a:t>
            </a:r>
            <a:endParaRPr lang="en-US" dirty="0"/>
          </a:p>
        </p:txBody>
      </p:sp>
      <p:sp>
        <p:nvSpPr>
          <p:cNvPr id="3" name="Slide Number Placeholder 2">
            <a:extLst>
              <a:ext uri="{FF2B5EF4-FFF2-40B4-BE49-F238E27FC236}">
                <a16:creationId xmlns:a16="http://schemas.microsoft.com/office/drawing/2014/main" id="{EE86782B-77E6-A147-9457-652D9027486B}"/>
              </a:ext>
            </a:extLst>
          </p:cNvPr>
          <p:cNvSpPr>
            <a:spLocks noGrp="1"/>
          </p:cNvSpPr>
          <p:nvPr>
            <p:ph type="sldNum" sz="quarter" idx="4"/>
          </p:nvPr>
        </p:nvSpPr>
        <p:spPr/>
        <p:txBody>
          <a:bodyPr/>
          <a:lstStyle/>
          <a:p>
            <a:fld id="{9A4DB9E2-F09A-429B-9E50-670A92037774}" type="slidenum">
              <a:rPr lang="en-US" smtClean="0"/>
              <a:pPr/>
              <a:t>11</a:t>
            </a:fld>
            <a:endParaRPr lang="en-US" dirty="0"/>
          </a:p>
        </p:txBody>
      </p:sp>
    </p:spTree>
    <p:extLst>
      <p:ext uri="{BB962C8B-B14F-4D97-AF65-F5344CB8AC3E}">
        <p14:creationId xmlns:p14="http://schemas.microsoft.com/office/powerpoint/2010/main" val="3945730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OLI-2 Hardware Glamour Shots</a:t>
            </a:r>
          </a:p>
        </p:txBody>
      </p:sp>
      <p:sp>
        <p:nvSpPr>
          <p:cNvPr id="20" name="Footer Placeholder 19"/>
          <p:cNvSpPr>
            <a:spLocks noGrp="1"/>
          </p:cNvSpPr>
          <p:nvPr>
            <p:ph type="ftr" sz="quarter" idx="3"/>
          </p:nvPr>
        </p:nvSpPr>
        <p:spPr/>
        <p:txBody>
          <a:bodyPr/>
          <a:lstStyle/>
          <a:p>
            <a:pPr algn="l"/>
            <a:r>
              <a:rPr lang="en-US"/>
              <a:t>L9 Development Status to Landsat Science Team        August 9, 2018</a:t>
            </a:r>
            <a:endParaRPr lang="en-US" dirty="0"/>
          </a:p>
        </p:txBody>
      </p:sp>
      <p:sp>
        <p:nvSpPr>
          <p:cNvPr id="16" name="TextBox 15"/>
          <p:cNvSpPr txBox="1"/>
          <p:nvPr/>
        </p:nvSpPr>
        <p:spPr>
          <a:xfrm>
            <a:off x="162439" y="4959469"/>
            <a:ext cx="2627586" cy="715581"/>
          </a:xfrm>
          <a:prstGeom prst="rect">
            <a:avLst/>
          </a:prstGeom>
          <a:noFill/>
        </p:spPr>
        <p:txBody>
          <a:bodyPr wrap="square" rtlCol="0">
            <a:spAutoFit/>
          </a:bodyPr>
          <a:lstStyle/>
          <a:p>
            <a:r>
              <a:rPr lang="en-US" sz="1350" dirty="0"/>
              <a:t>OLI-2 configured for spatial testing at Ball Aerospace, Boulder CO</a:t>
            </a:r>
          </a:p>
        </p:txBody>
      </p:sp>
      <p:sp>
        <p:nvSpPr>
          <p:cNvPr id="4" name="Rectangle 2">
            <a:extLst>
              <a:ext uri="{FF2B5EF4-FFF2-40B4-BE49-F238E27FC236}">
                <a16:creationId xmlns:a16="http://schemas.microsoft.com/office/drawing/2014/main" id="{DA2424DD-93C4-124F-8CDD-6BB23DAFD5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 name="Picture 18">
            <a:extLst>
              <a:ext uri="{FF2B5EF4-FFF2-40B4-BE49-F238E27FC236}">
                <a16:creationId xmlns:a16="http://schemas.microsoft.com/office/drawing/2014/main" id="{1C4978B4-799C-C942-8FEB-68651BC3D2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818" y="921529"/>
            <a:ext cx="4629092" cy="4018335"/>
          </a:xfrm>
          <a:prstGeom prst="rect">
            <a:avLst/>
          </a:prstGeom>
        </p:spPr>
      </p:pic>
      <p:pic>
        <p:nvPicPr>
          <p:cNvPr id="9" name="Content Placeholder 4">
            <a:extLst>
              <a:ext uri="{FF2B5EF4-FFF2-40B4-BE49-F238E27FC236}">
                <a16:creationId xmlns:a16="http://schemas.microsoft.com/office/drawing/2014/main" id="{D597F2FA-FC1F-BD48-A900-87947A131823}"/>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069282" y="905311"/>
            <a:ext cx="2521164" cy="1671604"/>
          </a:xfrm>
        </p:spPr>
      </p:pic>
      <p:pic>
        <p:nvPicPr>
          <p:cNvPr id="10" name="Picture 9">
            <a:extLst>
              <a:ext uri="{FF2B5EF4-FFF2-40B4-BE49-F238E27FC236}">
                <a16:creationId xmlns:a16="http://schemas.microsoft.com/office/drawing/2014/main" id="{9C2282B6-E06E-B34D-A602-8B292A72FC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43572" y="5284092"/>
            <a:ext cx="2570982" cy="1072099"/>
          </a:xfrm>
          <a:prstGeom prst="rect">
            <a:avLst/>
          </a:prstGeom>
          <a:ln w="19050">
            <a:solidFill>
              <a:schemeClr val="tx1"/>
            </a:solidFill>
          </a:ln>
        </p:spPr>
      </p:pic>
      <p:sp>
        <p:nvSpPr>
          <p:cNvPr id="11" name="TextBox 10">
            <a:extLst>
              <a:ext uri="{FF2B5EF4-FFF2-40B4-BE49-F238E27FC236}">
                <a16:creationId xmlns:a16="http://schemas.microsoft.com/office/drawing/2014/main" id="{EB59DD4F-67E9-094B-ACBC-EDC194D423AC}"/>
              </a:ext>
            </a:extLst>
          </p:cNvPr>
          <p:cNvSpPr txBox="1"/>
          <p:nvPr/>
        </p:nvSpPr>
        <p:spPr>
          <a:xfrm>
            <a:off x="1259891" y="5832428"/>
            <a:ext cx="1140030" cy="507831"/>
          </a:xfrm>
          <a:prstGeom prst="rect">
            <a:avLst/>
          </a:prstGeom>
          <a:noFill/>
        </p:spPr>
        <p:txBody>
          <a:bodyPr wrap="square" rtlCol="0">
            <a:spAutoFit/>
          </a:bodyPr>
          <a:lstStyle/>
          <a:p>
            <a:r>
              <a:rPr lang="en-US" sz="1350" dirty="0"/>
              <a:t>OLI-2 Flight Baseplate</a:t>
            </a:r>
          </a:p>
        </p:txBody>
      </p:sp>
      <p:sp>
        <p:nvSpPr>
          <p:cNvPr id="12" name="TextBox 11">
            <a:extLst>
              <a:ext uri="{FF2B5EF4-FFF2-40B4-BE49-F238E27FC236}">
                <a16:creationId xmlns:a16="http://schemas.microsoft.com/office/drawing/2014/main" id="{C337C4C8-1E46-214E-BAFE-A70174B21DB1}"/>
              </a:ext>
            </a:extLst>
          </p:cNvPr>
          <p:cNvSpPr txBox="1"/>
          <p:nvPr/>
        </p:nvSpPr>
        <p:spPr>
          <a:xfrm>
            <a:off x="7595428" y="971449"/>
            <a:ext cx="1346547" cy="923330"/>
          </a:xfrm>
          <a:prstGeom prst="rect">
            <a:avLst/>
          </a:prstGeom>
          <a:noFill/>
        </p:spPr>
        <p:txBody>
          <a:bodyPr wrap="square" rtlCol="0">
            <a:spAutoFit/>
          </a:bodyPr>
          <a:lstStyle/>
          <a:p>
            <a:r>
              <a:rPr lang="en-US" sz="1350" dirty="0"/>
              <a:t>Ball Aerospace FPA Assembly Team, and fully integrated FPA</a:t>
            </a:r>
          </a:p>
        </p:txBody>
      </p:sp>
      <p:sp>
        <p:nvSpPr>
          <p:cNvPr id="6" name="Slide Number Placeholder 5">
            <a:extLst>
              <a:ext uri="{FF2B5EF4-FFF2-40B4-BE49-F238E27FC236}">
                <a16:creationId xmlns:a16="http://schemas.microsoft.com/office/drawing/2014/main" id="{C3528CCE-B0AC-744F-AE72-063C08373E14}"/>
              </a:ext>
            </a:extLst>
          </p:cNvPr>
          <p:cNvSpPr>
            <a:spLocks noGrp="1"/>
          </p:cNvSpPr>
          <p:nvPr>
            <p:ph type="sldNum" sz="quarter" idx="4"/>
          </p:nvPr>
        </p:nvSpPr>
        <p:spPr/>
        <p:txBody>
          <a:bodyPr/>
          <a:lstStyle/>
          <a:p>
            <a:fld id="{9A4DB9E2-F09A-429B-9E50-670A92037774}" type="slidenum">
              <a:rPr lang="en-US" smtClean="0"/>
              <a:pPr/>
              <a:t>12</a:t>
            </a:fld>
            <a:endParaRPr lang="en-US" dirty="0"/>
          </a:p>
        </p:txBody>
      </p:sp>
      <p:pic>
        <p:nvPicPr>
          <p:cNvPr id="7" name="Picture 6">
            <a:extLst>
              <a:ext uri="{FF2B5EF4-FFF2-40B4-BE49-F238E27FC236}">
                <a16:creationId xmlns:a16="http://schemas.microsoft.com/office/drawing/2014/main" id="{8DE29DFD-68F8-E843-8411-23C7C85A7BC3}"/>
              </a:ext>
            </a:extLst>
          </p:cNvPr>
          <p:cNvPicPr>
            <a:picLocks noChangeAspect="1"/>
          </p:cNvPicPr>
          <p:nvPr/>
        </p:nvPicPr>
        <p:blipFill rotWithShape="1">
          <a:blip r:embed="rId5"/>
          <a:srcRect r="15202"/>
          <a:stretch/>
        </p:blipFill>
        <p:spPr>
          <a:xfrm>
            <a:off x="5124891" y="3004726"/>
            <a:ext cx="3891516" cy="3441863"/>
          </a:xfrm>
          <a:prstGeom prst="rect">
            <a:avLst/>
          </a:prstGeom>
        </p:spPr>
      </p:pic>
      <p:sp>
        <p:nvSpPr>
          <p:cNvPr id="15" name="TextBox 14">
            <a:extLst>
              <a:ext uri="{FF2B5EF4-FFF2-40B4-BE49-F238E27FC236}">
                <a16:creationId xmlns:a16="http://schemas.microsoft.com/office/drawing/2014/main" id="{B352FA93-427B-5D44-B794-B8B88652A40E}"/>
              </a:ext>
            </a:extLst>
          </p:cNvPr>
          <p:cNvSpPr txBox="1"/>
          <p:nvPr/>
        </p:nvSpPr>
        <p:spPr>
          <a:xfrm>
            <a:off x="5331664" y="2555693"/>
            <a:ext cx="3429562" cy="507831"/>
          </a:xfrm>
          <a:prstGeom prst="rect">
            <a:avLst/>
          </a:prstGeom>
          <a:noFill/>
        </p:spPr>
        <p:txBody>
          <a:bodyPr wrap="square" rtlCol="0">
            <a:spAutoFit/>
          </a:bodyPr>
          <a:lstStyle/>
          <a:p>
            <a:r>
              <a:rPr lang="en-US" sz="1350" dirty="0"/>
              <a:t>OLI-2 being lowered into Brutus chamber for spatial testing</a:t>
            </a:r>
          </a:p>
        </p:txBody>
      </p:sp>
    </p:spTree>
    <p:extLst>
      <p:ext uri="{BB962C8B-B14F-4D97-AF65-F5344CB8AC3E}">
        <p14:creationId xmlns:p14="http://schemas.microsoft.com/office/powerpoint/2010/main" val="4280177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30819" y="1509426"/>
            <a:ext cx="6283938" cy="495443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lnSpcReduction="10000"/>
          </a:bodyPr>
          <a:lstStyle/>
          <a:p>
            <a:pPr>
              <a:spcBef>
                <a:spcPts val="450"/>
              </a:spcBef>
            </a:pPr>
            <a:r>
              <a:rPr lang="en-US" sz="1600" dirty="0"/>
              <a:t>TIRS-2 image performance and cryogenic evaluation (TIPCE) testing completed over winter 2017/2018</a:t>
            </a:r>
          </a:p>
          <a:p>
            <a:pPr lvl="1">
              <a:spcBef>
                <a:spcPts val="450"/>
              </a:spcBef>
            </a:pPr>
            <a:r>
              <a:rPr lang="en-US" sz="1700" dirty="0"/>
              <a:t>Image quality, focus, and stray light performance very good</a:t>
            </a:r>
          </a:p>
          <a:p>
            <a:pPr>
              <a:spcBef>
                <a:spcPts val="900"/>
              </a:spcBef>
            </a:pPr>
            <a:r>
              <a:rPr lang="en-US" sz="1600" dirty="0"/>
              <a:t>Instrument in single flow integration at NASA GSFC</a:t>
            </a:r>
          </a:p>
          <a:p>
            <a:pPr lvl="1">
              <a:spcBef>
                <a:spcPts val="450"/>
              </a:spcBef>
            </a:pPr>
            <a:r>
              <a:rPr lang="en-US" altLang="en-US" sz="1600" dirty="0"/>
              <a:t>All subsystems have completed assembly and environmental test.  </a:t>
            </a:r>
          </a:p>
          <a:p>
            <a:pPr lvl="1">
              <a:spcBef>
                <a:spcPts val="450"/>
              </a:spcBef>
            </a:pPr>
            <a:r>
              <a:rPr lang="en-US" altLang="en-US" sz="1600" dirty="0"/>
              <a:t>All major elements have been integrated in to the Sensor Unit, with final harnessing and blanketing in work. </a:t>
            </a:r>
          </a:p>
          <a:p>
            <a:pPr lvl="1">
              <a:spcBef>
                <a:spcPts val="450"/>
              </a:spcBef>
            </a:pPr>
            <a:r>
              <a:rPr lang="en-US" altLang="en-US" sz="1600" dirty="0"/>
              <a:t>Sensor Unit elements undergoing testing together with the electronics boxes in ambient.  The environmental test program will begin in the fall with EMI/EMC testing, followed by Thermal Vacuum Test 1, Sensor Unit Vibration Test, and Thermal Vacuum Test 2.</a:t>
            </a:r>
          </a:p>
          <a:p>
            <a:pPr lvl="1">
              <a:spcBef>
                <a:spcPts val="450"/>
              </a:spcBef>
            </a:pPr>
            <a:r>
              <a:rPr lang="en-US" altLang="en-US" sz="1600" dirty="0"/>
              <a:t>The Flight Cryocooler completed all assembly and test activities and was delivered to GSFC ahead of schedule.  The Flight Cryocooler has been integrated in to the TIRS-2 Sensor Unit.</a:t>
            </a:r>
            <a:endParaRPr lang="en-US" sz="1600" dirty="0"/>
          </a:p>
          <a:p>
            <a:pPr>
              <a:spcBef>
                <a:spcPts val="900"/>
              </a:spcBef>
            </a:pPr>
            <a:r>
              <a:rPr lang="en-US" sz="1600" dirty="0"/>
              <a:t>Successful TIRS-2 PER held August 7-8, 2018</a:t>
            </a:r>
          </a:p>
          <a:p>
            <a:pPr>
              <a:spcBef>
                <a:spcPts val="900"/>
              </a:spcBef>
            </a:pPr>
            <a:r>
              <a:rPr lang="en-US" sz="1600" dirty="0"/>
              <a:t>On target for mid-2019 delivery to spacecraft</a:t>
            </a:r>
          </a:p>
        </p:txBody>
      </p:sp>
      <p:sp>
        <p:nvSpPr>
          <p:cNvPr id="65537" name="Rectangle 3"/>
          <p:cNvSpPr>
            <a:spLocks noGrp="1" noChangeArrowheads="1"/>
          </p:cNvSpPr>
          <p:nvPr>
            <p:ph type="title"/>
          </p:nvPr>
        </p:nvSpPr>
        <p:spPr/>
        <p:txBody>
          <a:bodyPr anchor="ctr" anchorCtr="0"/>
          <a:lstStyle/>
          <a:p>
            <a:pPr>
              <a:buSzPct val="90000"/>
            </a:pPr>
            <a:r>
              <a:rPr lang="en-US" altLang="en-US" sz="2400" dirty="0">
                <a:ln>
                  <a:solidFill>
                    <a:schemeClr val="tx1"/>
                  </a:solidFill>
                </a:ln>
                <a:effectLst>
                  <a:outerShdw blurRad="38100" dist="38100" dir="2700000" algn="tl">
                    <a:srgbClr val="000000">
                      <a:alpha val="43137"/>
                    </a:srgbClr>
                  </a:outerShdw>
                </a:effectLst>
                <a:latin typeface="Arial Rounded MT Bold" panose="020F0704030504030204" pitchFamily="34" charset="0"/>
                <a:cs typeface="+mj-cs"/>
              </a:rPr>
              <a:t>Thermal Infrared Sensor 2 (TIRS-2) Status</a:t>
            </a:r>
          </a:p>
        </p:txBody>
      </p:sp>
      <p:sp>
        <p:nvSpPr>
          <p:cNvPr id="65538" name="TextBox 4"/>
          <p:cNvSpPr txBox="1">
            <a:spLocks noChangeArrowheads="1"/>
          </p:cNvSpPr>
          <p:nvPr/>
        </p:nvSpPr>
        <p:spPr bwMode="auto">
          <a:xfrm>
            <a:off x="6777904" y="1632259"/>
            <a:ext cx="1962714" cy="2183034"/>
          </a:xfrm>
          <a:prstGeom prst="rect">
            <a:avLst/>
          </a:prstGeom>
          <a:solidFill>
            <a:schemeClr val="bg2">
              <a:lumMod val="40000"/>
              <a:lumOff val="60000"/>
            </a:schemeClr>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auto" hangingPunct="1">
              <a:lnSpc>
                <a:spcPct val="75000"/>
              </a:lnSpc>
              <a:spcBef>
                <a:spcPts val="0"/>
              </a:spcBef>
              <a:spcAft>
                <a:spcPts val="900"/>
              </a:spcAft>
              <a:tabLst>
                <a:tab pos="1066800" algn="ctr"/>
              </a:tabLst>
              <a:defRPr/>
            </a:pPr>
            <a:r>
              <a:rPr lang="en-US" sz="1400" b="1" dirty="0">
                <a:solidFill>
                  <a:prstClr val="black"/>
                </a:solidFill>
              </a:rPr>
              <a:t>TIRS-2 Improvements</a:t>
            </a:r>
          </a:p>
          <a:p>
            <a:pPr marL="177404" lvl="1" indent="-171450" defTabSz="685800" eaLnBrk="1" fontAlgn="auto" hangingPunct="1">
              <a:lnSpc>
                <a:spcPct val="75000"/>
              </a:lnSpc>
              <a:spcBef>
                <a:spcPts val="0"/>
              </a:spcBef>
              <a:spcAft>
                <a:spcPts val="450"/>
              </a:spcAft>
              <a:buFont typeface="Arial"/>
              <a:buChar char="•"/>
              <a:defRPr/>
            </a:pPr>
            <a:r>
              <a:rPr lang="en-US" sz="1100" dirty="0">
                <a:solidFill>
                  <a:prstClr val="black"/>
                </a:solidFill>
              </a:rPr>
              <a:t>Increased redundancy to satisfy Class B reliability standards</a:t>
            </a:r>
          </a:p>
          <a:p>
            <a:pPr marL="177404" lvl="1" indent="-171450" defTabSz="685800" eaLnBrk="1" fontAlgn="auto" hangingPunct="1">
              <a:lnSpc>
                <a:spcPct val="75000"/>
              </a:lnSpc>
              <a:spcBef>
                <a:spcPts val="0"/>
              </a:spcBef>
              <a:spcAft>
                <a:spcPts val="450"/>
              </a:spcAft>
              <a:buFont typeface="Arial"/>
              <a:buChar char="•"/>
              <a:defRPr/>
            </a:pPr>
            <a:r>
              <a:rPr lang="en-US" sz="1100" dirty="0">
                <a:solidFill>
                  <a:prstClr val="black"/>
                </a:solidFill>
              </a:rPr>
              <a:t>Improved stray light performance through improved telescope baffling</a:t>
            </a:r>
          </a:p>
          <a:p>
            <a:pPr marL="177404" lvl="1" indent="-171450" defTabSz="685800" eaLnBrk="1" fontAlgn="auto" hangingPunct="1">
              <a:lnSpc>
                <a:spcPct val="75000"/>
              </a:lnSpc>
              <a:spcBef>
                <a:spcPts val="0"/>
              </a:spcBef>
              <a:spcAft>
                <a:spcPts val="450"/>
              </a:spcAft>
              <a:buFont typeface="Arial"/>
              <a:buChar char="•"/>
              <a:defRPr/>
            </a:pPr>
            <a:r>
              <a:rPr lang="en-US" sz="1100" dirty="0">
                <a:solidFill>
                  <a:prstClr val="black"/>
                </a:solidFill>
              </a:rPr>
              <a:t>Improved position encoder for scene select mirror to address problematic encoder on Landsat 8 TIRS</a:t>
            </a:r>
          </a:p>
        </p:txBody>
      </p:sp>
      <p:pic>
        <p:nvPicPr>
          <p:cNvPr id="65539" name="Picture 8" descr="TIRS_RSE.tiff"/>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80679" y="3958726"/>
            <a:ext cx="1903815" cy="2303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891540" y="868808"/>
            <a:ext cx="7530084" cy="553998"/>
          </a:xfrm>
          <a:prstGeom prst="rect">
            <a:avLst/>
          </a:prstGeom>
          <a:solidFill>
            <a:srgbClr val="21569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685800" eaLnBrk="1" fontAlgn="auto" hangingPunct="1">
              <a:spcBef>
                <a:spcPts val="0"/>
              </a:spcBef>
              <a:spcAft>
                <a:spcPts val="0"/>
              </a:spcAft>
              <a:defRPr/>
            </a:pPr>
            <a:r>
              <a:rPr lang="en-US" sz="1500" b="1" dirty="0">
                <a:solidFill>
                  <a:prstClr val="white"/>
                </a:solidFill>
                <a:latin typeface="Calibri" panose="020F0502020204030204"/>
              </a:rPr>
              <a:t>TIRS-2 will be a rebuild of Landsat 8 TIRS except TIRS-2 will be upgraded</a:t>
            </a:r>
            <a:br>
              <a:rPr lang="en-US" sz="1500" b="1" dirty="0">
                <a:solidFill>
                  <a:prstClr val="white"/>
                </a:solidFill>
                <a:latin typeface="Calibri" panose="020F0502020204030204"/>
              </a:rPr>
            </a:br>
            <a:r>
              <a:rPr lang="en-US" sz="1500" b="1" dirty="0">
                <a:solidFill>
                  <a:prstClr val="white"/>
                </a:solidFill>
                <a:latin typeface="Calibri" panose="020F0502020204030204"/>
              </a:rPr>
              <a:t>from Risk Class C to Class B for Landsat 9</a:t>
            </a:r>
          </a:p>
        </p:txBody>
      </p:sp>
      <p:sp>
        <p:nvSpPr>
          <p:cNvPr id="3" name="Footer Placeholder 2"/>
          <p:cNvSpPr>
            <a:spLocks noGrp="1"/>
          </p:cNvSpPr>
          <p:nvPr>
            <p:ph type="ftr" sz="quarter" idx="3"/>
          </p:nvPr>
        </p:nvSpPr>
        <p:spPr/>
        <p:txBody>
          <a:bodyPr/>
          <a:lstStyle/>
          <a:p>
            <a:pPr algn="l"/>
            <a:r>
              <a:rPr lang="en-US"/>
              <a:t>L9 Development Status to Landsat Science Team        August 9, 2018</a:t>
            </a:r>
            <a:endParaRPr lang="en-US" dirty="0"/>
          </a:p>
        </p:txBody>
      </p:sp>
      <p:sp>
        <p:nvSpPr>
          <p:cNvPr id="2" name="Slide Number Placeholder 1">
            <a:extLst>
              <a:ext uri="{FF2B5EF4-FFF2-40B4-BE49-F238E27FC236}">
                <a16:creationId xmlns:a16="http://schemas.microsoft.com/office/drawing/2014/main" id="{588CE80B-C76F-9A43-BFB7-C44A1DC3E329}"/>
              </a:ext>
            </a:extLst>
          </p:cNvPr>
          <p:cNvSpPr>
            <a:spLocks noGrp="1"/>
          </p:cNvSpPr>
          <p:nvPr>
            <p:ph type="sldNum" sz="quarter" idx="4"/>
          </p:nvPr>
        </p:nvSpPr>
        <p:spPr/>
        <p:txBody>
          <a:bodyPr/>
          <a:lstStyle/>
          <a:p>
            <a:fld id="{9A4DB9E2-F09A-429B-9E50-670A92037774}" type="slidenum">
              <a:rPr lang="en-US" smtClean="0"/>
              <a:pPr/>
              <a:t>13</a:t>
            </a:fld>
            <a:endParaRPr lang="en-US" dirty="0"/>
          </a:p>
        </p:txBody>
      </p:sp>
    </p:spTree>
    <p:extLst>
      <p:ext uri="{BB962C8B-B14F-4D97-AF65-F5344CB8AC3E}">
        <p14:creationId xmlns:p14="http://schemas.microsoft.com/office/powerpoint/2010/main" val="2720181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TIRS-2 Hardware Glamour Shots</a:t>
            </a:r>
          </a:p>
        </p:txBody>
      </p:sp>
      <p:sp>
        <p:nvSpPr>
          <p:cNvPr id="23" name="Footer Placeholder 22"/>
          <p:cNvSpPr>
            <a:spLocks noGrp="1"/>
          </p:cNvSpPr>
          <p:nvPr>
            <p:ph type="ftr" sz="quarter" idx="3"/>
          </p:nvPr>
        </p:nvSpPr>
        <p:spPr/>
        <p:txBody>
          <a:bodyPr/>
          <a:lstStyle/>
          <a:p>
            <a:pPr algn="l"/>
            <a:r>
              <a:rPr lang="en-US"/>
              <a:t>L9 Development Status to Landsat Science Team        August 9, 2018</a:t>
            </a:r>
            <a:endParaRPr lang="en-US" dirty="0"/>
          </a:p>
        </p:txBody>
      </p:sp>
      <p:pic>
        <p:nvPicPr>
          <p:cNvPr id="16" name="Picture 15">
            <a:extLst>
              <a:ext uri="{FF2B5EF4-FFF2-40B4-BE49-F238E27FC236}">
                <a16:creationId xmlns:a16="http://schemas.microsoft.com/office/drawing/2014/main" id="{EB95290A-AFC9-D549-BE6D-25164080F0E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1371" y="5136216"/>
            <a:ext cx="7019449" cy="1280800"/>
          </a:xfrm>
          <a:prstGeom prst="rect">
            <a:avLst/>
          </a:prstGeom>
        </p:spPr>
      </p:pic>
      <p:sp>
        <p:nvSpPr>
          <p:cNvPr id="17" name="TextBox 16">
            <a:extLst>
              <a:ext uri="{FF2B5EF4-FFF2-40B4-BE49-F238E27FC236}">
                <a16:creationId xmlns:a16="http://schemas.microsoft.com/office/drawing/2014/main" id="{9C3CEC22-748B-3A43-9FDA-437D8FEDE199}"/>
              </a:ext>
            </a:extLst>
          </p:cNvPr>
          <p:cNvSpPr txBox="1"/>
          <p:nvPr/>
        </p:nvSpPr>
        <p:spPr>
          <a:xfrm>
            <a:off x="7167701" y="5195214"/>
            <a:ext cx="2016673" cy="1200329"/>
          </a:xfrm>
          <a:prstGeom prst="rect">
            <a:avLst/>
          </a:prstGeom>
          <a:noFill/>
        </p:spPr>
        <p:txBody>
          <a:bodyPr wrap="square" rtlCol="0">
            <a:spAutoFit/>
          </a:bodyPr>
          <a:lstStyle/>
          <a:p>
            <a:r>
              <a:rPr lang="en-US" sz="1200" b="1" dirty="0"/>
              <a:t>Ball Aerospace Flight Cryocooler Control Electronics, Redundancy Switch Electronics, and Thermal Mechanical Unit at GSFC</a:t>
            </a:r>
          </a:p>
        </p:txBody>
      </p:sp>
      <p:pic>
        <p:nvPicPr>
          <p:cNvPr id="18" name="Picture 17">
            <a:extLst>
              <a:ext uri="{FF2B5EF4-FFF2-40B4-BE49-F238E27FC236}">
                <a16:creationId xmlns:a16="http://schemas.microsoft.com/office/drawing/2014/main" id="{EC4BE68F-AD2D-2F4F-918F-56CAA3E3D27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1371" y="836226"/>
            <a:ext cx="3635126" cy="4241005"/>
          </a:xfrm>
          <a:prstGeom prst="rect">
            <a:avLst/>
          </a:prstGeom>
        </p:spPr>
      </p:pic>
      <p:sp>
        <p:nvSpPr>
          <p:cNvPr id="19" name="TextBox 18">
            <a:extLst>
              <a:ext uri="{FF2B5EF4-FFF2-40B4-BE49-F238E27FC236}">
                <a16:creationId xmlns:a16="http://schemas.microsoft.com/office/drawing/2014/main" id="{1DE41DB7-D21C-0B4F-A125-ADB77D86B32F}"/>
              </a:ext>
            </a:extLst>
          </p:cNvPr>
          <p:cNvSpPr txBox="1"/>
          <p:nvPr/>
        </p:nvSpPr>
        <p:spPr>
          <a:xfrm>
            <a:off x="911746" y="927911"/>
            <a:ext cx="2606611" cy="461665"/>
          </a:xfrm>
          <a:prstGeom prst="rect">
            <a:avLst/>
          </a:prstGeom>
          <a:noFill/>
        </p:spPr>
        <p:txBody>
          <a:bodyPr wrap="none" rtlCol="0">
            <a:spAutoFit/>
          </a:bodyPr>
          <a:lstStyle/>
          <a:p>
            <a:r>
              <a:rPr lang="en-US" sz="1200" b="1" dirty="0"/>
              <a:t>Installation of the Telescope and </a:t>
            </a:r>
            <a:br>
              <a:rPr lang="en-US" sz="1200" b="1" dirty="0"/>
            </a:br>
            <a:r>
              <a:rPr lang="en-US" sz="1200" b="1" dirty="0"/>
              <a:t>Detector into the Structure</a:t>
            </a:r>
          </a:p>
        </p:txBody>
      </p:sp>
      <p:sp>
        <p:nvSpPr>
          <p:cNvPr id="20" name="TextBox 19">
            <a:extLst>
              <a:ext uri="{FF2B5EF4-FFF2-40B4-BE49-F238E27FC236}">
                <a16:creationId xmlns:a16="http://schemas.microsoft.com/office/drawing/2014/main" id="{A08B8056-C9F5-374C-860A-DCA938E4648F}"/>
              </a:ext>
            </a:extLst>
          </p:cNvPr>
          <p:cNvSpPr txBox="1"/>
          <p:nvPr/>
        </p:nvSpPr>
        <p:spPr>
          <a:xfrm>
            <a:off x="4126996" y="3482362"/>
            <a:ext cx="1119217" cy="646331"/>
          </a:xfrm>
          <a:prstGeom prst="rect">
            <a:avLst/>
          </a:prstGeom>
          <a:noFill/>
        </p:spPr>
        <p:txBody>
          <a:bodyPr wrap="square" rtlCol="0">
            <a:spAutoFit/>
          </a:bodyPr>
          <a:lstStyle/>
          <a:p>
            <a:r>
              <a:rPr lang="en-US" sz="1200" b="1" dirty="0"/>
              <a:t>Flight Main Electronic Box No. 1</a:t>
            </a:r>
          </a:p>
        </p:txBody>
      </p:sp>
      <p:pic>
        <p:nvPicPr>
          <p:cNvPr id="21" name="Picture 20">
            <a:extLst>
              <a:ext uri="{FF2B5EF4-FFF2-40B4-BE49-F238E27FC236}">
                <a16:creationId xmlns:a16="http://schemas.microsoft.com/office/drawing/2014/main" id="{85EF4B9F-10BA-E24F-B2DE-0DC2DA87A52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5400000">
            <a:off x="4847484" y="3029314"/>
            <a:ext cx="2229924" cy="1747776"/>
          </a:xfrm>
          <a:prstGeom prst="rect">
            <a:avLst/>
          </a:prstGeom>
        </p:spPr>
      </p:pic>
      <p:pic>
        <p:nvPicPr>
          <p:cNvPr id="22" name="Picture 21">
            <a:extLst>
              <a:ext uri="{FF2B5EF4-FFF2-40B4-BE49-F238E27FC236}">
                <a16:creationId xmlns:a16="http://schemas.microsoft.com/office/drawing/2014/main" id="{B7D2C6C2-A927-DE4A-8469-47310B34E0A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954744" y="868895"/>
            <a:ext cx="2062256" cy="1804750"/>
          </a:xfrm>
          <a:prstGeom prst="rect">
            <a:avLst/>
          </a:prstGeom>
        </p:spPr>
      </p:pic>
      <p:sp>
        <p:nvSpPr>
          <p:cNvPr id="24" name="TextBox 23">
            <a:extLst>
              <a:ext uri="{FF2B5EF4-FFF2-40B4-BE49-F238E27FC236}">
                <a16:creationId xmlns:a16="http://schemas.microsoft.com/office/drawing/2014/main" id="{CC2CFB47-9226-944F-8535-1F538F97DA4C}"/>
              </a:ext>
            </a:extLst>
          </p:cNvPr>
          <p:cNvSpPr txBox="1"/>
          <p:nvPr/>
        </p:nvSpPr>
        <p:spPr>
          <a:xfrm>
            <a:off x="5974959" y="846837"/>
            <a:ext cx="2153410" cy="276999"/>
          </a:xfrm>
          <a:prstGeom prst="rect">
            <a:avLst/>
          </a:prstGeom>
          <a:noFill/>
        </p:spPr>
        <p:txBody>
          <a:bodyPr wrap="none" rtlCol="0">
            <a:spAutoFit/>
          </a:bodyPr>
          <a:lstStyle/>
          <a:p>
            <a:r>
              <a:rPr lang="en-US" sz="1200" b="1" dirty="0"/>
              <a:t>Flight Detector With Filters</a:t>
            </a:r>
          </a:p>
        </p:txBody>
      </p:sp>
      <p:pic>
        <p:nvPicPr>
          <p:cNvPr id="25" name="Picture 24">
            <a:extLst>
              <a:ext uri="{FF2B5EF4-FFF2-40B4-BE49-F238E27FC236}">
                <a16:creationId xmlns:a16="http://schemas.microsoft.com/office/drawing/2014/main" id="{B2E00C6D-7714-9843-A6F7-5CB3467CE65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041772" y="1526791"/>
            <a:ext cx="1902897" cy="3373318"/>
          </a:xfrm>
          <a:prstGeom prst="rect">
            <a:avLst/>
          </a:prstGeom>
        </p:spPr>
      </p:pic>
      <p:sp>
        <p:nvSpPr>
          <p:cNvPr id="26" name="TextBox 25">
            <a:extLst>
              <a:ext uri="{FF2B5EF4-FFF2-40B4-BE49-F238E27FC236}">
                <a16:creationId xmlns:a16="http://schemas.microsoft.com/office/drawing/2014/main" id="{DDD31F26-90FE-B245-B2DA-38BC33F7BE26}"/>
              </a:ext>
            </a:extLst>
          </p:cNvPr>
          <p:cNvSpPr txBox="1"/>
          <p:nvPr/>
        </p:nvSpPr>
        <p:spPr>
          <a:xfrm>
            <a:off x="6707414" y="1212433"/>
            <a:ext cx="2476960" cy="276999"/>
          </a:xfrm>
          <a:prstGeom prst="rect">
            <a:avLst/>
          </a:prstGeom>
          <a:noFill/>
        </p:spPr>
        <p:txBody>
          <a:bodyPr wrap="none" rtlCol="0">
            <a:spAutoFit/>
          </a:bodyPr>
          <a:lstStyle/>
          <a:p>
            <a:r>
              <a:rPr lang="en-US" sz="1200" b="1" dirty="0"/>
              <a:t>Flight Scene Select Mechanism</a:t>
            </a:r>
          </a:p>
        </p:txBody>
      </p:sp>
      <p:sp>
        <p:nvSpPr>
          <p:cNvPr id="3" name="Slide Number Placeholder 2">
            <a:extLst>
              <a:ext uri="{FF2B5EF4-FFF2-40B4-BE49-F238E27FC236}">
                <a16:creationId xmlns:a16="http://schemas.microsoft.com/office/drawing/2014/main" id="{00A81E3B-FFEB-9B47-9CDC-1DF7D2242247}"/>
              </a:ext>
            </a:extLst>
          </p:cNvPr>
          <p:cNvSpPr>
            <a:spLocks noGrp="1"/>
          </p:cNvSpPr>
          <p:nvPr>
            <p:ph type="sldNum" sz="quarter" idx="4"/>
          </p:nvPr>
        </p:nvSpPr>
        <p:spPr/>
        <p:txBody>
          <a:bodyPr/>
          <a:lstStyle/>
          <a:p>
            <a:fld id="{9A4DB9E2-F09A-429B-9E50-670A92037774}" type="slidenum">
              <a:rPr lang="en-US" smtClean="0"/>
              <a:pPr/>
              <a:t>14</a:t>
            </a:fld>
            <a:endParaRPr lang="en-US" dirty="0"/>
          </a:p>
        </p:txBody>
      </p:sp>
    </p:spTree>
    <p:extLst>
      <p:ext uri="{BB962C8B-B14F-4D97-AF65-F5344CB8AC3E}">
        <p14:creationId xmlns:p14="http://schemas.microsoft.com/office/powerpoint/2010/main" val="2872337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BF202D-5FEE-8543-9E02-A7426D63D85C}"/>
              </a:ext>
            </a:extLst>
          </p:cNvPr>
          <p:cNvSpPr>
            <a:spLocks noGrp="1"/>
          </p:cNvSpPr>
          <p:nvPr>
            <p:ph idx="1"/>
          </p:nvPr>
        </p:nvSpPr>
        <p:spPr>
          <a:xfrm>
            <a:off x="230819" y="1489358"/>
            <a:ext cx="7000298" cy="4890415"/>
          </a:xfrm>
        </p:spPr>
        <p:txBody>
          <a:bodyPr/>
          <a:lstStyle/>
          <a:p>
            <a:pPr marL="171450" indent="-171450" defTabSz="685800">
              <a:spcBef>
                <a:spcPts val="400"/>
              </a:spcBef>
              <a:defRPr/>
            </a:pPr>
            <a:r>
              <a:rPr lang="en-US" sz="1600" dirty="0">
                <a:solidFill>
                  <a:prstClr val="black"/>
                </a:solidFill>
                <a:latin typeface="Calibri" panose="020F0502020204030204"/>
              </a:rPr>
              <a:t>Awarded October 2017 to United Launch Alliance (ULA)</a:t>
            </a:r>
          </a:p>
          <a:p>
            <a:pPr marL="171450" indent="-171450" defTabSz="685800">
              <a:spcBef>
                <a:spcPts val="400"/>
              </a:spcBef>
              <a:defRPr/>
            </a:pPr>
            <a:r>
              <a:rPr lang="en-US" sz="1600" dirty="0">
                <a:solidFill>
                  <a:prstClr val="black"/>
                </a:solidFill>
                <a:latin typeface="Calibri" panose="020F0502020204030204"/>
              </a:rPr>
              <a:t>Vehicle:  Atlas V 401 from Vandenberg AFB SLC-3</a:t>
            </a:r>
          </a:p>
          <a:p>
            <a:pPr marL="171450" indent="-171450" defTabSz="685800">
              <a:spcBef>
                <a:spcPts val="300"/>
              </a:spcBef>
              <a:defRPr/>
            </a:pPr>
            <a:r>
              <a:rPr lang="en-US" sz="1600" dirty="0">
                <a:solidFill>
                  <a:prstClr val="black"/>
                </a:solidFill>
                <a:latin typeface="Calibri" panose="020F0502020204030204"/>
              </a:rPr>
              <a:t>LRD Range at award:  Dec 15, 2020 through June 1, 2021</a:t>
            </a:r>
          </a:p>
          <a:p>
            <a:pPr marL="400050" lvl="1" indent="-171450" defTabSz="685800">
              <a:spcBef>
                <a:spcPts val="300"/>
              </a:spcBef>
              <a:defRPr/>
            </a:pPr>
            <a:r>
              <a:rPr lang="en-US" sz="1600" dirty="0">
                <a:solidFill>
                  <a:prstClr val="black"/>
                </a:solidFill>
                <a:latin typeface="Calibri" panose="020F0502020204030204"/>
              </a:rPr>
              <a:t>LRD solidified to Dec 15, 2020 at Flight Planning Board on </a:t>
            </a:r>
            <a:br>
              <a:rPr lang="en-US" sz="1600" dirty="0">
                <a:solidFill>
                  <a:prstClr val="black"/>
                </a:solidFill>
                <a:latin typeface="Calibri" panose="020F0502020204030204"/>
              </a:rPr>
            </a:br>
            <a:r>
              <a:rPr lang="en-US" sz="1600" dirty="0">
                <a:solidFill>
                  <a:prstClr val="black"/>
                </a:solidFill>
                <a:latin typeface="Calibri" panose="020F0502020204030204"/>
              </a:rPr>
              <a:t>July 12, 2018</a:t>
            </a:r>
          </a:p>
          <a:p>
            <a:pPr>
              <a:spcBef>
                <a:spcPts val="400"/>
              </a:spcBef>
              <a:defRPr/>
            </a:pPr>
            <a:r>
              <a:rPr lang="en-US" altLang="en-US" sz="1600" dirty="0">
                <a:solidFill>
                  <a:prstClr val="black"/>
                </a:solidFill>
                <a:latin typeface="Calibri" panose="020F0502020204030204"/>
              </a:rPr>
              <a:t>L9 launch services task order includes option to add an ESPA</a:t>
            </a:r>
          </a:p>
          <a:p>
            <a:pPr marL="400050" lvl="1" indent="-171450" defTabSz="685800">
              <a:spcBef>
                <a:spcPts val="100"/>
              </a:spcBef>
              <a:defRPr/>
            </a:pPr>
            <a:r>
              <a:rPr lang="en-US" sz="1600" dirty="0">
                <a:solidFill>
                  <a:prstClr val="black"/>
                </a:solidFill>
                <a:latin typeface="Calibri" panose="020F0502020204030204"/>
              </a:rPr>
              <a:t>Air Force has officially requested to fly an ESPA with secondary </a:t>
            </a:r>
            <a:br>
              <a:rPr lang="en-US" sz="1600" dirty="0">
                <a:solidFill>
                  <a:prstClr val="black"/>
                </a:solidFill>
                <a:latin typeface="Calibri" panose="020F0502020204030204"/>
              </a:rPr>
            </a:br>
            <a:r>
              <a:rPr lang="en-US" sz="1600" dirty="0">
                <a:solidFill>
                  <a:prstClr val="black"/>
                </a:solidFill>
                <a:latin typeface="Calibri" panose="020F0502020204030204"/>
              </a:rPr>
              <a:t>payloads on L9 launch</a:t>
            </a:r>
          </a:p>
          <a:p>
            <a:pPr marL="400050" lvl="1" indent="-171450" defTabSz="685800">
              <a:spcBef>
                <a:spcPts val="100"/>
              </a:spcBef>
              <a:defRPr/>
            </a:pPr>
            <a:r>
              <a:rPr lang="en-US" altLang="en-US" sz="1600" dirty="0">
                <a:solidFill>
                  <a:prstClr val="black"/>
                </a:solidFill>
                <a:latin typeface="Calibri" panose="020F0502020204030204"/>
              </a:rPr>
              <a:t>ULA analysis indicates no impact to Landsat 9</a:t>
            </a:r>
          </a:p>
          <a:p>
            <a:pPr marL="480060" lvl="2" indent="-137160" defTabSz="685800">
              <a:spcBef>
                <a:spcPts val="100"/>
              </a:spcBef>
              <a:tabLst>
                <a:tab pos="1028700" algn="l"/>
              </a:tabLst>
              <a:defRPr/>
            </a:pPr>
            <a:r>
              <a:rPr lang="en-US" sz="1400" dirty="0">
                <a:solidFill>
                  <a:prstClr val="black"/>
                </a:solidFill>
                <a:latin typeface="Calibri" panose="020F0502020204030204"/>
              </a:rPr>
              <a:t>Preliminary coupled loads analysis with and without ESPA complete</a:t>
            </a:r>
          </a:p>
          <a:p>
            <a:pPr marL="480060" lvl="2" indent="-137160" defTabSz="685800">
              <a:spcBef>
                <a:spcPts val="100"/>
              </a:spcBef>
              <a:tabLst>
                <a:tab pos="1028700" algn="l"/>
              </a:tabLst>
              <a:defRPr/>
            </a:pPr>
            <a:r>
              <a:rPr lang="en-US" sz="1400" dirty="0">
                <a:solidFill>
                  <a:prstClr val="black"/>
                </a:solidFill>
                <a:latin typeface="Calibri" panose="020F0502020204030204"/>
              </a:rPr>
              <a:t>Preliminary configuration study complete showing ESPA configuration </a:t>
            </a:r>
            <a:br>
              <a:rPr lang="en-US" sz="1400" dirty="0">
                <a:solidFill>
                  <a:prstClr val="black"/>
                </a:solidFill>
                <a:latin typeface="Calibri" panose="020F0502020204030204"/>
              </a:rPr>
            </a:br>
            <a:r>
              <a:rPr lang="en-US" sz="1400" dirty="0">
                <a:solidFill>
                  <a:prstClr val="black"/>
                </a:solidFill>
                <a:latin typeface="Calibri" panose="020F0502020204030204"/>
              </a:rPr>
              <a:t>requires longer payload fairing (XEPF vs. EPF used on L8)</a:t>
            </a:r>
          </a:p>
          <a:p>
            <a:pPr marL="400050" lvl="1" indent="-171450" defTabSz="685800">
              <a:spcBef>
                <a:spcPts val="100"/>
              </a:spcBef>
              <a:defRPr/>
            </a:pPr>
            <a:r>
              <a:rPr lang="en-US" altLang="en-US" sz="1600" dirty="0">
                <a:solidFill>
                  <a:prstClr val="black"/>
                </a:solidFill>
                <a:latin typeface="Calibri" panose="020F0502020204030204"/>
              </a:rPr>
              <a:t>Launch segment interface requirements levied on NGIS </a:t>
            </a:r>
            <a:br>
              <a:rPr lang="en-US" altLang="en-US" sz="1600" dirty="0">
                <a:solidFill>
                  <a:prstClr val="black"/>
                </a:solidFill>
                <a:latin typeface="Calibri" panose="020F0502020204030204"/>
              </a:rPr>
            </a:br>
            <a:r>
              <a:rPr lang="en-US" altLang="en-US" sz="1600" dirty="0">
                <a:solidFill>
                  <a:prstClr val="black"/>
                </a:solidFill>
                <a:latin typeface="Calibri" panose="020F0502020204030204"/>
              </a:rPr>
              <a:t>observatory design not impacted by ESPA decision</a:t>
            </a:r>
          </a:p>
          <a:p>
            <a:pPr marL="400050" lvl="1" indent="-171450" defTabSz="685800">
              <a:spcBef>
                <a:spcPts val="100"/>
              </a:spcBef>
              <a:defRPr/>
            </a:pPr>
            <a:r>
              <a:rPr lang="en-US" altLang="en-US" sz="1600" dirty="0">
                <a:solidFill>
                  <a:prstClr val="black"/>
                </a:solidFill>
                <a:latin typeface="Calibri" panose="020F0502020204030204"/>
              </a:rPr>
              <a:t>NASA Science Mission Directorate and Flight Planning Board </a:t>
            </a:r>
            <a:br>
              <a:rPr lang="en-US" altLang="en-US" sz="1600" dirty="0">
                <a:solidFill>
                  <a:prstClr val="black"/>
                </a:solidFill>
                <a:latin typeface="Calibri" panose="020F0502020204030204"/>
              </a:rPr>
            </a:br>
            <a:r>
              <a:rPr lang="en-US" altLang="en-US" sz="1600" dirty="0">
                <a:solidFill>
                  <a:prstClr val="black"/>
                </a:solidFill>
                <a:latin typeface="Calibri" panose="020F0502020204030204"/>
              </a:rPr>
              <a:t>approved AF ESPA rideshare for Landsat-9 in April 2018</a:t>
            </a:r>
          </a:p>
          <a:p>
            <a:pPr marL="400050" lvl="1" indent="-171450" defTabSz="685800">
              <a:spcBef>
                <a:spcPts val="100"/>
              </a:spcBef>
              <a:defRPr/>
            </a:pPr>
            <a:r>
              <a:rPr lang="en-US" altLang="en-US" sz="1600" dirty="0">
                <a:latin typeface="Calibri" panose="020F0502020204030204"/>
              </a:rPr>
              <a:t>AF “Do No Harm” criteria are in place</a:t>
            </a:r>
          </a:p>
          <a:p>
            <a:pPr marL="400050" lvl="1" indent="-171450" defTabSz="685800">
              <a:spcBef>
                <a:spcPts val="100"/>
              </a:spcBef>
              <a:defRPr/>
            </a:pPr>
            <a:r>
              <a:rPr lang="en-US" altLang="en-US" sz="1600" dirty="0">
                <a:latin typeface="Calibri" panose="020F0502020204030204"/>
              </a:rPr>
              <a:t>Implementation agreement in work between NASA and AF</a:t>
            </a:r>
          </a:p>
          <a:p>
            <a:pPr marL="171450" indent="-171450" defTabSz="685800">
              <a:spcBef>
                <a:spcPts val="400"/>
              </a:spcBef>
              <a:defRPr/>
            </a:pPr>
            <a:r>
              <a:rPr lang="en-US" sz="1600" dirty="0">
                <a:solidFill>
                  <a:prstClr val="black"/>
                </a:solidFill>
                <a:latin typeface="Calibri" panose="020F0502020204030204"/>
              </a:rPr>
              <a:t>Routine integration/coordination between Landsat 9 and ULA underway</a:t>
            </a:r>
          </a:p>
        </p:txBody>
      </p:sp>
      <p:sp>
        <p:nvSpPr>
          <p:cNvPr id="5" name="Title 4"/>
          <p:cNvSpPr>
            <a:spLocks noGrp="1"/>
          </p:cNvSpPr>
          <p:nvPr>
            <p:ph type="title"/>
          </p:nvPr>
        </p:nvSpPr>
        <p:spPr/>
        <p:txBody>
          <a:bodyPr anchor="ctr" anchorCtr="0"/>
          <a:lstStyle/>
          <a:p>
            <a:pPr>
              <a:buSzPct val="90000"/>
            </a:pPr>
            <a:r>
              <a:rPr lang="en-US" altLang="en-US" sz="2400" dirty="0">
                <a:ln>
                  <a:solidFill>
                    <a:schemeClr val="tx1"/>
                  </a:solidFill>
                </a:ln>
                <a:effectLst>
                  <a:outerShdw blurRad="38100" dist="38100" dir="2700000" algn="tl">
                    <a:srgbClr val="000000">
                      <a:alpha val="43137"/>
                    </a:srgbClr>
                  </a:outerShdw>
                </a:effectLst>
                <a:latin typeface="Arial Rounded MT Bold" panose="020F0704030504030204" pitchFamily="34" charset="0"/>
                <a:cs typeface="+mj-cs"/>
              </a:rPr>
              <a:t>Launch Services</a:t>
            </a:r>
          </a:p>
        </p:txBody>
      </p:sp>
      <p:sp>
        <p:nvSpPr>
          <p:cNvPr id="21" name="Content Placeholder 8"/>
          <p:cNvSpPr txBox="1">
            <a:spLocks/>
          </p:cNvSpPr>
          <p:nvPr/>
        </p:nvSpPr>
        <p:spPr bwMode="auto">
          <a:xfrm>
            <a:off x="1229714" y="850092"/>
            <a:ext cx="6883332" cy="460596"/>
          </a:xfrm>
          <a:prstGeom prst="rect">
            <a:avLst/>
          </a:prstGeom>
          <a:solidFill>
            <a:srgbClr val="20579F"/>
          </a:solidFill>
          <a:ln>
            <a:noFill/>
          </a:ln>
          <a:extLst/>
        </p:spPr>
        <p:txBody>
          <a:bodyPr vert="horz" wrap="square" lIns="68580" tIns="34290" rIns="68580" bIns="34290" numCol="1" anchor="ctr" anchorCtr="0" compatLnSpc="1">
            <a:prstTxWarp prst="textNoShape">
              <a:avLst/>
            </a:prstTxWarp>
            <a:noAutofit/>
          </a:bodyPr>
          <a:lstStyle>
            <a:lvl1pPr marL="228600" marR="0" indent="-228600" algn="l" defTabSz="914400" rtl="0" eaLnBrk="0" fontAlgn="base" latinLnBrk="0" hangingPunct="0">
              <a:lnSpc>
                <a:spcPct val="100000"/>
              </a:lnSpc>
              <a:spcBef>
                <a:spcPts val="432"/>
              </a:spcBef>
              <a:spcAft>
                <a:spcPct val="0"/>
              </a:spcAft>
              <a:buClrTx/>
              <a:buSzTx/>
              <a:buFont typeface="Wingdings" panose="05000000000000000000" pitchFamily="2" charset="2"/>
              <a:buChar char="Ø"/>
              <a:tabLst/>
              <a:defRPr sz="1800" b="1">
                <a:solidFill>
                  <a:schemeClr val="tx1"/>
                </a:solidFill>
                <a:latin typeface="+mn-lt"/>
                <a:ea typeface="MS PGothic" panose="020B0600070205080204" pitchFamily="34" charset="-128"/>
                <a:cs typeface="+mn-cs"/>
              </a:defRPr>
            </a:lvl1pPr>
            <a:lvl2pPr marL="457200" marR="0" indent="-228600" algn="l" defTabSz="914400" rtl="0" eaLnBrk="0" fontAlgn="base" latinLnBrk="0" hangingPunct="0">
              <a:lnSpc>
                <a:spcPct val="100000"/>
              </a:lnSpc>
              <a:spcBef>
                <a:spcPct val="20000"/>
              </a:spcBef>
              <a:spcAft>
                <a:spcPct val="0"/>
              </a:spcAft>
              <a:buClrTx/>
              <a:buSzPct val="80000"/>
              <a:buFont typeface="Wingdings" panose="05000000000000000000" pitchFamily="2" charset="2"/>
              <a:buChar char="q"/>
              <a:tabLst>
                <a:tab pos="1371600" algn="l"/>
              </a:tabLst>
              <a:defRPr sz="1800">
                <a:solidFill>
                  <a:schemeClr val="tx1"/>
                </a:solidFill>
                <a:latin typeface="+mn-lt"/>
                <a:ea typeface="MS PGothic" panose="020B0600070205080204" pitchFamily="34" charset="-128"/>
              </a:defRPr>
            </a:lvl2pPr>
            <a:lvl3pPr marL="640080" marR="0" indent="-182880" algn="l" defTabSz="914400" rtl="0" eaLnBrk="0" fontAlgn="base" latinLnBrk="0" hangingPunct="0">
              <a:lnSpc>
                <a:spcPct val="100000"/>
              </a:lnSpc>
              <a:spcBef>
                <a:spcPts val="384"/>
              </a:spcBef>
              <a:spcAft>
                <a:spcPct val="0"/>
              </a:spcAft>
              <a:buClrTx/>
              <a:buSzTx/>
              <a:buFont typeface="Arial" panose="020B0604020202020204" pitchFamily="34" charset="0"/>
              <a:buChar char="»"/>
              <a:tabLst>
                <a:tab pos="1371600" algn="l"/>
              </a:tabLst>
              <a:defRPr sz="1600">
                <a:solidFill>
                  <a:schemeClr val="tx1"/>
                </a:solidFill>
                <a:latin typeface="+mn-lt"/>
                <a:ea typeface="MS PGothic" panose="020B0600070205080204" pitchFamily="34" charset="-128"/>
              </a:defRPr>
            </a:lvl3pPr>
            <a:lvl4pPr marL="914400" marR="0" indent="-182880" algn="l" defTabSz="914400" rtl="0" eaLnBrk="0" fontAlgn="base" latinLnBrk="0" hangingPunct="0">
              <a:lnSpc>
                <a:spcPct val="100000"/>
              </a:lnSpc>
              <a:spcBef>
                <a:spcPts val="336"/>
              </a:spcBef>
              <a:spcAft>
                <a:spcPct val="0"/>
              </a:spcAft>
              <a:buClrTx/>
              <a:buSzTx/>
              <a:buFontTx/>
              <a:buChar char="–"/>
              <a:tabLst>
                <a:tab pos="1371600" algn="l"/>
              </a:tabLst>
              <a:defRPr sz="1400">
                <a:solidFill>
                  <a:schemeClr val="tx1"/>
                </a:solidFill>
                <a:latin typeface="+mn-lt"/>
                <a:ea typeface="MS PGothic" panose="020B0600070205080204" pitchFamily="34" charset="-128"/>
              </a:defRPr>
            </a:lvl4pPr>
            <a:lvl5pPr marL="1097280" marR="0" indent="-182880" algn="l" defTabSz="914400" rtl="0" eaLnBrk="0" fontAlgn="base" latinLnBrk="0" hangingPunct="0">
              <a:lnSpc>
                <a:spcPct val="100000"/>
              </a:lnSpc>
              <a:spcBef>
                <a:spcPts val="336"/>
              </a:spcBef>
              <a:spcAft>
                <a:spcPct val="0"/>
              </a:spcAft>
              <a:buClrTx/>
              <a:buSzTx/>
              <a:buFont typeface="Arial" panose="020B0604020202020204" pitchFamily="34" charset="0"/>
              <a:buChar char="•"/>
              <a:tabLst>
                <a:tab pos="1371600" algn="l"/>
              </a:tabLst>
              <a:defRPr sz="1400">
                <a:solidFill>
                  <a:schemeClr val="tx1"/>
                </a:solidFill>
                <a:latin typeface="+mn-lt"/>
                <a:ea typeface="MS PGothic" panose="020B0600070205080204" pitchFamily="34" charset="-128"/>
              </a:defRPr>
            </a:lvl5pPr>
            <a:lvl6pPr marL="1280160" marR="0" indent="-171450" algn="l" defTabSz="914400" rtl="0" eaLnBrk="1" fontAlgn="base" latinLnBrk="0" hangingPunct="1">
              <a:lnSpc>
                <a:spcPct val="100000"/>
              </a:lnSpc>
              <a:spcBef>
                <a:spcPct val="20000"/>
              </a:spcBef>
              <a:spcAft>
                <a:spcPct val="0"/>
              </a:spcAft>
              <a:buClrTx/>
              <a:buSzPct val="80000"/>
              <a:buFont typeface="Wingdings" panose="05000000000000000000" pitchFamily="2" charset="2"/>
              <a:buChar char="v"/>
              <a:tabLst/>
              <a:defRPr sz="2000">
                <a:solidFill>
                  <a:schemeClr val="tx1"/>
                </a:solidFill>
                <a:latin typeface="+mn-lt"/>
                <a:ea typeface="+mn-ea"/>
              </a:defRPr>
            </a:lvl6pPr>
            <a:lvl7pPr marL="2112963" indent="-111125" algn="l" rtl="0" fontAlgn="base">
              <a:spcBef>
                <a:spcPct val="20000"/>
              </a:spcBef>
              <a:spcAft>
                <a:spcPct val="0"/>
              </a:spcAft>
              <a:buClr>
                <a:srgbClr val="258848"/>
              </a:buClr>
              <a:buChar char="»"/>
              <a:defRPr sz="2000">
                <a:solidFill>
                  <a:schemeClr val="tx1"/>
                </a:solidFill>
                <a:latin typeface="+mn-lt"/>
                <a:ea typeface="+mn-ea"/>
              </a:defRPr>
            </a:lvl7pPr>
            <a:lvl8pPr marL="2570163" indent="-111125" algn="l" rtl="0" fontAlgn="base">
              <a:spcBef>
                <a:spcPct val="20000"/>
              </a:spcBef>
              <a:spcAft>
                <a:spcPct val="0"/>
              </a:spcAft>
              <a:buClr>
                <a:srgbClr val="258848"/>
              </a:buClr>
              <a:buChar char="»"/>
              <a:defRPr sz="2000">
                <a:solidFill>
                  <a:schemeClr val="tx1"/>
                </a:solidFill>
                <a:latin typeface="+mn-lt"/>
                <a:ea typeface="+mn-ea"/>
              </a:defRPr>
            </a:lvl8pPr>
            <a:lvl9pPr marL="3027363" indent="-111125" algn="l" rtl="0" fontAlgn="base">
              <a:spcBef>
                <a:spcPct val="20000"/>
              </a:spcBef>
              <a:spcAft>
                <a:spcPct val="0"/>
              </a:spcAft>
              <a:buClr>
                <a:srgbClr val="258848"/>
              </a:buClr>
              <a:buChar char="»"/>
              <a:defRPr sz="2000">
                <a:solidFill>
                  <a:schemeClr val="tx1"/>
                </a:solidFill>
                <a:latin typeface="+mn-lt"/>
                <a:ea typeface="+mn-ea"/>
              </a:defRPr>
            </a:lvl9pPr>
          </a:lstStyle>
          <a:p>
            <a:pPr marL="0" indent="0" algn="ctr" defTabSz="685800">
              <a:spcBef>
                <a:spcPts val="324"/>
              </a:spcBef>
              <a:buNone/>
              <a:defRPr/>
            </a:pPr>
            <a:r>
              <a:rPr lang="en-US" sz="1500" kern="0" dirty="0">
                <a:solidFill>
                  <a:prstClr val="white"/>
                </a:solidFill>
                <a:latin typeface="Calibri" panose="020F0502020204030204"/>
              </a:rPr>
              <a:t>Landsat 9 launch services awarded to same provider for same LV as Landsat 8</a:t>
            </a:r>
          </a:p>
        </p:txBody>
      </p:sp>
      <p:pic>
        <p:nvPicPr>
          <p:cNvPr id="2" name="Picture 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157092" y="1506277"/>
            <a:ext cx="2608851" cy="4234793"/>
          </a:xfrm>
          <a:prstGeom prst="rect">
            <a:avLst/>
          </a:prstGeom>
        </p:spPr>
      </p:pic>
      <p:sp>
        <p:nvSpPr>
          <p:cNvPr id="8" name="Footer Placeholder 22"/>
          <p:cNvSpPr>
            <a:spLocks noGrp="1"/>
          </p:cNvSpPr>
          <p:nvPr>
            <p:ph type="ftr" sz="quarter" idx="3"/>
          </p:nvPr>
        </p:nvSpPr>
        <p:spPr>
          <a:xfrm>
            <a:off x="230818" y="6497638"/>
            <a:ext cx="8266730" cy="223837"/>
          </a:xfrm>
        </p:spPr>
        <p:txBody>
          <a:bodyPr/>
          <a:lstStyle/>
          <a:p>
            <a:pPr algn="l"/>
            <a:r>
              <a:rPr lang="en-US"/>
              <a:t>L9 Development Status to Landsat Science Team        August 9, 2018</a:t>
            </a:r>
            <a:endParaRPr lang="en-US" dirty="0"/>
          </a:p>
        </p:txBody>
      </p:sp>
      <p:sp>
        <p:nvSpPr>
          <p:cNvPr id="4" name="Slide Number Placeholder 3">
            <a:extLst>
              <a:ext uri="{FF2B5EF4-FFF2-40B4-BE49-F238E27FC236}">
                <a16:creationId xmlns:a16="http://schemas.microsoft.com/office/drawing/2014/main" id="{5A7D6834-2DD7-0C4E-8D97-CC959A5351F1}"/>
              </a:ext>
            </a:extLst>
          </p:cNvPr>
          <p:cNvSpPr>
            <a:spLocks noGrp="1"/>
          </p:cNvSpPr>
          <p:nvPr>
            <p:ph type="sldNum" sz="quarter" idx="4"/>
          </p:nvPr>
        </p:nvSpPr>
        <p:spPr/>
        <p:txBody>
          <a:bodyPr/>
          <a:lstStyle/>
          <a:p>
            <a:fld id="{9A4DB9E2-F09A-429B-9E50-670A92037774}" type="slidenum">
              <a:rPr lang="en-US" smtClean="0"/>
              <a:pPr/>
              <a:t>15</a:t>
            </a:fld>
            <a:endParaRPr lang="en-US" dirty="0"/>
          </a:p>
        </p:txBody>
      </p:sp>
    </p:spTree>
    <p:extLst>
      <p:ext uri="{BB962C8B-B14F-4D97-AF65-F5344CB8AC3E}">
        <p14:creationId xmlns:p14="http://schemas.microsoft.com/office/powerpoint/2010/main" val="1272949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3B3180E-9F95-CB49-9412-277389330215}"/>
              </a:ext>
            </a:extLst>
          </p:cNvPr>
          <p:cNvSpPr>
            <a:spLocks noGrp="1"/>
          </p:cNvSpPr>
          <p:nvPr>
            <p:ph idx="1"/>
          </p:nvPr>
        </p:nvSpPr>
        <p:spPr>
          <a:xfrm>
            <a:off x="167758" y="1141231"/>
            <a:ext cx="5486808" cy="5228037"/>
          </a:xfrm>
        </p:spPr>
        <p:txBody>
          <a:bodyPr/>
          <a:lstStyle/>
          <a:p>
            <a:pPr>
              <a:spcBef>
                <a:spcPts val="1632"/>
              </a:spcBef>
            </a:pPr>
            <a:r>
              <a:rPr lang="en-US" sz="1600" dirty="0"/>
              <a:t>Closely coordinated between NASA and USGS</a:t>
            </a:r>
          </a:p>
          <a:p>
            <a:pPr>
              <a:spcBef>
                <a:spcPts val="1632"/>
              </a:spcBef>
            </a:pPr>
            <a:r>
              <a:rPr lang="en-US" sz="1600" dirty="0"/>
              <a:t>Mission Readiness Tests (MRTs) and Mission Sims </a:t>
            </a:r>
            <a:br>
              <a:rPr lang="en-US" sz="1600" dirty="0"/>
            </a:br>
            <a:r>
              <a:rPr lang="en-US" sz="1600" dirty="0"/>
              <a:t>scoped and scheduled</a:t>
            </a:r>
          </a:p>
          <a:p>
            <a:pPr lvl="1">
              <a:spcBef>
                <a:spcPts val="432"/>
              </a:spcBef>
            </a:pPr>
            <a:r>
              <a:rPr lang="en-US" sz="1600" dirty="0"/>
              <a:t>Established in IMS</a:t>
            </a:r>
          </a:p>
          <a:p>
            <a:pPr>
              <a:spcBef>
                <a:spcPts val="1632"/>
              </a:spcBef>
            </a:pPr>
            <a:r>
              <a:rPr lang="en-US" sz="1600" dirty="0"/>
              <a:t>Key mission ops documentation at </a:t>
            </a:r>
            <a:br>
              <a:rPr lang="en-US" sz="1600" dirty="0"/>
            </a:br>
            <a:r>
              <a:rPr lang="en-US" sz="1600" dirty="0"/>
              <a:t>appropriate level</a:t>
            </a:r>
          </a:p>
          <a:p>
            <a:pPr>
              <a:spcBef>
                <a:spcPts val="1632"/>
              </a:spcBef>
            </a:pPr>
            <a:r>
              <a:rPr lang="en-US" sz="1600" dirty="0"/>
              <a:t>Mission Operations Readiness Team is active</a:t>
            </a:r>
            <a:br>
              <a:rPr lang="en-US" sz="1600" dirty="0"/>
            </a:br>
            <a:r>
              <a:rPr lang="en-US" sz="1600" dirty="0"/>
              <a:t>and coordinating multiple working groups</a:t>
            </a:r>
          </a:p>
          <a:p>
            <a:pPr lvl="1">
              <a:spcBef>
                <a:spcPts val="1632"/>
              </a:spcBef>
            </a:pPr>
            <a:r>
              <a:rPr lang="en-US" sz="1600" dirty="0"/>
              <a:t>MRT WG, Ops Procedure WG, Connectivity Test WG, etc.</a:t>
            </a:r>
          </a:p>
          <a:p>
            <a:pPr>
              <a:spcBef>
                <a:spcPts val="1632"/>
              </a:spcBef>
            </a:pPr>
            <a:r>
              <a:rPr lang="en-US" sz="1600" dirty="0"/>
              <a:t>Launch support room design maturing</a:t>
            </a:r>
          </a:p>
          <a:p>
            <a:pPr>
              <a:spcBef>
                <a:spcPts val="1632"/>
              </a:spcBef>
            </a:pPr>
            <a:r>
              <a:rPr lang="en-US" sz="1600" dirty="0"/>
              <a:t>L&amp;EO/Commissioning operations planning </a:t>
            </a:r>
            <a:br>
              <a:rPr lang="en-US" sz="1600" dirty="0"/>
            </a:br>
            <a:r>
              <a:rPr lang="en-US" sz="1600" dirty="0"/>
              <a:t>is maturing</a:t>
            </a:r>
          </a:p>
        </p:txBody>
      </p:sp>
      <p:sp>
        <p:nvSpPr>
          <p:cNvPr id="5" name="Title 4">
            <a:extLst>
              <a:ext uri="{FF2B5EF4-FFF2-40B4-BE49-F238E27FC236}">
                <a16:creationId xmlns:a16="http://schemas.microsoft.com/office/drawing/2014/main" id="{3BB549F7-9FE2-0A4F-9D6D-2FEE515E5843}"/>
              </a:ext>
            </a:extLst>
          </p:cNvPr>
          <p:cNvSpPr>
            <a:spLocks noGrp="1"/>
          </p:cNvSpPr>
          <p:nvPr>
            <p:ph type="title"/>
          </p:nvPr>
        </p:nvSpPr>
        <p:spPr/>
        <p:txBody>
          <a:bodyPr/>
          <a:lstStyle/>
          <a:p>
            <a:r>
              <a:rPr lang="en-US" dirty="0"/>
              <a:t>Mission Operations Readiness Status</a:t>
            </a:r>
          </a:p>
        </p:txBody>
      </p:sp>
      <p:sp>
        <p:nvSpPr>
          <p:cNvPr id="3" name="Footer Placeholder 2">
            <a:extLst>
              <a:ext uri="{FF2B5EF4-FFF2-40B4-BE49-F238E27FC236}">
                <a16:creationId xmlns:a16="http://schemas.microsoft.com/office/drawing/2014/main" id="{AB576491-B60E-0840-B49F-A1EC4F60D641}"/>
              </a:ext>
            </a:extLst>
          </p:cNvPr>
          <p:cNvSpPr>
            <a:spLocks noGrp="1"/>
          </p:cNvSpPr>
          <p:nvPr>
            <p:ph type="ftr" sz="quarter" idx="3"/>
          </p:nvPr>
        </p:nvSpPr>
        <p:spPr/>
        <p:txBody>
          <a:bodyPr/>
          <a:lstStyle/>
          <a:p>
            <a:pPr algn="l"/>
            <a:r>
              <a:rPr lang="en-US"/>
              <a:t>L9 Development Status to Landsat Science Team        August 9, 2018</a:t>
            </a:r>
            <a:endParaRPr lang="en-US" dirty="0"/>
          </a:p>
        </p:txBody>
      </p:sp>
      <p:pic>
        <p:nvPicPr>
          <p:cNvPr id="8" name="Picture 7">
            <a:extLst>
              <a:ext uri="{FF2B5EF4-FFF2-40B4-BE49-F238E27FC236}">
                <a16:creationId xmlns:a16="http://schemas.microsoft.com/office/drawing/2014/main" id="{29AF624F-B2E6-6643-8CAB-A2D7879943B0}"/>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5310721" y="3618623"/>
            <a:ext cx="3578886" cy="2501642"/>
          </a:xfrm>
          <a:prstGeom prst="rect">
            <a:avLst/>
          </a:prstGeom>
          <a:noFill/>
          <a:ln>
            <a:solidFill>
              <a:schemeClr val="tx1"/>
            </a:solidFill>
          </a:ln>
        </p:spPr>
      </p:pic>
      <p:sp>
        <p:nvSpPr>
          <p:cNvPr id="2" name="TextBox 1">
            <a:extLst>
              <a:ext uri="{FF2B5EF4-FFF2-40B4-BE49-F238E27FC236}">
                <a16:creationId xmlns:a16="http://schemas.microsoft.com/office/drawing/2014/main" id="{35D64B7A-F442-A04A-AFD3-70DB713B1CB8}"/>
              </a:ext>
            </a:extLst>
          </p:cNvPr>
          <p:cNvSpPr txBox="1"/>
          <p:nvPr/>
        </p:nvSpPr>
        <p:spPr>
          <a:xfrm>
            <a:off x="5930720" y="6117152"/>
            <a:ext cx="2722220" cy="307777"/>
          </a:xfrm>
          <a:prstGeom prst="rect">
            <a:avLst/>
          </a:prstGeom>
          <a:noFill/>
        </p:spPr>
        <p:txBody>
          <a:bodyPr wrap="none" rtlCol="0">
            <a:spAutoFit/>
          </a:bodyPr>
          <a:lstStyle/>
          <a:p>
            <a:r>
              <a:rPr lang="en-US" sz="1400" dirty="0"/>
              <a:t>Launch Support Room Planning</a:t>
            </a:r>
          </a:p>
        </p:txBody>
      </p:sp>
      <p:sp>
        <p:nvSpPr>
          <p:cNvPr id="4" name="Slide Number Placeholder 3">
            <a:extLst>
              <a:ext uri="{FF2B5EF4-FFF2-40B4-BE49-F238E27FC236}">
                <a16:creationId xmlns:a16="http://schemas.microsoft.com/office/drawing/2014/main" id="{158AC4B6-7029-6C4C-B914-0004016F1E98}"/>
              </a:ext>
            </a:extLst>
          </p:cNvPr>
          <p:cNvSpPr>
            <a:spLocks noGrp="1"/>
          </p:cNvSpPr>
          <p:nvPr>
            <p:ph type="sldNum" sz="quarter" idx="4"/>
          </p:nvPr>
        </p:nvSpPr>
        <p:spPr/>
        <p:txBody>
          <a:bodyPr/>
          <a:lstStyle/>
          <a:p>
            <a:fld id="{9A4DB9E2-F09A-429B-9E50-670A92037774}" type="slidenum">
              <a:rPr lang="en-US" smtClean="0"/>
              <a:pPr/>
              <a:t>16</a:t>
            </a:fld>
            <a:endParaRPr lang="en-US" dirty="0"/>
          </a:p>
        </p:txBody>
      </p:sp>
      <p:pic>
        <p:nvPicPr>
          <p:cNvPr id="12" name="Picture 11">
            <a:extLst>
              <a:ext uri="{FF2B5EF4-FFF2-40B4-BE49-F238E27FC236}">
                <a16:creationId xmlns:a16="http://schemas.microsoft.com/office/drawing/2014/main" id="{398DB42D-E768-3A4C-9C77-D7BFE8937F83}"/>
              </a:ext>
            </a:extLst>
          </p:cNvPr>
          <p:cNvPicPr>
            <a:picLocks noChangeAspect="1"/>
          </p:cNvPicPr>
          <p:nvPr/>
        </p:nvPicPr>
        <p:blipFill>
          <a:blip r:embed="rId3"/>
          <a:stretch>
            <a:fillRect/>
          </a:stretch>
        </p:blipFill>
        <p:spPr>
          <a:xfrm>
            <a:off x="5595641" y="977538"/>
            <a:ext cx="3293966" cy="2459090"/>
          </a:xfrm>
          <a:prstGeom prst="rect">
            <a:avLst/>
          </a:prstGeom>
        </p:spPr>
      </p:pic>
    </p:spTree>
    <p:extLst>
      <p:ext uri="{BB962C8B-B14F-4D97-AF65-F5344CB8AC3E}">
        <p14:creationId xmlns:p14="http://schemas.microsoft.com/office/powerpoint/2010/main" val="4073145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6FC35-5B4A-1440-AB30-8B9ECF5858D1}"/>
              </a:ext>
            </a:extLst>
          </p:cNvPr>
          <p:cNvSpPr>
            <a:spLocks noGrp="1"/>
          </p:cNvSpPr>
          <p:nvPr>
            <p:ph type="title"/>
          </p:nvPr>
        </p:nvSpPr>
        <p:spPr>
          <a:xfrm>
            <a:off x="154375" y="2259070"/>
            <a:ext cx="9144000" cy="923278"/>
          </a:xfrm>
        </p:spPr>
        <p:txBody>
          <a:bodyPr/>
          <a:lstStyle/>
          <a:p>
            <a:r>
              <a:rPr lang="en-US" dirty="0"/>
              <a:t>USGS Landsat 9 Development Status</a:t>
            </a:r>
          </a:p>
        </p:txBody>
      </p:sp>
      <p:sp>
        <p:nvSpPr>
          <p:cNvPr id="3" name="Text Placeholder 2">
            <a:extLst>
              <a:ext uri="{FF2B5EF4-FFF2-40B4-BE49-F238E27FC236}">
                <a16:creationId xmlns:a16="http://schemas.microsoft.com/office/drawing/2014/main" id="{CC6A565B-BD19-C44B-9642-532C1FEA95D3}"/>
              </a:ext>
            </a:extLst>
          </p:cNvPr>
          <p:cNvSpPr>
            <a:spLocks noGrp="1"/>
          </p:cNvSpPr>
          <p:nvPr>
            <p:ph type="body" idx="1"/>
          </p:nvPr>
        </p:nvSpPr>
        <p:spPr>
          <a:xfrm>
            <a:off x="153720" y="4524031"/>
            <a:ext cx="9144000" cy="1199875"/>
          </a:xfrm>
        </p:spPr>
        <p:txBody>
          <a:bodyPr/>
          <a:lstStyle/>
          <a:p>
            <a:r>
              <a:rPr lang="en-US" dirty="0"/>
              <a:t>Brian Sauer</a:t>
            </a:r>
          </a:p>
          <a:p>
            <a:r>
              <a:rPr lang="en-US" altLang="en-US" b="0" dirty="0">
                <a:effectLst/>
              </a:rPr>
              <a:t>USGS Landsat 9 Project Manager</a:t>
            </a:r>
            <a:endParaRPr lang="en-US" dirty="0"/>
          </a:p>
        </p:txBody>
      </p:sp>
    </p:spTree>
    <p:extLst>
      <p:ext uri="{BB962C8B-B14F-4D97-AF65-F5344CB8AC3E}">
        <p14:creationId xmlns:p14="http://schemas.microsoft.com/office/powerpoint/2010/main" val="2151968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26B75-F8C9-2447-9069-DF55B2F3B6F5}"/>
              </a:ext>
            </a:extLst>
          </p:cNvPr>
          <p:cNvSpPr>
            <a:spLocks noGrp="1"/>
          </p:cNvSpPr>
          <p:nvPr>
            <p:ph type="title"/>
          </p:nvPr>
        </p:nvSpPr>
        <p:spPr/>
        <p:txBody>
          <a:bodyPr/>
          <a:lstStyle/>
          <a:p>
            <a:r>
              <a:rPr lang="en-US"/>
              <a:t>Ground System Architecture</a:t>
            </a:r>
          </a:p>
        </p:txBody>
      </p:sp>
      <p:pic>
        <p:nvPicPr>
          <p:cNvPr id="4" name="Picture 3">
            <a:extLst>
              <a:ext uri="{FF2B5EF4-FFF2-40B4-BE49-F238E27FC236}">
                <a16:creationId xmlns:a16="http://schemas.microsoft.com/office/drawing/2014/main" id="{4332D374-E48B-1C44-9E3D-2CC180C4F929}"/>
              </a:ext>
            </a:extLst>
          </p:cNvPr>
          <p:cNvPicPr>
            <a:picLocks noChangeAspect="1"/>
          </p:cNvPicPr>
          <p:nvPr/>
        </p:nvPicPr>
        <p:blipFill>
          <a:blip r:embed="rId2"/>
          <a:stretch>
            <a:fillRect/>
          </a:stretch>
        </p:blipFill>
        <p:spPr>
          <a:xfrm>
            <a:off x="945933" y="939324"/>
            <a:ext cx="7245734" cy="5461476"/>
          </a:xfrm>
          <a:prstGeom prst="rect">
            <a:avLst/>
          </a:prstGeom>
        </p:spPr>
      </p:pic>
      <p:sp>
        <p:nvSpPr>
          <p:cNvPr id="5" name="Slide Number Placeholder 4">
            <a:extLst>
              <a:ext uri="{FF2B5EF4-FFF2-40B4-BE49-F238E27FC236}">
                <a16:creationId xmlns:a16="http://schemas.microsoft.com/office/drawing/2014/main" id="{1BBF7418-B27A-2149-B8F8-8B869D96B695}"/>
              </a:ext>
            </a:extLst>
          </p:cNvPr>
          <p:cNvSpPr>
            <a:spLocks noGrp="1"/>
          </p:cNvSpPr>
          <p:nvPr>
            <p:ph type="sldNum" sz="quarter" idx="4"/>
          </p:nvPr>
        </p:nvSpPr>
        <p:spPr/>
        <p:txBody>
          <a:bodyPr/>
          <a:lstStyle/>
          <a:p>
            <a:fld id="{9A4DB9E2-F09A-429B-9E50-670A92037774}" type="slidenum">
              <a:rPr lang="en-US" smtClean="0"/>
              <a:pPr/>
              <a:t>18</a:t>
            </a:fld>
            <a:endParaRPr lang="en-US"/>
          </a:p>
        </p:txBody>
      </p:sp>
      <p:sp>
        <p:nvSpPr>
          <p:cNvPr id="3" name="Footer Placeholder 2">
            <a:extLst>
              <a:ext uri="{FF2B5EF4-FFF2-40B4-BE49-F238E27FC236}">
                <a16:creationId xmlns:a16="http://schemas.microsoft.com/office/drawing/2014/main" id="{A61AF60B-61D5-064A-956E-A9AA75860022}"/>
              </a:ext>
            </a:extLst>
          </p:cNvPr>
          <p:cNvSpPr>
            <a:spLocks noGrp="1"/>
          </p:cNvSpPr>
          <p:nvPr>
            <p:ph type="ftr" sz="quarter" idx="3"/>
          </p:nvPr>
        </p:nvSpPr>
        <p:spPr/>
        <p:txBody>
          <a:bodyPr/>
          <a:lstStyle/>
          <a:p>
            <a:pPr algn="l"/>
            <a:r>
              <a:rPr lang="en-US"/>
              <a:t>L9 Development Status to Landsat Science Team        August 9, 2018</a:t>
            </a:r>
          </a:p>
        </p:txBody>
      </p:sp>
    </p:spTree>
    <p:extLst>
      <p:ext uri="{BB962C8B-B14F-4D97-AF65-F5344CB8AC3E}">
        <p14:creationId xmlns:p14="http://schemas.microsoft.com/office/powerpoint/2010/main" val="2189935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764" y="914404"/>
            <a:ext cx="5505862" cy="5670441"/>
          </a:xfrm>
        </p:spPr>
        <p:txBody>
          <a:bodyPr>
            <a:normAutofit fontScale="92500"/>
          </a:bodyPr>
          <a:lstStyle/>
          <a:p>
            <a:r>
              <a:rPr lang="en-US" dirty="0"/>
              <a:t>Landsat Multi-satellite Operations Center (LMOC)</a:t>
            </a:r>
          </a:p>
          <a:p>
            <a:pPr lvl="1"/>
            <a:r>
              <a:rPr lang="en-US" altLang="en-US" sz="1200" dirty="0"/>
              <a:t>The facility, functional capability, and personnel needed </a:t>
            </a:r>
            <a:r>
              <a:rPr lang="en-US" sz="1200" dirty="0"/>
              <a:t>to operate the Landsat 9 observatory</a:t>
            </a:r>
            <a:r>
              <a:rPr lang="en-US" altLang="en-US" sz="1200" dirty="0"/>
              <a:t> </a:t>
            </a:r>
            <a:endParaRPr lang="en-US" sz="1200" dirty="0"/>
          </a:p>
          <a:p>
            <a:pPr lvl="1"/>
            <a:r>
              <a:rPr lang="en-US" sz="1200" dirty="0"/>
              <a:t>Landsat Multi-satellite Operations Center (LMOC) facilities at GSFC (L8 &amp; L9) </a:t>
            </a:r>
          </a:p>
          <a:p>
            <a:pPr lvl="2"/>
            <a:r>
              <a:rPr lang="en-US" sz="1200" dirty="0"/>
              <a:t>Observatory Telemetry &amp; Commanding</a:t>
            </a:r>
          </a:p>
          <a:p>
            <a:pPr lvl="2"/>
            <a:r>
              <a:rPr lang="en-US" sz="1200" dirty="0"/>
              <a:t>Orbit and Attitude Flight Dynamics</a:t>
            </a:r>
          </a:p>
          <a:p>
            <a:pPr lvl="2"/>
            <a:r>
              <a:rPr lang="en-US" sz="1200" dirty="0"/>
              <a:t>Management of Image and Calibration Acquisitions </a:t>
            </a:r>
          </a:p>
          <a:p>
            <a:pPr lvl="2"/>
            <a:r>
              <a:rPr lang="en-US" sz="1200" dirty="0"/>
              <a:t>Long-Term Trending, Modeling, and Analysis</a:t>
            </a:r>
          </a:p>
          <a:p>
            <a:pPr lvl="1"/>
            <a:r>
              <a:rPr lang="en-US" sz="1200" dirty="0"/>
              <a:t>Backup LMOC (</a:t>
            </a:r>
            <a:r>
              <a:rPr lang="en-US" sz="1200" dirty="0" err="1"/>
              <a:t>bLMOC</a:t>
            </a:r>
            <a:r>
              <a:rPr lang="en-US" sz="1200" dirty="0"/>
              <a:t>) facility location study is in process</a:t>
            </a:r>
          </a:p>
          <a:p>
            <a:pPr marL="171450" lvl="1" indent="0">
              <a:buNone/>
            </a:pPr>
            <a:endParaRPr lang="en-US" sz="675" dirty="0"/>
          </a:p>
          <a:p>
            <a:pPr lvl="1"/>
            <a:endParaRPr lang="en-US" sz="375" dirty="0"/>
          </a:p>
          <a:p>
            <a:r>
              <a:rPr lang="en-US" dirty="0"/>
              <a:t>Ground Network Element (GNE)</a:t>
            </a:r>
          </a:p>
          <a:p>
            <a:pPr lvl="1"/>
            <a:r>
              <a:rPr lang="en-US" sz="1200" dirty="0"/>
              <a:t>Provides highly reliable S-Band and X-Band communication services with the observatory and routes the data appropriately within the Ground System (GS)</a:t>
            </a:r>
          </a:p>
          <a:p>
            <a:pPr lvl="1"/>
            <a:r>
              <a:rPr lang="en-US" sz="1200" dirty="0"/>
              <a:t>Leverages current operational Landsat Ground Network (LGN)</a:t>
            </a:r>
          </a:p>
          <a:p>
            <a:pPr lvl="1"/>
            <a:r>
              <a:rPr lang="en-US" sz="1200" dirty="0"/>
              <a:t>LGN stations in Sioux Falls, SD; Fairbanks, AK; and Svalbard, Norway </a:t>
            </a:r>
          </a:p>
          <a:p>
            <a:pPr lvl="1"/>
            <a:r>
              <a:rPr lang="en-US" sz="1200" dirty="0"/>
              <a:t>Neustrelitz, Germany and Alice Springs, Australia for use after commissioning</a:t>
            </a:r>
          </a:p>
          <a:p>
            <a:pPr lvl="1"/>
            <a:r>
              <a:rPr lang="en-US" sz="1200" dirty="0"/>
              <a:t>Data Collection and Routing Subsystem (DCRS) gathers mission data from LGN stations into complete intervals to transfer to the DPAS</a:t>
            </a:r>
          </a:p>
          <a:p>
            <a:pPr lvl="1"/>
            <a:endParaRPr lang="en-US" sz="1050" dirty="0"/>
          </a:p>
          <a:p>
            <a:pPr lvl="2"/>
            <a:endParaRPr lang="en-US" sz="525" dirty="0"/>
          </a:p>
          <a:p>
            <a:r>
              <a:rPr lang="en-US" dirty="0"/>
              <a:t>Data Processing and Archive System (DPAS)</a:t>
            </a:r>
          </a:p>
          <a:p>
            <a:pPr lvl="1"/>
            <a:r>
              <a:rPr lang="en-US" sz="1200" dirty="0"/>
              <a:t>Ingest, archive, catalog, process, and distribute Landsat 9 data (through Level 2/ARD) to the public</a:t>
            </a:r>
          </a:p>
          <a:p>
            <a:pPr lvl="1"/>
            <a:r>
              <a:rPr lang="en-US" sz="1200" dirty="0"/>
              <a:t>Includes interfaces to the LMOC (e.g. special acquisition requests)</a:t>
            </a:r>
          </a:p>
          <a:p>
            <a:pPr lvl="1"/>
            <a:r>
              <a:rPr lang="en-US" sz="1200" dirty="0"/>
              <a:t>Leverages mature, multi-mission system</a:t>
            </a:r>
          </a:p>
          <a:p>
            <a:pPr lvl="1"/>
            <a:r>
              <a:rPr lang="en-US" sz="1200" dirty="0"/>
              <a:t>DPAS facility at USGS EROS Center</a:t>
            </a:r>
          </a:p>
        </p:txBody>
      </p:sp>
      <p:sp>
        <p:nvSpPr>
          <p:cNvPr id="2" name="Title 1"/>
          <p:cNvSpPr>
            <a:spLocks noGrp="1"/>
          </p:cNvSpPr>
          <p:nvPr>
            <p:ph type="title"/>
          </p:nvPr>
        </p:nvSpPr>
        <p:spPr/>
        <p:txBody>
          <a:bodyPr/>
          <a:lstStyle/>
          <a:p>
            <a:r>
              <a:rPr lang="en-US" dirty="0"/>
              <a:t>Landsat 9 Ground System</a:t>
            </a:r>
          </a:p>
        </p:txBody>
      </p:sp>
      <p:pic>
        <p:nvPicPr>
          <p:cNvPr id="6" name="Picture 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52042" y="5120651"/>
            <a:ext cx="3279832" cy="1198735"/>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
          <p:cNvSpPr txBox="1">
            <a:spLocks noChangeArrowheads="1"/>
          </p:cNvSpPr>
          <p:nvPr/>
        </p:nvSpPr>
        <p:spPr bwMode="auto">
          <a:xfrm>
            <a:off x="7574797" y="5343288"/>
            <a:ext cx="1208985" cy="207749"/>
          </a:xfrm>
          <a:prstGeom prst="rect">
            <a:avLst/>
          </a:prstGeom>
          <a:noFill/>
          <a:ln w="28575" cmpd="sng">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750" b="1" dirty="0">
                <a:solidFill>
                  <a:schemeClr val="bg1"/>
                </a:solidFill>
              </a:rPr>
              <a:t>EROS, Sioux Falls, SD</a:t>
            </a: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24564" y="1501712"/>
            <a:ext cx="3303200" cy="113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6671672" y="1501712"/>
            <a:ext cx="1159292" cy="207749"/>
          </a:xfrm>
          <a:prstGeom prst="rect">
            <a:avLst/>
          </a:prstGeom>
          <a:noFill/>
          <a:ln w="28575" cmpd="sng">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750" b="1" dirty="0">
                <a:solidFill>
                  <a:schemeClr val="bg1"/>
                </a:solidFill>
              </a:rPr>
              <a:t>GSFC, Greenbelt, MD</a:t>
            </a:r>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88296" y="3254980"/>
            <a:ext cx="3095486" cy="1420805"/>
          </a:xfrm>
          <a:prstGeom prst="rect">
            <a:avLst/>
          </a:prstGeom>
        </p:spPr>
      </p:pic>
      <p:sp>
        <p:nvSpPr>
          <p:cNvPr id="5" name="Slide Number Placeholder 4">
            <a:extLst>
              <a:ext uri="{FF2B5EF4-FFF2-40B4-BE49-F238E27FC236}">
                <a16:creationId xmlns:a16="http://schemas.microsoft.com/office/drawing/2014/main" id="{66EB8FBE-616D-6C4B-90AB-CCB54AEE0544}"/>
              </a:ext>
            </a:extLst>
          </p:cNvPr>
          <p:cNvSpPr>
            <a:spLocks noGrp="1"/>
          </p:cNvSpPr>
          <p:nvPr>
            <p:ph type="sldNum" sz="quarter" idx="4"/>
          </p:nvPr>
        </p:nvSpPr>
        <p:spPr/>
        <p:txBody>
          <a:bodyPr/>
          <a:lstStyle/>
          <a:p>
            <a:fld id="{9A4DB9E2-F09A-429B-9E50-670A92037774}" type="slidenum">
              <a:rPr lang="en-US" smtClean="0"/>
              <a:pPr/>
              <a:t>19</a:t>
            </a:fld>
            <a:endParaRPr lang="en-US" dirty="0"/>
          </a:p>
        </p:txBody>
      </p:sp>
      <p:sp>
        <p:nvSpPr>
          <p:cNvPr id="4" name="Footer Placeholder 3">
            <a:extLst>
              <a:ext uri="{FF2B5EF4-FFF2-40B4-BE49-F238E27FC236}">
                <a16:creationId xmlns:a16="http://schemas.microsoft.com/office/drawing/2014/main" id="{9D3661E2-423D-7C4F-89AE-EDE921728E56}"/>
              </a:ext>
            </a:extLst>
          </p:cNvPr>
          <p:cNvSpPr>
            <a:spLocks noGrp="1"/>
          </p:cNvSpPr>
          <p:nvPr>
            <p:ph type="ftr" sz="quarter" idx="3"/>
          </p:nvPr>
        </p:nvSpPr>
        <p:spPr/>
        <p:txBody>
          <a:bodyPr/>
          <a:lstStyle/>
          <a:p>
            <a:pPr algn="l"/>
            <a:r>
              <a:rPr lang="en-US"/>
              <a:t>L9 Development Status to Landsat Science Team        August 9, 2018</a:t>
            </a:r>
          </a:p>
        </p:txBody>
      </p:sp>
    </p:spTree>
    <p:extLst>
      <p:ext uri="{BB962C8B-B14F-4D97-AF65-F5344CB8AC3E}">
        <p14:creationId xmlns:p14="http://schemas.microsoft.com/office/powerpoint/2010/main" val="3660487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6FC35-5B4A-1440-AB30-8B9ECF5858D1}"/>
              </a:ext>
            </a:extLst>
          </p:cNvPr>
          <p:cNvSpPr>
            <a:spLocks noGrp="1"/>
          </p:cNvSpPr>
          <p:nvPr>
            <p:ph type="title"/>
          </p:nvPr>
        </p:nvSpPr>
        <p:spPr>
          <a:xfrm>
            <a:off x="130800" y="2294987"/>
            <a:ext cx="9144000" cy="923278"/>
          </a:xfrm>
        </p:spPr>
        <p:txBody>
          <a:bodyPr/>
          <a:lstStyle/>
          <a:p>
            <a:r>
              <a:rPr lang="en-US" dirty="0"/>
              <a:t>NASA Landsat 9 Development Status</a:t>
            </a:r>
          </a:p>
        </p:txBody>
      </p:sp>
      <p:sp>
        <p:nvSpPr>
          <p:cNvPr id="3" name="Text Placeholder 2">
            <a:extLst>
              <a:ext uri="{FF2B5EF4-FFF2-40B4-BE49-F238E27FC236}">
                <a16:creationId xmlns:a16="http://schemas.microsoft.com/office/drawing/2014/main" id="{CC6A565B-BD19-C44B-9642-532C1FEA95D3}"/>
              </a:ext>
            </a:extLst>
          </p:cNvPr>
          <p:cNvSpPr>
            <a:spLocks noGrp="1"/>
          </p:cNvSpPr>
          <p:nvPr>
            <p:ph type="body" idx="1"/>
          </p:nvPr>
        </p:nvSpPr>
        <p:spPr>
          <a:xfrm>
            <a:off x="130800" y="4453072"/>
            <a:ext cx="9144000" cy="1163958"/>
          </a:xfrm>
        </p:spPr>
        <p:txBody>
          <a:bodyPr/>
          <a:lstStyle/>
          <a:p>
            <a:r>
              <a:rPr lang="en-US" dirty="0"/>
              <a:t>Del </a:t>
            </a:r>
            <a:r>
              <a:rPr lang="en-US" dirty="0" err="1"/>
              <a:t>Jenstrom</a:t>
            </a:r>
            <a:br>
              <a:rPr lang="en-US" dirty="0"/>
            </a:br>
            <a:r>
              <a:rPr lang="en-US" dirty="0"/>
              <a:t>NASA Landsat 9 Project Manager</a:t>
            </a:r>
          </a:p>
        </p:txBody>
      </p:sp>
    </p:spTree>
    <p:extLst>
      <p:ext uri="{BB962C8B-B14F-4D97-AF65-F5344CB8AC3E}">
        <p14:creationId xmlns:p14="http://schemas.microsoft.com/office/powerpoint/2010/main" val="1200888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A46B87-3508-0C4B-8090-A5D8E3969066}"/>
              </a:ext>
            </a:extLst>
          </p:cNvPr>
          <p:cNvSpPr>
            <a:spLocks noGrp="1"/>
          </p:cNvSpPr>
          <p:nvPr>
            <p:ph idx="1"/>
          </p:nvPr>
        </p:nvSpPr>
        <p:spPr>
          <a:xfrm>
            <a:off x="725213" y="987972"/>
            <a:ext cx="7546427" cy="5244661"/>
          </a:xfrm>
        </p:spPr>
        <p:txBody>
          <a:bodyPr/>
          <a:lstStyle/>
          <a:p>
            <a:pPr marL="0" indent="0">
              <a:buNone/>
            </a:pPr>
            <a:r>
              <a:rPr lang="en-US" altLang="en-US" dirty="0"/>
              <a:t>Ground System nearing critical design completion; hardware acquisition and subsystem development underway</a:t>
            </a:r>
          </a:p>
          <a:p>
            <a:pPr marL="514350" indent="-342900">
              <a:lnSpc>
                <a:spcPct val="150000"/>
              </a:lnSpc>
              <a:spcBef>
                <a:spcPts val="150"/>
              </a:spcBef>
              <a:buFont typeface="Wingdings" charset="2"/>
              <a:buChar char="ü"/>
            </a:pPr>
            <a:r>
              <a:rPr lang="en-US" sz="1600" dirty="0">
                <a:solidFill>
                  <a:srgbClr val="000000"/>
                </a:solidFill>
                <a:latin typeface="Arial" charset="0"/>
              </a:rPr>
              <a:t>GSRR 				December 2016</a:t>
            </a:r>
          </a:p>
          <a:p>
            <a:pPr marL="514350" indent="-342900">
              <a:lnSpc>
                <a:spcPct val="150000"/>
              </a:lnSpc>
              <a:spcBef>
                <a:spcPts val="150"/>
              </a:spcBef>
              <a:buFont typeface="Wingdings" charset="2"/>
              <a:buChar char="ü"/>
            </a:pPr>
            <a:r>
              <a:rPr lang="en-US" sz="1600" dirty="0">
                <a:solidFill>
                  <a:srgbClr val="000000"/>
                </a:solidFill>
                <a:latin typeface="Arial" charset="0"/>
              </a:rPr>
              <a:t>GPDR 				March 2018</a:t>
            </a:r>
          </a:p>
          <a:p>
            <a:pPr marL="514350" indent="-342900">
              <a:lnSpc>
                <a:spcPct val="150000"/>
              </a:lnSpc>
              <a:spcBef>
                <a:spcPts val="150"/>
              </a:spcBef>
              <a:buFont typeface="Courier New" charset="0"/>
              <a:buChar char="o"/>
            </a:pPr>
            <a:r>
              <a:rPr lang="en-US" sz="1600" dirty="0">
                <a:solidFill>
                  <a:srgbClr val="000000"/>
                </a:solidFill>
                <a:latin typeface="Arial" charset="0"/>
              </a:rPr>
              <a:t>GCDR 				September 2018</a:t>
            </a:r>
          </a:p>
          <a:p>
            <a:pPr marL="742950" lvl="1" indent="-342900">
              <a:lnSpc>
                <a:spcPct val="150000"/>
              </a:lnSpc>
              <a:spcBef>
                <a:spcPts val="150"/>
              </a:spcBef>
              <a:buFont typeface="Wingdings" panose="05000000000000000000" pitchFamily="2" charset="2"/>
              <a:buChar char="ü"/>
              <a:tabLst/>
            </a:pPr>
            <a:r>
              <a:rPr lang="en-US" sz="1600" b="0" dirty="0">
                <a:solidFill>
                  <a:srgbClr val="000000"/>
                </a:solidFill>
                <a:latin typeface="Arial" charset="0"/>
              </a:rPr>
              <a:t>GNE CDR				June 2018</a:t>
            </a:r>
            <a:r>
              <a:rPr lang="en-US" sz="2400" dirty="0">
                <a:solidFill>
                  <a:srgbClr val="000000"/>
                </a:solidFill>
                <a:latin typeface="Arial" charset="0"/>
              </a:rPr>
              <a:t>	</a:t>
            </a:r>
          </a:p>
          <a:p>
            <a:pPr marL="742950" lvl="1" indent="-342900">
              <a:lnSpc>
                <a:spcPct val="150000"/>
              </a:lnSpc>
              <a:spcBef>
                <a:spcPts val="150"/>
              </a:spcBef>
              <a:buFont typeface="Wingdings" panose="05000000000000000000" pitchFamily="2" charset="2"/>
              <a:buChar char="ü"/>
              <a:tabLst/>
            </a:pPr>
            <a:r>
              <a:rPr lang="en-US" altLang="en-US" sz="1600" b="0" dirty="0">
                <a:solidFill>
                  <a:srgbClr val="000000"/>
                </a:solidFill>
                <a:latin typeface="Arial" charset="0"/>
              </a:rPr>
              <a:t>DPAS CDR				July 2018</a:t>
            </a:r>
          </a:p>
          <a:p>
            <a:pPr marL="742950" lvl="1" indent="-342900">
              <a:lnSpc>
                <a:spcPct val="150000"/>
              </a:lnSpc>
              <a:spcBef>
                <a:spcPts val="150"/>
              </a:spcBef>
              <a:buFont typeface="Wingdings" panose="05000000000000000000" pitchFamily="2" charset="2"/>
              <a:buChar char="ü"/>
              <a:tabLst/>
            </a:pPr>
            <a:r>
              <a:rPr lang="en-US" altLang="en-US" sz="1600" b="0" dirty="0">
                <a:solidFill>
                  <a:srgbClr val="000000"/>
                </a:solidFill>
                <a:latin typeface="Arial" charset="0"/>
              </a:rPr>
              <a:t>LMOC CDR				August 2018</a:t>
            </a:r>
          </a:p>
          <a:p>
            <a:pPr marL="514350" indent="-342900">
              <a:lnSpc>
                <a:spcPct val="150000"/>
              </a:lnSpc>
              <a:spcBef>
                <a:spcPts val="150"/>
              </a:spcBef>
              <a:buFont typeface="Courier New" charset="0"/>
              <a:buChar char="o"/>
              <a:tabLst>
                <a:tab pos="4111625" algn="l"/>
              </a:tabLst>
            </a:pPr>
            <a:r>
              <a:rPr lang="en-US" sz="1600" dirty="0">
                <a:solidFill>
                  <a:srgbClr val="000000"/>
                </a:solidFill>
                <a:latin typeface="Arial" charset="0"/>
              </a:rPr>
              <a:t>Ground Readiness Tests Begin		February 2019</a:t>
            </a:r>
          </a:p>
          <a:p>
            <a:pPr marL="514350" indent="-342900">
              <a:lnSpc>
                <a:spcPct val="150000"/>
              </a:lnSpc>
              <a:spcBef>
                <a:spcPts val="150"/>
              </a:spcBef>
              <a:buFont typeface="Courier New" charset="0"/>
              <a:buChar char="o"/>
              <a:tabLst>
                <a:tab pos="4111625" algn="l"/>
              </a:tabLst>
            </a:pPr>
            <a:r>
              <a:rPr lang="en-US" sz="1600" dirty="0">
                <a:solidFill>
                  <a:srgbClr val="000000"/>
                </a:solidFill>
                <a:latin typeface="Arial" charset="0"/>
              </a:rPr>
              <a:t>Mission Operations Readiness 		June 2019</a:t>
            </a:r>
          </a:p>
          <a:p>
            <a:pPr marL="514350" indent="-342900">
              <a:lnSpc>
                <a:spcPct val="150000"/>
              </a:lnSpc>
              <a:spcBef>
                <a:spcPts val="150"/>
              </a:spcBef>
              <a:buFont typeface="Courier New" charset="0"/>
              <a:buChar char="o"/>
            </a:pPr>
            <a:r>
              <a:rPr lang="en-US" sz="1600" dirty="0">
                <a:solidFill>
                  <a:srgbClr val="000000"/>
                </a:solidFill>
                <a:latin typeface="Arial" charset="0"/>
              </a:rPr>
              <a:t>Flight Operations Readiness 		May 2020</a:t>
            </a:r>
          </a:p>
          <a:p>
            <a:pPr lvl="1" indent="-342900">
              <a:lnSpc>
                <a:spcPct val="150000"/>
              </a:lnSpc>
              <a:spcBef>
                <a:spcPts val="150"/>
              </a:spcBef>
              <a:buFont typeface="Wingdings" panose="05000000000000000000" pitchFamily="2" charset="2"/>
              <a:buChar char="Ø"/>
            </a:pPr>
            <a:r>
              <a:rPr lang="en-US" sz="1600" b="1" dirty="0"/>
              <a:t>Launch 					December 2020</a:t>
            </a:r>
          </a:p>
          <a:p>
            <a:pPr lvl="1" indent="-342900">
              <a:lnSpc>
                <a:spcPct val="150000"/>
              </a:lnSpc>
              <a:spcBef>
                <a:spcPts val="150"/>
              </a:spcBef>
              <a:buFont typeface="Wingdings" panose="05000000000000000000" pitchFamily="2" charset="2"/>
              <a:buChar char="Ø"/>
            </a:pPr>
            <a:r>
              <a:rPr lang="en-US" sz="1600" b="1" dirty="0"/>
              <a:t>Mission Transition &amp; Handover 		March 2021</a:t>
            </a:r>
          </a:p>
          <a:p>
            <a:endParaRPr lang="en-US" dirty="0"/>
          </a:p>
        </p:txBody>
      </p:sp>
      <p:sp>
        <p:nvSpPr>
          <p:cNvPr id="3" name="Title 2">
            <a:extLst>
              <a:ext uri="{FF2B5EF4-FFF2-40B4-BE49-F238E27FC236}">
                <a16:creationId xmlns:a16="http://schemas.microsoft.com/office/drawing/2014/main" id="{5F61707E-EF4F-F548-9507-F004850DB5C6}"/>
              </a:ext>
            </a:extLst>
          </p:cNvPr>
          <p:cNvSpPr>
            <a:spLocks noGrp="1"/>
          </p:cNvSpPr>
          <p:nvPr>
            <p:ph type="title"/>
          </p:nvPr>
        </p:nvSpPr>
        <p:spPr/>
        <p:txBody>
          <a:bodyPr/>
          <a:lstStyle/>
          <a:p>
            <a:r>
              <a:rPr lang="en-US"/>
              <a:t>Ground System Major Milestones</a:t>
            </a:r>
          </a:p>
        </p:txBody>
      </p:sp>
      <p:sp>
        <p:nvSpPr>
          <p:cNvPr id="5" name="Slide Number Placeholder 4">
            <a:extLst>
              <a:ext uri="{FF2B5EF4-FFF2-40B4-BE49-F238E27FC236}">
                <a16:creationId xmlns:a16="http://schemas.microsoft.com/office/drawing/2014/main" id="{B13097CC-C4DE-5A44-891B-3BA01EFA8CDF}"/>
              </a:ext>
            </a:extLst>
          </p:cNvPr>
          <p:cNvSpPr>
            <a:spLocks noGrp="1"/>
          </p:cNvSpPr>
          <p:nvPr>
            <p:ph type="sldNum" sz="quarter" idx="4"/>
          </p:nvPr>
        </p:nvSpPr>
        <p:spPr/>
        <p:txBody>
          <a:bodyPr/>
          <a:lstStyle/>
          <a:p>
            <a:fld id="{9A4DB9E2-F09A-429B-9E50-670A92037774}" type="slidenum">
              <a:rPr lang="en-US" smtClean="0"/>
              <a:pPr/>
              <a:t>20</a:t>
            </a:fld>
            <a:endParaRPr lang="en-US"/>
          </a:p>
        </p:txBody>
      </p:sp>
      <p:sp>
        <p:nvSpPr>
          <p:cNvPr id="4" name="Footer Placeholder 3">
            <a:extLst>
              <a:ext uri="{FF2B5EF4-FFF2-40B4-BE49-F238E27FC236}">
                <a16:creationId xmlns:a16="http://schemas.microsoft.com/office/drawing/2014/main" id="{3AB34D2E-DD82-D24C-8735-EC19DE04A90A}"/>
              </a:ext>
            </a:extLst>
          </p:cNvPr>
          <p:cNvSpPr>
            <a:spLocks noGrp="1"/>
          </p:cNvSpPr>
          <p:nvPr>
            <p:ph type="ftr" sz="quarter" idx="3"/>
          </p:nvPr>
        </p:nvSpPr>
        <p:spPr/>
        <p:txBody>
          <a:bodyPr/>
          <a:lstStyle/>
          <a:p>
            <a:pPr algn="l"/>
            <a:r>
              <a:rPr lang="en-US"/>
              <a:t>L9 Development Status to Landsat Science Team        August 9, 2018</a:t>
            </a:r>
          </a:p>
        </p:txBody>
      </p:sp>
    </p:spTree>
    <p:extLst>
      <p:ext uri="{BB962C8B-B14F-4D97-AF65-F5344CB8AC3E}">
        <p14:creationId xmlns:p14="http://schemas.microsoft.com/office/powerpoint/2010/main" val="938636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5">
            <a:extLst>
              <a:ext uri="{FF2B5EF4-FFF2-40B4-BE49-F238E27FC236}">
                <a16:creationId xmlns:a16="http://schemas.microsoft.com/office/drawing/2014/main" id="{2AFC5005-53A3-42E7-AACD-0517AE82CD91}"/>
              </a:ext>
            </a:extLst>
          </p:cNvPr>
          <p:cNvSpPr txBox="1"/>
          <p:nvPr/>
        </p:nvSpPr>
        <p:spPr>
          <a:xfrm>
            <a:off x="2266808" y="5340647"/>
            <a:ext cx="4863832" cy="253916"/>
          </a:xfrm>
          <a:prstGeom prst="rect">
            <a:avLst/>
          </a:prstGeom>
          <a:solidFill>
            <a:schemeClr val="bg1"/>
          </a:solidFill>
          <a:ln>
            <a:solidFill>
              <a:schemeClr val="tx1"/>
            </a:solidFill>
          </a:ln>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050" b="1" dirty="0"/>
              <a:t>Once GRT3 is completed, all GS launch critical requirements are verified!</a:t>
            </a:r>
          </a:p>
        </p:txBody>
      </p:sp>
      <p:sp>
        <p:nvSpPr>
          <p:cNvPr id="22" name="Title 21">
            <a:extLst>
              <a:ext uri="{FF2B5EF4-FFF2-40B4-BE49-F238E27FC236}">
                <a16:creationId xmlns:a16="http://schemas.microsoft.com/office/drawing/2014/main" id="{6B29B57A-E316-4532-8713-5166DB1FE5F1}"/>
              </a:ext>
            </a:extLst>
          </p:cNvPr>
          <p:cNvSpPr>
            <a:spLocks noGrp="1"/>
          </p:cNvSpPr>
          <p:nvPr>
            <p:ph type="title"/>
          </p:nvPr>
        </p:nvSpPr>
        <p:spPr/>
        <p:txBody>
          <a:bodyPr/>
          <a:lstStyle/>
          <a:p>
            <a:r>
              <a:rPr lang="en-US" dirty="0"/>
              <a:t>Ground System Schedule</a:t>
            </a:r>
          </a:p>
        </p:txBody>
      </p:sp>
      <p:sp>
        <p:nvSpPr>
          <p:cNvPr id="21" name="Slide Number Placeholder 5">
            <a:extLst>
              <a:ext uri="{FF2B5EF4-FFF2-40B4-BE49-F238E27FC236}">
                <a16:creationId xmlns:a16="http://schemas.microsoft.com/office/drawing/2014/main" id="{6C895FF5-A64A-4F52-A208-85FD13DE610E}"/>
              </a:ext>
            </a:extLst>
          </p:cNvPr>
          <p:cNvSpPr>
            <a:spLocks noGrp="1"/>
          </p:cNvSpPr>
          <p:nvPr>
            <p:ph type="sldNum" sz="quarter" idx="4"/>
          </p:nvPr>
        </p:nvSpPr>
        <p:spPr/>
        <p:txBody>
          <a:bodyPr/>
          <a:lstStyle/>
          <a:p>
            <a:fld id="{9A4DB9E2-F09A-429B-9E50-670A92037774}" type="slidenum">
              <a:rPr lang="en-US" smtClean="0"/>
              <a:pPr/>
              <a:t>21</a:t>
            </a:fld>
            <a:endParaRPr lang="en-US" dirty="0"/>
          </a:p>
        </p:txBody>
      </p:sp>
      <p:pic>
        <p:nvPicPr>
          <p:cNvPr id="24" name="Picture 23">
            <a:extLst>
              <a:ext uri="{FF2B5EF4-FFF2-40B4-BE49-F238E27FC236}">
                <a16:creationId xmlns:a16="http://schemas.microsoft.com/office/drawing/2014/main" id="{1D9A0A20-B188-42D2-BAED-72DB961A3BF4}"/>
              </a:ext>
            </a:extLst>
          </p:cNvPr>
          <p:cNvPicPr>
            <a:picLocks noChangeAspect="1"/>
          </p:cNvPicPr>
          <p:nvPr/>
        </p:nvPicPr>
        <p:blipFill>
          <a:blip r:embed="rId2"/>
          <a:stretch>
            <a:fillRect/>
          </a:stretch>
        </p:blipFill>
        <p:spPr>
          <a:xfrm>
            <a:off x="243224" y="1019503"/>
            <a:ext cx="8567672" cy="5279341"/>
          </a:xfrm>
          <a:prstGeom prst="rect">
            <a:avLst/>
          </a:prstGeom>
        </p:spPr>
      </p:pic>
      <p:sp>
        <p:nvSpPr>
          <p:cNvPr id="23" name="Oval 22">
            <a:extLst>
              <a:ext uri="{FF2B5EF4-FFF2-40B4-BE49-F238E27FC236}">
                <a16:creationId xmlns:a16="http://schemas.microsoft.com/office/drawing/2014/main" id="{B4A8756F-BECB-4845-B2BD-5D9E3537D909}"/>
              </a:ext>
            </a:extLst>
          </p:cNvPr>
          <p:cNvSpPr/>
          <p:nvPr/>
        </p:nvSpPr>
        <p:spPr bwMode="auto">
          <a:xfrm>
            <a:off x="4784437" y="3586827"/>
            <a:ext cx="311132" cy="405516"/>
          </a:xfrm>
          <a:prstGeom prst="ellipse">
            <a:avLst/>
          </a:prstGeom>
          <a:noFill/>
          <a:ln w="222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latin typeface="Arial" pitchFamily="-108" charset="0"/>
              <a:ea typeface="ＭＳ Ｐゴシック" pitchFamily="-108" charset="-128"/>
              <a:cs typeface="ＭＳ Ｐゴシック" pitchFamily="-108" charset="-128"/>
            </a:endParaRPr>
          </a:p>
        </p:txBody>
      </p:sp>
      <p:sp>
        <p:nvSpPr>
          <p:cNvPr id="2" name="Footer Placeholder 1">
            <a:extLst>
              <a:ext uri="{FF2B5EF4-FFF2-40B4-BE49-F238E27FC236}">
                <a16:creationId xmlns:a16="http://schemas.microsoft.com/office/drawing/2014/main" id="{815E3353-A003-084D-BC64-6A42E1A8629D}"/>
              </a:ext>
            </a:extLst>
          </p:cNvPr>
          <p:cNvSpPr>
            <a:spLocks noGrp="1"/>
          </p:cNvSpPr>
          <p:nvPr>
            <p:ph type="ftr" sz="quarter" idx="3"/>
          </p:nvPr>
        </p:nvSpPr>
        <p:spPr/>
        <p:txBody>
          <a:bodyPr/>
          <a:lstStyle/>
          <a:p>
            <a:pPr algn="l"/>
            <a:r>
              <a:rPr lang="en-US"/>
              <a:t>L9 Development Status to Landsat Science Team        August 9, 2018</a:t>
            </a:r>
          </a:p>
        </p:txBody>
      </p:sp>
    </p:spTree>
    <p:extLst>
      <p:ext uri="{BB962C8B-B14F-4D97-AF65-F5344CB8AC3E}">
        <p14:creationId xmlns:p14="http://schemas.microsoft.com/office/powerpoint/2010/main" val="2437573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B577A1-AF0D-48D3-A0BA-B13DA07363D9}"/>
              </a:ext>
            </a:extLst>
          </p:cNvPr>
          <p:cNvSpPr>
            <a:spLocks noGrp="1"/>
          </p:cNvSpPr>
          <p:nvPr>
            <p:ph idx="1"/>
          </p:nvPr>
        </p:nvSpPr>
        <p:spPr/>
        <p:txBody>
          <a:bodyPr/>
          <a:lstStyle/>
          <a:p>
            <a:r>
              <a:rPr lang="en-US" dirty="0"/>
              <a:t>USGS is now adopting Level-2 / Analysis Ready Data (ARD) as the standard product for L9</a:t>
            </a:r>
          </a:p>
          <a:p>
            <a:pPr lvl="1"/>
            <a:r>
              <a:rPr lang="en-US" dirty="0"/>
              <a:t>Gridded, tiled, “stackable” images</a:t>
            </a:r>
          </a:p>
          <a:p>
            <a:pPr lvl="1"/>
            <a:r>
              <a:rPr lang="en-US" dirty="0"/>
              <a:t>Processed to surface reflectance (SR) and surface temperature (ST)</a:t>
            </a:r>
          </a:p>
          <a:p>
            <a:pPr lvl="1"/>
            <a:r>
              <a:rPr lang="en-US" dirty="0"/>
              <a:t>Will continue to produce the Level-1 product</a:t>
            </a:r>
          </a:p>
          <a:p>
            <a:pPr lvl="1"/>
            <a:endParaRPr lang="en-US" dirty="0"/>
          </a:p>
          <a:p>
            <a:r>
              <a:rPr lang="en-US" dirty="0"/>
              <a:t>Landsat 9 project is building the Landsat 4-9 (TM, ETM+, OLI / TIRS) operational capability for Level-2 / ARD and will produce L9 Level-2 / ARD as a standard product during commissioning.  </a:t>
            </a:r>
          </a:p>
          <a:p>
            <a:pPr lvl="1"/>
            <a:r>
              <a:rPr lang="en-US" dirty="0"/>
              <a:t>The USGS Landsat Science Information System (LSIS) project receives the ARD capability, modifies it to run at scale, and processes the L4-8 archive as well as new L8 acquisitions</a:t>
            </a:r>
          </a:p>
          <a:p>
            <a:pPr lvl="1"/>
            <a:endParaRPr lang="en-US" dirty="0"/>
          </a:p>
          <a:p>
            <a:r>
              <a:rPr lang="en-US" dirty="0"/>
              <a:t>The DPAS Critical Design Review resulted in an RFA on latency for Level-2 products.</a:t>
            </a:r>
          </a:p>
          <a:p>
            <a:pPr lvl="1"/>
            <a:r>
              <a:rPr lang="en-US" dirty="0"/>
              <a:t>Soliciting science team discussion / feedback during Chris </a:t>
            </a:r>
            <a:r>
              <a:rPr lang="en-US" dirty="0" err="1"/>
              <a:t>Engebretson</a:t>
            </a:r>
            <a:r>
              <a:rPr lang="en-US" dirty="0"/>
              <a:t> and Steve </a:t>
            </a:r>
            <a:r>
              <a:rPr lang="en-US" dirty="0" err="1"/>
              <a:t>Labahn’s</a:t>
            </a:r>
            <a:r>
              <a:rPr lang="en-US" dirty="0"/>
              <a:t> Landsat Archive and Product Collections presentation that discusses plans for Level-2 / ARD</a:t>
            </a:r>
          </a:p>
        </p:txBody>
      </p:sp>
      <p:sp>
        <p:nvSpPr>
          <p:cNvPr id="3" name="Title 2">
            <a:extLst>
              <a:ext uri="{FF2B5EF4-FFF2-40B4-BE49-F238E27FC236}">
                <a16:creationId xmlns:a16="http://schemas.microsoft.com/office/drawing/2014/main" id="{D81C7624-DF79-42D3-9CCA-6BA12370665F}"/>
              </a:ext>
            </a:extLst>
          </p:cNvPr>
          <p:cNvSpPr>
            <a:spLocks noGrp="1"/>
          </p:cNvSpPr>
          <p:nvPr>
            <p:ph type="title"/>
          </p:nvPr>
        </p:nvSpPr>
        <p:spPr/>
        <p:txBody>
          <a:bodyPr/>
          <a:lstStyle/>
          <a:p>
            <a:r>
              <a:rPr lang="en-US" dirty="0"/>
              <a:t>DPAS: Landsat Data Products and ARD</a:t>
            </a:r>
          </a:p>
        </p:txBody>
      </p:sp>
      <p:sp>
        <p:nvSpPr>
          <p:cNvPr id="4" name="Footer Placeholder 3">
            <a:extLst>
              <a:ext uri="{FF2B5EF4-FFF2-40B4-BE49-F238E27FC236}">
                <a16:creationId xmlns:a16="http://schemas.microsoft.com/office/drawing/2014/main" id="{54BEE0E0-AA4D-B049-9574-7F4D2FAD3B40}"/>
              </a:ext>
            </a:extLst>
          </p:cNvPr>
          <p:cNvSpPr>
            <a:spLocks noGrp="1"/>
          </p:cNvSpPr>
          <p:nvPr>
            <p:ph type="ftr" sz="quarter" idx="3"/>
          </p:nvPr>
        </p:nvSpPr>
        <p:spPr/>
        <p:txBody>
          <a:bodyPr/>
          <a:lstStyle/>
          <a:p>
            <a:pPr algn="l"/>
            <a:r>
              <a:rPr lang="en-US"/>
              <a:t>L9 Development Status to Landsat Science Team        August 9, 2018</a:t>
            </a:r>
          </a:p>
        </p:txBody>
      </p:sp>
      <p:sp>
        <p:nvSpPr>
          <p:cNvPr id="5" name="Slide Number Placeholder 4">
            <a:extLst>
              <a:ext uri="{FF2B5EF4-FFF2-40B4-BE49-F238E27FC236}">
                <a16:creationId xmlns:a16="http://schemas.microsoft.com/office/drawing/2014/main" id="{AB75B956-79AA-5F41-A362-2EC226C2AB3E}"/>
              </a:ext>
            </a:extLst>
          </p:cNvPr>
          <p:cNvSpPr>
            <a:spLocks noGrp="1"/>
          </p:cNvSpPr>
          <p:nvPr>
            <p:ph type="sldNum" sz="quarter" idx="4"/>
          </p:nvPr>
        </p:nvSpPr>
        <p:spPr/>
        <p:txBody>
          <a:bodyPr/>
          <a:lstStyle/>
          <a:p>
            <a:fld id="{9A4DB9E2-F09A-429B-9E50-670A92037774}" type="slidenum">
              <a:rPr lang="en-US" smtClean="0"/>
              <a:pPr/>
              <a:t>22</a:t>
            </a:fld>
            <a:endParaRPr lang="en-US"/>
          </a:p>
        </p:txBody>
      </p:sp>
    </p:spTree>
    <p:extLst>
      <p:ext uri="{BB962C8B-B14F-4D97-AF65-F5344CB8AC3E}">
        <p14:creationId xmlns:p14="http://schemas.microsoft.com/office/powerpoint/2010/main" val="1057839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92720-1837-44E9-9EA8-42A1F2089FC6}"/>
              </a:ext>
            </a:extLst>
          </p:cNvPr>
          <p:cNvSpPr>
            <a:spLocks noGrp="1"/>
          </p:cNvSpPr>
          <p:nvPr>
            <p:ph type="title"/>
          </p:nvPr>
        </p:nvSpPr>
        <p:spPr/>
        <p:txBody>
          <a:bodyPr/>
          <a:lstStyle/>
          <a:p>
            <a:r>
              <a:rPr lang="en-US" dirty="0"/>
              <a:t>DPAS Build Approach and Status</a:t>
            </a:r>
          </a:p>
        </p:txBody>
      </p:sp>
      <p:pic>
        <p:nvPicPr>
          <p:cNvPr id="5" name="Content Placeholder 4">
            <a:extLst>
              <a:ext uri="{FF2B5EF4-FFF2-40B4-BE49-F238E27FC236}">
                <a16:creationId xmlns:a16="http://schemas.microsoft.com/office/drawing/2014/main" id="{4826FA44-3E82-4CE6-9F9F-18DA998F3C66}"/>
              </a:ext>
            </a:extLst>
          </p:cNvPr>
          <p:cNvPicPr>
            <a:picLocks noGrp="1" noChangeAspect="1"/>
          </p:cNvPicPr>
          <p:nvPr>
            <p:ph idx="1"/>
          </p:nvPr>
        </p:nvPicPr>
        <p:blipFill>
          <a:blip r:embed="rId2"/>
          <a:stretch>
            <a:fillRect/>
          </a:stretch>
        </p:blipFill>
        <p:spPr>
          <a:xfrm>
            <a:off x="222051" y="1517989"/>
            <a:ext cx="8699897" cy="3457006"/>
          </a:xfrm>
          <a:prstGeom prst="rect">
            <a:avLst/>
          </a:prstGeom>
        </p:spPr>
      </p:pic>
      <p:sp>
        <p:nvSpPr>
          <p:cNvPr id="3" name="TextBox 2">
            <a:extLst>
              <a:ext uri="{FF2B5EF4-FFF2-40B4-BE49-F238E27FC236}">
                <a16:creationId xmlns:a16="http://schemas.microsoft.com/office/drawing/2014/main" id="{784A3852-D408-45E4-B499-3E4782838BA6}"/>
              </a:ext>
            </a:extLst>
          </p:cNvPr>
          <p:cNvSpPr txBox="1"/>
          <p:nvPr/>
        </p:nvSpPr>
        <p:spPr>
          <a:xfrm>
            <a:off x="222051" y="5139020"/>
            <a:ext cx="8699897" cy="1200329"/>
          </a:xfrm>
          <a:prstGeom prst="rect">
            <a:avLst/>
          </a:prstGeom>
          <a:noFill/>
          <a:ln>
            <a:solidFill>
              <a:schemeClr val="tx1"/>
            </a:solidFill>
          </a:ln>
        </p:spPr>
        <p:txBody>
          <a:bodyPr wrap="square" rtlCol="0">
            <a:spAutoFit/>
          </a:bodyPr>
          <a:lstStyle/>
          <a:p>
            <a:r>
              <a:rPr lang="en-US" dirty="0"/>
              <a:t>Leverages the heritage multi-mission (L1-9) system</a:t>
            </a:r>
          </a:p>
          <a:p>
            <a:r>
              <a:rPr lang="en-US" dirty="0"/>
              <a:t>Currently performing integration and test for the DPAS B0.5 Subsystems; DPAS ARD and B1.0 in development</a:t>
            </a:r>
          </a:p>
        </p:txBody>
      </p:sp>
      <p:sp>
        <p:nvSpPr>
          <p:cNvPr id="7" name="TextBox 6">
            <a:extLst>
              <a:ext uri="{FF2B5EF4-FFF2-40B4-BE49-F238E27FC236}">
                <a16:creationId xmlns:a16="http://schemas.microsoft.com/office/drawing/2014/main" id="{E6F5A74B-A732-4AD8-A6C1-0F146E62F567}"/>
              </a:ext>
            </a:extLst>
          </p:cNvPr>
          <p:cNvSpPr txBox="1"/>
          <p:nvPr/>
        </p:nvSpPr>
        <p:spPr>
          <a:xfrm>
            <a:off x="378691" y="883061"/>
            <a:ext cx="6993838" cy="461665"/>
          </a:xfrm>
          <a:prstGeom prst="rect">
            <a:avLst/>
          </a:prstGeom>
          <a:noFill/>
        </p:spPr>
        <p:txBody>
          <a:bodyPr wrap="square" rtlCol="0">
            <a:spAutoFit/>
          </a:bodyPr>
          <a:lstStyle/>
          <a:p>
            <a:r>
              <a:rPr lang="en-US" dirty="0"/>
              <a:t>Incremental approach towards building the DPAS</a:t>
            </a:r>
          </a:p>
        </p:txBody>
      </p:sp>
      <p:cxnSp>
        <p:nvCxnSpPr>
          <p:cNvPr id="9" name="Straight Arrow Connector 8">
            <a:extLst>
              <a:ext uri="{FF2B5EF4-FFF2-40B4-BE49-F238E27FC236}">
                <a16:creationId xmlns:a16="http://schemas.microsoft.com/office/drawing/2014/main" id="{D0D37853-D4BC-4CA4-9F95-423397D8CC1C}"/>
              </a:ext>
            </a:extLst>
          </p:cNvPr>
          <p:cNvCxnSpPr/>
          <p:nvPr/>
        </p:nvCxnSpPr>
        <p:spPr bwMode="auto">
          <a:xfrm>
            <a:off x="475728" y="1353963"/>
            <a:ext cx="7943273" cy="0"/>
          </a:xfrm>
          <a:prstGeom prst="straightConnector1">
            <a:avLst/>
          </a:prstGeom>
          <a:solidFill>
            <a:schemeClr val="accent1"/>
          </a:solidFill>
          <a:ln w="476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732478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D760CB-21BD-374E-8535-3788E29C363E}"/>
              </a:ext>
            </a:extLst>
          </p:cNvPr>
          <p:cNvSpPr>
            <a:spLocks noGrp="1"/>
          </p:cNvSpPr>
          <p:nvPr>
            <p:ph type="title"/>
          </p:nvPr>
        </p:nvSpPr>
        <p:spPr/>
        <p:txBody>
          <a:bodyPr/>
          <a:lstStyle/>
          <a:p>
            <a:r>
              <a:rPr lang="en-US" dirty="0"/>
              <a:t>GNE Progress</a:t>
            </a:r>
          </a:p>
        </p:txBody>
      </p:sp>
      <p:sp>
        <p:nvSpPr>
          <p:cNvPr id="4" name="Footer Placeholder 3">
            <a:extLst>
              <a:ext uri="{FF2B5EF4-FFF2-40B4-BE49-F238E27FC236}">
                <a16:creationId xmlns:a16="http://schemas.microsoft.com/office/drawing/2014/main" id="{50002B11-6E5F-8249-AD16-679FC6F438CC}"/>
              </a:ext>
            </a:extLst>
          </p:cNvPr>
          <p:cNvSpPr>
            <a:spLocks noGrp="1"/>
          </p:cNvSpPr>
          <p:nvPr>
            <p:ph type="ftr" sz="quarter" idx="3"/>
          </p:nvPr>
        </p:nvSpPr>
        <p:spPr/>
        <p:txBody>
          <a:bodyPr/>
          <a:lstStyle/>
          <a:p>
            <a:pPr algn="l"/>
            <a:r>
              <a:rPr lang="en-US"/>
              <a:t>L9 Overview DOI/USGS Vist To GSFC         July 12, 2018</a:t>
            </a:r>
          </a:p>
        </p:txBody>
      </p:sp>
      <p:sp>
        <p:nvSpPr>
          <p:cNvPr id="5" name="Content Placeholder 4">
            <a:extLst>
              <a:ext uri="{FF2B5EF4-FFF2-40B4-BE49-F238E27FC236}">
                <a16:creationId xmlns:a16="http://schemas.microsoft.com/office/drawing/2014/main" id="{DE4FF2D1-D95D-6744-8264-C5CC9CCC8F99}"/>
              </a:ext>
            </a:extLst>
          </p:cNvPr>
          <p:cNvSpPr>
            <a:spLocks noGrp="1"/>
          </p:cNvSpPr>
          <p:nvPr>
            <p:ph idx="1"/>
          </p:nvPr>
        </p:nvSpPr>
        <p:spPr>
          <a:xfrm>
            <a:off x="230819" y="932157"/>
            <a:ext cx="8682362" cy="2670026"/>
          </a:xfrm>
        </p:spPr>
        <p:txBody>
          <a:bodyPr>
            <a:normAutofit/>
          </a:bodyPr>
          <a:lstStyle/>
          <a:p>
            <a:pPr>
              <a:spcBef>
                <a:spcPts val="1032"/>
              </a:spcBef>
            </a:pPr>
            <a:r>
              <a:rPr lang="en-US" sz="1600" dirty="0"/>
              <a:t>Minor changes to support L9</a:t>
            </a:r>
          </a:p>
          <a:p>
            <a:pPr lvl="1"/>
            <a:r>
              <a:rPr lang="en-US" sz="1600" dirty="0"/>
              <a:t>Add new Landsat 9 presets to existing LGN equipment (antenna, RXs, exciters, </a:t>
            </a:r>
            <a:r>
              <a:rPr lang="en-US" sz="1600" dirty="0" err="1"/>
              <a:t>demods</a:t>
            </a:r>
            <a:r>
              <a:rPr lang="en-US" sz="1600" dirty="0"/>
              <a:t>, automation, etc.)</a:t>
            </a:r>
          </a:p>
          <a:p>
            <a:pPr lvl="1"/>
            <a:r>
              <a:rPr lang="en-US" sz="1600" dirty="0"/>
              <a:t>Modify data routing systems for Landsat 9 interval assembly, interfaces to LMOC, and expand 90-day cache</a:t>
            </a:r>
          </a:p>
          <a:p>
            <a:pPr lvl="1"/>
            <a:r>
              <a:rPr lang="en-US" sz="1600" dirty="0"/>
              <a:t>Build new command &amp; telemetry processor desktops for Landsat 9</a:t>
            </a:r>
          </a:p>
          <a:p>
            <a:r>
              <a:rPr lang="en-US" sz="1600" dirty="0"/>
              <a:t>Design is complete; in build, integration and test</a:t>
            </a:r>
          </a:p>
          <a:p>
            <a:r>
              <a:rPr lang="en-US" sz="1600" dirty="0"/>
              <a:t>Established plans for station modifications, integration and test</a:t>
            </a:r>
          </a:p>
          <a:p>
            <a:r>
              <a:rPr lang="en-US" sz="1600" dirty="0"/>
              <a:t>Currently testing the routing system and working changes necessary at the stations</a:t>
            </a:r>
          </a:p>
        </p:txBody>
      </p:sp>
      <p:pic>
        <p:nvPicPr>
          <p:cNvPr id="6" name="Picture 5">
            <a:extLst>
              <a:ext uri="{FF2B5EF4-FFF2-40B4-BE49-F238E27FC236}">
                <a16:creationId xmlns:a16="http://schemas.microsoft.com/office/drawing/2014/main" id="{FCDFAA6A-D796-CD42-A22D-6FCBEEA0C26C}"/>
              </a:ext>
            </a:extLst>
          </p:cNvPr>
          <p:cNvPicPr>
            <a:picLocks noChangeAspect="1"/>
          </p:cNvPicPr>
          <p:nvPr/>
        </p:nvPicPr>
        <p:blipFill>
          <a:blip r:embed="rId2"/>
          <a:stretch>
            <a:fillRect/>
          </a:stretch>
        </p:blipFill>
        <p:spPr>
          <a:xfrm>
            <a:off x="844718" y="3602183"/>
            <a:ext cx="7347937" cy="3078174"/>
          </a:xfrm>
          <a:prstGeom prst="rect">
            <a:avLst/>
          </a:prstGeom>
        </p:spPr>
      </p:pic>
      <p:sp>
        <p:nvSpPr>
          <p:cNvPr id="2" name="Slide Number Placeholder 1">
            <a:extLst>
              <a:ext uri="{FF2B5EF4-FFF2-40B4-BE49-F238E27FC236}">
                <a16:creationId xmlns:a16="http://schemas.microsoft.com/office/drawing/2014/main" id="{4639F45B-C839-5449-A7D5-5033C3A07472}"/>
              </a:ext>
            </a:extLst>
          </p:cNvPr>
          <p:cNvSpPr>
            <a:spLocks noGrp="1"/>
          </p:cNvSpPr>
          <p:nvPr>
            <p:ph type="sldNum" sz="quarter" idx="4"/>
          </p:nvPr>
        </p:nvSpPr>
        <p:spPr/>
        <p:txBody>
          <a:bodyPr/>
          <a:lstStyle/>
          <a:p>
            <a:fld id="{9A4DB9E2-F09A-429B-9E50-670A92037774}" type="slidenum">
              <a:rPr lang="en-US" smtClean="0"/>
              <a:pPr/>
              <a:t>24</a:t>
            </a:fld>
            <a:endParaRPr lang="en-US"/>
          </a:p>
        </p:txBody>
      </p:sp>
    </p:spTree>
    <p:extLst>
      <p:ext uri="{BB962C8B-B14F-4D97-AF65-F5344CB8AC3E}">
        <p14:creationId xmlns:p14="http://schemas.microsoft.com/office/powerpoint/2010/main" val="203946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C687CD-8412-4F61-9B5D-7DCD4447CA36}"/>
              </a:ext>
            </a:extLst>
          </p:cNvPr>
          <p:cNvSpPr>
            <a:spLocks noGrp="1"/>
          </p:cNvSpPr>
          <p:nvPr>
            <p:ph idx="1"/>
          </p:nvPr>
        </p:nvSpPr>
        <p:spPr>
          <a:xfrm>
            <a:off x="230819" y="932156"/>
            <a:ext cx="8682362" cy="3381225"/>
          </a:xfrm>
        </p:spPr>
        <p:txBody>
          <a:bodyPr/>
          <a:lstStyle/>
          <a:p>
            <a:r>
              <a:rPr lang="en-US" dirty="0"/>
              <a:t>Design is complete</a:t>
            </a:r>
          </a:p>
          <a:p>
            <a:pPr lvl="1"/>
            <a:r>
              <a:rPr lang="en-US" dirty="0"/>
              <a:t>Leverages Landsat 8 heritage but modified to meet L9 requirements and provide efficiencies for L8 and L9 multi-operations</a:t>
            </a:r>
          </a:p>
          <a:p>
            <a:pPr lvl="1"/>
            <a:r>
              <a:rPr lang="en-US" dirty="0"/>
              <a:t>Also leverages incremental capability and build approach</a:t>
            </a:r>
          </a:p>
          <a:p>
            <a:r>
              <a:rPr lang="en-US" dirty="0"/>
              <a:t>Construction build-out nearly complete (moved L7 MOC)</a:t>
            </a:r>
          </a:p>
          <a:p>
            <a:r>
              <a:rPr lang="en-US" dirty="0"/>
              <a:t>Integration and Test (I&amp;T) hardware and software purchased</a:t>
            </a:r>
          </a:p>
          <a:p>
            <a:r>
              <a:rPr lang="en-US" dirty="0"/>
              <a:t>Operational hardware and software procurement awarded to the vendor</a:t>
            </a:r>
          </a:p>
          <a:p>
            <a:r>
              <a:rPr lang="en-US" dirty="0"/>
              <a:t>Development of early software modifications in process and working subsystem integration test</a:t>
            </a:r>
          </a:p>
          <a:p>
            <a:pPr lvl="1"/>
            <a:r>
              <a:rPr lang="en-US" dirty="0"/>
              <a:t>Build 1.0 (Hardware installed + initial telemetry, command, trending) in October</a:t>
            </a:r>
          </a:p>
        </p:txBody>
      </p:sp>
      <p:sp>
        <p:nvSpPr>
          <p:cNvPr id="3" name="Title 2">
            <a:extLst>
              <a:ext uri="{FF2B5EF4-FFF2-40B4-BE49-F238E27FC236}">
                <a16:creationId xmlns:a16="http://schemas.microsoft.com/office/drawing/2014/main" id="{ECCCB31D-CA11-48AA-A2A6-E0AAE11AAD60}"/>
              </a:ext>
            </a:extLst>
          </p:cNvPr>
          <p:cNvSpPr>
            <a:spLocks noGrp="1"/>
          </p:cNvSpPr>
          <p:nvPr>
            <p:ph type="title"/>
          </p:nvPr>
        </p:nvSpPr>
        <p:spPr/>
        <p:txBody>
          <a:bodyPr/>
          <a:lstStyle/>
          <a:p>
            <a:r>
              <a:rPr lang="en-US" dirty="0"/>
              <a:t>LMOC Progress</a:t>
            </a:r>
          </a:p>
        </p:txBody>
      </p:sp>
      <p:sp>
        <p:nvSpPr>
          <p:cNvPr id="4" name="Footer Placeholder 3">
            <a:extLst>
              <a:ext uri="{FF2B5EF4-FFF2-40B4-BE49-F238E27FC236}">
                <a16:creationId xmlns:a16="http://schemas.microsoft.com/office/drawing/2014/main" id="{36800D78-EE68-4FB4-B07C-5D903B3C930F}"/>
              </a:ext>
            </a:extLst>
          </p:cNvPr>
          <p:cNvSpPr>
            <a:spLocks noGrp="1"/>
          </p:cNvSpPr>
          <p:nvPr>
            <p:ph type="ftr" sz="quarter" idx="3"/>
          </p:nvPr>
        </p:nvSpPr>
        <p:spPr/>
        <p:txBody>
          <a:bodyPr/>
          <a:lstStyle/>
          <a:p>
            <a:pPr algn="l"/>
            <a:r>
              <a:rPr lang="en-US"/>
              <a:t>L9 Development Status to Landsat Science Team        August 9, 2018</a:t>
            </a:r>
          </a:p>
        </p:txBody>
      </p:sp>
      <p:sp>
        <p:nvSpPr>
          <p:cNvPr id="5" name="Slide Number Placeholder 4">
            <a:extLst>
              <a:ext uri="{FF2B5EF4-FFF2-40B4-BE49-F238E27FC236}">
                <a16:creationId xmlns:a16="http://schemas.microsoft.com/office/drawing/2014/main" id="{D201D7B5-7662-42CD-90E4-015DB9D72232}"/>
              </a:ext>
            </a:extLst>
          </p:cNvPr>
          <p:cNvSpPr>
            <a:spLocks noGrp="1"/>
          </p:cNvSpPr>
          <p:nvPr>
            <p:ph type="sldNum" sz="quarter" idx="4"/>
          </p:nvPr>
        </p:nvSpPr>
        <p:spPr/>
        <p:txBody>
          <a:bodyPr/>
          <a:lstStyle/>
          <a:p>
            <a:fld id="{9A4DB9E2-F09A-429B-9E50-670A92037774}" type="slidenum">
              <a:rPr lang="en-US" smtClean="0"/>
              <a:pPr/>
              <a:t>25</a:t>
            </a:fld>
            <a:endParaRPr lang="en-US"/>
          </a:p>
        </p:txBody>
      </p:sp>
      <p:pic>
        <p:nvPicPr>
          <p:cNvPr id="6" name="Picture 5">
            <a:extLst>
              <a:ext uri="{FF2B5EF4-FFF2-40B4-BE49-F238E27FC236}">
                <a16:creationId xmlns:a16="http://schemas.microsoft.com/office/drawing/2014/main" id="{97C5FB0D-790C-40C6-879E-C98EC2A7DE92}"/>
              </a:ext>
            </a:extLst>
          </p:cNvPr>
          <p:cNvPicPr>
            <a:picLocks noChangeAspect="1"/>
          </p:cNvPicPr>
          <p:nvPr/>
        </p:nvPicPr>
        <p:blipFill>
          <a:blip r:embed="rId2"/>
          <a:stretch>
            <a:fillRect/>
          </a:stretch>
        </p:blipFill>
        <p:spPr>
          <a:xfrm>
            <a:off x="914707" y="4313381"/>
            <a:ext cx="7314585" cy="2097767"/>
          </a:xfrm>
          <a:prstGeom prst="rect">
            <a:avLst/>
          </a:prstGeom>
        </p:spPr>
      </p:pic>
    </p:spTree>
    <p:extLst>
      <p:ext uri="{BB962C8B-B14F-4D97-AF65-F5344CB8AC3E}">
        <p14:creationId xmlns:p14="http://schemas.microsoft.com/office/powerpoint/2010/main" val="3098569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240A5F-B09F-F84C-B48D-44E116B04198}"/>
              </a:ext>
            </a:extLst>
          </p:cNvPr>
          <p:cNvSpPr>
            <a:spLocks noGrp="1"/>
          </p:cNvSpPr>
          <p:nvPr>
            <p:ph idx="1"/>
          </p:nvPr>
        </p:nvSpPr>
        <p:spPr>
          <a:xfrm>
            <a:off x="230818" y="4633771"/>
            <a:ext cx="4835167" cy="1863866"/>
          </a:xfrm>
        </p:spPr>
        <p:txBody>
          <a:bodyPr/>
          <a:lstStyle/>
          <a:p>
            <a:r>
              <a:rPr lang="en-US" sz="1600" dirty="0"/>
              <a:t>Successfully moved Landsat 7 operations from GSFC Building 32 to a new facility in Building 25</a:t>
            </a:r>
          </a:p>
          <a:p>
            <a:r>
              <a:rPr lang="en-US" sz="1600" dirty="0"/>
              <a:t>The move enables refurbishment of the Building 32 space for the new Landsat Multi-satellite Operations Center (LMOC) to operate </a:t>
            </a:r>
            <a:r>
              <a:rPr lang="en-US" sz="1600" dirty="0" err="1"/>
              <a:t>Landsats</a:t>
            </a:r>
            <a:r>
              <a:rPr lang="en-US" sz="1600" dirty="0"/>
              <a:t> 8, 9, and beyond</a:t>
            </a:r>
          </a:p>
        </p:txBody>
      </p:sp>
      <p:sp>
        <p:nvSpPr>
          <p:cNvPr id="3" name="Title 2">
            <a:extLst>
              <a:ext uri="{FF2B5EF4-FFF2-40B4-BE49-F238E27FC236}">
                <a16:creationId xmlns:a16="http://schemas.microsoft.com/office/drawing/2014/main" id="{FE81B118-E594-7A41-A38F-8F02DCCBFC67}"/>
              </a:ext>
            </a:extLst>
          </p:cNvPr>
          <p:cNvSpPr>
            <a:spLocks noGrp="1"/>
          </p:cNvSpPr>
          <p:nvPr>
            <p:ph type="title"/>
          </p:nvPr>
        </p:nvSpPr>
        <p:spPr/>
        <p:txBody>
          <a:bodyPr/>
          <a:lstStyle/>
          <a:p>
            <a:r>
              <a:rPr lang="en-US" dirty="0"/>
              <a:t>New Landsat 7 MOC Makes Way For New LMOC</a:t>
            </a:r>
          </a:p>
        </p:txBody>
      </p:sp>
      <p:sp>
        <p:nvSpPr>
          <p:cNvPr id="4" name="Footer Placeholder 3">
            <a:extLst>
              <a:ext uri="{FF2B5EF4-FFF2-40B4-BE49-F238E27FC236}">
                <a16:creationId xmlns:a16="http://schemas.microsoft.com/office/drawing/2014/main" id="{BF162B37-9705-4C4E-BA35-DE60AF96797B}"/>
              </a:ext>
            </a:extLst>
          </p:cNvPr>
          <p:cNvSpPr>
            <a:spLocks noGrp="1"/>
          </p:cNvSpPr>
          <p:nvPr>
            <p:ph type="ftr" sz="quarter" idx="3"/>
          </p:nvPr>
        </p:nvSpPr>
        <p:spPr/>
        <p:txBody>
          <a:bodyPr/>
          <a:lstStyle/>
          <a:p>
            <a:pPr algn="l"/>
            <a:r>
              <a:rPr lang="en-US"/>
              <a:t>L9 Development Status to Landsat Science Team        August 9, 2018</a:t>
            </a:r>
            <a:endParaRPr lang="en-US" dirty="0"/>
          </a:p>
        </p:txBody>
      </p:sp>
      <p:sp>
        <p:nvSpPr>
          <p:cNvPr id="7" name="Slide Number Placeholder 6">
            <a:extLst>
              <a:ext uri="{FF2B5EF4-FFF2-40B4-BE49-F238E27FC236}">
                <a16:creationId xmlns:a16="http://schemas.microsoft.com/office/drawing/2014/main" id="{50E6AE44-B9A1-9349-A1DB-81E6224CBAEA}"/>
              </a:ext>
            </a:extLst>
          </p:cNvPr>
          <p:cNvSpPr>
            <a:spLocks noGrp="1"/>
          </p:cNvSpPr>
          <p:nvPr>
            <p:ph type="sldNum" sz="quarter" idx="4"/>
          </p:nvPr>
        </p:nvSpPr>
        <p:spPr/>
        <p:txBody>
          <a:bodyPr/>
          <a:lstStyle/>
          <a:p>
            <a:fld id="{9A4DB9E2-F09A-429B-9E50-670A92037774}" type="slidenum">
              <a:rPr lang="en-US" smtClean="0"/>
              <a:pPr/>
              <a:t>26</a:t>
            </a:fld>
            <a:endParaRPr lang="en-US" dirty="0"/>
          </a:p>
        </p:txBody>
      </p:sp>
      <p:pic>
        <p:nvPicPr>
          <p:cNvPr id="10" name="Picture 9">
            <a:extLst>
              <a:ext uri="{FF2B5EF4-FFF2-40B4-BE49-F238E27FC236}">
                <a16:creationId xmlns:a16="http://schemas.microsoft.com/office/drawing/2014/main" id="{E0357D5F-6C1A-EE46-A990-AF723A306709}"/>
              </a:ext>
            </a:extLst>
          </p:cNvPr>
          <p:cNvPicPr>
            <a:picLocks noChangeAspect="1"/>
          </p:cNvPicPr>
          <p:nvPr/>
        </p:nvPicPr>
        <p:blipFill rotWithShape="1">
          <a:blip r:embed="rId2"/>
          <a:srcRect r="14747"/>
          <a:stretch/>
        </p:blipFill>
        <p:spPr>
          <a:xfrm>
            <a:off x="5139559" y="2835975"/>
            <a:ext cx="3888828" cy="3044155"/>
          </a:xfrm>
          <a:prstGeom prst="rect">
            <a:avLst/>
          </a:prstGeom>
        </p:spPr>
      </p:pic>
      <p:pic>
        <p:nvPicPr>
          <p:cNvPr id="8" name="Picture 7">
            <a:extLst>
              <a:ext uri="{FF2B5EF4-FFF2-40B4-BE49-F238E27FC236}">
                <a16:creationId xmlns:a16="http://schemas.microsoft.com/office/drawing/2014/main" id="{039087CF-A6D1-204A-AC30-E9FEFCF8AB29}"/>
              </a:ext>
            </a:extLst>
          </p:cNvPr>
          <p:cNvPicPr>
            <a:picLocks noChangeAspect="1"/>
          </p:cNvPicPr>
          <p:nvPr/>
        </p:nvPicPr>
        <p:blipFill>
          <a:blip r:embed="rId3"/>
          <a:stretch>
            <a:fillRect/>
          </a:stretch>
        </p:blipFill>
        <p:spPr>
          <a:xfrm>
            <a:off x="56133" y="837581"/>
            <a:ext cx="5483227" cy="3659284"/>
          </a:xfrm>
          <a:prstGeom prst="rect">
            <a:avLst/>
          </a:prstGeom>
        </p:spPr>
      </p:pic>
      <p:sp>
        <p:nvSpPr>
          <p:cNvPr id="11" name="TextBox 10">
            <a:extLst>
              <a:ext uri="{FF2B5EF4-FFF2-40B4-BE49-F238E27FC236}">
                <a16:creationId xmlns:a16="http://schemas.microsoft.com/office/drawing/2014/main" id="{DD4A1541-2B7A-3F42-8CEC-F7750FA75305}"/>
              </a:ext>
            </a:extLst>
          </p:cNvPr>
          <p:cNvSpPr txBox="1"/>
          <p:nvPr/>
        </p:nvSpPr>
        <p:spPr>
          <a:xfrm>
            <a:off x="5843753" y="1810251"/>
            <a:ext cx="3184634" cy="954107"/>
          </a:xfrm>
          <a:prstGeom prst="rect">
            <a:avLst/>
          </a:prstGeom>
          <a:noFill/>
        </p:spPr>
        <p:txBody>
          <a:bodyPr wrap="square" rtlCol="0">
            <a:spAutoFit/>
          </a:bodyPr>
          <a:lstStyle/>
          <a:p>
            <a:r>
              <a:rPr lang="en-US" sz="1400" b="1" dirty="0"/>
              <a:t>July 12, 2018:</a:t>
            </a:r>
            <a:r>
              <a:rPr lang="en-US" sz="1400" dirty="0"/>
              <a:t>  GSFC Director Chris </a:t>
            </a:r>
            <a:r>
              <a:rPr lang="en-US" sz="1400" dirty="0" err="1"/>
              <a:t>Scolese</a:t>
            </a:r>
            <a:r>
              <a:rPr lang="en-US" sz="1400" dirty="0"/>
              <a:t> and USGS Director James Reilly cut the ribbon for the new Landsat 7 MOC</a:t>
            </a:r>
          </a:p>
        </p:txBody>
      </p:sp>
    </p:spTree>
    <p:extLst>
      <p:ext uri="{BB962C8B-B14F-4D97-AF65-F5344CB8AC3E}">
        <p14:creationId xmlns:p14="http://schemas.microsoft.com/office/powerpoint/2010/main" val="1017622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p:txBody>
          <a:bodyPr/>
          <a:lstStyle/>
          <a:p>
            <a:r>
              <a:rPr lang="en-US" dirty="0"/>
              <a:t>LMOC Facilities Construction Progress</a:t>
            </a:r>
            <a:endParaRPr lang="en" dirty="0"/>
          </a:p>
        </p:txBody>
      </p:sp>
      <p:sp>
        <p:nvSpPr>
          <p:cNvPr id="2" name="Footer Placeholder 1">
            <a:extLst>
              <a:ext uri="{FF2B5EF4-FFF2-40B4-BE49-F238E27FC236}">
                <a16:creationId xmlns:a16="http://schemas.microsoft.com/office/drawing/2014/main" id="{4BA8015E-62FC-4A4B-A237-23652FDE1216}"/>
              </a:ext>
            </a:extLst>
          </p:cNvPr>
          <p:cNvSpPr>
            <a:spLocks noGrp="1"/>
          </p:cNvSpPr>
          <p:nvPr>
            <p:ph type="ftr" sz="quarter" idx="3"/>
          </p:nvPr>
        </p:nvSpPr>
        <p:spPr/>
        <p:txBody>
          <a:bodyPr/>
          <a:lstStyle/>
          <a:p>
            <a:pPr algn="l"/>
            <a:r>
              <a:rPr lang="en-US"/>
              <a:t>L9 Development Status to Landsat Science Team        August 9, 2018</a:t>
            </a:r>
          </a:p>
        </p:txBody>
      </p:sp>
      <p:sp>
        <p:nvSpPr>
          <p:cNvPr id="380" name="Shape 380"/>
          <p:cNvSpPr txBox="1">
            <a:spLocks noGrp="1"/>
          </p:cNvSpPr>
          <p:nvPr>
            <p:ph type="sldNum" sz="quarter" idx="4"/>
          </p:nvPr>
        </p:nvSpPr>
        <p:spPr/>
        <p:txBody>
          <a:bodyPr/>
          <a:lstStyle/>
          <a:p>
            <a:fld id="{00000000-1234-1234-1234-123412341234}" type="slidenum">
              <a:rPr lang="en" sz="900"/>
              <a:pPr/>
              <a:t>27</a:t>
            </a:fld>
            <a:endParaRPr lang="en" dirty="0"/>
          </a:p>
        </p:txBody>
      </p:sp>
      <p:pic>
        <p:nvPicPr>
          <p:cNvPr id="3" name="Picture 2">
            <a:extLst>
              <a:ext uri="{FF2B5EF4-FFF2-40B4-BE49-F238E27FC236}">
                <a16:creationId xmlns:a16="http://schemas.microsoft.com/office/drawing/2014/main" id="{BF09A6B3-6E21-4DBF-896A-4B460E558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781235"/>
            <a:ext cx="6434032" cy="2455797"/>
          </a:xfrm>
          <a:prstGeom prst="rect">
            <a:avLst/>
          </a:prstGeom>
        </p:spPr>
      </p:pic>
      <p:pic>
        <p:nvPicPr>
          <p:cNvPr id="5" name="Picture 4">
            <a:extLst>
              <a:ext uri="{FF2B5EF4-FFF2-40B4-BE49-F238E27FC236}">
                <a16:creationId xmlns:a16="http://schemas.microsoft.com/office/drawing/2014/main" id="{984F9AF5-37B9-43A7-9816-3FB2BC84720F}"/>
              </a:ext>
            </a:extLst>
          </p:cNvPr>
          <p:cNvPicPr>
            <a:picLocks noChangeAspect="1"/>
          </p:cNvPicPr>
          <p:nvPr/>
        </p:nvPicPr>
        <p:blipFill>
          <a:blip r:embed="rId4"/>
          <a:stretch>
            <a:fillRect/>
          </a:stretch>
        </p:blipFill>
        <p:spPr>
          <a:xfrm>
            <a:off x="4364183" y="3237033"/>
            <a:ext cx="4692475" cy="3519356"/>
          </a:xfrm>
          <a:prstGeom prst="rect">
            <a:avLst/>
          </a:prstGeom>
        </p:spPr>
      </p:pic>
      <p:sp>
        <p:nvSpPr>
          <p:cNvPr id="8" name="TextBox 7">
            <a:extLst>
              <a:ext uri="{FF2B5EF4-FFF2-40B4-BE49-F238E27FC236}">
                <a16:creationId xmlns:a16="http://schemas.microsoft.com/office/drawing/2014/main" id="{F51B9E00-6512-4CFA-B754-8C87A9A508E5}"/>
              </a:ext>
            </a:extLst>
          </p:cNvPr>
          <p:cNvSpPr txBox="1"/>
          <p:nvPr/>
        </p:nvSpPr>
        <p:spPr>
          <a:xfrm>
            <a:off x="149577" y="3713173"/>
            <a:ext cx="4152372" cy="2308324"/>
          </a:xfrm>
          <a:prstGeom prst="rect">
            <a:avLst/>
          </a:prstGeom>
          <a:noFill/>
          <a:ln w="9525">
            <a:solidFill>
              <a:schemeClr val="tx1"/>
            </a:solidFill>
          </a:ln>
        </p:spPr>
        <p:txBody>
          <a:bodyPr wrap="square" rtlCol="0">
            <a:spAutoFit/>
          </a:bodyPr>
          <a:lstStyle/>
          <a:p>
            <a:r>
              <a:rPr lang="en-US" b="1" dirty="0"/>
              <a:t>LMOC at GSFC Building 32 on 7/26/2018 and 8/7/2018</a:t>
            </a:r>
          </a:p>
          <a:p>
            <a:endParaRPr lang="en-US" b="1" dirty="0"/>
          </a:p>
          <a:p>
            <a:r>
              <a:rPr lang="en-US" b="1" dirty="0"/>
              <a:t>Construction to be completed by 8/15/2018</a:t>
            </a:r>
          </a:p>
          <a:p>
            <a:endParaRPr lang="en-US" dirty="0"/>
          </a:p>
        </p:txBody>
      </p:sp>
    </p:spTree>
    <p:extLst>
      <p:ext uri="{BB962C8B-B14F-4D97-AF65-F5344CB8AC3E}">
        <p14:creationId xmlns:p14="http://schemas.microsoft.com/office/powerpoint/2010/main" val="1999800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6FC35-5B4A-1440-AB30-8B9ECF5858D1}"/>
              </a:ext>
            </a:extLst>
          </p:cNvPr>
          <p:cNvSpPr>
            <a:spLocks noGrp="1"/>
          </p:cNvSpPr>
          <p:nvPr>
            <p:ph type="title"/>
          </p:nvPr>
        </p:nvSpPr>
        <p:spPr>
          <a:xfrm>
            <a:off x="380177" y="2342487"/>
            <a:ext cx="8585693" cy="923278"/>
          </a:xfrm>
        </p:spPr>
        <p:txBody>
          <a:bodyPr/>
          <a:lstStyle/>
          <a:p>
            <a:r>
              <a:rPr lang="en-US" dirty="0"/>
              <a:t>Wrap Up</a:t>
            </a:r>
          </a:p>
        </p:txBody>
      </p:sp>
      <p:sp>
        <p:nvSpPr>
          <p:cNvPr id="3" name="Text Placeholder 2">
            <a:extLst>
              <a:ext uri="{FF2B5EF4-FFF2-40B4-BE49-F238E27FC236}">
                <a16:creationId xmlns:a16="http://schemas.microsoft.com/office/drawing/2014/main" id="{CC6A565B-BD19-C44B-9642-532C1FEA95D3}"/>
              </a:ext>
            </a:extLst>
          </p:cNvPr>
          <p:cNvSpPr>
            <a:spLocks noGrp="1"/>
          </p:cNvSpPr>
          <p:nvPr>
            <p:ph type="body" idx="1"/>
          </p:nvPr>
        </p:nvSpPr>
        <p:spPr>
          <a:xfrm>
            <a:off x="107045" y="4441195"/>
            <a:ext cx="9144000" cy="1116457"/>
          </a:xfrm>
        </p:spPr>
        <p:txBody>
          <a:bodyPr/>
          <a:lstStyle/>
          <a:p>
            <a:r>
              <a:rPr lang="en-US" dirty="0"/>
              <a:t>Del </a:t>
            </a:r>
            <a:r>
              <a:rPr lang="en-US" dirty="0" err="1"/>
              <a:t>Jenstrom</a:t>
            </a:r>
            <a:br>
              <a:rPr lang="en-US" dirty="0"/>
            </a:br>
            <a:r>
              <a:rPr lang="en-US" dirty="0"/>
              <a:t>NASA Landsat 9 Project Manager</a:t>
            </a:r>
          </a:p>
        </p:txBody>
      </p:sp>
    </p:spTree>
    <p:extLst>
      <p:ext uri="{BB962C8B-B14F-4D97-AF65-F5344CB8AC3E}">
        <p14:creationId xmlns:p14="http://schemas.microsoft.com/office/powerpoint/2010/main" val="2516246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42122F-C242-204D-BA71-969C1DC59E5F}"/>
              </a:ext>
            </a:extLst>
          </p:cNvPr>
          <p:cNvSpPr>
            <a:spLocks noGrp="1"/>
          </p:cNvSpPr>
          <p:nvPr>
            <p:ph idx="1"/>
          </p:nvPr>
        </p:nvSpPr>
        <p:spPr/>
        <p:txBody>
          <a:bodyPr/>
          <a:lstStyle/>
          <a:p>
            <a:pPr>
              <a:spcBef>
                <a:spcPts val="300"/>
              </a:spcBef>
              <a:spcAft>
                <a:spcPts val="300"/>
              </a:spcAft>
            </a:pPr>
            <a:r>
              <a:rPr lang="en-US"/>
              <a:t>Mission design uses proven Landsat 8 architecture and and elements to satisfy agency mission requirements</a:t>
            </a:r>
          </a:p>
          <a:p>
            <a:pPr>
              <a:spcBef>
                <a:spcPts val="300"/>
              </a:spcBef>
              <a:spcAft>
                <a:spcPts val="300"/>
              </a:spcAft>
            </a:pPr>
            <a:r>
              <a:rPr lang="en-US"/>
              <a:t>Utilizes well established and strong NASA/USGS relationship</a:t>
            </a:r>
          </a:p>
          <a:p>
            <a:pPr>
              <a:spcBef>
                <a:spcPts val="300"/>
              </a:spcBef>
              <a:spcAft>
                <a:spcPts val="300"/>
              </a:spcAft>
            </a:pPr>
            <a:r>
              <a:rPr lang="en-US"/>
              <a:t>NASA and USGS major acquisitions successfully completed and development underway</a:t>
            </a:r>
          </a:p>
          <a:p>
            <a:pPr>
              <a:spcBef>
                <a:spcPts val="400"/>
              </a:spcBef>
              <a:spcAft>
                <a:spcPts val="300"/>
              </a:spcAft>
            </a:pPr>
            <a:r>
              <a:rPr lang="en-US"/>
              <a:t>Key lessons learned are being applied at all Project levels</a:t>
            </a:r>
          </a:p>
          <a:p>
            <a:pPr lvl="1" eaLnBrk="1" hangingPunct="1">
              <a:spcBef>
                <a:spcPts val="300"/>
              </a:spcBef>
              <a:spcAft>
                <a:spcPts val="300"/>
              </a:spcAft>
            </a:pPr>
            <a:r>
              <a:rPr lang="en-US">
                <a:latin typeface="Arial" charset="0"/>
              </a:rPr>
              <a:t>Process has been established for the collection of new Lessons Learned</a:t>
            </a:r>
          </a:p>
          <a:p>
            <a:pPr>
              <a:spcBef>
                <a:spcPts val="300"/>
              </a:spcBef>
              <a:spcAft>
                <a:spcPts val="300"/>
              </a:spcAft>
            </a:pPr>
            <a:r>
              <a:rPr lang="en-US"/>
              <a:t>Schedule challenges are understood and being mitigated to the degree possible</a:t>
            </a:r>
          </a:p>
          <a:p>
            <a:pPr>
              <a:spcBef>
                <a:spcPts val="300"/>
              </a:spcBef>
              <a:spcAft>
                <a:spcPts val="300"/>
              </a:spcAft>
            </a:pPr>
            <a:r>
              <a:rPr lang="en-US"/>
              <a:t>Mission development continues on solid footing and manageable pace</a:t>
            </a:r>
          </a:p>
          <a:p>
            <a:pPr lvl="1">
              <a:spcBef>
                <a:spcPts val="300"/>
              </a:spcBef>
              <a:spcAft>
                <a:spcPts val="300"/>
              </a:spcAft>
            </a:pPr>
            <a:r>
              <a:rPr lang="en-US"/>
              <a:t>All project elements are in excellent technical shape</a:t>
            </a:r>
          </a:p>
          <a:p>
            <a:pPr lvl="1">
              <a:spcBef>
                <a:spcPts val="0"/>
              </a:spcBef>
              <a:spcAft>
                <a:spcPts val="300"/>
              </a:spcAft>
            </a:pPr>
            <a:r>
              <a:rPr lang="en-US"/>
              <a:t>Mission design heritage/maturity provides high confidence in satisfying performance requirements and reduces schedule/cost risk</a:t>
            </a:r>
          </a:p>
          <a:p>
            <a:pPr lvl="1">
              <a:spcBef>
                <a:spcPts val="0"/>
              </a:spcBef>
              <a:spcAft>
                <a:spcPts val="300"/>
              </a:spcAft>
            </a:pPr>
            <a:r>
              <a:rPr lang="en-US"/>
              <a:t>Mission design is achievable within allotted budget and schedule</a:t>
            </a:r>
          </a:p>
          <a:p>
            <a:pPr eaLnBrk="1" hangingPunct="1">
              <a:spcBef>
                <a:spcPts val="300"/>
              </a:spcBef>
              <a:spcAft>
                <a:spcPts val="300"/>
              </a:spcAft>
            </a:pPr>
            <a:r>
              <a:rPr lang="en-US"/>
              <a:t>Team leadership heavily focused on preparing for efficient mission integration</a:t>
            </a:r>
          </a:p>
          <a:p>
            <a:endParaRPr lang="en-US" sz="2000"/>
          </a:p>
        </p:txBody>
      </p:sp>
      <p:sp>
        <p:nvSpPr>
          <p:cNvPr id="3" name="Title 2">
            <a:extLst>
              <a:ext uri="{FF2B5EF4-FFF2-40B4-BE49-F238E27FC236}">
                <a16:creationId xmlns:a16="http://schemas.microsoft.com/office/drawing/2014/main" id="{B3D13BE3-3767-3746-8AA2-B4B9E8D4C544}"/>
              </a:ext>
            </a:extLst>
          </p:cNvPr>
          <p:cNvSpPr>
            <a:spLocks noGrp="1"/>
          </p:cNvSpPr>
          <p:nvPr>
            <p:ph type="title"/>
          </p:nvPr>
        </p:nvSpPr>
        <p:spPr/>
        <p:txBody>
          <a:bodyPr/>
          <a:lstStyle/>
          <a:p>
            <a:r>
              <a:rPr lang="en-US"/>
              <a:t>Landsat 9 Project Summary</a:t>
            </a:r>
          </a:p>
        </p:txBody>
      </p:sp>
      <p:sp>
        <p:nvSpPr>
          <p:cNvPr id="4" name="Footer Placeholder 3">
            <a:extLst>
              <a:ext uri="{FF2B5EF4-FFF2-40B4-BE49-F238E27FC236}">
                <a16:creationId xmlns:a16="http://schemas.microsoft.com/office/drawing/2014/main" id="{8EE13B0C-67C9-E042-B317-DF3BD36D1B3A}"/>
              </a:ext>
            </a:extLst>
          </p:cNvPr>
          <p:cNvSpPr>
            <a:spLocks noGrp="1"/>
          </p:cNvSpPr>
          <p:nvPr>
            <p:ph type="ftr" sz="quarter" idx="3"/>
          </p:nvPr>
        </p:nvSpPr>
        <p:spPr/>
        <p:txBody>
          <a:bodyPr/>
          <a:lstStyle/>
          <a:p>
            <a:pPr algn="l"/>
            <a:r>
              <a:rPr lang="en-US"/>
              <a:t>L9 Development Status to Landsat Science Team        August 9, 2018</a:t>
            </a:r>
          </a:p>
        </p:txBody>
      </p:sp>
      <p:sp>
        <p:nvSpPr>
          <p:cNvPr id="5" name="Slide Number Placeholder 4">
            <a:extLst>
              <a:ext uri="{FF2B5EF4-FFF2-40B4-BE49-F238E27FC236}">
                <a16:creationId xmlns:a16="http://schemas.microsoft.com/office/drawing/2014/main" id="{79F60C05-9B2A-3C4A-9BD8-EC72FD5D7989}"/>
              </a:ext>
            </a:extLst>
          </p:cNvPr>
          <p:cNvSpPr>
            <a:spLocks noGrp="1"/>
          </p:cNvSpPr>
          <p:nvPr>
            <p:ph type="sldNum" sz="quarter" idx="4"/>
          </p:nvPr>
        </p:nvSpPr>
        <p:spPr/>
        <p:txBody>
          <a:bodyPr/>
          <a:lstStyle/>
          <a:p>
            <a:fld id="{9A4DB9E2-F09A-429B-9E50-670A92037774}" type="slidenum">
              <a:rPr lang="en-US" smtClean="0"/>
              <a:pPr/>
              <a:t>29</a:t>
            </a:fld>
            <a:endParaRPr lang="en-US"/>
          </a:p>
        </p:txBody>
      </p:sp>
    </p:spTree>
    <p:extLst>
      <p:ext uri="{BB962C8B-B14F-4D97-AF65-F5344CB8AC3E}">
        <p14:creationId xmlns:p14="http://schemas.microsoft.com/office/powerpoint/2010/main" val="456540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defRPr/>
            </a:pPr>
            <a:r>
              <a:rPr lang="en-US">
                <a:cs typeface="+mj-cs"/>
              </a:rPr>
              <a:t>Landsat 9 Mission Overview</a:t>
            </a:r>
          </a:p>
        </p:txBody>
      </p:sp>
      <p:sp>
        <p:nvSpPr>
          <p:cNvPr id="13" name="Rectangle 4"/>
          <p:cNvSpPr>
            <a:spLocks noChangeArrowheads="1"/>
          </p:cNvSpPr>
          <p:nvPr/>
        </p:nvSpPr>
        <p:spPr bwMode="auto">
          <a:xfrm>
            <a:off x="228598" y="864077"/>
            <a:ext cx="4000501" cy="1032454"/>
          </a:xfrm>
          <a:prstGeom prst="rect">
            <a:avLst/>
          </a:prstGeom>
          <a:solidFill>
            <a:srgbClr val="CCECFF"/>
          </a:solidFill>
          <a:ln w="12700">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defRPr/>
            </a:pPr>
            <a:endParaRPr lang="en-US" sz="1800">
              <a:solidFill>
                <a:srgbClr val="000000"/>
              </a:solidFill>
              <a:latin typeface="Arial" charset="0"/>
              <a:ea typeface="ＭＳ Ｐゴシック" pitchFamily="-110" charset="-128"/>
              <a:cs typeface="ＭＳ Ｐゴシック"/>
            </a:endParaRPr>
          </a:p>
        </p:txBody>
      </p:sp>
      <p:sp>
        <p:nvSpPr>
          <p:cNvPr id="14" name="Rectangle 5"/>
          <p:cNvSpPr>
            <a:spLocks noChangeArrowheads="1"/>
          </p:cNvSpPr>
          <p:nvPr/>
        </p:nvSpPr>
        <p:spPr bwMode="auto">
          <a:xfrm>
            <a:off x="228598" y="864077"/>
            <a:ext cx="4000500" cy="10324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9056" tIns="34529" rIns="69056" bIns="34529"/>
          <a:lstStyle/>
          <a:p>
            <a:pPr marL="0" lvl="1" algn="ctr">
              <a:lnSpc>
                <a:spcPct val="90000"/>
              </a:lnSpc>
              <a:spcBef>
                <a:spcPct val="20000"/>
              </a:spcBef>
              <a:defRPr/>
            </a:pPr>
            <a:r>
              <a:rPr lang="en-US" sz="1200" b="1" i="1" u="sng">
                <a:solidFill>
                  <a:srgbClr val="000000"/>
                </a:solidFill>
                <a:ea typeface="ＭＳ Ｐゴシック" pitchFamily="-110" charset="-128"/>
                <a:cs typeface="ＭＳ Ｐゴシック"/>
              </a:rPr>
              <a:t>Mission Objectives</a:t>
            </a:r>
          </a:p>
          <a:p>
            <a:pPr marL="233363" indent="-233363">
              <a:lnSpc>
                <a:spcPct val="90000"/>
              </a:lnSpc>
              <a:spcBef>
                <a:spcPts val="250"/>
              </a:spcBef>
              <a:buFontTx/>
              <a:buChar char="•"/>
              <a:defRPr/>
            </a:pPr>
            <a:r>
              <a:rPr lang="en-US" sz="1050" b="1">
                <a:solidFill>
                  <a:srgbClr val="000000"/>
                </a:solidFill>
                <a:ea typeface="ＭＳ Ｐゴシック" pitchFamily="-110" charset="-128"/>
                <a:cs typeface="ＭＳ Ｐゴシック"/>
              </a:rPr>
              <a:t>Provide continuity in multi-decadal Landsat land surface observations to study, predict, and understand the consequences of land surface dynamics</a:t>
            </a:r>
          </a:p>
          <a:p>
            <a:pPr lvl="1" indent="-223838">
              <a:lnSpc>
                <a:spcPct val="90000"/>
              </a:lnSpc>
              <a:spcBef>
                <a:spcPct val="20000"/>
              </a:spcBef>
              <a:buFontTx/>
              <a:buChar char="•"/>
              <a:defRPr/>
            </a:pPr>
            <a:r>
              <a:rPr lang="en-US" sz="1050" b="1">
                <a:solidFill>
                  <a:srgbClr val="000000"/>
                </a:solidFill>
                <a:ea typeface="ＭＳ Ｐゴシック" pitchFamily="-110" charset="-128"/>
                <a:cs typeface="ＭＳ Ｐゴシック"/>
              </a:rPr>
              <a:t>Core Component of Sustainable Land Imaging program</a:t>
            </a:r>
          </a:p>
        </p:txBody>
      </p:sp>
      <p:sp>
        <p:nvSpPr>
          <p:cNvPr id="15" name="Text Box 25"/>
          <p:cNvSpPr txBox="1">
            <a:spLocks noChangeArrowheads="1"/>
          </p:cNvSpPr>
          <p:nvPr/>
        </p:nvSpPr>
        <p:spPr bwMode="auto">
          <a:xfrm>
            <a:off x="228597" y="5997658"/>
            <a:ext cx="4000502" cy="461665"/>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12700">
                <a:solidFill>
                  <a:srgbClr val="FF4A53"/>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eaLnBrk="0" hangingPunct="0">
              <a:defRPr/>
            </a:pPr>
            <a:r>
              <a:rPr lang="en-US" sz="800" b="1">
                <a:solidFill>
                  <a:srgbClr val="000000"/>
                </a:solidFill>
                <a:latin typeface="+mj-lt"/>
                <a:ea typeface="ＭＳ Ｐゴシック" pitchFamily="-110" charset="-128"/>
                <a:cs typeface="ＭＳ Ｐゴシック"/>
              </a:rPr>
              <a:t>Increase in pivot irrigation in Saudi Arabia from 1987 to 2012 as recorded by Landsat. The increase in irrigated land correlates with declining groundwater levels measured from GRACE (courtesy M. Rodell, GSFC)</a:t>
            </a:r>
          </a:p>
        </p:txBody>
      </p:sp>
      <p:sp>
        <p:nvSpPr>
          <p:cNvPr id="16" name="Rectangle 27"/>
          <p:cNvSpPr>
            <a:spLocks noChangeArrowheads="1"/>
          </p:cNvSpPr>
          <p:nvPr/>
        </p:nvSpPr>
        <p:spPr bwMode="auto">
          <a:xfrm>
            <a:off x="4355716" y="3077513"/>
            <a:ext cx="4664716" cy="3388144"/>
          </a:xfrm>
          <a:prstGeom prst="rect">
            <a:avLst/>
          </a:prstGeom>
          <a:solidFill>
            <a:srgbClr val="CCECFF"/>
          </a:solidFill>
          <a:ln w="12700">
            <a:solidFill>
              <a:schemeClr val="tx1"/>
            </a:solidFill>
            <a:miter lim="800000"/>
            <a:headEnd/>
            <a:tailEnd/>
          </a:ln>
          <a:effectLst>
            <a:outerShdw blurRad="63500" dist="107763" dir="2700000" algn="ctr" rotWithShape="0">
              <a:schemeClr val="bg2">
                <a:alpha val="74998"/>
              </a:schemeClr>
            </a:outerShdw>
          </a:effectLst>
        </p:spPr>
        <p:txBody>
          <a:bodyPr lIns="69056" tIns="34529" rIns="69056" bIns="34529"/>
          <a:lstStyle/>
          <a:p>
            <a:pPr algn="ctr">
              <a:buSzPct val="120000"/>
              <a:defRPr/>
            </a:pPr>
            <a:r>
              <a:rPr lang="en-US" sz="1200" b="1" i="1" u="sng">
                <a:solidFill>
                  <a:srgbClr val="000000"/>
                </a:solidFill>
                <a:ea typeface="ＭＳ Ｐゴシック" pitchFamily="-110" charset="-128"/>
                <a:cs typeface="ＭＳ Ｐゴシック"/>
              </a:rPr>
              <a:t>Instruments</a:t>
            </a:r>
            <a:endParaRPr lang="en-US" sz="1200" b="1" u="sng">
              <a:solidFill>
                <a:srgbClr val="000000"/>
              </a:solidFill>
              <a:ea typeface="ＭＳ Ｐゴシック" pitchFamily="-110" charset="-128"/>
              <a:cs typeface="ＭＳ Ｐゴシック"/>
            </a:endParaRPr>
          </a:p>
          <a:p>
            <a:pPr marL="233363" indent="-233363">
              <a:spcBef>
                <a:spcPts val="225"/>
              </a:spcBef>
              <a:buSzPct val="120000"/>
              <a:buFontTx/>
              <a:buChar char="•"/>
              <a:defRPr/>
            </a:pPr>
            <a:r>
              <a:rPr lang="en-US" sz="1050" b="1">
                <a:solidFill>
                  <a:srgbClr val="000000"/>
                </a:solidFill>
                <a:ea typeface="ＭＳ Ｐゴシック" pitchFamily="-110" charset="-128"/>
                <a:cs typeface="ＭＳ Ｐゴシック"/>
              </a:rPr>
              <a:t>Operational Land Imager 2 (OLI-2; Ball Aerospace)</a:t>
            </a:r>
          </a:p>
          <a:p>
            <a:pPr marL="457200" lvl="2" indent="-233363">
              <a:buSzPct val="120000"/>
              <a:buFontTx/>
              <a:buChar char="•"/>
              <a:defRPr/>
            </a:pPr>
            <a:r>
              <a:rPr lang="en-US" sz="1050">
                <a:solidFill>
                  <a:srgbClr val="000000"/>
                </a:solidFill>
                <a:ea typeface="ＭＳ Ｐゴシック" pitchFamily="-110" charset="-128"/>
                <a:cs typeface="ＭＳ Ｐゴシック"/>
              </a:rPr>
              <a:t>Reflective-band push-broom imager (15-30m res)</a:t>
            </a:r>
          </a:p>
          <a:p>
            <a:pPr marL="457200" lvl="2" indent="-233363">
              <a:buSzPct val="120000"/>
              <a:buFontTx/>
              <a:buChar char="•"/>
              <a:defRPr/>
            </a:pPr>
            <a:r>
              <a:rPr lang="en-US" sz="1050">
                <a:solidFill>
                  <a:srgbClr val="000000"/>
                </a:solidFill>
                <a:ea typeface="ＭＳ Ｐゴシック" pitchFamily="-110" charset="-128"/>
                <a:cs typeface="ＭＳ Ｐゴシック"/>
              </a:rPr>
              <a:t>9 spectral bands at 15 - 30m resolution</a:t>
            </a:r>
          </a:p>
          <a:p>
            <a:pPr marL="457200" lvl="2" indent="-233363">
              <a:buSzPct val="120000"/>
              <a:buFontTx/>
              <a:buChar char="•"/>
              <a:defRPr/>
            </a:pPr>
            <a:r>
              <a:rPr lang="en-US" sz="1050">
                <a:solidFill>
                  <a:srgbClr val="000000"/>
                </a:solidFill>
                <a:ea typeface="ＭＳ Ｐゴシック" pitchFamily="-110" charset="-128"/>
                <a:cs typeface="ＭＳ Ｐゴシック"/>
              </a:rPr>
              <a:t>Retrieves data on surface properties, land cover, and vegetation condition</a:t>
            </a:r>
          </a:p>
          <a:p>
            <a:pPr marL="233363" indent="-233363">
              <a:buSzPct val="120000"/>
              <a:buFontTx/>
              <a:buChar char="•"/>
              <a:defRPr/>
            </a:pPr>
            <a:r>
              <a:rPr lang="en-US" sz="1050" b="1">
                <a:solidFill>
                  <a:srgbClr val="000000"/>
                </a:solidFill>
                <a:ea typeface="ＭＳ Ｐゴシック" pitchFamily="-110" charset="-128"/>
                <a:cs typeface="ＭＳ Ｐゴシック"/>
              </a:rPr>
              <a:t>Thermal Infrared Sensor 2 (TIRS-2; NASA GSFC)</a:t>
            </a:r>
          </a:p>
          <a:p>
            <a:pPr lvl="1" indent="-233363">
              <a:buSzPct val="120000"/>
              <a:buFontTx/>
              <a:buChar char="•"/>
              <a:defRPr/>
            </a:pPr>
            <a:r>
              <a:rPr lang="en-US" sz="1050">
                <a:solidFill>
                  <a:srgbClr val="000000"/>
                </a:solidFill>
                <a:ea typeface="ＭＳ Ｐゴシック" pitchFamily="-110" charset="-128"/>
                <a:cs typeface="ＭＳ Ｐゴシック"/>
              </a:rPr>
              <a:t>Thermal infrared (TIR) push-broom imager</a:t>
            </a:r>
          </a:p>
          <a:p>
            <a:pPr lvl="1" indent="-233363">
              <a:buSzPct val="120000"/>
              <a:buFontTx/>
              <a:buChar char="•"/>
              <a:defRPr/>
            </a:pPr>
            <a:r>
              <a:rPr lang="en-US" sz="1050">
                <a:solidFill>
                  <a:srgbClr val="000000"/>
                </a:solidFill>
                <a:ea typeface="ＭＳ Ｐゴシック" pitchFamily="-110" charset="-128"/>
                <a:cs typeface="ＭＳ Ｐゴシック"/>
              </a:rPr>
              <a:t>2 TIR bands at 100m resolution</a:t>
            </a:r>
          </a:p>
          <a:p>
            <a:pPr lvl="1" indent="-233363">
              <a:buSzPct val="120000"/>
              <a:buFontTx/>
              <a:buChar char="•"/>
              <a:defRPr/>
            </a:pPr>
            <a:r>
              <a:rPr lang="en-US" sz="1050">
                <a:solidFill>
                  <a:srgbClr val="000000"/>
                </a:solidFill>
                <a:ea typeface="ＭＳ Ｐゴシック" pitchFamily="-110" charset="-128"/>
                <a:cs typeface="ＭＳ Ｐゴシック"/>
              </a:rPr>
              <a:t>Retrieves surface temperature, supporting agricultural and climate applications, including monitoring evapotranspiration</a:t>
            </a:r>
          </a:p>
          <a:p>
            <a:pPr algn="ctr">
              <a:spcBef>
                <a:spcPts val="600"/>
              </a:spcBef>
              <a:buSzPct val="120000"/>
              <a:defRPr/>
            </a:pPr>
            <a:r>
              <a:rPr lang="en-US" sz="1200" b="1" i="1" u="sng">
                <a:solidFill>
                  <a:srgbClr val="000000"/>
                </a:solidFill>
                <a:ea typeface="ＭＳ Ｐゴシック" pitchFamily="-110" charset="-128"/>
                <a:cs typeface="ＭＳ Ｐゴシック"/>
              </a:rPr>
              <a:t>Spacecraft (S/C) &amp; Observatory Integration &amp; Test (I&amp;T)</a:t>
            </a:r>
          </a:p>
          <a:p>
            <a:pPr marL="233363" indent="-233363">
              <a:spcBef>
                <a:spcPts val="225"/>
              </a:spcBef>
              <a:buSzPct val="120000"/>
              <a:buFontTx/>
              <a:buChar char="•"/>
              <a:defRPr/>
            </a:pPr>
            <a:r>
              <a:rPr lang="en-US" sz="1050" b="1">
                <a:solidFill>
                  <a:srgbClr val="000000"/>
                </a:solidFill>
                <a:ea typeface="ＭＳ Ｐゴシック" pitchFamily="-110" charset="-128"/>
                <a:cs typeface="ＭＳ Ｐゴシック"/>
              </a:rPr>
              <a:t>Northrop Grumman Innovation Systems (NGIS), formerly Orbital ATK (OA)</a:t>
            </a:r>
          </a:p>
          <a:p>
            <a:pPr marL="233363" indent="-233363" algn="ctr">
              <a:spcBef>
                <a:spcPts val="0"/>
              </a:spcBef>
              <a:buSzPct val="120000"/>
              <a:defRPr/>
            </a:pPr>
            <a:r>
              <a:rPr lang="en-US" sz="1200" b="1" i="1" u="sng">
                <a:solidFill>
                  <a:srgbClr val="000000"/>
                </a:solidFill>
                <a:ea typeface="ＭＳ Ｐゴシック" pitchFamily="-110" charset="-128"/>
                <a:cs typeface="ＭＳ Ｐゴシック"/>
              </a:rPr>
              <a:t>Launch Services</a:t>
            </a:r>
            <a:endParaRPr lang="en-US" sz="1200" b="1">
              <a:solidFill>
                <a:srgbClr val="000000"/>
              </a:solidFill>
              <a:ea typeface="ＭＳ Ｐゴシック" pitchFamily="-110" charset="-128"/>
              <a:cs typeface="ＭＳ Ｐゴシック"/>
            </a:endParaRPr>
          </a:p>
          <a:p>
            <a:pPr marL="196850" lvl="0" indent="-196850" fontAlgn="auto">
              <a:spcBef>
                <a:spcPts val="300"/>
              </a:spcBef>
              <a:spcAft>
                <a:spcPts val="0"/>
              </a:spcAft>
              <a:buSzPct val="120000"/>
              <a:buFontTx/>
              <a:buChar char="•"/>
              <a:tabLst>
                <a:tab pos="958850" algn="l"/>
                <a:tab pos="1714500" algn="l"/>
                <a:tab pos="1943100" algn="l"/>
              </a:tabLst>
              <a:defRPr/>
            </a:pPr>
            <a:r>
              <a:rPr lang="en-US" sz="1050" b="1">
                <a:solidFill>
                  <a:srgbClr val="000000"/>
                </a:solidFill>
                <a:ea typeface="ＭＳ Ｐゴシック" pitchFamily="-110" charset="-128"/>
              </a:rPr>
              <a:t>United Launch Alliance (ULA)  Atlas V 401</a:t>
            </a:r>
          </a:p>
          <a:p>
            <a:pPr marL="233363" indent="-233363" algn="ctr">
              <a:spcBef>
                <a:spcPts val="600"/>
              </a:spcBef>
              <a:buSzPct val="120000"/>
              <a:defRPr/>
            </a:pPr>
            <a:r>
              <a:rPr lang="en-US" sz="1200" b="1" i="1" u="sng">
                <a:solidFill>
                  <a:srgbClr val="000000"/>
                </a:solidFill>
                <a:ea typeface="ＭＳ Ｐゴシック" pitchFamily="-110" charset="-128"/>
                <a:cs typeface="ＭＳ Ｐゴシック"/>
              </a:rPr>
              <a:t>Mission Operations Center (MOC) and Mission Operations</a:t>
            </a:r>
          </a:p>
          <a:p>
            <a:pPr marL="233363" indent="-233363">
              <a:spcBef>
                <a:spcPts val="225"/>
              </a:spcBef>
              <a:buSzPct val="120000"/>
              <a:buFontTx/>
              <a:buChar char="•"/>
              <a:defRPr/>
            </a:pPr>
            <a:r>
              <a:rPr lang="en-US" sz="1050" b="1">
                <a:solidFill>
                  <a:srgbClr val="000000"/>
                </a:solidFill>
                <a:ea typeface="ＭＳ Ｐゴシック" pitchFamily="-110" charset="-128"/>
                <a:cs typeface="ＭＳ Ｐゴシック"/>
              </a:rPr>
              <a:t>General Dynamics Mission Systems (GDMS)</a:t>
            </a:r>
          </a:p>
        </p:txBody>
      </p:sp>
      <p:pic>
        <p:nvPicPr>
          <p:cNvPr id="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597" y="3245476"/>
            <a:ext cx="4000501" cy="2740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4"/>
          <p:cNvSpPr>
            <a:spLocks noChangeArrowheads="1"/>
          </p:cNvSpPr>
          <p:nvPr/>
        </p:nvSpPr>
        <p:spPr bwMode="auto">
          <a:xfrm>
            <a:off x="4364183" y="864076"/>
            <a:ext cx="4656249" cy="2191427"/>
          </a:xfrm>
          <a:prstGeom prst="rect">
            <a:avLst/>
          </a:prstGeom>
          <a:solidFill>
            <a:srgbClr val="CCECFF"/>
          </a:solidFill>
          <a:ln w="12700">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defRPr/>
            </a:pPr>
            <a:endParaRPr lang="en-US" sz="1200">
              <a:solidFill>
                <a:srgbClr val="000000"/>
              </a:solidFill>
              <a:ea typeface="ＭＳ Ｐゴシック" pitchFamily="-110" charset="-128"/>
              <a:cs typeface="ＭＳ Ｐゴシック"/>
            </a:endParaRPr>
          </a:p>
        </p:txBody>
      </p:sp>
      <p:sp>
        <p:nvSpPr>
          <p:cNvPr id="19" name="Rectangle 5"/>
          <p:cNvSpPr>
            <a:spLocks noChangeArrowheads="1"/>
          </p:cNvSpPr>
          <p:nvPr/>
        </p:nvSpPr>
        <p:spPr bwMode="auto">
          <a:xfrm>
            <a:off x="4364182" y="864075"/>
            <a:ext cx="4567691" cy="21914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9056" tIns="34529" rIns="69056" bIns="34529"/>
          <a:lstStyle/>
          <a:p>
            <a:pPr marL="0" lvl="1" algn="ctr">
              <a:lnSpc>
                <a:spcPct val="90000"/>
              </a:lnSpc>
              <a:spcBef>
                <a:spcPct val="20000"/>
              </a:spcBef>
              <a:defRPr/>
            </a:pPr>
            <a:r>
              <a:rPr lang="en-US" sz="1200" b="1" i="1" u="sng">
                <a:solidFill>
                  <a:srgbClr val="000000"/>
                </a:solidFill>
                <a:ea typeface="ＭＳ Ｐゴシック" pitchFamily="-110" charset="-128"/>
                <a:cs typeface="ＭＳ Ｐゴシック"/>
              </a:rPr>
              <a:t>Mission Parameters</a:t>
            </a:r>
          </a:p>
          <a:p>
            <a:pPr marL="233363" indent="-233363">
              <a:lnSpc>
                <a:spcPct val="90000"/>
              </a:lnSpc>
              <a:spcBef>
                <a:spcPts val="225"/>
              </a:spcBef>
              <a:buSzPct val="120000"/>
              <a:buFontTx/>
              <a:buChar char="•"/>
              <a:defRPr/>
            </a:pPr>
            <a:r>
              <a:rPr lang="en-US" sz="1050" b="1">
                <a:solidFill>
                  <a:srgbClr val="000000"/>
                </a:solidFill>
                <a:ea typeface="ＭＳ Ｐゴシック" pitchFamily="-110" charset="-128"/>
                <a:cs typeface="ＭＳ Ｐゴシック"/>
              </a:rPr>
              <a:t>Single Satellite, Mission Category 1, Risk Class B </a:t>
            </a:r>
          </a:p>
          <a:p>
            <a:pPr lvl="1" indent="-223838">
              <a:lnSpc>
                <a:spcPct val="90000"/>
              </a:lnSpc>
              <a:spcBef>
                <a:spcPct val="20000"/>
              </a:spcBef>
              <a:buFont typeface="Arial"/>
              <a:buChar char="•"/>
              <a:defRPr/>
            </a:pPr>
            <a:r>
              <a:rPr lang="en-US" sz="1050">
                <a:solidFill>
                  <a:srgbClr val="000000"/>
                </a:solidFill>
                <a:ea typeface="ＭＳ Ｐゴシック" pitchFamily="-110" charset="-128"/>
                <a:cs typeface="ＭＳ Ｐゴシック"/>
              </a:rPr>
              <a:t>5-year design life after on-orbit checkout</a:t>
            </a:r>
          </a:p>
          <a:p>
            <a:pPr lvl="1" indent="-223838">
              <a:lnSpc>
                <a:spcPct val="90000"/>
              </a:lnSpc>
              <a:spcBef>
                <a:spcPct val="20000"/>
              </a:spcBef>
              <a:buFont typeface="Arial"/>
              <a:buChar char="•"/>
              <a:defRPr/>
            </a:pPr>
            <a:r>
              <a:rPr lang="en-US" sz="1050">
                <a:solidFill>
                  <a:srgbClr val="000000"/>
                </a:solidFill>
                <a:ea typeface="ＭＳ Ｐゴシック" pitchFamily="-110" charset="-128"/>
                <a:cs typeface="ＭＳ Ｐゴシック"/>
              </a:rPr>
              <a:t>At least 10 years of consumables</a:t>
            </a:r>
          </a:p>
          <a:p>
            <a:pPr marL="233363" indent="-233363">
              <a:lnSpc>
                <a:spcPct val="90000"/>
              </a:lnSpc>
              <a:spcBef>
                <a:spcPts val="225"/>
              </a:spcBef>
              <a:buSzPct val="120000"/>
              <a:buFontTx/>
              <a:buChar char="•"/>
              <a:defRPr/>
            </a:pPr>
            <a:r>
              <a:rPr lang="en-US" sz="1050" b="1">
                <a:solidFill>
                  <a:srgbClr val="000000"/>
                </a:solidFill>
                <a:ea typeface="ＭＳ Ｐゴシック" pitchFamily="-110" charset="-128"/>
                <a:cs typeface="ＭＳ Ｐゴシック"/>
              </a:rPr>
              <a:t>Sun-synchronous orbit, 705 km at equator, 98°inclination</a:t>
            </a:r>
          </a:p>
          <a:p>
            <a:pPr marL="233363" indent="-233363">
              <a:lnSpc>
                <a:spcPct val="90000"/>
              </a:lnSpc>
              <a:spcBef>
                <a:spcPts val="225"/>
              </a:spcBef>
              <a:buSzPct val="120000"/>
              <a:buFontTx/>
              <a:buChar char="•"/>
              <a:defRPr/>
            </a:pPr>
            <a:r>
              <a:rPr lang="en-US" sz="1050" b="1">
                <a:solidFill>
                  <a:srgbClr val="000000"/>
                </a:solidFill>
                <a:ea typeface="ＭＳ Ｐゴシック" pitchFamily="-110" charset="-128"/>
                <a:cs typeface="ＭＳ Ｐゴシック"/>
              </a:rPr>
              <a:t>16-day global land revisit</a:t>
            </a:r>
          </a:p>
          <a:p>
            <a:pPr marL="233363" indent="-233363">
              <a:lnSpc>
                <a:spcPct val="90000"/>
              </a:lnSpc>
              <a:spcBef>
                <a:spcPts val="225"/>
              </a:spcBef>
              <a:buSzPct val="120000"/>
              <a:buFontTx/>
              <a:buChar char="•"/>
              <a:defRPr/>
            </a:pPr>
            <a:r>
              <a:rPr lang="en-US" sz="1050" b="1">
                <a:solidFill>
                  <a:srgbClr val="000000"/>
                </a:solidFill>
                <a:ea typeface="ＭＳ Ｐゴシック" pitchFamily="-110" charset="-128"/>
                <a:cs typeface="ＭＳ Ｐゴシック"/>
              </a:rPr>
              <a:t>Partnership: NASA &amp; USGS</a:t>
            </a:r>
          </a:p>
          <a:p>
            <a:pPr lvl="1" indent="-223838">
              <a:lnSpc>
                <a:spcPct val="90000"/>
              </a:lnSpc>
              <a:spcBef>
                <a:spcPct val="20000"/>
              </a:spcBef>
              <a:buFont typeface="Arial"/>
              <a:buChar char="•"/>
              <a:defRPr/>
            </a:pPr>
            <a:r>
              <a:rPr lang="en-US" sz="1050">
                <a:solidFill>
                  <a:srgbClr val="000000"/>
                </a:solidFill>
                <a:ea typeface="ＭＳ Ｐゴシック" pitchFamily="-110" charset="-128"/>
                <a:cs typeface="ＭＳ Ｐゴシック"/>
              </a:rPr>
              <a:t>NASA:  Flight segment &amp; checkout</a:t>
            </a:r>
          </a:p>
          <a:p>
            <a:pPr lvl="1" indent="-223838">
              <a:lnSpc>
                <a:spcPct val="90000"/>
              </a:lnSpc>
              <a:spcBef>
                <a:spcPct val="20000"/>
              </a:spcBef>
              <a:buFont typeface="Arial"/>
              <a:buChar char="•"/>
              <a:defRPr/>
            </a:pPr>
            <a:r>
              <a:rPr lang="en-US" sz="1050">
                <a:solidFill>
                  <a:srgbClr val="000000"/>
                </a:solidFill>
                <a:ea typeface="ＭＳ Ｐゴシック" pitchFamily="-110" charset="-128"/>
                <a:cs typeface="ＭＳ Ｐゴシック"/>
              </a:rPr>
              <a:t>USGS:  Ground system and operations</a:t>
            </a:r>
          </a:p>
          <a:p>
            <a:pPr marL="233363" indent="-233363">
              <a:lnSpc>
                <a:spcPct val="90000"/>
              </a:lnSpc>
              <a:spcBef>
                <a:spcPts val="225"/>
              </a:spcBef>
              <a:buSzPct val="120000"/>
              <a:buFontTx/>
              <a:buChar char="•"/>
              <a:tabLst>
                <a:tab pos="795338" algn="l"/>
              </a:tabLst>
              <a:defRPr/>
            </a:pPr>
            <a:r>
              <a:rPr lang="en-US" sz="1050" b="1">
                <a:solidFill>
                  <a:srgbClr val="000000"/>
                </a:solidFill>
                <a:ea typeface="ＭＳ Ｐゴシック" pitchFamily="-110" charset="-128"/>
              </a:rPr>
              <a:t>Category 3 Launch Vehicle</a:t>
            </a:r>
            <a:endParaRPr lang="en-US" sz="1050" b="1">
              <a:solidFill>
                <a:srgbClr val="000000"/>
              </a:solidFill>
              <a:ea typeface="ＭＳ Ｐゴシック" pitchFamily="-110" charset="-128"/>
              <a:cs typeface="ＭＳ Ｐゴシック"/>
            </a:endParaRPr>
          </a:p>
          <a:p>
            <a:pPr marL="233363" indent="-233363">
              <a:lnSpc>
                <a:spcPct val="90000"/>
              </a:lnSpc>
              <a:spcBef>
                <a:spcPts val="225"/>
              </a:spcBef>
              <a:buSzPct val="120000"/>
              <a:buFontTx/>
              <a:buChar char="•"/>
              <a:tabLst>
                <a:tab pos="795338" algn="l"/>
              </a:tabLst>
              <a:defRPr/>
            </a:pPr>
            <a:r>
              <a:rPr lang="en-US" sz="1050" b="1">
                <a:solidFill>
                  <a:srgbClr val="000000"/>
                </a:solidFill>
                <a:ea typeface="ＭＳ Ｐゴシック" pitchFamily="-110" charset="-128"/>
                <a:cs typeface="ＭＳ Ｐゴシック"/>
              </a:rPr>
              <a:t>Launch:	Management Agreement - December 2020</a:t>
            </a:r>
          </a:p>
          <a:p>
            <a:pPr>
              <a:lnSpc>
                <a:spcPct val="90000"/>
              </a:lnSpc>
              <a:spcBef>
                <a:spcPts val="225"/>
              </a:spcBef>
              <a:buSzPct val="120000"/>
              <a:tabLst>
                <a:tab pos="795338" algn="l"/>
              </a:tabLst>
              <a:defRPr/>
            </a:pPr>
            <a:r>
              <a:rPr lang="en-US" sz="1050" b="1">
                <a:solidFill>
                  <a:srgbClr val="000000"/>
                </a:solidFill>
                <a:ea typeface="ＭＳ Ｐゴシック" pitchFamily="-110" charset="-128"/>
                <a:cs typeface="ＭＳ Ｐゴシック"/>
              </a:rPr>
              <a:t>       	Agency Baseline Commitment – November 2021</a:t>
            </a:r>
          </a:p>
        </p:txBody>
      </p:sp>
      <p:sp>
        <p:nvSpPr>
          <p:cNvPr id="20" name="Rectangle 26"/>
          <p:cNvSpPr>
            <a:spLocks noChangeArrowheads="1"/>
          </p:cNvSpPr>
          <p:nvPr/>
        </p:nvSpPr>
        <p:spPr bwMode="auto">
          <a:xfrm>
            <a:off x="228597" y="2004784"/>
            <a:ext cx="4000501" cy="1033272"/>
          </a:xfrm>
          <a:prstGeom prst="rect">
            <a:avLst/>
          </a:prstGeom>
          <a:solidFill>
            <a:srgbClr val="CCECFF"/>
          </a:solidFill>
          <a:ln w="12700">
            <a:solidFill>
              <a:schemeClr val="tx1"/>
            </a:solidFill>
            <a:miter lim="800000"/>
            <a:headEnd/>
            <a:tailEnd/>
          </a:ln>
          <a:effectLst>
            <a:outerShdw blurRad="63500" dist="107763" dir="2700000" algn="ctr" rotWithShape="0">
              <a:schemeClr val="bg2">
                <a:alpha val="74998"/>
              </a:schemeClr>
            </a:outerShdw>
          </a:effectLst>
        </p:spPr>
        <p:txBody>
          <a:bodyPr lIns="69056" tIns="34529" rIns="69056" bIns="34529"/>
          <a:lstStyle/>
          <a:p>
            <a:pPr marL="0" lvl="1" algn="ctr">
              <a:buSzPct val="120000"/>
              <a:defRPr/>
            </a:pPr>
            <a:r>
              <a:rPr lang="en-US" sz="1200" b="1" i="1" u="sng">
                <a:solidFill>
                  <a:srgbClr val="000000"/>
                </a:solidFill>
                <a:ea typeface="ＭＳ Ｐゴシック" pitchFamily="-110" charset="-128"/>
                <a:cs typeface="ＭＳ Ｐゴシック"/>
              </a:rPr>
              <a:t>Mission Team</a:t>
            </a:r>
          </a:p>
          <a:p>
            <a:pPr marL="233363" indent="-233363">
              <a:spcBef>
                <a:spcPts val="250"/>
              </a:spcBef>
              <a:buSzPct val="120000"/>
              <a:buFontTx/>
              <a:buChar char="•"/>
              <a:defRPr/>
            </a:pPr>
            <a:r>
              <a:rPr lang="en-US" sz="1050" b="1">
                <a:solidFill>
                  <a:srgbClr val="000000"/>
                </a:solidFill>
                <a:ea typeface="ＭＳ Ｐゴシック" pitchFamily="-110" charset="-128"/>
                <a:cs typeface="ＭＳ Ｐゴシック"/>
              </a:rPr>
              <a:t>NASA Goddard Space Flight Center (GSFC)</a:t>
            </a:r>
          </a:p>
          <a:p>
            <a:pPr marL="233363" indent="-233363">
              <a:buSzPct val="120000"/>
              <a:buFontTx/>
              <a:buChar char="•"/>
              <a:defRPr/>
            </a:pPr>
            <a:r>
              <a:rPr lang="en-US" sz="1050" b="1">
                <a:solidFill>
                  <a:srgbClr val="000000"/>
                </a:solidFill>
                <a:ea typeface="ＭＳ Ｐゴシック" pitchFamily="-110" charset="-128"/>
              </a:rPr>
              <a:t>USGS</a:t>
            </a:r>
            <a:r>
              <a:rPr lang="en-US" sz="1050" b="1">
                <a:solidFill>
                  <a:srgbClr val="000000"/>
                </a:solidFill>
                <a:ea typeface="ＭＳ Ｐゴシック" pitchFamily="-110" charset="-128"/>
                <a:cs typeface="ＭＳ Ｐゴシック"/>
              </a:rPr>
              <a:t> Earth Resources Observation &amp; Science (EROS) Center</a:t>
            </a:r>
          </a:p>
          <a:p>
            <a:pPr marL="233363" indent="-233363">
              <a:buSzPct val="120000"/>
              <a:buFontTx/>
              <a:buChar char="•"/>
              <a:defRPr/>
            </a:pPr>
            <a:r>
              <a:rPr lang="en-US" sz="1050" b="1">
                <a:solidFill>
                  <a:srgbClr val="000000"/>
                </a:solidFill>
                <a:ea typeface="ＭＳ Ｐゴシック" pitchFamily="-110" charset="-128"/>
                <a:cs typeface="ＭＳ Ｐゴシック"/>
              </a:rPr>
              <a:t>NASA Kennedy Space Center (KSC)</a:t>
            </a:r>
          </a:p>
          <a:p>
            <a:pPr marL="147638" indent="-147638">
              <a:buSzPct val="120000"/>
              <a:buFontTx/>
              <a:buChar char="•"/>
              <a:tabLst>
                <a:tab pos="719138" algn="l"/>
                <a:tab pos="1285875" algn="l"/>
                <a:tab pos="1457325" algn="l"/>
              </a:tabLst>
              <a:defRPr/>
            </a:pPr>
            <a:endParaRPr lang="en-US" sz="1000" b="1">
              <a:solidFill>
                <a:srgbClr val="000000"/>
              </a:solidFill>
              <a:ea typeface="ＭＳ Ｐゴシック" pitchFamily="-110" charset="-128"/>
              <a:cs typeface="ＭＳ Ｐゴシック"/>
            </a:endParaRPr>
          </a:p>
        </p:txBody>
      </p:sp>
      <p:sp>
        <p:nvSpPr>
          <p:cNvPr id="21" name="Footer Placeholder 3"/>
          <p:cNvSpPr>
            <a:spLocks noGrp="1"/>
          </p:cNvSpPr>
          <p:nvPr>
            <p:ph type="ftr" sz="quarter" idx="3"/>
          </p:nvPr>
        </p:nvSpPr>
        <p:spPr>
          <a:xfrm>
            <a:off x="230818" y="6497638"/>
            <a:ext cx="8266730" cy="223837"/>
          </a:xfrm>
        </p:spPr>
        <p:txBody>
          <a:bodyPr/>
          <a:lstStyle/>
          <a:p>
            <a:pPr algn="l"/>
            <a:r>
              <a:rPr lang="en-US"/>
              <a:t>L9 Development Status to Landsat Science Team        August 9, 2018</a:t>
            </a:r>
          </a:p>
        </p:txBody>
      </p:sp>
      <p:sp>
        <p:nvSpPr>
          <p:cNvPr id="2" name="Slide Number Placeholder 1">
            <a:extLst>
              <a:ext uri="{FF2B5EF4-FFF2-40B4-BE49-F238E27FC236}">
                <a16:creationId xmlns:a16="http://schemas.microsoft.com/office/drawing/2014/main" id="{0AF2A09C-0DA9-D94E-8EC1-9E7485D5A5CC}"/>
              </a:ext>
            </a:extLst>
          </p:cNvPr>
          <p:cNvSpPr>
            <a:spLocks noGrp="1"/>
          </p:cNvSpPr>
          <p:nvPr>
            <p:ph type="sldNum" sz="quarter" idx="4"/>
          </p:nvPr>
        </p:nvSpPr>
        <p:spPr/>
        <p:txBody>
          <a:bodyPr/>
          <a:lstStyle/>
          <a:p>
            <a:fld id="{9A4DB9E2-F09A-429B-9E50-670A92037774}" type="slidenum">
              <a:rPr lang="en-US" smtClean="0"/>
              <a:pPr/>
              <a:t>3</a:t>
            </a:fld>
            <a:endParaRPr lang="en-US"/>
          </a:p>
        </p:txBody>
      </p:sp>
    </p:spTree>
    <p:extLst>
      <p:ext uri="{BB962C8B-B14F-4D97-AF65-F5344CB8AC3E}">
        <p14:creationId xmlns:p14="http://schemas.microsoft.com/office/powerpoint/2010/main" val="4122628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F194BC-5B26-4ECF-9356-16B9B11D7608}"/>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E91AADBC-9321-42D6-B956-213E25C4D54C}"/>
              </a:ext>
            </a:extLst>
          </p:cNvPr>
          <p:cNvSpPr>
            <a:spLocks noGrp="1"/>
          </p:cNvSpPr>
          <p:nvPr>
            <p:ph type="title"/>
          </p:nvPr>
        </p:nvSpPr>
        <p:spPr/>
        <p:txBody>
          <a:bodyPr/>
          <a:lstStyle/>
          <a:p>
            <a:r>
              <a:rPr lang="en-US" dirty="0"/>
              <a:t>Backup Slides</a:t>
            </a:r>
          </a:p>
        </p:txBody>
      </p:sp>
      <p:sp>
        <p:nvSpPr>
          <p:cNvPr id="4" name="Footer Placeholder 3">
            <a:extLst>
              <a:ext uri="{FF2B5EF4-FFF2-40B4-BE49-F238E27FC236}">
                <a16:creationId xmlns:a16="http://schemas.microsoft.com/office/drawing/2014/main" id="{3170DF77-72AE-4D53-81EC-CE3965043BC1}"/>
              </a:ext>
            </a:extLst>
          </p:cNvPr>
          <p:cNvSpPr>
            <a:spLocks noGrp="1"/>
          </p:cNvSpPr>
          <p:nvPr>
            <p:ph type="ftr" sz="quarter" idx="3"/>
          </p:nvPr>
        </p:nvSpPr>
        <p:spPr/>
        <p:txBody>
          <a:bodyPr/>
          <a:lstStyle/>
          <a:p>
            <a:pPr algn="l"/>
            <a:r>
              <a:rPr lang="en-US"/>
              <a:t>L9 Development Status to Landsat Science Team        August 9, 2018</a:t>
            </a:r>
          </a:p>
        </p:txBody>
      </p:sp>
      <p:sp>
        <p:nvSpPr>
          <p:cNvPr id="5" name="Slide Number Placeholder 4">
            <a:extLst>
              <a:ext uri="{FF2B5EF4-FFF2-40B4-BE49-F238E27FC236}">
                <a16:creationId xmlns:a16="http://schemas.microsoft.com/office/drawing/2014/main" id="{C28F4CF6-FCDB-4901-AE23-6F18926E803E}"/>
              </a:ext>
            </a:extLst>
          </p:cNvPr>
          <p:cNvSpPr>
            <a:spLocks noGrp="1"/>
          </p:cNvSpPr>
          <p:nvPr>
            <p:ph type="sldNum" sz="quarter" idx="4"/>
          </p:nvPr>
        </p:nvSpPr>
        <p:spPr/>
        <p:txBody>
          <a:bodyPr/>
          <a:lstStyle/>
          <a:p>
            <a:fld id="{9A4DB9E2-F09A-429B-9E50-670A92037774}" type="slidenum">
              <a:rPr lang="en-US" smtClean="0"/>
              <a:pPr/>
              <a:t>30</a:t>
            </a:fld>
            <a:endParaRPr lang="en-US"/>
          </a:p>
        </p:txBody>
      </p:sp>
    </p:spTree>
    <p:extLst>
      <p:ext uri="{BB962C8B-B14F-4D97-AF65-F5344CB8AC3E}">
        <p14:creationId xmlns:p14="http://schemas.microsoft.com/office/powerpoint/2010/main" val="91364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3455-C669-46A2-A0FB-3589DD730346}"/>
              </a:ext>
            </a:extLst>
          </p:cNvPr>
          <p:cNvSpPr>
            <a:spLocks noGrp="1"/>
          </p:cNvSpPr>
          <p:nvPr>
            <p:ph type="title"/>
          </p:nvPr>
        </p:nvSpPr>
        <p:spPr/>
        <p:txBody>
          <a:bodyPr/>
          <a:lstStyle/>
          <a:p>
            <a:r>
              <a:rPr lang="en-US" dirty="0"/>
              <a:t>DPAS Schedule including Subsystem Deliveries</a:t>
            </a:r>
          </a:p>
        </p:txBody>
      </p:sp>
      <p:pic>
        <p:nvPicPr>
          <p:cNvPr id="3" name="Picture 2">
            <a:extLst>
              <a:ext uri="{FF2B5EF4-FFF2-40B4-BE49-F238E27FC236}">
                <a16:creationId xmlns:a16="http://schemas.microsoft.com/office/drawing/2014/main" id="{A2A5711B-935F-4692-BA58-9699E421B824}"/>
              </a:ext>
            </a:extLst>
          </p:cNvPr>
          <p:cNvPicPr>
            <a:picLocks noChangeAspect="1"/>
          </p:cNvPicPr>
          <p:nvPr/>
        </p:nvPicPr>
        <p:blipFill>
          <a:blip r:embed="rId2"/>
          <a:stretch>
            <a:fillRect/>
          </a:stretch>
        </p:blipFill>
        <p:spPr>
          <a:xfrm>
            <a:off x="273692" y="956444"/>
            <a:ext cx="8641447" cy="5224032"/>
          </a:xfrm>
          <a:prstGeom prst="rect">
            <a:avLst/>
          </a:prstGeom>
        </p:spPr>
      </p:pic>
      <p:sp>
        <p:nvSpPr>
          <p:cNvPr id="4" name="Oval 3">
            <a:extLst>
              <a:ext uri="{FF2B5EF4-FFF2-40B4-BE49-F238E27FC236}">
                <a16:creationId xmlns:a16="http://schemas.microsoft.com/office/drawing/2014/main" id="{BF22BFF0-F19B-43E8-83D3-4FE3CEC2D91A}"/>
              </a:ext>
            </a:extLst>
          </p:cNvPr>
          <p:cNvSpPr/>
          <p:nvPr/>
        </p:nvSpPr>
        <p:spPr bwMode="auto">
          <a:xfrm>
            <a:off x="4477662" y="2070539"/>
            <a:ext cx="546284" cy="371740"/>
          </a:xfrm>
          <a:prstGeom prst="ellipse">
            <a:avLst/>
          </a:prstGeom>
          <a:noFill/>
          <a:ln w="222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latin typeface="Arial" pitchFamily="-108" charset="0"/>
              <a:ea typeface="ＭＳ Ｐゴシック" pitchFamily="-108" charset="-128"/>
              <a:cs typeface="ＭＳ Ｐゴシック" pitchFamily="-108" charset="-128"/>
            </a:endParaRPr>
          </a:p>
        </p:txBody>
      </p:sp>
      <p:sp>
        <p:nvSpPr>
          <p:cNvPr id="5" name="Footer Placeholder 4">
            <a:extLst>
              <a:ext uri="{FF2B5EF4-FFF2-40B4-BE49-F238E27FC236}">
                <a16:creationId xmlns:a16="http://schemas.microsoft.com/office/drawing/2014/main" id="{C23CF051-C4BA-3942-826D-BC23FFA7D381}"/>
              </a:ext>
            </a:extLst>
          </p:cNvPr>
          <p:cNvSpPr>
            <a:spLocks noGrp="1"/>
          </p:cNvSpPr>
          <p:nvPr>
            <p:ph type="ftr" sz="quarter" idx="3"/>
          </p:nvPr>
        </p:nvSpPr>
        <p:spPr/>
        <p:txBody>
          <a:bodyPr/>
          <a:lstStyle/>
          <a:p>
            <a:pPr algn="l"/>
            <a:r>
              <a:rPr lang="en-US"/>
              <a:t>L9 Development Status to Landsat Science Team        August 9, 2018</a:t>
            </a:r>
          </a:p>
        </p:txBody>
      </p:sp>
      <p:sp>
        <p:nvSpPr>
          <p:cNvPr id="6" name="Slide Number Placeholder 5">
            <a:extLst>
              <a:ext uri="{FF2B5EF4-FFF2-40B4-BE49-F238E27FC236}">
                <a16:creationId xmlns:a16="http://schemas.microsoft.com/office/drawing/2014/main" id="{A1D446FB-566E-9B48-B59F-EEBB58ECA200}"/>
              </a:ext>
            </a:extLst>
          </p:cNvPr>
          <p:cNvSpPr>
            <a:spLocks noGrp="1"/>
          </p:cNvSpPr>
          <p:nvPr>
            <p:ph type="sldNum" sz="quarter" idx="4"/>
          </p:nvPr>
        </p:nvSpPr>
        <p:spPr/>
        <p:txBody>
          <a:bodyPr/>
          <a:lstStyle/>
          <a:p>
            <a:fld id="{9A4DB9E2-F09A-429B-9E50-670A92037774}" type="slidenum">
              <a:rPr lang="en-US" smtClean="0"/>
              <a:pPr/>
              <a:t>31</a:t>
            </a:fld>
            <a:endParaRPr lang="en-US"/>
          </a:p>
        </p:txBody>
      </p:sp>
    </p:spTree>
    <p:extLst>
      <p:ext uri="{BB962C8B-B14F-4D97-AF65-F5344CB8AC3E}">
        <p14:creationId xmlns:p14="http://schemas.microsoft.com/office/powerpoint/2010/main" val="2521621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63C20A-3E7F-BC42-9E66-F2190E85F5AC}"/>
              </a:ext>
            </a:extLst>
          </p:cNvPr>
          <p:cNvSpPr>
            <a:spLocks noGrp="1"/>
          </p:cNvSpPr>
          <p:nvPr>
            <p:ph idx="1"/>
          </p:nvPr>
        </p:nvSpPr>
        <p:spPr>
          <a:xfrm>
            <a:off x="230819" y="856427"/>
            <a:ext cx="8682362" cy="5477521"/>
          </a:xfrm>
        </p:spPr>
        <p:txBody>
          <a:bodyPr>
            <a:noAutofit/>
          </a:bodyPr>
          <a:lstStyle/>
          <a:p>
            <a:pPr>
              <a:spcBef>
                <a:spcPts val="1200"/>
              </a:spcBef>
            </a:pPr>
            <a:r>
              <a:rPr lang="en-US" dirty="0"/>
              <a:t>Independently-funded Agency partnership </a:t>
            </a:r>
          </a:p>
          <a:p>
            <a:pPr lvl="1">
              <a:spcBef>
                <a:spcPts val="1200"/>
              </a:spcBef>
            </a:pPr>
            <a:r>
              <a:rPr lang="en-US" dirty="0"/>
              <a:t>Not reimbursable like NASA/NOAA missions</a:t>
            </a:r>
          </a:p>
          <a:p>
            <a:pPr>
              <a:spcBef>
                <a:spcPts val="1200"/>
              </a:spcBef>
            </a:pPr>
            <a:r>
              <a:rPr lang="en-US" dirty="0"/>
              <a:t>Partnership is codified in a NASA-Department of the Interior (DOI) interagency agreement for Sustainable Land Imaging with a NASA-USGS annex for Landsat 9</a:t>
            </a:r>
          </a:p>
          <a:p>
            <a:pPr lvl="1">
              <a:spcBef>
                <a:spcPts val="1200"/>
              </a:spcBef>
            </a:pPr>
            <a:r>
              <a:rPr lang="en-US" dirty="0"/>
              <a:t>NASA is responsible for the space segment (instruments and spacecraft/observatory), mission integration, launch, and on-orbit checkout</a:t>
            </a:r>
          </a:p>
          <a:p>
            <a:pPr lvl="2">
              <a:spcBef>
                <a:spcPts val="1200"/>
              </a:spcBef>
            </a:pPr>
            <a:r>
              <a:rPr lang="en-US" sz="1400" i="1" dirty="0"/>
              <a:t>Support for anomaly resolution during operations on a reimbursable basis, if necessary</a:t>
            </a:r>
            <a:endParaRPr lang="en-US" dirty="0"/>
          </a:p>
          <a:p>
            <a:pPr lvl="1">
              <a:spcBef>
                <a:spcPts val="1200"/>
              </a:spcBef>
            </a:pPr>
            <a:r>
              <a:rPr lang="en-US" dirty="0"/>
              <a:t>USGS is responsible for the ground system, flight operations, data processing and distribution</a:t>
            </a:r>
          </a:p>
          <a:p>
            <a:pPr lvl="2">
              <a:spcBef>
                <a:spcPts val="1200"/>
              </a:spcBef>
            </a:pPr>
            <a:r>
              <a:rPr lang="en-US" sz="1400" i="1" dirty="0"/>
              <a:t>Operational control/leadership of mission after on-orbit checkout and handover from NASA</a:t>
            </a:r>
          </a:p>
          <a:p>
            <a:pPr>
              <a:spcBef>
                <a:spcPts val="1200"/>
              </a:spcBef>
            </a:pPr>
            <a:r>
              <a:rPr lang="en-US" dirty="0"/>
              <a:t>NASA/GSFC and USGS/EROS Project Offices enjoy a highly integrated and trusting relationship</a:t>
            </a:r>
          </a:p>
          <a:p>
            <a:pPr lvl="1">
              <a:spcBef>
                <a:spcPts val="1200"/>
              </a:spcBef>
            </a:pPr>
            <a:r>
              <a:rPr lang="en-US" dirty="0"/>
              <a:t>The Annex Implementation Plan (AIP) written by GSFC Landsat 9 project office and USGS EROS Landsat 9 project office defines detailed plans for project coordination</a:t>
            </a:r>
          </a:p>
        </p:txBody>
      </p:sp>
      <p:sp>
        <p:nvSpPr>
          <p:cNvPr id="3" name="Title 2">
            <a:extLst>
              <a:ext uri="{FF2B5EF4-FFF2-40B4-BE49-F238E27FC236}">
                <a16:creationId xmlns:a16="http://schemas.microsoft.com/office/drawing/2014/main" id="{8E87F210-7DBD-D24C-B856-D9EE8FFEC210}"/>
              </a:ext>
            </a:extLst>
          </p:cNvPr>
          <p:cNvSpPr>
            <a:spLocks noGrp="1"/>
          </p:cNvSpPr>
          <p:nvPr>
            <p:ph type="title"/>
          </p:nvPr>
        </p:nvSpPr>
        <p:spPr/>
        <p:txBody>
          <a:bodyPr/>
          <a:lstStyle/>
          <a:p>
            <a:r>
              <a:rPr lang="en-US"/>
              <a:t>NASA-USGS Partnership</a:t>
            </a:r>
          </a:p>
        </p:txBody>
      </p:sp>
      <p:sp>
        <p:nvSpPr>
          <p:cNvPr id="4" name="Footer Placeholder 3">
            <a:extLst>
              <a:ext uri="{FF2B5EF4-FFF2-40B4-BE49-F238E27FC236}">
                <a16:creationId xmlns:a16="http://schemas.microsoft.com/office/drawing/2014/main" id="{17A850F0-279B-0A4C-B4BB-6C9210D6DCF3}"/>
              </a:ext>
            </a:extLst>
          </p:cNvPr>
          <p:cNvSpPr>
            <a:spLocks noGrp="1"/>
          </p:cNvSpPr>
          <p:nvPr>
            <p:ph type="ftr" sz="quarter" idx="3"/>
          </p:nvPr>
        </p:nvSpPr>
        <p:spPr/>
        <p:txBody>
          <a:bodyPr/>
          <a:lstStyle/>
          <a:p>
            <a:pPr algn="l"/>
            <a:r>
              <a:rPr lang="en-US"/>
              <a:t>L9 Development Status to Landsat Science Team        August 9, 2018</a:t>
            </a:r>
          </a:p>
        </p:txBody>
      </p:sp>
      <p:sp>
        <p:nvSpPr>
          <p:cNvPr id="2" name="Slide Number Placeholder 1">
            <a:extLst>
              <a:ext uri="{FF2B5EF4-FFF2-40B4-BE49-F238E27FC236}">
                <a16:creationId xmlns:a16="http://schemas.microsoft.com/office/drawing/2014/main" id="{A22CF82B-23E9-BE4E-9BDE-B9218A93970F}"/>
              </a:ext>
            </a:extLst>
          </p:cNvPr>
          <p:cNvSpPr>
            <a:spLocks noGrp="1"/>
          </p:cNvSpPr>
          <p:nvPr>
            <p:ph type="sldNum" sz="quarter" idx="4"/>
          </p:nvPr>
        </p:nvSpPr>
        <p:spPr/>
        <p:txBody>
          <a:bodyPr/>
          <a:lstStyle/>
          <a:p>
            <a:fld id="{9A4DB9E2-F09A-429B-9E50-670A92037774}" type="slidenum">
              <a:rPr lang="en-US" smtClean="0"/>
              <a:pPr/>
              <a:t>4</a:t>
            </a:fld>
            <a:endParaRPr lang="en-US"/>
          </a:p>
        </p:txBody>
      </p:sp>
    </p:spTree>
    <p:extLst>
      <p:ext uri="{BB962C8B-B14F-4D97-AF65-F5344CB8AC3E}">
        <p14:creationId xmlns:p14="http://schemas.microsoft.com/office/powerpoint/2010/main" val="1924857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87F210-7DBD-D24C-B856-D9EE8FFEC210}"/>
              </a:ext>
            </a:extLst>
          </p:cNvPr>
          <p:cNvSpPr>
            <a:spLocks noGrp="1"/>
          </p:cNvSpPr>
          <p:nvPr>
            <p:ph type="title"/>
          </p:nvPr>
        </p:nvSpPr>
        <p:spPr/>
        <p:txBody>
          <a:bodyPr/>
          <a:lstStyle/>
          <a:p>
            <a:r>
              <a:rPr lang="en-US"/>
              <a:t>Major Milestones</a:t>
            </a:r>
          </a:p>
        </p:txBody>
      </p:sp>
      <p:sp>
        <p:nvSpPr>
          <p:cNvPr id="4" name="Footer Placeholder 3">
            <a:extLst>
              <a:ext uri="{FF2B5EF4-FFF2-40B4-BE49-F238E27FC236}">
                <a16:creationId xmlns:a16="http://schemas.microsoft.com/office/drawing/2014/main" id="{17A850F0-279B-0A4C-B4BB-6C9210D6DCF3}"/>
              </a:ext>
            </a:extLst>
          </p:cNvPr>
          <p:cNvSpPr>
            <a:spLocks noGrp="1"/>
          </p:cNvSpPr>
          <p:nvPr>
            <p:ph type="ftr" sz="quarter" idx="3"/>
          </p:nvPr>
        </p:nvSpPr>
        <p:spPr/>
        <p:txBody>
          <a:bodyPr/>
          <a:lstStyle/>
          <a:p>
            <a:pPr algn="l"/>
            <a:r>
              <a:rPr lang="en-US"/>
              <a:t>L9 Development Status to Landsat Science Team        August 9, 2018</a:t>
            </a:r>
          </a:p>
        </p:txBody>
      </p:sp>
      <p:sp>
        <p:nvSpPr>
          <p:cNvPr id="6" name="Rectangle 5">
            <a:extLst>
              <a:ext uri="{FF2B5EF4-FFF2-40B4-BE49-F238E27FC236}">
                <a16:creationId xmlns:a16="http://schemas.microsoft.com/office/drawing/2014/main" id="{3005463C-3784-BE4B-BFBE-4E3A18769756}"/>
              </a:ext>
            </a:extLst>
          </p:cNvPr>
          <p:cNvSpPr/>
          <p:nvPr/>
        </p:nvSpPr>
        <p:spPr>
          <a:xfrm>
            <a:off x="947725" y="1158671"/>
            <a:ext cx="7248550" cy="4662815"/>
          </a:xfrm>
          <a:prstGeom prst="rect">
            <a:avLst/>
          </a:prstGeom>
        </p:spPr>
        <p:txBody>
          <a:bodyPr wrap="square">
            <a:spAutoFit/>
          </a:bodyPr>
          <a:lstStyle/>
          <a:p>
            <a:pPr marL="457200" indent="-457200">
              <a:lnSpc>
                <a:spcPct val="150000"/>
              </a:lnSpc>
              <a:buFont typeface="Wingdings" charset="2"/>
              <a:buChar char="ü"/>
            </a:pPr>
            <a:r>
              <a:rPr lang="en-US" sz="1800">
                <a:solidFill>
                  <a:srgbClr val="000000"/>
                </a:solidFill>
                <a:latin typeface="Arial" charset="0"/>
              </a:rPr>
              <a:t>Project ATP				March 4, 2015</a:t>
            </a:r>
          </a:p>
          <a:p>
            <a:pPr marL="457200" indent="-457200">
              <a:lnSpc>
                <a:spcPct val="150000"/>
              </a:lnSpc>
              <a:buFont typeface="Wingdings" charset="2"/>
              <a:buChar char="ü"/>
            </a:pPr>
            <a:r>
              <a:rPr lang="en-US" sz="1800">
                <a:solidFill>
                  <a:srgbClr val="000000"/>
                </a:solidFill>
                <a:latin typeface="Arial" charset="0"/>
              </a:rPr>
              <a:t>SRR/MDR 				June 1-3, 2016 </a:t>
            </a:r>
          </a:p>
          <a:p>
            <a:pPr marL="457200" indent="-457200">
              <a:lnSpc>
                <a:spcPct val="150000"/>
              </a:lnSpc>
              <a:buFont typeface="Wingdings" charset="2"/>
              <a:buChar char="ü"/>
            </a:pPr>
            <a:r>
              <a:rPr lang="de-DE" sz="1800">
                <a:solidFill>
                  <a:srgbClr val="000000"/>
                </a:solidFill>
                <a:latin typeface="Arial" charset="0"/>
              </a:rPr>
              <a:t>KDP-B 				August 17, 2016 </a:t>
            </a:r>
          </a:p>
          <a:p>
            <a:pPr marL="457200" indent="-457200">
              <a:lnSpc>
                <a:spcPct val="150000"/>
              </a:lnSpc>
              <a:buFont typeface="Wingdings" charset="2"/>
              <a:buChar char="ü"/>
            </a:pPr>
            <a:r>
              <a:rPr lang="en-US" sz="1800">
                <a:solidFill>
                  <a:srgbClr val="000000"/>
                </a:solidFill>
                <a:latin typeface="Arial" charset="0"/>
              </a:rPr>
              <a:t>PDR 				September 12-15, 2017 </a:t>
            </a:r>
          </a:p>
          <a:p>
            <a:pPr marL="457200" indent="-457200">
              <a:lnSpc>
                <a:spcPct val="150000"/>
              </a:lnSpc>
              <a:buFont typeface="Wingdings" pitchFamily="2" charset="2"/>
              <a:buChar char="ü"/>
            </a:pPr>
            <a:r>
              <a:rPr lang="en-US" sz="1800">
                <a:solidFill>
                  <a:srgbClr val="000000"/>
                </a:solidFill>
                <a:latin typeface="Arial" charset="0"/>
              </a:rPr>
              <a:t>KDP-C 				December 6, 2017</a:t>
            </a:r>
          </a:p>
          <a:p>
            <a:pPr marL="457200" indent="-457200">
              <a:lnSpc>
                <a:spcPct val="150000"/>
              </a:lnSpc>
              <a:buFont typeface="Wingdings" pitchFamily="2" charset="2"/>
              <a:buChar char="ü"/>
            </a:pPr>
            <a:r>
              <a:rPr lang="en-US" sz="1800">
                <a:solidFill>
                  <a:srgbClr val="000000"/>
                </a:solidFill>
                <a:latin typeface="Arial" charset="0"/>
              </a:rPr>
              <a:t>CDR 				April 2018</a:t>
            </a:r>
          </a:p>
          <a:p>
            <a:pPr marL="457200" indent="-457200">
              <a:lnSpc>
                <a:spcPct val="150000"/>
              </a:lnSpc>
              <a:buFont typeface="Courier New" charset="0"/>
              <a:buChar char="o"/>
            </a:pPr>
            <a:r>
              <a:rPr lang="en-US" sz="1800">
                <a:solidFill>
                  <a:srgbClr val="000000"/>
                </a:solidFill>
                <a:latin typeface="Arial" charset="0"/>
              </a:rPr>
              <a:t>SIR 					August 2019</a:t>
            </a:r>
          </a:p>
          <a:p>
            <a:pPr marL="457200" indent="-457200">
              <a:lnSpc>
                <a:spcPct val="150000"/>
              </a:lnSpc>
              <a:buFont typeface="Courier New" charset="0"/>
              <a:buChar char="o"/>
            </a:pPr>
            <a:r>
              <a:rPr lang="en-US" sz="1800">
                <a:solidFill>
                  <a:srgbClr val="000000"/>
                </a:solidFill>
                <a:latin typeface="Arial" charset="0"/>
              </a:rPr>
              <a:t>KDP-D 				December 2019</a:t>
            </a:r>
          </a:p>
          <a:p>
            <a:pPr marL="457200" indent="-457200">
              <a:lnSpc>
                <a:spcPct val="150000"/>
              </a:lnSpc>
              <a:buFont typeface="Courier New" charset="0"/>
              <a:buChar char="o"/>
            </a:pPr>
            <a:r>
              <a:rPr lang="en-US" sz="1800">
                <a:solidFill>
                  <a:srgbClr val="000000"/>
                </a:solidFill>
                <a:latin typeface="Arial" charset="0"/>
              </a:rPr>
              <a:t>ORR 				September 2020</a:t>
            </a:r>
          </a:p>
          <a:p>
            <a:pPr marL="457200" indent="-457200">
              <a:lnSpc>
                <a:spcPct val="150000"/>
              </a:lnSpc>
              <a:buFont typeface="Courier New" charset="0"/>
              <a:buChar char="o"/>
            </a:pPr>
            <a:r>
              <a:rPr lang="en-US" sz="1800">
                <a:solidFill>
                  <a:srgbClr val="000000"/>
                </a:solidFill>
                <a:latin typeface="Arial" charset="0"/>
              </a:rPr>
              <a:t>KDP-E 				November 2020</a:t>
            </a:r>
          </a:p>
          <a:p>
            <a:pPr marL="457200" indent="-457200">
              <a:lnSpc>
                <a:spcPct val="150000"/>
              </a:lnSpc>
              <a:buFont typeface="Courier New" charset="0"/>
              <a:buChar char="o"/>
            </a:pPr>
            <a:r>
              <a:rPr lang="en-US" sz="1800">
                <a:solidFill>
                  <a:srgbClr val="000000"/>
                </a:solidFill>
                <a:latin typeface="Arial" charset="0"/>
              </a:rPr>
              <a:t>Launch 				December 2020</a:t>
            </a:r>
          </a:p>
        </p:txBody>
      </p:sp>
      <p:sp>
        <p:nvSpPr>
          <p:cNvPr id="2" name="Slide Number Placeholder 1">
            <a:extLst>
              <a:ext uri="{FF2B5EF4-FFF2-40B4-BE49-F238E27FC236}">
                <a16:creationId xmlns:a16="http://schemas.microsoft.com/office/drawing/2014/main" id="{CE20D9AC-B94F-EC4C-955E-0800C228632F}"/>
              </a:ext>
            </a:extLst>
          </p:cNvPr>
          <p:cNvSpPr>
            <a:spLocks noGrp="1"/>
          </p:cNvSpPr>
          <p:nvPr>
            <p:ph type="sldNum" sz="quarter" idx="4"/>
          </p:nvPr>
        </p:nvSpPr>
        <p:spPr/>
        <p:txBody>
          <a:bodyPr/>
          <a:lstStyle/>
          <a:p>
            <a:fld id="{9A4DB9E2-F09A-429B-9E50-670A92037774}" type="slidenum">
              <a:rPr lang="en-US" smtClean="0"/>
              <a:pPr/>
              <a:t>5</a:t>
            </a:fld>
            <a:endParaRPr lang="en-US"/>
          </a:p>
        </p:txBody>
      </p:sp>
    </p:spTree>
    <p:extLst>
      <p:ext uri="{BB962C8B-B14F-4D97-AF65-F5344CB8AC3E}">
        <p14:creationId xmlns:p14="http://schemas.microsoft.com/office/powerpoint/2010/main" val="674710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163082" y="1741887"/>
            <a:ext cx="4835046" cy="4800140"/>
          </a:xfrm>
          <a:noFill/>
          <a:ln>
            <a:noFill/>
          </a:ln>
        </p:spPr>
        <p:txBody>
          <a:bodyPr vert="horz" wrap="square" lIns="68580" tIns="34290" rIns="68580" bIns="34290" numCol="1" anchor="t" anchorCtr="0" compatLnSpc="1">
            <a:prstTxWarp prst="textNoShape">
              <a:avLst/>
            </a:prstTxWarp>
            <a:noAutofit/>
          </a:bodyPr>
          <a:lstStyle/>
          <a:p>
            <a:pPr lvl="1" defTabSz="685800">
              <a:lnSpc>
                <a:spcPct val="90000"/>
              </a:lnSpc>
              <a:spcBef>
                <a:spcPts val="600"/>
              </a:spcBef>
              <a:defRPr/>
            </a:pPr>
            <a:r>
              <a:rPr lang="en-US" altLang="en-US" sz="1300" kern="1200" dirty="0">
                <a:cs typeface="+mn-cs"/>
              </a:rPr>
              <a:t>Landsat 7 science data will degrade once outside mission equatorial crossing requirement of 10:00 AM +/- 15 min MLT in May 2020</a:t>
            </a:r>
          </a:p>
          <a:p>
            <a:pPr lvl="2">
              <a:spcBef>
                <a:spcPts val="600"/>
              </a:spcBef>
              <a:defRPr/>
            </a:pPr>
            <a:r>
              <a:rPr lang="en-US" altLang="en-US" sz="1300" dirty="0"/>
              <a:t>Acceptance by Landsat Science Team that science data retains some value until 9:15 AM MLT</a:t>
            </a:r>
          </a:p>
          <a:p>
            <a:pPr lvl="1" defTabSz="685800">
              <a:lnSpc>
                <a:spcPct val="90000"/>
              </a:lnSpc>
              <a:spcBef>
                <a:spcPts val="600"/>
              </a:spcBef>
              <a:defRPr/>
            </a:pPr>
            <a:r>
              <a:rPr lang="en-US" altLang="en-US" sz="1300" kern="1200" dirty="0">
                <a:cs typeface="+mn-cs"/>
              </a:rPr>
              <a:t>December 2020 LRD with 3-month commissioning period completed in March 2021 supports 2021 northern hemisphere growing season with Landsat 9</a:t>
            </a:r>
          </a:p>
          <a:p>
            <a:pPr>
              <a:spcBef>
                <a:spcPts val="600"/>
              </a:spcBef>
              <a:tabLst>
                <a:tab pos="1028700" algn="l"/>
              </a:tabLst>
              <a:defRPr/>
            </a:pPr>
            <a:r>
              <a:rPr lang="en-US" altLang="en-US" sz="1300" dirty="0"/>
              <a:t>Congressional direction to launch Landsat 9 in 2020</a:t>
            </a:r>
          </a:p>
          <a:p>
            <a:pPr>
              <a:spcBef>
                <a:spcPts val="600"/>
              </a:spcBef>
              <a:tabLst>
                <a:tab pos="1028700" algn="l"/>
              </a:tabLst>
              <a:defRPr/>
            </a:pPr>
            <a:r>
              <a:rPr lang="en-US" altLang="en-US" sz="1300" dirty="0"/>
              <a:t>Risk-informed estimates show Project has approximately a 50/50 chance of launching in 2020</a:t>
            </a:r>
          </a:p>
          <a:p>
            <a:pPr>
              <a:spcBef>
                <a:spcPts val="600"/>
              </a:spcBef>
              <a:tabLst>
                <a:tab pos="1028700" algn="l"/>
              </a:tabLst>
              <a:defRPr/>
            </a:pPr>
            <a:r>
              <a:rPr lang="en-US" altLang="en-US" sz="1300" dirty="0"/>
              <a:t>Landsat 9 KDP-C Agency direction in December 2017 recognized this challenge, but also provided substantial schedule and budget resources if challenge can’t be met</a:t>
            </a:r>
          </a:p>
          <a:p>
            <a:pPr lvl="1" defTabSz="685800">
              <a:lnSpc>
                <a:spcPct val="90000"/>
              </a:lnSpc>
              <a:spcBef>
                <a:spcPts val="600"/>
              </a:spcBef>
              <a:defRPr/>
            </a:pPr>
            <a:r>
              <a:rPr lang="en-US" altLang="en-US" sz="1300" kern="1200" dirty="0">
                <a:cs typeface="+mn-cs"/>
              </a:rPr>
              <a:t>Management Agreement LRD:  December 2020</a:t>
            </a:r>
          </a:p>
          <a:p>
            <a:pPr lvl="1">
              <a:spcBef>
                <a:spcPts val="600"/>
              </a:spcBef>
              <a:defRPr/>
            </a:pPr>
            <a:r>
              <a:rPr lang="en-US" altLang="en-US" sz="1300" dirty="0"/>
              <a:t>Agency Baseline Commitment LRD:  November 2021</a:t>
            </a:r>
          </a:p>
          <a:p>
            <a:pPr>
              <a:spcBef>
                <a:spcPts val="600"/>
              </a:spcBef>
              <a:tabLst>
                <a:tab pos="1028700" algn="l"/>
              </a:tabLst>
              <a:defRPr/>
            </a:pPr>
            <a:r>
              <a:rPr lang="en-US" altLang="en-US" sz="1300" dirty="0"/>
              <a:t>Landsat 9 Project recognizes that S/C and ground schedules are the most challenging aspect of satisfying target December 2020 LRD</a:t>
            </a:r>
          </a:p>
          <a:p>
            <a:pPr>
              <a:spcBef>
                <a:spcPts val="600"/>
              </a:spcBef>
              <a:tabLst>
                <a:tab pos="1028700" algn="l"/>
              </a:tabLst>
              <a:defRPr/>
            </a:pPr>
            <a:r>
              <a:rPr lang="en-US" altLang="en-US" sz="1300" dirty="0"/>
              <a:t>Project well-positioned to face this challenge</a:t>
            </a:r>
          </a:p>
        </p:txBody>
      </p:sp>
      <p:sp>
        <p:nvSpPr>
          <p:cNvPr id="2" name="Title 1"/>
          <p:cNvSpPr>
            <a:spLocks noGrp="1"/>
          </p:cNvSpPr>
          <p:nvPr>
            <p:ph type="title"/>
          </p:nvPr>
        </p:nvSpPr>
        <p:spPr>
          <a:xfrm>
            <a:off x="1645920" y="1"/>
            <a:ext cx="6709410" cy="7772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p>
            <a:pPr>
              <a:buSzPct val="90000"/>
            </a:pPr>
            <a:r>
              <a:rPr lang="en-US" altLang="en-US" sz="2400">
                <a:ln>
                  <a:solidFill>
                    <a:schemeClr val="tx1"/>
                  </a:solidFill>
                </a:ln>
                <a:effectLst>
                  <a:outerShdw blurRad="38100" dist="38100" dir="2700000" algn="tl">
                    <a:srgbClr val="000000">
                      <a:alpha val="43137"/>
                    </a:srgbClr>
                  </a:outerShdw>
                </a:effectLst>
                <a:latin typeface="Arial Rounded MT Bold" panose="020F0704030504030204" pitchFamily="34" charset="0"/>
                <a:cs typeface="+mj-cs"/>
              </a:rPr>
              <a:t>Context for Mission Schedule Challenge</a:t>
            </a:r>
          </a:p>
        </p:txBody>
      </p:sp>
      <p:sp>
        <p:nvSpPr>
          <p:cNvPr id="9" name="Text Placeholder 2"/>
          <p:cNvSpPr txBox="1">
            <a:spLocks/>
          </p:cNvSpPr>
          <p:nvPr/>
        </p:nvSpPr>
        <p:spPr bwMode="auto">
          <a:xfrm>
            <a:off x="170538" y="780715"/>
            <a:ext cx="8586168" cy="97778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Autofit/>
          </a:bodyPr>
          <a:lstStyle>
            <a:lvl1pPr marL="230188" indent="-230188" algn="l" rtl="0" eaLnBrk="0" fontAlgn="base" hangingPunct="0">
              <a:spcBef>
                <a:spcPct val="20000"/>
              </a:spcBef>
              <a:spcAft>
                <a:spcPct val="0"/>
              </a:spcAft>
              <a:buClrTx/>
              <a:buChar char="•"/>
              <a:defRPr b="1">
                <a:solidFill>
                  <a:schemeClr val="tx1"/>
                </a:solidFill>
                <a:latin typeface="+mn-lt"/>
                <a:ea typeface="+mn-ea"/>
                <a:cs typeface="+mn-cs"/>
              </a:defRPr>
            </a:lvl1pPr>
            <a:lvl2pPr marL="520700" indent="-227013" algn="l" rtl="0" eaLnBrk="0" fontAlgn="base" hangingPunct="0">
              <a:spcBef>
                <a:spcPct val="20000"/>
              </a:spcBef>
              <a:spcAft>
                <a:spcPct val="0"/>
              </a:spcAft>
              <a:buClrTx/>
              <a:buChar char="–"/>
              <a:tabLst>
                <a:tab pos="1371600" algn="l"/>
              </a:tabLst>
              <a:defRPr>
                <a:solidFill>
                  <a:schemeClr val="tx1"/>
                </a:solidFill>
                <a:latin typeface="+mn-lt"/>
                <a:ea typeface="+mn-ea"/>
              </a:defRPr>
            </a:lvl2pPr>
            <a:lvl3pPr marL="795338" indent="-223838" algn="l" rtl="0" eaLnBrk="0" fontAlgn="base" hangingPunct="0">
              <a:spcBef>
                <a:spcPct val="20000"/>
              </a:spcBef>
              <a:spcAft>
                <a:spcPct val="0"/>
              </a:spcAft>
              <a:buClrTx/>
              <a:buChar char="•"/>
              <a:tabLst>
                <a:tab pos="1371600" algn="l"/>
              </a:tabLst>
              <a:defRPr>
                <a:solidFill>
                  <a:schemeClr val="tx1"/>
                </a:solidFill>
                <a:latin typeface="+mn-lt"/>
                <a:ea typeface="+mn-ea"/>
              </a:defRPr>
            </a:lvl3pPr>
            <a:lvl4pPr marL="973138" indent="-177800" algn="l" rtl="0" eaLnBrk="0" fontAlgn="base" hangingPunct="0">
              <a:spcBef>
                <a:spcPct val="20000"/>
              </a:spcBef>
              <a:spcAft>
                <a:spcPct val="0"/>
              </a:spcAft>
              <a:buClrTx/>
              <a:buChar char="–"/>
              <a:tabLst>
                <a:tab pos="1371600" algn="l"/>
              </a:tabLst>
              <a:defRPr>
                <a:solidFill>
                  <a:schemeClr val="tx1"/>
                </a:solidFill>
                <a:latin typeface="+mn-lt"/>
                <a:ea typeface="+mn-ea"/>
              </a:defRPr>
            </a:lvl4pPr>
            <a:lvl5pPr marL="1198563" indent="-111125" algn="l" rtl="0" eaLnBrk="0" fontAlgn="base" hangingPunct="0">
              <a:spcBef>
                <a:spcPct val="20000"/>
              </a:spcBef>
              <a:spcAft>
                <a:spcPct val="0"/>
              </a:spcAft>
              <a:buClrTx/>
              <a:buChar char="»"/>
              <a:tabLst>
                <a:tab pos="1371600" algn="l"/>
              </a:tabLst>
              <a:defRPr>
                <a:solidFill>
                  <a:schemeClr val="tx1"/>
                </a:solidFill>
                <a:latin typeface="+mn-lt"/>
                <a:ea typeface="+mn-ea"/>
              </a:defRPr>
            </a:lvl5pPr>
            <a:lvl6pPr marL="1655763" indent="-111125" algn="l" rtl="0" fontAlgn="base">
              <a:spcBef>
                <a:spcPct val="20000"/>
              </a:spcBef>
              <a:spcAft>
                <a:spcPct val="0"/>
              </a:spcAft>
              <a:buClr>
                <a:srgbClr val="258848"/>
              </a:buClr>
              <a:buChar char="»"/>
              <a:defRPr sz="2000">
                <a:solidFill>
                  <a:schemeClr val="tx1"/>
                </a:solidFill>
                <a:latin typeface="+mn-lt"/>
                <a:ea typeface="+mn-ea"/>
              </a:defRPr>
            </a:lvl6pPr>
            <a:lvl7pPr marL="2112963" indent="-111125" algn="l" rtl="0" fontAlgn="base">
              <a:spcBef>
                <a:spcPct val="20000"/>
              </a:spcBef>
              <a:spcAft>
                <a:spcPct val="0"/>
              </a:spcAft>
              <a:buClr>
                <a:srgbClr val="258848"/>
              </a:buClr>
              <a:buChar char="»"/>
              <a:defRPr sz="2000">
                <a:solidFill>
                  <a:schemeClr val="tx1"/>
                </a:solidFill>
                <a:latin typeface="+mn-lt"/>
                <a:ea typeface="+mn-ea"/>
              </a:defRPr>
            </a:lvl7pPr>
            <a:lvl8pPr marL="2570163" indent="-111125" algn="l" rtl="0" fontAlgn="base">
              <a:spcBef>
                <a:spcPct val="20000"/>
              </a:spcBef>
              <a:spcAft>
                <a:spcPct val="0"/>
              </a:spcAft>
              <a:buClr>
                <a:srgbClr val="258848"/>
              </a:buClr>
              <a:buChar char="»"/>
              <a:defRPr sz="2000">
                <a:solidFill>
                  <a:schemeClr val="tx1"/>
                </a:solidFill>
                <a:latin typeface="+mn-lt"/>
                <a:ea typeface="+mn-ea"/>
              </a:defRPr>
            </a:lvl8pPr>
            <a:lvl9pPr marL="3027363" indent="-111125" algn="l" rtl="0" fontAlgn="base">
              <a:spcBef>
                <a:spcPct val="20000"/>
              </a:spcBef>
              <a:spcAft>
                <a:spcPct val="0"/>
              </a:spcAft>
              <a:buClr>
                <a:srgbClr val="258848"/>
              </a:buClr>
              <a:buChar char="»"/>
              <a:defRPr sz="2000">
                <a:solidFill>
                  <a:schemeClr val="tx1"/>
                </a:solidFill>
                <a:latin typeface="+mn-lt"/>
                <a:ea typeface="+mn-ea"/>
              </a:defRPr>
            </a:lvl9pPr>
          </a:lstStyle>
          <a:p>
            <a:pPr marL="228600" marR="0" lvl="0" indent="-228600" algn="l" defTabSz="914400" rtl="0" eaLnBrk="0" fontAlgn="base" latinLnBrk="0" hangingPunct="0">
              <a:lnSpc>
                <a:spcPct val="100000"/>
              </a:lnSpc>
              <a:spcBef>
                <a:spcPts val="600"/>
              </a:spcBef>
              <a:spcAft>
                <a:spcPct val="0"/>
              </a:spcAft>
              <a:buClrTx/>
              <a:buSzTx/>
              <a:buFont typeface="Wingdings" panose="05000000000000000000" pitchFamily="2" charset="2"/>
              <a:buChar char="Ø"/>
              <a:tabLst/>
              <a:defRPr/>
            </a:pPr>
            <a:r>
              <a:rPr kumimoji="0" lang="en-US" altLang="en-US" sz="1300" b="1" i="0" u="none" strike="noStrike" kern="0" cap="none" spc="0" normalizeH="0" baseline="0" noProof="0">
                <a:ln>
                  <a:noFill/>
                </a:ln>
                <a:solidFill>
                  <a:srgbClr val="000000"/>
                </a:solidFill>
                <a:effectLst/>
                <a:uLnTx/>
                <a:uFillTx/>
                <a:latin typeface="Arial"/>
                <a:ea typeface="MS PGothic" panose="020B0600070205080204" pitchFamily="34" charset="-128"/>
              </a:rPr>
              <a:t>Important to USGS/NASA/community to maintain two healthy Landsat satellites on-orbit for 8-day coverage</a:t>
            </a:r>
          </a:p>
          <a:p>
            <a:pPr marL="457200" marR="0" lvl="1" indent="-228600" algn="l" defTabSz="914400" rtl="0" eaLnBrk="0" fontAlgn="base" latinLnBrk="0" hangingPunct="0">
              <a:lnSpc>
                <a:spcPct val="100000"/>
              </a:lnSpc>
              <a:spcBef>
                <a:spcPts val="600"/>
              </a:spcBef>
              <a:spcAft>
                <a:spcPct val="0"/>
              </a:spcAft>
              <a:buClrTx/>
              <a:buSzPct val="80000"/>
              <a:buFont typeface="Wingdings" panose="05000000000000000000" pitchFamily="2" charset="2"/>
              <a:buChar char="q"/>
              <a:tabLst>
                <a:tab pos="1371600" algn="l"/>
              </a:tabLst>
              <a:defRPr/>
            </a:pPr>
            <a:r>
              <a:rPr kumimoji="0" lang="en-US" altLang="en-US" sz="1300" b="0" i="0" u="none" strike="noStrike" kern="1200" cap="none" spc="0" normalizeH="0" baseline="0" noProof="0">
                <a:ln>
                  <a:noFill/>
                </a:ln>
                <a:solidFill>
                  <a:srgbClr val="000000"/>
                </a:solidFill>
                <a:effectLst/>
                <a:uLnTx/>
                <a:uFillTx/>
                <a:latin typeface="Arial"/>
                <a:ea typeface="MS PGothic" panose="020B0600070205080204" pitchFamily="34" charset="-128"/>
              </a:rPr>
              <a:t>Landsats 7 and 8 currently operating</a:t>
            </a:r>
          </a:p>
          <a:p>
            <a:pPr marL="228600" marR="0" lvl="0" indent="-228600" algn="l" defTabSz="685800" rtl="0" eaLnBrk="0" fontAlgn="base" latinLnBrk="0" hangingPunct="0">
              <a:lnSpc>
                <a:spcPct val="90000"/>
              </a:lnSpc>
              <a:spcBef>
                <a:spcPts val="600"/>
              </a:spcBef>
              <a:spcAft>
                <a:spcPct val="0"/>
              </a:spcAft>
              <a:buClrTx/>
              <a:buSzTx/>
              <a:buFont typeface="Wingdings" panose="05000000000000000000" pitchFamily="2" charset="2"/>
              <a:buChar char="Ø"/>
              <a:tabLst/>
              <a:defRPr/>
            </a:pPr>
            <a:r>
              <a:rPr kumimoji="0" lang="en-US" sz="1300" b="1" i="0" u="none" strike="noStrike" kern="0" cap="none" spc="0" normalizeH="0" baseline="0" noProof="0">
                <a:ln>
                  <a:noFill/>
                </a:ln>
                <a:solidFill>
                  <a:srgbClr val="000000"/>
                </a:solidFill>
                <a:effectLst/>
                <a:uLnTx/>
                <a:uFillTx/>
                <a:latin typeface="Arial"/>
                <a:ea typeface="MS PGothic" panose="020B0600070205080204" pitchFamily="34" charset="-128"/>
              </a:rPr>
              <a:t>Landsat 7 End of Mission planning – goal is to align with launch of Landsat 9</a:t>
            </a:r>
          </a:p>
        </p:txBody>
      </p:sp>
      <p:pic>
        <p:nvPicPr>
          <p:cNvPr id="18" name="Picture 17">
            <a:extLst>
              <a:ext uri="{FF2B5EF4-FFF2-40B4-BE49-F238E27FC236}">
                <a16:creationId xmlns:a16="http://schemas.microsoft.com/office/drawing/2014/main" id="{A5DB428E-ED20-3A45-A8DA-49795C8CEE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97499" y="2100084"/>
            <a:ext cx="3896798" cy="3593713"/>
          </a:xfrm>
          <a:prstGeom prst="rect">
            <a:avLst/>
          </a:prstGeom>
        </p:spPr>
      </p:pic>
      <p:sp>
        <p:nvSpPr>
          <p:cNvPr id="10" name="TextBox 9">
            <a:extLst>
              <a:ext uri="{FF2B5EF4-FFF2-40B4-BE49-F238E27FC236}">
                <a16:creationId xmlns:a16="http://schemas.microsoft.com/office/drawing/2014/main" id="{BC8FC574-9112-354C-B544-CB741A0DA12A}"/>
              </a:ext>
            </a:extLst>
          </p:cNvPr>
          <p:cNvSpPr txBox="1"/>
          <p:nvPr/>
        </p:nvSpPr>
        <p:spPr>
          <a:xfrm>
            <a:off x="6909927" y="2314733"/>
            <a:ext cx="2162772" cy="577081"/>
          </a:xfrm>
          <a:prstGeom prst="rect">
            <a:avLst/>
          </a:prstGeom>
          <a:solidFill>
            <a:schemeClr val="bg1"/>
          </a:solidFill>
          <a:ln>
            <a:solidFill>
              <a:schemeClr val="tx1"/>
            </a:solidFill>
          </a:ln>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Calibri" panose="020F0502020204030204"/>
                <a:ea typeface="ＭＳ Ｐゴシック"/>
              </a:rPr>
              <a:t>Landsat 7 Equatorial Crossing Time </a:t>
            </a:r>
            <a:br>
              <a:rPr kumimoji="0" lang="en-US" sz="1050" b="1" i="0" u="none" strike="noStrike" kern="1200" cap="none" spc="0" normalizeH="0" baseline="0" noProof="0">
                <a:ln>
                  <a:noFill/>
                </a:ln>
                <a:solidFill>
                  <a:prstClr val="black"/>
                </a:solidFill>
                <a:effectLst/>
                <a:uLnTx/>
                <a:uFillTx/>
                <a:latin typeface="Calibri" panose="020F0502020204030204"/>
                <a:ea typeface="ＭＳ Ｐゴシック"/>
              </a:rPr>
            </a:br>
            <a:r>
              <a:rPr kumimoji="0" lang="en-US" sz="1050" b="1" i="0" u="none" strike="noStrike" kern="1200" cap="none" spc="0" normalizeH="0" baseline="0" noProof="0">
                <a:ln>
                  <a:noFill/>
                </a:ln>
                <a:solidFill>
                  <a:prstClr val="black"/>
                </a:solidFill>
                <a:effectLst/>
                <a:uLnTx/>
                <a:uFillTx/>
                <a:latin typeface="Calibri" panose="020F0502020204030204"/>
                <a:ea typeface="ＭＳ Ｐゴシック"/>
              </a:rPr>
              <a:t>Impact on End of Mission </a:t>
            </a:r>
            <a:br>
              <a:rPr kumimoji="0" lang="en-US" sz="1050" b="1" i="0" u="none" strike="noStrike" kern="1200" cap="none" spc="0" normalizeH="0" baseline="0" noProof="0">
                <a:ln>
                  <a:noFill/>
                </a:ln>
                <a:solidFill>
                  <a:prstClr val="black"/>
                </a:solidFill>
                <a:effectLst/>
                <a:uLnTx/>
                <a:uFillTx/>
                <a:latin typeface="Calibri" panose="020F0502020204030204"/>
                <a:ea typeface="ＭＳ Ｐゴシック"/>
              </a:rPr>
            </a:br>
            <a:r>
              <a:rPr kumimoji="0" lang="en-US" sz="1050" b="1" i="0" u="none" strike="noStrike" kern="1200" cap="none" spc="0" normalizeH="0" baseline="0" noProof="0">
                <a:ln>
                  <a:noFill/>
                </a:ln>
                <a:solidFill>
                  <a:prstClr val="black"/>
                </a:solidFill>
                <a:effectLst/>
                <a:uLnTx/>
                <a:uFillTx/>
                <a:latin typeface="Calibri" panose="020F0502020204030204"/>
                <a:ea typeface="ＭＳ Ｐゴシック"/>
              </a:rPr>
              <a:t>Planning</a:t>
            </a:r>
          </a:p>
        </p:txBody>
      </p:sp>
      <p:sp>
        <p:nvSpPr>
          <p:cNvPr id="13" name="Footer Placeholder 3"/>
          <p:cNvSpPr>
            <a:spLocks noGrp="1"/>
          </p:cNvSpPr>
          <p:nvPr>
            <p:ph type="ftr" sz="quarter" idx="3"/>
          </p:nvPr>
        </p:nvSpPr>
        <p:spPr>
          <a:xfrm>
            <a:off x="230818" y="6497638"/>
            <a:ext cx="8266730" cy="223837"/>
          </a:xfrm>
        </p:spPr>
        <p:txBody>
          <a:bodyPr/>
          <a:lstStyle/>
          <a:p>
            <a:pPr algn="l"/>
            <a:r>
              <a:rPr lang="en-US"/>
              <a:t>L9 Development Status to Landsat Science Team        August 9, 2018</a:t>
            </a:r>
          </a:p>
        </p:txBody>
      </p:sp>
      <p:sp>
        <p:nvSpPr>
          <p:cNvPr id="4" name="Slide Number Placeholder 3">
            <a:extLst>
              <a:ext uri="{FF2B5EF4-FFF2-40B4-BE49-F238E27FC236}">
                <a16:creationId xmlns:a16="http://schemas.microsoft.com/office/drawing/2014/main" id="{FEDAF3B9-1A55-AC48-B239-01DE997E2048}"/>
              </a:ext>
            </a:extLst>
          </p:cNvPr>
          <p:cNvSpPr>
            <a:spLocks noGrp="1"/>
          </p:cNvSpPr>
          <p:nvPr>
            <p:ph type="sldNum" sz="quarter" idx="4"/>
          </p:nvPr>
        </p:nvSpPr>
        <p:spPr/>
        <p:txBody>
          <a:bodyPr/>
          <a:lstStyle/>
          <a:p>
            <a:fld id="{9A4DB9E2-F09A-429B-9E50-670A92037774}" type="slidenum">
              <a:rPr lang="en-US" smtClean="0"/>
              <a:pPr/>
              <a:t>6</a:t>
            </a:fld>
            <a:endParaRPr lang="en-US"/>
          </a:p>
        </p:txBody>
      </p:sp>
    </p:spTree>
    <p:extLst>
      <p:ext uri="{BB962C8B-B14F-4D97-AF65-F5344CB8AC3E}">
        <p14:creationId xmlns:p14="http://schemas.microsoft.com/office/powerpoint/2010/main" val="9134930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r>
              <a:rPr lang="en-US">
                <a:ea typeface="ＭＳ Ｐゴシック"/>
              </a:rPr>
              <a:t>Landsat 9 Master Schedule</a:t>
            </a:r>
            <a:br>
              <a:rPr lang="en-US">
                <a:ea typeface="ＭＳ Ｐゴシック"/>
              </a:rPr>
            </a:br>
            <a:r>
              <a:rPr lang="en-US" sz="1524">
                <a:ea typeface="ＭＳ Ｐゴシック"/>
              </a:rPr>
              <a:t>December 15, 2020 LRD</a:t>
            </a:r>
            <a:br>
              <a:rPr lang="en-US" sz="1524">
                <a:ea typeface="ＭＳ Ｐゴシック"/>
              </a:rPr>
            </a:br>
            <a:r>
              <a:rPr lang="en-US" sz="1333">
                <a:ea typeface="ＭＳ Ｐゴシック"/>
              </a:rPr>
              <a:t>Status: 4/30/18</a:t>
            </a:r>
            <a:endParaRPr lang="en-US" sz="1333"/>
          </a:p>
        </p:txBody>
      </p:sp>
      <p:sp>
        <p:nvSpPr>
          <p:cNvPr id="22" name="Footer Placeholder 3"/>
          <p:cNvSpPr>
            <a:spLocks noGrp="1"/>
          </p:cNvSpPr>
          <p:nvPr>
            <p:ph type="ftr" sz="quarter" idx="3"/>
          </p:nvPr>
        </p:nvSpPr>
        <p:spPr>
          <a:xfrm>
            <a:off x="230818" y="6497638"/>
            <a:ext cx="8266730" cy="223837"/>
          </a:xfrm>
        </p:spPr>
        <p:txBody>
          <a:bodyPr/>
          <a:lstStyle/>
          <a:p>
            <a:pPr algn="l"/>
            <a:r>
              <a:rPr lang="en-US"/>
              <a:t>L9 Development Status to Landsat Science Team        August 9, 2018</a:t>
            </a:r>
          </a:p>
        </p:txBody>
      </p:sp>
      <p:pic>
        <p:nvPicPr>
          <p:cNvPr id="9" name="Picture 8">
            <a:extLst>
              <a:ext uri="{FF2B5EF4-FFF2-40B4-BE49-F238E27FC236}">
                <a16:creationId xmlns:a16="http://schemas.microsoft.com/office/drawing/2014/main" id="{8D1EC3A2-B8A7-7442-9BBD-8F6078871725}"/>
              </a:ext>
            </a:extLst>
          </p:cNvPr>
          <p:cNvPicPr>
            <a:picLocks noChangeAspect="1"/>
          </p:cNvPicPr>
          <p:nvPr/>
        </p:nvPicPr>
        <p:blipFill>
          <a:blip r:embed="rId3"/>
          <a:stretch>
            <a:fillRect/>
          </a:stretch>
        </p:blipFill>
        <p:spPr>
          <a:xfrm>
            <a:off x="0" y="781234"/>
            <a:ext cx="9144000" cy="5673837"/>
          </a:xfrm>
          <a:prstGeom prst="rect">
            <a:avLst/>
          </a:prstGeom>
        </p:spPr>
      </p:pic>
      <p:sp>
        <p:nvSpPr>
          <p:cNvPr id="3" name="Slide Number Placeholder 2">
            <a:extLst>
              <a:ext uri="{FF2B5EF4-FFF2-40B4-BE49-F238E27FC236}">
                <a16:creationId xmlns:a16="http://schemas.microsoft.com/office/drawing/2014/main" id="{75C395DD-89F4-CB4F-9E06-A6CF59FBAF6C}"/>
              </a:ext>
            </a:extLst>
          </p:cNvPr>
          <p:cNvSpPr>
            <a:spLocks noGrp="1"/>
          </p:cNvSpPr>
          <p:nvPr>
            <p:ph type="sldNum" sz="quarter" idx="4"/>
          </p:nvPr>
        </p:nvSpPr>
        <p:spPr/>
        <p:txBody>
          <a:bodyPr/>
          <a:lstStyle/>
          <a:p>
            <a:fld id="{9A4DB9E2-F09A-429B-9E50-670A92037774}" type="slidenum">
              <a:rPr lang="en-US" smtClean="0"/>
              <a:pPr/>
              <a:t>7</a:t>
            </a:fld>
            <a:endParaRPr lang="en-US"/>
          </a:p>
        </p:txBody>
      </p:sp>
    </p:spTree>
    <p:extLst>
      <p:ext uri="{BB962C8B-B14F-4D97-AF65-F5344CB8AC3E}">
        <p14:creationId xmlns:p14="http://schemas.microsoft.com/office/powerpoint/2010/main" val="1606313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Landsat 9 Mission Architecture</a:t>
            </a:r>
          </a:p>
        </p:txBody>
      </p:sp>
      <p:sp>
        <p:nvSpPr>
          <p:cNvPr id="3" name="Footer Placeholder 2"/>
          <p:cNvSpPr>
            <a:spLocks noGrp="1"/>
          </p:cNvSpPr>
          <p:nvPr>
            <p:ph type="ftr" sz="quarter" idx="3"/>
          </p:nvPr>
        </p:nvSpPr>
        <p:spPr/>
        <p:txBody>
          <a:bodyPr/>
          <a:lstStyle/>
          <a:p>
            <a:pPr algn="l"/>
            <a:r>
              <a:rPr lang="en-US">
                <a:solidFill>
                  <a:srgbClr val="000000">
                    <a:tint val="75000"/>
                  </a:srgbClr>
                </a:solidFill>
              </a:rPr>
              <a:t>L9 Development Status to Landsat Science Team        August 9, 2018</a:t>
            </a:r>
          </a:p>
        </p:txBody>
      </p:sp>
      <p:pic>
        <p:nvPicPr>
          <p:cNvPr id="6" name="Picture 5">
            <a:extLst>
              <a:ext uri="{FF2B5EF4-FFF2-40B4-BE49-F238E27FC236}">
                <a16:creationId xmlns:a16="http://schemas.microsoft.com/office/drawing/2014/main" id="{2B2DDE30-A86D-F347-AE4C-8D30AC569F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73" b="7568"/>
          <a:stretch/>
        </p:blipFill>
        <p:spPr>
          <a:xfrm>
            <a:off x="483060" y="949797"/>
            <a:ext cx="8114396" cy="5521518"/>
          </a:xfrm>
          <a:prstGeom prst="rect">
            <a:avLst/>
          </a:prstGeom>
        </p:spPr>
      </p:pic>
      <p:sp>
        <p:nvSpPr>
          <p:cNvPr id="4" name="Slide Number Placeholder 3">
            <a:extLst>
              <a:ext uri="{FF2B5EF4-FFF2-40B4-BE49-F238E27FC236}">
                <a16:creationId xmlns:a16="http://schemas.microsoft.com/office/drawing/2014/main" id="{B9264D8C-46EA-564D-BB1D-00AAAE3E72E3}"/>
              </a:ext>
            </a:extLst>
          </p:cNvPr>
          <p:cNvSpPr>
            <a:spLocks noGrp="1"/>
          </p:cNvSpPr>
          <p:nvPr>
            <p:ph type="sldNum" sz="quarter" idx="4"/>
          </p:nvPr>
        </p:nvSpPr>
        <p:spPr/>
        <p:txBody>
          <a:bodyPr/>
          <a:lstStyle/>
          <a:p>
            <a:fld id="{9A4DB9E2-F09A-429B-9E50-670A92037774}" type="slidenum">
              <a:rPr lang="en-US" smtClean="0"/>
              <a:pPr/>
              <a:t>8</a:t>
            </a:fld>
            <a:endParaRPr lang="en-US"/>
          </a:p>
        </p:txBody>
      </p:sp>
    </p:spTree>
    <p:extLst>
      <p:ext uri="{BB962C8B-B14F-4D97-AF65-F5344CB8AC3E}">
        <p14:creationId xmlns:p14="http://schemas.microsoft.com/office/powerpoint/2010/main" val="3332458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876053" y="3308993"/>
            <a:ext cx="6068381" cy="300127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a:bodyPr>
          <a:lstStyle/>
          <a:p>
            <a:pPr>
              <a:spcBef>
                <a:spcPts val="900"/>
              </a:spcBef>
            </a:pPr>
            <a:r>
              <a:rPr lang="en-US" sz="1600"/>
              <a:t>Contract competitively awarded to then Orbital ATK in Gilbert, AZ in October 2016 (now NGIS)</a:t>
            </a:r>
          </a:p>
          <a:p>
            <a:pPr>
              <a:spcBef>
                <a:spcPts val="900"/>
              </a:spcBef>
            </a:pPr>
            <a:r>
              <a:rPr lang="en-US" sz="1600"/>
              <a:t>Spacecraft successfully completed </a:t>
            </a:r>
          </a:p>
          <a:p>
            <a:pPr lvl="1">
              <a:spcBef>
                <a:spcPts val="900"/>
              </a:spcBef>
            </a:pPr>
            <a:r>
              <a:rPr lang="en-US" sz="1600"/>
              <a:t>System Requirements Review in February 2017</a:t>
            </a:r>
          </a:p>
          <a:p>
            <a:pPr lvl="1">
              <a:spcBef>
                <a:spcPts val="900"/>
              </a:spcBef>
            </a:pPr>
            <a:r>
              <a:rPr lang="en-US" sz="1600"/>
              <a:t>Preliminary Design Review in July 2017</a:t>
            </a:r>
          </a:p>
          <a:p>
            <a:pPr lvl="1">
              <a:spcBef>
                <a:spcPts val="900"/>
              </a:spcBef>
            </a:pPr>
            <a:r>
              <a:rPr lang="en-US" sz="1600"/>
              <a:t>Critical Design Review in February 2018</a:t>
            </a:r>
          </a:p>
          <a:p>
            <a:pPr>
              <a:spcBef>
                <a:spcPts val="900"/>
              </a:spcBef>
            </a:pPr>
            <a:r>
              <a:rPr lang="en-US" sz="1600"/>
              <a:t>All components and subsystems in development</a:t>
            </a:r>
          </a:p>
          <a:p>
            <a:pPr>
              <a:spcBef>
                <a:spcPts val="900"/>
              </a:spcBef>
            </a:pPr>
            <a:r>
              <a:rPr lang="en-US" sz="1600"/>
              <a:t>Targeting readiness to integrate OLI-2 and TIRS-2 in mid-2019</a:t>
            </a:r>
          </a:p>
          <a:p>
            <a:pPr>
              <a:spcBef>
                <a:spcPts val="900"/>
              </a:spcBef>
            </a:pPr>
            <a:endParaRPr lang="en-US" sz="1600"/>
          </a:p>
        </p:txBody>
      </p:sp>
      <p:sp>
        <p:nvSpPr>
          <p:cNvPr id="2" name="Title 1"/>
          <p:cNvSpPr>
            <a:spLocks noGrp="1"/>
          </p:cNvSpPr>
          <p:nvPr>
            <p:ph type="title"/>
          </p:nvPr>
        </p:nvSpPr>
        <p:spPr/>
        <p:txBody>
          <a:bodyPr anchor="ctr" anchorCtr="0"/>
          <a:lstStyle/>
          <a:p>
            <a:pPr>
              <a:buSzPct val="90000"/>
            </a:pPr>
            <a:r>
              <a:rPr lang="en-US" altLang="en-US" sz="2400">
                <a:ln>
                  <a:solidFill>
                    <a:schemeClr val="tx1"/>
                  </a:solidFill>
                </a:ln>
                <a:effectLst>
                  <a:outerShdw blurRad="38100" dist="38100" dir="2700000" algn="tl">
                    <a:srgbClr val="000000">
                      <a:alpha val="43137"/>
                    </a:srgbClr>
                  </a:outerShdw>
                </a:effectLst>
                <a:latin typeface="Arial Rounded MT Bold" panose="020F0704030504030204" pitchFamily="34" charset="0"/>
                <a:cs typeface="+mj-cs"/>
              </a:rPr>
              <a:t>Spacecraft Bus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r="-1579"/>
          <a:stretch/>
        </p:blipFill>
        <p:spPr>
          <a:xfrm>
            <a:off x="2933348" y="1651499"/>
            <a:ext cx="5701552" cy="1657494"/>
          </a:xfrm>
          <a:prstGeom prst="rect">
            <a:avLst/>
          </a:prstGeom>
        </p:spPr>
      </p:pic>
      <p:sp>
        <p:nvSpPr>
          <p:cNvPr id="4" name="TextBox 3"/>
          <p:cNvSpPr txBox="1"/>
          <p:nvPr/>
        </p:nvSpPr>
        <p:spPr>
          <a:xfrm>
            <a:off x="908897" y="960334"/>
            <a:ext cx="7434072" cy="553998"/>
          </a:xfrm>
          <a:prstGeom prst="rect">
            <a:avLst/>
          </a:prstGeom>
          <a:solidFill>
            <a:srgbClr val="21569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685800" eaLnBrk="1" fontAlgn="auto" hangingPunct="1">
              <a:spcBef>
                <a:spcPts val="0"/>
              </a:spcBef>
              <a:spcAft>
                <a:spcPts val="0"/>
              </a:spcAft>
              <a:defRPr/>
            </a:pPr>
            <a:r>
              <a:rPr lang="en-US" sz="1500" b="1">
                <a:solidFill>
                  <a:prstClr val="white"/>
                </a:solidFill>
                <a:latin typeface="Calibri" panose="020F0502020204030204"/>
              </a:rPr>
              <a:t>Landsat 9 spacecraft will be similar to that of Landsat 8, and it will also draw on component heritage from ICESat-2 and JPSS-2 missions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9180" y="1961573"/>
            <a:ext cx="2570900" cy="3312442"/>
          </a:xfrm>
          <a:prstGeom prst="rect">
            <a:avLst/>
          </a:prstGeom>
        </p:spPr>
      </p:pic>
      <p:sp>
        <p:nvSpPr>
          <p:cNvPr id="6" name="TextBox 5"/>
          <p:cNvSpPr txBox="1"/>
          <p:nvPr/>
        </p:nvSpPr>
        <p:spPr>
          <a:xfrm>
            <a:off x="515539" y="5253771"/>
            <a:ext cx="1939955" cy="230832"/>
          </a:xfrm>
          <a:prstGeom prst="rect">
            <a:avLst/>
          </a:prstGeom>
          <a:noFill/>
        </p:spPr>
        <p:txBody>
          <a:bodyPr wrap="none" rtlCol="0">
            <a:spAutoFit/>
          </a:bodyPr>
          <a:lstStyle/>
          <a:p>
            <a:pPr defTabSz="685800" eaLnBrk="1" fontAlgn="auto" hangingPunct="1">
              <a:spcBef>
                <a:spcPts val="0"/>
              </a:spcBef>
              <a:spcAft>
                <a:spcPts val="0"/>
              </a:spcAft>
              <a:defRPr/>
            </a:pPr>
            <a:r>
              <a:rPr lang="en-US" sz="900">
                <a:solidFill>
                  <a:prstClr val="black"/>
                </a:solidFill>
                <a:latin typeface="Calibri" panose="020F0502020204030204"/>
                <a:ea typeface="+mn-ea"/>
              </a:rPr>
              <a:t>Landsat 8 Spacecraft at launch facility</a:t>
            </a:r>
          </a:p>
        </p:txBody>
      </p:sp>
      <p:sp>
        <p:nvSpPr>
          <p:cNvPr id="9" name="Footer Placeholder 8"/>
          <p:cNvSpPr>
            <a:spLocks noGrp="1"/>
          </p:cNvSpPr>
          <p:nvPr>
            <p:ph type="ftr" sz="quarter" idx="3"/>
          </p:nvPr>
        </p:nvSpPr>
        <p:spPr/>
        <p:txBody>
          <a:bodyPr/>
          <a:lstStyle/>
          <a:p>
            <a:pPr algn="l"/>
            <a:r>
              <a:rPr lang="en-US"/>
              <a:t>L9 Development Status to Landsat Science Team        August 9, 2018</a:t>
            </a:r>
          </a:p>
        </p:txBody>
      </p:sp>
      <p:sp>
        <p:nvSpPr>
          <p:cNvPr id="7" name="Slide Number Placeholder 6">
            <a:extLst>
              <a:ext uri="{FF2B5EF4-FFF2-40B4-BE49-F238E27FC236}">
                <a16:creationId xmlns:a16="http://schemas.microsoft.com/office/drawing/2014/main" id="{62C138CE-FEE8-A04A-A812-383D3426390C}"/>
              </a:ext>
            </a:extLst>
          </p:cNvPr>
          <p:cNvSpPr>
            <a:spLocks noGrp="1"/>
          </p:cNvSpPr>
          <p:nvPr>
            <p:ph type="sldNum" sz="quarter" idx="4"/>
          </p:nvPr>
        </p:nvSpPr>
        <p:spPr/>
        <p:txBody>
          <a:bodyPr/>
          <a:lstStyle/>
          <a:p>
            <a:fld id="{9A4DB9E2-F09A-429B-9E50-670A92037774}" type="slidenum">
              <a:rPr lang="en-US" smtClean="0"/>
              <a:pPr/>
              <a:t>9</a:t>
            </a:fld>
            <a:endParaRPr lang="en-US"/>
          </a:p>
        </p:txBody>
      </p:sp>
    </p:spTree>
    <p:extLst>
      <p:ext uri="{BB962C8B-B14F-4D97-AF65-F5344CB8AC3E}">
        <p14:creationId xmlns:p14="http://schemas.microsoft.com/office/powerpoint/2010/main" val="68378958"/>
      </p:ext>
    </p:extLst>
  </p:cSld>
  <p:clrMapOvr>
    <a:masterClrMapping/>
  </p:clrMapOvr>
</p:sld>
</file>

<file path=ppt/theme/theme1.xml><?xml version="1.0" encoding="utf-8"?>
<a:theme xmlns:a="http://schemas.openxmlformats.org/drawingml/2006/main" name="L9 MCDR Slide Master 201801">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32363</TotalTime>
  <Words>2314</Words>
  <Application>Microsoft Office PowerPoint</Application>
  <PresentationFormat>On-screen Show (4:3)</PresentationFormat>
  <Paragraphs>327</Paragraphs>
  <Slides>31</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MS PGothic</vt:lpstr>
      <vt:lpstr>MS PGothic</vt:lpstr>
      <vt:lpstr>Arial</vt:lpstr>
      <vt:lpstr>Arial Black</vt:lpstr>
      <vt:lpstr>Arial Rounded MT Bold</vt:lpstr>
      <vt:lpstr>Calibri</vt:lpstr>
      <vt:lpstr>Courier New</vt:lpstr>
      <vt:lpstr>Wingdings</vt:lpstr>
      <vt:lpstr>ヒラギノ角ゴ Pro W3</vt:lpstr>
      <vt:lpstr>L9 MCDR Slide Master 201801</vt:lpstr>
      <vt:lpstr>Landsat 9 Development Status  Landsat Science Team August 9, 2018</vt:lpstr>
      <vt:lpstr>NASA Landsat 9 Development Status</vt:lpstr>
      <vt:lpstr>Landsat 9 Mission Overview</vt:lpstr>
      <vt:lpstr>NASA-USGS Partnership</vt:lpstr>
      <vt:lpstr>Major Milestones</vt:lpstr>
      <vt:lpstr>Context for Mission Schedule Challenge</vt:lpstr>
      <vt:lpstr> Landsat 9 Master Schedule December 15, 2020 LRD Status: 4/30/18</vt:lpstr>
      <vt:lpstr>Landsat 9 Mission Architecture</vt:lpstr>
      <vt:lpstr>Spacecraft Bus</vt:lpstr>
      <vt:lpstr>First Spacecraft Hardware Glamour Shot</vt:lpstr>
      <vt:lpstr>Operational Land Imager 2 (OLI-2) Status</vt:lpstr>
      <vt:lpstr>OLI-2 Hardware Glamour Shots</vt:lpstr>
      <vt:lpstr>Thermal Infrared Sensor 2 (TIRS-2) Status</vt:lpstr>
      <vt:lpstr>TIRS-2 Hardware Glamour Shots</vt:lpstr>
      <vt:lpstr>Launch Services</vt:lpstr>
      <vt:lpstr>Mission Operations Readiness Status</vt:lpstr>
      <vt:lpstr>USGS Landsat 9 Development Status</vt:lpstr>
      <vt:lpstr>Ground System Architecture</vt:lpstr>
      <vt:lpstr>Landsat 9 Ground System</vt:lpstr>
      <vt:lpstr>Ground System Major Milestones</vt:lpstr>
      <vt:lpstr>Ground System Schedule</vt:lpstr>
      <vt:lpstr>DPAS: Landsat Data Products and ARD</vt:lpstr>
      <vt:lpstr>DPAS Build Approach and Status</vt:lpstr>
      <vt:lpstr>GNE Progress</vt:lpstr>
      <vt:lpstr>LMOC Progress</vt:lpstr>
      <vt:lpstr>New Landsat 7 MOC Makes Way For New LMOC</vt:lpstr>
      <vt:lpstr>LMOC Facilities Construction Progress</vt:lpstr>
      <vt:lpstr>Wrap Up</vt:lpstr>
      <vt:lpstr>Landsat 9 Project Summary</vt:lpstr>
      <vt:lpstr>Backup Slides</vt:lpstr>
      <vt:lpstr>DPAS Schedule including Subsystem Deliveries</vt:lpstr>
    </vt:vector>
  </TitlesOfParts>
  <Company>LMIT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NASA ODIN</dc:creator>
  <cp:lastModifiedBy>Sauer, Brian</cp:lastModifiedBy>
  <cp:revision>956</cp:revision>
  <cp:lastPrinted>2018-06-21T17:46:49Z</cp:lastPrinted>
  <dcterms:created xsi:type="dcterms:W3CDTF">2009-05-01T12:18:49Z</dcterms:created>
  <dcterms:modified xsi:type="dcterms:W3CDTF">2018-08-08T23:12:03Z</dcterms:modified>
</cp:coreProperties>
</file>