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83"/>
  </p:notesMasterIdLst>
  <p:sldIdLst>
    <p:sldId id="514" r:id="rId3"/>
    <p:sldId id="1237" r:id="rId4"/>
    <p:sldId id="395" r:id="rId5"/>
    <p:sldId id="1204" r:id="rId6"/>
    <p:sldId id="645" r:id="rId7"/>
    <p:sldId id="585" r:id="rId8"/>
    <p:sldId id="544" r:id="rId9"/>
    <p:sldId id="1211" r:id="rId10"/>
    <p:sldId id="551" r:id="rId11"/>
    <p:sldId id="547" r:id="rId12"/>
    <p:sldId id="1304" r:id="rId13"/>
    <p:sldId id="1221" r:id="rId14"/>
    <p:sldId id="1314" r:id="rId15"/>
    <p:sldId id="1250" r:id="rId16"/>
    <p:sldId id="1239" r:id="rId17"/>
    <p:sldId id="1249" r:id="rId18"/>
    <p:sldId id="1306" r:id="rId19"/>
    <p:sldId id="1305" r:id="rId20"/>
    <p:sldId id="1254" r:id="rId21"/>
    <p:sldId id="256" r:id="rId22"/>
    <p:sldId id="1238" r:id="rId23"/>
    <p:sldId id="1217" r:id="rId24"/>
    <p:sldId id="1257" r:id="rId25"/>
    <p:sldId id="1256" r:id="rId26"/>
    <p:sldId id="1251" r:id="rId27"/>
    <p:sldId id="1252" r:id="rId28"/>
    <p:sldId id="1253" r:id="rId29"/>
    <p:sldId id="1258" r:id="rId30"/>
    <p:sldId id="1240" r:id="rId31"/>
    <p:sldId id="304" r:id="rId32"/>
    <p:sldId id="1262" r:id="rId33"/>
    <p:sldId id="1263" r:id="rId34"/>
    <p:sldId id="1242" r:id="rId35"/>
    <p:sldId id="1264" r:id="rId36"/>
    <p:sldId id="1266" r:id="rId37"/>
    <p:sldId id="1267" r:id="rId38"/>
    <p:sldId id="1268" r:id="rId39"/>
    <p:sldId id="1269" r:id="rId40"/>
    <p:sldId id="1270" r:id="rId41"/>
    <p:sldId id="1273" r:id="rId42"/>
    <p:sldId id="1307" r:id="rId43"/>
    <p:sldId id="1245" r:id="rId44"/>
    <p:sldId id="1298" r:id="rId45"/>
    <p:sldId id="1284" r:id="rId46"/>
    <p:sldId id="1247" r:id="rId47"/>
    <p:sldId id="1246" r:id="rId48"/>
    <p:sldId id="1248" r:id="rId49"/>
    <p:sldId id="1285" r:id="rId50"/>
    <p:sldId id="1275" r:id="rId51"/>
    <p:sldId id="1286" r:id="rId52"/>
    <p:sldId id="1278" r:id="rId53"/>
    <p:sldId id="1290" r:id="rId54"/>
    <p:sldId id="1279" r:id="rId55"/>
    <p:sldId id="1288" r:id="rId56"/>
    <p:sldId id="1289" r:id="rId57"/>
    <p:sldId id="1280" r:id="rId58"/>
    <p:sldId id="1291" r:id="rId59"/>
    <p:sldId id="1292" r:id="rId60"/>
    <p:sldId id="1281" r:id="rId61"/>
    <p:sldId id="1296" r:id="rId62"/>
    <p:sldId id="1312" r:id="rId63"/>
    <p:sldId id="1310" r:id="rId64"/>
    <p:sldId id="1295" r:id="rId65"/>
    <p:sldId id="1313" r:id="rId66"/>
    <p:sldId id="1311" r:id="rId67"/>
    <p:sldId id="1309" r:id="rId68"/>
    <p:sldId id="1224" r:id="rId69"/>
    <p:sldId id="388" r:id="rId70"/>
    <p:sldId id="1225" r:id="rId71"/>
    <p:sldId id="1226" r:id="rId72"/>
    <p:sldId id="1302" r:id="rId73"/>
    <p:sldId id="331" r:id="rId74"/>
    <p:sldId id="320" r:id="rId75"/>
    <p:sldId id="306" r:id="rId76"/>
    <p:sldId id="1303" r:id="rId77"/>
    <p:sldId id="389" r:id="rId78"/>
    <p:sldId id="1299" r:id="rId79"/>
    <p:sldId id="1207" r:id="rId80"/>
    <p:sldId id="1300" r:id="rId81"/>
    <p:sldId id="1301"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79633" autoAdjust="0"/>
  </p:normalViewPr>
  <p:slideViewPr>
    <p:cSldViewPr snapToGrid="0">
      <p:cViewPr varScale="1">
        <p:scale>
          <a:sx n="86" d="100"/>
          <a:sy n="86" d="100"/>
        </p:scale>
        <p:origin x="90"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82143A-ECD6-4124-985D-CE267CA3FE49}" type="datetimeFigureOut">
              <a:rPr lang="en-US" smtClean="0"/>
              <a:t>3/10/2021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497F5B-D47E-4103-AA23-0923BABE63A1}" type="slidenum">
              <a:rPr lang="en-US" smtClean="0"/>
              <a:t>‹#›</a:t>
            </a:fld>
            <a:endParaRPr lang="en-US"/>
          </a:p>
        </p:txBody>
      </p:sp>
    </p:spTree>
    <p:extLst>
      <p:ext uri="{BB962C8B-B14F-4D97-AF65-F5344CB8AC3E}">
        <p14:creationId xmlns:p14="http://schemas.microsoft.com/office/powerpoint/2010/main" val="3646518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Evidently it’s my turn.  Currently, we are in the middle of finalizing NLCD 2019 production, preparing for the yearly MR LC consortium meeting, two papers, etc. etc. etc. but I know everybody else is busy too.  Going to try and keep this as short and brief as I can so that hopefully we can have some discussion towards the end.</a:t>
            </a:r>
          </a:p>
        </p:txBody>
      </p:sp>
      <p:sp>
        <p:nvSpPr>
          <p:cNvPr id="4" name="Slide Number Placeholder 3"/>
          <p:cNvSpPr>
            <a:spLocks noGrp="1"/>
          </p:cNvSpPr>
          <p:nvPr>
            <p:ph type="sldNum" sz="quarter" idx="10"/>
          </p:nvPr>
        </p:nvSpPr>
        <p:spPr/>
        <p:txBody>
          <a:bodyPr/>
          <a:lstStyle/>
          <a:p>
            <a:fld id="{D2497F5B-D47E-4103-AA23-0923BABE63A1}" type="slidenum">
              <a:rPr lang="en-US" smtClean="0"/>
              <a:t>1</a:t>
            </a:fld>
            <a:endParaRPr lang="en-US"/>
          </a:p>
        </p:txBody>
      </p:sp>
    </p:spTree>
    <p:extLst>
      <p:ext uri="{BB962C8B-B14F-4D97-AF65-F5344CB8AC3E}">
        <p14:creationId xmlns:p14="http://schemas.microsoft.com/office/powerpoint/2010/main" val="3391033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hear about the NLCD shrub products that are funded by the BLM from Matthew at another point, so I won’t spend a lot of time going over that. These six continuous field products accurately map the range lands in the Western part of the United States and directly correspond to NLCD cover types in these areas</a:t>
            </a:r>
          </a:p>
        </p:txBody>
      </p:sp>
      <p:sp>
        <p:nvSpPr>
          <p:cNvPr id="4" name="Slide Number Placeholder 3"/>
          <p:cNvSpPr>
            <a:spLocks noGrp="1"/>
          </p:cNvSpPr>
          <p:nvPr>
            <p:ph type="sldNum" sz="quarter" idx="5"/>
          </p:nvPr>
        </p:nvSpPr>
        <p:spPr/>
        <p:txBody>
          <a:bodyPr/>
          <a:lstStyle/>
          <a:p>
            <a:fld id="{D2497F5B-D47E-4103-AA23-0923BABE63A1}" type="slidenum">
              <a:rPr lang="en-US" smtClean="0"/>
              <a:t>10</a:t>
            </a:fld>
            <a:endParaRPr lang="en-US"/>
          </a:p>
        </p:txBody>
      </p:sp>
    </p:spTree>
    <p:extLst>
      <p:ext uri="{BB962C8B-B14F-4D97-AF65-F5344CB8AC3E}">
        <p14:creationId xmlns:p14="http://schemas.microsoft.com/office/powerpoint/2010/main" val="2935755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our MLC partners. All contribute directly through products, funding, or both in generating our four base products of tree canopy, rangeland products, impervious surface, and Landcover.</a:t>
            </a:r>
          </a:p>
        </p:txBody>
      </p:sp>
      <p:sp>
        <p:nvSpPr>
          <p:cNvPr id="4" name="Slide Number Placeholder 3"/>
          <p:cNvSpPr>
            <a:spLocks noGrp="1"/>
          </p:cNvSpPr>
          <p:nvPr>
            <p:ph type="sldNum" sz="quarter" idx="5"/>
          </p:nvPr>
        </p:nvSpPr>
        <p:spPr/>
        <p:txBody>
          <a:bodyPr/>
          <a:lstStyle/>
          <a:p>
            <a:fld id="{D2497F5B-D47E-4103-AA23-0923BABE63A1}" type="slidenum">
              <a:rPr lang="en-US" smtClean="0"/>
              <a:t>11</a:t>
            </a:fld>
            <a:endParaRPr lang="en-US"/>
          </a:p>
        </p:txBody>
      </p:sp>
    </p:spTree>
    <p:extLst>
      <p:ext uri="{BB962C8B-B14F-4D97-AF65-F5344CB8AC3E}">
        <p14:creationId xmlns:p14="http://schemas.microsoft.com/office/powerpoint/2010/main" val="1414679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spent a very large amount of time on our impervious surface generation. Like Landcover, impervious surface had only seen add-ons since 2001. We started again from the 2001 base, removed all previous ancillary data, and Incorporated new data. This allowed for creation of a secondary product called our impervious descriptor. These two products correspond directly to each other. They label different categories of roads, urban areas, energy production sites, and integrate these into a single readable file.</a:t>
            </a:r>
          </a:p>
        </p:txBody>
      </p:sp>
      <p:sp>
        <p:nvSpPr>
          <p:cNvPr id="4" name="Slide Number Placeholder 3"/>
          <p:cNvSpPr>
            <a:spLocks noGrp="1"/>
          </p:cNvSpPr>
          <p:nvPr>
            <p:ph type="sldNum" sz="quarter" idx="10"/>
          </p:nvPr>
        </p:nvSpPr>
        <p:spPr/>
        <p:txBody>
          <a:bodyPr/>
          <a:lstStyle/>
          <a:p>
            <a:fld id="{D2497F5B-D47E-4103-AA23-0923BABE63A1}" type="slidenum">
              <a:rPr lang="en-US" smtClean="0"/>
              <a:t>12</a:t>
            </a:fld>
            <a:endParaRPr lang="en-US"/>
          </a:p>
        </p:txBody>
      </p:sp>
    </p:spTree>
    <p:extLst>
      <p:ext uri="{BB962C8B-B14F-4D97-AF65-F5344CB8AC3E}">
        <p14:creationId xmlns:p14="http://schemas.microsoft.com/office/powerpoint/2010/main" val="4185161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created additional Landcover classes for 2016 publication. These classes split change between rangeland grass and shrub and forest grass and shrub so that rangeland areas could be attribute it from forest areas in their change cycles and vice versa. Additionally, change disturbance data, forest disturbance data, and a universal change index that helps users simply and easily understand change across seven Landcover dates was also created.</a:t>
            </a:r>
          </a:p>
        </p:txBody>
      </p:sp>
      <p:sp>
        <p:nvSpPr>
          <p:cNvPr id="4" name="Slide Number Placeholder 3"/>
          <p:cNvSpPr>
            <a:spLocks noGrp="1"/>
          </p:cNvSpPr>
          <p:nvPr>
            <p:ph type="sldNum" sz="quarter" idx="5"/>
          </p:nvPr>
        </p:nvSpPr>
        <p:spPr/>
        <p:txBody>
          <a:bodyPr/>
          <a:lstStyle/>
          <a:p>
            <a:fld id="{D2497F5B-D47E-4103-AA23-0923BABE63A1}" type="slidenum">
              <a:rPr lang="en-US" smtClean="0"/>
              <a:t>13</a:t>
            </a:fld>
            <a:endParaRPr lang="en-US"/>
          </a:p>
        </p:txBody>
      </p:sp>
    </p:spTree>
    <p:extLst>
      <p:ext uri="{BB962C8B-B14F-4D97-AF65-F5344CB8AC3E}">
        <p14:creationId xmlns:p14="http://schemas.microsoft.com/office/powerpoint/2010/main" val="1330031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published NLCD 2016 for Alaska. This was done through limited change mapping and fieldwork.</a:t>
            </a:r>
          </a:p>
        </p:txBody>
      </p:sp>
      <p:sp>
        <p:nvSpPr>
          <p:cNvPr id="4" name="Slide Number Placeholder 3"/>
          <p:cNvSpPr>
            <a:spLocks noGrp="1"/>
          </p:cNvSpPr>
          <p:nvPr>
            <p:ph type="sldNum" sz="quarter" idx="10"/>
          </p:nvPr>
        </p:nvSpPr>
        <p:spPr/>
        <p:txBody>
          <a:bodyPr/>
          <a:lstStyle/>
          <a:p>
            <a:fld id="{D2497F5B-D47E-4103-AA23-0923BABE63A1}" type="slidenum">
              <a:rPr lang="en-US" smtClean="0"/>
              <a:t>14</a:t>
            </a:fld>
            <a:endParaRPr lang="en-US"/>
          </a:p>
        </p:txBody>
      </p:sp>
    </p:spTree>
    <p:extLst>
      <p:ext uri="{BB962C8B-B14F-4D97-AF65-F5344CB8AC3E}">
        <p14:creationId xmlns:p14="http://schemas.microsoft.com/office/powerpoint/2010/main" val="3678233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Landcover in both conus and Alaska form the basis for another partnership, the North American land change monitoring system. </a:t>
            </a:r>
          </a:p>
        </p:txBody>
      </p:sp>
      <p:sp>
        <p:nvSpPr>
          <p:cNvPr id="4" name="Slide Number Placeholder 3"/>
          <p:cNvSpPr>
            <a:spLocks noGrp="1"/>
          </p:cNvSpPr>
          <p:nvPr>
            <p:ph type="sldNum" sz="quarter" idx="10"/>
          </p:nvPr>
        </p:nvSpPr>
        <p:spPr/>
        <p:txBody>
          <a:bodyPr/>
          <a:lstStyle/>
          <a:p>
            <a:fld id="{D2497F5B-D47E-4103-AA23-0923BABE63A1}" type="slidenum">
              <a:rPr lang="en-US" smtClean="0"/>
              <a:t>15</a:t>
            </a:fld>
            <a:endParaRPr lang="en-US"/>
          </a:p>
        </p:txBody>
      </p:sp>
    </p:spTree>
    <p:extLst>
      <p:ext uri="{BB962C8B-B14F-4D97-AF65-F5344CB8AC3E}">
        <p14:creationId xmlns:p14="http://schemas.microsoft.com/office/powerpoint/2010/main" val="318110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try national collaboration combines multiple dates of products from NLCD, Canada, and Mexico to provide the basis for the majority of North American policy regarding carbon, climate risk,</a:t>
            </a:r>
          </a:p>
        </p:txBody>
      </p:sp>
      <p:sp>
        <p:nvSpPr>
          <p:cNvPr id="4" name="Slide Number Placeholder 3"/>
          <p:cNvSpPr>
            <a:spLocks noGrp="1"/>
          </p:cNvSpPr>
          <p:nvPr>
            <p:ph type="sldNum" sz="quarter" idx="10"/>
          </p:nvPr>
        </p:nvSpPr>
        <p:spPr/>
        <p:txBody>
          <a:bodyPr/>
          <a:lstStyle/>
          <a:p>
            <a:fld id="{D2497F5B-D47E-4103-AA23-0923BABE63A1}" type="slidenum">
              <a:rPr lang="en-US" smtClean="0"/>
              <a:t>16</a:t>
            </a:fld>
            <a:endParaRPr lang="en-US"/>
          </a:p>
        </p:txBody>
      </p:sp>
    </p:spTree>
    <p:extLst>
      <p:ext uri="{BB962C8B-B14F-4D97-AF65-F5344CB8AC3E}">
        <p14:creationId xmlns:p14="http://schemas.microsoft.com/office/powerpoint/2010/main" val="3040364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greenhouse gas emissions, UNEP uses us as a framework for freshwater ecosystem management food and agriculture uses us for pollination information along with soil organic carbon.</a:t>
            </a:r>
          </a:p>
        </p:txBody>
      </p:sp>
      <p:sp>
        <p:nvSpPr>
          <p:cNvPr id="4" name="Slide Number Placeholder 3"/>
          <p:cNvSpPr>
            <a:spLocks noGrp="1"/>
          </p:cNvSpPr>
          <p:nvPr>
            <p:ph type="sldNum" sz="quarter" idx="10"/>
          </p:nvPr>
        </p:nvSpPr>
        <p:spPr/>
        <p:txBody>
          <a:bodyPr/>
          <a:lstStyle/>
          <a:p>
            <a:fld id="{D2497F5B-D47E-4103-AA23-0923BABE63A1}" type="slidenum">
              <a:rPr lang="en-US" smtClean="0"/>
              <a:t>17</a:t>
            </a:fld>
            <a:endParaRPr lang="en-US"/>
          </a:p>
        </p:txBody>
      </p:sp>
    </p:spTree>
    <p:extLst>
      <p:ext uri="{BB962C8B-B14F-4D97-AF65-F5344CB8AC3E}">
        <p14:creationId xmlns:p14="http://schemas.microsoft.com/office/powerpoint/2010/main" val="1024306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NLCD continues to have a very high following.  I’ve excluded all of our previous work which is over 7000 citations. In the last five years we have over 2000 research citations using alt metric.</a:t>
            </a:r>
          </a:p>
        </p:txBody>
      </p:sp>
      <p:sp>
        <p:nvSpPr>
          <p:cNvPr id="4" name="Slide Number Placeholder 3"/>
          <p:cNvSpPr>
            <a:spLocks noGrp="1"/>
          </p:cNvSpPr>
          <p:nvPr>
            <p:ph type="sldNum" sz="quarter" idx="5"/>
          </p:nvPr>
        </p:nvSpPr>
        <p:spPr/>
        <p:txBody>
          <a:bodyPr/>
          <a:lstStyle/>
          <a:p>
            <a:fld id="{D2497F5B-D47E-4103-AA23-0923BABE63A1}" type="slidenum">
              <a:rPr lang="en-US" smtClean="0"/>
              <a:t>18</a:t>
            </a:fld>
            <a:endParaRPr lang="en-US"/>
          </a:p>
        </p:txBody>
      </p:sp>
    </p:spTree>
    <p:extLst>
      <p:ext uri="{BB962C8B-B14F-4D97-AF65-F5344CB8AC3E}">
        <p14:creationId xmlns:p14="http://schemas.microsoft.com/office/powerpoint/2010/main" val="180212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publication of NLCD 2016 not quite two years ago, we’ve had hundred and 35,000 downloads that contained 2 ¼ million separate products.</a:t>
            </a:r>
          </a:p>
        </p:txBody>
      </p:sp>
      <p:sp>
        <p:nvSpPr>
          <p:cNvPr id="4" name="Slide Number Placeholder 3"/>
          <p:cNvSpPr>
            <a:spLocks noGrp="1"/>
          </p:cNvSpPr>
          <p:nvPr>
            <p:ph type="sldNum" sz="quarter" idx="5"/>
          </p:nvPr>
        </p:nvSpPr>
        <p:spPr/>
        <p:txBody>
          <a:bodyPr/>
          <a:lstStyle/>
          <a:p>
            <a:fld id="{D2497F5B-D47E-4103-AA23-0923BABE63A1}" type="slidenum">
              <a:rPr lang="en-US" smtClean="0"/>
              <a:t>19</a:t>
            </a:fld>
            <a:endParaRPr lang="en-US"/>
          </a:p>
        </p:txBody>
      </p:sp>
    </p:spTree>
    <p:extLst>
      <p:ext uri="{BB962C8B-B14F-4D97-AF65-F5344CB8AC3E}">
        <p14:creationId xmlns:p14="http://schemas.microsoft.com/office/powerpoint/2010/main" val="342245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have you done for us lately? NLCD 2016 seems like a long time ago, but it was a very large effort for us. Going to touch on what made it different than everything else we’ve done, and everything else we’ve done recently.</a:t>
            </a:r>
          </a:p>
        </p:txBody>
      </p:sp>
      <p:sp>
        <p:nvSpPr>
          <p:cNvPr id="4" name="Slide Number Placeholder 3"/>
          <p:cNvSpPr>
            <a:spLocks noGrp="1"/>
          </p:cNvSpPr>
          <p:nvPr>
            <p:ph type="sldNum" sz="quarter" idx="10"/>
          </p:nvPr>
        </p:nvSpPr>
        <p:spPr/>
        <p:txBody>
          <a:bodyPr/>
          <a:lstStyle/>
          <a:p>
            <a:fld id="{D2497F5B-D47E-4103-AA23-0923BABE63A1}" type="slidenum">
              <a:rPr lang="en-US" smtClean="0"/>
              <a:t>2</a:t>
            </a:fld>
            <a:endParaRPr lang="en-US"/>
          </a:p>
        </p:txBody>
      </p:sp>
    </p:spTree>
    <p:extLst>
      <p:ext uri="{BB962C8B-B14F-4D97-AF65-F5344CB8AC3E}">
        <p14:creationId xmlns:p14="http://schemas.microsoft.com/office/powerpoint/2010/main" val="1217356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getting all that done, we continue to increase our accuracy. Each subsequent publication of NLCD has seen an increase in accuracy. We’ve shown and over 10% increase since our initial 2000 one publication at Anderson level I, and an 8% at Anderson level II. At this point in our accuracy assessment, are statistical guru Steve stamen feels we are nearing the point where reviewer accuracy is starting to meet Landcover accuracy this is a very hard thing to quantify, but essentially it means improvements in accuracy are going to be very hard to come by without some dramatic change in accuracy assessment methodology. One other thing I’d like to point out since NLCD is the basis for many products is that any product will likely not exceed the accuracy of its training data</a:t>
            </a:r>
          </a:p>
        </p:txBody>
      </p:sp>
      <p:sp>
        <p:nvSpPr>
          <p:cNvPr id="4" name="Slide Number Placeholder 3"/>
          <p:cNvSpPr>
            <a:spLocks noGrp="1"/>
          </p:cNvSpPr>
          <p:nvPr>
            <p:ph type="sldNum" sz="quarter" idx="5"/>
          </p:nvPr>
        </p:nvSpPr>
        <p:spPr/>
        <p:txBody>
          <a:bodyPr/>
          <a:lstStyle/>
          <a:p>
            <a:fld id="{D2497F5B-D47E-4103-AA23-0923BABE63A1}" type="slidenum">
              <a:rPr lang="en-US" smtClean="0"/>
              <a:t>20</a:t>
            </a:fld>
            <a:endParaRPr lang="en-US"/>
          </a:p>
        </p:txBody>
      </p:sp>
    </p:spTree>
    <p:extLst>
      <p:ext uri="{BB962C8B-B14F-4D97-AF65-F5344CB8AC3E}">
        <p14:creationId xmlns:p14="http://schemas.microsoft.com/office/powerpoint/2010/main" val="4027749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that’s what we’ve been doing the last two years. Here’s what we have in store in the next few months. We completed our NLCD 2019 methodology and are set up to be able to publish Landcover on a yearly basis using that methodology.</a:t>
            </a:r>
          </a:p>
        </p:txBody>
      </p:sp>
      <p:sp>
        <p:nvSpPr>
          <p:cNvPr id="4" name="Slide Number Placeholder 3"/>
          <p:cNvSpPr>
            <a:spLocks noGrp="1"/>
          </p:cNvSpPr>
          <p:nvPr>
            <p:ph type="sldNum" sz="quarter" idx="10"/>
          </p:nvPr>
        </p:nvSpPr>
        <p:spPr/>
        <p:txBody>
          <a:bodyPr/>
          <a:lstStyle/>
          <a:p>
            <a:fld id="{D2497F5B-D47E-4103-AA23-0923BABE63A1}" type="slidenum">
              <a:rPr lang="en-US" smtClean="0"/>
              <a:t>21</a:t>
            </a:fld>
            <a:endParaRPr lang="en-US"/>
          </a:p>
        </p:txBody>
      </p:sp>
    </p:spTree>
    <p:extLst>
      <p:ext uri="{BB962C8B-B14F-4D97-AF65-F5344CB8AC3E}">
        <p14:creationId xmlns:p14="http://schemas.microsoft.com/office/powerpoint/2010/main" val="2154201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2019 publication, we continue to improve our impervious surface as we have every publication period.  We batted six additional ancillary layers to increase our accuracy, and have generated impervious surface products to match every year of our Landcover publication.</a:t>
            </a:r>
          </a:p>
        </p:txBody>
      </p:sp>
      <p:sp>
        <p:nvSpPr>
          <p:cNvPr id="4" name="Slide Number Placeholder 3"/>
          <p:cNvSpPr>
            <a:spLocks noGrp="1"/>
          </p:cNvSpPr>
          <p:nvPr>
            <p:ph type="sldNum" sz="quarter" idx="10"/>
          </p:nvPr>
        </p:nvSpPr>
        <p:spPr/>
        <p:txBody>
          <a:bodyPr/>
          <a:lstStyle/>
          <a:p>
            <a:fld id="{D2497F5B-D47E-4103-AA23-0923BABE63A1}" type="slidenum">
              <a:rPr lang="en-US" smtClean="0"/>
              <a:t>22</a:t>
            </a:fld>
            <a:endParaRPr lang="en-US"/>
          </a:p>
        </p:txBody>
      </p:sp>
    </p:spTree>
    <p:extLst>
      <p:ext uri="{BB962C8B-B14F-4D97-AF65-F5344CB8AC3E}">
        <p14:creationId xmlns:p14="http://schemas.microsoft.com/office/powerpoint/2010/main" val="4249193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these database layers is a Microsoft buildings database, which will add detail to our impervious surface in areas such as full canopy that we couldn’t accurately classify before.</a:t>
            </a:r>
          </a:p>
        </p:txBody>
      </p:sp>
      <p:sp>
        <p:nvSpPr>
          <p:cNvPr id="4" name="Slide Number Placeholder 3"/>
          <p:cNvSpPr>
            <a:spLocks noGrp="1"/>
          </p:cNvSpPr>
          <p:nvPr>
            <p:ph type="sldNum" sz="quarter" idx="5"/>
          </p:nvPr>
        </p:nvSpPr>
        <p:spPr/>
        <p:txBody>
          <a:bodyPr/>
          <a:lstStyle/>
          <a:p>
            <a:fld id="{D2497F5B-D47E-4103-AA23-0923BABE63A1}" type="slidenum">
              <a:rPr lang="en-US" smtClean="0"/>
              <a:t>23</a:t>
            </a:fld>
            <a:endParaRPr lang="en-US"/>
          </a:p>
        </p:txBody>
      </p:sp>
    </p:spTree>
    <p:extLst>
      <p:ext uri="{BB962C8B-B14F-4D97-AF65-F5344CB8AC3E}">
        <p14:creationId xmlns:p14="http://schemas.microsoft.com/office/powerpoint/2010/main" val="176717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2019, our Landcover is based on compositing made possible through </a:t>
            </a:r>
            <a:r>
              <a:rPr lang="en-US" dirty="0" err="1"/>
              <a:t>lcmap’s</a:t>
            </a:r>
            <a:r>
              <a:rPr lang="en-US" dirty="0"/>
              <a:t> ARD. Compositing has its own set of trials and tribulations. Both seen base and compositing still suffer from lack of imagery as you approach the end of the year and the publication date. We’ve overcome most of this through some synthetic filling and generation in these composite areas of poor image availability.</a:t>
            </a:r>
          </a:p>
        </p:txBody>
      </p:sp>
      <p:sp>
        <p:nvSpPr>
          <p:cNvPr id="4" name="Slide Number Placeholder 3"/>
          <p:cNvSpPr>
            <a:spLocks noGrp="1"/>
          </p:cNvSpPr>
          <p:nvPr>
            <p:ph type="sldNum" sz="quarter" idx="10"/>
          </p:nvPr>
        </p:nvSpPr>
        <p:spPr/>
        <p:txBody>
          <a:bodyPr/>
          <a:lstStyle/>
          <a:p>
            <a:fld id="{D2497F5B-D47E-4103-AA23-0923BABE63A1}" type="slidenum">
              <a:rPr lang="en-US" smtClean="0"/>
              <a:t>24</a:t>
            </a:fld>
            <a:endParaRPr lang="en-US"/>
          </a:p>
        </p:txBody>
      </p:sp>
    </p:spTree>
    <p:extLst>
      <p:ext uri="{BB962C8B-B14F-4D97-AF65-F5344CB8AC3E}">
        <p14:creationId xmlns:p14="http://schemas.microsoft.com/office/powerpoint/2010/main" val="4177499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soon to be released product is our new Eva tool, which stands for enhanced visualization and analysis. This tool was created in partnership with NOAA. It fills a need that we’ve seen since before our 2016 release of having simple and ready Landcover analysis for users who don’t want to deal with GIS.</a:t>
            </a:r>
          </a:p>
        </p:txBody>
      </p:sp>
      <p:sp>
        <p:nvSpPr>
          <p:cNvPr id="4" name="Slide Number Placeholder 3"/>
          <p:cNvSpPr>
            <a:spLocks noGrp="1"/>
          </p:cNvSpPr>
          <p:nvPr>
            <p:ph type="sldNum" sz="quarter" idx="10"/>
          </p:nvPr>
        </p:nvSpPr>
        <p:spPr/>
        <p:txBody>
          <a:bodyPr/>
          <a:lstStyle/>
          <a:p>
            <a:fld id="{D2497F5B-D47E-4103-AA23-0923BABE63A1}" type="slidenum">
              <a:rPr lang="en-US" smtClean="0"/>
              <a:t>25</a:t>
            </a:fld>
            <a:endParaRPr lang="en-US"/>
          </a:p>
        </p:txBody>
      </p:sp>
    </p:spTree>
    <p:extLst>
      <p:ext uri="{BB962C8B-B14F-4D97-AF65-F5344CB8AC3E}">
        <p14:creationId xmlns:p14="http://schemas.microsoft.com/office/powerpoint/2010/main" val="3087924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tool provides summaries of change to and from for each land cover type, and provides overviews of what these general changes mean on the landscape.</a:t>
            </a:r>
          </a:p>
        </p:txBody>
      </p:sp>
      <p:sp>
        <p:nvSpPr>
          <p:cNvPr id="4" name="Slide Number Placeholder 3"/>
          <p:cNvSpPr>
            <a:spLocks noGrp="1"/>
          </p:cNvSpPr>
          <p:nvPr>
            <p:ph type="sldNum" sz="quarter" idx="10"/>
          </p:nvPr>
        </p:nvSpPr>
        <p:spPr/>
        <p:txBody>
          <a:bodyPr/>
          <a:lstStyle/>
          <a:p>
            <a:fld id="{D2497F5B-D47E-4103-AA23-0923BABE63A1}" type="slidenum">
              <a:rPr lang="en-US" smtClean="0"/>
              <a:t>26</a:t>
            </a:fld>
            <a:endParaRPr lang="en-US"/>
          </a:p>
        </p:txBody>
      </p:sp>
    </p:spTree>
    <p:extLst>
      <p:ext uri="{BB962C8B-B14F-4D97-AF65-F5344CB8AC3E}">
        <p14:creationId xmlns:p14="http://schemas.microsoft.com/office/powerpoint/2010/main" val="3439253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all comes in a tabulated downloadable format showing change and likely change drivers</a:t>
            </a:r>
          </a:p>
        </p:txBody>
      </p:sp>
      <p:sp>
        <p:nvSpPr>
          <p:cNvPr id="4" name="Slide Number Placeholder 3"/>
          <p:cNvSpPr>
            <a:spLocks noGrp="1"/>
          </p:cNvSpPr>
          <p:nvPr>
            <p:ph type="sldNum" sz="quarter" idx="10"/>
          </p:nvPr>
        </p:nvSpPr>
        <p:spPr/>
        <p:txBody>
          <a:bodyPr/>
          <a:lstStyle/>
          <a:p>
            <a:fld id="{D2497F5B-D47E-4103-AA23-0923BABE63A1}" type="slidenum">
              <a:rPr lang="en-US" smtClean="0"/>
              <a:t>27</a:t>
            </a:fld>
            <a:endParaRPr lang="en-US"/>
          </a:p>
        </p:txBody>
      </p:sp>
    </p:spTree>
    <p:extLst>
      <p:ext uri="{BB962C8B-B14F-4D97-AF65-F5344CB8AC3E}">
        <p14:creationId xmlns:p14="http://schemas.microsoft.com/office/powerpoint/2010/main" val="1437572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also provides some key overviews for specific theme types like developed areas which will help users understand what’s behind these changes.</a:t>
            </a:r>
          </a:p>
        </p:txBody>
      </p:sp>
      <p:sp>
        <p:nvSpPr>
          <p:cNvPr id="4" name="Slide Number Placeholder 3"/>
          <p:cNvSpPr>
            <a:spLocks noGrp="1"/>
          </p:cNvSpPr>
          <p:nvPr>
            <p:ph type="sldNum" sz="quarter" idx="5"/>
          </p:nvPr>
        </p:nvSpPr>
        <p:spPr/>
        <p:txBody>
          <a:bodyPr/>
          <a:lstStyle/>
          <a:p>
            <a:fld id="{D2497F5B-D47E-4103-AA23-0923BABE63A1}" type="slidenum">
              <a:rPr lang="en-US" smtClean="0"/>
              <a:t>28</a:t>
            </a:fld>
            <a:endParaRPr lang="en-US"/>
          </a:p>
        </p:txBody>
      </p:sp>
    </p:spTree>
    <p:extLst>
      <p:ext uri="{BB962C8B-B14F-4D97-AF65-F5344CB8AC3E}">
        <p14:creationId xmlns:p14="http://schemas.microsoft.com/office/powerpoint/2010/main" val="3366304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97F5B-D47E-4103-AA23-0923BABE63A1}" type="slidenum">
              <a:rPr lang="en-US" smtClean="0"/>
              <a:t>29</a:t>
            </a:fld>
            <a:endParaRPr lang="en-US"/>
          </a:p>
        </p:txBody>
      </p:sp>
    </p:spTree>
    <p:extLst>
      <p:ext uri="{BB962C8B-B14F-4D97-AF65-F5344CB8AC3E}">
        <p14:creationId xmlns:p14="http://schemas.microsoft.com/office/powerpoint/2010/main" val="2404179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just quickly, NLCD 2016 was redone front to back. We used many models a few of which are listed here, and pulled those together with true succession and trajectory mapping through all years. NLCD 2001 was the original base, and NLCD 2006 and 2011 were change based add-ons to that original 2001 product. NLCD 2016 took the best pieces from those earlier publications, sought out areas through an abundance of evidence that we were sure could be improved, improve those, and kept the best parts.</a:t>
            </a:r>
          </a:p>
        </p:txBody>
      </p:sp>
      <p:sp>
        <p:nvSpPr>
          <p:cNvPr id="4" name="Slide Number Placeholder 3"/>
          <p:cNvSpPr>
            <a:spLocks noGrp="1"/>
          </p:cNvSpPr>
          <p:nvPr>
            <p:ph type="sldNum" sz="quarter" idx="5"/>
          </p:nvPr>
        </p:nvSpPr>
        <p:spPr/>
        <p:txBody>
          <a:bodyPr/>
          <a:lstStyle/>
          <a:p>
            <a:fld id="{D2497F5B-D47E-4103-AA23-0923BABE63A1}" type="slidenum">
              <a:rPr lang="en-US" smtClean="0"/>
              <a:t>3</a:t>
            </a:fld>
            <a:endParaRPr lang="en-US"/>
          </a:p>
        </p:txBody>
      </p:sp>
    </p:spTree>
    <p:extLst>
      <p:ext uri="{BB962C8B-B14F-4D97-AF65-F5344CB8AC3E}">
        <p14:creationId xmlns:p14="http://schemas.microsoft.com/office/powerpoint/2010/main" val="2099001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4d2ae028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4" name="Google Shape;104;g4d2ae02871_0_0:notes"/>
          <p:cNvSpPr txBox="1">
            <a:spLocks noGrp="1"/>
          </p:cNvSpPr>
          <p:nvPr>
            <p:ph type="body" idx="1"/>
          </p:nvPr>
        </p:nvSpPr>
        <p:spPr>
          <a:xfrm>
            <a:off x="685800" y="4343401"/>
            <a:ext cx="5486400" cy="4114800"/>
          </a:xfrm>
          <a:prstGeom prst="rect">
            <a:avLst/>
          </a:prstGeom>
          <a:noFill/>
          <a:ln>
            <a:noFill/>
          </a:ln>
        </p:spPr>
        <p:txBody>
          <a:bodyPr spcFirstLastPara="1" wrap="square" lIns="91275" tIns="45650" rIns="91275" bIns="45650" anchor="t" anchorCtr="0">
            <a:noAutofit/>
          </a:bodyPr>
          <a:lstStyle/>
          <a:p>
            <a:pPr marL="0" marR="0" lvl="0" indent="0" algn="l" rtl="0">
              <a:spcBef>
                <a:spcPts val="400"/>
              </a:spcBef>
              <a:spcAft>
                <a:spcPts val="0"/>
              </a:spcAft>
              <a:buClr>
                <a:schemeClr val="dk1"/>
              </a:buClr>
              <a:buSzPts val="1200"/>
              <a:buFont typeface="Arial"/>
              <a:buNone/>
            </a:pPr>
            <a:r>
              <a:rPr lang="en-US" sz="1200" baseline="0" dirty="0">
                <a:solidFill>
                  <a:schemeClr val="dk1"/>
                </a:solidFill>
              </a:rPr>
              <a:t>Through the consortium, we have many partnerships. I’d like to mention briefly NOAA’s push to provide 1 m land cover for the coastal areas and potentially the nation.</a:t>
            </a:r>
          </a:p>
        </p:txBody>
      </p:sp>
      <p:sp>
        <p:nvSpPr>
          <p:cNvPr id="105" name="Google Shape;105;g4d2ae02871_0_0:notes"/>
          <p:cNvSpPr txBox="1">
            <a:spLocks noGrp="1"/>
          </p:cNvSpPr>
          <p:nvPr>
            <p:ph type="sldNum" idx="12"/>
          </p:nvPr>
        </p:nvSpPr>
        <p:spPr>
          <a:xfrm>
            <a:off x="3884614" y="8685213"/>
            <a:ext cx="2971800" cy="457200"/>
          </a:xfrm>
          <a:prstGeom prst="rect">
            <a:avLst/>
          </a:prstGeom>
          <a:noFill/>
          <a:ln>
            <a:noFill/>
          </a:ln>
        </p:spPr>
        <p:txBody>
          <a:bodyPr spcFirstLastPara="1" wrap="square" lIns="91275" tIns="45650" rIns="91275" bIns="456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1538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4d2ae028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4" name="Google Shape;104;g4d2ae02871_0_0:notes"/>
          <p:cNvSpPr txBox="1">
            <a:spLocks noGrp="1"/>
          </p:cNvSpPr>
          <p:nvPr>
            <p:ph type="body" idx="1"/>
          </p:nvPr>
        </p:nvSpPr>
        <p:spPr>
          <a:xfrm>
            <a:off x="685800" y="4343401"/>
            <a:ext cx="5486400" cy="4114800"/>
          </a:xfrm>
          <a:prstGeom prst="rect">
            <a:avLst/>
          </a:prstGeom>
          <a:noFill/>
          <a:ln>
            <a:noFill/>
          </a:ln>
        </p:spPr>
        <p:txBody>
          <a:bodyPr spcFirstLastPara="1" wrap="square" lIns="91275" tIns="45650" rIns="91275" bIns="45650" anchor="t" anchorCtr="0">
            <a:noAutofit/>
          </a:bodyPr>
          <a:lstStyle/>
          <a:p>
            <a:pPr marL="0" marR="0" lvl="0" indent="0" algn="l" rtl="0">
              <a:spcBef>
                <a:spcPts val="400"/>
              </a:spcBef>
              <a:spcAft>
                <a:spcPts val="0"/>
              </a:spcAft>
              <a:buClr>
                <a:schemeClr val="dk1"/>
              </a:buClr>
              <a:buSzPts val="1200"/>
              <a:buFont typeface="Arial"/>
              <a:buNone/>
            </a:pPr>
            <a:r>
              <a:rPr lang="en-US" sz="1200" baseline="0" dirty="0">
                <a:solidFill>
                  <a:schemeClr val="dk1"/>
                </a:solidFill>
              </a:rPr>
              <a:t>This example in King County, WA (Seattle area). is highlight as an area currently under development with NOAA and is an example of what a 30 m classification versus a 1 m classification might look like. 1 m impervious surface for the nation could be contracted for $10 million, with NOAA paying half of that. A partner contribution of 5 million would realize this for the nation.</a:t>
            </a:r>
            <a:endParaRPr lang="en-US" sz="1200" dirty="0">
              <a:solidFill>
                <a:schemeClr val="dk1"/>
              </a:solidFill>
            </a:endParaRPr>
          </a:p>
        </p:txBody>
      </p:sp>
      <p:sp>
        <p:nvSpPr>
          <p:cNvPr id="105" name="Google Shape;105;g4d2ae02871_0_0:notes"/>
          <p:cNvSpPr txBox="1">
            <a:spLocks noGrp="1"/>
          </p:cNvSpPr>
          <p:nvPr>
            <p:ph type="sldNum" idx="12"/>
          </p:nvPr>
        </p:nvSpPr>
        <p:spPr>
          <a:xfrm>
            <a:off x="3884614" y="8685213"/>
            <a:ext cx="2971800" cy="457200"/>
          </a:xfrm>
          <a:prstGeom prst="rect">
            <a:avLst/>
          </a:prstGeom>
          <a:noFill/>
          <a:ln>
            <a:noFill/>
          </a:ln>
        </p:spPr>
        <p:txBody>
          <a:bodyPr spcFirstLastPara="1" wrap="square" lIns="91275" tIns="45650" rIns="91275" bIns="4565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31061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46209f51b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4" name="Google Shape;94;g46209f51bd_0_22:notes"/>
          <p:cNvSpPr txBox="1">
            <a:spLocks noGrp="1"/>
          </p:cNvSpPr>
          <p:nvPr>
            <p:ph type="body" idx="1"/>
          </p:nvPr>
        </p:nvSpPr>
        <p:spPr>
          <a:xfrm>
            <a:off x="685800" y="4343401"/>
            <a:ext cx="5486400" cy="4114800"/>
          </a:xfrm>
          <a:prstGeom prst="rect">
            <a:avLst/>
          </a:prstGeom>
          <a:noFill/>
          <a:ln>
            <a:noFill/>
          </a:ln>
        </p:spPr>
        <p:txBody>
          <a:bodyPr spcFirstLastPara="1" wrap="square" lIns="91275" tIns="45650" rIns="91275" bIns="45650" anchor="t" anchorCtr="0">
            <a:noAutofit/>
          </a:bodyPr>
          <a:lstStyle/>
          <a:p>
            <a:pPr marL="0" marR="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The county is buying into an option that one of our contractors (</a:t>
            </a:r>
            <a:r>
              <a:rPr lang="en-US" sz="1200" b="0" i="0" u="none" strike="noStrike" cap="none" baseline="0" dirty="0" err="1">
                <a:solidFill>
                  <a:schemeClr val="dk1"/>
                </a:solidFill>
                <a:latin typeface="Calibri"/>
                <a:ea typeface="Calibri"/>
                <a:cs typeface="Calibri"/>
                <a:sym typeface="Calibri"/>
              </a:rPr>
              <a:t>Ecopia</a:t>
            </a:r>
            <a:r>
              <a:rPr lang="en-US" sz="1200" b="0" i="0" u="none" strike="noStrike" cap="none" baseline="0" dirty="0">
                <a:solidFill>
                  <a:schemeClr val="dk1"/>
                </a:solidFill>
                <a:latin typeface="Calibri"/>
                <a:ea typeface="Calibri"/>
                <a:cs typeface="Calibri"/>
                <a:sym typeface="Calibri"/>
              </a:rPr>
              <a:t>) offers (and we can help facilitate) for a suite of impervious related classes. </a:t>
            </a:r>
          </a:p>
          <a:p>
            <a:pPr marL="0" marR="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6 categories standard, more possible. Can include road, sidewalk, railroad centerlines.</a:t>
            </a:r>
          </a:p>
          <a:p>
            <a:pPr marL="0" marR="0" lvl="0" indent="0" algn="l" rtl="0">
              <a:spcBef>
                <a:spcPts val="0"/>
              </a:spcBef>
              <a:spcAft>
                <a:spcPts val="0"/>
              </a:spcAft>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Not perfect (canopy can still cause issue, if there is not leaf off imagery), but very good for automated and a fraction of the standard (manual) cost.</a:t>
            </a:r>
          </a:p>
          <a:p>
            <a:pPr marL="0" marR="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Note that these additional categories can support additional issues/applications that even 1-meter C-CAP cannot.</a:t>
            </a:r>
          </a:p>
          <a:p>
            <a:pPr marL="0" marR="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For instance driveway access for 911 response, walkability studies, etc.</a:t>
            </a:r>
            <a:endParaRPr sz="1200" b="0" i="0" u="none" strike="noStrike" cap="none" dirty="0">
              <a:solidFill>
                <a:schemeClr val="dk1"/>
              </a:solidFill>
              <a:latin typeface="Calibri"/>
              <a:ea typeface="Calibri"/>
              <a:cs typeface="Calibri"/>
              <a:sym typeface="Calibri"/>
            </a:endParaRPr>
          </a:p>
        </p:txBody>
      </p:sp>
      <p:sp>
        <p:nvSpPr>
          <p:cNvPr id="95" name="Google Shape;95;g46209f51bd_0_22:notes"/>
          <p:cNvSpPr txBox="1">
            <a:spLocks noGrp="1"/>
          </p:cNvSpPr>
          <p:nvPr>
            <p:ph type="sldNum" idx="12"/>
          </p:nvPr>
        </p:nvSpPr>
        <p:spPr>
          <a:xfrm>
            <a:off x="3884614" y="8685213"/>
            <a:ext cx="2971800" cy="457200"/>
          </a:xfrm>
          <a:prstGeom prst="rect">
            <a:avLst/>
          </a:prstGeom>
          <a:noFill/>
          <a:ln>
            <a:noFill/>
          </a:ln>
        </p:spPr>
        <p:txBody>
          <a:bodyPr spcFirstLastPara="1" wrap="square" lIns="91275" tIns="45650" rIns="91275" bIns="45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9600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lot of places we need support.  NLCD puts out 30 times the amount of products we did just a few years ago on the same funding and in ¼ of the timeframe. Support doesn’t mean telling us there’s better ways to do things. Support means funding to get people on board to learn inside our project so that we can have enough time to do research.  Research that is needed to both keep up with production of all our current products, along with staying relevant technologically.  It also means enough freedom to create new methodologies as we have done in the past consistently.  The biggest place we need room to breathe is </a:t>
            </a:r>
          </a:p>
        </p:txBody>
      </p:sp>
      <p:sp>
        <p:nvSpPr>
          <p:cNvPr id="4" name="Slide Number Placeholder 3"/>
          <p:cNvSpPr>
            <a:spLocks noGrp="1"/>
          </p:cNvSpPr>
          <p:nvPr>
            <p:ph type="sldNum" sz="quarter" idx="10"/>
          </p:nvPr>
        </p:nvSpPr>
        <p:spPr/>
        <p:txBody>
          <a:bodyPr/>
          <a:lstStyle/>
          <a:p>
            <a:fld id="{D2497F5B-D47E-4103-AA23-0923BABE63A1}" type="slidenum">
              <a:rPr lang="en-US" smtClean="0"/>
              <a:t>33</a:t>
            </a:fld>
            <a:endParaRPr lang="en-US"/>
          </a:p>
        </p:txBody>
      </p:sp>
    </p:spTree>
    <p:extLst>
      <p:ext uri="{BB962C8B-B14F-4D97-AF65-F5344CB8AC3E}">
        <p14:creationId xmlns:p14="http://schemas.microsoft.com/office/powerpoint/2010/main" val="1570259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Alaska. </a:t>
            </a:r>
          </a:p>
          <a:p>
            <a:r>
              <a:rPr lang="en-US" dirty="0"/>
              <a:t>NLCD is currently overtasked with integration. This changed our five year plan for working up an Alaska remap for 2021 that would be published  as close to 2021 as possible. All current research is currently directed toward integration. Alaska is a very difficult place to map. There is scarce imagery, scarce high-res imagery for ground truth, and classes that cannot be discerned from high-res imagery even if it’s available.</a:t>
            </a:r>
          </a:p>
        </p:txBody>
      </p:sp>
      <p:sp>
        <p:nvSpPr>
          <p:cNvPr id="4" name="Slide Number Placeholder 3"/>
          <p:cNvSpPr>
            <a:spLocks noGrp="1"/>
          </p:cNvSpPr>
          <p:nvPr>
            <p:ph type="sldNum" sz="quarter" idx="10"/>
          </p:nvPr>
        </p:nvSpPr>
        <p:spPr/>
        <p:txBody>
          <a:bodyPr/>
          <a:lstStyle/>
          <a:p>
            <a:fld id="{D2497F5B-D47E-4103-AA23-0923BABE63A1}" type="slidenum">
              <a:rPr lang="en-US" smtClean="0"/>
              <a:t>34</a:t>
            </a:fld>
            <a:endParaRPr lang="en-US"/>
          </a:p>
        </p:txBody>
      </p:sp>
    </p:spTree>
    <p:extLst>
      <p:ext uri="{BB962C8B-B14F-4D97-AF65-F5344CB8AC3E}">
        <p14:creationId xmlns:p14="http://schemas.microsoft.com/office/powerpoint/2010/main" val="37180863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Alaska mapping requires flights to label ground data, and many days in the field.</a:t>
            </a:r>
          </a:p>
        </p:txBody>
      </p:sp>
      <p:sp>
        <p:nvSpPr>
          <p:cNvPr id="4" name="Slide Number Placeholder 3"/>
          <p:cNvSpPr>
            <a:spLocks noGrp="1"/>
          </p:cNvSpPr>
          <p:nvPr>
            <p:ph type="sldNum" sz="quarter" idx="5"/>
          </p:nvPr>
        </p:nvSpPr>
        <p:spPr/>
        <p:txBody>
          <a:bodyPr/>
          <a:lstStyle/>
          <a:p>
            <a:fld id="{D2497F5B-D47E-4103-AA23-0923BABE63A1}" type="slidenum">
              <a:rPr lang="en-US" smtClean="0"/>
              <a:t>35</a:t>
            </a:fld>
            <a:endParaRPr lang="en-US"/>
          </a:p>
        </p:txBody>
      </p:sp>
    </p:spTree>
    <p:extLst>
      <p:ext uri="{BB962C8B-B14F-4D97-AF65-F5344CB8AC3E}">
        <p14:creationId xmlns:p14="http://schemas.microsoft.com/office/powerpoint/2010/main" val="4097361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takes patience, a lot of resources, and localize knowledge.</a:t>
            </a:r>
          </a:p>
        </p:txBody>
      </p:sp>
      <p:sp>
        <p:nvSpPr>
          <p:cNvPr id="4" name="Slide Number Placeholder 3"/>
          <p:cNvSpPr>
            <a:spLocks noGrp="1"/>
          </p:cNvSpPr>
          <p:nvPr>
            <p:ph type="sldNum" sz="quarter" idx="5"/>
          </p:nvPr>
        </p:nvSpPr>
        <p:spPr/>
        <p:txBody>
          <a:bodyPr/>
          <a:lstStyle/>
          <a:p>
            <a:fld id="{D2497F5B-D47E-4103-AA23-0923BABE63A1}" type="slidenum">
              <a:rPr lang="en-US" smtClean="0"/>
              <a:t>36</a:t>
            </a:fld>
            <a:endParaRPr lang="en-US"/>
          </a:p>
        </p:txBody>
      </p:sp>
    </p:spTree>
    <p:extLst>
      <p:ext uri="{BB962C8B-B14F-4D97-AF65-F5344CB8AC3E}">
        <p14:creationId xmlns:p14="http://schemas.microsoft.com/office/powerpoint/2010/main" val="3393995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also provides excellent accommodations and first-class meals</a:t>
            </a:r>
          </a:p>
        </p:txBody>
      </p:sp>
      <p:sp>
        <p:nvSpPr>
          <p:cNvPr id="4" name="Slide Number Placeholder 3"/>
          <p:cNvSpPr>
            <a:spLocks noGrp="1"/>
          </p:cNvSpPr>
          <p:nvPr>
            <p:ph type="sldNum" sz="quarter" idx="5"/>
          </p:nvPr>
        </p:nvSpPr>
        <p:spPr/>
        <p:txBody>
          <a:bodyPr/>
          <a:lstStyle/>
          <a:p>
            <a:fld id="{D2497F5B-D47E-4103-AA23-0923BABE63A1}" type="slidenum">
              <a:rPr lang="en-US" smtClean="0"/>
              <a:t>37</a:t>
            </a:fld>
            <a:endParaRPr lang="en-US"/>
          </a:p>
        </p:txBody>
      </p:sp>
    </p:spTree>
    <p:extLst>
      <p:ext uri="{BB962C8B-B14F-4D97-AF65-F5344CB8AC3E}">
        <p14:creationId xmlns:p14="http://schemas.microsoft.com/office/powerpoint/2010/main" val="3314173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nights, we had lakefront bed-and-breakfast service.</a:t>
            </a:r>
          </a:p>
        </p:txBody>
      </p:sp>
      <p:sp>
        <p:nvSpPr>
          <p:cNvPr id="4" name="Slide Number Placeholder 3"/>
          <p:cNvSpPr>
            <a:spLocks noGrp="1"/>
          </p:cNvSpPr>
          <p:nvPr>
            <p:ph type="sldNum" sz="quarter" idx="5"/>
          </p:nvPr>
        </p:nvSpPr>
        <p:spPr/>
        <p:txBody>
          <a:bodyPr/>
          <a:lstStyle/>
          <a:p>
            <a:fld id="{D2497F5B-D47E-4103-AA23-0923BABE63A1}" type="slidenum">
              <a:rPr lang="en-US" smtClean="0"/>
              <a:t>38</a:t>
            </a:fld>
            <a:endParaRPr lang="en-US"/>
          </a:p>
        </p:txBody>
      </p:sp>
    </p:spTree>
    <p:extLst>
      <p:ext uri="{BB962C8B-B14F-4D97-AF65-F5344CB8AC3E}">
        <p14:creationId xmlns:p14="http://schemas.microsoft.com/office/powerpoint/2010/main" val="3049409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also provides lots of opportunities for photographs that you’d rather not take.</a:t>
            </a:r>
          </a:p>
        </p:txBody>
      </p:sp>
      <p:sp>
        <p:nvSpPr>
          <p:cNvPr id="4" name="Slide Number Placeholder 3"/>
          <p:cNvSpPr>
            <a:spLocks noGrp="1"/>
          </p:cNvSpPr>
          <p:nvPr>
            <p:ph type="sldNum" sz="quarter" idx="5"/>
          </p:nvPr>
        </p:nvSpPr>
        <p:spPr/>
        <p:txBody>
          <a:bodyPr/>
          <a:lstStyle/>
          <a:p>
            <a:fld id="{D2497F5B-D47E-4103-AA23-0923BABE63A1}" type="slidenum">
              <a:rPr lang="en-US" smtClean="0"/>
              <a:t>39</a:t>
            </a:fld>
            <a:endParaRPr lang="en-US"/>
          </a:p>
        </p:txBody>
      </p:sp>
    </p:spTree>
    <p:extLst>
      <p:ext uri="{BB962C8B-B14F-4D97-AF65-F5344CB8AC3E}">
        <p14:creationId xmlns:p14="http://schemas.microsoft.com/office/powerpoint/2010/main" val="1205467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key components we incorporated from the beginning of our Landcover mapping process was defining areas or patches that were consistent through time. We use these as the foundational layers for any change that occurred on the mapping service. This eliminated single pixel change and other noise in the classification that usually doesn’t happen on the landscape at a 30 m scale.</a:t>
            </a:r>
          </a:p>
        </p:txBody>
      </p:sp>
      <p:sp>
        <p:nvSpPr>
          <p:cNvPr id="4" name="Slide Number Placeholder 3"/>
          <p:cNvSpPr>
            <a:spLocks noGrp="1"/>
          </p:cNvSpPr>
          <p:nvPr>
            <p:ph type="sldNum" sz="quarter" idx="5"/>
          </p:nvPr>
        </p:nvSpPr>
        <p:spPr/>
        <p:txBody>
          <a:bodyPr/>
          <a:lstStyle/>
          <a:p>
            <a:fld id="{D2497F5B-D47E-4103-AA23-0923BABE63A1}" type="slidenum">
              <a:rPr lang="en-US" smtClean="0"/>
              <a:t>4</a:t>
            </a:fld>
            <a:endParaRPr lang="en-US"/>
          </a:p>
        </p:txBody>
      </p:sp>
    </p:spTree>
    <p:extLst>
      <p:ext uri="{BB962C8B-B14F-4D97-AF65-F5344CB8AC3E}">
        <p14:creationId xmlns:p14="http://schemas.microsoft.com/office/powerpoint/2010/main" val="2836921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NLCD spent</a:t>
            </a:r>
          </a:p>
        </p:txBody>
      </p:sp>
      <p:sp>
        <p:nvSpPr>
          <p:cNvPr id="4" name="Slide Number Placeholder 3"/>
          <p:cNvSpPr>
            <a:spLocks noGrp="1"/>
          </p:cNvSpPr>
          <p:nvPr>
            <p:ph type="sldNum" sz="quarter" idx="5"/>
          </p:nvPr>
        </p:nvSpPr>
        <p:spPr/>
        <p:txBody>
          <a:bodyPr/>
          <a:lstStyle/>
          <a:p>
            <a:fld id="{D2497F5B-D47E-4103-AA23-0923BABE63A1}" type="slidenum">
              <a:rPr lang="en-US" smtClean="0"/>
              <a:t>40</a:t>
            </a:fld>
            <a:endParaRPr lang="en-US"/>
          </a:p>
        </p:txBody>
      </p:sp>
    </p:spTree>
    <p:extLst>
      <p:ext uri="{BB962C8B-B14F-4D97-AF65-F5344CB8AC3E}">
        <p14:creationId xmlns:p14="http://schemas.microsoft.com/office/powerpoint/2010/main" val="3794929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Mapping Alaska at Anderson level II for 2021 is a necessity. Landsat collection two will provide an offset of 2 to six pixels from the 2001 classification that is currently the base for Alaska. Alaska needs to be reclassified in much the same way as the lower 48 was for NLCD 2016. This means collection of Anderson level II training, fieldwork, and an accuracy assessment utilizing fieldwork that will likely cost as much as 1/3 to half of the overall budget. This remains a very large risk for degradation of Landcover. It also will be a very large risk for breaking our international agreements with the North American land change monitoring system which  relies on our classification for this. NLCD has not had dedicated Alaska funding in 15 years.  I also want to remind again that any product using NLCD for training can only be as accurate as NLCD, and with imagery mismatch will likely suffer classification errors.</a:t>
            </a:r>
          </a:p>
        </p:txBody>
      </p:sp>
      <p:sp>
        <p:nvSpPr>
          <p:cNvPr id="4" name="Slide Number Placeholder 3"/>
          <p:cNvSpPr>
            <a:spLocks noGrp="1"/>
          </p:cNvSpPr>
          <p:nvPr>
            <p:ph type="sldNum" sz="quarter" idx="10"/>
          </p:nvPr>
        </p:nvSpPr>
        <p:spPr/>
        <p:txBody>
          <a:bodyPr/>
          <a:lstStyle/>
          <a:p>
            <a:fld id="{D2497F5B-D47E-4103-AA23-0923BABE63A1}" type="slidenum">
              <a:rPr lang="en-US" smtClean="0"/>
              <a:t>41</a:t>
            </a:fld>
            <a:endParaRPr lang="en-US"/>
          </a:p>
        </p:txBody>
      </p:sp>
    </p:spTree>
    <p:extLst>
      <p:ext uri="{BB962C8B-B14F-4D97-AF65-F5344CB8AC3E}">
        <p14:creationId xmlns:p14="http://schemas.microsoft.com/office/powerpoint/2010/main" val="36926545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thing I want to touch on is our research and integration going into the future.  We currently  are exploring neural nets and other algorithms to more efficiently integrate and extrapolate our data products. We started this for impervious surface with promising results, and hope to move to it for Landcover classifications . We recently published all of our NLCD code on to get hub, and are working towards open source algorithms for future NLCD work.</a:t>
            </a:r>
          </a:p>
        </p:txBody>
      </p:sp>
      <p:sp>
        <p:nvSpPr>
          <p:cNvPr id="4" name="Slide Number Placeholder 3"/>
          <p:cNvSpPr>
            <a:spLocks noGrp="1"/>
          </p:cNvSpPr>
          <p:nvPr>
            <p:ph type="sldNum" sz="quarter" idx="10"/>
          </p:nvPr>
        </p:nvSpPr>
        <p:spPr/>
        <p:txBody>
          <a:bodyPr/>
          <a:lstStyle/>
          <a:p>
            <a:fld id="{D2497F5B-D47E-4103-AA23-0923BABE63A1}" type="slidenum">
              <a:rPr lang="en-US" smtClean="0"/>
              <a:t>42</a:t>
            </a:fld>
            <a:endParaRPr lang="en-US"/>
          </a:p>
        </p:txBody>
      </p:sp>
    </p:spTree>
    <p:extLst>
      <p:ext uri="{BB962C8B-B14F-4D97-AF65-F5344CB8AC3E}">
        <p14:creationId xmlns:p14="http://schemas.microsoft.com/office/powerpoint/2010/main" val="11745947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NLCD will be exploring a prototype using Sentinel 10 m imagery to map Landcover. The additional features able to be delineated are fairly evident here. This will only be a prototype to gauge interest, but could have promise. NLCD would have to rely on compositing for creation of this imagery, and the source for that does remain elusive with Google Earth engine not available to the USGS.</a:t>
            </a:r>
          </a:p>
        </p:txBody>
      </p:sp>
      <p:sp>
        <p:nvSpPr>
          <p:cNvPr id="4" name="Slide Number Placeholder 3"/>
          <p:cNvSpPr>
            <a:spLocks noGrp="1"/>
          </p:cNvSpPr>
          <p:nvPr>
            <p:ph type="sldNum" sz="quarter" idx="5"/>
          </p:nvPr>
        </p:nvSpPr>
        <p:spPr/>
        <p:txBody>
          <a:bodyPr/>
          <a:lstStyle/>
          <a:p>
            <a:fld id="{D2497F5B-D47E-4103-AA23-0923BABE63A1}" type="slidenum">
              <a:rPr lang="en-US" smtClean="0"/>
              <a:t>43</a:t>
            </a:fld>
            <a:endParaRPr lang="en-US"/>
          </a:p>
        </p:txBody>
      </p:sp>
    </p:spTree>
    <p:extLst>
      <p:ext uri="{BB962C8B-B14F-4D97-AF65-F5344CB8AC3E}">
        <p14:creationId xmlns:p14="http://schemas.microsoft.com/office/powerpoint/2010/main" val="25107935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497F5B-D47E-4103-AA23-0923BABE63A1}" type="slidenum">
              <a:rPr lang="en-US" smtClean="0"/>
              <a:t>44</a:t>
            </a:fld>
            <a:endParaRPr lang="en-US"/>
          </a:p>
        </p:txBody>
      </p:sp>
    </p:spTree>
    <p:extLst>
      <p:ext uri="{BB962C8B-B14F-4D97-AF65-F5344CB8AC3E}">
        <p14:creationId xmlns:p14="http://schemas.microsoft.com/office/powerpoint/2010/main" val="22768250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largest priority handed down to us is integrating NLCD as above</a:t>
            </a:r>
          </a:p>
        </p:txBody>
      </p:sp>
      <p:sp>
        <p:nvSpPr>
          <p:cNvPr id="4" name="Slide Number Placeholder 3"/>
          <p:cNvSpPr>
            <a:spLocks noGrp="1"/>
          </p:cNvSpPr>
          <p:nvPr>
            <p:ph type="sldNum" sz="quarter" idx="10"/>
          </p:nvPr>
        </p:nvSpPr>
        <p:spPr/>
        <p:txBody>
          <a:bodyPr/>
          <a:lstStyle/>
          <a:p>
            <a:fld id="{D2497F5B-D47E-4103-AA23-0923BABE63A1}" type="slidenum">
              <a:rPr lang="en-US" smtClean="0"/>
              <a:t>45</a:t>
            </a:fld>
            <a:endParaRPr lang="en-US"/>
          </a:p>
        </p:txBody>
      </p:sp>
    </p:spTree>
    <p:extLst>
      <p:ext uri="{BB962C8B-B14F-4D97-AF65-F5344CB8AC3E}">
        <p14:creationId xmlns:p14="http://schemas.microsoft.com/office/powerpoint/2010/main" val="31128246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land fire</a:t>
            </a:r>
          </a:p>
        </p:txBody>
      </p:sp>
      <p:sp>
        <p:nvSpPr>
          <p:cNvPr id="4" name="Slide Number Placeholder 3"/>
          <p:cNvSpPr>
            <a:spLocks noGrp="1"/>
          </p:cNvSpPr>
          <p:nvPr>
            <p:ph type="sldNum" sz="quarter" idx="10"/>
          </p:nvPr>
        </p:nvSpPr>
        <p:spPr/>
        <p:txBody>
          <a:bodyPr/>
          <a:lstStyle/>
          <a:p>
            <a:fld id="{D2497F5B-D47E-4103-AA23-0923BABE63A1}" type="slidenum">
              <a:rPr lang="en-US" smtClean="0"/>
              <a:t>46</a:t>
            </a:fld>
            <a:endParaRPr lang="en-US"/>
          </a:p>
        </p:txBody>
      </p:sp>
    </p:spTree>
    <p:extLst>
      <p:ext uri="{BB962C8B-B14F-4D97-AF65-F5344CB8AC3E}">
        <p14:creationId xmlns:p14="http://schemas.microsoft.com/office/powerpoint/2010/main" val="6610283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t>
            </a:r>
            <a:r>
              <a:rPr lang="en-US" dirty="0" err="1"/>
              <a:t>lcmap</a:t>
            </a:r>
            <a:r>
              <a:rPr lang="en-US" dirty="0"/>
              <a:t>.</a:t>
            </a:r>
          </a:p>
        </p:txBody>
      </p:sp>
      <p:sp>
        <p:nvSpPr>
          <p:cNvPr id="4" name="Slide Number Placeholder 3"/>
          <p:cNvSpPr>
            <a:spLocks noGrp="1"/>
          </p:cNvSpPr>
          <p:nvPr>
            <p:ph type="sldNum" sz="quarter" idx="10"/>
          </p:nvPr>
        </p:nvSpPr>
        <p:spPr/>
        <p:txBody>
          <a:bodyPr/>
          <a:lstStyle/>
          <a:p>
            <a:fld id="{D2497F5B-D47E-4103-AA23-0923BABE63A1}" type="slidenum">
              <a:rPr lang="en-US" smtClean="0"/>
              <a:t>47</a:t>
            </a:fld>
            <a:endParaRPr lang="en-US"/>
          </a:p>
        </p:txBody>
      </p:sp>
    </p:spTree>
    <p:extLst>
      <p:ext uri="{BB962C8B-B14F-4D97-AF65-F5344CB8AC3E}">
        <p14:creationId xmlns:p14="http://schemas.microsoft.com/office/powerpoint/2010/main" val="10798062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Jumping right into some thoughts on this, above is North Dakota with NLCD on the left and land fire on the right. With land fires release of their 2016 products, both NLCD and land fire have a nearly common base in almost all areas.</a:t>
            </a:r>
          </a:p>
        </p:txBody>
      </p:sp>
      <p:sp>
        <p:nvSpPr>
          <p:cNvPr id="4" name="Slide Number Placeholder 3"/>
          <p:cNvSpPr>
            <a:spLocks noGrp="1"/>
          </p:cNvSpPr>
          <p:nvPr>
            <p:ph type="sldNum" sz="quarter" idx="5"/>
          </p:nvPr>
        </p:nvSpPr>
        <p:spPr/>
        <p:txBody>
          <a:bodyPr/>
          <a:lstStyle/>
          <a:p>
            <a:fld id="{D2497F5B-D47E-4103-AA23-0923BABE63A1}" type="slidenum">
              <a:rPr lang="en-US" smtClean="0"/>
              <a:t>48</a:t>
            </a:fld>
            <a:endParaRPr lang="en-US"/>
          </a:p>
        </p:txBody>
      </p:sp>
    </p:spTree>
    <p:extLst>
      <p:ext uri="{BB962C8B-B14F-4D97-AF65-F5344CB8AC3E}">
        <p14:creationId xmlns:p14="http://schemas.microsoft.com/office/powerpoint/2010/main" val="40315645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Above is NLCD and </a:t>
            </a:r>
            <a:r>
              <a:rPr lang="en-US" dirty="0" err="1"/>
              <a:t>lcmap</a:t>
            </a:r>
            <a:r>
              <a:rPr lang="en-US" dirty="0"/>
              <a:t>, and these have a fairly common area when accounting for the difference in class structure between Anderson level I and Anderson level II</a:t>
            </a:r>
          </a:p>
        </p:txBody>
      </p:sp>
      <p:sp>
        <p:nvSpPr>
          <p:cNvPr id="4" name="Slide Number Placeholder 3"/>
          <p:cNvSpPr>
            <a:spLocks noGrp="1"/>
          </p:cNvSpPr>
          <p:nvPr>
            <p:ph type="sldNum" sz="quarter" idx="5"/>
          </p:nvPr>
        </p:nvSpPr>
        <p:spPr/>
        <p:txBody>
          <a:bodyPr/>
          <a:lstStyle/>
          <a:p>
            <a:fld id="{D2497F5B-D47E-4103-AA23-0923BABE63A1}" type="slidenum">
              <a:rPr lang="en-US" smtClean="0"/>
              <a:t>49</a:t>
            </a:fld>
            <a:endParaRPr lang="en-US"/>
          </a:p>
        </p:txBody>
      </p:sp>
    </p:spTree>
    <p:extLst>
      <p:ext uri="{BB962C8B-B14F-4D97-AF65-F5344CB8AC3E}">
        <p14:creationId xmlns:p14="http://schemas.microsoft.com/office/powerpoint/2010/main" val="1409982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these patches, we also eliminated edge pixels from training data.  These edge pixels were bound to the majority patch to limit change from year to year. Ortho rectification, sun angle, and time of year can all create slight differences in these edge pixels. We wanted to limit this or at least bind it to the neighboring patches. </a:t>
            </a:r>
          </a:p>
        </p:txBody>
      </p:sp>
      <p:sp>
        <p:nvSpPr>
          <p:cNvPr id="4" name="Slide Number Placeholder 3"/>
          <p:cNvSpPr>
            <a:spLocks noGrp="1"/>
          </p:cNvSpPr>
          <p:nvPr>
            <p:ph type="sldNum" sz="quarter" idx="5"/>
          </p:nvPr>
        </p:nvSpPr>
        <p:spPr/>
        <p:txBody>
          <a:bodyPr/>
          <a:lstStyle/>
          <a:p>
            <a:fld id="{D2497F5B-D47E-4103-AA23-0923BABE63A1}" type="slidenum">
              <a:rPr lang="en-US" smtClean="0"/>
              <a:t>5</a:t>
            </a:fld>
            <a:endParaRPr lang="en-US"/>
          </a:p>
        </p:txBody>
      </p:sp>
    </p:spTree>
    <p:extLst>
      <p:ext uri="{BB962C8B-B14F-4D97-AF65-F5344CB8AC3E}">
        <p14:creationId xmlns:p14="http://schemas.microsoft.com/office/powerpoint/2010/main" val="26823803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NLCD will likely be using </a:t>
            </a:r>
            <a:r>
              <a:rPr lang="en-US" dirty="0" err="1"/>
              <a:t>lcmap’s</a:t>
            </a:r>
            <a:r>
              <a:rPr lang="en-US" dirty="0"/>
              <a:t> change detection to revisit our change classes throughout the spread of NLCD years. We hope to also use many of the additional change features like the one shown above, spectral stability to augment our Anderson level II classes.</a:t>
            </a:r>
          </a:p>
        </p:txBody>
      </p:sp>
      <p:sp>
        <p:nvSpPr>
          <p:cNvPr id="4" name="Slide Number Placeholder 3"/>
          <p:cNvSpPr>
            <a:spLocks noGrp="1"/>
          </p:cNvSpPr>
          <p:nvPr>
            <p:ph type="sldNum" sz="quarter" idx="5"/>
          </p:nvPr>
        </p:nvSpPr>
        <p:spPr/>
        <p:txBody>
          <a:bodyPr/>
          <a:lstStyle/>
          <a:p>
            <a:fld id="{D2497F5B-D47E-4103-AA23-0923BABE63A1}" type="slidenum">
              <a:rPr lang="en-US" smtClean="0"/>
              <a:t>50</a:t>
            </a:fld>
            <a:endParaRPr lang="en-US"/>
          </a:p>
        </p:txBody>
      </p:sp>
    </p:spTree>
    <p:extLst>
      <p:ext uri="{BB962C8B-B14F-4D97-AF65-F5344CB8AC3E}">
        <p14:creationId xmlns:p14="http://schemas.microsoft.com/office/powerpoint/2010/main" val="22409725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to this area in Texas, will walk through the three products again</a:t>
            </a:r>
          </a:p>
        </p:txBody>
      </p:sp>
      <p:sp>
        <p:nvSpPr>
          <p:cNvPr id="4" name="Slide Number Placeholder 3"/>
          <p:cNvSpPr>
            <a:spLocks noGrp="1"/>
          </p:cNvSpPr>
          <p:nvPr>
            <p:ph type="sldNum" sz="quarter" idx="5"/>
          </p:nvPr>
        </p:nvSpPr>
        <p:spPr/>
        <p:txBody>
          <a:bodyPr/>
          <a:lstStyle/>
          <a:p>
            <a:fld id="{D2497F5B-D47E-4103-AA23-0923BABE63A1}" type="slidenum">
              <a:rPr lang="en-US" smtClean="0"/>
              <a:t>51</a:t>
            </a:fld>
            <a:endParaRPr lang="en-US"/>
          </a:p>
        </p:txBody>
      </p:sp>
    </p:spTree>
    <p:extLst>
      <p:ext uri="{BB962C8B-B14F-4D97-AF65-F5344CB8AC3E}">
        <p14:creationId xmlns:p14="http://schemas.microsoft.com/office/powerpoint/2010/main" val="30208069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NLCD</a:t>
            </a:r>
          </a:p>
        </p:txBody>
      </p:sp>
      <p:sp>
        <p:nvSpPr>
          <p:cNvPr id="4" name="Slide Number Placeholder 3"/>
          <p:cNvSpPr>
            <a:spLocks noGrp="1"/>
          </p:cNvSpPr>
          <p:nvPr>
            <p:ph type="sldNum" sz="quarter" idx="5"/>
          </p:nvPr>
        </p:nvSpPr>
        <p:spPr/>
        <p:txBody>
          <a:bodyPr/>
          <a:lstStyle/>
          <a:p>
            <a:fld id="{D2497F5B-D47E-4103-AA23-0923BABE63A1}" type="slidenum">
              <a:rPr lang="en-US" smtClean="0"/>
              <a:t>52</a:t>
            </a:fld>
            <a:endParaRPr lang="en-US"/>
          </a:p>
        </p:txBody>
      </p:sp>
    </p:spTree>
    <p:extLst>
      <p:ext uri="{BB962C8B-B14F-4D97-AF65-F5344CB8AC3E}">
        <p14:creationId xmlns:p14="http://schemas.microsoft.com/office/powerpoint/2010/main" val="9749354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NLCD and land fire, which share nearly the same area</a:t>
            </a:r>
          </a:p>
        </p:txBody>
      </p:sp>
      <p:sp>
        <p:nvSpPr>
          <p:cNvPr id="4" name="Slide Number Placeholder 3"/>
          <p:cNvSpPr>
            <a:spLocks noGrp="1"/>
          </p:cNvSpPr>
          <p:nvPr>
            <p:ph type="sldNum" sz="quarter" idx="5"/>
          </p:nvPr>
        </p:nvSpPr>
        <p:spPr/>
        <p:txBody>
          <a:bodyPr/>
          <a:lstStyle/>
          <a:p>
            <a:fld id="{D2497F5B-D47E-4103-AA23-0923BABE63A1}" type="slidenum">
              <a:rPr lang="en-US" smtClean="0"/>
              <a:t>53</a:t>
            </a:fld>
            <a:endParaRPr lang="en-US"/>
          </a:p>
        </p:txBody>
      </p:sp>
    </p:spTree>
    <p:extLst>
      <p:ext uri="{BB962C8B-B14F-4D97-AF65-F5344CB8AC3E}">
        <p14:creationId xmlns:p14="http://schemas.microsoft.com/office/powerpoint/2010/main" val="5972311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NLCD and </a:t>
            </a:r>
            <a:r>
              <a:rPr lang="en-US" dirty="0" err="1"/>
              <a:t>lcmap</a:t>
            </a:r>
            <a:r>
              <a:rPr lang="en-US" dirty="0"/>
              <a:t>. You can see the difference with Anderson level II class of a pasture and yellow for NLCD.</a:t>
            </a:r>
          </a:p>
        </p:txBody>
      </p:sp>
      <p:sp>
        <p:nvSpPr>
          <p:cNvPr id="4" name="Slide Number Placeholder 3"/>
          <p:cNvSpPr>
            <a:spLocks noGrp="1"/>
          </p:cNvSpPr>
          <p:nvPr>
            <p:ph type="sldNum" sz="quarter" idx="5"/>
          </p:nvPr>
        </p:nvSpPr>
        <p:spPr/>
        <p:txBody>
          <a:bodyPr/>
          <a:lstStyle/>
          <a:p>
            <a:fld id="{D2497F5B-D47E-4103-AA23-0923BABE63A1}" type="slidenum">
              <a:rPr lang="en-US" smtClean="0"/>
              <a:t>54</a:t>
            </a:fld>
            <a:endParaRPr lang="en-US"/>
          </a:p>
        </p:txBody>
      </p:sp>
    </p:spTree>
    <p:extLst>
      <p:ext uri="{BB962C8B-B14F-4D97-AF65-F5344CB8AC3E}">
        <p14:creationId xmlns:p14="http://schemas.microsoft.com/office/powerpoint/2010/main" val="37145580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addition of </a:t>
            </a:r>
            <a:r>
              <a:rPr lang="en-US" dirty="0" err="1"/>
              <a:t>the</a:t>
            </a:r>
            <a:r>
              <a:rPr lang="en-US" sz="1200" kern="1200" dirty="0" err="1">
                <a:solidFill>
                  <a:schemeClr val="tx1"/>
                </a:solidFill>
                <a:latin typeface="+mn-lt"/>
                <a:ea typeface="+mn-ea"/>
                <a:cs typeface="+mn-cs"/>
              </a:rPr>
              <a:t>LCMAP</a:t>
            </a:r>
            <a:r>
              <a:rPr lang="en-US" sz="1200" kern="1200" dirty="0">
                <a:solidFill>
                  <a:schemeClr val="tx1"/>
                </a:solidFill>
                <a:latin typeface="+mn-lt"/>
                <a:ea typeface="+mn-ea"/>
                <a:cs typeface="+mn-cs"/>
              </a:rPr>
              <a:t> spectral stability, the same he pasture areas tend to correspond very well.</a:t>
            </a:r>
            <a:endParaRPr lang="en-US" dirty="0"/>
          </a:p>
        </p:txBody>
      </p:sp>
      <p:sp>
        <p:nvSpPr>
          <p:cNvPr id="4" name="Slide Number Placeholder 3"/>
          <p:cNvSpPr>
            <a:spLocks noGrp="1"/>
          </p:cNvSpPr>
          <p:nvPr>
            <p:ph type="sldNum" sz="quarter" idx="5"/>
          </p:nvPr>
        </p:nvSpPr>
        <p:spPr/>
        <p:txBody>
          <a:bodyPr/>
          <a:lstStyle/>
          <a:p>
            <a:fld id="{D2497F5B-D47E-4103-AA23-0923BABE63A1}" type="slidenum">
              <a:rPr lang="en-US" smtClean="0"/>
              <a:t>55</a:t>
            </a:fld>
            <a:endParaRPr lang="en-US"/>
          </a:p>
        </p:txBody>
      </p:sp>
    </p:spTree>
    <p:extLst>
      <p:ext uri="{BB962C8B-B14F-4D97-AF65-F5344CB8AC3E}">
        <p14:creationId xmlns:p14="http://schemas.microsoft.com/office/powerpoint/2010/main" val="15737485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onto the last area highlighted in Utah, I want to highlight the real difference between our three classifications. This is definitions.</a:t>
            </a:r>
          </a:p>
        </p:txBody>
      </p:sp>
      <p:sp>
        <p:nvSpPr>
          <p:cNvPr id="4" name="Slide Number Placeholder 3"/>
          <p:cNvSpPr>
            <a:spLocks noGrp="1"/>
          </p:cNvSpPr>
          <p:nvPr>
            <p:ph type="sldNum" sz="quarter" idx="5"/>
          </p:nvPr>
        </p:nvSpPr>
        <p:spPr/>
        <p:txBody>
          <a:bodyPr/>
          <a:lstStyle/>
          <a:p>
            <a:fld id="{D2497F5B-D47E-4103-AA23-0923BABE63A1}" type="slidenum">
              <a:rPr lang="en-US" smtClean="0"/>
              <a:t>56</a:t>
            </a:fld>
            <a:endParaRPr lang="en-US"/>
          </a:p>
        </p:txBody>
      </p:sp>
    </p:spTree>
    <p:extLst>
      <p:ext uri="{BB962C8B-B14F-4D97-AF65-F5344CB8AC3E}">
        <p14:creationId xmlns:p14="http://schemas.microsoft.com/office/powerpoint/2010/main" val="23903230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comparison between NLCD and </a:t>
            </a:r>
            <a:r>
              <a:rPr lang="en-US" dirty="0" err="1"/>
              <a:t>lcmap</a:t>
            </a:r>
            <a:r>
              <a:rPr lang="en-US" dirty="0"/>
              <a:t>,</a:t>
            </a:r>
            <a:r>
              <a:rPr lang="en-US" sz="1200" kern="1200" dirty="0">
                <a:solidFill>
                  <a:schemeClr val="tx1"/>
                </a:solidFill>
                <a:latin typeface="+mn-lt"/>
                <a:ea typeface="+mn-ea"/>
                <a:cs typeface="+mn-cs"/>
              </a:rPr>
              <a:t> LCMAP shows much more Baron than NLCD.</a:t>
            </a:r>
            <a:endParaRPr lang="en-US" dirty="0"/>
          </a:p>
        </p:txBody>
      </p:sp>
      <p:sp>
        <p:nvSpPr>
          <p:cNvPr id="4" name="Slide Number Placeholder 3"/>
          <p:cNvSpPr>
            <a:spLocks noGrp="1"/>
          </p:cNvSpPr>
          <p:nvPr>
            <p:ph type="sldNum" sz="quarter" idx="5"/>
          </p:nvPr>
        </p:nvSpPr>
        <p:spPr/>
        <p:txBody>
          <a:bodyPr/>
          <a:lstStyle/>
          <a:p>
            <a:fld id="{D2497F5B-D47E-4103-AA23-0923BABE63A1}" type="slidenum">
              <a:rPr lang="en-US" smtClean="0"/>
              <a:t>57</a:t>
            </a:fld>
            <a:endParaRPr lang="en-US"/>
          </a:p>
        </p:txBody>
      </p:sp>
    </p:spTree>
    <p:extLst>
      <p:ext uri="{BB962C8B-B14F-4D97-AF65-F5344CB8AC3E}">
        <p14:creationId xmlns:p14="http://schemas.microsoft.com/office/powerpoint/2010/main" val="37942341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barren closely matches land fires class over the same area. This is also represented by a very dark charcoal.  </a:t>
            </a:r>
          </a:p>
        </p:txBody>
      </p:sp>
      <p:sp>
        <p:nvSpPr>
          <p:cNvPr id="4" name="Slide Number Placeholder 3"/>
          <p:cNvSpPr>
            <a:spLocks noGrp="1"/>
          </p:cNvSpPr>
          <p:nvPr>
            <p:ph type="sldNum" sz="quarter" idx="5"/>
          </p:nvPr>
        </p:nvSpPr>
        <p:spPr/>
        <p:txBody>
          <a:bodyPr/>
          <a:lstStyle/>
          <a:p>
            <a:fld id="{D2497F5B-D47E-4103-AA23-0923BABE63A1}" type="slidenum">
              <a:rPr lang="en-US" smtClean="0"/>
              <a:t>58</a:t>
            </a:fld>
            <a:endParaRPr lang="en-US"/>
          </a:p>
        </p:txBody>
      </p:sp>
    </p:spTree>
    <p:extLst>
      <p:ext uri="{BB962C8B-B14F-4D97-AF65-F5344CB8AC3E}">
        <p14:creationId xmlns:p14="http://schemas.microsoft.com/office/powerpoint/2010/main" val="9755303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area I’ve zoomed into and will focus on for this comparison. NLCD relies on our rangeland mapping products to distinguish forest from grass, shrub, and Baron. You can see in this area that there is sparse shrub and that shrub is represented in tan by NLCD.</a:t>
            </a:r>
          </a:p>
        </p:txBody>
      </p:sp>
      <p:sp>
        <p:nvSpPr>
          <p:cNvPr id="4" name="Slide Number Placeholder 3"/>
          <p:cNvSpPr>
            <a:spLocks noGrp="1"/>
          </p:cNvSpPr>
          <p:nvPr>
            <p:ph type="sldNum" sz="quarter" idx="5"/>
          </p:nvPr>
        </p:nvSpPr>
        <p:spPr/>
        <p:txBody>
          <a:bodyPr/>
          <a:lstStyle/>
          <a:p>
            <a:fld id="{D2497F5B-D47E-4103-AA23-0923BABE63A1}" type="slidenum">
              <a:rPr lang="en-US" smtClean="0"/>
              <a:t>59</a:t>
            </a:fld>
            <a:endParaRPr lang="en-US"/>
          </a:p>
        </p:txBody>
      </p:sp>
    </p:spTree>
    <p:extLst>
      <p:ext uri="{BB962C8B-B14F-4D97-AF65-F5344CB8AC3E}">
        <p14:creationId xmlns:p14="http://schemas.microsoft.com/office/powerpoint/2010/main" val="4023291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Imagery is the root of all classifications, and for the 2016 release NLCD partnered with </a:t>
            </a:r>
            <a:r>
              <a:rPr lang="en-US" dirty="0" err="1"/>
              <a:t>lcmap</a:t>
            </a:r>
            <a:r>
              <a:rPr lang="en-US" dirty="0"/>
              <a:t> to use a standardized set of imagery between the two projects. NLCD will continue this collaboration with the 2019 publication and additional collaboration to produce composites along with other derivative usage.</a:t>
            </a:r>
          </a:p>
        </p:txBody>
      </p:sp>
      <p:sp>
        <p:nvSpPr>
          <p:cNvPr id="4" name="Slide Number Placeholder 3"/>
          <p:cNvSpPr>
            <a:spLocks noGrp="1"/>
          </p:cNvSpPr>
          <p:nvPr>
            <p:ph type="sldNum" sz="quarter" idx="10"/>
          </p:nvPr>
        </p:nvSpPr>
        <p:spPr/>
        <p:txBody>
          <a:bodyPr/>
          <a:lstStyle/>
          <a:p>
            <a:fld id="{D2497F5B-D47E-4103-AA23-0923BABE63A1}" type="slidenum">
              <a:rPr lang="en-US" smtClean="0"/>
              <a:t>6</a:t>
            </a:fld>
            <a:endParaRPr lang="en-US"/>
          </a:p>
        </p:txBody>
      </p:sp>
    </p:spTree>
    <p:extLst>
      <p:ext uri="{BB962C8B-B14F-4D97-AF65-F5344CB8AC3E}">
        <p14:creationId xmlns:p14="http://schemas.microsoft.com/office/powerpoint/2010/main" val="33597841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area is particularly bright spectrally, and likely lacks as much herbaceous vegetation as the surrounding area. This likely meets </a:t>
            </a:r>
            <a:r>
              <a:rPr lang="en-US" dirty="0" err="1"/>
              <a:t>lcmap’s</a:t>
            </a:r>
            <a:r>
              <a:rPr lang="en-US" dirty="0"/>
              <a:t> definition for Baron. Following our range land mapping, there is enough shrub that it does not meet a barren definition.</a:t>
            </a:r>
          </a:p>
        </p:txBody>
      </p:sp>
      <p:sp>
        <p:nvSpPr>
          <p:cNvPr id="4" name="Slide Number Placeholder 3"/>
          <p:cNvSpPr>
            <a:spLocks noGrp="1"/>
          </p:cNvSpPr>
          <p:nvPr>
            <p:ph type="sldNum" sz="quarter" idx="5"/>
          </p:nvPr>
        </p:nvSpPr>
        <p:spPr/>
        <p:txBody>
          <a:bodyPr/>
          <a:lstStyle/>
          <a:p>
            <a:fld id="{D2497F5B-D47E-4103-AA23-0923BABE63A1}" type="slidenum">
              <a:rPr lang="en-US" smtClean="0"/>
              <a:t>60</a:t>
            </a:fld>
            <a:endParaRPr lang="en-US"/>
          </a:p>
        </p:txBody>
      </p:sp>
    </p:spTree>
    <p:extLst>
      <p:ext uri="{BB962C8B-B14F-4D97-AF65-F5344CB8AC3E}">
        <p14:creationId xmlns:p14="http://schemas.microsoft.com/office/powerpoint/2010/main" val="22662600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area shown in land fire..  The charcoal class is labeled sparsely vegetated Colorado Plateau mixed bedrock canyon and tableland. This seems appropriate.</a:t>
            </a:r>
          </a:p>
        </p:txBody>
      </p:sp>
      <p:sp>
        <p:nvSpPr>
          <p:cNvPr id="4" name="Slide Number Placeholder 3"/>
          <p:cNvSpPr>
            <a:spLocks noGrp="1"/>
          </p:cNvSpPr>
          <p:nvPr>
            <p:ph type="sldNum" sz="quarter" idx="5"/>
          </p:nvPr>
        </p:nvSpPr>
        <p:spPr/>
        <p:txBody>
          <a:bodyPr/>
          <a:lstStyle/>
          <a:p>
            <a:fld id="{D2497F5B-D47E-4103-AA23-0923BABE63A1}" type="slidenum">
              <a:rPr lang="en-US" smtClean="0"/>
              <a:t>61</a:t>
            </a:fld>
            <a:endParaRPr lang="en-US"/>
          </a:p>
        </p:txBody>
      </p:sp>
    </p:spTree>
    <p:extLst>
      <p:ext uri="{BB962C8B-B14F-4D97-AF65-F5344CB8AC3E}">
        <p14:creationId xmlns:p14="http://schemas.microsoft.com/office/powerpoint/2010/main" val="364196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barren closely matches land fires class over the same area. This is also represented by a very dark charcoal.  </a:t>
            </a:r>
          </a:p>
        </p:txBody>
      </p:sp>
      <p:sp>
        <p:nvSpPr>
          <p:cNvPr id="4" name="Slide Number Placeholder 3"/>
          <p:cNvSpPr>
            <a:spLocks noGrp="1"/>
          </p:cNvSpPr>
          <p:nvPr>
            <p:ph type="sldNum" sz="quarter" idx="5"/>
          </p:nvPr>
        </p:nvSpPr>
        <p:spPr/>
        <p:txBody>
          <a:bodyPr/>
          <a:lstStyle/>
          <a:p>
            <a:fld id="{D2497F5B-D47E-4103-AA23-0923BABE63A1}" type="slidenum">
              <a:rPr lang="en-US" smtClean="0"/>
              <a:t>62</a:t>
            </a:fld>
            <a:endParaRPr lang="en-US"/>
          </a:p>
        </p:txBody>
      </p:sp>
    </p:spTree>
    <p:extLst>
      <p:ext uri="{BB962C8B-B14F-4D97-AF65-F5344CB8AC3E}">
        <p14:creationId xmlns:p14="http://schemas.microsoft.com/office/powerpoint/2010/main" val="39286802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a:t>
            </a:r>
            <a:r>
              <a:rPr lang="en-US" dirty="0" err="1"/>
              <a:t>lcmap</a:t>
            </a:r>
            <a:r>
              <a:rPr lang="en-US" dirty="0"/>
              <a:t> in the same area, it again likely reaches the definition of Baron. With our rangeland mapping, it did not fall to the amount of Baron needed.</a:t>
            </a:r>
          </a:p>
        </p:txBody>
      </p:sp>
      <p:sp>
        <p:nvSpPr>
          <p:cNvPr id="4" name="Slide Number Placeholder 3"/>
          <p:cNvSpPr>
            <a:spLocks noGrp="1"/>
          </p:cNvSpPr>
          <p:nvPr>
            <p:ph type="sldNum" sz="quarter" idx="5"/>
          </p:nvPr>
        </p:nvSpPr>
        <p:spPr/>
        <p:txBody>
          <a:bodyPr/>
          <a:lstStyle/>
          <a:p>
            <a:fld id="{D2497F5B-D47E-4103-AA23-0923BABE63A1}" type="slidenum">
              <a:rPr lang="en-US" smtClean="0"/>
              <a:t>63</a:t>
            </a:fld>
            <a:endParaRPr lang="en-US"/>
          </a:p>
        </p:txBody>
      </p:sp>
    </p:spTree>
    <p:extLst>
      <p:ext uri="{BB962C8B-B14F-4D97-AF65-F5344CB8AC3E}">
        <p14:creationId xmlns:p14="http://schemas.microsoft.com/office/powerpoint/2010/main" val="3123956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a:t>
            </a:r>
            <a:r>
              <a:rPr lang="en-US" dirty="0" err="1"/>
              <a:t>landfire</a:t>
            </a:r>
            <a:r>
              <a:rPr lang="en-US" dirty="0"/>
              <a:t> in the same area, this again corresponds well with the mapped definition. With our rangeland mapping, it did not fall to the amount of Baron needed.</a:t>
            </a:r>
          </a:p>
        </p:txBody>
      </p:sp>
      <p:sp>
        <p:nvSpPr>
          <p:cNvPr id="4" name="Slide Number Placeholder 3"/>
          <p:cNvSpPr>
            <a:spLocks noGrp="1"/>
          </p:cNvSpPr>
          <p:nvPr>
            <p:ph type="sldNum" sz="quarter" idx="5"/>
          </p:nvPr>
        </p:nvSpPr>
        <p:spPr/>
        <p:txBody>
          <a:bodyPr/>
          <a:lstStyle/>
          <a:p>
            <a:fld id="{D2497F5B-D47E-4103-AA23-0923BABE63A1}" type="slidenum">
              <a:rPr lang="en-US" smtClean="0"/>
              <a:t>64</a:t>
            </a:fld>
            <a:endParaRPr lang="en-US"/>
          </a:p>
        </p:txBody>
      </p:sp>
    </p:spTree>
    <p:extLst>
      <p:ext uri="{BB962C8B-B14F-4D97-AF65-F5344CB8AC3E}">
        <p14:creationId xmlns:p14="http://schemas.microsoft.com/office/powerpoint/2010/main" val="11711080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forest cover, which are represented by the greens in both images, land fire has a greater extent of forest. This is also definitionally different. Land fire maps these areas and labels them explicitly in their </a:t>
            </a:r>
            <a:r>
              <a:rPr lang="en-US" dirty="0" err="1"/>
              <a:t>EvC</a:t>
            </a:r>
            <a:r>
              <a:rPr lang="en-US" dirty="0"/>
              <a:t>,  existing vegetation cover, as 10 to 20% forest. NLCD requires 20% to be called forest.</a:t>
            </a:r>
          </a:p>
          <a:p>
            <a:endParaRPr lang="en-US" dirty="0"/>
          </a:p>
          <a:p>
            <a:r>
              <a:rPr lang="en-US" dirty="0"/>
              <a:t>Land fires mapping methodology and consistency has dramatically improved with their 2016 release. NLCD currently used land fires previous classes for some distinction between our shrub and forest transition in rangeland areas.  With land fire and NLCD using a common developed area, very similar agricultural areas, and consistently mapped rangeland and forest areas, NLCD will focus on trying to integrate or more closely resembling </a:t>
            </a:r>
            <a:r>
              <a:rPr lang="en-US" dirty="0" err="1"/>
              <a:t>landfire</a:t>
            </a:r>
            <a:r>
              <a:rPr lang="en-US" dirty="0"/>
              <a:t> features.  </a:t>
            </a:r>
          </a:p>
        </p:txBody>
      </p:sp>
      <p:sp>
        <p:nvSpPr>
          <p:cNvPr id="4" name="Slide Number Placeholder 3"/>
          <p:cNvSpPr>
            <a:spLocks noGrp="1"/>
          </p:cNvSpPr>
          <p:nvPr>
            <p:ph type="sldNum" sz="quarter" idx="5"/>
          </p:nvPr>
        </p:nvSpPr>
        <p:spPr/>
        <p:txBody>
          <a:bodyPr/>
          <a:lstStyle/>
          <a:p>
            <a:fld id="{D2497F5B-D47E-4103-AA23-0923BABE63A1}" type="slidenum">
              <a:rPr lang="en-US" smtClean="0"/>
              <a:t>65</a:t>
            </a:fld>
            <a:endParaRPr lang="en-US"/>
          </a:p>
        </p:txBody>
      </p:sp>
    </p:spTree>
    <p:extLst>
      <p:ext uri="{BB962C8B-B14F-4D97-AF65-F5344CB8AC3E}">
        <p14:creationId xmlns:p14="http://schemas.microsoft.com/office/powerpoint/2010/main" val="29617151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Likewise, there are many pieces of </a:t>
            </a:r>
            <a:r>
              <a:rPr lang="en-US" dirty="0" err="1"/>
              <a:t>lcmap</a:t>
            </a:r>
            <a:r>
              <a:rPr lang="en-US" dirty="0"/>
              <a:t> that would complement NLCD with some research. This includes robust change detection, and  areas of both agriculture and forest that are more accurate where high change occurs.  These will also be a focus for 2021 research for integration.  </a:t>
            </a:r>
          </a:p>
        </p:txBody>
      </p:sp>
      <p:sp>
        <p:nvSpPr>
          <p:cNvPr id="4" name="Slide Number Placeholder 3"/>
          <p:cNvSpPr>
            <a:spLocks noGrp="1"/>
          </p:cNvSpPr>
          <p:nvPr>
            <p:ph type="sldNum" sz="quarter" idx="5"/>
          </p:nvPr>
        </p:nvSpPr>
        <p:spPr/>
        <p:txBody>
          <a:bodyPr/>
          <a:lstStyle/>
          <a:p>
            <a:fld id="{D2497F5B-D47E-4103-AA23-0923BABE63A1}" type="slidenum">
              <a:rPr lang="en-US" smtClean="0"/>
              <a:t>66</a:t>
            </a:fld>
            <a:endParaRPr lang="en-US"/>
          </a:p>
        </p:txBody>
      </p:sp>
    </p:spTree>
    <p:extLst>
      <p:ext uri="{BB962C8B-B14F-4D97-AF65-F5344CB8AC3E}">
        <p14:creationId xmlns:p14="http://schemas.microsoft.com/office/powerpoint/2010/main" val="28187526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97F5B-D47E-4103-AA23-0923BABE63A1}" type="slidenum">
              <a:rPr lang="en-US" smtClean="0"/>
              <a:t>67</a:t>
            </a:fld>
            <a:endParaRPr lang="en-US"/>
          </a:p>
        </p:txBody>
      </p:sp>
    </p:spTree>
    <p:extLst>
      <p:ext uri="{BB962C8B-B14F-4D97-AF65-F5344CB8AC3E}">
        <p14:creationId xmlns:p14="http://schemas.microsoft.com/office/powerpoint/2010/main" val="23336971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97F5B-D47E-4103-AA23-0923BABE63A1}" type="slidenum">
              <a:rPr lang="en-US" smtClean="0"/>
              <a:t>69</a:t>
            </a:fld>
            <a:endParaRPr lang="en-US"/>
          </a:p>
        </p:txBody>
      </p:sp>
    </p:spTree>
    <p:extLst>
      <p:ext uri="{BB962C8B-B14F-4D97-AF65-F5344CB8AC3E}">
        <p14:creationId xmlns:p14="http://schemas.microsoft.com/office/powerpoint/2010/main" val="38145779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97F5B-D47E-4103-AA23-0923BABE63A1}" type="slidenum">
              <a:rPr lang="en-US" smtClean="0"/>
              <a:t>70</a:t>
            </a:fld>
            <a:endParaRPr lang="en-US"/>
          </a:p>
        </p:txBody>
      </p:sp>
    </p:spTree>
    <p:extLst>
      <p:ext uri="{BB962C8B-B14F-4D97-AF65-F5344CB8AC3E}">
        <p14:creationId xmlns:p14="http://schemas.microsoft.com/office/powerpoint/2010/main" val="4237797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directly integrated multiple data sets from our MR LC partners. These include Noah, whose wetlands and change products are coastal foundation</a:t>
            </a:r>
          </a:p>
        </p:txBody>
      </p:sp>
      <p:sp>
        <p:nvSpPr>
          <p:cNvPr id="4" name="Slide Number Placeholder 3"/>
          <p:cNvSpPr>
            <a:spLocks noGrp="1"/>
          </p:cNvSpPr>
          <p:nvPr>
            <p:ph type="sldNum" sz="quarter" idx="5"/>
          </p:nvPr>
        </p:nvSpPr>
        <p:spPr/>
        <p:txBody>
          <a:bodyPr/>
          <a:lstStyle/>
          <a:p>
            <a:fld id="{D2497F5B-D47E-4103-AA23-0923BABE63A1}" type="slidenum">
              <a:rPr lang="en-US" smtClean="0"/>
              <a:t>7</a:t>
            </a:fld>
            <a:endParaRPr lang="en-US"/>
          </a:p>
        </p:txBody>
      </p:sp>
    </p:spTree>
    <p:extLst>
      <p:ext uri="{BB962C8B-B14F-4D97-AF65-F5344CB8AC3E}">
        <p14:creationId xmlns:p14="http://schemas.microsoft.com/office/powerpoint/2010/main" val="41702149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PlaceHolder 1"/>
          <p:cNvSpPr>
            <a:spLocks noGrp="1" noRot="1" noChangeAspect="1"/>
          </p:cNvSpPr>
          <p:nvPr>
            <p:ph type="sldImg"/>
          </p:nvPr>
        </p:nvSpPr>
        <p:spPr>
          <a:xfrm>
            <a:off x="1182688" y="696913"/>
            <a:ext cx="4637087" cy="3478212"/>
          </a:xfrm>
          <a:prstGeom prst="rect">
            <a:avLst/>
          </a:prstGeom>
        </p:spPr>
      </p:sp>
      <p:sp>
        <p:nvSpPr>
          <p:cNvPr id="391" name="PlaceHolder 2"/>
          <p:cNvSpPr>
            <a:spLocks noGrp="1"/>
          </p:cNvSpPr>
          <p:nvPr>
            <p:ph type="body"/>
          </p:nvPr>
        </p:nvSpPr>
        <p:spPr>
          <a:xfrm>
            <a:off x="701040" y="4415790"/>
            <a:ext cx="5600960" cy="4176060"/>
          </a:xfrm>
          <a:prstGeom prst="rect">
            <a:avLst/>
          </a:prstGeom>
        </p:spPr>
        <p:txBody>
          <a:bodyPr lIns="0" tIns="0" rIns="0" bIns="0">
            <a:noAutofit/>
          </a:bodyPr>
          <a:lstStyle/>
          <a:p>
            <a:endParaRPr lang="en-US" sz="2000" spc="-1" dirty="0">
              <a:latin typeface="Arial"/>
            </a:endParaRPr>
          </a:p>
        </p:txBody>
      </p:sp>
      <p:sp>
        <p:nvSpPr>
          <p:cNvPr id="392" name="CustomShape 3"/>
          <p:cNvSpPr/>
          <p:nvPr/>
        </p:nvSpPr>
        <p:spPr>
          <a:xfrm>
            <a:off x="3971088" y="8830116"/>
            <a:ext cx="3030480" cy="457500"/>
          </a:xfrm>
          <a:prstGeom prst="rect">
            <a:avLst/>
          </a:prstGeom>
          <a:noFill/>
          <a:ln>
            <a:noFill/>
          </a:ln>
        </p:spPr>
        <p:style>
          <a:lnRef idx="0">
            <a:scrgbClr r="0" g="0" b="0"/>
          </a:lnRef>
          <a:fillRef idx="0">
            <a:scrgbClr r="0" g="0" b="0"/>
          </a:fillRef>
          <a:effectRef idx="0">
            <a:scrgbClr r="0" g="0" b="0"/>
          </a:effectRef>
          <a:fontRef idx="minor"/>
        </p:style>
        <p:txBody>
          <a:bodyPr lIns="91710" tIns="45855" rIns="91710" bIns="45855" anchor="b">
            <a:noAutofit/>
          </a:bodyPr>
          <a:lstStyle/>
          <a:p>
            <a:pPr algn="r">
              <a:lnSpc>
                <a:spcPct val="100000"/>
              </a:lnSpc>
            </a:pPr>
            <a:fld id="{3DECE462-0963-44B9-AD32-89195CFB4297}" type="slidenum">
              <a:rPr lang="en-US" sz="1200" spc="-1">
                <a:solidFill>
                  <a:srgbClr val="000000"/>
                </a:solidFill>
              </a:rPr>
              <a:t>71</a:t>
            </a:fld>
            <a:endParaRPr lang="en-US" sz="1200" spc="-1">
              <a:latin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PlaceHolder 1"/>
          <p:cNvSpPr>
            <a:spLocks noGrp="1" noRot="1" noChangeAspect="1"/>
          </p:cNvSpPr>
          <p:nvPr>
            <p:ph type="sldImg"/>
          </p:nvPr>
        </p:nvSpPr>
        <p:spPr>
          <a:xfrm>
            <a:off x="1182688" y="696913"/>
            <a:ext cx="4637087" cy="3478212"/>
          </a:xfrm>
          <a:prstGeom prst="rect">
            <a:avLst/>
          </a:prstGeom>
        </p:spPr>
      </p:sp>
      <p:sp>
        <p:nvSpPr>
          <p:cNvPr id="454" name="PlaceHolder 2"/>
          <p:cNvSpPr>
            <a:spLocks noGrp="1"/>
          </p:cNvSpPr>
          <p:nvPr>
            <p:ph type="body"/>
          </p:nvPr>
        </p:nvSpPr>
        <p:spPr>
          <a:xfrm>
            <a:off x="701040" y="4415790"/>
            <a:ext cx="5600960" cy="4176060"/>
          </a:xfrm>
          <a:prstGeom prst="rect">
            <a:avLst/>
          </a:prstGeom>
        </p:spPr>
        <p:txBody>
          <a:bodyPr lIns="0" tIns="0" rIns="0" bIns="0">
            <a:noAutofit/>
          </a:bodyPr>
          <a:lstStyle/>
          <a:p>
            <a:pPr marL="220104" indent="-213134"/>
            <a:endParaRPr lang="en-US" spc="-1" dirty="0">
              <a:latin typeface="Arial"/>
            </a:endParaRPr>
          </a:p>
        </p:txBody>
      </p:sp>
      <p:sp>
        <p:nvSpPr>
          <p:cNvPr id="455" name="CustomShape 3"/>
          <p:cNvSpPr/>
          <p:nvPr/>
        </p:nvSpPr>
        <p:spPr>
          <a:xfrm>
            <a:off x="3971088" y="8830116"/>
            <a:ext cx="3030480" cy="457500"/>
          </a:xfrm>
          <a:prstGeom prst="rect">
            <a:avLst/>
          </a:prstGeom>
          <a:noFill/>
          <a:ln>
            <a:noFill/>
          </a:ln>
        </p:spPr>
        <p:style>
          <a:lnRef idx="0">
            <a:scrgbClr r="0" g="0" b="0"/>
          </a:lnRef>
          <a:fillRef idx="0">
            <a:scrgbClr r="0" g="0" b="0"/>
          </a:fillRef>
          <a:effectRef idx="0">
            <a:scrgbClr r="0" g="0" b="0"/>
          </a:effectRef>
          <a:fontRef idx="minor"/>
        </p:style>
        <p:txBody>
          <a:bodyPr lIns="91710" tIns="45855" rIns="91710" bIns="45855" anchor="b">
            <a:noAutofit/>
          </a:bodyPr>
          <a:lstStyle/>
          <a:p>
            <a:pPr algn="r">
              <a:lnSpc>
                <a:spcPct val="100000"/>
              </a:lnSpc>
            </a:pPr>
            <a:fld id="{AD66DDEA-EA8C-4963-947F-2760CBDE2DFB}" type="slidenum">
              <a:rPr lang="en-US" sz="1200" spc="-1">
                <a:solidFill>
                  <a:srgbClr val="000000"/>
                </a:solidFill>
              </a:rPr>
              <a:t>72</a:t>
            </a:fld>
            <a:endParaRPr lang="en-US" sz="1200" spc="-1">
              <a:latin typeface="Arial"/>
            </a:endParaRPr>
          </a:p>
        </p:txBody>
      </p:sp>
    </p:spTree>
    <p:extLst>
      <p:ext uri="{BB962C8B-B14F-4D97-AF65-F5344CB8AC3E}">
        <p14:creationId xmlns:p14="http://schemas.microsoft.com/office/powerpoint/2010/main" val="21950188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PlaceHolder 1"/>
          <p:cNvSpPr>
            <a:spLocks noGrp="1" noRot="1" noChangeAspect="1"/>
          </p:cNvSpPr>
          <p:nvPr>
            <p:ph type="sldImg"/>
          </p:nvPr>
        </p:nvSpPr>
        <p:spPr>
          <a:xfrm>
            <a:off x="409575" y="696913"/>
            <a:ext cx="6183313" cy="3478212"/>
          </a:xfrm>
          <a:prstGeom prst="rect">
            <a:avLst/>
          </a:prstGeom>
        </p:spPr>
      </p:sp>
      <p:sp>
        <p:nvSpPr>
          <p:cNvPr id="454" name="PlaceHolder 2"/>
          <p:cNvSpPr>
            <a:spLocks noGrp="1"/>
          </p:cNvSpPr>
          <p:nvPr>
            <p:ph type="body"/>
          </p:nvPr>
        </p:nvSpPr>
        <p:spPr>
          <a:xfrm>
            <a:off x="701040" y="4415790"/>
            <a:ext cx="5600960" cy="4176060"/>
          </a:xfrm>
          <a:prstGeom prst="rect">
            <a:avLst/>
          </a:prstGeom>
        </p:spPr>
        <p:txBody>
          <a:bodyPr lIns="0" tIns="0" rIns="0" bIns="0">
            <a:noAutofit/>
          </a:bodyPr>
          <a:lstStyle/>
          <a:p>
            <a:pPr marL="220104" indent="-213134"/>
            <a:r>
              <a:rPr lang="en-US" spc="-1" dirty="0">
                <a:latin typeface="Arial"/>
              </a:rPr>
              <a:t>Map shows 85 ecoregions but we had 84 ecoregions worked on.</a:t>
            </a:r>
          </a:p>
        </p:txBody>
      </p:sp>
      <p:sp>
        <p:nvSpPr>
          <p:cNvPr id="455" name="CustomShape 3"/>
          <p:cNvSpPr/>
          <p:nvPr/>
        </p:nvSpPr>
        <p:spPr>
          <a:xfrm>
            <a:off x="3971088" y="8830116"/>
            <a:ext cx="3030480" cy="457500"/>
          </a:xfrm>
          <a:prstGeom prst="rect">
            <a:avLst/>
          </a:prstGeom>
          <a:noFill/>
          <a:ln>
            <a:noFill/>
          </a:ln>
        </p:spPr>
        <p:style>
          <a:lnRef idx="0">
            <a:scrgbClr r="0" g="0" b="0"/>
          </a:lnRef>
          <a:fillRef idx="0">
            <a:scrgbClr r="0" g="0" b="0"/>
          </a:fillRef>
          <a:effectRef idx="0">
            <a:scrgbClr r="0" g="0" b="0"/>
          </a:effectRef>
          <a:fontRef idx="minor"/>
        </p:style>
        <p:txBody>
          <a:bodyPr lIns="91710" tIns="45855" rIns="91710" bIns="45855" anchor="b">
            <a:noAutofit/>
          </a:bodyPr>
          <a:lstStyle/>
          <a:p>
            <a:pPr algn="r">
              <a:lnSpc>
                <a:spcPct val="100000"/>
              </a:lnSpc>
            </a:pPr>
            <a:fld id="{AD66DDEA-EA8C-4963-947F-2760CBDE2DFB}" type="slidenum">
              <a:rPr lang="en-US" sz="1200" spc="-1">
                <a:solidFill>
                  <a:srgbClr val="000000"/>
                </a:solidFill>
              </a:rPr>
              <a:t>73</a:t>
            </a:fld>
            <a:endParaRPr lang="en-US" sz="1200" spc="-1">
              <a:latin typeface="Arial"/>
            </a:endParaRPr>
          </a:p>
        </p:txBody>
      </p:sp>
    </p:spTree>
    <p:extLst>
      <p:ext uri="{BB962C8B-B14F-4D97-AF65-F5344CB8AC3E}">
        <p14:creationId xmlns:p14="http://schemas.microsoft.com/office/powerpoint/2010/main" val="2332331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PlaceHolder 1"/>
          <p:cNvSpPr>
            <a:spLocks noGrp="1" noRot="1" noChangeAspect="1"/>
          </p:cNvSpPr>
          <p:nvPr>
            <p:ph type="sldImg"/>
          </p:nvPr>
        </p:nvSpPr>
        <p:spPr>
          <a:xfrm>
            <a:off x="409575" y="696913"/>
            <a:ext cx="6183313" cy="3478212"/>
          </a:xfrm>
          <a:prstGeom prst="rect">
            <a:avLst/>
          </a:prstGeom>
        </p:spPr>
      </p:sp>
      <p:sp>
        <p:nvSpPr>
          <p:cNvPr id="454" name="PlaceHolder 2"/>
          <p:cNvSpPr>
            <a:spLocks noGrp="1"/>
          </p:cNvSpPr>
          <p:nvPr>
            <p:ph type="body"/>
          </p:nvPr>
        </p:nvSpPr>
        <p:spPr>
          <a:xfrm>
            <a:off x="701040" y="4415790"/>
            <a:ext cx="5600960" cy="4176060"/>
          </a:xfrm>
          <a:prstGeom prst="rect">
            <a:avLst/>
          </a:prstGeom>
        </p:spPr>
        <p:txBody>
          <a:bodyPr lIns="0" tIns="0" rIns="0" bIns="0">
            <a:noAutofit/>
          </a:bodyPr>
          <a:lstStyle/>
          <a:p>
            <a:pPr marL="220104" indent="-213134"/>
            <a:endParaRPr lang="en-US" spc="-1" dirty="0">
              <a:latin typeface="Arial"/>
            </a:endParaRPr>
          </a:p>
        </p:txBody>
      </p:sp>
      <p:sp>
        <p:nvSpPr>
          <p:cNvPr id="455" name="CustomShape 3"/>
          <p:cNvSpPr/>
          <p:nvPr/>
        </p:nvSpPr>
        <p:spPr>
          <a:xfrm>
            <a:off x="3971088" y="8830116"/>
            <a:ext cx="3030480" cy="457500"/>
          </a:xfrm>
          <a:prstGeom prst="rect">
            <a:avLst/>
          </a:prstGeom>
          <a:noFill/>
          <a:ln>
            <a:noFill/>
          </a:ln>
        </p:spPr>
        <p:style>
          <a:lnRef idx="0">
            <a:scrgbClr r="0" g="0" b="0"/>
          </a:lnRef>
          <a:fillRef idx="0">
            <a:scrgbClr r="0" g="0" b="0"/>
          </a:fillRef>
          <a:effectRef idx="0">
            <a:scrgbClr r="0" g="0" b="0"/>
          </a:effectRef>
          <a:fontRef idx="minor"/>
        </p:style>
        <p:txBody>
          <a:bodyPr lIns="91710" tIns="45855" rIns="91710" bIns="45855" anchor="b">
            <a:noAutofit/>
          </a:bodyPr>
          <a:lstStyle/>
          <a:p>
            <a:pPr algn="r">
              <a:lnSpc>
                <a:spcPct val="100000"/>
              </a:lnSpc>
            </a:pPr>
            <a:fld id="{AD66DDEA-EA8C-4963-947F-2760CBDE2DFB}" type="slidenum">
              <a:rPr lang="en-US" sz="1200" spc="-1">
                <a:solidFill>
                  <a:srgbClr val="000000"/>
                </a:solidFill>
              </a:rPr>
              <a:t>74</a:t>
            </a:fld>
            <a:endParaRPr lang="en-US" sz="1200" spc="-1">
              <a:latin typeface="Arial"/>
            </a:endParaRPr>
          </a:p>
        </p:txBody>
      </p:sp>
    </p:spTree>
    <p:extLst>
      <p:ext uri="{BB962C8B-B14F-4D97-AF65-F5344CB8AC3E}">
        <p14:creationId xmlns:p14="http://schemas.microsoft.com/office/powerpoint/2010/main" val="1052698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PlaceHolder 1"/>
          <p:cNvSpPr>
            <a:spLocks noGrp="1" noRot="1" noChangeAspect="1"/>
          </p:cNvSpPr>
          <p:nvPr>
            <p:ph type="sldImg"/>
          </p:nvPr>
        </p:nvSpPr>
        <p:spPr>
          <a:xfrm>
            <a:off x="409575" y="696913"/>
            <a:ext cx="6183313" cy="3478212"/>
          </a:xfrm>
          <a:prstGeom prst="rect">
            <a:avLst/>
          </a:prstGeom>
        </p:spPr>
      </p:sp>
      <p:sp>
        <p:nvSpPr>
          <p:cNvPr id="454" name="PlaceHolder 2"/>
          <p:cNvSpPr>
            <a:spLocks noGrp="1"/>
          </p:cNvSpPr>
          <p:nvPr>
            <p:ph type="body"/>
          </p:nvPr>
        </p:nvSpPr>
        <p:spPr>
          <a:xfrm>
            <a:off x="701040" y="4415790"/>
            <a:ext cx="5600960" cy="4176060"/>
          </a:xfrm>
          <a:prstGeom prst="rect">
            <a:avLst/>
          </a:prstGeom>
        </p:spPr>
        <p:txBody>
          <a:bodyPr lIns="0" tIns="0" rIns="0" bIns="0">
            <a:noAutofit/>
          </a:bodyPr>
          <a:lstStyle/>
          <a:p>
            <a:pPr marL="220104" indent="-213134"/>
            <a:endParaRPr lang="en-US" spc="-1" dirty="0">
              <a:latin typeface="Arial"/>
            </a:endParaRPr>
          </a:p>
        </p:txBody>
      </p:sp>
      <p:sp>
        <p:nvSpPr>
          <p:cNvPr id="455" name="CustomShape 3"/>
          <p:cNvSpPr/>
          <p:nvPr/>
        </p:nvSpPr>
        <p:spPr>
          <a:xfrm>
            <a:off x="3971088" y="8830116"/>
            <a:ext cx="3030480" cy="457500"/>
          </a:xfrm>
          <a:prstGeom prst="rect">
            <a:avLst/>
          </a:prstGeom>
          <a:noFill/>
          <a:ln>
            <a:noFill/>
          </a:ln>
        </p:spPr>
        <p:style>
          <a:lnRef idx="0">
            <a:scrgbClr r="0" g="0" b="0"/>
          </a:lnRef>
          <a:fillRef idx="0">
            <a:scrgbClr r="0" g="0" b="0"/>
          </a:fillRef>
          <a:effectRef idx="0">
            <a:scrgbClr r="0" g="0" b="0"/>
          </a:effectRef>
          <a:fontRef idx="minor"/>
        </p:style>
        <p:txBody>
          <a:bodyPr lIns="91710" tIns="45855" rIns="91710" bIns="45855" anchor="b">
            <a:noAutofit/>
          </a:bodyPr>
          <a:lstStyle/>
          <a:p>
            <a:pPr algn="r">
              <a:lnSpc>
                <a:spcPct val="100000"/>
              </a:lnSpc>
            </a:pPr>
            <a:fld id="{AD66DDEA-EA8C-4963-947F-2760CBDE2DFB}" type="slidenum">
              <a:rPr lang="en-US" sz="1200" spc="-1">
                <a:solidFill>
                  <a:srgbClr val="000000"/>
                </a:solidFill>
              </a:rPr>
              <a:t>75</a:t>
            </a:fld>
            <a:endParaRPr lang="en-US" sz="1200" spc="-1">
              <a:latin typeface="Arial"/>
            </a:endParaRPr>
          </a:p>
        </p:txBody>
      </p:sp>
    </p:spTree>
    <p:extLst>
      <p:ext uri="{BB962C8B-B14F-4D97-AF65-F5344CB8AC3E}">
        <p14:creationId xmlns:p14="http://schemas.microsoft.com/office/powerpoint/2010/main" val="2860460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PlaceHolder 1"/>
          <p:cNvSpPr>
            <a:spLocks noGrp="1" noRot="1" noChangeAspect="1"/>
          </p:cNvSpPr>
          <p:nvPr>
            <p:ph type="sldImg"/>
          </p:nvPr>
        </p:nvSpPr>
        <p:spPr>
          <a:xfrm>
            <a:off x="409575" y="696913"/>
            <a:ext cx="6183313" cy="3478212"/>
          </a:xfrm>
          <a:prstGeom prst="rect">
            <a:avLst/>
          </a:prstGeom>
        </p:spPr>
      </p:sp>
      <p:sp>
        <p:nvSpPr>
          <p:cNvPr id="454" name="PlaceHolder 2"/>
          <p:cNvSpPr>
            <a:spLocks noGrp="1"/>
          </p:cNvSpPr>
          <p:nvPr>
            <p:ph type="body"/>
          </p:nvPr>
        </p:nvSpPr>
        <p:spPr>
          <a:xfrm>
            <a:off x="701040" y="4415790"/>
            <a:ext cx="5600960" cy="4176060"/>
          </a:xfrm>
          <a:prstGeom prst="rect">
            <a:avLst/>
          </a:prstGeom>
        </p:spPr>
        <p:txBody>
          <a:bodyPr lIns="0" tIns="0" rIns="0" bIns="0">
            <a:noAutofit/>
          </a:bodyPr>
          <a:lstStyle/>
          <a:p>
            <a:pPr marL="220104" indent="-213134"/>
            <a:r>
              <a:rPr lang="en-US" spc="-1" dirty="0">
                <a:latin typeface="Arial"/>
              </a:rPr>
              <a:t>Map shows 85 ecoregions but we had 84 ecoregions worked on.</a:t>
            </a:r>
          </a:p>
        </p:txBody>
      </p:sp>
      <p:sp>
        <p:nvSpPr>
          <p:cNvPr id="455" name="CustomShape 3"/>
          <p:cNvSpPr/>
          <p:nvPr/>
        </p:nvSpPr>
        <p:spPr>
          <a:xfrm>
            <a:off x="3971088" y="8830116"/>
            <a:ext cx="3030480" cy="457500"/>
          </a:xfrm>
          <a:prstGeom prst="rect">
            <a:avLst/>
          </a:prstGeom>
          <a:noFill/>
          <a:ln>
            <a:noFill/>
          </a:ln>
        </p:spPr>
        <p:style>
          <a:lnRef idx="0">
            <a:scrgbClr r="0" g="0" b="0"/>
          </a:lnRef>
          <a:fillRef idx="0">
            <a:scrgbClr r="0" g="0" b="0"/>
          </a:fillRef>
          <a:effectRef idx="0">
            <a:scrgbClr r="0" g="0" b="0"/>
          </a:effectRef>
          <a:fontRef idx="minor"/>
        </p:style>
        <p:txBody>
          <a:bodyPr lIns="91710" tIns="45855" rIns="91710" bIns="45855" anchor="b">
            <a:noAutofit/>
          </a:bodyPr>
          <a:lstStyle/>
          <a:p>
            <a:pPr algn="r">
              <a:lnSpc>
                <a:spcPct val="100000"/>
              </a:lnSpc>
            </a:pPr>
            <a:fld id="{AD66DDEA-EA8C-4963-947F-2760CBDE2DFB}" type="slidenum">
              <a:rPr lang="en-US" sz="1200" spc="-1">
                <a:solidFill>
                  <a:srgbClr val="000000"/>
                </a:solidFill>
              </a:rPr>
              <a:t>76</a:t>
            </a:fld>
            <a:endParaRPr lang="en-US" sz="1200" spc="-1">
              <a:latin typeface="Arial"/>
            </a:endParaRPr>
          </a:p>
        </p:txBody>
      </p:sp>
    </p:spTree>
    <p:extLst>
      <p:ext uri="{BB962C8B-B14F-4D97-AF65-F5344CB8AC3E}">
        <p14:creationId xmlns:p14="http://schemas.microsoft.com/office/powerpoint/2010/main" val="3185888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 service canopy product is generated for 2011 and 2016 using the forest inventory analysis points. These provide the base for the classification,. This product spans many NLCD classes and provides both input into the initial NLCD Landcover classifications, along with bridging many NLCD classes. These include providing canopy estimates over developed areas, canopy estimates over orchard areas, and continuous fields across other areas like shrub and pasture where forest is present but is not the dominant class.</a:t>
            </a:r>
          </a:p>
        </p:txBody>
      </p:sp>
      <p:sp>
        <p:nvSpPr>
          <p:cNvPr id="4" name="Slide Number Placeholder 3"/>
          <p:cNvSpPr>
            <a:spLocks noGrp="1"/>
          </p:cNvSpPr>
          <p:nvPr>
            <p:ph type="sldNum" sz="quarter" idx="5"/>
          </p:nvPr>
        </p:nvSpPr>
        <p:spPr/>
        <p:txBody>
          <a:bodyPr/>
          <a:lstStyle/>
          <a:p>
            <a:fld id="{D2497F5B-D47E-4103-AA23-0923BABE63A1}" type="slidenum">
              <a:rPr lang="en-US" smtClean="0"/>
              <a:t>8</a:t>
            </a:fld>
            <a:endParaRPr lang="en-US"/>
          </a:p>
        </p:txBody>
      </p:sp>
    </p:spTree>
    <p:extLst>
      <p:ext uri="{BB962C8B-B14F-4D97-AF65-F5344CB8AC3E}">
        <p14:creationId xmlns:p14="http://schemas.microsoft.com/office/powerpoint/2010/main" val="8565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Nass provides the basis for all NLCD agriculture. This agriculture product is used both directly in some cases in the Landcover, and indirectly to cultivate training data across time frames.</a:t>
            </a:r>
          </a:p>
        </p:txBody>
      </p:sp>
      <p:sp>
        <p:nvSpPr>
          <p:cNvPr id="4" name="Slide Number Placeholder 3"/>
          <p:cNvSpPr>
            <a:spLocks noGrp="1"/>
          </p:cNvSpPr>
          <p:nvPr>
            <p:ph type="sldNum" sz="quarter" idx="5"/>
          </p:nvPr>
        </p:nvSpPr>
        <p:spPr/>
        <p:txBody>
          <a:bodyPr/>
          <a:lstStyle/>
          <a:p>
            <a:fld id="{D2497F5B-D47E-4103-AA23-0923BABE63A1}" type="slidenum">
              <a:rPr lang="en-US" smtClean="0"/>
              <a:t>9</a:t>
            </a:fld>
            <a:endParaRPr lang="en-US"/>
          </a:p>
        </p:txBody>
      </p:sp>
    </p:spTree>
    <p:extLst>
      <p:ext uri="{BB962C8B-B14F-4D97-AF65-F5344CB8AC3E}">
        <p14:creationId xmlns:p14="http://schemas.microsoft.com/office/powerpoint/2010/main" val="1230697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FF07A73-EA73-42DE-AAEC-9E3F684CFD20}"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B12F6-6D0E-42C5-ACA1-9D1D4CCD08F1}" type="slidenum">
              <a:rPr lang="en-US" smtClean="0"/>
              <a:t>‹#›</a:t>
            </a:fld>
            <a:endParaRPr lang="en-US"/>
          </a:p>
        </p:txBody>
      </p:sp>
    </p:spTree>
    <p:extLst>
      <p:ext uri="{BB962C8B-B14F-4D97-AF65-F5344CB8AC3E}">
        <p14:creationId xmlns:p14="http://schemas.microsoft.com/office/powerpoint/2010/main" val="2017926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F07A73-EA73-42DE-AAEC-9E3F684CFD20}"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B12F6-6D0E-42C5-ACA1-9D1D4CCD08F1}" type="slidenum">
              <a:rPr lang="en-US" smtClean="0"/>
              <a:t>‹#›</a:t>
            </a:fld>
            <a:endParaRPr lang="en-US"/>
          </a:p>
        </p:txBody>
      </p:sp>
    </p:spTree>
    <p:extLst>
      <p:ext uri="{BB962C8B-B14F-4D97-AF65-F5344CB8AC3E}">
        <p14:creationId xmlns:p14="http://schemas.microsoft.com/office/powerpoint/2010/main" val="1880287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F07A73-EA73-42DE-AAEC-9E3F684CFD20}"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B12F6-6D0E-42C5-ACA1-9D1D4CCD08F1}" type="slidenum">
              <a:rPr lang="en-US" smtClean="0"/>
              <a:t>‹#›</a:t>
            </a:fld>
            <a:endParaRPr lang="en-US"/>
          </a:p>
        </p:txBody>
      </p:sp>
    </p:spTree>
    <p:extLst>
      <p:ext uri="{BB962C8B-B14F-4D97-AF65-F5344CB8AC3E}">
        <p14:creationId xmlns:p14="http://schemas.microsoft.com/office/powerpoint/2010/main" val="4235989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4"/>
          <p:cNvSpPr>
            <a:spLocks noChangeArrowheads="1"/>
          </p:cNvSpPr>
          <p:nvPr/>
        </p:nvSpPr>
        <p:spPr bwMode="auto">
          <a:xfrm>
            <a:off x="539749" y="6083304"/>
            <a:ext cx="2035814"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885825">
              <a:defRPr sz="4000">
                <a:solidFill>
                  <a:schemeClr val="tx1"/>
                </a:solidFill>
                <a:latin typeface="Arial" pitchFamily="34" charset="0"/>
                <a:ea typeface="ＭＳ Ｐゴシック"/>
                <a:cs typeface="ＭＳ Ｐゴシック"/>
              </a:defRPr>
            </a:lvl1pPr>
            <a:lvl2pPr marL="742950" indent="-285750" defTabSz="885825">
              <a:defRPr sz="4000">
                <a:solidFill>
                  <a:schemeClr val="tx1"/>
                </a:solidFill>
                <a:latin typeface="Arial" pitchFamily="34" charset="0"/>
                <a:ea typeface="ＭＳ Ｐゴシック"/>
                <a:cs typeface="ＭＳ Ｐゴシック"/>
              </a:defRPr>
            </a:lvl2pPr>
            <a:lvl3pPr marL="1143000" indent="-228600" defTabSz="885825">
              <a:defRPr sz="4000">
                <a:solidFill>
                  <a:schemeClr val="tx1"/>
                </a:solidFill>
                <a:latin typeface="Arial" pitchFamily="34" charset="0"/>
                <a:ea typeface="ＭＳ Ｐゴシック"/>
                <a:cs typeface="ＭＳ Ｐゴシック"/>
              </a:defRPr>
            </a:lvl3pPr>
            <a:lvl4pPr marL="1600200" indent="-228600" defTabSz="885825">
              <a:defRPr sz="4000">
                <a:solidFill>
                  <a:schemeClr val="tx1"/>
                </a:solidFill>
                <a:latin typeface="Arial" pitchFamily="34" charset="0"/>
                <a:ea typeface="ＭＳ Ｐゴシック"/>
                <a:cs typeface="ＭＳ Ｐゴシック"/>
              </a:defRPr>
            </a:lvl4pPr>
            <a:lvl5pPr marL="2057400" indent="-228600" defTabSz="885825">
              <a:defRPr sz="4000">
                <a:solidFill>
                  <a:schemeClr val="tx1"/>
                </a:solidFill>
                <a:latin typeface="Arial" pitchFamily="34" charset="0"/>
                <a:ea typeface="ＭＳ Ｐゴシック"/>
                <a:cs typeface="ＭＳ Ｐゴシック"/>
              </a:defRPr>
            </a:lvl5pPr>
            <a:lvl6pPr marL="2514600" indent="-228600" defTabSz="885825" eaLnBrk="0" fontAlgn="base" hangingPunct="0">
              <a:spcBef>
                <a:spcPct val="0"/>
              </a:spcBef>
              <a:spcAft>
                <a:spcPct val="0"/>
              </a:spcAft>
              <a:defRPr sz="4000">
                <a:solidFill>
                  <a:schemeClr val="tx1"/>
                </a:solidFill>
                <a:latin typeface="Arial" pitchFamily="34" charset="0"/>
                <a:ea typeface="ＭＳ Ｐゴシック"/>
                <a:cs typeface="ＭＳ Ｐゴシック"/>
              </a:defRPr>
            </a:lvl6pPr>
            <a:lvl7pPr marL="2971800" indent="-228600" defTabSz="885825" eaLnBrk="0" fontAlgn="base" hangingPunct="0">
              <a:spcBef>
                <a:spcPct val="0"/>
              </a:spcBef>
              <a:spcAft>
                <a:spcPct val="0"/>
              </a:spcAft>
              <a:defRPr sz="4000">
                <a:solidFill>
                  <a:schemeClr val="tx1"/>
                </a:solidFill>
                <a:latin typeface="Arial" pitchFamily="34" charset="0"/>
                <a:ea typeface="ＭＳ Ｐゴシック"/>
                <a:cs typeface="ＭＳ Ｐゴシック"/>
              </a:defRPr>
            </a:lvl7pPr>
            <a:lvl8pPr marL="3429000" indent="-228600" defTabSz="885825" eaLnBrk="0" fontAlgn="base" hangingPunct="0">
              <a:spcBef>
                <a:spcPct val="0"/>
              </a:spcBef>
              <a:spcAft>
                <a:spcPct val="0"/>
              </a:spcAft>
              <a:defRPr sz="4000">
                <a:solidFill>
                  <a:schemeClr val="tx1"/>
                </a:solidFill>
                <a:latin typeface="Arial" pitchFamily="34" charset="0"/>
                <a:ea typeface="ＭＳ Ｐゴシック"/>
                <a:cs typeface="ＭＳ Ｐゴシック"/>
              </a:defRPr>
            </a:lvl8pPr>
            <a:lvl9pPr marL="3886200" indent="-228600" defTabSz="885825" eaLnBrk="0" fontAlgn="base" hangingPunct="0">
              <a:spcBef>
                <a:spcPct val="0"/>
              </a:spcBef>
              <a:spcAft>
                <a:spcPct val="0"/>
              </a:spcAft>
              <a:defRPr sz="4000">
                <a:solidFill>
                  <a:schemeClr val="tx1"/>
                </a:solidFill>
                <a:latin typeface="Arial" pitchFamily="34" charset="0"/>
                <a:ea typeface="ＭＳ Ｐゴシック"/>
                <a:cs typeface="ＭＳ Ｐゴシック"/>
              </a:defRPr>
            </a:lvl9pPr>
          </a:lstStyle>
          <a:p>
            <a:r>
              <a:rPr lang="en-US" altLang="en-US" sz="1000" b="1">
                <a:solidFill>
                  <a:schemeClr val="bg1"/>
                </a:solidFill>
              </a:rPr>
              <a:t>U.S. Department of the Interior</a:t>
            </a:r>
          </a:p>
          <a:p>
            <a:r>
              <a:rPr lang="en-US" altLang="en-US" sz="1000" b="1">
                <a:solidFill>
                  <a:schemeClr val="bg1"/>
                </a:solidFill>
              </a:rPr>
              <a:t>U.S. Geological Survey</a:t>
            </a:r>
          </a:p>
        </p:txBody>
      </p:sp>
      <p:pic>
        <p:nvPicPr>
          <p:cNvPr id="3" name="Picture 5" descr="ident_4_onscreen_png"/>
          <p:cNvPicPr>
            <a:picLocks noChangeAspect="1" noChangeArrowheads="1"/>
          </p:cNvPicPr>
          <p:nvPr/>
        </p:nvPicPr>
        <p:blipFill>
          <a:blip r:embed="rId2" cstate="print">
            <a:lum bright="100000"/>
            <a:extLst>
              <a:ext uri="{28A0092B-C50C-407E-A947-70E740481C1C}">
                <a14:useLocalDpi xmlns:a14="http://schemas.microsoft.com/office/drawing/2010/main" val="0"/>
              </a:ext>
            </a:extLst>
          </a:blip>
          <a:srcRect/>
          <a:stretch>
            <a:fillRect/>
          </a:stretch>
        </p:blipFill>
        <p:spPr bwMode="black">
          <a:xfrm>
            <a:off x="609600" y="461967"/>
            <a:ext cx="27432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1425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609600" y="274637"/>
            <a:ext cx="10972800" cy="1143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8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800" b="1"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800" b="1"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800" b="1"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800" b="1"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800" b="1"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800" b="1"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800" b="1"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800" b="1" i="0" u="none" strike="noStrike" cap="none">
                <a:solidFill>
                  <a:schemeClr val="dk1"/>
                </a:solidFill>
                <a:latin typeface="Calibri"/>
                <a:ea typeface="Calibri"/>
                <a:cs typeface="Calibri"/>
                <a:sym typeface="Calibri"/>
              </a:defRPr>
            </a:lvl9pPr>
          </a:lstStyle>
          <a:p>
            <a:endParaRPr/>
          </a:p>
        </p:txBody>
      </p:sp>
      <p:sp>
        <p:nvSpPr>
          <p:cNvPr id="27" name="Google Shape;27;p7"/>
          <p:cNvSpPr txBox="1">
            <a:spLocks noGrp="1"/>
          </p:cNvSpPr>
          <p:nvPr>
            <p:ph type="body" idx="1"/>
          </p:nvPr>
        </p:nvSpPr>
        <p:spPr>
          <a:xfrm>
            <a:off x="609600" y="1295400"/>
            <a:ext cx="6818400" cy="4876800"/>
          </a:xfrm>
          <a:prstGeom prst="rect">
            <a:avLst/>
          </a:prstGeom>
          <a:noFill/>
          <a:ln>
            <a:noFill/>
          </a:ln>
        </p:spPr>
        <p:txBody>
          <a:bodyPr spcFirstLastPara="1" wrap="square" lIns="91425" tIns="45700" rIns="91425" bIns="45700" anchor="t" anchorCtr="0">
            <a:noAutofit/>
          </a:bodyPr>
          <a:lstStyle>
            <a:lvl1pPr marL="609585" lvl="0" indent="-507987" rtl="0">
              <a:spcBef>
                <a:spcPts val="0"/>
              </a:spcBef>
              <a:spcAft>
                <a:spcPts val="0"/>
              </a:spcAft>
              <a:buSzPts val="2400"/>
              <a:buChar char="●"/>
              <a:defRPr sz="2667" b="0" i="0" u="none" strike="noStrike" cap="none">
                <a:solidFill>
                  <a:schemeClr val="dk1"/>
                </a:solidFill>
                <a:latin typeface="Calibri"/>
                <a:ea typeface="Calibri"/>
                <a:cs typeface="Calibri"/>
                <a:sym typeface="Calibri"/>
              </a:defRPr>
            </a:lvl1pPr>
            <a:lvl2pPr marL="1219170" lvl="1" indent="-474121" rtl="0">
              <a:spcBef>
                <a:spcPts val="0"/>
              </a:spcBef>
              <a:spcAft>
                <a:spcPts val="0"/>
              </a:spcAft>
              <a:buSzPts val="2000"/>
              <a:buChar char="○"/>
              <a:defRPr sz="2667" b="0" i="0" u="none" strike="noStrike" cap="none">
                <a:solidFill>
                  <a:schemeClr val="dk1"/>
                </a:solidFill>
                <a:latin typeface="Calibri"/>
                <a:ea typeface="Calibri"/>
                <a:cs typeface="Calibri"/>
                <a:sym typeface="Calibri"/>
              </a:defRPr>
            </a:lvl2pPr>
            <a:lvl3pPr marL="1828754" marR="0" lvl="2" indent="-507987" algn="l" rtl="0">
              <a:lnSpc>
                <a:spcPct val="100000"/>
              </a:lnSpc>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L="2438339" marR="0" lvl="3"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3047924" marR="0" lvl="4"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55693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DBA22-F9B2-4B4C-B8FA-E1ED274B88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F9C33A-37A8-4C02-B65A-54CC004E68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1768BB-6BEA-4AF8-A033-BC7F8F4155B1}"/>
              </a:ext>
            </a:extLst>
          </p:cNvPr>
          <p:cNvSpPr>
            <a:spLocks noGrp="1"/>
          </p:cNvSpPr>
          <p:nvPr>
            <p:ph type="dt" sz="half" idx="10"/>
          </p:nvPr>
        </p:nvSpPr>
        <p:spPr/>
        <p:txBody>
          <a:bodyPr/>
          <a:lstStyle/>
          <a:p>
            <a:fld id="{FD859DD6-6C52-45ED-9152-A35867117BDE}" type="datetimeFigureOut">
              <a:rPr lang="en-US" smtClean="0"/>
              <a:t>3/10/2021</a:t>
            </a:fld>
            <a:endParaRPr lang="en-US"/>
          </a:p>
        </p:txBody>
      </p:sp>
      <p:sp>
        <p:nvSpPr>
          <p:cNvPr id="5" name="Footer Placeholder 4">
            <a:extLst>
              <a:ext uri="{FF2B5EF4-FFF2-40B4-BE49-F238E27FC236}">
                <a16:creationId xmlns:a16="http://schemas.microsoft.com/office/drawing/2014/main" id="{FBC99D96-626F-4D3C-9D02-A7185555E1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76A681-BC7D-4F51-A187-604243BB5C26}"/>
              </a:ext>
            </a:extLst>
          </p:cNvPr>
          <p:cNvSpPr>
            <a:spLocks noGrp="1"/>
          </p:cNvSpPr>
          <p:nvPr>
            <p:ph type="sldNum" sz="quarter" idx="12"/>
          </p:nvPr>
        </p:nvSpPr>
        <p:spPr/>
        <p:txBody>
          <a:bodyPr/>
          <a:lstStyle/>
          <a:p>
            <a:fld id="{98609B32-335E-4408-8FBE-65A369D5EA27}" type="slidenum">
              <a:rPr lang="en-US" smtClean="0"/>
              <a:t>‹#›</a:t>
            </a:fld>
            <a:endParaRPr lang="en-US"/>
          </a:p>
        </p:txBody>
      </p:sp>
    </p:spTree>
    <p:extLst>
      <p:ext uri="{BB962C8B-B14F-4D97-AF65-F5344CB8AC3E}">
        <p14:creationId xmlns:p14="http://schemas.microsoft.com/office/powerpoint/2010/main" val="1143227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FC80A-A85C-4210-A637-FE057F5001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4D43F4-095F-4998-8003-04BC23EC62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83206E-3408-4D0A-88A3-3345479BAFC4}"/>
              </a:ext>
            </a:extLst>
          </p:cNvPr>
          <p:cNvSpPr>
            <a:spLocks noGrp="1"/>
          </p:cNvSpPr>
          <p:nvPr>
            <p:ph type="dt" sz="half" idx="10"/>
          </p:nvPr>
        </p:nvSpPr>
        <p:spPr/>
        <p:txBody>
          <a:bodyPr/>
          <a:lstStyle/>
          <a:p>
            <a:fld id="{FD859DD6-6C52-45ED-9152-A35867117BDE}" type="datetimeFigureOut">
              <a:rPr lang="en-US" smtClean="0"/>
              <a:t>3/10/2021</a:t>
            </a:fld>
            <a:endParaRPr lang="en-US"/>
          </a:p>
        </p:txBody>
      </p:sp>
      <p:sp>
        <p:nvSpPr>
          <p:cNvPr id="5" name="Footer Placeholder 4">
            <a:extLst>
              <a:ext uri="{FF2B5EF4-FFF2-40B4-BE49-F238E27FC236}">
                <a16:creationId xmlns:a16="http://schemas.microsoft.com/office/drawing/2014/main" id="{0E9C8828-CB71-4515-86A7-EEE2B96C1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AA2CDC-EC96-46FE-B378-D928CCDCCE50}"/>
              </a:ext>
            </a:extLst>
          </p:cNvPr>
          <p:cNvSpPr>
            <a:spLocks noGrp="1"/>
          </p:cNvSpPr>
          <p:nvPr>
            <p:ph type="sldNum" sz="quarter" idx="12"/>
          </p:nvPr>
        </p:nvSpPr>
        <p:spPr/>
        <p:txBody>
          <a:bodyPr/>
          <a:lstStyle/>
          <a:p>
            <a:fld id="{98609B32-335E-4408-8FBE-65A369D5EA27}" type="slidenum">
              <a:rPr lang="en-US" smtClean="0"/>
              <a:t>‹#›</a:t>
            </a:fld>
            <a:endParaRPr lang="en-US"/>
          </a:p>
        </p:txBody>
      </p:sp>
    </p:spTree>
    <p:extLst>
      <p:ext uri="{BB962C8B-B14F-4D97-AF65-F5344CB8AC3E}">
        <p14:creationId xmlns:p14="http://schemas.microsoft.com/office/powerpoint/2010/main" val="435078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78C90-BC49-4695-BA08-9C26EB5CEA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DA5125-FADE-413E-989C-357B2C75E4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DD8647-16AE-42A8-91E9-D16244959A04}"/>
              </a:ext>
            </a:extLst>
          </p:cNvPr>
          <p:cNvSpPr>
            <a:spLocks noGrp="1"/>
          </p:cNvSpPr>
          <p:nvPr>
            <p:ph type="dt" sz="half" idx="10"/>
          </p:nvPr>
        </p:nvSpPr>
        <p:spPr/>
        <p:txBody>
          <a:bodyPr/>
          <a:lstStyle/>
          <a:p>
            <a:fld id="{FD859DD6-6C52-45ED-9152-A35867117BDE}" type="datetimeFigureOut">
              <a:rPr lang="en-US" smtClean="0"/>
              <a:t>3/10/2021</a:t>
            </a:fld>
            <a:endParaRPr lang="en-US"/>
          </a:p>
        </p:txBody>
      </p:sp>
      <p:sp>
        <p:nvSpPr>
          <p:cNvPr id="5" name="Footer Placeholder 4">
            <a:extLst>
              <a:ext uri="{FF2B5EF4-FFF2-40B4-BE49-F238E27FC236}">
                <a16:creationId xmlns:a16="http://schemas.microsoft.com/office/drawing/2014/main" id="{91A9B2ED-B40D-4437-9796-A60CAB1DB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B0591-D0D6-4029-A22C-4D2F5198F5E3}"/>
              </a:ext>
            </a:extLst>
          </p:cNvPr>
          <p:cNvSpPr>
            <a:spLocks noGrp="1"/>
          </p:cNvSpPr>
          <p:nvPr>
            <p:ph type="sldNum" sz="quarter" idx="12"/>
          </p:nvPr>
        </p:nvSpPr>
        <p:spPr/>
        <p:txBody>
          <a:bodyPr/>
          <a:lstStyle/>
          <a:p>
            <a:fld id="{98609B32-335E-4408-8FBE-65A369D5EA27}" type="slidenum">
              <a:rPr lang="en-US" smtClean="0"/>
              <a:t>‹#›</a:t>
            </a:fld>
            <a:endParaRPr lang="en-US"/>
          </a:p>
        </p:txBody>
      </p:sp>
    </p:spTree>
    <p:extLst>
      <p:ext uri="{BB962C8B-B14F-4D97-AF65-F5344CB8AC3E}">
        <p14:creationId xmlns:p14="http://schemas.microsoft.com/office/powerpoint/2010/main" val="2266644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154C1-E147-4191-81C5-31AA5E611F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57B8AA-2F0F-4B91-842D-C9B269D55A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3AFF88-2D76-4E87-A427-FE444C1695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8D77D3-5621-408B-BC60-56B4E686CCA2}"/>
              </a:ext>
            </a:extLst>
          </p:cNvPr>
          <p:cNvSpPr>
            <a:spLocks noGrp="1"/>
          </p:cNvSpPr>
          <p:nvPr>
            <p:ph type="dt" sz="half" idx="10"/>
          </p:nvPr>
        </p:nvSpPr>
        <p:spPr/>
        <p:txBody>
          <a:bodyPr/>
          <a:lstStyle/>
          <a:p>
            <a:fld id="{FD859DD6-6C52-45ED-9152-A35867117BDE}" type="datetimeFigureOut">
              <a:rPr lang="en-US" smtClean="0"/>
              <a:t>3/10/2021</a:t>
            </a:fld>
            <a:endParaRPr lang="en-US"/>
          </a:p>
        </p:txBody>
      </p:sp>
      <p:sp>
        <p:nvSpPr>
          <p:cNvPr id="6" name="Footer Placeholder 5">
            <a:extLst>
              <a:ext uri="{FF2B5EF4-FFF2-40B4-BE49-F238E27FC236}">
                <a16:creationId xmlns:a16="http://schemas.microsoft.com/office/drawing/2014/main" id="{A2892090-A1DA-4032-B442-0C945CCB8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DE3E6E-E5C2-481C-A437-741BC91EC992}"/>
              </a:ext>
            </a:extLst>
          </p:cNvPr>
          <p:cNvSpPr>
            <a:spLocks noGrp="1"/>
          </p:cNvSpPr>
          <p:nvPr>
            <p:ph type="sldNum" sz="quarter" idx="12"/>
          </p:nvPr>
        </p:nvSpPr>
        <p:spPr/>
        <p:txBody>
          <a:bodyPr/>
          <a:lstStyle/>
          <a:p>
            <a:fld id="{98609B32-335E-4408-8FBE-65A369D5EA27}" type="slidenum">
              <a:rPr lang="en-US" smtClean="0"/>
              <a:t>‹#›</a:t>
            </a:fld>
            <a:endParaRPr lang="en-US"/>
          </a:p>
        </p:txBody>
      </p:sp>
    </p:spTree>
    <p:extLst>
      <p:ext uri="{BB962C8B-B14F-4D97-AF65-F5344CB8AC3E}">
        <p14:creationId xmlns:p14="http://schemas.microsoft.com/office/powerpoint/2010/main" val="259673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DF356-7903-4F02-BA66-E50B2B2EF3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002CB2-6712-4027-807D-8662FDF07F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73EFA-DABF-49CC-943A-29FB85EB21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2541A2-8675-4B87-8705-90AD61E88A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5B654C-8DF5-4A18-BD5D-3AC97BA60C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B88248-ABAF-4CC1-AC86-5259CF8A5690}"/>
              </a:ext>
            </a:extLst>
          </p:cNvPr>
          <p:cNvSpPr>
            <a:spLocks noGrp="1"/>
          </p:cNvSpPr>
          <p:nvPr>
            <p:ph type="dt" sz="half" idx="10"/>
          </p:nvPr>
        </p:nvSpPr>
        <p:spPr/>
        <p:txBody>
          <a:bodyPr/>
          <a:lstStyle/>
          <a:p>
            <a:fld id="{FD859DD6-6C52-45ED-9152-A35867117BDE}" type="datetimeFigureOut">
              <a:rPr lang="en-US" smtClean="0"/>
              <a:t>3/10/2021</a:t>
            </a:fld>
            <a:endParaRPr lang="en-US"/>
          </a:p>
        </p:txBody>
      </p:sp>
      <p:sp>
        <p:nvSpPr>
          <p:cNvPr id="8" name="Footer Placeholder 7">
            <a:extLst>
              <a:ext uri="{FF2B5EF4-FFF2-40B4-BE49-F238E27FC236}">
                <a16:creationId xmlns:a16="http://schemas.microsoft.com/office/drawing/2014/main" id="{FA8F0FDD-C339-4C4D-8582-CD34AE42E6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96E2D9-AD2C-49E9-86E6-03A51D03E7B4}"/>
              </a:ext>
            </a:extLst>
          </p:cNvPr>
          <p:cNvSpPr>
            <a:spLocks noGrp="1"/>
          </p:cNvSpPr>
          <p:nvPr>
            <p:ph type="sldNum" sz="quarter" idx="12"/>
          </p:nvPr>
        </p:nvSpPr>
        <p:spPr/>
        <p:txBody>
          <a:bodyPr/>
          <a:lstStyle/>
          <a:p>
            <a:fld id="{98609B32-335E-4408-8FBE-65A369D5EA27}" type="slidenum">
              <a:rPr lang="en-US" smtClean="0"/>
              <a:t>‹#›</a:t>
            </a:fld>
            <a:endParaRPr lang="en-US"/>
          </a:p>
        </p:txBody>
      </p:sp>
    </p:spTree>
    <p:extLst>
      <p:ext uri="{BB962C8B-B14F-4D97-AF65-F5344CB8AC3E}">
        <p14:creationId xmlns:p14="http://schemas.microsoft.com/office/powerpoint/2010/main" val="3134446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8380-D44D-44E4-8B7B-01319176D7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770218-1DE5-49C5-A371-8D896008C7EC}"/>
              </a:ext>
            </a:extLst>
          </p:cNvPr>
          <p:cNvSpPr>
            <a:spLocks noGrp="1"/>
          </p:cNvSpPr>
          <p:nvPr>
            <p:ph type="dt" sz="half" idx="10"/>
          </p:nvPr>
        </p:nvSpPr>
        <p:spPr/>
        <p:txBody>
          <a:bodyPr/>
          <a:lstStyle/>
          <a:p>
            <a:fld id="{FD859DD6-6C52-45ED-9152-A35867117BDE}" type="datetimeFigureOut">
              <a:rPr lang="en-US" smtClean="0"/>
              <a:t>3/10/2021</a:t>
            </a:fld>
            <a:endParaRPr lang="en-US"/>
          </a:p>
        </p:txBody>
      </p:sp>
      <p:sp>
        <p:nvSpPr>
          <p:cNvPr id="4" name="Footer Placeholder 3">
            <a:extLst>
              <a:ext uri="{FF2B5EF4-FFF2-40B4-BE49-F238E27FC236}">
                <a16:creationId xmlns:a16="http://schemas.microsoft.com/office/drawing/2014/main" id="{B5423185-767D-4301-9CAC-B46278DE74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5CD46E-5F1D-4B18-9886-F2FD84AF005D}"/>
              </a:ext>
            </a:extLst>
          </p:cNvPr>
          <p:cNvSpPr>
            <a:spLocks noGrp="1"/>
          </p:cNvSpPr>
          <p:nvPr>
            <p:ph type="sldNum" sz="quarter" idx="12"/>
          </p:nvPr>
        </p:nvSpPr>
        <p:spPr/>
        <p:txBody>
          <a:bodyPr/>
          <a:lstStyle/>
          <a:p>
            <a:fld id="{98609B32-335E-4408-8FBE-65A369D5EA27}" type="slidenum">
              <a:rPr lang="en-US" smtClean="0"/>
              <a:t>‹#›</a:t>
            </a:fld>
            <a:endParaRPr lang="en-US"/>
          </a:p>
        </p:txBody>
      </p:sp>
    </p:spTree>
    <p:extLst>
      <p:ext uri="{BB962C8B-B14F-4D97-AF65-F5344CB8AC3E}">
        <p14:creationId xmlns:p14="http://schemas.microsoft.com/office/powerpoint/2010/main" val="1473472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F07A73-EA73-42DE-AAEC-9E3F684CFD20}"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B12F6-6D0E-42C5-ACA1-9D1D4CCD08F1}" type="slidenum">
              <a:rPr lang="en-US" smtClean="0"/>
              <a:t>‹#›</a:t>
            </a:fld>
            <a:endParaRPr lang="en-US"/>
          </a:p>
        </p:txBody>
      </p:sp>
    </p:spTree>
    <p:extLst>
      <p:ext uri="{BB962C8B-B14F-4D97-AF65-F5344CB8AC3E}">
        <p14:creationId xmlns:p14="http://schemas.microsoft.com/office/powerpoint/2010/main" val="4259525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F107D7-B070-4439-B9E1-8BB1DB5E1243}"/>
              </a:ext>
            </a:extLst>
          </p:cNvPr>
          <p:cNvSpPr>
            <a:spLocks noGrp="1"/>
          </p:cNvSpPr>
          <p:nvPr>
            <p:ph type="dt" sz="half" idx="10"/>
          </p:nvPr>
        </p:nvSpPr>
        <p:spPr/>
        <p:txBody>
          <a:bodyPr/>
          <a:lstStyle/>
          <a:p>
            <a:fld id="{FD859DD6-6C52-45ED-9152-A35867117BDE}" type="datetimeFigureOut">
              <a:rPr lang="en-US" smtClean="0"/>
              <a:t>3/10/2021</a:t>
            </a:fld>
            <a:endParaRPr lang="en-US"/>
          </a:p>
        </p:txBody>
      </p:sp>
      <p:sp>
        <p:nvSpPr>
          <p:cNvPr id="3" name="Footer Placeholder 2">
            <a:extLst>
              <a:ext uri="{FF2B5EF4-FFF2-40B4-BE49-F238E27FC236}">
                <a16:creationId xmlns:a16="http://schemas.microsoft.com/office/drawing/2014/main" id="{AACF7D13-CF44-4F7D-AA7A-963A71B9B1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0710D4-A7F1-471C-A330-1E0111324670}"/>
              </a:ext>
            </a:extLst>
          </p:cNvPr>
          <p:cNvSpPr>
            <a:spLocks noGrp="1"/>
          </p:cNvSpPr>
          <p:nvPr>
            <p:ph type="sldNum" sz="quarter" idx="12"/>
          </p:nvPr>
        </p:nvSpPr>
        <p:spPr/>
        <p:txBody>
          <a:bodyPr/>
          <a:lstStyle/>
          <a:p>
            <a:fld id="{98609B32-335E-4408-8FBE-65A369D5EA27}" type="slidenum">
              <a:rPr lang="en-US" smtClean="0"/>
              <a:t>‹#›</a:t>
            </a:fld>
            <a:endParaRPr lang="en-US"/>
          </a:p>
        </p:txBody>
      </p:sp>
    </p:spTree>
    <p:extLst>
      <p:ext uri="{BB962C8B-B14F-4D97-AF65-F5344CB8AC3E}">
        <p14:creationId xmlns:p14="http://schemas.microsoft.com/office/powerpoint/2010/main" val="3663810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14C34-DF62-4746-888C-BFE2AB8EB4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D12DC5-38CF-478A-A71D-31F5BBF522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14D37F-2106-459D-BE05-C78AA3C2F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56BBDD-CEEC-4890-AE6F-B1A8FBC84279}"/>
              </a:ext>
            </a:extLst>
          </p:cNvPr>
          <p:cNvSpPr>
            <a:spLocks noGrp="1"/>
          </p:cNvSpPr>
          <p:nvPr>
            <p:ph type="dt" sz="half" idx="10"/>
          </p:nvPr>
        </p:nvSpPr>
        <p:spPr/>
        <p:txBody>
          <a:bodyPr/>
          <a:lstStyle/>
          <a:p>
            <a:fld id="{FD859DD6-6C52-45ED-9152-A35867117BDE}" type="datetimeFigureOut">
              <a:rPr lang="en-US" smtClean="0"/>
              <a:t>3/10/2021</a:t>
            </a:fld>
            <a:endParaRPr lang="en-US"/>
          </a:p>
        </p:txBody>
      </p:sp>
      <p:sp>
        <p:nvSpPr>
          <p:cNvPr id="6" name="Footer Placeholder 5">
            <a:extLst>
              <a:ext uri="{FF2B5EF4-FFF2-40B4-BE49-F238E27FC236}">
                <a16:creationId xmlns:a16="http://schemas.microsoft.com/office/drawing/2014/main" id="{3FBB4A55-7FE4-4DDD-A507-D3B8B7491A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001406-7C26-4BF6-A389-AF905821E4E7}"/>
              </a:ext>
            </a:extLst>
          </p:cNvPr>
          <p:cNvSpPr>
            <a:spLocks noGrp="1"/>
          </p:cNvSpPr>
          <p:nvPr>
            <p:ph type="sldNum" sz="quarter" idx="12"/>
          </p:nvPr>
        </p:nvSpPr>
        <p:spPr/>
        <p:txBody>
          <a:bodyPr/>
          <a:lstStyle/>
          <a:p>
            <a:fld id="{98609B32-335E-4408-8FBE-65A369D5EA27}" type="slidenum">
              <a:rPr lang="en-US" smtClean="0"/>
              <a:t>‹#›</a:t>
            </a:fld>
            <a:endParaRPr lang="en-US"/>
          </a:p>
        </p:txBody>
      </p:sp>
    </p:spTree>
    <p:extLst>
      <p:ext uri="{BB962C8B-B14F-4D97-AF65-F5344CB8AC3E}">
        <p14:creationId xmlns:p14="http://schemas.microsoft.com/office/powerpoint/2010/main" val="735714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BA679-5626-4639-A87A-F46FF813DC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335F75-1F72-400E-9F1A-33685CF12C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8633A8-C9E3-465E-982B-A72AE080DF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716E48-BBE9-4269-860C-DFF5D50F78F9}"/>
              </a:ext>
            </a:extLst>
          </p:cNvPr>
          <p:cNvSpPr>
            <a:spLocks noGrp="1"/>
          </p:cNvSpPr>
          <p:nvPr>
            <p:ph type="dt" sz="half" idx="10"/>
          </p:nvPr>
        </p:nvSpPr>
        <p:spPr/>
        <p:txBody>
          <a:bodyPr/>
          <a:lstStyle/>
          <a:p>
            <a:fld id="{FD859DD6-6C52-45ED-9152-A35867117BDE}" type="datetimeFigureOut">
              <a:rPr lang="en-US" smtClean="0"/>
              <a:t>3/10/2021</a:t>
            </a:fld>
            <a:endParaRPr lang="en-US"/>
          </a:p>
        </p:txBody>
      </p:sp>
      <p:sp>
        <p:nvSpPr>
          <p:cNvPr id="6" name="Footer Placeholder 5">
            <a:extLst>
              <a:ext uri="{FF2B5EF4-FFF2-40B4-BE49-F238E27FC236}">
                <a16:creationId xmlns:a16="http://schemas.microsoft.com/office/drawing/2014/main" id="{2C692B65-A980-4036-AC3D-8F2F029E4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CEB1DB-83C3-40C4-87F3-91290C2291B3}"/>
              </a:ext>
            </a:extLst>
          </p:cNvPr>
          <p:cNvSpPr>
            <a:spLocks noGrp="1"/>
          </p:cNvSpPr>
          <p:nvPr>
            <p:ph type="sldNum" sz="quarter" idx="12"/>
          </p:nvPr>
        </p:nvSpPr>
        <p:spPr/>
        <p:txBody>
          <a:bodyPr/>
          <a:lstStyle/>
          <a:p>
            <a:fld id="{98609B32-335E-4408-8FBE-65A369D5EA27}" type="slidenum">
              <a:rPr lang="en-US" smtClean="0"/>
              <a:t>‹#›</a:t>
            </a:fld>
            <a:endParaRPr lang="en-US"/>
          </a:p>
        </p:txBody>
      </p:sp>
    </p:spTree>
    <p:extLst>
      <p:ext uri="{BB962C8B-B14F-4D97-AF65-F5344CB8AC3E}">
        <p14:creationId xmlns:p14="http://schemas.microsoft.com/office/powerpoint/2010/main" val="3472169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10AE-87DA-42FD-B8B5-1BCFBAAED8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B85166-E5F4-4853-9B34-34B579E62A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8747-6548-460A-BFCD-CCADD65A7F83}"/>
              </a:ext>
            </a:extLst>
          </p:cNvPr>
          <p:cNvSpPr>
            <a:spLocks noGrp="1"/>
          </p:cNvSpPr>
          <p:nvPr>
            <p:ph type="dt" sz="half" idx="10"/>
          </p:nvPr>
        </p:nvSpPr>
        <p:spPr/>
        <p:txBody>
          <a:bodyPr/>
          <a:lstStyle/>
          <a:p>
            <a:fld id="{FD859DD6-6C52-45ED-9152-A35867117BDE}" type="datetimeFigureOut">
              <a:rPr lang="en-US" smtClean="0"/>
              <a:t>3/10/2021</a:t>
            </a:fld>
            <a:endParaRPr lang="en-US"/>
          </a:p>
        </p:txBody>
      </p:sp>
      <p:sp>
        <p:nvSpPr>
          <p:cNvPr id="5" name="Footer Placeholder 4">
            <a:extLst>
              <a:ext uri="{FF2B5EF4-FFF2-40B4-BE49-F238E27FC236}">
                <a16:creationId xmlns:a16="http://schemas.microsoft.com/office/drawing/2014/main" id="{FF623F14-CD4C-4126-A2F0-8A0ED8C30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9FF82-27CA-4F09-80D9-FF75497D9201}"/>
              </a:ext>
            </a:extLst>
          </p:cNvPr>
          <p:cNvSpPr>
            <a:spLocks noGrp="1"/>
          </p:cNvSpPr>
          <p:nvPr>
            <p:ph type="sldNum" sz="quarter" idx="12"/>
          </p:nvPr>
        </p:nvSpPr>
        <p:spPr/>
        <p:txBody>
          <a:bodyPr/>
          <a:lstStyle/>
          <a:p>
            <a:fld id="{98609B32-335E-4408-8FBE-65A369D5EA27}" type="slidenum">
              <a:rPr lang="en-US" smtClean="0"/>
              <a:t>‹#›</a:t>
            </a:fld>
            <a:endParaRPr lang="en-US"/>
          </a:p>
        </p:txBody>
      </p:sp>
    </p:spTree>
    <p:extLst>
      <p:ext uri="{BB962C8B-B14F-4D97-AF65-F5344CB8AC3E}">
        <p14:creationId xmlns:p14="http://schemas.microsoft.com/office/powerpoint/2010/main" val="782646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8E8EA8-0834-4DEB-B418-76EBF98BE9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DC8D9D-CDD9-44C6-A02F-C1DD9D8E2B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8DE6E-E6F3-409B-8952-EC1B4007646D}"/>
              </a:ext>
            </a:extLst>
          </p:cNvPr>
          <p:cNvSpPr>
            <a:spLocks noGrp="1"/>
          </p:cNvSpPr>
          <p:nvPr>
            <p:ph type="dt" sz="half" idx="10"/>
          </p:nvPr>
        </p:nvSpPr>
        <p:spPr/>
        <p:txBody>
          <a:bodyPr/>
          <a:lstStyle/>
          <a:p>
            <a:fld id="{FD859DD6-6C52-45ED-9152-A35867117BDE}" type="datetimeFigureOut">
              <a:rPr lang="en-US" smtClean="0"/>
              <a:t>3/10/2021</a:t>
            </a:fld>
            <a:endParaRPr lang="en-US"/>
          </a:p>
        </p:txBody>
      </p:sp>
      <p:sp>
        <p:nvSpPr>
          <p:cNvPr id="5" name="Footer Placeholder 4">
            <a:extLst>
              <a:ext uri="{FF2B5EF4-FFF2-40B4-BE49-F238E27FC236}">
                <a16:creationId xmlns:a16="http://schemas.microsoft.com/office/drawing/2014/main" id="{748FBA41-EB6D-4C65-9BF4-063F840C0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57533-70B5-4FDD-A7EB-3363EE8CE5FE}"/>
              </a:ext>
            </a:extLst>
          </p:cNvPr>
          <p:cNvSpPr>
            <a:spLocks noGrp="1"/>
          </p:cNvSpPr>
          <p:nvPr>
            <p:ph type="sldNum" sz="quarter" idx="12"/>
          </p:nvPr>
        </p:nvSpPr>
        <p:spPr/>
        <p:txBody>
          <a:bodyPr/>
          <a:lstStyle/>
          <a:p>
            <a:fld id="{98609B32-335E-4408-8FBE-65A369D5EA27}" type="slidenum">
              <a:rPr lang="en-US" smtClean="0"/>
              <a:t>‹#›</a:t>
            </a:fld>
            <a:endParaRPr lang="en-US"/>
          </a:p>
        </p:txBody>
      </p:sp>
    </p:spTree>
    <p:extLst>
      <p:ext uri="{BB962C8B-B14F-4D97-AF65-F5344CB8AC3E}">
        <p14:creationId xmlns:p14="http://schemas.microsoft.com/office/powerpoint/2010/main" val="3581480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F07A73-EA73-42DE-AAEC-9E3F684CFD20}" type="datetimeFigureOut">
              <a:rPr lang="en-US" smtClean="0"/>
              <a:t>3/10/2021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B12F6-6D0E-42C5-ACA1-9D1D4CCD08F1}" type="slidenum">
              <a:rPr lang="en-US" smtClean="0"/>
              <a:t>‹#›</a:t>
            </a:fld>
            <a:endParaRPr lang="en-US"/>
          </a:p>
        </p:txBody>
      </p:sp>
    </p:spTree>
    <p:extLst>
      <p:ext uri="{BB962C8B-B14F-4D97-AF65-F5344CB8AC3E}">
        <p14:creationId xmlns:p14="http://schemas.microsoft.com/office/powerpoint/2010/main" val="2014866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F07A73-EA73-42DE-AAEC-9E3F684CFD20}" type="datetimeFigureOut">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CB12F6-6D0E-42C5-ACA1-9D1D4CCD08F1}" type="slidenum">
              <a:rPr lang="en-US" smtClean="0"/>
              <a:t>‹#›</a:t>
            </a:fld>
            <a:endParaRPr lang="en-US"/>
          </a:p>
        </p:txBody>
      </p:sp>
    </p:spTree>
    <p:extLst>
      <p:ext uri="{BB962C8B-B14F-4D97-AF65-F5344CB8AC3E}">
        <p14:creationId xmlns:p14="http://schemas.microsoft.com/office/powerpoint/2010/main" val="2743630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F07A73-EA73-42DE-AAEC-9E3F684CFD20}" type="datetimeFigureOut">
              <a:rPr lang="en-US" smtClean="0"/>
              <a:t>3/10/2021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CB12F6-6D0E-42C5-ACA1-9D1D4CCD08F1}" type="slidenum">
              <a:rPr lang="en-US" smtClean="0"/>
              <a:t>‹#›</a:t>
            </a:fld>
            <a:endParaRPr lang="en-US"/>
          </a:p>
        </p:txBody>
      </p:sp>
    </p:spTree>
    <p:extLst>
      <p:ext uri="{BB962C8B-B14F-4D97-AF65-F5344CB8AC3E}">
        <p14:creationId xmlns:p14="http://schemas.microsoft.com/office/powerpoint/2010/main" val="611145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F07A73-EA73-42DE-AAEC-9E3F684CFD20}" type="datetimeFigureOut">
              <a:rPr lang="en-US" smtClean="0"/>
              <a:t>3/10/2021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CB12F6-6D0E-42C5-ACA1-9D1D4CCD08F1}" type="slidenum">
              <a:rPr lang="en-US" smtClean="0"/>
              <a:t>‹#›</a:t>
            </a:fld>
            <a:endParaRPr lang="en-US"/>
          </a:p>
        </p:txBody>
      </p:sp>
    </p:spTree>
    <p:extLst>
      <p:ext uri="{BB962C8B-B14F-4D97-AF65-F5344CB8AC3E}">
        <p14:creationId xmlns:p14="http://schemas.microsoft.com/office/powerpoint/2010/main" val="2895378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F07A73-EA73-42DE-AAEC-9E3F684CFD20}" type="datetimeFigureOut">
              <a:rPr lang="en-US" smtClean="0"/>
              <a:t>3/10/2021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CB12F6-6D0E-42C5-ACA1-9D1D4CCD08F1}" type="slidenum">
              <a:rPr lang="en-US" smtClean="0"/>
              <a:t>‹#›</a:t>
            </a:fld>
            <a:endParaRPr lang="en-US"/>
          </a:p>
        </p:txBody>
      </p:sp>
    </p:spTree>
    <p:extLst>
      <p:ext uri="{BB962C8B-B14F-4D97-AF65-F5344CB8AC3E}">
        <p14:creationId xmlns:p14="http://schemas.microsoft.com/office/powerpoint/2010/main" val="3441959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F07A73-EA73-42DE-AAEC-9E3F684CFD20}" type="datetimeFigureOut">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CB12F6-6D0E-42C5-ACA1-9D1D4CCD08F1}" type="slidenum">
              <a:rPr lang="en-US" smtClean="0"/>
              <a:t>‹#›</a:t>
            </a:fld>
            <a:endParaRPr lang="en-US"/>
          </a:p>
        </p:txBody>
      </p:sp>
    </p:spTree>
    <p:extLst>
      <p:ext uri="{BB962C8B-B14F-4D97-AF65-F5344CB8AC3E}">
        <p14:creationId xmlns:p14="http://schemas.microsoft.com/office/powerpoint/2010/main" val="2074388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F07A73-EA73-42DE-AAEC-9E3F684CFD20}" type="datetimeFigureOut">
              <a:rPr lang="en-US" smtClean="0"/>
              <a:t>3/10/2021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CB12F6-6D0E-42C5-ACA1-9D1D4CCD08F1}" type="slidenum">
              <a:rPr lang="en-US" smtClean="0"/>
              <a:t>‹#›</a:t>
            </a:fld>
            <a:endParaRPr lang="en-US"/>
          </a:p>
        </p:txBody>
      </p:sp>
    </p:spTree>
    <p:extLst>
      <p:ext uri="{BB962C8B-B14F-4D97-AF65-F5344CB8AC3E}">
        <p14:creationId xmlns:p14="http://schemas.microsoft.com/office/powerpoint/2010/main" val="169072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07A73-EA73-42DE-AAEC-9E3F684CFD20}" type="datetimeFigureOut">
              <a:rPr lang="en-US" smtClean="0"/>
              <a:t>3/10/2021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B12F6-6D0E-42C5-ACA1-9D1D4CCD08F1}" type="slidenum">
              <a:rPr lang="en-US" smtClean="0"/>
              <a:t>‹#›</a:t>
            </a:fld>
            <a:endParaRPr lang="en-US"/>
          </a:p>
        </p:txBody>
      </p:sp>
    </p:spTree>
    <p:extLst>
      <p:ext uri="{BB962C8B-B14F-4D97-AF65-F5344CB8AC3E}">
        <p14:creationId xmlns:p14="http://schemas.microsoft.com/office/powerpoint/2010/main" val="4199280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9F189E-E9F6-4BC6-BC2F-C48FC63477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F995DF-1C2A-4416-B2B9-1FD933F2E7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ED140-45EB-47FB-9795-82267462B7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859DD6-6C52-45ED-9152-A35867117BDE}" type="datetimeFigureOut">
              <a:rPr lang="en-US" smtClean="0"/>
              <a:t>3/10/2021</a:t>
            </a:fld>
            <a:endParaRPr lang="en-US"/>
          </a:p>
        </p:txBody>
      </p:sp>
      <p:sp>
        <p:nvSpPr>
          <p:cNvPr id="5" name="Footer Placeholder 4">
            <a:extLst>
              <a:ext uri="{FF2B5EF4-FFF2-40B4-BE49-F238E27FC236}">
                <a16:creationId xmlns:a16="http://schemas.microsoft.com/office/drawing/2014/main" id="{3B9349F4-101A-4593-B2C4-AE21E7EBC3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59B46F-1872-44EC-92A0-41B530457B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09B32-335E-4408-8FBE-65A369D5EA27}" type="slidenum">
              <a:rPr lang="en-US" smtClean="0"/>
              <a:t>‹#›</a:t>
            </a:fld>
            <a:endParaRPr lang="en-US"/>
          </a:p>
        </p:txBody>
      </p:sp>
    </p:spTree>
    <p:extLst>
      <p:ext uri="{BB962C8B-B14F-4D97-AF65-F5344CB8AC3E}">
        <p14:creationId xmlns:p14="http://schemas.microsoft.com/office/powerpoint/2010/main" val="138737164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ewitz@usgs.gov"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3" Type="http://schemas.openxmlformats.org/officeDocument/2006/relationships/image" Target="../media/image13.jpg"/><Relationship Id="rId7" Type="http://schemas.openxmlformats.org/officeDocument/2006/relationships/image" Target="../media/image17.png"/><Relationship Id="rId12" Type="http://schemas.openxmlformats.org/officeDocument/2006/relationships/image" Target="../media/image22.jpg"/><Relationship Id="rId17" Type="http://schemas.openxmlformats.org/officeDocument/2006/relationships/image" Target="../media/image27.png"/><Relationship Id="rId2" Type="http://schemas.openxmlformats.org/officeDocument/2006/relationships/notesSlide" Target="../notesSlides/notesSlide11.xml"/><Relationship Id="rId16" Type="http://schemas.openxmlformats.org/officeDocument/2006/relationships/image" Target="../media/image26.png"/><Relationship Id="rId1" Type="http://schemas.openxmlformats.org/officeDocument/2006/relationships/slideLayout" Target="../slideLayouts/slideLayout14.xml"/><Relationship Id="rId6" Type="http://schemas.openxmlformats.org/officeDocument/2006/relationships/image" Target="../media/image16.png"/><Relationship Id="rId11" Type="http://schemas.openxmlformats.org/officeDocument/2006/relationships/image" Target="../media/image21.jp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 Id="rId1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4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5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5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5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5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5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5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81.jpg"/><Relationship Id="rId4" Type="http://schemas.openxmlformats.org/officeDocument/2006/relationships/image" Target="../media/image78.jpg"/></Relationships>
</file>

<file path=ppt/slides/_rels/slide6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77.jpg"/></Relationships>
</file>

<file path=ppt/slides/_rels/slide6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6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83.jpg"/><Relationship Id="rId4" Type="http://schemas.openxmlformats.org/officeDocument/2006/relationships/image" Target="../media/image77.jpg"/></Relationships>
</file>

<file path=ppt/slides/_rels/slide6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83.jpg"/><Relationship Id="rId4" Type="http://schemas.openxmlformats.org/officeDocument/2006/relationships/image" Target="../media/image77.jpg"/></Relationships>
</file>

<file path=ppt/slides/_rels/slide6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6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86.jpg"/><Relationship Id="rId4" Type="http://schemas.openxmlformats.org/officeDocument/2006/relationships/image" Target="../media/image85.png"/></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bwMode="auto">
          <a:xfrm>
            <a:off x="1655587" y="3428999"/>
            <a:ext cx="8890276" cy="2674345"/>
          </a:xfrm>
          <a:prstGeom prst="rect">
            <a:avLst/>
          </a:prstGeom>
          <a:noFill/>
          <a:ln w="12700">
            <a:noFill/>
            <a:miter lim="800000"/>
            <a:headEnd/>
            <a:tailEnd/>
          </a:ln>
          <a:effectLst/>
        </p:spPr>
        <p:txBody>
          <a:bodyPr lIns="67733" tIns="67733" rIns="120651" bIns="67733" anchor="t">
            <a:prstTxWarp prst="textNoShape">
              <a:avLst/>
            </a:prstTxWarp>
          </a:bodyPr>
          <a:lstStyle/>
          <a:p>
            <a:pPr marL="52916">
              <a:spcBef>
                <a:spcPts val="800"/>
              </a:spcBef>
              <a:defRPr/>
            </a:pPr>
            <a:r>
              <a:rPr lang="en-US" sz="3200" b="1" kern="0" dirty="0">
                <a:latin typeface="Arial" pitchFamily="34" charset="0"/>
                <a:cs typeface="Arial" pitchFamily="34" charset="0"/>
                <a:sym typeface="Arial Bold" charset="0"/>
              </a:rPr>
              <a:t>Jon </a:t>
            </a:r>
            <a:r>
              <a:rPr lang="en-US" sz="3200" b="1" kern="0" dirty="0" err="1">
                <a:latin typeface="Arial" pitchFamily="34" charset="0"/>
                <a:cs typeface="Arial" pitchFamily="34" charset="0"/>
                <a:sym typeface="Arial Bold" charset="0"/>
              </a:rPr>
              <a:t>Dewitz</a:t>
            </a:r>
            <a:endParaRPr lang="en-US" sz="3200" b="1" kern="0" dirty="0">
              <a:latin typeface="Arial" pitchFamily="34" charset="0"/>
              <a:cs typeface="Arial" pitchFamily="34" charset="0"/>
              <a:sym typeface="Arial Bold" charset="0"/>
            </a:endParaRPr>
          </a:p>
          <a:p>
            <a:pPr marL="52916">
              <a:spcBef>
                <a:spcPts val="800"/>
              </a:spcBef>
              <a:defRPr/>
            </a:pPr>
            <a:r>
              <a:rPr lang="en-US" sz="2133" b="1" kern="0" dirty="0">
                <a:latin typeface="Arial" pitchFamily="34" charset="0"/>
                <a:cs typeface="Arial" pitchFamily="34" charset="0"/>
                <a:sym typeface="Arial Bold" charset="0"/>
              </a:rPr>
              <a:t>NLCD Production Manager</a:t>
            </a:r>
          </a:p>
          <a:p>
            <a:pPr marL="52916">
              <a:spcBef>
                <a:spcPts val="800"/>
              </a:spcBef>
              <a:defRPr/>
            </a:pPr>
            <a:r>
              <a:rPr lang="en-US" sz="2133" b="1" kern="0" dirty="0">
                <a:latin typeface="Arial" pitchFamily="34" charset="0"/>
                <a:cs typeface="Arial" pitchFamily="34" charset="0"/>
                <a:sym typeface="Arial Bold" charset="0"/>
                <a:hlinkClick r:id="rId3"/>
              </a:rPr>
              <a:t>dewitz@usgs.gov</a:t>
            </a:r>
            <a:endParaRPr lang="en-US" sz="2133" b="1" kern="0" dirty="0">
              <a:latin typeface="Arial" pitchFamily="34" charset="0"/>
              <a:cs typeface="Arial" pitchFamily="34" charset="0"/>
              <a:sym typeface="Arial Bold" charset="0"/>
            </a:endParaRPr>
          </a:p>
          <a:p>
            <a:pPr marL="52916">
              <a:spcBef>
                <a:spcPts val="800"/>
              </a:spcBef>
              <a:defRPr/>
            </a:pPr>
            <a:endParaRPr lang="en-US" sz="1867" b="1" kern="0" dirty="0">
              <a:latin typeface="Arial" pitchFamily="34" charset="0"/>
              <a:cs typeface="Arial" pitchFamily="34" charset="0"/>
              <a:sym typeface="Arial Bold" charset="0"/>
            </a:endParaRPr>
          </a:p>
          <a:p>
            <a:pPr marL="662501" lvl="1">
              <a:spcBef>
                <a:spcPts val="800"/>
              </a:spcBef>
              <a:spcAft>
                <a:spcPts val="800"/>
              </a:spcAft>
              <a:defRPr/>
            </a:pPr>
            <a:endParaRPr lang="en-US" sz="2133" b="1" kern="0" dirty="0">
              <a:latin typeface="Arial" pitchFamily="34" charset="0"/>
              <a:cs typeface="Arial" pitchFamily="34" charset="0"/>
              <a:sym typeface="Arial Bold" charset="0"/>
            </a:endParaRPr>
          </a:p>
          <a:p>
            <a:pPr marL="662501" lvl="1">
              <a:spcBef>
                <a:spcPts val="800"/>
              </a:spcBef>
              <a:spcAft>
                <a:spcPts val="800"/>
              </a:spcAft>
              <a:defRPr/>
            </a:pPr>
            <a:endParaRPr lang="en-US" sz="2133" b="1" kern="0" dirty="0">
              <a:latin typeface="Arial" pitchFamily="34" charset="0"/>
              <a:cs typeface="Arial" pitchFamily="34" charset="0"/>
              <a:sym typeface="Arial Bold" charset="0"/>
            </a:endParaRPr>
          </a:p>
          <a:p>
            <a:pPr marL="662501" lvl="1">
              <a:spcBef>
                <a:spcPts val="800"/>
              </a:spcBef>
              <a:spcAft>
                <a:spcPts val="800"/>
              </a:spcAft>
              <a:defRPr/>
            </a:pPr>
            <a:endParaRPr lang="en-US" sz="2133" b="1" kern="0" dirty="0">
              <a:latin typeface="Arial" pitchFamily="34" charset="0"/>
              <a:cs typeface="Arial" pitchFamily="34" charset="0"/>
              <a:sym typeface="Arial Bold" charset="0"/>
            </a:endParaRPr>
          </a:p>
          <a:p>
            <a:pPr marL="52916">
              <a:spcBef>
                <a:spcPts val="800"/>
              </a:spcBef>
              <a:defRPr/>
            </a:pPr>
            <a:r>
              <a:rPr lang="en-US" sz="2133" b="1" kern="0" dirty="0">
                <a:latin typeface="Arial" pitchFamily="34" charset="0"/>
                <a:cs typeface="Arial" pitchFamily="34" charset="0"/>
                <a:sym typeface="Arial Bold" charset="0"/>
              </a:rPr>
              <a:t>  </a:t>
            </a:r>
          </a:p>
        </p:txBody>
      </p:sp>
      <p:sp>
        <p:nvSpPr>
          <p:cNvPr id="4" name="Subtitle 2"/>
          <p:cNvSpPr txBox="1">
            <a:spLocks/>
          </p:cNvSpPr>
          <p:nvPr/>
        </p:nvSpPr>
        <p:spPr bwMode="auto">
          <a:xfrm>
            <a:off x="638978" y="1738597"/>
            <a:ext cx="11335680" cy="816383"/>
          </a:xfrm>
          <a:prstGeom prst="rect">
            <a:avLst/>
          </a:prstGeom>
          <a:noFill/>
          <a:ln w="12700">
            <a:noFill/>
            <a:miter lim="800000"/>
            <a:headEnd/>
            <a:tailEnd/>
          </a:ln>
          <a:effectLst/>
        </p:spPr>
        <p:txBody>
          <a:bodyPr lIns="67733" tIns="67733" rIns="120651" bIns="67733" anchor="t">
            <a:prstTxWarp prst="textNoShape">
              <a:avLst/>
            </a:prstTxWarp>
          </a:bodyPr>
          <a:lstStyle/>
          <a:p>
            <a:pPr marL="52916" algn="ctr">
              <a:spcBef>
                <a:spcPts val="800"/>
              </a:spcBef>
              <a:defRPr/>
            </a:pPr>
            <a:r>
              <a:rPr lang="en-US" sz="3600" b="1" kern="0" dirty="0">
                <a:latin typeface="Arial" pitchFamily="34" charset="0"/>
                <a:cs typeface="Arial" pitchFamily="34" charset="0"/>
                <a:sym typeface="Arial Bold" charset="0"/>
              </a:rPr>
              <a:t>NLCD 2019 Products and Status</a:t>
            </a:r>
          </a:p>
        </p:txBody>
      </p:sp>
    </p:spTree>
    <p:extLst>
      <p:ext uri="{BB962C8B-B14F-4D97-AF65-F5344CB8AC3E}">
        <p14:creationId xmlns:p14="http://schemas.microsoft.com/office/powerpoint/2010/main" val="2389567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F29A417-A9E5-4DC4-9F4C-ADF554BDEE6A}"/>
              </a:ext>
            </a:extLst>
          </p:cNvPr>
          <p:cNvPicPr>
            <a:picLocks noChangeAspect="1"/>
          </p:cNvPicPr>
          <p:nvPr/>
        </p:nvPicPr>
        <p:blipFill rotWithShape="1">
          <a:blip r:embed="rId3">
            <a:extLst>
              <a:ext uri="{28A0092B-C50C-407E-A947-70E740481C1C}">
                <a14:useLocalDpi xmlns:a14="http://schemas.microsoft.com/office/drawing/2010/main" val="0"/>
              </a:ext>
            </a:extLst>
          </a:blip>
          <a:srcRect l="89" r="25508" b="9092"/>
          <a:stretch/>
        </p:blipFill>
        <p:spPr>
          <a:xfrm>
            <a:off x="-2" y="10"/>
            <a:ext cx="8668512" cy="6857990"/>
          </a:xfrm>
          <a:prstGeom prst="rect">
            <a:avLst/>
          </a:prstGeom>
        </p:spPr>
      </p:pic>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848600" y="1122363"/>
            <a:ext cx="4023360" cy="3204134"/>
          </a:xfrm>
        </p:spPr>
        <p:txBody>
          <a:bodyPr anchor="b">
            <a:normAutofit/>
          </a:bodyPr>
          <a:lstStyle/>
          <a:p>
            <a:pPr algn="l"/>
            <a:r>
              <a:rPr lang="en-US" sz="4800"/>
              <a:t>BLM USGS Shrub Products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58CFFE8-BCEC-45AC-BAC1-D91E5AE038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2234403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l="-4000" t="-43000" r="-4000" b="-2000"/>
          </a:stretch>
        </a:blipFill>
        <a:effectLst/>
      </p:bgPr>
    </p:bg>
    <p:spTree>
      <p:nvGrpSpPr>
        <p:cNvPr id="1" name=""/>
        <p:cNvGrpSpPr/>
        <p:nvPr/>
      </p:nvGrpSpPr>
      <p:grpSpPr>
        <a:xfrm>
          <a:off x="0" y="0"/>
          <a:ext cx="0" cy="0"/>
          <a:chOff x="0" y="0"/>
          <a:chExt cx="0" cy="0"/>
        </a:xfrm>
      </p:grpSpPr>
      <p:cxnSp>
        <p:nvCxnSpPr>
          <p:cNvPr id="127" name="Straight Arrow Connector 126">
            <a:extLst>
              <a:ext uri="{FF2B5EF4-FFF2-40B4-BE49-F238E27FC236}">
                <a16:creationId xmlns:a16="http://schemas.microsoft.com/office/drawing/2014/main" id="{07D6E1C4-D14A-4A91-80FE-959C933C8CDC}"/>
              </a:ext>
            </a:extLst>
          </p:cNvPr>
          <p:cNvCxnSpPr>
            <a:cxnSpLocks/>
          </p:cNvCxnSpPr>
          <p:nvPr/>
        </p:nvCxnSpPr>
        <p:spPr>
          <a:xfrm flipV="1">
            <a:off x="2384257" y="5150734"/>
            <a:ext cx="3248091" cy="14051"/>
          </a:xfrm>
          <a:prstGeom prst="straightConnector1">
            <a:avLst/>
          </a:prstGeom>
          <a:ln w="1270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close up of a sign&#10;&#10;Description automatically generated">
            <a:extLst>
              <a:ext uri="{FF2B5EF4-FFF2-40B4-BE49-F238E27FC236}">
                <a16:creationId xmlns:a16="http://schemas.microsoft.com/office/drawing/2014/main" id="{92A3F169-2E23-4341-8FE9-A9A892BF0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0237" y="1353670"/>
            <a:ext cx="750305" cy="750305"/>
          </a:xfrm>
          <a:prstGeom prst="rect">
            <a:avLst/>
          </a:prstGeom>
        </p:spPr>
      </p:pic>
      <p:pic>
        <p:nvPicPr>
          <p:cNvPr id="9" name="Picture 8" descr="A close up of a logo&#10;&#10;Description automatically generated">
            <a:extLst>
              <a:ext uri="{FF2B5EF4-FFF2-40B4-BE49-F238E27FC236}">
                <a16:creationId xmlns:a16="http://schemas.microsoft.com/office/drawing/2014/main" id="{24D9620B-DB03-4A6D-8302-AFEC6A9501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6841" y="1302025"/>
            <a:ext cx="876300" cy="8763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90A3B10E-5D7B-4484-81C0-014F800A98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9942" y="1309737"/>
            <a:ext cx="876302" cy="876302"/>
          </a:xfrm>
          <a:prstGeom prst="rect">
            <a:avLst/>
          </a:prstGeom>
        </p:spPr>
      </p:pic>
      <p:pic>
        <p:nvPicPr>
          <p:cNvPr id="13" name="Picture 12" descr="A close up of a logo&#10;&#10;Description automatically generated">
            <a:extLst>
              <a:ext uri="{FF2B5EF4-FFF2-40B4-BE49-F238E27FC236}">
                <a16:creationId xmlns:a16="http://schemas.microsoft.com/office/drawing/2014/main" id="{6504F5EB-4C79-4457-9895-CB19382698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4470" y="992791"/>
            <a:ext cx="1428750" cy="1428750"/>
          </a:xfrm>
          <a:prstGeom prst="rect">
            <a:avLst/>
          </a:prstGeom>
        </p:spPr>
      </p:pic>
      <p:pic>
        <p:nvPicPr>
          <p:cNvPr id="15" name="Picture 14" descr="A close up of a logo&#10;&#10;Description automatically generated">
            <a:extLst>
              <a:ext uri="{FF2B5EF4-FFF2-40B4-BE49-F238E27FC236}">
                <a16:creationId xmlns:a16="http://schemas.microsoft.com/office/drawing/2014/main" id="{0908C3AC-4293-4CB4-B2A8-D5461AFB2D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8606" y="1313826"/>
            <a:ext cx="876301" cy="876301"/>
          </a:xfrm>
          <a:prstGeom prst="rect">
            <a:avLst/>
          </a:prstGeom>
        </p:spPr>
      </p:pic>
      <p:pic>
        <p:nvPicPr>
          <p:cNvPr id="19" name="Picture 18" descr="A close up of a sign&#10;&#10;Description automatically generated">
            <a:extLst>
              <a:ext uri="{FF2B5EF4-FFF2-40B4-BE49-F238E27FC236}">
                <a16:creationId xmlns:a16="http://schemas.microsoft.com/office/drawing/2014/main" id="{A00529E5-9FC5-47C8-91BE-E96A293F11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57167" y="1391450"/>
            <a:ext cx="1142679" cy="642757"/>
          </a:xfrm>
          <a:prstGeom prst="rect">
            <a:avLst/>
          </a:prstGeom>
        </p:spPr>
      </p:pic>
      <p:pic>
        <p:nvPicPr>
          <p:cNvPr id="21" name="Picture 20" descr="A picture containing food&#10;&#10;Description automatically generated">
            <a:extLst>
              <a:ext uri="{FF2B5EF4-FFF2-40B4-BE49-F238E27FC236}">
                <a16:creationId xmlns:a16="http://schemas.microsoft.com/office/drawing/2014/main" id="{6EE33EFE-2D2E-4C0D-BE95-850E3DC64F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84746" y="1138558"/>
            <a:ext cx="957629" cy="957629"/>
          </a:xfrm>
          <a:prstGeom prst="rect">
            <a:avLst/>
          </a:prstGeom>
        </p:spPr>
      </p:pic>
      <p:pic>
        <p:nvPicPr>
          <p:cNvPr id="23" name="Picture 22" descr="A sign on the side of a tree&#10;&#10;Description automatically generated">
            <a:extLst>
              <a:ext uri="{FF2B5EF4-FFF2-40B4-BE49-F238E27FC236}">
                <a16:creationId xmlns:a16="http://schemas.microsoft.com/office/drawing/2014/main" id="{9E5A3A63-4E07-4CAD-BD6D-C8C0556DF7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8252" y="3925569"/>
            <a:ext cx="1549699" cy="2398664"/>
          </a:xfrm>
          <a:prstGeom prst="rect">
            <a:avLst/>
          </a:prstGeom>
        </p:spPr>
      </p:pic>
      <p:pic>
        <p:nvPicPr>
          <p:cNvPr id="27" name="Picture 26" descr="A picture containing tree, flower&#10;&#10;Description automatically generated">
            <a:extLst>
              <a:ext uri="{FF2B5EF4-FFF2-40B4-BE49-F238E27FC236}">
                <a16:creationId xmlns:a16="http://schemas.microsoft.com/office/drawing/2014/main" id="{15D855ED-3B9D-4DF0-8E66-91E7D99163F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76908" y="4136928"/>
            <a:ext cx="1918099" cy="1377381"/>
          </a:xfrm>
          <a:prstGeom prst="rect">
            <a:avLst/>
          </a:prstGeom>
        </p:spPr>
      </p:pic>
      <p:pic>
        <p:nvPicPr>
          <p:cNvPr id="29" name="Picture 28" descr="A close up of a map&#10;&#10;Description automatically generated">
            <a:extLst>
              <a:ext uri="{FF2B5EF4-FFF2-40B4-BE49-F238E27FC236}">
                <a16:creationId xmlns:a16="http://schemas.microsoft.com/office/drawing/2014/main" id="{2481124D-A837-4026-83A0-0CCA9EA1C56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50628" y="3925569"/>
            <a:ext cx="1449555" cy="1595551"/>
          </a:xfrm>
          <a:prstGeom prst="rect">
            <a:avLst/>
          </a:prstGeom>
        </p:spPr>
      </p:pic>
      <p:pic>
        <p:nvPicPr>
          <p:cNvPr id="31" name="Picture 30" descr="A close up of a map&#10;&#10;Description automatically generated">
            <a:extLst>
              <a:ext uri="{FF2B5EF4-FFF2-40B4-BE49-F238E27FC236}">
                <a16:creationId xmlns:a16="http://schemas.microsoft.com/office/drawing/2014/main" id="{D9C46659-F039-434D-A599-414A8F34400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684517" y="4086737"/>
            <a:ext cx="1918099" cy="1410354"/>
          </a:xfrm>
          <a:prstGeom prst="rect">
            <a:avLst/>
          </a:prstGeom>
        </p:spPr>
      </p:pic>
      <p:pic>
        <p:nvPicPr>
          <p:cNvPr id="35" name="Picture 34" descr="A picture containing food&#10;&#10;Description automatically generated">
            <a:extLst>
              <a:ext uri="{FF2B5EF4-FFF2-40B4-BE49-F238E27FC236}">
                <a16:creationId xmlns:a16="http://schemas.microsoft.com/office/drawing/2014/main" id="{2B612E25-E7DB-45F3-9B17-AE22BB30218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11632" y="1320617"/>
            <a:ext cx="876303" cy="876303"/>
          </a:xfrm>
          <a:prstGeom prst="rect">
            <a:avLst/>
          </a:prstGeom>
          <a:ln>
            <a:solidFill>
              <a:schemeClr val="accent6">
                <a:lumMod val="75000"/>
              </a:schemeClr>
            </a:solidFill>
          </a:ln>
        </p:spPr>
      </p:pic>
      <p:sp>
        <p:nvSpPr>
          <p:cNvPr id="40" name="TextBox 39">
            <a:extLst>
              <a:ext uri="{FF2B5EF4-FFF2-40B4-BE49-F238E27FC236}">
                <a16:creationId xmlns:a16="http://schemas.microsoft.com/office/drawing/2014/main" id="{541DA0D1-0F33-498E-87A6-F33401B88771}"/>
              </a:ext>
            </a:extLst>
          </p:cNvPr>
          <p:cNvSpPr txBox="1"/>
          <p:nvPr/>
        </p:nvSpPr>
        <p:spPr>
          <a:xfrm>
            <a:off x="5684517" y="5532690"/>
            <a:ext cx="19180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Landcover</a:t>
            </a:r>
          </a:p>
        </p:txBody>
      </p:sp>
      <p:sp>
        <p:nvSpPr>
          <p:cNvPr id="41" name="TextBox 40">
            <a:extLst>
              <a:ext uri="{FF2B5EF4-FFF2-40B4-BE49-F238E27FC236}">
                <a16:creationId xmlns:a16="http://schemas.microsoft.com/office/drawing/2014/main" id="{06B6A8CA-F785-4209-9763-2A339347ACA7}"/>
              </a:ext>
            </a:extLst>
          </p:cNvPr>
          <p:cNvSpPr txBox="1"/>
          <p:nvPr/>
        </p:nvSpPr>
        <p:spPr>
          <a:xfrm>
            <a:off x="7969842" y="5532690"/>
            <a:ext cx="331525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Developed Impervious Surface</a:t>
            </a:r>
          </a:p>
        </p:txBody>
      </p:sp>
      <p:sp>
        <p:nvSpPr>
          <p:cNvPr id="42" name="TextBox 41">
            <a:extLst>
              <a:ext uri="{FF2B5EF4-FFF2-40B4-BE49-F238E27FC236}">
                <a16:creationId xmlns:a16="http://schemas.microsoft.com/office/drawing/2014/main" id="{55237FF8-9EA0-4E0A-BB49-795C710E92F4}"/>
              </a:ext>
            </a:extLst>
          </p:cNvPr>
          <p:cNvSpPr txBox="1"/>
          <p:nvPr/>
        </p:nvSpPr>
        <p:spPr>
          <a:xfrm>
            <a:off x="2985358" y="5584233"/>
            <a:ext cx="188173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Rangeland Monitoring</a:t>
            </a:r>
          </a:p>
        </p:txBody>
      </p:sp>
      <p:cxnSp>
        <p:nvCxnSpPr>
          <p:cNvPr id="61" name="Straight Arrow Connector 60">
            <a:extLst>
              <a:ext uri="{FF2B5EF4-FFF2-40B4-BE49-F238E27FC236}">
                <a16:creationId xmlns:a16="http://schemas.microsoft.com/office/drawing/2014/main" id="{BC651ADD-F3D7-4A2A-BFE2-CC015B07EE74}"/>
              </a:ext>
            </a:extLst>
          </p:cNvPr>
          <p:cNvCxnSpPr>
            <a:cxnSpLocks/>
          </p:cNvCxnSpPr>
          <p:nvPr/>
        </p:nvCxnSpPr>
        <p:spPr>
          <a:xfrm flipH="1">
            <a:off x="2370247" y="2025229"/>
            <a:ext cx="7187" cy="74421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3830D13F-89DC-4CF2-8FB6-BC9502E5826A}"/>
              </a:ext>
            </a:extLst>
          </p:cNvPr>
          <p:cNvCxnSpPr>
            <a:cxnSpLocks/>
            <a:endCxn id="23" idx="0"/>
          </p:cNvCxnSpPr>
          <p:nvPr/>
        </p:nvCxnSpPr>
        <p:spPr>
          <a:xfrm>
            <a:off x="1553102" y="3312341"/>
            <a:ext cx="0" cy="613228"/>
          </a:xfrm>
          <a:prstGeom prst="straightConnector1">
            <a:avLst/>
          </a:prstGeom>
          <a:ln w="1270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CA561212-D976-4F90-A5C6-878D47206211}"/>
              </a:ext>
            </a:extLst>
          </p:cNvPr>
          <p:cNvCxnSpPr>
            <a:cxnSpLocks/>
          </p:cNvCxnSpPr>
          <p:nvPr/>
        </p:nvCxnSpPr>
        <p:spPr>
          <a:xfrm flipH="1">
            <a:off x="11082795" y="1747436"/>
            <a:ext cx="1951" cy="1065226"/>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6C9AC5E-640B-444E-8BA6-490B903C623C}"/>
              </a:ext>
            </a:extLst>
          </p:cNvPr>
          <p:cNvCxnSpPr>
            <a:cxnSpLocks/>
          </p:cNvCxnSpPr>
          <p:nvPr/>
        </p:nvCxnSpPr>
        <p:spPr>
          <a:xfrm>
            <a:off x="3349708" y="738476"/>
            <a:ext cx="0" cy="678264"/>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12F34639-ED9F-48A8-922B-7FB4BF354D1E}"/>
              </a:ext>
            </a:extLst>
          </p:cNvPr>
          <p:cNvCxnSpPr>
            <a:cxnSpLocks/>
          </p:cNvCxnSpPr>
          <p:nvPr/>
        </p:nvCxnSpPr>
        <p:spPr>
          <a:xfrm>
            <a:off x="11082795" y="736242"/>
            <a:ext cx="0" cy="663697"/>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2D6F2396-5388-4185-A2E6-009C9226F7A0}"/>
              </a:ext>
            </a:extLst>
          </p:cNvPr>
          <p:cNvCxnSpPr>
            <a:cxnSpLocks/>
          </p:cNvCxnSpPr>
          <p:nvPr/>
        </p:nvCxnSpPr>
        <p:spPr>
          <a:xfrm>
            <a:off x="9167424" y="736242"/>
            <a:ext cx="0" cy="59052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A7E7760A-4517-4E1F-ACFE-12EACFC4F6C7}"/>
              </a:ext>
            </a:extLst>
          </p:cNvPr>
          <p:cNvCxnSpPr>
            <a:cxnSpLocks/>
          </p:cNvCxnSpPr>
          <p:nvPr/>
        </p:nvCxnSpPr>
        <p:spPr>
          <a:xfrm>
            <a:off x="4021040" y="738476"/>
            <a:ext cx="0" cy="65297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3333C7D3-C5C0-4681-88F2-664CDD0D4B35}"/>
              </a:ext>
            </a:extLst>
          </p:cNvPr>
          <p:cNvCxnSpPr>
            <a:cxnSpLocks/>
          </p:cNvCxnSpPr>
          <p:nvPr/>
        </p:nvCxnSpPr>
        <p:spPr>
          <a:xfrm>
            <a:off x="5051186" y="738476"/>
            <a:ext cx="0" cy="65297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E7B11720-9C6C-4110-B835-EF67B29FF858}"/>
              </a:ext>
            </a:extLst>
          </p:cNvPr>
          <p:cNvCxnSpPr>
            <a:cxnSpLocks/>
          </p:cNvCxnSpPr>
          <p:nvPr/>
        </p:nvCxnSpPr>
        <p:spPr>
          <a:xfrm>
            <a:off x="6567470" y="738476"/>
            <a:ext cx="0" cy="66490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6B301B4B-7977-41F4-A3B1-B9922129368D}"/>
              </a:ext>
            </a:extLst>
          </p:cNvPr>
          <p:cNvCxnSpPr>
            <a:cxnSpLocks/>
          </p:cNvCxnSpPr>
          <p:nvPr/>
        </p:nvCxnSpPr>
        <p:spPr>
          <a:xfrm>
            <a:off x="7953838" y="738476"/>
            <a:ext cx="0" cy="67826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F1E31FD1-31C6-48BB-A946-BFAE595F1328}"/>
              </a:ext>
            </a:extLst>
          </p:cNvPr>
          <p:cNvCxnSpPr>
            <a:cxnSpLocks/>
          </p:cNvCxnSpPr>
          <p:nvPr/>
        </p:nvCxnSpPr>
        <p:spPr>
          <a:xfrm>
            <a:off x="7953838" y="2056890"/>
            <a:ext cx="0" cy="69702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8C5B0FA9-02F8-4FDB-A023-AB67EB47FAFF}"/>
              </a:ext>
            </a:extLst>
          </p:cNvPr>
          <p:cNvCxnSpPr>
            <a:cxnSpLocks/>
          </p:cNvCxnSpPr>
          <p:nvPr/>
        </p:nvCxnSpPr>
        <p:spPr>
          <a:xfrm>
            <a:off x="11370963" y="736242"/>
            <a:ext cx="0" cy="655208"/>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7777AA38-E852-4C00-B73A-80BEAA2B3DC7}"/>
              </a:ext>
            </a:extLst>
          </p:cNvPr>
          <p:cNvCxnSpPr>
            <a:cxnSpLocks/>
          </p:cNvCxnSpPr>
          <p:nvPr/>
        </p:nvCxnSpPr>
        <p:spPr>
          <a:xfrm flipH="1">
            <a:off x="2555425" y="736242"/>
            <a:ext cx="9254" cy="652974"/>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6BCF1435-1D39-4EC2-A69D-102DD51D5A26}"/>
              </a:ext>
            </a:extLst>
          </p:cNvPr>
          <p:cNvCxnSpPr>
            <a:cxnSpLocks/>
            <a:endCxn id="29" idx="0"/>
          </p:cNvCxnSpPr>
          <p:nvPr/>
        </p:nvCxnSpPr>
        <p:spPr>
          <a:xfrm>
            <a:off x="3875406" y="3332236"/>
            <a:ext cx="0" cy="593333"/>
          </a:xfrm>
          <a:prstGeom prst="straightConnector1">
            <a:avLst/>
          </a:prstGeom>
          <a:ln w="1270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150A74AF-8800-46AE-BD7B-34A06FEBD5A9}"/>
              </a:ext>
            </a:extLst>
          </p:cNvPr>
          <p:cNvCxnSpPr>
            <a:cxnSpLocks/>
          </p:cNvCxnSpPr>
          <p:nvPr/>
        </p:nvCxnSpPr>
        <p:spPr>
          <a:xfrm>
            <a:off x="6278631" y="2055131"/>
            <a:ext cx="0" cy="719399"/>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3754A7F3-743F-444E-BBBC-BED3B5D646B1}"/>
              </a:ext>
            </a:extLst>
          </p:cNvPr>
          <p:cNvCxnSpPr/>
          <p:nvPr/>
        </p:nvCxnSpPr>
        <p:spPr>
          <a:xfrm>
            <a:off x="11359388" y="1758768"/>
            <a:ext cx="0" cy="1053894"/>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A9778145-B291-476C-B175-B019602ECB9B}"/>
              </a:ext>
            </a:extLst>
          </p:cNvPr>
          <p:cNvCxnSpPr>
            <a:cxnSpLocks/>
          </p:cNvCxnSpPr>
          <p:nvPr/>
        </p:nvCxnSpPr>
        <p:spPr>
          <a:xfrm>
            <a:off x="8880068" y="736242"/>
            <a:ext cx="0" cy="680498"/>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4823D927-9B32-4B80-8384-0B1F1318A810}"/>
              </a:ext>
            </a:extLst>
          </p:cNvPr>
          <p:cNvCxnSpPr>
            <a:cxnSpLocks/>
          </p:cNvCxnSpPr>
          <p:nvPr/>
        </p:nvCxnSpPr>
        <p:spPr>
          <a:xfrm>
            <a:off x="11662156" y="1758768"/>
            <a:ext cx="0" cy="105389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95FC7641-F52C-427B-972F-0F94062D743F}"/>
              </a:ext>
            </a:extLst>
          </p:cNvPr>
          <p:cNvCxnSpPr>
            <a:cxnSpLocks/>
          </p:cNvCxnSpPr>
          <p:nvPr/>
        </p:nvCxnSpPr>
        <p:spPr>
          <a:xfrm>
            <a:off x="9737249" y="3312341"/>
            <a:ext cx="0" cy="770988"/>
          </a:xfrm>
          <a:prstGeom prst="straightConnector1">
            <a:avLst/>
          </a:prstGeom>
          <a:ln w="1270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F098F59C-9761-4661-AA27-52C1F57133F1}"/>
              </a:ext>
            </a:extLst>
          </p:cNvPr>
          <p:cNvCxnSpPr>
            <a:cxnSpLocks/>
          </p:cNvCxnSpPr>
          <p:nvPr/>
        </p:nvCxnSpPr>
        <p:spPr>
          <a:xfrm>
            <a:off x="9167424" y="2280388"/>
            <a:ext cx="669" cy="50457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2935614D-B1F6-4F5D-A11F-9999AC2BBEA8}"/>
              </a:ext>
            </a:extLst>
          </p:cNvPr>
          <p:cNvCxnSpPr>
            <a:cxnSpLocks/>
          </p:cNvCxnSpPr>
          <p:nvPr/>
        </p:nvCxnSpPr>
        <p:spPr>
          <a:xfrm>
            <a:off x="11961049" y="1733623"/>
            <a:ext cx="0" cy="1079039"/>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A0E02B17-94B9-4F05-BB40-DBCF8E5DCECF}"/>
              </a:ext>
            </a:extLst>
          </p:cNvPr>
          <p:cNvCxnSpPr>
            <a:cxnSpLocks/>
          </p:cNvCxnSpPr>
          <p:nvPr/>
        </p:nvCxnSpPr>
        <p:spPr>
          <a:xfrm>
            <a:off x="10630184" y="2280388"/>
            <a:ext cx="0" cy="532274"/>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B4263488-6722-49DF-8933-AD9F241DCFF3}"/>
              </a:ext>
            </a:extLst>
          </p:cNvPr>
          <p:cNvCxnSpPr>
            <a:cxnSpLocks/>
          </p:cNvCxnSpPr>
          <p:nvPr/>
        </p:nvCxnSpPr>
        <p:spPr>
          <a:xfrm>
            <a:off x="9495865" y="2227274"/>
            <a:ext cx="0" cy="567874"/>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3F359918-5159-41AE-8715-6DA23F75E72E}"/>
              </a:ext>
            </a:extLst>
          </p:cNvPr>
          <p:cNvCxnSpPr>
            <a:cxnSpLocks/>
          </p:cNvCxnSpPr>
          <p:nvPr/>
        </p:nvCxnSpPr>
        <p:spPr>
          <a:xfrm>
            <a:off x="8266998" y="2056890"/>
            <a:ext cx="11574" cy="697023"/>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Straight Arrow Connector 199">
            <a:extLst>
              <a:ext uri="{FF2B5EF4-FFF2-40B4-BE49-F238E27FC236}">
                <a16:creationId xmlns:a16="http://schemas.microsoft.com/office/drawing/2014/main" id="{CD06ECD2-D885-40F9-977D-92ABB355345E}"/>
              </a:ext>
            </a:extLst>
          </p:cNvPr>
          <p:cNvCxnSpPr>
            <a:cxnSpLocks/>
          </p:cNvCxnSpPr>
          <p:nvPr/>
        </p:nvCxnSpPr>
        <p:spPr>
          <a:xfrm>
            <a:off x="6771956" y="2056890"/>
            <a:ext cx="0" cy="738258"/>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1F56383F-5CCD-41AE-9117-A89005EBFFE4}"/>
              </a:ext>
            </a:extLst>
          </p:cNvPr>
          <p:cNvCxnSpPr>
            <a:cxnSpLocks/>
          </p:cNvCxnSpPr>
          <p:nvPr/>
        </p:nvCxnSpPr>
        <p:spPr>
          <a:xfrm>
            <a:off x="5316756" y="2223121"/>
            <a:ext cx="0" cy="561845"/>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DED8B058-0E92-4A7F-87DB-4783F9020DA0}"/>
              </a:ext>
            </a:extLst>
          </p:cNvPr>
          <p:cNvCxnSpPr>
            <a:cxnSpLocks/>
          </p:cNvCxnSpPr>
          <p:nvPr/>
        </p:nvCxnSpPr>
        <p:spPr>
          <a:xfrm>
            <a:off x="4396707" y="2003555"/>
            <a:ext cx="0" cy="765884"/>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E1CE30D9-FC81-4211-BBFA-2389B707BBA7}"/>
              </a:ext>
            </a:extLst>
          </p:cNvPr>
          <p:cNvCxnSpPr>
            <a:cxnSpLocks/>
          </p:cNvCxnSpPr>
          <p:nvPr/>
        </p:nvCxnSpPr>
        <p:spPr>
          <a:xfrm>
            <a:off x="2863571" y="2034207"/>
            <a:ext cx="0" cy="719706"/>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1D374A96-B4A5-413B-AACD-55B123F05D95}"/>
              </a:ext>
            </a:extLst>
          </p:cNvPr>
          <p:cNvCxnSpPr>
            <a:cxnSpLocks/>
          </p:cNvCxnSpPr>
          <p:nvPr/>
        </p:nvCxnSpPr>
        <p:spPr>
          <a:xfrm>
            <a:off x="6690167" y="3332236"/>
            <a:ext cx="0" cy="770988"/>
          </a:xfrm>
          <a:prstGeom prst="straightConnector1">
            <a:avLst/>
          </a:prstGeom>
          <a:ln w="1270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9" name="TextBox 208">
            <a:extLst>
              <a:ext uri="{FF2B5EF4-FFF2-40B4-BE49-F238E27FC236}">
                <a16:creationId xmlns:a16="http://schemas.microsoft.com/office/drawing/2014/main" id="{D7C6A4DD-DDB2-4D83-97B2-55A868EB56E1}"/>
              </a:ext>
            </a:extLst>
          </p:cNvPr>
          <p:cNvSpPr txBox="1"/>
          <p:nvPr/>
        </p:nvSpPr>
        <p:spPr>
          <a:xfrm>
            <a:off x="149625" y="2658131"/>
            <a:ext cx="118927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CONTRIBUTOR AND DIRECT INTEGRATION</a:t>
            </a:r>
          </a:p>
        </p:txBody>
      </p:sp>
      <p:sp>
        <p:nvSpPr>
          <p:cNvPr id="211" name="Rectangle 210">
            <a:extLst>
              <a:ext uri="{FF2B5EF4-FFF2-40B4-BE49-F238E27FC236}">
                <a16:creationId xmlns:a16="http://schemas.microsoft.com/office/drawing/2014/main" id="{2B853FFA-15FD-4EC9-A22C-059954F222CF}"/>
              </a:ext>
            </a:extLst>
          </p:cNvPr>
          <p:cNvSpPr/>
          <p:nvPr/>
        </p:nvSpPr>
        <p:spPr>
          <a:xfrm>
            <a:off x="5654687" y="4101653"/>
            <a:ext cx="1982265" cy="1377381"/>
          </a:xfrm>
          <a:prstGeom prst="rect">
            <a:avLst/>
          </a:prstGeom>
          <a:noFill/>
          <a:ln w="1270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9" name="Straight Arrow Connector 218">
            <a:extLst>
              <a:ext uri="{FF2B5EF4-FFF2-40B4-BE49-F238E27FC236}">
                <a16:creationId xmlns:a16="http://schemas.microsoft.com/office/drawing/2014/main" id="{7AA4D5D2-E3A8-42FF-9C7F-DFFB238B7C99}"/>
              </a:ext>
            </a:extLst>
          </p:cNvPr>
          <p:cNvCxnSpPr>
            <a:cxnSpLocks/>
          </p:cNvCxnSpPr>
          <p:nvPr/>
        </p:nvCxnSpPr>
        <p:spPr>
          <a:xfrm>
            <a:off x="2863571" y="738476"/>
            <a:ext cx="0" cy="652974"/>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C96530A8-F3CA-457A-AAB2-BED3B4405102}"/>
              </a:ext>
            </a:extLst>
          </p:cNvPr>
          <p:cNvCxnSpPr>
            <a:cxnSpLocks/>
          </p:cNvCxnSpPr>
          <p:nvPr/>
        </p:nvCxnSpPr>
        <p:spPr>
          <a:xfrm>
            <a:off x="4350409" y="738476"/>
            <a:ext cx="0" cy="648317"/>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Straight Arrow Connector 223">
            <a:extLst>
              <a:ext uri="{FF2B5EF4-FFF2-40B4-BE49-F238E27FC236}">
                <a16:creationId xmlns:a16="http://schemas.microsoft.com/office/drawing/2014/main" id="{CEDA72E4-E0C3-44FE-AADE-C88BA092AE14}"/>
              </a:ext>
            </a:extLst>
          </p:cNvPr>
          <p:cNvCxnSpPr>
            <a:cxnSpLocks/>
          </p:cNvCxnSpPr>
          <p:nvPr/>
        </p:nvCxnSpPr>
        <p:spPr>
          <a:xfrm>
            <a:off x="5572048" y="738476"/>
            <a:ext cx="0" cy="612169"/>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4CDD2F2C-2434-4422-AD46-3C1FF5E70EA5}"/>
              </a:ext>
            </a:extLst>
          </p:cNvPr>
          <p:cNvCxnSpPr>
            <a:cxnSpLocks/>
          </p:cNvCxnSpPr>
          <p:nvPr/>
        </p:nvCxnSpPr>
        <p:spPr>
          <a:xfrm>
            <a:off x="6867507" y="738476"/>
            <a:ext cx="0" cy="661463"/>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a:extLst>
              <a:ext uri="{FF2B5EF4-FFF2-40B4-BE49-F238E27FC236}">
                <a16:creationId xmlns:a16="http://schemas.microsoft.com/office/drawing/2014/main" id="{747E3231-2C72-499E-AD9B-FEA524CF32BA}"/>
              </a:ext>
            </a:extLst>
          </p:cNvPr>
          <p:cNvCxnSpPr>
            <a:cxnSpLocks/>
          </p:cNvCxnSpPr>
          <p:nvPr/>
        </p:nvCxnSpPr>
        <p:spPr>
          <a:xfrm flipH="1">
            <a:off x="8266998" y="738476"/>
            <a:ext cx="11574" cy="690349"/>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771194A2-5FC2-4162-8B46-280796706511}"/>
              </a:ext>
            </a:extLst>
          </p:cNvPr>
          <p:cNvCxnSpPr>
            <a:cxnSpLocks/>
          </p:cNvCxnSpPr>
          <p:nvPr/>
        </p:nvCxnSpPr>
        <p:spPr>
          <a:xfrm>
            <a:off x="9495865" y="736242"/>
            <a:ext cx="0" cy="650551"/>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2" name="Straight Arrow Connector 231">
            <a:extLst>
              <a:ext uri="{FF2B5EF4-FFF2-40B4-BE49-F238E27FC236}">
                <a16:creationId xmlns:a16="http://schemas.microsoft.com/office/drawing/2014/main" id="{3E25BDB9-B7FD-4250-B2F0-90838668E5C8}"/>
              </a:ext>
            </a:extLst>
          </p:cNvPr>
          <p:cNvCxnSpPr>
            <a:cxnSpLocks/>
          </p:cNvCxnSpPr>
          <p:nvPr/>
        </p:nvCxnSpPr>
        <p:spPr>
          <a:xfrm>
            <a:off x="10630184" y="736242"/>
            <a:ext cx="0" cy="617428"/>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BCE8BDC4-CD40-4443-BC3E-22A0392BE523}"/>
              </a:ext>
            </a:extLst>
          </p:cNvPr>
          <p:cNvCxnSpPr>
            <a:cxnSpLocks/>
          </p:cNvCxnSpPr>
          <p:nvPr/>
        </p:nvCxnSpPr>
        <p:spPr>
          <a:xfrm>
            <a:off x="11961049" y="736242"/>
            <a:ext cx="0" cy="631436"/>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AB2A55F4-7CCE-4477-BF7A-7350CC763E04}"/>
              </a:ext>
            </a:extLst>
          </p:cNvPr>
          <p:cNvCxnSpPr>
            <a:cxnSpLocks/>
          </p:cNvCxnSpPr>
          <p:nvPr/>
        </p:nvCxnSpPr>
        <p:spPr>
          <a:xfrm>
            <a:off x="11662156" y="736242"/>
            <a:ext cx="0" cy="63143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A2265B39-D463-43EC-88D9-3EC4358E9D27}"/>
              </a:ext>
            </a:extLst>
          </p:cNvPr>
          <p:cNvCxnSpPr>
            <a:cxnSpLocks/>
          </p:cNvCxnSpPr>
          <p:nvPr/>
        </p:nvCxnSpPr>
        <p:spPr>
          <a:xfrm>
            <a:off x="10349783" y="736242"/>
            <a:ext cx="0" cy="63143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2" name="TextBox 241">
            <a:extLst>
              <a:ext uri="{FF2B5EF4-FFF2-40B4-BE49-F238E27FC236}">
                <a16:creationId xmlns:a16="http://schemas.microsoft.com/office/drawing/2014/main" id="{3CAC2C7C-A4C2-456C-925E-E0000CAE8228}"/>
              </a:ext>
            </a:extLst>
          </p:cNvPr>
          <p:cNvSpPr txBox="1"/>
          <p:nvPr/>
        </p:nvSpPr>
        <p:spPr>
          <a:xfrm>
            <a:off x="3417292" y="-124696"/>
            <a:ext cx="52408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DIRECT USAGE</a:t>
            </a:r>
          </a:p>
        </p:txBody>
      </p:sp>
      <p:cxnSp>
        <p:nvCxnSpPr>
          <p:cNvPr id="247" name="Straight Arrow Connector 246">
            <a:extLst>
              <a:ext uri="{FF2B5EF4-FFF2-40B4-BE49-F238E27FC236}">
                <a16:creationId xmlns:a16="http://schemas.microsoft.com/office/drawing/2014/main" id="{B284B6B3-32CC-411E-AE55-BD683AC06EC9}"/>
              </a:ext>
            </a:extLst>
          </p:cNvPr>
          <p:cNvCxnSpPr>
            <a:cxnSpLocks/>
          </p:cNvCxnSpPr>
          <p:nvPr/>
        </p:nvCxnSpPr>
        <p:spPr>
          <a:xfrm>
            <a:off x="3686603" y="738476"/>
            <a:ext cx="0" cy="661463"/>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9B8A748F-C774-4D80-85ED-2B31058D901B}"/>
              </a:ext>
            </a:extLst>
          </p:cNvPr>
          <p:cNvCxnSpPr>
            <a:cxnSpLocks/>
          </p:cNvCxnSpPr>
          <p:nvPr/>
        </p:nvCxnSpPr>
        <p:spPr>
          <a:xfrm>
            <a:off x="3661314" y="2003555"/>
            <a:ext cx="12645" cy="75239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1A9F7FE9-984F-4F59-A48A-2256A3EA6F7E}"/>
              </a:ext>
            </a:extLst>
          </p:cNvPr>
          <p:cNvSpPr/>
          <p:nvPr/>
        </p:nvSpPr>
        <p:spPr>
          <a:xfrm>
            <a:off x="3118869" y="3872528"/>
            <a:ext cx="1533238" cy="1671305"/>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C8EDF5ED-822D-4EA6-B0AF-719DCFDF82AB}"/>
              </a:ext>
            </a:extLst>
          </p:cNvPr>
          <p:cNvSpPr/>
          <p:nvPr/>
        </p:nvSpPr>
        <p:spPr>
          <a:xfrm>
            <a:off x="778252" y="3894515"/>
            <a:ext cx="1567541" cy="2429718"/>
          </a:xfrm>
          <a:prstGeom prst="rect">
            <a:avLst/>
          </a:prstGeom>
          <a:no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C1830AA3-D723-4A11-BE33-A993E19B9D82}"/>
              </a:ext>
            </a:extLst>
          </p:cNvPr>
          <p:cNvSpPr/>
          <p:nvPr/>
        </p:nvSpPr>
        <p:spPr>
          <a:xfrm>
            <a:off x="8740238" y="4083329"/>
            <a:ext cx="1982265" cy="1377381"/>
          </a:xfrm>
          <a:prstGeom prst="rect">
            <a:avLst/>
          </a:prstGeom>
          <a:no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7" name="Straight Arrow Connector 116">
            <a:extLst>
              <a:ext uri="{FF2B5EF4-FFF2-40B4-BE49-F238E27FC236}">
                <a16:creationId xmlns:a16="http://schemas.microsoft.com/office/drawing/2014/main" id="{AC44C277-6294-493E-B189-0ED74E0BF36B}"/>
              </a:ext>
            </a:extLst>
          </p:cNvPr>
          <p:cNvCxnSpPr>
            <a:cxnSpLocks/>
            <a:stCxn id="116" idx="1"/>
            <a:endCxn id="211" idx="3"/>
          </p:cNvCxnSpPr>
          <p:nvPr/>
        </p:nvCxnSpPr>
        <p:spPr>
          <a:xfrm flipH="1">
            <a:off x="7636952" y="4772020"/>
            <a:ext cx="1103286" cy="18324"/>
          </a:xfrm>
          <a:prstGeom prst="straightConnector1">
            <a:avLst/>
          </a:prstGeom>
          <a:ln w="1270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9295DCD8-8FE5-4ED6-9A94-FF03849F0969}"/>
              </a:ext>
            </a:extLst>
          </p:cNvPr>
          <p:cNvCxnSpPr>
            <a:cxnSpLocks/>
          </p:cNvCxnSpPr>
          <p:nvPr/>
        </p:nvCxnSpPr>
        <p:spPr>
          <a:xfrm>
            <a:off x="4640800" y="4426051"/>
            <a:ext cx="991548" cy="0"/>
          </a:xfrm>
          <a:prstGeom prst="straightConnector1">
            <a:avLst/>
          </a:prstGeom>
          <a:ln w="1270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52F5B9B1-050F-493D-AD31-540B61BE6941}"/>
              </a:ext>
            </a:extLst>
          </p:cNvPr>
          <p:cNvCxnSpPr>
            <a:cxnSpLocks/>
          </p:cNvCxnSpPr>
          <p:nvPr/>
        </p:nvCxnSpPr>
        <p:spPr>
          <a:xfrm>
            <a:off x="7667065" y="2056890"/>
            <a:ext cx="0" cy="697023"/>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9" name="Picture 78" descr="A close up of a logo&#10;&#10;Description automatically generated">
            <a:extLst>
              <a:ext uri="{FF2B5EF4-FFF2-40B4-BE49-F238E27FC236}">
                <a16:creationId xmlns:a16="http://schemas.microsoft.com/office/drawing/2014/main" id="{AFFC386E-AEBF-47AA-9D7F-487D44F27D0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48741" y="1302025"/>
            <a:ext cx="844479" cy="844479"/>
          </a:xfrm>
          <a:prstGeom prst="rect">
            <a:avLst/>
          </a:prstGeom>
        </p:spPr>
      </p:pic>
      <p:cxnSp>
        <p:nvCxnSpPr>
          <p:cNvPr id="174" name="Straight Arrow Connector 173">
            <a:extLst>
              <a:ext uri="{FF2B5EF4-FFF2-40B4-BE49-F238E27FC236}">
                <a16:creationId xmlns:a16="http://schemas.microsoft.com/office/drawing/2014/main" id="{A04E2A77-A3E5-4204-85CB-31D2889DD870}"/>
              </a:ext>
            </a:extLst>
          </p:cNvPr>
          <p:cNvCxnSpPr>
            <a:cxnSpLocks/>
          </p:cNvCxnSpPr>
          <p:nvPr/>
        </p:nvCxnSpPr>
        <p:spPr>
          <a:xfrm>
            <a:off x="1464038" y="768503"/>
            <a:ext cx="3946" cy="631436"/>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84779324-6952-4270-AC41-FCE549386588}"/>
              </a:ext>
            </a:extLst>
          </p:cNvPr>
          <p:cNvCxnSpPr>
            <a:cxnSpLocks/>
          </p:cNvCxnSpPr>
          <p:nvPr/>
        </p:nvCxnSpPr>
        <p:spPr>
          <a:xfrm>
            <a:off x="1757841" y="1988029"/>
            <a:ext cx="0" cy="765884"/>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B97EDED4-BC95-492C-864B-1098ECF016F3}"/>
              </a:ext>
            </a:extLst>
          </p:cNvPr>
          <p:cNvCxnSpPr>
            <a:cxnSpLocks/>
          </p:cNvCxnSpPr>
          <p:nvPr/>
        </p:nvCxnSpPr>
        <p:spPr>
          <a:xfrm>
            <a:off x="1924255" y="759437"/>
            <a:ext cx="0" cy="644672"/>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7" name="Picture 146" descr="A close up of a sign&#10;&#10;Description automatically generated">
            <a:extLst>
              <a:ext uri="{FF2B5EF4-FFF2-40B4-BE49-F238E27FC236}">
                <a16:creationId xmlns:a16="http://schemas.microsoft.com/office/drawing/2014/main" id="{909F1A1C-6994-4BAE-9CDE-BA12C23A0FF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7583" y="1309284"/>
            <a:ext cx="876303" cy="876303"/>
          </a:xfrm>
          <a:prstGeom prst="rect">
            <a:avLst/>
          </a:prstGeom>
        </p:spPr>
      </p:pic>
      <p:cxnSp>
        <p:nvCxnSpPr>
          <p:cNvPr id="220" name="Straight Arrow Connector 219">
            <a:extLst>
              <a:ext uri="{FF2B5EF4-FFF2-40B4-BE49-F238E27FC236}">
                <a16:creationId xmlns:a16="http://schemas.microsoft.com/office/drawing/2014/main" id="{81271FC4-1706-49CF-9204-E49052D0AB6D}"/>
              </a:ext>
            </a:extLst>
          </p:cNvPr>
          <p:cNvCxnSpPr>
            <a:cxnSpLocks/>
          </p:cNvCxnSpPr>
          <p:nvPr/>
        </p:nvCxnSpPr>
        <p:spPr>
          <a:xfrm>
            <a:off x="790528" y="749478"/>
            <a:ext cx="0" cy="618200"/>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724C4BC8-0071-41BD-956D-0215483F9F31}"/>
              </a:ext>
            </a:extLst>
          </p:cNvPr>
          <p:cNvCxnSpPr>
            <a:cxnSpLocks/>
          </p:cNvCxnSpPr>
          <p:nvPr/>
        </p:nvCxnSpPr>
        <p:spPr>
          <a:xfrm>
            <a:off x="412896" y="767362"/>
            <a:ext cx="0" cy="600316"/>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Straight Arrow Connector 222">
            <a:extLst>
              <a:ext uri="{FF2B5EF4-FFF2-40B4-BE49-F238E27FC236}">
                <a16:creationId xmlns:a16="http://schemas.microsoft.com/office/drawing/2014/main" id="{3193972A-B5D5-49CA-B2A8-292ED01F7858}"/>
              </a:ext>
            </a:extLst>
          </p:cNvPr>
          <p:cNvCxnSpPr>
            <a:cxnSpLocks/>
          </p:cNvCxnSpPr>
          <p:nvPr/>
        </p:nvCxnSpPr>
        <p:spPr>
          <a:xfrm>
            <a:off x="802520" y="2090501"/>
            <a:ext cx="0" cy="639797"/>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291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endParaRPr lang="en-US" dirty="0"/>
          </a:p>
        </p:txBody>
      </p:sp>
      <p:pic>
        <p:nvPicPr>
          <p:cNvPr id="4" name="Content Placeholder 3">
            <a:extLst>
              <a:ext uri="{FF2B5EF4-FFF2-40B4-BE49-F238E27FC236}">
                <a16:creationId xmlns:a16="http://schemas.microsoft.com/office/drawing/2014/main" id="{374AF015-8A5E-4174-B6FE-A79C722AA8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2933" y="23449"/>
            <a:ext cx="10126133" cy="6834551"/>
          </a:xfrm>
        </p:spPr>
      </p:pic>
      <p:pic>
        <p:nvPicPr>
          <p:cNvPr id="5" name="Picture 4">
            <a:extLst>
              <a:ext uri="{FF2B5EF4-FFF2-40B4-BE49-F238E27FC236}">
                <a16:creationId xmlns:a16="http://schemas.microsoft.com/office/drawing/2014/main" id="{739787A8-DEDD-45DC-94DB-24ED0A856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12877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E273B-F787-4894-964C-806C5D2049ED}"/>
              </a:ext>
            </a:extLst>
          </p:cNvPr>
          <p:cNvSpPr>
            <a:spLocks noGrp="1"/>
          </p:cNvSpPr>
          <p:nvPr>
            <p:ph type="title"/>
          </p:nvPr>
        </p:nvSpPr>
        <p:spPr/>
        <p:txBody>
          <a:bodyPr/>
          <a:lstStyle/>
          <a:p>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F782F7AD-40C9-4810-AD33-BA4BA99D641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30466" y="365125"/>
            <a:ext cx="9980741" cy="5968768"/>
          </a:xfrm>
        </p:spPr>
      </p:pic>
    </p:spTree>
    <p:extLst>
      <p:ext uri="{BB962C8B-B14F-4D97-AF65-F5344CB8AC3E}">
        <p14:creationId xmlns:p14="http://schemas.microsoft.com/office/powerpoint/2010/main" val="3740478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9A5298B-CC76-49A4-9263-190935F9B045}"/>
              </a:ext>
            </a:extLst>
          </p:cNvPr>
          <p:cNvPicPr>
            <a:picLocks noChangeAspect="1"/>
          </p:cNvPicPr>
          <p:nvPr/>
        </p:nvPicPr>
        <p:blipFill rotWithShape="1">
          <a:blip r:embed="rId3">
            <a:extLst>
              <a:ext uri="{28A0092B-C50C-407E-A947-70E740481C1C}">
                <a14:useLocalDpi xmlns:a14="http://schemas.microsoft.com/office/drawing/2010/main" val="0"/>
              </a:ext>
            </a:extLst>
          </a:blip>
          <a:srcRect l="20898" r="16190" b="9092"/>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71094" y="1161288"/>
            <a:ext cx="3438144" cy="1124712"/>
          </a:xfrm>
        </p:spPr>
        <p:txBody>
          <a:bodyPr anchor="b">
            <a:normAutofit/>
          </a:bodyPr>
          <a:lstStyle/>
          <a:p>
            <a:r>
              <a:rPr lang="en-US" sz="6600" dirty="0"/>
              <a:t>ALASKA</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54F26B2A-8938-4A8C-9882-26A83608D713}"/>
              </a:ext>
            </a:extLst>
          </p:cNvPr>
          <p:cNvSpPr>
            <a:spLocks noGrp="1"/>
          </p:cNvSpPr>
          <p:nvPr>
            <p:ph idx="1"/>
          </p:nvPr>
        </p:nvSpPr>
        <p:spPr>
          <a:xfrm>
            <a:off x="371094" y="2718054"/>
            <a:ext cx="3438906" cy="3207258"/>
          </a:xfrm>
        </p:spPr>
        <p:txBody>
          <a:bodyPr anchor="t">
            <a:normAutofit/>
          </a:bodyPr>
          <a:lstStyle/>
          <a:p>
            <a:r>
              <a:rPr lang="en-US" sz="3600" dirty="0"/>
              <a:t>Published 2001, 2011, and 2016</a:t>
            </a:r>
          </a:p>
          <a:p>
            <a:r>
              <a:rPr lang="en-US" sz="3600" dirty="0"/>
              <a:t>Full canopy and impervious suite</a:t>
            </a:r>
          </a:p>
        </p:txBody>
      </p:sp>
    </p:spTree>
    <p:extLst>
      <p:ext uri="{BB962C8B-B14F-4D97-AF65-F5344CB8AC3E}">
        <p14:creationId xmlns:p14="http://schemas.microsoft.com/office/powerpoint/2010/main" val="4186168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endParaRPr lang="en-US" dirty="0"/>
          </a:p>
        </p:txBody>
      </p:sp>
      <p:pic>
        <p:nvPicPr>
          <p:cNvPr id="4" name="Content Placeholder 3" descr="Map&#10;&#10;Description automatically generated">
            <a:extLst>
              <a:ext uri="{FF2B5EF4-FFF2-40B4-BE49-F238E27FC236}">
                <a16:creationId xmlns:a16="http://schemas.microsoft.com/office/drawing/2014/main" id="{E9938C9B-E122-4058-9918-DD468D57C03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5338" y="365125"/>
            <a:ext cx="11660945" cy="5838247"/>
          </a:xfrm>
        </p:spPr>
      </p:pic>
    </p:spTree>
    <p:extLst>
      <p:ext uri="{BB962C8B-B14F-4D97-AF65-F5344CB8AC3E}">
        <p14:creationId xmlns:p14="http://schemas.microsoft.com/office/powerpoint/2010/main" val="4230831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endParaRPr lang="en-US" dirty="0"/>
          </a:p>
        </p:txBody>
      </p:sp>
      <p:pic>
        <p:nvPicPr>
          <p:cNvPr id="4" name="Content Placeholder 3" descr="Map&#10;&#10;Description automatically generated">
            <a:extLst>
              <a:ext uri="{FF2B5EF4-FFF2-40B4-BE49-F238E27FC236}">
                <a16:creationId xmlns:a16="http://schemas.microsoft.com/office/drawing/2014/main" id="{AA483378-5A17-4EA4-B675-AD5C7FB12D7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281998"/>
            <a:ext cx="10744200" cy="6446520"/>
          </a:xfrm>
        </p:spPr>
      </p:pic>
    </p:spTree>
    <p:extLst>
      <p:ext uri="{BB962C8B-B14F-4D97-AF65-F5344CB8AC3E}">
        <p14:creationId xmlns:p14="http://schemas.microsoft.com/office/powerpoint/2010/main" val="2655588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rry image of a person&#10;&#10;Description automatically generated">
            <a:extLst>
              <a:ext uri="{FF2B5EF4-FFF2-40B4-BE49-F238E27FC236}">
                <a16:creationId xmlns:a16="http://schemas.microsoft.com/office/drawing/2014/main" id="{B822AFB0-2DE2-400F-862F-D0407C0C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1429" y="1"/>
            <a:ext cx="1850571" cy="6858000"/>
          </a:xfrm>
          <a:prstGeom prst="rect">
            <a:avLst/>
          </a:prstGeom>
        </p:spPr>
      </p:pic>
      <p:sp>
        <p:nvSpPr>
          <p:cNvPr id="2" name="Title 1"/>
          <p:cNvSpPr>
            <a:spLocks noGrp="1"/>
          </p:cNvSpPr>
          <p:nvPr>
            <p:ph type="title"/>
          </p:nvPr>
        </p:nvSpPr>
        <p:spPr>
          <a:xfrm>
            <a:off x="838200" y="365126"/>
            <a:ext cx="10515600" cy="923348"/>
          </a:xfrm>
        </p:spPr>
        <p:txBody>
          <a:bodyPr/>
          <a:lstStyle/>
          <a:p>
            <a:pPr algn="ctr"/>
            <a:r>
              <a:rPr lang="en-US" dirty="0"/>
              <a:t>World Policy</a:t>
            </a:r>
          </a:p>
        </p:txBody>
      </p:sp>
      <p:sp>
        <p:nvSpPr>
          <p:cNvPr id="5" name="Content Placeholder 4">
            <a:extLst>
              <a:ext uri="{FF2B5EF4-FFF2-40B4-BE49-F238E27FC236}">
                <a16:creationId xmlns:a16="http://schemas.microsoft.com/office/drawing/2014/main" id="{111A4D12-0A75-494C-883B-563950ECFB5B}"/>
              </a:ext>
            </a:extLst>
          </p:cNvPr>
          <p:cNvSpPr>
            <a:spLocks noGrp="1"/>
          </p:cNvSpPr>
          <p:nvPr>
            <p:ph idx="1"/>
          </p:nvPr>
        </p:nvSpPr>
        <p:spPr/>
        <p:txBody>
          <a:bodyPr/>
          <a:lstStyle/>
          <a:p>
            <a:r>
              <a:rPr lang="en-US" dirty="0"/>
              <a:t>World Meteorological Organization (WMO)| An Integrated Global Greenhouse Gas Information System (IG3IS) Science Implementation Plan </a:t>
            </a:r>
          </a:p>
          <a:p>
            <a:r>
              <a:rPr lang="en-US" dirty="0"/>
              <a:t>United Nations Environment </a:t>
            </a:r>
            <a:r>
              <a:rPr lang="en-US" dirty="0" err="1"/>
              <a:t>Programme</a:t>
            </a:r>
            <a:r>
              <a:rPr lang="en-US" dirty="0"/>
              <a:t> (UNEP)| A Framework for Freshwater Ecosystem Management Volume 4: Scientific Background </a:t>
            </a:r>
          </a:p>
          <a:p>
            <a:r>
              <a:rPr lang="en-US" dirty="0"/>
              <a:t>Food and Agriculture Organization of the United Nations| The pollination services of forests </a:t>
            </a:r>
          </a:p>
          <a:p>
            <a:r>
              <a:rPr lang="en-US" dirty="0"/>
              <a:t>Food and Agriculture Organization of the United Nations| Proceedings of the Global Symposium on Soil Organic Carbon 2017 </a:t>
            </a:r>
          </a:p>
        </p:txBody>
      </p:sp>
      <p:pic>
        <p:nvPicPr>
          <p:cNvPr id="4" name="Picture 3" descr="A close up of a logo&#10;&#10;Description automatically generated">
            <a:extLst>
              <a:ext uri="{FF2B5EF4-FFF2-40B4-BE49-F238E27FC236}">
                <a16:creationId xmlns:a16="http://schemas.microsoft.com/office/drawing/2014/main" id="{28C3D984-5298-407A-ABE6-562D8C394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picture containing object, honeycomb&#10;&#10;Description automatically generated">
            <a:extLst>
              <a:ext uri="{FF2B5EF4-FFF2-40B4-BE49-F238E27FC236}">
                <a16:creationId xmlns:a16="http://schemas.microsoft.com/office/drawing/2014/main" id="{8A1C3CF0-1937-4501-89BC-D15DE0E706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40" y="150525"/>
            <a:ext cx="3371850" cy="1352550"/>
          </a:xfrm>
          <a:prstGeom prst="rect">
            <a:avLst/>
          </a:prstGeom>
        </p:spPr>
      </p:pic>
    </p:spTree>
    <p:extLst>
      <p:ext uri="{BB962C8B-B14F-4D97-AF65-F5344CB8AC3E}">
        <p14:creationId xmlns:p14="http://schemas.microsoft.com/office/powerpoint/2010/main" val="3844947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20A76-94D9-4E35-9636-2F0259D7D326}"/>
              </a:ext>
            </a:extLst>
          </p:cNvPr>
          <p:cNvSpPr>
            <a:spLocks noGrp="1"/>
          </p:cNvSpPr>
          <p:nvPr>
            <p:ph type="title"/>
          </p:nvPr>
        </p:nvSpPr>
        <p:spPr/>
        <p:txBody>
          <a:bodyPr/>
          <a:lstStyle/>
          <a:p>
            <a:pPr algn="ctr"/>
            <a:r>
              <a:rPr lang="en-US" dirty="0"/>
              <a:t>The last 5 years of citations</a:t>
            </a:r>
          </a:p>
        </p:txBody>
      </p:sp>
      <p:pic>
        <p:nvPicPr>
          <p:cNvPr id="9" name="Content Placeholder 8" descr="A screenshot of a cell phone&#10;&#10;Description automatically generated">
            <a:extLst>
              <a:ext uri="{FF2B5EF4-FFF2-40B4-BE49-F238E27FC236}">
                <a16:creationId xmlns:a16="http://schemas.microsoft.com/office/drawing/2014/main" id="{8A9DB349-DC9C-4860-8049-C726F7F3F1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862" y="1455676"/>
            <a:ext cx="10671938" cy="5630923"/>
          </a:xfrm>
        </p:spPr>
      </p:pic>
      <p:pic>
        <p:nvPicPr>
          <p:cNvPr id="11" name="Picture 10" descr="A close up of a logo&#10;&#10;Description automatically generated">
            <a:extLst>
              <a:ext uri="{FF2B5EF4-FFF2-40B4-BE49-F238E27FC236}">
                <a16:creationId xmlns:a16="http://schemas.microsoft.com/office/drawing/2014/main" id="{7183AE38-65B2-4497-B0EA-CFB9908E70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29096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E2DAE-244A-45F2-B203-0DE9C07B1879}"/>
              </a:ext>
            </a:extLst>
          </p:cNvPr>
          <p:cNvSpPr>
            <a:spLocks noGrp="1"/>
          </p:cNvSpPr>
          <p:nvPr>
            <p:ph type="title"/>
          </p:nvPr>
        </p:nvSpPr>
        <p:spPr/>
        <p:txBody>
          <a:bodyPr/>
          <a:lstStyle/>
          <a:p>
            <a:endParaRPr lang="en-US"/>
          </a:p>
        </p:txBody>
      </p:sp>
      <p:pic>
        <p:nvPicPr>
          <p:cNvPr id="5" name="Content Placeholder 4" descr="Chart, histogram&#10;&#10;Description automatically generated">
            <a:extLst>
              <a:ext uri="{FF2B5EF4-FFF2-40B4-BE49-F238E27FC236}">
                <a16:creationId xmlns:a16="http://schemas.microsoft.com/office/drawing/2014/main" id="{3D918801-2BC4-429E-A17E-782ABCC8E0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357" y="1108352"/>
            <a:ext cx="12115643" cy="5749648"/>
          </a:xfrm>
        </p:spPr>
      </p:pic>
      <p:pic>
        <p:nvPicPr>
          <p:cNvPr id="7" name="Picture 6" descr="A picture containing logo&#10;&#10;Description automatically generated">
            <a:extLst>
              <a:ext uri="{FF2B5EF4-FFF2-40B4-BE49-F238E27FC236}">
                <a16:creationId xmlns:a16="http://schemas.microsoft.com/office/drawing/2014/main" id="{32A67195-8580-4304-8B22-037A8C404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8103" y="1357312"/>
            <a:ext cx="5138660" cy="1187149"/>
          </a:xfrm>
          <a:prstGeom prst="rect">
            <a:avLst/>
          </a:prstGeom>
        </p:spPr>
      </p:pic>
    </p:spTree>
    <p:extLst>
      <p:ext uri="{BB962C8B-B14F-4D97-AF65-F5344CB8AC3E}">
        <p14:creationId xmlns:p14="http://schemas.microsoft.com/office/powerpoint/2010/main" val="2016087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r>
              <a:rPr lang="en-US" dirty="0"/>
              <a:t>What have we done for you lately…….</a:t>
            </a:r>
          </a:p>
        </p:txBody>
      </p:sp>
      <p:sp>
        <p:nvSpPr>
          <p:cNvPr id="5" name="Content Placeholder 4">
            <a:extLst>
              <a:ext uri="{FF2B5EF4-FFF2-40B4-BE49-F238E27FC236}">
                <a16:creationId xmlns:a16="http://schemas.microsoft.com/office/drawing/2014/main" id="{957074AC-A6D1-4332-B8F5-FAF3685F471C}"/>
              </a:ext>
            </a:extLst>
          </p:cNvPr>
          <p:cNvSpPr>
            <a:spLocks noGrp="1"/>
          </p:cNvSpPr>
          <p:nvPr>
            <p:ph idx="1"/>
          </p:nvPr>
        </p:nvSpPr>
        <p:spPr/>
        <p:txBody>
          <a:bodyPr/>
          <a:lstStyle/>
          <a:p>
            <a:r>
              <a:rPr lang="en-US" dirty="0"/>
              <a:t>Published NLCD 2016?</a:t>
            </a:r>
          </a:p>
          <a:p>
            <a:endParaRPr lang="en-US" dirty="0"/>
          </a:p>
        </p:txBody>
      </p:sp>
    </p:spTree>
    <p:extLst>
      <p:ext uri="{BB962C8B-B14F-4D97-AF65-F5344CB8AC3E}">
        <p14:creationId xmlns:p14="http://schemas.microsoft.com/office/powerpoint/2010/main" val="362192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E816AE2-2EDA-43BB-8A11-3DDB1DB992FA}"/>
              </a:ext>
            </a:extLst>
          </p:cNvPr>
          <p:cNvGraphicFramePr>
            <a:graphicFrameLocks noGrp="1"/>
          </p:cNvGraphicFramePr>
          <p:nvPr>
            <p:extLst>
              <p:ext uri="{D42A27DB-BD31-4B8C-83A1-F6EECF244321}">
                <p14:modId xmlns:p14="http://schemas.microsoft.com/office/powerpoint/2010/main" val="2483159166"/>
              </p:ext>
            </p:extLst>
          </p:nvPr>
        </p:nvGraphicFramePr>
        <p:xfrm>
          <a:off x="2432824" y="1468786"/>
          <a:ext cx="7838904" cy="5250971"/>
        </p:xfrm>
        <a:graphic>
          <a:graphicData uri="http://schemas.openxmlformats.org/drawingml/2006/table">
            <a:tbl>
              <a:tblPr firstRow="1" firstCol="1" bandRow="1"/>
              <a:tblGrid>
                <a:gridCol w="1535903">
                  <a:extLst>
                    <a:ext uri="{9D8B030D-6E8A-4147-A177-3AD203B41FA5}">
                      <a16:colId xmlns:a16="http://schemas.microsoft.com/office/drawing/2014/main" val="2286131058"/>
                    </a:ext>
                  </a:extLst>
                </a:gridCol>
                <a:gridCol w="1738759">
                  <a:extLst>
                    <a:ext uri="{9D8B030D-6E8A-4147-A177-3AD203B41FA5}">
                      <a16:colId xmlns:a16="http://schemas.microsoft.com/office/drawing/2014/main" val="1924484376"/>
                    </a:ext>
                  </a:extLst>
                </a:gridCol>
                <a:gridCol w="1521414">
                  <a:extLst>
                    <a:ext uri="{9D8B030D-6E8A-4147-A177-3AD203B41FA5}">
                      <a16:colId xmlns:a16="http://schemas.microsoft.com/office/drawing/2014/main" val="3291806834"/>
                    </a:ext>
                  </a:extLst>
                </a:gridCol>
                <a:gridCol w="1521414">
                  <a:extLst>
                    <a:ext uri="{9D8B030D-6E8A-4147-A177-3AD203B41FA5}">
                      <a16:colId xmlns:a16="http://schemas.microsoft.com/office/drawing/2014/main" val="1003804518"/>
                    </a:ext>
                  </a:extLst>
                </a:gridCol>
                <a:gridCol w="1521414">
                  <a:extLst>
                    <a:ext uri="{9D8B030D-6E8A-4147-A177-3AD203B41FA5}">
                      <a16:colId xmlns:a16="http://schemas.microsoft.com/office/drawing/2014/main" val="3159385234"/>
                    </a:ext>
                  </a:extLst>
                </a:gridCol>
              </a:tblGrid>
              <a:tr h="88159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15000"/>
                        </a:lnSpc>
                        <a:spcBef>
                          <a:spcPts val="0"/>
                        </a:spcBef>
                        <a:spcAft>
                          <a:spcPts val="0"/>
                        </a:spcAft>
                        <a:tabLst>
                          <a:tab pos="228600" algn="l"/>
                        </a:tabLst>
                      </a:pPr>
                      <a:r>
                        <a:rPr lang="en-US" sz="2000" dirty="0">
                          <a:effectLst/>
                        </a:rPr>
                        <a:t>NLCD</a:t>
                      </a:r>
                    </a:p>
                    <a:p>
                      <a:pPr marL="0" marR="0">
                        <a:lnSpc>
                          <a:spcPct val="115000"/>
                        </a:lnSpc>
                        <a:spcBef>
                          <a:spcPts val="0"/>
                        </a:spcBef>
                        <a:spcAft>
                          <a:spcPts val="0"/>
                        </a:spcAft>
                        <a:tabLst>
                          <a:tab pos="228600" algn="l"/>
                        </a:tabLst>
                      </a:pPr>
                      <a:r>
                        <a:rPr lang="en-US" sz="2000" dirty="0">
                          <a:effectLst/>
                        </a:rPr>
                        <a:t>Product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gridSpan="4">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15000"/>
                        </a:lnSpc>
                        <a:spcBef>
                          <a:spcPts val="0"/>
                        </a:spcBef>
                        <a:spcAft>
                          <a:spcPts val="0"/>
                        </a:spcAft>
                        <a:tabLst>
                          <a:tab pos="228600" algn="l"/>
                        </a:tabLst>
                      </a:pPr>
                      <a:r>
                        <a:rPr lang="en-US" sz="2000" dirty="0">
                          <a:effectLst/>
                        </a:rPr>
                        <a:t> </a:t>
                      </a:r>
                    </a:p>
                    <a:p>
                      <a:pPr marL="0" marR="0">
                        <a:lnSpc>
                          <a:spcPct val="115000"/>
                        </a:lnSpc>
                        <a:spcBef>
                          <a:spcPts val="0"/>
                        </a:spcBef>
                        <a:spcAft>
                          <a:spcPts val="0"/>
                        </a:spcAft>
                        <a:tabLst>
                          <a:tab pos="228600" algn="l"/>
                        </a:tabLst>
                      </a:pPr>
                      <a:r>
                        <a:rPr lang="en-US" sz="2000" dirty="0">
                          <a:effectLst/>
                        </a:rPr>
                        <a:t>                                  Year of Land Cover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228600" algn="l"/>
                        </a:tabLs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hMerge="1">
                  <a:txBody>
                    <a:bodyPr/>
                    <a:lstStyle/>
                    <a:p>
                      <a:endParaRPr lang="en-US"/>
                    </a:p>
                  </a:txBody>
                  <a:tcPr/>
                </a:tc>
                <a:tc hMerge="1">
                  <a:txBody>
                    <a:bodyPr/>
                    <a:lstStyle/>
                    <a:p>
                      <a:endParaRPr lang="en-US"/>
                    </a:p>
                  </a:txBody>
                  <a:tcPr/>
                </a:tc>
                <a:tc hMerge="1">
                  <a:txBody>
                    <a:bodyPr/>
                    <a:lstStyle/>
                    <a:p>
                      <a:pPr marL="0" marR="0">
                        <a:lnSpc>
                          <a:spcPct val="115000"/>
                        </a:lnSpc>
                        <a:spcBef>
                          <a:spcPts val="0"/>
                        </a:spcBef>
                        <a:spcAft>
                          <a:spcPts val="0"/>
                        </a:spcAft>
                        <a:tabLst>
                          <a:tab pos="2286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9590046"/>
                  </a:ext>
                </a:extLst>
              </a:tr>
              <a:tr h="38363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Year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tabLst>
                          <a:tab pos="228600" algn="l"/>
                        </a:tabLst>
                      </a:pPr>
                      <a:r>
                        <a:rPr lang="en-US" sz="2000">
                          <a:effectLst/>
                        </a:rPr>
                        <a:t>2001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tabLst>
                          <a:tab pos="228600" algn="l"/>
                        </a:tabLst>
                      </a:pPr>
                      <a:r>
                        <a:rPr lang="en-US" sz="2000">
                          <a:effectLst/>
                        </a:rPr>
                        <a:t>2006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tabLst>
                          <a:tab pos="228600" algn="l"/>
                        </a:tabLst>
                      </a:pPr>
                      <a:r>
                        <a:rPr lang="en-US" sz="2000">
                          <a:effectLst/>
                        </a:rPr>
                        <a:t>2011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tabLst>
                          <a:tab pos="228600" algn="l"/>
                        </a:tabLst>
                      </a:pPr>
                      <a:r>
                        <a:rPr lang="en-US" sz="2000">
                          <a:effectLst/>
                        </a:rPr>
                        <a:t>2016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469605946"/>
                  </a:ext>
                </a:extLst>
              </a:tr>
              <a:tr h="38363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15000"/>
                        </a:lnSpc>
                        <a:spcBef>
                          <a:spcPts val="0"/>
                        </a:spcBef>
                        <a:spcAft>
                          <a:spcPts val="0"/>
                        </a:spcAft>
                        <a:tabLst>
                          <a:tab pos="228600" algn="l"/>
                        </a:tabLst>
                      </a:pPr>
                      <a:r>
                        <a:rPr lang="en-US" sz="2000" u="none" strike="noStrike">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u="sng">
                          <a:effectLst/>
                        </a:rPr>
                        <a:t>Level II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u="none" strike="noStrike">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u="none" strike="noStrike">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u="none" strike="noStrike">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276284045"/>
                  </a:ext>
                </a:extLst>
              </a:tr>
              <a:tr h="38363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2001*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78.8 (2.1)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5859051"/>
                  </a:ext>
                </a:extLst>
              </a:tr>
              <a:tr h="38363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2006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79.0 (0.8)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dirty="0">
                          <a:effectLst/>
                        </a:rPr>
                        <a:t>78.0 (0.8)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509412254"/>
                  </a:ext>
                </a:extLst>
              </a:tr>
              <a:tr h="38363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2011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83.2 (0.5)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82.8 (0.5)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82.0 (0.5)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829057592"/>
                  </a:ext>
                </a:extLst>
              </a:tr>
              <a:tr h="38363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2016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83.7 (0.5)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dirty="0">
                          <a:effectLst/>
                        </a:rPr>
                        <a:t>83.6 (0.5)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86.8 (0.7)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86.4 (0.6)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841966049"/>
                  </a:ext>
                </a:extLst>
              </a:tr>
              <a:tr h="38363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15000"/>
                        </a:lnSpc>
                        <a:spcBef>
                          <a:spcPts val="0"/>
                        </a:spcBef>
                        <a:spcAft>
                          <a:spcPts val="0"/>
                        </a:spcAft>
                        <a:tabLst>
                          <a:tab pos="228600" algn="l"/>
                        </a:tabLst>
                      </a:pPr>
                      <a:r>
                        <a:rPr lang="en-US" sz="2000" u="none" strike="noStrike">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u="sng">
                          <a:effectLst/>
                        </a:rPr>
                        <a:t>Level 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193642603"/>
                  </a:ext>
                </a:extLst>
              </a:tr>
              <a:tr h="38363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2001*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80.4 (1.9)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276490098"/>
                  </a:ext>
                </a:extLst>
              </a:tr>
              <a:tr h="38363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2006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85.0 (0.4)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84.0 (0.7)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205441834"/>
                  </a:ext>
                </a:extLst>
              </a:tr>
              <a:tr h="38363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2011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89.3 (0.4)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89.0 (0.4)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88.0 (0.4)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757880260"/>
                  </a:ext>
                </a:extLst>
              </a:tr>
              <a:tr h="38363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2016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89.2 (0.5)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89.2 (0.5)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a:effectLst/>
                        </a:rPr>
                        <a:t>90.5 (0.6)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15000"/>
                        </a:lnSpc>
                        <a:spcBef>
                          <a:spcPts val="0"/>
                        </a:spcBef>
                        <a:spcAft>
                          <a:spcPts val="0"/>
                        </a:spcAft>
                        <a:tabLst>
                          <a:tab pos="228600" algn="l"/>
                        </a:tabLst>
                      </a:pPr>
                      <a:r>
                        <a:rPr lang="en-US" sz="2000" dirty="0">
                          <a:effectLst/>
                        </a:rPr>
                        <a:t>90.6 (0.6)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503479206"/>
                  </a:ext>
                </a:extLst>
              </a:tr>
            </a:tbl>
          </a:graphicData>
        </a:graphic>
      </p:graphicFrame>
      <p:sp>
        <p:nvSpPr>
          <p:cNvPr id="6" name="Rectangle 5">
            <a:extLst>
              <a:ext uri="{FF2B5EF4-FFF2-40B4-BE49-F238E27FC236}">
                <a16:creationId xmlns:a16="http://schemas.microsoft.com/office/drawing/2014/main" id="{B3C1BDF8-3AA5-4C30-842F-485C431CD107}"/>
              </a:ext>
            </a:extLst>
          </p:cNvPr>
          <p:cNvSpPr/>
          <p:nvPr/>
        </p:nvSpPr>
        <p:spPr>
          <a:xfrm>
            <a:off x="1059366" y="343799"/>
            <a:ext cx="10359483" cy="1133387"/>
          </a:xfrm>
          <a:prstGeom prst="rect">
            <a:avLst/>
          </a:prstGeom>
        </p:spPr>
        <p:txBody>
          <a:bodyPr wrap="square">
            <a:spAutoFit/>
          </a:bodyPr>
          <a:lstStyle/>
          <a:p>
            <a:pPr>
              <a:lnSpc>
                <a:spcPct val="115000"/>
              </a:lnSpc>
              <a:tabLst>
                <a:tab pos="228600" algn="l"/>
              </a:tabLst>
            </a:pPr>
            <a:r>
              <a:rPr lang="en-US" sz="2000" dirty="0">
                <a:latin typeface="Calibri" panose="020F0502020204030204" pitchFamily="34" charset="0"/>
                <a:ea typeface="Calibri" panose="020F0502020204030204" pitchFamily="34" charset="0"/>
                <a:cs typeface="Calibri" panose="020F0502020204030204" pitchFamily="34" charset="0"/>
              </a:rPr>
              <a:t>Conterminous United States overall accuracies (OA; %) and (standard errors) by NLCD product year.  Agreement is based on a match between the map and primary or alternate reference labels. Accuracy trends for land cover components (Year of Land Cover) are reported column-wise. </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4393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r>
              <a:rPr lang="en-US" dirty="0"/>
              <a:t>What are we doing tomorrow…..</a:t>
            </a:r>
          </a:p>
        </p:txBody>
      </p:sp>
      <p:sp>
        <p:nvSpPr>
          <p:cNvPr id="5" name="Content Placeholder 4">
            <a:extLst>
              <a:ext uri="{FF2B5EF4-FFF2-40B4-BE49-F238E27FC236}">
                <a16:creationId xmlns:a16="http://schemas.microsoft.com/office/drawing/2014/main" id="{957074AC-A6D1-4332-B8F5-FAF3685F471C}"/>
              </a:ext>
            </a:extLst>
          </p:cNvPr>
          <p:cNvSpPr>
            <a:spLocks noGrp="1"/>
          </p:cNvSpPr>
          <p:nvPr>
            <p:ph idx="1"/>
          </p:nvPr>
        </p:nvSpPr>
        <p:spPr/>
        <p:txBody>
          <a:bodyPr/>
          <a:lstStyle/>
          <a:p>
            <a:r>
              <a:rPr lang="en-US" dirty="0"/>
              <a:t>NLCD 2019, ~1 year turn around from imagery acquisition</a:t>
            </a:r>
          </a:p>
          <a:p>
            <a:r>
              <a:rPr lang="en-US" dirty="0"/>
              <a:t>Currently set up to enable landcover publication every year</a:t>
            </a:r>
          </a:p>
        </p:txBody>
      </p:sp>
    </p:spTree>
    <p:extLst>
      <p:ext uri="{BB962C8B-B14F-4D97-AF65-F5344CB8AC3E}">
        <p14:creationId xmlns:p14="http://schemas.microsoft.com/office/powerpoint/2010/main" val="2163298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r>
              <a:rPr lang="en-US" dirty="0"/>
              <a:t>2019 Impervious Surface</a:t>
            </a:r>
          </a:p>
        </p:txBody>
      </p:sp>
      <p:sp>
        <p:nvSpPr>
          <p:cNvPr id="5" name="Content Placeholder 4">
            <a:extLst>
              <a:ext uri="{FF2B5EF4-FFF2-40B4-BE49-F238E27FC236}">
                <a16:creationId xmlns:a16="http://schemas.microsoft.com/office/drawing/2014/main" id="{957074AC-A6D1-4332-B8F5-FAF3685F471C}"/>
              </a:ext>
            </a:extLst>
          </p:cNvPr>
          <p:cNvSpPr>
            <a:spLocks noGrp="1"/>
          </p:cNvSpPr>
          <p:nvPr>
            <p:ph idx="1"/>
          </p:nvPr>
        </p:nvSpPr>
        <p:spPr/>
        <p:txBody>
          <a:bodyPr/>
          <a:lstStyle/>
          <a:p>
            <a:r>
              <a:rPr lang="en-US" dirty="0"/>
              <a:t>Creation of new impervious layer for 2019</a:t>
            </a:r>
          </a:p>
          <a:p>
            <a:r>
              <a:rPr lang="en-US" dirty="0" err="1"/>
              <a:t>Intergration</a:t>
            </a:r>
            <a:r>
              <a:rPr lang="en-US" dirty="0"/>
              <a:t> of 6 additional layers for increased accuracy</a:t>
            </a:r>
          </a:p>
          <a:p>
            <a:r>
              <a:rPr lang="en-US" dirty="0"/>
              <a:t>Generation of impervious for every Landcover period and integration into previous landcover product, total of 16 CONUS impervious layers</a:t>
            </a:r>
          </a:p>
          <a:p>
            <a:r>
              <a:rPr lang="en-US" dirty="0"/>
              <a:t>Increased </a:t>
            </a:r>
            <a:r>
              <a:rPr lang="en-US" dirty="0" err="1"/>
              <a:t>attributation</a:t>
            </a:r>
            <a:r>
              <a:rPr lang="en-US" dirty="0"/>
              <a:t> for Impervious Descriptor</a:t>
            </a:r>
          </a:p>
          <a:p>
            <a:endParaRPr lang="en-US" dirty="0"/>
          </a:p>
          <a:p>
            <a:endParaRPr lang="en-US"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829063AE-5B67-42BA-8B47-065A9AD40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8569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7D87F5-9253-4E3A-88A3-46186B98EF04}"/>
              </a:ext>
            </a:extLst>
          </p:cNvPr>
          <p:cNvPicPr>
            <a:picLocks noChangeAspect="1"/>
          </p:cNvPicPr>
          <p:nvPr/>
        </p:nvPicPr>
        <p:blipFill>
          <a:blip r:embed="rId3"/>
          <a:stretch>
            <a:fillRect/>
          </a:stretch>
        </p:blipFill>
        <p:spPr>
          <a:xfrm>
            <a:off x="5800784" y="856264"/>
            <a:ext cx="5864860" cy="5145470"/>
          </a:xfrm>
          <a:prstGeom prst="rect">
            <a:avLst/>
          </a:prstGeom>
        </p:spPr>
      </p:pic>
      <p:pic>
        <p:nvPicPr>
          <p:cNvPr id="6" name="Picture 5">
            <a:extLst>
              <a:ext uri="{FF2B5EF4-FFF2-40B4-BE49-F238E27FC236}">
                <a16:creationId xmlns:a16="http://schemas.microsoft.com/office/drawing/2014/main" id="{E541CA4A-ADCE-4DC1-ACB7-5A7544D6BB96}"/>
              </a:ext>
            </a:extLst>
          </p:cNvPr>
          <p:cNvPicPr>
            <a:picLocks noChangeAspect="1"/>
          </p:cNvPicPr>
          <p:nvPr/>
        </p:nvPicPr>
        <p:blipFill>
          <a:blip r:embed="rId4"/>
          <a:stretch>
            <a:fillRect/>
          </a:stretch>
        </p:blipFill>
        <p:spPr>
          <a:xfrm>
            <a:off x="696044" y="856264"/>
            <a:ext cx="4933950" cy="1714500"/>
          </a:xfrm>
          <a:prstGeom prst="rect">
            <a:avLst/>
          </a:prstGeom>
          <a:ln>
            <a:solidFill>
              <a:schemeClr val="accent6"/>
            </a:solidFill>
          </a:ln>
        </p:spPr>
      </p:pic>
      <p:pic>
        <p:nvPicPr>
          <p:cNvPr id="3" name="Picture 2">
            <a:extLst>
              <a:ext uri="{FF2B5EF4-FFF2-40B4-BE49-F238E27FC236}">
                <a16:creationId xmlns:a16="http://schemas.microsoft.com/office/drawing/2014/main" id="{A7EBD3E0-7DC5-47CA-8398-F39D190361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6457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0628088-D232-4FF3-8B6A-B4EBF8974B6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2444"/>
          <a:stretch/>
        </p:blipFill>
        <p:spPr>
          <a:xfrm>
            <a:off x="20" y="10"/>
            <a:ext cx="12191980" cy="6857990"/>
          </a:xfrm>
          <a:prstGeom prst="rect">
            <a:avLst/>
          </a:prstGeom>
        </p:spPr>
      </p:pic>
      <p:pic>
        <p:nvPicPr>
          <p:cNvPr id="3" name="Picture 2">
            <a:extLst>
              <a:ext uri="{FF2B5EF4-FFF2-40B4-BE49-F238E27FC236}">
                <a16:creationId xmlns:a16="http://schemas.microsoft.com/office/drawing/2014/main" id="{06DD8F73-EDB8-4011-8568-CFA6C5B892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3948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picture containing graphical user interface&#10;&#10;Description automatically generated">
            <a:extLst>
              <a:ext uri="{FF2B5EF4-FFF2-40B4-BE49-F238E27FC236}">
                <a16:creationId xmlns:a16="http://schemas.microsoft.com/office/drawing/2014/main" id="{5549B819-2603-4632-BD61-7D7792FDEBE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316" r="-1"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05503360-07B7-48A2-8DDB-1BF27E037BB7}"/>
              </a:ext>
            </a:extLst>
          </p:cNvPr>
          <p:cNvSpPr txBox="1"/>
          <p:nvPr/>
        </p:nvSpPr>
        <p:spPr>
          <a:xfrm>
            <a:off x="6473536" y="1548245"/>
            <a:ext cx="2072042" cy="1107996"/>
          </a:xfrm>
          <a:prstGeom prst="rect">
            <a:avLst/>
          </a:prstGeom>
          <a:noFill/>
        </p:spPr>
        <p:txBody>
          <a:bodyPr wrap="none" rtlCol="0">
            <a:spAutoFit/>
          </a:bodyPr>
          <a:lstStyle/>
          <a:p>
            <a:r>
              <a:rPr lang="en-US" sz="6600" dirty="0">
                <a:solidFill>
                  <a:schemeClr val="bg1">
                    <a:lumMod val="95000"/>
                  </a:schemeClr>
                </a:solidFill>
              </a:rPr>
              <a:t>E.V.A.</a:t>
            </a:r>
          </a:p>
        </p:txBody>
      </p:sp>
      <p:sp>
        <p:nvSpPr>
          <p:cNvPr id="7" name="TextBox 6">
            <a:extLst>
              <a:ext uri="{FF2B5EF4-FFF2-40B4-BE49-F238E27FC236}">
                <a16:creationId xmlns:a16="http://schemas.microsoft.com/office/drawing/2014/main" id="{1F6B66F2-7347-4B30-8A34-DB6702BA54E2}"/>
              </a:ext>
            </a:extLst>
          </p:cNvPr>
          <p:cNvSpPr txBox="1"/>
          <p:nvPr/>
        </p:nvSpPr>
        <p:spPr>
          <a:xfrm>
            <a:off x="6452755" y="3190009"/>
            <a:ext cx="5341719" cy="523220"/>
          </a:xfrm>
          <a:prstGeom prst="rect">
            <a:avLst/>
          </a:prstGeom>
          <a:noFill/>
        </p:spPr>
        <p:txBody>
          <a:bodyPr wrap="none" rtlCol="0">
            <a:spAutoFit/>
          </a:bodyPr>
          <a:lstStyle/>
          <a:p>
            <a:r>
              <a:rPr lang="en-US" sz="2800" dirty="0">
                <a:solidFill>
                  <a:schemeClr val="bg1">
                    <a:lumMod val="95000"/>
                  </a:schemeClr>
                </a:solidFill>
              </a:rPr>
              <a:t>Enhanced visualization and analysis</a:t>
            </a:r>
          </a:p>
        </p:txBody>
      </p:sp>
    </p:spTree>
    <p:extLst>
      <p:ext uri="{BB962C8B-B14F-4D97-AF65-F5344CB8AC3E}">
        <p14:creationId xmlns:p14="http://schemas.microsoft.com/office/powerpoint/2010/main" val="4134106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C9B752-504F-4803-92CD-5373B8220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C2A117-93B7-4C54-9DCE-BDD4A5A05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67148"/>
            <a:ext cx="606972" cy="36908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262B97F-B393-4C41-A3C9-DD240F982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Graphical user interface, application, Word&#10;&#10;Description automatically generated">
            <a:extLst>
              <a:ext uri="{FF2B5EF4-FFF2-40B4-BE49-F238E27FC236}">
                <a16:creationId xmlns:a16="http://schemas.microsoft.com/office/drawing/2014/main" id="{5AA829A8-C527-4D0A-B3F4-D3E4CBD6ACA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726"/>
          <a:stretch/>
        </p:blipFill>
        <p:spPr>
          <a:xfrm>
            <a:off x="603504" y="-1"/>
            <a:ext cx="11588496" cy="6858000"/>
          </a:xfrm>
          <a:prstGeom prst="rect">
            <a:avLst/>
          </a:prstGeom>
        </p:spPr>
      </p:pic>
    </p:spTree>
    <p:extLst>
      <p:ext uri="{BB962C8B-B14F-4D97-AF65-F5344CB8AC3E}">
        <p14:creationId xmlns:p14="http://schemas.microsoft.com/office/powerpoint/2010/main" val="2934993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CCB34B-F23E-409E-BCF2-F7597AFEC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B09CB55-601F-455B-92EA-46DED0B42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6110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C5BA15F-EF2E-4737-B739-20BF809C2D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606040"/>
            <a:ext cx="242107" cy="1340860"/>
            <a:chOff x="56167" y="2761488"/>
            <a:chExt cx="242107" cy="1340860"/>
          </a:xfrm>
        </p:grpSpPr>
        <p:sp>
          <p:nvSpPr>
            <p:cNvPr id="14" name="Rectangle 2">
              <a:extLst>
                <a:ext uri="{FF2B5EF4-FFF2-40B4-BE49-F238E27FC236}">
                  <a16:creationId xmlns:a16="http://schemas.microsoft.com/office/drawing/2014/main" id="{21239BB3-F319-4FAF-BE91-7A24F34F76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59">
              <a:extLst>
                <a:ext uri="{FF2B5EF4-FFF2-40B4-BE49-F238E27FC236}">
                  <a16:creationId xmlns:a16="http://schemas.microsoft.com/office/drawing/2014/main" id="{C329D5B2-9B8F-486A-A083-772C6977F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9CD9761A-2286-42C5-B60B-ADA81F9CB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9">
              <a:extLst>
                <a:ext uri="{FF2B5EF4-FFF2-40B4-BE49-F238E27FC236}">
                  <a16:creationId xmlns:a16="http://schemas.microsoft.com/office/drawing/2014/main" id="{1DBF2BCA-F23E-4E20-9013-50F7B1A2F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3836DB34-8303-420B-9445-6BCACF545C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9">
              <a:extLst>
                <a:ext uri="{FF2B5EF4-FFF2-40B4-BE49-F238E27FC236}">
                  <a16:creationId xmlns:a16="http://schemas.microsoft.com/office/drawing/2014/main" id="{FBE0EBB4-E98C-45D6-B475-FDAC236CD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4AC1E18F-BED0-42C2-A2E2-DCA33DBD0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1C8657BB-701F-4347-8B3D-9AAE99835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A47BE690-901C-4E6A-96A2-6AEF57DEC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A5F9E741-E244-4AFC-BBB1-47FE0ABF2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F64FE49B-3CA0-4633-BE1C-5717BF8C9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A72945EE-335E-40C6-AC98-329BFE8747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E5379202-4AF0-4C1D-B7CF-59775BBE0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3B4F0429-B1BF-4C23-BC07-6384B38C9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6E9CA76D-C753-4262-9C5D-2F27DFF6F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A80DFA43-6ECB-4979-B41D-842AE3D3A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BB792A8B-6948-437E-AA97-534CEEB51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CD5217E2-11E7-4487-B5B5-F43DCB443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0B5D04ED-1D58-46AE-A645-3194A7C0C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9FBE654F-3130-470C-BE21-10761BDC0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Content Placeholder 3" descr="Graphical user interface, application&#10;&#10;Description automatically generated">
            <a:extLst>
              <a:ext uri="{FF2B5EF4-FFF2-40B4-BE49-F238E27FC236}">
                <a16:creationId xmlns:a16="http://schemas.microsoft.com/office/drawing/2014/main" id="{DE52A972-22CA-4ECD-8AC4-4C89DF3F819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10419"/>
          <a:stretch/>
        </p:blipFill>
        <p:spPr>
          <a:xfrm>
            <a:off x="601286" y="367418"/>
            <a:ext cx="11094721" cy="5839071"/>
          </a:xfrm>
          <a:prstGeom prst="rect">
            <a:avLst/>
          </a:prstGeom>
        </p:spPr>
      </p:pic>
      <p:sp>
        <p:nvSpPr>
          <p:cNvPr id="35" name="Rectangle 34">
            <a:extLst>
              <a:ext uri="{FF2B5EF4-FFF2-40B4-BE49-F238E27FC236}">
                <a16:creationId xmlns:a16="http://schemas.microsoft.com/office/drawing/2014/main" id="{978D011F-6E1D-4D08-9C1C-FCA4F902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632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7A3006E8-52FE-4449-9DBD-5314654F032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4661"/>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3DDDA9-6796-4312-8127-BFF381FBDCD5}"/>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endParaRPr lang="en-US" sz="5200">
              <a:solidFill>
                <a:srgbClr val="FFFFFF"/>
              </a:solidFill>
            </a:endParaRPr>
          </a:p>
        </p:txBody>
      </p:sp>
    </p:spTree>
    <p:extLst>
      <p:ext uri="{BB962C8B-B14F-4D97-AF65-F5344CB8AC3E}">
        <p14:creationId xmlns:p14="http://schemas.microsoft.com/office/powerpoint/2010/main" val="59790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r>
              <a:rPr lang="en-US" dirty="0"/>
              <a:t>What opportunities exist for partnership</a:t>
            </a:r>
          </a:p>
        </p:txBody>
      </p:sp>
      <p:sp>
        <p:nvSpPr>
          <p:cNvPr id="7" name="Content Placeholder 6">
            <a:extLst>
              <a:ext uri="{FF2B5EF4-FFF2-40B4-BE49-F238E27FC236}">
                <a16:creationId xmlns:a16="http://schemas.microsoft.com/office/drawing/2014/main" id="{459385C2-B980-490E-AD8A-8153B3B1905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58634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7120" y="509155"/>
            <a:ext cx="7415151" cy="5621481"/>
          </a:xfrm>
        </p:spPr>
        <p:txBody>
          <a:bodyPr>
            <a:noAutofit/>
          </a:bodyPr>
          <a:lstStyle/>
          <a:p>
            <a:pPr algn="l">
              <a:lnSpc>
                <a:spcPct val="150000"/>
              </a:lnSpc>
            </a:pPr>
            <a:r>
              <a:rPr lang="en-US" sz="2200" dirty="0"/>
              <a:t>NDWI(seven years)</a:t>
            </a:r>
            <a:br>
              <a:rPr lang="en-US" sz="2200" dirty="0"/>
            </a:br>
            <a:r>
              <a:rPr lang="en-US" sz="2200" dirty="0"/>
              <a:t>water frequency (seven years)</a:t>
            </a:r>
            <a:br>
              <a:rPr lang="en-US" sz="2200" dirty="0"/>
            </a:br>
            <a:r>
              <a:rPr lang="en-US" sz="2200" dirty="0"/>
              <a:t>change vector (seven years)</a:t>
            </a:r>
            <a:br>
              <a:rPr lang="en-US" sz="2200" dirty="0"/>
            </a:br>
            <a:r>
              <a:rPr lang="en-US" sz="2200" dirty="0"/>
              <a:t>DNBR (seven years)</a:t>
            </a:r>
            <a:br>
              <a:rPr lang="en-US" sz="2200" dirty="0"/>
            </a:br>
            <a:r>
              <a:rPr lang="en-US" sz="2200" dirty="0"/>
              <a:t>DNDVI (seven years)</a:t>
            </a:r>
            <a:br>
              <a:rPr lang="en-US" sz="2200" dirty="0"/>
            </a:br>
            <a:r>
              <a:rPr lang="en-US" sz="2200" dirty="0"/>
              <a:t>MIICA (seven years)</a:t>
            </a:r>
            <a:br>
              <a:rPr lang="en-US" sz="2200" dirty="0"/>
            </a:br>
            <a:r>
              <a:rPr lang="en-US" sz="2200" dirty="0"/>
              <a:t>RCV Max (between each year)</a:t>
            </a:r>
            <a:br>
              <a:rPr lang="en-US" sz="2200" dirty="0"/>
            </a:br>
            <a:r>
              <a:rPr lang="en-US" sz="2200" dirty="0"/>
              <a:t>NSD forest (seven years)</a:t>
            </a:r>
            <a:br>
              <a:rPr lang="en-US" sz="2200" dirty="0"/>
            </a:br>
            <a:r>
              <a:rPr lang="en-US" sz="2200" dirty="0"/>
              <a:t>NBR (seven years)</a:t>
            </a:r>
            <a:br>
              <a:rPr lang="en-US" sz="2200" dirty="0"/>
            </a:br>
            <a:r>
              <a:rPr lang="en-US" sz="2200" dirty="0"/>
              <a:t>forest disturbance (seven years)</a:t>
            </a:r>
            <a:br>
              <a:rPr lang="en-US" sz="2200" dirty="0"/>
            </a:br>
            <a:r>
              <a:rPr lang="en-US" sz="2200" dirty="0"/>
              <a:t>compactness (seven years)</a:t>
            </a:r>
            <a:br>
              <a:rPr lang="en-US" sz="2200" dirty="0"/>
            </a:br>
            <a:r>
              <a:rPr lang="en-US" sz="2200" dirty="0"/>
              <a:t>Majority training( seven years)</a:t>
            </a:r>
          </a:p>
        </p:txBody>
      </p:sp>
      <p:pic>
        <p:nvPicPr>
          <p:cNvPr id="3" name="Picture 2">
            <a:extLst>
              <a:ext uri="{FF2B5EF4-FFF2-40B4-BE49-F238E27FC236}">
                <a16:creationId xmlns:a16="http://schemas.microsoft.com/office/drawing/2014/main" id="{4FA6F456-3ABD-4873-9CD7-3452E313AC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42503"/>
            <a:ext cx="5818882" cy="3058402"/>
          </a:xfrm>
          <a:prstGeom prst="rect">
            <a:avLst/>
          </a:prstGeom>
        </p:spPr>
      </p:pic>
      <p:pic>
        <p:nvPicPr>
          <p:cNvPr id="4" name="Picture 3">
            <a:extLst>
              <a:ext uri="{FF2B5EF4-FFF2-40B4-BE49-F238E27FC236}">
                <a16:creationId xmlns:a16="http://schemas.microsoft.com/office/drawing/2014/main" id="{921B66AB-3E42-4AFB-BB83-9134796A80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428999"/>
            <a:ext cx="5818882" cy="3054630"/>
          </a:xfrm>
          <a:prstGeom prst="rect">
            <a:avLst/>
          </a:prstGeom>
        </p:spPr>
      </p:pic>
      <p:pic>
        <p:nvPicPr>
          <p:cNvPr id="12" name="Picture 11">
            <a:extLst>
              <a:ext uri="{FF2B5EF4-FFF2-40B4-BE49-F238E27FC236}">
                <a16:creationId xmlns:a16="http://schemas.microsoft.com/office/drawing/2014/main" id="{EE6DA650-D1A0-412D-A7FA-092DF3E086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1336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609600" y="0"/>
            <a:ext cx="10972800" cy="1143200"/>
          </a:xfrm>
          <a:prstGeom prst="rect">
            <a:avLst/>
          </a:prstGeom>
          <a:noFill/>
          <a:ln>
            <a:noFill/>
          </a:ln>
        </p:spPr>
        <p:txBody>
          <a:bodyPr spcFirstLastPara="1" vert="horz" wrap="square" lIns="121900" tIns="60933" rIns="121900" bIns="60933" rtlCol="0" anchor="ctr" anchorCtr="0">
            <a:noAutofit/>
          </a:bodyPr>
          <a:lstStyle/>
          <a:p>
            <a:pPr lvl="0"/>
            <a:r>
              <a:rPr lang="en-US" dirty="0"/>
              <a:t>Past and Future C-CAP</a:t>
            </a:r>
            <a:endParaRPr dirty="0"/>
          </a:p>
        </p:txBody>
      </p:sp>
      <p:pic>
        <p:nvPicPr>
          <p:cNvPr id="5" name="Picture 4"/>
          <p:cNvPicPr>
            <a:picLocks noChangeAspect="1"/>
          </p:cNvPicPr>
          <p:nvPr/>
        </p:nvPicPr>
        <p:blipFill>
          <a:blip r:embed="rId3"/>
          <a:stretch>
            <a:fillRect/>
          </a:stretch>
        </p:blipFill>
        <p:spPr>
          <a:xfrm>
            <a:off x="6162103" y="1928077"/>
            <a:ext cx="5943600" cy="3948249"/>
          </a:xfrm>
          <a:prstGeom prst="rect">
            <a:avLst/>
          </a:prstGeom>
        </p:spPr>
      </p:pic>
      <p:pic>
        <p:nvPicPr>
          <p:cNvPr id="8" name="Picture 7"/>
          <p:cNvPicPr>
            <a:picLocks noChangeAspect="1"/>
          </p:cNvPicPr>
          <p:nvPr/>
        </p:nvPicPr>
        <p:blipFill>
          <a:blip r:embed="rId4"/>
          <a:stretch>
            <a:fillRect/>
          </a:stretch>
        </p:blipFill>
        <p:spPr>
          <a:xfrm>
            <a:off x="79871" y="1935793"/>
            <a:ext cx="5943600" cy="3940531"/>
          </a:xfrm>
          <a:prstGeom prst="rect">
            <a:avLst/>
          </a:prstGeom>
        </p:spPr>
      </p:pic>
      <p:pic>
        <p:nvPicPr>
          <p:cNvPr id="9" name="Picture 8"/>
          <p:cNvPicPr>
            <a:picLocks noChangeAspect="1"/>
          </p:cNvPicPr>
          <p:nvPr/>
        </p:nvPicPr>
        <p:blipFill>
          <a:blip r:embed="rId5"/>
          <a:stretch>
            <a:fillRect/>
          </a:stretch>
        </p:blipFill>
        <p:spPr>
          <a:xfrm>
            <a:off x="5410200" y="4080697"/>
            <a:ext cx="1371600" cy="2257265"/>
          </a:xfrm>
          <a:prstGeom prst="rect">
            <a:avLst/>
          </a:prstGeom>
        </p:spPr>
      </p:pic>
      <p:sp>
        <p:nvSpPr>
          <p:cNvPr id="10" name="Rectangle 9"/>
          <p:cNvSpPr/>
          <p:nvPr/>
        </p:nvSpPr>
        <p:spPr>
          <a:xfrm>
            <a:off x="2577945" y="3566790"/>
            <a:ext cx="947451" cy="6559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1" name="Rectangle 10"/>
          <p:cNvSpPr/>
          <p:nvPr/>
        </p:nvSpPr>
        <p:spPr>
          <a:xfrm>
            <a:off x="6138231" y="1503553"/>
            <a:ext cx="5943600" cy="923330"/>
          </a:xfrm>
          <a:prstGeom prst="rect">
            <a:avLst/>
          </a:prstGeom>
        </p:spPr>
        <p:txBody>
          <a:bodyPr wrap="square">
            <a:spAutoFit/>
          </a:bodyPr>
          <a:lstStyle/>
          <a:p>
            <a:pPr algn="ctr" defTabSz="914377"/>
            <a:r>
              <a:rPr lang="en-US" b="1" dirty="0">
                <a:latin typeface="Arial" panose="020B0604020202020204" pitchFamily="34" charset="0"/>
              </a:rPr>
              <a:t>2016 C-CAP (1-meter)</a:t>
            </a:r>
            <a:endParaRPr lang="en-US" dirty="0">
              <a:solidFill>
                <a:prstClr val="black"/>
              </a:solidFill>
              <a:latin typeface="Calibri" panose="020F0502020204030204"/>
            </a:endParaRPr>
          </a:p>
          <a:p>
            <a:pPr defTabSz="914377"/>
            <a:br>
              <a:rPr lang="en-US" dirty="0">
                <a:solidFill>
                  <a:prstClr val="black"/>
                </a:solidFill>
                <a:latin typeface="Calibri" panose="020F0502020204030204"/>
              </a:rPr>
            </a:br>
            <a:endParaRPr lang="en-US" dirty="0">
              <a:solidFill>
                <a:prstClr val="black"/>
              </a:solidFill>
              <a:latin typeface="Calibri" panose="020F0502020204030204"/>
            </a:endParaRPr>
          </a:p>
        </p:txBody>
      </p:sp>
      <p:sp>
        <p:nvSpPr>
          <p:cNvPr id="12" name="Rectangle 11"/>
          <p:cNvSpPr/>
          <p:nvPr/>
        </p:nvSpPr>
        <p:spPr>
          <a:xfrm>
            <a:off x="152402" y="1492537"/>
            <a:ext cx="5908711" cy="923330"/>
          </a:xfrm>
          <a:prstGeom prst="rect">
            <a:avLst/>
          </a:prstGeom>
        </p:spPr>
        <p:txBody>
          <a:bodyPr wrap="square">
            <a:spAutoFit/>
          </a:bodyPr>
          <a:lstStyle/>
          <a:p>
            <a:pPr algn="ctr" defTabSz="914377"/>
            <a:r>
              <a:rPr lang="en-US" b="1" dirty="0">
                <a:latin typeface="Arial" panose="020B0604020202020204" pitchFamily="34" charset="0"/>
              </a:rPr>
              <a:t>2016 Regional C-CAP (30-meter)</a:t>
            </a:r>
            <a:endParaRPr lang="en-US" dirty="0">
              <a:solidFill>
                <a:prstClr val="black"/>
              </a:solidFill>
              <a:latin typeface="Calibri" panose="020F0502020204030204"/>
            </a:endParaRPr>
          </a:p>
          <a:p>
            <a:pPr defTabSz="914377"/>
            <a:br>
              <a:rPr lang="en-US" dirty="0">
                <a:solidFill>
                  <a:prstClr val="black"/>
                </a:solidFill>
                <a:latin typeface="Calibri" panose="020F0502020204030204"/>
              </a:rPr>
            </a:br>
            <a:endParaRPr lang="en-US" dirty="0">
              <a:solidFill>
                <a:prstClr val="black"/>
              </a:solidFill>
              <a:latin typeface="Calibri" panose="020F0502020204030204"/>
            </a:endParaRPr>
          </a:p>
        </p:txBody>
      </p:sp>
    </p:spTree>
    <p:extLst>
      <p:ext uri="{BB962C8B-B14F-4D97-AF65-F5344CB8AC3E}">
        <p14:creationId xmlns:p14="http://schemas.microsoft.com/office/powerpoint/2010/main" val="1435422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609600" y="0"/>
            <a:ext cx="10972800" cy="1143200"/>
          </a:xfrm>
          <a:prstGeom prst="rect">
            <a:avLst/>
          </a:prstGeom>
          <a:noFill/>
          <a:ln>
            <a:noFill/>
          </a:ln>
        </p:spPr>
        <p:txBody>
          <a:bodyPr spcFirstLastPara="1" vert="horz" wrap="square" lIns="121900" tIns="60933" rIns="121900" bIns="60933" rtlCol="0" anchor="ctr" anchorCtr="0">
            <a:noAutofit/>
          </a:bodyPr>
          <a:lstStyle/>
          <a:p>
            <a:pPr lvl="0"/>
            <a:r>
              <a:rPr lang="en-US" sz="4267" dirty="0"/>
              <a:t>Past and Future C-CAP</a:t>
            </a:r>
            <a:endParaRPr sz="4267" dirty="0"/>
          </a:p>
        </p:txBody>
      </p:sp>
      <p:sp>
        <p:nvSpPr>
          <p:cNvPr id="108" name="Google Shape;108;p20"/>
          <p:cNvSpPr txBox="1">
            <a:spLocks noGrp="1"/>
          </p:cNvSpPr>
          <p:nvPr>
            <p:ph type="body" idx="1"/>
          </p:nvPr>
        </p:nvSpPr>
        <p:spPr>
          <a:xfrm>
            <a:off x="609600" y="1143200"/>
            <a:ext cx="10972800" cy="4876800"/>
          </a:xfrm>
          <a:prstGeom prst="rect">
            <a:avLst/>
          </a:prstGeom>
          <a:noFill/>
          <a:ln>
            <a:noFill/>
          </a:ln>
        </p:spPr>
        <p:txBody>
          <a:bodyPr spcFirstLastPara="1" vert="horz" wrap="square" lIns="121900" tIns="60933" rIns="121900" bIns="60933" rtlCol="0" anchor="t" anchorCtr="0">
            <a:noAutofit/>
          </a:bodyPr>
          <a:lstStyle/>
          <a:p>
            <a:pPr marL="457189" indent="-457189">
              <a:spcBef>
                <a:spcPts val="533"/>
              </a:spcBef>
              <a:buClr>
                <a:schemeClr val="dk1"/>
              </a:buClr>
              <a:buFont typeface="Arial"/>
              <a:buChar char="•"/>
            </a:pPr>
            <a:endParaRPr sz="3200" dirty="0"/>
          </a:p>
        </p:txBody>
      </p:sp>
      <p:pic>
        <p:nvPicPr>
          <p:cNvPr id="4"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63520"/>
            <a:ext cx="6096000" cy="4710547"/>
          </a:xfrm>
          <a:prstGeom prst="rect">
            <a:avLst/>
          </a:prstGeom>
          <a:noFill/>
          <a:ln>
            <a:noFill/>
          </a:ln>
        </p:spPr>
      </p:pic>
      <p:pic>
        <p:nvPicPr>
          <p:cNvPr id="5"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363520"/>
            <a:ext cx="6096000" cy="4710547"/>
          </a:xfrm>
          <a:prstGeom prst="rect">
            <a:avLst/>
          </a:prstGeom>
          <a:noFill/>
          <a:ln>
            <a:noFill/>
          </a:ln>
        </p:spPr>
      </p:pic>
      <p:pic>
        <p:nvPicPr>
          <p:cNvPr id="6" name="Picture 5"/>
          <p:cNvPicPr>
            <a:picLocks noChangeAspect="1"/>
          </p:cNvPicPr>
          <p:nvPr/>
        </p:nvPicPr>
        <p:blipFill>
          <a:blip r:embed="rId5"/>
          <a:stretch>
            <a:fillRect/>
          </a:stretch>
        </p:blipFill>
        <p:spPr>
          <a:xfrm>
            <a:off x="5410200" y="4301017"/>
            <a:ext cx="1371600" cy="2257265"/>
          </a:xfrm>
          <a:prstGeom prst="rect">
            <a:avLst/>
          </a:prstGeom>
        </p:spPr>
      </p:pic>
      <p:sp>
        <p:nvSpPr>
          <p:cNvPr id="7" name="Rectangle 6"/>
          <p:cNvSpPr/>
          <p:nvPr/>
        </p:nvSpPr>
        <p:spPr>
          <a:xfrm>
            <a:off x="6314500" y="1040848"/>
            <a:ext cx="5943600" cy="923330"/>
          </a:xfrm>
          <a:prstGeom prst="rect">
            <a:avLst/>
          </a:prstGeom>
        </p:spPr>
        <p:txBody>
          <a:bodyPr wrap="square">
            <a:spAutoFit/>
          </a:bodyPr>
          <a:lstStyle/>
          <a:p>
            <a:pPr algn="ctr" defTabSz="914377"/>
            <a:r>
              <a:rPr lang="en-US" b="1" dirty="0">
                <a:latin typeface="Arial" panose="020B0604020202020204" pitchFamily="34" charset="0"/>
              </a:rPr>
              <a:t>2016 C-CAP (1-meter)</a:t>
            </a:r>
            <a:endParaRPr lang="en-US" dirty="0">
              <a:solidFill>
                <a:prstClr val="black"/>
              </a:solidFill>
              <a:latin typeface="Calibri" panose="020F0502020204030204"/>
            </a:endParaRPr>
          </a:p>
          <a:p>
            <a:pPr defTabSz="914377"/>
            <a:br>
              <a:rPr lang="en-US" dirty="0">
                <a:solidFill>
                  <a:prstClr val="black"/>
                </a:solidFill>
                <a:latin typeface="Calibri" panose="020F0502020204030204"/>
              </a:rPr>
            </a:br>
            <a:endParaRPr lang="en-US" dirty="0">
              <a:solidFill>
                <a:prstClr val="black"/>
              </a:solidFill>
              <a:latin typeface="Calibri" panose="020F0502020204030204"/>
            </a:endParaRPr>
          </a:p>
        </p:txBody>
      </p:sp>
      <p:sp>
        <p:nvSpPr>
          <p:cNvPr id="8" name="Rectangle 7"/>
          <p:cNvSpPr/>
          <p:nvPr/>
        </p:nvSpPr>
        <p:spPr>
          <a:xfrm>
            <a:off x="328671" y="1029832"/>
            <a:ext cx="5908711" cy="923330"/>
          </a:xfrm>
          <a:prstGeom prst="rect">
            <a:avLst/>
          </a:prstGeom>
        </p:spPr>
        <p:txBody>
          <a:bodyPr wrap="square">
            <a:spAutoFit/>
          </a:bodyPr>
          <a:lstStyle/>
          <a:p>
            <a:pPr algn="ctr" defTabSz="914377"/>
            <a:r>
              <a:rPr lang="en-US" b="1" dirty="0">
                <a:latin typeface="Arial" panose="020B0604020202020204" pitchFamily="34" charset="0"/>
              </a:rPr>
              <a:t>2016 Regional C-CAP (30-meter)</a:t>
            </a:r>
            <a:endParaRPr lang="en-US" dirty="0">
              <a:solidFill>
                <a:prstClr val="black"/>
              </a:solidFill>
              <a:latin typeface="Calibri" panose="020F0502020204030204"/>
            </a:endParaRPr>
          </a:p>
          <a:p>
            <a:pPr defTabSz="914377"/>
            <a:br>
              <a:rPr lang="en-US" dirty="0">
                <a:solidFill>
                  <a:prstClr val="black"/>
                </a:solidFill>
                <a:latin typeface="Calibri" panose="020F0502020204030204"/>
              </a:rPr>
            </a:br>
            <a:endParaRPr lang="en-US" dirty="0">
              <a:solidFill>
                <a:prstClr val="black"/>
              </a:solidFill>
              <a:latin typeface="Calibri" panose="020F0502020204030204"/>
            </a:endParaRPr>
          </a:p>
        </p:txBody>
      </p:sp>
    </p:spTree>
    <p:extLst>
      <p:ext uri="{BB962C8B-B14F-4D97-AF65-F5344CB8AC3E}">
        <p14:creationId xmlns:p14="http://schemas.microsoft.com/office/powerpoint/2010/main" val="4213231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9" name="Google Shape;99;p19"/>
          <p:cNvSpPr txBox="1">
            <a:spLocks noGrp="1"/>
          </p:cNvSpPr>
          <p:nvPr>
            <p:ph type="title"/>
          </p:nvPr>
        </p:nvSpPr>
        <p:spPr>
          <a:xfrm>
            <a:off x="0" y="-266707"/>
            <a:ext cx="12192000" cy="1143200"/>
          </a:xfrm>
          <a:prstGeom prst="rect">
            <a:avLst/>
          </a:prstGeom>
          <a:noFill/>
          <a:ln>
            <a:noFill/>
          </a:ln>
        </p:spPr>
        <p:txBody>
          <a:bodyPr spcFirstLastPara="1" vert="horz" wrap="square" lIns="121900" tIns="60933" rIns="121900" bIns="60933" rtlCol="0" anchor="ctr" anchorCtr="0">
            <a:noAutofit/>
          </a:bodyPr>
          <a:lstStyle/>
          <a:p>
            <a:r>
              <a:rPr lang="en" sz="4267" dirty="0"/>
              <a:t>Detailed High Resolution Impervious</a:t>
            </a:r>
            <a:endParaRPr dirty="0"/>
          </a:p>
        </p:txBody>
      </p:sp>
      <p:sp>
        <p:nvSpPr>
          <p:cNvPr id="3" name="Google Shape;239;p35"/>
          <p:cNvSpPr/>
          <p:nvPr/>
        </p:nvSpPr>
        <p:spPr>
          <a:xfrm>
            <a:off x="0" y="495293"/>
            <a:ext cx="12192000" cy="370000"/>
          </a:xfrm>
          <a:prstGeom prst="rect">
            <a:avLst/>
          </a:prstGeom>
          <a:noFill/>
          <a:ln>
            <a:noFill/>
          </a:ln>
        </p:spPr>
        <p:txBody>
          <a:bodyPr spcFirstLastPara="1" wrap="square" lIns="121900" tIns="60933" rIns="121900" bIns="60933" anchor="t" anchorCtr="0">
            <a:noAutofit/>
          </a:bodyPr>
          <a:lstStyle/>
          <a:p>
            <a:pPr algn="ctr" defTabSz="1219170">
              <a:buClr>
                <a:srgbClr val="000000"/>
              </a:buClr>
              <a:buSzPts val="1800"/>
              <a:defRPr/>
            </a:pPr>
            <a:r>
              <a:rPr lang="en" sz="2400" i="1" kern="0" dirty="0">
                <a:solidFill>
                  <a:srgbClr val="000000"/>
                </a:solidFill>
                <a:latin typeface="Calibri"/>
                <a:ea typeface="Calibri"/>
                <a:cs typeface="Calibri"/>
                <a:sym typeface="Calibri"/>
              </a:rPr>
              <a:t>Vector Mapping Example</a:t>
            </a:r>
            <a:endParaRPr sz="2400" i="1" kern="0" dirty="0">
              <a:solidFill>
                <a:srgbClr val="000000"/>
              </a:solidFill>
              <a:latin typeface="Calibri"/>
              <a:ea typeface="Calibri"/>
              <a:cs typeface="Calibri"/>
              <a:sym typeface="Calibri"/>
            </a:endParaRPr>
          </a:p>
        </p:txBody>
      </p:sp>
      <p:grpSp>
        <p:nvGrpSpPr>
          <p:cNvPr id="4" name="Group 3">
            <a:extLst>
              <a:ext uri="{FF2B5EF4-FFF2-40B4-BE49-F238E27FC236}">
                <a16:creationId xmlns:a16="http://schemas.microsoft.com/office/drawing/2014/main" id="{9DF26B36-FCFE-8B49-9D01-1A3C0D83AF7A}"/>
              </a:ext>
            </a:extLst>
          </p:cNvPr>
          <p:cNvGrpSpPr/>
          <p:nvPr/>
        </p:nvGrpSpPr>
        <p:grpSpPr>
          <a:xfrm>
            <a:off x="765615" y="1782237"/>
            <a:ext cx="11127611" cy="3779811"/>
            <a:chOff x="1200374" y="2882888"/>
            <a:chExt cx="9004282" cy="3473462"/>
          </a:xfrm>
        </p:grpSpPr>
        <p:pic>
          <p:nvPicPr>
            <p:cNvPr id="5" name="Picture 4" descr="A picture containing colorful, grass, tree&#10;&#10;Description automatically generated">
              <a:extLst>
                <a:ext uri="{FF2B5EF4-FFF2-40B4-BE49-F238E27FC236}">
                  <a16:creationId xmlns:a16="http://schemas.microsoft.com/office/drawing/2014/main" id="{5D007573-122F-5740-8B18-E0ECB8E9F5CB}"/>
                </a:ext>
              </a:extLst>
            </p:cNvPr>
            <p:cNvPicPr>
              <a:picLocks noChangeAspect="1"/>
            </p:cNvPicPr>
            <p:nvPr/>
          </p:nvPicPr>
          <p:blipFill>
            <a:blip r:embed="rId3"/>
            <a:stretch>
              <a:fillRect/>
            </a:stretch>
          </p:blipFill>
          <p:spPr>
            <a:xfrm>
              <a:off x="1200374" y="2882888"/>
              <a:ext cx="6530984" cy="3473462"/>
            </a:xfrm>
            <a:prstGeom prst="rect">
              <a:avLst/>
            </a:prstGeom>
          </p:spPr>
        </p:pic>
        <p:grpSp>
          <p:nvGrpSpPr>
            <p:cNvPr id="6" name="Group 5">
              <a:extLst>
                <a:ext uri="{FF2B5EF4-FFF2-40B4-BE49-F238E27FC236}">
                  <a16:creationId xmlns:a16="http://schemas.microsoft.com/office/drawing/2014/main" id="{47D69AC6-27AF-7B47-8765-3EA4C0C8E5F5}"/>
                </a:ext>
              </a:extLst>
            </p:cNvPr>
            <p:cNvGrpSpPr/>
            <p:nvPr/>
          </p:nvGrpSpPr>
          <p:grpSpPr>
            <a:xfrm>
              <a:off x="7731358" y="2882888"/>
              <a:ext cx="2473298" cy="3473462"/>
              <a:chOff x="7764811" y="2882888"/>
              <a:chExt cx="2473298" cy="3473462"/>
            </a:xfrm>
          </p:grpSpPr>
          <p:grpSp>
            <p:nvGrpSpPr>
              <p:cNvPr id="8" name="Group 7">
                <a:extLst>
                  <a:ext uri="{FF2B5EF4-FFF2-40B4-BE49-F238E27FC236}">
                    <a16:creationId xmlns:a16="http://schemas.microsoft.com/office/drawing/2014/main" id="{45898329-BED2-C94A-B5B8-A5FF6CF4272C}"/>
                  </a:ext>
                </a:extLst>
              </p:cNvPr>
              <p:cNvGrpSpPr/>
              <p:nvPr/>
            </p:nvGrpSpPr>
            <p:grpSpPr>
              <a:xfrm>
                <a:off x="7764811" y="2973583"/>
                <a:ext cx="2473298" cy="3382767"/>
                <a:chOff x="7764811" y="2973583"/>
                <a:chExt cx="2473298" cy="3382767"/>
              </a:xfrm>
            </p:grpSpPr>
            <p:pic>
              <p:nvPicPr>
                <p:cNvPr id="10" name="Picture 9" descr="A screenshot of a cell phone&#10;&#10;Description automatically generated">
                  <a:extLst>
                    <a:ext uri="{FF2B5EF4-FFF2-40B4-BE49-F238E27FC236}">
                      <a16:creationId xmlns:a16="http://schemas.microsoft.com/office/drawing/2014/main" id="{05E5B7C3-27FA-EE41-BB77-9C5AC05DA132}"/>
                    </a:ext>
                  </a:extLst>
                </p:cNvPr>
                <p:cNvPicPr>
                  <a:picLocks noChangeAspect="1"/>
                </p:cNvPicPr>
                <p:nvPr/>
              </p:nvPicPr>
              <p:blipFill>
                <a:blip r:embed="rId4"/>
                <a:stretch>
                  <a:fillRect/>
                </a:stretch>
              </p:blipFill>
              <p:spPr>
                <a:xfrm>
                  <a:off x="7764811" y="2973583"/>
                  <a:ext cx="2159000" cy="140970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AE0EB0E0-8A4A-B941-AB1F-47208D548865}"/>
                    </a:ext>
                  </a:extLst>
                </p:cNvPr>
                <p:cNvPicPr>
                  <a:picLocks noChangeAspect="1"/>
                </p:cNvPicPr>
                <p:nvPr/>
              </p:nvPicPr>
              <p:blipFill>
                <a:blip r:embed="rId5"/>
                <a:stretch>
                  <a:fillRect/>
                </a:stretch>
              </p:blipFill>
              <p:spPr>
                <a:xfrm>
                  <a:off x="7774309" y="4375150"/>
                  <a:ext cx="2463800" cy="1981200"/>
                </a:xfrm>
                <a:prstGeom prst="rect">
                  <a:avLst/>
                </a:prstGeom>
              </p:spPr>
            </p:pic>
          </p:grpSp>
          <p:sp>
            <p:nvSpPr>
              <p:cNvPr id="9" name="Rectangle 8">
                <a:extLst>
                  <a:ext uri="{FF2B5EF4-FFF2-40B4-BE49-F238E27FC236}">
                    <a16:creationId xmlns:a16="http://schemas.microsoft.com/office/drawing/2014/main" id="{B3355C35-6BB1-A240-AB35-E0D7A58BBCD5}"/>
                  </a:ext>
                </a:extLst>
              </p:cNvPr>
              <p:cNvSpPr/>
              <p:nvPr/>
            </p:nvSpPr>
            <p:spPr>
              <a:xfrm>
                <a:off x="7796611" y="2882888"/>
                <a:ext cx="276871" cy="3473462"/>
              </a:xfrm>
              <a:prstGeom prst="rect">
                <a:avLst/>
              </a:prstGeom>
              <a:solidFill>
                <a:srgbClr val="FE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grpSp>
      </p:grpSp>
      <p:pic>
        <p:nvPicPr>
          <p:cNvPr id="12" name="Picture 11">
            <a:extLst>
              <a:ext uri="{FF2B5EF4-FFF2-40B4-BE49-F238E27FC236}">
                <a16:creationId xmlns:a16="http://schemas.microsoft.com/office/drawing/2014/main" id="{B2D1D7CE-1784-9C4E-8571-F289F0EB9A32}"/>
              </a:ext>
            </a:extLst>
          </p:cNvPr>
          <p:cNvPicPr>
            <a:picLocks/>
          </p:cNvPicPr>
          <p:nvPr/>
        </p:nvPicPr>
        <p:blipFill rotWithShape="1">
          <a:blip r:embed="rId6"/>
          <a:srcRect t="14624" r="69406" b="13025"/>
          <a:stretch/>
        </p:blipFill>
        <p:spPr>
          <a:xfrm>
            <a:off x="9218151" y="2511328"/>
            <a:ext cx="473413" cy="243840"/>
          </a:xfrm>
          <a:prstGeom prst="rect">
            <a:avLst/>
          </a:prstGeom>
        </p:spPr>
      </p:pic>
      <p:sp>
        <p:nvSpPr>
          <p:cNvPr id="2" name="TextBox 1"/>
          <p:cNvSpPr txBox="1"/>
          <p:nvPr/>
        </p:nvSpPr>
        <p:spPr>
          <a:xfrm>
            <a:off x="10656271" y="1819139"/>
            <a:ext cx="272248" cy="379656"/>
          </a:xfrm>
          <a:prstGeom prst="rect">
            <a:avLst/>
          </a:prstGeom>
          <a:noFill/>
        </p:spPr>
        <p:txBody>
          <a:bodyPr wrap="square" rtlCol="0">
            <a:spAutoFit/>
          </a:bodyPr>
          <a:lstStyle/>
          <a:p>
            <a:pPr defTabSz="1219170">
              <a:buClr>
                <a:srgbClr val="000000"/>
              </a:buClr>
              <a:defRPr/>
            </a:pPr>
            <a:r>
              <a:rPr lang="en-US" sz="1867" kern="0" dirty="0">
                <a:solidFill>
                  <a:srgbClr val="000000"/>
                </a:solidFill>
                <a:latin typeface="Arial"/>
                <a:cs typeface="Arial"/>
                <a:sym typeface="Arial"/>
              </a:rPr>
              <a:t>*</a:t>
            </a:r>
          </a:p>
        </p:txBody>
      </p:sp>
      <p:sp>
        <p:nvSpPr>
          <p:cNvPr id="14" name="TextBox 13"/>
          <p:cNvSpPr txBox="1"/>
          <p:nvPr/>
        </p:nvSpPr>
        <p:spPr>
          <a:xfrm>
            <a:off x="10243956" y="2164383"/>
            <a:ext cx="272248" cy="379656"/>
          </a:xfrm>
          <a:prstGeom prst="rect">
            <a:avLst/>
          </a:prstGeom>
          <a:noFill/>
        </p:spPr>
        <p:txBody>
          <a:bodyPr wrap="square" rtlCol="0">
            <a:spAutoFit/>
          </a:bodyPr>
          <a:lstStyle/>
          <a:p>
            <a:pPr defTabSz="1219170">
              <a:buClr>
                <a:srgbClr val="000000"/>
              </a:buClr>
              <a:defRPr/>
            </a:pPr>
            <a:r>
              <a:rPr lang="en-US" sz="1867" kern="0" dirty="0">
                <a:solidFill>
                  <a:srgbClr val="000000"/>
                </a:solidFill>
                <a:latin typeface="Arial"/>
                <a:cs typeface="Arial"/>
                <a:sym typeface="Arial"/>
              </a:rPr>
              <a:t>*</a:t>
            </a:r>
          </a:p>
        </p:txBody>
      </p:sp>
      <p:sp>
        <p:nvSpPr>
          <p:cNvPr id="15" name="TextBox 14"/>
          <p:cNvSpPr txBox="1"/>
          <p:nvPr/>
        </p:nvSpPr>
        <p:spPr>
          <a:xfrm>
            <a:off x="10575379" y="2732548"/>
            <a:ext cx="272248" cy="379656"/>
          </a:xfrm>
          <a:prstGeom prst="rect">
            <a:avLst/>
          </a:prstGeom>
          <a:noFill/>
        </p:spPr>
        <p:txBody>
          <a:bodyPr wrap="square" rtlCol="0">
            <a:spAutoFit/>
          </a:bodyPr>
          <a:lstStyle/>
          <a:p>
            <a:pPr defTabSz="1219170">
              <a:buClr>
                <a:srgbClr val="000000"/>
              </a:buClr>
              <a:defRPr/>
            </a:pPr>
            <a:r>
              <a:rPr lang="en-US" sz="1867" kern="0" dirty="0">
                <a:solidFill>
                  <a:srgbClr val="000000"/>
                </a:solidFill>
                <a:latin typeface="Arial"/>
                <a:cs typeface="Arial"/>
                <a:sym typeface="Arial"/>
              </a:rPr>
              <a:t>*</a:t>
            </a:r>
          </a:p>
        </p:txBody>
      </p:sp>
      <p:sp>
        <p:nvSpPr>
          <p:cNvPr id="16" name="TextBox 15"/>
          <p:cNvSpPr txBox="1"/>
          <p:nvPr/>
        </p:nvSpPr>
        <p:spPr>
          <a:xfrm>
            <a:off x="10409661" y="3395416"/>
            <a:ext cx="272248" cy="379656"/>
          </a:xfrm>
          <a:prstGeom prst="rect">
            <a:avLst/>
          </a:prstGeom>
          <a:noFill/>
        </p:spPr>
        <p:txBody>
          <a:bodyPr wrap="square" rtlCol="0">
            <a:spAutoFit/>
          </a:bodyPr>
          <a:lstStyle/>
          <a:p>
            <a:pPr defTabSz="1219170">
              <a:buClr>
                <a:srgbClr val="000000"/>
              </a:buClr>
              <a:defRPr/>
            </a:pPr>
            <a:r>
              <a:rPr lang="en-US" sz="1867" kern="0" dirty="0">
                <a:solidFill>
                  <a:srgbClr val="000000"/>
                </a:solidFill>
                <a:latin typeface="Arial"/>
                <a:cs typeface="Arial"/>
                <a:sym typeface="Arial"/>
              </a:rPr>
              <a:t>*</a:t>
            </a:r>
          </a:p>
        </p:txBody>
      </p:sp>
      <p:sp>
        <p:nvSpPr>
          <p:cNvPr id="19" name="TextBox 18"/>
          <p:cNvSpPr txBox="1"/>
          <p:nvPr/>
        </p:nvSpPr>
        <p:spPr>
          <a:xfrm>
            <a:off x="5523882" y="6052742"/>
            <a:ext cx="5283201" cy="338554"/>
          </a:xfrm>
          <a:prstGeom prst="rect">
            <a:avLst/>
          </a:prstGeom>
          <a:noFill/>
        </p:spPr>
        <p:txBody>
          <a:bodyPr wrap="square" rtlCol="0">
            <a:spAutoFit/>
          </a:bodyPr>
          <a:lstStyle/>
          <a:p>
            <a:pPr algn="ctr" defTabSz="1219170">
              <a:buClr>
                <a:srgbClr val="000000"/>
              </a:buClr>
              <a:defRPr/>
            </a:pPr>
            <a:r>
              <a:rPr lang="en-US" sz="1600" i="1" kern="0" dirty="0">
                <a:solidFill>
                  <a:srgbClr val="000000"/>
                </a:solidFill>
                <a:latin typeface="Arial"/>
                <a:cs typeface="Arial"/>
                <a:sym typeface="Arial"/>
              </a:rPr>
              <a:t>* Highlights Categories not seen by NOAA</a:t>
            </a:r>
          </a:p>
        </p:txBody>
      </p:sp>
      <p:pic>
        <p:nvPicPr>
          <p:cNvPr id="20" name="Google Shape;241;p35"/>
          <p:cNvPicPr preferRelativeResize="0"/>
          <p:nvPr/>
        </p:nvPicPr>
        <p:blipFill>
          <a:blip r:embed="rId7">
            <a:alphaModFix/>
          </a:blip>
          <a:stretch>
            <a:fillRect/>
          </a:stretch>
        </p:blipFill>
        <p:spPr>
          <a:xfrm>
            <a:off x="10074742" y="889665"/>
            <a:ext cx="1736929" cy="662633"/>
          </a:xfrm>
          <a:prstGeom prst="rect">
            <a:avLst/>
          </a:prstGeom>
          <a:noFill/>
          <a:ln>
            <a:noFill/>
          </a:ln>
        </p:spPr>
      </p:pic>
    </p:spTree>
    <p:extLst>
      <p:ext uri="{BB962C8B-B14F-4D97-AF65-F5344CB8AC3E}">
        <p14:creationId xmlns:p14="http://schemas.microsoft.com/office/powerpoint/2010/main" val="1321873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r>
              <a:rPr lang="en-US" dirty="0"/>
              <a:t>What do we need help with…..</a:t>
            </a:r>
          </a:p>
        </p:txBody>
      </p:sp>
      <p:sp>
        <p:nvSpPr>
          <p:cNvPr id="5" name="Content Placeholder 4">
            <a:extLst>
              <a:ext uri="{FF2B5EF4-FFF2-40B4-BE49-F238E27FC236}">
                <a16:creationId xmlns:a16="http://schemas.microsoft.com/office/drawing/2014/main" id="{957074AC-A6D1-4332-B8F5-FAF3685F471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09511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endParaRPr lang="en-US" dirty="0"/>
          </a:p>
        </p:txBody>
      </p:sp>
      <p:pic>
        <p:nvPicPr>
          <p:cNvPr id="4" name="Content Placeholder 3">
            <a:extLst>
              <a:ext uri="{FF2B5EF4-FFF2-40B4-BE49-F238E27FC236}">
                <a16:creationId xmlns:a16="http://schemas.microsoft.com/office/drawing/2014/main" id="{EC03816B-35A3-4051-B13F-80CA2691F69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3127"/>
            <a:ext cx="12161924" cy="6774873"/>
          </a:xfrm>
        </p:spPr>
      </p:pic>
      <p:pic>
        <p:nvPicPr>
          <p:cNvPr id="5" name="Picture 4">
            <a:extLst>
              <a:ext uri="{FF2B5EF4-FFF2-40B4-BE49-F238E27FC236}">
                <a16:creationId xmlns:a16="http://schemas.microsoft.com/office/drawing/2014/main" id="{DCCA4E17-4E78-4B69-B54B-93B63B2DA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4949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DA737-6DA4-49C1-9EA8-9B212685D8E8}"/>
              </a:ext>
            </a:extLst>
          </p:cNvPr>
          <p:cNvSpPr>
            <a:spLocks noGrp="1"/>
          </p:cNvSpPr>
          <p:nvPr>
            <p:ph type="title"/>
          </p:nvPr>
        </p:nvSpPr>
        <p:spPr/>
        <p:txBody>
          <a:bodyPr/>
          <a:lstStyle/>
          <a:p>
            <a:endParaRPr lang="en-US"/>
          </a:p>
        </p:txBody>
      </p:sp>
      <p:pic>
        <p:nvPicPr>
          <p:cNvPr id="5" name="Content Placeholder 4" descr="A picture containing grass, tree, driving, train&#10;&#10;Description automatically generated">
            <a:extLst>
              <a:ext uri="{FF2B5EF4-FFF2-40B4-BE49-F238E27FC236}">
                <a16:creationId xmlns:a16="http://schemas.microsoft.com/office/drawing/2014/main" id="{C346E7D0-62B0-480B-B31F-EF24B2FC297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65070" y="13601"/>
            <a:ext cx="9107729" cy="6830797"/>
          </a:xfrm>
        </p:spPr>
      </p:pic>
    </p:spTree>
    <p:extLst>
      <p:ext uri="{BB962C8B-B14F-4D97-AF65-F5344CB8AC3E}">
        <p14:creationId xmlns:p14="http://schemas.microsoft.com/office/powerpoint/2010/main" val="1328582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EE5D1-7E91-49C1-8EA5-E19BB6A9AA3C}"/>
              </a:ext>
            </a:extLst>
          </p:cNvPr>
          <p:cNvSpPr>
            <a:spLocks noGrp="1"/>
          </p:cNvSpPr>
          <p:nvPr>
            <p:ph type="title"/>
          </p:nvPr>
        </p:nvSpPr>
        <p:spPr/>
        <p:txBody>
          <a:bodyPr/>
          <a:lstStyle/>
          <a:p>
            <a:endParaRPr lang="en-US"/>
          </a:p>
        </p:txBody>
      </p:sp>
      <p:pic>
        <p:nvPicPr>
          <p:cNvPr id="5" name="Content Placeholder 4" descr="A picture containing indoor, electronics, monitor, computer&#10;&#10;Description automatically generated">
            <a:extLst>
              <a:ext uri="{FF2B5EF4-FFF2-40B4-BE49-F238E27FC236}">
                <a16:creationId xmlns:a16="http://schemas.microsoft.com/office/drawing/2014/main" id="{C3CA62D6-B549-4D88-B50D-C95F04D2D6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9763" y="78364"/>
            <a:ext cx="10161514" cy="6779636"/>
          </a:xfrm>
        </p:spPr>
      </p:pic>
    </p:spTree>
    <p:extLst>
      <p:ext uri="{BB962C8B-B14F-4D97-AF65-F5344CB8AC3E}">
        <p14:creationId xmlns:p14="http://schemas.microsoft.com/office/powerpoint/2010/main" val="3996413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9CE84-C634-470D-BAE3-44FDA2A242F7}"/>
              </a:ext>
            </a:extLst>
          </p:cNvPr>
          <p:cNvSpPr>
            <a:spLocks noGrp="1"/>
          </p:cNvSpPr>
          <p:nvPr>
            <p:ph type="title"/>
          </p:nvPr>
        </p:nvSpPr>
        <p:spPr/>
        <p:txBody>
          <a:bodyPr/>
          <a:lstStyle/>
          <a:p>
            <a:endParaRPr lang="en-US"/>
          </a:p>
        </p:txBody>
      </p:sp>
      <p:pic>
        <p:nvPicPr>
          <p:cNvPr id="5" name="Content Placeholder 4" descr="A person sitting in a boat on a body of water&#10;&#10;Description automatically generated">
            <a:extLst>
              <a:ext uri="{FF2B5EF4-FFF2-40B4-BE49-F238E27FC236}">
                <a16:creationId xmlns:a16="http://schemas.microsoft.com/office/drawing/2014/main" id="{D6AA302F-CAA6-4701-A868-D25B32EE0BB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40381" y="0"/>
            <a:ext cx="9144000" cy="6858000"/>
          </a:xfrm>
        </p:spPr>
      </p:pic>
    </p:spTree>
    <p:extLst>
      <p:ext uri="{BB962C8B-B14F-4D97-AF65-F5344CB8AC3E}">
        <p14:creationId xmlns:p14="http://schemas.microsoft.com/office/powerpoint/2010/main" val="28687732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D7DC-F39D-4AFE-968A-6E4F93CDCA63}"/>
              </a:ext>
            </a:extLst>
          </p:cNvPr>
          <p:cNvSpPr>
            <a:spLocks noGrp="1"/>
          </p:cNvSpPr>
          <p:nvPr>
            <p:ph type="title"/>
          </p:nvPr>
        </p:nvSpPr>
        <p:spPr/>
        <p:txBody>
          <a:bodyPr/>
          <a:lstStyle/>
          <a:p>
            <a:endParaRPr lang="en-US"/>
          </a:p>
        </p:txBody>
      </p:sp>
      <p:pic>
        <p:nvPicPr>
          <p:cNvPr id="5" name="Content Placeholder 4" descr="A group of people on a beach&#10;&#10;Description automatically generated">
            <a:extLst>
              <a:ext uri="{FF2B5EF4-FFF2-40B4-BE49-F238E27FC236}">
                <a16:creationId xmlns:a16="http://schemas.microsoft.com/office/drawing/2014/main" id="{73C6FF5B-52A3-4BCC-996C-633F0D84C20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0"/>
            <a:ext cx="10278968" cy="6858000"/>
          </a:xfrm>
        </p:spPr>
      </p:pic>
    </p:spTree>
    <p:extLst>
      <p:ext uri="{BB962C8B-B14F-4D97-AF65-F5344CB8AC3E}">
        <p14:creationId xmlns:p14="http://schemas.microsoft.com/office/powerpoint/2010/main" val="42648210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8FE60-56D8-406E-86D1-09FB929E27BD}"/>
              </a:ext>
            </a:extLst>
          </p:cNvPr>
          <p:cNvSpPr>
            <a:spLocks noGrp="1"/>
          </p:cNvSpPr>
          <p:nvPr>
            <p:ph type="title"/>
          </p:nvPr>
        </p:nvSpPr>
        <p:spPr/>
        <p:txBody>
          <a:bodyPr/>
          <a:lstStyle/>
          <a:p>
            <a:endParaRPr lang="en-US"/>
          </a:p>
        </p:txBody>
      </p:sp>
      <p:pic>
        <p:nvPicPr>
          <p:cNvPr id="5" name="Content Placeholder 4" descr="A picture containing outdoor, side, sheep, walking&#10;&#10;Description automatically generated">
            <a:extLst>
              <a:ext uri="{FF2B5EF4-FFF2-40B4-BE49-F238E27FC236}">
                <a16:creationId xmlns:a16="http://schemas.microsoft.com/office/drawing/2014/main" id="{F64B1AB8-0469-49C5-8853-5C3355F7BC9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2470800" y="1390147"/>
            <a:ext cx="6561426" cy="4374284"/>
          </a:xfrm>
        </p:spPr>
      </p:pic>
    </p:spTree>
    <p:extLst>
      <p:ext uri="{BB962C8B-B14F-4D97-AF65-F5344CB8AC3E}">
        <p14:creationId xmlns:p14="http://schemas.microsoft.com/office/powerpoint/2010/main" val="3483384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1"/>
            <a:ext cx="8643257" cy="422534"/>
          </a:xfrm>
        </p:spPr>
        <p:txBody>
          <a:bodyPr>
            <a:noAutofit/>
          </a:bodyPr>
          <a:lstStyle/>
          <a:p>
            <a:endParaRPr lang="en-US" sz="2800" dirty="0"/>
          </a:p>
        </p:txBody>
      </p:sp>
      <p:pic>
        <p:nvPicPr>
          <p:cNvPr id="4" name="Picture 3">
            <a:extLst>
              <a:ext uri="{FF2B5EF4-FFF2-40B4-BE49-F238E27FC236}">
                <a16:creationId xmlns:a16="http://schemas.microsoft.com/office/drawing/2014/main" id="{B1AAF0EC-B56C-47D2-BC3A-9DE4D24C9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619"/>
            <a:ext cx="12192000" cy="6440761"/>
          </a:xfrm>
          <a:prstGeom prst="rect">
            <a:avLst/>
          </a:prstGeom>
        </p:spPr>
      </p:pic>
      <p:pic>
        <p:nvPicPr>
          <p:cNvPr id="5" name="Picture 4">
            <a:extLst>
              <a:ext uri="{FF2B5EF4-FFF2-40B4-BE49-F238E27FC236}">
                <a16:creationId xmlns:a16="http://schemas.microsoft.com/office/drawing/2014/main" id="{5F4364C1-17BE-4468-9A7A-33B8DC23D7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3454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1D38E-5AF8-493B-881A-EDBC0D9C44EF}"/>
              </a:ext>
            </a:extLst>
          </p:cNvPr>
          <p:cNvSpPr>
            <a:spLocks noGrp="1"/>
          </p:cNvSpPr>
          <p:nvPr>
            <p:ph type="title"/>
          </p:nvPr>
        </p:nvSpPr>
        <p:spPr/>
        <p:txBody>
          <a:bodyPr/>
          <a:lstStyle/>
          <a:p>
            <a:endParaRPr lang="en-US"/>
          </a:p>
        </p:txBody>
      </p:sp>
      <p:pic>
        <p:nvPicPr>
          <p:cNvPr id="5" name="Content Placeholder 4" descr="A picture containing outdoor, nature, grass, air&#10;&#10;Description automatically generated">
            <a:extLst>
              <a:ext uri="{FF2B5EF4-FFF2-40B4-BE49-F238E27FC236}">
                <a16:creationId xmlns:a16="http://schemas.microsoft.com/office/drawing/2014/main" id="{CBCF804B-CF9F-4A11-9527-8F5C852A591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49534" y="29801"/>
            <a:ext cx="9104265" cy="6828199"/>
          </a:xfrm>
        </p:spPr>
      </p:pic>
    </p:spTree>
    <p:extLst>
      <p:ext uri="{BB962C8B-B14F-4D97-AF65-F5344CB8AC3E}">
        <p14:creationId xmlns:p14="http://schemas.microsoft.com/office/powerpoint/2010/main" val="17420656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endParaRPr lang="en-US" dirty="0"/>
          </a:p>
        </p:txBody>
      </p:sp>
      <p:pic>
        <p:nvPicPr>
          <p:cNvPr id="4" name="Content Placeholder 3">
            <a:extLst>
              <a:ext uri="{FF2B5EF4-FFF2-40B4-BE49-F238E27FC236}">
                <a16:creationId xmlns:a16="http://schemas.microsoft.com/office/drawing/2014/main" id="{EC03816B-35A3-4051-B13F-80CA2691F69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3127"/>
            <a:ext cx="12161924" cy="6774873"/>
          </a:xfrm>
        </p:spPr>
      </p:pic>
      <p:pic>
        <p:nvPicPr>
          <p:cNvPr id="5" name="Picture 4">
            <a:extLst>
              <a:ext uri="{FF2B5EF4-FFF2-40B4-BE49-F238E27FC236}">
                <a16:creationId xmlns:a16="http://schemas.microsoft.com/office/drawing/2014/main" id="{DCCA4E17-4E78-4B69-B54B-93B63B2DA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78373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normAutofit fontScale="90000"/>
          </a:bodyPr>
          <a:lstStyle/>
          <a:p>
            <a:pPr algn="ctr"/>
            <a:r>
              <a:rPr lang="en-US" dirty="0"/>
              <a:t>Research and integration</a:t>
            </a:r>
            <a:br>
              <a:rPr lang="en-US" dirty="0"/>
            </a:br>
            <a:endParaRPr lang="en-US" dirty="0"/>
          </a:p>
        </p:txBody>
      </p:sp>
      <p:sp>
        <p:nvSpPr>
          <p:cNvPr id="5" name="Content Placeholder 4">
            <a:extLst>
              <a:ext uri="{FF2B5EF4-FFF2-40B4-BE49-F238E27FC236}">
                <a16:creationId xmlns:a16="http://schemas.microsoft.com/office/drawing/2014/main" id="{957074AC-A6D1-4332-B8F5-FAF3685F471C}"/>
              </a:ext>
            </a:extLst>
          </p:cNvPr>
          <p:cNvSpPr>
            <a:spLocks noGrp="1"/>
          </p:cNvSpPr>
          <p:nvPr>
            <p:ph idx="1"/>
          </p:nvPr>
        </p:nvSpPr>
        <p:spPr/>
        <p:txBody>
          <a:bodyPr/>
          <a:lstStyle/>
          <a:p>
            <a:endParaRPr lang="en-US" dirty="0"/>
          </a:p>
          <a:p>
            <a:r>
              <a:rPr lang="en-US" dirty="0"/>
              <a:t>Augmented machine learning</a:t>
            </a:r>
          </a:p>
          <a:p>
            <a:r>
              <a:rPr lang="en-US" dirty="0"/>
              <a:t>Hi-res</a:t>
            </a:r>
          </a:p>
          <a:p>
            <a:r>
              <a:rPr lang="en-US" dirty="0"/>
              <a:t>Cross project integration</a:t>
            </a:r>
          </a:p>
        </p:txBody>
      </p:sp>
    </p:spTree>
    <p:extLst>
      <p:ext uri="{BB962C8B-B14F-4D97-AF65-F5344CB8AC3E}">
        <p14:creationId xmlns:p14="http://schemas.microsoft.com/office/powerpoint/2010/main" val="35834405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150C0-987D-4F36-BB75-A13D8407E473}"/>
              </a:ext>
            </a:extLst>
          </p:cNvPr>
          <p:cNvSpPr>
            <a:spLocks noGrp="1"/>
          </p:cNvSpPr>
          <p:nvPr>
            <p:ph type="title"/>
          </p:nvPr>
        </p:nvSpPr>
        <p:spPr>
          <a:xfrm>
            <a:off x="838200" y="365126"/>
            <a:ext cx="10515600" cy="538884"/>
          </a:xfrm>
        </p:spPr>
        <p:txBody>
          <a:bodyPr>
            <a:normAutofit fontScale="90000"/>
          </a:bodyPr>
          <a:lstStyle/>
          <a:p>
            <a:pPr algn="ctr"/>
            <a:r>
              <a:rPr lang="en-US" dirty="0"/>
              <a:t>Sentinel Left, Landsat right</a:t>
            </a:r>
          </a:p>
        </p:txBody>
      </p:sp>
      <p:pic>
        <p:nvPicPr>
          <p:cNvPr id="5" name="Content Placeholder 4" descr="Map&#10;&#10;Description automatically generated">
            <a:extLst>
              <a:ext uri="{FF2B5EF4-FFF2-40B4-BE49-F238E27FC236}">
                <a16:creationId xmlns:a16="http://schemas.microsoft.com/office/drawing/2014/main" id="{A6895768-C7D0-4272-95A6-DCB36FA3E9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003610"/>
            <a:ext cx="12232077" cy="5854390"/>
          </a:xfrm>
        </p:spPr>
      </p:pic>
    </p:spTree>
    <p:extLst>
      <p:ext uri="{BB962C8B-B14F-4D97-AF65-F5344CB8AC3E}">
        <p14:creationId xmlns:p14="http://schemas.microsoft.com/office/powerpoint/2010/main" val="21121125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17F4B37C-4425-4592-ACC4-641A6DC533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034833"/>
            <a:ext cx="12192000" cy="5823167"/>
          </a:xfrm>
        </p:spPr>
      </p:pic>
      <p:sp>
        <p:nvSpPr>
          <p:cNvPr id="6" name="Title 1">
            <a:extLst>
              <a:ext uri="{FF2B5EF4-FFF2-40B4-BE49-F238E27FC236}">
                <a16:creationId xmlns:a16="http://schemas.microsoft.com/office/drawing/2014/main" id="{A01440F5-318B-411A-9A58-D95642E2F381}"/>
              </a:ext>
            </a:extLst>
          </p:cNvPr>
          <p:cNvSpPr>
            <a:spLocks noGrp="1"/>
          </p:cNvSpPr>
          <p:nvPr>
            <p:ph type="title"/>
          </p:nvPr>
        </p:nvSpPr>
        <p:spPr>
          <a:xfrm>
            <a:off x="838200" y="365125"/>
            <a:ext cx="10515600" cy="476539"/>
          </a:xfrm>
        </p:spPr>
        <p:txBody>
          <a:bodyPr>
            <a:normAutofit fontScale="90000"/>
          </a:bodyPr>
          <a:lstStyle/>
          <a:p>
            <a:pPr algn="ctr"/>
            <a:r>
              <a:rPr lang="en-US" dirty="0"/>
              <a:t>Sentinel Left, Landsat right</a:t>
            </a:r>
          </a:p>
        </p:txBody>
      </p:sp>
    </p:spTree>
    <p:extLst>
      <p:ext uri="{BB962C8B-B14F-4D97-AF65-F5344CB8AC3E}">
        <p14:creationId xmlns:p14="http://schemas.microsoft.com/office/powerpoint/2010/main" val="34047749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endParaRPr lang="en-US" dirty="0"/>
          </a:p>
        </p:txBody>
      </p:sp>
      <p:pic>
        <p:nvPicPr>
          <p:cNvPr id="4" name="Content Placeholder 3" descr="Map&#10;&#10;Description automatically generated">
            <a:extLst>
              <a:ext uri="{FF2B5EF4-FFF2-40B4-BE49-F238E27FC236}">
                <a16:creationId xmlns:a16="http://schemas.microsoft.com/office/drawing/2014/main" id="{DA81693C-B257-4115-9477-51A6387ADB9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052174" cy="6858000"/>
          </a:xfrm>
        </p:spPr>
      </p:pic>
    </p:spTree>
    <p:extLst>
      <p:ext uri="{BB962C8B-B14F-4D97-AF65-F5344CB8AC3E}">
        <p14:creationId xmlns:p14="http://schemas.microsoft.com/office/powerpoint/2010/main" val="847903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endParaRPr lang="en-US" dirty="0"/>
          </a:p>
        </p:txBody>
      </p:sp>
      <p:pic>
        <p:nvPicPr>
          <p:cNvPr id="4" name="Content Placeholder 3" descr="Map&#10;&#10;Description automatically generated">
            <a:extLst>
              <a:ext uri="{FF2B5EF4-FFF2-40B4-BE49-F238E27FC236}">
                <a16:creationId xmlns:a16="http://schemas.microsoft.com/office/drawing/2014/main" id="{9B3D47C0-2804-4BE1-9265-AFB7FC7858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53094" cy="6858000"/>
          </a:xfrm>
        </p:spPr>
      </p:pic>
    </p:spTree>
    <p:extLst>
      <p:ext uri="{BB962C8B-B14F-4D97-AF65-F5344CB8AC3E}">
        <p14:creationId xmlns:p14="http://schemas.microsoft.com/office/powerpoint/2010/main" val="35990048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endParaRPr lang="en-US" dirty="0"/>
          </a:p>
        </p:txBody>
      </p:sp>
      <p:pic>
        <p:nvPicPr>
          <p:cNvPr id="4" name="Content Placeholder 3" descr="Map&#10;&#10;Description automatically generated">
            <a:extLst>
              <a:ext uri="{FF2B5EF4-FFF2-40B4-BE49-F238E27FC236}">
                <a16:creationId xmlns:a16="http://schemas.microsoft.com/office/drawing/2014/main" id="{3AA9A287-5783-4C64-912A-7A72841AAB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463" y="-14342"/>
            <a:ext cx="12099073" cy="6872342"/>
          </a:xfrm>
        </p:spPr>
      </p:pic>
    </p:spTree>
    <p:extLst>
      <p:ext uri="{BB962C8B-B14F-4D97-AF65-F5344CB8AC3E}">
        <p14:creationId xmlns:p14="http://schemas.microsoft.com/office/powerpoint/2010/main" val="5068001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C480-D6DC-4B4D-9CCA-896EF57C3351}"/>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4C9D89B8-D9B9-4B02-A976-35CBFFCA334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488110"/>
            <a:ext cx="6096000" cy="6369890"/>
          </a:xfrm>
        </p:spPr>
      </p:pic>
      <p:pic>
        <p:nvPicPr>
          <p:cNvPr id="4" name="Picture 3" descr="Map&#10;&#10;Description automatically generated">
            <a:extLst>
              <a:ext uri="{FF2B5EF4-FFF2-40B4-BE49-F238E27FC236}">
                <a16:creationId xmlns:a16="http://schemas.microsoft.com/office/drawing/2014/main" id="{783FBE0C-1F89-4FDD-BE7C-FA0D38FFDB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8189" y="488109"/>
            <a:ext cx="6033811" cy="6369891"/>
          </a:xfrm>
          <a:prstGeom prst="rect">
            <a:avLst/>
          </a:prstGeom>
        </p:spPr>
      </p:pic>
    </p:spTree>
    <p:extLst>
      <p:ext uri="{BB962C8B-B14F-4D97-AF65-F5344CB8AC3E}">
        <p14:creationId xmlns:p14="http://schemas.microsoft.com/office/powerpoint/2010/main" val="28945788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C480-D6DC-4B4D-9CCA-896EF57C3351}"/>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4C9D89B8-D9B9-4B02-A976-35CBFFCA334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488110"/>
            <a:ext cx="6096000" cy="6369890"/>
          </a:xfrm>
        </p:spPr>
      </p:pic>
      <p:pic>
        <p:nvPicPr>
          <p:cNvPr id="7" name="Picture 6" descr="Map&#10;&#10;Description automatically generated">
            <a:extLst>
              <a:ext uri="{FF2B5EF4-FFF2-40B4-BE49-F238E27FC236}">
                <a16:creationId xmlns:a16="http://schemas.microsoft.com/office/drawing/2014/main" id="{B3249CE4-0669-4A66-80C4-0A7BAAA97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88109"/>
            <a:ext cx="6081766" cy="6369891"/>
          </a:xfrm>
          <a:prstGeom prst="rect">
            <a:avLst/>
          </a:prstGeom>
        </p:spPr>
      </p:pic>
    </p:spTree>
    <p:extLst>
      <p:ext uri="{BB962C8B-B14F-4D97-AF65-F5344CB8AC3E}">
        <p14:creationId xmlns:p14="http://schemas.microsoft.com/office/powerpoint/2010/main" val="2877159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4371" y="184933"/>
            <a:ext cx="8643257" cy="422534"/>
          </a:xfrm>
        </p:spPr>
        <p:txBody>
          <a:bodyPr>
            <a:noAutofit/>
          </a:bodyPr>
          <a:lstStyle/>
          <a:p>
            <a:r>
              <a:rPr lang="en-US" sz="2800" dirty="0"/>
              <a:t>Edge Pixels</a:t>
            </a:r>
          </a:p>
        </p:txBody>
      </p:sp>
      <p:pic>
        <p:nvPicPr>
          <p:cNvPr id="5" name="Picture 4">
            <a:extLst>
              <a:ext uri="{FF2B5EF4-FFF2-40B4-BE49-F238E27FC236}">
                <a16:creationId xmlns:a16="http://schemas.microsoft.com/office/drawing/2014/main" id="{D52DA5D3-B344-4135-AF55-BDA30608F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7" y="1396217"/>
            <a:ext cx="12192000" cy="5276850"/>
          </a:xfrm>
          <a:prstGeom prst="rect">
            <a:avLst/>
          </a:prstGeom>
        </p:spPr>
      </p:pic>
      <p:pic>
        <p:nvPicPr>
          <p:cNvPr id="4" name="Picture 3">
            <a:extLst>
              <a:ext uri="{FF2B5EF4-FFF2-40B4-BE49-F238E27FC236}">
                <a16:creationId xmlns:a16="http://schemas.microsoft.com/office/drawing/2014/main" id="{2134E0E1-EF32-42BD-946B-45387A636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32891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C480-D6DC-4B4D-9CCA-896EF57C3351}"/>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4C9D89B8-D9B9-4B02-A976-35CBFFCA334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488110"/>
            <a:ext cx="6096000" cy="6369890"/>
          </a:xfrm>
        </p:spPr>
      </p:pic>
      <p:pic>
        <p:nvPicPr>
          <p:cNvPr id="4" name="Picture 3" descr="Map&#10;&#10;Description automatically generated">
            <a:extLst>
              <a:ext uri="{FF2B5EF4-FFF2-40B4-BE49-F238E27FC236}">
                <a16:creationId xmlns:a16="http://schemas.microsoft.com/office/drawing/2014/main" id="{2625AE53-A7C6-4FBB-925A-B1671172E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87406"/>
            <a:ext cx="6096000" cy="6370594"/>
          </a:xfrm>
          <a:prstGeom prst="rect">
            <a:avLst/>
          </a:prstGeom>
        </p:spPr>
      </p:pic>
    </p:spTree>
    <p:extLst>
      <p:ext uri="{BB962C8B-B14F-4D97-AF65-F5344CB8AC3E}">
        <p14:creationId xmlns:p14="http://schemas.microsoft.com/office/powerpoint/2010/main" val="5823148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2C29-6458-4D87-B4CF-02699BECDD91}"/>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612AAA64-7F68-4A43-8ECF-78F6655648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9452" y="46484"/>
            <a:ext cx="10213095" cy="6811516"/>
          </a:xfrm>
        </p:spPr>
      </p:pic>
    </p:spTree>
    <p:extLst>
      <p:ext uri="{BB962C8B-B14F-4D97-AF65-F5344CB8AC3E}">
        <p14:creationId xmlns:p14="http://schemas.microsoft.com/office/powerpoint/2010/main" val="551126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8C734-6C2A-4B7B-B8F4-65D1BC931D54}"/>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092C94ED-3628-42D3-832E-3FF452563C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11907"/>
            <a:ext cx="6096000" cy="6346093"/>
          </a:xfrm>
        </p:spPr>
      </p:pic>
    </p:spTree>
    <p:extLst>
      <p:ext uri="{BB962C8B-B14F-4D97-AF65-F5344CB8AC3E}">
        <p14:creationId xmlns:p14="http://schemas.microsoft.com/office/powerpoint/2010/main" val="2074550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8C734-6C2A-4B7B-B8F4-65D1BC931D54}"/>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092C94ED-3628-42D3-832E-3FF452563C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11907"/>
            <a:ext cx="6096000" cy="6346093"/>
          </a:xfrm>
        </p:spPr>
      </p:pic>
      <p:pic>
        <p:nvPicPr>
          <p:cNvPr id="7" name="Picture 6" descr="Map&#10;&#10;Description automatically generated">
            <a:extLst>
              <a:ext uri="{FF2B5EF4-FFF2-40B4-BE49-F238E27FC236}">
                <a16:creationId xmlns:a16="http://schemas.microsoft.com/office/drawing/2014/main" id="{15907AD4-63C4-4086-81E0-467E6897F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71340"/>
            <a:ext cx="6096000" cy="6386660"/>
          </a:xfrm>
          <a:prstGeom prst="rect">
            <a:avLst/>
          </a:prstGeom>
        </p:spPr>
      </p:pic>
    </p:spTree>
    <p:extLst>
      <p:ext uri="{BB962C8B-B14F-4D97-AF65-F5344CB8AC3E}">
        <p14:creationId xmlns:p14="http://schemas.microsoft.com/office/powerpoint/2010/main" val="23538669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8C734-6C2A-4B7B-B8F4-65D1BC931D54}"/>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092C94ED-3628-42D3-832E-3FF452563C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11907"/>
            <a:ext cx="6096000" cy="6346093"/>
          </a:xfrm>
        </p:spPr>
      </p:pic>
      <p:pic>
        <p:nvPicPr>
          <p:cNvPr id="4" name="Picture 3" descr="Map&#10;&#10;Description automatically generated">
            <a:extLst>
              <a:ext uri="{FF2B5EF4-FFF2-40B4-BE49-F238E27FC236}">
                <a16:creationId xmlns:a16="http://schemas.microsoft.com/office/drawing/2014/main" id="{8F1EB34D-2F12-4C17-953A-941B095101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478830"/>
            <a:ext cx="6096001" cy="6379170"/>
          </a:xfrm>
          <a:prstGeom prst="rect">
            <a:avLst/>
          </a:prstGeom>
        </p:spPr>
      </p:pic>
    </p:spTree>
    <p:extLst>
      <p:ext uri="{BB962C8B-B14F-4D97-AF65-F5344CB8AC3E}">
        <p14:creationId xmlns:p14="http://schemas.microsoft.com/office/powerpoint/2010/main" val="15430045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8C734-6C2A-4B7B-B8F4-65D1BC931D54}"/>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092C94ED-3628-42D3-832E-3FF452563C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11907"/>
            <a:ext cx="6096000" cy="6346093"/>
          </a:xfrm>
        </p:spPr>
      </p:pic>
      <p:pic>
        <p:nvPicPr>
          <p:cNvPr id="4" name="Picture 3" descr="Background pattern&#10;&#10;Description automatically generated">
            <a:extLst>
              <a:ext uri="{FF2B5EF4-FFF2-40B4-BE49-F238E27FC236}">
                <a16:creationId xmlns:a16="http://schemas.microsoft.com/office/drawing/2014/main" id="{A7B3BDCE-D04B-47CE-B129-243DFF4396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478464"/>
            <a:ext cx="6096001" cy="6379536"/>
          </a:xfrm>
          <a:prstGeom prst="rect">
            <a:avLst/>
          </a:prstGeom>
        </p:spPr>
      </p:pic>
    </p:spTree>
    <p:extLst>
      <p:ext uri="{BB962C8B-B14F-4D97-AF65-F5344CB8AC3E}">
        <p14:creationId xmlns:p14="http://schemas.microsoft.com/office/powerpoint/2010/main" val="32480669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889D3-717A-49BB-A345-63225229FF6D}"/>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14BFF346-1460-4ECC-A5AE-F5BE8376523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96295" y="128724"/>
            <a:ext cx="6399409" cy="6729276"/>
          </a:xfrm>
        </p:spPr>
      </p:pic>
      <p:sp>
        <p:nvSpPr>
          <p:cNvPr id="6" name="Rectangle 5">
            <a:extLst>
              <a:ext uri="{FF2B5EF4-FFF2-40B4-BE49-F238E27FC236}">
                <a16:creationId xmlns:a16="http://schemas.microsoft.com/office/drawing/2014/main" id="{089C41FE-C38D-4566-9A33-91BFC7751542}"/>
              </a:ext>
            </a:extLst>
          </p:cNvPr>
          <p:cNvSpPr/>
          <p:nvPr/>
        </p:nvSpPr>
        <p:spPr>
          <a:xfrm>
            <a:off x="6587836" y="2867891"/>
            <a:ext cx="384464" cy="31172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23085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C71A7-3900-4F55-BDD6-61A280757761}"/>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941CBE19-2D85-44AA-90D5-503DAB7DDF9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26633"/>
            <a:ext cx="6096000" cy="6331367"/>
          </a:xfrm>
        </p:spPr>
      </p:pic>
      <p:pic>
        <p:nvPicPr>
          <p:cNvPr id="4" name="Picture 3">
            <a:extLst>
              <a:ext uri="{FF2B5EF4-FFF2-40B4-BE49-F238E27FC236}">
                <a16:creationId xmlns:a16="http://schemas.microsoft.com/office/drawing/2014/main" id="{2EE38C20-8E7E-44D1-97DA-BC01D8112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95936"/>
            <a:ext cx="6096000" cy="6362064"/>
          </a:xfrm>
          <a:prstGeom prst="rect">
            <a:avLst/>
          </a:prstGeom>
        </p:spPr>
      </p:pic>
    </p:spTree>
    <p:extLst>
      <p:ext uri="{BB962C8B-B14F-4D97-AF65-F5344CB8AC3E}">
        <p14:creationId xmlns:p14="http://schemas.microsoft.com/office/powerpoint/2010/main" val="24775835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C71A7-3900-4F55-BDD6-61A280757761}"/>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941CBE19-2D85-44AA-90D5-503DAB7DDF9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26633"/>
            <a:ext cx="6096000" cy="6331367"/>
          </a:xfrm>
        </p:spPr>
      </p:pic>
      <p:pic>
        <p:nvPicPr>
          <p:cNvPr id="4" name="Picture 3" descr="Map&#10;&#10;Description automatically generated">
            <a:extLst>
              <a:ext uri="{FF2B5EF4-FFF2-40B4-BE49-F238E27FC236}">
                <a16:creationId xmlns:a16="http://schemas.microsoft.com/office/drawing/2014/main" id="{703523B5-23F5-4317-8440-3F6F17BBFA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7626" y="526632"/>
            <a:ext cx="6074374" cy="6331367"/>
          </a:xfrm>
          <a:prstGeom prst="rect">
            <a:avLst/>
          </a:prstGeom>
        </p:spPr>
      </p:pic>
    </p:spTree>
    <p:extLst>
      <p:ext uri="{BB962C8B-B14F-4D97-AF65-F5344CB8AC3E}">
        <p14:creationId xmlns:p14="http://schemas.microsoft.com/office/powerpoint/2010/main" val="28529369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1524B-CF5A-4264-B351-4AB419FB26D3}"/>
              </a:ext>
            </a:extLst>
          </p:cNvPr>
          <p:cNvSpPr>
            <a:spLocks noGrp="1"/>
          </p:cNvSpPr>
          <p:nvPr>
            <p:ph type="title"/>
          </p:nvPr>
        </p:nvSpPr>
        <p:spPr/>
        <p:txBody>
          <a:bodyPr/>
          <a:lstStyle/>
          <a:p>
            <a:endParaRPr lang="en-US" dirty="0"/>
          </a:p>
        </p:txBody>
      </p:sp>
      <p:pic>
        <p:nvPicPr>
          <p:cNvPr id="5" name="Content Placeholder 4" descr="Map&#10;&#10;Description automatically generated">
            <a:extLst>
              <a:ext uri="{FF2B5EF4-FFF2-40B4-BE49-F238E27FC236}">
                <a16:creationId xmlns:a16="http://schemas.microsoft.com/office/drawing/2014/main" id="{F8E0C32C-4EC5-4405-8473-C80FA8346E3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26633"/>
            <a:ext cx="6096000" cy="6331367"/>
          </a:xfrm>
        </p:spPr>
      </p:pic>
      <p:pic>
        <p:nvPicPr>
          <p:cNvPr id="7" name="Picture 6" descr="A picture containing nature&#10;&#10;Description automatically generated">
            <a:extLst>
              <a:ext uri="{FF2B5EF4-FFF2-40B4-BE49-F238E27FC236}">
                <a16:creationId xmlns:a16="http://schemas.microsoft.com/office/drawing/2014/main" id="{7B345B2D-C08E-4B99-AE53-A2E1385FA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546" y="1471960"/>
            <a:ext cx="7764454" cy="5386039"/>
          </a:xfrm>
          <a:prstGeom prst="rect">
            <a:avLst/>
          </a:prstGeom>
        </p:spPr>
      </p:pic>
      <p:sp>
        <p:nvSpPr>
          <p:cNvPr id="8" name="Rectangle 7">
            <a:extLst>
              <a:ext uri="{FF2B5EF4-FFF2-40B4-BE49-F238E27FC236}">
                <a16:creationId xmlns:a16="http://schemas.microsoft.com/office/drawing/2014/main" id="{0876D039-198B-46CB-8680-5A530071DCA0}"/>
              </a:ext>
            </a:extLst>
          </p:cNvPr>
          <p:cNvSpPr/>
          <p:nvPr/>
        </p:nvSpPr>
        <p:spPr>
          <a:xfrm>
            <a:off x="3148445" y="2971800"/>
            <a:ext cx="436419" cy="38446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4163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8D7D094-9522-4C04-9CB1-E72DC07B426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201" r="9089" b="17255"/>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LCMAP ARD Imagery</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B0AE0B5-391E-4940-B8F0-6E80EC55C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8711806"/>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C71A7-3900-4F55-BDD6-61A280757761}"/>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941CBE19-2D85-44AA-90D5-503DAB7DDF9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26633"/>
            <a:ext cx="6096000" cy="6331367"/>
          </a:xfrm>
        </p:spPr>
      </p:pic>
      <p:pic>
        <p:nvPicPr>
          <p:cNvPr id="4" name="Picture 3">
            <a:extLst>
              <a:ext uri="{FF2B5EF4-FFF2-40B4-BE49-F238E27FC236}">
                <a16:creationId xmlns:a16="http://schemas.microsoft.com/office/drawing/2014/main" id="{2EE38C20-8E7E-44D1-97DA-BC01D8112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95936"/>
            <a:ext cx="6096000" cy="6362064"/>
          </a:xfrm>
          <a:prstGeom prst="rect">
            <a:avLst/>
          </a:prstGeom>
        </p:spPr>
      </p:pic>
      <p:pic>
        <p:nvPicPr>
          <p:cNvPr id="6" name="Picture 5" descr="A picture containing rock, stone&#10;&#10;Description automatically generated">
            <a:extLst>
              <a:ext uri="{FF2B5EF4-FFF2-40B4-BE49-F238E27FC236}">
                <a16:creationId xmlns:a16="http://schemas.microsoft.com/office/drawing/2014/main" id="{ACF370A8-8ECC-40CD-844B-B246EBE6D1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16" y="495936"/>
            <a:ext cx="9922042" cy="6858000"/>
          </a:xfrm>
          <a:prstGeom prst="rect">
            <a:avLst/>
          </a:prstGeom>
        </p:spPr>
      </p:pic>
      <p:sp>
        <p:nvSpPr>
          <p:cNvPr id="7" name="Rectangle 6">
            <a:extLst>
              <a:ext uri="{FF2B5EF4-FFF2-40B4-BE49-F238E27FC236}">
                <a16:creationId xmlns:a16="http://schemas.microsoft.com/office/drawing/2014/main" id="{1507592B-F975-4B8C-8441-4AA081CFF80F}"/>
              </a:ext>
            </a:extLst>
          </p:cNvPr>
          <p:cNvSpPr/>
          <p:nvPr/>
        </p:nvSpPr>
        <p:spPr>
          <a:xfrm>
            <a:off x="9528464" y="3335482"/>
            <a:ext cx="696191" cy="55071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54874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F28DEC3A-85A3-4CFC-90AD-58C49DDC1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626" y="526632"/>
            <a:ext cx="6074374" cy="6331367"/>
          </a:xfrm>
          <a:prstGeom prst="rect">
            <a:avLst/>
          </a:prstGeom>
        </p:spPr>
      </p:pic>
      <p:sp>
        <p:nvSpPr>
          <p:cNvPr id="2" name="Title 1">
            <a:extLst>
              <a:ext uri="{FF2B5EF4-FFF2-40B4-BE49-F238E27FC236}">
                <a16:creationId xmlns:a16="http://schemas.microsoft.com/office/drawing/2014/main" id="{367C71A7-3900-4F55-BDD6-61A280757761}"/>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941CBE19-2D85-44AA-90D5-503DAB7DDF9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526633"/>
            <a:ext cx="6096000" cy="6331367"/>
          </a:xfrm>
        </p:spPr>
      </p:pic>
      <p:pic>
        <p:nvPicPr>
          <p:cNvPr id="6" name="Picture 5" descr="A picture containing rock, stone&#10;&#10;Description automatically generated">
            <a:extLst>
              <a:ext uri="{FF2B5EF4-FFF2-40B4-BE49-F238E27FC236}">
                <a16:creationId xmlns:a16="http://schemas.microsoft.com/office/drawing/2014/main" id="{ACF370A8-8ECC-40CD-844B-B246EBE6D1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16" y="495936"/>
            <a:ext cx="9922042" cy="6858000"/>
          </a:xfrm>
          <a:prstGeom prst="rect">
            <a:avLst/>
          </a:prstGeom>
        </p:spPr>
      </p:pic>
      <p:sp>
        <p:nvSpPr>
          <p:cNvPr id="7" name="Rectangle 6">
            <a:extLst>
              <a:ext uri="{FF2B5EF4-FFF2-40B4-BE49-F238E27FC236}">
                <a16:creationId xmlns:a16="http://schemas.microsoft.com/office/drawing/2014/main" id="{1507592B-F975-4B8C-8441-4AA081CFF80F}"/>
              </a:ext>
            </a:extLst>
          </p:cNvPr>
          <p:cNvSpPr/>
          <p:nvPr/>
        </p:nvSpPr>
        <p:spPr>
          <a:xfrm>
            <a:off x="9528464" y="3335482"/>
            <a:ext cx="696191" cy="55071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text, application, email&#10;&#10;Description automatically generated">
            <a:extLst>
              <a:ext uri="{FF2B5EF4-FFF2-40B4-BE49-F238E27FC236}">
                <a16:creationId xmlns:a16="http://schemas.microsoft.com/office/drawing/2014/main" id="{3765B7BD-8308-4A9F-B6BA-FF2A759CEA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08" y="1311911"/>
            <a:ext cx="5748837" cy="1680671"/>
          </a:xfrm>
          <a:prstGeom prst="rect">
            <a:avLst/>
          </a:prstGeom>
        </p:spPr>
      </p:pic>
    </p:spTree>
    <p:extLst>
      <p:ext uri="{BB962C8B-B14F-4D97-AF65-F5344CB8AC3E}">
        <p14:creationId xmlns:p14="http://schemas.microsoft.com/office/powerpoint/2010/main" val="20610996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C71A7-3900-4F55-BDD6-61A280757761}"/>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941CBE19-2D85-44AA-90D5-503DAB7DDF9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26633"/>
            <a:ext cx="6096000" cy="6331367"/>
          </a:xfrm>
        </p:spPr>
      </p:pic>
      <p:pic>
        <p:nvPicPr>
          <p:cNvPr id="4" name="Picture 3" descr="Map&#10;&#10;Description automatically generated">
            <a:extLst>
              <a:ext uri="{FF2B5EF4-FFF2-40B4-BE49-F238E27FC236}">
                <a16:creationId xmlns:a16="http://schemas.microsoft.com/office/drawing/2014/main" id="{703523B5-23F5-4317-8440-3F6F17BBFA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7626" y="526632"/>
            <a:ext cx="6074374" cy="6331367"/>
          </a:xfrm>
          <a:prstGeom prst="rect">
            <a:avLst/>
          </a:prstGeom>
        </p:spPr>
      </p:pic>
    </p:spTree>
    <p:extLst>
      <p:ext uri="{BB962C8B-B14F-4D97-AF65-F5344CB8AC3E}">
        <p14:creationId xmlns:p14="http://schemas.microsoft.com/office/powerpoint/2010/main" val="34236492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41E1F2-C35A-4F02-A3F4-8882F7BDD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95936"/>
            <a:ext cx="6096000" cy="6362064"/>
          </a:xfrm>
          <a:prstGeom prst="rect">
            <a:avLst/>
          </a:prstGeom>
        </p:spPr>
      </p:pic>
      <p:sp>
        <p:nvSpPr>
          <p:cNvPr id="2" name="Title 1">
            <a:extLst>
              <a:ext uri="{FF2B5EF4-FFF2-40B4-BE49-F238E27FC236}">
                <a16:creationId xmlns:a16="http://schemas.microsoft.com/office/drawing/2014/main" id="{367C71A7-3900-4F55-BDD6-61A280757761}"/>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941CBE19-2D85-44AA-90D5-503DAB7DDF9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526633"/>
            <a:ext cx="6096000" cy="6331367"/>
          </a:xfrm>
        </p:spPr>
      </p:pic>
      <p:pic>
        <p:nvPicPr>
          <p:cNvPr id="6" name="Picture 5" descr="Map&#10;&#10;Description automatically generated">
            <a:extLst>
              <a:ext uri="{FF2B5EF4-FFF2-40B4-BE49-F238E27FC236}">
                <a16:creationId xmlns:a16="http://schemas.microsoft.com/office/drawing/2014/main" id="{3C334E21-F73C-4B09-8B25-151BCAD8A0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497" y="263315"/>
            <a:ext cx="10155746" cy="6858000"/>
          </a:xfrm>
          <a:prstGeom prst="rect">
            <a:avLst/>
          </a:prstGeom>
        </p:spPr>
      </p:pic>
      <p:sp>
        <p:nvSpPr>
          <p:cNvPr id="9" name="Oval 8">
            <a:extLst>
              <a:ext uri="{FF2B5EF4-FFF2-40B4-BE49-F238E27FC236}">
                <a16:creationId xmlns:a16="http://schemas.microsoft.com/office/drawing/2014/main" id="{F5CDA82B-20F1-4117-BE43-493477721F78}"/>
              </a:ext>
            </a:extLst>
          </p:cNvPr>
          <p:cNvSpPr/>
          <p:nvPr/>
        </p:nvSpPr>
        <p:spPr>
          <a:xfrm>
            <a:off x="10036098" y="2152185"/>
            <a:ext cx="1137424" cy="169498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noFill/>
            </a:endParaRPr>
          </a:p>
        </p:txBody>
      </p:sp>
      <p:sp>
        <p:nvSpPr>
          <p:cNvPr id="10" name="Oval 9">
            <a:extLst>
              <a:ext uri="{FF2B5EF4-FFF2-40B4-BE49-F238E27FC236}">
                <a16:creationId xmlns:a16="http://schemas.microsoft.com/office/drawing/2014/main" id="{06AC6422-7490-4279-9972-AAC91A2E5CD1}"/>
              </a:ext>
            </a:extLst>
          </p:cNvPr>
          <p:cNvSpPr/>
          <p:nvPr/>
        </p:nvSpPr>
        <p:spPr>
          <a:xfrm>
            <a:off x="914400" y="883227"/>
            <a:ext cx="3338945" cy="48733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3089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35634734-FC5E-4369-BFAD-A03147876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626" y="526632"/>
            <a:ext cx="6074374" cy="6331367"/>
          </a:xfrm>
          <a:prstGeom prst="rect">
            <a:avLst/>
          </a:prstGeom>
        </p:spPr>
      </p:pic>
      <p:sp>
        <p:nvSpPr>
          <p:cNvPr id="2" name="Title 1">
            <a:extLst>
              <a:ext uri="{FF2B5EF4-FFF2-40B4-BE49-F238E27FC236}">
                <a16:creationId xmlns:a16="http://schemas.microsoft.com/office/drawing/2014/main" id="{367C71A7-3900-4F55-BDD6-61A280757761}"/>
              </a:ext>
            </a:extLst>
          </p:cNvPr>
          <p:cNvSpPr>
            <a:spLocks noGrp="1"/>
          </p:cNvSpPr>
          <p:nvPr>
            <p:ph type="title"/>
          </p:nvPr>
        </p:nvSpPr>
        <p:spPr/>
        <p:txBody>
          <a:bodyPr/>
          <a:lstStyle/>
          <a:p>
            <a:endParaRPr lang="en-US" dirty="0"/>
          </a:p>
        </p:txBody>
      </p:sp>
      <p:pic>
        <p:nvPicPr>
          <p:cNvPr id="5" name="Content Placeholder 4" descr="Map&#10;&#10;Description automatically generated">
            <a:extLst>
              <a:ext uri="{FF2B5EF4-FFF2-40B4-BE49-F238E27FC236}">
                <a16:creationId xmlns:a16="http://schemas.microsoft.com/office/drawing/2014/main" id="{941CBE19-2D85-44AA-90D5-503DAB7DDF9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526633"/>
            <a:ext cx="6096000" cy="6331367"/>
          </a:xfrm>
        </p:spPr>
      </p:pic>
      <p:pic>
        <p:nvPicPr>
          <p:cNvPr id="6" name="Picture 5" descr="Map&#10;&#10;Description automatically generated">
            <a:extLst>
              <a:ext uri="{FF2B5EF4-FFF2-40B4-BE49-F238E27FC236}">
                <a16:creationId xmlns:a16="http://schemas.microsoft.com/office/drawing/2014/main" id="{3C334E21-F73C-4B09-8B25-151BCAD8A0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497" y="263315"/>
            <a:ext cx="10155746" cy="6858000"/>
          </a:xfrm>
          <a:prstGeom prst="rect">
            <a:avLst/>
          </a:prstGeom>
        </p:spPr>
      </p:pic>
      <p:sp>
        <p:nvSpPr>
          <p:cNvPr id="9" name="Oval 8">
            <a:extLst>
              <a:ext uri="{FF2B5EF4-FFF2-40B4-BE49-F238E27FC236}">
                <a16:creationId xmlns:a16="http://schemas.microsoft.com/office/drawing/2014/main" id="{F5CDA82B-20F1-4117-BE43-493477721F78}"/>
              </a:ext>
            </a:extLst>
          </p:cNvPr>
          <p:cNvSpPr/>
          <p:nvPr/>
        </p:nvSpPr>
        <p:spPr>
          <a:xfrm>
            <a:off x="10036098" y="2152185"/>
            <a:ext cx="1137424" cy="169498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noFill/>
            </a:endParaRPr>
          </a:p>
        </p:txBody>
      </p:sp>
      <p:sp>
        <p:nvSpPr>
          <p:cNvPr id="10" name="Oval 9">
            <a:extLst>
              <a:ext uri="{FF2B5EF4-FFF2-40B4-BE49-F238E27FC236}">
                <a16:creationId xmlns:a16="http://schemas.microsoft.com/office/drawing/2014/main" id="{06AC6422-7490-4279-9972-AAC91A2E5CD1}"/>
              </a:ext>
            </a:extLst>
          </p:cNvPr>
          <p:cNvSpPr/>
          <p:nvPr/>
        </p:nvSpPr>
        <p:spPr>
          <a:xfrm>
            <a:off x="914400" y="883227"/>
            <a:ext cx="3338945" cy="48733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application, email&#10;&#10;Description automatically generated">
            <a:extLst>
              <a:ext uri="{FF2B5EF4-FFF2-40B4-BE49-F238E27FC236}">
                <a16:creationId xmlns:a16="http://schemas.microsoft.com/office/drawing/2014/main" id="{A3C18899-8B3F-4DF0-A1E1-3DA76D5005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4970" y="526632"/>
            <a:ext cx="5560303" cy="1625553"/>
          </a:xfrm>
          <a:prstGeom prst="rect">
            <a:avLst/>
          </a:prstGeom>
        </p:spPr>
      </p:pic>
    </p:spTree>
    <p:extLst>
      <p:ext uri="{BB962C8B-B14F-4D97-AF65-F5344CB8AC3E}">
        <p14:creationId xmlns:p14="http://schemas.microsoft.com/office/powerpoint/2010/main" val="42159412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C71A7-3900-4F55-BDD6-61A280757761}"/>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941CBE19-2D85-44AA-90D5-503DAB7DDF9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26633"/>
            <a:ext cx="6096000" cy="6331367"/>
          </a:xfrm>
        </p:spPr>
      </p:pic>
      <p:pic>
        <p:nvPicPr>
          <p:cNvPr id="4" name="Picture 3" descr="Map&#10;&#10;Description automatically generated">
            <a:extLst>
              <a:ext uri="{FF2B5EF4-FFF2-40B4-BE49-F238E27FC236}">
                <a16:creationId xmlns:a16="http://schemas.microsoft.com/office/drawing/2014/main" id="{703523B5-23F5-4317-8440-3F6F17BBFA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7626" y="526632"/>
            <a:ext cx="6074374" cy="6331367"/>
          </a:xfrm>
          <a:prstGeom prst="rect">
            <a:avLst/>
          </a:prstGeom>
        </p:spPr>
      </p:pic>
    </p:spTree>
    <p:extLst>
      <p:ext uri="{BB962C8B-B14F-4D97-AF65-F5344CB8AC3E}">
        <p14:creationId xmlns:p14="http://schemas.microsoft.com/office/powerpoint/2010/main" val="35060099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C71A7-3900-4F55-BDD6-61A280757761}"/>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941CBE19-2D85-44AA-90D5-503DAB7DDF9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26633"/>
            <a:ext cx="6096000" cy="6331367"/>
          </a:xfrm>
        </p:spPr>
      </p:pic>
      <p:pic>
        <p:nvPicPr>
          <p:cNvPr id="4" name="Picture 3">
            <a:extLst>
              <a:ext uri="{FF2B5EF4-FFF2-40B4-BE49-F238E27FC236}">
                <a16:creationId xmlns:a16="http://schemas.microsoft.com/office/drawing/2014/main" id="{2EE38C20-8E7E-44D1-97DA-BC01D8112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95936"/>
            <a:ext cx="6096000" cy="6362064"/>
          </a:xfrm>
          <a:prstGeom prst="rect">
            <a:avLst/>
          </a:prstGeom>
        </p:spPr>
      </p:pic>
    </p:spTree>
    <p:extLst>
      <p:ext uri="{BB962C8B-B14F-4D97-AF65-F5344CB8AC3E}">
        <p14:creationId xmlns:p14="http://schemas.microsoft.com/office/powerpoint/2010/main" val="27064291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r>
              <a:rPr lang="en-US" dirty="0"/>
              <a:t>Summary</a:t>
            </a:r>
          </a:p>
        </p:txBody>
      </p:sp>
      <p:sp>
        <p:nvSpPr>
          <p:cNvPr id="5" name="Content Placeholder 4">
            <a:extLst>
              <a:ext uri="{FF2B5EF4-FFF2-40B4-BE49-F238E27FC236}">
                <a16:creationId xmlns:a16="http://schemas.microsoft.com/office/drawing/2014/main" id="{957074AC-A6D1-4332-B8F5-FAF3685F471C}"/>
              </a:ext>
            </a:extLst>
          </p:cNvPr>
          <p:cNvSpPr>
            <a:spLocks noGrp="1"/>
          </p:cNvSpPr>
          <p:nvPr>
            <p:ph idx="1"/>
          </p:nvPr>
        </p:nvSpPr>
        <p:spPr/>
        <p:txBody>
          <a:bodyPr/>
          <a:lstStyle/>
          <a:p>
            <a:r>
              <a:rPr lang="en-US" dirty="0"/>
              <a:t>NLCD production is relatively on track for an on-time release with a year turnaround</a:t>
            </a:r>
          </a:p>
          <a:p>
            <a:r>
              <a:rPr lang="en-US" dirty="0"/>
              <a:t>NLCD is setting production up for a relatively quick turn around on a 2021 product using lessons learned with the 2019 release</a:t>
            </a:r>
          </a:p>
          <a:p>
            <a:r>
              <a:rPr lang="en-US" dirty="0"/>
              <a:t>NLCD continues to incorporate additional data sets and improve the efficiency of production, along with continued partnership collaboration</a:t>
            </a:r>
          </a:p>
          <a:p>
            <a:r>
              <a:rPr lang="en-US" dirty="0"/>
              <a:t>NLCD processing remains nimble and efficient and will continue to utilize the most efficient landcover production methods available</a:t>
            </a:r>
          </a:p>
        </p:txBody>
      </p:sp>
      <p:pic>
        <p:nvPicPr>
          <p:cNvPr id="4" name="Picture 3">
            <a:extLst>
              <a:ext uri="{FF2B5EF4-FFF2-40B4-BE49-F238E27FC236}">
                <a16:creationId xmlns:a16="http://schemas.microsoft.com/office/drawing/2014/main" id="{26E89E2F-E21E-453A-82AA-C61C8B74C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861911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1"/>
            <a:ext cx="8643257" cy="422534"/>
          </a:xfrm>
        </p:spPr>
        <p:txBody>
          <a:bodyPr>
            <a:noAutofit/>
          </a:bodyPr>
          <a:lstStyle/>
          <a:p>
            <a:endParaRPr lang="en-US" sz="2800" dirty="0"/>
          </a:p>
        </p:txBody>
      </p:sp>
      <p:sp>
        <p:nvSpPr>
          <p:cNvPr id="3" name="TextBox 2"/>
          <p:cNvSpPr txBox="1"/>
          <p:nvPr/>
        </p:nvSpPr>
        <p:spPr>
          <a:xfrm>
            <a:off x="1752600" y="1436347"/>
            <a:ext cx="8800475" cy="3785652"/>
          </a:xfrm>
          <a:prstGeom prst="rect">
            <a:avLst/>
          </a:prstGeom>
          <a:noFill/>
        </p:spPr>
        <p:txBody>
          <a:bodyPr wrap="square" rtlCol="0">
            <a:spAutoFit/>
          </a:bodyPr>
          <a:lstStyle/>
          <a:p>
            <a:pPr algn="ctr"/>
            <a:r>
              <a:rPr lang="en-US" sz="6600" dirty="0"/>
              <a:t>Thank you!</a:t>
            </a:r>
          </a:p>
          <a:p>
            <a:pPr algn="ctr"/>
            <a:endParaRPr lang="en-US" sz="6600" dirty="0"/>
          </a:p>
          <a:p>
            <a:pPr algn="ctr"/>
            <a:r>
              <a:rPr lang="en-US" sz="3600" dirty="0"/>
              <a:t>Questions?</a:t>
            </a:r>
          </a:p>
          <a:p>
            <a:pPr algn="ctr"/>
            <a:endParaRPr lang="en-US" sz="3600" dirty="0"/>
          </a:p>
          <a:p>
            <a:pPr algn="ctr"/>
            <a:r>
              <a:rPr lang="en-US" sz="3600" dirty="0" err="1"/>
              <a:t>Dewitz@</a:t>
            </a:r>
            <a:r>
              <a:rPr lang="en-US" sz="3600" err="1"/>
              <a:t>usgs</a:t>
            </a:r>
            <a:r>
              <a:rPr lang="en-US" sz="3600"/>
              <a:t>.gov</a:t>
            </a:r>
            <a:endParaRPr lang="en-US" sz="3600" dirty="0"/>
          </a:p>
        </p:txBody>
      </p:sp>
      <p:pic>
        <p:nvPicPr>
          <p:cNvPr id="5" name="Picture 4">
            <a:extLst>
              <a:ext uri="{FF2B5EF4-FFF2-40B4-BE49-F238E27FC236}">
                <a16:creationId xmlns:a16="http://schemas.microsoft.com/office/drawing/2014/main" id="{F8B70128-6DC0-4DC5-A2A3-51A0731E1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83187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endParaRPr lang="en-US" dirty="0"/>
          </a:p>
        </p:txBody>
      </p:sp>
      <p:sp>
        <p:nvSpPr>
          <p:cNvPr id="5" name="Content Placeholder 4">
            <a:extLst>
              <a:ext uri="{FF2B5EF4-FFF2-40B4-BE49-F238E27FC236}">
                <a16:creationId xmlns:a16="http://schemas.microsoft.com/office/drawing/2014/main" id="{957074AC-A6D1-4332-B8F5-FAF3685F471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6435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1A81731-F8EE-47F9-9590-6C6E829777BE}"/>
              </a:ext>
            </a:extLst>
          </p:cNvPr>
          <p:cNvPicPr>
            <a:picLocks noChangeAspect="1"/>
          </p:cNvPicPr>
          <p:nvPr/>
        </p:nvPicPr>
        <p:blipFill rotWithShape="1">
          <a:blip r:embed="rId3">
            <a:extLst>
              <a:ext uri="{28A0092B-C50C-407E-A947-70E740481C1C}">
                <a14:useLocalDpi xmlns:a14="http://schemas.microsoft.com/office/drawing/2010/main" val="0"/>
              </a:ext>
            </a:extLst>
          </a:blip>
          <a:srcRect t="15951" b="3113"/>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2103121" y="4727173"/>
            <a:ext cx="7985759" cy="868823"/>
          </a:xfrm>
        </p:spPr>
        <p:txBody>
          <a:bodyPr anchor="ctr">
            <a:normAutofit/>
          </a:bodyPr>
          <a:lstStyle/>
          <a:p>
            <a:r>
              <a:rPr lang="en-US" sz="4000"/>
              <a:t>NOAA</a:t>
            </a:r>
          </a:p>
        </p:txBody>
      </p:sp>
      <p:sp>
        <p:nvSpPr>
          <p:cNvPr id="13" name="Rectangle: Rounded Corners 12">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D41772FB-3DF2-4DFA-A79B-79BE9EDE5F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22127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endParaRPr lang="en-US" dirty="0"/>
          </a:p>
        </p:txBody>
      </p:sp>
      <p:sp>
        <p:nvSpPr>
          <p:cNvPr id="5" name="Content Placeholder 4">
            <a:extLst>
              <a:ext uri="{FF2B5EF4-FFF2-40B4-BE49-F238E27FC236}">
                <a16:creationId xmlns:a16="http://schemas.microsoft.com/office/drawing/2014/main" id="{957074AC-A6D1-4332-B8F5-FAF3685F471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609262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24000" y="-12424"/>
            <a:ext cx="9235440" cy="6946624"/>
          </a:xfrm>
          <a:prstGeom prst="rect">
            <a:avLst/>
          </a:prstGeom>
        </p:spPr>
      </p:pic>
      <p:sp>
        <p:nvSpPr>
          <p:cNvPr id="82" name="CustomShape 1"/>
          <p:cNvSpPr/>
          <p:nvPr/>
        </p:nvSpPr>
        <p:spPr>
          <a:xfrm>
            <a:off x="1524000" y="6289324"/>
            <a:ext cx="9235440" cy="644877"/>
          </a:xfrm>
          <a:prstGeom prst="rect">
            <a:avLst/>
          </a:prstGeom>
          <a:solidFill>
            <a:srgbClr val="92D050"/>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en-US" spc="-1" dirty="0">
                <a:solidFill>
                  <a:srgbClr val="000000"/>
                </a:solidFill>
                <a:latin typeface="Sitka Heading" panose="02000505000000020004" pitchFamily="2" charset="0"/>
                <a:ea typeface="DejaVu Sans"/>
              </a:rPr>
              <a:t>Yukon Delta in southwest Alaska: river's sinuous waterways seem like blood vessels branching out to enclose an organ.  (Credit: NASA's Goddard Space Flight Center/USGS)</a:t>
            </a:r>
          </a:p>
        </p:txBody>
      </p:sp>
      <p:sp>
        <p:nvSpPr>
          <p:cNvPr id="83" name="CustomShape 2"/>
          <p:cNvSpPr/>
          <p:nvPr/>
        </p:nvSpPr>
        <p:spPr>
          <a:xfrm>
            <a:off x="1679520" y="-144360"/>
            <a:ext cx="297720" cy="297720"/>
          </a:xfrm>
          <a:prstGeom prst="rect">
            <a:avLst/>
          </a:prstGeom>
          <a:noFill/>
          <a:ln>
            <a:noFill/>
          </a:ln>
        </p:spPr>
        <p:style>
          <a:lnRef idx="0">
            <a:scrgbClr r="0" g="0" b="0"/>
          </a:lnRef>
          <a:fillRef idx="0">
            <a:scrgbClr r="0" g="0" b="0"/>
          </a:fillRef>
          <a:effectRef idx="0">
            <a:scrgbClr r="0" g="0" b="0"/>
          </a:effectRef>
          <a:fontRef idx="minor"/>
        </p:style>
      </p:sp>
      <p:pic>
        <p:nvPicPr>
          <p:cNvPr id="84" name="Picture 6"/>
          <p:cNvPicPr/>
          <p:nvPr/>
        </p:nvPicPr>
        <p:blipFill>
          <a:blip r:embed="rId4"/>
          <a:stretch/>
        </p:blipFill>
        <p:spPr>
          <a:xfrm>
            <a:off x="8783040" y="-12424"/>
            <a:ext cx="1976400" cy="1033192"/>
          </a:xfrm>
          <a:prstGeom prst="rect">
            <a:avLst/>
          </a:prstGeom>
          <a:solidFill>
            <a:schemeClr val="bg1"/>
          </a:solidFill>
          <a:ln>
            <a:noFill/>
          </a:ln>
        </p:spPr>
      </p:pic>
      <p:sp>
        <p:nvSpPr>
          <p:cNvPr id="9" name="CustomShape 3"/>
          <p:cNvSpPr/>
          <p:nvPr/>
        </p:nvSpPr>
        <p:spPr>
          <a:xfrm>
            <a:off x="1524000" y="-29709"/>
            <a:ext cx="7259040" cy="1050477"/>
          </a:xfrm>
          <a:prstGeom prst="rect">
            <a:avLst/>
          </a:prstGeom>
          <a:solidFill>
            <a:srgbClr val="92D050">
              <a:alpha val="69804"/>
            </a:srgbClr>
          </a:solidFill>
          <a:ln>
            <a:noFill/>
          </a:ln>
        </p:spPr>
        <p:style>
          <a:lnRef idx="0">
            <a:scrgbClr r="0" g="0" b="0"/>
          </a:lnRef>
          <a:fillRef idx="0">
            <a:scrgbClr r="0" g="0" b="0"/>
          </a:fillRef>
          <a:effectRef idx="0">
            <a:scrgbClr r="0" g="0" b="0"/>
          </a:effectRef>
          <a:fontRef idx="minor"/>
        </p:style>
        <p:txBody>
          <a:bodyPr wrap="square" lIns="90000" tIns="45000" rIns="90000" bIns="45000" anchor="ctr" anchorCtr="0">
            <a:noAutofit/>
          </a:bodyPr>
          <a:lstStyle/>
          <a:p>
            <a:r>
              <a:rPr lang="en-US" sz="2400" spc="-1" dirty="0">
                <a:solidFill>
                  <a:schemeClr val="bg1"/>
                </a:solidFill>
                <a:latin typeface="Sitka Heading" panose="02000505000000020004" pitchFamily="2" charset="0"/>
              </a:rPr>
              <a:t>Deep learning on the Landsat archive: challenges, opportunities and promising early results</a:t>
            </a:r>
          </a:p>
          <a:p>
            <a:pPr>
              <a:lnSpc>
                <a:spcPct val="100000"/>
              </a:lnSpc>
            </a:pPr>
            <a:r>
              <a:rPr lang="en-US" spc="-1" dirty="0">
                <a:solidFill>
                  <a:schemeClr val="bg1"/>
                </a:solidFill>
                <a:latin typeface="Sitka Heading" panose="02000505000000020004" pitchFamily="2" charset="0"/>
              </a:rPr>
              <a:t>Giorgos Mountrakis, Professor, SUNY ESF</a:t>
            </a:r>
          </a:p>
        </p:txBody>
      </p:sp>
      <p:pic>
        <p:nvPicPr>
          <p:cNvPr id="6" name="Picture 5">
            <a:extLst>
              <a:ext uri="{FF2B5EF4-FFF2-40B4-BE49-F238E27FC236}">
                <a16:creationId xmlns:a16="http://schemas.microsoft.com/office/drawing/2014/main" id="{E7AE939D-FAE3-4ABB-9A3C-B3BFA654C51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24001" y="1020768"/>
            <a:ext cx="841935" cy="846858"/>
          </a:xfrm>
          <a:prstGeom prst="rect">
            <a:avLst/>
          </a:prstGeom>
        </p:spPr>
      </p:pic>
      <p:sp>
        <p:nvSpPr>
          <p:cNvPr id="3" name="Rectangle 2"/>
          <p:cNvSpPr/>
          <p:nvPr/>
        </p:nvSpPr>
        <p:spPr>
          <a:xfrm>
            <a:off x="2365936" y="1208732"/>
            <a:ext cx="1835311" cy="369332"/>
          </a:xfrm>
          <a:prstGeom prst="rect">
            <a:avLst/>
          </a:prstGeom>
        </p:spPr>
        <p:txBody>
          <a:bodyPr wrap="none">
            <a:spAutoFit/>
          </a:bodyPr>
          <a:lstStyle/>
          <a:p>
            <a:r>
              <a:rPr lang="en-US" spc="-1" dirty="0">
                <a:solidFill>
                  <a:schemeClr val="bg1"/>
                </a:solidFill>
                <a:latin typeface="Sitka Heading" panose="02000505000000020004" pitchFamily="2" charset="0"/>
              </a:rPr>
              <a:t>Shahriar Heydari</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44000"/>
    </mc:Choice>
    <mc:Fallback xmlns="" xmlns:p15="http://schemas.microsoft.com/office/powerpoint/2012/main">
      <p:transition spd="slow" advTm="44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2"/>
          <p:cNvSpPr/>
          <p:nvPr/>
        </p:nvSpPr>
        <p:spPr>
          <a:xfrm>
            <a:off x="1553033" y="-128116"/>
            <a:ext cx="6127632" cy="10151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100000"/>
              </a:lnSpc>
            </a:pPr>
            <a:r>
              <a:rPr lang="en-US" sz="2800" b="1" spc="-1" dirty="0">
                <a:solidFill>
                  <a:srgbClr val="000000"/>
                </a:solidFill>
                <a:latin typeface="Sitka Heading" panose="02000505000000020004" pitchFamily="2" charset="0"/>
                <a:ea typeface="DejaVu Sans"/>
              </a:rPr>
              <a:t>Deep Learning: Promise</a:t>
            </a:r>
            <a:endParaRPr lang="en-US" sz="2800" spc="-1" dirty="0">
              <a:latin typeface="Sitka Heading" panose="02000505000000020004" pitchFamily="2" charset="0"/>
            </a:endParaRPr>
          </a:p>
        </p:txBody>
      </p:sp>
      <p:sp>
        <p:nvSpPr>
          <p:cNvPr id="6" name="CustomShape 1"/>
          <p:cNvSpPr/>
          <p:nvPr/>
        </p:nvSpPr>
        <p:spPr>
          <a:xfrm>
            <a:off x="1875246" y="1143307"/>
            <a:ext cx="5222241" cy="16724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r>
              <a:rPr lang="en-US" sz="2000" b="1" spc="-1" dirty="0">
                <a:solidFill>
                  <a:srgbClr val="000000"/>
                </a:solidFill>
                <a:latin typeface="Sitka Heading" panose="02000505000000020004" pitchFamily="2" charset="0"/>
                <a:ea typeface="DejaVu Sans"/>
              </a:rPr>
              <a:t>Big Data Volumes  </a:t>
            </a:r>
          </a:p>
          <a:p>
            <a:pPr algn="ctr"/>
            <a:r>
              <a:rPr lang="en-US" sz="2000" b="1" spc="-1" dirty="0">
                <a:solidFill>
                  <a:srgbClr val="000000"/>
                </a:solidFill>
                <a:latin typeface="Sitka Heading" panose="02000505000000020004" pitchFamily="2" charset="0"/>
                <a:ea typeface="DejaVu Sans"/>
              </a:rPr>
              <a:t>+ </a:t>
            </a:r>
          </a:p>
          <a:p>
            <a:pPr algn="ctr"/>
            <a:r>
              <a:rPr lang="en-US" sz="2000" b="1" spc="-1" dirty="0">
                <a:solidFill>
                  <a:srgbClr val="000000"/>
                </a:solidFill>
                <a:latin typeface="Sitka Heading" panose="02000505000000020004" pitchFamily="2" charset="0"/>
                <a:ea typeface="DejaVu Sans"/>
              </a:rPr>
              <a:t>Higher algorithmic complexity  </a:t>
            </a:r>
          </a:p>
          <a:p>
            <a:pPr algn="ctr"/>
            <a:r>
              <a:rPr lang="en-US" sz="2000" b="1" spc="-1" dirty="0">
                <a:solidFill>
                  <a:srgbClr val="000000"/>
                </a:solidFill>
                <a:latin typeface="Sitka Heading" panose="02000505000000020004" pitchFamily="2" charset="0"/>
                <a:ea typeface="DejaVu Sans"/>
              </a:rPr>
              <a:t>-&gt; </a:t>
            </a:r>
          </a:p>
          <a:p>
            <a:pPr algn="ctr"/>
            <a:r>
              <a:rPr lang="en-US" sz="2000" b="1" spc="-1" dirty="0">
                <a:solidFill>
                  <a:srgbClr val="000000"/>
                </a:solidFill>
                <a:latin typeface="Sitka Heading" panose="02000505000000020004" pitchFamily="2" charset="0"/>
                <a:ea typeface="DejaVu Sans"/>
              </a:rPr>
              <a:t>Improved results</a:t>
            </a:r>
          </a:p>
          <a:p>
            <a:endParaRPr lang="en-US" sz="2000" b="1" spc="-1" dirty="0">
              <a:solidFill>
                <a:srgbClr val="000000"/>
              </a:solidFill>
              <a:latin typeface="Sitka Heading" panose="02000505000000020004" pitchFamily="2" charset="0"/>
              <a:ea typeface="DejaVu Sans"/>
            </a:endParaRPr>
          </a:p>
        </p:txBody>
      </p:sp>
      <p:pic>
        <p:nvPicPr>
          <p:cNvPr id="7" name="Picture 6"/>
          <p:cNvPicPr>
            <a:picLocks noChangeAspect="1"/>
          </p:cNvPicPr>
          <p:nvPr/>
        </p:nvPicPr>
        <p:blipFill rotWithShape="1">
          <a:blip r:embed="rId3" cstate="hqprint">
            <a:clrChange>
              <a:clrFrom>
                <a:srgbClr val="F4F2CB"/>
              </a:clrFrom>
              <a:clrTo>
                <a:srgbClr val="F4F2CB">
                  <a:alpha val="0"/>
                </a:srgbClr>
              </a:clrTo>
            </a:clrChange>
            <a:extLst>
              <a:ext uri="{28A0092B-C50C-407E-A947-70E740481C1C}">
                <a14:useLocalDpi xmlns:a14="http://schemas.microsoft.com/office/drawing/2010/main"/>
              </a:ext>
            </a:extLst>
          </a:blip>
          <a:srcRect/>
          <a:stretch/>
        </p:blipFill>
        <p:spPr>
          <a:xfrm>
            <a:off x="1956305" y="3072042"/>
            <a:ext cx="4777619" cy="304800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27814" y="0"/>
            <a:ext cx="3340186" cy="6858000"/>
          </a:xfrm>
          <a:prstGeom prst="rect">
            <a:avLst/>
          </a:prstGeom>
        </p:spPr>
      </p:pic>
      <p:sp>
        <p:nvSpPr>
          <p:cNvPr id="8" name="Rectangle 7"/>
          <p:cNvSpPr/>
          <p:nvPr/>
        </p:nvSpPr>
        <p:spPr>
          <a:xfrm>
            <a:off x="4005942" y="6642556"/>
            <a:ext cx="4572000" cy="215444"/>
          </a:xfrm>
          <a:prstGeom prst="rect">
            <a:avLst/>
          </a:prstGeom>
        </p:spPr>
        <p:txBody>
          <a:bodyPr>
            <a:spAutoFit/>
          </a:bodyPr>
          <a:lstStyle/>
          <a:p>
            <a:r>
              <a:rPr lang="en-US" sz="800" b="1" spc="-1" dirty="0">
                <a:solidFill>
                  <a:srgbClr val="000000"/>
                </a:solidFill>
                <a:latin typeface="Sitka Heading" panose="02000505000000020004" pitchFamily="2" charset="0"/>
                <a:ea typeface="DejaVu Sans"/>
              </a:rPr>
              <a:t>https://www.mygreatlearning.com/blog/deep-learning-applications/</a:t>
            </a:r>
          </a:p>
        </p:txBody>
      </p:sp>
    </p:spTree>
    <p:extLst>
      <p:ext uri="{BB962C8B-B14F-4D97-AF65-F5344CB8AC3E}">
        <p14:creationId xmlns:p14="http://schemas.microsoft.com/office/powerpoint/2010/main" val="3809642858"/>
      </p:ext>
    </p:extLst>
  </p:cSld>
  <p:clrMapOvr>
    <a:masterClrMapping/>
  </p:clrMapOvr>
  <mc:AlternateContent xmlns:mc="http://schemas.openxmlformats.org/markup-compatibility/2006" xmlns:p14="http://schemas.microsoft.com/office/powerpoint/2010/main">
    <mc:Choice Requires="p14">
      <p:transition spd="slow" p14:dur="2000" advTm="70000"/>
    </mc:Choice>
    <mc:Fallback xmlns="" xmlns:p15="http://schemas.microsoft.com/office/powerpoint/2012/main">
      <p:transition spd="slow" advTm="70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2"/>
          <p:cNvSpPr/>
          <p:nvPr/>
        </p:nvSpPr>
        <p:spPr>
          <a:xfrm>
            <a:off x="2021115" y="3315161"/>
            <a:ext cx="8195731" cy="10151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n-US" sz="2800" b="1" spc="-1" dirty="0">
                <a:solidFill>
                  <a:srgbClr val="000000"/>
                </a:solidFill>
                <a:latin typeface="Sitka Heading" panose="02000505000000020004" pitchFamily="2" charset="0"/>
                <a:ea typeface="DejaVu Sans"/>
              </a:rPr>
              <a:t>Solution: Our lab has spent </a:t>
            </a:r>
            <a:r>
              <a:rPr lang="en-US" sz="2800" b="1" spc="-1" dirty="0">
                <a:solidFill>
                  <a:schemeClr val="accent1">
                    <a:lumMod val="75000"/>
                  </a:schemeClr>
                </a:solidFill>
                <a:latin typeface="Sitka Heading" panose="02000505000000020004" pitchFamily="2" charset="0"/>
                <a:ea typeface="DejaVu Sans"/>
              </a:rPr>
              <a:t>two years </a:t>
            </a:r>
            <a:r>
              <a:rPr lang="en-US" sz="2800" b="1" spc="-1" dirty="0">
                <a:solidFill>
                  <a:srgbClr val="000000"/>
                </a:solidFill>
                <a:latin typeface="Sitka Heading" panose="02000505000000020004" pitchFamily="2" charset="0"/>
                <a:ea typeface="DejaVu Sans"/>
              </a:rPr>
              <a:t>manually digitizing millions of LCLU reference pixels </a:t>
            </a:r>
            <a:endParaRPr lang="en-US" sz="2800" spc="-1" dirty="0">
              <a:latin typeface="Sitka Heading" panose="02000505000000020004" pitchFamily="2" charset="0"/>
            </a:endParaRPr>
          </a:p>
        </p:txBody>
      </p:sp>
      <p:sp>
        <p:nvSpPr>
          <p:cNvPr id="7" name="CustomShape 2"/>
          <p:cNvSpPr/>
          <p:nvPr/>
        </p:nvSpPr>
        <p:spPr>
          <a:xfrm>
            <a:off x="2137230" y="967254"/>
            <a:ext cx="7963503" cy="10151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n-US" sz="2800" b="1" spc="-1" dirty="0">
                <a:solidFill>
                  <a:srgbClr val="000000"/>
                </a:solidFill>
                <a:latin typeface="Sitka Heading" panose="02000505000000020004" pitchFamily="2" charset="0"/>
                <a:ea typeface="DejaVu Sans"/>
              </a:rPr>
              <a:t>Problem:  Small reference datasets are reaching accuracy saturation </a:t>
            </a:r>
            <a:endParaRPr lang="en-US" sz="2800" spc="-1" dirty="0">
              <a:latin typeface="Sitka Heading" panose="02000505000000020004" pitchFamily="2" charset="0"/>
            </a:endParaRPr>
          </a:p>
        </p:txBody>
      </p:sp>
      <p:sp>
        <p:nvSpPr>
          <p:cNvPr id="8" name="TextBox 7"/>
          <p:cNvSpPr txBox="1"/>
          <p:nvPr/>
        </p:nvSpPr>
        <p:spPr>
          <a:xfrm>
            <a:off x="10287001" y="6519446"/>
            <a:ext cx="425843" cy="338554"/>
          </a:xfrm>
          <a:prstGeom prst="rect">
            <a:avLst/>
          </a:prstGeom>
          <a:noFill/>
        </p:spPr>
        <p:txBody>
          <a:bodyPr wrap="square" rtlCol="0">
            <a:spAutoFit/>
          </a:bodyPr>
          <a:lstStyle/>
          <a:p>
            <a:pPr algn="ctr"/>
            <a:fld id="{C7AA7E5A-0DF4-4CDD-B0B3-7C2148E632C3}" type="slidenum">
              <a:rPr lang="en-US" sz="1600">
                <a:latin typeface="Sitka Heading" panose="02000505000000020004" pitchFamily="2" charset="0"/>
              </a:rPr>
              <a:pPr algn="ctr"/>
              <a:t>73</a:t>
            </a:fld>
            <a:endParaRPr lang="en-US" sz="1600" dirty="0">
              <a:latin typeface="Sitka Heading" panose="02000505000000020004" pitchFamily="2" charset="0"/>
            </a:endParaRPr>
          </a:p>
        </p:txBody>
      </p:sp>
    </p:spTree>
    <p:extLst>
      <p:ext uri="{BB962C8B-B14F-4D97-AF65-F5344CB8AC3E}">
        <p14:creationId xmlns:p14="http://schemas.microsoft.com/office/powerpoint/2010/main" val="1648476476"/>
      </p:ext>
    </p:extLst>
  </p:cSld>
  <p:clrMapOvr>
    <a:masterClrMapping/>
  </p:clrMapOvr>
  <mc:AlternateContent xmlns:mc="http://schemas.openxmlformats.org/markup-compatibility/2006" xmlns:p14="http://schemas.microsoft.com/office/powerpoint/2010/main">
    <mc:Choice Requires="p14">
      <p:transition spd="slow" p14:dur="2000" advTm="70000"/>
    </mc:Choice>
    <mc:Fallback xmlns="" xmlns:p15="http://schemas.microsoft.com/office/powerpoint/2012/main">
      <p:transition spd="slow" advTm="70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2"/>
          <p:cNvSpPr/>
          <p:nvPr/>
        </p:nvSpPr>
        <p:spPr>
          <a:xfrm>
            <a:off x="3196443" y="224828"/>
            <a:ext cx="5610625" cy="10151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n-US" sz="2800" b="1" spc="-1" dirty="0">
                <a:solidFill>
                  <a:srgbClr val="000000"/>
                </a:solidFill>
                <a:latin typeface="Sitka Heading" panose="02000505000000020004" pitchFamily="2" charset="0"/>
                <a:ea typeface="DejaVu Sans"/>
              </a:rPr>
              <a:t>Reference dataset generation</a:t>
            </a:r>
            <a:endParaRPr lang="en-US" sz="2800" spc="-1" dirty="0">
              <a:latin typeface="Sitka Heading" panose="02000505000000020004" pitchFamily="2" charset="0"/>
            </a:endParaRPr>
          </a:p>
        </p:txBody>
      </p:sp>
      <p:graphicFrame>
        <p:nvGraphicFramePr>
          <p:cNvPr id="7" name="Table 6">
            <a:extLst>
              <a:ext uri="{FF2B5EF4-FFF2-40B4-BE49-F238E27FC236}">
                <a16:creationId xmlns:a16="http://schemas.microsoft.com/office/drawing/2014/main" id="{C54C910D-612D-45B6-B006-AFE9A51AEC6C}"/>
              </a:ext>
            </a:extLst>
          </p:cNvPr>
          <p:cNvGraphicFramePr>
            <a:graphicFrameLocks noGrp="1"/>
          </p:cNvGraphicFramePr>
          <p:nvPr/>
        </p:nvGraphicFramePr>
        <p:xfrm>
          <a:off x="5439646" y="2178324"/>
          <a:ext cx="1124216" cy="2089150"/>
        </p:xfrm>
        <a:graphic>
          <a:graphicData uri="http://schemas.openxmlformats.org/drawingml/2006/table">
            <a:tbl>
              <a:tblPr>
                <a:tableStyleId>{5C22544A-7EE6-4342-B048-85BDC9FD1C3A}</a:tableStyleId>
              </a:tblPr>
              <a:tblGrid>
                <a:gridCol w="1124216">
                  <a:extLst>
                    <a:ext uri="{9D8B030D-6E8A-4147-A177-3AD203B41FA5}">
                      <a16:colId xmlns:a16="http://schemas.microsoft.com/office/drawing/2014/main" val="4113168017"/>
                    </a:ext>
                  </a:extLst>
                </a:gridCol>
              </a:tblGrid>
              <a:tr h="165100">
                <a:tc>
                  <a:txBody>
                    <a:bodyPr/>
                    <a:lstStyle/>
                    <a:p>
                      <a:pPr algn="ctr" fontAlgn="ctr"/>
                      <a:r>
                        <a:rPr lang="en-US" sz="1400" b="1" u="none" strike="noStrike" dirty="0">
                          <a:effectLst/>
                          <a:latin typeface="Sitka Text" panose="02000505000000020004" pitchFamily="2" charset="0"/>
                        </a:rPr>
                        <a:t>Class</a:t>
                      </a:r>
                      <a:endParaRPr lang="en-US" sz="1400" b="1" i="0" u="none" strike="noStrike" dirty="0">
                        <a:solidFill>
                          <a:srgbClr val="000000"/>
                        </a:solidFill>
                        <a:effectLst/>
                        <a:latin typeface="Sitka Text" panose="02000505000000020004" pitchFamily="2" charset="0"/>
                      </a:endParaRPr>
                    </a:p>
                  </a:txBody>
                  <a:tcPr marL="6350" marR="6350" marT="6350" marB="0" anchor="ctr"/>
                </a:tc>
                <a:extLst>
                  <a:ext uri="{0D108BD9-81ED-4DB2-BD59-A6C34878D82A}">
                    <a16:rowId xmlns:a16="http://schemas.microsoft.com/office/drawing/2014/main" val="3871514041"/>
                  </a:ext>
                </a:extLst>
              </a:tr>
              <a:tr h="165100">
                <a:tc>
                  <a:txBody>
                    <a:bodyPr/>
                    <a:lstStyle/>
                    <a:p>
                      <a:pPr algn="ctr" rtl="0" fontAlgn="ctr"/>
                      <a:r>
                        <a:rPr lang="en-US" sz="1400" u="none" strike="noStrike">
                          <a:effectLst/>
                          <a:latin typeface="Sitka Text" panose="02000505000000020004" pitchFamily="2" charset="0"/>
                        </a:rPr>
                        <a:t>Water</a:t>
                      </a:r>
                      <a:endParaRPr lang="en-US" sz="1400" b="0" i="0" u="none" strike="noStrike">
                        <a:solidFill>
                          <a:srgbClr val="000000"/>
                        </a:solidFill>
                        <a:effectLst/>
                        <a:latin typeface="Sitka Text" panose="02000505000000020004" pitchFamily="2" charset="0"/>
                      </a:endParaRPr>
                    </a:p>
                  </a:txBody>
                  <a:tcPr marL="6350" marR="6350" marT="6350" marB="0" anchor="ctr"/>
                </a:tc>
                <a:extLst>
                  <a:ext uri="{0D108BD9-81ED-4DB2-BD59-A6C34878D82A}">
                    <a16:rowId xmlns:a16="http://schemas.microsoft.com/office/drawing/2014/main" val="3991243517"/>
                  </a:ext>
                </a:extLst>
              </a:tr>
              <a:tr h="330200">
                <a:tc>
                  <a:txBody>
                    <a:bodyPr/>
                    <a:lstStyle/>
                    <a:p>
                      <a:pPr algn="ctr" fontAlgn="ctr"/>
                      <a:r>
                        <a:rPr lang="en-US" sz="1400" u="none" strike="noStrike">
                          <a:effectLst/>
                          <a:latin typeface="Sitka Text" panose="02000505000000020004" pitchFamily="2" charset="0"/>
                        </a:rPr>
                        <a:t>Impervious</a:t>
                      </a:r>
                      <a:endParaRPr lang="en-US" sz="1400" b="0" i="0" u="none" strike="noStrike">
                        <a:solidFill>
                          <a:srgbClr val="000000"/>
                        </a:solidFill>
                        <a:effectLst/>
                        <a:latin typeface="Sitka Text" panose="02000505000000020004" pitchFamily="2" charset="0"/>
                      </a:endParaRPr>
                    </a:p>
                  </a:txBody>
                  <a:tcPr marL="6350" marR="6350" marT="6350" marB="0" anchor="ctr"/>
                </a:tc>
                <a:extLst>
                  <a:ext uri="{0D108BD9-81ED-4DB2-BD59-A6C34878D82A}">
                    <a16:rowId xmlns:a16="http://schemas.microsoft.com/office/drawing/2014/main" val="693479328"/>
                  </a:ext>
                </a:extLst>
              </a:tr>
              <a:tr h="330200">
                <a:tc>
                  <a:txBody>
                    <a:bodyPr/>
                    <a:lstStyle/>
                    <a:p>
                      <a:pPr algn="ctr" fontAlgn="ctr"/>
                      <a:r>
                        <a:rPr lang="en-US" sz="1400" u="none" strike="noStrike">
                          <a:effectLst/>
                          <a:latin typeface="Sitka Text" panose="02000505000000020004" pitchFamily="2" charset="0"/>
                        </a:rPr>
                        <a:t>Grass/Shrub</a:t>
                      </a:r>
                      <a:endParaRPr lang="en-US" sz="1400" b="0" i="0" u="none" strike="noStrike">
                        <a:solidFill>
                          <a:srgbClr val="000000"/>
                        </a:solidFill>
                        <a:effectLst/>
                        <a:latin typeface="Sitka Text" panose="02000505000000020004" pitchFamily="2" charset="0"/>
                      </a:endParaRPr>
                    </a:p>
                  </a:txBody>
                  <a:tcPr marL="6350" marR="6350" marT="6350" marB="0" anchor="ctr"/>
                </a:tc>
                <a:extLst>
                  <a:ext uri="{0D108BD9-81ED-4DB2-BD59-A6C34878D82A}">
                    <a16:rowId xmlns:a16="http://schemas.microsoft.com/office/drawing/2014/main" val="4013000899"/>
                  </a:ext>
                </a:extLst>
              </a:tr>
              <a:tr h="165100">
                <a:tc>
                  <a:txBody>
                    <a:bodyPr/>
                    <a:lstStyle/>
                    <a:p>
                      <a:pPr algn="ctr" fontAlgn="ctr"/>
                      <a:r>
                        <a:rPr lang="en-US" sz="1400" u="none" strike="noStrike">
                          <a:effectLst/>
                          <a:latin typeface="Sitka Text" panose="02000505000000020004" pitchFamily="2" charset="0"/>
                        </a:rPr>
                        <a:t>Forest</a:t>
                      </a:r>
                      <a:endParaRPr lang="en-US" sz="1400" b="0" i="0" u="none" strike="noStrike">
                        <a:solidFill>
                          <a:srgbClr val="000000"/>
                        </a:solidFill>
                        <a:effectLst/>
                        <a:latin typeface="Sitka Text" panose="02000505000000020004" pitchFamily="2" charset="0"/>
                      </a:endParaRPr>
                    </a:p>
                  </a:txBody>
                  <a:tcPr marL="6350" marR="6350" marT="6350" marB="0" anchor="ctr"/>
                </a:tc>
                <a:extLst>
                  <a:ext uri="{0D108BD9-81ED-4DB2-BD59-A6C34878D82A}">
                    <a16:rowId xmlns:a16="http://schemas.microsoft.com/office/drawing/2014/main" val="3185954889"/>
                  </a:ext>
                </a:extLst>
              </a:tr>
              <a:tr h="165100">
                <a:tc>
                  <a:txBody>
                    <a:bodyPr/>
                    <a:lstStyle/>
                    <a:p>
                      <a:pPr algn="ctr" fontAlgn="ctr"/>
                      <a:r>
                        <a:rPr lang="en-US" sz="1400" u="none" strike="noStrike">
                          <a:effectLst/>
                          <a:latin typeface="Sitka Text" panose="02000505000000020004" pitchFamily="2" charset="0"/>
                        </a:rPr>
                        <a:t>Bare</a:t>
                      </a:r>
                      <a:endParaRPr lang="en-US" sz="1400" b="0" i="0" u="none" strike="noStrike">
                        <a:solidFill>
                          <a:srgbClr val="000000"/>
                        </a:solidFill>
                        <a:effectLst/>
                        <a:latin typeface="Sitka Text" panose="02000505000000020004" pitchFamily="2" charset="0"/>
                      </a:endParaRPr>
                    </a:p>
                  </a:txBody>
                  <a:tcPr marL="6350" marR="6350" marT="6350" marB="0" anchor="ctr"/>
                </a:tc>
                <a:extLst>
                  <a:ext uri="{0D108BD9-81ED-4DB2-BD59-A6C34878D82A}">
                    <a16:rowId xmlns:a16="http://schemas.microsoft.com/office/drawing/2014/main" val="60608262"/>
                  </a:ext>
                </a:extLst>
              </a:tr>
              <a:tr h="165100">
                <a:tc>
                  <a:txBody>
                    <a:bodyPr/>
                    <a:lstStyle/>
                    <a:p>
                      <a:pPr algn="ctr" fontAlgn="ctr"/>
                      <a:r>
                        <a:rPr lang="en-US" sz="1400" u="none" strike="noStrike">
                          <a:effectLst/>
                          <a:latin typeface="Sitka Text" panose="02000505000000020004" pitchFamily="2" charset="0"/>
                        </a:rPr>
                        <a:t>Cultivated</a:t>
                      </a:r>
                      <a:endParaRPr lang="en-US" sz="1400" b="0" i="0" u="none" strike="noStrike">
                        <a:solidFill>
                          <a:srgbClr val="000000"/>
                        </a:solidFill>
                        <a:effectLst/>
                        <a:latin typeface="Sitka Text" panose="02000505000000020004" pitchFamily="2" charset="0"/>
                      </a:endParaRPr>
                    </a:p>
                  </a:txBody>
                  <a:tcPr marL="6350" marR="6350" marT="6350" marB="0" anchor="ctr"/>
                </a:tc>
                <a:extLst>
                  <a:ext uri="{0D108BD9-81ED-4DB2-BD59-A6C34878D82A}">
                    <a16:rowId xmlns:a16="http://schemas.microsoft.com/office/drawing/2014/main" val="4273588500"/>
                  </a:ext>
                </a:extLst>
              </a:tr>
              <a:tr h="330200">
                <a:tc>
                  <a:txBody>
                    <a:bodyPr/>
                    <a:lstStyle/>
                    <a:p>
                      <a:pPr algn="ctr" fontAlgn="ctr"/>
                      <a:r>
                        <a:rPr lang="en-US" sz="1400" u="none" strike="noStrike" dirty="0">
                          <a:effectLst/>
                          <a:latin typeface="Sitka Text" panose="02000505000000020004" pitchFamily="2" charset="0"/>
                        </a:rPr>
                        <a:t>Wetlands</a:t>
                      </a:r>
                      <a:endParaRPr lang="en-US" sz="1400" b="0" i="0" u="none" strike="noStrike" dirty="0">
                        <a:solidFill>
                          <a:srgbClr val="000000"/>
                        </a:solidFill>
                        <a:effectLst/>
                        <a:latin typeface="Sitka Text" panose="02000505000000020004" pitchFamily="2" charset="0"/>
                      </a:endParaRPr>
                    </a:p>
                  </a:txBody>
                  <a:tcPr marL="6350" marR="6350" marT="6350" marB="0" anchor="ctr"/>
                </a:tc>
                <a:extLst>
                  <a:ext uri="{0D108BD9-81ED-4DB2-BD59-A6C34878D82A}">
                    <a16:rowId xmlns:a16="http://schemas.microsoft.com/office/drawing/2014/main" val="3078083797"/>
                  </a:ext>
                </a:extLst>
              </a:tr>
            </a:tbl>
          </a:graphicData>
        </a:graphic>
      </p:graphicFrame>
      <p:sp>
        <p:nvSpPr>
          <p:cNvPr id="6" name="TextBox 5"/>
          <p:cNvSpPr txBox="1"/>
          <p:nvPr/>
        </p:nvSpPr>
        <p:spPr>
          <a:xfrm>
            <a:off x="10287001" y="6519446"/>
            <a:ext cx="425843" cy="338554"/>
          </a:xfrm>
          <a:prstGeom prst="rect">
            <a:avLst/>
          </a:prstGeom>
          <a:noFill/>
        </p:spPr>
        <p:txBody>
          <a:bodyPr wrap="square" rtlCol="0">
            <a:spAutoFit/>
          </a:bodyPr>
          <a:lstStyle/>
          <a:p>
            <a:pPr algn="ctr"/>
            <a:fld id="{C7AA7E5A-0DF4-4CDD-B0B3-7C2148E632C3}" type="slidenum">
              <a:rPr lang="en-US" sz="1600">
                <a:latin typeface="Sitka Heading" panose="02000505000000020004" pitchFamily="2" charset="0"/>
              </a:rPr>
              <a:pPr algn="ctr"/>
              <a:t>74</a:t>
            </a:fld>
            <a:endParaRPr lang="en-US" sz="1600" dirty="0">
              <a:latin typeface="Sitka Heading" panose="02000505000000020004" pitchFamily="2" charset="0"/>
            </a:endParaRPr>
          </a:p>
        </p:txBody>
      </p:sp>
    </p:spTree>
    <p:extLst>
      <p:ext uri="{BB962C8B-B14F-4D97-AF65-F5344CB8AC3E}">
        <p14:creationId xmlns:p14="http://schemas.microsoft.com/office/powerpoint/2010/main" val="3800949082"/>
      </p:ext>
    </p:extLst>
  </p:cSld>
  <p:clrMapOvr>
    <a:masterClrMapping/>
  </p:clrMapOvr>
  <mc:AlternateContent xmlns:mc="http://schemas.openxmlformats.org/markup-compatibility/2006" xmlns:p14="http://schemas.microsoft.com/office/powerpoint/2010/main">
    <mc:Choice Requires="p14">
      <p:transition spd="slow" p14:dur="2000" advTm="70000"/>
    </mc:Choice>
    <mc:Fallback xmlns="" xmlns:p15="http://schemas.microsoft.com/office/powerpoint/2012/main">
      <p:transition spd="slow" advTm="70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2"/>
          <p:cNvSpPr/>
          <p:nvPr/>
        </p:nvSpPr>
        <p:spPr>
          <a:xfrm>
            <a:off x="3196443" y="224828"/>
            <a:ext cx="5610625" cy="10151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n-US" sz="2800" b="1" spc="-1" dirty="0">
                <a:solidFill>
                  <a:srgbClr val="000000"/>
                </a:solidFill>
                <a:latin typeface="Sitka Heading" panose="02000505000000020004" pitchFamily="2" charset="0"/>
                <a:ea typeface="DejaVu Sans"/>
              </a:rPr>
              <a:t>Reference dataset generation</a:t>
            </a:r>
            <a:endParaRPr lang="en-US" sz="2800" spc="-1" dirty="0">
              <a:latin typeface="Sitka Heading" panose="02000505000000020004" pitchFamily="2" charset="0"/>
            </a:endParaRPr>
          </a:p>
        </p:txBody>
      </p:sp>
      <p:graphicFrame>
        <p:nvGraphicFramePr>
          <p:cNvPr id="7" name="Table 6">
            <a:extLst>
              <a:ext uri="{FF2B5EF4-FFF2-40B4-BE49-F238E27FC236}">
                <a16:creationId xmlns:a16="http://schemas.microsoft.com/office/drawing/2014/main" id="{C54C910D-612D-45B6-B006-AFE9A51AEC6C}"/>
              </a:ext>
            </a:extLst>
          </p:cNvPr>
          <p:cNvGraphicFramePr>
            <a:graphicFrameLocks noGrp="1"/>
          </p:cNvGraphicFramePr>
          <p:nvPr/>
        </p:nvGraphicFramePr>
        <p:xfrm>
          <a:off x="5439646" y="2178324"/>
          <a:ext cx="1124216" cy="2089150"/>
        </p:xfrm>
        <a:graphic>
          <a:graphicData uri="http://schemas.openxmlformats.org/drawingml/2006/table">
            <a:tbl>
              <a:tblPr>
                <a:tableStyleId>{5C22544A-7EE6-4342-B048-85BDC9FD1C3A}</a:tableStyleId>
              </a:tblPr>
              <a:tblGrid>
                <a:gridCol w="1124216">
                  <a:extLst>
                    <a:ext uri="{9D8B030D-6E8A-4147-A177-3AD203B41FA5}">
                      <a16:colId xmlns:a16="http://schemas.microsoft.com/office/drawing/2014/main" val="4113168017"/>
                    </a:ext>
                  </a:extLst>
                </a:gridCol>
              </a:tblGrid>
              <a:tr h="165100">
                <a:tc>
                  <a:txBody>
                    <a:bodyPr/>
                    <a:lstStyle/>
                    <a:p>
                      <a:pPr algn="ctr" fontAlgn="ctr"/>
                      <a:r>
                        <a:rPr lang="en-US" sz="1400" b="1" u="none" strike="noStrike" dirty="0">
                          <a:effectLst/>
                          <a:latin typeface="Sitka Text" panose="02000505000000020004" pitchFamily="2" charset="0"/>
                        </a:rPr>
                        <a:t>Class</a:t>
                      </a:r>
                      <a:endParaRPr lang="en-US" sz="1400" b="1" i="0" u="none" strike="noStrike" dirty="0">
                        <a:solidFill>
                          <a:srgbClr val="000000"/>
                        </a:solidFill>
                        <a:effectLst/>
                        <a:latin typeface="Sitka Text" panose="02000505000000020004" pitchFamily="2" charset="0"/>
                      </a:endParaRPr>
                    </a:p>
                  </a:txBody>
                  <a:tcPr marL="6350" marR="6350" marT="6350" marB="0" anchor="ctr"/>
                </a:tc>
                <a:extLst>
                  <a:ext uri="{0D108BD9-81ED-4DB2-BD59-A6C34878D82A}">
                    <a16:rowId xmlns:a16="http://schemas.microsoft.com/office/drawing/2014/main" val="3871514041"/>
                  </a:ext>
                </a:extLst>
              </a:tr>
              <a:tr h="165100">
                <a:tc>
                  <a:txBody>
                    <a:bodyPr/>
                    <a:lstStyle/>
                    <a:p>
                      <a:pPr algn="ctr" rtl="0" fontAlgn="ctr"/>
                      <a:r>
                        <a:rPr lang="en-US" sz="1400" u="none" strike="noStrike">
                          <a:effectLst/>
                          <a:latin typeface="Sitka Text" panose="02000505000000020004" pitchFamily="2" charset="0"/>
                        </a:rPr>
                        <a:t>Water</a:t>
                      </a:r>
                      <a:endParaRPr lang="en-US" sz="1400" b="0" i="0" u="none" strike="noStrike">
                        <a:solidFill>
                          <a:srgbClr val="000000"/>
                        </a:solidFill>
                        <a:effectLst/>
                        <a:latin typeface="Sitka Text" panose="02000505000000020004" pitchFamily="2" charset="0"/>
                      </a:endParaRPr>
                    </a:p>
                  </a:txBody>
                  <a:tcPr marL="6350" marR="6350" marT="6350" marB="0" anchor="ctr"/>
                </a:tc>
                <a:extLst>
                  <a:ext uri="{0D108BD9-81ED-4DB2-BD59-A6C34878D82A}">
                    <a16:rowId xmlns:a16="http://schemas.microsoft.com/office/drawing/2014/main" val="3991243517"/>
                  </a:ext>
                </a:extLst>
              </a:tr>
              <a:tr h="330200">
                <a:tc>
                  <a:txBody>
                    <a:bodyPr/>
                    <a:lstStyle/>
                    <a:p>
                      <a:pPr algn="ctr" fontAlgn="ctr"/>
                      <a:r>
                        <a:rPr lang="en-US" sz="1400" u="none" strike="noStrike">
                          <a:effectLst/>
                          <a:latin typeface="Sitka Text" panose="02000505000000020004" pitchFamily="2" charset="0"/>
                        </a:rPr>
                        <a:t>Impervious</a:t>
                      </a:r>
                      <a:endParaRPr lang="en-US" sz="1400" b="0" i="0" u="none" strike="noStrike">
                        <a:solidFill>
                          <a:srgbClr val="000000"/>
                        </a:solidFill>
                        <a:effectLst/>
                        <a:latin typeface="Sitka Text" panose="02000505000000020004" pitchFamily="2" charset="0"/>
                      </a:endParaRPr>
                    </a:p>
                  </a:txBody>
                  <a:tcPr marL="6350" marR="6350" marT="6350" marB="0" anchor="ctr"/>
                </a:tc>
                <a:extLst>
                  <a:ext uri="{0D108BD9-81ED-4DB2-BD59-A6C34878D82A}">
                    <a16:rowId xmlns:a16="http://schemas.microsoft.com/office/drawing/2014/main" val="693479328"/>
                  </a:ext>
                </a:extLst>
              </a:tr>
              <a:tr h="330200">
                <a:tc>
                  <a:txBody>
                    <a:bodyPr/>
                    <a:lstStyle/>
                    <a:p>
                      <a:pPr algn="ctr" fontAlgn="ctr"/>
                      <a:r>
                        <a:rPr lang="en-US" sz="1400" u="none" strike="noStrike">
                          <a:effectLst/>
                          <a:latin typeface="Sitka Text" panose="02000505000000020004" pitchFamily="2" charset="0"/>
                        </a:rPr>
                        <a:t>Grass/Shrub</a:t>
                      </a:r>
                      <a:endParaRPr lang="en-US" sz="1400" b="0" i="0" u="none" strike="noStrike">
                        <a:solidFill>
                          <a:srgbClr val="000000"/>
                        </a:solidFill>
                        <a:effectLst/>
                        <a:latin typeface="Sitka Text" panose="02000505000000020004" pitchFamily="2" charset="0"/>
                      </a:endParaRPr>
                    </a:p>
                  </a:txBody>
                  <a:tcPr marL="6350" marR="6350" marT="6350" marB="0" anchor="ctr"/>
                </a:tc>
                <a:extLst>
                  <a:ext uri="{0D108BD9-81ED-4DB2-BD59-A6C34878D82A}">
                    <a16:rowId xmlns:a16="http://schemas.microsoft.com/office/drawing/2014/main" val="4013000899"/>
                  </a:ext>
                </a:extLst>
              </a:tr>
              <a:tr h="165100">
                <a:tc>
                  <a:txBody>
                    <a:bodyPr/>
                    <a:lstStyle/>
                    <a:p>
                      <a:pPr algn="ctr" fontAlgn="ctr"/>
                      <a:r>
                        <a:rPr lang="en-US" sz="1400" u="none" strike="noStrike">
                          <a:effectLst/>
                          <a:latin typeface="Sitka Text" panose="02000505000000020004" pitchFamily="2" charset="0"/>
                        </a:rPr>
                        <a:t>Forest</a:t>
                      </a:r>
                      <a:endParaRPr lang="en-US" sz="1400" b="0" i="0" u="none" strike="noStrike">
                        <a:solidFill>
                          <a:srgbClr val="000000"/>
                        </a:solidFill>
                        <a:effectLst/>
                        <a:latin typeface="Sitka Text" panose="02000505000000020004" pitchFamily="2" charset="0"/>
                      </a:endParaRPr>
                    </a:p>
                  </a:txBody>
                  <a:tcPr marL="6350" marR="6350" marT="6350" marB="0" anchor="ctr"/>
                </a:tc>
                <a:extLst>
                  <a:ext uri="{0D108BD9-81ED-4DB2-BD59-A6C34878D82A}">
                    <a16:rowId xmlns:a16="http://schemas.microsoft.com/office/drawing/2014/main" val="3185954889"/>
                  </a:ext>
                </a:extLst>
              </a:tr>
              <a:tr h="165100">
                <a:tc>
                  <a:txBody>
                    <a:bodyPr/>
                    <a:lstStyle/>
                    <a:p>
                      <a:pPr algn="ctr" fontAlgn="ctr"/>
                      <a:r>
                        <a:rPr lang="en-US" sz="1400" u="none" strike="noStrike">
                          <a:effectLst/>
                          <a:latin typeface="Sitka Text" panose="02000505000000020004" pitchFamily="2" charset="0"/>
                        </a:rPr>
                        <a:t>Bare</a:t>
                      </a:r>
                      <a:endParaRPr lang="en-US" sz="1400" b="0" i="0" u="none" strike="noStrike">
                        <a:solidFill>
                          <a:srgbClr val="000000"/>
                        </a:solidFill>
                        <a:effectLst/>
                        <a:latin typeface="Sitka Text" panose="02000505000000020004" pitchFamily="2" charset="0"/>
                      </a:endParaRPr>
                    </a:p>
                  </a:txBody>
                  <a:tcPr marL="6350" marR="6350" marT="6350" marB="0" anchor="ctr"/>
                </a:tc>
                <a:extLst>
                  <a:ext uri="{0D108BD9-81ED-4DB2-BD59-A6C34878D82A}">
                    <a16:rowId xmlns:a16="http://schemas.microsoft.com/office/drawing/2014/main" val="60608262"/>
                  </a:ext>
                </a:extLst>
              </a:tr>
              <a:tr h="165100">
                <a:tc>
                  <a:txBody>
                    <a:bodyPr/>
                    <a:lstStyle/>
                    <a:p>
                      <a:pPr algn="ctr" fontAlgn="ctr"/>
                      <a:r>
                        <a:rPr lang="en-US" sz="1400" u="none" strike="noStrike">
                          <a:effectLst/>
                          <a:latin typeface="Sitka Text" panose="02000505000000020004" pitchFamily="2" charset="0"/>
                        </a:rPr>
                        <a:t>Cultivated</a:t>
                      </a:r>
                      <a:endParaRPr lang="en-US" sz="1400" b="0" i="0" u="none" strike="noStrike">
                        <a:solidFill>
                          <a:srgbClr val="000000"/>
                        </a:solidFill>
                        <a:effectLst/>
                        <a:latin typeface="Sitka Text" panose="02000505000000020004" pitchFamily="2" charset="0"/>
                      </a:endParaRPr>
                    </a:p>
                  </a:txBody>
                  <a:tcPr marL="6350" marR="6350" marT="6350" marB="0" anchor="ctr"/>
                </a:tc>
                <a:extLst>
                  <a:ext uri="{0D108BD9-81ED-4DB2-BD59-A6C34878D82A}">
                    <a16:rowId xmlns:a16="http://schemas.microsoft.com/office/drawing/2014/main" val="4273588500"/>
                  </a:ext>
                </a:extLst>
              </a:tr>
              <a:tr h="330200">
                <a:tc>
                  <a:txBody>
                    <a:bodyPr/>
                    <a:lstStyle/>
                    <a:p>
                      <a:pPr algn="ctr" fontAlgn="ctr"/>
                      <a:r>
                        <a:rPr lang="en-US" sz="1400" u="none" strike="noStrike" dirty="0">
                          <a:effectLst/>
                          <a:latin typeface="Sitka Text" panose="02000505000000020004" pitchFamily="2" charset="0"/>
                        </a:rPr>
                        <a:t>Wetlands</a:t>
                      </a:r>
                      <a:endParaRPr lang="en-US" sz="1400" b="0" i="0" u="none" strike="noStrike" dirty="0">
                        <a:solidFill>
                          <a:srgbClr val="000000"/>
                        </a:solidFill>
                        <a:effectLst/>
                        <a:latin typeface="Sitka Text" panose="02000505000000020004" pitchFamily="2" charset="0"/>
                      </a:endParaRPr>
                    </a:p>
                  </a:txBody>
                  <a:tcPr marL="6350" marR="6350" marT="6350" marB="0" anchor="ctr"/>
                </a:tc>
                <a:extLst>
                  <a:ext uri="{0D108BD9-81ED-4DB2-BD59-A6C34878D82A}">
                    <a16:rowId xmlns:a16="http://schemas.microsoft.com/office/drawing/2014/main" val="3078083797"/>
                  </a:ext>
                </a:extLst>
              </a:tr>
            </a:tbl>
          </a:graphicData>
        </a:graphic>
      </p:graphicFrame>
      <p:sp>
        <p:nvSpPr>
          <p:cNvPr id="6" name="TextBox 5"/>
          <p:cNvSpPr txBox="1"/>
          <p:nvPr/>
        </p:nvSpPr>
        <p:spPr>
          <a:xfrm>
            <a:off x="10287001" y="6519446"/>
            <a:ext cx="425843" cy="338554"/>
          </a:xfrm>
          <a:prstGeom prst="rect">
            <a:avLst/>
          </a:prstGeom>
          <a:noFill/>
        </p:spPr>
        <p:txBody>
          <a:bodyPr wrap="square" rtlCol="0">
            <a:spAutoFit/>
          </a:bodyPr>
          <a:lstStyle/>
          <a:p>
            <a:pPr algn="ctr"/>
            <a:fld id="{C7AA7E5A-0DF4-4CDD-B0B3-7C2148E632C3}" type="slidenum">
              <a:rPr lang="en-US" sz="1600">
                <a:latin typeface="Sitka Heading" panose="02000505000000020004" pitchFamily="2" charset="0"/>
              </a:rPr>
              <a:pPr algn="ctr"/>
              <a:t>75</a:t>
            </a:fld>
            <a:endParaRPr lang="en-US" sz="1600" dirty="0">
              <a:latin typeface="Sitka Heading" panose="02000505000000020004" pitchFamily="2" charset="0"/>
            </a:endParaRPr>
          </a:p>
        </p:txBody>
      </p:sp>
      <p:sp>
        <p:nvSpPr>
          <p:cNvPr id="4" name="TextBox 3">
            <a:extLst>
              <a:ext uri="{FF2B5EF4-FFF2-40B4-BE49-F238E27FC236}">
                <a16:creationId xmlns:a16="http://schemas.microsoft.com/office/drawing/2014/main" id="{ED9FEAB1-D448-4DA7-A440-34479EF87785}"/>
              </a:ext>
            </a:extLst>
          </p:cNvPr>
          <p:cNvSpPr txBox="1"/>
          <p:nvPr/>
        </p:nvSpPr>
        <p:spPr>
          <a:xfrm>
            <a:off x="1886042" y="4443274"/>
            <a:ext cx="8613880" cy="2554545"/>
          </a:xfrm>
          <a:prstGeom prst="rect">
            <a:avLst/>
          </a:prstGeom>
          <a:noFill/>
        </p:spPr>
        <p:txBody>
          <a:bodyPr wrap="square" rtlCol="0">
            <a:spAutoFit/>
          </a:bodyPr>
          <a:lstStyle/>
          <a:p>
            <a:r>
              <a:rPr lang="en-US" sz="3200" dirty="0"/>
              <a:t>Fundamental foundational mapping problem, great classification algorithm, NO landcover definitions, NO true training evaluation criteria, NO useful foundation to improve knowledge of Natural systems, just run and done.  </a:t>
            </a:r>
          </a:p>
        </p:txBody>
      </p:sp>
    </p:spTree>
    <p:extLst>
      <p:ext uri="{BB962C8B-B14F-4D97-AF65-F5344CB8AC3E}">
        <p14:creationId xmlns:p14="http://schemas.microsoft.com/office/powerpoint/2010/main" val="1910473547"/>
      </p:ext>
    </p:extLst>
  </p:cSld>
  <p:clrMapOvr>
    <a:masterClrMapping/>
  </p:clrMapOvr>
  <mc:AlternateContent xmlns:mc="http://schemas.openxmlformats.org/markup-compatibility/2006" xmlns:p14="http://schemas.microsoft.com/office/powerpoint/2010/main">
    <mc:Choice Requires="p14">
      <p:transition spd="slow" p14:dur="2000" advTm="70000"/>
    </mc:Choice>
    <mc:Fallback xmlns="" xmlns:p15="http://schemas.microsoft.com/office/powerpoint/2012/main">
      <p:transition spd="slow" advTm="70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2"/>
          <p:cNvSpPr/>
          <p:nvPr/>
        </p:nvSpPr>
        <p:spPr>
          <a:xfrm>
            <a:off x="3196443" y="224828"/>
            <a:ext cx="5610625" cy="10151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en-US" sz="2800" b="1" spc="-1" dirty="0">
                <a:solidFill>
                  <a:srgbClr val="000000"/>
                </a:solidFill>
                <a:latin typeface="Sitka Heading" panose="02000505000000020004" pitchFamily="2" charset="0"/>
                <a:ea typeface="DejaVu Sans"/>
              </a:rPr>
              <a:t>Reference dataset generation</a:t>
            </a:r>
            <a:endParaRPr lang="en-US" sz="2800" spc="-1" dirty="0">
              <a:latin typeface="Sitka Heading" panose="02000505000000020004" pitchFamily="2" charset="0"/>
            </a:endParaRPr>
          </a:p>
        </p:txBody>
      </p:sp>
      <p:sp>
        <p:nvSpPr>
          <p:cNvPr id="6" name="CustomShape 1"/>
          <p:cNvSpPr/>
          <p:nvPr/>
        </p:nvSpPr>
        <p:spPr>
          <a:xfrm>
            <a:off x="1889760" y="1293512"/>
            <a:ext cx="8351520" cy="60227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r>
              <a:rPr lang="en-US" sz="1600" b="1" spc="-1" dirty="0">
                <a:solidFill>
                  <a:srgbClr val="000000"/>
                </a:solidFill>
                <a:latin typeface="Sitka Heading" panose="02000505000000020004" pitchFamily="2" charset="0"/>
                <a:ea typeface="DejaVu Sans"/>
              </a:rPr>
              <a:t>84 USGS land cover trends 333x333 pixel blocks, one block per ecoregion</a:t>
            </a:r>
          </a:p>
          <a:p>
            <a:pPr algn="ctr"/>
            <a:endParaRPr lang="en-US" sz="1600" b="1" spc="-1" dirty="0">
              <a:solidFill>
                <a:srgbClr val="000000"/>
              </a:solidFill>
              <a:latin typeface="Sitka Heading" panose="02000505000000020004" pitchFamily="2" charset="0"/>
              <a:ea typeface="DejaVu Sans"/>
            </a:endParaRPr>
          </a:p>
        </p:txBody>
      </p:sp>
      <p:pic>
        <p:nvPicPr>
          <p:cNvPr id="4" name="Picture 3" descr="Map&#10;&#10;Description automatically generated">
            <a:extLst>
              <a:ext uri="{FF2B5EF4-FFF2-40B4-BE49-F238E27FC236}">
                <a16:creationId xmlns:a16="http://schemas.microsoft.com/office/drawing/2014/main" id="{2B7C278F-7AE8-4B5F-896E-B7189EC1FA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05313" y="1835694"/>
            <a:ext cx="7101840" cy="4721968"/>
          </a:xfrm>
          <a:prstGeom prst="rect">
            <a:avLst/>
          </a:prstGeom>
        </p:spPr>
      </p:pic>
      <p:sp>
        <p:nvSpPr>
          <p:cNvPr id="5" name="TextBox 4"/>
          <p:cNvSpPr txBox="1"/>
          <p:nvPr/>
        </p:nvSpPr>
        <p:spPr>
          <a:xfrm>
            <a:off x="10287001" y="6519446"/>
            <a:ext cx="425843" cy="338554"/>
          </a:xfrm>
          <a:prstGeom prst="rect">
            <a:avLst/>
          </a:prstGeom>
          <a:noFill/>
        </p:spPr>
        <p:txBody>
          <a:bodyPr wrap="square" rtlCol="0">
            <a:spAutoFit/>
          </a:bodyPr>
          <a:lstStyle/>
          <a:p>
            <a:pPr algn="ctr"/>
            <a:fld id="{C7AA7E5A-0DF4-4CDD-B0B3-7C2148E632C3}" type="slidenum">
              <a:rPr lang="en-US" sz="1600">
                <a:latin typeface="Sitka Heading" panose="02000505000000020004" pitchFamily="2" charset="0"/>
              </a:rPr>
              <a:pPr algn="ctr"/>
              <a:t>76</a:t>
            </a:fld>
            <a:endParaRPr lang="en-US" sz="1600" dirty="0">
              <a:latin typeface="Sitka Heading" panose="02000505000000020004" pitchFamily="2" charset="0"/>
            </a:endParaRPr>
          </a:p>
        </p:txBody>
      </p:sp>
    </p:spTree>
    <p:extLst>
      <p:ext uri="{BB962C8B-B14F-4D97-AF65-F5344CB8AC3E}">
        <p14:creationId xmlns:p14="http://schemas.microsoft.com/office/powerpoint/2010/main" val="3666023255"/>
      </p:ext>
    </p:extLst>
  </p:cSld>
  <p:clrMapOvr>
    <a:masterClrMapping/>
  </p:clrMapOvr>
  <mc:AlternateContent xmlns:mc="http://schemas.openxmlformats.org/markup-compatibility/2006" xmlns:p14="http://schemas.microsoft.com/office/powerpoint/2010/main">
    <mc:Choice Requires="p14">
      <p:transition spd="slow" p14:dur="2000" advTm="70000"/>
    </mc:Choice>
    <mc:Fallback xmlns="" xmlns:p15="http://schemas.microsoft.com/office/powerpoint/2012/main">
      <p:transition spd="slow" advTm="70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8084B-403F-481A-8D59-474602B3CCF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0E7C320-9FE3-490A-AF27-F09D49195E1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745139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
        <p:nvSpPr>
          <p:cNvPr id="5"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Four Pillars of NLCD Land Cover</a:t>
            </a:r>
            <a:endParaRPr lang="en-US" dirty="0"/>
          </a:p>
        </p:txBody>
      </p:sp>
      <p:sp>
        <p:nvSpPr>
          <p:cNvPr id="7" name="TextBox 6"/>
          <p:cNvSpPr txBox="1"/>
          <p:nvPr/>
        </p:nvSpPr>
        <p:spPr>
          <a:xfrm>
            <a:off x="1255594" y="1825625"/>
            <a:ext cx="9880979" cy="3690241"/>
          </a:xfrm>
          <a:prstGeom prst="rect">
            <a:avLst/>
          </a:prstGeom>
          <a:noFill/>
        </p:spPr>
        <p:txBody>
          <a:bodyPr wrap="square" rtlCol="0">
            <a:spAutoFit/>
          </a:bodyPr>
          <a:lstStyle/>
          <a:p>
            <a:pPr marL="742950" indent="-742950">
              <a:lnSpc>
                <a:spcPct val="150000"/>
              </a:lnSpc>
              <a:buFont typeface="+mj-lt"/>
              <a:buAutoNum type="arabicPeriod"/>
            </a:pPr>
            <a:r>
              <a:rPr lang="en-US" sz="4000" b="1" dirty="0"/>
              <a:t>Spectral Analysis (ARD pixels)</a:t>
            </a:r>
          </a:p>
          <a:p>
            <a:pPr marL="742950" indent="-742950">
              <a:lnSpc>
                <a:spcPct val="150000"/>
              </a:lnSpc>
              <a:buFont typeface="+mj-lt"/>
              <a:buAutoNum type="arabicPeriod"/>
            </a:pPr>
            <a:r>
              <a:rPr lang="en-US" sz="4000" b="1" dirty="0"/>
              <a:t>Partner Data (specialized Land Cover)</a:t>
            </a:r>
          </a:p>
          <a:p>
            <a:pPr marL="742950" indent="-742950">
              <a:lnSpc>
                <a:spcPct val="150000"/>
              </a:lnSpc>
              <a:buFont typeface="+mj-lt"/>
              <a:buAutoNum type="arabicPeriod"/>
            </a:pPr>
            <a:r>
              <a:rPr lang="en-US" sz="4000" b="1" dirty="0"/>
              <a:t>Shape and Context</a:t>
            </a:r>
          </a:p>
          <a:p>
            <a:pPr marL="742950" indent="-742950">
              <a:lnSpc>
                <a:spcPct val="150000"/>
              </a:lnSpc>
              <a:buFont typeface="+mj-lt"/>
              <a:buAutoNum type="arabicPeriod"/>
            </a:pPr>
            <a:r>
              <a:rPr lang="en-US" sz="4000" b="1" dirty="0"/>
              <a:t>Succession And Trajectory</a:t>
            </a:r>
          </a:p>
        </p:txBody>
      </p:sp>
      <p:pic>
        <p:nvPicPr>
          <p:cNvPr id="3" name="Picture 2">
            <a:extLst>
              <a:ext uri="{FF2B5EF4-FFF2-40B4-BE49-F238E27FC236}">
                <a16:creationId xmlns:a16="http://schemas.microsoft.com/office/drawing/2014/main" id="{64B04555-B360-4446-A28C-082BFA37F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14979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E0BB4-8814-4EFE-BC97-FA8F49A405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460B46-ECAA-4FD8-8208-8D16D3C776F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54865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A24D80-C327-4D3F-BA74-56D503C17AF4}"/>
              </a:ext>
            </a:extLst>
          </p:cNvPr>
          <p:cNvPicPr>
            <a:picLocks noChangeAspect="1"/>
          </p:cNvPicPr>
          <p:nvPr/>
        </p:nvPicPr>
        <p:blipFill rotWithShape="1">
          <a:blip r:embed="rId3">
            <a:extLst>
              <a:ext uri="{28A0092B-C50C-407E-A947-70E740481C1C}">
                <a14:useLocalDpi xmlns:a14="http://schemas.microsoft.com/office/drawing/2010/main" val="0"/>
              </a:ext>
            </a:extLst>
          </a:blip>
          <a:srcRect t="20410"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04553" y="3091928"/>
            <a:ext cx="9078562" cy="2387600"/>
          </a:xfrm>
        </p:spPr>
        <p:txBody>
          <a:bodyPr>
            <a:normAutofit/>
          </a:bodyPr>
          <a:lstStyle/>
          <a:p>
            <a:pPr algn="l"/>
            <a:r>
              <a:rPr lang="en-US" sz="6600" dirty="0"/>
              <a:t>Forest Service Canopy</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A0EA521-512F-4F70-BB37-78D0EF9E52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1459238"/>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C0C31-FB94-4DC6-8C3B-E61D5D25CF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FD284D-5FE6-4F3B-89CB-20DAF4087C5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7936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5BB2A0A-DE4F-42B9-8473-231133F5E70D}"/>
              </a:ext>
            </a:extLst>
          </p:cNvPr>
          <p:cNvPicPr>
            <a:picLocks noChangeAspect="1"/>
          </p:cNvPicPr>
          <p:nvPr/>
        </p:nvPicPr>
        <p:blipFill rotWithShape="1">
          <a:blip r:embed="rId3">
            <a:extLst>
              <a:ext uri="{28A0092B-C50C-407E-A947-70E740481C1C}">
                <a14:useLocalDpi xmlns:a14="http://schemas.microsoft.com/office/drawing/2010/main" val="0"/>
              </a:ext>
            </a:extLst>
          </a:blip>
          <a:srcRect t="1489" b="10963"/>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2103121" y="4727173"/>
            <a:ext cx="7985759" cy="868823"/>
          </a:xfrm>
        </p:spPr>
        <p:txBody>
          <a:bodyPr anchor="ctr">
            <a:normAutofit/>
          </a:bodyPr>
          <a:lstStyle/>
          <a:p>
            <a:r>
              <a:rPr lang="en-US" sz="4000"/>
              <a:t>NASS</a:t>
            </a:r>
          </a:p>
        </p:txBody>
      </p:sp>
      <p:sp>
        <p:nvSpPr>
          <p:cNvPr id="13" name="Rectangle: Rounded Corners 12">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13E5CCDE-595D-4A59-B2AC-F76AF33EC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339263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76200">
          <a:solidFill>
            <a:schemeClr val="accent4">
              <a:lumMod val="75000"/>
            </a:schemeClr>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3866</Words>
  <Application>Microsoft Office PowerPoint</Application>
  <PresentationFormat>Widescreen</PresentationFormat>
  <Paragraphs>333</Paragraphs>
  <Slides>80</Slides>
  <Notes>75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80</vt:i4>
      </vt:variant>
    </vt:vector>
  </HeadingPairs>
  <TitlesOfParts>
    <vt:vector size="87" baseType="lpstr">
      <vt:lpstr>Arial</vt:lpstr>
      <vt:lpstr>Calibri</vt:lpstr>
      <vt:lpstr>Calibri Light</vt:lpstr>
      <vt:lpstr>Sitka Heading</vt:lpstr>
      <vt:lpstr>Sitka Text</vt:lpstr>
      <vt:lpstr>Office Theme</vt:lpstr>
      <vt:lpstr>1_Office Theme</vt:lpstr>
      <vt:lpstr>PowerPoint Presentation</vt:lpstr>
      <vt:lpstr>What have we done for you lately…….</vt:lpstr>
      <vt:lpstr>NDWI(seven years) water frequency (seven years) change vector (seven years) DNBR (seven years) DNDVI (seven years) MIICA (seven years) RCV Max (between each year) NSD forest (seven years) NBR (seven years) forest disturbance (seven years) compactness (seven years) Majority training( seven years)</vt:lpstr>
      <vt:lpstr>PowerPoint Presentation</vt:lpstr>
      <vt:lpstr>Edge Pixels</vt:lpstr>
      <vt:lpstr>LCMAP ARD Imagery</vt:lpstr>
      <vt:lpstr>NOAA</vt:lpstr>
      <vt:lpstr>Forest Service Canopy</vt:lpstr>
      <vt:lpstr>NASS</vt:lpstr>
      <vt:lpstr>BLM USGS Shrub Products</vt:lpstr>
      <vt:lpstr>PowerPoint Presentation</vt:lpstr>
      <vt:lpstr>PowerPoint Presentation</vt:lpstr>
      <vt:lpstr>PowerPoint Presentation</vt:lpstr>
      <vt:lpstr>ALASKA</vt:lpstr>
      <vt:lpstr>PowerPoint Presentation</vt:lpstr>
      <vt:lpstr>PowerPoint Presentation</vt:lpstr>
      <vt:lpstr>World Policy</vt:lpstr>
      <vt:lpstr>The last 5 years of citations</vt:lpstr>
      <vt:lpstr>PowerPoint Presentation</vt:lpstr>
      <vt:lpstr>PowerPoint Presentation</vt:lpstr>
      <vt:lpstr>What are we doing tomorrow…..</vt:lpstr>
      <vt:lpstr>2019 Impervious Surface</vt:lpstr>
      <vt:lpstr>PowerPoint Presentation</vt:lpstr>
      <vt:lpstr>PowerPoint Presentation</vt:lpstr>
      <vt:lpstr>PowerPoint Presentation</vt:lpstr>
      <vt:lpstr>PowerPoint Presentation</vt:lpstr>
      <vt:lpstr>PowerPoint Presentation</vt:lpstr>
      <vt:lpstr>PowerPoint Presentation</vt:lpstr>
      <vt:lpstr>What opportunities exist for partnership</vt:lpstr>
      <vt:lpstr>Past and Future C-CAP</vt:lpstr>
      <vt:lpstr>Past and Future C-CAP</vt:lpstr>
      <vt:lpstr>Detailed High Resolution Impervious</vt:lpstr>
      <vt:lpstr>What do we need help with…..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and integration </vt:lpstr>
      <vt:lpstr>Sentinel Left, Landsat right</vt:lpstr>
      <vt:lpstr>Sentinel Left, Landsat 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Dewitz, Jon</dc:creator>
  <cp:lastModifiedBy>Dewitz, Jon</cp:lastModifiedBy>
  <cp:revision>23</cp:revision>
  <dcterms:created xsi:type="dcterms:W3CDTF">2021-03-11T02:25:02Z</dcterms:created>
  <dcterms:modified xsi:type="dcterms:W3CDTF">2021-03-11T06:18:48Z</dcterms:modified>
</cp:coreProperties>
</file>