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514" r:id="rId2"/>
    <p:sldId id="1233" r:id="rId3"/>
    <p:sldId id="1271" r:id="rId4"/>
    <p:sldId id="1279" r:id="rId5"/>
    <p:sldId id="1280" r:id="rId6"/>
    <p:sldId id="1281" r:id="rId7"/>
    <p:sldId id="1282" r:id="rId8"/>
    <p:sldId id="1284" r:id="rId9"/>
    <p:sldId id="1285" r:id="rId10"/>
    <p:sldId id="1283" r:id="rId11"/>
    <p:sldId id="1286" r:id="rId12"/>
    <p:sldId id="1287" r:id="rId13"/>
    <p:sldId id="1294" r:id="rId14"/>
    <p:sldId id="1274" r:id="rId15"/>
    <p:sldId id="1256" r:id="rId16"/>
    <p:sldId id="1295" r:id="rId17"/>
    <p:sldId id="268" r:id="rId18"/>
    <p:sldId id="1297" r:id="rId19"/>
    <p:sldId id="1296" r:id="rId20"/>
    <p:sldId id="1298" r:id="rId21"/>
    <p:sldId id="1230" r:id="rId22"/>
    <p:sldId id="544" r:id="rId23"/>
    <p:sldId id="1301" r:id="rId24"/>
    <p:sldId id="546" r:id="rId25"/>
    <p:sldId id="551" r:id="rId26"/>
    <p:sldId id="1302" r:id="rId27"/>
    <p:sldId id="547" r:id="rId28"/>
    <p:sldId id="548" r:id="rId29"/>
    <p:sldId id="1202" r:id="rId30"/>
    <p:sldId id="550" r:id="rId31"/>
    <p:sldId id="660" r:id="rId32"/>
    <p:sldId id="661" r:id="rId33"/>
    <p:sldId id="1303" r:id="rId34"/>
    <p:sldId id="1312" r:id="rId35"/>
    <p:sldId id="1306" r:id="rId36"/>
    <p:sldId id="1305" r:id="rId37"/>
    <p:sldId id="589" r:id="rId38"/>
    <p:sldId id="1203" r:id="rId39"/>
    <p:sldId id="1204" r:id="rId40"/>
    <p:sldId id="1205" r:id="rId41"/>
    <p:sldId id="645" r:id="rId42"/>
    <p:sldId id="1207" r:id="rId43"/>
    <p:sldId id="392" r:id="rId44"/>
    <p:sldId id="393" r:id="rId45"/>
    <p:sldId id="394" r:id="rId46"/>
    <p:sldId id="395" r:id="rId47"/>
    <p:sldId id="396" r:id="rId48"/>
    <p:sldId id="398" r:id="rId49"/>
    <p:sldId id="1208" r:id="rId50"/>
    <p:sldId id="1209" r:id="rId51"/>
    <p:sldId id="1210" r:id="rId52"/>
    <p:sldId id="1307" r:id="rId53"/>
    <p:sldId id="1258" r:id="rId54"/>
    <p:sldId id="1260" r:id="rId55"/>
    <p:sldId id="1308" r:id="rId56"/>
    <p:sldId id="1242" r:id="rId57"/>
    <p:sldId id="1243" r:id="rId58"/>
    <p:sldId id="1261" r:id="rId59"/>
    <p:sldId id="1313" r:id="rId60"/>
    <p:sldId id="1247" r:id="rId61"/>
    <p:sldId id="1248" r:id="rId62"/>
    <p:sldId id="1249" r:id="rId63"/>
    <p:sldId id="1251" r:id="rId64"/>
    <p:sldId id="1250" r:id="rId65"/>
    <p:sldId id="1253" r:id="rId66"/>
    <p:sldId id="1252" r:id="rId67"/>
    <p:sldId id="1254" r:id="rId68"/>
    <p:sldId id="1255" r:id="rId69"/>
    <p:sldId id="1224" r:id="rId70"/>
    <p:sldId id="388"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79633" autoAdjust="0"/>
  </p:normalViewPr>
  <p:slideViewPr>
    <p:cSldViewPr snapToGrid="0">
      <p:cViewPr varScale="1">
        <p:scale>
          <a:sx n="92" d="100"/>
          <a:sy n="92" d="100"/>
        </p:scale>
        <p:origin x="122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82143A-ECD6-4124-985D-CE267CA3FE49}" type="datetimeFigureOut">
              <a:rPr lang="en-US" smtClean="0"/>
              <a:t>3/11/2021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97F5B-D47E-4103-AA23-0923BABE63A1}" type="slidenum">
              <a:rPr lang="en-US" smtClean="0"/>
              <a:t>‹#›</a:t>
            </a:fld>
            <a:endParaRPr lang="en-US"/>
          </a:p>
        </p:txBody>
      </p:sp>
    </p:spTree>
    <p:extLst>
      <p:ext uri="{BB962C8B-B14F-4D97-AF65-F5344CB8AC3E}">
        <p14:creationId xmlns:p14="http://schemas.microsoft.com/office/powerpoint/2010/main" val="3646518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I know you’re all anxious to hear how NLCD and </a:t>
            </a:r>
            <a:r>
              <a:rPr lang="en-US" dirty="0" err="1"/>
              <a:t>lcmap</a:t>
            </a:r>
            <a:r>
              <a:rPr lang="en-US" dirty="0"/>
              <a:t> will combine in the future. Before we talk about that, I want to ensure you understand the breath of NLCD, our collaboration, and </a:t>
            </a:r>
            <a:r>
              <a:rPr lang="en-US" dirty="0" err="1"/>
              <a:t>ourr</a:t>
            </a:r>
            <a:r>
              <a:rPr lang="en-US" dirty="0"/>
              <a:t> scope and impact</a:t>
            </a:r>
          </a:p>
        </p:txBody>
      </p:sp>
      <p:sp>
        <p:nvSpPr>
          <p:cNvPr id="4" name="Slide Number Placeholder 3"/>
          <p:cNvSpPr>
            <a:spLocks noGrp="1"/>
          </p:cNvSpPr>
          <p:nvPr>
            <p:ph type="sldNum" sz="quarter" idx="10"/>
          </p:nvPr>
        </p:nvSpPr>
        <p:spPr/>
        <p:txBody>
          <a:bodyPr/>
          <a:lstStyle/>
          <a:p>
            <a:fld id="{D2497F5B-D47E-4103-AA23-0923BABE63A1}" type="slidenum">
              <a:rPr lang="en-US" smtClean="0"/>
              <a:t>1</a:t>
            </a:fld>
            <a:endParaRPr lang="en-US"/>
          </a:p>
        </p:txBody>
      </p:sp>
    </p:spTree>
    <p:extLst>
      <p:ext uri="{BB962C8B-B14F-4D97-AF65-F5344CB8AC3E}">
        <p14:creationId xmlns:p14="http://schemas.microsoft.com/office/powerpoint/2010/main" val="33910330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the interesting part begins. In many places, developed impervious surface and canopy coexist in areas where there is some is more than 100%.you can see here that the canopy and impervious surface exist in the same area. This is one of the founding ideas that comprises why NLCD is called a database. Multiple pieces showing different answers contribute to the overall final product, which is Landcover.</a:t>
            </a:r>
          </a:p>
        </p:txBody>
      </p:sp>
      <p:sp>
        <p:nvSpPr>
          <p:cNvPr id="4" name="Slide Number Placeholder 3"/>
          <p:cNvSpPr>
            <a:spLocks noGrp="1"/>
          </p:cNvSpPr>
          <p:nvPr>
            <p:ph type="sldNum" sz="quarter" idx="5"/>
          </p:nvPr>
        </p:nvSpPr>
        <p:spPr/>
        <p:txBody>
          <a:bodyPr/>
          <a:lstStyle/>
          <a:p>
            <a:fld id="{D2497F5B-D47E-4103-AA23-0923BABE63A1}" type="slidenum">
              <a:rPr lang="en-US" smtClean="0"/>
              <a:t>10</a:t>
            </a:fld>
            <a:endParaRPr lang="en-US"/>
          </a:p>
        </p:txBody>
      </p:sp>
    </p:spTree>
    <p:extLst>
      <p:ext uri="{BB962C8B-B14F-4D97-AF65-F5344CB8AC3E}">
        <p14:creationId xmlns:p14="http://schemas.microsoft.com/office/powerpoint/2010/main" val="1232498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Impervious surface is directly written into Landcover across the nation, and forest canopy serves as a supplement across the nation and to help Forrester’s understand where development and forestry coexist.</a:t>
            </a:r>
          </a:p>
        </p:txBody>
      </p:sp>
      <p:sp>
        <p:nvSpPr>
          <p:cNvPr id="4" name="Slide Number Placeholder 3"/>
          <p:cNvSpPr>
            <a:spLocks noGrp="1"/>
          </p:cNvSpPr>
          <p:nvPr>
            <p:ph type="sldNum" sz="quarter" idx="5"/>
          </p:nvPr>
        </p:nvSpPr>
        <p:spPr/>
        <p:txBody>
          <a:bodyPr/>
          <a:lstStyle/>
          <a:p>
            <a:fld id="{D2497F5B-D47E-4103-AA23-0923BABE63A1}" type="slidenum">
              <a:rPr lang="en-US" smtClean="0"/>
              <a:t>11</a:t>
            </a:fld>
            <a:endParaRPr lang="en-US"/>
          </a:p>
        </p:txBody>
      </p:sp>
    </p:spTree>
    <p:extLst>
      <p:ext uri="{BB962C8B-B14F-4D97-AF65-F5344CB8AC3E}">
        <p14:creationId xmlns:p14="http://schemas.microsoft.com/office/powerpoint/2010/main" val="3758688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497F5B-D47E-4103-AA23-0923BABE63A1}" type="slidenum">
              <a:rPr lang="en-US" smtClean="0"/>
              <a:t>12</a:t>
            </a:fld>
            <a:endParaRPr lang="en-US"/>
          </a:p>
        </p:txBody>
      </p:sp>
    </p:spTree>
    <p:extLst>
      <p:ext uri="{BB962C8B-B14F-4D97-AF65-F5344CB8AC3E}">
        <p14:creationId xmlns:p14="http://schemas.microsoft.com/office/powerpoint/2010/main" val="2537939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on forest canopy cover. Was originally produced in 2001 by NLCD and trained with high-res imagery and forest inventory analysis points. We trained and let expertise to the Forest Service and they took over mapping canopy for us in 2011. The Forest Service currently has 2011 and 2016 products published, and is working on completing complementary products to be published along NLCD in 2021.</a:t>
            </a:r>
          </a:p>
        </p:txBody>
      </p:sp>
      <p:sp>
        <p:nvSpPr>
          <p:cNvPr id="4" name="Slide Number Placeholder 3"/>
          <p:cNvSpPr>
            <a:spLocks noGrp="1"/>
          </p:cNvSpPr>
          <p:nvPr>
            <p:ph type="sldNum" sz="quarter" idx="10"/>
          </p:nvPr>
        </p:nvSpPr>
        <p:spPr/>
        <p:txBody>
          <a:bodyPr/>
          <a:lstStyle/>
          <a:p>
            <a:fld id="{D2497F5B-D47E-4103-AA23-0923BABE63A1}" type="slidenum">
              <a:rPr lang="en-US" smtClean="0"/>
              <a:t>13</a:t>
            </a:fld>
            <a:endParaRPr lang="en-US"/>
          </a:p>
        </p:txBody>
      </p:sp>
    </p:spTree>
    <p:extLst>
      <p:ext uri="{BB962C8B-B14F-4D97-AF65-F5344CB8AC3E}">
        <p14:creationId xmlns:p14="http://schemas.microsoft.com/office/powerpoint/2010/main" val="3453622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background on our impervious surface. We first released in 2001 and classified well over 2000 chips of high-res imagery extrapolated to Landsat conus wide. We did an extensive reworking of all impervious products in 2016 utilizing additional computational techniques to reduce commission and add additional layers defining areas of energy development Street types, core urban areas, and other features that allow users to customize impervious surface to their needs. Our upcoming 2019 release will see impervious features every 2 ½ years and will continue to improve and incorporate new features as all previous NLCD releases have. This will include utilizing Microsoft buildings database, additional street data, additional well data, complete wind turbine database, land scan data, and will see incorporation of </a:t>
            </a:r>
            <a:r>
              <a:rPr lang="en-US" dirty="0" err="1"/>
              <a:t>lcmap’s</a:t>
            </a:r>
            <a:r>
              <a:rPr lang="en-US" dirty="0"/>
              <a:t> developed class.</a:t>
            </a:r>
          </a:p>
        </p:txBody>
      </p:sp>
      <p:sp>
        <p:nvSpPr>
          <p:cNvPr id="4" name="Slide Number Placeholder 3"/>
          <p:cNvSpPr>
            <a:spLocks noGrp="1"/>
          </p:cNvSpPr>
          <p:nvPr>
            <p:ph type="sldNum" sz="quarter" idx="10"/>
          </p:nvPr>
        </p:nvSpPr>
        <p:spPr/>
        <p:txBody>
          <a:bodyPr/>
          <a:lstStyle/>
          <a:p>
            <a:fld id="{D2497F5B-D47E-4103-AA23-0923BABE63A1}" type="slidenum">
              <a:rPr lang="en-US" smtClean="0"/>
              <a:t>15</a:t>
            </a:fld>
            <a:endParaRPr lang="en-US"/>
          </a:p>
        </p:txBody>
      </p:sp>
    </p:spTree>
    <p:extLst>
      <p:ext uri="{BB962C8B-B14F-4D97-AF65-F5344CB8AC3E}">
        <p14:creationId xmlns:p14="http://schemas.microsoft.com/office/powerpoint/2010/main" val="3453622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Landcover? Nope.</a:t>
            </a:r>
          </a:p>
        </p:txBody>
      </p:sp>
      <p:sp>
        <p:nvSpPr>
          <p:cNvPr id="4" name="Slide Number Placeholder 3"/>
          <p:cNvSpPr>
            <a:spLocks noGrp="1"/>
          </p:cNvSpPr>
          <p:nvPr>
            <p:ph type="sldNum" sz="quarter" idx="10"/>
          </p:nvPr>
        </p:nvSpPr>
        <p:spPr/>
        <p:txBody>
          <a:bodyPr/>
          <a:lstStyle/>
          <a:p>
            <a:fld id="{D2497F5B-D47E-4103-AA23-0923BABE63A1}" type="slidenum">
              <a:rPr lang="en-US" smtClean="0"/>
              <a:t>16</a:t>
            </a:fld>
            <a:endParaRPr lang="en-US"/>
          </a:p>
        </p:txBody>
      </p:sp>
    </p:spTree>
    <p:extLst>
      <p:ext uri="{BB962C8B-B14F-4D97-AF65-F5344CB8AC3E}">
        <p14:creationId xmlns:p14="http://schemas.microsoft.com/office/powerpoint/2010/main" val="41144658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still work on incorporating all of the fractional shrub components across the Western United States. These highly accurate fractional components define grass, shrub, barren, and low density canopy features across the West that are not able to be classified by traditional mapping techniques.</a:t>
            </a:r>
          </a:p>
        </p:txBody>
      </p:sp>
      <p:sp>
        <p:nvSpPr>
          <p:cNvPr id="4" name="Slide Number Placeholder 3"/>
          <p:cNvSpPr>
            <a:spLocks noGrp="1"/>
          </p:cNvSpPr>
          <p:nvPr>
            <p:ph type="sldNum" sz="quarter" idx="5"/>
          </p:nvPr>
        </p:nvSpPr>
        <p:spPr/>
        <p:txBody>
          <a:bodyPr/>
          <a:lstStyle/>
          <a:p>
            <a:fld id="{D2497F5B-D47E-4103-AA23-0923BABE63A1}" type="slidenum">
              <a:rPr lang="en-US" smtClean="0"/>
              <a:t>17</a:t>
            </a:fld>
            <a:endParaRPr lang="en-US"/>
          </a:p>
        </p:txBody>
      </p:sp>
    </p:spTree>
    <p:extLst>
      <p:ext uri="{BB962C8B-B14F-4D97-AF65-F5344CB8AC3E}">
        <p14:creationId xmlns:p14="http://schemas.microsoft.com/office/powerpoint/2010/main" val="972609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97F5B-D47E-4103-AA23-0923BABE63A1}" type="slidenum">
              <a:rPr lang="en-US" smtClean="0"/>
              <a:t>18</a:t>
            </a:fld>
            <a:endParaRPr lang="en-US"/>
          </a:p>
        </p:txBody>
      </p:sp>
    </p:spTree>
    <p:extLst>
      <p:ext uri="{BB962C8B-B14F-4D97-AF65-F5344CB8AC3E}">
        <p14:creationId xmlns:p14="http://schemas.microsoft.com/office/powerpoint/2010/main" val="3228010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make one point about all of our fractional components. They ARE things that are in the large majority of cases less than half of the Landsat pixels. Generally only well trained local models can do this. This requires localized training data to help tease out that minority of the Landsat pixel that is the target of these classes. This type of training targeting many hard to classify areas is also present throughout NLCD’s land cover</a:t>
            </a:r>
          </a:p>
        </p:txBody>
      </p:sp>
      <p:sp>
        <p:nvSpPr>
          <p:cNvPr id="4" name="Slide Number Placeholder 3"/>
          <p:cNvSpPr>
            <a:spLocks noGrp="1"/>
          </p:cNvSpPr>
          <p:nvPr>
            <p:ph type="sldNum" sz="quarter" idx="10"/>
          </p:nvPr>
        </p:nvSpPr>
        <p:spPr/>
        <p:txBody>
          <a:bodyPr/>
          <a:lstStyle/>
          <a:p>
            <a:fld id="{D2497F5B-D47E-4103-AA23-0923BABE63A1}" type="slidenum">
              <a:rPr lang="en-US" smtClean="0"/>
              <a:t>19</a:t>
            </a:fld>
            <a:endParaRPr lang="en-US"/>
          </a:p>
        </p:txBody>
      </p:sp>
    </p:spTree>
    <p:extLst>
      <p:ext uri="{BB962C8B-B14F-4D97-AF65-F5344CB8AC3E}">
        <p14:creationId xmlns:p14="http://schemas.microsoft.com/office/powerpoint/2010/main" val="1082367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Landcover? Nope, at this point we start integrating partner data.</a:t>
            </a:r>
          </a:p>
        </p:txBody>
      </p:sp>
      <p:sp>
        <p:nvSpPr>
          <p:cNvPr id="4" name="Slide Number Placeholder 3"/>
          <p:cNvSpPr>
            <a:spLocks noGrp="1"/>
          </p:cNvSpPr>
          <p:nvPr>
            <p:ph type="sldNum" sz="quarter" idx="10"/>
          </p:nvPr>
        </p:nvSpPr>
        <p:spPr/>
        <p:txBody>
          <a:bodyPr/>
          <a:lstStyle/>
          <a:p>
            <a:fld id="{D2497F5B-D47E-4103-AA23-0923BABE63A1}" type="slidenum">
              <a:rPr lang="en-US" smtClean="0"/>
              <a:t>20</a:t>
            </a:fld>
            <a:endParaRPr lang="en-US"/>
          </a:p>
        </p:txBody>
      </p:sp>
    </p:spTree>
    <p:extLst>
      <p:ext uri="{BB962C8B-B14F-4D97-AF65-F5344CB8AC3E}">
        <p14:creationId xmlns:p14="http://schemas.microsoft.com/office/powerpoint/2010/main" val="254867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four products NLCD currently makes. It doesn’t look like much when it’s listed here but I assure you it’s a lot more complex than it appears</a:t>
            </a:r>
          </a:p>
        </p:txBody>
      </p:sp>
      <p:sp>
        <p:nvSpPr>
          <p:cNvPr id="4" name="Slide Number Placeholder 3"/>
          <p:cNvSpPr>
            <a:spLocks noGrp="1"/>
          </p:cNvSpPr>
          <p:nvPr>
            <p:ph type="sldNum" sz="quarter" idx="5"/>
          </p:nvPr>
        </p:nvSpPr>
        <p:spPr/>
        <p:txBody>
          <a:bodyPr/>
          <a:lstStyle/>
          <a:p>
            <a:fld id="{D2497F5B-D47E-4103-AA23-0923BABE63A1}" type="slidenum">
              <a:rPr lang="en-US" smtClean="0"/>
              <a:t>2</a:t>
            </a:fld>
            <a:endParaRPr lang="en-US"/>
          </a:p>
        </p:txBody>
      </p:sp>
    </p:spTree>
    <p:extLst>
      <p:ext uri="{BB962C8B-B14F-4D97-AF65-F5344CB8AC3E}">
        <p14:creationId xmlns:p14="http://schemas.microsoft.com/office/powerpoint/2010/main" val="1229783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NLCD 2001 was done in collaboration with many partners. We receive funding from four states, and in-kind mapping from many federal partners.</a:t>
            </a:r>
          </a:p>
        </p:txBody>
      </p:sp>
      <p:sp>
        <p:nvSpPr>
          <p:cNvPr id="4" name="Slide Number Placeholder 3"/>
          <p:cNvSpPr>
            <a:spLocks noGrp="1"/>
          </p:cNvSpPr>
          <p:nvPr>
            <p:ph type="sldNum" sz="quarter" idx="5"/>
          </p:nvPr>
        </p:nvSpPr>
        <p:spPr/>
        <p:txBody>
          <a:bodyPr/>
          <a:lstStyle/>
          <a:p>
            <a:fld id="{D2497F5B-D47E-4103-AA23-0923BABE63A1}" type="slidenum">
              <a:rPr lang="en-US" smtClean="0"/>
              <a:t>21</a:t>
            </a:fld>
            <a:endParaRPr lang="en-US"/>
          </a:p>
        </p:txBody>
      </p:sp>
    </p:spTree>
    <p:extLst>
      <p:ext uri="{BB962C8B-B14F-4D97-AF65-F5344CB8AC3E}">
        <p14:creationId xmlns:p14="http://schemas.microsoft.com/office/powerpoint/2010/main" val="1646129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Noah has been one of the most prolific partners</a:t>
            </a:r>
          </a:p>
        </p:txBody>
      </p:sp>
      <p:sp>
        <p:nvSpPr>
          <p:cNvPr id="4" name="Slide Number Placeholder 3"/>
          <p:cNvSpPr>
            <a:spLocks noGrp="1"/>
          </p:cNvSpPr>
          <p:nvPr>
            <p:ph type="sldNum" sz="quarter" idx="5"/>
          </p:nvPr>
        </p:nvSpPr>
        <p:spPr/>
        <p:txBody>
          <a:bodyPr/>
          <a:lstStyle/>
          <a:p>
            <a:fld id="{D2497F5B-D47E-4103-AA23-0923BABE63A1}" type="slidenum">
              <a:rPr lang="en-US" smtClean="0"/>
              <a:t>22</a:t>
            </a:fld>
            <a:endParaRPr lang="en-US"/>
          </a:p>
        </p:txBody>
      </p:sp>
    </p:spTree>
    <p:extLst>
      <p:ext uri="{BB962C8B-B14F-4D97-AF65-F5344CB8AC3E}">
        <p14:creationId xmlns:p14="http://schemas.microsoft.com/office/powerpoint/2010/main" val="4170214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Noah started using NLCDs methodology shortly after NLCD in coordination with the 2001 release. They did follow on mapping for all of NLCD’s 2001 products. In 2006 and 2011, Noah was the sole provider of mapping products in their coastal areas. Those roles have now reversed, and NLCD was the sole provider in Noah’s coastal areas for NLCD 2016, and will be into the future. NLCD’s classifications are directly </a:t>
            </a:r>
            <a:r>
              <a:rPr lang="en-US" dirty="0" err="1"/>
              <a:t>integrated,into</a:t>
            </a:r>
            <a:r>
              <a:rPr lang="en-US" dirty="0"/>
              <a:t> NOAA’s coastal areas and updated with additional wetland features.  They are currently focused on extrapolating high resolution features in all of their coastal areas, and we are currently exploring collaboration for those high-res features.</a:t>
            </a:r>
          </a:p>
        </p:txBody>
      </p:sp>
      <p:sp>
        <p:nvSpPr>
          <p:cNvPr id="4" name="Slide Number Placeholder 3"/>
          <p:cNvSpPr>
            <a:spLocks noGrp="1"/>
          </p:cNvSpPr>
          <p:nvPr>
            <p:ph type="sldNum" sz="quarter" idx="5"/>
          </p:nvPr>
        </p:nvSpPr>
        <p:spPr/>
        <p:txBody>
          <a:bodyPr/>
          <a:lstStyle/>
          <a:p>
            <a:fld id="{D2497F5B-D47E-4103-AA23-0923BABE63A1}" type="slidenum">
              <a:rPr lang="en-US" smtClean="0"/>
              <a:t>23</a:t>
            </a:fld>
            <a:endParaRPr lang="en-US"/>
          </a:p>
        </p:txBody>
      </p:sp>
    </p:spTree>
    <p:extLst>
      <p:ext uri="{BB962C8B-B14F-4D97-AF65-F5344CB8AC3E}">
        <p14:creationId xmlns:p14="http://schemas.microsoft.com/office/powerpoint/2010/main" val="404298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feature incorporated into NLCD is our Wetland potential index. This is a combination of Noah wetlands, NLCD wetlands, National wetlands inventory, </a:t>
            </a:r>
            <a:r>
              <a:rPr lang="en-US" dirty="0" err="1"/>
              <a:t>statcsgo</a:t>
            </a:r>
            <a:r>
              <a:rPr lang="en-US" dirty="0"/>
              <a:t>, </a:t>
            </a:r>
            <a:r>
              <a:rPr lang="en-US" dirty="0" err="1"/>
              <a:t>surgo</a:t>
            </a:r>
            <a:r>
              <a:rPr lang="en-US" dirty="0"/>
              <a:t> soils data, and applied digital elevation model products. This is used  to provide a rating for the potential of each area as a wetland along with spectral indices from the imagery.</a:t>
            </a:r>
          </a:p>
        </p:txBody>
      </p:sp>
      <p:sp>
        <p:nvSpPr>
          <p:cNvPr id="4" name="Slide Number Placeholder 3"/>
          <p:cNvSpPr>
            <a:spLocks noGrp="1"/>
          </p:cNvSpPr>
          <p:nvPr>
            <p:ph type="sldNum" sz="quarter" idx="5"/>
          </p:nvPr>
        </p:nvSpPr>
        <p:spPr/>
        <p:txBody>
          <a:bodyPr/>
          <a:lstStyle/>
          <a:p>
            <a:fld id="{D2497F5B-D47E-4103-AA23-0923BABE63A1}" type="slidenum">
              <a:rPr lang="en-US" smtClean="0"/>
              <a:t>24</a:t>
            </a:fld>
            <a:endParaRPr lang="en-US"/>
          </a:p>
        </p:txBody>
      </p:sp>
    </p:spTree>
    <p:extLst>
      <p:ext uri="{BB962C8B-B14F-4D97-AF65-F5344CB8AC3E}">
        <p14:creationId xmlns:p14="http://schemas.microsoft.com/office/powerpoint/2010/main" val="777416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NASS</a:t>
            </a:r>
          </a:p>
        </p:txBody>
      </p:sp>
      <p:sp>
        <p:nvSpPr>
          <p:cNvPr id="4" name="Slide Number Placeholder 3"/>
          <p:cNvSpPr>
            <a:spLocks noGrp="1"/>
          </p:cNvSpPr>
          <p:nvPr>
            <p:ph type="sldNum" sz="quarter" idx="5"/>
          </p:nvPr>
        </p:nvSpPr>
        <p:spPr/>
        <p:txBody>
          <a:bodyPr/>
          <a:lstStyle/>
          <a:p>
            <a:fld id="{D2497F5B-D47E-4103-AA23-0923BABE63A1}" type="slidenum">
              <a:rPr lang="en-US" smtClean="0"/>
              <a:t>25</a:t>
            </a:fld>
            <a:endParaRPr lang="en-US"/>
          </a:p>
        </p:txBody>
      </p:sp>
    </p:spTree>
    <p:extLst>
      <p:ext uri="{BB962C8B-B14F-4D97-AF65-F5344CB8AC3E}">
        <p14:creationId xmlns:p14="http://schemas.microsoft.com/office/powerpoint/2010/main" val="12306972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Nass started mapping regionally in 2007 after methodology and technology transfer from NLCD. Nass took off from there incorporating whatever imagery they could use to further exploit the summer growing season for better agricultural classes. Nass started mapping conus wide in 2011. They currently provide the basis for the large majority of NLCD agriculture not including a pasture. NLCD currently provides all other classes for Nass that are directly incorporated in other conus wide nonagricultural areas.</a:t>
            </a:r>
          </a:p>
        </p:txBody>
      </p:sp>
      <p:sp>
        <p:nvSpPr>
          <p:cNvPr id="4" name="Slide Number Placeholder 3"/>
          <p:cNvSpPr>
            <a:spLocks noGrp="1"/>
          </p:cNvSpPr>
          <p:nvPr>
            <p:ph type="sldNum" sz="quarter" idx="5"/>
          </p:nvPr>
        </p:nvSpPr>
        <p:spPr/>
        <p:txBody>
          <a:bodyPr/>
          <a:lstStyle/>
          <a:p>
            <a:fld id="{D2497F5B-D47E-4103-AA23-0923BABE63A1}" type="slidenum">
              <a:rPr lang="en-US" smtClean="0"/>
              <a:t>26</a:t>
            </a:fld>
            <a:endParaRPr lang="en-US"/>
          </a:p>
        </p:txBody>
      </p:sp>
    </p:spTree>
    <p:extLst>
      <p:ext uri="{BB962C8B-B14F-4D97-AF65-F5344CB8AC3E}">
        <p14:creationId xmlns:p14="http://schemas.microsoft.com/office/powerpoint/2010/main" val="32617625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created additional layers that show climate potential in shrub areas to allow Landcover discrimination</a:t>
            </a:r>
          </a:p>
        </p:txBody>
      </p:sp>
      <p:sp>
        <p:nvSpPr>
          <p:cNvPr id="4" name="Slide Number Placeholder 3"/>
          <p:cNvSpPr>
            <a:spLocks noGrp="1"/>
          </p:cNvSpPr>
          <p:nvPr>
            <p:ph type="sldNum" sz="quarter" idx="5"/>
          </p:nvPr>
        </p:nvSpPr>
        <p:spPr/>
        <p:txBody>
          <a:bodyPr/>
          <a:lstStyle/>
          <a:p>
            <a:fld id="{D2497F5B-D47E-4103-AA23-0923BABE63A1}" type="slidenum">
              <a:rPr lang="en-US" smtClean="0"/>
              <a:t>28</a:t>
            </a:fld>
            <a:endParaRPr lang="en-US"/>
          </a:p>
        </p:txBody>
      </p:sp>
    </p:spTree>
    <p:extLst>
      <p:ext uri="{BB962C8B-B14F-4D97-AF65-F5344CB8AC3E}">
        <p14:creationId xmlns:p14="http://schemas.microsoft.com/office/powerpoint/2010/main" val="4129250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incorporate local knowledge that changes our mapping hierarchy.  Wetlands aren’t the same everywhere.  We have different rules for different areas.  We created specific mapping algorithms that correspond to each of these areas.</a:t>
            </a:r>
          </a:p>
        </p:txBody>
      </p:sp>
      <p:sp>
        <p:nvSpPr>
          <p:cNvPr id="4" name="Slide Number Placeholder 3"/>
          <p:cNvSpPr>
            <a:spLocks noGrp="1"/>
          </p:cNvSpPr>
          <p:nvPr>
            <p:ph type="sldNum" sz="quarter" idx="5"/>
          </p:nvPr>
        </p:nvSpPr>
        <p:spPr/>
        <p:txBody>
          <a:bodyPr/>
          <a:lstStyle/>
          <a:p>
            <a:fld id="{D2497F5B-D47E-4103-AA23-0923BABE63A1}" type="slidenum">
              <a:rPr lang="en-US" smtClean="0"/>
              <a:t>29</a:t>
            </a:fld>
            <a:endParaRPr lang="en-US"/>
          </a:p>
        </p:txBody>
      </p:sp>
    </p:spTree>
    <p:extLst>
      <p:ext uri="{BB962C8B-B14F-4D97-AF65-F5344CB8AC3E}">
        <p14:creationId xmlns:p14="http://schemas.microsoft.com/office/powerpoint/2010/main" val="628817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CRP extent factors into the interior part of conus. These areas, although recently many have been removed, provide conflicting spectral properties across each year. Mapping these explicitly helps to confirm change trajectories and ensure that mapping between a pasture, grassland, and crop types are consistent.</a:t>
            </a:r>
          </a:p>
        </p:txBody>
      </p:sp>
      <p:sp>
        <p:nvSpPr>
          <p:cNvPr id="4" name="Slide Number Placeholder 3"/>
          <p:cNvSpPr>
            <a:spLocks noGrp="1"/>
          </p:cNvSpPr>
          <p:nvPr>
            <p:ph type="sldNum" sz="quarter" idx="5"/>
          </p:nvPr>
        </p:nvSpPr>
        <p:spPr/>
        <p:txBody>
          <a:bodyPr/>
          <a:lstStyle/>
          <a:p>
            <a:fld id="{D2497F5B-D47E-4103-AA23-0923BABE63A1}" type="slidenum">
              <a:rPr lang="en-US" smtClean="0"/>
              <a:t>30</a:t>
            </a:fld>
            <a:endParaRPr lang="en-US"/>
          </a:p>
        </p:txBody>
      </p:sp>
    </p:spTree>
    <p:extLst>
      <p:ext uri="{BB962C8B-B14F-4D97-AF65-F5344CB8AC3E}">
        <p14:creationId xmlns:p14="http://schemas.microsoft.com/office/powerpoint/2010/main" val="638414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created location specific forest regrowth rates to help distinguish tall forest in low canopy areas from very dense regenerating forest that are very different classes in forest and shrub, but spectrally may have identical properties.</a:t>
            </a:r>
          </a:p>
        </p:txBody>
      </p:sp>
      <p:sp>
        <p:nvSpPr>
          <p:cNvPr id="4" name="Slide Number Placeholder 3"/>
          <p:cNvSpPr>
            <a:spLocks noGrp="1"/>
          </p:cNvSpPr>
          <p:nvPr>
            <p:ph type="sldNum" sz="quarter" idx="5"/>
          </p:nvPr>
        </p:nvSpPr>
        <p:spPr/>
        <p:txBody>
          <a:bodyPr/>
          <a:lstStyle/>
          <a:p>
            <a:fld id="{D2497F5B-D47E-4103-AA23-0923BABE63A1}" type="slidenum">
              <a:rPr lang="en-US" smtClean="0"/>
              <a:t>31</a:t>
            </a:fld>
            <a:endParaRPr lang="en-US"/>
          </a:p>
        </p:txBody>
      </p:sp>
    </p:spTree>
    <p:extLst>
      <p:ext uri="{BB962C8B-B14F-4D97-AF65-F5344CB8AC3E}">
        <p14:creationId xmlns:p14="http://schemas.microsoft.com/office/powerpoint/2010/main" val="990132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start, it’s always good to pick a place that will engage your audience. So, I picked a place that I understand CJ has spent some time in and seen from the air quite often. This is a Landsat image over Naval Air Station Patuxent </a:t>
            </a:r>
            <a:r>
              <a:rPr lang="en-US" dirty="0" err="1"/>
              <a:t>River,next</a:t>
            </a:r>
            <a:r>
              <a:rPr lang="en-US" dirty="0"/>
              <a:t> to the little town of Lexington .Park </a:t>
            </a:r>
            <a:r>
              <a:rPr lang="en-US" dirty="0" err="1"/>
              <a:t>maryland</a:t>
            </a:r>
            <a:endParaRPr lang="en-US" dirty="0"/>
          </a:p>
        </p:txBody>
      </p:sp>
      <p:sp>
        <p:nvSpPr>
          <p:cNvPr id="4" name="Slide Number Placeholder 3"/>
          <p:cNvSpPr>
            <a:spLocks noGrp="1"/>
          </p:cNvSpPr>
          <p:nvPr>
            <p:ph type="sldNum" sz="quarter" idx="5"/>
          </p:nvPr>
        </p:nvSpPr>
        <p:spPr/>
        <p:txBody>
          <a:bodyPr/>
          <a:lstStyle/>
          <a:p>
            <a:fld id="{D2497F5B-D47E-4103-AA23-0923BABE63A1}" type="slidenum">
              <a:rPr lang="en-US" smtClean="0"/>
              <a:t>3</a:t>
            </a:fld>
            <a:endParaRPr lang="en-US"/>
          </a:p>
        </p:txBody>
      </p:sp>
    </p:spTree>
    <p:extLst>
      <p:ext uri="{BB962C8B-B14F-4D97-AF65-F5344CB8AC3E}">
        <p14:creationId xmlns:p14="http://schemas.microsoft.com/office/powerpoint/2010/main" val="1206926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fire is also an integral part of NLCD mapping. </a:t>
            </a:r>
          </a:p>
        </p:txBody>
      </p:sp>
      <p:sp>
        <p:nvSpPr>
          <p:cNvPr id="4" name="Slide Number Placeholder 3"/>
          <p:cNvSpPr>
            <a:spLocks noGrp="1"/>
          </p:cNvSpPr>
          <p:nvPr>
            <p:ph type="sldNum" sz="quarter" idx="5"/>
          </p:nvPr>
        </p:nvSpPr>
        <p:spPr/>
        <p:txBody>
          <a:bodyPr/>
          <a:lstStyle/>
          <a:p>
            <a:fld id="{D2497F5B-D47E-4103-AA23-0923BABE63A1}" type="slidenum">
              <a:rPr lang="en-US" smtClean="0"/>
              <a:t>32</a:t>
            </a:fld>
            <a:endParaRPr lang="en-US"/>
          </a:p>
        </p:txBody>
      </p:sp>
    </p:spTree>
    <p:extLst>
      <p:ext uri="{BB962C8B-B14F-4D97-AF65-F5344CB8AC3E}">
        <p14:creationId xmlns:p14="http://schemas.microsoft.com/office/powerpoint/2010/main" val="4184781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Gap was one of the original mapping teams that helped create NLCD 2001.  GAP Joined with land fire in 2006 to work collaboratively on their existing vegetation types. Land fire used NLCD imagery in 2001 to complete the first land fire map. Land fire currently uses NLCD water features and impervious surfaces to delineate fire stops in their maps. NLCD directly uses land fire vegetation maps to initialize site potential across the US, and we also use land fires VCT tool to initialize our succession and trajectory maps before 2001. We continue to work collaboratively with land fire in landcover products, field work, and specialized products. We are currently exploring collaboration on innovative ways to create and maximize training data.</a:t>
            </a:r>
          </a:p>
        </p:txBody>
      </p:sp>
      <p:sp>
        <p:nvSpPr>
          <p:cNvPr id="4" name="Slide Number Placeholder 3"/>
          <p:cNvSpPr>
            <a:spLocks noGrp="1"/>
          </p:cNvSpPr>
          <p:nvPr>
            <p:ph type="sldNum" sz="quarter" idx="5"/>
          </p:nvPr>
        </p:nvSpPr>
        <p:spPr/>
        <p:txBody>
          <a:bodyPr/>
          <a:lstStyle/>
          <a:p>
            <a:fld id="{D2497F5B-D47E-4103-AA23-0923BABE63A1}" type="slidenum">
              <a:rPr lang="en-US" smtClean="0"/>
              <a:t>33</a:t>
            </a:fld>
            <a:endParaRPr lang="en-US"/>
          </a:p>
        </p:txBody>
      </p:sp>
    </p:spTree>
    <p:extLst>
      <p:ext uri="{BB962C8B-B14F-4D97-AF65-F5344CB8AC3E}">
        <p14:creationId xmlns:p14="http://schemas.microsoft.com/office/powerpoint/2010/main" val="451828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Monitoring trends and burn severity and Geo Mac products provide the best possible perimeters and dates for fires across the United States. These products are especially important because many burns are very ephemeral, and in some areas can disappear within weeks. Having these perimeters allows complete capture of fires, and correct succession and regrowth rates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2497F5B-D47E-4103-AA23-0923BABE63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0487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Imagery is the root of all classifications, and </a:t>
            </a:r>
            <a:r>
              <a:rPr lang="en-US" dirty="0" err="1"/>
              <a:t>lcmap</a:t>
            </a:r>
            <a:r>
              <a:rPr lang="en-US" dirty="0"/>
              <a:t> ARD provided the base imagery for NLCD 2016. Using the same base imagery ensures that our products will have features that align in future mapping collaboration. NLCD is currently using </a:t>
            </a:r>
            <a:r>
              <a:rPr lang="en-US" dirty="0" err="1"/>
              <a:t>lcmap’s</a:t>
            </a:r>
            <a:r>
              <a:rPr lang="en-US" dirty="0"/>
              <a:t> ARD as a compositing tool for creation of our 2019 imagery through the HPC environment. This collaboration has greatly reduced latency in overall image creation time for NLCD 2019</a:t>
            </a:r>
          </a:p>
        </p:txBody>
      </p:sp>
      <p:sp>
        <p:nvSpPr>
          <p:cNvPr id="4" name="Slide Number Placeholder 3"/>
          <p:cNvSpPr>
            <a:spLocks noGrp="1"/>
          </p:cNvSpPr>
          <p:nvPr>
            <p:ph type="sldNum" sz="quarter" idx="5"/>
          </p:nvPr>
        </p:nvSpPr>
        <p:spPr/>
        <p:txBody>
          <a:bodyPr/>
          <a:lstStyle/>
          <a:p>
            <a:fld id="{D2497F5B-D47E-4103-AA23-0923BABE63A1}" type="slidenum">
              <a:rPr lang="en-US" smtClean="0"/>
              <a:t>35</a:t>
            </a:fld>
            <a:endParaRPr lang="en-US"/>
          </a:p>
        </p:txBody>
      </p:sp>
    </p:spTree>
    <p:extLst>
      <p:ext uri="{BB962C8B-B14F-4D97-AF65-F5344CB8AC3E}">
        <p14:creationId xmlns:p14="http://schemas.microsoft.com/office/powerpoint/2010/main" val="1240433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nope</a:t>
            </a:r>
          </a:p>
        </p:txBody>
      </p:sp>
      <p:sp>
        <p:nvSpPr>
          <p:cNvPr id="4" name="Slide Number Placeholder 3"/>
          <p:cNvSpPr>
            <a:spLocks noGrp="1"/>
          </p:cNvSpPr>
          <p:nvPr>
            <p:ph type="sldNum" sz="quarter" idx="10"/>
          </p:nvPr>
        </p:nvSpPr>
        <p:spPr/>
        <p:txBody>
          <a:bodyPr/>
          <a:lstStyle/>
          <a:p>
            <a:fld id="{D2497F5B-D47E-4103-AA23-0923BABE63A1}" type="slidenum">
              <a:rPr lang="en-US" smtClean="0"/>
              <a:t>36</a:t>
            </a:fld>
            <a:endParaRPr lang="en-US"/>
          </a:p>
        </p:txBody>
      </p:sp>
    </p:spTree>
    <p:extLst>
      <p:ext uri="{BB962C8B-B14F-4D97-AF65-F5344CB8AC3E}">
        <p14:creationId xmlns:p14="http://schemas.microsoft.com/office/powerpoint/2010/main" val="19403619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we’ve incorporated all that data, we still have a few more steps for creating a Landcover across the nation. We do image analysis with Landsat pixels provided by </a:t>
            </a:r>
            <a:r>
              <a:rPr lang="en-US" dirty="0" err="1"/>
              <a:t>lcmap</a:t>
            </a:r>
            <a:r>
              <a:rPr lang="en-US" dirty="0"/>
              <a:t> and create classifications and change areas from this imagery. We then move on to incorporating our partner data into those classifications, and move all of those into spatial shape and context features.</a:t>
            </a:r>
          </a:p>
        </p:txBody>
      </p:sp>
      <p:sp>
        <p:nvSpPr>
          <p:cNvPr id="4" name="Slide Number Placeholder 3"/>
          <p:cNvSpPr>
            <a:spLocks noGrp="1"/>
          </p:cNvSpPr>
          <p:nvPr>
            <p:ph type="sldNum" sz="quarter" idx="5"/>
          </p:nvPr>
        </p:nvSpPr>
        <p:spPr/>
        <p:txBody>
          <a:bodyPr/>
          <a:lstStyle/>
          <a:p>
            <a:fld id="{D2497F5B-D47E-4103-AA23-0923BABE63A1}" type="slidenum">
              <a:rPr lang="en-US" smtClean="0"/>
              <a:t>37</a:t>
            </a:fld>
            <a:endParaRPr lang="en-US"/>
          </a:p>
        </p:txBody>
      </p:sp>
    </p:spTree>
    <p:extLst>
      <p:ext uri="{BB962C8B-B14F-4D97-AF65-F5344CB8AC3E}">
        <p14:creationId xmlns:p14="http://schemas.microsoft.com/office/powerpoint/2010/main" val="2859535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of the spatial shape and context features is finding unchanged areas across the Landsat timeframe. These unchanged areas helped provide consistent, unchanged training data. This is also used to create common areas and features that allow our Landcover to move from single pixel classifications to understanding what changes occur in spatially cohesive patches.</a:t>
            </a:r>
          </a:p>
        </p:txBody>
      </p:sp>
      <p:sp>
        <p:nvSpPr>
          <p:cNvPr id="4" name="Slide Number Placeholder 3"/>
          <p:cNvSpPr>
            <a:spLocks noGrp="1"/>
          </p:cNvSpPr>
          <p:nvPr>
            <p:ph type="sldNum" sz="quarter" idx="5"/>
          </p:nvPr>
        </p:nvSpPr>
        <p:spPr/>
        <p:txBody>
          <a:bodyPr/>
          <a:lstStyle/>
          <a:p>
            <a:fld id="{D2497F5B-D47E-4103-AA23-0923BABE63A1}" type="slidenum">
              <a:rPr lang="en-US" smtClean="0"/>
              <a:t>38</a:t>
            </a:fld>
            <a:endParaRPr lang="en-US"/>
          </a:p>
        </p:txBody>
      </p:sp>
    </p:spTree>
    <p:extLst>
      <p:ext uri="{BB962C8B-B14F-4D97-AF65-F5344CB8AC3E}">
        <p14:creationId xmlns:p14="http://schemas.microsoft.com/office/powerpoint/2010/main" val="1964743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shows some of those patches through time.</a:t>
            </a:r>
          </a:p>
        </p:txBody>
      </p:sp>
      <p:sp>
        <p:nvSpPr>
          <p:cNvPr id="4" name="Slide Number Placeholder 3"/>
          <p:cNvSpPr>
            <a:spLocks noGrp="1"/>
          </p:cNvSpPr>
          <p:nvPr>
            <p:ph type="sldNum" sz="quarter" idx="5"/>
          </p:nvPr>
        </p:nvSpPr>
        <p:spPr/>
        <p:txBody>
          <a:bodyPr/>
          <a:lstStyle/>
          <a:p>
            <a:fld id="{D2497F5B-D47E-4103-AA23-0923BABE63A1}" type="slidenum">
              <a:rPr lang="en-US" smtClean="0"/>
              <a:t>39</a:t>
            </a:fld>
            <a:endParaRPr lang="en-US"/>
          </a:p>
        </p:txBody>
      </p:sp>
    </p:spTree>
    <p:extLst>
      <p:ext uri="{BB962C8B-B14F-4D97-AF65-F5344CB8AC3E}">
        <p14:creationId xmlns:p14="http://schemas.microsoft.com/office/powerpoint/2010/main" val="421265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show different spatial patterns</a:t>
            </a:r>
          </a:p>
          <a:p>
            <a:endParaRPr lang="en-US" dirty="0"/>
          </a:p>
        </p:txBody>
      </p:sp>
      <p:sp>
        <p:nvSpPr>
          <p:cNvPr id="4" name="Slide Number Placeholder 3"/>
          <p:cNvSpPr>
            <a:spLocks noGrp="1"/>
          </p:cNvSpPr>
          <p:nvPr>
            <p:ph type="sldNum" sz="quarter" idx="5"/>
          </p:nvPr>
        </p:nvSpPr>
        <p:spPr/>
        <p:txBody>
          <a:bodyPr/>
          <a:lstStyle/>
          <a:p>
            <a:fld id="{D2497F5B-D47E-4103-AA23-0923BABE63A1}" type="slidenum">
              <a:rPr lang="en-US" smtClean="0"/>
              <a:t>40</a:t>
            </a:fld>
            <a:endParaRPr lang="en-US"/>
          </a:p>
        </p:txBody>
      </p:sp>
    </p:spTree>
    <p:extLst>
      <p:ext uri="{BB962C8B-B14F-4D97-AF65-F5344CB8AC3E}">
        <p14:creationId xmlns:p14="http://schemas.microsoft.com/office/powerpoint/2010/main" val="6902083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analyze edge pixels of these patches and hold them consistent through time. Many of these features when analyzed spectrally tend to move back and forth from class to class.  This helps hold them constant and consistent.</a:t>
            </a:r>
          </a:p>
        </p:txBody>
      </p:sp>
      <p:sp>
        <p:nvSpPr>
          <p:cNvPr id="4" name="Slide Number Placeholder 3"/>
          <p:cNvSpPr>
            <a:spLocks noGrp="1"/>
          </p:cNvSpPr>
          <p:nvPr>
            <p:ph type="sldNum" sz="quarter" idx="5"/>
          </p:nvPr>
        </p:nvSpPr>
        <p:spPr/>
        <p:txBody>
          <a:bodyPr/>
          <a:lstStyle/>
          <a:p>
            <a:fld id="{D2497F5B-D47E-4103-AA23-0923BABE63A1}" type="slidenum">
              <a:rPr lang="en-US" smtClean="0"/>
              <a:t>41</a:t>
            </a:fld>
            <a:endParaRPr lang="en-US"/>
          </a:p>
        </p:txBody>
      </p:sp>
    </p:spTree>
    <p:extLst>
      <p:ext uri="{BB962C8B-B14F-4D97-AF65-F5344CB8AC3E}">
        <p14:creationId xmlns:p14="http://schemas.microsoft.com/office/powerpoint/2010/main" val="53826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1 m image of the same area.</a:t>
            </a:r>
          </a:p>
        </p:txBody>
      </p:sp>
      <p:sp>
        <p:nvSpPr>
          <p:cNvPr id="4" name="Slide Number Placeholder 3"/>
          <p:cNvSpPr>
            <a:spLocks noGrp="1"/>
          </p:cNvSpPr>
          <p:nvPr>
            <p:ph type="sldNum" sz="quarter" idx="5"/>
          </p:nvPr>
        </p:nvSpPr>
        <p:spPr/>
        <p:txBody>
          <a:bodyPr/>
          <a:lstStyle/>
          <a:p>
            <a:fld id="{D2497F5B-D47E-4103-AA23-0923BABE63A1}" type="slidenum">
              <a:rPr lang="en-US" smtClean="0"/>
              <a:t>4</a:t>
            </a:fld>
            <a:endParaRPr lang="en-US"/>
          </a:p>
        </p:txBody>
      </p:sp>
    </p:spTree>
    <p:extLst>
      <p:ext uri="{BB962C8B-B14F-4D97-AF65-F5344CB8AC3E}">
        <p14:creationId xmlns:p14="http://schemas.microsoft.com/office/powerpoint/2010/main" val="17211532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last one is succession and trajectory.</a:t>
            </a:r>
          </a:p>
        </p:txBody>
      </p:sp>
      <p:sp>
        <p:nvSpPr>
          <p:cNvPr id="4" name="Slide Number Placeholder 3"/>
          <p:cNvSpPr>
            <a:spLocks noGrp="1"/>
          </p:cNvSpPr>
          <p:nvPr>
            <p:ph type="sldNum" sz="quarter" idx="5"/>
          </p:nvPr>
        </p:nvSpPr>
        <p:spPr/>
        <p:txBody>
          <a:bodyPr/>
          <a:lstStyle/>
          <a:p>
            <a:fld id="{D2497F5B-D47E-4103-AA23-0923BABE63A1}" type="slidenum">
              <a:rPr lang="en-US" smtClean="0"/>
              <a:t>42</a:t>
            </a:fld>
            <a:endParaRPr lang="en-US"/>
          </a:p>
        </p:txBody>
      </p:sp>
    </p:spTree>
    <p:extLst>
      <p:ext uri="{BB962C8B-B14F-4D97-AF65-F5344CB8AC3E}">
        <p14:creationId xmlns:p14="http://schemas.microsoft.com/office/powerpoint/2010/main" val="37801047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area that encompasses Salt Lake City.</a:t>
            </a:r>
          </a:p>
        </p:txBody>
      </p:sp>
      <p:sp>
        <p:nvSpPr>
          <p:cNvPr id="4" name="Slide Number Placeholder 3"/>
          <p:cNvSpPr>
            <a:spLocks noGrp="1"/>
          </p:cNvSpPr>
          <p:nvPr>
            <p:ph type="sldNum" sz="quarter" idx="5"/>
          </p:nvPr>
        </p:nvSpPr>
        <p:spPr/>
        <p:txBody>
          <a:bodyPr/>
          <a:lstStyle/>
          <a:p>
            <a:fld id="{D2497F5B-D47E-4103-AA23-0923BABE63A1}" type="slidenum">
              <a:rPr lang="en-US" smtClean="0"/>
              <a:t>43</a:t>
            </a:fld>
            <a:endParaRPr lang="en-US"/>
          </a:p>
        </p:txBody>
      </p:sp>
    </p:spTree>
    <p:extLst>
      <p:ext uri="{BB962C8B-B14F-4D97-AF65-F5344CB8AC3E}">
        <p14:creationId xmlns:p14="http://schemas.microsoft.com/office/powerpoint/2010/main" val="25613957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water frequency across the analysis timeframe to capture wetland area, and other likelihoods related to water features</a:t>
            </a:r>
          </a:p>
        </p:txBody>
      </p:sp>
      <p:sp>
        <p:nvSpPr>
          <p:cNvPr id="4" name="Slide Number Placeholder 3"/>
          <p:cNvSpPr>
            <a:spLocks noGrp="1"/>
          </p:cNvSpPr>
          <p:nvPr>
            <p:ph type="sldNum" sz="quarter" idx="5"/>
          </p:nvPr>
        </p:nvSpPr>
        <p:spPr/>
        <p:txBody>
          <a:bodyPr/>
          <a:lstStyle/>
          <a:p>
            <a:fld id="{D2497F5B-D47E-4103-AA23-0923BABE63A1}" type="slidenum">
              <a:rPr lang="en-US" smtClean="0"/>
              <a:t>44</a:t>
            </a:fld>
            <a:endParaRPr lang="en-US"/>
          </a:p>
        </p:txBody>
      </p:sp>
    </p:spTree>
    <p:extLst>
      <p:ext uri="{BB962C8B-B14F-4D97-AF65-F5344CB8AC3E}">
        <p14:creationId xmlns:p14="http://schemas.microsoft.com/office/powerpoint/2010/main" val="8751963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vector comes from the image analysis</a:t>
            </a:r>
          </a:p>
        </p:txBody>
      </p:sp>
      <p:sp>
        <p:nvSpPr>
          <p:cNvPr id="4" name="Slide Number Placeholder 3"/>
          <p:cNvSpPr>
            <a:spLocks noGrp="1"/>
          </p:cNvSpPr>
          <p:nvPr>
            <p:ph type="sldNum" sz="quarter" idx="5"/>
          </p:nvPr>
        </p:nvSpPr>
        <p:spPr/>
        <p:txBody>
          <a:bodyPr/>
          <a:lstStyle/>
          <a:p>
            <a:fld id="{D2497F5B-D47E-4103-AA23-0923BABE63A1}" type="slidenum">
              <a:rPr lang="en-US" smtClean="0"/>
              <a:t>45</a:t>
            </a:fld>
            <a:endParaRPr lang="en-US"/>
          </a:p>
        </p:txBody>
      </p:sp>
    </p:spTree>
    <p:extLst>
      <p:ext uri="{BB962C8B-B14F-4D97-AF65-F5344CB8AC3E}">
        <p14:creationId xmlns:p14="http://schemas.microsoft.com/office/powerpoint/2010/main" val="31551881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then we start incorporating all of our partner data, imagery data, classifications, and succession and trajectory models.</a:t>
            </a:r>
          </a:p>
        </p:txBody>
      </p:sp>
      <p:sp>
        <p:nvSpPr>
          <p:cNvPr id="4" name="Slide Number Placeholder 3"/>
          <p:cNvSpPr>
            <a:spLocks noGrp="1"/>
          </p:cNvSpPr>
          <p:nvPr>
            <p:ph type="sldNum" sz="quarter" idx="5"/>
          </p:nvPr>
        </p:nvSpPr>
        <p:spPr/>
        <p:txBody>
          <a:bodyPr/>
          <a:lstStyle/>
          <a:p>
            <a:fld id="{D2497F5B-D47E-4103-AA23-0923BABE63A1}" type="slidenum">
              <a:rPr lang="en-US" smtClean="0"/>
              <a:t>46</a:t>
            </a:fld>
            <a:endParaRPr lang="en-US"/>
          </a:p>
        </p:txBody>
      </p:sp>
    </p:spTree>
    <p:extLst>
      <p:ext uri="{BB962C8B-B14F-4D97-AF65-F5344CB8AC3E}">
        <p14:creationId xmlns:p14="http://schemas.microsoft.com/office/powerpoint/2010/main" val="36054228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42 separate ones.</a:t>
            </a:r>
          </a:p>
        </p:txBody>
      </p:sp>
      <p:sp>
        <p:nvSpPr>
          <p:cNvPr id="4" name="Slide Number Placeholder 3"/>
          <p:cNvSpPr>
            <a:spLocks noGrp="1"/>
          </p:cNvSpPr>
          <p:nvPr>
            <p:ph type="sldNum" sz="quarter" idx="5"/>
          </p:nvPr>
        </p:nvSpPr>
        <p:spPr/>
        <p:txBody>
          <a:bodyPr/>
          <a:lstStyle/>
          <a:p>
            <a:fld id="{D2497F5B-D47E-4103-AA23-0923BABE63A1}" type="slidenum">
              <a:rPr lang="en-US" smtClean="0"/>
              <a:t>47</a:t>
            </a:fld>
            <a:endParaRPr lang="en-US"/>
          </a:p>
        </p:txBody>
      </p:sp>
    </p:spTree>
    <p:extLst>
      <p:ext uri="{BB962C8B-B14F-4D97-AF65-F5344CB8AC3E}">
        <p14:creationId xmlns:p14="http://schemas.microsoft.com/office/powerpoint/2010/main" val="40173680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won’t bore you with them all</a:t>
            </a:r>
          </a:p>
        </p:txBody>
      </p:sp>
      <p:sp>
        <p:nvSpPr>
          <p:cNvPr id="4" name="Slide Number Placeholder 3"/>
          <p:cNvSpPr>
            <a:spLocks noGrp="1"/>
          </p:cNvSpPr>
          <p:nvPr>
            <p:ph type="sldNum" sz="quarter" idx="5"/>
          </p:nvPr>
        </p:nvSpPr>
        <p:spPr/>
        <p:txBody>
          <a:bodyPr/>
          <a:lstStyle/>
          <a:p>
            <a:fld id="{D2497F5B-D47E-4103-AA23-0923BABE63A1}" type="slidenum">
              <a:rPr lang="en-US" smtClean="0"/>
              <a:t>48</a:t>
            </a:fld>
            <a:endParaRPr lang="en-US"/>
          </a:p>
        </p:txBody>
      </p:sp>
    </p:spTree>
    <p:extLst>
      <p:ext uri="{BB962C8B-B14F-4D97-AF65-F5344CB8AC3E}">
        <p14:creationId xmlns:p14="http://schemas.microsoft.com/office/powerpoint/2010/main" val="16169367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497F5B-D47E-4103-AA23-0923BABE63A1}" type="slidenum">
              <a:rPr lang="en-US" smtClean="0"/>
              <a:t>49</a:t>
            </a:fld>
            <a:endParaRPr lang="en-US"/>
          </a:p>
        </p:txBody>
      </p:sp>
    </p:spTree>
    <p:extLst>
      <p:ext uri="{BB962C8B-B14F-4D97-AF65-F5344CB8AC3E}">
        <p14:creationId xmlns:p14="http://schemas.microsoft.com/office/powerpoint/2010/main" val="17206194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 is a lot of work that goes on</a:t>
            </a:r>
          </a:p>
        </p:txBody>
      </p:sp>
      <p:sp>
        <p:nvSpPr>
          <p:cNvPr id="4" name="Slide Number Placeholder 3"/>
          <p:cNvSpPr>
            <a:spLocks noGrp="1"/>
          </p:cNvSpPr>
          <p:nvPr>
            <p:ph type="sldNum" sz="quarter" idx="5"/>
          </p:nvPr>
        </p:nvSpPr>
        <p:spPr/>
        <p:txBody>
          <a:bodyPr/>
          <a:lstStyle/>
          <a:p>
            <a:fld id="{D2497F5B-D47E-4103-AA23-0923BABE63A1}" type="slidenum">
              <a:rPr lang="en-US" smtClean="0"/>
              <a:t>50</a:t>
            </a:fld>
            <a:endParaRPr lang="en-US"/>
          </a:p>
        </p:txBody>
      </p:sp>
    </p:spTree>
    <p:extLst>
      <p:ext uri="{BB962C8B-B14F-4D97-AF65-F5344CB8AC3E}">
        <p14:creationId xmlns:p14="http://schemas.microsoft.com/office/powerpoint/2010/main" val="42062932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sure that our Landcover features align with our partners data, and also create a contextual and accurate land cover map.</a:t>
            </a:r>
          </a:p>
        </p:txBody>
      </p:sp>
      <p:sp>
        <p:nvSpPr>
          <p:cNvPr id="4" name="Slide Number Placeholder 3"/>
          <p:cNvSpPr>
            <a:spLocks noGrp="1"/>
          </p:cNvSpPr>
          <p:nvPr>
            <p:ph type="sldNum" sz="quarter" idx="5"/>
          </p:nvPr>
        </p:nvSpPr>
        <p:spPr/>
        <p:txBody>
          <a:bodyPr/>
          <a:lstStyle/>
          <a:p>
            <a:fld id="{D2497F5B-D47E-4103-AA23-0923BABE63A1}" type="slidenum">
              <a:rPr lang="en-US" smtClean="0"/>
              <a:t>51</a:t>
            </a:fld>
            <a:endParaRPr lang="en-US"/>
          </a:p>
        </p:txBody>
      </p:sp>
    </p:spTree>
    <p:extLst>
      <p:ext uri="{BB962C8B-B14F-4D97-AF65-F5344CB8AC3E}">
        <p14:creationId xmlns:p14="http://schemas.microsoft.com/office/powerpoint/2010/main" val="1741589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Landsat zoomed in to that same area over Lexington Park.</a:t>
            </a:r>
          </a:p>
        </p:txBody>
      </p:sp>
      <p:sp>
        <p:nvSpPr>
          <p:cNvPr id="4" name="Slide Number Placeholder 3"/>
          <p:cNvSpPr>
            <a:spLocks noGrp="1"/>
          </p:cNvSpPr>
          <p:nvPr>
            <p:ph type="sldNum" sz="quarter" idx="5"/>
          </p:nvPr>
        </p:nvSpPr>
        <p:spPr/>
        <p:txBody>
          <a:bodyPr/>
          <a:lstStyle/>
          <a:p>
            <a:fld id="{D2497F5B-D47E-4103-AA23-0923BABE63A1}" type="slidenum">
              <a:rPr lang="en-US" smtClean="0"/>
              <a:t>5</a:t>
            </a:fld>
            <a:endParaRPr lang="en-US"/>
          </a:p>
        </p:txBody>
      </p:sp>
    </p:spTree>
    <p:extLst>
      <p:ext uri="{BB962C8B-B14F-4D97-AF65-F5344CB8AC3E}">
        <p14:creationId xmlns:p14="http://schemas.microsoft.com/office/powerpoint/2010/main" val="31631497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how we get to Landcover.</a:t>
            </a:r>
          </a:p>
        </p:txBody>
      </p:sp>
      <p:sp>
        <p:nvSpPr>
          <p:cNvPr id="4" name="Slide Number Placeholder 3"/>
          <p:cNvSpPr>
            <a:spLocks noGrp="1"/>
          </p:cNvSpPr>
          <p:nvPr>
            <p:ph type="sldNum" sz="quarter" idx="10"/>
          </p:nvPr>
        </p:nvSpPr>
        <p:spPr/>
        <p:txBody>
          <a:bodyPr/>
          <a:lstStyle/>
          <a:p>
            <a:fld id="{D2497F5B-D47E-4103-AA23-0923BABE63A1}" type="slidenum">
              <a:rPr lang="en-US" smtClean="0"/>
              <a:t>52</a:t>
            </a:fld>
            <a:endParaRPr lang="en-US"/>
          </a:p>
        </p:txBody>
      </p:sp>
    </p:spTree>
    <p:extLst>
      <p:ext uri="{BB962C8B-B14F-4D97-AF65-F5344CB8AC3E}">
        <p14:creationId xmlns:p14="http://schemas.microsoft.com/office/powerpoint/2010/main" val="31541377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landcover goes up on our partner website that we maintain, mrlc.gov  We have half a million page views and 62,000+ downloads over the last year.</a:t>
            </a:r>
          </a:p>
        </p:txBody>
      </p:sp>
      <p:sp>
        <p:nvSpPr>
          <p:cNvPr id="4" name="Slide Number Placeholder 3"/>
          <p:cNvSpPr>
            <a:spLocks noGrp="1"/>
          </p:cNvSpPr>
          <p:nvPr>
            <p:ph type="sldNum" sz="quarter" idx="5"/>
          </p:nvPr>
        </p:nvSpPr>
        <p:spPr/>
        <p:txBody>
          <a:bodyPr/>
          <a:lstStyle/>
          <a:p>
            <a:fld id="{D2497F5B-D47E-4103-AA23-0923BABE63A1}" type="slidenum">
              <a:rPr lang="en-US" smtClean="0"/>
              <a:t>53</a:t>
            </a:fld>
            <a:endParaRPr lang="en-US"/>
          </a:p>
        </p:txBody>
      </p:sp>
    </p:spTree>
    <p:extLst>
      <p:ext uri="{BB962C8B-B14F-4D97-AF65-F5344CB8AC3E}">
        <p14:creationId xmlns:p14="http://schemas.microsoft.com/office/powerpoint/2010/main" val="22603769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also widely cited.  I’ve excluded all of our previous work which is over 7000 citations. In the last five years we have over 2700 research citations.</a:t>
            </a:r>
          </a:p>
        </p:txBody>
      </p:sp>
      <p:sp>
        <p:nvSpPr>
          <p:cNvPr id="4" name="Slide Number Placeholder 3"/>
          <p:cNvSpPr>
            <a:spLocks noGrp="1"/>
          </p:cNvSpPr>
          <p:nvPr>
            <p:ph type="sldNum" sz="quarter" idx="5"/>
          </p:nvPr>
        </p:nvSpPr>
        <p:spPr/>
        <p:txBody>
          <a:bodyPr/>
          <a:lstStyle/>
          <a:p>
            <a:fld id="{D2497F5B-D47E-4103-AA23-0923BABE63A1}" type="slidenum">
              <a:rPr lang="en-US" smtClean="0"/>
              <a:t>54</a:t>
            </a:fld>
            <a:endParaRPr lang="en-US"/>
          </a:p>
        </p:txBody>
      </p:sp>
    </p:spTree>
    <p:extLst>
      <p:ext uri="{BB962C8B-B14F-4D97-AF65-F5344CB8AC3E}">
        <p14:creationId xmlns:p14="http://schemas.microsoft.com/office/powerpoint/2010/main" val="18021249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those Journal counts, we are mentioned and attributed multiple times with each publication in all of the major journals.</a:t>
            </a:r>
          </a:p>
        </p:txBody>
      </p:sp>
      <p:sp>
        <p:nvSpPr>
          <p:cNvPr id="4" name="Slide Number Placeholder 3"/>
          <p:cNvSpPr>
            <a:spLocks noGrp="1"/>
          </p:cNvSpPr>
          <p:nvPr>
            <p:ph type="sldNum" sz="quarter" idx="5"/>
          </p:nvPr>
        </p:nvSpPr>
        <p:spPr/>
        <p:txBody>
          <a:bodyPr/>
          <a:lstStyle/>
          <a:p>
            <a:fld id="{D2497F5B-D47E-4103-AA23-0923BABE63A1}" type="slidenum">
              <a:rPr lang="en-US" smtClean="0"/>
              <a:t>55</a:t>
            </a:fld>
            <a:endParaRPr lang="en-US"/>
          </a:p>
        </p:txBody>
      </p:sp>
    </p:spTree>
    <p:extLst>
      <p:ext uri="{BB962C8B-B14F-4D97-AF65-F5344CB8AC3E}">
        <p14:creationId xmlns:p14="http://schemas.microsoft.com/office/powerpoint/2010/main" val="37701592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list of some of the top journal topics.  Agriculture, carbon, environment, economic development, ecosystems, epidemiology</a:t>
            </a:r>
          </a:p>
        </p:txBody>
      </p:sp>
      <p:sp>
        <p:nvSpPr>
          <p:cNvPr id="4" name="Slide Number Placeholder 3"/>
          <p:cNvSpPr>
            <a:spLocks noGrp="1"/>
          </p:cNvSpPr>
          <p:nvPr>
            <p:ph type="sldNum" sz="quarter" idx="5"/>
          </p:nvPr>
        </p:nvSpPr>
        <p:spPr/>
        <p:txBody>
          <a:bodyPr/>
          <a:lstStyle/>
          <a:p>
            <a:fld id="{D2497F5B-D47E-4103-AA23-0923BABE63A1}" type="slidenum">
              <a:rPr lang="en-US" smtClean="0"/>
              <a:t>56</a:t>
            </a:fld>
            <a:endParaRPr lang="en-US"/>
          </a:p>
        </p:txBody>
      </p:sp>
    </p:spTree>
    <p:extLst>
      <p:ext uri="{BB962C8B-B14F-4D97-AF65-F5344CB8AC3E}">
        <p14:creationId xmlns:p14="http://schemas.microsoft.com/office/powerpoint/2010/main" val="33793428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Hazards, landscape ecology, military force protection, national Park management, population dynamics, </a:t>
            </a:r>
            <a:r>
              <a:rPr lang="en-US" dirty="0" err="1"/>
              <a:t>vectorborne</a:t>
            </a:r>
            <a:r>
              <a:rPr lang="en-US" dirty="0"/>
              <a:t> diseases, water quality, etc. etc. etc. the list goes on and on</a:t>
            </a:r>
          </a:p>
        </p:txBody>
      </p:sp>
      <p:sp>
        <p:nvSpPr>
          <p:cNvPr id="4" name="Slide Number Placeholder 3"/>
          <p:cNvSpPr>
            <a:spLocks noGrp="1"/>
          </p:cNvSpPr>
          <p:nvPr>
            <p:ph type="sldNum" sz="quarter" idx="5"/>
          </p:nvPr>
        </p:nvSpPr>
        <p:spPr/>
        <p:txBody>
          <a:bodyPr/>
          <a:lstStyle/>
          <a:p>
            <a:fld id="{D2497F5B-D47E-4103-AA23-0923BABE63A1}" type="slidenum">
              <a:rPr lang="en-US" smtClean="0"/>
              <a:t>57</a:t>
            </a:fld>
            <a:endParaRPr lang="en-US"/>
          </a:p>
        </p:txBody>
      </p:sp>
    </p:spTree>
    <p:extLst>
      <p:ext uri="{BB962C8B-B14F-4D97-AF65-F5344CB8AC3E}">
        <p14:creationId xmlns:p14="http://schemas.microsoft.com/office/powerpoint/2010/main" val="24736354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dig even further, our presence across social media and the news is fairly broad as well. We have 2300 news mentions, and 21,000 twitter mentions. As everyone knows, over the last three years twitter is the current method for promoting policy.</a:t>
            </a:r>
          </a:p>
        </p:txBody>
      </p:sp>
      <p:sp>
        <p:nvSpPr>
          <p:cNvPr id="4" name="Slide Number Placeholder 3"/>
          <p:cNvSpPr>
            <a:spLocks noGrp="1"/>
          </p:cNvSpPr>
          <p:nvPr>
            <p:ph type="sldNum" sz="quarter" idx="5"/>
          </p:nvPr>
        </p:nvSpPr>
        <p:spPr/>
        <p:txBody>
          <a:bodyPr/>
          <a:lstStyle/>
          <a:p>
            <a:fld id="{D2497F5B-D47E-4103-AA23-0923BABE63A1}" type="slidenum">
              <a:rPr lang="en-US" smtClean="0"/>
              <a:t>58</a:t>
            </a:fld>
            <a:endParaRPr lang="en-US"/>
          </a:p>
        </p:txBody>
      </p:sp>
    </p:spTree>
    <p:extLst>
      <p:ext uri="{BB962C8B-B14F-4D97-AF65-F5344CB8AC3E}">
        <p14:creationId xmlns:p14="http://schemas.microsoft.com/office/powerpoint/2010/main" val="21489111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two caught my attention.  </a:t>
            </a:r>
          </a:p>
        </p:txBody>
      </p:sp>
      <p:sp>
        <p:nvSpPr>
          <p:cNvPr id="4" name="Slide Number Placeholder 3"/>
          <p:cNvSpPr>
            <a:spLocks noGrp="1"/>
          </p:cNvSpPr>
          <p:nvPr>
            <p:ph type="sldNum" sz="quarter" idx="5"/>
          </p:nvPr>
        </p:nvSpPr>
        <p:spPr/>
        <p:txBody>
          <a:bodyPr/>
          <a:lstStyle/>
          <a:p>
            <a:fld id="{D2497F5B-D47E-4103-AA23-0923BABE63A1}" type="slidenum">
              <a:rPr lang="en-US" smtClean="0"/>
              <a:t>59</a:t>
            </a:fld>
            <a:endParaRPr lang="en-US"/>
          </a:p>
        </p:txBody>
      </p:sp>
    </p:spTree>
    <p:extLst>
      <p:ext uri="{BB962C8B-B14F-4D97-AF65-F5344CB8AC3E}">
        <p14:creationId xmlns:p14="http://schemas.microsoft.com/office/powerpoint/2010/main" val="34770684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interesting one. NLCD is associated with two patents over the last five years. One is a system designed to assess and analyze our power grid. The other is associated with the EPA and Virginia Tech to combine NLCD with modus for weekly analysis.</a:t>
            </a:r>
          </a:p>
        </p:txBody>
      </p:sp>
      <p:sp>
        <p:nvSpPr>
          <p:cNvPr id="4" name="Slide Number Placeholder 3"/>
          <p:cNvSpPr>
            <a:spLocks noGrp="1"/>
          </p:cNvSpPr>
          <p:nvPr>
            <p:ph type="sldNum" sz="quarter" idx="10"/>
          </p:nvPr>
        </p:nvSpPr>
        <p:spPr/>
        <p:txBody>
          <a:bodyPr/>
          <a:lstStyle/>
          <a:p>
            <a:fld id="{D2497F5B-D47E-4103-AA23-0923BABE63A1}" type="slidenum">
              <a:rPr lang="en-US" smtClean="0"/>
              <a:t>60</a:t>
            </a:fld>
            <a:endParaRPr lang="en-US"/>
          </a:p>
        </p:txBody>
      </p:sp>
    </p:spTree>
    <p:extLst>
      <p:ext uri="{BB962C8B-B14F-4D97-AF65-F5344CB8AC3E}">
        <p14:creationId xmlns:p14="http://schemas.microsoft.com/office/powerpoint/2010/main" val="39902546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NLCD also had 60 policy references over the last five years. Here’s a small selection of those. US policy regarding heat islands and passive measures, likely for setting policy on green spaces.  The World Bank uses us many times for economic activity, human judgments, housing, etc.</a:t>
            </a:r>
          </a:p>
        </p:txBody>
      </p:sp>
      <p:sp>
        <p:nvSpPr>
          <p:cNvPr id="4" name="Slide Number Placeholder 3"/>
          <p:cNvSpPr>
            <a:spLocks noGrp="1"/>
          </p:cNvSpPr>
          <p:nvPr>
            <p:ph type="sldNum" sz="quarter" idx="10"/>
          </p:nvPr>
        </p:nvSpPr>
        <p:spPr/>
        <p:txBody>
          <a:bodyPr/>
          <a:lstStyle/>
          <a:p>
            <a:fld id="{D2497F5B-D47E-4103-AA23-0923BABE63A1}" type="slidenum">
              <a:rPr lang="en-US" smtClean="0"/>
              <a:t>61</a:t>
            </a:fld>
            <a:endParaRPr lang="en-US"/>
          </a:p>
        </p:txBody>
      </p:sp>
    </p:spTree>
    <p:extLst>
      <p:ext uri="{BB962C8B-B14F-4D97-AF65-F5344CB8AC3E}">
        <p14:creationId xmlns:p14="http://schemas.microsoft.com/office/powerpoint/2010/main" val="1339947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again nape 1 m imagery.</a:t>
            </a:r>
          </a:p>
        </p:txBody>
      </p:sp>
      <p:sp>
        <p:nvSpPr>
          <p:cNvPr id="4" name="Slide Number Placeholder 3"/>
          <p:cNvSpPr>
            <a:spLocks noGrp="1"/>
          </p:cNvSpPr>
          <p:nvPr>
            <p:ph type="sldNum" sz="quarter" idx="5"/>
          </p:nvPr>
        </p:nvSpPr>
        <p:spPr/>
        <p:txBody>
          <a:bodyPr/>
          <a:lstStyle/>
          <a:p>
            <a:fld id="{D2497F5B-D47E-4103-AA23-0923BABE63A1}" type="slidenum">
              <a:rPr lang="en-US" smtClean="0"/>
              <a:t>6</a:t>
            </a:fld>
            <a:endParaRPr lang="en-US"/>
          </a:p>
        </p:txBody>
      </p:sp>
    </p:spTree>
    <p:extLst>
      <p:ext uri="{BB962C8B-B14F-4D97-AF65-F5344CB8AC3E}">
        <p14:creationId xmlns:p14="http://schemas.microsoft.com/office/powerpoint/2010/main" val="33083499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US policy includes the Forest Service for environmental impact statements, and the CDC for airborne diseases,</a:t>
            </a:r>
          </a:p>
        </p:txBody>
      </p:sp>
      <p:sp>
        <p:nvSpPr>
          <p:cNvPr id="4" name="Slide Number Placeholder 3"/>
          <p:cNvSpPr>
            <a:spLocks noGrp="1"/>
          </p:cNvSpPr>
          <p:nvPr>
            <p:ph type="sldNum" sz="quarter" idx="10"/>
          </p:nvPr>
        </p:nvSpPr>
        <p:spPr/>
        <p:txBody>
          <a:bodyPr/>
          <a:lstStyle/>
          <a:p>
            <a:fld id="{D2497F5B-D47E-4103-AA23-0923BABE63A1}" type="slidenum">
              <a:rPr lang="en-US" smtClean="0"/>
              <a:t>62</a:t>
            </a:fld>
            <a:endParaRPr lang="en-US"/>
          </a:p>
        </p:txBody>
      </p:sp>
    </p:spTree>
    <p:extLst>
      <p:ext uri="{BB962C8B-B14F-4D97-AF65-F5344CB8AC3E}">
        <p14:creationId xmlns:p14="http://schemas.microsoft.com/office/powerpoint/2010/main" val="30849652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 US policy, NLCD is used to review the draft climate science special reports, ecological restoration, and again back to the World Bank and the Forest Service for transport core doors and more environmental impact statements</a:t>
            </a:r>
          </a:p>
        </p:txBody>
      </p:sp>
      <p:sp>
        <p:nvSpPr>
          <p:cNvPr id="4" name="Slide Number Placeholder 3"/>
          <p:cNvSpPr>
            <a:spLocks noGrp="1"/>
          </p:cNvSpPr>
          <p:nvPr>
            <p:ph type="sldNum" sz="quarter" idx="10"/>
          </p:nvPr>
        </p:nvSpPr>
        <p:spPr/>
        <p:txBody>
          <a:bodyPr/>
          <a:lstStyle/>
          <a:p>
            <a:fld id="{D2497F5B-D47E-4103-AA23-0923BABE63A1}" type="slidenum">
              <a:rPr lang="en-US" smtClean="0"/>
              <a:t>63</a:t>
            </a:fld>
            <a:endParaRPr lang="en-US"/>
          </a:p>
        </p:txBody>
      </p:sp>
    </p:spTree>
    <p:extLst>
      <p:ext uri="{BB962C8B-B14F-4D97-AF65-F5344CB8AC3E}">
        <p14:creationId xmlns:p14="http://schemas.microsoft.com/office/powerpoint/2010/main" val="3688586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move to world policy, NLCD is used by other countries and the UN to assess the United States and as an example to promote similar management </a:t>
            </a:r>
            <a:r>
              <a:rPr lang="en-US" dirty="0" err="1"/>
              <a:t>technigques</a:t>
            </a:r>
            <a:r>
              <a:rPr lang="en-US" dirty="0"/>
              <a:t>. Canada is a large user and uses NLCD to assess climate risks because evidently were on the same continent.</a:t>
            </a:r>
          </a:p>
        </p:txBody>
      </p:sp>
      <p:sp>
        <p:nvSpPr>
          <p:cNvPr id="4" name="Slide Number Placeholder 3"/>
          <p:cNvSpPr>
            <a:spLocks noGrp="1"/>
          </p:cNvSpPr>
          <p:nvPr>
            <p:ph type="sldNum" sz="quarter" idx="10"/>
          </p:nvPr>
        </p:nvSpPr>
        <p:spPr/>
        <p:txBody>
          <a:bodyPr/>
          <a:lstStyle/>
          <a:p>
            <a:fld id="{D2497F5B-D47E-4103-AA23-0923BABE63A1}" type="slidenum">
              <a:rPr lang="en-US" smtClean="0"/>
              <a:t>64</a:t>
            </a:fld>
            <a:endParaRPr lang="en-US"/>
          </a:p>
        </p:txBody>
      </p:sp>
    </p:spTree>
    <p:extLst>
      <p:ext uri="{BB962C8B-B14F-4D97-AF65-F5344CB8AC3E}">
        <p14:creationId xmlns:p14="http://schemas.microsoft.com/office/powerpoint/2010/main" val="13039593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analysis and policy Observatory uses us for biodiversity, wealth distribution, and urban cooling. Canada again uses us for climate assessment regarding their lake quality</a:t>
            </a:r>
          </a:p>
        </p:txBody>
      </p:sp>
      <p:sp>
        <p:nvSpPr>
          <p:cNvPr id="4" name="Slide Number Placeholder 3"/>
          <p:cNvSpPr>
            <a:spLocks noGrp="1"/>
          </p:cNvSpPr>
          <p:nvPr>
            <p:ph type="sldNum" sz="quarter" idx="10"/>
          </p:nvPr>
        </p:nvSpPr>
        <p:spPr/>
        <p:txBody>
          <a:bodyPr/>
          <a:lstStyle/>
          <a:p>
            <a:fld id="{D2497F5B-D47E-4103-AA23-0923BABE63A1}" type="slidenum">
              <a:rPr lang="en-US" smtClean="0"/>
              <a:t>65</a:t>
            </a:fld>
            <a:endParaRPr lang="en-US"/>
          </a:p>
        </p:txBody>
      </p:sp>
    </p:spTree>
    <p:extLst>
      <p:ext uri="{BB962C8B-B14F-4D97-AF65-F5344CB8AC3E}">
        <p14:creationId xmlns:p14="http://schemas.microsoft.com/office/powerpoint/2010/main" val="19926468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world meteorological organization uses us to assess our greenhouse gas emissions, UNEP uses us as a framework for freshwater ecosystem management food and agriculture uses us for pollination information along with soil organic carbon.</a:t>
            </a:r>
          </a:p>
        </p:txBody>
      </p:sp>
      <p:sp>
        <p:nvSpPr>
          <p:cNvPr id="4" name="Slide Number Placeholder 3"/>
          <p:cNvSpPr>
            <a:spLocks noGrp="1"/>
          </p:cNvSpPr>
          <p:nvPr>
            <p:ph type="sldNum" sz="quarter" idx="10"/>
          </p:nvPr>
        </p:nvSpPr>
        <p:spPr/>
        <p:txBody>
          <a:bodyPr/>
          <a:lstStyle/>
          <a:p>
            <a:fld id="{D2497F5B-D47E-4103-AA23-0923BABE63A1}" type="slidenum">
              <a:rPr lang="en-US" smtClean="0"/>
              <a:t>66</a:t>
            </a:fld>
            <a:endParaRPr lang="en-US"/>
          </a:p>
        </p:txBody>
      </p:sp>
    </p:spTree>
    <p:extLst>
      <p:ext uri="{BB962C8B-B14F-4D97-AF65-F5344CB8AC3E}">
        <p14:creationId xmlns:p14="http://schemas.microsoft.com/office/powerpoint/2010/main" val="10243067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other places NLCD is used, but never acknowledged. I know two of these first-hand. Because of COVID, Fish and Wildlife Service office in Alaska could not get to their servers in April. We were asked to run some modeling that uses NLCD wetlands and water area.  This defines Moose habitat and subsequent hunting limits for the state of Alaska. NLCD is also used across the prairie pothole region to evaluate nesting habitat for all waterfowl species, and subsequently set hunting numbers in combination with bird counts.  Usage like this remains hard to quantify, but anecdotally I answer 10 questions like this a month through customer service.  </a:t>
            </a:r>
          </a:p>
        </p:txBody>
      </p:sp>
      <p:sp>
        <p:nvSpPr>
          <p:cNvPr id="4" name="Slide Number Placeholder 3"/>
          <p:cNvSpPr>
            <a:spLocks noGrp="1"/>
          </p:cNvSpPr>
          <p:nvPr>
            <p:ph type="sldNum" sz="quarter" idx="10"/>
          </p:nvPr>
        </p:nvSpPr>
        <p:spPr/>
        <p:txBody>
          <a:bodyPr/>
          <a:lstStyle/>
          <a:p>
            <a:fld id="{D2497F5B-D47E-4103-AA23-0923BABE63A1}" type="slidenum">
              <a:rPr lang="en-US" smtClean="0"/>
              <a:t>67</a:t>
            </a:fld>
            <a:endParaRPr lang="en-US"/>
          </a:p>
        </p:txBody>
      </p:sp>
    </p:spTree>
    <p:extLst>
      <p:ext uri="{BB962C8B-B14F-4D97-AF65-F5344CB8AC3E}">
        <p14:creationId xmlns:p14="http://schemas.microsoft.com/office/powerpoint/2010/main" val="24894868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finally and most importantly, our partners. I made this snazzy little graphic for the NLCD annual plan. I believe every current partner in the MRLC consortium currently directly uses at least one of our products and likely multiple. NLCD in turn integrates one or multiple pieces of our partners products into our production. I believe this cooperation is still unparalleled across the government.</a:t>
            </a:r>
          </a:p>
        </p:txBody>
      </p:sp>
      <p:sp>
        <p:nvSpPr>
          <p:cNvPr id="4" name="Slide Number Placeholder 3"/>
          <p:cNvSpPr>
            <a:spLocks noGrp="1"/>
          </p:cNvSpPr>
          <p:nvPr>
            <p:ph type="sldNum" sz="quarter" idx="10"/>
          </p:nvPr>
        </p:nvSpPr>
        <p:spPr/>
        <p:txBody>
          <a:bodyPr/>
          <a:lstStyle/>
          <a:p>
            <a:fld id="{D2497F5B-D47E-4103-AA23-0923BABE63A1}" type="slidenum">
              <a:rPr lang="en-US" smtClean="0"/>
              <a:t>68</a:t>
            </a:fld>
            <a:endParaRPr lang="en-US"/>
          </a:p>
        </p:txBody>
      </p:sp>
    </p:spTree>
    <p:extLst>
      <p:ext uri="{BB962C8B-B14F-4D97-AF65-F5344CB8AC3E}">
        <p14:creationId xmlns:p14="http://schemas.microsoft.com/office/powerpoint/2010/main" val="23696395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97F5B-D47E-4103-AA23-0923BABE63A1}" type="slidenum">
              <a:rPr lang="en-US" smtClean="0"/>
              <a:t>69</a:t>
            </a:fld>
            <a:endParaRPr lang="en-US"/>
          </a:p>
        </p:txBody>
      </p:sp>
    </p:spTree>
    <p:extLst>
      <p:ext uri="{BB962C8B-B14F-4D97-AF65-F5344CB8AC3E}">
        <p14:creationId xmlns:p14="http://schemas.microsoft.com/office/powerpoint/2010/main" val="2333697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image shows percent forest canopy cover. You can see the much coarser resolution of Landsat over the high-res imagery.</a:t>
            </a:r>
          </a:p>
        </p:txBody>
      </p:sp>
      <p:sp>
        <p:nvSpPr>
          <p:cNvPr id="4" name="Slide Number Placeholder 3"/>
          <p:cNvSpPr>
            <a:spLocks noGrp="1"/>
          </p:cNvSpPr>
          <p:nvPr>
            <p:ph type="sldNum" sz="quarter" idx="5"/>
          </p:nvPr>
        </p:nvSpPr>
        <p:spPr/>
        <p:txBody>
          <a:bodyPr/>
          <a:lstStyle/>
          <a:p>
            <a:fld id="{D2497F5B-D47E-4103-AA23-0923BABE63A1}" type="slidenum">
              <a:rPr lang="en-US" smtClean="0"/>
              <a:t>7</a:t>
            </a:fld>
            <a:endParaRPr lang="en-US"/>
          </a:p>
        </p:txBody>
      </p:sp>
    </p:spTree>
    <p:extLst>
      <p:ext uri="{BB962C8B-B14F-4D97-AF65-F5344CB8AC3E}">
        <p14:creationId xmlns:p14="http://schemas.microsoft.com/office/powerpoint/2010/main" val="3574449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percent developed impervious surface over that same area. Each of these Landsat pixels was trained on classified high-res imagery and extrapolated to Landsat.  the lightest areas are the lowest areas of development, and the purple areas show nearly 100% developed impervious surface.</a:t>
            </a:r>
          </a:p>
        </p:txBody>
      </p:sp>
      <p:sp>
        <p:nvSpPr>
          <p:cNvPr id="4" name="Slide Number Placeholder 3"/>
          <p:cNvSpPr>
            <a:spLocks noGrp="1"/>
          </p:cNvSpPr>
          <p:nvPr>
            <p:ph type="sldNum" sz="quarter" idx="5"/>
          </p:nvPr>
        </p:nvSpPr>
        <p:spPr/>
        <p:txBody>
          <a:bodyPr/>
          <a:lstStyle/>
          <a:p>
            <a:fld id="{D2497F5B-D47E-4103-AA23-0923BABE63A1}" type="slidenum">
              <a:rPr lang="en-US" smtClean="0"/>
              <a:t>8</a:t>
            </a:fld>
            <a:endParaRPr lang="en-US"/>
          </a:p>
        </p:txBody>
      </p:sp>
    </p:spTree>
    <p:extLst>
      <p:ext uri="{BB962C8B-B14F-4D97-AF65-F5344CB8AC3E}">
        <p14:creationId xmlns:p14="http://schemas.microsoft.com/office/powerpoint/2010/main" val="3431801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497F5B-D47E-4103-AA23-0923BABE63A1}" type="slidenum">
              <a:rPr lang="en-US" smtClean="0"/>
              <a:t>9</a:t>
            </a:fld>
            <a:endParaRPr lang="en-US"/>
          </a:p>
        </p:txBody>
      </p:sp>
    </p:spTree>
    <p:extLst>
      <p:ext uri="{BB962C8B-B14F-4D97-AF65-F5344CB8AC3E}">
        <p14:creationId xmlns:p14="http://schemas.microsoft.com/office/powerpoint/2010/main" val="1626837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FF07A73-EA73-42DE-AAEC-9E3F684CFD20}"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2017926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F07A73-EA73-42DE-AAEC-9E3F684CFD20}"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1880287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F07A73-EA73-42DE-AAEC-9E3F684CFD20}"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4235989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Rectangle 4"/>
          <p:cNvSpPr>
            <a:spLocks noChangeArrowheads="1"/>
          </p:cNvSpPr>
          <p:nvPr/>
        </p:nvSpPr>
        <p:spPr bwMode="auto">
          <a:xfrm>
            <a:off x="539749" y="6083304"/>
            <a:ext cx="2035814"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88900" tIns="44450" rIns="88900" bIns="44450">
            <a:spAutoFit/>
          </a:bodyPr>
          <a:lstStyle>
            <a:lvl1pPr defTabSz="885825">
              <a:defRPr sz="4000">
                <a:solidFill>
                  <a:schemeClr val="tx1"/>
                </a:solidFill>
                <a:latin typeface="Arial" pitchFamily="34" charset="0"/>
                <a:ea typeface="ＭＳ Ｐゴシック"/>
                <a:cs typeface="ＭＳ Ｐゴシック"/>
              </a:defRPr>
            </a:lvl1pPr>
            <a:lvl2pPr marL="742950" indent="-285750" defTabSz="885825">
              <a:defRPr sz="4000">
                <a:solidFill>
                  <a:schemeClr val="tx1"/>
                </a:solidFill>
                <a:latin typeface="Arial" pitchFamily="34" charset="0"/>
                <a:ea typeface="ＭＳ Ｐゴシック"/>
                <a:cs typeface="ＭＳ Ｐゴシック"/>
              </a:defRPr>
            </a:lvl2pPr>
            <a:lvl3pPr marL="1143000" indent="-228600" defTabSz="885825">
              <a:defRPr sz="4000">
                <a:solidFill>
                  <a:schemeClr val="tx1"/>
                </a:solidFill>
                <a:latin typeface="Arial" pitchFamily="34" charset="0"/>
                <a:ea typeface="ＭＳ Ｐゴシック"/>
                <a:cs typeface="ＭＳ Ｐゴシック"/>
              </a:defRPr>
            </a:lvl3pPr>
            <a:lvl4pPr marL="1600200" indent="-228600" defTabSz="885825">
              <a:defRPr sz="4000">
                <a:solidFill>
                  <a:schemeClr val="tx1"/>
                </a:solidFill>
                <a:latin typeface="Arial" pitchFamily="34" charset="0"/>
                <a:ea typeface="ＭＳ Ｐゴシック"/>
                <a:cs typeface="ＭＳ Ｐゴシック"/>
              </a:defRPr>
            </a:lvl4pPr>
            <a:lvl5pPr marL="2057400" indent="-228600" defTabSz="885825">
              <a:defRPr sz="4000">
                <a:solidFill>
                  <a:schemeClr val="tx1"/>
                </a:solidFill>
                <a:latin typeface="Arial" pitchFamily="34" charset="0"/>
                <a:ea typeface="ＭＳ Ｐゴシック"/>
                <a:cs typeface="ＭＳ Ｐゴシック"/>
              </a:defRPr>
            </a:lvl5pPr>
            <a:lvl6pPr marL="2514600" indent="-228600" defTabSz="885825" eaLnBrk="0" fontAlgn="base" hangingPunct="0">
              <a:spcBef>
                <a:spcPct val="0"/>
              </a:spcBef>
              <a:spcAft>
                <a:spcPct val="0"/>
              </a:spcAft>
              <a:defRPr sz="4000">
                <a:solidFill>
                  <a:schemeClr val="tx1"/>
                </a:solidFill>
                <a:latin typeface="Arial" pitchFamily="34" charset="0"/>
                <a:ea typeface="ＭＳ Ｐゴシック"/>
                <a:cs typeface="ＭＳ Ｐゴシック"/>
              </a:defRPr>
            </a:lvl6pPr>
            <a:lvl7pPr marL="2971800" indent="-228600" defTabSz="885825" eaLnBrk="0" fontAlgn="base" hangingPunct="0">
              <a:spcBef>
                <a:spcPct val="0"/>
              </a:spcBef>
              <a:spcAft>
                <a:spcPct val="0"/>
              </a:spcAft>
              <a:defRPr sz="4000">
                <a:solidFill>
                  <a:schemeClr val="tx1"/>
                </a:solidFill>
                <a:latin typeface="Arial" pitchFamily="34" charset="0"/>
                <a:ea typeface="ＭＳ Ｐゴシック"/>
                <a:cs typeface="ＭＳ Ｐゴシック"/>
              </a:defRPr>
            </a:lvl7pPr>
            <a:lvl8pPr marL="3429000" indent="-228600" defTabSz="885825" eaLnBrk="0" fontAlgn="base" hangingPunct="0">
              <a:spcBef>
                <a:spcPct val="0"/>
              </a:spcBef>
              <a:spcAft>
                <a:spcPct val="0"/>
              </a:spcAft>
              <a:defRPr sz="4000">
                <a:solidFill>
                  <a:schemeClr val="tx1"/>
                </a:solidFill>
                <a:latin typeface="Arial" pitchFamily="34" charset="0"/>
                <a:ea typeface="ＭＳ Ｐゴシック"/>
                <a:cs typeface="ＭＳ Ｐゴシック"/>
              </a:defRPr>
            </a:lvl8pPr>
            <a:lvl9pPr marL="3886200" indent="-228600" defTabSz="885825" eaLnBrk="0" fontAlgn="base" hangingPunct="0">
              <a:spcBef>
                <a:spcPct val="0"/>
              </a:spcBef>
              <a:spcAft>
                <a:spcPct val="0"/>
              </a:spcAft>
              <a:defRPr sz="4000">
                <a:solidFill>
                  <a:schemeClr val="tx1"/>
                </a:solidFill>
                <a:latin typeface="Arial" pitchFamily="34" charset="0"/>
                <a:ea typeface="ＭＳ Ｐゴシック"/>
                <a:cs typeface="ＭＳ Ｐゴシック"/>
              </a:defRPr>
            </a:lvl9pPr>
          </a:lstStyle>
          <a:p>
            <a:r>
              <a:rPr lang="en-US" altLang="en-US" sz="1000" b="1">
                <a:solidFill>
                  <a:schemeClr val="bg1"/>
                </a:solidFill>
              </a:rPr>
              <a:t>U.S. Department of the Interior</a:t>
            </a:r>
          </a:p>
          <a:p>
            <a:r>
              <a:rPr lang="en-US" altLang="en-US" sz="1000" b="1">
                <a:solidFill>
                  <a:schemeClr val="bg1"/>
                </a:solidFill>
              </a:rPr>
              <a:t>U.S. Geological Survey</a:t>
            </a:r>
          </a:p>
        </p:txBody>
      </p:sp>
      <p:pic>
        <p:nvPicPr>
          <p:cNvPr id="3" name="Picture 5" descr="ident_4_onscreen_png"/>
          <p:cNvPicPr>
            <a:picLocks noChangeAspect="1" noChangeArrowheads="1"/>
          </p:cNvPicPr>
          <p:nvPr/>
        </p:nvPicPr>
        <p:blipFill>
          <a:blip r:embed="rId2" cstate="print">
            <a:lum bright="100000"/>
            <a:extLst>
              <a:ext uri="{28A0092B-C50C-407E-A947-70E740481C1C}">
                <a14:useLocalDpi xmlns:a14="http://schemas.microsoft.com/office/drawing/2010/main" val="0"/>
              </a:ext>
            </a:extLst>
          </a:blip>
          <a:srcRect/>
          <a:stretch>
            <a:fillRect/>
          </a:stretch>
        </p:blipFill>
        <p:spPr bwMode="black">
          <a:xfrm>
            <a:off x="609600" y="461967"/>
            <a:ext cx="2743200"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1425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F07A73-EA73-42DE-AAEC-9E3F684CFD20}"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4259525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F07A73-EA73-42DE-AAEC-9E3F684CFD20}" type="datetimeFigureOut">
              <a:rPr lang="en-US" smtClean="0"/>
              <a:t>3/11/2021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2014866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F07A73-EA73-42DE-AAEC-9E3F684CFD20}"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2743630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F07A73-EA73-42DE-AAEC-9E3F684CFD20}" type="datetimeFigureOut">
              <a:rPr lang="en-US" smtClean="0"/>
              <a:t>3/11/2021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611145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F07A73-EA73-42DE-AAEC-9E3F684CFD20}" type="datetimeFigureOut">
              <a:rPr lang="en-US" smtClean="0"/>
              <a:t>3/11/2021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2895378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F07A73-EA73-42DE-AAEC-9E3F684CFD20}" type="datetimeFigureOut">
              <a:rPr lang="en-US" smtClean="0"/>
              <a:t>3/11/2021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3441959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F07A73-EA73-42DE-AAEC-9E3F684CFD20}"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2074388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F07A73-EA73-42DE-AAEC-9E3F684CFD20}" type="datetimeFigureOut">
              <a:rPr lang="en-US" smtClean="0"/>
              <a:t>3/11/2021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CB12F6-6D0E-42C5-ACA1-9D1D4CCD08F1}" type="slidenum">
              <a:rPr lang="en-US" smtClean="0"/>
              <a:t>‹#›</a:t>
            </a:fld>
            <a:endParaRPr lang="en-US"/>
          </a:p>
        </p:txBody>
      </p:sp>
    </p:spTree>
    <p:extLst>
      <p:ext uri="{BB962C8B-B14F-4D97-AF65-F5344CB8AC3E}">
        <p14:creationId xmlns:p14="http://schemas.microsoft.com/office/powerpoint/2010/main" val="169072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F07A73-EA73-42DE-AAEC-9E3F684CFD20}" type="datetimeFigureOut">
              <a:rPr lang="en-US" smtClean="0"/>
              <a:t>3/11/2021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CB12F6-6D0E-42C5-ACA1-9D1D4CCD08F1}" type="slidenum">
              <a:rPr lang="en-US" smtClean="0"/>
              <a:t>‹#›</a:t>
            </a:fld>
            <a:endParaRPr lang="en-US"/>
          </a:p>
        </p:txBody>
      </p:sp>
    </p:spTree>
    <p:extLst>
      <p:ext uri="{BB962C8B-B14F-4D97-AF65-F5344CB8AC3E}">
        <p14:creationId xmlns:p14="http://schemas.microsoft.com/office/powerpoint/2010/main" val="4199280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ewitz@usgs.gov"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hyperlink" Target="https://www.mrlc.gov/rangeland-viewer/"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2.jp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47.jp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1.jpg"/></Relationships>
</file>

<file path=ppt/slides/_rels/slide6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bwMode="auto">
          <a:xfrm>
            <a:off x="1655587" y="3428999"/>
            <a:ext cx="8890276" cy="2674345"/>
          </a:xfrm>
          <a:prstGeom prst="rect">
            <a:avLst/>
          </a:prstGeom>
          <a:noFill/>
          <a:ln w="12700">
            <a:noFill/>
            <a:miter lim="800000"/>
            <a:headEnd/>
            <a:tailEnd/>
          </a:ln>
          <a:effectLst/>
        </p:spPr>
        <p:txBody>
          <a:bodyPr lIns="67733" tIns="67733" rIns="120651" bIns="67733" anchor="t">
            <a:prstTxWarp prst="textNoShape">
              <a:avLst/>
            </a:prstTxWarp>
          </a:bodyPr>
          <a:lstStyle/>
          <a:p>
            <a:pPr marL="52916">
              <a:spcBef>
                <a:spcPts val="800"/>
              </a:spcBef>
              <a:defRPr/>
            </a:pPr>
            <a:r>
              <a:rPr lang="en-US" sz="3200" b="1" kern="0" dirty="0">
                <a:latin typeface="Arial" pitchFamily="34" charset="0"/>
                <a:cs typeface="Arial" pitchFamily="34" charset="0"/>
                <a:sym typeface="Arial Bold" charset="0"/>
              </a:rPr>
              <a:t>Jon </a:t>
            </a:r>
            <a:r>
              <a:rPr lang="en-US" sz="3200" b="1" kern="0" dirty="0" err="1">
                <a:latin typeface="Arial" pitchFamily="34" charset="0"/>
                <a:cs typeface="Arial" pitchFamily="34" charset="0"/>
                <a:sym typeface="Arial Bold" charset="0"/>
              </a:rPr>
              <a:t>Dewitz</a:t>
            </a:r>
            <a:endParaRPr lang="en-US" sz="3200" b="1" kern="0" dirty="0">
              <a:latin typeface="Arial" pitchFamily="34" charset="0"/>
              <a:cs typeface="Arial" pitchFamily="34" charset="0"/>
              <a:sym typeface="Arial Bold" charset="0"/>
            </a:endParaRPr>
          </a:p>
          <a:p>
            <a:pPr marL="52916">
              <a:spcBef>
                <a:spcPts val="800"/>
              </a:spcBef>
              <a:defRPr/>
            </a:pPr>
            <a:r>
              <a:rPr lang="en-US" sz="2133" b="1" kern="0" dirty="0">
                <a:latin typeface="Arial" pitchFamily="34" charset="0"/>
                <a:cs typeface="Arial" pitchFamily="34" charset="0"/>
                <a:sym typeface="Arial Bold" charset="0"/>
              </a:rPr>
              <a:t>NLCD Production Manager</a:t>
            </a:r>
          </a:p>
          <a:p>
            <a:pPr marL="52916">
              <a:spcBef>
                <a:spcPts val="800"/>
              </a:spcBef>
              <a:defRPr/>
            </a:pPr>
            <a:r>
              <a:rPr lang="en-US" sz="2133" b="1" kern="0" dirty="0">
                <a:latin typeface="Arial" pitchFamily="34" charset="0"/>
                <a:cs typeface="Arial" pitchFamily="34" charset="0"/>
                <a:sym typeface="Arial Bold" charset="0"/>
                <a:hlinkClick r:id="rId3"/>
              </a:rPr>
              <a:t>dewitz@usgs.gov</a:t>
            </a:r>
            <a:endParaRPr lang="en-US" sz="2133" b="1" kern="0" dirty="0">
              <a:latin typeface="Arial" pitchFamily="34" charset="0"/>
              <a:cs typeface="Arial" pitchFamily="34" charset="0"/>
              <a:sym typeface="Arial Bold" charset="0"/>
            </a:endParaRPr>
          </a:p>
          <a:p>
            <a:pPr marL="52916">
              <a:spcBef>
                <a:spcPts val="800"/>
              </a:spcBef>
              <a:defRPr/>
            </a:pPr>
            <a:endParaRPr lang="en-US" sz="1867" b="1" kern="0" dirty="0">
              <a:latin typeface="Arial" pitchFamily="34" charset="0"/>
              <a:cs typeface="Arial" pitchFamily="34" charset="0"/>
              <a:sym typeface="Arial Bold" charset="0"/>
            </a:endParaRPr>
          </a:p>
          <a:p>
            <a:pPr marL="662501" lvl="1">
              <a:spcBef>
                <a:spcPts val="800"/>
              </a:spcBef>
              <a:spcAft>
                <a:spcPts val="800"/>
              </a:spcAft>
              <a:defRPr/>
            </a:pPr>
            <a:endParaRPr lang="en-US" sz="2133" b="1" kern="0" dirty="0">
              <a:latin typeface="Arial" pitchFamily="34" charset="0"/>
              <a:cs typeface="Arial" pitchFamily="34" charset="0"/>
              <a:sym typeface="Arial Bold" charset="0"/>
            </a:endParaRPr>
          </a:p>
          <a:p>
            <a:pPr marL="662501" lvl="1">
              <a:spcBef>
                <a:spcPts val="800"/>
              </a:spcBef>
              <a:spcAft>
                <a:spcPts val="800"/>
              </a:spcAft>
              <a:defRPr/>
            </a:pPr>
            <a:endParaRPr lang="en-US" sz="2133" b="1" kern="0" dirty="0">
              <a:latin typeface="Arial" pitchFamily="34" charset="0"/>
              <a:cs typeface="Arial" pitchFamily="34" charset="0"/>
              <a:sym typeface="Arial Bold" charset="0"/>
            </a:endParaRPr>
          </a:p>
          <a:p>
            <a:pPr marL="662501" lvl="1">
              <a:spcBef>
                <a:spcPts val="800"/>
              </a:spcBef>
              <a:spcAft>
                <a:spcPts val="800"/>
              </a:spcAft>
              <a:defRPr/>
            </a:pPr>
            <a:endParaRPr lang="en-US" sz="2133" b="1" kern="0" dirty="0">
              <a:latin typeface="Arial" pitchFamily="34" charset="0"/>
              <a:cs typeface="Arial" pitchFamily="34" charset="0"/>
              <a:sym typeface="Arial Bold" charset="0"/>
            </a:endParaRPr>
          </a:p>
          <a:p>
            <a:pPr marL="52916">
              <a:spcBef>
                <a:spcPts val="800"/>
              </a:spcBef>
              <a:defRPr/>
            </a:pPr>
            <a:r>
              <a:rPr lang="en-US" sz="2133" b="1" kern="0" dirty="0">
                <a:latin typeface="Arial" pitchFamily="34" charset="0"/>
                <a:cs typeface="Arial" pitchFamily="34" charset="0"/>
                <a:sym typeface="Arial Bold" charset="0"/>
              </a:rPr>
              <a:t>  </a:t>
            </a:r>
          </a:p>
        </p:txBody>
      </p:sp>
      <p:sp>
        <p:nvSpPr>
          <p:cNvPr id="4" name="Subtitle 2"/>
          <p:cNvSpPr txBox="1">
            <a:spLocks/>
          </p:cNvSpPr>
          <p:nvPr/>
        </p:nvSpPr>
        <p:spPr bwMode="auto">
          <a:xfrm>
            <a:off x="638978" y="1738597"/>
            <a:ext cx="11335680" cy="816383"/>
          </a:xfrm>
          <a:prstGeom prst="rect">
            <a:avLst/>
          </a:prstGeom>
          <a:noFill/>
          <a:ln w="12700">
            <a:noFill/>
            <a:miter lim="800000"/>
            <a:headEnd/>
            <a:tailEnd/>
          </a:ln>
          <a:effectLst/>
        </p:spPr>
        <p:txBody>
          <a:bodyPr lIns="67733" tIns="67733" rIns="120651" bIns="67733" anchor="t">
            <a:prstTxWarp prst="textNoShape">
              <a:avLst/>
            </a:prstTxWarp>
          </a:bodyPr>
          <a:lstStyle/>
          <a:p>
            <a:pPr marL="52916" algn="ctr">
              <a:spcBef>
                <a:spcPts val="800"/>
              </a:spcBef>
              <a:defRPr/>
            </a:pPr>
            <a:r>
              <a:rPr lang="en-US" sz="3600" b="1" kern="0" dirty="0">
                <a:latin typeface="Arial" pitchFamily="34" charset="0"/>
                <a:cs typeface="Arial" pitchFamily="34" charset="0"/>
                <a:sym typeface="Arial Bold" charset="0"/>
              </a:rPr>
              <a:t>National Land Cover Database </a:t>
            </a:r>
          </a:p>
        </p:txBody>
      </p:sp>
    </p:spTree>
    <p:extLst>
      <p:ext uri="{BB962C8B-B14F-4D97-AF65-F5344CB8AC3E}">
        <p14:creationId xmlns:p14="http://schemas.microsoft.com/office/powerpoint/2010/main" val="2389567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flower&#10;&#10;Description automatically generated">
            <a:extLst>
              <a:ext uri="{FF2B5EF4-FFF2-40B4-BE49-F238E27FC236}">
                <a16:creationId xmlns:a16="http://schemas.microsoft.com/office/drawing/2014/main" id="{EB53DF94-C89D-4CF4-A15C-268B2BBB5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726"/>
            <a:ext cx="12192000" cy="6822547"/>
          </a:xfrm>
          <a:prstGeom prst="rect">
            <a:avLst/>
          </a:prstGeom>
        </p:spPr>
      </p:pic>
      <p:sp>
        <p:nvSpPr>
          <p:cNvPr id="2" name="Title 1">
            <a:extLst>
              <a:ext uri="{FF2B5EF4-FFF2-40B4-BE49-F238E27FC236}">
                <a16:creationId xmlns:a16="http://schemas.microsoft.com/office/drawing/2014/main" id="{92640A97-E156-4687-B3D0-4966952CAB9E}"/>
              </a:ext>
            </a:extLst>
          </p:cNvPr>
          <p:cNvSpPr>
            <a:spLocks noGrp="1"/>
          </p:cNvSpPr>
          <p:nvPr>
            <p:ph type="title"/>
          </p:nvPr>
        </p:nvSpPr>
        <p:spPr>
          <a:xfrm>
            <a:off x="1097280" y="325551"/>
            <a:ext cx="2518756" cy="1077222"/>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endParaRPr lang="en-US" sz="5200" dirty="0">
              <a:solidFill>
                <a:srgbClr val="FFFFFF"/>
              </a:solidFill>
            </a:endParaRPr>
          </a:p>
        </p:txBody>
      </p:sp>
      <p:sp>
        <p:nvSpPr>
          <p:cNvPr id="3" name="Content Placeholder 2">
            <a:extLst>
              <a:ext uri="{FF2B5EF4-FFF2-40B4-BE49-F238E27FC236}">
                <a16:creationId xmlns:a16="http://schemas.microsoft.com/office/drawing/2014/main" id="{C7B22B82-79FE-422C-B05C-A715286A9F6E}"/>
              </a:ext>
            </a:extLst>
          </p:cNvPr>
          <p:cNvSpPr>
            <a:spLocks noGrp="1"/>
          </p:cNvSpPr>
          <p:nvPr>
            <p:ph sz="half"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br>
              <a:rPr lang="en-US" sz="2000">
                <a:solidFill>
                  <a:srgbClr val="FFFFFF"/>
                </a:solidFill>
              </a:rPr>
            </a:br>
            <a:br>
              <a:rPr lang="en-US" sz="2000">
                <a:solidFill>
                  <a:srgbClr val="FFFFFF"/>
                </a:solidFill>
              </a:rPr>
            </a:br>
            <a:br>
              <a:rPr lang="en-US" sz="2000">
                <a:solidFill>
                  <a:srgbClr val="FFFFFF"/>
                </a:solidFill>
              </a:rPr>
            </a:br>
            <a:endParaRPr lang="en-US" sz="2000">
              <a:solidFill>
                <a:srgbClr val="FFFFFF"/>
              </a:solidFill>
            </a:endParaRPr>
          </a:p>
        </p:txBody>
      </p:sp>
      <p:pic>
        <p:nvPicPr>
          <p:cNvPr id="7" name="Picture 6" descr="A close up of a logo&#10;&#10;Description automatically generated">
            <a:extLst>
              <a:ext uri="{FF2B5EF4-FFF2-40B4-BE49-F238E27FC236}">
                <a16:creationId xmlns:a16="http://schemas.microsoft.com/office/drawing/2014/main" id="{5E36D4D8-497C-4BFF-B860-7C80810A31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24965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0A97-E156-4687-B3D0-4966952CAB9E}"/>
              </a:ext>
            </a:extLst>
          </p:cNvPr>
          <p:cNvSpPr>
            <a:spLocks noGrp="1"/>
          </p:cNvSpPr>
          <p:nvPr>
            <p:ph type="title"/>
          </p:nvPr>
        </p:nvSpPr>
        <p:spPr>
          <a:xfrm>
            <a:off x="1097280" y="325551"/>
            <a:ext cx="2518756" cy="1077222"/>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Landsat</a:t>
            </a:r>
          </a:p>
        </p:txBody>
      </p:sp>
      <p:sp>
        <p:nvSpPr>
          <p:cNvPr id="3" name="Content Placeholder 2">
            <a:extLst>
              <a:ext uri="{FF2B5EF4-FFF2-40B4-BE49-F238E27FC236}">
                <a16:creationId xmlns:a16="http://schemas.microsoft.com/office/drawing/2014/main" id="{C7B22B82-79FE-422C-B05C-A715286A9F6E}"/>
              </a:ext>
            </a:extLst>
          </p:cNvPr>
          <p:cNvSpPr>
            <a:spLocks noGrp="1"/>
          </p:cNvSpPr>
          <p:nvPr>
            <p:ph sz="half"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br>
              <a:rPr lang="en-US" sz="2000">
                <a:solidFill>
                  <a:srgbClr val="FFFFFF"/>
                </a:solidFill>
              </a:rPr>
            </a:br>
            <a:br>
              <a:rPr lang="en-US" sz="2000">
                <a:solidFill>
                  <a:srgbClr val="FFFFFF"/>
                </a:solidFill>
              </a:rPr>
            </a:br>
            <a:br>
              <a:rPr lang="en-US" sz="2000">
                <a:solidFill>
                  <a:srgbClr val="FFFFFF"/>
                </a:solidFill>
              </a:rPr>
            </a:br>
            <a:endParaRPr lang="en-US" sz="2000">
              <a:solidFill>
                <a:srgbClr val="FFFFFF"/>
              </a:solidFill>
            </a:endParaRPr>
          </a:p>
        </p:txBody>
      </p:sp>
      <p:pic>
        <p:nvPicPr>
          <p:cNvPr id="5" name="Picture 4" descr="A picture containing text, map&#10;&#10;Description automatically generated">
            <a:extLst>
              <a:ext uri="{FF2B5EF4-FFF2-40B4-BE49-F238E27FC236}">
                <a16:creationId xmlns:a16="http://schemas.microsoft.com/office/drawing/2014/main" id="{EB697089-4CE1-4F28-838D-7E60EBF0FB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06"/>
            <a:ext cx="12192000" cy="6851188"/>
          </a:xfrm>
          <a:prstGeom prst="rect">
            <a:avLst/>
          </a:prstGeom>
        </p:spPr>
      </p:pic>
      <p:pic>
        <p:nvPicPr>
          <p:cNvPr id="7" name="Picture 6" descr="A close up of a logo&#10;&#10;Description automatically generated">
            <a:extLst>
              <a:ext uri="{FF2B5EF4-FFF2-40B4-BE49-F238E27FC236}">
                <a16:creationId xmlns:a16="http://schemas.microsoft.com/office/drawing/2014/main" id="{8D78927F-4C6A-4C82-84B3-CDE57AB7DD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5295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rawing&#10;&#10;Description automatically generated">
            <a:extLst>
              <a:ext uri="{FF2B5EF4-FFF2-40B4-BE49-F238E27FC236}">
                <a16:creationId xmlns:a16="http://schemas.microsoft.com/office/drawing/2014/main" id="{02A55491-54F0-446A-A12D-C4CE196BF65F}"/>
              </a:ext>
            </a:extLst>
          </p:cNvPr>
          <p:cNvPicPr>
            <a:picLocks noChangeAspect="1"/>
          </p:cNvPicPr>
          <p:nvPr/>
        </p:nvPicPr>
        <p:blipFill rotWithShape="1">
          <a:blip r:embed="rId3">
            <a:extLst>
              <a:ext uri="{28A0092B-C50C-407E-A947-70E740481C1C}">
                <a14:useLocalDpi xmlns:a14="http://schemas.microsoft.com/office/drawing/2010/main" val="0"/>
              </a:ext>
            </a:extLst>
          </a:blip>
          <a:srcRect l="16099" t="2614" r="14352" b="1"/>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640A97-E156-4687-B3D0-4966952CAB9E}"/>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algn="ctr"/>
            <a:r>
              <a:rPr lang="en-US" sz="4800" dirty="0"/>
              <a:t>Forest Canopy Cover</a:t>
            </a:r>
            <a:br>
              <a:rPr lang="en-US" sz="4800" dirty="0"/>
            </a:br>
            <a:endParaRPr lang="en-US" sz="4800" dirty="0"/>
          </a:p>
        </p:txBody>
      </p:sp>
      <p:sp>
        <p:nvSpPr>
          <p:cNvPr id="3" name="Content Placeholder 2">
            <a:extLst>
              <a:ext uri="{FF2B5EF4-FFF2-40B4-BE49-F238E27FC236}">
                <a16:creationId xmlns:a16="http://schemas.microsoft.com/office/drawing/2014/main" id="{C7B22B82-79FE-422C-B05C-A715286A9F6E}"/>
              </a:ext>
            </a:extLst>
          </p:cNvPr>
          <p:cNvSpPr>
            <a:spLocks noGrp="1"/>
          </p:cNvSpPr>
          <p:nvPr>
            <p:ph sz="half" idx="1"/>
          </p:nvPr>
        </p:nvSpPr>
        <p:spPr>
          <a:xfrm>
            <a:off x="477980" y="4872922"/>
            <a:ext cx="4023359" cy="1208141"/>
          </a:xfrm>
        </p:spPr>
        <p:txBody>
          <a:bodyPr vert="horz" lIns="91440" tIns="45720" rIns="91440" bIns="45720" rtlCol="0">
            <a:normAutofit/>
          </a:bodyPr>
          <a:lstStyle/>
          <a:p>
            <a:pPr marL="0" indent="0">
              <a:buNone/>
            </a:pPr>
            <a:br>
              <a:rPr lang="en-US" sz="2000"/>
            </a:br>
            <a:br>
              <a:rPr lang="en-US" sz="2000"/>
            </a:br>
            <a:br>
              <a:rPr lang="en-US" sz="2000"/>
            </a:br>
            <a:endParaRPr lang="en-US" sz="2000"/>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DC65A970-3962-40E1-BC89-06D2EF9F4F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4660315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r>
              <a:rPr lang="en-US" dirty="0"/>
              <a:t>Forest canopy cover</a:t>
            </a:r>
          </a:p>
        </p:txBody>
      </p:sp>
      <p:sp>
        <p:nvSpPr>
          <p:cNvPr id="5" name="Content Placeholder 4">
            <a:extLst>
              <a:ext uri="{FF2B5EF4-FFF2-40B4-BE49-F238E27FC236}">
                <a16:creationId xmlns:a16="http://schemas.microsoft.com/office/drawing/2014/main" id="{111A4D12-0A75-494C-883B-563950ECFB5B}"/>
              </a:ext>
            </a:extLst>
          </p:cNvPr>
          <p:cNvSpPr>
            <a:spLocks noGrp="1"/>
          </p:cNvSpPr>
          <p:nvPr>
            <p:ph idx="1"/>
          </p:nvPr>
        </p:nvSpPr>
        <p:spPr/>
        <p:txBody>
          <a:bodyPr/>
          <a:lstStyle/>
          <a:p>
            <a:r>
              <a:rPr lang="en-US" dirty="0"/>
              <a:t>Originally produced in 2001 by NLCD, and trained with high-res imagery and Forest Inventory Analysis(FIA) points</a:t>
            </a:r>
          </a:p>
          <a:p>
            <a:r>
              <a:rPr lang="en-US" dirty="0"/>
              <a:t>Transfer of technology to the Forest Service along with the Forest Service innovation allowed the Forest Service to produce canopy products for NLCD starting in 2011</a:t>
            </a:r>
          </a:p>
          <a:p>
            <a:r>
              <a:rPr lang="en-US" dirty="0"/>
              <a:t>Forest service currently working in coordination with NLCD to produce forest canopy products for 2011, 2016, 2019, and 2021 with a release of 2019 and 2021</a:t>
            </a:r>
          </a:p>
        </p:txBody>
      </p:sp>
      <p:pic>
        <p:nvPicPr>
          <p:cNvPr id="4" name="Picture 3" descr="A picture containing drawing&#10;&#10;Description automatically generated">
            <a:extLst>
              <a:ext uri="{FF2B5EF4-FFF2-40B4-BE49-F238E27FC236}">
                <a16:creationId xmlns:a16="http://schemas.microsoft.com/office/drawing/2014/main" id="{5E0188BD-149D-483F-893C-3373FDFE9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5602" y="5238892"/>
            <a:ext cx="2869234" cy="1619107"/>
          </a:xfrm>
          <a:prstGeom prst="rect">
            <a:avLst/>
          </a:prstGeom>
        </p:spPr>
      </p:pic>
      <p:pic>
        <p:nvPicPr>
          <p:cNvPr id="7" name="Picture 6" descr="A close up of a sign&#10;&#10;Description automatically generated">
            <a:extLst>
              <a:ext uri="{FF2B5EF4-FFF2-40B4-BE49-F238E27FC236}">
                <a16:creationId xmlns:a16="http://schemas.microsoft.com/office/drawing/2014/main" id="{F933964F-C369-434E-A7E7-10DE970C15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8438" y="5334071"/>
            <a:ext cx="1428750" cy="1428750"/>
          </a:xfrm>
          <a:prstGeom prst="rect">
            <a:avLst/>
          </a:prstGeom>
        </p:spPr>
      </p:pic>
      <p:pic>
        <p:nvPicPr>
          <p:cNvPr id="9" name="Picture 8" descr="A close up of a logo&#10;&#10;Description automatically generated">
            <a:extLst>
              <a:ext uri="{FF2B5EF4-FFF2-40B4-BE49-F238E27FC236}">
                <a16:creationId xmlns:a16="http://schemas.microsoft.com/office/drawing/2014/main" id="{8852AE9D-7CEA-4C73-B9C8-3DF915D209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1346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CB3A85B5-F5DD-416C-AE6F-D457438DBB6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3045" r="-1" b="12090"/>
          <a:stretch/>
        </p:blipFill>
        <p:spPr>
          <a:xfrm>
            <a:off x="4547937" y="-5"/>
            <a:ext cx="7644062" cy="3681406"/>
          </a:xfrm>
          <a:prstGeom prst="rect">
            <a:avLst/>
          </a:prstGeom>
        </p:spPr>
      </p:pic>
      <p:pic>
        <p:nvPicPr>
          <p:cNvPr id="5" name="Picture 4" descr="A close up&#10;&#10;Description automatically generated">
            <a:extLst>
              <a:ext uri="{FF2B5EF4-FFF2-40B4-BE49-F238E27FC236}">
                <a16:creationId xmlns:a16="http://schemas.microsoft.com/office/drawing/2014/main" id="{5F31F6A9-5287-4851-8037-53BB117F5A11}"/>
              </a:ext>
            </a:extLst>
          </p:cNvPr>
          <p:cNvPicPr>
            <a:picLocks noChangeAspect="1"/>
          </p:cNvPicPr>
          <p:nvPr/>
        </p:nvPicPr>
        <p:blipFill rotWithShape="1">
          <a:blip r:embed="rId3">
            <a:extLst>
              <a:ext uri="{28A0092B-C50C-407E-A947-70E740481C1C}">
                <a14:useLocalDpi xmlns:a14="http://schemas.microsoft.com/office/drawing/2010/main" val="0"/>
              </a:ext>
            </a:extLst>
          </a:blip>
          <a:srcRect t="8041" r="-1" b="18080"/>
          <a:stretch/>
        </p:blipFill>
        <p:spPr>
          <a:xfrm>
            <a:off x="4547938" y="3681409"/>
            <a:ext cx="7644062" cy="3176595"/>
          </a:xfrm>
          <a:prstGeom prst="rect">
            <a:avLst/>
          </a:prstGeom>
        </p:spPr>
      </p:pic>
      <p:sp>
        <p:nvSpPr>
          <p:cNvPr id="45" name="Rectangle 44">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640A97-E156-4687-B3D0-4966952CAB9E}"/>
              </a:ext>
            </a:extLst>
          </p:cNvPr>
          <p:cNvSpPr>
            <a:spLocks noGrp="1"/>
          </p:cNvSpPr>
          <p:nvPr>
            <p:ph type="title"/>
          </p:nvPr>
        </p:nvSpPr>
        <p:spPr>
          <a:xfrm>
            <a:off x="838200" y="1115219"/>
            <a:ext cx="5395912" cy="2387600"/>
          </a:xfrm>
        </p:spPr>
        <p:txBody>
          <a:bodyPr vert="horz" lIns="91440" tIns="45720" rIns="91440" bIns="45720" rtlCol="0" anchor="b">
            <a:normAutofit/>
          </a:bodyPr>
          <a:lstStyle/>
          <a:p>
            <a:r>
              <a:rPr lang="en-US" sz="5000" kern="1200" dirty="0">
                <a:solidFill>
                  <a:schemeClr val="bg1"/>
                </a:solidFill>
                <a:latin typeface="+mj-lt"/>
                <a:ea typeface="+mj-ea"/>
                <a:cs typeface="+mj-cs"/>
              </a:rPr>
              <a:t>Percent Developed Impervious Surface</a:t>
            </a:r>
          </a:p>
        </p:txBody>
      </p:sp>
      <p:sp>
        <p:nvSpPr>
          <p:cNvPr id="3" name="Content Placeholder 2">
            <a:extLst>
              <a:ext uri="{FF2B5EF4-FFF2-40B4-BE49-F238E27FC236}">
                <a16:creationId xmlns:a16="http://schemas.microsoft.com/office/drawing/2014/main" id="{C7B22B82-79FE-422C-B05C-A715286A9F6E}"/>
              </a:ext>
            </a:extLst>
          </p:cNvPr>
          <p:cNvSpPr>
            <a:spLocks noGrp="1"/>
          </p:cNvSpPr>
          <p:nvPr>
            <p:ph sz="half" idx="1"/>
          </p:nvPr>
        </p:nvSpPr>
        <p:spPr>
          <a:xfrm>
            <a:off x="838200" y="3902075"/>
            <a:ext cx="5395912" cy="1655762"/>
          </a:xfrm>
        </p:spPr>
        <p:txBody>
          <a:bodyPr vert="horz" lIns="91440" tIns="45720" rIns="91440" bIns="45720" rtlCol="0">
            <a:normAutofit/>
          </a:bodyPr>
          <a:lstStyle/>
          <a:p>
            <a:pPr marL="0" indent="0">
              <a:buNone/>
            </a:pPr>
            <a:br>
              <a:rPr lang="en-US" sz="2000" kern="1200">
                <a:solidFill>
                  <a:schemeClr val="bg1"/>
                </a:solidFill>
                <a:latin typeface="+mn-lt"/>
                <a:ea typeface="+mn-ea"/>
                <a:cs typeface="+mn-cs"/>
              </a:rPr>
            </a:br>
            <a:br>
              <a:rPr lang="en-US" sz="2000" kern="1200">
                <a:solidFill>
                  <a:schemeClr val="bg1"/>
                </a:solidFill>
                <a:latin typeface="+mn-lt"/>
                <a:ea typeface="+mn-ea"/>
                <a:cs typeface="+mn-cs"/>
              </a:rPr>
            </a:br>
            <a:br>
              <a:rPr lang="en-US" sz="2000" kern="1200">
                <a:solidFill>
                  <a:schemeClr val="bg1"/>
                </a:solidFill>
                <a:latin typeface="+mn-lt"/>
                <a:ea typeface="+mn-ea"/>
                <a:cs typeface="+mn-cs"/>
              </a:rPr>
            </a:br>
            <a:endParaRPr lang="en-US" sz="2000" kern="1200">
              <a:solidFill>
                <a:schemeClr val="bg1"/>
              </a:solidFill>
              <a:latin typeface="+mn-lt"/>
              <a:ea typeface="+mn-ea"/>
              <a:cs typeface="+mn-cs"/>
            </a:endParaRPr>
          </a:p>
        </p:txBody>
      </p:sp>
      <p:cxnSp>
        <p:nvCxnSpPr>
          <p:cNvPr id="47" name="Straight Connector 46">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logo&#10;&#10;Description automatically generated">
            <a:extLst>
              <a:ext uri="{FF2B5EF4-FFF2-40B4-BE49-F238E27FC236}">
                <a16:creationId xmlns:a16="http://schemas.microsoft.com/office/drawing/2014/main" id="{F2B38E58-F14D-4BC0-B53E-2C161CDA57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8095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r>
              <a:rPr lang="en-US" dirty="0"/>
              <a:t>Percent Developed Impervious Surface</a:t>
            </a:r>
          </a:p>
        </p:txBody>
      </p:sp>
      <p:sp>
        <p:nvSpPr>
          <p:cNvPr id="5" name="Content Placeholder 4">
            <a:extLst>
              <a:ext uri="{FF2B5EF4-FFF2-40B4-BE49-F238E27FC236}">
                <a16:creationId xmlns:a16="http://schemas.microsoft.com/office/drawing/2014/main" id="{111A4D12-0A75-494C-883B-563950ECFB5B}"/>
              </a:ext>
            </a:extLst>
          </p:cNvPr>
          <p:cNvSpPr>
            <a:spLocks noGrp="1"/>
          </p:cNvSpPr>
          <p:nvPr>
            <p:ph idx="1"/>
          </p:nvPr>
        </p:nvSpPr>
        <p:spPr>
          <a:xfrm>
            <a:off x="838200" y="1330313"/>
            <a:ext cx="10515600" cy="4351338"/>
          </a:xfrm>
        </p:spPr>
        <p:txBody>
          <a:bodyPr>
            <a:normAutofit lnSpcReduction="10000"/>
          </a:bodyPr>
          <a:lstStyle/>
          <a:p>
            <a:r>
              <a:rPr lang="en-US" dirty="0"/>
              <a:t>First created in 2001 from classifying 2000 chips of high-res imagery, and extrapolated to Landsat conus wide</a:t>
            </a:r>
          </a:p>
          <a:p>
            <a:r>
              <a:rPr lang="en-US" dirty="0"/>
              <a:t>Re-release of all impervious products in 2016 with updated streets, and the additional layers defining areas of energy development, street types, core urban areas, and other features so that users can customize to their needs</a:t>
            </a:r>
          </a:p>
          <a:p>
            <a:r>
              <a:rPr lang="en-US" dirty="0"/>
              <a:t>The upcoming 2019 release will see impervious features every 2 ½ years and will add features for Microsoft buildings database, additional Street data, additional US well data, wind turbine databases, land scan data, and will incorporate features from LCMAP’s developed class</a:t>
            </a:r>
          </a:p>
        </p:txBody>
      </p:sp>
      <p:pic>
        <p:nvPicPr>
          <p:cNvPr id="4" name="Picture 3" descr="A picture containing text, map&#10;&#10;Description automatically generated">
            <a:extLst>
              <a:ext uri="{FF2B5EF4-FFF2-40B4-BE49-F238E27FC236}">
                <a16:creationId xmlns:a16="http://schemas.microsoft.com/office/drawing/2014/main" id="{BA7647EC-722E-403A-8C36-765F4190DB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53265" y="5051501"/>
            <a:ext cx="2992868" cy="1684803"/>
          </a:xfrm>
          <a:prstGeom prst="rect">
            <a:avLst/>
          </a:prstGeom>
        </p:spPr>
      </p:pic>
      <p:pic>
        <p:nvPicPr>
          <p:cNvPr id="7" name="Picture 6" descr="A close up of a logo&#10;&#10;Description automatically generated">
            <a:extLst>
              <a:ext uri="{FF2B5EF4-FFF2-40B4-BE49-F238E27FC236}">
                <a16:creationId xmlns:a16="http://schemas.microsoft.com/office/drawing/2014/main" id="{28109805-4AA2-4919-98FC-BE25D3CE9D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3431" y="5051502"/>
            <a:ext cx="3002431" cy="1684803"/>
          </a:xfrm>
          <a:prstGeom prst="rect">
            <a:avLst/>
          </a:prstGeom>
        </p:spPr>
      </p:pic>
      <p:pic>
        <p:nvPicPr>
          <p:cNvPr id="9" name="Picture 8" descr="A close up of a logo&#10;&#10;Description automatically generated">
            <a:extLst>
              <a:ext uri="{FF2B5EF4-FFF2-40B4-BE49-F238E27FC236}">
                <a16:creationId xmlns:a16="http://schemas.microsoft.com/office/drawing/2014/main" id="{123F5CEB-6799-485A-99EB-407299F54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62954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0E7916F6-4A9F-4A21-A33C-947AF3FA724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673" t="1870" r="2655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Landcover?</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F61B8400-9461-468E-9B81-C08023BC70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322558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988F2E-4759-471F-93B9-AA45BAAC254E}"/>
              </a:ext>
            </a:extLst>
          </p:cNvPr>
          <p:cNvSpPr/>
          <p:nvPr/>
        </p:nvSpPr>
        <p:spPr>
          <a:xfrm>
            <a:off x="249545" y="5695434"/>
            <a:ext cx="4072910" cy="369332"/>
          </a:xfrm>
          <a:prstGeom prst="rect">
            <a:avLst/>
          </a:prstGeom>
        </p:spPr>
        <p:txBody>
          <a:bodyPr wrap="none">
            <a:spAutoFit/>
          </a:bodyPr>
          <a:lstStyle/>
          <a:p>
            <a:r>
              <a:rPr lang="en-US" dirty="0">
                <a:hlinkClick r:id="rId3"/>
              </a:rPr>
              <a:t>https://www.mrlc.gov/rangeland-viewer/</a:t>
            </a:r>
            <a:endParaRPr lang="en-US" dirty="0"/>
          </a:p>
        </p:txBody>
      </p:sp>
      <p:pic>
        <p:nvPicPr>
          <p:cNvPr id="3" name="Picture 2">
            <a:extLst>
              <a:ext uri="{FF2B5EF4-FFF2-40B4-BE49-F238E27FC236}">
                <a16:creationId xmlns:a16="http://schemas.microsoft.com/office/drawing/2014/main" id="{D618BBB5-053C-406F-9938-FAF8730A6DFB}"/>
              </a:ext>
            </a:extLst>
          </p:cNvPr>
          <p:cNvPicPr>
            <a:picLocks noChangeAspect="1"/>
          </p:cNvPicPr>
          <p:nvPr/>
        </p:nvPicPr>
        <p:blipFill rotWithShape="1">
          <a:blip r:embed="rId4"/>
          <a:srcRect l="-313" t="10785" r="313" b="7059"/>
          <a:stretch/>
        </p:blipFill>
        <p:spPr>
          <a:xfrm>
            <a:off x="0" y="0"/>
            <a:ext cx="12192000" cy="5321300"/>
          </a:xfrm>
          <a:prstGeom prst="rect">
            <a:avLst/>
          </a:prstGeom>
        </p:spPr>
      </p:pic>
      <p:pic>
        <p:nvPicPr>
          <p:cNvPr id="5" name="Picture 4" descr="A close up of a logo&#10;&#10;Description automatically generated">
            <a:extLst>
              <a:ext uri="{FF2B5EF4-FFF2-40B4-BE49-F238E27FC236}">
                <a16:creationId xmlns:a16="http://schemas.microsoft.com/office/drawing/2014/main" id="{99C9E491-A3A6-47C6-A4C5-C3CD2A8ACA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48213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10712D68-B80A-4D36-B0CA-0C7432F71F0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900"/>
          <a:stretch/>
        </p:blipFill>
        <p:spPr>
          <a:xfrm>
            <a:off x="20" y="1282"/>
            <a:ext cx="12191980" cy="6856718"/>
          </a:xfrm>
          <a:prstGeom prst="rect">
            <a:avLst/>
          </a:prstGeom>
        </p:spPr>
      </p:pic>
      <p:pic>
        <p:nvPicPr>
          <p:cNvPr id="7" name="Picture 6" descr="A close up of a logo&#10;&#10;Description automatically generated">
            <a:extLst>
              <a:ext uri="{FF2B5EF4-FFF2-40B4-BE49-F238E27FC236}">
                <a16:creationId xmlns:a16="http://schemas.microsoft.com/office/drawing/2014/main" id="{4FE3AD89-CCD8-4893-BD3B-56DE242A68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659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r>
              <a:rPr lang="en-US" dirty="0"/>
              <a:t>Fractional Components</a:t>
            </a:r>
          </a:p>
        </p:txBody>
      </p:sp>
      <p:pic>
        <p:nvPicPr>
          <p:cNvPr id="4" name="Content Placeholder 3" descr="A picture containing food&#10;&#10;Description automatically generated">
            <a:extLst>
              <a:ext uri="{FF2B5EF4-FFF2-40B4-BE49-F238E27FC236}">
                <a16:creationId xmlns:a16="http://schemas.microsoft.com/office/drawing/2014/main" id="{C2AB1749-56E8-4A25-8BA8-00D8B007ABE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6044" y="1158588"/>
            <a:ext cx="4237097" cy="2400299"/>
          </a:xfrm>
        </p:spPr>
      </p:pic>
      <p:pic>
        <p:nvPicPr>
          <p:cNvPr id="7" name="Picture 6" descr="A picture containing drawing&#10;&#10;Description automatically generated">
            <a:extLst>
              <a:ext uri="{FF2B5EF4-FFF2-40B4-BE49-F238E27FC236}">
                <a16:creationId xmlns:a16="http://schemas.microsoft.com/office/drawing/2014/main" id="{2B3872D0-9D52-4182-80F1-3BC5B24509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987" y="1759835"/>
            <a:ext cx="4729206" cy="2668688"/>
          </a:xfrm>
          <a:prstGeom prst="rect">
            <a:avLst/>
          </a:prstGeom>
        </p:spPr>
      </p:pic>
      <p:pic>
        <p:nvPicPr>
          <p:cNvPr id="9" name="Picture 8" descr="A close up of a logo&#10;&#10;Description automatically generated">
            <a:extLst>
              <a:ext uri="{FF2B5EF4-FFF2-40B4-BE49-F238E27FC236}">
                <a16:creationId xmlns:a16="http://schemas.microsoft.com/office/drawing/2014/main" id="{FD993A65-CD38-4C28-94B7-9E242DA9F8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6672" y="3429000"/>
            <a:ext cx="4729206" cy="2688918"/>
          </a:xfrm>
          <a:prstGeom prst="rect">
            <a:avLst/>
          </a:prstGeom>
        </p:spPr>
      </p:pic>
      <p:sp>
        <p:nvSpPr>
          <p:cNvPr id="10" name="TextBox 9">
            <a:extLst>
              <a:ext uri="{FF2B5EF4-FFF2-40B4-BE49-F238E27FC236}">
                <a16:creationId xmlns:a16="http://schemas.microsoft.com/office/drawing/2014/main" id="{0DFFEED8-99C2-44F2-BDFE-6B9874DEC49C}"/>
              </a:ext>
            </a:extLst>
          </p:cNvPr>
          <p:cNvSpPr txBox="1"/>
          <p:nvPr/>
        </p:nvSpPr>
        <p:spPr>
          <a:xfrm>
            <a:off x="633845" y="5029770"/>
            <a:ext cx="5964382" cy="1077218"/>
          </a:xfrm>
          <a:prstGeom prst="rect">
            <a:avLst/>
          </a:prstGeom>
          <a:noFill/>
        </p:spPr>
        <p:txBody>
          <a:bodyPr wrap="square" rtlCol="0">
            <a:spAutoFit/>
          </a:bodyPr>
          <a:lstStyle/>
          <a:p>
            <a:r>
              <a:rPr lang="en-US" sz="3200" dirty="0"/>
              <a:t>Require local, specialized training and are hard to replicate</a:t>
            </a:r>
          </a:p>
        </p:txBody>
      </p:sp>
      <p:pic>
        <p:nvPicPr>
          <p:cNvPr id="12" name="Picture 11" descr="A close up of a logo&#10;&#10;Description automatically generated">
            <a:extLst>
              <a:ext uri="{FF2B5EF4-FFF2-40B4-BE49-F238E27FC236}">
                <a16:creationId xmlns:a16="http://schemas.microsoft.com/office/drawing/2014/main" id="{261BD2F5-6AE1-4EAB-99EB-DEBEE5EC1E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370767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0A97-E156-4687-B3D0-4966952CAB9E}"/>
              </a:ext>
            </a:extLst>
          </p:cNvPr>
          <p:cNvSpPr>
            <a:spLocks noGrp="1"/>
          </p:cNvSpPr>
          <p:nvPr>
            <p:ph type="title"/>
          </p:nvPr>
        </p:nvSpPr>
        <p:spPr/>
        <p:txBody>
          <a:bodyPr/>
          <a:lstStyle/>
          <a:p>
            <a:r>
              <a:rPr lang="en-US" dirty="0"/>
              <a:t>NLCD Products</a:t>
            </a:r>
          </a:p>
        </p:txBody>
      </p:sp>
      <p:sp>
        <p:nvSpPr>
          <p:cNvPr id="3" name="Content Placeholder 2">
            <a:extLst>
              <a:ext uri="{FF2B5EF4-FFF2-40B4-BE49-F238E27FC236}">
                <a16:creationId xmlns:a16="http://schemas.microsoft.com/office/drawing/2014/main" id="{C7B22B82-79FE-422C-B05C-A715286A9F6E}"/>
              </a:ext>
            </a:extLst>
          </p:cNvPr>
          <p:cNvSpPr>
            <a:spLocks noGrp="1"/>
          </p:cNvSpPr>
          <p:nvPr>
            <p:ph sz="half" idx="1"/>
          </p:nvPr>
        </p:nvSpPr>
        <p:spPr>
          <a:xfrm>
            <a:off x="838200" y="1825625"/>
            <a:ext cx="9563100" cy="4351338"/>
          </a:xfrm>
        </p:spPr>
        <p:txBody>
          <a:bodyPr/>
          <a:lstStyle/>
          <a:p>
            <a:r>
              <a:rPr lang="en-US" dirty="0"/>
              <a:t>Landcover</a:t>
            </a:r>
          </a:p>
          <a:p>
            <a:r>
              <a:rPr lang="en-US" dirty="0"/>
              <a:t>Percent Developed Impervious Surface</a:t>
            </a:r>
          </a:p>
          <a:p>
            <a:r>
              <a:rPr lang="en-US" dirty="0"/>
              <a:t>Percent Forested Canopy</a:t>
            </a:r>
          </a:p>
          <a:p>
            <a:r>
              <a:rPr lang="en-US" dirty="0"/>
              <a:t>Rangeland Monitoring</a:t>
            </a:r>
            <a:br>
              <a:rPr lang="en-US" dirty="0"/>
            </a:br>
            <a:br>
              <a:rPr lang="en-US" dirty="0"/>
            </a:br>
            <a:br>
              <a:rPr lang="en-US" dirty="0"/>
            </a:br>
            <a:endParaRPr lang="en-US" dirty="0"/>
          </a:p>
        </p:txBody>
      </p:sp>
      <p:pic>
        <p:nvPicPr>
          <p:cNvPr id="5" name="Picture 4" descr="A close up of a logo&#10;&#10;Description automatically generated">
            <a:extLst>
              <a:ext uri="{FF2B5EF4-FFF2-40B4-BE49-F238E27FC236}">
                <a16:creationId xmlns:a16="http://schemas.microsoft.com/office/drawing/2014/main" id="{B0936DA3-C4BE-47D9-93C0-C7331C03B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2949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CC66D21D-8223-4124-A0E8-9A17C371D5C0}"/>
              </a:ext>
            </a:extLst>
          </p:cNvPr>
          <p:cNvPicPr>
            <a:picLocks noGrp="1" noChangeAspect="1"/>
          </p:cNvPicPr>
          <p:nvPr>
            <p:ph idx="1"/>
          </p:nvPr>
        </p:nvPicPr>
        <p:blipFill rotWithShape="1">
          <a:blip r:embed="rId3">
            <a:alphaModFix amt="5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2" name="Title 1"/>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Now Landcover?</a:t>
            </a:r>
          </a:p>
        </p:txBody>
      </p:sp>
      <p:pic>
        <p:nvPicPr>
          <p:cNvPr id="7" name="Picture 6" descr="A close up of a logo&#10;&#10;Description automatically generated">
            <a:extLst>
              <a:ext uri="{FF2B5EF4-FFF2-40B4-BE49-F238E27FC236}">
                <a16:creationId xmlns:a16="http://schemas.microsoft.com/office/drawing/2014/main" id="{8D11EA54-5525-469D-B018-7A5462DD1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007962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8165C-3FF5-4FCA-A3F1-A40F5AB7902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1060E57-23A0-41C4-94BB-6C743FD903E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6857999"/>
          </a:xfrm>
        </p:spPr>
      </p:pic>
      <p:pic>
        <p:nvPicPr>
          <p:cNvPr id="7" name="Picture 6">
            <a:extLst>
              <a:ext uri="{FF2B5EF4-FFF2-40B4-BE49-F238E27FC236}">
                <a16:creationId xmlns:a16="http://schemas.microsoft.com/office/drawing/2014/main" id="{99539B64-55A5-4A27-8DEA-AB4D92FFC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9300" y="342900"/>
            <a:ext cx="8153400" cy="6172200"/>
          </a:xfrm>
          <a:prstGeom prst="rect">
            <a:avLst/>
          </a:prstGeom>
        </p:spPr>
      </p:pic>
    </p:spTree>
    <p:extLst>
      <p:ext uri="{BB962C8B-B14F-4D97-AF65-F5344CB8AC3E}">
        <p14:creationId xmlns:p14="http://schemas.microsoft.com/office/powerpoint/2010/main" val="2342575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A81731-F8EE-47F9-9590-6C6E829777BE}"/>
              </a:ext>
            </a:extLst>
          </p:cNvPr>
          <p:cNvPicPr>
            <a:picLocks noChangeAspect="1"/>
          </p:cNvPicPr>
          <p:nvPr/>
        </p:nvPicPr>
        <p:blipFill rotWithShape="1">
          <a:blip r:embed="rId3">
            <a:extLst>
              <a:ext uri="{28A0092B-C50C-407E-A947-70E740481C1C}">
                <a14:useLocalDpi xmlns:a14="http://schemas.microsoft.com/office/drawing/2010/main" val="0"/>
              </a:ext>
            </a:extLst>
          </a:blip>
          <a:srcRect t="15951" b="3113"/>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2103121" y="4727173"/>
            <a:ext cx="7985759" cy="868823"/>
          </a:xfrm>
        </p:spPr>
        <p:txBody>
          <a:bodyPr anchor="ctr">
            <a:normAutofit/>
          </a:bodyPr>
          <a:lstStyle/>
          <a:p>
            <a:r>
              <a:rPr lang="en-US" sz="4000"/>
              <a:t>NOAA</a:t>
            </a:r>
          </a:p>
        </p:txBody>
      </p:sp>
      <p:sp>
        <p:nvSpPr>
          <p:cNvPr id="13" name="Rectangle: Rounded Corners 12">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D41772FB-3DF2-4DFA-A79B-79BE9EDE5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2212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152FBE3-5C36-4E3E-B1E5-B98B52E7705A}"/>
              </a:ext>
            </a:extLst>
          </p:cNvPr>
          <p:cNvSpPr>
            <a:spLocks noGrp="1"/>
          </p:cNvSpPr>
          <p:nvPr>
            <p:ph type="title"/>
          </p:nvPr>
        </p:nvSpPr>
        <p:spPr>
          <a:xfrm>
            <a:off x="838200" y="365125"/>
            <a:ext cx="10515599" cy="1325563"/>
          </a:xfrm>
        </p:spPr>
        <p:txBody>
          <a:bodyPr>
            <a:normAutofit/>
          </a:bodyPr>
          <a:lstStyle/>
          <a:p>
            <a:r>
              <a:rPr lang="en-US" dirty="0"/>
              <a:t>NOAA</a:t>
            </a:r>
            <a:endParaRPr lang="en-US"/>
          </a:p>
        </p:txBody>
      </p:sp>
      <p:sp>
        <p:nvSpPr>
          <p:cNvPr id="3" name="Content Placeholder 2">
            <a:extLst>
              <a:ext uri="{FF2B5EF4-FFF2-40B4-BE49-F238E27FC236}">
                <a16:creationId xmlns:a16="http://schemas.microsoft.com/office/drawing/2014/main" id="{0F596146-942B-4985-BF35-0623C2072041}"/>
              </a:ext>
            </a:extLst>
          </p:cNvPr>
          <p:cNvSpPr>
            <a:spLocks noGrp="1"/>
          </p:cNvSpPr>
          <p:nvPr>
            <p:ph idx="1"/>
          </p:nvPr>
        </p:nvSpPr>
        <p:spPr>
          <a:xfrm>
            <a:off x="838200" y="1825625"/>
            <a:ext cx="5393361" cy="4351338"/>
          </a:xfrm>
        </p:spPr>
        <p:txBody>
          <a:bodyPr>
            <a:normAutofit/>
          </a:bodyPr>
          <a:lstStyle/>
          <a:p>
            <a:r>
              <a:rPr lang="en-US" sz="2200"/>
              <a:t>Prominent partner throughout NLCD history</a:t>
            </a:r>
          </a:p>
          <a:p>
            <a:r>
              <a:rPr lang="en-US" sz="2200"/>
              <a:t>Used NLCD methodology to start their coastal mapping program in 2001</a:t>
            </a:r>
          </a:p>
          <a:p>
            <a:r>
              <a:rPr lang="en-US" sz="2200"/>
              <a:t>Was the sole provider of coastal Landcover for NLCD in 2006 and 2011</a:t>
            </a:r>
          </a:p>
          <a:p>
            <a:r>
              <a:rPr lang="en-US" sz="2200"/>
              <a:t>NLCD now provides the base classification for all coastal areas which is then incorporated and published by NOAA</a:t>
            </a:r>
          </a:p>
          <a:p>
            <a:r>
              <a:rPr lang="en-US" sz="2200"/>
              <a:t>NOAA currently exploring high-res classifications with NLCD</a:t>
            </a:r>
          </a:p>
        </p:txBody>
      </p:sp>
      <p:pic>
        <p:nvPicPr>
          <p:cNvPr id="5" name="Picture 4" descr="A close up of a sign&#10;&#10;Description automatically generated">
            <a:extLst>
              <a:ext uri="{FF2B5EF4-FFF2-40B4-BE49-F238E27FC236}">
                <a16:creationId xmlns:a16="http://schemas.microsoft.com/office/drawing/2014/main" id="{C30508D6-EC38-4663-990B-57A7995CA333}"/>
              </a:ext>
            </a:extLst>
          </p:cNvPr>
          <p:cNvPicPr>
            <a:picLocks noChangeAspect="1"/>
          </p:cNvPicPr>
          <p:nvPr/>
        </p:nvPicPr>
        <p:blipFill rotWithShape="1">
          <a:blip r:embed="rId3">
            <a:extLst>
              <a:ext uri="{28A0092B-C50C-407E-A947-70E740481C1C}">
                <a14:useLocalDpi xmlns:a14="http://schemas.microsoft.com/office/drawing/2010/main" val="0"/>
              </a:ext>
            </a:extLst>
          </a:blip>
          <a:srcRect r="2" b="2"/>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2" name="Arc 1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8EEEE1BD-B316-4E2D-98B1-C48DDB655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9331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97051DA-0627-4550-BDF3-AE27BE1520C5}"/>
              </a:ext>
            </a:extLst>
          </p:cNvPr>
          <p:cNvPicPr>
            <a:picLocks noChangeAspect="1"/>
          </p:cNvPicPr>
          <p:nvPr/>
        </p:nvPicPr>
        <p:blipFill rotWithShape="1">
          <a:blip r:embed="rId3">
            <a:extLst>
              <a:ext uri="{28A0092B-C50C-407E-A947-70E740481C1C}">
                <a14:useLocalDpi xmlns:a14="http://schemas.microsoft.com/office/drawing/2010/main" val="0"/>
              </a:ext>
            </a:extLst>
          </a:blip>
          <a:srcRect l="21927" r="-1" b="-1"/>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1" name="Freeform: Shape 10">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77981" y="1122363"/>
            <a:ext cx="4023360" cy="3204134"/>
          </a:xfrm>
        </p:spPr>
        <p:txBody>
          <a:bodyPr anchor="b">
            <a:normAutofit/>
          </a:bodyPr>
          <a:lstStyle/>
          <a:p>
            <a:pPr algn="l"/>
            <a:r>
              <a:rPr lang="en-US" sz="4800"/>
              <a:t>Wetland Potential Index</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77B08C3-E882-447F-96F2-DC8B0E0D4B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5449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5BB2A0A-DE4F-42B9-8473-231133F5E70D}"/>
              </a:ext>
            </a:extLst>
          </p:cNvPr>
          <p:cNvPicPr>
            <a:picLocks noChangeAspect="1"/>
          </p:cNvPicPr>
          <p:nvPr/>
        </p:nvPicPr>
        <p:blipFill rotWithShape="1">
          <a:blip r:embed="rId3">
            <a:extLst>
              <a:ext uri="{28A0092B-C50C-407E-A947-70E740481C1C}">
                <a14:useLocalDpi xmlns:a14="http://schemas.microsoft.com/office/drawing/2010/main" val="0"/>
              </a:ext>
            </a:extLst>
          </a:blip>
          <a:srcRect t="1489" b="10963"/>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2103121" y="4727173"/>
            <a:ext cx="7985759" cy="868823"/>
          </a:xfrm>
        </p:spPr>
        <p:txBody>
          <a:bodyPr anchor="ctr">
            <a:normAutofit/>
          </a:bodyPr>
          <a:lstStyle/>
          <a:p>
            <a:r>
              <a:rPr lang="en-US" sz="4000"/>
              <a:t>NASS</a:t>
            </a:r>
          </a:p>
        </p:txBody>
      </p:sp>
      <p:sp>
        <p:nvSpPr>
          <p:cNvPr id="13" name="Rectangle: Rounded Corners 12">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13E5CCDE-595D-4A59-B2AC-F76AF33EC3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33926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025EFD5-738C-41B9-87FE-0C00E211BD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C48A4CEF-02C1-400B-8A08-B216F930E12B}"/>
              </a:ext>
            </a:extLst>
          </p:cNvPr>
          <p:cNvPicPr>
            <a:picLocks noChangeAspect="1"/>
          </p:cNvPicPr>
          <p:nvPr/>
        </p:nvPicPr>
        <p:blipFill rotWithShape="1">
          <a:blip r:embed="rId3">
            <a:extLst>
              <a:ext uri="{28A0092B-C50C-407E-A947-70E740481C1C}">
                <a14:useLocalDpi xmlns:a14="http://schemas.microsoft.com/office/drawing/2010/main" val="0"/>
              </a:ext>
            </a:extLst>
          </a:blip>
          <a:srcRect l="2068"/>
          <a:stretch/>
        </p:blipFill>
        <p:spPr>
          <a:xfrm>
            <a:off x="858284" y="1165109"/>
            <a:ext cx="4261337" cy="435133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2" name="Arc 11">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ACF793-7EA3-43FF-AB31-11D68ADE5383}"/>
              </a:ext>
            </a:extLst>
          </p:cNvPr>
          <p:cNvSpPr>
            <a:spLocks noGrp="1"/>
          </p:cNvSpPr>
          <p:nvPr>
            <p:ph type="title"/>
          </p:nvPr>
        </p:nvSpPr>
        <p:spPr>
          <a:xfrm>
            <a:off x="5827048" y="444272"/>
            <a:ext cx="5721484" cy="1325563"/>
          </a:xfrm>
        </p:spPr>
        <p:txBody>
          <a:bodyPr>
            <a:normAutofit/>
          </a:bodyPr>
          <a:lstStyle/>
          <a:p>
            <a:r>
              <a:rPr lang="en-US" sz="3700"/>
              <a:t>USDA NASS (National Agricultural Statistics Service)</a:t>
            </a:r>
          </a:p>
        </p:txBody>
      </p:sp>
      <p:sp>
        <p:nvSpPr>
          <p:cNvPr id="3" name="Content Placeholder 2">
            <a:extLst>
              <a:ext uri="{FF2B5EF4-FFF2-40B4-BE49-F238E27FC236}">
                <a16:creationId xmlns:a16="http://schemas.microsoft.com/office/drawing/2014/main" id="{5EB69919-B727-4316-B7BB-B0E0D022BF4D}"/>
              </a:ext>
            </a:extLst>
          </p:cNvPr>
          <p:cNvSpPr>
            <a:spLocks noGrp="1"/>
          </p:cNvSpPr>
          <p:nvPr>
            <p:ph idx="1"/>
          </p:nvPr>
        </p:nvSpPr>
        <p:spPr>
          <a:xfrm>
            <a:off x="5827048" y="1904772"/>
            <a:ext cx="5721484" cy="4351338"/>
          </a:xfrm>
        </p:spPr>
        <p:txBody>
          <a:bodyPr>
            <a:normAutofit/>
          </a:bodyPr>
          <a:lstStyle/>
          <a:p>
            <a:r>
              <a:rPr lang="en-US" sz="2400"/>
              <a:t>Started mapping regionally in 2007 after a methodology and technology transfer from NLCD</a:t>
            </a:r>
          </a:p>
          <a:p>
            <a:r>
              <a:rPr lang="en-US" sz="2400"/>
              <a:t>Started mapping conus wide in 2011</a:t>
            </a:r>
          </a:p>
          <a:p>
            <a:r>
              <a:rPr lang="en-US" sz="2400"/>
              <a:t>Currently provides the basis for the large majority of NLCD agriculture not including hay/pasture</a:t>
            </a:r>
          </a:p>
          <a:p>
            <a:r>
              <a:rPr lang="en-US" sz="2400"/>
              <a:t>NLCD currently provides all other classes for NASS that are directly incorporated into their conus wide non-agricultural areas</a:t>
            </a:r>
          </a:p>
        </p:txBody>
      </p:sp>
      <p:pic>
        <p:nvPicPr>
          <p:cNvPr id="7" name="Picture 6" descr="A close up of a logo&#10;&#10;Description automatically generated">
            <a:extLst>
              <a:ext uri="{FF2B5EF4-FFF2-40B4-BE49-F238E27FC236}">
                <a16:creationId xmlns:a16="http://schemas.microsoft.com/office/drawing/2014/main" id="{8F26971A-D4DC-441C-B294-1B7ABC1A6C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47869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F29A417-A9E5-4DC4-9F4C-ADF554BDEE6A}"/>
              </a:ext>
            </a:extLst>
          </p:cNvPr>
          <p:cNvPicPr>
            <a:picLocks noChangeAspect="1"/>
          </p:cNvPicPr>
          <p:nvPr/>
        </p:nvPicPr>
        <p:blipFill rotWithShape="1">
          <a:blip r:embed="rId2">
            <a:extLst>
              <a:ext uri="{28A0092B-C50C-407E-A947-70E740481C1C}">
                <a14:useLocalDpi xmlns:a14="http://schemas.microsoft.com/office/drawing/2010/main" val="0"/>
              </a:ext>
            </a:extLst>
          </a:blip>
          <a:srcRect l="89" r="25508" b="9092"/>
          <a:stretch/>
        </p:blipFill>
        <p:spPr>
          <a:xfrm>
            <a:off x="-2" y="10"/>
            <a:ext cx="8668512" cy="6857990"/>
          </a:xfrm>
          <a:prstGeom prst="rect">
            <a:avLst/>
          </a:prstGeom>
        </p:spPr>
      </p:pic>
      <p:sp>
        <p:nvSpPr>
          <p:cNvPr id="11" name="Rectangle 1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bg1"/>
              </a:gs>
              <a:gs pos="30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848600" y="1122363"/>
            <a:ext cx="4023360" cy="3204134"/>
          </a:xfrm>
        </p:spPr>
        <p:txBody>
          <a:bodyPr anchor="b">
            <a:normAutofit/>
          </a:bodyPr>
          <a:lstStyle/>
          <a:p>
            <a:pPr algn="l"/>
            <a:r>
              <a:rPr lang="en-US" sz="4800"/>
              <a:t>BLM USGS Shrub Products</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58CFFE8-BCEC-45AC-BAC1-D91E5AE03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22344039"/>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E02ADCA-A015-4127-B5CF-1073B1BE171A}"/>
              </a:ext>
            </a:extLst>
          </p:cNvPr>
          <p:cNvPicPr>
            <a:picLocks noChangeAspect="1"/>
          </p:cNvPicPr>
          <p:nvPr/>
        </p:nvPicPr>
        <p:blipFill rotWithShape="1">
          <a:blip r:embed="rId3">
            <a:extLst>
              <a:ext uri="{28A0092B-C50C-407E-A947-70E740481C1C}">
                <a14:useLocalDpi xmlns:a14="http://schemas.microsoft.com/office/drawing/2010/main" val="0"/>
              </a:ext>
            </a:extLst>
          </a:blip>
          <a:srcRect b="13793"/>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2103121" y="4727173"/>
            <a:ext cx="7985759" cy="868823"/>
          </a:xfrm>
        </p:spPr>
        <p:txBody>
          <a:bodyPr anchor="ctr">
            <a:normAutofit/>
          </a:bodyPr>
          <a:lstStyle/>
          <a:p>
            <a:r>
              <a:rPr lang="en-US" sz="4000"/>
              <a:t>Shrub Potential</a:t>
            </a:r>
          </a:p>
        </p:txBody>
      </p:sp>
      <p:sp>
        <p:nvSpPr>
          <p:cNvPr id="13" name="Rectangle: Rounded Corners 12">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Picture 4">
            <a:extLst>
              <a:ext uri="{FF2B5EF4-FFF2-40B4-BE49-F238E27FC236}">
                <a16:creationId xmlns:a16="http://schemas.microsoft.com/office/drawing/2014/main" id="{FEC97D01-14D1-4C02-B9C4-438F123E1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596994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7B352FC-1F44-4AB9-A2BD-FBF231C6B1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890B6FE-E498-4DC6-B474-4A718B050E95}"/>
              </a:ext>
            </a:extLst>
          </p:cNvPr>
          <p:cNvPicPr>
            <a:picLocks noChangeAspect="1"/>
          </p:cNvPicPr>
          <p:nvPr/>
        </p:nvPicPr>
        <p:blipFill rotWithShape="1">
          <a:blip r:embed="rId3">
            <a:extLst>
              <a:ext uri="{28A0092B-C50C-407E-A947-70E740481C1C}">
                <a14:useLocalDpi xmlns:a14="http://schemas.microsoft.com/office/drawing/2010/main" val="0"/>
              </a:ext>
            </a:extLst>
          </a:blip>
          <a:srcRect t="5445" b="9649"/>
          <a:stretch/>
        </p:blipFill>
        <p:spPr>
          <a:xfrm>
            <a:off x="-2" y="-1"/>
            <a:ext cx="12192001" cy="6858000"/>
          </a:xfrm>
          <a:prstGeom prst="rect">
            <a:avLst/>
          </a:prstGeom>
        </p:spPr>
      </p:pic>
      <p:sp>
        <p:nvSpPr>
          <p:cNvPr id="11" name="Rectangle 10">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4716089"/>
            <a:ext cx="6288261" cy="1573149"/>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856210" y="4909985"/>
            <a:ext cx="3212386" cy="1185353"/>
          </a:xfrm>
        </p:spPr>
        <p:txBody>
          <a:bodyPr anchor="ctr">
            <a:normAutofit/>
          </a:bodyPr>
          <a:lstStyle/>
          <a:p>
            <a:pPr algn="l"/>
            <a:r>
              <a:rPr lang="en-US" sz="2600"/>
              <a:t>Wetland Type</a:t>
            </a:r>
          </a:p>
        </p:txBody>
      </p:sp>
      <p:sp>
        <p:nvSpPr>
          <p:cNvPr id="13" name="Rectangle 12">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517571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24364" y="5493516"/>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301B205-2FD6-4F8E-8AD9-2509367F9D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03446"/>
            <a:ext cx="9341427" cy="5254553"/>
          </a:xfrm>
          <a:prstGeom prst="rect">
            <a:avLst/>
          </a:prstGeom>
        </p:spPr>
      </p:pic>
    </p:spTree>
    <p:extLst>
      <p:ext uri="{BB962C8B-B14F-4D97-AF65-F5344CB8AC3E}">
        <p14:creationId xmlns:p14="http://schemas.microsoft.com/office/powerpoint/2010/main" val="4246270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grass, bird&#10;&#10;Description automatically generated">
            <a:extLst>
              <a:ext uri="{FF2B5EF4-FFF2-40B4-BE49-F238E27FC236}">
                <a16:creationId xmlns:a16="http://schemas.microsoft.com/office/drawing/2014/main" id="{899E729A-5868-4C74-AD9B-4FF2A0B8685F}"/>
              </a:ext>
            </a:extLst>
          </p:cNvPr>
          <p:cNvPicPr>
            <a:picLocks noChangeAspect="1"/>
          </p:cNvPicPr>
          <p:nvPr/>
        </p:nvPicPr>
        <p:blipFill rotWithShape="1">
          <a:blip r:embed="rId3">
            <a:extLst>
              <a:ext uri="{28A0092B-C50C-407E-A947-70E740481C1C}">
                <a14:useLocalDpi xmlns:a14="http://schemas.microsoft.com/office/drawing/2010/main" val="0"/>
              </a:ext>
            </a:extLst>
          </a:blip>
          <a:srcRect l="444"/>
          <a:stretch/>
        </p:blipFill>
        <p:spPr>
          <a:xfrm>
            <a:off x="-3047" y="10"/>
            <a:ext cx="12191999" cy="6857990"/>
          </a:xfrm>
          <a:prstGeom prst="rect">
            <a:avLst/>
          </a:prstGeom>
        </p:spPr>
      </p:pic>
      <p:sp>
        <p:nvSpPr>
          <p:cNvPr id="26" name="Rectangle 2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640A97-E156-4687-B3D0-4966952CAB9E}"/>
              </a:ext>
            </a:extLst>
          </p:cNvPr>
          <p:cNvSpPr>
            <a:spLocks noGrp="1"/>
          </p:cNvSpPr>
          <p:nvPr>
            <p:ph type="title"/>
          </p:nvPr>
        </p:nvSpPr>
        <p:spPr>
          <a:xfrm>
            <a:off x="1097280" y="325551"/>
            <a:ext cx="2518756" cy="1077222"/>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Landsat</a:t>
            </a:r>
          </a:p>
        </p:txBody>
      </p:sp>
      <p:sp>
        <p:nvSpPr>
          <p:cNvPr id="3" name="Content Placeholder 2">
            <a:extLst>
              <a:ext uri="{FF2B5EF4-FFF2-40B4-BE49-F238E27FC236}">
                <a16:creationId xmlns:a16="http://schemas.microsoft.com/office/drawing/2014/main" id="{C7B22B82-79FE-422C-B05C-A715286A9F6E}"/>
              </a:ext>
            </a:extLst>
          </p:cNvPr>
          <p:cNvSpPr>
            <a:spLocks noGrp="1"/>
          </p:cNvSpPr>
          <p:nvPr>
            <p:ph sz="half"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br>
              <a:rPr lang="en-US" sz="2000">
                <a:solidFill>
                  <a:srgbClr val="FFFFFF"/>
                </a:solidFill>
              </a:rPr>
            </a:br>
            <a:br>
              <a:rPr lang="en-US" sz="2000">
                <a:solidFill>
                  <a:srgbClr val="FFFFFF"/>
                </a:solidFill>
              </a:rPr>
            </a:br>
            <a:br>
              <a:rPr lang="en-US" sz="2000">
                <a:solidFill>
                  <a:srgbClr val="FFFFFF"/>
                </a:solidFill>
              </a:rPr>
            </a:br>
            <a:endParaRPr lang="en-US" sz="2000">
              <a:solidFill>
                <a:srgbClr val="FFFFFF"/>
              </a:solidFill>
            </a:endParaRPr>
          </a:p>
        </p:txBody>
      </p:sp>
      <p:pic>
        <p:nvPicPr>
          <p:cNvPr id="11" name="Picture 10" descr="A close up of a logo&#10;&#10;Description automatically generated">
            <a:extLst>
              <a:ext uri="{FF2B5EF4-FFF2-40B4-BE49-F238E27FC236}">
                <a16:creationId xmlns:a16="http://schemas.microsoft.com/office/drawing/2014/main" id="{21CE46EE-BBB8-4034-A492-AB65D3D00E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737158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1A82287-03F8-45B5-B8F8-F059FF4E44A6}"/>
              </a:ext>
            </a:extLst>
          </p:cNvPr>
          <p:cNvPicPr>
            <a:picLocks noChangeAspect="1"/>
          </p:cNvPicPr>
          <p:nvPr/>
        </p:nvPicPr>
        <p:blipFill rotWithShape="1">
          <a:blip r:embed="rId3">
            <a:extLst>
              <a:ext uri="{28A0092B-C50C-407E-A947-70E740481C1C}">
                <a14:useLocalDpi xmlns:a14="http://schemas.microsoft.com/office/drawing/2010/main" val="0"/>
              </a:ext>
            </a:extLst>
          </a:blip>
          <a:srcRect l="367" r="19381" b="1182"/>
          <a:stretch/>
        </p:blipFill>
        <p:spPr>
          <a:xfrm>
            <a:off x="3523488" y="10"/>
            <a:ext cx="8668512" cy="6857990"/>
          </a:xfrm>
          <a:prstGeom prst="rect">
            <a:avLst/>
          </a:prstGeom>
        </p:spPr>
      </p:pic>
      <p:sp>
        <p:nvSpPr>
          <p:cNvPr id="17"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7981" y="1122363"/>
            <a:ext cx="4023360" cy="3204134"/>
          </a:xfrm>
        </p:spPr>
        <p:txBody>
          <a:bodyPr anchor="b">
            <a:normAutofit/>
          </a:bodyPr>
          <a:lstStyle/>
          <a:p>
            <a:pPr algn="l"/>
            <a:r>
              <a:rPr lang="en-US" sz="4800"/>
              <a:t>CRP Extent</a:t>
            </a:r>
          </a:p>
        </p:txBody>
      </p:sp>
      <p:sp>
        <p:nvSpPr>
          <p:cNvPr id="18"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B801E4F-4F33-4344-968A-76528614F1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0364966"/>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1006982-C589-471B-B2C4-5EB24F8EDD7F}"/>
              </a:ext>
            </a:extLst>
          </p:cNvPr>
          <p:cNvPicPr>
            <a:picLocks noChangeAspect="1"/>
          </p:cNvPicPr>
          <p:nvPr/>
        </p:nvPicPr>
        <p:blipFill rotWithShape="1">
          <a:blip r:embed="rId3">
            <a:extLst>
              <a:ext uri="{28A0092B-C50C-407E-A947-70E740481C1C}">
                <a14:useLocalDpi xmlns:a14="http://schemas.microsoft.com/office/drawing/2010/main" val="0"/>
              </a:ext>
            </a:extLst>
          </a:blip>
          <a:srcRect b="9639"/>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2103121" y="4727173"/>
            <a:ext cx="7985759" cy="868823"/>
          </a:xfrm>
        </p:spPr>
        <p:txBody>
          <a:bodyPr anchor="ctr">
            <a:normAutofit/>
          </a:bodyPr>
          <a:lstStyle/>
          <a:p>
            <a:r>
              <a:rPr lang="en-US" sz="4000"/>
              <a:t>Forest Regrowth Rates</a:t>
            </a:r>
          </a:p>
        </p:txBody>
      </p:sp>
      <p:sp>
        <p:nvSpPr>
          <p:cNvPr id="14" name="Rectangle: Rounded Corners 1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a:extLst>
              <a:ext uri="{FF2B5EF4-FFF2-40B4-BE49-F238E27FC236}">
                <a16:creationId xmlns:a16="http://schemas.microsoft.com/office/drawing/2014/main" id="{7238B49A-EC6C-4EC9-8083-013F680B06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05669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15C8ECC-FCDF-4219-BC9D-C638A1814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5E48502-F995-4650-80A3-D7B40EC1F85E}"/>
              </a:ext>
            </a:extLst>
          </p:cNvPr>
          <p:cNvPicPr>
            <a:picLocks noChangeAspect="1"/>
          </p:cNvPicPr>
          <p:nvPr/>
        </p:nvPicPr>
        <p:blipFill rotWithShape="1">
          <a:blip r:embed="rId4">
            <a:extLst>
              <a:ext uri="{28A0092B-C50C-407E-A947-70E740481C1C}">
                <a14:useLocalDpi xmlns:a14="http://schemas.microsoft.com/office/drawing/2010/main" val="0"/>
              </a:ext>
            </a:extLst>
          </a:blip>
          <a:srcRect t="4637" r="25597" b="4455"/>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7981" y="1122363"/>
            <a:ext cx="4023360" cy="4613419"/>
          </a:xfrm>
        </p:spPr>
        <p:txBody>
          <a:bodyPr anchor="b">
            <a:normAutofit fontScale="90000"/>
          </a:bodyPr>
          <a:lstStyle/>
          <a:p>
            <a:pPr algn="l"/>
            <a:r>
              <a:rPr lang="en-US" sz="4400" dirty="0" err="1"/>
              <a:t>Landfire</a:t>
            </a:r>
            <a:r>
              <a:rPr lang="en-US" sz="4400" dirty="0"/>
              <a:t> &amp; GAP Existing Vegetation Type (EVT), Vegetation Change Tracker (VCT), and Disturbance year</a:t>
            </a:r>
            <a:br>
              <a:rPr lang="en-US" sz="4400" dirty="0"/>
            </a:br>
            <a:br>
              <a:rPr lang="en-US" sz="4400" dirty="0"/>
            </a:br>
            <a:r>
              <a:rPr lang="en-US" sz="4400" dirty="0"/>
              <a:t> </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919B16A-4ED9-43E1-8F44-7C380B9D14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93518"/>
            <a:ext cx="12192000" cy="6858000"/>
          </a:xfrm>
          <a:prstGeom prst="rect">
            <a:avLst/>
          </a:prstGeom>
        </p:spPr>
      </p:pic>
    </p:spTree>
    <p:extLst>
      <p:ext uri="{BB962C8B-B14F-4D97-AF65-F5344CB8AC3E}">
        <p14:creationId xmlns:p14="http://schemas.microsoft.com/office/powerpoint/2010/main" val="166951548"/>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1C2CDD03-FF98-4AB0-B648-1FFFA24BA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5" name="Rectangle 9">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15394850-AE1B-4914-8FC0-DEB554A19E2A}"/>
              </a:ext>
            </a:extLst>
          </p:cNvPr>
          <p:cNvSpPr>
            <a:spLocks noGrp="1"/>
          </p:cNvSpPr>
          <p:nvPr>
            <p:ph type="title"/>
          </p:nvPr>
        </p:nvSpPr>
        <p:spPr>
          <a:xfrm>
            <a:off x="838200" y="365125"/>
            <a:ext cx="10515599" cy="1325563"/>
          </a:xfrm>
        </p:spPr>
        <p:txBody>
          <a:bodyPr>
            <a:normAutofit/>
          </a:bodyPr>
          <a:lstStyle/>
          <a:p>
            <a:r>
              <a:rPr lang="en-US" dirty="0"/>
              <a:t>GAP and </a:t>
            </a:r>
            <a:r>
              <a:rPr lang="en-US" dirty="0" err="1"/>
              <a:t>Landfire</a:t>
            </a:r>
            <a:endParaRPr lang="en-US" dirty="0"/>
          </a:p>
        </p:txBody>
      </p:sp>
      <p:sp>
        <p:nvSpPr>
          <p:cNvPr id="3" name="Content Placeholder 2">
            <a:extLst>
              <a:ext uri="{FF2B5EF4-FFF2-40B4-BE49-F238E27FC236}">
                <a16:creationId xmlns:a16="http://schemas.microsoft.com/office/drawing/2014/main" id="{67A8E0DB-84F6-48B8-9694-B3956D7F5FB6}"/>
              </a:ext>
            </a:extLst>
          </p:cNvPr>
          <p:cNvSpPr>
            <a:spLocks noGrp="1"/>
          </p:cNvSpPr>
          <p:nvPr>
            <p:ph idx="1"/>
          </p:nvPr>
        </p:nvSpPr>
        <p:spPr>
          <a:xfrm>
            <a:off x="592282" y="1558246"/>
            <a:ext cx="6418118" cy="4618717"/>
          </a:xfrm>
        </p:spPr>
        <p:txBody>
          <a:bodyPr>
            <a:noAutofit/>
          </a:bodyPr>
          <a:lstStyle/>
          <a:p>
            <a:r>
              <a:rPr lang="en-US" sz="1900" dirty="0"/>
              <a:t>GAP worked alongside NLCD in 2001 and collaboratively mapped many areas</a:t>
            </a:r>
          </a:p>
          <a:p>
            <a:r>
              <a:rPr lang="en-US" sz="1900" dirty="0"/>
              <a:t>GAP joined with </a:t>
            </a:r>
            <a:r>
              <a:rPr lang="en-US" sz="1900" dirty="0" err="1"/>
              <a:t>Landfire</a:t>
            </a:r>
            <a:r>
              <a:rPr lang="en-US" sz="1900" dirty="0"/>
              <a:t> in 2006 to work collaboratively on their existing vegetation types</a:t>
            </a:r>
          </a:p>
          <a:p>
            <a:r>
              <a:rPr lang="en-US" sz="1900" dirty="0" err="1"/>
              <a:t>Landfire</a:t>
            </a:r>
            <a:r>
              <a:rPr lang="en-US" sz="1900" dirty="0"/>
              <a:t> used NLCD mosaics in 2001 to complete the first land fire map</a:t>
            </a:r>
          </a:p>
          <a:p>
            <a:r>
              <a:rPr lang="en-US" sz="1900" dirty="0"/>
              <a:t>Land fire currently uses NLCD water features and impervious surface to delineate fire stops in their maps</a:t>
            </a:r>
          </a:p>
          <a:p>
            <a:r>
              <a:rPr lang="en-US" sz="1900" dirty="0"/>
              <a:t>NLCD directly uses </a:t>
            </a:r>
            <a:r>
              <a:rPr lang="en-US" sz="1900" dirty="0" err="1"/>
              <a:t>Landfire</a:t>
            </a:r>
            <a:r>
              <a:rPr lang="en-US" sz="1900" dirty="0"/>
              <a:t> vegetation maps to initialize site potential across the US</a:t>
            </a:r>
          </a:p>
          <a:p>
            <a:r>
              <a:rPr lang="en-US" sz="1900" dirty="0"/>
              <a:t>NLCD directly uses </a:t>
            </a:r>
            <a:r>
              <a:rPr lang="en-US" sz="1900" dirty="0" err="1"/>
              <a:t>Landfires</a:t>
            </a:r>
            <a:r>
              <a:rPr lang="en-US" sz="1900" dirty="0"/>
              <a:t> vegetation change tracker (VCT) tool to initialize succession and trajectory before 2001</a:t>
            </a:r>
          </a:p>
          <a:p>
            <a:r>
              <a:rPr lang="en-US" sz="1900" dirty="0"/>
              <a:t>Currently exploring collaborative efforts to inform training data and modeling across the US</a:t>
            </a:r>
          </a:p>
          <a:p>
            <a:endParaRPr lang="en-US" sz="1900" dirty="0"/>
          </a:p>
        </p:txBody>
      </p:sp>
      <p:pic>
        <p:nvPicPr>
          <p:cNvPr id="5" name="Picture 4" descr="A picture containing drawing&#10;&#10;Description automatically generated">
            <a:extLst>
              <a:ext uri="{FF2B5EF4-FFF2-40B4-BE49-F238E27FC236}">
                <a16:creationId xmlns:a16="http://schemas.microsoft.com/office/drawing/2014/main" id="{E6E7DD1F-4340-41B2-A2C4-BAF42F91DAB8}"/>
              </a:ext>
            </a:extLst>
          </p:cNvPr>
          <p:cNvPicPr>
            <a:picLocks noChangeAspect="1"/>
          </p:cNvPicPr>
          <p:nvPr/>
        </p:nvPicPr>
        <p:blipFill rotWithShape="1">
          <a:blip r:embed="rId4">
            <a:extLst>
              <a:ext uri="{28A0092B-C50C-407E-A947-70E740481C1C}">
                <a14:useLocalDpi xmlns:a14="http://schemas.microsoft.com/office/drawing/2010/main" val="0"/>
              </a:ext>
            </a:extLst>
          </a:blip>
          <a:srcRect r="2" b="2"/>
          <a:stretch/>
        </p:blipFill>
        <p:spPr>
          <a:xfrm>
            <a:off x="6848918" y="1771078"/>
            <a:ext cx="4504881" cy="450488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6" name="Arc 11">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Oval 13">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8C7409E4-4E21-4326-9461-2072F10E0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1172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FB82883-1DC0-4BE1-A607-009095F33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A3D715A-156E-42DA-966E-1A5D6F234D17}"/>
              </a:ext>
            </a:extLst>
          </p:cNvPr>
          <p:cNvPicPr>
            <a:picLocks noChangeAspect="1"/>
          </p:cNvPicPr>
          <p:nvPr/>
        </p:nvPicPr>
        <p:blipFill rotWithShape="1">
          <a:blip r:embed="rId3">
            <a:extLst>
              <a:ext uri="{28A0092B-C50C-407E-A947-70E740481C1C}">
                <a14:useLocalDpi xmlns:a14="http://schemas.microsoft.com/office/drawing/2010/main" val="0"/>
              </a:ext>
            </a:extLst>
          </a:blip>
          <a:srcRect t="2272" b="10519"/>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2103121" y="4727173"/>
            <a:ext cx="7985759" cy="868823"/>
          </a:xfrm>
        </p:spPr>
        <p:txBody>
          <a:bodyPr anchor="ctr">
            <a:normAutofit/>
          </a:bodyPr>
          <a:lstStyle/>
          <a:p>
            <a:r>
              <a:rPr lang="en-US" sz="4000"/>
              <a:t>MTBS and GEOMAC</a:t>
            </a:r>
          </a:p>
        </p:txBody>
      </p:sp>
      <p:sp>
        <p:nvSpPr>
          <p:cNvPr id="14" name="Rectangle: Rounded Corners 1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1933444-2EF2-48D6-9A20-4F521D560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2171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E540FF5-A883-4AEF-82C9-5C53D91A6491}"/>
              </a:ext>
            </a:extLst>
          </p:cNvPr>
          <p:cNvSpPr>
            <a:spLocks noGrp="1"/>
          </p:cNvSpPr>
          <p:nvPr>
            <p:ph type="title"/>
          </p:nvPr>
        </p:nvSpPr>
        <p:spPr>
          <a:xfrm>
            <a:off x="6094105" y="802955"/>
            <a:ext cx="4977976" cy="1454051"/>
          </a:xfrm>
        </p:spPr>
        <p:txBody>
          <a:bodyPr>
            <a:normAutofit/>
          </a:bodyPr>
          <a:lstStyle/>
          <a:p>
            <a:r>
              <a:rPr lang="en-US">
                <a:solidFill>
                  <a:srgbClr val="000000"/>
                </a:solidFill>
              </a:rPr>
              <a:t>LCMAP ARD</a:t>
            </a:r>
          </a:p>
        </p:txBody>
      </p:sp>
      <p:sp>
        <p:nvSpPr>
          <p:cNvPr id="20"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0C94D63F-F509-43AD-898B-3E6056FDA6EB}"/>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1756" r="24503" b="2"/>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30ADE97E-FD7A-4713-8DD7-C5C971E783D2}"/>
              </a:ext>
            </a:extLst>
          </p:cNvPr>
          <p:cNvSpPr>
            <a:spLocks noGrp="1"/>
          </p:cNvSpPr>
          <p:nvPr>
            <p:ph idx="1"/>
          </p:nvPr>
        </p:nvSpPr>
        <p:spPr>
          <a:xfrm>
            <a:off x="6090574" y="2421682"/>
            <a:ext cx="4977578" cy="3639289"/>
          </a:xfrm>
        </p:spPr>
        <p:txBody>
          <a:bodyPr anchor="ctr">
            <a:normAutofit/>
          </a:bodyPr>
          <a:lstStyle/>
          <a:p>
            <a:r>
              <a:rPr lang="en-US" sz="2000">
                <a:solidFill>
                  <a:srgbClr val="000000"/>
                </a:solidFill>
              </a:rPr>
              <a:t>ARD imagery provided the base imagery for NLCD 2016. This insured for future classifications and collaboration would have the same footprint in the same geometric correction that would allow features in Landcover to directly overlap</a:t>
            </a:r>
          </a:p>
          <a:p>
            <a:r>
              <a:rPr lang="en-US" sz="2000">
                <a:solidFill>
                  <a:srgbClr val="000000"/>
                </a:solidFill>
              </a:rPr>
              <a:t>NLCD is currently using ARD as a compositing tool for creation of NLCD 2019. This compositing technology utilizes the HPC environment and has greatly reduced latency and overall image creation time for NLCD 2019</a:t>
            </a:r>
          </a:p>
          <a:p>
            <a:endParaRPr lang="en-US" sz="2000">
              <a:solidFill>
                <a:srgbClr val="000000"/>
              </a:solidFill>
            </a:endParaRPr>
          </a:p>
        </p:txBody>
      </p:sp>
      <p:pic>
        <p:nvPicPr>
          <p:cNvPr id="7" name="Picture 6" descr="A close up of a logo&#10;&#10;Description automatically generated">
            <a:extLst>
              <a:ext uri="{FF2B5EF4-FFF2-40B4-BE49-F238E27FC236}">
                <a16:creationId xmlns:a16="http://schemas.microsoft.com/office/drawing/2014/main" id="{18AE5549-4D87-49DE-B66F-D48BD0780B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36400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C66D21D-8223-4124-A0E8-9A17C371D5C0}"/>
              </a:ext>
            </a:extLst>
          </p:cNvPr>
          <p:cNvPicPr>
            <a:picLocks noGrp="1" noChangeAspect="1"/>
          </p:cNvPicPr>
          <p:nvPr>
            <p:ph idx="1"/>
          </p:nvPr>
        </p:nvPicPr>
        <p:blipFill rotWithShape="1">
          <a:blip r:embed="rId3">
            <a:alphaModFix amt="5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2" name="Title 1"/>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Now Landcover?</a:t>
            </a:r>
          </a:p>
        </p:txBody>
      </p:sp>
      <p:pic>
        <p:nvPicPr>
          <p:cNvPr id="5" name="Picture 4" descr="A close up of a logo&#10;&#10;Description automatically generated">
            <a:extLst>
              <a:ext uri="{FF2B5EF4-FFF2-40B4-BE49-F238E27FC236}">
                <a16:creationId xmlns:a16="http://schemas.microsoft.com/office/drawing/2014/main" id="{2D357E72-140A-4EBE-A88E-9D347D42CE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6540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55D26A-7E99-4679-864A-C2513DF8A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p:cNvSpPr txBox="1">
            <a:spLocks/>
          </p:cNvSpPr>
          <p:nvPr/>
        </p:nvSpPr>
        <p:spPr>
          <a:xfrm>
            <a:off x="648929" y="629266"/>
            <a:ext cx="5127031" cy="16766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a:t>Four Pillars of NLCD Land Cover</a:t>
            </a:r>
          </a:p>
        </p:txBody>
      </p:sp>
      <p:sp>
        <p:nvSpPr>
          <p:cNvPr id="7" name="TextBox 6"/>
          <p:cNvSpPr txBox="1"/>
          <p:nvPr/>
        </p:nvSpPr>
        <p:spPr>
          <a:xfrm>
            <a:off x="648930" y="2438401"/>
            <a:ext cx="5127029" cy="3494314"/>
          </a:xfrm>
          <a:prstGeom prst="rect">
            <a:avLst/>
          </a:prstGeom>
        </p:spPr>
        <p:txBody>
          <a:bodyPr vert="horz" lIns="91440" tIns="45720" rIns="91440" bIns="45720" rtlCol="0">
            <a:normAutofit/>
          </a:bodyPr>
          <a:lstStyle/>
          <a:p>
            <a:pPr marL="742950" indent="-228600">
              <a:lnSpc>
                <a:spcPct val="90000"/>
              </a:lnSpc>
              <a:spcAft>
                <a:spcPts val="600"/>
              </a:spcAft>
              <a:buFont typeface="Arial" panose="020B0604020202020204" pitchFamily="34" charset="0"/>
              <a:buChar char="•"/>
            </a:pPr>
            <a:r>
              <a:rPr lang="en-US" sz="2400" b="1" dirty="0"/>
              <a:t>Spectral Analysis (Landsat pixels)</a:t>
            </a:r>
          </a:p>
          <a:p>
            <a:pPr marL="742950" indent="-228600">
              <a:lnSpc>
                <a:spcPct val="90000"/>
              </a:lnSpc>
              <a:spcAft>
                <a:spcPts val="600"/>
              </a:spcAft>
              <a:buFont typeface="Arial" panose="020B0604020202020204" pitchFamily="34" charset="0"/>
              <a:buChar char="•"/>
            </a:pPr>
            <a:r>
              <a:rPr lang="en-US" sz="2400" b="1" dirty="0"/>
              <a:t>Partner Data (specialized Land Cover)</a:t>
            </a:r>
          </a:p>
          <a:p>
            <a:pPr marL="742950" indent="-228600">
              <a:lnSpc>
                <a:spcPct val="90000"/>
              </a:lnSpc>
              <a:spcAft>
                <a:spcPts val="600"/>
              </a:spcAft>
              <a:buFont typeface="Arial" panose="020B0604020202020204" pitchFamily="34" charset="0"/>
              <a:buChar char="•"/>
            </a:pPr>
            <a:r>
              <a:rPr lang="en-US" sz="2400" b="1" dirty="0"/>
              <a:t>Shape and Context</a:t>
            </a:r>
          </a:p>
          <a:p>
            <a:pPr marL="742950" indent="-228600">
              <a:lnSpc>
                <a:spcPct val="90000"/>
              </a:lnSpc>
              <a:spcAft>
                <a:spcPts val="600"/>
              </a:spcAft>
              <a:buFont typeface="Arial" panose="020B0604020202020204" pitchFamily="34" charset="0"/>
              <a:buChar char="•"/>
            </a:pPr>
            <a:r>
              <a:rPr lang="en-US" sz="2400" b="1" dirty="0"/>
              <a:t>Succession And Trajectory</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12596" r="13966" b="1"/>
          <a:stretch/>
        </p:blipFill>
        <p:spPr>
          <a:xfrm>
            <a:off x="6090613" y="640082"/>
            <a:ext cx="5461724" cy="5577837"/>
          </a:xfrm>
          <a:prstGeom prst="rect">
            <a:avLst/>
          </a:prstGeom>
          <a:effectLst/>
        </p:spPr>
      </p:pic>
    </p:spTree>
    <p:extLst>
      <p:ext uri="{BB962C8B-B14F-4D97-AF65-F5344CB8AC3E}">
        <p14:creationId xmlns:p14="http://schemas.microsoft.com/office/powerpoint/2010/main" val="39763108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5414" y="89746"/>
            <a:ext cx="8643257" cy="668790"/>
          </a:xfrm>
        </p:spPr>
        <p:txBody>
          <a:bodyPr>
            <a:noAutofit/>
          </a:bodyPr>
          <a:lstStyle/>
          <a:p>
            <a:r>
              <a:rPr lang="en-US" sz="2800" dirty="0"/>
              <a:t>Spatial Shape and Context (Majority Land Cover)</a:t>
            </a:r>
          </a:p>
        </p:txBody>
      </p:sp>
      <p:pic>
        <p:nvPicPr>
          <p:cNvPr id="4" name="Picture 3">
            <a:extLst>
              <a:ext uri="{FF2B5EF4-FFF2-40B4-BE49-F238E27FC236}">
                <a16:creationId xmlns:a16="http://schemas.microsoft.com/office/drawing/2014/main" id="{E2EB1B34-3340-4815-B222-09CA67873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2" y="942721"/>
            <a:ext cx="11067803" cy="5825533"/>
          </a:xfrm>
          <a:prstGeom prst="rect">
            <a:avLst/>
          </a:prstGeom>
        </p:spPr>
      </p:pic>
      <p:pic>
        <p:nvPicPr>
          <p:cNvPr id="5" name="Picture 4">
            <a:extLst>
              <a:ext uri="{FF2B5EF4-FFF2-40B4-BE49-F238E27FC236}">
                <a16:creationId xmlns:a16="http://schemas.microsoft.com/office/drawing/2014/main" id="{4C95C37C-4576-4498-BBAD-6703746356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11676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1"/>
            <a:ext cx="8643257" cy="422534"/>
          </a:xfrm>
        </p:spPr>
        <p:txBody>
          <a:bodyPr>
            <a:noAutofit/>
          </a:bodyPr>
          <a:lstStyle/>
          <a:p>
            <a:endParaRPr lang="en-US" sz="2800" dirty="0"/>
          </a:p>
        </p:txBody>
      </p:sp>
      <p:pic>
        <p:nvPicPr>
          <p:cNvPr id="4" name="Picture 3">
            <a:extLst>
              <a:ext uri="{FF2B5EF4-FFF2-40B4-BE49-F238E27FC236}">
                <a16:creationId xmlns:a16="http://schemas.microsoft.com/office/drawing/2014/main" id="{B1AAF0EC-B56C-47D2-BC3A-9DE4D24C99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619"/>
            <a:ext cx="12192000" cy="6440761"/>
          </a:xfrm>
          <a:prstGeom prst="rect">
            <a:avLst/>
          </a:prstGeom>
        </p:spPr>
      </p:pic>
      <p:pic>
        <p:nvPicPr>
          <p:cNvPr id="5" name="Picture 4">
            <a:extLst>
              <a:ext uri="{FF2B5EF4-FFF2-40B4-BE49-F238E27FC236}">
                <a16:creationId xmlns:a16="http://schemas.microsoft.com/office/drawing/2014/main" id="{5F4364C1-17BE-4468-9A7A-33B8DC23D7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07546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10;&#10;Description automatically generated">
            <a:extLst>
              <a:ext uri="{FF2B5EF4-FFF2-40B4-BE49-F238E27FC236}">
                <a16:creationId xmlns:a16="http://schemas.microsoft.com/office/drawing/2014/main" id="{8D6C9DFA-68DE-4BCC-B8F7-BC93D5191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94" y="0"/>
            <a:ext cx="12144212" cy="6858000"/>
          </a:xfrm>
          <a:prstGeom prst="rect">
            <a:avLst/>
          </a:prstGeom>
        </p:spPr>
      </p:pic>
      <p:sp>
        <p:nvSpPr>
          <p:cNvPr id="2" name="Title 1">
            <a:extLst>
              <a:ext uri="{FF2B5EF4-FFF2-40B4-BE49-F238E27FC236}">
                <a16:creationId xmlns:a16="http://schemas.microsoft.com/office/drawing/2014/main" id="{92640A97-E156-4687-B3D0-4966952CAB9E}"/>
              </a:ext>
            </a:extLst>
          </p:cNvPr>
          <p:cNvSpPr>
            <a:spLocks noGrp="1"/>
          </p:cNvSpPr>
          <p:nvPr>
            <p:ph type="title"/>
          </p:nvPr>
        </p:nvSpPr>
        <p:spPr>
          <a:xfrm>
            <a:off x="1097280" y="325551"/>
            <a:ext cx="2518756" cy="1077222"/>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NAIP 1M</a:t>
            </a:r>
          </a:p>
        </p:txBody>
      </p:sp>
      <p:sp>
        <p:nvSpPr>
          <p:cNvPr id="3" name="Content Placeholder 2">
            <a:extLst>
              <a:ext uri="{FF2B5EF4-FFF2-40B4-BE49-F238E27FC236}">
                <a16:creationId xmlns:a16="http://schemas.microsoft.com/office/drawing/2014/main" id="{C7B22B82-79FE-422C-B05C-A715286A9F6E}"/>
              </a:ext>
            </a:extLst>
          </p:cNvPr>
          <p:cNvSpPr>
            <a:spLocks noGrp="1"/>
          </p:cNvSpPr>
          <p:nvPr>
            <p:ph sz="half"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br>
              <a:rPr lang="en-US" sz="2000">
                <a:solidFill>
                  <a:srgbClr val="FFFFFF"/>
                </a:solidFill>
              </a:rPr>
            </a:br>
            <a:br>
              <a:rPr lang="en-US" sz="2000">
                <a:solidFill>
                  <a:srgbClr val="FFFFFF"/>
                </a:solidFill>
              </a:rPr>
            </a:br>
            <a:br>
              <a:rPr lang="en-US" sz="2000">
                <a:solidFill>
                  <a:srgbClr val="FFFFFF"/>
                </a:solidFill>
              </a:rPr>
            </a:br>
            <a:endParaRPr lang="en-US" sz="2000">
              <a:solidFill>
                <a:srgbClr val="FFFFFF"/>
              </a:solidFill>
            </a:endParaRPr>
          </a:p>
        </p:txBody>
      </p:sp>
      <p:sp>
        <p:nvSpPr>
          <p:cNvPr id="6" name="Rectangle 5">
            <a:extLst>
              <a:ext uri="{FF2B5EF4-FFF2-40B4-BE49-F238E27FC236}">
                <a16:creationId xmlns:a16="http://schemas.microsoft.com/office/drawing/2014/main" id="{6DACD069-9F45-4019-8A50-F5B9AC803A3F}"/>
              </a:ext>
            </a:extLst>
          </p:cNvPr>
          <p:cNvSpPr/>
          <p:nvPr/>
        </p:nvSpPr>
        <p:spPr>
          <a:xfrm>
            <a:off x="5340927" y="3293918"/>
            <a:ext cx="2202873" cy="154824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4163AEB-F3C6-4491-B1CD-C579BBF7120D}"/>
              </a:ext>
            </a:extLst>
          </p:cNvPr>
          <p:cNvSpPr txBox="1"/>
          <p:nvPr/>
        </p:nvSpPr>
        <p:spPr>
          <a:xfrm>
            <a:off x="8769927" y="4842164"/>
            <a:ext cx="3117273" cy="1323439"/>
          </a:xfrm>
          <a:prstGeom prst="rect">
            <a:avLst/>
          </a:prstGeom>
          <a:noFill/>
        </p:spPr>
        <p:txBody>
          <a:bodyPr wrap="square" rtlCol="0">
            <a:spAutoFit/>
          </a:bodyPr>
          <a:lstStyle/>
          <a:p>
            <a:r>
              <a:rPr lang="en-US" sz="4000" dirty="0"/>
              <a:t>Lexington Park</a:t>
            </a:r>
          </a:p>
        </p:txBody>
      </p:sp>
      <p:cxnSp>
        <p:nvCxnSpPr>
          <p:cNvPr id="10" name="Straight Arrow Connector 9">
            <a:extLst>
              <a:ext uri="{FF2B5EF4-FFF2-40B4-BE49-F238E27FC236}">
                <a16:creationId xmlns:a16="http://schemas.microsoft.com/office/drawing/2014/main" id="{0CA83553-B44C-4A0B-A6E4-E8DA78A928E8}"/>
              </a:ext>
            </a:extLst>
          </p:cNvPr>
          <p:cNvCxnSpPr/>
          <p:nvPr/>
        </p:nvCxnSpPr>
        <p:spPr>
          <a:xfrm flipH="1" flipV="1">
            <a:off x="7658100" y="4842164"/>
            <a:ext cx="1184564" cy="37407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descr="A close up of a logo&#10;&#10;Description automatically generated">
            <a:extLst>
              <a:ext uri="{FF2B5EF4-FFF2-40B4-BE49-F238E27FC236}">
                <a16:creationId xmlns:a16="http://schemas.microsoft.com/office/drawing/2014/main" id="{DEE38F5F-2653-45D5-9AF7-1FFC490F2E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03335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1"/>
            <a:ext cx="8643257" cy="422534"/>
          </a:xfrm>
        </p:spPr>
        <p:txBody>
          <a:bodyPr>
            <a:noAutofit/>
          </a:bodyPr>
          <a:lstStyle/>
          <a:p>
            <a:endParaRPr lang="en-US" sz="2800" dirty="0"/>
          </a:p>
        </p:txBody>
      </p:sp>
      <p:pic>
        <p:nvPicPr>
          <p:cNvPr id="4" name="Picture 3">
            <a:extLst>
              <a:ext uri="{FF2B5EF4-FFF2-40B4-BE49-F238E27FC236}">
                <a16:creationId xmlns:a16="http://schemas.microsoft.com/office/drawing/2014/main" id="{E0D17BD0-31F3-4EE9-8ABC-EA4040B5FE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320"/>
            <a:ext cx="12192000" cy="6433359"/>
          </a:xfrm>
          <a:prstGeom prst="rect">
            <a:avLst/>
          </a:prstGeom>
        </p:spPr>
      </p:pic>
      <p:pic>
        <p:nvPicPr>
          <p:cNvPr id="5" name="Picture 4">
            <a:extLst>
              <a:ext uri="{FF2B5EF4-FFF2-40B4-BE49-F238E27FC236}">
                <a16:creationId xmlns:a16="http://schemas.microsoft.com/office/drawing/2014/main" id="{EA3E5D7F-4868-4409-A5D1-F5A84BE16C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0675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4371" y="184933"/>
            <a:ext cx="8643257" cy="833376"/>
          </a:xfrm>
        </p:spPr>
        <p:txBody>
          <a:bodyPr>
            <a:noAutofit/>
          </a:bodyPr>
          <a:lstStyle/>
          <a:p>
            <a:r>
              <a:rPr lang="en-US" dirty="0"/>
              <a:t>Edge Pixels</a:t>
            </a:r>
          </a:p>
        </p:txBody>
      </p:sp>
      <p:pic>
        <p:nvPicPr>
          <p:cNvPr id="5" name="Picture 4">
            <a:extLst>
              <a:ext uri="{FF2B5EF4-FFF2-40B4-BE49-F238E27FC236}">
                <a16:creationId xmlns:a16="http://schemas.microsoft.com/office/drawing/2014/main" id="{D52DA5D3-B344-4135-AF55-BDA30608FE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 y="1396217"/>
            <a:ext cx="12192000" cy="5276850"/>
          </a:xfrm>
          <a:prstGeom prst="rect">
            <a:avLst/>
          </a:prstGeom>
        </p:spPr>
      </p:pic>
      <p:pic>
        <p:nvPicPr>
          <p:cNvPr id="4" name="Picture 3">
            <a:extLst>
              <a:ext uri="{FF2B5EF4-FFF2-40B4-BE49-F238E27FC236}">
                <a16:creationId xmlns:a16="http://schemas.microsoft.com/office/drawing/2014/main" id="{2134E0E1-EF32-42BD-946B-45387A636E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83432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95108" y="1825625"/>
            <a:ext cx="5801784" cy="4351338"/>
          </a:xfrm>
        </p:spPr>
      </p:pic>
      <p:sp>
        <p:nvSpPr>
          <p:cNvPr id="5" name="Title 1"/>
          <p:cNvSpPr txBox="1">
            <a:spLocks/>
          </p:cNvSpPr>
          <p:nvPr/>
        </p:nvSpPr>
        <p:spPr>
          <a:xfrm>
            <a:off x="990600" y="5175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Four Pillars of NLCD Land Cover</a:t>
            </a:r>
            <a:endParaRPr lang="en-US" dirty="0"/>
          </a:p>
        </p:txBody>
      </p:sp>
      <p:sp>
        <p:nvSpPr>
          <p:cNvPr id="7" name="TextBox 6"/>
          <p:cNvSpPr txBox="1"/>
          <p:nvPr/>
        </p:nvSpPr>
        <p:spPr>
          <a:xfrm>
            <a:off x="1255594" y="1825625"/>
            <a:ext cx="9880979" cy="3690241"/>
          </a:xfrm>
          <a:prstGeom prst="rect">
            <a:avLst/>
          </a:prstGeom>
          <a:noFill/>
        </p:spPr>
        <p:txBody>
          <a:bodyPr wrap="square" rtlCol="0">
            <a:spAutoFit/>
          </a:bodyPr>
          <a:lstStyle/>
          <a:p>
            <a:pPr marL="742950" indent="-742950">
              <a:lnSpc>
                <a:spcPct val="150000"/>
              </a:lnSpc>
              <a:buFont typeface="+mj-lt"/>
              <a:buAutoNum type="arabicPeriod"/>
            </a:pPr>
            <a:r>
              <a:rPr lang="en-US" sz="4000" b="1" dirty="0"/>
              <a:t>Spectral Analysis (ARD pixels)</a:t>
            </a:r>
          </a:p>
          <a:p>
            <a:pPr marL="742950" indent="-742950">
              <a:lnSpc>
                <a:spcPct val="150000"/>
              </a:lnSpc>
              <a:buFont typeface="+mj-lt"/>
              <a:buAutoNum type="arabicPeriod"/>
            </a:pPr>
            <a:r>
              <a:rPr lang="en-US" sz="4000" b="1" dirty="0"/>
              <a:t>Partner Data (specialized Land Cover)</a:t>
            </a:r>
          </a:p>
          <a:p>
            <a:pPr marL="742950" indent="-742950">
              <a:lnSpc>
                <a:spcPct val="150000"/>
              </a:lnSpc>
              <a:buFont typeface="+mj-lt"/>
              <a:buAutoNum type="arabicPeriod"/>
            </a:pPr>
            <a:r>
              <a:rPr lang="en-US" sz="4000" b="1" dirty="0"/>
              <a:t>Shape and Context</a:t>
            </a:r>
          </a:p>
          <a:p>
            <a:pPr marL="742950" indent="-742950">
              <a:lnSpc>
                <a:spcPct val="150000"/>
              </a:lnSpc>
              <a:buFont typeface="+mj-lt"/>
              <a:buAutoNum type="arabicPeriod"/>
            </a:pPr>
            <a:r>
              <a:rPr lang="en-US" sz="4000" b="1" dirty="0"/>
              <a:t>Succession And Trajectory</a:t>
            </a:r>
          </a:p>
        </p:txBody>
      </p:sp>
      <p:pic>
        <p:nvPicPr>
          <p:cNvPr id="3" name="Picture 2">
            <a:extLst>
              <a:ext uri="{FF2B5EF4-FFF2-40B4-BE49-F238E27FC236}">
                <a16:creationId xmlns:a16="http://schemas.microsoft.com/office/drawing/2014/main" id="{64B04555-B360-4446-A28C-082BFA37F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44496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1"/>
            <a:ext cx="8643257" cy="422534"/>
          </a:xfrm>
        </p:spPr>
        <p:txBody>
          <a:bodyPr>
            <a:noAutofit/>
          </a:bodyPr>
          <a:lstStyle/>
          <a:p>
            <a:endParaRPr lang="en-US" sz="2800" dirty="0"/>
          </a:p>
        </p:txBody>
      </p:sp>
      <p:pic>
        <p:nvPicPr>
          <p:cNvPr id="4" name="Picture 3">
            <a:extLst>
              <a:ext uri="{FF2B5EF4-FFF2-40B4-BE49-F238E27FC236}">
                <a16:creationId xmlns:a16="http://schemas.microsoft.com/office/drawing/2014/main" id="{D3DF3028-1D38-42AE-B43D-E213537EA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6548"/>
            <a:ext cx="12192000" cy="6444903"/>
          </a:xfrm>
          <a:prstGeom prst="rect">
            <a:avLst/>
          </a:prstGeom>
        </p:spPr>
      </p:pic>
      <p:pic>
        <p:nvPicPr>
          <p:cNvPr id="5" name="Picture 4">
            <a:extLst>
              <a:ext uri="{FF2B5EF4-FFF2-40B4-BE49-F238E27FC236}">
                <a16:creationId xmlns:a16="http://schemas.microsoft.com/office/drawing/2014/main" id="{DD510884-88F6-41D7-90CD-F4C8C186BF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999664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4371" y="237507"/>
            <a:ext cx="8643257" cy="422534"/>
          </a:xfrm>
        </p:spPr>
        <p:txBody>
          <a:bodyPr>
            <a:noAutofit/>
          </a:bodyPr>
          <a:lstStyle/>
          <a:p>
            <a:r>
              <a:rPr lang="en-US" sz="2800" dirty="0"/>
              <a:t>Water Frequency</a:t>
            </a:r>
          </a:p>
        </p:txBody>
      </p:sp>
      <p:pic>
        <p:nvPicPr>
          <p:cNvPr id="4" name="Picture 3">
            <a:extLst>
              <a:ext uri="{FF2B5EF4-FFF2-40B4-BE49-F238E27FC236}">
                <a16:creationId xmlns:a16="http://schemas.microsoft.com/office/drawing/2014/main" id="{C13969BB-CB07-4214-91D8-0E0B72885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408" y="909694"/>
            <a:ext cx="11317184" cy="5948306"/>
          </a:xfrm>
          <a:prstGeom prst="rect">
            <a:avLst/>
          </a:prstGeom>
        </p:spPr>
      </p:pic>
      <p:pic>
        <p:nvPicPr>
          <p:cNvPr id="5" name="Picture 4">
            <a:extLst>
              <a:ext uri="{FF2B5EF4-FFF2-40B4-BE49-F238E27FC236}">
                <a16:creationId xmlns:a16="http://schemas.microsoft.com/office/drawing/2014/main" id="{5CE9BBDA-6397-43E6-B68E-CE6E17276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7641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4371" y="296884"/>
            <a:ext cx="8643257" cy="422534"/>
          </a:xfrm>
        </p:spPr>
        <p:txBody>
          <a:bodyPr>
            <a:noAutofit/>
          </a:bodyPr>
          <a:lstStyle/>
          <a:p>
            <a:r>
              <a:rPr lang="en-US" sz="2800" dirty="0"/>
              <a:t>Change Vector</a:t>
            </a:r>
          </a:p>
        </p:txBody>
      </p:sp>
      <p:pic>
        <p:nvPicPr>
          <p:cNvPr id="4" name="Picture 3">
            <a:extLst>
              <a:ext uri="{FF2B5EF4-FFF2-40B4-BE49-F238E27FC236}">
                <a16:creationId xmlns:a16="http://schemas.microsoft.com/office/drawing/2014/main" id="{6CCEB3D2-A8F6-4E05-8756-A4DB6807AE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39" y="930971"/>
            <a:ext cx="11103429" cy="5828760"/>
          </a:xfrm>
          <a:prstGeom prst="rect">
            <a:avLst/>
          </a:prstGeom>
        </p:spPr>
      </p:pic>
      <p:pic>
        <p:nvPicPr>
          <p:cNvPr id="5" name="Picture 4">
            <a:extLst>
              <a:ext uri="{FF2B5EF4-FFF2-40B4-BE49-F238E27FC236}">
                <a16:creationId xmlns:a16="http://schemas.microsoft.com/office/drawing/2014/main" id="{372AA396-9491-4F37-AD9A-5B146C77F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614545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7120" y="509155"/>
            <a:ext cx="7415151" cy="5621481"/>
          </a:xfrm>
        </p:spPr>
        <p:txBody>
          <a:bodyPr>
            <a:noAutofit/>
          </a:bodyPr>
          <a:lstStyle/>
          <a:p>
            <a:pPr algn="l">
              <a:lnSpc>
                <a:spcPct val="150000"/>
              </a:lnSpc>
            </a:pPr>
            <a:r>
              <a:rPr lang="en-US" sz="2200" dirty="0"/>
              <a:t>NDWI(seven years)</a:t>
            </a:r>
            <a:br>
              <a:rPr lang="en-US" sz="2200" dirty="0"/>
            </a:br>
            <a:r>
              <a:rPr lang="en-US" sz="2200" dirty="0"/>
              <a:t>water frequency (seven years)</a:t>
            </a:r>
            <a:br>
              <a:rPr lang="en-US" sz="2200" dirty="0"/>
            </a:br>
            <a:r>
              <a:rPr lang="en-US" sz="2200" dirty="0"/>
              <a:t>change vector (seven years)</a:t>
            </a:r>
            <a:br>
              <a:rPr lang="en-US" sz="2200" dirty="0"/>
            </a:br>
            <a:r>
              <a:rPr lang="en-US" sz="2200" dirty="0"/>
              <a:t>DNBR (seven years)</a:t>
            </a:r>
            <a:br>
              <a:rPr lang="en-US" sz="2200" dirty="0"/>
            </a:br>
            <a:r>
              <a:rPr lang="en-US" sz="2200" dirty="0"/>
              <a:t>DNDVI (seven years)</a:t>
            </a:r>
            <a:br>
              <a:rPr lang="en-US" sz="2200" dirty="0"/>
            </a:br>
            <a:r>
              <a:rPr lang="en-US" sz="2200" dirty="0"/>
              <a:t>MIICA (seven years)</a:t>
            </a:r>
            <a:br>
              <a:rPr lang="en-US" sz="2200" dirty="0"/>
            </a:br>
            <a:r>
              <a:rPr lang="en-US" sz="2200" dirty="0"/>
              <a:t>RCV Max (between each year)</a:t>
            </a:r>
            <a:br>
              <a:rPr lang="en-US" sz="2200" dirty="0"/>
            </a:br>
            <a:r>
              <a:rPr lang="en-US" sz="2200" dirty="0"/>
              <a:t>NSD forest (seven years)</a:t>
            </a:r>
            <a:br>
              <a:rPr lang="en-US" sz="2200" dirty="0"/>
            </a:br>
            <a:r>
              <a:rPr lang="en-US" sz="2200" dirty="0"/>
              <a:t>NBR (seven years)</a:t>
            </a:r>
            <a:br>
              <a:rPr lang="en-US" sz="2200" dirty="0"/>
            </a:br>
            <a:r>
              <a:rPr lang="en-US" sz="2200" dirty="0"/>
              <a:t>forest disturbance (seven years)</a:t>
            </a:r>
            <a:br>
              <a:rPr lang="en-US" sz="2200" dirty="0"/>
            </a:br>
            <a:r>
              <a:rPr lang="en-US" sz="2200" dirty="0"/>
              <a:t>compactness (seven years)</a:t>
            </a:r>
            <a:br>
              <a:rPr lang="en-US" sz="2200" dirty="0"/>
            </a:br>
            <a:r>
              <a:rPr lang="en-US" sz="2200" dirty="0"/>
              <a:t>Majority training( seven years)</a:t>
            </a:r>
          </a:p>
        </p:txBody>
      </p:sp>
      <p:pic>
        <p:nvPicPr>
          <p:cNvPr id="3" name="Picture 2">
            <a:extLst>
              <a:ext uri="{FF2B5EF4-FFF2-40B4-BE49-F238E27FC236}">
                <a16:creationId xmlns:a16="http://schemas.microsoft.com/office/drawing/2014/main" id="{4FA6F456-3ABD-4873-9CD7-3452E313AC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42503"/>
            <a:ext cx="5818882" cy="3058402"/>
          </a:xfrm>
          <a:prstGeom prst="rect">
            <a:avLst/>
          </a:prstGeom>
        </p:spPr>
      </p:pic>
      <p:pic>
        <p:nvPicPr>
          <p:cNvPr id="4" name="Picture 3">
            <a:extLst>
              <a:ext uri="{FF2B5EF4-FFF2-40B4-BE49-F238E27FC236}">
                <a16:creationId xmlns:a16="http://schemas.microsoft.com/office/drawing/2014/main" id="{921B66AB-3E42-4AFB-BB83-9134796A80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428999"/>
            <a:ext cx="5818882" cy="3054630"/>
          </a:xfrm>
          <a:prstGeom prst="rect">
            <a:avLst/>
          </a:prstGeom>
        </p:spPr>
      </p:pic>
      <p:pic>
        <p:nvPicPr>
          <p:cNvPr id="12" name="Picture 11">
            <a:extLst>
              <a:ext uri="{FF2B5EF4-FFF2-40B4-BE49-F238E27FC236}">
                <a16:creationId xmlns:a16="http://schemas.microsoft.com/office/drawing/2014/main" id="{EE6DA650-D1A0-412D-A7FA-092DF3E08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913363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9478" y="1363922"/>
            <a:ext cx="8643257" cy="4130156"/>
          </a:xfrm>
        </p:spPr>
        <p:txBody>
          <a:bodyPr>
            <a:noAutofit/>
          </a:bodyPr>
          <a:lstStyle/>
          <a:p>
            <a:pPr algn="l"/>
            <a:r>
              <a:rPr lang="en-US" sz="4800" dirty="0"/>
              <a:t>42 separate landcover classification themes (multiplied by seven years) spanning wetland majority, stack majority, combined majority,</a:t>
            </a:r>
          </a:p>
        </p:txBody>
      </p:sp>
      <p:pic>
        <p:nvPicPr>
          <p:cNvPr id="4" name="Picture 3">
            <a:extLst>
              <a:ext uri="{FF2B5EF4-FFF2-40B4-BE49-F238E27FC236}">
                <a16:creationId xmlns:a16="http://schemas.microsoft.com/office/drawing/2014/main" id="{321D73ED-FA14-4663-B1BC-C1D468AA23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27351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1"/>
            <a:ext cx="8643257" cy="422534"/>
          </a:xfrm>
        </p:spPr>
        <p:txBody>
          <a:bodyPr>
            <a:noAutofit/>
          </a:bodyPr>
          <a:lstStyle/>
          <a:p>
            <a:endParaRPr lang="en-US" sz="2800" dirty="0"/>
          </a:p>
        </p:txBody>
      </p:sp>
      <p:sp>
        <p:nvSpPr>
          <p:cNvPr id="3" name="Rectangle 2">
            <a:extLst>
              <a:ext uri="{FF2B5EF4-FFF2-40B4-BE49-F238E27FC236}">
                <a16:creationId xmlns:a16="http://schemas.microsoft.com/office/drawing/2014/main" id="{2166337F-9105-4B07-8DF0-29A8ACBDF2DE}"/>
              </a:ext>
            </a:extLst>
          </p:cNvPr>
          <p:cNvSpPr/>
          <p:nvPr/>
        </p:nvSpPr>
        <p:spPr>
          <a:xfrm>
            <a:off x="3026228" y="211268"/>
            <a:ext cx="6096000" cy="6397585"/>
          </a:xfrm>
          <a:prstGeom prst="rect">
            <a:avLst/>
          </a:prstGeom>
        </p:spPr>
        <p:txBody>
          <a:bodyPr>
            <a:spAutoFit/>
          </a:bodyPr>
          <a:lstStyle/>
          <a:p>
            <a:pPr marL="342900" marR="0" lvl="0" indent="-342900">
              <a:lnSpc>
                <a:spcPct val="107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Landcover combination</a:t>
            </a:r>
          </a:p>
          <a:p>
            <a:pPr marL="342900" marR="0" lvl="0" indent="-342900">
              <a:lnSpc>
                <a:spcPct val="107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water count</a:t>
            </a:r>
          </a:p>
          <a:p>
            <a:pPr marL="342900" marR="0" lvl="0" indent="-342900">
              <a:lnSpc>
                <a:spcPct val="107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water majority</a:t>
            </a:r>
          </a:p>
          <a:p>
            <a:pPr marL="342900" marR="0" lvl="0" indent="-342900">
              <a:lnSpc>
                <a:spcPct val="107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water turning point</a:t>
            </a:r>
          </a:p>
          <a:p>
            <a:pPr marL="342900" marR="0" lvl="0" indent="-342900">
              <a:lnSpc>
                <a:spcPct val="107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NLCD water class classifications</a:t>
            </a:r>
          </a:p>
          <a:p>
            <a:pPr marL="342900" marR="0" lvl="0" indent="-342900">
              <a:lnSpc>
                <a:spcPct val="107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water-based map</a:t>
            </a:r>
          </a:p>
          <a:p>
            <a:pPr marL="342900" marR="0" lvl="0" indent="-342900">
              <a:lnSpc>
                <a:spcPct val="107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water error map</a:t>
            </a:r>
          </a:p>
          <a:p>
            <a:pPr marL="342900" marR="0" lvl="0" indent="-342900">
              <a:lnSpc>
                <a:spcPct val="107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water landcover post classification</a:t>
            </a:r>
          </a:p>
          <a:p>
            <a:pPr marL="342900" marR="0" lvl="0" indent="-342900">
              <a:lnSpc>
                <a:spcPct val="107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wetland count</a:t>
            </a:r>
          </a:p>
          <a:p>
            <a:pPr marL="342900" marR="0" lvl="0" indent="-342900">
              <a:lnSpc>
                <a:spcPct val="107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wetland Max</a:t>
            </a:r>
          </a:p>
          <a:p>
            <a:pPr marL="342900" marR="0" lvl="0" indent="-342900">
              <a:lnSpc>
                <a:spcPct val="107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wetland base index</a:t>
            </a:r>
          </a:p>
          <a:p>
            <a:pPr marL="342900" marR="0" lvl="0" indent="-342900">
              <a:lnSpc>
                <a:spcPct val="107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forest disturbance year</a:t>
            </a:r>
          </a:p>
          <a:p>
            <a:pPr marL="342900" marR="0" lvl="0" indent="-342900">
              <a:lnSpc>
                <a:spcPct val="107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forest patch size</a:t>
            </a:r>
          </a:p>
          <a:p>
            <a:pPr marL="342900" marR="0" lvl="0" indent="-342900">
              <a:lnSpc>
                <a:spcPct val="107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majority disturbance year</a:t>
            </a:r>
          </a:p>
          <a:p>
            <a:pPr marL="342900" marR="0" lvl="0" indent="-342900">
              <a:lnSpc>
                <a:spcPct val="107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integrated landcover</a:t>
            </a:r>
          </a:p>
          <a:p>
            <a:pPr marL="342900" marR="0" lvl="0" indent="-342900">
              <a:lnSpc>
                <a:spcPct val="107000"/>
              </a:lnSpc>
              <a:spcBef>
                <a:spcPts val="0"/>
              </a:spcBef>
              <a:spcAft>
                <a:spcPts val="0"/>
              </a:spcAft>
              <a:buFont typeface="Symbol" panose="05050102010706020507" pitchFamily="18" charset="2"/>
              <a:buChar char=""/>
            </a:pPr>
            <a:r>
              <a:rPr lang="en-US" sz="2400" dirty="0">
                <a:latin typeface="Calibri" panose="020F0502020204030204" pitchFamily="34" charset="0"/>
                <a:ea typeface="Calibri" panose="020F0502020204030204" pitchFamily="34" charset="0"/>
                <a:cs typeface="Times New Roman" panose="02020603050405020304" pitchFamily="18" charset="0"/>
              </a:rPr>
              <a:t>integrated object majority landcover</a:t>
            </a:r>
          </a:p>
        </p:txBody>
      </p:sp>
      <p:pic>
        <p:nvPicPr>
          <p:cNvPr id="5" name="Picture 4">
            <a:extLst>
              <a:ext uri="{FF2B5EF4-FFF2-40B4-BE49-F238E27FC236}">
                <a16:creationId xmlns:a16="http://schemas.microsoft.com/office/drawing/2014/main" id="{EB96FDE6-2D7E-4CE0-8548-D5BA11F69F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4958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1"/>
            <a:ext cx="8643257" cy="422534"/>
          </a:xfrm>
        </p:spPr>
        <p:txBody>
          <a:bodyPr>
            <a:noAutofit/>
          </a:bodyPr>
          <a:lstStyle/>
          <a:p>
            <a:endParaRPr lang="en-US" sz="2800" dirty="0"/>
          </a:p>
        </p:txBody>
      </p:sp>
      <p:sp>
        <p:nvSpPr>
          <p:cNvPr id="3" name="Rectangle 2">
            <a:extLst>
              <a:ext uri="{FF2B5EF4-FFF2-40B4-BE49-F238E27FC236}">
                <a16:creationId xmlns:a16="http://schemas.microsoft.com/office/drawing/2014/main" id="{2166337F-9105-4B07-8DF0-29A8ACBDF2DE}"/>
              </a:ext>
            </a:extLst>
          </p:cNvPr>
          <p:cNvSpPr/>
          <p:nvPr/>
        </p:nvSpPr>
        <p:spPr>
          <a:xfrm>
            <a:off x="3048000" y="0"/>
            <a:ext cx="6096000" cy="6740307"/>
          </a:xfrm>
          <a:prstGeom prst="rect">
            <a:avLst/>
          </a:prstGeom>
        </p:spPr>
        <p:txBody>
          <a:bodyPr>
            <a:spAutoFit/>
          </a:bodyPr>
          <a:lstStyle/>
          <a:p>
            <a:pPr marL="285750" lvl="0" indent="-285750">
              <a:buFont typeface="Arial" panose="020B0604020202020204" pitchFamily="34" charset="0"/>
              <a:buChar char="•"/>
            </a:pPr>
            <a:r>
              <a:rPr lang="en-US" sz="2400" dirty="0">
                <a:solidFill>
                  <a:srgbClr val="FF0000"/>
                </a:solidFill>
              </a:rPr>
              <a:t>ag count</a:t>
            </a:r>
          </a:p>
          <a:p>
            <a:pPr marL="285750" lvl="0" indent="-285750">
              <a:buFont typeface="Arial" panose="020B0604020202020204" pitchFamily="34" charset="0"/>
              <a:buChar char="•"/>
            </a:pPr>
            <a:r>
              <a:rPr lang="en-US" sz="2400" dirty="0">
                <a:solidFill>
                  <a:srgbClr val="FF0000"/>
                </a:solidFill>
              </a:rPr>
              <a:t>ag turning point</a:t>
            </a:r>
          </a:p>
          <a:p>
            <a:pPr marL="285750" lvl="0" indent="-285750">
              <a:buFont typeface="Arial" panose="020B0604020202020204" pitchFamily="34" charset="0"/>
              <a:buChar char="•"/>
            </a:pPr>
            <a:r>
              <a:rPr lang="en-US" sz="2400" dirty="0">
                <a:solidFill>
                  <a:srgbClr val="FF0000"/>
                </a:solidFill>
              </a:rPr>
              <a:t>forest theme indicator</a:t>
            </a:r>
          </a:p>
          <a:p>
            <a:pPr marL="285750" lvl="0" indent="-285750">
              <a:buFont typeface="Arial" panose="020B0604020202020204" pitchFamily="34" charset="0"/>
              <a:buChar char="•"/>
            </a:pPr>
            <a:r>
              <a:rPr lang="en-US" sz="2400" dirty="0">
                <a:solidFill>
                  <a:srgbClr val="FF0000"/>
                </a:solidFill>
              </a:rPr>
              <a:t>force theme stack majority</a:t>
            </a:r>
          </a:p>
          <a:p>
            <a:pPr marL="285750" lvl="0" indent="-285750">
              <a:buFont typeface="Arial" panose="020B0604020202020204" pitchFamily="34" charset="0"/>
              <a:buChar char="•"/>
            </a:pPr>
            <a:r>
              <a:rPr lang="en-US" sz="2400" dirty="0">
                <a:solidFill>
                  <a:srgbClr val="FF0000"/>
                </a:solidFill>
              </a:rPr>
              <a:t>potential ag error</a:t>
            </a:r>
          </a:p>
          <a:p>
            <a:pPr marL="285750" lvl="0" indent="-285750">
              <a:buFont typeface="Arial" panose="020B0604020202020204" pitchFamily="34" charset="0"/>
              <a:buChar char="•"/>
            </a:pPr>
            <a:r>
              <a:rPr lang="en-US" sz="2400" dirty="0">
                <a:solidFill>
                  <a:srgbClr val="FF0000"/>
                </a:solidFill>
              </a:rPr>
              <a:t>ag miscellaneous correction</a:t>
            </a:r>
          </a:p>
          <a:p>
            <a:pPr marL="285750" lvl="0" indent="-285750">
              <a:buFont typeface="Arial" panose="020B0604020202020204" pitchFamily="34" charset="0"/>
              <a:buChar char="•"/>
            </a:pPr>
            <a:r>
              <a:rPr lang="en-US" sz="2400" dirty="0">
                <a:solidFill>
                  <a:srgbClr val="FF0000"/>
                </a:solidFill>
              </a:rPr>
              <a:t>Barren count</a:t>
            </a:r>
          </a:p>
          <a:p>
            <a:pPr marL="285750" lvl="0" indent="-285750">
              <a:buFont typeface="Arial" panose="020B0604020202020204" pitchFamily="34" charset="0"/>
              <a:buChar char="•"/>
            </a:pPr>
            <a:r>
              <a:rPr lang="en-US" sz="2400" dirty="0">
                <a:solidFill>
                  <a:srgbClr val="FF0000"/>
                </a:solidFill>
              </a:rPr>
              <a:t>forest miscellaneous correction</a:t>
            </a:r>
          </a:p>
          <a:p>
            <a:pPr marL="285750" lvl="0" indent="-285750">
              <a:buFont typeface="Arial" panose="020B0604020202020204" pitchFamily="34" charset="0"/>
              <a:buChar char="•"/>
            </a:pPr>
            <a:r>
              <a:rPr lang="en-US" sz="2400" dirty="0">
                <a:solidFill>
                  <a:srgbClr val="FF0000"/>
                </a:solidFill>
              </a:rPr>
              <a:t>first year of water</a:t>
            </a:r>
          </a:p>
          <a:p>
            <a:pPr marL="285750" lvl="0" indent="-285750">
              <a:buFont typeface="Arial" panose="020B0604020202020204" pitchFamily="34" charset="0"/>
              <a:buChar char="•"/>
            </a:pPr>
            <a:r>
              <a:rPr lang="en-US" sz="2400" dirty="0">
                <a:solidFill>
                  <a:srgbClr val="FF0000"/>
                </a:solidFill>
              </a:rPr>
              <a:t>water correction</a:t>
            </a:r>
          </a:p>
          <a:p>
            <a:pPr marL="285750" lvl="0" indent="-285750">
              <a:buFont typeface="Arial" panose="020B0604020202020204" pitchFamily="34" charset="0"/>
              <a:buChar char="•"/>
            </a:pPr>
            <a:r>
              <a:rPr lang="en-US" sz="2400" dirty="0">
                <a:solidFill>
                  <a:srgbClr val="FF0000"/>
                </a:solidFill>
              </a:rPr>
              <a:t>Barren and snow classification</a:t>
            </a:r>
          </a:p>
          <a:p>
            <a:pPr marL="285750" lvl="0" indent="-285750">
              <a:buFont typeface="Arial" panose="020B0604020202020204" pitchFamily="34" charset="0"/>
              <a:buChar char="•"/>
            </a:pPr>
            <a:r>
              <a:rPr lang="en-US" sz="2400" dirty="0">
                <a:solidFill>
                  <a:srgbClr val="FF0000"/>
                </a:solidFill>
              </a:rPr>
              <a:t>Barren snow correction</a:t>
            </a:r>
          </a:p>
          <a:p>
            <a:pPr marL="285750" lvl="0" indent="-285750">
              <a:buFont typeface="Arial" panose="020B0604020202020204" pitchFamily="34" charset="0"/>
              <a:buChar char="•"/>
            </a:pPr>
            <a:r>
              <a:rPr lang="en-US" sz="2400" dirty="0">
                <a:solidFill>
                  <a:srgbClr val="FF0000"/>
                </a:solidFill>
              </a:rPr>
              <a:t>wetland correction</a:t>
            </a:r>
          </a:p>
          <a:p>
            <a:pPr marL="285750" lvl="0" indent="-285750">
              <a:buFont typeface="Arial" panose="020B0604020202020204" pitchFamily="34" charset="0"/>
              <a:buChar char="•"/>
            </a:pPr>
            <a:r>
              <a:rPr lang="en-US" sz="2400" dirty="0">
                <a:solidFill>
                  <a:srgbClr val="FF0000"/>
                </a:solidFill>
              </a:rPr>
              <a:t>fire intensity gap fill</a:t>
            </a:r>
          </a:p>
          <a:p>
            <a:pPr marL="285750" lvl="0" indent="-285750">
              <a:buFont typeface="Arial" panose="020B0604020202020204" pitchFamily="34" charset="0"/>
              <a:buChar char="•"/>
            </a:pPr>
            <a:r>
              <a:rPr lang="en-US" sz="2400" dirty="0">
                <a:solidFill>
                  <a:srgbClr val="FF0000"/>
                </a:solidFill>
              </a:rPr>
              <a:t>newest fire intensity gap fill</a:t>
            </a:r>
          </a:p>
          <a:p>
            <a:pPr marL="285750" lvl="0" indent="-285750">
              <a:buFont typeface="Arial" panose="020B0604020202020204" pitchFamily="34" charset="0"/>
              <a:buChar char="•"/>
            </a:pPr>
            <a:r>
              <a:rPr lang="en-US" sz="2400" dirty="0">
                <a:solidFill>
                  <a:srgbClr val="FF0000"/>
                </a:solidFill>
              </a:rPr>
              <a:t>oldest fire intensity</a:t>
            </a:r>
          </a:p>
          <a:p>
            <a:pPr marL="285750" lvl="0" indent="-285750">
              <a:buFont typeface="Arial" panose="020B0604020202020204" pitchFamily="34" charset="0"/>
              <a:buChar char="•"/>
            </a:pPr>
            <a:r>
              <a:rPr lang="en-US" sz="2400" dirty="0">
                <a:solidFill>
                  <a:srgbClr val="FF0000"/>
                </a:solidFill>
              </a:rPr>
              <a:t>oldest fire assessment</a:t>
            </a:r>
          </a:p>
          <a:p>
            <a:pPr marL="285750" indent="-285750">
              <a:buFont typeface="Arial" panose="020B0604020202020204" pitchFamily="34" charset="0"/>
              <a:buChar char="•"/>
            </a:pPr>
            <a:r>
              <a:rPr lang="en-US" sz="2400" dirty="0">
                <a:solidFill>
                  <a:srgbClr val="FF0000"/>
                </a:solidFill>
              </a:rPr>
              <a:t>post-fire classification</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61A3035-2668-49FE-A86A-648909A1D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6001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10;&#10;Description automatically generated">
            <a:extLst>
              <a:ext uri="{FF2B5EF4-FFF2-40B4-BE49-F238E27FC236}">
                <a16:creationId xmlns:a16="http://schemas.microsoft.com/office/drawing/2014/main" id="{B188BF97-C3CC-4304-B661-4134292CC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21"/>
            <a:ext cx="12192000" cy="6844358"/>
          </a:xfrm>
          <a:prstGeom prst="rect">
            <a:avLst/>
          </a:prstGeom>
        </p:spPr>
      </p:pic>
      <p:sp>
        <p:nvSpPr>
          <p:cNvPr id="2" name="Title 1">
            <a:extLst>
              <a:ext uri="{FF2B5EF4-FFF2-40B4-BE49-F238E27FC236}">
                <a16:creationId xmlns:a16="http://schemas.microsoft.com/office/drawing/2014/main" id="{92640A97-E156-4687-B3D0-4966952CAB9E}"/>
              </a:ext>
            </a:extLst>
          </p:cNvPr>
          <p:cNvSpPr>
            <a:spLocks noGrp="1"/>
          </p:cNvSpPr>
          <p:nvPr>
            <p:ph type="title"/>
          </p:nvPr>
        </p:nvSpPr>
        <p:spPr>
          <a:xfrm>
            <a:off x="1097280" y="325551"/>
            <a:ext cx="2518756" cy="1077222"/>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Landsat</a:t>
            </a:r>
          </a:p>
        </p:txBody>
      </p:sp>
      <p:sp>
        <p:nvSpPr>
          <p:cNvPr id="3" name="Content Placeholder 2">
            <a:extLst>
              <a:ext uri="{FF2B5EF4-FFF2-40B4-BE49-F238E27FC236}">
                <a16:creationId xmlns:a16="http://schemas.microsoft.com/office/drawing/2014/main" id="{C7B22B82-79FE-422C-B05C-A715286A9F6E}"/>
              </a:ext>
            </a:extLst>
          </p:cNvPr>
          <p:cNvSpPr>
            <a:spLocks noGrp="1"/>
          </p:cNvSpPr>
          <p:nvPr>
            <p:ph sz="half"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br>
              <a:rPr lang="en-US" sz="2000">
                <a:solidFill>
                  <a:srgbClr val="FFFFFF"/>
                </a:solidFill>
              </a:rPr>
            </a:br>
            <a:br>
              <a:rPr lang="en-US" sz="2000">
                <a:solidFill>
                  <a:srgbClr val="FFFFFF"/>
                </a:solidFill>
              </a:rPr>
            </a:br>
            <a:br>
              <a:rPr lang="en-US" sz="2000">
                <a:solidFill>
                  <a:srgbClr val="FFFFFF"/>
                </a:solidFill>
              </a:rPr>
            </a:br>
            <a:endParaRPr lang="en-US" sz="2000">
              <a:solidFill>
                <a:srgbClr val="FFFFFF"/>
              </a:solidFill>
            </a:endParaRPr>
          </a:p>
        </p:txBody>
      </p:sp>
      <p:pic>
        <p:nvPicPr>
          <p:cNvPr id="7" name="Picture 6" descr="A close up of a logo&#10;&#10;Description automatically generated">
            <a:extLst>
              <a:ext uri="{FF2B5EF4-FFF2-40B4-BE49-F238E27FC236}">
                <a16:creationId xmlns:a16="http://schemas.microsoft.com/office/drawing/2014/main" id="{DC8C0778-C0BB-4BC0-A3BA-F43A7482C6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983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1"/>
            <a:ext cx="8643257" cy="422534"/>
          </a:xfrm>
        </p:spPr>
        <p:txBody>
          <a:bodyPr>
            <a:noAutofit/>
          </a:bodyPr>
          <a:lstStyle/>
          <a:p>
            <a:endParaRPr lang="en-US" sz="2800" dirty="0"/>
          </a:p>
        </p:txBody>
      </p:sp>
      <p:sp>
        <p:nvSpPr>
          <p:cNvPr id="3" name="Rectangle 2">
            <a:extLst>
              <a:ext uri="{FF2B5EF4-FFF2-40B4-BE49-F238E27FC236}">
                <a16:creationId xmlns:a16="http://schemas.microsoft.com/office/drawing/2014/main" id="{2166337F-9105-4B07-8DF0-29A8ACBDF2DE}"/>
              </a:ext>
            </a:extLst>
          </p:cNvPr>
          <p:cNvSpPr/>
          <p:nvPr/>
        </p:nvSpPr>
        <p:spPr>
          <a:xfrm>
            <a:off x="3026228" y="211268"/>
            <a:ext cx="6794666" cy="6555641"/>
          </a:xfrm>
          <a:prstGeom prst="rect">
            <a:avLst/>
          </a:prstGeom>
        </p:spPr>
        <p:txBody>
          <a:bodyPr wrap="square">
            <a:spAutoFit/>
          </a:bodyPr>
          <a:lstStyle/>
          <a:p>
            <a:pPr marL="457200" lvl="0" indent="-457200">
              <a:buFont typeface="Arial" panose="020B0604020202020204" pitchFamily="34" charset="0"/>
              <a:buChar char="•"/>
            </a:pPr>
            <a:r>
              <a:rPr lang="en-US" sz="2800" dirty="0">
                <a:solidFill>
                  <a:srgbClr val="002060"/>
                </a:solidFill>
              </a:rPr>
              <a:t>shrub correction</a:t>
            </a:r>
          </a:p>
          <a:p>
            <a:pPr marL="457200" lvl="0" indent="-457200">
              <a:buFont typeface="Arial" panose="020B0604020202020204" pitchFamily="34" charset="0"/>
              <a:buChar char="•"/>
            </a:pPr>
            <a:r>
              <a:rPr lang="en-US" sz="2800" dirty="0">
                <a:solidFill>
                  <a:srgbClr val="002060"/>
                </a:solidFill>
              </a:rPr>
              <a:t>historic NLCD base correction</a:t>
            </a:r>
          </a:p>
          <a:p>
            <a:pPr marL="457200" lvl="0" indent="-457200">
              <a:buFont typeface="Arial" panose="020B0604020202020204" pitchFamily="34" charset="0"/>
              <a:buChar char="•"/>
            </a:pPr>
            <a:r>
              <a:rPr lang="en-US" sz="2800" dirty="0">
                <a:solidFill>
                  <a:srgbClr val="002060"/>
                </a:solidFill>
              </a:rPr>
              <a:t>possible thinning</a:t>
            </a:r>
          </a:p>
          <a:p>
            <a:pPr marL="457200" lvl="0" indent="-457200">
              <a:buFont typeface="Arial" panose="020B0604020202020204" pitchFamily="34" charset="0"/>
              <a:buChar char="•"/>
            </a:pPr>
            <a:r>
              <a:rPr lang="en-US" sz="2800" dirty="0">
                <a:solidFill>
                  <a:srgbClr val="002060"/>
                </a:solidFill>
              </a:rPr>
              <a:t>leaf off classification</a:t>
            </a:r>
          </a:p>
          <a:p>
            <a:pPr marL="457200" lvl="0" indent="-457200">
              <a:buFont typeface="Arial" panose="020B0604020202020204" pitchFamily="34" charset="0"/>
              <a:buChar char="•"/>
            </a:pPr>
            <a:r>
              <a:rPr lang="en-US" sz="2800" dirty="0">
                <a:solidFill>
                  <a:srgbClr val="002060"/>
                </a:solidFill>
              </a:rPr>
              <a:t>change no change correction</a:t>
            </a:r>
          </a:p>
          <a:p>
            <a:pPr marL="457200" lvl="0" indent="-457200">
              <a:buFont typeface="Arial" panose="020B0604020202020204" pitchFamily="34" charset="0"/>
              <a:buChar char="•"/>
            </a:pPr>
            <a:r>
              <a:rPr lang="en-US" sz="2800" dirty="0">
                <a:solidFill>
                  <a:srgbClr val="002060"/>
                </a:solidFill>
              </a:rPr>
              <a:t>landcover integration</a:t>
            </a:r>
          </a:p>
          <a:p>
            <a:pPr marL="457200" lvl="0" indent="-457200">
              <a:buFont typeface="Arial" panose="020B0604020202020204" pitchFamily="34" charset="0"/>
              <a:buChar char="•"/>
            </a:pPr>
            <a:r>
              <a:rPr lang="en-US" sz="2800" dirty="0">
                <a:solidFill>
                  <a:srgbClr val="002060"/>
                </a:solidFill>
              </a:rPr>
              <a:t>difference index</a:t>
            </a:r>
          </a:p>
          <a:p>
            <a:pPr marL="457200" lvl="0" indent="-457200">
              <a:buFont typeface="Arial" panose="020B0604020202020204" pitchFamily="34" charset="0"/>
              <a:buChar char="•"/>
            </a:pPr>
            <a:r>
              <a:rPr lang="en-US" sz="2800" dirty="0">
                <a:solidFill>
                  <a:srgbClr val="002060"/>
                </a:solidFill>
              </a:rPr>
              <a:t>landcover pair classification</a:t>
            </a:r>
          </a:p>
          <a:p>
            <a:pPr marL="457200" lvl="0" indent="-457200">
              <a:buFont typeface="Arial" panose="020B0604020202020204" pitchFamily="34" charset="0"/>
              <a:buChar char="•"/>
            </a:pPr>
            <a:r>
              <a:rPr lang="en-US" sz="2800" dirty="0">
                <a:solidFill>
                  <a:srgbClr val="002060"/>
                </a:solidFill>
              </a:rPr>
              <a:t>landcover pair classification patch size</a:t>
            </a:r>
          </a:p>
          <a:p>
            <a:pPr marL="457200" lvl="0" indent="-457200">
              <a:buFont typeface="Arial" panose="020B0604020202020204" pitchFamily="34" charset="0"/>
              <a:buChar char="•"/>
            </a:pPr>
            <a:r>
              <a:rPr lang="en-US" sz="2800" dirty="0">
                <a:solidFill>
                  <a:srgbClr val="002060"/>
                </a:solidFill>
              </a:rPr>
              <a:t>landcover pair count</a:t>
            </a:r>
          </a:p>
          <a:p>
            <a:pPr marL="457200" lvl="0" indent="-457200">
              <a:buFont typeface="Arial" panose="020B0604020202020204" pitchFamily="34" charset="0"/>
              <a:buChar char="•"/>
            </a:pPr>
            <a:r>
              <a:rPr lang="en-US" sz="2800" dirty="0">
                <a:solidFill>
                  <a:srgbClr val="002060"/>
                </a:solidFill>
              </a:rPr>
              <a:t>landcover change count</a:t>
            </a:r>
          </a:p>
          <a:p>
            <a:pPr marL="457200" lvl="0" indent="-457200">
              <a:buFont typeface="Arial" panose="020B0604020202020204" pitchFamily="34" charset="0"/>
              <a:buChar char="•"/>
            </a:pPr>
            <a:r>
              <a:rPr lang="en-US" sz="2800" dirty="0">
                <a:solidFill>
                  <a:srgbClr val="002060"/>
                </a:solidFill>
              </a:rPr>
              <a:t>landcover mix potential</a:t>
            </a:r>
          </a:p>
          <a:p>
            <a:pPr marL="457200" lvl="0" indent="-457200">
              <a:buFont typeface="Arial" panose="020B0604020202020204" pitchFamily="34" charset="0"/>
              <a:buChar char="•"/>
            </a:pPr>
            <a:r>
              <a:rPr lang="en-US" sz="2800" dirty="0">
                <a:solidFill>
                  <a:srgbClr val="002060"/>
                </a:solidFill>
              </a:rPr>
              <a:t>Hay and barren fix</a:t>
            </a:r>
          </a:p>
          <a:p>
            <a:pPr marL="457200" lvl="0" indent="-457200">
              <a:buFont typeface="Arial" panose="020B0604020202020204" pitchFamily="34" charset="0"/>
              <a:buChar char="•"/>
            </a:pPr>
            <a:r>
              <a:rPr lang="en-US" sz="2800" dirty="0">
                <a:solidFill>
                  <a:srgbClr val="002060"/>
                </a:solidFill>
              </a:rPr>
              <a:t>agricultural count</a:t>
            </a:r>
          </a:p>
          <a:p>
            <a:pPr marL="285750" lvl="0" indent="-285750">
              <a:buFont typeface="Arial" panose="020B0604020202020204" pitchFamily="34" charset="0"/>
              <a:buChar char="•"/>
            </a:pPr>
            <a:endPar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425F59D5-399B-4F19-BDE4-4A0BBD84EF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425508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1"/>
            <a:ext cx="8643257" cy="422534"/>
          </a:xfrm>
        </p:spPr>
        <p:txBody>
          <a:bodyPr>
            <a:noAutofit/>
          </a:bodyPr>
          <a:lstStyle/>
          <a:p>
            <a:endParaRPr lang="en-US" sz="2800" dirty="0"/>
          </a:p>
        </p:txBody>
      </p:sp>
      <p:sp>
        <p:nvSpPr>
          <p:cNvPr id="3" name="Rectangle 2">
            <a:extLst>
              <a:ext uri="{FF2B5EF4-FFF2-40B4-BE49-F238E27FC236}">
                <a16:creationId xmlns:a16="http://schemas.microsoft.com/office/drawing/2014/main" id="{2166337F-9105-4B07-8DF0-29A8ACBDF2DE}"/>
              </a:ext>
            </a:extLst>
          </p:cNvPr>
          <p:cNvSpPr/>
          <p:nvPr/>
        </p:nvSpPr>
        <p:spPr>
          <a:xfrm>
            <a:off x="3048000" y="211268"/>
            <a:ext cx="6096000" cy="7117974"/>
          </a:xfrm>
          <a:prstGeom prst="rect">
            <a:avLst/>
          </a:prstGeom>
        </p:spPr>
        <p:txBody>
          <a:bodyPr>
            <a:spAutoFit/>
          </a:bodyPr>
          <a:lstStyle/>
          <a:p>
            <a:pPr marL="457200" marR="0" lvl="0" indent="-457200">
              <a:lnSpc>
                <a:spcPct val="107000"/>
              </a:lnSpc>
              <a:spcBef>
                <a:spcPts val="0"/>
              </a:spcBef>
              <a:spcAft>
                <a:spcPts val="0"/>
              </a:spcAft>
              <a:buFont typeface="Arial" panose="020B0604020202020204" pitchFamily="34" charset="0"/>
              <a:buChar char="•"/>
            </a:pPr>
            <a:r>
              <a:rPr lang="en-US" sz="2800" dirty="0">
                <a:ea typeface="Calibri" panose="020F0502020204030204" pitchFamily="34" charset="0"/>
                <a:cs typeface="Times New Roman" panose="02020603050405020304" pitchFamily="18" charset="0"/>
              </a:rPr>
              <a:t>MBR forest rank</a:t>
            </a:r>
          </a:p>
          <a:p>
            <a:pPr marL="457200" marR="0" lvl="0" indent="-457200">
              <a:lnSpc>
                <a:spcPct val="107000"/>
              </a:lnSpc>
              <a:spcBef>
                <a:spcPts val="0"/>
              </a:spcBef>
              <a:spcAft>
                <a:spcPts val="0"/>
              </a:spcAft>
              <a:buFont typeface="Arial" panose="020B0604020202020204" pitchFamily="34" charset="0"/>
              <a:buChar char="•"/>
            </a:pPr>
            <a:r>
              <a:rPr lang="en-US" sz="2800" dirty="0">
                <a:ea typeface="Calibri" panose="020F0502020204030204" pitchFamily="34" charset="0"/>
                <a:cs typeface="Times New Roman" panose="02020603050405020304" pitchFamily="18" charset="0"/>
              </a:rPr>
              <a:t>forest type</a:t>
            </a:r>
          </a:p>
          <a:p>
            <a:pPr marL="457200" marR="0" lvl="0" indent="-457200">
              <a:lnSpc>
                <a:spcPct val="107000"/>
              </a:lnSpc>
              <a:spcBef>
                <a:spcPts val="0"/>
              </a:spcBef>
              <a:spcAft>
                <a:spcPts val="800"/>
              </a:spcAft>
              <a:buFont typeface="Arial" panose="020B0604020202020204" pitchFamily="34" charset="0"/>
              <a:buChar char="•"/>
            </a:pPr>
            <a:r>
              <a:rPr lang="en-US" sz="2800" dirty="0">
                <a:ea typeface="Calibri" panose="020F0502020204030204" pitchFamily="34" charset="0"/>
                <a:cs typeface="Times New Roman" panose="02020603050405020304" pitchFamily="18" charset="0"/>
              </a:rPr>
              <a:t>post classification forest type</a:t>
            </a:r>
          </a:p>
          <a:p>
            <a:pPr marL="457200" lvl="0" indent="-457200">
              <a:buFont typeface="Arial" panose="020B0604020202020204" pitchFamily="34" charset="0"/>
              <a:buChar char="•"/>
            </a:pPr>
            <a:r>
              <a:rPr lang="en-US" sz="2800" dirty="0"/>
              <a:t>agricultural count</a:t>
            </a:r>
          </a:p>
          <a:p>
            <a:pPr marL="457200" lvl="0" indent="-457200">
              <a:buFont typeface="Arial" panose="020B0604020202020204" pitchFamily="34" charset="0"/>
              <a:buChar char="•"/>
            </a:pPr>
            <a:r>
              <a:rPr lang="en-US" sz="2800" dirty="0"/>
              <a:t>landcover thinning post forest fix</a:t>
            </a:r>
          </a:p>
          <a:p>
            <a:pPr marL="457200" lvl="0" indent="-457200">
              <a:buFont typeface="Arial" panose="020B0604020202020204" pitchFamily="34" charset="0"/>
              <a:buChar char="•"/>
            </a:pPr>
            <a:r>
              <a:rPr lang="en-US" sz="2800" dirty="0"/>
              <a:t>thinning post forest hay barren fix</a:t>
            </a:r>
          </a:p>
          <a:p>
            <a:pPr marL="457200" lvl="0" indent="-457200">
              <a:buFont typeface="Arial" panose="020B0604020202020204" pitchFamily="34" charset="0"/>
              <a:buChar char="•"/>
            </a:pPr>
            <a:r>
              <a:rPr lang="en-US" sz="2800" dirty="0"/>
              <a:t>thinning post shrub</a:t>
            </a:r>
          </a:p>
          <a:p>
            <a:pPr marL="457200" lvl="0" indent="-457200">
              <a:buFont typeface="Arial" panose="020B0604020202020204" pitchFamily="34" charset="0"/>
              <a:buChar char="•"/>
            </a:pPr>
            <a:r>
              <a:rPr lang="en-US" sz="2800" dirty="0"/>
              <a:t>thinning change count</a:t>
            </a:r>
          </a:p>
          <a:p>
            <a:pPr marL="457200" lvl="0" indent="-457200">
              <a:buFont typeface="Arial" panose="020B0604020202020204" pitchFamily="34" charset="0"/>
              <a:buChar char="•"/>
            </a:pPr>
            <a:r>
              <a:rPr lang="en-US" sz="2800" dirty="0"/>
              <a:t>miscellaneous fixes</a:t>
            </a:r>
          </a:p>
          <a:p>
            <a:pPr marL="457200" lvl="0" indent="-457200">
              <a:buFont typeface="Arial" panose="020B0604020202020204" pitchFamily="34" charset="0"/>
              <a:buChar char="•"/>
            </a:pPr>
            <a:r>
              <a:rPr lang="en-US" sz="2800" dirty="0"/>
              <a:t>base misclassification</a:t>
            </a:r>
          </a:p>
          <a:p>
            <a:pPr marL="457200" lvl="0" indent="-457200">
              <a:buFont typeface="Arial" panose="020B0604020202020204" pitchFamily="34" charset="0"/>
              <a:buChar char="•"/>
            </a:pPr>
            <a:r>
              <a:rPr lang="en-US" sz="2800" dirty="0"/>
              <a:t>training base pair crosswalk</a:t>
            </a:r>
          </a:p>
          <a:p>
            <a:pPr marL="457200" lvl="0" indent="-457200">
              <a:buFont typeface="Arial" panose="020B0604020202020204" pitchFamily="34" charset="0"/>
              <a:buChar char="•"/>
            </a:pPr>
            <a:r>
              <a:rPr lang="en-US" sz="3200" dirty="0">
                <a:solidFill>
                  <a:srgbClr val="C00000"/>
                </a:solidFill>
              </a:rPr>
              <a:t>Another thirty with similar names, but slightly different functions</a:t>
            </a:r>
            <a:r>
              <a:rPr lang="en-US" sz="3600" dirty="0">
                <a:solidFill>
                  <a:srgbClr val="C00000"/>
                </a:solidFill>
              </a:rPr>
              <a:t>…</a:t>
            </a:r>
          </a:p>
          <a:p>
            <a:pPr lvl="0"/>
            <a:endParaRPr lang="en-US" sz="2800" dirty="0"/>
          </a:p>
        </p:txBody>
      </p:sp>
      <p:pic>
        <p:nvPicPr>
          <p:cNvPr id="5" name="Picture 4">
            <a:extLst>
              <a:ext uri="{FF2B5EF4-FFF2-40B4-BE49-F238E27FC236}">
                <a16:creationId xmlns:a16="http://schemas.microsoft.com/office/drawing/2014/main" id="{41A8B135-0CB1-4A79-B0E8-DE1BE7D68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68465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C66D21D-8223-4124-A0E8-9A17C371D5C0}"/>
              </a:ext>
            </a:extLst>
          </p:cNvPr>
          <p:cNvPicPr>
            <a:picLocks noGrp="1" noChangeAspect="1"/>
          </p:cNvPicPr>
          <p:nvPr>
            <p:ph idx="1"/>
          </p:nvPr>
        </p:nvPicPr>
        <p:blipFill rotWithShape="1">
          <a:blip r:embed="rId3">
            <a:alphaModFix amt="50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2" name="Title 1"/>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Now Landcover!</a:t>
            </a:r>
          </a:p>
        </p:txBody>
      </p:sp>
      <p:pic>
        <p:nvPicPr>
          <p:cNvPr id="5" name="Picture 4" descr="A close up of a logo&#10;&#10;Description automatically generated">
            <a:extLst>
              <a:ext uri="{FF2B5EF4-FFF2-40B4-BE49-F238E27FC236}">
                <a16:creationId xmlns:a16="http://schemas.microsoft.com/office/drawing/2014/main" id="{DCEE1841-7DBE-424E-8ECA-51E25937C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69934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20A76-94D9-4E35-9636-2F0259D7D326}"/>
              </a:ext>
            </a:extLst>
          </p:cNvPr>
          <p:cNvSpPr>
            <a:spLocks noGrp="1"/>
          </p:cNvSpPr>
          <p:nvPr>
            <p:ph type="title"/>
          </p:nvPr>
        </p:nvSpPr>
        <p:spPr/>
        <p:txBody>
          <a:bodyPr/>
          <a:lstStyle/>
          <a:p>
            <a:pPr algn="ctr"/>
            <a:r>
              <a:rPr lang="en-US" dirty="0"/>
              <a:t>Last Year of NLCD downloads</a:t>
            </a:r>
          </a:p>
        </p:txBody>
      </p:sp>
      <p:pic>
        <p:nvPicPr>
          <p:cNvPr id="5" name="Content Placeholder 4" descr="A screenshot of text&#10;&#10;Description automatically generated">
            <a:extLst>
              <a:ext uri="{FF2B5EF4-FFF2-40B4-BE49-F238E27FC236}">
                <a16:creationId xmlns:a16="http://schemas.microsoft.com/office/drawing/2014/main" id="{C84E8A2B-0A1F-47B8-89B4-EF69E51C47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0297" y="1690688"/>
            <a:ext cx="9911481" cy="4897293"/>
          </a:xfrm>
        </p:spPr>
      </p:pic>
      <p:pic>
        <p:nvPicPr>
          <p:cNvPr id="7" name="Picture 6" descr="A close up of a logo&#10;&#10;Description automatically generated">
            <a:extLst>
              <a:ext uri="{FF2B5EF4-FFF2-40B4-BE49-F238E27FC236}">
                <a16:creationId xmlns:a16="http://schemas.microsoft.com/office/drawing/2014/main" id="{CD28237E-16D7-4DD5-967A-BBA13FE7D2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4DE51CFB-214E-4FAB-9D29-B5E106E408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1589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20A76-94D9-4E35-9636-2F0259D7D326}"/>
              </a:ext>
            </a:extLst>
          </p:cNvPr>
          <p:cNvSpPr>
            <a:spLocks noGrp="1"/>
          </p:cNvSpPr>
          <p:nvPr>
            <p:ph type="title"/>
          </p:nvPr>
        </p:nvSpPr>
        <p:spPr/>
        <p:txBody>
          <a:bodyPr/>
          <a:lstStyle/>
          <a:p>
            <a:pPr algn="ctr"/>
            <a:r>
              <a:rPr lang="en-US" dirty="0"/>
              <a:t>The last 5 years of citations</a:t>
            </a:r>
          </a:p>
        </p:txBody>
      </p:sp>
      <p:pic>
        <p:nvPicPr>
          <p:cNvPr id="9" name="Content Placeholder 8" descr="A screenshot of a cell phone&#10;&#10;Description automatically generated">
            <a:extLst>
              <a:ext uri="{FF2B5EF4-FFF2-40B4-BE49-F238E27FC236}">
                <a16:creationId xmlns:a16="http://schemas.microsoft.com/office/drawing/2014/main" id="{8A9DB349-DC9C-4860-8049-C726F7F3F1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1862" y="1455676"/>
            <a:ext cx="10671938" cy="5630923"/>
          </a:xfrm>
        </p:spPr>
      </p:pic>
      <p:pic>
        <p:nvPicPr>
          <p:cNvPr id="11" name="Picture 10" descr="A close up of a logo&#10;&#10;Description automatically generated">
            <a:extLst>
              <a:ext uri="{FF2B5EF4-FFF2-40B4-BE49-F238E27FC236}">
                <a16:creationId xmlns:a16="http://schemas.microsoft.com/office/drawing/2014/main" id="{7183AE38-65B2-4497-B0EA-CFB9908E70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29096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C5AAD2A6-DB86-4861-9EB5-5B4B98AD3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F5A2E09-83E9-49F1-A2F9-7E60B986B8BE}"/>
              </a:ext>
            </a:extLst>
          </p:cNvPr>
          <p:cNvSpPr>
            <a:spLocks noGrp="1"/>
          </p:cNvSpPr>
          <p:nvPr>
            <p:ph type="title"/>
          </p:nvPr>
        </p:nvSpPr>
        <p:spPr>
          <a:xfrm>
            <a:off x="838200" y="365126"/>
            <a:ext cx="10515600" cy="632402"/>
          </a:xfrm>
        </p:spPr>
        <p:txBody>
          <a:bodyPr>
            <a:normAutofit fontScale="90000"/>
          </a:bodyPr>
          <a:lstStyle/>
          <a:p>
            <a:pPr algn="ctr"/>
            <a:r>
              <a:rPr lang="en-US" dirty="0"/>
              <a:t>NLCD Journal counts (2000+)</a:t>
            </a:r>
          </a:p>
        </p:txBody>
      </p:sp>
      <p:sp>
        <p:nvSpPr>
          <p:cNvPr id="3" name="Content Placeholder 2">
            <a:extLst>
              <a:ext uri="{FF2B5EF4-FFF2-40B4-BE49-F238E27FC236}">
                <a16:creationId xmlns:a16="http://schemas.microsoft.com/office/drawing/2014/main" id="{C4CC34EF-47B4-4EA8-B82E-2F4A22995B91}"/>
              </a:ext>
            </a:extLst>
          </p:cNvPr>
          <p:cNvSpPr>
            <a:spLocks noGrp="1"/>
          </p:cNvSpPr>
          <p:nvPr>
            <p:ph sz="half" idx="1"/>
          </p:nvPr>
        </p:nvSpPr>
        <p:spPr>
          <a:xfrm>
            <a:off x="838200" y="997528"/>
            <a:ext cx="5181600" cy="5179435"/>
          </a:xfrm>
        </p:spPr>
        <p:txBody>
          <a:bodyPr>
            <a:normAutofit fontScale="55000" lnSpcReduction="20000"/>
          </a:bodyPr>
          <a:lstStyle/>
          <a:p>
            <a:r>
              <a:rPr lang="en-US" b="1" dirty="0"/>
              <a:t>Remote Sensing</a:t>
            </a:r>
            <a:r>
              <a:rPr lang="en-US" dirty="0"/>
              <a:t>	(158)</a:t>
            </a:r>
          </a:p>
          <a:p>
            <a:r>
              <a:rPr lang="en-US" b="1" dirty="0"/>
              <a:t>Remote Sensing of Environment</a:t>
            </a:r>
            <a:r>
              <a:rPr lang="en-US" dirty="0"/>
              <a:t>	(117)</a:t>
            </a:r>
          </a:p>
          <a:p>
            <a:r>
              <a:rPr lang="en-US" b="1" dirty="0"/>
              <a:t>Science of the Total Environment</a:t>
            </a:r>
            <a:r>
              <a:rPr lang="en-US" dirty="0"/>
              <a:t>	(94)</a:t>
            </a:r>
          </a:p>
          <a:p>
            <a:r>
              <a:rPr lang="en-US" b="1" dirty="0" err="1"/>
              <a:t>PLoS</a:t>
            </a:r>
            <a:r>
              <a:rPr lang="en-US" b="1" dirty="0"/>
              <a:t> ONE</a:t>
            </a:r>
            <a:r>
              <a:rPr lang="en-US" dirty="0"/>
              <a:t>	(56)</a:t>
            </a:r>
          </a:p>
          <a:p>
            <a:r>
              <a:rPr lang="en-US" b="1" dirty="0"/>
              <a:t>Landscape Ecology</a:t>
            </a:r>
            <a:r>
              <a:rPr lang="en-US" dirty="0"/>
              <a:t>	(54)</a:t>
            </a:r>
          </a:p>
          <a:p>
            <a:r>
              <a:rPr lang="en-US" b="1" dirty="0"/>
              <a:t>Water Resources Research</a:t>
            </a:r>
            <a:r>
              <a:rPr lang="en-US" dirty="0"/>
              <a:t>	(52)</a:t>
            </a:r>
          </a:p>
          <a:p>
            <a:r>
              <a:rPr lang="en-US" b="1" dirty="0"/>
              <a:t>Ecosphere</a:t>
            </a:r>
            <a:r>
              <a:rPr lang="en-US" dirty="0"/>
              <a:t>	(50)</a:t>
            </a:r>
          </a:p>
          <a:p>
            <a:r>
              <a:rPr lang="en-US" b="1" dirty="0"/>
              <a:t>Journal of Hydrology</a:t>
            </a:r>
            <a:r>
              <a:rPr lang="en-US" dirty="0"/>
              <a:t>	(44)</a:t>
            </a:r>
          </a:p>
          <a:p>
            <a:r>
              <a:rPr lang="en-US" b="1" dirty="0"/>
              <a:t>Journal of the American Water Resources Association</a:t>
            </a:r>
            <a:r>
              <a:rPr lang="en-US" dirty="0"/>
              <a:t>	(43)</a:t>
            </a:r>
          </a:p>
          <a:p>
            <a:r>
              <a:rPr lang="en-US" b="1" dirty="0"/>
              <a:t>Water</a:t>
            </a:r>
            <a:r>
              <a:rPr lang="en-US" dirty="0"/>
              <a:t>	(43)</a:t>
            </a:r>
          </a:p>
          <a:p>
            <a:r>
              <a:rPr lang="en-US" b="1" dirty="0"/>
              <a:t>Hydrological Processes</a:t>
            </a:r>
            <a:r>
              <a:rPr lang="en-US" dirty="0"/>
              <a:t>	(35)</a:t>
            </a:r>
          </a:p>
          <a:p>
            <a:r>
              <a:rPr lang="en-US" b="1" dirty="0"/>
              <a:t>Journal of Environmental Management</a:t>
            </a:r>
            <a:r>
              <a:rPr lang="en-US" dirty="0"/>
              <a:t>	(35)</a:t>
            </a:r>
          </a:p>
          <a:p>
            <a:r>
              <a:rPr lang="en-US" b="1" dirty="0"/>
              <a:t>Landscape and Urban Planning</a:t>
            </a:r>
            <a:r>
              <a:rPr lang="en-US" dirty="0"/>
              <a:t>	(34)</a:t>
            </a:r>
          </a:p>
          <a:p>
            <a:r>
              <a:rPr lang="en-US" b="1" dirty="0"/>
              <a:t>Journal of Wildlife Management</a:t>
            </a:r>
            <a:r>
              <a:rPr lang="en-US" dirty="0"/>
              <a:t>	(34)</a:t>
            </a:r>
          </a:p>
          <a:p>
            <a:r>
              <a:rPr lang="en-US" b="1" dirty="0"/>
              <a:t>Ecological Applications</a:t>
            </a:r>
            <a:r>
              <a:rPr lang="en-US" dirty="0"/>
              <a:t>	(32)</a:t>
            </a:r>
          </a:p>
          <a:p>
            <a:r>
              <a:rPr lang="en-US" b="1" dirty="0"/>
              <a:t>ISPRS Journal of Photogrammetry and Remote Sensing</a:t>
            </a:r>
            <a:r>
              <a:rPr lang="en-US" dirty="0"/>
              <a:t>	(32)</a:t>
            </a:r>
          </a:p>
          <a:p>
            <a:r>
              <a:rPr lang="en-US" b="1" dirty="0"/>
              <a:t>Ecological Indicators</a:t>
            </a:r>
            <a:r>
              <a:rPr lang="en-US" dirty="0"/>
              <a:t>	(30)</a:t>
            </a:r>
          </a:p>
          <a:p>
            <a:r>
              <a:rPr lang="en-US" b="1" dirty="0"/>
              <a:t>Environmental Science and Technology</a:t>
            </a:r>
            <a:r>
              <a:rPr lang="en-US" dirty="0"/>
              <a:t>	(30)</a:t>
            </a:r>
          </a:p>
          <a:p>
            <a:endParaRPr lang="en-US" dirty="0"/>
          </a:p>
        </p:txBody>
      </p:sp>
      <p:sp>
        <p:nvSpPr>
          <p:cNvPr id="4" name="Content Placeholder 3">
            <a:extLst>
              <a:ext uri="{FF2B5EF4-FFF2-40B4-BE49-F238E27FC236}">
                <a16:creationId xmlns:a16="http://schemas.microsoft.com/office/drawing/2014/main" id="{F55F30B3-2D2B-43E5-A143-C2416F7DFB92}"/>
              </a:ext>
            </a:extLst>
          </p:cNvPr>
          <p:cNvSpPr>
            <a:spLocks noGrp="1"/>
          </p:cNvSpPr>
          <p:nvPr>
            <p:ph sz="half" idx="2"/>
          </p:nvPr>
        </p:nvSpPr>
        <p:spPr>
          <a:xfrm>
            <a:off x="6172200" y="997528"/>
            <a:ext cx="5181600" cy="5179435"/>
          </a:xfrm>
        </p:spPr>
        <p:txBody>
          <a:bodyPr>
            <a:normAutofit fontScale="55000" lnSpcReduction="20000"/>
          </a:bodyPr>
          <a:lstStyle/>
          <a:p>
            <a:r>
              <a:rPr lang="en-US" b="1" dirty="0"/>
              <a:t>Urban Ecosystems</a:t>
            </a:r>
            <a:r>
              <a:rPr lang="en-US" dirty="0"/>
              <a:t>	(26)</a:t>
            </a:r>
          </a:p>
          <a:p>
            <a:r>
              <a:rPr lang="en-US" b="1" dirty="0"/>
              <a:t>Environmental Monitoring and Assessment</a:t>
            </a:r>
            <a:r>
              <a:rPr lang="en-US" dirty="0"/>
              <a:t>	(26)</a:t>
            </a:r>
          </a:p>
          <a:p>
            <a:r>
              <a:rPr lang="en-US" b="1" dirty="0"/>
              <a:t>International Journal of Applied Earth Observation and Geoinformation</a:t>
            </a:r>
            <a:r>
              <a:rPr lang="en-US" dirty="0"/>
              <a:t>	(25)</a:t>
            </a:r>
          </a:p>
          <a:p>
            <a:r>
              <a:rPr lang="en-US" b="1" dirty="0"/>
              <a:t>Ecology and Evolution</a:t>
            </a:r>
            <a:r>
              <a:rPr lang="en-US" dirty="0"/>
              <a:t>	(23)</a:t>
            </a:r>
          </a:p>
          <a:p>
            <a:r>
              <a:rPr lang="en-US" b="1" dirty="0"/>
              <a:t>Biological Conservation</a:t>
            </a:r>
            <a:r>
              <a:rPr lang="en-US" dirty="0"/>
              <a:t>	(22)</a:t>
            </a:r>
          </a:p>
          <a:p>
            <a:r>
              <a:rPr lang="en-US" b="1" dirty="0"/>
              <a:t>Forest Ecology and Management</a:t>
            </a:r>
            <a:r>
              <a:rPr lang="en-US" dirty="0"/>
              <a:t>	(21)</a:t>
            </a:r>
          </a:p>
          <a:p>
            <a:r>
              <a:rPr lang="en-US" b="1" dirty="0"/>
              <a:t>Diversity and Distributions</a:t>
            </a:r>
            <a:r>
              <a:rPr lang="en-US" dirty="0"/>
              <a:t>	(20)</a:t>
            </a:r>
          </a:p>
          <a:p>
            <a:r>
              <a:rPr lang="en-US" b="1" dirty="0"/>
              <a:t>Forests</a:t>
            </a:r>
            <a:r>
              <a:rPr lang="en-US" dirty="0"/>
              <a:t>	(20)</a:t>
            </a:r>
          </a:p>
          <a:p>
            <a:r>
              <a:rPr lang="en-US" b="1" dirty="0"/>
              <a:t>International Journal of Remote Sensing</a:t>
            </a:r>
            <a:r>
              <a:rPr lang="en-US" dirty="0"/>
              <a:t>	(19)</a:t>
            </a:r>
          </a:p>
          <a:p>
            <a:r>
              <a:rPr lang="en-US" b="1" dirty="0"/>
              <a:t>Hydrology and Earth System Sciences</a:t>
            </a:r>
            <a:r>
              <a:rPr lang="en-US" dirty="0"/>
              <a:t>	(19)</a:t>
            </a:r>
          </a:p>
          <a:p>
            <a:r>
              <a:rPr lang="en-US" b="1" dirty="0"/>
              <a:t>Environmental Research Letters</a:t>
            </a:r>
            <a:r>
              <a:rPr lang="en-US" dirty="0"/>
              <a:t>	(19)</a:t>
            </a:r>
          </a:p>
          <a:p>
            <a:r>
              <a:rPr lang="en-US" b="1" dirty="0"/>
              <a:t>Environmental Modelling and Software</a:t>
            </a:r>
            <a:r>
              <a:rPr lang="en-US" dirty="0"/>
              <a:t>	(17)</a:t>
            </a:r>
          </a:p>
          <a:p>
            <a:r>
              <a:rPr lang="en-US" b="1" dirty="0"/>
              <a:t>Urban Forestry and Urban Greening</a:t>
            </a:r>
            <a:r>
              <a:rPr lang="en-US" dirty="0"/>
              <a:t>	(16)</a:t>
            </a:r>
          </a:p>
          <a:p>
            <a:r>
              <a:rPr lang="en-US" b="1" dirty="0"/>
              <a:t>Global Change Biology</a:t>
            </a:r>
            <a:r>
              <a:rPr lang="en-US" dirty="0"/>
              <a:t>	(16)</a:t>
            </a:r>
          </a:p>
          <a:p>
            <a:r>
              <a:rPr lang="en-US" b="1" dirty="0"/>
              <a:t>Freshwater Science</a:t>
            </a:r>
            <a:r>
              <a:rPr lang="en-US" dirty="0"/>
              <a:t>	(16)</a:t>
            </a:r>
          </a:p>
          <a:p>
            <a:r>
              <a:rPr lang="en-US" b="1" dirty="0"/>
              <a:t>Scientific Reports</a:t>
            </a:r>
            <a:r>
              <a:rPr lang="en-US" dirty="0"/>
              <a:t>	(16)</a:t>
            </a:r>
          </a:p>
          <a:p>
            <a:r>
              <a:rPr lang="en-US" b="1" dirty="0"/>
              <a:t>Sustainability</a:t>
            </a:r>
            <a:r>
              <a:rPr lang="en-US" dirty="0"/>
              <a:t>	(16)</a:t>
            </a:r>
          </a:p>
          <a:p>
            <a:endParaRPr lang="en-US" dirty="0"/>
          </a:p>
        </p:txBody>
      </p:sp>
    </p:spTree>
    <p:extLst>
      <p:ext uri="{BB962C8B-B14F-4D97-AF65-F5344CB8AC3E}">
        <p14:creationId xmlns:p14="http://schemas.microsoft.com/office/powerpoint/2010/main" val="36263675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A2E09-83E9-49F1-A2F9-7E60B986B8BE}"/>
              </a:ext>
            </a:extLst>
          </p:cNvPr>
          <p:cNvSpPr>
            <a:spLocks noGrp="1"/>
          </p:cNvSpPr>
          <p:nvPr>
            <p:ph type="title"/>
          </p:nvPr>
        </p:nvSpPr>
        <p:spPr>
          <a:xfrm>
            <a:off x="838200" y="136526"/>
            <a:ext cx="10515600" cy="632402"/>
          </a:xfrm>
        </p:spPr>
        <p:txBody>
          <a:bodyPr>
            <a:normAutofit fontScale="90000"/>
          </a:bodyPr>
          <a:lstStyle/>
          <a:p>
            <a:pPr algn="ctr"/>
            <a:r>
              <a:rPr lang="en-US" dirty="0"/>
              <a:t>Journal Topics</a:t>
            </a:r>
          </a:p>
        </p:txBody>
      </p:sp>
      <p:sp>
        <p:nvSpPr>
          <p:cNvPr id="3" name="Content Placeholder 2">
            <a:extLst>
              <a:ext uri="{FF2B5EF4-FFF2-40B4-BE49-F238E27FC236}">
                <a16:creationId xmlns:a16="http://schemas.microsoft.com/office/drawing/2014/main" id="{C4CC34EF-47B4-4EA8-B82E-2F4A22995B91}"/>
              </a:ext>
            </a:extLst>
          </p:cNvPr>
          <p:cNvSpPr>
            <a:spLocks noGrp="1"/>
          </p:cNvSpPr>
          <p:nvPr>
            <p:ph sz="half" idx="1"/>
          </p:nvPr>
        </p:nvSpPr>
        <p:spPr>
          <a:xfrm>
            <a:off x="838200" y="997528"/>
            <a:ext cx="5181600" cy="5495346"/>
          </a:xfrm>
        </p:spPr>
        <p:txBody>
          <a:bodyPr>
            <a:normAutofit fontScale="92500" lnSpcReduction="20000"/>
          </a:bodyPr>
          <a:lstStyle/>
          <a:p>
            <a:pPr lvl="0"/>
            <a:r>
              <a:rPr lang="en-US" dirty="0"/>
              <a:t>agriculture</a:t>
            </a:r>
          </a:p>
          <a:p>
            <a:pPr lvl="0"/>
            <a:r>
              <a:rPr lang="en-US" dirty="0"/>
              <a:t>air quality</a:t>
            </a:r>
          </a:p>
          <a:p>
            <a:pPr lvl="0"/>
            <a:r>
              <a:rPr lang="en-US" dirty="0"/>
              <a:t>alternative energy/biofuels</a:t>
            </a:r>
          </a:p>
          <a:p>
            <a:pPr lvl="0"/>
            <a:r>
              <a:rPr lang="en-US" dirty="0"/>
              <a:t>biodiversity</a:t>
            </a:r>
          </a:p>
          <a:p>
            <a:pPr lvl="0"/>
            <a:r>
              <a:rPr lang="en-US" dirty="0"/>
              <a:t>built environment</a:t>
            </a:r>
          </a:p>
          <a:p>
            <a:pPr lvl="0"/>
            <a:r>
              <a:rPr lang="en-US" dirty="0"/>
              <a:t>carbon flux</a:t>
            </a:r>
          </a:p>
          <a:p>
            <a:pPr lvl="0"/>
            <a:r>
              <a:rPr lang="en-US" dirty="0"/>
              <a:t>change detection</a:t>
            </a:r>
          </a:p>
          <a:p>
            <a:pPr lvl="0"/>
            <a:r>
              <a:rPr lang="en-US" dirty="0"/>
              <a:t>climate change</a:t>
            </a:r>
          </a:p>
          <a:p>
            <a:pPr lvl="0"/>
            <a:r>
              <a:rPr lang="en-US" dirty="0"/>
              <a:t>conservation</a:t>
            </a:r>
          </a:p>
          <a:p>
            <a:pPr lvl="0"/>
            <a:r>
              <a:rPr lang="en-US" dirty="0"/>
              <a:t>crop assessment</a:t>
            </a:r>
          </a:p>
          <a:p>
            <a:pPr lvl="0"/>
            <a:r>
              <a:rPr lang="en-US" dirty="0"/>
              <a:t>crop mapping</a:t>
            </a:r>
          </a:p>
        </p:txBody>
      </p:sp>
      <p:sp>
        <p:nvSpPr>
          <p:cNvPr id="4" name="Content Placeholder 3">
            <a:extLst>
              <a:ext uri="{FF2B5EF4-FFF2-40B4-BE49-F238E27FC236}">
                <a16:creationId xmlns:a16="http://schemas.microsoft.com/office/drawing/2014/main" id="{F55F30B3-2D2B-43E5-A143-C2416F7DFB92}"/>
              </a:ext>
            </a:extLst>
          </p:cNvPr>
          <p:cNvSpPr>
            <a:spLocks noGrp="1"/>
          </p:cNvSpPr>
          <p:nvPr>
            <p:ph sz="half" idx="2"/>
          </p:nvPr>
        </p:nvSpPr>
        <p:spPr>
          <a:xfrm>
            <a:off x="6172200" y="997528"/>
            <a:ext cx="5181600" cy="5179435"/>
          </a:xfrm>
        </p:spPr>
        <p:txBody>
          <a:bodyPr>
            <a:normAutofit fontScale="92500" lnSpcReduction="20000"/>
          </a:bodyPr>
          <a:lstStyle/>
          <a:p>
            <a:pPr lvl="0"/>
            <a:r>
              <a:rPr lang="en-US" dirty="0"/>
              <a:t>disaster forecasting and recovery</a:t>
            </a:r>
          </a:p>
          <a:p>
            <a:pPr lvl="0"/>
            <a:r>
              <a:rPr lang="en-US" dirty="0"/>
              <a:t>drought</a:t>
            </a:r>
          </a:p>
          <a:p>
            <a:pPr lvl="0"/>
            <a:r>
              <a:rPr lang="en-US" dirty="0"/>
              <a:t>economic development</a:t>
            </a:r>
          </a:p>
          <a:p>
            <a:pPr lvl="0"/>
            <a:r>
              <a:rPr lang="en-US" dirty="0"/>
              <a:t>ecosystem health</a:t>
            </a:r>
          </a:p>
          <a:p>
            <a:pPr lvl="0"/>
            <a:r>
              <a:rPr lang="en-US" dirty="0"/>
              <a:t>ecosystem services</a:t>
            </a:r>
          </a:p>
          <a:p>
            <a:pPr lvl="0"/>
            <a:r>
              <a:rPr lang="en-US" dirty="0"/>
              <a:t>emergency response</a:t>
            </a:r>
          </a:p>
          <a:p>
            <a:r>
              <a:rPr lang="en-US" dirty="0"/>
              <a:t>energy development</a:t>
            </a:r>
          </a:p>
          <a:p>
            <a:pPr lvl="0"/>
            <a:r>
              <a:rPr lang="en-US" dirty="0"/>
              <a:t>epidemiology</a:t>
            </a:r>
          </a:p>
          <a:p>
            <a:pPr lvl="0"/>
            <a:r>
              <a:rPr lang="en-US" dirty="0"/>
              <a:t>fire fuels</a:t>
            </a:r>
          </a:p>
          <a:p>
            <a:pPr lvl="0"/>
            <a:r>
              <a:rPr lang="en-US" dirty="0"/>
              <a:t>flood hazards and management</a:t>
            </a:r>
          </a:p>
          <a:p>
            <a:pPr lvl="0"/>
            <a:r>
              <a:rPr lang="en-US" dirty="0"/>
              <a:t>forest health</a:t>
            </a:r>
          </a:p>
          <a:p>
            <a:pPr lvl="0"/>
            <a:r>
              <a:rPr lang="en-US" dirty="0"/>
              <a:t>heat islands</a:t>
            </a:r>
          </a:p>
        </p:txBody>
      </p:sp>
      <p:pic>
        <p:nvPicPr>
          <p:cNvPr id="6" name="Picture 5" descr="A close up of a logo&#10;&#10;Description automatically generated">
            <a:extLst>
              <a:ext uri="{FF2B5EF4-FFF2-40B4-BE49-F238E27FC236}">
                <a16:creationId xmlns:a16="http://schemas.microsoft.com/office/drawing/2014/main" id="{957B5066-1921-45D7-8583-448028AC3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063782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A2E09-83E9-49F1-A2F9-7E60B986B8BE}"/>
              </a:ext>
            </a:extLst>
          </p:cNvPr>
          <p:cNvSpPr>
            <a:spLocks noGrp="1"/>
          </p:cNvSpPr>
          <p:nvPr>
            <p:ph type="title"/>
          </p:nvPr>
        </p:nvSpPr>
        <p:spPr>
          <a:xfrm>
            <a:off x="838200" y="146917"/>
            <a:ext cx="10515600" cy="632402"/>
          </a:xfrm>
        </p:spPr>
        <p:txBody>
          <a:bodyPr>
            <a:normAutofit fontScale="90000"/>
          </a:bodyPr>
          <a:lstStyle/>
          <a:p>
            <a:pPr algn="ctr"/>
            <a:r>
              <a:rPr lang="en-US" dirty="0"/>
              <a:t>Journal Topics</a:t>
            </a:r>
          </a:p>
        </p:txBody>
      </p:sp>
      <p:sp>
        <p:nvSpPr>
          <p:cNvPr id="3" name="Content Placeholder 2">
            <a:extLst>
              <a:ext uri="{FF2B5EF4-FFF2-40B4-BE49-F238E27FC236}">
                <a16:creationId xmlns:a16="http://schemas.microsoft.com/office/drawing/2014/main" id="{C4CC34EF-47B4-4EA8-B82E-2F4A22995B91}"/>
              </a:ext>
            </a:extLst>
          </p:cNvPr>
          <p:cNvSpPr>
            <a:spLocks noGrp="1"/>
          </p:cNvSpPr>
          <p:nvPr>
            <p:ph sz="half" idx="1"/>
          </p:nvPr>
        </p:nvSpPr>
        <p:spPr>
          <a:xfrm>
            <a:off x="838200" y="997528"/>
            <a:ext cx="5181600" cy="5179435"/>
          </a:xfrm>
        </p:spPr>
        <p:txBody>
          <a:bodyPr>
            <a:normAutofit fontScale="77500" lnSpcReduction="20000"/>
          </a:bodyPr>
          <a:lstStyle/>
          <a:p>
            <a:pPr lvl="0"/>
            <a:r>
              <a:rPr lang="en-US" dirty="0"/>
              <a:t>human health</a:t>
            </a:r>
          </a:p>
          <a:p>
            <a:pPr lvl="0"/>
            <a:r>
              <a:rPr lang="en-US" dirty="0"/>
              <a:t>hurricane hazards</a:t>
            </a:r>
          </a:p>
          <a:p>
            <a:pPr lvl="0"/>
            <a:r>
              <a:rPr lang="en-US" dirty="0"/>
              <a:t>hydrological modeling</a:t>
            </a:r>
          </a:p>
          <a:p>
            <a:pPr lvl="0"/>
            <a:r>
              <a:rPr lang="en-US" dirty="0"/>
              <a:t>land cover/land use</a:t>
            </a:r>
          </a:p>
          <a:p>
            <a:pPr lvl="0"/>
            <a:r>
              <a:rPr lang="en-US" dirty="0"/>
              <a:t>land management</a:t>
            </a:r>
          </a:p>
          <a:p>
            <a:pPr lvl="0"/>
            <a:r>
              <a:rPr lang="en-US" dirty="0"/>
              <a:t>landscape ecology</a:t>
            </a:r>
          </a:p>
          <a:p>
            <a:pPr lvl="0"/>
            <a:r>
              <a:rPr lang="en-US" dirty="0"/>
              <a:t>military force protection</a:t>
            </a:r>
          </a:p>
          <a:p>
            <a:pPr lvl="0"/>
            <a:r>
              <a:rPr lang="en-US" dirty="0"/>
              <a:t>national park management</a:t>
            </a:r>
          </a:p>
          <a:p>
            <a:pPr lvl="0"/>
            <a:r>
              <a:rPr lang="en-US" dirty="0"/>
              <a:t>pesticide management</a:t>
            </a:r>
          </a:p>
          <a:p>
            <a:pPr lvl="0"/>
            <a:r>
              <a:rPr lang="en-US" dirty="0"/>
              <a:t>permafrost</a:t>
            </a:r>
          </a:p>
          <a:p>
            <a:r>
              <a:rPr lang="en-US" dirty="0"/>
              <a:t>pollinator health</a:t>
            </a:r>
          </a:p>
          <a:p>
            <a:pPr lvl="0"/>
            <a:r>
              <a:rPr lang="en-US" dirty="0"/>
              <a:t>pollution, land and water</a:t>
            </a:r>
          </a:p>
          <a:p>
            <a:pPr lvl="0"/>
            <a:r>
              <a:rPr lang="en-US" dirty="0"/>
              <a:t>population density</a:t>
            </a:r>
          </a:p>
          <a:p>
            <a:endParaRPr lang="en-US" dirty="0"/>
          </a:p>
          <a:p>
            <a:pPr marL="0" indent="0">
              <a:buNone/>
            </a:pPr>
            <a:endParaRPr lang="en-US" dirty="0"/>
          </a:p>
        </p:txBody>
      </p:sp>
      <p:sp>
        <p:nvSpPr>
          <p:cNvPr id="4" name="Content Placeholder 3">
            <a:extLst>
              <a:ext uri="{FF2B5EF4-FFF2-40B4-BE49-F238E27FC236}">
                <a16:creationId xmlns:a16="http://schemas.microsoft.com/office/drawing/2014/main" id="{F55F30B3-2D2B-43E5-A143-C2416F7DFB92}"/>
              </a:ext>
            </a:extLst>
          </p:cNvPr>
          <p:cNvSpPr>
            <a:spLocks noGrp="1"/>
          </p:cNvSpPr>
          <p:nvPr>
            <p:ph sz="half" idx="2"/>
          </p:nvPr>
        </p:nvSpPr>
        <p:spPr>
          <a:xfrm>
            <a:off x="6172200" y="997528"/>
            <a:ext cx="5181600" cy="5179435"/>
          </a:xfrm>
        </p:spPr>
        <p:txBody>
          <a:bodyPr>
            <a:normAutofit fontScale="77500" lnSpcReduction="20000"/>
          </a:bodyPr>
          <a:lstStyle/>
          <a:p>
            <a:pPr lvl="0"/>
            <a:r>
              <a:rPr lang="en-US" dirty="0"/>
              <a:t>population dynamics</a:t>
            </a:r>
          </a:p>
          <a:p>
            <a:pPr lvl="0"/>
            <a:r>
              <a:rPr lang="en-US" dirty="0"/>
              <a:t>roads and traffic</a:t>
            </a:r>
          </a:p>
          <a:p>
            <a:pPr lvl="0"/>
            <a:r>
              <a:rPr lang="en-US" dirty="0"/>
              <a:t>soil surveys</a:t>
            </a:r>
          </a:p>
          <a:p>
            <a:pPr lvl="0"/>
            <a:r>
              <a:rPr lang="en-US" dirty="0"/>
              <a:t>spatial analysis</a:t>
            </a:r>
          </a:p>
          <a:p>
            <a:pPr lvl="0"/>
            <a:r>
              <a:rPr lang="en-US" dirty="0"/>
              <a:t>species counts</a:t>
            </a:r>
          </a:p>
          <a:p>
            <a:pPr lvl="0"/>
            <a:r>
              <a:rPr lang="en-US" dirty="0"/>
              <a:t>urban growth</a:t>
            </a:r>
          </a:p>
          <a:p>
            <a:pPr lvl="0"/>
            <a:r>
              <a:rPr lang="en-US" dirty="0"/>
              <a:t>urban planning</a:t>
            </a:r>
          </a:p>
          <a:p>
            <a:pPr lvl="0"/>
            <a:r>
              <a:rPr lang="en-US" dirty="0"/>
              <a:t>vector borne diseases</a:t>
            </a:r>
          </a:p>
          <a:p>
            <a:pPr lvl="0"/>
            <a:r>
              <a:rPr lang="en-US" dirty="0"/>
              <a:t>water quality</a:t>
            </a:r>
          </a:p>
          <a:p>
            <a:pPr lvl="0"/>
            <a:r>
              <a:rPr lang="en-US" dirty="0"/>
              <a:t>water resources, groundwater and surface</a:t>
            </a:r>
          </a:p>
          <a:p>
            <a:pPr lvl="0"/>
            <a:r>
              <a:rPr lang="en-US" dirty="0"/>
              <a:t>wetlands</a:t>
            </a:r>
          </a:p>
          <a:p>
            <a:pPr lvl="0"/>
            <a:r>
              <a:rPr lang="en-US" dirty="0"/>
              <a:t>wildfire risk</a:t>
            </a:r>
          </a:p>
          <a:p>
            <a:pPr lvl="0"/>
            <a:r>
              <a:rPr lang="en-US" dirty="0"/>
              <a:t>wildlife habitat and health</a:t>
            </a:r>
          </a:p>
          <a:p>
            <a:endParaRPr lang="en-US" dirty="0"/>
          </a:p>
        </p:txBody>
      </p:sp>
      <p:pic>
        <p:nvPicPr>
          <p:cNvPr id="6" name="Picture 5" descr="A close up of a logo&#10;&#10;Description automatically generated">
            <a:extLst>
              <a:ext uri="{FF2B5EF4-FFF2-40B4-BE49-F238E27FC236}">
                <a16:creationId xmlns:a16="http://schemas.microsoft.com/office/drawing/2014/main" id="{78929925-E2AE-4A7D-96E4-A5449D0F0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06290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20A76-94D9-4E35-9636-2F0259D7D326}"/>
              </a:ext>
            </a:extLst>
          </p:cNvPr>
          <p:cNvSpPr>
            <a:spLocks noGrp="1"/>
          </p:cNvSpPr>
          <p:nvPr>
            <p:ph type="title"/>
          </p:nvPr>
        </p:nvSpPr>
        <p:spPr/>
        <p:txBody>
          <a:bodyPr/>
          <a:lstStyle/>
          <a:p>
            <a:endParaRPr lang="en-US" dirty="0"/>
          </a:p>
        </p:txBody>
      </p:sp>
      <p:pic>
        <p:nvPicPr>
          <p:cNvPr id="5" name="Content Placeholder 4" descr="A screenshot of a cell phone&#10;&#10;Description automatically generated">
            <a:extLst>
              <a:ext uri="{FF2B5EF4-FFF2-40B4-BE49-F238E27FC236}">
                <a16:creationId xmlns:a16="http://schemas.microsoft.com/office/drawing/2014/main" id="{4433A624-8AFC-4CFA-AA49-014010DF334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4958" y="1690688"/>
            <a:ext cx="10242084" cy="5249971"/>
          </a:xfrm>
        </p:spPr>
      </p:pic>
      <p:pic>
        <p:nvPicPr>
          <p:cNvPr id="7" name="Picture 6" descr="A close up of a logo&#10;&#10;Description automatically generated">
            <a:extLst>
              <a:ext uri="{FF2B5EF4-FFF2-40B4-BE49-F238E27FC236}">
                <a16:creationId xmlns:a16="http://schemas.microsoft.com/office/drawing/2014/main" id="{9A56B488-DE2F-43DF-8DEE-3743DEDF3C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6799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20A76-94D9-4E35-9636-2F0259D7D326}"/>
              </a:ext>
            </a:extLst>
          </p:cNvPr>
          <p:cNvSpPr>
            <a:spLocks noGrp="1"/>
          </p:cNvSpPr>
          <p:nvPr>
            <p:ph type="title"/>
          </p:nvPr>
        </p:nvSpPr>
        <p:spPr/>
        <p:txBody>
          <a:bodyPr/>
          <a:lstStyle/>
          <a:p>
            <a:endParaRPr lang="en-US" dirty="0"/>
          </a:p>
        </p:txBody>
      </p:sp>
      <p:pic>
        <p:nvPicPr>
          <p:cNvPr id="5" name="Content Placeholder 4" descr="A screenshot of a cell phone&#10;&#10;Description automatically generated">
            <a:extLst>
              <a:ext uri="{FF2B5EF4-FFF2-40B4-BE49-F238E27FC236}">
                <a16:creationId xmlns:a16="http://schemas.microsoft.com/office/drawing/2014/main" id="{4433A624-8AFC-4CFA-AA49-014010DF334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4958" y="1690688"/>
            <a:ext cx="10242084" cy="5249971"/>
          </a:xfrm>
        </p:spPr>
      </p:pic>
      <p:pic>
        <p:nvPicPr>
          <p:cNvPr id="7" name="Picture 6" descr="A close up of a logo&#10;&#10;Description automatically generated">
            <a:extLst>
              <a:ext uri="{FF2B5EF4-FFF2-40B4-BE49-F238E27FC236}">
                <a16:creationId xmlns:a16="http://schemas.microsoft.com/office/drawing/2014/main" id="{9A56B488-DE2F-43DF-8DEE-3743DEDF3C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Oval 2">
            <a:extLst>
              <a:ext uri="{FF2B5EF4-FFF2-40B4-BE49-F238E27FC236}">
                <a16:creationId xmlns:a16="http://schemas.microsoft.com/office/drawing/2014/main" id="{A62F9075-4573-4663-B4CE-C103977F1FA3}"/>
              </a:ext>
            </a:extLst>
          </p:cNvPr>
          <p:cNvSpPr/>
          <p:nvPr/>
        </p:nvSpPr>
        <p:spPr>
          <a:xfrm>
            <a:off x="5715000" y="2161309"/>
            <a:ext cx="5143500" cy="1859973"/>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6096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p, text&#10;&#10;Description automatically generated">
            <a:extLst>
              <a:ext uri="{FF2B5EF4-FFF2-40B4-BE49-F238E27FC236}">
                <a16:creationId xmlns:a16="http://schemas.microsoft.com/office/drawing/2014/main" id="{3A5DA78D-3FE7-4677-A430-FA60DD761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326"/>
            <a:ext cx="12192000" cy="6811347"/>
          </a:xfrm>
          <a:prstGeom prst="rect">
            <a:avLst/>
          </a:prstGeom>
        </p:spPr>
      </p:pic>
      <p:sp>
        <p:nvSpPr>
          <p:cNvPr id="2" name="Title 1">
            <a:extLst>
              <a:ext uri="{FF2B5EF4-FFF2-40B4-BE49-F238E27FC236}">
                <a16:creationId xmlns:a16="http://schemas.microsoft.com/office/drawing/2014/main" id="{92640A97-E156-4687-B3D0-4966952CAB9E}"/>
              </a:ext>
            </a:extLst>
          </p:cNvPr>
          <p:cNvSpPr>
            <a:spLocks noGrp="1"/>
          </p:cNvSpPr>
          <p:nvPr>
            <p:ph type="title"/>
          </p:nvPr>
        </p:nvSpPr>
        <p:spPr>
          <a:xfrm>
            <a:off x="1097280" y="325551"/>
            <a:ext cx="2518756" cy="1077222"/>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NAIP 1m</a:t>
            </a:r>
          </a:p>
        </p:txBody>
      </p:sp>
      <p:sp>
        <p:nvSpPr>
          <p:cNvPr id="3" name="Content Placeholder 2">
            <a:extLst>
              <a:ext uri="{FF2B5EF4-FFF2-40B4-BE49-F238E27FC236}">
                <a16:creationId xmlns:a16="http://schemas.microsoft.com/office/drawing/2014/main" id="{C7B22B82-79FE-422C-B05C-A715286A9F6E}"/>
              </a:ext>
            </a:extLst>
          </p:cNvPr>
          <p:cNvSpPr>
            <a:spLocks noGrp="1"/>
          </p:cNvSpPr>
          <p:nvPr>
            <p:ph sz="half"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br>
              <a:rPr lang="en-US" sz="2000">
                <a:solidFill>
                  <a:srgbClr val="FFFFFF"/>
                </a:solidFill>
              </a:rPr>
            </a:br>
            <a:br>
              <a:rPr lang="en-US" sz="2000">
                <a:solidFill>
                  <a:srgbClr val="FFFFFF"/>
                </a:solidFill>
              </a:rPr>
            </a:br>
            <a:br>
              <a:rPr lang="en-US" sz="2000">
                <a:solidFill>
                  <a:srgbClr val="FFFFFF"/>
                </a:solidFill>
              </a:rPr>
            </a:br>
            <a:endParaRPr lang="en-US" sz="2000">
              <a:solidFill>
                <a:srgbClr val="FFFFFF"/>
              </a:solidFill>
            </a:endParaRPr>
          </a:p>
        </p:txBody>
      </p:sp>
      <p:pic>
        <p:nvPicPr>
          <p:cNvPr id="7" name="Picture 6" descr="A close up of a logo&#10;&#10;Description automatically generated">
            <a:extLst>
              <a:ext uri="{FF2B5EF4-FFF2-40B4-BE49-F238E27FC236}">
                <a16:creationId xmlns:a16="http://schemas.microsoft.com/office/drawing/2014/main" id="{53EBCD12-5F4C-4764-8E63-530388BD1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12936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r>
              <a:rPr lang="en-US" dirty="0"/>
              <a:t>Patents?</a:t>
            </a:r>
          </a:p>
        </p:txBody>
      </p:sp>
      <p:sp>
        <p:nvSpPr>
          <p:cNvPr id="5" name="Content Placeholder 4">
            <a:extLst>
              <a:ext uri="{FF2B5EF4-FFF2-40B4-BE49-F238E27FC236}">
                <a16:creationId xmlns:a16="http://schemas.microsoft.com/office/drawing/2014/main" id="{111A4D12-0A75-494C-883B-563950ECFB5B}"/>
              </a:ext>
            </a:extLst>
          </p:cNvPr>
          <p:cNvSpPr>
            <a:spLocks noGrp="1"/>
          </p:cNvSpPr>
          <p:nvPr>
            <p:ph idx="1"/>
          </p:nvPr>
        </p:nvSpPr>
        <p:spPr/>
        <p:txBody>
          <a:bodyPr/>
          <a:lstStyle/>
          <a:p>
            <a:r>
              <a:rPr lang="en-US" dirty="0"/>
              <a:t>DETERMINING RISK POSED BY VEGETATION </a:t>
            </a:r>
          </a:p>
          <a:p>
            <a:pPr lvl="1"/>
            <a:r>
              <a:rPr lang="en-US" dirty="0"/>
              <a:t>Research on Resilience of Power Systems Under Natural Disasters—A Review </a:t>
            </a:r>
          </a:p>
          <a:p>
            <a:pPr lvl="1"/>
            <a:r>
              <a:rPr lang="en-US" dirty="0"/>
              <a:t>IEEE Transactions on Power Systems , The University of Texas at Austin </a:t>
            </a:r>
          </a:p>
          <a:p>
            <a:pPr lvl="1"/>
            <a:endParaRPr lang="en-US" dirty="0"/>
          </a:p>
          <a:p>
            <a:r>
              <a:rPr lang="en-US" dirty="0"/>
              <a:t>An evaluation of time-series smoothing algorithms for land-cover classifications using MODIS-NDVI multi-temporal data </a:t>
            </a:r>
          </a:p>
          <a:p>
            <a:pPr lvl="1"/>
            <a:r>
              <a:rPr lang="en-US" dirty="0"/>
              <a:t>Remote Sensing of Environment </a:t>
            </a:r>
          </a:p>
          <a:p>
            <a:pPr lvl="1"/>
            <a:r>
              <a:rPr lang="en-US" dirty="0"/>
              <a:t>Environmental Protection Agency; Virginia Tech </a:t>
            </a:r>
          </a:p>
        </p:txBody>
      </p:sp>
      <p:pic>
        <p:nvPicPr>
          <p:cNvPr id="8" name="Picture 7" descr="A close up of a logo&#10;&#10;Description automatically generated">
            <a:extLst>
              <a:ext uri="{FF2B5EF4-FFF2-40B4-BE49-F238E27FC236}">
                <a16:creationId xmlns:a16="http://schemas.microsoft.com/office/drawing/2014/main" id="{1B97169B-8DF5-4D1B-A73F-8AE8BDDEA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icture containing building, large, water, blue&#10;&#10;Description automatically generated">
            <a:extLst>
              <a:ext uri="{FF2B5EF4-FFF2-40B4-BE49-F238E27FC236}">
                <a16:creationId xmlns:a16="http://schemas.microsoft.com/office/drawing/2014/main" id="{99D04139-2642-40CA-A029-B307632EA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6700" y="4374356"/>
            <a:ext cx="3221182" cy="2415887"/>
          </a:xfrm>
          <a:prstGeom prst="rect">
            <a:avLst/>
          </a:prstGeom>
        </p:spPr>
      </p:pic>
    </p:spTree>
    <p:extLst>
      <p:ext uri="{BB962C8B-B14F-4D97-AF65-F5344CB8AC3E}">
        <p14:creationId xmlns:p14="http://schemas.microsoft.com/office/powerpoint/2010/main" val="36182774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r>
              <a:rPr lang="en-US"/>
              <a:t>U.S. Policy</a:t>
            </a:r>
            <a:endParaRPr lang="en-US" dirty="0"/>
          </a:p>
        </p:txBody>
      </p:sp>
      <p:sp>
        <p:nvSpPr>
          <p:cNvPr id="5" name="Content Placeholder 4">
            <a:extLst>
              <a:ext uri="{FF2B5EF4-FFF2-40B4-BE49-F238E27FC236}">
                <a16:creationId xmlns:a16="http://schemas.microsoft.com/office/drawing/2014/main" id="{111A4D12-0A75-494C-883B-563950ECFB5B}"/>
              </a:ext>
            </a:extLst>
          </p:cNvPr>
          <p:cNvSpPr>
            <a:spLocks noGrp="1"/>
          </p:cNvSpPr>
          <p:nvPr>
            <p:ph idx="1"/>
          </p:nvPr>
        </p:nvSpPr>
        <p:spPr/>
        <p:txBody>
          <a:bodyPr>
            <a:normAutofit/>
          </a:bodyPr>
          <a:lstStyle/>
          <a:p>
            <a:r>
              <a:rPr lang="en-US"/>
              <a:t>World Bank| Primer for Cool Cities : Reducing Excessive Urban Heat – With a Focus on Passive Measures </a:t>
            </a:r>
          </a:p>
          <a:p>
            <a:r>
              <a:rPr lang="en-US"/>
              <a:t>World Bank| Conflict and the Composition of Economic Activity in Afghanistan </a:t>
            </a:r>
          </a:p>
          <a:p>
            <a:r>
              <a:rPr lang="en-US"/>
              <a:t>World Bank| Identifying Urban Areas by Combining Human Judgment and Machine Learning : An Application to India </a:t>
            </a:r>
          </a:p>
          <a:p>
            <a:r>
              <a:rPr lang="en-US"/>
              <a:t>Brookings Institute| Expanding and diversifying housing: Approaches and impacts on opportunity </a:t>
            </a:r>
          </a:p>
          <a:p>
            <a:endParaRPr lang="en-US" dirty="0"/>
          </a:p>
        </p:txBody>
      </p:sp>
      <p:pic>
        <p:nvPicPr>
          <p:cNvPr id="6" name="Picture 5" descr="A close up of a logo&#10;&#10;Description automatically generated">
            <a:extLst>
              <a:ext uri="{FF2B5EF4-FFF2-40B4-BE49-F238E27FC236}">
                <a16:creationId xmlns:a16="http://schemas.microsoft.com/office/drawing/2014/main" id="{1A2BC4B7-F085-4CA7-9CC2-ED8B2EBCF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A view of the city from the top of a lush green field&#10;&#10;Description automatically generated">
            <a:extLst>
              <a:ext uri="{FF2B5EF4-FFF2-40B4-BE49-F238E27FC236}">
                <a16:creationId xmlns:a16="http://schemas.microsoft.com/office/drawing/2014/main" id="{DA94F325-8770-4966-9846-27A3CA430F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1840" y="5353050"/>
            <a:ext cx="6988320" cy="1504950"/>
          </a:xfrm>
          <a:prstGeom prst="rect">
            <a:avLst/>
          </a:prstGeom>
        </p:spPr>
      </p:pic>
    </p:spTree>
    <p:extLst>
      <p:ext uri="{BB962C8B-B14F-4D97-AF65-F5344CB8AC3E}">
        <p14:creationId xmlns:p14="http://schemas.microsoft.com/office/powerpoint/2010/main" val="32029490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r>
              <a:rPr lang="en-US" dirty="0"/>
              <a:t>U.S. Policy</a:t>
            </a:r>
          </a:p>
        </p:txBody>
      </p:sp>
      <p:sp>
        <p:nvSpPr>
          <p:cNvPr id="5" name="Content Placeholder 4">
            <a:extLst>
              <a:ext uri="{FF2B5EF4-FFF2-40B4-BE49-F238E27FC236}">
                <a16:creationId xmlns:a16="http://schemas.microsoft.com/office/drawing/2014/main" id="{111A4D12-0A75-494C-883B-563950ECFB5B}"/>
              </a:ext>
            </a:extLst>
          </p:cNvPr>
          <p:cNvSpPr>
            <a:spLocks noGrp="1"/>
          </p:cNvSpPr>
          <p:nvPr>
            <p:ph idx="1"/>
          </p:nvPr>
        </p:nvSpPr>
        <p:spPr/>
        <p:txBody>
          <a:bodyPr/>
          <a:lstStyle/>
          <a:p>
            <a:r>
              <a:rPr lang="en-US" dirty="0"/>
              <a:t>USDA Forest Service| Revised Draft Environmental Impact Statement for Revision of the Sequoia and Sierra National Forests Land Management Plans </a:t>
            </a:r>
          </a:p>
          <a:p>
            <a:r>
              <a:rPr lang="en-US" dirty="0"/>
              <a:t>Centers for Disease Control and Prevention (CDC)| Surveillance for Ixodes scapularis and pathogens found in this tick species in the United States </a:t>
            </a:r>
          </a:p>
          <a:p>
            <a:r>
              <a:rPr lang="en-US" dirty="0"/>
              <a:t>USDA Forest Service| Volume 3: Final Environmental Impact Statement  for the NCDE Grizzly Bear Amendments </a:t>
            </a:r>
          </a:p>
        </p:txBody>
      </p:sp>
      <p:pic>
        <p:nvPicPr>
          <p:cNvPr id="4" name="Picture 3" descr="A close up of a logo&#10;&#10;Description automatically generated">
            <a:extLst>
              <a:ext uri="{FF2B5EF4-FFF2-40B4-BE49-F238E27FC236}">
                <a16:creationId xmlns:a16="http://schemas.microsoft.com/office/drawing/2014/main" id="{358CDA65-CA4D-47B8-96AB-2F174BFDB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close up of a tree&#10;&#10;Description automatically generated">
            <a:extLst>
              <a:ext uri="{FF2B5EF4-FFF2-40B4-BE49-F238E27FC236}">
                <a16:creationId xmlns:a16="http://schemas.microsoft.com/office/drawing/2014/main" id="{A907F5D7-BA1B-43DC-81C2-A7BA39348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35898" y="4428259"/>
            <a:ext cx="1895475" cy="2419350"/>
          </a:xfrm>
          <a:prstGeom prst="rect">
            <a:avLst/>
          </a:prstGeom>
        </p:spPr>
      </p:pic>
      <p:pic>
        <p:nvPicPr>
          <p:cNvPr id="8" name="Picture 7" descr="A large brown bear walking across a dirt road&#10;&#10;Description automatically generated">
            <a:extLst>
              <a:ext uri="{FF2B5EF4-FFF2-40B4-BE49-F238E27FC236}">
                <a16:creationId xmlns:a16="http://schemas.microsoft.com/office/drawing/2014/main" id="{564437D8-AD88-48C9-B905-A23081EAB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599" y="5180589"/>
            <a:ext cx="2981325" cy="1533525"/>
          </a:xfrm>
          <a:prstGeom prst="rect">
            <a:avLst/>
          </a:prstGeom>
        </p:spPr>
      </p:pic>
      <p:pic>
        <p:nvPicPr>
          <p:cNvPr id="10" name="Picture 9">
            <a:extLst>
              <a:ext uri="{FF2B5EF4-FFF2-40B4-BE49-F238E27FC236}">
                <a16:creationId xmlns:a16="http://schemas.microsoft.com/office/drawing/2014/main" id="{4B3632C7-2FD5-4FB3-A165-E1CCF7FA4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7628" y="29178"/>
            <a:ext cx="1340426" cy="1796447"/>
          </a:xfrm>
          <a:prstGeom prst="rect">
            <a:avLst/>
          </a:prstGeom>
        </p:spPr>
      </p:pic>
    </p:spTree>
    <p:extLst>
      <p:ext uri="{BB962C8B-B14F-4D97-AF65-F5344CB8AC3E}">
        <p14:creationId xmlns:p14="http://schemas.microsoft.com/office/powerpoint/2010/main" val="18700759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r>
              <a:rPr lang="en-US" dirty="0"/>
              <a:t>U.S. Policy</a:t>
            </a:r>
          </a:p>
        </p:txBody>
      </p:sp>
      <p:sp>
        <p:nvSpPr>
          <p:cNvPr id="5" name="Content Placeholder 4">
            <a:extLst>
              <a:ext uri="{FF2B5EF4-FFF2-40B4-BE49-F238E27FC236}">
                <a16:creationId xmlns:a16="http://schemas.microsoft.com/office/drawing/2014/main" id="{111A4D12-0A75-494C-883B-563950ECFB5B}"/>
              </a:ext>
            </a:extLst>
          </p:cNvPr>
          <p:cNvSpPr>
            <a:spLocks noGrp="1"/>
          </p:cNvSpPr>
          <p:nvPr>
            <p:ph idx="1"/>
          </p:nvPr>
        </p:nvSpPr>
        <p:spPr/>
        <p:txBody>
          <a:bodyPr/>
          <a:lstStyle/>
          <a:p>
            <a:r>
              <a:rPr lang="en-US" dirty="0"/>
              <a:t>National Academies Press| Review of the Draft Climate Science Special Report </a:t>
            </a:r>
          </a:p>
          <a:p>
            <a:r>
              <a:rPr lang="en-US" dirty="0"/>
              <a:t>National Academies Press| Effective Monitoring to Evaluate Ecological Restoration in the Gulf of Mexico </a:t>
            </a:r>
          </a:p>
          <a:p>
            <a:r>
              <a:rPr lang="en-US" dirty="0"/>
              <a:t>World Bank| Wider Economic Benefits of Transport Corridors : Evidence from International Development Organizations </a:t>
            </a:r>
          </a:p>
          <a:p>
            <a:r>
              <a:rPr lang="en-US" dirty="0"/>
              <a:t>USDA Forest Service| Draft Environmental Impact Statement for the Draft Revised Forest Plan, Helena-Lewis and Clark National Forest </a:t>
            </a:r>
          </a:p>
          <a:p>
            <a:endParaRPr lang="en-US" dirty="0"/>
          </a:p>
          <a:p>
            <a:endParaRPr lang="en-US" dirty="0"/>
          </a:p>
        </p:txBody>
      </p:sp>
      <p:pic>
        <p:nvPicPr>
          <p:cNvPr id="4" name="Picture 3" descr="A close up of a logo&#10;&#10;Description automatically generated">
            <a:extLst>
              <a:ext uri="{FF2B5EF4-FFF2-40B4-BE49-F238E27FC236}">
                <a16:creationId xmlns:a16="http://schemas.microsoft.com/office/drawing/2014/main" id="{5CA6BCAA-B6C4-4D1C-84CC-8E137505D3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95876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r>
              <a:rPr lang="en-US" dirty="0"/>
              <a:t>World Policy</a:t>
            </a:r>
          </a:p>
        </p:txBody>
      </p:sp>
      <p:sp>
        <p:nvSpPr>
          <p:cNvPr id="5" name="Content Placeholder 4">
            <a:extLst>
              <a:ext uri="{FF2B5EF4-FFF2-40B4-BE49-F238E27FC236}">
                <a16:creationId xmlns:a16="http://schemas.microsoft.com/office/drawing/2014/main" id="{111A4D12-0A75-494C-883B-563950ECFB5B}"/>
              </a:ext>
            </a:extLst>
          </p:cNvPr>
          <p:cNvSpPr>
            <a:spLocks noGrp="1"/>
          </p:cNvSpPr>
          <p:nvPr>
            <p:ph idx="1"/>
          </p:nvPr>
        </p:nvSpPr>
        <p:spPr/>
        <p:txBody>
          <a:bodyPr/>
          <a:lstStyle/>
          <a:p>
            <a:r>
              <a:rPr lang="en-US" dirty="0"/>
              <a:t>Council of Canadian Academies (CCA)| Canada’s Top Climate Change Risks </a:t>
            </a:r>
          </a:p>
          <a:p>
            <a:r>
              <a:rPr lang="en-US" dirty="0"/>
              <a:t>Analysis &amp; Policy Observatory (APO)| Creating a sustainable food future: a menu of solutions to feed nearly 10 billion people by 2050 – final report </a:t>
            </a:r>
          </a:p>
          <a:p>
            <a:r>
              <a:rPr lang="en-US" dirty="0"/>
              <a:t>Analysis &amp; Policy Observatory (APO)| The IPBES assessment report on land degradation and restoration </a:t>
            </a:r>
          </a:p>
        </p:txBody>
      </p:sp>
      <p:pic>
        <p:nvPicPr>
          <p:cNvPr id="4" name="Picture 3" descr="A close up of a logo&#10;&#10;Description automatically generated">
            <a:extLst>
              <a:ext uri="{FF2B5EF4-FFF2-40B4-BE49-F238E27FC236}">
                <a16:creationId xmlns:a16="http://schemas.microsoft.com/office/drawing/2014/main" id="{0BBBCDB3-DB32-4800-9BAB-395996326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ile of fresh fruit and vegetables on display&#10;&#10;Description automatically generated">
            <a:extLst>
              <a:ext uri="{FF2B5EF4-FFF2-40B4-BE49-F238E27FC236}">
                <a16:creationId xmlns:a16="http://schemas.microsoft.com/office/drawing/2014/main" id="{07370EFE-1594-440B-ABA2-BE6F26CEFA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13" y="5039591"/>
            <a:ext cx="2857500" cy="1600200"/>
          </a:xfrm>
          <a:prstGeom prst="rect">
            <a:avLst/>
          </a:prstGeom>
        </p:spPr>
      </p:pic>
      <p:pic>
        <p:nvPicPr>
          <p:cNvPr id="8" name="Picture 7" descr="A close up of a green field&#10;&#10;Description automatically generated">
            <a:extLst>
              <a:ext uri="{FF2B5EF4-FFF2-40B4-BE49-F238E27FC236}">
                <a16:creationId xmlns:a16="http://schemas.microsoft.com/office/drawing/2014/main" id="{C00697F5-B3F1-4734-BD20-FA1ED5BB87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8107" y="4428835"/>
            <a:ext cx="3643747" cy="2429165"/>
          </a:xfrm>
          <a:prstGeom prst="rect">
            <a:avLst/>
          </a:prstGeom>
        </p:spPr>
      </p:pic>
    </p:spTree>
    <p:extLst>
      <p:ext uri="{BB962C8B-B14F-4D97-AF65-F5344CB8AC3E}">
        <p14:creationId xmlns:p14="http://schemas.microsoft.com/office/powerpoint/2010/main" val="3377685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r>
              <a:rPr lang="en-US" dirty="0"/>
              <a:t>World Policy</a:t>
            </a:r>
          </a:p>
        </p:txBody>
      </p:sp>
      <p:sp>
        <p:nvSpPr>
          <p:cNvPr id="5" name="Content Placeholder 4">
            <a:extLst>
              <a:ext uri="{FF2B5EF4-FFF2-40B4-BE49-F238E27FC236}">
                <a16:creationId xmlns:a16="http://schemas.microsoft.com/office/drawing/2014/main" id="{111A4D12-0A75-494C-883B-563950ECFB5B}"/>
              </a:ext>
            </a:extLst>
          </p:cNvPr>
          <p:cNvSpPr>
            <a:spLocks noGrp="1"/>
          </p:cNvSpPr>
          <p:nvPr>
            <p:ph idx="1"/>
          </p:nvPr>
        </p:nvSpPr>
        <p:spPr/>
        <p:txBody>
          <a:bodyPr/>
          <a:lstStyle/>
          <a:p>
            <a:r>
              <a:rPr lang="en-US" dirty="0"/>
              <a:t>Analysis &amp; Policy Observatory (APO)| Nature in the urban century: a global assessment of where and how to conserve nature for biodiversity and human wellbeing </a:t>
            </a:r>
          </a:p>
          <a:p>
            <a:r>
              <a:rPr lang="en-US" dirty="0"/>
              <a:t>Analysis &amp; Policy Observatory (APO)| The changing wealth of nations 2018 </a:t>
            </a:r>
          </a:p>
          <a:p>
            <a:r>
              <a:rPr lang="en-US" dirty="0"/>
              <a:t>Analysis &amp; Policy Observatory (APO)| Guide to urban cooling strategies</a:t>
            </a:r>
          </a:p>
          <a:p>
            <a:r>
              <a:rPr lang="en-US" dirty="0"/>
              <a:t>The International Institute for Sustainable Development| Opening Our Doors: IISD Experimental Lakes Area 2015-2016 Annual Report  </a:t>
            </a:r>
          </a:p>
        </p:txBody>
      </p:sp>
      <p:pic>
        <p:nvPicPr>
          <p:cNvPr id="4" name="Picture 3" descr="A close up of a logo&#10;&#10;Description automatically generated">
            <a:extLst>
              <a:ext uri="{FF2B5EF4-FFF2-40B4-BE49-F238E27FC236}">
                <a16:creationId xmlns:a16="http://schemas.microsoft.com/office/drawing/2014/main" id="{4CE901AC-3CBA-4054-8254-41EB35F56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2690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urry image of a person&#10;&#10;Description automatically generated">
            <a:extLst>
              <a:ext uri="{FF2B5EF4-FFF2-40B4-BE49-F238E27FC236}">
                <a16:creationId xmlns:a16="http://schemas.microsoft.com/office/drawing/2014/main" id="{B822AFB0-2DE2-400F-862F-D0407C0C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1429" y="1"/>
            <a:ext cx="1850571" cy="6858000"/>
          </a:xfrm>
          <a:prstGeom prst="rect">
            <a:avLst/>
          </a:prstGeom>
        </p:spPr>
      </p:pic>
      <p:sp>
        <p:nvSpPr>
          <p:cNvPr id="2" name="Title 1"/>
          <p:cNvSpPr>
            <a:spLocks noGrp="1"/>
          </p:cNvSpPr>
          <p:nvPr>
            <p:ph type="title"/>
          </p:nvPr>
        </p:nvSpPr>
        <p:spPr>
          <a:xfrm>
            <a:off x="838200" y="365126"/>
            <a:ext cx="10515600" cy="923348"/>
          </a:xfrm>
        </p:spPr>
        <p:txBody>
          <a:bodyPr/>
          <a:lstStyle/>
          <a:p>
            <a:pPr algn="ctr"/>
            <a:r>
              <a:rPr lang="en-US" dirty="0"/>
              <a:t>World Policy</a:t>
            </a:r>
          </a:p>
        </p:txBody>
      </p:sp>
      <p:sp>
        <p:nvSpPr>
          <p:cNvPr id="5" name="Content Placeholder 4">
            <a:extLst>
              <a:ext uri="{FF2B5EF4-FFF2-40B4-BE49-F238E27FC236}">
                <a16:creationId xmlns:a16="http://schemas.microsoft.com/office/drawing/2014/main" id="{111A4D12-0A75-494C-883B-563950ECFB5B}"/>
              </a:ext>
            </a:extLst>
          </p:cNvPr>
          <p:cNvSpPr>
            <a:spLocks noGrp="1"/>
          </p:cNvSpPr>
          <p:nvPr>
            <p:ph idx="1"/>
          </p:nvPr>
        </p:nvSpPr>
        <p:spPr/>
        <p:txBody>
          <a:bodyPr/>
          <a:lstStyle/>
          <a:p>
            <a:r>
              <a:rPr lang="en-US" dirty="0"/>
              <a:t>World Meteorological Organization (WMO)| An Integrated Global Greenhouse Gas Information System (IG3IS) Science Implementation Plan </a:t>
            </a:r>
          </a:p>
          <a:p>
            <a:r>
              <a:rPr lang="en-US" dirty="0"/>
              <a:t>United Nations Environment </a:t>
            </a:r>
            <a:r>
              <a:rPr lang="en-US" dirty="0" err="1"/>
              <a:t>Programme</a:t>
            </a:r>
            <a:r>
              <a:rPr lang="en-US" dirty="0"/>
              <a:t> (UNEP)| A Framework for Freshwater Ecosystem Management Volume 4: Scientific Background </a:t>
            </a:r>
          </a:p>
          <a:p>
            <a:r>
              <a:rPr lang="en-US" dirty="0"/>
              <a:t>Food and Agriculture Organization of the United Nations| The pollination services of forests </a:t>
            </a:r>
          </a:p>
          <a:p>
            <a:r>
              <a:rPr lang="en-US" dirty="0"/>
              <a:t>Food and Agriculture Organization of the United Nations| Proceedings of the Global Symposium on Soil Organic Carbon 2017 </a:t>
            </a:r>
          </a:p>
        </p:txBody>
      </p:sp>
      <p:pic>
        <p:nvPicPr>
          <p:cNvPr id="4" name="Picture 3" descr="A close up of a logo&#10;&#10;Description automatically generated">
            <a:extLst>
              <a:ext uri="{FF2B5EF4-FFF2-40B4-BE49-F238E27FC236}">
                <a16:creationId xmlns:a16="http://schemas.microsoft.com/office/drawing/2014/main" id="{28C3D984-5298-407A-ABE6-562D8C394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picture containing object, honeycomb&#10;&#10;Description automatically generated">
            <a:extLst>
              <a:ext uri="{FF2B5EF4-FFF2-40B4-BE49-F238E27FC236}">
                <a16:creationId xmlns:a16="http://schemas.microsoft.com/office/drawing/2014/main" id="{8A1C3CF0-1937-4501-89BC-D15DE0E70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40" y="150525"/>
            <a:ext cx="3371850" cy="1352550"/>
          </a:xfrm>
          <a:prstGeom prst="rect">
            <a:avLst/>
          </a:prstGeom>
        </p:spPr>
      </p:pic>
    </p:spTree>
    <p:extLst>
      <p:ext uri="{BB962C8B-B14F-4D97-AF65-F5344CB8AC3E}">
        <p14:creationId xmlns:p14="http://schemas.microsoft.com/office/powerpoint/2010/main" val="38449477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r>
              <a:rPr lang="en-US" dirty="0"/>
              <a:t>Unattributed Policy, hard to quantify….</a:t>
            </a:r>
          </a:p>
        </p:txBody>
      </p:sp>
      <p:sp>
        <p:nvSpPr>
          <p:cNvPr id="5" name="Content Placeholder 4">
            <a:extLst>
              <a:ext uri="{FF2B5EF4-FFF2-40B4-BE49-F238E27FC236}">
                <a16:creationId xmlns:a16="http://schemas.microsoft.com/office/drawing/2014/main" id="{111A4D12-0A75-494C-883B-563950ECFB5B}"/>
              </a:ext>
            </a:extLst>
          </p:cNvPr>
          <p:cNvSpPr>
            <a:spLocks noGrp="1"/>
          </p:cNvSpPr>
          <p:nvPr>
            <p:ph idx="1"/>
          </p:nvPr>
        </p:nvSpPr>
        <p:spPr/>
        <p:txBody>
          <a:bodyPr/>
          <a:lstStyle/>
          <a:p>
            <a:r>
              <a:rPr lang="en-US" dirty="0"/>
              <a:t>Very hard to find these, but from personal knowledge</a:t>
            </a:r>
          </a:p>
          <a:p>
            <a:pPr lvl="1"/>
            <a:r>
              <a:rPr lang="en-US" dirty="0"/>
              <a:t>Alaska Fish and Wildlife Service uses NLCD wetlands and water area to compute Moose habitat and subsequent hunting limits</a:t>
            </a:r>
          </a:p>
          <a:p>
            <a:pPr lvl="1"/>
            <a:r>
              <a:rPr lang="en-US" dirty="0"/>
              <a:t>North Dakota Fish and Wildlife Service uses NLCD to calculate available habitat for waterfowl nesting. This is used in combination with bird counts to set hunting numbers for the Great Plains area</a:t>
            </a:r>
          </a:p>
          <a:p>
            <a:r>
              <a:rPr lang="en-US" dirty="0"/>
              <a:t>Many field offices use NLCD that is then used to create policy in some way. This is not necessarily published in many cases.</a:t>
            </a:r>
          </a:p>
        </p:txBody>
      </p:sp>
      <p:pic>
        <p:nvPicPr>
          <p:cNvPr id="4" name="Picture 3" descr="A deer standing next to a cow&#10;&#10;Description automatically generated">
            <a:extLst>
              <a:ext uri="{FF2B5EF4-FFF2-40B4-BE49-F238E27FC236}">
                <a16:creationId xmlns:a16="http://schemas.microsoft.com/office/drawing/2014/main" id="{05257F4F-D258-40AE-9F59-32B3A3100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525" y="4942464"/>
            <a:ext cx="1885950" cy="1771650"/>
          </a:xfrm>
          <a:prstGeom prst="rect">
            <a:avLst/>
          </a:prstGeom>
        </p:spPr>
      </p:pic>
      <p:pic>
        <p:nvPicPr>
          <p:cNvPr id="7" name="Picture 6" descr="A dog swimming in a body of water&#10;&#10;Description automatically generated">
            <a:extLst>
              <a:ext uri="{FF2B5EF4-FFF2-40B4-BE49-F238E27FC236}">
                <a16:creationId xmlns:a16="http://schemas.microsoft.com/office/drawing/2014/main" id="{39BC0C17-0D3D-4F95-9362-C34018F9B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9620" y="4733925"/>
            <a:ext cx="2152650" cy="2124075"/>
          </a:xfrm>
          <a:prstGeom prst="rect">
            <a:avLst/>
          </a:prstGeom>
        </p:spPr>
      </p:pic>
      <p:pic>
        <p:nvPicPr>
          <p:cNvPr id="9" name="Picture 8" descr="A close up of a logo&#10;&#10;Description automatically generated">
            <a:extLst>
              <a:ext uri="{FF2B5EF4-FFF2-40B4-BE49-F238E27FC236}">
                <a16:creationId xmlns:a16="http://schemas.microsoft.com/office/drawing/2014/main" id="{AF9E380F-0355-4EFD-ADF1-01EF6558FB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97394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3348"/>
          </a:xfrm>
        </p:spPr>
        <p:txBody>
          <a:bodyPr/>
          <a:lstStyle/>
          <a:p>
            <a:pPr algn="ctr"/>
            <a:endParaRPr lang="en-US" dirty="0"/>
          </a:p>
        </p:txBody>
      </p:sp>
      <p:pic>
        <p:nvPicPr>
          <p:cNvPr id="4" name="Content Placeholder 3" descr="A picture containing many&#10;&#10;Description automatically generated">
            <a:extLst>
              <a:ext uri="{FF2B5EF4-FFF2-40B4-BE49-F238E27FC236}">
                <a16:creationId xmlns:a16="http://schemas.microsoft.com/office/drawing/2014/main" id="{951E88BA-CA75-4640-993F-1012A11D567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8372" y="199953"/>
            <a:ext cx="11481057" cy="6458094"/>
          </a:xfrm>
        </p:spPr>
      </p:pic>
      <p:pic>
        <p:nvPicPr>
          <p:cNvPr id="7" name="Picture 6" descr="A close up of a logo&#10;&#10;Description automatically generated">
            <a:extLst>
              <a:ext uri="{FF2B5EF4-FFF2-40B4-BE49-F238E27FC236}">
                <a16:creationId xmlns:a16="http://schemas.microsoft.com/office/drawing/2014/main" id="{25030E10-1E53-4705-A15C-DD23C272AC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96841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E89E2F-E21E-453A-82AA-C61C8B74C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6"/>
            <a:ext cx="10515600" cy="923348"/>
          </a:xfrm>
        </p:spPr>
        <p:txBody>
          <a:bodyPr/>
          <a:lstStyle/>
          <a:p>
            <a:pPr algn="ctr"/>
            <a:r>
              <a:rPr lang="en-US" dirty="0"/>
              <a:t>Summary</a:t>
            </a:r>
          </a:p>
        </p:txBody>
      </p:sp>
      <p:sp>
        <p:nvSpPr>
          <p:cNvPr id="5" name="Content Placeholder 4">
            <a:extLst>
              <a:ext uri="{FF2B5EF4-FFF2-40B4-BE49-F238E27FC236}">
                <a16:creationId xmlns:a16="http://schemas.microsoft.com/office/drawing/2014/main" id="{957074AC-A6D1-4332-B8F5-FAF3685F471C}"/>
              </a:ext>
            </a:extLst>
          </p:cNvPr>
          <p:cNvSpPr>
            <a:spLocks noGrp="1"/>
          </p:cNvSpPr>
          <p:nvPr>
            <p:ph idx="1"/>
          </p:nvPr>
        </p:nvSpPr>
        <p:spPr/>
        <p:txBody>
          <a:bodyPr>
            <a:normAutofit lnSpcReduction="10000"/>
          </a:bodyPr>
          <a:lstStyle/>
          <a:p>
            <a:r>
              <a:rPr lang="en-US" dirty="0"/>
              <a:t>NLCD production is relatively on track for an on-time release with a year turnaround and will publish 50 landcover and over 200 rangeland products this year</a:t>
            </a:r>
          </a:p>
          <a:p>
            <a:r>
              <a:rPr lang="en-US" dirty="0"/>
              <a:t>NLCD continues to incorporate additional data sets and improve the efficiency of production, along with </a:t>
            </a:r>
            <a:r>
              <a:rPr lang="en-US" b="1" dirty="0"/>
              <a:t>continued partnership collaboration </a:t>
            </a:r>
          </a:p>
          <a:p>
            <a:r>
              <a:rPr lang="en-US" dirty="0"/>
              <a:t>NLCD processing remains nimble and efficient and will continue to utilize the most efficient landcover production methods available</a:t>
            </a:r>
          </a:p>
          <a:p>
            <a:r>
              <a:rPr lang="en-US" dirty="0"/>
              <a:t>NLCD is widely used and cited both for research and policy.  We are respected for our unmatched accuracy which continues to improve with each release</a:t>
            </a:r>
          </a:p>
          <a:p>
            <a:endParaRPr lang="en-US" dirty="0"/>
          </a:p>
        </p:txBody>
      </p:sp>
    </p:spTree>
    <p:extLst>
      <p:ext uri="{BB962C8B-B14F-4D97-AF65-F5344CB8AC3E}">
        <p14:creationId xmlns:p14="http://schemas.microsoft.com/office/powerpoint/2010/main" val="1986191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p, circuit&#10;&#10;Description automatically generated">
            <a:extLst>
              <a:ext uri="{FF2B5EF4-FFF2-40B4-BE49-F238E27FC236}">
                <a16:creationId xmlns:a16="http://schemas.microsoft.com/office/drawing/2014/main" id="{33296D91-8A4A-4B62-92DD-243C1630C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3" y="0"/>
            <a:ext cx="12168673" cy="6858000"/>
          </a:xfrm>
          <a:prstGeom prst="rect">
            <a:avLst/>
          </a:prstGeom>
        </p:spPr>
      </p:pic>
      <p:sp>
        <p:nvSpPr>
          <p:cNvPr id="2" name="Title 1">
            <a:extLst>
              <a:ext uri="{FF2B5EF4-FFF2-40B4-BE49-F238E27FC236}">
                <a16:creationId xmlns:a16="http://schemas.microsoft.com/office/drawing/2014/main" id="{92640A97-E156-4687-B3D0-4966952CAB9E}"/>
              </a:ext>
            </a:extLst>
          </p:cNvPr>
          <p:cNvSpPr>
            <a:spLocks noGrp="1"/>
          </p:cNvSpPr>
          <p:nvPr>
            <p:ph type="title"/>
          </p:nvPr>
        </p:nvSpPr>
        <p:spPr>
          <a:xfrm>
            <a:off x="1097279" y="325551"/>
            <a:ext cx="3807229" cy="1357776"/>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r>
              <a:rPr lang="en-US" sz="5200" b="1" dirty="0"/>
              <a:t>Percent Forest Canopy Cover</a:t>
            </a:r>
          </a:p>
        </p:txBody>
      </p:sp>
      <p:sp>
        <p:nvSpPr>
          <p:cNvPr id="3" name="Content Placeholder 2">
            <a:extLst>
              <a:ext uri="{FF2B5EF4-FFF2-40B4-BE49-F238E27FC236}">
                <a16:creationId xmlns:a16="http://schemas.microsoft.com/office/drawing/2014/main" id="{C7B22B82-79FE-422C-B05C-A715286A9F6E}"/>
              </a:ext>
            </a:extLst>
          </p:cNvPr>
          <p:cNvSpPr>
            <a:spLocks noGrp="1"/>
          </p:cNvSpPr>
          <p:nvPr>
            <p:ph sz="half"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br>
              <a:rPr lang="en-US" sz="2000">
                <a:solidFill>
                  <a:srgbClr val="FFFFFF"/>
                </a:solidFill>
              </a:rPr>
            </a:br>
            <a:br>
              <a:rPr lang="en-US" sz="2000">
                <a:solidFill>
                  <a:srgbClr val="FFFFFF"/>
                </a:solidFill>
              </a:rPr>
            </a:br>
            <a:br>
              <a:rPr lang="en-US" sz="2000">
                <a:solidFill>
                  <a:srgbClr val="FFFFFF"/>
                </a:solidFill>
              </a:rPr>
            </a:br>
            <a:endParaRPr lang="en-US" sz="2000">
              <a:solidFill>
                <a:srgbClr val="FFFFFF"/>
              </a:solidFill>
            </a:endParaRPr>
          </a:p>
        </p:txBody>
      </p:sp>
      <p:pic>
        <p:nvPicPr>
          <p:cNvPr id="7" name="Picture 6" descr="A close up of a logo&#10;&#10;Description automatically generated">
            <a:extLst>
              <a:ext uri="{FF2B5EF4-FFF2-40B4-BE49-F238E27FC236}">
                <a16:creationId xmlns:a16="http://schemas.microsoft.com/office/drawing/2014/main" id="{ADBBD362-5B17-4345-9F63-A2371DEEF6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0016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1"/>
            <a:ext cx="8643257" cy="422534"/>
          </a:xfrm>
        </p:spPr>
        <p:txBody>
          <a:bodyPr>
            <a:noAutofit/>
          </a:bodyPr>
          <a:lstStyle/>
          <a:p>
            <a:endParaRPr lang="en-US" sz="2800" dirty="0"/>
          </a:p>
        </p:txBody>
      </p:sp>
      <p:sp>
        <p:nvSpPr>
          <p:cNvPr id="3" name="TextBox 2"/>
          <p:cNvSpPr txBox="1"/>
          <p:nvPr/>
        </p:nvSpPr>
        <p:spPr>
          <a:xfrm>
            <a:off x="1752600" y="1436347"/>
            <a:ext cx="8800475" cy="3785652"/>
          </a:xfrm>
          <a:prstGeom prst="rect">
            <a:avLst/>
          </a:prstGeom>
          <a:noFill/>
        </p:spPr>
        <p:txBody>
          <a:bodyPr wrap="square" rtlCol="0">
            <a:spAutoFit/>
          </a:bodyPr>
          <a:lstStyle/>
          <a:p>
            <a:pPr algn="ctr"/>
            <a:r>
              <a:rPr lang="en-US" sz="6600" dirty="0"/>
              <a:t>Thank you!</a:t>
            </a:r>
          </a:p>
          <a:p>
            <a:pPr algn="ctr"/>
            <a:endParaRPr lang="en-US" sz="6600" dirty="0"/>
          </a:p>
          <a:p>
            <a:pPr algn="ctr"/>
            <a:r>
              <a:rPr lang="en-US" sz="3600" dirty="0"/>
              <a:t>Questions?</a:t>
            </a:r>
          </a:p>
          <a:p>
            <a:pPr algn="ctr"/>
            <a:endParaRPr lang="en-US" sz="3600" dirty="0"/>
          </a:p>
          <a:p>
            <a:pPr algn="ctr"/>
            <a:r>
              <a:rPr lang="en-US" sz="3600" dirty="0" err="1"/>
              <a:t>Dewitz@</a:t>
            </a:r>
            <a:r>
              <a:rPr lang="en-US" sz="3600" err="1"/>
              <a:t>usgs</a:t>
            </a:r>
            <a:r>
              <a:rPr lang="en-US" sz="3600"/>
              <a:t>.gov</a:t>
            </a:r>
            <a:endParaRPr lang="en-US" sz="3600" dirty="0"/>
          </a:p>
        </p:txBody>
      </p:sp>
      <p:pic>
        <p:nvPicPr>
          <p:cNvPr id="5" name="Picture 4">
            <a:extLst>
              <a:ext uri="{FF2B5EF4-FFF2-40B4-BE49-F238E27FC236}">
                <a16:creationId xmlns:a16="http://schemas.microsoft.com/office/drawing/2014/main" id="{F8B70128-6DC0-4DC5-A2A3-51A0731E1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8318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F776675A-0E54-4652-9E4B-840A371A2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51"/>
            <a:ext cx="12192000" cy="6841498"/>
          </a:xfrm>
          <a:prstGeom prst="rect">
            <a:avLst/>
          </a:prstGeom>
        </p:spPr>
      </p:pic>
      <p:sp>
        <p:nvSpPr>
          <p:cNvPr id="2" name="Title 1">
            <a:extLst>
              <a:ext uri="{FF2B5EF4-FFF2-40B4-BE49-F238E27FC236}">
                <a16:creationId xmlns:a16="http://schemas.microsoft.com/office/drawing/2014/main" id="{92640A97-E156-4687-B3D0-4966952CAB9E}"/>
              </a:ext>
            </a:extLst>
          </p:cNvPr>
          <p:cNvSpPr>
            <a:spLocks noGrp="1"/>
          </p:cNvSpPr>
          <p:nvPr>
            <p:ph type="title"/>
          </p:nvPr>
        </p:nvSpPr>
        <p:spPr>
          <a:xfrm>
            <a:off x="1097279" y="325550"/>
            <a:ext cx="5220393" cy="1282707"/>
          </a:xfrm>
          <a:effectLst>
            <a:outerShdw blurRad="50800" dist="38100" dir="2700000" algn="tl" rotWithShape="0">
              <a:prstClr val="black">
                <a:alpha val="40000"/>
              </a:prstClr>
            </a:outerShdw>
          </a:effectLst>
        </p:spPr>
        <p:txBody>
          <a:bodyPr vert="horz" lIns="91440" tIns="45720" rIns="91440" bIns="45720" rtlCol="0" anchor="b">
            <a:normAutofit fontScale="90000"/>
          </a:bodyPr>
          <a:lstStyle/>
          <a:p>
            <a:pPr algn="ctr"/>
            <a:r>
              <a:rPr lang="en-US" sz="5200" b="1"/>
              <a:t>Percent Developed Impervious Surface</a:t>
            </a:r>
            <a:endParaRPr lang="en-US" sz="5200" b="1" dirty="0"/>
          </a:p>
        </p:txBody>
      </p:sp>
      <p:sp>
        <p:nvSpPr>
          <p:cNvPr id="3" name="Content Placeholder 2">
            <a:extLst>
              <a:ext uri="{FF2B5EF4-FFF2-40B4-BE49-F238E27FC236}">
                <a16:creationId xmlns:a16="http://schemas.microsoft.com/office/drawing/2014/main" id="{C7B22B82-79FE-422C-B05C-A715286A9F6E}"/>
              </a:ext>
            </a:extLst>
          </p:cNvPr>
          <p:cNvSpPr>
            <a:spLocks noGrp="1"/>
          </p:cNvSpPr>
          <p:nvPr>
            <p:ph sz="half"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br>
              <a:rPr lang="en-US" sz="2000">
                <a:solidFill>
                  <a:srgbClr val="FFFFFF"/>
                </a:solidFill>
              </a:rPr>
            </a:br>
            <a:br>
              <a:rPr lang="en-US" sz="2000">
                <a:solidFill>
                  <a:srgbClr val="FFFFFF"/>
                </a:solidFill>
              </a:rPr>
            </a:br>
            <a:br>
              <a:rPr lang="en-US" sz="2000">
                <a:solidFill>
                  <a:srgbClr val="FFFFFF"/>
                </a:solidFill>
              </a:rPr>
            </a:br>
            <a:endParaRPr lang="en-US" sz="2000">
              <a:solidFill>
                <a:srgbClr val="FFFFFF"/>
              </a:solidFill>
            </a:endParaRPr>
          </a:p>
        </p:txBody>
      </p:sp>
      <p:pic>
        <p:nvPicPr>
          <p:cNvPr id="8" name="Picture 7" descr="A close up of a logo&#10;&#10;Description automatically generated">
            <a:extLst>
              <a:ext uri="{FF2B5EF4-FFF2-40B4-BE49-F238E27FC236}">
                <a16:creationId xmlns:a16="http://schemas.microsoft.com/office/drawing/2014/main" id="{838F33C6-A6F2-49CA-8E86-3A128F1BF3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1060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40A97-E156-4687-B3D0-4966952CAB9E}"/>
              </a:ext>
            </a:extLst>
          </p:cNvPr>
          <p:cNvSpPr>
            <a:spLocks noGrp="1"/>
          </p:cNvSpPr>
          <p:nvPr>
            <p:ph type="title"/>
          </p:nvPr>
        </p:nvSpPr>
        <p:spPr>
          <a:xfrm>
            <a:off x="1097280" y="325551"/>
            <a:ext cx="2518756" cy="1077222"/>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Landsat</a:t>
            </a:r>
          </a:p>
        </p:txBody>
      </p:sp>
      <p:sp>
        <p:nvSpPr>
          <p:cNvPr id="3" name="Content Placeholder 2">
            <a:extLst>
              <a:ext uri="{FF2B5EF4-FFF2-40B4-BE49-F238E27FC236}">
                <a16:creationId xmlns:a16="http://schemas.microsoft.com/office/drawing/2014/main" id="{C7B22B82-79FE-422C-B05C-A715286A9F6E}"/>
              </a:ext>
            </a:extLst>
          </p:cNvPr>
          <p:cNvSpPr>
            <a:spLocks noGrp="1"/>
          </p:cNvSpPr>
          <p:nvPr>
            <p:ph sz="half" idx="1"/>
          </p:nvPr>
        </p:nvSpPr>
        <p:spPr>
          <a:xfrm>
            <a:off x="1100051" y="4072043"/>
            <a:ext cx="10058400" cy="12827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br>
              <a:rPr lang="en-US" sz="2000">
                <a:solidFill>
                  <a:srgbClr val="FFFFFF"/>
                </a:solidFill>
              </a:rPr>
            </a:br>
            <a:br>
              <a:rPr lang="en-US" sz="2000">
                <a:solidFill>
                  <a:srgbClr val="FFFFFF"/>
                </a:solidFill>
              </a:rPr>
            </a:br>
            <a:br>
              <a:rPr lang="en-US" sz="2000">
                <a:solidFill>
                  <a:srgbClr val="FFFFFF"/>
                </a:solidFill>
              </a:rPr>
            </a:br>
            <a:endParaRPr lang="en-US" sz="2000">
              <a:solidFill>
                <a:srgbClr val="FFFFFF"/>
              </a:solidFill>
            </a:endParaRPr>
          </a:p>
        </p:txBody>
      </p:sp>
      <p:pic>
        <p:nvPicPr>
          <p:cNvPr id="5" name="Picture 4" descr="A close up of a logo&#10;&#10;Description automatically generated">
            <a:extLst>
              <a:ext uri="{FF2B5EF4-FFF2-40B4-BE49-F238E27FC236}">
                <a16:creationId xmlns:a16="http://schemas.microsoft.com/office/drawing/2014/main" id="{2DF2B744-4900-4332-932B-8D91E0118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92"/>
            <a:ext cx="12192000" cy="6846816"/>
          </a:xfrm>
          <a:prstGeom prst="rect">
            <a:avLst/>
          </a:prstGeom>
        </p:spPr>
      </p:pic>
      <p:pic>
        <p:nvPicPr>
          <p:cNvPr id="7" name="Picture 6" descr="A close up of a logo&#10;&#10;Description automatically generated">
            <a:extLst>
              <a:ext uri="{FF2B5EF4-FFF2-40B4-BE49-F238E27FC236}">
                <a16:creationId xmlns:a16="http://schemas.microsoft.com/office/drawing/2014/main" id="{AFC608A2-85B7-4D12-BE92-B54111638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092501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2124</TotalTime>
  <Words>4485</Words>
  <Application>Microsoft Office PowerPoint</Application>
  <PresentationFormat>Widescreen</PresentationFormat>
  <Paragraphs>428</Paragraphs>
  <Slides>70</Slides>
  <Notes>67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Calibri Light</vt:lpstr>
      <vt:lpstr>Symbol</vt:lpstr>
      <vt:lpstr>Office Theme</vt:lpstr>
      <vt:lpstr>PowerPoint Presentation</vt:lpstr>
      <vt:lpstr>NLCD Products</vt:lpstr>
      <vt:lpstr>Landsat</vt:lpstr>
      <vt:lpstr>NAIP 1M</vt:lpstr>
      <vt:lpstr>Landsat</vt:lpstr>
      <vt:lpstr>NAIP 1m</vt:lpstr>
      <vt:lpstr>Percent Forest Canopy Cover</vt:lpstr>
      <vt:lpstr>Percent Developed Impervious Surface</vt:lpstr>
      <vt:lpstr>Landsat</vt:lpstr>
      <vt:lpstr>PowerPoint Presentation</vt:lpstr>
      <vt:lpstr>Landsat</vt:lpstr>
      <vt:lpstr>Forest Canopy Cover </vt:lpstr>
      <vt:lpstr>Forest canopy cover</vt:lpstr>
      <vt:lpstr>Percent Developed Impervious Surface</vt:lpstr>
      <vt:lpstr>Percent Developed Impervious Surface</vt:lpstr>
      <vt:lpstr>Landcover?</vt:lpstr>
      <vt:lpstr>PowerPoint Presentation</vt:lpstr>
      <vt:lpstr>PowerPoint Presentation</vt:lpstr>
      <vt:lpstr>Fractional Components</vt:lpstr>
      <vt:lpstr>Now Landcover?</vt:lpstr>
      <vt:lpstr>PowerPoint Presentation</vt:lpstr>
      <vt:lpstr>NOAA</vt:lpstr>
      <vt:lpstr>NOAA</vt:lpstr>
      <vt:lpstr>Wetland Potential Index</vt:lpstr>
      <vt:lpstr>NASS</vt:lpstr>
      <vt:lpstr>USDA NASS (National Agricultural Statistics Service)</vt:lpstr>
      <vt:lpstr>BLM USGS Shrub Products</vt:lpstr>
      <vt:lpstr>Shrub Potential</vt:lpstr>
      <vt:lpstr>Wetland Type</vt:lpstr>
      <vt:lpstr>CRP Extent</vt:lpstr>
      <vt:lpstr>Forest Regrowth Rates</vt:lpstr>
      <vt:lpstr>Landfire &amp; GAP Existing Vegetation Type (EVT), Vegetation Change Tracker (VCT), and Disturbance year   </vt:lpstr>
      <vt:lpstr>GAP and Landfire</vt:lpstr>
      <vt:lpstr>MTBS and GEOMAC</vt:lpstr>
      <vt:lpstr>LCMAP ARD</vt:lpstr>
      <vt:lpstr>Now Landcover?</vt:lpstr>
      <vt:lpstr>PowerPoint Presentation</vt:lpstr>
      <vt:lpstr>Spatial Shape and Context (Majority Land Cover)</vt:lpstr>
      <vt:lpstr>PowerPoint Presentation</vt:lpstr>
      <vt:lpstr>PowerPoint Presentation</vt:lpstr>
      <vt:lpstr>Edge Pixels</vt:lpstr>
      <vt:lpstr>PowerPoint Presentation</vt:lpstr>
      <vt:lpstr>PowerPoint Presentation</vt:lpstr>
      <vt:lpstr>Water Frequency</vt:lpstr>
      <vt:lpstr>Change Vector</vt:lpstr>
      <vt:lpstr>NDWI(seven years) water frequency (seven years) change vector (seven years) DNBR (seven years) DNDVI (seven years) MIICA (seven years) RCV Max (between each year) NSD forest (seven years) NBR (seven years) forest disturbance (seven years) compactness (seven years) Majority training( seven years)</vt:lpstr>
      <vt:lpstr>42 separate landcover classification themes (multiplied by seven years) spanning wetland majority, stack majority, combined majority,</vt:lpstr>
      <vt:lpstr>PowerPoint Presentation</vt:lpstr>
      <vt:lpstr>PowerPoint Presentation</vt:lpstr>
      <vt:lpstr>PowerPoint Presentation</vt:lpstr>
      <vt:lpstr>PowerPoint Presentation</vt:lpstr>
      <vt:lpstr>Now Landcover!</vt:lpstr>
      <vt:lpstr>Last Year of NLCD downloads</vt:lpstr>
      <vt:lpstr>The last 5 years of citations</vt:lpstr>
      <vt:lpstr>NLCD Journal counts (2000+)</vt:lpstr>
      <vt:lpstr>Journal Topics</vt:lpstr>
      <vt:lpstr>Journal Topics</vt:lpstr>
      <vt:lpstr>PowerPoint Presentation</vt:lpstr>
      <vt:lpstr>PowerPoint Presentation</vt:lpstr>
      <vt:lpstr>Patents?</vt:lpstr>
      <vt:lpstr>U.S. Policy</vt:lpstr>
      <vt:lpstr>U.S. Policy</vt:lpstr>
      <vt:lpstr>U.S. Policy</vt:lpstr>
      <vt:lpstr>World Policy</vt:lpstr>
      <vt:lpstr>World Policy</vt:lpstr>
      <vt:lpstr>World Policy</vt:lpstr>
      <vt:lpstr>Unattributed Policy, hard to quantify….</vt:lpstr>
      <vt:lpstr>PowerPoint Presentation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Dewitz, Jon</dc:creator>
  <cp:lastModifiedBy>Dewitz, Jon</cp:lastModifiedBy>
  <cp:revision>25</cp:revision>
  <dcterms:created xsi:type="dcterms:W3CDTF">2020-09-03T03:37:53Z</dcterms:created>
  <dcterms:modified xsi:type="dcterms:W3CDTF">2021-03-11T17:40:48Z</dcterms:modified>
</cp:coreProperties>
</file>