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305" r:id="rId4"/>
    <p:sldId id="304" r:id="rId5"/>
    <p:sldId id="264" r:id="rId6"/>
    <p:sldId id="308" r:id="rId7"/>
    <p:sldId id="309" r:id="rId8"/>
    <p:sldId id="310" r:id="rId9"/>
    <p:sldId id="313" r:id="rId10"/>
    <p:sldId id="312" r:id="rId11"/>
    <p:sldId id="314" r:id="rId12"/>
    <p:sldId id="315" r:id="rId13"/>
    <p:sldId id="316" r:id="rId14"/>
    <p:sldId id="319" r:id="rId15"/>
    <p:sldId id="321" r:id="rId16"/>
    <p:sldId id="322" r:id="rId17"/>
    <p:sldId id="317" r:id="rId18"/>
    <p:sldId id="320" r:id="rId19"/>
  </p:sldIdLst>
  <p:sldSz cx="9144000" cy="6858000" type="screen4x3"/>
  <p:notesSz cx="6950075" cy="9236075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ndara" panose="020E0502030303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6" roundtripDataSignature="AMtx7miNPMsUnsmtepiW6RF7g8kx7qwG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eg Husak" initials="" lastIdx="2" clrIdx="0"/>
  <p:cmAuthor id="1" name="Amy McNally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16C43B-0793-4B11-A21F-15555E88610C}" v="10" dt="2023-06-08T15:01:59.627"/>
  </p1510:revLst>
</p1510:revInfo>
</file>

<file path=ppt/tableStyles.xml><?xml version="1.0" encoding="utf-8"?>
<a:tblStyleLst xmlns:a="http://schemas.openxmlformats.org/drawingml/2006/main" def="{A9B79E22-BC83-44FA-9274-1AAE55D49A79}">
  <a:tblStyle styleId="{A9B79E22-BC83-44FA-9274-1AAE55D49A7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 snapToGrid="0">
      <p:cViewPr varScale="1">
        <p:scale>
          <a:sx n="56" d="100"/>
          <a:sy n="56" d="100"/>
        </p:scale>
        <p:origin x="1284" y="44"/>
      </p:cViewPr>
      <p:guideLst>
        <p:guide orient="horz" pos="288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67" Type="http://schemas.openxmlformats.org/officeDocument/2006/relationships/commentAuthors" Target="commentAuthors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6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dde, Michael E" userId="c6ac5e08-c9bc-4ac7-a8f2-108cec34bfd4" providerId="ADAL" clId="{0316C43B-0793-4B11-A21F-15555E88610C}"/>
    <pc:docChg chg="custSel addSld delSld modSld">
      <pc:chgData name="Budde, Michael E" userId="c6ac5e08-c9bc-4ac7-a8f2-108cec34bfd4" providerId="ADAL" clId="{0316C43B-0793-4B11-A21F-15555E88610C}" dt="2023-06-08T15:04:37.589" v="302" actId="20577"/>
      <pc:docMkLst>
        <pc:docMk/>
      </pc:docMkLst>
      <pc:sldChg chg="modSp mod">
        <pc:chgData name="Budde, Michael E" userId="c6ac5e08-c9bc-4ac7-a8f2-108cec34bfd4" providerId="ADAL" clId="{0316C43B-0793-4B11-A21F-15555E88610C}" dt="2023-06-08T15:04:37.589" v="302" actId="20577"/>
        <pc:sldMkLst>
          <pc:docMk/>
          <pc:sldMk cId="0" sldId="256"/>
        </pc:sldMkLst>
        <pc:spChg chg="mod">
          <ac:chgData name="Budde, Michael E" userId="c6ac5e08-c9bc-4ac7-a8f2-108cec34bfd4" providerId="ADAL" clId="{0316C43B-0793-4B11-A21F-15555E88610C}" dt="2023-06-08T15:04:37.589" v="302" actId="20577"/>
          <ac:spMkLst>
            <pc:docMk/>
            <pc:sldMk cId="0" sldId="256"/>
            <ac:spMk id="157" creationId="{00000000-0000-0000-0000-000000000000}"/>
          </ac:spMkLst>
        </pc:spChg>
      </pc:sldChg>
      <pc:sldChg chg="modSp mod">
        <pc:chgData name="Budde, Michael E" userId="c6ac5e08-c9bc-4ac7-a8f2-108cec34bfd4" providerId="ADAL" clId="{0316C43B-0793-4B11-A21F-15555E88610C}" dt="2023-06-08T14:37:18.148" v="1" actId="6549"/>
        <pc:sldMkLst>
          <pc:docMk/>
          <pc:sldMk cId="664831931" sldId="310"/>
        </pc:sldMkLst>
        <pc:spChg chg="mod">
          <ac:chgData name="Budde, Michael E" userId="c6ac5e08-c9bc-4ac7-a8f2-108cec34bfd4" providerId="ADAL" clId="{0316C43B-0793-4B11-A21F-15555E88610C}" dt="2023-06-08T14:37:18.148" v="1" actId="6549"/>
          <ac:spMkLst>
            <pc:docMk/>
            <pc:sldMk cId="664831931" sldId="310"/>
            <ac:spMk id="2" creationId="{BF475347-4E02-47E7-9B8E-77FFD307BC67}"/>
          </ac:spMkLst>
        </pc:spChg>
      </pc:sldChg>
      <pc:sldChg chg="del">
        <pc:chgData name="Budde, Michael E" userId="c6ac5e08-c9bc-4ac7-a8f2-108cec34bfd4" providerId="ADAL" clId="{0316C43B-0793-4B11-A21F-15555E88610C}" dt="2023-06-08T15:04:03.147" v="290" actId="2696"/>
        <pc:sldMkLst>
          <pc:docMk/>
          <pc:sldMk cId="2136014086" sldId="311"/>
        </pc:sldMkLst>
      </pc:sldChg>
      <pc:sldChg chg="modSp mod">
        <pc:chgData name="Budde, Michael E" userId="c6ac5e08-c9bc-4ac7-a8f2-108cec34bfd4" providerId="ADAL" clId="{0316C43B-0793-4B11-A21F-15555E88610C}" dt="2023-06-08T13:37:31.488" v="0" actId="6549"/>
        <pc:sldMkLst>
          <pc:docMk/>
          <pc:sldMk cId="3756567402" sldId="313"/>
        </pc:sldMkLst>
        <pc:spChg chg="mod">
          <ac:chgData name="Budde, Michael E" userId="c6ac5e08-c9bc-4ac7-a8f2-108cec34bfd4" providerId="ADAL" clId="{0316C43B-0793-4B11-A21F-15555E88610C}" dt="2023-06-08T13:37:31.488" v="0" actId="6549"/>
          <ac:spMkLst>
            <pc:docMk/>
            <pc:sldMk cId="3756567402" sldId="313"/>
            <ac:spMk id="2" creationId="{BF475347-4E02-47E7-9B8E-77FFD307BC67}"/>
          </ac:spMkLst>
        </pc:spChg>
      </pc:sldChg>
      <pc:sldChg chg="addSp modSp mod">
        <pc:chgData name="Budde, Michael E" userId="c6ac5e08-c9bc-4ac7-a8f2-108cec34bfd4" providerId="ADAL" clId="{0316C43B-0793-4B11-A21F-15555E88610C}" dt="2023-06-08T14:43:36.991" v="17" actId="732"/>
        <pc:sldMkLst>
          <pc:docMk/>
          <pc:sldMk cId="4255116408" sldId="315"/>
        </pc:sldMkLst>
        <pc:picChg chg="add mod">
          <ac:chgData name="Budde, Michael E" userId="c6ac5e08-c9bc-4ac7-a8f2-108cec34bfd4" providerId="ADAL" clId="{0316C43B-0793-4B11-A21F-15555E88610C}" dt="2023-06-08T14:43:22.086" v="16" actId="1076"/>
          <ac:picMkLst>
            <pc:docMk/>
            <pc:sldMk cId="4255116408" sldId="315"/>
            <ac:picMk id="2" creationId="{40131483-3D73-E927-EE46-6FE954FC1A31}"/>
          </ac:picMkLst>
        </pc:picChg>
        <pc:picChg chg="mod modCrop">
          <ac:chgData name="Budde, Michael E" userId="c6ac5e08-c9bc-4ac7-a8f2-108cec34bfd4" providerId="ADAL" clId="{0316C43B-0793-4B11-A21F-15555E88610C}" dt="2023-06-08T14:43:36.991" v="17" actId="732"/>
          <ac:picMkLst>
            <pc:docMk/>
            <pc:sldMk cId="4255116408" sldId="315"/>
            <ac:picMk id="3" creationId="{80EEB9F5-7F21-D3E0-B91E-C291F1BAB565}"/>
          </ac:picMkLst>
        </pc:picChg>
      </pc:sldChg>
      <pc:sldChg chg="addSp delSp modSp mod">
        <pc:chgData name="Budde, Michael E" userId="c6ac5e08-c9bc-4ac7-a8f2-108cec34bfd4" providerId="ADAL" clId="{0316C43B-0793-4B11-A21F-15555E88610C}" dt="2023-06-08T14:51:10.453" v="79" actId="1076"/>
        <pc:sldMkLst>
          <pc:docMk/>
          <pc:sldMk cId="3982873138" sldId="316"/>
        </pc:sldMkLst>
        <pc:picChg chg="add mod">
          <ac:chgData name="Budde, Michael E" userId="c6ac5e08-c9bc-4ac7-a8f2-108cec34bfd4" providerId="ADAL" clId="{0316C43B-0793-4B11-A21F-15555E88610C}" dt="2023-06-08T14:48:22.321" v="49" actId="1076"/>
          <ac:picMkLst>
            <pc:docMk/>
            <pc:sldMk cId="3982873138" sldId="316"/>
            <ac:picMk id="2" creationId="{5D615EC1-3552-90C7-6F91-BD155E6787D1}"/>
          </ac:picMkLst>
        </pc:picChg>
        <pc:picChg chg="del">
          <ac:chgData name="Budde, Michael E" userId="c6ac5e08-c9bc-4ac7-a8f2-108cec34bfd4" providerId="ADAL" clId="{0316C43B-0793-4B11-A21F-15555E88610C}" dt="2023-06-08T14:50:55.275" v="77" actId="478"/>
          <ac:picMkLst>
            <pc:docMk/>
            <pc:sldMk cId="3982873138" sldId="316"/>
            <ac:picMk id="3" creationId="{EFD3F8D1-7FB4-1A6B-0687-4EDC8646BEAA}"/>
          </ac:picMkLst>
        </pc:picChg>
        <pc:picChg chg="add mod">
          <ac:chgData name="Budde, Michael E" userId="c6ac5e08-c9bc-4ac7-a8f2-108cec34bfd4" providerId="ADAL" clId="{0316C43B-0793-4B11-A21F-15555E88610C}" dt="2023-06-08T14:51:10.453" v="79" actId="1076"/>
          <ac:picMkLst>
            <pc:docMk/>
            <pc:sldMk cId="3982873138" sldId="316"/>
            <ac:picMk id="4" creationId="{3497A5E6-DC5C-D81E-9C78-CB91AC18A305}"/>
          </ac:picMkLst>
        </pc:picChg>
        <pc:picChg chg="del">
          <ac:chgData name="Budde, Michael E" userId="c6ac5e08-c9bc-4ac7-a8f2-108cec34bfd4" providerId="ADAL" clId="{0316C43B-0793-4B11-A21F-15555E88610C}" dt="2023-06-08T14:48:07.163" v="48" actId="478"/>
          <ac:picMkLst>
            <pc:docMk/>
            <pc:sldMk cId="3982873138" sldId="316"/>
            <ac:picMk id="7" creationId="{EFCF04D1-AF5A-7A1D-C049-6C6CFDAFC49A}"/>
          </ac:picMkLst>
        </pc:picChg>
      </pc:sldChg>
      <pc:sldChg chg="del">
        <pc:chgData name="Budde, Michael E" userId="c6ac5e08-c9bc-4ac7-a8f2-108cec34bfd4" providerId="ADAL" clId="{0316C43B-0793-4B11-A21F-15555E88610C}" dt="2023-06-08T14:43:57.605" v="18" actId="2696"/>
        <pc:sldMkLst>
          <pc:docMk/>
          <pc:sldMk cId="304730960" sldId="318"/>
        </pc:sldMkLst>
      </pc:sldChg>
      <pc:sldChg chg="addSp delSp modSp mod">
        <pc:chgData name="Budde, Michael E" userId="c6ac5e08-c9bc-4ac7-a8f2-108cec34bfd4" providerId="ADAL" clId="{0316C43B-0793-4B11-A21F-15555E88610C}" dt="2023-06-08T14:53:37.386" v="140" actId="1076"/>
        <pc:sldMkLst>
          <pc:docMk/>
          <pc:sldMk cId="628267558" sldId="319"/>
        </pc:sldMkLst>
        <pc:picChg chg="add mod">
          <ac:chgData name="Budde, Michael E" userId="c6ac5e08-c9bc-4ac7-a8f2-108cec34bfd4" providerId="ADAL" clId="{0316C43B-0793-4B11-A21F-15555E88610C}" dt="2023-06-08T14:52:26.054" v="109" actId="1076"/>
          <ac:picMkLst>
            <pc:docMk/>
            <pc:sldMk cId="628267558" sldId="319"/>
            <ac:picMk id="2" creationId="{82FC415B-BC53-A777-740B-460AE4ADB281}"/>
          </ac:picMkLst>
        </pc:picChg>
        <pc:picChg chg="del">
          <ac:chgData name="Budde, Michael E" userId="c6ac5e08-c9bc-4ac7-a8f2-108cec34bfd4" providerId="ADAL" clId="{0316C43B-0793-4B11-A21F-15555E88610C}" dt="2023-06-08T14:52:15.460" v="107" actId="478"/>
          <ac:picMkLst>
            <pc:docMk/>
            <pc:sldMk cId="628267558" sldId="319"/>
            <ac:picMk id="3" creationId="{342B99EE-2632-A428-057E-7552D8547139}"/>
          </ac:picMkLst>
        </pc:picChg>
        <pc:picChg chg="add mod">
          <ac:chgData name="Budde, Michael E" userId="c6ac5e08-c9bc-4ac7-a8f2-108cec34bfd4" providerId="ADAL" clId="{0316C43B-0793-4B11-A21F-15555E88610C}" dt="2023-06-08T14:53:37.386" v="140" actId="1076"/>
          <ac:picMkLst>
            <pc:docMk/>
            <pc:sldMk cId="628267558" sldId="319"/>
            <ac:picMk id="4" creationId="{0881B4BD-5B96-34BC-2CFD-CE2F6625EEA1}"/>
          </ac:picMkLst>
        </pc:picChg>
        <pc:picChg chg="del">
          <ac:chgData name="Budde, Michael E" userId="c6ac5e08-c9bc-4ac7-a8f2-108cec34bfd4" providerId="ADAL" clId="{0316C43B-0793-4B11-A21F-15555E88610C}" dt="2023-06-08T14:53:29.072" v="139" actId="478"/>
          <ac:picMkLst>
            <pc:docMk/>
            <pc:sldMk cId="628267558" sldId="319"/>
            <ac:picMk id="7" creationId="{EA1C77A3-84A6-48A3-1058-3D2B5FAC6CE9}"/>
          </ac:picMkLst>
        </pc:picChg>
      </pc:sldChg>
      <pc:sldChg chg="addSp delSp modSp add mod">
        <pc:chgData name="Budde, Michael E" userId="c6ac5e08-c9bc-4ac7-a8f2-108cec34bfd4" providerId="ADAL" clId="{0316C43B-0793-4B11-A21F-15555E88610C}" dt="2023-06-08T14:58:53.226" v="228" actId="1076"/>
        <pc:sldMkLst>
          <pc:docMk/>
          <pc:sldMk cId="3161556474" sldId="321"/>
        </pc:sldMkLst>
        <pc:picChg chg="del">
          <ac:chgData name="Budde, Michael E" userId="c6ac5e08-c9bc-4ac7-a8f2-108cec34bfd4" providerId="ADAL" clId="{0316C43B-0793-4B11-A21F-15555E88610C}" dt="2023-06-08T14:53:56.064" v="142" actId="478"/>
          <ac:picMkLst>
            <pc:docMk/>
            <pc:sldMk cId="3161556474" sldId="321"/>
            <ac:picMk id="2" creationId="{82FC415B-BC53-A777-740B-460AE4ADB281}"/>
          </ac:picMkLst>
        </pc:picChg>
        <pc:picChg chg="add del mod">
          <ac:chgData name="Budde, Michael E" userId="c6ac5e08-c9bc-4ac7-a8f2-108cec34bfd4" providerId="ADAL" clId="{0316C43B-0793-4B11-A21F-15555E88610C}" dt="2023-06-08T14:58:33.361" v="200" actId="478"/>
          <ac:picMkLst>
            <pc:docMk/>
            <pc:sldMk cId="3161556474" sldId="321"/>
            <ac:picMk id="3" creationId="{7342E20D-AC4D-2BAB-B99F-E20D5628204A}"/>
          </ac:picMkLst>
        </pc:picChg>
        <pc:picChg chg="del">
          <ac:chgData name="Budde, Michael E" userId="c6ac5e08-c9bc-4ac7-a8f2-108cec34bfd4" providerId="ADAL" clId="{0316C43B-0793-4B11-A21F-15555E88610C}" dt="2023-06-08T14:53:56.754" v="143" actId="478"/>
          <ac:picMkLst>
            <pc:docMk/>
            <pc:sldMk cId="3161556474" sldId="321"/>
            <ac:picMk id="4" creationId="{0881B4BD-5B96-34BC-2CFD-CE2F6625EEA1}"/>
          </ac:picMkLst>
        </pc:picChg>
        <pc:picChg chg="add mod">
          <ac:chgData name="Budde, Michael E" userId="c6ac5e08-c9bc-4ac7-a8f2-108cec34bfd4" providerId="ADAL" clId="{0316C43B-0793-4B11-A21F-15555E88610C}" dt="2023-06-08T14:57:37.021" v="199" actId="1076"/>
          <ac:picMkLst>
            <pc:docMk/>
            <pc:sldMk cId="3161556474" sldId="321"/>
            <ac:picMk id="5" creationId="{8884BB3D-4A1C-E21D-1F9B-87D5D10FCACC}"/>
          </ac:picMkLst>
        </pc:picChg>
        <pc:picChg chg="add mod">
          <ac:chgData name="Budde, Michael E" userId="c6ac5e08-c9bc-4ac7-a8f2-108cec34bfd4" providerId="ADAL" clId="{0316C43B-0793-4B11-A21F-15555E88610C}" dt="2023-06-08T14:58:53.226" v="228" actId="1076"/>
          <ac:picMkLst>
            <pc:docMk/>
            <pc:sldMk cId="3161556474" sldId="321"/>
            <ac:picMk id="6" creationId="{ABEC2874-B942-AD46-549A-0D83EBC29550}"/>
          </ac:picMkLst>
        </pc:picChg>
      </pc:sldChg>
      <pc:sldChg chg="addSp delSp modSp add mod">
        <pc:chgData name="Budde, Michael E" userId="c6ac5e08-c9bc-4ac7-a8f2-108cec34bfd4" providerId="ADAL" clId="{0316C43B-0793-4B11-A21F-15555E88610C}" dt="2023-06-08T15:02:30.923" v="289" actId="1035"/>
        <pc:sldMkLst>
          <pc:docMk/>
          <pc:sldMk cId="635302686" sldId="322"/>
        </pc:sldMkLst>
        <pc:picChg chg="add mod">
          <ac:chgData name="Budde, Michael E" userId="c6ac5e08-c9bc-4ac7-a8f2-108cec34bfd4" providerId="ADAL" clId="{0316C43B-0793-4B11-A21F-15555E88610C}" dt="2023-06-08T15:02:30.923" v="289" actId="1035"/>
          <ac:picMkLst>
            <pc:docMk/>
            <pc:sldMk cId="635302686" sldId="322"/>
            <ac:picMk id="2" creationId="{F0E8170D-2120-F34A-D9C4-2E73105631C9}"/>
          </ac:picMkLst>
        </pc:picChg>
        <pc:picChg chg="add mod">
          <ac:chgData name="Budde, Michael E" userId="c6ac5e08-c9bc-4ac7-a8f2-108cec34bfd4" providerId="ADAL" clId="{0316C43B-0793-4B11-A21F-15555E88610C}" dt="2023-06-08T15:02:30.923" v="289" actId="1035"/>
          <ac:picMkLst>
            <pc:docMk/>
            <pc:sldMk cId="635302686" sldId="322"/>
            <ac:picMk id="3" creationId="{FA546E9B-18F3-25A7-84BE-32D4EF66991C}"/>
          </ac:picMkLst>
        </pc:picChg>
        <pc:picChg chg="del">
          <ac:chgData name="Budde, Michael E" userId="c6ac5e08-c9bc-4ac7-a8f2-108cec34bfd4" providerId="ADAL" clId="{0316C43B-0793-4B11-A21F-15555E88610C}" dt="2023-06-08T15:01:12.165" v="231" actId="478"/>
          <ac:picMkLst>
            <pc:docMk/>
            <pc:sldMk cId="635302686" sldId="322"/>
            <ac:picMk id="5" creationId="{8884BB3D-4A1C-E21D-1F9B-87D5D10FCACC}"/>
          </ac:picMkLst>
        </pc:picChg>
        <pc:picChg chg="del">
          <ac:chgData name="Budde, Michael E" userId="c6ac5e08-c9bc-4ac7-a8f2-108cec34bfd4" providerId="ADAL" clId="{0316C43B-0793-4B11-A21F-15555E88610C}" dt="2023-06-08T15:01:11.347" v="230" actId="478"/>
          <ac:picMkLst>
            <pc:docMk/>
            <pc:sldMk cId="635302686" sldId="322"/>
            <ac:picMk id="6" creationId="{ABEC2874-B942-AD46-549A-0D83EBC295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body" idx="1"/>
          </p:nvPr>
        </p:nvSpPr>
        <p:spPr>
          <a:xfrm>
            <a:off x="925513" y="4387850"/>
            <a:ext cx="5099050" cy="41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25" tIns="45050" rIns="91725" bIns="450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925513" y="4387850"/>
            <a:ext cx="5099050" cy="41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25" tIns="45050" rIns="91725" bIns="45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>
            <a:spLocks noGrp="1"/>
          </p:cNvSpPr>
          <p:nvPr>
            <p:ph type="body" idx="1"/>
          </p:nvPr>
        </p:nvSpPr>
        <p:spPr>
          <a:xfrm>
            <a:off x="925513" y="4387850"/>
            <a:ext cx="5099050" cy="41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25" tIns="45050" rIns="91725" bIns="45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>
            <a:spLocks noGrp="1"/>
          </p:cNvSpPr>
          <p:nvPr>
            <p:ph type="body" idx="1"/>
          </p:nvPr>
        </p:nvSpPr>
        <p:spPr>
          <a:xfrm>
            <a:off x="925513" y="4387850"/>
            <a:ext cx="5099050" cy="41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25" tIns="45050" rIns="91725" bIns="45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846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>
            <a:spLocks noGrp="1"/>
          </p:cNvSpPr>
          <p:nvPr>
            <p:ph type="body" idx="1"/>
          </p:nvPr>
        </p:nvSpPr>
        <p:spPr>
          <a:xfrm>
            <a:off x="925513" y="4387850"/>
            <a:ext cx="5099050" cy="41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25" tIns="45050" rIns="91725" bIns="45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5628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:notes"/>
          <p:cNvSpPr txBox="1">
            <a:spLocks noGrp="1"/>
          </p:cNvSpPr>
          <p:nvPr>
            <p:ph type="body" idx="1"/>
          </p:nvPr>
        </p:nvSpPr>
        <p:spPr>
          <a:xfrm>
            <a:off x="925513" y="4387850"/>
            <a:ext cx="5099050" cy="41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25" tIns="45050" rIns="91725" bIns="45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:notes"/>
          <p:cNvSpPr txBox="1">
            <a:spLocks noGrp="1"/>
          </p:cNvSpPr>
          <p:nvPr>
            <p:ph type="body" idx="1"/>
          </p:nvPr>
        </p:nvSpPr>
        <p:spPr>
          <a:xfrm>
            <a:off x="925513" y="4387850"/>
            <a:ext cx="5099050" cy="41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25" tIns="45050" rIns="91725" bIns="45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5465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:notes"/>
          <p:cNvSpPr txBox="1">
            <a:spLocks noGrp="1"/>
          </p:cNvSpPr>
          <p:nvPr>
            <p:ph type="body" idx="1"/>
          </p:nvPr>
        </p:nvSpPr>
        <p:spPr>
          <a:xfrm>
            <a:off x="925513" y="4387850"/>
            <a:ext cx="5099050" cy="41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25" tIns="45050" rIns="91725" bIns="45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76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97" descr="USAID_Logo-1.0i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1975" y="457200"/>
            <a:ext cx="3048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97"/>
          <p:cNvSpPr txBox="1"/>
          <p:nvPr/>
        </p:nvSpPr>
        <p:spPr>
          <a:xfrm>
            <a:off x="1371600" y="1828800"/>
            <a:ext cx="640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9664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Famine Early Warning Systems Network</a:t>
            </a:r>
            <a:endParaRPr sz="1400" b="0" i="0" u="none" strike="noStrike" cap="none" dirty="0">
              <a:solidFill>
                <a:srgbClr val="0966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97"/>
          <p:cNvSpPr txBox="1">
            <a:spLocks noGrp="1"/>
          </p:cNvSpPr>
          <p:nvPr>
            <p:ph type="ctrTitle"/>
          </p:nvPr>
        </p:nvSpPr>
        <p:spPr>
          <a:xfrm>
            <a:off x="685800" y="251460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C20C1916-8967-B6FD-3D1F-D978D6E7C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025" y="457198"/>
            <a:ext cx="3352807" cy="9144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99" descr="USAID_Logo-0.6i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182563"/>
            <a:ext cx="1828800" cy="5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99"/>
          <p:cNvSpPr txBox="1"/>
          <p:nvPr/>
        </p:nvSpPr>
        <p:spPr>
          <a:xfrm>
            <a:off x="2743200" y="6308725"/>
            <a:ext cx="36576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rgbClr val="096640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  <a:endParaRPr sz="1400" b="0" i="0" u="none" strike="noStrike" cap="none" dirty="0">
              <a:solidFill>
                <a:srgbClr val="096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96640"/>
                </a:solidFill>
                <a:latin typeface="Calibri"/>
                <a:ea typeface="Calibri"/>
                <a:cs typeface="Calibri"/>
                <a:sym typeface="Calibri"/>
              </a:rPr>
              <a:t>FAMINE EARLY WARNING SYSTEMS NETWORK</a:t>
            </a:r>
            <a:endParaRPr sz="1400" b="0" i="0" u="none" strike="noStrike" cap="none" dirty="0">
              <a:solidFill>
                <a:srgbClr val="0966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99"/>
          <p:cNvSpPr txBox="1"/>
          <p:nvPr/>
        </p:nvSpPr>
        <p:spPr>
          <a:xfrm>
            <a:off x="7132638" y="6308725"/>
            <a:ext cx="1828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99"/>
          <p:cNvSpPr txBox="1">
            <a:spLocks noGrp="1"/>
          </p:cNvSpPr>
          <p:nvPr>
            <p:ph type="title"/>
          </p:nvPr>
        </p:nvSpPr>
        <p:spPr>
          <a:xfrm>
            <a:off x="91440" y="777240"/>
            <a:ext cx="896112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18275" anchor="ctr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" name="Google Shape;26;p99" descr="USGSno_tagB&amp;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6096000"/>
            <a:ext cx="1143000" cy="3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A22DE956-8942-D06A-3EFD-C410271254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7273" y="109855"/>
            <a:ext cx="2011680" cy="5486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-title, and Content">
  <p:cSld name="Title, Sub-title,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04" descr="USAID_Logo-0.6i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38" y="182563"/>
            <a:ext cx="1828800" cy="5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04"/>
          <p:cNvSpPr txBox="1"/>
          <p:nvPr/>
        </p:nvSpPr>
        <p:spPr>
          <a:xfrm>
            <a:off x="2743200" y="6308725"/>
            <a:ext cx="36576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FAMINE EARLY WARNING SYSTEMS NETWORK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04"/>
          <p:cNvSpPr txBox="1"/>
          <p:nvPr/>
        </p:nvSpPr>
        <p:spPr>
          <a:xfrm>
            <a:off x="7132638" y="6308725"/>
            <a:ext cx="1828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04"/>
          <p:cNvSpPr txBox="1">
            <a:spLocks noGrp="1"/>
          </p:cNvSpPr>
          <p:nvPr>
            <p:ph type="title"/>
          </p:nvPr>
        </p:nvSpPr>
        <p:spPr>
          <a:xfrm>
            <a:off x="91440" y="777240"/>
            <a:ext cx="896112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4"/>
          <p:cNvSpPr txBox="1">
            <a:spLocks noGrp="1"/>
          </p:cNvSpPr>
          <p:nvPr>
            <p:ph type="body" idx="1"/>
          </p:nvPr>
        </p:nvSpPr>
        <p:spPr>
          <a:xfrm>
            <a:off x="457200" y="2057400"/>
            <a:ext cx="8229600" cy="42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18275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4"/>
          <p:cNvSpPr txBox="1">
            <a:spLocks noGrp="1"/>
          </p:cNvSpPr>
          <p:nvPr>
            <p:ph type="body" idx="2"/>
          </p:nvPr>
        </p:nvSpPr>
        <p:spPr>
          <a:xfrm>
            <a:off x="457200" y="16002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55A163EA-CA75-89E6-794B-04181705E2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562" y="175703"/>
            <a:ext cx="2011680" cy="5486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6"/>
          <p:cNvSpPr txBox="1">
            <a:spLocks noGrp="1"/>
          </p:cNvSpPr>
          <p:nvPr>
            <p:ph type="title"/>
          </p:nvPr>
        </p:nvSpPr>
        <p:spPr>
          <a:xfrm>
            <a:off x="91440" y="777240"/>
            <a:ext cx="896112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23360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06"/>
          <p:cNvSpPr txBox="1">
            <a:spLocks noGrp="1"/>
          </p:cNvSpPr>
          <p:nvPr>
            <p:ph type="body" idx="2"/>
          </p:nvPr>
        </p:nvSpPr>
        <p:spPr>
          <a:xfrm>
            <a:off x="4663440" y="1600200"/>
            <a:ext cx="4023360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8" name="Google Shape;58;p106" descr="USAID_Logo-0.6i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38" y="182563"/>
            <a:ext cx="1828800" cy="5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6"/>
          <p:cNvSpPr txBox="1"/>
          <p:nvPr/>
        </p:nvSpPr>
        <p:spPr>
          <a:xfrm>
            <a:off x="2743200" y="6308725"/>
            <a:ext cx="36576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rgbClr val="096640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  <a:endParaRPr sz="1400" b="0" i="0" u="none" strike="noStrike" cap="none" dirty="0">
              <a:solidFill>
                <a:srgbClr val="096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96640"/>
                </a:solidFill>
                <a:latin typeface="Calibri"/>
                <a:ea typeface="Calibri"/>
                <a:cs typeface="Calibri"/>
                <a:sym typeface="Calibri"/>
              </a:rPr>
              <a:t>FAMINE EARLY WARNING SYSTEMS NETWORK</a:t>
            </a:r>
            <a:endParaRPr sz="1400" b="0" i="0" u="none" strike="noStrike" cap="none" dirty="0">
              <a:solidFill>
                <a:srgbClr val="0966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06"/>
          <p:cNvSpPr txBox="1"/>
          <p:nvPr/>
        </p:nvSpPr>
        <p:spPr>
          <a:xfrm>
            <a:off x="7132638" y="6308725"/>
            <a:ext cx="1828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2B58343E-C24B-0974-E100-ED12EC72E6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562" y="175703"/>
            <a:ext cx="2011680" cy="5486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23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7"/>
          <p:cNvSpPr txBox="1">
            <a:spLocks noGrp="1"/>
          </p:cNvSpPr>
          <p:nvPr>
            <p:ph type="body" idx="2"/>
          </p:nvPr>
        </p:nvSpPr>
        <p:spPr>
          <a:xfrm>
            <a:off x="4663440" y="1600200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7"/>
          <p:cNvSpPr txBox="1">
            <a:spLocks noGrp="1"/>
          </p:cNvSpPr>
          <p:nvPr>
            <p:ph type="title"/>
          </p:nvPr>
        </p:nvSpPr>
        <p:spPr>
          <a:xfrm>
            <a:off x="91440" y="777240"/>
            <a:ext cx="896112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7"/>
          <p:cNvSpPr txBox="1">
            <a:spLocks noGrp="1"/>
          </p:cNvSpPr>
          <p:nvPr>
            <p:ph type="body" idx="3"/>
          </p:nvPr>
        </p:nvSpPr>
        <p:spPr>
          <a:xfrm>
            <a:off x="457200" y="2057400"/>
            <a:ext cx="4023360" cy="42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7"/>
          <p:cNvSpPr txBox="1">
            <a:spLocks noGrp="1"/>
          </p:cNvSpPr>
          <p:nvPr>
            <p:ph type="body" idx="4"/>
          </p:nvPr>
        </p:nvSpPr>
        <p:spPr>
          <a:xfrm>
            <a:off x="4663440" y="2057400"/>
            <a:ext cx="4023360" cy="42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" name="Google Shape;68;p107" descr="USAID_Logo-0.6i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38" y="182563"/>
            <a:ext cx="1828800" cy="5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7"/>
          <p:cNvSpPr txBox="1"/>
          <p:nvPr/>
        </p:nvSpPr>
        <p:spPr>
          <a:xfrm>
            <a:off x="2743200" y="6308725"/>
            <a:ext cx="36576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rgbClr val="096640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  <a:endParaRPr sz="1400" b="0" i="0" u="none" strike="noStrike" cap="none" dirty="0">
              <a:solidFill>
                <a:srgbClr val="096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96640"/>
                </a:solidFill>
                <a:latin typeface="Calibri"/>
                <a:ea typeface="Calibri"/>
                <a:cs typeface="Calibri"/>
                <a:sym typeface="Calibri"/>
              </a:rPr>
              <a:t>FAMINE EARLY WARNING SYSTEMS NETWORK</a:t>
            </a:r>
            <a:endParaRPr sz="1400" b="0" i="0" u="none" strike="noStrike" cap="none" dirty="0">
              <a:solidFill>
                <a:srgbClr val="0966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07"/>
          <p:cNvSpPr txBox="1"/>
          <p:nvPr/>
        </p:nvSpPr>
        <p:spPr>
          <a:xfrm>
            <a:off x="7132638" y="6308725"/>
            <a:ext cx="1828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DE0A70DB-6CCD-E882-AB75-373EEDAF56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562" y="175703"/>
            <a:ext cx="2011680" cy="5486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8"/>
          <p:cNvSpPr txBox="1">
            <a:spLocks noGrp="1"/>
          </p:cNvSpPr>
          <p:nvPr>
            <p:ph type="title"/>
          </p:nvPr>
        </p:nvSpPr>
        <p:spPr>
          <a:xfrm>
            <a:off x="457200" y="32004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08"/>
          <p:cNvSpPr txBox="1">
            <a:spLocks noGrp="1"/>
          </p:cNvSpPr>
          <p:nvPr>
            <p:ph type="body" idx="1"/>
          </p:nvPr>
        </p:nvSpPr>
        <p:spPr>
          <a:xfrm>
            <a:off x="457200" y="1737360"/>
            <a:ext cx="82296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5" name="Google Shape;75;p108" descr="USAID_Logo-0.6i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38" y="182563"/>
            <a:ext cx="1828800" cy="5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8"/>
          <p:cNvSpPr txBox="1"/>
          <p:nvPr/>
        </p:nvSpPr>
        <p:spPr>
          <a:xfrm>
            <a:off x="2743200" y="6308725"/>
            <a:ext cx="36576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 dirty="0">
                <a:solidFill>
                  <a:srgbClr val="096640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  <a:endParaRPr sz="1400" b="0" i="0" u="none" strike="noStrike" cap="none" dirty="0">
              <a:solidFill>
                <a:srgbClr val="096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96640"/>
                </a:solidFill>
                <a:latin typeface="Calibri"/>
                <a:ea typeface="Calibri"/>
                <a:cs typeface="Calibri"/>
                <a:sym typeface="Calibri"/>
              </a:rPr>
              <a:t>FAMINE EARLY WARNING SYSTEMS NETWORK</a:t>
            </a:r>
            <a:endParaRPr sz="1400" b="0" i="0" u="none" strike="noStrike" cap="none" dirty="0">
              <a:solidFill>
                <a:srgbClr val="0966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08"/>
          <p:cNvSpPr txBox="1"/>
          <p:nvPr/>
        </p:nvSpPr>
        <p:spPr>
          <a:xfrm>
            <a:off x="7132638" y="6308725"/>
            <a:ext cx="1828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EA2AD726-0A06-3FAD-457E-2D90ADAD5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562" y="175703"/>
            <a:ext cx="2011680" cy="5486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6" r:id="rId4"/>
    <p:sldLayoutId id="2147483657" r:id="rId5"/>
    <p:sldLayoutId id="2147483658" r:id="rId6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"/>
          <p:cNvSpPr txBox="1"/>
          <p:nvPr/>
        </p:nvSpPr>
        <p:spPr>
          <a:xfrm>
            <a:off x="335280" y="2362200"/>
            <a:ext cx="789432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6" name="Google Shape;156;p1"/>
          <p:cNvSpPr txBox="1">
            <a:spLocks noGrp="1"/>
          </p:cNvSpPr>
          <p:nvPr>
            <p:ph type="ctrTitle"/>
          </p:nvPr>
        </p:nvSpPr>
        <p:spPr>
          <a:xfrm>
            <a:off x="685800" y="251460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dirty="0">
                <a:solidFill>
                  <a:srgbClr val="096640"/>
                </a:solidFill>
              </a:rPr>
              <a:t>Normalized Difference Vegetation Index (NDVI)</a:t>
            </a:r>
            <a:br>
              <a:rPr lang="en-US" b="0" dirty="0">
                <a:solidFill>
                  <a:srgbClr val="096640"/>
                </a:solidFill>
              </a:rPr>
            </a:br>
            <a:r>
              <a:rPr lang="en-US" b="0" dirty="0">
                <a:solidFill>
                  <a:srgbClr val="096640"/>
                </a:solidFill>
              </a:rPr>
              <a:t>MODIS to VIIRS Transition</a:t>
            </a:r>
            <a:endParaRPr b="0" dirty="0">
              <a:solidFill>
                <a:srgbClr val="096640"/>
              </a:solidFill>
            </a:endParaRPr>
          </a:p>
        </p:txBody>
      </p:sp>
      <p:sp>
        <p:nvSpPr>
          <p:cNvPr id="157" name="Google Shape;157;p1"/>
          <p:cNvSpPr txBox="1"/>
          <p:nvPr/>
        </p:nvSpPr>
        <p:spPr>
          <a:xfrm>
            <a:off x="0" y="47244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Budde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 Meeting – Boulder, CO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13-15 June 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1DB5EA-DCC0-416E-BD80-E4C36B77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777240"/>
            <a:ext cx="8961120" cy="731520"/>
          </a:xfrm>
        </p:spPr>
        <p:txBody>
          <a:bodyPr/>
          <a:lstStyle/>
          <a:p>
            <a:r>
              <a:rPr lang="en-US" dirty="0" err="1">
                <a:solidFill>
                  <a:srgbClr val="096640"/>
                </a:solidFill>
              </a:rPr>
              <a:t>eVIIRS</a:t>
            </a:r>
            <a:r>
              <a:rPr lang="en-US" dirty="0">
                <a:solidFill>
                  <a:srgbClr val="096640"/>
                </a:solidFill>
              </a:rPr>
              <a:t> in EWX</a:t>
            </a:r>
            <a:br>
              <a:rPr lang="en-US" dirty="0">
                <a:solidFill>
                  <a:srgbClr val="096640"/>
                </a:solidFill>
              </a:rPr>
            </a:br>
            <a:r>
              <a:rPr lang="en-US" sz="2000" dirty="0">
                <a:solidFill>
                  <a:srgbClr val="096640"/>
                </a:solidFill>
              </a:rPr>
              <a:t>Time series plots have both a 20-year and 10-year mean option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3D020D-3241-487F-92CE-32633D1DAD05}"/>
              </a:ext>
            </a:extLst>
          </p:cNvPr>
          <p:cNvGrpSpPr/>
          <p:nvPr/>
        </p:nvGrpSpPr>
        <p:grpSpPr>
          <a:xfrm>
            <a:off x="0" y="1565984"/>
            <a:ext cx="9144000" cy="4353560"/>
            <a:chOff x="0" y="1565984"/>
            <a:chExt cx="9144000" cy="43535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882224-2641-4D03-969F-873CB21D1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65984"/>
              <a:ext cx="9144000" cy="43535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A63678-1252-4F45-89D9-9EF1CB760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21" y="4186518"/>
              <a:ext cx="542672" cy="14854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E9650C-33C4-431D-B894-5F15660FD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2049" y="4373767"/>
              <a:ext cx="643553" cy="12982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609C0-334F-4799-8093-72BB80D1E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0421" y="4462404"/>
              <a:ext cx="725739" cy="1209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628432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C2FB3-87D1-A6C4-D21E-A3B9C52B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600641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Extending our NDVI History of Record</a:t>
            </a:r>
            <a:br>
              <a:rPr lang="en-US" sz="2800" dirty="0">
                <a:solidFill>
                  <a:srgbClr val="096640"/>
                </a:solidFill>
              </a:rPr>
            </a:br>
            <a:r>
              <a:rPr lang="en-US" sz="2400" dirty="0">
                <a:solidFill>
                  <a:srgbClr val="096640"/>
                </a:solidFill>
              </a:rPr>
              <a:t>10-Year Mean (2012-2021) and 20-Year Mean (2003-2022) 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55633AD-E1CB-EC40-C4F6-E46A6D5FA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268624"/>
            <a:ext cx="8623935" cy="418876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A45F72-194F-E730-A6A4-EE0799267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495"/>
          <a:stretch/>
        </p:blipFill>
        <p:spPr>
          <a:xfrm>
            <a:off x="428625" y="1685079"/>
            <a:ext cx="3135500" cy="160104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5387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0EEB9F5-7F21-D3E0-B91E-C291F1BAB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11"/>
          <a:stretch/>
        </p:blipFill>
        <p:spPr>
          <a:xfrm>
            <a:off x="354331" y="4191970"/>
            <a:ext cx="3303270" cy="2194560"/>
          </a:xfrm>
          <a:prstGeom prst="rect">
            <a:avLst/>
          </a:prstGeom>
        </p:spPr>
      </p:pic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D861C73-33C1-841F-DAA3-51D97A15F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3" t="7764" r="4020" b="5651"/>
          <a:stretch/>
        </p:blipFill>
        <p:spPr>
          <a:xfrm>
            <a:off x="3021805" y="1670429"/>
            <a:ext cx="3100389" cy="22620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29654B-BC96-5082-431C-74B21B66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600641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Extending our NDVI History of Record</a:t>
            </a:r>
            <a:br>
              <a:rPr lang="en-US" sz="2800" dirty="0">
                <a:solidFill>
                  <a:srgbClr val="096640"/>
                </a:solidFill>
              </a:rPr>
            </a:br>
            <a:r>
              <a:rPr lang="en-US" sz="2400" dirty="0">
                <a:solidFill>
                  <a:srgbClr val="096640"/>
                </a:solidFill>
              </a:rPr>
              <a:t>10-Year Mean (2012-2021) and 20-Year Mean (2003-2022) </a:t>
            </a: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40131483-3D73-E927-EE46-6FE954FC1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356" y="4191970"/>
            <a:ext cx="4691675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164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C3FBB5-9BDD-70D5-FD2A-8EDA09A1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600641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Extending our NDVI History of Record</a:t>
            </a:r>
            <a:br>
              <a:rPr lang="en-US" sz="2800" dirty="0">
                <a:solidFill>
                  <a:srgbClr val="096640"/>
                </a:solidFill>
              </a:rPr>
            </a:br>
            <a:r>
              <a:rPr lang="en-US" sz="2400" dirty="0">
                <a:solidFill>
                  <a:srgbClr val="096640"/>
                </a:solidFill>
              </a:rPr>
              <a:t>10-Year Mean (2012-2021) and 20-Year Mean (2003-2022)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615EC1-3552-90C7-6F91-BD155E67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685359"/>
            <a:ext cx="3883975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97A5E6-DC5C-D81E-9C78-CB91AC18A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82496"/>
            <a:ext cx="38839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7313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9F54D79-D528-2B60-FE20-6D185053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600641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Extending our NDVI History of Record</a:t>
            </a:r>
            <a:br>
              <a:rPr lang="en-US" sz="2800" dirty="0">
                <a:solidFill>
                  <a:srgbClr val="096640"/>
                </a:solidFill>
              </a:rPr>
            </a:br>
            <a:r>
              <a:rPr lang="en-US" sz="2400" dirty="0">
                <a:solidFill>
                  <a:srgbClr val="096640"/>
                </a:solidFill>
              </a:rPr>
              <a:t>10-Year Mean (2012-2021) and 20-Year Mean (2003-2022)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C415B-BC53-A777-740B-460AE4ADB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2496"/>
            <a:ext cx="3883975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81B4BD-5B96-34BC-2CFD-CE2F6625E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682496"/>
            <a:ext cx="388397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6755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9F54D79-D528-2B60-FE20-6D185053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600641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Extending our NDVI History of Record</a:t>
            </a:r>
            <a:br>
              <a:rPr lang="en-US" sz="2800" dirty="0">
                <a:solidFill>
                  <a:srgbClr val="096640"/>
                </a:solidFill>
              </a:rPr>
            </a:br>
            <a:r>
              <a:rPr lang="en-US" sz="2400" dirty="0">
                <a:solidFill>
                  <a:srgbClr val="096640"/>
                </a:solidFill>
              </a:rPr>
              <a:t>10-Year Mean (2012-2021) and 20-Year Mean (2003-2022)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4BB3D-4A1C-E21D-1F9B-87D5D10FC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682496"/>
            <a:ext cx="4103075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EC2874-B942-AD46-549A-0D83EBC29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82496"/>
            <a:ext cx="41030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5647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9F54D79-D528-2B60-FE20-6D185053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600641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Extending our NDVI History of Record</a:t>
            </a:r>
            <a:br>
              <a:rPr lang="en-US" sz="2800" dirty="0">
                <a:solidFill>
                  <a:srgbClr val="096640"/>
                </a:solidFill>
              </a:rPr>
            </a:br>
            <a:r>
              <a:rPr lang="en-US" sz="2400" dirty="0">
                <a:solidFill>
                  <a:srgbClr val="096640"/>
                </a:solidFill>
              </a:rPr>
              <a:t>10-Year Mean (2012-2021) and 20-Year Mean (2003-2022)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E8170D-2120-F34A-D9C4-2E7310563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962" y="1589900"/>
            <a:ext cx="5296076" cy="292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546E9B-18F3-25A7-84BE-32D4EF66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962" y="3868489"/>
            <a:ext cx="5296076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0268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C2FB3-87D1-A6C4-D21E-A3B9C52B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600641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Summary</a:t>
            </a:r>
            <a:endParaRPr lang="en-US" sz="2400" dirty="0">
              <a:solidFill>
                <a:srgbClr val="09664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203DA-75BE-5C80-2C6F-E273BBFF69F3}"/>
              </a:ext>
            </a:extLst>
          </p:cNvPr>
          <p:cNvSpPr txBox="1"/>
          <p:nvPr/>
        </p:nvSpPr>
        <p:spPr>
          <a:xfrm>
            <a:off x="998638" y="1876418"/>
            <a:ext cx="7682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Two NDVI data streams will be maintained.</a:t>
            </a:r>
          </a:p>
          <a:p>
            <a:pPr lvl="8"/>
            <a:r>
              <a:rPr lang="en-US" sz="1800" dirty="0">
                <a:solidFill>
                  <a:schemeClr val="tx1"/>
                </a:solidFill>
              </a:rPr>
              <a:t>	- VIIRS only that currently uses a 10-year mean</a:t>
            </a:r>
          </a:p>
          <a:p>
            <a:pPr lvl="8"/>
            <a:r>
              <a:rPr lang="en-US" sz="1800" dirty="0">
                <a:solidFill>
                  <a:schemeClr val="tx1"/>
                </a:solidFill>
              </a:rPr>
              <a:t>	- Translated MODIS/VIIRS that uses a 20-year mean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EWX and EWX Lite tools both provide the two mean periods for time series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Time series for the two mean periods can identify changes in timing of start of season as well as changes in the amplitude of the seasonal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With the scheduled follow-on missions for the satellites carrying the VIIRS sensor, we should be able to utilize these data to provide NDVI for FEWS NET well into the next decade.</a:t>
            </a:r>
          </a:p>
        </p:txBody>
      </p:sp>
    </p:spTree>
    <p:extLst>
      <p:ext uri="{BB962C8B-B14F-4D97-AF65-F5344CB8AC3E}">
        <p14:creationId xmlns:p14="http://schemas.microsoft.com/office/powerpoint/2010/main" val="302007438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C2FB3-87D1-A6C4-D21E-A3B9C52B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829499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Thank You</a:t>
            </a:r>
            <a:endParaRPr lang="en-US" sz="2400" dirty="0">
              <a:solidFill>
                <a:srgbClr val="0966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1666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/>
          <p:cNvSpPr txBox="1"/>
          <p:nvPr/>
        </p:nvSpPr>
        <p:spPr>
          <a:xfrm>
            <a:off x="-286032" y="1964901"/>
            <a:ext cx="3195484" cy="145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Dec 1999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6-year design life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Morning – 10am overpass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9FB62EE-7B77-495F-8A18-29C9AFA9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2" y="1845848"/>
            <a:ext cx="16625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59846156-5C43-4210-AD7D-A3B5B062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84" y="1845848"/>
            <a:ext cx="1219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453EB-345A-4575-87B3-43873E063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6462"/>
            <a:ext cx="9144000" cy="750627"/>
          </a:xfrm>
          <a:prstGeom prst="rect">
            <a:avLst/>
          </a:prstGeom>
        </p:spPr>
      </p:pic>
      <p:sp>
        <p:nvSpPr>
          <p:cNvPr id="17" name="Google Shape;241;p26">
            <a:extLst>
              <a:ext uri="{FF2B5EF4-FFF2-40B4-BE49-F238E27FC236}">
                <a16:creationId xmlns:a16="http://schemas.microsoft.com/office/drawing/2014/main" id="{AF5A3D2C-8E43-412E-81EB-8AFCC1CE4BC6}"/>
              </a:ext>
            </a:extLst>
          </p:cNvPr>
          <p:cNvSpPr txBox="1"/>
          <p:nvPr/>
        </p:nvSpPr>
        <p:spPr>
          <a:xfrm>
            <a:off x="4382729" y="1964900"/>
            <a:ext cx="3574026" cy="145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AQUA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May 2002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6-year design life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Afternoon – 1pm overpass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41;p26">
            <a:extLst>
              <a:ext uri="{FF2B5EF4-FFF2-40B4-BE49-F238E27FC236}">
                <a16:creationId xmlns:a16="http://schemas.microsoft.com/office/drawing/2014/main" id="{23E9D0CE-DFAA-4F48-B229-245285C22BC5}"/>
              </a:ext>
            </a:extLst>
          </p:cNvPr>
          <p:cNvSpPr txBox="1"/>
          <p:nvPr/>
        </p:nvSpPr>
        <p:spPr>
          <a:xfrm>
            <a:off x="0" y="3798051"/>
            <a:ext cx="9144000" cy="216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MODIS instruments aboard both EOS </a:t>
            </a:r>
            <a:r>
              <a:rPr lang="en-US" sz="1800" dirty="0">
                <a:solidFill>
                  <a:schemeClr val="dk1"/>
                </a:solidFill>
              </a:rPr>
              <a:t>satellite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platforms has provided NDVI source data for more than 20 years.</a:t>
            </a:r>
          </a:p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1000" dirty="0">
              <a:solidFill>
                <a:schemeClr val="dk1"/>
              </a:solidFill>
            </a:endParaRPr>
          </a:p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</a:rPr>
              <a:t>Both platforms will be decommissioned over the course of the next year – therefore an alternative source for these data was needed.  </a:t>
            </a:r>
          </a:p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1000" dirty="0">
              <a:solidFill>
                <a:schemeClr val="dk1"/>
              </a:solidFill>
            </a:endParaRPr>
          </a:p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</a:rPr>
              <a:t>EROS stopped processing </a:t>
            </a:r>
            <a:r>
              <a:rPr lang="en-US" sz="1800" dirty="0" err="1">
                <a:solidFill>
                  <a:schemeClr val="dk1"/>
                </a:solidFill>
              </a:rPr>
              <a:t>eMODIS</a:t>
            </a:r>
            <a:r>
              <a:rPr lang="en-US" sz="1800" dirty="0">
                <a:solidFill>
                  <a:schemeClr val="dk1"/>
                </a:solidFill>
              </a:rPr>
              <a:t> as of September 2022.</a:t>
            </a:r>
          </a:p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/>
          <p:cNvSpPr txBox="1"/>
          <p:nvPr/>
        </p:nvSpPr>
        <p:spPr>
          <a:xfrm>
            <a:off x="0" y="2761009"/>
            <a:ext cx="5582195" cy="103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Suomi National Polar-orbiting Partnership (Suomi-NPP)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Oct 2011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DFAFC-4D61-44A7-8098-0AB19AB6D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2018053"/>
            <a:ext cx="3314007" cy="2485505"/>
          </a:xfrm>
          <a:prstGeom prst="rect">
            <a:avLst/>
          </a:prstGeom>
        </p:spPr>
      </p:pic>
      <p:sp>
        <p:nvSpPr>
          <p:cNvPr id="13" name="Google Shape;241;p26">
            <a:extLst>
              <a:ext uri="{FF2B5EF4-FFF2-40B4-BE49-F238E27FC236}">
                <a16:creationId xmlns:a16="http://schemas.microsoft.com/office/drawing/2014/main" id="{199A75C5-933D-4116-9702-4A453124127E}"/>
              </a:ext>
            </a:extLst>
          </p:cNvPr>
          <p:cNvSpPr txBox="1"/>
          <p:nvPr/>
        </p:nvSpPr>
        <p:spPr>
          <a:xfrm>
            <a:off x="-87090" y="1817748"/>
            <a:ext cx="5353396" cy="103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JPSS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the next generation of polar-orbiting Earth observing </a:t>
            </a:r>
            <a:r>
              <a:rPr lang="en-US" sz="1800" dirty="0">
                <a:solidFill>
                  <a:schemeClr val="dk1"/>
                </a:solidFill>
              </a:rPr>
              <a:t>satellites and will ultimately include 5 satellites with varied instrumentation.</a:t>
            </a:r>
          </a:p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1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41;p26">
            <a:extLst>
              <a:ext uri="{FF2B5EF4-FFF2-40B4-BE49-F238E27FC236}">
                <a16:creationId xmlns:a16="http://schemas.microsoft.com/office/drawing/2014/main" id="{255B68E0-C973-4FFF-9484-2C4489CDCCA6}"/>
              </a:ext>
            </a:extLst>
          </p:cNvPr>
          <p:cNvSpPr txBox="1"/>
          <p:nvPr/>
        </p:nvSpPr>
        <p:spPr>
          <a:xfrm>
            <a:off x="0" y="4518793"/>
            <a:ext cx="5666905" cy="103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JPSS-2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Nov 2022</a:t>
            </a:r>
          </a:p>
        </p:txBody>
      </p:sp>
      <p:sp>
        <p:nvSpPr>
          <p:cNvPr id="15" name="Google Shape;241;p26">
            <a:extLst>
              <a:ext uri="{FF2B5EF4-FFF2-40B4-BE49-F238E27FC236}">
                <a16:creationId xmlns:a16="http://schemas.microsoft.com/office/drawing/2014/main" id="{EC2662E9-D668-48C2-AE73-C624D1A98BFB}"/>
              </a:ext>
            </a:extLst>
          </p:cNvPr>
          <p:cNvSpPr txBox="1"/>
          <p:nvPr/>
        </p:nvSpPr>
        <p:spPr>
          <a:xfrm>
            <a:off x="0" y="4947870"/>
            <a:ext cx="3169925" cy="103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dirty="0">
                <a:solidFill>
                  <a:schemeClr val="dk1"/>
                </a:solidFill>
              </a:rPr>
              <a:t>JPSS-3 – Launch 2028</a:t>
            </a:r>
          </a:p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JPSS</a:t>
            </a:r>
            <a:r>
              <a:rPr lang="en-US" sz="1800" b="1" dirty="0">
                <a:solidFill>
                  <a:schemeClr val="dk1"/>
                </a:solidFill>
              </a:rPr>
              <a:t>-4 – Launch 2032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556790-D432-4CE6-9F74-856870866F03}"/>
              </a:ext>
            </a:extLst>
          </p:cNvPr>
          <p:cNvSpPr txBox="1"/>
          <p:nvPr/>
        </p:nvSpPr>
        <p:spPr>
          <a:xfrm>
            <a:off x="3189706" y="5042263"/>
            <a:ext cx="5666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of these satellites will include an instrument called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Visible Infrared Imaging Radiometer Suite (VIIRS)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which is the replacement for MODIS.</a:t>
            </a:r>
            <a:endParaRPr lang="en-US" sz="1600" dirty="0">
              <a:solidFill>
                <a:schemeClr val="dk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261141-9956-4773-857F-C96F4457692D}"/>
              </a:ext>
            </a:extLst>
          </p:cNvPr>
          <p:cNvGrpSpPr/>
          <p:nvPr/>
        </p:nvGrpSpPr>
        <p:grpSpPr>
          <a:xfrm>
            <a:off x="0" y="827497"/>
            <a:ext cx="9144000" cy="977043"/>
            <a:chOff x="0" y="2405286"/>
            <a:chExt cx="9144000" cy="97704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CEC126-277C-42EF-BA89-516B9F69A6A3}"/>
                </a:ext>
              </a:extLst>
            </p:cNvPr>
            <p:cNvSpPr/>
            <p:nvPr/>
          </p:nvSpPr>
          <p:spPr>
            <a:xfrm>
              <a:off x="0" y="2405286"/>
              <a:ext cx="9144000" cy="9770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26A223-0169-4B91-AC6C-2ABEB36BB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1559" y="2418873"/>
              <a:ext cx="1712809" cy="9634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780FC5-9C7D-4284-ABAD-E5014D8B5074}"/>
                </a:ext>
              </a:extLst>
            </p:cNvPr>
            <p:cNvSpPr txBox="1"/>
            <p:nvPr/>
          </p:nvSpPr>
          <p:spPr>
            <a:xfrm>
              <a:off x="188259" y="2654687"/>
              <a:ext cx="67164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Joint Polar Satellite System (JPSS) Program</a:t>
              </a:r>
            </a:p>
          </p:txBody>
        </p:sp>
      </p:grpSp>
      <p:sp>
        <p:nvSpPr>
          <p:cNvPr id="2" name="Google Shape;241;p26">
            <a:extLst>
              <a:ext uri="{FF2B5EF4-FFF2-40B4-BE49-F238E27FC236}">
                <a16:creationId xmlns:a16="http://schemas.microsoft.com/office/drawing/2014/main" id="{696CAFB8-44EA-F6F2-741F-CDA35086B6BF}"/>
              </a:ext>
            </a:extLst>
          </p:cNvPr>
          <p:cNvSpPr txBox="1"/>
          <p:nvPr/>
        </p:nvSpPr>
        <p:spPr>
          <a:xfrm>
            <a:off x="0" y="3767003"/>
            <a:ext cx="5666905" cy="103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NOAA-20 (JPSS-1)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Nov 2017</a:t>
            </a:r>
          </a:p>
        </p:txBody>
      </p:sp>
    </p:spTree>
    <p:extLst>
      <p:ext uri="{BB962C8B-B14F-4D97-AF65-F5344CB8AC3E}">
        <p14:creationId xmlns:p14="http://schemas.microsoft.com/office/powerpoint/2010/main" val="245136528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>
            <a:spLocks noGrp="1"/>
          </p:cNvSpPr>
          <p:nvPr>
            <p:ph type="title"/>
          </p:nvPr>
        </p:nvSpPr>
        <p:spPr>
          <a:xfrm>
            <a:off x="91440" y="777240"/>
            <a:ext cx="896112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>
                <a:solidFill>
                  <a:srgbClr val="096640"/>
                </a:solidFill>
              </a:rPr>
              <a:t>eVIIRS</a:t>
            </a:r>
            <a:r>
              <a:rPr lang="en-US" dirty="0">
                <a:solidFill>
                  <a:srgbClr val="096640"/>
                </a:solidFill>
              </a:rPr>
              <a:t> NDVI – Operational Monitoring</a:t>
            </a:r>
            <a:endParaRPr dirty="0">
              <a:solidFill>
                <a:srgbClr val="09664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EC416-9FA7-49A8-A822-661CC4F18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7798"/>
            <a:ext cx="9144000" cy="3563674"/>
          </a:xfrm>
          <a:prstGeom prst="rect">
            <a:avLst/>
          </a:prstGeom>
        </p:spPr>
      </p:pic>
      <p:sp>
        <p:nvSpPr>
          <p:cNvPr id="241" name="Google Shape;241;p26"/>
          <p:cNvSpPr txBox="1"/>
          <p:nvPr/>
        </p:nvSpPr>
        <p:spPr>
          <a:xfrm>
            <a:off x="0" y="1389525"/>
            <a:ext cx="91440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FEWS NET Regional Windows – Africa, Central Asia, C</a:t>
            </a:r>
            <a:r>
              <a:rPr lang="en-US" sz="1800" b="1" dirty="0">
                <a:solidFill>
                  <a:schemeClr val="dk1"/>
                </a:solidFill>
              </a:rPr>
              <a:t>entral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America/</a:t>
            </a:r>
            <a:r>
              <a:rPr lang="en-US" sz="1800" b="1" dirty="0">
                <a:solidFill>
                  <a:schemeClr val="dk1"/>
                </a:solidFill>
              </a:rPr>
              <a:t>Hispaniola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lang="en-US" sz="1800" b="1" dirty="0">
                <a:solidFill>
                  <a:schemeClr val="dk1"/>
                </a:solidFill>
              </a:rPr>
              <a:t>outh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America, &amp; Australia/Indonesia</a:t>
            </a:r>
            <a:endParaRPr sz="1800" b="1" i="0" u="none" strike="noStrike" cap="none" dirty="0">
              <a:solidFill>
                <a:srgbClr val="09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9816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91440" y="777240"/>
            <a:ext cx="896112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rgbClr val="096640"/>
                </a:solidFill>
              </a:rPr>
              <a:t>Sensor Characteristics Comparison</a:t>
            </a:r>
            <a:endParaRPr dirty="0">
              <a:solidFill>
                <a:srgbClr val="096640"/>
              </a:solidFill>
            </a:endParaRPr>
          </a:p>
        </p:txBody>
      </p:sp>
      <p:sp>
        <p:nvSpPr>
          <p:cNvPr id="247" name="Google Shape;247;p27"/>
          <p:cNvSpPr txBox="1">
            <a:spLocks noGrp="1"/>
          </p:cNvSpPr>
          <p:nvPr>
            <p:ph type="body" idx="1"/>
          </p:nvPr>
        </p:nvSpPr>
        <p:spPr>
          <a:xfrm>
            <a:off x="546838" y="1338425"/>
            <a:ext cx="4885765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18275" anchor="ctr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en-US" sz="2000" b="1" dirty="0"/>
              <a:t>Spatial:</a:t>
            </a:r>
            <a:r>
              <a:rPr lang="en-US" sz="2000" dirty="0"/>
              <a:t> </a:t>
            </a:r>
            <a:endParaRPr sz="2000" dirty="0"/>
          </a:p>
          <a:p>
            <a:pPr marL="742950" lvl="1" indent="-285750" algn="l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5000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250</a:t>
            </a:r>
            <a:r>
              <a:rPr lang="en-US" sz="2000" dirty="0"/>
              <a:t>m pixel resolution</a:t>
            </a:r>
            <a:endParaRPr sz="2000" dirty="0"/>
          </a:p>
          <a:p>
            <a:pPr marL="742950" lvl="1" indent="-285750" algn="l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50000"/>
              <a:buChar char="o"/>
            </a:pPr>
            <a:r>
              <a:rPr lang="en-US" sz="2000" dirty="0"/>
              <a:t>Global daily coverage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en-US" sz="2000" b="1" dirty="0"/>
              <a:t>Temporal: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50000"/>
              <a:buChar char="o"/>
            </a:pPr>
            <a:r>
              <a:rPr lang="en-US" sz="2000" dirty="0"/>
              <a:t>10-day (</a:t>
            </a:r>
            <a:r>
              <a:rPr lang="en-US" sz="2000" dirty="0" err="1"/>
              <a:t>dekadal</a:t>
            </a:r>
            <a:r>
              <a:rPr lang="en-US" sz="2000" dirty="0"/>
              <a:t>) composite</a:t>
            </a:r>
            <a:endParaRPr sz="2000" dirty="0"/>
          </a:p>
          <a:p>
            <a:pPr marL="742950" lvl="1" indent="-285750" algn="l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50000"/>
              <a:buChar char="o"/>
            </a:pPr>
            <a:r>
              <a:rPr lang="en-US" sz="2000" dirty="0"/>
              <a:t>Updated every </a:t>
            </a:r>
            <a:r>
              <a:rPr lang="en-US" sz="2000" dirty="0">
                <a:solidFill>
                  <a:srgbClr val="FF0000"/>
                </a:solidFill>
              </a:rPr>
              <a:t>10</a:t>
            </a:r>
            <a:r>
              <a:rPr lang="en-US" sz="2000" dirty="0"/>
              <a:t> days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50000"/>
              <a:buChar char="o"/>
            </a:pPr>
            <a:r>
              <a:rPr lang="en-US" sz="2000" dirty="0"/>
              <a:t>Afternoon overpass</a:t>
            </a:r>
          </a:p>
          <a:p>
            <a:pPr marL="742950" lvl="1" indent="-215265" algn="l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50000"/>
              <a:buNone/>
            </a:pPr>
            <a:endParaRPr dirty="0"/>
          </a:p>
        </p:txBody>
      </p:sp>
      <p:sp>
        <p:nvSpPr>
          <p:cNvPr id="4" name="Google Shape;247;p27">
            <a:extLst>
              <a:ext uri="{FF2B5EF4-FFF2-40B4-BE49-F238E27FC236}">
                <a16:creationId xmlns:a16="http://schemas.microsoft.com/office/drawing/2014/main" id="{64E16CB5-5047-4AAC-8568-757D575F53E2}"/>
              </a:ext>
            </a:extLst>
          </p:cNvPr>
          <p:cNvSpPr txBox="1">
            <a:spLocks/>
          </p:cNvSpPr>
          <p:nvPr/>
        </p:nvSpPr>
        <p:spPr>
          <a:xfrm>
            <a:off x="4778188" y="1338425"/>
            <a:ext cx="4885765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18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spcBef>
                <a:spcPts val="0"/>
              </a:spcBef>
              <a:buSzPct val="100000"/>
            </a:pPr>
            <a:r>
              <a:rPr lang="en-US" sz="2000" b="1" dirty="0"/>
              <a:t>Spatial:</a:t>
            </a:r>
            <a:r>
              <a:rPr lang="en-US" sz="2000" dirty="0"/>
              <a:t> </a:t>
            </a:r>
          </a:p>
          <a:p>
            <a:pPr marL="742950" lvl="1" indent="-285750">
              <a:spcBef>
                <a:spcPts val="444"/>
              </a:spcBef>
              <a:buSzPct val="50000"/>
            </a:pPr>
            <a:r>
              <a:rPr lang="en-US" sz="2000" dirty="0">
                <a:solidFill>
                  <a:srgbClr val="FF0000"/>
                </a:solidFill>
              </a:rPr>
              <a:t>375</a:t>
            </a:r>
            <a:r>
              <a:rPr lang="en-US" sz="2000" dirty="0"/>
              <a:t>m pixel resolution</a:t>
            </a:r>
          </a:p>
          <a:p>
            <a:pPr marL="742950" lvl="1" indent="-285750">
              <a:spcBef>
                <a:spcPts val="444"/>
              </a:spcBef>
              <a:buSzPct val="50000"/>
            </a:pPr>
            <a:r>
              <a:rPr lang="en-US" sz="2000" dirty="0"/>
              <a:t>Global daily coverage</a:t>
            </a:r>
          </a:p>
          <a:p>
            <a:pPr marL="342900" indent="-342900">
              <a:buSzPct val="100000"/>
            </a:pPr>
            <a:r>
              <a:rPr lang="en-US" sz="2000" b="1" dirty="0"/>
              <a:t>Temporal:</a:t>
            </a:r>
          </a:p>
          <a:p>
            <a:pPr marL="742950" lvl="1" indent="-285750">
              <a:spcBef>
                <a:spcPts val="444"/>
              </a:spcBef>
              <a:buSzPct val="50000"/>
            </a:pPr>
            <a:r>
              <a:rPr lang="en-US" sz="2000" dirty="0"/>
              <a:t>10-day (</a:t>
            </a:r>
            <a:r>
              <a:rPr lang="en-US" sz="2000" dirty="0" err="1"/>
              <a:t>dekadal</a:t>
            </a:r>
            <a:r>
              <a:rPr lang="en-US" sz="2000" dirty="0"/>
              <a:t>) composite</a:t>
            </a:r>
          </a:p>
          <a:p>
            <a:pPr marL="742950" lvl="1" indent="-285750">
              <a:spcBef>
                <a:spcPts val="444"/>
              </a:spcBef>
              <a:buSzPct val="50000"/>
            </a:pPr>
            <a:r>
              <a:rPr lang="en-US" sz="2000" dirty="0"/>
              <a:t>Updated every </a:t>
            </a:r>
            <a:r>
              <a:rPr lang="en-US" sz="2000" dirty="0">
                <a:solidFill>
                  <a:srgbClr val="FF0000"/>
                </a:solidFill>
              </a:rPr>
              <a:t>5</a:t>
            </a:r>
            <a:r>
              <a:rPr lang="en-US" sz="2000" dirty="0"/>
              <a:t> days</a:t>
            </a:r>
          </a:p>
          <a:p>
            <a:pPr marL="742950" lvl="1" indent="-285750">
              <a:spcBef>
                <a:spcPts val="444"/>
              </a:spcBef>
              <a:buSzPct val="50000"/>
            </a:pPr>
            <a:r>
              <a:rPr lang="en-US" sz="2000" dirty="0"/>
              <a:t>Afternoon overpass</a:t>
            </a:r>
          </a:p>
          <a:p>
            <a:pPr marL="742950" lvl="1" indent="-215265">
              <a:spcBef>
                <a:spcPts val="444"/>
              </a:spcBef>
              <a:buSzPct val="50000"/>
              <a:buFont typeface="Courier New"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57C8D-29E7-4C02-90B2-13D1A282A827}"/>
              </a:ext>
            </a:extLst>
          </p:cNvPr>
          <p:cNvSpPr txBox="1"/>
          <p:nvPr/>
        </p:nvSpPr>
        <p:spPr>
          <a:xfrm>
            <a:off x="546838" y="4867500"/>
            <a:ext cx="394448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Twentieth Century"/>
              </a:rPr>
              <a:t>Accuracy:</a:t>
            </a:r>
            <a:r>
              <a:rPr lang="en-US" sz="2000" dirty="0">
                <a:latin typeface="Twentieth Century"/>
              </a:rPr>
              <a:t> </a:t>
            </a:r>
          </a:p>
          <a:p>
            <a:pPr marL="742950" lvl="1" indent="-285750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50000"/>
              <a:buChar char="o"/>
            </a:pPr>
            <a:r>
              <a:rPr lang="en-US" sz="2000" dirty="0">
                <a:latin typeface="Twentieth Century"/>
              </a:rPr>
              <a:t>Cloud – smoothing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8C7E0-18AD-4A13-8939-D7A082B86DC0}"/>
              </a:ext>
            </a:extLst>
          </p:cNvPr>
          <p:cNvSpPr txBox="1"/>
          <p:nvPr/>
        </p:nvSpPr>
        <p:spPr>
          <a:xfrm>
            <a:off x="1" y="1595718"/>
            <a:ext cx="4778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/>
              <a:t>eMODIS</a:t>
            </a:r>
            <a:r>
              <a:rPr lang="en-US" sz="2000" b="1" u="sng" dirty="0"/>
              <a:t> (</a:t>
            </a:r>
            <a:r>
              <a:rPr lang="en-US" sz="2000" b="1" u="sng" dirty="0">
                <a:solidFill>
                  <a:srgbClr val="FF0000"/>
                </a:solidFill>
              </a:rPr>
              <a:t>2003-Sept 2022</a:t>
            </a:r>
            <a:r>
              <a:rPr lang="en-US" sz="2000" b="1" u="sng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50994-74AA-4B45-85DF-96E95894448D}"/>
              </a:ext>
            </a:extLst>
          </p:cNvPr>
          <p:cNvSpPr txBox="1"/>
          <p:nvPr/>
        </p:nvSpPr>
        <p:spPr>
          <a:xfrm>
            <a:off x="4572000" y="1595718"/>
            <a:ext cx="4778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/>
              <a:t>eVIIRS</a:t>
            </a:r>
            <a:r>
              <a:rPr lang="en-US" sz="2000" b="1" u="sng" dirty="0"/>
              <a:t> (</a:t>
            </a:r>
            <a:r>
              <a:rPr lang="en-US" sz="2000" b="1" u="sng" dirty="0">
                <a:solidFill>
                  <a:srgbClr val="FF0000"/>
                </a:solidFill>
              </a:rPr>
              <a:t>2012</a:t>
            </a:r>
            <a:r>
              <a:rPr lang="en-US" sz="2000" b="1" u="sng" dirty="0"/>
              <a:t>-present)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3EC99-58C2-43E2-A042-E46295E3B7E6}"/>
              </a:ext>
            </a:extLst>
          </p:cNvPr>
          <p:cNvSpPr txBox="1"/>
          <p:nvPr/>
        </p:nvSpPr>
        <p:spPr>
          <a:xfrm>
            <a:off x="4778188" y="4867500"/>
            <a:ext cx="394448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Twentieth Century"/>
              </a:rPr>
              <a:t>Accuracy:</a:t>
            </a:r>
            <a:r>
              <a:rPr lang="en-US" sz="2000" dirty="0">
                <a:latin typeface="Twentieth Century"/>
              </a:rPr>
              <a:t> </a:t>
            </a:r>
          </a:p>
          <a:p>
            <a:pPr marL="742950" lvl="1" indent="-285750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50000"/>
              <a:buChar char="o"/>
            </a:pPr>
            <a:r>
              <a:rPr lang="en-US" sz="2000" dirty="0">
                <a:latin typeface="Twentieth Century"/>
              </a:rPr>
              <a:t>Cloud – </a:t>
            </a:r>
            <a:r>
              <a:rPr lang="en-US" sz="2000" dirty="0">
                <a:solidFill>
                  <a:srgbClr val="FF0000"/>
                </a:solidFill>
                <a:latin typeface="Twentieth Century"/>
              </a:rPr>
              <a:t>modified</a:t>
            </a:r>
            <a:r>
              <a:rPr lang="en-US" sz="2000" dirty="0">
                <a:latin typeface="Twentieth Century"/>
              </a:rPr>
              <a:t> smoothing</a:t>
            </a:r>
          </a:p>
          <a:p>
            <a:pPr marL="742950" lvl="1" indent="-285750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50000"/>
              <a:buChar char="o"/>
            </a:pPr>
            <a:r>
              <a:rPr lang="en-US" sz="2000" dirty="0">
                <a:latin typeface="Twentieth Century"/>
              </a:rPr>
              <a:t>Higher quality in general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7469BF1-F958-4262-9C7E-57039842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777240"/>
            <a:ext cx="8961120" cy="731520"/>
          </a:xfrm>
        </p:spPr>
        <p:txBody>
          <a:bodyPr/>
          <a:lstStyle/>
          <a:p>
            <a:r>
              <a:rPr lang="en-US" dirty="0">
                <a:solidFill>
                  <a:srgbClr val="096640"/>
                </a:solidFill>
              </a:rPr>
              <a:t>NDVI</a:t>
            </a:r>
            <a:r>
              <a:rPr lang="en-US" dirty="0">
                <a:solidFill>
                  <a:schemeClr val="bg2"/>
                </a:solidFill>
              </a:rPr>
              <a:t> </a:t>
            </a:r>
            <a:br>
              <a:rPr lang="en-US" dirty="0"/>
            </a:br>
            <a:r>
              <a:rPr lang="en-US" sz="1800" dirty="0" err="1"/>
              <a:t>Dekad</a:t>
            </a:r>
            <a:r>
              <a:rPr lang="en-US" sz="1800" dirty="0"/>
              <a:t> 16/Pentad 32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7936C1-4397-431D-9366-DC675D2B1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9" y="1822527"/>
            <a:ext cx="4103076" cy="457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CEE6E1-CB3B-4705-9C51-33C8536DA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67" y="1822527"/>
            <a:ext cx="388398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0797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7469BF1-F958-4262-9C7E-57039842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777240"/>
            <a:ext cx="8961120" cy="731520"/>
          </a:xfrm>
        </p:spPr>
        <p:txBody>
          <a:bodyPr/>
          <a:lstStyle/>
          <a:p>
            <a:r>
              <a:rPr lang="en-US" dirty="0">
                <a:solidFill>
                  <a:srgbClr val="096640"/>
                </a:solidFill>
              </a:rPr>
              <a:t>NDVI Percent Anomaly</a:t>
            </a:r>
            <a:br>
              <a:rPr lang="en-US" dirty="0"/>
            </a:br>
            <a:r>
              <a:rPr lang="en-US" sz="1800" dirty="0" err="1"/>
              <a:t>Dekad</a:t>
            </a:r>
            <a:r>
              <a:rPr lang="en-US" sz="1800" dirty="0"/>
              <a:t> 16/Pentad 32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AF0ED-CA44-4D33-9D24-92101ED1F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" y="1825780"/>
            <a:ext cx="4103075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EF4277-A86C-4F93-9DAA-F3149B8AE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464" y="1825780"/>
            <a:ext cx="3883975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D8E6FC-7C05-403C-8E1E-3B1C07F975BE}"/>
              </a:ext>
            </a:extLst>
          </p:cNvPr>
          <p:cNvSpPr txBox="1"/>
          <p:nvPr/>
        </p:nvSpPr>
        <p:spPr>
          <a:xfrm>
            <a:off x="1199132" y="2100178"/>
            <a:ext cx="2088858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2022 / Median (</a:t>
            </a:r>
            <a:r>
              <a:rPr lang="en-US" sz="900" b="1" dirty="0">
                <a:solidFill>
                  <a:srgbClr val="FF0000"/>
                </a:solidFill>
              </a:rPr>
              <a:t>2003-2017</a:t>
            </a:r>
            <a:r>
              <a:rPr lang="en-US" sz="900" b="1" dirty="0"/>
              <a:t>)</a:t>
            </a:r>
          </a:p>
          <a:p>
            <a:pPr algn="ctr"/>
            <a:r>
              <a:rPr lang="en-US" sz="900" b="1" dirty="0"/>
              <a:t>Period 16 / Jun 01-10,2022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EE3B5-1E2E-46CF-A5A3-A240DBBC5604}"/>
              </a:ext>
            </a:extLst>
          </p:cNvPr>
          <p:cNvSpPr txBox="1"/>
          <p:nvPr/>
        </p:nvSpPr>
        <p:spPr>
          <a:xfrm>
            <a:off x="5753022" y="2100178"/>
            <a:ext cx="2088858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2022 / Mean (</a:t>
            </a:r>
            <a:r>
              <a:rPr lang="en-US" sz="900" b="1" dirty="0">
                <a:solidFill>
                  <a:srgbClr val="FF0000"/>
                </a:solidFill>
              </a:rPr>
              <a:t>2012-2021</a:t>
            </a:r>
            <a:r>
              <a:rPr lang="en-US" sz="900" b="1" dirty="0"/>
              <a:t>)</a:t>
            </a:r>
          </a:p>
          <a:p>
            <a:pPr algn="ctr"/>
            <a:r>
              <a:rPr lang="en-US" sz="900" b="1" dirty="0"/>
              <a:t>Period 32 / Jun 01-10,2022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DF9BBA-84C0-4AC3-A106-70D54BD146C5}"/>
              </a:ext>
            </a:extLst>
          </p:cNvPr>
          <p:cNvSpPr/>
          <p:nvPr/>
        </p:nvSpPr>
        <p:spPr>
          <a:xfrm>
            <a:off x="7189694" y="1825780"/>
            <a:ext cx="442069" cy="278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E46A51F-FD64-4FD2-ACA6-3E1E1C0141DE}"/>
              </a:ext>
            </a:extLst>
          </p:cNvPr>
          <p:cNvSpPr/>
          <p:nvPr/>
        </p:nvSpPr>
        <p:spPr>
          <a:xfrm>
            <a:off x="3026664" y="1825780"/>
            <a:ext cx="510989" cy="278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88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5347-4E02-47E7-9B8E-77FFD307B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600641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Extending our NDVI History of Record</a:t>
            </a:r>
            <a:br>
              <a:rPr lang="en-US" sz="2800" dirty="0">
                <a:solidFill>
                  <a:srgbClr val="096640"/>
                </a:solidFill>
              </a:rPr>
            </a:br>
            <a:r>
              <a:rPr lang="en-US" sz="2400" dirty="0">
                <a:solidFill>
                  <a:srgbClr val="096640"/>
                </a:solidFill>
              </a:rPr>
              <a:t>Translated </a:t>
            </a:r>
            <a:r>
              <a:rPr lang="en-US" sz="2400" dirty="0" err="1">
                <a:solidFill>
                  <a:srgbClr val="096640"/>
                </a:solidFill>
              </a:rPr>
              <a:t>eMODIS</a:t>
            </a:r>
            <a:r>
              <a:rPr lang="en-US" sz="2400" dirty="0">
                <a:solidFill>
                  <a:srgbClr val="096640"/>
                </a:solidFill>
              </a:rPr>
              <a:t> to match </a:t>
            </a:r>
            <a:r>
              <a:rPr lang="en-US" sz="2400" dirty="0" err="1">
                <a:solidFill>
                  <a:srgbClr val="096640"/>
                </a:solidFill>
              </a:rPr>
              <a:t>eVIIRS</a:t>
            </a:r>
            <a:r>
              <a:rPr lang="en-US" sz="2400" dirty="0">
                <a:solidFill>
                  <a:srgbClr val="096640"/>
                </a:solidFill>
              </a:rPr>
              <a:t> – Geometric Mean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55E1E-9B26-4526-A552-87FAAD14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09" y="2034424"/>
            <a:ext cx="8285182" cy="4761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693877-5150-473A-8CC8-7ECC2C9F6347}"/>
              </a:ext>
            </a:extLst>
          </p:cNvPr>
          <p:cNvSpPr txBox="1"/>
          <p:nvPr/>
        </p:nvSpPr>
        <p:spPr>
          <a:xfrm>
            <a:off x="730624" y="1726647"/>
            <a:ext cx="768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96640"/>
                </a:solidFill>
              </a:rPr>
              <a:t>Greater Horn of Africa Seasonal Comparisons 2017-19</a:t>
            </a:r>
          </a:p>
        </p:txBody>
      </p:sp>
    </p:spTree>
    <p:extLst>
      <p:ext uri="{BB962C8B-B14F-4D97-AF65-F5344CB8AC3E}">
        <p14:creationId xmlns:p14="http://schemas.microsoft.com/office/powerpoint/2010/main" val="66483193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5347-4E02-47E7-9B8E-77FFD307B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600641"/>
            <a:ext cx="8961120" cy="1194999"/>
          </a:xfrm>
        </p:spPr>
        <p:txBody>
          <a:bodyPr/>
          <a:lstStyle/>
          <a:p>
            <a:r>
              <a:rPr lang="en-US" sz="2800" dirty="0">
                <a:solidFill>
                  <a:srgbClr val="096640"/>
                </a:solidFill>
              </a:rPr>
              <a:t>Extending our NDVI History of Record</a:t>
            </a:r>
            <a:br>
              <a:rPr lang="en-US" sz="2800" dirty="0">
                <a:solidFill>
                  <a:srgbClr val="096640"/>
                </a:solidFill>
              </a:rPr>
            </a:br>
            <a:r>
              <a:rPr lang="en-US" sz="2400" dirty="0">
                <a:solidFill>
                  <a:srgbClr val="096640"/>
                </a:solidFill>
              </a:rPr>
              <a:t>Translated </a:t>
            </a:r>
            <a:r>
              <a:rPr lang="en-US" sz="2400" dirty="0" err="1">
                <a:solidFill>
                  <a:srgbClr val="096640"/>
                </a:solidFill>
              </a:rPr>
              <a:t>eMODIS</a:t>
            </a:r>
            <a:r>
              <a:rPr lang="en-US" sz="2400" dirty="0">
                <a:solidFill>
                  <a:srgbClr val="096640"/>
                </a:solidFill>
              </a:rPr>
              <a:t> to match </a:t>
            </a:r>
            <a:r>
              <a:rPr lang="en-US" sz="2400" dirty="0" err="1">
                <a:solidFill>
                  <a:srgbClr val="096640"/>
                </a:solidFill>
              </a:rPr>
              <a:t>eVIIRS</a:t>
            </a:r>
            <a:r>
              <a:rPr lang="en-US" sz="2400" dirty="0">
                <a:solidFill>
                  <a:srgbClr val="096640"/>
                </a:solidFill>
              </a:rPr>
              <a:t> – Geometric Mean Regression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93877-5150-473A-8CC8-7ECC2C9F6347}"/>
              </a:ext>
            </a:extLst>
          </p:cNvPr>
          <p:cNvSpPr txBox="1"/>
          <p:nvPr/>
        </p:nvSpPr>
        <p:spPr>
          <a:xfrm>
            <a:off x="998638" y="1876418"/>
            <a:ext cx="7682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entire </a:t>
            </a:r>
            <a:r>
              <a:rPr lang="en-US" sz="1800" dirty="0" err="1">
                <a:solidFill>
                  <a:schemeClr val="tx1"/>
                </a:solidFill>
              </a:rPr>
              <a:t>eMODIS</a:t>
            </a:r>
            <a:r>
              <a:rPr lang="en-US" sz="1800" dirty="0">
                <a:solidFill>
                  <a:schemeClr val="tx1"/>
                </a:solidFill>
              </a:rPr>
              <a:t> record from 2003-2011 has been transformed to match </a:t>
            </a:r>
            <a:r>
              <a:rPr lang="en-US" sz="1800" dirty="0" err="1">
                <a:solidFill>
                  <a:schemeClr val="tx1"/>
                </a:solidFill>
              </a:rPr>
              <a:t>eVIIRS</a:t>
            </a:r>
            <a:r>
              <a:rPr lang="en-US" sz="1800" dirty="0">
                <a:solidFill>
                  <a:schemeClr val="tx1"/>
                </a:solidFill>
              </a:rPr>
              <a:t> and is being referred to as </a:t>
            </a:r>
            <a:r>
              <a:rPr lang="en-US" sz="1800" dirty="0" err="1">
                <a:solidFill>
                  <a:schemeClr val="tx1"/>
                </a:solidFill>
              </a:rPr>
              <a:t>eVMOD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eVMOD</a:t>
            </a:r>
            <a:r>
              <a:rPr lang="en-US" sz="1800" dirty="0">
                <a:solidFill>
                  <a:schemeClr val="tx1"/>
                </a:solidFill>
              </a:rPr>
              <a:t> has been used along with the 2012-2022 record of </a:t>
            </a:r>
            <a:r>
              <a:rPr lang="en-US" sz="1800" dirty="0" err="1">
                <a:solidFill>
                  <a:schemeClr val="tx1"/>
                </a:solidFill>
              </a:rPr>
              <a:t>eVIIRS</a:t>
            </a:r>
            <a:r>
              <a:rPr lang="en-US" sz="1800" dirty="0">
                <a:solidFill>
                  <a:schemeClr val="tx1"/>
                </a:solidFill>
              </a:rPr>
              <a:t> to generate a 20-year mean period (2003-2022).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dirty="0" err="1">
                <a:solidFill>
                  <a:schemeClr val="tx1"/>
                </a:solidFill>
              </a:rPr>
              <a:t>eVMOD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eVIIRS</a:t>
            </a:r>
            <a:r>
              <a:rPr lang="en-US" sz="1800" dirty="0">
                <a:solidFill>
                  <a:schemeClr val="tx1"/>
                </a:solidFill>
              </a:rPr>
              <a:t> 20-year mean is operational in EWX as a secondary mean source when viewing NDVI time series.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dirty="0" err="1">
                <a:solidFill>
                  <a:schemeClr val="tx1"/>
                </a:solidFill>
              </a:rPr>
              <a:t>eVMOD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eVIIRS</a:t>
            </a:r>
            <a:r>
              <a:rPr lang="en-US" sz="1800" dirty="0">
                <a:solidFill>
                  <a:schemeClr val="tx1"/>
                </a:solidFill>
              </a:rPr>
              <a:t> is also being developed as a stand alone NDVI product that generates our standard anomaly and percent of mean anomaly based on the 20-year period.</a:t>
            </a:r>
          </a:p>
        </p:txBody>
      </p:sp>
    </p:spTree>
    <p:extLst>
      <p:ext uri="{BB962C8B-B14F-4D97-AF65-F5344CB8AC3E}">
        <p14:creationId xmlns:p14="http://schemas.microsoft.com/office/powerpoint/2010/main" val="375656740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EWS NET Official PP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4223</TotalTime>
  <Words>673</Words>
  <Application>Microsoft Office PowerPoint</Application>
  <PresentationFormat>On-screen Show (4:3)</PresentationFormat>
  <Paragraphs>88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Arial</vt:lpstr>
      <vt:lpstr>Courier New</vt:lpstr>
      <vt:lpstr>Noto Sans Symbols</vt:lpstr>
      <vt:lpstr>Times New Roman</vt:lpstr>
      <vt:lpstr>Candara</vt:lpstr>
      <vt:lpstr>Twentieth Century</vt:lpstr>
      <vt:lpstr>Wingdings</vt:lpstr>
      <vt:lpstr>FEWS NET Official PPT Template</vt:lpstr>
      <vt:lpstr>Normalized Difference Vegetation Index (NDVI) MODIS to VIIRS Transition</vt:lpstr>
      <vt:lpstr>PowerPoint Presentation</vt:lpstr>
      <vt:lpstr>PowerPoint Presentation</vt:lpstr>
      <vt:lpstr>eVIIRS NDVI – Operational Monitoring</vt:lpstr>
      <vt:lpstr>Sensor Characteristics Comparison</vt:lpstr>
      <vt:lpstr>NDVI  Dekad 16/Pentad 32</vt:lpstr>
      <vt:lpstr>NDVI Percent Anomaly Dekad 16/Pentad 32</vt:lpstr>
      <vt:lpstr>Extending our NDVI History of Record Translated eMODIS to match eVIIRS – Geometric Mean Regression</vt:lpstr>
      <vt:lpstr>Extending our NDVI History of Record Translated eMODIS to match eVIIRS – Geometric Mean Regression</vt:lpstr>
      <vt:lpstr>eVIIRS in EWX Time series plots have both a 20-year and 10-year mean option</vt:lpstr>
      <vt:lpstr>Extending our NDVI History of Record 10-Year Mean (2012-2021) and 20-Year Mean (2003-2022) </vt:lpstr>
      <vt:lpstr>Extending our NDVI History of Record 10-Year Mean (2012-2021) and 20-Year Mean (2003-2022) </vt:lpstr>
      <vt:lpstr>Extending our NDVI History of Record 10-Year Mean (2012-2021) and 20-Year Mean (2003-2022) </vt:lpstr>
      <vt:lpstr>Extending our NDVI History of Record 10-Year Mean (2012-2021) and 20-Year Mean (2003-2022) </vt:lpstr>
      <vt:lpstr>Extending our NDVI History of Record 10-Year Mean (2012-2021) and 20-Year Mean (2003-2022) </vt:lpstr>
      <vt:lpstr>Extending our NDVI History of Record 10-Year Mean (2012-2021) and 20-Year Mean (2003-2022) 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FEWS NET Remote Sensing Products and Monitoring Tools</dc:title>
  <dc:creator>VIScom</dc:creator>
  <cp:lastModifiedBy>Budde, Michael E</cp:lastModifiedBy>
  <cp:revision>48</cp:revision>
  <dcterms:created xsi:type="dcterms:W3CDTF">1998-01-16T15:44:57Z</dcterms:created>
  <dcterms:modified xsi:type="dcterms:W3CDTF">2023-06-08T15:04:42Z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0x0101009E9CF5751E3CFD41837918084933983F</vt:lpwstr>
  </property>
  <property fmtid="{D5CDD505-2E9C-101B-9397-08002B2CF9AE}" pid="3" name="FileLeafRef">
    <vt:lpwstr>08._Introduction_to_Agroclimatology_1-IntroRemoteSensing-Foundational.pptx</vt:lpwstr>
  </property>
</Properties>
</file>