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756" r:id="rId1"/>
  </p:sldMasterIdLst>
  <p:notesMasterIdLst>
    <p:notesMasterId r:id="rId20"/>
  </p:notesMasterIdLst>
  <p:handoutMasterIdLst>
    <p:handoutMasterId r:id="rId21"/>
  </p:handoutMasterIdLst>
  <p:sldIdLst>
    <p:sldId id="632" r:id="rId2"/>
    <p:sldId id="850" r:id="rId3"/>
    <p:sldId id="874" r:id="rId4"/>
    <p:sldId id="875" r:id="rId5"/>
    <p:sldId id="876" r:id="rId6"/>
    <p:sldId id="880" r:id="rId7"/>
    <p:sldId id="881" r:id="rId8"/>
    <p:sldId id="877" r:id="rId9"/>
    <p:sldId id="882" r:id="rId10"/>
    <p:sldId id="879" r:id="rId11"/>
    <p:sldId id="883" r:id="rId12"/>
    <p:sldId id="884" r:id="rId13"/>
    <p:sldId id="885" r:id="rId14"/>
    <p:sldId id="886" r:id="rId15"/>
    <p:sldId id="887" r:id="rId16"/>
    <p:sldId id="888" r:id="rId17"/>
    <p:sldId id="889" r:id="rId18"/>
    <p:sldId id="873" r:id="rId19"/>
  </p:sldIdLst>
  <p:sldSz cx="9144000" cy="6858000" type="screen4x3"/>
  <p:notesSz cx="6950075" cy="92360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50000"/>
      </a:spcBef>
      <a:spcAft>
        <a:spcPct val="0"/>
      </a:spcAft>
      <a:defRPr sz="2600" kern="1200">
        <a:solidFill>
          <a:schemeClr val="tx1"/>
        </a:solidFill>
        <a:latin typeface="Arial" charset="0"/>
        <a:ea typeface="+mn-ea"/>
        <a:cs typeface="+mn-cs"/>
      </a:defRPr>
    </a:lvl1pPr>
    <a:lvl2pPr marL="457200" algn="l" rtl="0" eaLnBrk="0" fontAlgn="base" hangingPunct="0">
      <a:spcBef>
        <a:spcPct val="50000"/>
      </a:spcBef>
      <a:spcAft>
        <a:spcPct val="0"/>
      </a:spcAft>
      <a:defRPr sz="2600" kern="1200">
        <a:solidFill>
          <a:schemeClr val="tx1"/>
        </a:solidFill>
        <a:latin typeface="Arial" charset="0"/>
        <a:ea typeface="+mn-ea"/>
        <a:cs typeface="+mn-cs"/>
      </a:defRPr>
    </a:lvl2pPr>
    <a:lvl3pPr marL="914400" algn="l" rtl="0" eaLnBrk="0" fontAlgn="base" hangingPunct="0">
      <a:spcBef>
        <a:spcPct val="50000"/>
      </a:spcBef>
      <a:spcAft>
        <a:spcPct val="0"/>
      </a:spcAft>
      <a:defRPr sz="2600" kern="1200">
        <a:solidFill>
          <a:schemeClr val="tx1"/>
        </a:solidFill>
        <a:latin typeface="Arial" charset="0"/>
        <a:ea typeface="+mn-ea"/>
        <a:cs typeface="+mn-cs"/>
      </a:defRPr>
    </a:lvl3pPr>
    <a:lvl4pPr marL="1371600" algn="l" rtl="0" eaLnBrk="0" fontAlgn="base" hangingPunct="0">
      <a:spcBef>
        <a:spcPct val="50000"/>
      </a:spcBef>
      <a:spcAft>
        <a:spcPct val="0"/>
      </a:spcAft>
      <a:defRPr sz="2600" kern="1200">
        <a:solidFill>
          <a:schemeClr val="tx1"/>
        </a:solidFill>
        <a:latin typeface="Arial" charset="0"/>
        <a:ea typeface="+mn-ea"/>
        <a:cs typeface="+mn-cs"/>
      </a:defRPr>
    </a:lvl4pPr>
    <a:lvl5pPr marL="1828800" algn="l" rtl="0" eaLnBrk="0" fontAlgn="base" hangingPunct="0">
      <a:spcBef>
        <a:spcPct val="50000"/>
      </a:spcBef>
      <a:spcAft>
        <a:spcPct val="0"/>
      </a:spcAft>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
          <p15:clr>
            <a:srgbClr val="A4A3A4"/>
          </p15:clr>
        </p15:guide>
        <p15:guide id="2" pos="288">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33"/>
    <a:srgbClr val="CCECFF"/>
    <a:srgbClr val="002F57"/>
    <a:srgbClr val="75B0E5"/>
    <a:srgbClr val="1F497D"/>
    <a:srgbClr val="093366"/>
    <a:srgbClr val="DCE6F2"/>
    <a:srgbClr val="180F9B"/>
    <a:srgbClr val="908E66"/>
    <a:srgbClr val="4A49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0" autoAdjust="0"/>
    <p:restoredTop sz="86409" autoAdjust="0"/>
  </p:normalViewPr>
  <p:slideViewPr>
    <p:cSldViewPr showGuides="1">
      <p:cViewPr varScale="1">
        <p:scale>
          <a:sx n="87" d="100"/>
          <a:sy n="87" d="100"/>
        </p:scale>
        <p:origin x="2224" y="200"/>
      </p:cViewPr>
      <p:guideLst>
        <p:guide orient="horz" pos="288"/>
        <p:guide pos="288"/>
      </p:guideLst>
    </p:cSldViewPr>
  </p:slideViewPr>
  <p:outlineViewPr>
    <p:cViewPr>
      <p:scale>
        <a:sx n="33" d="100"/>
        <a:sy n="33" d="100"/>
      </p:scale>
      <p:origin x="0" y="396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0" d="100"/>
          <a:sy n="100" d="100"/>
        </p:scale>
        <p:origin x="-3570" y="-9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673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5513" y="4387850"/>
            <a:ext cx="5099050" cy="4156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746" tIns="45068" rIns="91746" bIns="450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5235" name="Rectangle 3"/>
          <p:cNvSpPr>
            <a:spLocks noGrp="1" noRot="1" noChangeAspect="1" noChangeArrowheads="1" noTextEdit="1"/>
          </p:cNvSpPr>
          <p:nvPr>
            <p:ph type="sldImg" idx="2"/>
          </p:nvPr>
        </p:nvSpPr>
        <p:spPr bwMode="auto">
          <a:xfrm>
            <a:off x="1166813" y="692150"/>
            <a:ext cx="4618037" cy="3463925"/>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Tree>
    <p:extLst>
      <p:ext uri="{BB962C8B-B14F-4D97-AF65-F5344CB8AC3E}">
        <p14:creationId xmlns:p14="http://schemas.microsoft.com/office/powerpoint/2010/main" val="529718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5509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Thermal IR brightness temperature and emissivity</a:t>
            </a:r>
            <a:r>
              <a:rPr lang="en-US" sz="2400" baseline="0" dirty="0" smtClean="0"/>
              <a:t> relate to surface temperature</a:t>
            </a:r>
          </a:p>
          <a:p>
            <a:r>
              <a:rPr lang="en-US" sz="2400" baseline="0" dirty="0" smtClean="0"/>
              <a:t>CRU: Climatic Research Unit (Univ. of East Anglia, UK)</a:t>
            </a:r>
          </a:p>
          <a:p>
            <a:r>
              <a:rPr lang="en-US" sz="2400" baseline="0" dirty="0" smtClean="0"/>
              <a:t>MERRA: NASA Global Reanalysis Modeling</a:t>
            </a:r>
            <a:r>
              <a:rPr lang="mr-IN" sz="2400" baseline="0" dirty="0" smtClean="0"/>
              <a:t>…</a:t>
            </a:r>
            <a:endParaRPr lang="en-US" sz="2400" baseline="0" dirty="0" smtClean="0"/>
          </a:p>
          <a:p>
            <a:r>
              <a:rPr lang="en-US" sz="2400" baseline="0" dirty="0" smtClean="0"/>
              <a:t>GHCN-M: Global Historical Climatology Network--Monthly</a:t>
            </a:r>
            <a:endParaRPr lang="en-US" sz="2400" dirty="0"/>
          </a:p>
        </p:txBody>
      </p:sp>
    </p:spTree>
    <p:extLst>
      <p:ext uri="{BB962C8B-B14F-4D97-AF65-F5344CB8AC3E}">
        <p14:creationId xmlns:p14="http://schemas.microsoft.com/office/powerpoint/2010/main" val="1979768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Lower threshold is determined from the mode</a:t>
            </a:r>
            <a:r>
              <a:rPr lang="en-US" baseline="0" dirty="0" smtClean="0"/>
              <a:t> (center) of the “</a:t>
            </a:r>
            <a:r>
              <a:rPr lang="en-US" baseline="0" dirty="0" err="1" smtClean="0"/>
              <a:t>gaussian</a:t>
            </a:r>
            <a:r>
              <a:rPr lang="en-US" baseline="0" dirty="0" smtClean="0"/>
              <a:t>” distribution and the upper threshold</a:t>
            </a:r>
          </a:p>
          <a:p>
            <a:r>
              <a:rPr lang="en-US" baseline="0" dirty="0" smtClean="0"/>
              <a:t>Distribution is </a:t>
            </a:r>
            <a:r>
              <a:rPr lang="en-US" baseline="0" dirty="0" smtClean="0"/>
              <a:t>for pixels (western Kenya) through </a:t>
            </a:r>
            <a:r>
              <a:rPr lang="en-US" baseline="0" dirty="0" smtClean="0"/>
              <a:t>one month </a:t>
            </a:r>
            <a:r>
              <a:rPr lang="en-US" baseline="0" dirty="0" smtClean="0"/>
              <a:t>(30 days of April</a:t>
            </a:r>
            <a:r>
              <a:rPr lang="en-US" baseline="0" dirty="0" smtClean="0"/>
              <a:t>) for 3-hourly data from 12p-3p GMT for all </a:t>
            </a:r>
            <a:r>
              <a:rPr lang="en-US" baseline="0" dirty="0" smtClean="0"/>
              <a:t>years</a:t>
            </a:r>
          </a:p>
          <a:p>
            <a:r>
              <a:rPr lang="en-US" baseline="0" dirty="0" smtClean="0"/>
              <a:t>295 K = 71 F = 22 C; 312 K = 102 F  = 39 C; 278 K = 41 F = 5 C</a:t>
            </a:r>
            <a:endParaRPr lang="en-US" dirty="0"/>
          </a:p>
        </p:txBody>
      </p:sp>
    </p:spTree>
    <p:extLst>
      <p:ext uri="{BB962C8B-B14F-4D97-AF65-F5344CB8AC3E}">
        <p14:creationId xmlns:p14="http://schemas.microsoft.com/office/powerpoint/2010/main" val="445744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Climatology = </a:t>
            </a:r>
            <a:r>
              <a:rPr lang="en-US" dirty="0" smtClean="0"/>
              <a:t>34 </a:t>
            </a:r>
            <a:r>
              <a:rPr lang="en-US" dirty="0" smtClean="0"/>
              <a:t>years 3-hourly IRT data</a:t>
            </a:r>
          </a:p>
          <a:p>
            <a:r>
              <a:rPr lang="en-US" dirty="0" smtClean="0"/>
              <a:t>X-axis: 3-hourly period(s)</a:t>
            </a:r>
            <a:endParaRPr lang="en-US" dirty="0"/>
          </a:p>
        </p:txBody>
      </p:sp>
    </p:spTree>
    <p:extLst>
      <p:ext uri="{BB962C8B-B14F-4D97-AF65-F5344CB8AC3E}">
        <p14:creationId xmlns:p14="http://schemas.microsoft.com/office/powerpoint/2010/main" val="2097798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27 years of January</a:t>
            </a:r>
            <a:r>
              <a:rPr lang="en-US" baseline="0" dirty="0" smtClean="0"/>
              <a:t> daily </a:t>
            </a:r>
            <a:r>
              <a:rPr lang="en-US" baseline="0" dirty="0" err="1" smtClean="0"/>
              <a:t>Tmax</a:t>
            </a:r>
            <a:r>
              <a:rPr lang="en-US" baseline="0" dirty="0" smtClean="0"/>
              <a:t> (IRT vs. station) data</a:t>
            </a:r>
            <a:endParaRPr lang="en-US" dirty="0"/>
          </a:p>
        </p:txBody>
      </p:sp>
    </p:spTree>
    <p:extLst>
      <p:ext uri="{BB962C8B-B14F-4D97-AF65-F5344CB8AC3E}">
        <p14:creationId xmlns:p14="http://schemas.microsoft.com/office/powerpoint/2010/main" val="1285490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27 years IRT</a:t>
            </a:r>
            <a:r>
              <a:rPr lang="en-US" baseline="0" dirty="0" smtClean="0"/>
              <a:t> and air temperature compared to long-term average</a:t>
            </a:r>
            <a:endParaRPr lang="en-US" dirty="0"/>
          </a:p>
        </p:txBody>
      </p:sp>
    </p:spTree>
    <p:extLst>
      <p:ext uri="{BB962C8B-B14F-4D97-AF65-F5344CB8AC3E}">
        <p14:creationId xmlns:p14="http://schemas.microsoft.com/office/powerpoint/2010/main" val="1026007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CRU:</a:t>
            </a:r>
            <a:r>
              <a:rPr lang="en-US" baseline="0" dirty="0" smtClean="0"/>
              <a:t> Climate Research Unit at Univ. of East Anglia</a:t>
            </a:r>
            <a:endParaRPr lang="en-US" dirty="0"/>
          </a:p>
        </p:txBody>
      </p:sp>
    </p:spTree>
    <p:extLst>
      <p:ext uri="{BB962C8B-B14F-4D97-AF65-F5344CB8AC3E}">
        <p14:creationId xmlns:p14="http://schemas.microsoft.com/office/powerpoint/2010/main" val="1865590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JJAS </a:t>
            </a:r>
            <a:r>
              <a:rPr lang="en-US" dirty="0" err="1" smtClean="0"/>
              <a:t>IRTmax</a:t>
            </a:r>
            <a:r>
              <a:rPr lang="en-US" dirty="0" smtClean="0"/>
              <a:t> anomaly:</a:t>
            </a:r>
            <a:r>
              <a:rPr lang="en-US" baseline="0" dirty="0" smtClean="0"/>
              <a:t> </a:t>
            </a:r>
            <a:r>
              <a:rPr lang="en-US" dirty="0" smtClean="0"/>
              <a:t>4-month</a:t>
            </a:r>
            <a:r>
              <a:rPr lang="en-US" baseline="0" dirty="0" smtClean="0"/>
              <a:t> (seasonal) average </a:t>
            </a:r>
            <a:endParaRPr lang="en-US" dirty="0"/>
          </a:p>
        </p:txBody>
      </p:sp>
    </p:spTree>
    <p:extLst>
      <p:ext uri="{BB962C8B-B14F-4D97-AF65-F5344CB8AC3E}">
        <p14:creationId xmlns:p14="http://schemas.microsoft.com/office/powerpoint/2010/main" val="1063326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 = 3</a:t>
            </a:r>
            <a:r>
              <a:rPr lang="en-US" baseline="0" dirty="0" smtClean="0"/>
              <a:t> (station data, about 1.5 degrees apart), in NE Ethiopia, </a:t>
            </a:r>
            <a:endParaRPr lang="en-US" dirty="0"/>
          </a:p>
        </p:txBody>
      </p:sp>
    </p:spTree>
    <p:extLst>
      <p:ext uri="{BB962C8B-B14F-4D97-AF65-F5344CB8AC3E}">
        <p14:creationId xmlns:p14="http://schemas.microsoft.com/office/powerpoint/2010/main" val="1829584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FEWS_NET_III_Logo-1.0in.jpg"/>
          <p:cNvPicPr>
            <a:picLocks noChangeAspect="1"/>
          </p:cNvPicPr>
          <p:nvPr userDrawn="1"/>
        </p:nvPicPr>
        <p:blipFill>
          <a:blip r:embed="rId2" cstate="print"/>
          <a:srcRect/>
          <a:stretch>
            <a:fillRect/>
          </a:stretch>
        </p:blipFill>
        <p:spPr bwMode="auto">
          <a:xfrm>
            <a:off x="457200" y="457200"/>
            <a:ext cx="3048000" cy="914400"/>
          </a:xfrm>
          <a:prstGeom prst="rect">
            <a:avLst/>
          </a:prstGeom>
          <a:noFill/>
          <a:ln w="9525">
            <a:noFill/>
            <a:miter lim="800000"/>
            <a:headEnd/>
            <a:tailEnd/>
          </a:ln>
        </p:spPr>
      </p:pic>
      <p:pic>
        <p:nvPicPr>
          <p:cNvPr id="5" name="Picture 4" descr="USAID_Logo-1.0in.jpg"/>
          <p:cNvPicPr>
            <a:picLocks noChangeAspect="1"/>
          </p:cNvPicPr>
          <p:nvPr userDrawn="1"/>
        </p:nvPicPr>
        <p:blipFill>
          <a:blip r:embed="rId3" cstate="print"/>
          <a:srcRect/>
          <a:stretch>
            <a:fillRect/>
          </a:stretch>
        </p:blipFill>
        <p:spPr bwMode="auto">
          <a:xfrm>
            <a:off x="5641975" y="457200"/>
            <a:ext cx="3048000" cy="914400"/>
          </a:xfrm>
          <a:prstGeom prst="rect">
            <a:avLst/>
          </a:prstGeom>
          <a:noFill/>
          <a:ln w="9525">
            <a:noFill/>
            <a:miter lim="800000"/>
            <a:headEnd/>
            <a:tailEnd/>
          </a:ln>
        </p:spPr>
      </p:pic>
      <p:sp>
        <p:nvSpPr>
          <p:cNvPr id="6" name="Subtitle 2"/>
          <p:cNvSpPr txBox="1">
            <a:spLocks/>
          </p:cNvSpPr>
          <p:nvPr userDrawn="1"/>
        </p:nvSpPr>
        <p:spPr bwMode="auto">
          <a:xfrm>
            <a:off x="1371600" y="1828800"/>
            <a:ext cx="6400800" cy="457200"/>
          </a:xfrm>
          <a:prstGeom prst="rect">
            <a:avLst/>
          </a:prstGeom>
          <a:noFill/>
          <a:ln w="9525">
            <a:noFill/>
            <a:miter lim="800000"/>
            <a:headEnd/>
            <a:tailEnd/>
          </a:ln>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spcBef>
                <a:spcPct val="20000"/>
              </a:spcBef>
              <a:buFont typeface="Arial" charset="0"/>
              <a:buNone/>
              <a:defRPr/>
            </a:pPr>
            <a:r>
              <a:rPr lang="en-US" sz="2400" dirty="0" smtClean="0">
                <a:solidFill>
                  <a:prstClr val="black"/>
                </a:solidFill>
                <a:latin typeface="Tw Cen MT" pitchFamily="34" charset="0"/>
              </a:rPr>
              <a:t>Famine Early Warning Systems Network</a:t>
            </a:r>
            <a:endParaRPr lang="en-US" sz="2400" dirty="0">
              <a:solidFill>
                <a:prstClr val="black"/>
              </a:solidFill>
              <a:latin typeface="Tw Cen MT" pitchFamily="34" charset="0"/>
            </a:endParaRPr>
          </a:p>
        </p:txBody>
      </p:sp>
      <p:sp>
        <p:nvSpPr>
          <p:cNvPr id="2" name="Title 1"/>
          <p:cNvSpPr>
            <a:spLocks noGrp="1"/>
          </p:cNvSpPr>
          <p:nvPr>
            <p:ph type="ctrTitle"/>
          </p:nvPr>
        </p:nvSpPr>
        <p:spPr>
          <a:xfrm>
            <a:off x="685800" y="2514600"/>
            <a:ext cx="7772400" cy="1828800"/>
          </a:xfrm>
          <a:prstGeom prst="rect">
            <a:avLst/>
          </a:prstGeom>
        </p:spPr>
        <p:txBody>
          <a:bodyPr anchor="ctr" anchorCtr="0"/>
          <a:lstStyle>
            <a:lvl1pPr>
              <a:defRPr sz="3400" b="1" i="0" baseline="0">
                <a:latin typeface="Tw Cen MT" pitchFamily="34" charset="0"/>
              </a:defRPr>
            </a:lvl1pPr>
          </a:lstStyle>
          <a:p>
            <a:r>
              <a:rPr lang="en-US" smtClean="0"/>
              <a:t>Click to edit Master title style</a:t>
            </a:r>
            <a:endParaRPr lang="en-US" dirty="0"/>
          </a:p>
        </p:txBody>
      </p:sp>
      <p:pic>
        <p:nvPicPr>
          <p:cNvPr id="7" name="Picture 6"/>
          <p:cNvPicPr>
            <a:picLocks noChangeAspect="1"/>
          </p:cNvPicPr>
          <p:nvPr userDrawn="1"/>
        </p:nvPicPr>
        <p:blipFill>
          <a:blip r:embed="rId4"/>
          <a:stretch>
            <a:fillRect/>
          </a:stretch>
        </p:blipFill>
        <p:spPr>
          <a:xfrm>
            <a:off x="-397" y="5410081"/>
            <a:ext cx="9144793" cy="1371719"/>
          </a:xfrm>
          <a:prstGeom prst="rect">
            <a:avLst/>
          </a:prstGeom>
        </p:spPr>
      </p:pic>
    </p:spTree>
    <p:extLst>
      <p:ext uri="{BB962C8B-B14F-4D97-AF65-F5344CB8AC3E}">
        <p14:creationId xmlns:p14="http://schemas.microsoft.com/office/powerpoint/2010/main" val="17199442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F1C9F085-E261-404A-B399-26F9A60E9A6F}"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754880"/>
          </a:xfrm>
          <a:prstGeom prst="rect">
            <a:avLst/>
          </a:prstGeom>
        </p:spPr>
        <p:txBody>
          <a:bodyPr tIns="18288" bIns="18288" anchor="ctr">
            <a:normAutofit/>
          </a:bodyPr>
          <a:lstStyle>
            <a:lvl1pPr>
              <a:spcBef>
                <a:spcPts val="800"/>
              </a:spcBef>
              <a:buFont typeface="Wingdings" pitchFamily="2" charset="2"/>
              <a:buChar char="§"/>
              <a:defRPr sz="2400" baseline="0">
                <a:latin typeface="Tw Cen MT" pitchFamily="34" charset="0"/>
              </a:defRPr>
            </a:lvl1pPr>
            <a:lvl2pPr>
              <a:buSzPct val="50000"/>
              <a:buFont typeface="Courier New" pitchFamily="49" charset="0"/>
              <a:buChar char="o"/>
              <a:defRPr sz="2400" baseline="0">
                <a:latin typeface="Tw Cen MT" pitchFamily="34" charset="0"/>
              </a:defRPr>
            </a:lvl2pPr>
            <a:lvl3pPr>
              <a:buSzPct val="100000"/>
              <a:defRPr sz="2000" baseline="0">
                <a:latin typeface="Tw Cen MT" pitchFamily="34" charset="0"/>
              </a:defRPr>
            </a:lvl3pPr>
            <a:lvl4pPr>
              <a:buSzPct val="40000"/>
              <a:buFont typeface="Wingdings" pitchFamily="2" charset="2"/>
              <a:buChar char="q"/>
              <a:defRPr baseline="0">
                <a:latin typeface="Tw Cen MT" pitchFamily="34" charset="0"/>
              </a:defRPr>
            </a:lvl4pPr>
            <a:lvl5pPr>
              <a:buSzPct val="80000"/>
              <a:defRPr baseline="0">
                <a:latin typeface="Tw Cen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52615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F1C9F085-E261-404A-B399-26F9A60E9A6F}"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057400"/>
            <a:ext cx="8229600" cy="4297680"/>
          </a:xfrm>
          <a:prstGeom prst="rect">
            <a:avLst/>
          </a:prstGeom>
        </p:spPr>
        <p:txBody>
          <a:bodyPr tIns="18288" bIns="18288" anchor="t" anchorCtr="0">
            <a:normAutofit/>
          </a:bodyPr>
          <a:lstStyle>
            <a:lvl1pPr>
              <a:spcBef>
                <a:spcPts val="800"/>
              </a:spcBef>
              <a:buFont typeface="Wingdings" pitchFamily="2" charset="2"/>
              <a:buChar char="§"/>
              <a:defRPr sz="2400" baseline="0">
                <a:latin typeface="Tw Cen MT" pitchFamily="34" charset="0"/>
              </a:defRPr>
            </a:lvl1pPr>
            <a:lvl2pPr>
              <a:buSzPct val="50000"/>
              <a:buFont typeface="Courier New" pitchFamily="49" charset="0"/>
              <a:buChar char="o"/>
              <a:defRPr sz="2400" baseline="0">
                <a:latin typeface="Tw Cen MT" pitchFamily="34" charset="0"/>
              </a:defRPr>
            </a:lvl2pPr>
            <a:lvl3pPr>
              <a:buSzPct val="100000"/>
              <a:defRPr sz="2000" baseline="0">
                <a:latin typeface="Tw Cen MT" pitchFamily="34" charset="0"/>
              </a:defRPr>
            </a:lvl3pPr>
            <a:lvl4pPr>
              <a:buSzPct val="40000"/>
              <a:buFont typeface="Wingdings" pitchFamily="2" charset="2"/>
              <a:buChar char="q"/>
              <a:defRPr baseline="0">
                <a:latin typeface="Tw Cen MT" pitchFamily="34" charset="0"/>
              </a:defRPr>
            </a:lvl4pPr>
            <a:lvl5pPr>
              <a:buSzPct val="80000"/>
              <a:defRPr baseline="0">
                <a:latin typeface="Tw Cen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
          <p:cNvSpPr>
            <a:spLocks noGrp="1"/>
          </p:cNvSpPr>
          <p:nvPr>
            <p:ph type="body" idx="10"/>
          </p:nvPr>
        </p:nvSpPr>
        <p:spPr>
          <a:xfrm>
            <a:off x="457200" y="1600200"/>
            <a:ext cx="822960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68258114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Single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754880"/>
          </a:xfrm>
          <a:prstGeom prst="rect">
            <a:avLst/>
          </a:prstGeom>
        </p:spPr>
        <p:txBody>
          <a:bodyPr tIns="18288" bIns="18288" anchor="ctr" anchorCtr="0"/>
          <a:lstStyle>
            <a:lvl1pPr marL="914400" indent="0">
              <a:spcBef>
                <a:spcPts val="0"/>
              </a:spcBef>
              <a:buFontTx/>
              <a:buNone/>
              <a:defRPr sz="2800" baseline="0">
                <a:latin typeface="Tw Cen MT" pitchFamily="34" charset="0"/>
              </a:defRPr>
            </a:lvl1pPr>
            <a:lvl2pPr>
              <a:buSzPct val="50000"/>
              <a:buFont typeface="Courier New" pitchFamily="49" charset="0"/>
              <a:buChar char="o"/>
              <a:defRPr sz="2400" baseline="0"/>
            </a:lvl2pPr>
            <a:lvl3pPr>
              <a:buSzPct val="100000"/>
              <a:defRPr sz="2000" baseline="0"/>
            </a:lvl3pPr>
            <a:lvl4pPr>
              <a:buSzPct val="40000"/>
              <a:buFont typeface="Wingdings" pitchFamily="2" charset="2"/>
              <a:buChar char="q"/>
              <a:defRPr baseline="0"/>
            </a:lvl4pPr>
            <a:lvl5pPr>
              <a:buSzPct val="80000"/>
              <a:defRPr baseline="0"/>
            </a:lvl5pPr>
          </a:lstStyle>
          <a:p>
            <a:pPr lvl="0"/>
            <a:r>
              <a:rPr lang="en-US" smtClean="0"/>
              <a:t>Click to edit Master text styles</a:t>
            </a:r>
          </a:p>
        </p:txBody>
      </p:sp>
    </p:spTree>
    <p:extLst>
      <p:ext uri="{BB962C8B-B14F-4D97-AF65-F5344CB8AC3E}">
        <p14:creationId xmlns:p14="http://schemas.microsoft.com/office/powerpoint/2010/main" val="236153858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23360" cy="47548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buSzPct val="100000"/>
              <a:buFont typeface="Arial" pitchFamily="34" charset="0"/>
              <a:buChar cha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600200"/>
            <a:ext cx="4023360" cy="47548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9" name="Picture 8"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10"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1"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265913421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2336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63440" y="1600200"/>
            <a:ext cx="411480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sp>
        <p:nvSpPr>
          <p:cNvPr id="18" name="Content Placeholder 2"/>
          <p:cNvSpPr>
            <a:spLocks noGrp="1"/>
          </p:cNvSpPr>
          <p:nvPr>
            <p:ph sz="half" idx="10"/>
          </p:nvPr>
        </p:nvSpPr>
        <p:spPr>
          <a:xfrm>
            <a:off x="457200" y="2057400"/>
            <a:ext cx="4023360" cy="42976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buSzPct val="100000"/>
              <a:buFont typeface="Arial" pitchFamily="34" charset="0"/>
              <a:buChar cha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3"/>
          <p:cNvSpPr>
            <a:spLocks noGrp="1"/>
          </p:cNvSpPr>
          <p:nvPr>
            <p:ph sz="half" idx="2"/>
          </p:nvPr>
        </p:nvSpPr>
        <p:spPr>
          <a:xfrm>
            <a:off x="4663440" y="2057400"/>
            <a:ext cx="4023360" cy="42976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0" name="Picture 19"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21" name="Picture 20"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22"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23"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190103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828800"/>
          </a:xfrm>
          <a:prstGeom prst="rect">
            <a:avLst/>
          </a:prstGeom>
        </p:spPr>
        <p:txBody>
          <a:bodyPr anchor="t"/>
          <a:lstStyle>
            <a:lvl1pPr algn="l">
              <a:defRPr sz="3200" b="1" cap="all">
                <a:latin typeface="Tw Cen MT"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737360"/>
            <a:ext cx="8229600" cy="1463040"/>
          </a:xfrm>
          <a:prstGeom prst="rect">
            <a:avLst/>
          </a:prstGeom>
        </p:spPr>
        <p:txBody>
          <a:bodyPr anchor="b"/>
          <a:lstStyle>
            <a:lvl1pPr marL="0" indent="0">
              <a:buNone/>
              <a:defRPr sz="2400">
                <a:solidFill>
                  <a:schemeClr val="tx1">
                    <a:tint val="75000"/>
                  </a:schemeClr>
                </a:solidFill>
                <a:latin typeface="Tw Cen MT"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8" name="Picture 7"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9"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0"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36799942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pic>
        <p:nvPicPr>
          <p:cNvPr id="7" name="Picture 6"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8" name="Picture 7"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9"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0"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255439958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411003"/>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335280" y="2362200"/>
            <a:ext cx="7894320" cy="838200"/>
          </a:xfrm>
          <a:prstGeom prst="rect">
            <a:avLst/>
          </a:prstGeom>
          <a:noFill/>
        </p:spPr>
        <p:txBody>
          <a:bodyPr anchor="ctr">
            <a:noAutofit/>
            <a:scene3d>
              <a:camera prst="orthographicFront"/>
              <a:lightRig rig="soft" dir="t">
                <a:rot lat="0" lon="0" rev="16800000"/>
              </a:lightRig>
            </a:scene3d>
            <a:sp3d prstMaterial="softEdge">
              <a:bevelT w="38100" h="38100"/>
            </a:sp3d>
          </a:bodyPr>
          <a:lstStyle/>
          <a:p>
            <a:pPr eaLnBrk="1" fontAlgn="auto" hangingPunct="1">
              <a:spcBef>
                <a:spcPct val="0"/>
              </a:spcBef>
              <a:spcAft>
                <a:spcPts val="0"/>
              </a:spcAft>
              <a:defRPr/>
            </a:pPr>
            <a:endParaRPr lang="en-US" sz="3600" b="1" dirty="0">
              <a:ln w="6350">
                <a:noFill/>
              </a:ln>
              <a:solidFill>
                <a:srgbClr val="C00000"/>
              </a:solidFill>
              <a:effectLst>
                <a:outerShdw blurRad="50800" dist="38100" dir="2700000" algn="tl" rotWithShape="0">
                  <a:prstClr val="black">
                    <a:alpha val="40000"/>
                  </a:prstClr>
                </a:outerShdw>
              </a:effectLst>
              <a:latin typeface="Candara" pitchFamily="34" charset="0"/>
              <a:ea typeface="+mj-ea"/>
              <a:cs typeface="+mj-cs"/>
            </a:endParaRPr>
          </a:p>
        </p:txBody>
      </p:sp>
      <p:sp>
        <p:nvSpPr>
          <p:cNvPr id="2" name="Title 1"/>
          <p:cNvSpPr>
            <a:spLocks noGrp="1"/>
          </p:cNvSpPr>
          <p:nvPr>
            <p:ph type="ctrTitle"/>
          </p:nvPr>
        </p:nvSpPr>
        <p:spPr/>
        <p:txBody>
          <a:bodyPr/>
          <a:lstStyle/>
          <a:p>
            <a:pPr fontAlgn="auto">
              <a:spcAft>
                <a:spcPts val="0"/>
              </a:spcAft>
              <a:defRPr/>
            </a:pPr>
            <a:r>
              <a:rPr lang="en-US" b="0" dirty="0" smtClean="0">
                <a:ln w="6350">
                  <a:noFill/>
                </a:ln>
              </a:rPr>
              <a:t>Temperature Data</a:t>
            </a:r>
            <a:br>
              <a:rPr lang="en-US" b="0" dirty="0" smtClean="0">
                <a:ln w="6350">
                  <a:noFill/>
                </a:ln>
              </a:rPr>
            </a:br>
            <a:r>
              <a:rPr lang="en-US" b="0" dirty="0" smtClean="0">
                <a:ln w="6350">
                  <a:noFill/>
                </a:ln>
              </a:rPr>
              <a:t>GFS - CHIRTS</a:t>
            </a:r>
            <a:endParaRPr lang="en-US" b="0" dirty="0"/>
          </a:p>
        </p:txBody>
      </p:sp>
      <p:sp>
        <p:nvSpPr>
          <p:cNvPr id="6" name="Subtitle 5"/>
          <p:cNvSpPr txBox="1">
            <a:spLocks/>
          </p:cNvSpPr>
          <p:nvPr/>
        </p:nvSpPr>
        <p:spPr bwMode="auto">
          <a:xfrm>
            <a:off x="0" y="4724400"/>
            <a:ext cx="91440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400" smtClean="0"/>
              <a:t>Applications of FEWS NET Remote Sensing products for Agro-climatological Analysis Workshop</a:t>
            </a:r>
          </a:p>
          <a:p>
            <a:r>
              <a:rPr lang="en-US" altLang="en-US" sz="1400" smtClean="0"/>
              <a:t>10 – 14 July 2017 | Kathmandu Nepal</a:t>
            </a:r>
            <a:endParaRPr lang="en-US" altLang="en-US" sz="1400"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IRTmax</a:t>
            </a:r>
            <a:r>
              <a:rPr lang="en-US" dirty="0" smtClean="0"/>
              <a:t> - Step 2</a:t>
            </a:r>
            <a:endParaRPr lang="en-US" dirty="0"/>
          </a:p>
        </p:txBody>
      </p:sp>
      <p:pic>
        <p:nvPicPr>
          <p:cNvPr id="3" name="Picture 2"/>
          <p:cNvPicPr>
            <a:picLocks noChangeAspect="1"/>
          </p:cNvPicPr>
          <p:nvPr/>
        </p:nvPicPr>
        <p:blipFill>
          <a:blip r:embed="rId3"/>
          <a:stretch>
            <a:fillRect/>
          </a:stretch>
        </p:blipFill>
        <p:spPr>
          <a:xfrm>
            <a:off x="45720" y="2521306"/>
            <a:ext cx="9052560" cy="2584094"/>
          </a:xfrm>
          <a:prstGeom prst="rect">
            <a:avLst/>
          </a:prstGeom>
        </p:spPr>
      </p:pic>
      <p:sp>
        <p:nvSpPr>
          <p:cNvPr id="9" name="Subtitle 2"/>
          <p:cNvSpPr txBox="1">
            <a:spLocks/>
          </p:cNvSpPr>
          <p:nvPr/>
        </p:nvSpPr>
        <p:spPr>
          <a:xfrm>
            <a:off x="381000" y="1477716"/>
            <a:ext cx="8077200" cy="85060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Once as many clouds as possible have been removed, hourly data can be used to calculate daily </a:t>
            </a:r>
            <a:r>
              <a:rPr lang="en-US" sz="2000" dirty="0" err="1" smtClean="0"/>
              <a:t>IRTmax</a:t>
            </a:r>
            <a:endParaRPr lang="en-US" sz="2000" dirty="0" smtClean="0"/>
          </a:p>
        </p:txBody>
      </p:sp>
    </p:spTree>
    <p:extLst>
      <p:ext uri="{BB962C8B-B14F-4D97-AF65-F5344CB8AC3E}">
        <p14:creationId xmlns:p14="http://schemas.microsoft.com/office/powerpoint/2010/main" val="423674227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daily </a:t>
            </a:r>
            <a:r>
              <a:rPr lang="en-US" dirty="0" err="1" smtClean="0"/>
              <a:t>IRTmax</a:t>
            </a:r>
            <a:r>
              <a:rPr lang="en-US" dirty="0" smtClean="0"/>
              <a:t> – Santa Barbara</a:t>
            </a:r>
            <a:endParaRPr lang="en-US" dirty="0"/>
          </a:p>
        </p:txBody>
      </p:sp>
      <p:pic>
        <p:nvPicPr>
          <p:cNvPr id="4" name="Picture 3"/>
          <p:cNvPicPr>
            <a:picLocks noChangeAspect="1"/>
          </p:cNvPicPr>
          <p:nvPr/>
        </p:nvPicPr>
        <p:blipFill>
          <a:blip r:embed="rId3"/>
          <a:stretch>
            <a:fillRect/>
          </a:stretch>
        </p:blipFill>
        <p:spPr>
          <a:xfrm>
            <a:off x="533400" y="1371600"/>
            <a:ext cx="8412480" cy="4132318"/>
          </a:xfrm>
          <a:prstGeom prst="rect">
            <a:avLst/>
          </a:prstGeom>
        </p:spPr>
      </p:pic>
      <p:sp>
        <p:nvSpPr>
          <p:cNvPr id="5" name="Rectangle 4"/>
          <p:cNvSpPr/>
          <p:nvPr/>
        </p:nvSpPr>
        <p:spPr>
          <a:xfrm>
            <a:off x="533400" y="5486400"/>
            <a:ext cx="8305800" cy="830997"/>
          </a:xfrm>
          <a:prstGeom prst="rect">
            <a:avLst/>
          </a:prstGeom>
        </p:spPr>
        <p:txBody>
          <a:bodyPr wrap="square">
            <a:spAutoFit/>
          </a:bodyPr>
          <a:lstStyle/>
          <a:p>
            <a:r>
              <a:rPr lang="en-US" sz="1600" dirty="0">
                <a:latin typeface="+mn-lt"/>
              </a:rPr>
              <a:t>Daily </a:t>
            </a:r>
            <a:r>
              <a:rPr lang="en-US" sz="1600" dirty="0">
                <a:solidFill>
                  <a:srgbClr val="FF0000"/>
                </a:solidFill>
                <a:latin typeface="+mn-lt"/>
              </a:rPr>
              <a:t>air </a:t>
            </a:r>
            <a:r>
              <a:rPr lang="en-US" sz="1600" dirty="0" err="1">
                <a:solidFill>
                  <a:srgbClr val="FF0000"/>
                </a:solidFill>
                <a:latin typeface="+mn-lt"/>
              </a:rPr>
              <a:t>Tmax</a:t>
            </a:r>
            <a:r>
              <a:rPr lang="en-US" sz="1600" dirty="0">
                <a:latin typeface="+mn-lt"/>
              </a:rPr>
              <a:t>, </a:t>
            </a:r>
            <a:r>
              <a:rPr lang="en-US" sz="1600" dirty="0" err="1">
                <a:solidFill>
                  <a:schemeClr val="accent1"/>
                </a:solidFill>
                <a:latin typeface="+mn-lt"/>
              </a:rPr>
              <a:t>IRTmax</a:t>
            </a:r>
            <a:r>
              <a:rPr lang="en-US" sz="1600" dirty="0">
                <a:latin typeface="+mn-lt"/>
              </a:rPr>
              <a:t> for Goleta, CA for December, 1980-2014 minus 83, 89-95 (and in this case no data 96, 97). Pretty good agreement! But goal for this project is not daily predictions but monthly predictions – is the current month anomalously warm or cool based on the record.</a:t>
            </a:r>
          </a:p>
        </p:txBody>
      </p:sp>
    </p:spTree>
    <p:extLst>
      <p:ext uri="{BB962C8B-B14F-4D97-AF65-F5344CB8AC3E}">
        <p14:creationId xmlns:p14="http://schemas.microsoft.com/office/powerpoint/2010/main" val="267987491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Monthly </a:t>
            </a:r>
            <a:r>
              <a:rPr lang="en-US" dirty="0" err="1" smtClean="0"/>
              <a:t>IRTmax</a:t>
            </a:r>
            <a:r>
              <a:rPr lang="en-US" dirty="0" smtClean="0"/>
              <a:t> – Santa Barbara</a:t>
            </a:r>
            <a:endParaRPr lang="en-US" dirty="0"/>
          </a:p>
        </p:txBody>
      </p:sp>
      <p:sp>
        <p:nvSpPr>
          <p:cNvPr id="5" name="Rectangle 4"/>
          <p:cNvSpPr/>
          <p:nvPr/>
        </p:nvSpPr>
        <p:spPr>
          <a:xfrm>
            <a:off x="381000" y="5486400"/>
            <a:ext cx="8534400" cy="584775"/>
          </a:xfrm>
          <a:prstGeom prst="rect">
            <a:avLst/>
          </a:prstGeom>
        </p:spPr>
        <p:txBody>
          <a:bodyPr wrap="square">
            <a:spAutoFit/>
          </a:bodyPr>
          <a:lstStyle/>
          <a:p>
            <a:r>
              <a:rPr lang="en-US" sz="1600" dirty="0" smtClean="0">
                <a:latin typeface="+mn-lt"/>
              </a:rPr>
              <a:t>Data </a:t>
            </a:r>
            <a:r>
              <a:rPr lang="en-US" sz="1600" dirty="0">
                <a:latin typeface="+mn-lt"/>
              </a:rPr>
              <a:t>from previous slide, daily data converted to monthly average, plotting that data in anomaly space. Each data point is the station (Y), satellite (X) anomaly in </a:t>
            </a:r>
            <a:r>
              <a:rPr lang="en-US" sz="1600" dirty="0" smtClean="0">
                <a:latin typeface="+mn-lt"/>
              </a:rPr>
              <a:t>January </a:t>
            </a:r>
            <a:r>
              <a:rPr lang="en-US" sz="1600" dirty="0">
                <a:latin typeface="+mn-lt"/>
              </a:rPr>
              <a:t>for a given year. R = 0.831.</a:t>
            </a:r>
          </a:p>
        </p:txBody>
      </p:sp>
      <p:pic>
        <p:nvPicPr>
          <p:cNvPr id="3" name="Picture 2"/>
          <p:cNvPicPr>
            <a:picLocks noChangeAspect="1"/>
          </p:cNvPicPr>
          <p:nvPr/>
        </p:nvPicPr>
        <p:blipFill>
          <a:blip r:embed="rId3"/>
          <a:stretch>
            <a:fillRect/>
          </a:stretch>
        </p:blipFill>
        <p:spPr>
          <a:xfrm>
            <a:off x="640080" y="1483360"/>
            <a:ext cx="7863840" cy="3974275"/>
          </a:xfrm>
          <a:prstGeom prst="rect">
            <a:avLst/>
          </a:prstGeom>
        </p:spPr>
      </p:pic>
    </p:spTree>
    <p:extLst>
      <p:ext uri="{BB962C8B-B14F-4D97-AF65-F5344CB8AC3E}">
        <p14:creationId xmlns:p14="http://schemas.microsoft.com/office/powerpoint/2010/main" val="83671708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Study</a:t>
            </a:r>
            <a:endParaRPr lang="en-US" dirty="0"/>
          </a:p>
        </p:txBody>
      </p:sp>
      <p:sp>
        <p:nvSpPr>
          <p:cNvPr id="3" name="Rectangle 2"/>
          <p:cNvSpPr/>
          <p:nvPr/>
        </p:nvSpPr>
        <p:spPr>
          <a:xfrm>
            <a:off x="762000" y="1752600"/>
            <a:ext cx="7772400" cy="3893374"/>
          </a:xfrm>
          <a:prstGeom prst="rect">
            <a:avLst/>
          </a:prstGeom>
        </p:spPr>
        <p:txBody>
          <a:bodyPr wrap="square">
            <a:spAutoFit/>
          </a:bodyPr>
          <a:lstStyle/>
          <a:p>
            <a:pPr marL="457200" indent="-457200">
              <a:buFont typeface="Wingdings" panose="05000000000000000000" pitchFamily="2" charset="2"/>
              <a:buChar char="§"/>
            </a:pPr>
            <a:r>
              <a:rPr lang="en-US" dirty="0"/>
              <a:t>Based on 1983-2014 comparison with monthly CRU </a:t>
            </a:r>
            <a:r>
              <a:rPr lang="en-US" dirty="0" err="1"/>
              <a:t>Tmax</a:t>
            </a:r>
            <a:r>
              <a:rPr lang="en-US" dirty="0"/>
              <a:t> </a:t>
            </a:r>
            <a:r>
              <a:rPr lang="en-US" dirty="0" smtClean="0"/>
              <a:t>data (0.5 degree resolution)</a:t>
            </a:r>
            <a:endParaRPr lang="en-US" dirty="0"/>
          </a:p>
          <a:p>
            <a:pPr marL="457200" indent="-457200">
              <a:buFont typeface="Wingdings" panose="05000000000000000000" pitchFamily="2" charset="2"/>
              <a:buChar char="§"/>
            </a:pPr>
            <a:r>
              <a:rPr lang="en-US" dirty="0"/>
              <a:t>Compared to </a:t>
            </a:r>
            <a:r>
              <a:rPr lang="en-US" dirty="0"/>
              <a:t>I</a:t>
            </a:r>
            <a:r>
              <a:rPr lang="en-US" dirty="0" smtClean="0"/>
              <a:t>RT </a:t>
            </a:r>
            <a:r>
              <a:rPr lang="en-US" dirty="0" smtClean="0"/>
              <a:t>0.05 </a:t>
            </a:r>
            <a:r>
              <a:rPr lang="en-US" dirty="0"/>
              <a:t>degree cells, </a:t>
            </a:r>
            <a:r>
              <a:rPr lang="en-US" dirty="0" smtClean="0"/>
              <a:t>CRU data screened </a:t>
            </a:r>
            <a:r>
              <a:rPr lang="en-US" dirty="0"/>
              <a:t>for </a:t>
            </a:r>
            <a:r>
              <a:rPr lang="en-US" dirty="0" smtClean="0"/>
              <a:t>grids </a:t>
            </a:r>
            <a:r>
              <a:rPr lang="en-US" dirty="0"/>
              <a:t>with at least 1 station </a:t>
            </a:r>
            <a:r>
              <a:rPr lang="en-US" dirty="0" smtClean="0"/>
              <a:t>observation for each year</a:t>
            </a:r>
            <a:endParaRPr lang="en-US" dirty="0"/>
          </a:p>
          <a:p>
            <a:pPr marL="457200" indent="-457200">
              <a:buFont typeface="Wingdings" panose="05000000000000000000" pitchFamily="2" charset="2"/>
              <a:buChar char="§"/>
            </a:pPr>
            <a:r>
              <a:rPr lang="en-US" dirty="0"/>
              <a:t>Chose CRU grid cells with lots of </a:t>
            </a:r>
            <a:r>
              <a:rPr lang="en-US" dirty="0" smtClean="0"/>
              <a:t>station observations</a:t>
            </a:r>
            <a:endParaRPr lang="en-US" dirty="0"/>
          </a:p>
          <a:p>
            <a:pPr marL="457200" indent="-457200">
              <a:buFont typeface="Wingdings" panose="05000000000000000000" pitchFamily="2" charset="2"/>
              <a:buChar char="§"/>
            </a:pPr>
            <a:r>
              <a:rPr lang="en-US" dirty="0" smtClean="0"/>
              <a:t>Looked </a:t>
            </a:r>
            <a:r>
              <a:rPr lang="en-US" dirty="0"/>
              <a:t>at </a:t>
            </a:r>
            <a:r>
              <a:rPr lang="en-US" dirty="0" smtClean="0"/>
              <a:t>histograms and maps </a:t>
            </a:r>
            <a:r>
              <a:rPr lang="en-US" dirty="0"/>
              <a:t>of correlations</a:t>
            </a:r>
          </a:p>
        </p:txBody>
      </p:sp>
    </p:spTree>
    <p:extLst>
      <p:ext uri="{BB962C8B-B14F-4D97-AF65-F5344CB8AC3E}">
        <p14:creationId xmlns:p14="http://schemas.microsoft.com/office/powerpoint/2010/main" val="404174448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Histograms</a:t>
            </a:r>
            <a:endParaRPr lang="en-US" dirty="0"/>
          </a:p>
        </p:txBody>
      </p:sp>
      <p:pic>
        <p:nvPicPr>
          <p:cNvPr id="4" name="Picture 3"/>
          <p:cNvPicPr>
            <a:picLocks noChangeAspect="1"/>
          </p:cNvPicPr>
          <p:nvPr/>
        </p:nvPicPr>
        <p:blipFill>
          <a:blip r:embed="rId2"/>
          <a:stretch>
            <a:fillRect/>
          </a:stretch>
        </p:blipFill>
        <p:spPr>
          <a:xfrm>
            <a:off x="822960" y="1500293"/>
            <a:ext cx="7498080" cy="4913994"/>
          </a:xfrm>
          <a:prstGeom prst="rect">
            <a:avLst/>
          </a:prstGeom>
        </p:spPr>
      </p:pic>
    </p:spTree>
    <p:extLst>
      <p:ext uri="{BB962C8B-B14F-4D97-AF65-F5344CB8AC3E}">
        <p14:creationId xmlns:p14="http://schemas.microsoft.com/office/powerpoint/2010/main" val="45829258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IRTmax</a:t>
            </a:r>
            <a:r>
              <a:rPr lang="en-US" dirty="0" smtClean="0"/>
              <a:t> </a:t>
            </a:r>
            <a:r>
              <a:rPr lang="en-US" dirty="0" err="1" smtClean="0"/>
              <a:t>Zscores</a:t>
            </a:r>
            <a:r>
              <a:rPr lang="en-US" dirty="0" smtClean="0"/>
              <a:t> – July 2015 very hot in Ethiopia</a:t>
            </a:r>
            <a:endParaRPr lang="en-US" dirty="0"/>
          </a:p>
        </p:txBody>
      </p:sp>
      <p:pic>
        <p:nvPicPr>
          <p:cNvPr id="3" name="Picture 2"/>
          <p:cNvPicPr>
            <a:picLocks noChangeAspect="1"/>
          </p:cNvPicPr>
          <p:nvPr/>
        </p:nvPicPr>
        <p:blipFill>
          <a:blip r:embed="rId3"/>
          <a:stretch>
            <a:fillRect/>
          </a:stretch>
        </p:blipFill>
        <p:spPr>
          <a:xfrm>
            <a:off x="165100" y="2133600"/>
            <a:ext cx="8813800" cy="3429000"/>
          </a:xfrm>
          <a:prstGeom prst="rect">
            <a:avLst/>
          </a:prstGeom>
        </p:spPr>
      </p:pic>
      <p:sp>
        <p:nvSpPr>
          <p:cNvPr id="4" name="TextBox 3"/>
          <p:cNvSpPr txBox="1"/>
          <p:nvPr/>
        </p:nvSpPr>
        <p:spPr>
          <a:xfrm>
            <a:off x="165100" y="1677846"/>
            <a:ext cx="3949700" cy="492443"/>
          </a:xfrm>
          <a:prstGeom prst="rect">
            <a:avLst/>
          </a:prstGeom>
          <a:noFill/>
        </p:spPr>
        <p:txBody>
          <a:bodyPr wrap="square" rtlCol="0">
            <a:spAutoFit/>
          </a:bodyPr>
          <a:lstStyle/>
          <a:p>
            <a:pPr algn="ctr"/>
            <a:r>
              <a:rPr lang="en-US" dirty="0" smtClean="0"/>
              <a:t>JJAS 2002</a:t>
            </a:r>
            <a:endParaRPr lang="en-US" dirty="0"/>
          </a:p>
        </p:txBody>
      </p:sp>
      <p:sp>
        <p:nvSpPr>
          <p:cNvPr id="5" name="TextBox 4"/>
          <p:cNvSpPr txBox="1"/>
          <p:nvPr/>
        </p:nvSpPr>
        <p:spPr>
          <a:xfrm>
            <a:off x="5105400" y="1677846"/>
            <a:ext cx="3949700" cy="492443"/>
          </a:xfrm>
          <a:prstGeom prst="rect">
            <a:avLst/>
          </a:prstGeom>
          <a:noFill/>
        </p:spPr>
        <p:txBody>
          <a:bodyPr wrap="square" rtlCol="0">
            <a:spAutoFit/>
          </a:bodyPr>
          <a:lstStyle/>
          <a:p>
            <a:pPr algn="ctr"/>
            <a:r>
              <a:rPr lang="en-US" dirty="0" smtClean="0"/>
              <a:t>JJAS 2015</a:t>
            </a:r>
            <a:endParaRPr lang="en-US" dirty="0"/>
          </a:p>
        </p:txBody>
      </p:sp>
    </p:spTree>
    <p:extLst>
      <p:ext uri="{BB962C8B-B14F-4D97-AF65-F5344CB8AC3E}">
        <p14:creationId xmlns:p14="http://schemas.microsoft.com/office/powerpoint/2010/main" val="32507611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Northeastern Ethiopia Validation Study</a:t>
            </a:r>
            <a:endParaRPr lang="en-US" dirty="0"/>
          </a:p>
        </p:txBody>
      </p:sp>
      <p:pic>
        <p:nvPicPr>
          <p:cNvPr id="3" name="Picture 2"/>
          <p:cNvPicPr>
            <a:picLocks noChangeAspect="1"/>
          </p:cNvPicPr>
          <p:nvPr/>
        </p:nvPicPr>
        <p:blipFill>
          <a:blip r:embed="rId3"/>
          <a:stretch>
            <a:fillRect/>
          </a:stretch>
        </p:blipFill>
        <p:spPr>
          <a:xfrm>
            <a:off x="749476" y="1676400"/>
            <a:ext cx="7645047" cy="4474852"/>
          </a:xfrm>
          <a:prstGeom prst="rect">
            <a:avLst/>
          </a:prstGeom>
        </p:spPr>
      </p:pic>
    </p:spTree>
    <p:extLst>
      <p:ext uri="{BB962C8B-B14F-4D97-AF65-F5344CB8AC3E}">
        <p14:creationId xmlns:p14="http://schemas.microsoft.com/office/powerpoint/2010/main" val="36635673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Rectangle 2"/>
          <p:cNvSpPr/>
          <p:nvPr/>
        </p:nvSpPr>
        <p:spPr>
          <a:xfrm>
            <a:off x="609600" y="2133600"/>
            <a:ext cx="7620000" cy="2462213"/>
          </a:xfrm>
          <a:prstGeom prst="rect">
            <a:avLst/>
          </a:prstGeom>
        </p:spPr>
        <p:txBody>
          <a:bodyPr wrap="square">
            <a:spAutoFit/>
          </a:bodyPr>
          <a:lstStyle/>
          <a:p>
            <a:r>
              <a:rPr lang="en-US" sz="2400" dirty="0"/>
              <a:t>Skills for </a:t>
            </a:r>
            <a:r>
              <a:rPr lang="en-US" sz="2400" dirty="0" err="1"/>
              <a:t>Tmax</a:t>
            </a:r>
            <a:r>
              <a:rPr lang="en-US" sz="2400" dirty="0"/>
              <a:t> retrievals are very promising</a:t>
            </a:r>
          </a:p>
          <a:p>
            <a:pPr marL="800100" lvl="1" indent="-342900">
              <a:buFont typeface="Wingdings" panose="05000000000000000000" pitchFamily="2" charset="2"/>
              <a:buChar char="§"/>
            </a:pPr>
            <a:r>
              <a:rPr lang="en-US" sz="2000" dirty="0"/>
              <a:t>Monthly 1983-2014 Correlations of ~0.8 in many places</a:t>
            </a:r>
          </a:p>
          <a:p>
            <a:pPr marL="800100" lvl="1" indent="-342900">
              <a:buFont typeface="Wingdings" panose="05000000000000000000" pitchFamily="2" charset="2"/>
              <a:buChar char="§"/>
            </a:pPr>
            <a:r>
              <a:rPr lang="en-US" sz="2000" dirty="0"/>
              <a:t>Great source of information since many areas have almost no observations</a:t>
            </a:r>
          </a:p>
          <a:p>
            <a:pPr marL="800100" lvl="1" indent="-342900">
              <a:buFont typeface="Wingdings" panose="05000000000000000000" pitchFamily="2" charset="2"/>
              <a:buChar char="§"/>
            </a:pPr>
            <a:r>
              <a:rPr lang="en-US" sz="2000" dirty="0"/>
              <a:t>Skill levels for trends probably higher than for </a:t>
            </a:r>
            <a:r>
              <a:rPr lang="en-US" sz="2000" dirty="0" smtClean="0"/>
              <a:t>inter-annual </a:t>
            </a:r>
            <a:r>
              <a:rPr lang="en-US" sz="2000" dirty="0"/>
              <a:t>variations</a:t>
            </a:r>
          </a:p>
        </p:txBody>
      </p:sp>
    </p:spTree>
    <p:extLst>
      <p:ext uri="{BB962C8B-B14F-4D97-AF65-F5344CB8AC3E}">
        <p14:creationId xmlns:p14="http://schemas.microsoft.com/office/powerpoint/2010/main" val="100012080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0"/>
            <a:ext cx="8961120" cy="731520"/>
          </a:xfrm>
        </p:spPr>
        <p:txBody>
          <a:bodyPr/>
          <a:lstStyle/>
          <a:p>
            <a:r>
              <a:rPr lang="en-US" dirty="0" smtClean="0"/>
              <a:t>Questions?</a:t>
            </a:r>
            <a:endParaRPr lang="en-US" dirty="0"/>
          </a:p>
        </p:txBody>
      </p:sp>
    </p:spTree>
    <p:extLst>
      <p:ext uri="{BB962C8B-B14F-4D97-AF65-F5344CB8AC3E}">
        <p14:creationId xmlns:p14="http://schemas.microsoft.com/office/powerpoint/2010/main" val="24186456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and Future Opportunities</a:t>
            </a:r>
            <a:endParaRPr lang="en-US" dirty="0"/>
          </a:p>
        </p:txBody>
      </p:sp>
      <p:sp>
        <p:nvSpPr>
          <p:cNvPr id="3" name="Rectangle 6"/>
          <p:cNvSpPr>
            <a:spLocks noChangeArrowheads="1"/>
          </p:cNvSpPr>
          <p:nvPr/>
        </p:nvSpPr>
        <p:spPr bwMode="auto">
          <a:xfrm>
            <a:off x="876300" y="1524000"/>
            <a:ext cx="7391400" cy="45243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AFD00"/>
              </a:buClr>
              <a:buSzPct val="64000"/>
              <a:buFont typeface="Monotype Sorts" pitchFamily="2" charset="2"/>
              <a:buNone/>
            </a:pPr>
            <a:r>
              <a:rPr lang="en-US" sz="2400" dirty="0" smtClean="0">
                <a:latin typeface="Tw Cen MT" panose="020B0602020104020603" pitchFamily="34" charset="0"/>
              </a:rPr>
              <a:t>Temperature data currently utilized by FEWS NET is quite limited – but there is a new data set being generated that will provide a 30+ year history and operational data at a quasi-global scale.</a:t>
            </a:r>
          </a:p>
          <a:p>
            <a:pPr>
              <a:spcBef>
                <a:spcPct val="50000"/>
              </a:spcBef>
              <a:buClr>
                <a:srgbClr val="FAFD00"/>
              </a:buClr>
              <a:buSzPct val="64000"/>
              <a:buFont typeface="Monotype Sorts" pitchFamily="2" charset="2"/>
              <a:buNone/>
            </a:pPr>
            <a:r>
              <a:rPr lang="en-US" sz="2400" b="1" dirty="0" smtClean="0">
                <a:latin typeface="Tw Cen MT" panose="020B0602020104020603" pitchFamily="34" charset="0"/>
              </a:rPr>
              <a:t>Current:</a:t>
            </a:r>
            <a:r>
              <a:rPr lang="en-US" sz="2400" dirty="0" smtClean="0">
                <a:latin typeface="Tw Cen MT" panose="020B0602020104020603" pitchFamily="34" charset="0"/>
              </a:rPr>
              <a:t>  The only source of temperature data that is currently being used by FEWS NET for the region is the Global Forecast System (GFS) temperature provided by NOAA/CPC.</a:t>
            </a:r>
          </a:p>
          <a:p>
            <a:pPr>
              <a:spcBef>
                <a:spcPct val="50000"/>
              </a:spcBef>
              <a:buClr>
                <a:srgbClr val="FAFD00"/>
              </a:buClr>
              <a:buSzPct val="64000"/>
              <a:buFont typeface="Monotype Sorts" pitchFamily="2" charset="2"/>
              <a:buNone/>
            </a:pPr>
            <a:r>
              <a:rPr lang="en-US" sz="2400" b="1" dirty="0" smtClean="0">
                <a:latin typeface="Tw Cen MT" panose="020B0602020104020603" pitchFamily="34" charset="0"/>
              </a:rPr>
              <a:t>Future:</a:t>
            </a:r>
            <a:r>
              <a:rPr lang="en-US" sz="2400" dirty="0" smtClean="0">
                <a:latin typeface="Tw Cen MT" panose="020B0602020104020603" pitchFamily="34" charset="0"/>
              </a:rPr>
              <a:t>  USGS and colleagues at UC Santa Barbara are creating a Climate Hazards </a:t>
            </a:r>
            <a:r>
              <a:rPr lang="en-US" sz="2400" dirty="0" err="1" smtClean="0">
                <a:latin typeface="Tw Cen MT" panose="020B0602020104020603" pitchFamily="34" charset="0"/>
              </a:rPr>
              <a:t>InfraRed</a:t>
            </a:r>
            <a:r>
              <a:rPr lang="en-US" sz="2400" dirty="0" smtClean="0">
                <a:latin typeface="Tw Cen MT" panose="020B0602020104020603" pitchFamily="34" charset="0"/>
              </a:rPr>
              <a:t> Temperature with Stations (CHIRTS) data set for 1981-present. </a:t>
            </a:r>
            <a:endParaRPr lang="en-US" sz="2400" dirty="0">
              <a:latin typeface="Tw Cen MT" panose="020B0602020104020603" pitchFamily="34" charset="0"/>
            </a:endParaRPr>
          </a:p>
        </p:txBody>
      </p:sp>
    </p:spTree>
    <p:extLst>
      <p:ext uri="{BB962C8B-B14F-4D97-AF65-F5344CB8AC3E}">
        <p14:creationId xmlns:p14="http://schemas.microsoft.com/office/powerpoint/2010/main" val="422896905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GFS Temperature Data</a:t>
            </a:r>
            <a:endParaRPr lang="en-US" dirty="0"/>
          </a:p>
        </p:txBody>
      </p:sp>
      <p:sp>
        <p:nvSpPr>
          <p:cNvPr id="5" name="Rectangle 4"/>
          <p:cNvSpPr/>
          <p:nvPr/>
        </p:nvSpPr>
        <p:spPr>
          <a:xfrm>
            <a:off x="533400" y="1905000"/>
            <a:ext cx="8305800" cy="3416320"/>
          </a:xfrm>
          <a:prstGeom prst="rect">
            <a:avLst/>
          </a:prstGeom>
        </p:spPr>
        <p:txBody>
          <a:bodyPr wrap="square">
            <a:spAutoFit/>
          </a:bodyPr>
          <a:lstStyle/>
          <a:p>
            <a:r>
              <a:rPr lang="en-US" sz="2400" dirty="0">
                <a:latin typeface="Tw Cen MT" panose="020B0602020104020603" pitchFamily="34" charset="0"/>
              </a:rPr>
              <a:t>The Global Forecast System (GFS) is a weather forecast model produced by the National Centers for Environmental Prediction (NCEP). Dozens of atmospheric and land-soil variables are available through this dataset, from temperatures, winds, and precipitation to soil moisture and atmospheric ozone concentration. The entire globe is covered by the GFS at a base horizontal resolution of 18 miles (</a:t>
            </a:r>
            <a:r>
              <a:rPr lang="en-US" sz="2400" dirty="0" smtClean="0">
                <a:latin typeface="Tw Cen MT" panose="020B0602020104020603" pitchFamily="34" charset="0"/>
              </a:rPr>
              <a:t>28 </a:t>
            </a:r>
            <a:r>
              <a:rPr lang="en-US" sz="2400" dirty="0">
                <a:latin typeface="Tw Cen MT" panose="020B0602020104020603" pitchFamily="34" charset="0"/>
              </a:rPr>
              <a:t>kilometers) between grid points, which is used by the operational forecasters who predict weather out to 16 days in the future.</a:t>
            </a:r>
          </a:p>
        </p:txBody>
      </p:sp>
    </p:spTree>
    <p:extLst>
      <p:ext uri="{BB962C8B-B14F-4D97-AF65-F5344CB8AC3E}">
        <p14:creationId xmlns:p14="http://schemas.microsoft.com/office/powerpoint/2010/main" val="340863752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GFS Temperature Data</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450" y="0"/>
            <a:ext cx="7157150" cy="6858000"/>
          </a:xfrm>
          <a:prstGeom prst="rect">
            <a:avLst/>
          </a:prstGeom>
        </p:spPr>
      </p:pic>
      <p:sp>
        <p:nvSpPr>
          <p:cNvPr id="6" name="Rectangle 5"/>
          <p:cNvSpPr/>
          <p:nvPr/>
        </p:nvSpPr>
        <p:spPr>
          <a:xfrm>
            <a:off x="554290" y="1016584"/>
            <a:ext cx="1219200" cy="523220"/>
          </a:xfrm>
          <a:prstGeom prst="rect">
            <a:avLst/>
          </a:prstGeom>
        </p:spPr>
        <p:txBody>
          <a:bodyPr wrap="square">
            <a:spAutoFit/>
          </a:bodyPr>
          <a:lstStyle/>
          <a:p>
            <a:pPr algn="ctr"/>
            <a:r>
              <a:rPr lang="en-US" sz="1400" dirty="0" err="1" smtClean="0">
                <a:latin typeface="Tw Cen MT" panose="020B0602020104020603" pitchFamily="34" charset="0"/>
              </a:rPr>
              <a:t>Dekadal</a:t>
            </a:r>
            <a:r>
              <a:rPr lang="en-US" sz="1400" dirty="0" smtClean="0">
                <a:latin typeface="Tw Cen MT" panose="020B0602020104020603" pitchFamily="34" charset="0"/>
              </a:rPr>
              <a:t> Mean Daily</a:t>
            </a:r>
            <a:endParaRPr lang="en-US" sz="1400" dirty="0">
              <a:latin typeface="Tw Cen MT" panose="020B0602020104020603" pitchFamily="34" charset="0"/>
            </a:endParaRPr>
          </a:p>
        </p:txBody>
      </p:sp>
      <p:sp>
        <p:nvSpPr>
          <p:cNvPr id="7" name="Rectangle 6"/>
          <p:cNvSpPr/>
          <p:nvPr/>
        </p:nvSpPr>
        <p:spPr>
          <a:xfrm>
            <a:off x="557784" y="2209800"/>
            <a:ext cx="1219200" cy="1169551"/>
          </a:xfrm>
          <a:prstGeom prst="rect">
            <a:avLst/>
          </a:prstGeom>
        </p:spPr>
        <p:txBody>
          <a:bodyPr wrap="square">
            <a:spAutoFit/>
          </a:bodyPr>
          <a:lstStyle/>
          <a:p>
            <a:pPr algn="ctr"/>
            <a:r>
              <a:rPr lang="en-US" sz="1400" dirty="0" err="1" smtClean="0">
                <a:latin typeface="Tw Cen MT" panose="020B0602020104020603" pitchFamily="34" charset="0"/>
              </a:rPr>
              <a:t>Dekadal</a:t>
            </a:r>
            <a:r>
              <a:rPr lang="en-US" sz="1400" dirty="0" smtClean="0">
                <a:latin typeface="Tw Cen MT" panose="020B0602020104020603" pitchFamily="34" charset="0"/>
              </a:rPr>
              <a:t> Mean Daily Difference w/Previous Year</a:t>
            </a:r>
            <a:endParaRPr lang="en-US" sz="1400" dirty="0">
              <a:latin typeface="Tw Cen MT" panose="020B0602020104020603" pitchFamily="34" charset="0"/>
            </a:endParaRPr>
          </a:p>
        </p:txBody>
      </p:sp>
      <p:sp>
        <p:nvSpPr>
          <p:cNvPr id="8" name="Rectangle 7"/>
          <p:cNvSpPr/>
          <p:nvPr/>
        </p:nvSpPr>
        <p:spPr>
          <a:xfrm>
            <a:off x="457200" y="3846493"/>
            <a:ext cx="1377250" cy="954107"/>
          </a:xfrm>
          <a:prstGeom prst="rect">
            <a:avLst/>
          </a:prstGeom>
        </p:spPr>
        <p:txBody>
          <a:bodyPr wrap="square">
            <a:spAutoFit/>
          </a:bodyPr>
          <a:lstStyle/>
          <a:p>
            <a:pPr algn="ctr"/>
            <a:r>
              <a:rPr lang="en-US" sz="1400" dirty="0" err="1" smtClean="0">
                <a:latin typeface="Tw Cen MT" panose="020B0602020104020603" pitchFamily="34" charset="0"/>
              </a:rPr>
              <a:t>Dekadal</a:t>
            </a:r>
            <a:r>
              <a:rPr lang="en-US" sz="1400" dirty="0" smtClean="0">
                <a:latin typeface="Tw Cen MT" panose="020B0602020104020603" pitchFamily="34" charset="0"/>
              </a:rPr>
              <a:t> Mean Daily Difference w/</a:t>
            </a:r>
            <a:r>
              <a:rPr lang="en-US" sz="1400" dirty="0" err="1" smtClean="0">
                <a:latin typeface="Tw Cen MT" panose="020B0602020104020603" pitchFamily="34" charset="0"/>
              </a:rPr>
              <a:t>STAvg</a:t>
            </a:r>
            <a:r>
              <a:rPr lang="en-US" sz="1400" dirty="0" smtClean="0">
                <a:latin typeface="Tw Cen MT" panose="020B0602020104020603" pitchFamily="34" charset="0"/>
              </a:rPr>
              <a:t> (2004-2008)</a:t>
            </a:r>
            <a:endParaRPr lang="en-US" sz="1400" dirty="0">
              <a:latin typeface="Tw Cen MT" panose="020B0602020104020603" pitchFamily="34" charset="0"/>
            </a:endParaRPr>
          </a:p>
        </p:txBody>
      </p:sp>
      <p:sp>
        <p:nvSpPr>
          <p:cNvPr id="9" name="Rectangle 8"/>
          <p:cNvSpPr/>
          <p:nvPr/>
        </p:nvSpPr>
        <p:spPr>
          <a:xfrm>
            <a:off x="457200" y="5294293"/>
            <a:ext cx="1377250" cy="738664"/>
          </a:xfrm>
          <a:prstGeom prst="rect">
            <a:avLst/>
          </a:prstGeom>
        </p:spPr>
        <p:txBody>
          <a:bodyPr wrap="square">
            <a:spAutoFit/>
          </a:bodyPr>
          <a:lstStyle/>
          <a:p>
            <a:pPr algn="ctr"/>
            <a:r>
              <a:rPr lang="en-US" sz="1400" dirty="0" err="1" smtClean="0">
                <a:latin typeface="Tw Cen MT" panose="020B0602020104020603" pitchFamily="34" charset="0"/>
              </a:rPr>
              <a:t>Dekadal</a:t>
            </a:r>
            <a:r>
              <a:rPr lang="en-US" sz="1400" dirty="0" smtClean="0">
                <a:latin typeface="Tw Cen MT" panose="020B0602020104020603" pitchFamily="34" charset="0"/>
              </a:rPr>
              <a:t> Mean Daily Difference w/</a:t>
            </a:r>
            <a:r>
              <a:rPr lang="en-US" sz="1400" dirty="0" err="1" smtClean="0">
                <a:latin typeface="Tw Cen MT" panose="020B0602020104020603" pitchFamily="34" charset="0"/>
              </a:rPr>
              <a:t>LTAvg</a:t>
            </a:r>
            <a:r>
              <a:rPr lang="en-US" sz="1400" dirty="0" smtClean="0">
                <a:latin typeface="Tw Cen MT" panose="020B0602020104020603" pitchFamily="34" charset="0"/>
              </a:rPr>
              <a:t> (IWMI)</a:t>
            </a:r>
            <a:endParaRPr lang="en-US" sz="1400" dirty="0">
              <a:latin typeface="Tw Cen MT" panose="020B0602020104020603" pitchFamily="34" charset="0"/>
            </a:endParaRPr>
          </a:p>
        </p:txBody>
      </p:sp>
    </p:spTree>
    <p:extLst>
      <p:ext uri="{BB962C8B-B14F-4D97-AF65-F5344CB8AC3E}">
        <p14:creationId xmlns:p14="http://schemas.microsoft.com/office/powerpoint/2010/main" val="149989734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Toward a CHIRTS product</a:t>
            </a:r>
            <a:endParaRPr lang="en-US" dirty="0"/>
          </a:p>
        </p:txBody>
      </p:sp>
      <p:sp>
        <p:nvSpPr>
          <p:cNvPr id="4" name="Subtitle 2"/>
          <p:cNvSpPr txBox="1">
            <a:spLocks/>
          </p:cNvSpPr>
          <p:nvPr/>
        </p:nvSpPr>
        <p:spPr>
          <a:xfrm>
            <a:off x="381000" y="1477716"/>
            <a:ext cx="8077200" cy="4766108"/>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000" dirty="0" smtClean="0"/>
              <a:t>Basic goal is to find a relationship between satellite thermal IR brightness temperature and ground station daily maximum air temperature (</a:t>
            </a:r>
            <a:r>
              <a:rPr lang="en-US" sz="2000" dirty="0" err="1" smtClean="0"/>
              <a:t>Tmax</a:t>
            </a:r>
            <a:r>
              <a:rPr lang="en-US" sz="2000" dirty="0" smtClean="0"/>
              <a:t>) data</a:t>
            </a:r>
          </a:p>
          <a:p>
            <a:pPr>
              <a:buFont typeface="Arial" panose="020B0604020202020204" pitchFamily="34" charset="0"/>
              <a:buChar char="•"/>
            </a:pPr>
            <a:endParaRPr lang="en-US" sz="2000" dirty="0" smtClean="0"/>
          </a:p>
          <a:p>
            <a:pPr>
              <a:buFont typeface="Arial" panose="020B0604020202020204" pitchFamily="34" charset="0"/>
              <a:buChar char="•"/>
            </a:pPr>
            <a:r>
              <a:rPr lang="en-US" sz="2000" dirty="0" smtClean="0"/>
              <a:t>Using thermal IR data at 8km pixels, 70N to 70S, 1980-2015, 8 times/day (0hr, 3hr, 6hr, 9hr, 12hr, 15hr, 18hr, 21hr)</a:t>
            </a:r>
          </a:p>
          <a:p>
            <a:pPr>
              <a:buFont typeface="Arial" panose="020B0604020202020204" pitchFamily="34" charset="0"/>
              <a:buChar char="•"/>
            </a:pPr>
            <a:endParaRPr lang="en-US" sz="2000" dirty="0" smtClean="0"/>
          </a:p>
          <a:p>
            <a:pPr>
              <a:buFont typeface="Arial" panose="020B0604020202020204" pitchFamily="34" charset="0"/>
              <a:buChar char="•"/>
            </a:pPr>
            <a:r>
              <a:rPr lang="en-US" sz="2000" dirty="0" smtClean="0"/>
              <a:t>Pixel scale algorithm development/tuning/validation using CRU gridded temperature data</a:t>
            </a:r>
          </a:p>
          <a:p>
            <a:pPr>
              <a:buFont typeface="Arial" panose="020B0604020202020204" pitchFamily="34" charset="0"/>
              <a:buChar char="•"/>
            </a:pPr>
            <a:endParaRPr lang="en-US" sz="2000" dirty="0" smtClean="0"/>
          </a:p>
          <a:p>
            <a:pPr>
              <a:buFont typeface="Arial" panose="020B0604020202020204" pitchFamily="34" charset="0"/>
              <a:buChar char="•"/>
            </a:pPr>
            <a:r>
              <a:rPr lang="en-US" sz="2000" dirty="0" smtClean="0"/>
              <a:t>Global scale validation using gridded datasets of station data at 0.5 degree resolution – CRU, CFS Reanalysis, MERRA, NOAA GHCN-M v3.1.0</a:t>
            </a:r>
          </a:p>
        </p:txBody>
      </p:sp>
    </p:spTree>
    <p:extLst>
      <p:ext uri="{BB962C8B-B14F-4D97-AF65-F5344CB8AC3E}">
        <p14:creationId xmlns:p14="http://schemas.microsoft.com/office/powerpoint/2010/main" val="264265675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Toward a CHIRTS product</a:t>
            </a:r>
            <a:endParaRPr lang="en-US" dirty="0"/>
          </a:p>
        </p:txBody>
      </p:sp>
      <p:sp>
        <p:nvSpPr>
          <p:cNvPr id="4" name="Subtitle 2"/>
          <p:cNvSpPr txBox="1">
            <a:spLocks/>
          </p:cNvSpPr>
          <p:nvPr/>
        </p:nvSpPr>
        <p:spPr>
          <a:xfrm>
            <a:off x="381000" y="1477716"/>
            <a:ext cx="8077200" cy="85060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000" dirty="0" smtClean="0"/>
              <a:t>As with CHIRP, CHIRT is calculated using a climatology and anomalies</a:t>
            </a:r>
          </a:p>
          <a:p>
            <a:pPr>
              <a:buFont typeface="Arial" panose="020B0604020202020204" pitchFamily="34" charset="0"/>
              <a:buChar char="•"/>
            </a:pPr>
            <a:r>
              <a:rPr lang="en-US" sz="2000" dirty="0" smtClean="0"/>
              <a:t>CHIRTS blends in station data (July 2015)</a:t>
            </a:r>
          </a:p>
        </p:txBody>
      </p:sp>
      <p:pic>
        <p:nvPicPr>
          <p:cNvPr id="3" name="Picture 2"/>
          <p:cNvPicPr>
            <a:picLocks noChangeAspect="1"/>
          </p:cNvPicPr>
          <p:nvPr/>
        </p:nvPicPr>
        <p:blipFill>
          <a:blip r:embed="rId2"/>
          <a:stretch>
            <a:fillRect/>
          </a:stretch>
        </p:blipFill>
        <p:spPr>
          <a:xfrm>
            <a:off x="447698" y="2328319"/>
            <a:ext cx="8248603" cy="4072481"/>
          </a:xfrm>
          <a:prstGeom prst="rect">
            <a:avLst/>
          </a:prstGeom>
        </p:spPr>
      </p:pic>
    </p:spTree>
    <p:extLst>
      <p:ext uri="{BB962C8B-B14F-4D97-AF65-F5344CB8AC3E}">
        <p14:creationId xmlns:p14="http://schemas.microsoft.com/office/powerpoint/2010/main" val="345109066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4" name="Subtitle 2"/>
          <p:cNvSpPr txBox="1">
            <a:spLocks/>
          </p:cNvSpPr>
          <p:nvPr/>
        </p:nvSpPr>
        <p:spPr>
          <a:xfrm>
            <a:off x="381000" y="1477716"/>
            <a:ext cx="8077200" cy="4766108"/>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000" dirty="0" smtClean="0"/>
          </a:p>
        </p:txBody>
      </p:sp>
      <p:sp>
        <p:nvSpPr>
          <p:cNvPr id="5" name="Rectangle 4"/>
          <p:cNvSpPr/>
          <p:nvPr/>
        </p:nvSpPr>
        <p:spPr>
          <a:xfrm>
            <a:off x="352778" y="1981200"/>
            <a:ext cx="8366760" cy="3231654"/>
          </a:xfrm>
          <a:prstGeom prst="rect">
            <a:avLst/>
          </a:prstGeom>
        </p:spPr>
        <p:txBody>
          <a:bodyPr wrap="square">
            <a:spAutoFit/>
          </a:bodyPr>
          <a:lstStyle/>
          <a:p>
            <a:pPr marL="342900" indent="-342900">
              <a:buFont typeface="Arial" panose="020B0604020202020204" pitchFamily="34" charset="0"/>
              <a:buChar char="•"/>
            </a:pPr>
            <a:r>
              <a:rPr lang="en-US" sz="2400" b="1" dirty="0">
                <a:latin typeface="Tw Cen MT" panose="020B0602020104020603" pitchFamily="34" charset="0"/>
              </a:rPr>
              <a:t>Step 1</a:t>
            </a:r>
            <a:r>
              <a:rPr lang="en-US" sz="2400" dirty="0">
                <a:latin typeface="Tw Cen MT" panose="020B0602020104020603" pitchFamily="34" charset="0"/>
              </a:rPr>
              <a:t> </a:t>
            </a:r>
            <a:r>
              <a:rPr lang="en-US" sz="2400" dirty="0" smtClean="0">
                <a:latin typeface="Tw Cen MT" panose="020B0602020104020603" pitchFamily="34" charset="0"/>
              </a:rPr>
              <a:t>get </a:t>
            </a:r>
            <a:r>
              <a:rPr lang="en-US" sz="2400" dirty="0">
                <a:latin typeface="Tw Cen MT" panose="020B0602020104020603" pitchFamily="34" charset="0"/>
              </a:rPr>
              <a:t>as much of the clouds out of the hourly satellite data as possible</a:t>
            </a:r>
          </a:p>
          <a:p>
            <a:pPr marL="342900" indent="-342900">
              <a:buFont typeface="Arial" panose="020B0604020202020204" pitchFamily="34" charset="0"/>
              <a:buChar char="•"/>
            </a:pPr>
            <a:r>
              <a:rPr lang="en-US" sz="2400" b="1" dirty="0">
                <a:latin typeface="Tw Cen MT" panose="020B0602020104020603" pitchFamily="34" charset="0"/>
              </a:rPr>
              <a:t>Step 2</a:t>
            </a:r>
            <a:r>
              <a:rPr lang="en-US" sz="2400" dirty="0">
                <a:latin typeface="Tw Cen MT" panose="020B0602020104020603" pitchFamily="34" charset="0"/>
              </a:rPr>
              <a:t> </a:t>
            </a:r>
            <a:r>
              <a:rPr lang="en-US" sz="2400" dirty="0" smtClean="0">
                <a:latin typeface="Tw Cen MT" panose="020B0602020104020603" pitchFamily="34" charset="0"/>
              </a:rPr>
              <a:t>use </a:t>
            </a:r>
            <a:r>
              <a:rPr lang="en-US" sz="2400" dirty="0">
                <a:latin typeface="Tw Cen MT" panose="020B0602020104020603" pitchFamily="34" charset="0"/>
              </a:rPr>
              <a:t>the 3</a:t>
            </a:r>
            <a:r>
              <a:rPr lang="en-US" sz="2400" dirty="0" smtClean="0">
                <a:latin typeface="Tw Cen MT" panose="020B0602020104020603" pitchFamily="34" charset="0"/>
              </a:rPr>
              <a:t>-hourly </a:t>
            </a:r>
            <a:r>
              <a:rPr lang="en-US" sz="2400" dirty="0">
                <a:latin typeface="Tw Cen MT" panose="020B0602020104020603" pitchFamily="34" charset="0"/>
              </a:rPr>
              <a:t>data values to get the best possible daily </a:t>
            </a:r>
            <a:r>
              <a:rPr lang="en-US" sz="2400" dirty="0" err="1">
                <a:latin typeface="Tw Cen MT" panose="020B0602020104020603" pitchFamily="34" charset="0"/>
              </a:rPr>
              <a:t>IRTmax</a:t>
            </a:r>
            <a:endParaRPr lang="en-US" sz="2400" dirty="0">
              <a:latin typeface="Tw Cen MT" panose="020B0602020104020603" pitchFamily="34" charset="0"/>
            </a:endParaRPr>
          </a:p>
          <a:p>
            <a:pPr marL="342900" indent="-342900">
              <a:buFont typeface="Arial" panose="020B0604020202020204" pitchFamily="34" charset="0"/>
              <a:buChar char="•"/>
            </a:pPr>
            <a:r>
              <a:rPr lang="en-US" sz="2400" b="1" dirty="0">
                <a:latin typeface="Tw Cen MT" panose="020B0602020104020603" pitchFamily="34" charset="0"/>
              </a:rPr>
              <a:t>Step 3</a:t>
            </a:r>
            <a:r>
              <a:rPr lang="en-US" sz="2400" dirty="0">
                <a:latin typeface="Tw Cen MT" panose="020B0602020104020603" pitchFamily="34" charset="0"/>
              </a:rPr>
              <a:t> aggregate daily </a:t>
            </a:r>
            <a:r>
              <a:rPr lang="en-US" sz="2400" dirty="0" err="1">
                <a:latin typeface="Tw Cen MT" panose="020B0602020104020603" pitchFamily="34" charset="0"/>
              </a:rPr>
              <a:t>IRTmax</a:t>
            </a:r>
            <a:r>
              <a:rPr lang="en-US" sz="2400" dirty="0">
                <a:latin typeface="Tw Cen MT" panose="020B0602020104020603" pitchFamily="34" charset="0"/>
              </a:rPr>
              <a:t> to monthly time scale, convert average monthly values to anomalies</a:t>
            </a:r>
          </a:p>
          <a:p>
            <a:pPr marL="342900" indent="-342900">
              <a:buFont typeface="Arial" panose="020B0604020202020204" pitchFamily="34" charset="0"/>
              <a:buChar char="•"/>
            </a:pPr>
            <a:r>
              <a:rPr lang="en-US" sz="2400" b="1" dirty="0">
                <a:latin typeface="Tw Cen MT" panose="020B0602020104020603" pitchFamily="34" charset="0"/>
              </a:rPr>
              <a:t>Step 4</a:t>
            </a:r>
            <a:r>
              <a:rPr lang="en-US" sz="2400" dirty="0">
                <a:latin typeface="Tw Cen MT" panose="020B0602020104020603" pitchFamily="34" charset="0"/>
              </a:rPr>
              <a:t> </a:t>
            </a:r>
            <a:r>
              <a:rPr lang="en-US" sz="2400" dirty="0" err="1">
                <a:latin typeface="Tw Cen MT" panose="020B0602020104020603" pitchFamily="34" charset="0"/>
              </a:rPr>
              <a:t>CHIRT</a:t>
            </a:r>
            <a:r>
              <a:rPr lang="en-US" sz="2400" baseline="-25000" dirty="0" err="1">
                <a:latin typeface="Tw Cen MT" panose="020B0602020104020603" pitchFamily="34" charset="0"/>
              </a:rPr>
              <a:t>month,year</a:t>
            </a:r>
            <a:r>
              <a:rPr lang="en-US" sz="2400" dirty="0">
                <a:latin typeface="Tw Cen MT" panose="020B0602020104020603" pitchFamily="34" charset="0"/>
              </a:rPr>
              <a:t> = </a:t>
            </a:r>
            <a:r>
              <a:rPr lang="en-US" sz="2400" dirty="0" err="1">
                <a:latin typeface="Tw Cen MT" panose="020B0602020104020603" pitchFamily="34" charset="0"/>
              </a:rPr>
              <a:t>CHTclim</a:t>
            </a:r>
            <a:r>
              <a:rPr lang="en-US" sz="2400" baseline="-25000" dirty="0" err="1">
                <a:latin typeface="Tw Cen MT" panose="020B0602020104020603" pitchFamily="34" charset="0"/>
              </a:rPr>
              <a:t>month</a:t>
            </a:r>
            <a:r>
              <a:rPr lang="en-US" sz="2400" dirty="0">
                <a:latin typeface="Tw Cen MT" panose="020B0602020104020603" pitchFamily="34" charset="0"/>
              </a:rPr>
              <a:t> + </a:t>
            </a:r>
            <a:r>
              <a:rPr lang="en-US" sz="2400" dirty="0" err="1">
                <a:latin typeface="Tw Cen MT" panose="020B0602020104020603" pitchFamily="34" charset="0"/>
              </a:rPr>
              <a:t>IRTmax</a:t>
            </a:r>
            <a:r>
              <a:rPr lang="en-US" sz="2400" dirty="0">
                <a:latin typeface="Tw Cen MT" panose="020B0602020104020603" pitchFamily="34" charset="0"/>
              </a:rPr>
              <a:t> anomaly</a:t>
            </a:r>
            <a:r>
              <a:rPr lang="en-US" sz="2400" baseline="-25000" dirty="0">
                <a:latin typeface="Tw Cen MT" panose="020B0602020104020603" pitchFamily="34" charset="0"/>
              </a:rPr>
              <a:t>(month, year)</a:t>
            </a:r>
          </a:p>
        </p:txBody>
      </p:sp>
    </p:spTree>
    <p:extLst>
      <p:ext uri="{BB962C8B-B14F-4D97-AF65-F5344CB8AC3E}">
        <p14:creationId xmlns:p14="http://schemas.microsoft.com/office/powerpoint/2010/main" val="153807305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Tmax</a:t>
            </a:r>
            <a:r>
              <a:rPr lang="en-US" dirty="0" smtClean="0"/>
              <a:t> Climatology</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8356" y="1560215"/>
            <a:ext cx="4535785" cy="453578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6" y="1560215"/>
            <a:ext cx="4535785" cy="4535785"/>
          </a:xfrm>
          <a:prstGeom prst="rect">
            <a:avLst/>
          </a:prstGeom>
        </p:spPr>
      </p:pic>
    </p:spTree>
    <p:extLst>
      <p:ext uri="{BB962C8B-B14F-4D97-AF65-F5344CB8AC3E}">
        <p14:creationId xmlns:p14="http://schemas.microsoft.com/office/powerpoint/2010/main" val="294024871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IRTmax</a:t>
            </a:r>
            <a:r>
              <a:rPr lang="en-US" dirty="0" smtClean="0"/>
              <a:t> - Step 1</a:t>
            </a:r>
            <a:endParaRPr lang="en-US" dirty="0"/>
          </a:p>
        </p:txBody>
      </p:sp>
      <p:pic>
        <p:nvPicPr>
          <p:cNvPr id="4" name="Picture 3"/>
          <p:cNvPicPr>
            <a:picLocks noChangeAspect="1"/>
          </p:cNvPicPr>
          <p:nvPr/>
        </p:nvPicPr>
        <p:blipFill>
          <a:blip r:embed="rId3"/>
          <a:stretch>
            <a:fillRect/>
          </a:stretch>
        </p:blipFill>
        <p:spPr>
          <a:xfrm>
            <a:off x="1097280" y="1371600"/>
            <a:ext cx="6949440" cy="5021894"/>
          </a:xfrm>
          <a:prstGeom prst="rect">
            <a:avLst/>
          </a:prstGeom>
        </p:spPr>
      </p:pic>
    </p:spTree>
    <p:extLst>
      <p:ext uri="{BB962C8B-B14F-4D97-AF65-F5344CB8AC3E}">
        <p14:creationId xmlns:p14="http://schemas.microsoft.com/office/powerpoint/2010/main" val="381061419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FEWS NET Official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71146</TotalTime>
  <Pages>4</Pages>
  <Words>856</Words>
  <Application>Microsoft Macintosh PowerPoint</Application>
  <PresentationFormat>On-screen Show (4:3)</PresentationFormat>
  <Paragraphs>68</Paragraphs>
  <Slides>18</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Calibri</vt:lpstr>
      <vt:lpstr>Candara</vt:lpstr>
      <vt:lpstr>Courier New</vt:lpstr>
      <vt:lpstr>Mangal</vt:lpstr>
      <vt:lpstr>Monotype Sorts</vt:lpstr>
      <vt:lpstr>Times New Roman</vt:lpstr>
      <vt:lpstr>Tw Cen MT</vt:lpstr>
      <vt:lpstr>Wingdings</vt:lpstr>
      <vt:lpstr>Arial</vt:lpstr>
      <vt:lpstr>FEWS NET Official PPT Template</vt:lpstr>
      <vt:lpstr>Temperature Data GFS - CHIRTS</vt:lpstr>
      <vt:lpstr>Current and Future Opportunities</vt:lpstr>
      <vt:lpstr>GFS Temperature Data</vt:lpstr>
      <vt:lpstr>GFS Temperature Data</vt:lpstr>
      <vt:lpstr>Toward a CHIRTS product</vt:lpstr>
      <vt:lpstr>Toward a CHIRTS product</vt:lpstr>
      <vt:lpstr>Methods</vt:lpstr>
      <vt:lpstr>Tmax Climatology</vt:lpstr>
      <vt:lpstr>IRTmax - Step 1</vt:lpstr>
      <vt:lpstr>IRTmax - Step 2</vt:lpstr>
      <vt:lpstr>January daily IRTmax – Santa Barbara</vt:lpstr>
      <vt:lpstr>January Monthly IRTmax – Santa Barbara</vt:lpstr>
      <vt:lpstr>Validation Study</vt:lpstr>
      <vt:lpstr>Correlation Histograms</vt:lpstr>
      <vt:lpstr>IRTmax Zscores – July 2015 very hot in Ethiopia</vt:lpstr>
      <vt:lpstr>Northeastern Ethiopia Validation Study</vt:lpstr>
      <vt:lpstr>Conclusion</vt:lpstr>
      <vt:lpstr>Questions?</vt:lpstr>
    </vt:vector>
  </TitlesOfParts>
  <Company>USGS</Company>
  <LinksUpToDate>false</LinksUpToDate>
  <SharedDoc>false</SharedDoc>
  <HyperlinkBase>http://www.usgs.gov/visual-id/specs/slides/slide.html</HyperlinkBase>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Blue Design Template for Slide Presentations</dc:title>
  <dc:subject>Presentation format with USGS Visual Identity</dc:subject>
  <dc:creator>VIScom</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Microsoft Office User</cp:lastModifiedBy>
  <cp:revision>633</cp:revision>
  <cp:lastPrinted>1998-03-23T17:09:44Z</cp:lastPrinted>
  <dcterms:created xsi:type="dcterms:W3CDTF">1998-01-16T15:44:57Z</dcterms:created>
  <dcterms:modified xsi:type="dcterms:W3CDTF">2017-06-29T18:21:42Z</dcterms:modified>
</cp:coreProperties>
</file>