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56" r:id="rId1"/>
    <p:sldMasterId id="2147484766" r:id="rId2"/>
  </p:sldMasterIdLst>
  <p:notesMasterIdLst>
    <p:notesMasterId r:id="rId32"/>
  </p:notesMasterIdLst>
  <p:handoutMasterIdLst>
    <p:handoutMasterId r:id="rId33"/>
  </p:handoutMasterIdLst>
  <p:sldIdLst>
    <p:sldId id="806" r:id="rId3"/>
    <p:sldId id="818" r:id="rId4"/>
    <p:sldId id="819" r:id="rId5"/>
    <p:sldId id="820" r:id="rId6"/>
    <p:sldId id="821" r:id="rId7"/>
    <p:sldId id="822" r:id="rId8"/>
    <p:sldId id="823" r:id="rId9"/>
    <p:sldId id="824" r:id="rId10"/>
    <p:sldId id="839" r:id="rId11"/>
    <p:sldId id="840" r:id="rId12"/>
    <p:sldId id="841" r:id="rId13"/>
    <p:sldId id="842" r:id="rId14"/>
    <p:sldId id="843" r:id="rId15"/>
    <p:sldId id="825" r:id="rId16"/>
    <p:sldId id="826" r:id="rId17"/>
    <p:sldId id="827" r:id="rId18"/>
    <p:sldId id="828" r:id="rId19"/>
    <p:sldId id="829" r:id="rId20"/>
    <p:sldId id="830" r:id="rId21"/>
    <p:sldId id="831" r:id="rId22"/>
    <p:sldId id="832" r:id="rId23"/>
    <p:sldId id="833" r:id="rId24"/>
    <p:sldId id="834" r:id="rId25"/>
    <p:sldId id="835" r:id="rId26"/>
    <p:sldId id="844" r:id="rId27"/>
    <p:sldId id="836" r:id="rId28"/>
    <p:sldId id="837" r:id="rId29"/>
    <p:sldId id="838" r:id="rId30"/>
    <p:sldId id="810" r:id="rId31"/>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50000"/>
      </a:spcBef>
      <a:spcAft>
        <a:spcPct val="0"/>
      </a:spcAft>
      <a:defRPr sz="2600" kern="1200">
        <a:solidFill>
          <a:schemeClr val="tx1"/>
        </a:solidFill>
        <a:latin typeface="Arial" charset="0"/>
        <a:ea typeface="+mn-ea"/>
        <a:cs typeface="+mn-cs"/>
      </a:defRPr>
    </a:lvl1pPr>
    <a:lvl2pPr marL="457200" algn="l" rtl="0" eaLnBrk="0" fontAlgn="base" hangingPunct="0">
      <a:spcBef>
        <a:spcPct val="50000"/>
      </a:spcBef>
      <a:spcAft>
        <a:spcPct val="0"/>
      </a:spcAft>
      <a:defRPr sz="2600" kern="1200">
        <a:solidFill>
          <a:schemeClr val="tx1"/>
        </a:solidFill>
        <a:latin typeface="Arial" charset="0"/>
        <a:ea typeface="+mn-ea"/>
        <a:cs typeface="+mn-cs"/>
      </a:defRPr>
    </a:lvl2pPr>
    <a:lvl3pPr marL="914400" algn="l" rtl="0" eaLnBrk="0" fontAlgn="base" hangingPunct="0">
      <a:spcBef>
        <a:spcPct val="50000"/>
      </a:spcBef>
      <a:spcAft>
        <a:spcPct val="0"/>
      </a:spcAft>
      <a:defRPr sz="2600" kern="1200">
        <a:solidFill>
          <a:schemeClr val="tx1"/>
        </a:solidFill>
        <a:latin typeface="Arial" charset="0"/>
        <a:ea typeface="+mn-ea"/>
        <a:cs typeface="+mn-cs"/>
      </a:defRPr>
    </a:lvl3pPr>
    <a:lvl4pPr marL="1371600" algn="l" rtl="0" eaLnBrk="0" fontAlgn="base" hangingPunct="0">
      <a:spcBef>
        <a:spcPct val="50000"/>
      </a:spcBef>
      <a:spcAft>
        <a:spcPct val="0"/>
      </a:spcAft>
      <a:defRPr sz="2600" kern="1200">
        <a:solidFill>
          <a:schemeClr val="tx1"/>
        </a:solidFill>
        <a:latin typeface="Arial" charset="0"/>
        <a:ea typeface="+mn-ea"/>
        <a:cs typeface="+mn-cs"/>
      </a:defRPr>
    </a:lvl4pPr>
    <a:lvl5pPr marL="1828800" algn="l" rtl="0" eaLnBrk="0" fontAlgn="base" hangingPunct="0">
      <a:spcBef>
        <a:spcPct val="5000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CCECFF"/>
    <a:srgbClr val="002F57"/>
    <a:srgbClr val="75B0E5"/>
    <a:srgbClr val="1F497D"/>
    <a:srgbClr val="093366"/>
    <a:srgbClr val="DCE6F2"/>
    <a:srgbClr val="180F9B"/>
    <a:srgbClr val="908E66"/>
    <a:srgbClr val="4A4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6" autoAdjust="0"/>
    <p:restoredTop sz="86313" autoAdjust="0"/>
  </p:normalViewPr>
  <p:slideViewPr>
    <p:cSldViewPr showGuides="1">
      <p:cViewPr varScale="1">
        <p:scale>
          <a:sx n="85" d="100"/>
          <a:sy n="85" d="100"/>
        </p:scale>
        <p:origin x="90" y="534"/>
      </p:cViewPr>
      <p:guideLst>
        <p:guide orient="horz" pos="288"/>
        <p:guide pos="288"/>
      </p:guideLst>
    </p:cSldViewPr>
  </p:slideViewPr>
  <p:outlineViewPr>
    <p:cViewPr>
      <p:scale>
        <a:sx n="33" d="100"/>
        <a:sy n="33" d="100"/>
      </p:scale>
      <p:origin x="0" y="396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0" d="100"/>
          <a:sy n="100" d="100"/>
        </p:scale>
        <p:origin x="-357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7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5"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529718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010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05476" name="Slide Number Placeholder 3"/>
          <p:cNvSpPr>
            <a:spLocks noGrp="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F3BEC268-552B-4639-9F1D-452D52CECB51}" type="slidenum">
              <a:rPr lang="en-US" smtClean="0">
                <a:latin typeface="Calibri" pitchFamily="34" charset="0"/>
                <a:ea typeface="ＭＳ Ｐゴシック" pitchFamily="34" charset="-128"/>
              </a:rPr>
              <a:pPr/>
              <a:t>2</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343242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 </a:t>
            </a:r>
            <a:r>
              <a:rPr lang="en-US" altLang="en-US" b="1" smtClean="0">
                <a:ea typeface="ＭＳ Ｐゴシック" pitchFamily="34" charset="-128"/>
              </a:rPr>
              <a:t> </a:t>
            </a: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p:txBody>
      </p:sp>
      <p:sp>
        <p:nvSpPr>
          <p:cNvPr id="106500" name="Slide Number Placeholder 3"/>
          <p:cNvSpPr>
            <a:spLocks noGrp="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4A4197F6-CB4B-41C3-8D32-890748869B82}" type="slidenum">
              <a:rPr lang="en-US" altLang="en-US" smtClean="0">
                <a:latin typeface="Calibri" pitchFamily="34" charset="0"/>
                <a:ea typeface="ＭＳ Ｐゴシック" pitchFamily="34" charset="-128"/>
              </a:rPr>
              <a:pPr/>
              <a:t>8</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63426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 </a:t>
            </a:r>
            <a:r>
              <a:rPr lang="en-US" altLang="en-US" b="1" smtClean="0">
                <a:ea typeface="ＭＳ Ｐゴシック" pitchFamily="34" charset="-128"/>
              </a:rPr>
              <a:t> </a:t>
            </a: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p:txBody>
      </p:sp>
      <p:sp>
        <p:nvSpPr>
          <p:cNvPr id="106500" name="Slide Number Placeholder 3"/>
          <p:cNvSpPr>
            <a:spLocks noGrp="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4A4197F6-CB4B-41C3-8D32-890748869B82}" type="slidenum">
              <a:rPr lang="en-US" altLang="en-US" smtClean="0">
                <a:latin typeface="Calibri" pitchFamily="34" charset="0"/>
                <a:ea typeface="ＭＳ Ｐゴシック" pitchFamily="34" charset="-128"/>
              </a:rPr>
              <a:pPr/>
              <a:t>9</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371285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 </a:t>
            </a:r>
            <a:r>
              <a:rPr lang="en-US" altLang="en-US" b="1" smtClean="0">
                <a:ea typeface="ＭＳ Ｐゴシック" pitchFamily="34" charset="-128"/>
              </a:rPr>
              <a:t> </a:t>
            </a: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p:txBody>
      </p:sp>
      <p:sp>
        <p:nvSpPr>
          <p:cNvPr id="106500" name="Slide Number Placeholder 3"/>
          <p:cNvSpPr>
            <a:spLocks noGrp="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4A4197F6-CB4B-41C3-8D32-890748869B82}" type="slidenum">
              <a:rPr lang="en-US" altLang="en-US" smtClean="0">
                <a:latin typeface="Calibri" pitchFamily="34" charset="0"/>
                <a:ea typeface="ＭＳ Ｐゴシック" pitchFamily="34" charset="-128"/>
              </a:rPr>
              <a:pPr/>
              <a:t>10</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323871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 </a:t>
            </a:r>
            <a:r>
              <a:rPr lang="en-US" altLang="en-US" b="1" smtClean="0">
                <a:ea typeface="ＭＳ Ｐゴシック" pitchFamily="34" charset="-128"/>
              </a:rPr>
              <a:t> </a:t>
            </a: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p:txBody>
      </p:sp>
      <p:sp>
        <p:nvSpPr>
          <p:cNvPr id="106500" name="Slide Number Placeholder 3"/>
          <p:cNvSpPr>
            <a:spLocks noGrp="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4A4197F6-CB4B-41C3-8D32-890748869B82}" type="slidenum">
              <a:rPr lang="en-US" altLang="en-US" smtClean="0">
                <a:latin typeface="Calibri" pitchFamily="34" charset="0"/>
                <a:ea typeface="ＭＳ Ｐゴシック" pitchFamily="34" charset="-128"/>
              </a:rPr>
              <a:pPr/>
              <a:t>11</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6141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 </a:t>
            </a:r>
            <a:r>
              <a:rPr lang="en-US" altLang="en-US" b="1" smtClean="0">
                <a:ea typeface="ＭＳ Ｐゴシック" pitchFamily="34" charset="-128"/>
              </a:rPr>
              <a:t> </a:t>
            </a: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p:txBody>
      </p:sp>
      <p:sp>
        <p:nvSpPr>
          <p:cNvPr id="106500" name="Slide Number Placeholder 3"/>
          <p:cNvSpPr>
            <a:spLocks noGrp="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4A4197F6-CB4B-41C3-8D32-890748869B82}" type="slidenum">
              <a:rPr lang="en-US" altLang="en-US" smtClean="0">
                <a:latin typeface="Calibri" pitchFamily="34" charset="0"/>
                <a:ea typeface="ＭＳ Ｐゴシック" pitchFamily="34" charset="-128"/>
              </a:rPr>
              <a:pPr/>
              <a:t>12</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253403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 </a:t>
            </a:r>
            <a:r>
              <a:rPr lang="en-US" altLang="en-US" b="1" smtClean="0">
                <a:ea typeface="ＭＳ Ｐゴシック" pitchFamily="34" charset="-128"/>
              </a:rPr>
              <a:t> </a:t>
            </a: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p:txBody>
      </p:sp>
      <p:sp>
        <p:nvSpPr>
          <p:cNvPr id="106500" name="Slide Number Placeholder 3"/>
          <p:cNvSpPr>
            <a:spLocks noGrp="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4A4197F6-CB4B-41C3-8D32-890748869B82}" type="slidenum">
              <a:rPr lang="en-US" altLang="en-US" smtClean="0">
                <a:latin typeface="Calibri" pitchFamily="34" charset="0"/>
                <a:ea typeface="ＭＳ Ｐゴシック" pitchFamily="34" charset="-128"/>
              </a:rPr>
              <a:pPr/>
              <a:t>13</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3469621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FEWS_NET_III_Logo-1.0in.jpg"/>
          <p:cNvPicPr>
            <a:picLocks noChangeAspect="1"/>
          </p:cNvPicPr>
          <p:nvPr userDrawn="1"/>
        </p:nvPicPr>
        <p:blipFill>
          <a:blip r:embed="rId2" cstate="print"/>
          <a:srcRect/>
          <a:stretch>
            <a:fillRect/>
          </a:stretch>
        </p:blipFill>
        <p:spPr bwMode="auto">
          <a:xfrm>
            <a:off x="457200" y="457200"/>
            <a:ext cx="3048000" cy="914400"/>
          </a:xfrm>
          <a:prstGeom prst="rect">
            <a:avLst/>
          </a:prstGeom>
          <a:noFill/>
          <a:ln w="9525">
            <a:noFill/>
            <a:miter lim="800000"/>
            <a:headEnd/>
            <a:tailEnd/>
          </a:ln>
        </p:spPr>
      </p:pic>
      <p:pic>
        <p:nvPicPr>
          <p:cNvPr id="5" name="Picture 4" descr="USAID_Logo-1.0in.jpg"/>
          <p:cNvPicPr>
            <a:picLocks noChangeAspect="1"/>
          </p:cNvPicPr>
          <p:nvPr userDrawn="1"/>
        </p:nvPicPr>
        <p:blipFill>
          <a:blip r:embed="rId3" cstate="print"/>
          <a:srcRect/>
          <a:stretch>
            <a:fillRect/>
          </a:stretch>
        </p:blipFill>
        <p:spPr bwMode="auto">
          <a:xfrm>
            <a:off x="5641975" y="457200"/>
            <a:ext cx="3048000" cy="914400"/>
          </a:xfrm>
          <a:prstGeom prst="rect">
            <a:avLst/>
          </a:prstGeom>
          <a:noFill/>
          <a:ln w="9525">
            <a:noFill/>
            <a:miter lim="800000"/>
            <a:headEnd/>
            <a:tailEnd/>
          </a:ln>
        </p:spPr>
      </p:pic>
      <p:sp>
        <p:nvSpPr>
          <p:cNvPr id="6" name="Subtitle 2"/>
          <p:cNvSpPr txBox="1">
            <a:spLocks/>
          </p:cNvSpPr>
          <p:nvPr userDrawn="1"/>
        </p:nvSpPr>
        <p:spPr bwMode="auto">
          <a:xfrm>
            <a:off x="1371600" y="1828800"/>
            <a:ext cx="6400800" cy="457200"/>
          </a:xfrm>
          <a:prstGeom prst="rect">
            <a:avLst/>
          </a:prstGeom>
          <a:noFill/>
          <a:ln w="9525">
            <a:noFill/>
            <a:miter lim="800000"/>
            <a:headEnd/>
            <a:tailEnd/>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sz="2400" dirty="0" smtClean="0">
                <a:solidFill>
                  <a:prstClr val="black"/>
                </a:solidFill>
                <a:latin typeface="Tw Cen MT" pitchFamily="34" charset="0"/>
              </a:rPr>
              <a:t>Famine Early Warning Systems Network</a:t>
            </a:r>
            <a:endParaRPr lang="en-US" sz="2400" dirty="0">
              <a:solidFill>
                <a:prstClr val="black"/>
              </a:solidFill>
              <a:latin typeface="Tw Cen MT" pitchFamily="34" charset="0"/>
            </a:endParaRPr>
          </a:p>
        </p:txBody>
      </p:sp>
      <p:sp>
        <p:nvSpPr>
          <p:cNvPr id="2" name="Title 1"/>
          <p:cNvSpPr>
            <a:spLocks noGrp="1"/>
          </p:cNvSpPr>
          <p:nvPr>
            <p:ph type="ctrTitle"/>
          </p:nvPr>
        </p:nvSpPr>
        <p:spPr>
          <a:xfrm>
            <a:off x="685800" y="2514600"/>
            <a:ext cx="7772400" cy="1828800"/>
          </a:xfrm>
          <a:prstGeom prst="rect">
            <a:avLst/>
          </a:prstGeom>
        </p:spPr>
        <p:txBody>
          <a:bodyPr anchor="ctr" anchorCtr="0"/>
          <a:lstStyle>
            <a:lvl1pPr>
              <a:defRPr sz="3400" b="1" i="0" baseline="0">
                <a:latin typeface="Tw Cen M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00600"/>
            <a:ext cx="6400800" cy="914400"/>
          </a:xfrm>
          <a:prstGeom prst="rect">
            <a:avLst/>
          </a:prstGeom>
        </p:spPr>
        <p:txBody>
          <a:bodyPr/>
          <a:lstStyle>
            <a:lvl1pPr marL="0" indent="0" algn="ctr">
              <a:buNone/>
              <a:defRPr sz="2000" baseline="0">
                <a:solidFill>
                  <a:schemeClr val="tx1"/>
                </a:solidFill>
                <a:latin typeface="Tw Cen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19944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792484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297680"/>
          </a:xfrm>
          <a:prstGeom prst="rect">
            <a:avLst/>
          </a:prstGeom>
        </p:spPr>
        <p:txBody>
          <a:bodyPr tIns="18288" bIns="18288" anchor="t" anchorCtr="0">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0"/>
          </p:nvPr>
        </p:nvSpPr>
        <p:spPr>
          <a:xfrm>
            <a:off x="457200" y="1600200"/>
            <a:ext cx="82296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25578849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Single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chorCtr="0"/>
          <a:lstStyle>
            <a:lvl1pPr marL="914400" indent="0">
              <a:spcBef>
                <a:spcPts val="0"/>
              </a:spcBef>
              <a:buFontTx/>
              <a:buNone/>
              <a:defRPr sz="2800" baseline="0">
                <a:latin typeface="Tw Cen MT" pitchFamily="34" charset="0"/>
              </a:defRPr>
            </a:lvl1pPr>
            <a:lvl2pPr>
              <a:buSzPct val="50000"/>
              <a:buFont typeface="Courier New" pitchFamily="49" charset="0"/>
              <a:buChar char="o"/>
              <a:defRPr sz="2400" baseline="0"/>
            </a:lvl2pPr>
            <a:lvl3pPr>
              <a:buSzPct val="100000"/>
              <a:defRPr sz="2000" baseline="0"/>
            </a:lvl3pPr>
            <a:lvl4pPr>
              <a:buSzPct val="40000"/>
              <a:buFont typeface="Wingdings" pitchFamily="2" charset="2"/>
              <a:buChar char="q"/>
              <a:defRPr baseline="0"/>
            </a:lvl4pPr>
            <a:lvl5pPr>
              <a:buSzPct val="80000"/>
              <a:defRPr baseline="0"/>
            </a:lvl5pPr>
          </a:lstStyle>
          <a:p>
            <a:pPr lvl="0"/>
            <a:r>
              <a:rPr lang="en-US" smtClean="0"/>
              <a:t>Click to edit Master text styles</a:t>
            </a:r>
          </a:p>
        </p:txBody>
      </p:sp>
    </p:spTree>
    <p:extLst>
      <p:ext uri="{BB962C8B-B14F-4D97-AF65-F5344CB8AC3E}">
        <p14:creationId xmlns:p14="http://schemas.microsoft.com/office/powerpoint/2010/main" val="9905869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9" name="Picture 8"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10"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1"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3044290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2336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3440" y="1600200"/>
            <a:ext cx="41148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18" name="Content Placeholder 2"/>
          <p:cNvSpPr>
            <a:spLocks noGrp="1"/>
          </p:cNvSpPr>
          <p:nvPr>
            <p:ph sz="half" idx="10"/>
          </p:nvPr>
        </p:nvSpPr>
        <p:spPr>
          <a:xfrm>
            <a:off x="45720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p:nvPr>
        </p:nvSpPr>
        <p:spPr>
          <a:xfrm>
            <a:off x="466344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21" name="Picture 20"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22"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23"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6629973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828800"/>
          </a:xfrm>
          <a:prstGeom prst="rect">
            <a:avLst/>
          </a:prstGeom>
        </p:spPr>
        <p:txBody>
          <a:bodyPr anchor="t"/>
          <a:lstStyle>
            <a:lvl1pPr algn="l">
              <a:defRPr sz="3200" b="1" cap="all">
                <a:latin typeface="Tw Cen MT"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7360"/>
            <a:ext cx="8229600" cy="1463040"/>
          </a:xfrm>
          <a:prstGeom prst="rect">
            <a:avLst/>
          </a:prstGeom>
        </p:spPr>
        <p:txBody>
          <a:bodyPr anchor="b"/>
          <a:lstStyle>
            <a:lvl1pPr marL="0" indent="0">
              <a:buNone/>
              <a:defRPr sz="2400">
                <a:solidFill>
                  <a:schemeClr val="tx1">
                    <a:tint val="75000"/>
                  </a:schemeClr>
                </a:solidFill>
                <a:latin typeface="Tw Cen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0643992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4414649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6/30/2017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268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52615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297680"/>
          </a:xfrm>
          <a:prstGeom prst="rect">
            <a:avLst/>
          </a:prstGeom>
        </p:spPr>
        <p:txBody>
          <a:bodyPr tIns="18288" bIns="18288" anchor="t" anchorCtr="0">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0"/>
          </p:nvPr>
        </p:nvSpPr>
        <p:spPr>
          <a:xfrm>
            <a:off x="457200" y="1600200"/>
            <a:ext cx="82296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825811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Single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chorCtr="0"/>
          <a:lstStyle>
            <a:lvl1pPr marL="914400" indent="0">
              <a:spcBef>
                <a:spcPts val="0"/>
              </a:spcBef>
              <a:buFontTx/>
              <a:buNone/>
              <a:defRPr sz="2800" baseline="0">
                <a:latin typeface="Tw Cen MT" pitchFamily="34" charset="0"/>
              </a:defRPr>
            </a:lvl1pPr>
            <a:lvl2pPr>
              <a:buSzPct val="50000"/>
              <a:buFont typeface="Courier New" pitchFamily="49" charset="0"/>
              <a:buChar char="o"/>
              <a:defRPr sz="2400" baseline="0"/>
            </a:lvl2pPr>
            <a:lvl3pPr>
              <a:buSzPct val="100000"/>
              <a:defRPr sz="2000" baseline="0"/>
            </a:lvl3pPr>
            <a:lvl4pPr>
              <a:buSzPct val="40000"/>
              <a:buFont typeface="Wingdings" pitchFamily="2" charset="2"/>
              <a:buChar char="q"/>
              <a:defRPr baseline="0"/>
            </a:lvl4pPr>
            <a:lvl5pPr>
              <a:buSzPct val="80000"/>
              <a:defRPr baseline="0"/>
            </a:lvl5pPr>
          </a:lstStyle>
          <a:p>
            <a:pPr lvl="0"/>
            <a:r>
              <a:rPr lang="en-US" smtClean="0"/>
              <a:t>Click to edit Master text styles</a:t>
            </a:r>
          </a:p>
        </p:txBody>
      </p:sp>
    </p:spTree>
    <p:extLst>
      <p:ext uri="{BB962C8B-B14F-4D97-AF65-F5344CB8AC3E}">
        <p14:creationId xmlns:p14="http://schemas.microsoft.com/office/powerpoint/2010/main" val="23615385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9" name="Picture 8"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10"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1"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6591342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2336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3440" y="1600200"/>
            <a:ext cx="41148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18" name="Content Placeholder 2"/>
          <p:cNvSpPr>
            <a:spLocks noGrp="1"/>
          </p:cNvSpPr>
          <p:nvPr>
            <p:ph sz="half" idx="10"/>
          </p:nvPr>
        </p:nvSpPr>
        <p:spPr>
          <a:xfrm>
            <a:off x="45720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p:nvPr>
        </p:nvSpPr>
        <p:spPr>
          <a:xfrm>
            <a:off x="466344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21" name="Picture 20"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22"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23"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190103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828800"/>
          </a:xfrm>
          <a:prstGeom prst="rect">
            <a:avLst/>
          </a:prstGeom>
        </p:spPr>
        <p:txBody>
          <a:bodyPr anchor="t"/>
          <a:lstStyle>
            <a:lvl1pPr algn="l">
              <a:defRPr sz="3200" b="1" cap="all">
                <a:latin typeface="Tw Cen MT"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7360"/>
            <a:ext cx="8229600" cy="1463040"/>
          </a:xfrm>
          <a:prstGeom prst="rect">
            <a:avLst/>
          </a:prstGeom>
        </p:spPr>
        <p:txBody>
          <a:bodyPr anchor="b"/>
          <a:lstStyle>
            <a:lvl1pPr marL="0" indent="0">
              <a:buNone/>
              <a:defRPr sz="2400">
                <a:solidFill>
                  <a:schemeClr val="tx1">
                    <a:tint val="75000"/>
                  </a:schemeClr>
                </a:solidFill>
                <a:latin typeface="Tw Cen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6799942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5543995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EWS_NET_III_Logo-1.0in.jpg"/>
          <p:cNvPicPr>
            <a:picLocks noChangeAspect="1"/>
          </p:cNvPicPr>
          <p:nvPr userDrawn="1"/>
        </p:nvPicPr>
        <p:blipFill>
          <a:blip r:embed="rId2" cstate="print"/>
          <a:srcRect/>
          <a:stretch>
            <a:fillRect/>
          </a:stretch>
        </p:blipFill>
        <p:spPr bwMode="auto">
          <a:xfrm>
            <a:off x="457200" y="457200"/>
            <a:ext cx="3048000" cy="914400"/>
          </a:xfrm>
          <a:prstGeom prst="rect">
            <a:avLst/>
          </a:prstGeom>
          <a:noFill/>
          <a:ln w="9525">
            <a:noFill/>
            <a:miter lim="800000"/>
            <a:headEnd/>
            <a:tailEnd/>
          </a:ln>
        </p:spPr>
      </p:pic>
      <p:pic>
        <p:nvPicPr>
          <p:cNvPr id="5" name="Picture 4" descr="USAID_Logo-1.0in.jpg"/>
          <p:cNvPicPr>
            <a:picLocks noChangeAspect="1"/>
          </p:cNvPicPr>
          <p:nvPr userDrawn="1"/>
        </p:nvPicPr>
        <p:blipFill>
          <a:blip r:embed="rId3" cstate="print"/>
          <a:srcRect/>
          <a:stretch>
            <a:fillRect/>
          </a:stretch>
        </p:blipFill>
        <p:spPr bwMode="auto">
          <a:xfrm>
            <a:off x="5641975" y="457200"/>
            <a:ext cx="3048000" cy="914400"/>
          </a:xfrm>
          <a:prstGeom prst="rect">
            <a:avLst/>
          </a:prstGeom>
          <a:noFill/>
          <a:ln w="9525">
            <a:noFill/>
            <a:miter lim="800000"/>
            <a:headEnd/>
            <a:tailEnd/>
          </a:ln>
        </p:spPr>
      </p:pic>
      <p:sp>
        <p:nvSpPr>
          <p:cNvPr id="6" name="Subtitle 2"/>
          <p:cNvSpPr txBox="1">
            <a:spLocks/>
          </p:cNvSpPr>
          <p:nvPr userDrawn="1"/>
        </p:nvSpPr>
        <p:spPr bwMode="auto">
          <a:xfrm>
            <a:off x="1371600" y="1828800"/>
            <a:ext cx="6400800" cy="457200"/>
          </a:xfrm>
          <a:prstGeom prst="rect">
            <a:avLst/>
          </a:prstGeom>
          <a:noFill/>
          <a:ln w="9525">
            <a:noFill/>
            <a:miter lim="800000"/>
            <a:headEnd/>
            <a:tailEnd/>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sz="2400" dirty="0" smtClean="0">
                <a:solidFill>
                  <a:prstClr val="black"/>
                </a:solidFill>
                <a:latin typeface="Tw Cen MT" pitchFamily="34" charset="0"/>
              </a:rPr>
              <a:t>Famine Early Warning Systems Network</a:t>
            </a:r>
            <a:endParaRPr lang="en-US" sz="2400" dirty="0">
              <a:solidFill>
                <a:prstClr val="black"/>
              </a:solidFill>
              <a:latin typeface="Tw Cen MT" pitchFamily="34" charset="0"/>
            </a:endParaRPr>
          </a:p>
        </p:txBody>
      </p:sp>
      <p:sp>
        <p:nvSpPr>
          <p:cNvPr id="2" name="Title 1"/>
          <p:cNvSpPr>
            <a:spLocks noGrp="1"/>
          </p:cNvSpPr>
          <p:nvPr>
            <p:ph type="ctrTitle"/>
          </p:nvPr>
        </p:nvSpPr>
        <p:spPr>
          <a:xfrm>
            <a:off x="685800" y="2514600"/>
            <a:ext cx="7772400" cy="1828800"/>
          </a:xfrm>
          <a:prstGeom prst="rect">
            <a:avLst/>
          </a:prstGeom>
        </p:spPr>
        <p:txBody>
          <a:bodyPr anchor="ctr" anchorCtr="0"/>
          <a:lstStyle>
            <a:lvl1pPr>
              <a:defRPr sz="3400" b="1" i="0" baseline="0">
                <a:latin typeface="Tw Cen MT"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4"/>
          <a:stretch>
            <a:fillRect/>
          </a:stretch>
        </p:blipFill>
        <p:spPr>
          <a:xfrm>
            <a:off x="-397" y="5410081"/>
            <a:ext cx="9144793" cy="1371719"/>
          </a:xfrm>
          <a:prstGeom prst="rect">
            <a:avLst/>
          </a:prstGeom>
        </p:spPr>
      </p:pic>
    </p:spTree>
    <p:extLst>
      <p:ext uri="{BB962C8B-B14F-4D97-AF65-F5344CB8AC3E}">
        <p14:creationId xmlns:p14="http://schemas.microsoft.com/office/powerpoint/2010/main" val="234297407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411003"/>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05027"/>
      </p:ext>
    </p:extLst>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74" r:id="rId8"/>
    <p:sldLayoutId id="2147484787" r:id="rId9"/>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earlywarning.usgs.gov/fews/" TargetMode="External"/><Relationship Id="rId2" Type="http://schemas.openxmlformats.org/officeDocument/2006/relationships/hyperlink" Target="http://earlywarning.usgs.gov/fews" TargetMode="External"/><Relationship Id="rId1" Type="http://schemas.openxmlformats.org/officeDocument/2006/relationships/slideLayout" Target="../slideLayouts/slideLayout10.xml"/><Relationship Id="rId5" Type="http://schemas.openxmlformats.org/officeDocument/2006/relationships/hyperlink" Target="ftp://chg-ftpout.geog.ucsb.edu/pub/org/chg/products/CHIRPS-2.0/" TargetMode="External"/><Relationship Id="rId4" Type="http://schemas.openxmlformats.org/officeDocument/2006/relationships/hyperlink" Target="http://chg.geog.ucsb.edu/tool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35280" y="2362200"/>
            <a:ext cx="7894320" cy="838200"/>
          </a:xfrm>
          <a:prstGeom prst="rect">
            <a:avLst/>
          </a:prstGeom>
          <a:noFill/>
        </p:spPr>
        <p:txBody>
          <a:bodyPr anchor="ctr">
            <a:noAutofit/>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w="6350">
                <a:noFill/>
              </a:ln>
              <a:solidFill>
                <a:srgbClr val="C00000"/>
              </a:solidFill>
              <a:effectLst>
                <a:outerShdw blurRad="50800" dist="38100" dir="2700000" algn="tl" rotWithShape="0">
                  <a:prstClr val="black">
                    <a:alpha val="40000"/>
                  </a:prstClr>
                </a:outerShdw>
              </a:effectLst>
              <a:uLnTx/>
              <a:uFillTx/>
              <a:latin typeface="Candara" pitchFamily="34" charset="0"/>
              <a:ea typeface="+mn-ea"/>
              <a:cs typeface="+mn-cs"/>
            </a:endParaRPr>
          </a:p>
        </p:txBody>
      </p:sp>
      <p:sp>
        <p:nvSpPr>
          <p:cNvPr id="2" name="Title 1"/>
          <p:cNvSpPr>
            <a:spLocks noGrp="1"/>
          </p:cNvSpPr>
          <p:nvPr>
            <p:ph type="ctrTitle"/>
          </p:nvPr>
        </p:nvSpPr>
        <p:spPr/>
        <p:txBody>
          <a:bodyPr/>
          <a:lstStyle/>
          <a:p>
            <a:pPr fontAlgn="auto">
              <a:spcAft>
                <a:spcPts val="0"/>
              </a:spcAft>
              <a:defRPr/>
            </a:pPr>
            <a:r>
              <a:rPr lang="en-US" b="0" dirty="0" smtClean="0">
                <a:ln w="6350">
                  <a:noFill/>
                </a:ln>
              </a:rPr>
              <a:t>Satellite Rainfall Estimates</a:t>
            </a:r>
            <a:br>
              <a:rPr lang="en-US" b="0" dirty="0" smtClean="0">
                <a:ln w="6350">
                  <a:noFill/>
                </a:ln>
              </a:rPr>
            </a:br>
            <a:r>
              <a:rPr lang="en-US" b="0" dirty="0" smtClean="0">
                <a:ln w="6350">
                  <a:noFill/>
                </a:ln>
              </a:rPr>
              <a:t>RFE &amp; CHIRPS</a:t>
            </a:r>
            <a:endParaRPr lang="en-US" b="0" dirty="0"/>
          </a:p>
        </p:txBody>
      </p:sp>
      <p:sp>
        <p:nvSpPr>
          <p:cNvPr id="6" name="Subtitle 5"/>
          <p:cNvSpPr txBox="1">
            <a:spLocks/>
          </p:cNvSpPr>
          <p:nvPr/>
        </p:nvSpPr>
        <p:spPr bwMode="auto">
          <a:xfrm>
            <a:off x="0" y="4724400"/>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Calibri"/>
                <a:ea typeface="+mn-ea"/>
                <a:cs typeface="+mn-cs"/>
              </a:rPr>
              <a:t>Applications of FEWS NET Remote Sensing products for Agro-climatological Analysis Workshop</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Calibri"/>
                <a:ea typeface="+mn-ea"/>
                <a:cs typeface="+mn-cs"/>
              </a:rPr>
              <a:t>10 – 14 July 2017 | Kathmandu Nepal</a:t>
            </a:r>
            <a:endParaRPr kumimoji="0" lang="en-US" altLang="en-US" sz="14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327543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762000"/>
            <a:ext cx="8229600" cy="487363"/>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err="1" smtClean="0">
                <a:latin typeface="Tw Cen MT" pitchFamily="34" charset="0"/>
                <a:ea typeface="+mj-ea"/>
                <a:cs typeface="+mj-cs"/>
              </a:rPr>
              <a:t>Dekadal</a:t>
            </a:r>
            <a:r>
              <a:rPr lang="en-US" sz="3200" b="1" dirty="0" smtClean="0">
                <a:latin typeface="Tw Cen MT" pitchFamily="34" charset="0"/>
                <a:ea typeface="+mj-ea"/>
                <a:cs typeface="+mj-cs"/>
              </a:rPr>
              <a:t> (10-day) RFE</a:t>
            </a:r>
            <a:endParaRPr lang="en-US" sz="3200" b="1" dirty="0">
              <a:latin typeface="Tw Cen MT" pitchFamily="34" charset="0"/>
              <a:ea typeface="+mj-ea"/>
              <a:cs typeface="+mj-cs"/>
            </a:endParaRPr>
          </a:p>
        </p:txBody>
      </p:sp>
      <p:pic>
        <p:nvPicPr>
          <p:cNvPr id="2" name="Picture 1"/>
          <p:cNvPicPr>
            <a:picLocks noChangeAspect="1"/>
          </p:cNvPicPr>
          <p:nvPr/>
        </p:nvPicPr>
        <p:blipFill rotWithShape="1">
          <a:blip r:embed="rId3"/>
          <a:srcRect t="7803"/>
          <a:stretch/>
        </p:blipFill>
        <p:spPr>
          <a:xfrm>
            <a:off x="1228725" y="1371600"/>
            <a:ext cx="6686550" cy="5102225"/>
          </a:xfrm>
          <a:prstGeom prst="rect">
            <a:avLst/>
          </a:prstGeom>
        </p:spPr>
      </p:pic>
    </p:spTree>
    <p:extLst>
      <p:ext uri="{BB962C8B-B14F-4D97-AF65-F5344CB8AC3E}">
        <p14:creationId xmlns:p14="http://schemas.microsoft.com/office/powerpoint/2010/main" val="372152508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bwMode="auto">
          <a:xfrm>
            <a:off x="457200" y="762000"/>
            <a:ext cx="8229600" cy="487363"/>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err="1" smtClean="0">
                <a:latin typeface="Tw Cen MT" pitchFamily="34" charset="0"/>
                <a:ea typeface="+mj-ea"/>
                <a:cs typeface="+mj-cs"/>
              </a:rPr>
              <a:t>Dekadal</a:t>
            </a:r>
            <a:r>
              <a:rPr lang="en-US" sz="3200" b="1" dirty="0" smtClean="0">
                <a:latin typeface="Tw Cen MT" pitchFamily="34" charset="0"/>
                <a:ea typeface="+mj-ea"/>
                <a:cs typeface="+mj-cs"/>
              </a:rPr>
              <a:t> (10-day) RFE</a:t>
            </a:r>
            <a:endParaRPr lang="en-US" sz="3200" b="1" dirty="0">
              <a:latin typeface="Tw Cen MT" pitchFamily="34" charset="0"/>
              <a:ea typeface="+mj-ea"/>
              <a:cs typeface="+mj-cs"/>
            </a:endParaRPr>
          </a:p>
        </p:txBody>
      </p:sp>
      <p:pic>
        <p:nvPicPr>
          <p:cNvPr id="3" name="Picture 2"/>
          <p:cNvPicPr>
            <a:picLocks noChangeAspect="1"/>
          </p:cNvPicPr>
          <p:nvPr/>
        </p:nvPicPr>
        <p:blipFill>
          <a:blip r:embed="rId3"/>
          <a:stretch>
            <a:fillRect/>
          </a:stretch>
        </p:blipFill>
        <p:spPr>
          <a:xfrm>
            <a:off x="993428" y="19756"/>
            <a:ext cx="7157143" cy="6858000"/>
          </a:xfrm>
          <a:prstGeom prst="rect">
            <a:avLst/>
          </a:prstGeom>
        </p:spPr>
      </p:pic>
    </p:spTree>
    <p:extLst>
      <p:ext uri="{BB962C8B-B14F-4D97-AF65-F5344CB8AC3E}">
        <p14:creationId xmlns:p14="http://schemas.microsoft.com/office/powerpoint/2010/main" val="393023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762000"/>
            <a:ext cx="8229600" cy="487363"/>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err="1" smtClean="0">
                <a:latin typeface="Tw Cen MT" pitchFamily="34" charset="0"/>
                <a:ea typeface="+mj-ea"/>
                <a:cs typeface="+mj-cs"/>
              </a:rPr>
              <a:t>Dekadal</a:t>
            </a:r>
            <a:r>
              <a:rPr lang="en-US" sz="3200" b="1" dirty="0" smtClean="0">
                <a:latin typeface="Tw Cen MT" pitchFamily="34" charset="0"/>
                <a:ea typeface="+mj-ea"/>
                <a:cs typeface="+mj-cs"/>
              </a:rPr>
              <a:t> </a:t>
            </a:r>
            <a:r>
              <a:rPr lang="en-US" sz="3200" b="1" dirty="0" err="1" smtClean="0">
                <a:latin typeface="Tw Cen MT" pitchFamily="34" charset="0"/>
                <a:ea typeface="+mj-ea"/>
                <a:cs typeface="+mj-cs"/>
              </a:rPr>
              <a:t>Cumulatives</a:t>
            </a:r>
            <a:endParaRPr lang="en-US" sz="3200" b="1" dirty="0">
              <a:latin typeface="Tw Cen MT" pitchFamily="34" charset="0"/>
              <a:ea typeface="+mj-ea"/>
              <a:cs typeface="+mj-cs"/>
            </a:endParaRPr>
          </a:p>
        </p:txBody>
      </p:sp>
      <p:pic>
        <p:nvPicPr>
          <p:cNvPr id="3" name="Picture 2"/>
          <p:cNvPicPr>
            <a:picLocks noChangeAspect="1"/>
          </p:cNvPicPr>
          <p:nvPr/>
        </p:nvPicPr>
        <p:blipFill>
          <a:blip r:embed="rId3"/>
          <a:stretch>
            <a:fillRect/>
          </a:stretch>
        </p:blipFill>
        <p:spPr>
          <a:xfrm>
            <a:off x="990600" y="1359800"/>
            <a:ext cx="7315200" cy="5041000"/>
          </a:xfrm>
          <a:prstGeom prst="rect">
            <a:avLst/>
          </a:prstGeom>
        </p:spPr>
      </p:pic>
    </p:spTree>
    <p:extLst>
      <p:ext uri="{BB962C8B-B14F-4D97-AF65-F5344CB8AC3E}">
        <p14:creationId xmlns:p14="http://schemas.microsoft.com/office/powerpoint/2010/main" val="23360457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762000"/>
            <a:ext cx="8229600" cy="487363"/>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smtClean="0">
                <a:latin typeface="Tw Cen MT" pitchFamily="34" charset="0"/>
                <a:ea typeface="+mj-ea"/>
                <a:cs typeface="+mj-cs"/>
              </a:rPr>
              <a:t>Other </a:t>
            </a:r>
            <a:r>
              <a:rPr lang="en-US" sz="3200" b="1" dirty="0" err="1" smtClean="0">
                <a:latin typeface="Tw Cen MT" pitchFamily="34" charset="0"/>
                <a:ea typeface="+mj-ea"/>
                <a:cs typeface="+mj-cs"/>
              </a:rPr>
              <a:t>Dekadal</a:t>
            </a:r>
            <a:r>
              <a:rPr lang="en-US" sz="3200" b="1" dirty="0" smtClean="0">
                <a:latin typeface="Tw Cen MT" pitchFamily="34" charset="0"/>
                <a:ea typeface="+mj-ea"/>
                <a:cs typeface="+mj-cs"/>
              </a:rPr>
              <a:t> </a:t>
            </a:r>
            <a:r>
              <a:rPr lang="en-US" sz="3200" b="1" dirty="0" err="1" smtClean="0">
                <a:latin typeface="Tw Cen MT" pitchFamily="34" charset="0"/>
                <a:ea typeface="+mj-ea"/>
                <a:cs typeface="+mj-cs"/>
              </a:rPr>
              <a:t>Cumulatives</a:t>
            </a:r>
            <a:endParaRPr lang="en-US" sz="3200" b="1" dirty="0">
              <a:latin typeface="Tw Cen MT" pitchFamily="34" charset="0"/>
              <a:ea typeface="+mj-ea"/>
              <a:cs typeface="+mj-cs"/>
            </a:endParaRPr>
          </a:p>
        </p:txBody>
      </p:sp>
      <p:grpSp>
        <p:nvGrpSpPr>
          <p:cNvPr id="10" name="Group 9"/>
          <p:cNvGrpSpPr/>
          <p:nvPr/>
        </p:nvGrpSpPr>
        <p:grpSpPr>
          <a:xfrm>
            <a:off x="316089" y="2057400"/>
            <a:ext cx="8382000" cy="3505200"/>
            <a:chOff x="316089" y="2133600"/>
            <a:chExt cx="8382000" cy="3505200"/>
          </a:xfrm>
        </p:grpSpPr>
        <p:grpSp>
          <p:nvGrpSpPr>
            <p:cNvPr id="5" name="Group 4"/>
            <p:cNvGrpSpPr/>
            <p:nvPr/>
          </p:nvGrpSpPr>
          <p:grpSpPr>
            <a:xfrm>
              <a:off x="316089" y="2133600"/>
              <a:ext cx="8382000" cy="3505200"/>
              <a:chOff x="468489" y="2266950"/>
              <a:chExt cx="6395508" cy="2628900"/>
            </a:xfrm>
          </p:grpSpPr>
          <p:pic>
            <p:nvPicPr>
              <p:cNvPr id="2" name="Picture 1"/>
              <p:cNvPicPr>
                <a:picLocks noChangeAspect="1"/>
              </p:cNvPicPr>
              <p:nvPr/>
            </p:nvPicPr>
            <p:blipFill>
              <a:blip r:embed="rId3"/>
              <a:stretch>
                <a:fillRect/>
              </a:stretch>
            </p:blipFill>
            <p:spPr>
              <a:xfrm>
                <a:off x="468489" y="2362200"/>
                <a:ext cx="4238625" cy="2438400"/>
              </a:xfrm>
              <a:prstGeom prst="rect">
                <a:avLst/>
              </a:prstGeom>
            </p:spPr>
          </p:pic>
          <p:pic>
            <p:nvPicPr>
              <p:cNvPr id="4" name="Picture 3"/>
              <p:cNvPicPr>
                <a:picLocks noChangeAspect="1"/>
              </p:cNvPicPr>
              <p:nvPr/>
            </p:nvPicPr>
            <p:blipFill>
              <a:blip r:embed="rId4"/>
              <a:stretch>
                <a:fillRect/>
              </a:stretch>
            </p:blipFill>
            <p:spPr>
              <a:xfrm>
                <a:off x="4673247" y="2266950"/>
                <a:ext cx="2190750" cy="2628900"/>
              </a:xfrm>
              <a:prstGeom prst="rect">
                <a:avLst/>
              </a:prstGeom>
            </p:spPr>
          </p:pic>
        </p:grpSp>
        <p:sp>
          <p:nvSpPr>
            <p:cNvPr id="6" name="Oval 5"/>
            <p:cNvSpPr/>
            <p:nvPr/>
          </p:nvSpPr>
          <p:spPr>
            <a:xfrm>
              <a:off x="1981200" y="28956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3337560" y="2639546"/>
              <a:ext cx="865707" cy="256054"/>
            </a:xfrm>
            <a:prstGeom prst="rect">
              <a:avLst/>
            </a:prstGeom>
          </p:spPr>
        </p:pic>
        <p:pic>
          <p:nvPicPr>
            <p:cNvPr id="9" name="Picture 8"/>
            <p:cNvPicPr>
              <a:picLocks noChangeAspect="1"/>
            </p:cNvPicPr>
            <p:nvPr/>
          </p:nvPicPr>
          <p:blipFill>
            <a:blip r:embed="rId6"/>
            <a:stretch>
              <a:fillRect/>
            </a:stretch>
          </p:blipFill>
          <p:spPr>
            <a:xfrm>
              <a:off x="6087728" y="2624328"/>
              <a:ext cx="865707" cy="256054"/>
            </a:xfrm>
            <a:prstGeom prst="rect">
              <a:avLst/>
            </a:prstGeom>
          </p:spPr>
        </p:pic>
      </p:grpSp>
    </p:spTree>
    <p:extLst>
      <p:ext uri="{BB962C8B-B14F-4D97-AF65-F5344CB8AC3E}">
        <p14:creationId xmlns:p14="http://schemas.microsoft.com/office/powerpoint/2010/main" val="11861753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609600"/>
            <a:ext cx="9144000" cy="1143000"/>
          </a:xfrm>
        </p:spPr>
        <p:txBody>
          <a:bodyPr/>
          <a:lstStyle/>
          <a:p>
            <a:pPr eaLnBrk="1" hangingPunct="1"/>
            <a:r>
              <a:rPr lang="en-US" dirty="0" smtClean="0"/>
              <a:t>RFE– strengths and limitations</a:t>
            </a:r>
          </a:p>
        </p:txBody>
      </p:sp>
      <p:sp>
        <p:nvSpPr>
          <p:cNvPr id="71683" name="Content Placeholder 2"/>
          <p:cNvSpPr>
            <a:spLocks noGrp="1"/>
          </p:cNvSpPr>
          <p:nvPr>
            <p:ph idx="1"/>
          </p:nvPr>
        </p:nvSpPr>
        <p:spPr/>
        <p:txBody>
          <a:bodyPr/>
          <a:lstStyle/>
          <a:p>
            <a:pPr eaLnBrk="1" hangingPunct="1"/>
            <a:r>
              <a:rPr lang="en-US" dirty="0" smtClean="0"/>
              <a:t>Strengths:</a:t>
            </a:r>
          </a:p>
          <a:p>
            <a:pPr lvl="1" eaLnBrk="1" hangingPunct="1"/>
            <a:r>
              <a:rPr lang="en-US" dirty="0" smtClean="0"/>
              <a:t>Provides good spatial representation of rainfall performance</a:t>
            </a:r>
          </a:p>
          <a:p>
            <a:pPr lvl="1" eaLnBrk="1" hangingPunct="1"/>
            <a:r>
              <a:rPr lang="en-US" dirty="0" smtClean="0"/>
              <a:t>High native temporal resolution (daily): allows further analysis at a daily time step (e.g. dry spells) </a:t>
            </a:r>
          </a:p>
          <a:p>
            <a:pPr lvl="1" eaLnBrk="1" hangingPunct="1"/>
            <a:r>
              <a:rPr lang="en-US" dirty="0" smtClean="0"/>
              <a:t>Can be improved after the final product using locally available rain gauge data</a:t>
            </a:r>
          </a:p>
          <a:p>
            <a:pPr lvl="1" eaLnBrk="1" hangingPunct="1"/>
            <a:endParaRPr lang="en-US" dirty="0" smtClean="0"/>
          </a:p>
        </p:txBody>
      </p:sp>
    </p:spTree>
    <p:extLst>
      <p:ext uri="{BB962C8B-B14F-4D97-AF65-F5344CB8AC3E}">
        <p14:creationId xmlns:p14="http://schemas.microsoft.com/office/powerpoint/2010/main" val="406431026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612648"/>
            <a:ext cx="9144000" cy="1143000"/>
          </a:xfrm>
        </p:spPr>
        <p:txBody>
          <a:bodyPr/>
          <a:lstStyle/>
          <a:p>
            <a:pPr eaLnBrk="1" hangingPunct="1"/>
            <a:r>
              <a:rPr lang="en-US" dirty="0" smtClean="0"/>
              <a:t>RFE– strengths and limitations</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Limitations:</a:t>
            </a:r>
          </a:p>
          <a:p>
            <a:pPr lvl="1" eaLnBrk="1" fontAlgn="auto" hangingPunct="1">
              <a:spcAft>
                <a:spcPts val="0"/>
              </a:spcAft>
              <a:defRPr/>
            </a:pPr>
            <a:r>
              <a:rPr lang="en-US" dirty="0"/>
              <a:t>Cirrus clouds (cold and non-raining clouds)</a:t>
            </a:r>
          </a:p>
          <a:p>
            <a:pPr lvl="1" eaLnBrk="1" fontAlgn="auto" hangingPunct="1">
              <a:spcAft>
                <a:spcPts val="0"/>
              </a:spcAft>
              <a:defRPr/>
            </a:pPr>
            <a:r>
              <a:rPr lang="en-US" dirty="0" smtClean="0"/>
              <a:t>Coarse </a:t>
            </a:r>
            <a:r>
              <a:rPr lang="en-US" dirty="0"/>
              <a:t>resolution – misses very </a:t>
            </a:r>
            <a:r>
              <a:rPr lang="en-US" dirty="0" smtClean="0"/>
              <a:t>isolated storms</a:t>
            </a:r>
          </a:p>
          <a:p>
            <a:pPr lvl="1" eaLnBrk="1" fontAlgn="auto" hangingPunct="1">
              <a:spcAft>
                <a:spcPts val="0"/>
              </a:spcAft>
              <a:defRPr/>
            </a:pPr>
            <a:r>
              <a:rPr lang="en-US" dirty="0" smtClean="0"/>
              <a:t>Does not perform very well where there are no rain gauges reporting on the GTS </a:t>
            </a:r>
            <a:r>
              <a:rPr lang="en-US" dirty="0" smtClean="0"/>
              <a:t>network or when GTS station reporting is irregular</a:t>
            </a:r>
            <a:endParaRPr lang="en-US" dirty="0"/>
          </a:p>
          <a:p>
            <a:pPr lvl="1" eaLnBrk="1" fontAlgn="auto" hangingPunct="1">
              <a:spcAft>
                <a:spcPts val="0"/>
              </a:spcAft>
              <a:defRPr/>
            </a:pPr>
            <a:endParaRPr lang="en-US" dirty="0"/>
          </a:p>
        </p:txBody>
      </p:sp>
    </p:spTree>
    <p:extLst>
      <p:ext uri="{BB962C8B-B14F-4D97-AF65-F5344CB8AC3E}">
        <p14:creationId xmlns:p14="http://schemas.microsoft.com/office/powerpoint/2010/main" val="251783493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 y="929640"/>
            <a:ext cx="8961120" cy="731520"/>
          </a:xfrm>
          <a:prstGeom prst="rect">
            <a:avLst/>
          </a:prstGeom>
        </p:spPr>
        <p:txBody>
          <a:bodyPr anchor="ctr" anchorCtr="0"/>
          <a:lstStyle>
            <a:lvl1pPr algn="ctr" rtl="0" eaLnBrk="1" fontAlgn="base" hangingPunct="1">
              <a:spcBef>
                <a:spcPct val="0"/>
              </a:spcBef>
              <a:spcAft>
                <a:spcPct val="0"/>
              </a:spcAft>
              <a:defRPr sz="3200" b="1" i="0" kern="1200" baseline="0">
                <a:solidFill>
                  <a:schemeClr val="tx1"/>
                </a:solidFill>
                <a:latin typeface="Tw Cen MT"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Climate </a:t>
            </a:r>
            <a:r>
              <a:rPr lang="en-US" dirty="0" smtClean="0"/>
              <a:t>Hazards Group </a:t>
            </a:r>
            <a:r>
              <a:rPr lang="en-US" dirty="0" err="1" smtClean="0"/>
              <a:t>InfraRed</a:t>
            </a:r>
            <a:r>
              <a:rPr lang="en-US" dirty="0" smtClean="0"/>
              <a:t> </a:t>
            </a:r>
            <a:r>
              <a:rPr lang="en-US" dirty="0" smtClean="0"/>
              <a:t>Precipitation with Stations (CHIRPS) </a:t>
            </a:r>
            <a:r>
              <a:rPr lang="en-US" dirty="0" smtClean="0"/>
              <a:t>Dataset</a:t>
            </a:r>
            <a:endParaRPr lang="en-US"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16575"/>
            <a:ext cx="3048000" cy="3953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2" name="Picture 4" descr="D:\FEWS\AGU_2014\Budde\Poster_Graphics\CHIRPS_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888" y="2592158"/>
            <a:ext cx="5464912" cy="25132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019800"/>
            <a:ext cx="4267200" cy="338554"/>
          </a:xfrm>
          <a:prstGeom prst="rect">
            <a:avLst/>
          </a:prstGeom>
          <a:noFill/>
        </p:spPr>
        <p:txBody>
          <a:bodyPr wrap="square" rtlCol="0">
            <a:spAutoFit/>
          </a:bodyPr>
          <a:lstStyle/>
          <a:p>
            <a:r>
              <a:rPr lang="en-US" sz="1600" dirty="0"/>
              <a:t>https://pubs.er.usgs.gov/publication/ds832</a:t>
            </a:r>
          </a:p>
        </p:txBody>
      </p:sp>
    </p:spTree>
    <p:extLst>
      <p:ext uri="{BB962C8B-B14F-4D97-AF65-F5344CB8AC3E}">
        <p14:creationId xmlns:p14="http://schemas.microsoft.com/office/powerpoint/2010/main" val="81922386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smtClean="0"/>
              <a:t>CHIRPS Process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7438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519112" y="3505200"/>
            <a:ext cx="8229600" cy="2514600"/>
          </a:xfrm>
        </p:spPr>
        <p:txBody>
          <a:bodyPr rtlCol="0">
            <a:normAutofit lnSpcReduction="10000"/>
          </a:bodyPr>
          <a:lstStyle/>
          <a:p>
            <a:pPr eaLnBrk="1" fontAlgn="auto" hangingPunct="1">
              <a:spcAft>
                <a:spcPts val="0"/>
              </a:spcAft>
              <a:defRPr/>
            </a:pPr>
            <a:r>
              <a:rPr lang="en-US" dirty="0" smtClean="0">
                <a:latin typeface="Candara" pitchFamily="34" charset="0"/>
              </a:rPr>
              <a:t>Create historic precipitation climatology </a:t>
            </a:r>
            <a:r>
              <a:rPr lang="en-US" b="1" dirty="0" err="1" smtClean="0">
                <a:latin typeface="Candara" pitchFamily="34" charset="0"/>
              </a:rPr>
              <a:t>CHPclim</a:t>
            </a:r>
            <a:endParaRPr lang="en-US" b="1" i="1" dirty="0" smtClean="0">
              <a:latin typeface="Candara" pitchFamily="34" charset="0"/>
            </a:endParaRPr>
          </a:p>
          <a:p>
            <a:pPr eaLnBrk="1" fontAlgn="auto" hangingPunct="1">
              <a:spcAft>
                <a:spcPts val="0"/>
              </a:spcAft>
              <a:defRPr/>
            </a:pPr>
            <a:r>
              <a:rPr lang="en-US" dirty="0" smtClean="0">
                <a:latin typeface="Candara" pitchFamily="34" charset="0"/>
              </a:rPr>
              <a:t>Convert IR data to precipitation estimate </a:t>
            </a:r>
            <a:r>
              <a:rPr lang="en-US" b="1" dirty="0" smtClean="0">
                <a:latin typeface="Candara" pitchFamily="34" charset="0"/>
              </a:rPr>
              <a:t>IRP</a:t>
            </a:r>
          </a:p>
          <a:p>
            <a:pPr lvl="1" fontAlgn="auto">
              <a:spcAft>
                <a:spcPts val="0"/>
              </a:spcAft>
              <a:defRPr/>
            </a:pPr>
            <a:r>
              <a:rPr lang="en-US" b="1" dirty="0" smtClean="0">
                <a:latin typeface="Candara" pitchFamily="34" charset="0"/>
              </a:rPr>
              <a:t>IRP </a:t>
            </a:r>
            <a:r>
              <a:rPr lang="en-US" dirty="0" smtClean="0">
                <a:latin typeface="Candara" pitchFamily="34" charset="0"/>
              </a:rPr>
              <a:t>=</a:t>
            </a:r>
            <a:r>
              <a:rPr lang="en-US" b="1" i="1" dirty="0" smtClean="0">
                <a:latin typeface="Candara" pitchFamily="34" charset="0"/>
              </a:rPr>
              <a:t> </a:t>
            </a:r>
            <a:r>
              <a:rPr lang="en-US" dirty="0" smtClean="0">
                <a:latin typeface="Candara" pitchFamily="34" charset="0"/>
              </a:rPr>
              <a:t>b0 + b1 *(Cold Cloud Duration percent)</a:t>
            </a:r>
          </a:p>
          <a:p>
            <a:pPr eaLnBrk="1" fontAlgn="auto" hangingPunct="1">
              <a:spcAft>
                <a:spcPts val="0"/>
              </a:spcAft>
              <a:defRPr/>
            </a:pPr>
            <a:r>
              <a:rPr lang="en-US" dirty="0" smtClean="0">
                <a:latin typeface="Candara" pitchFamily="34" charset="0"/>
              </a:rPr>
              <a:t>Apply time variability of IRP to </a:t>
            </a:r>
            <a:r>
              <a:rPr lang="en-US" dirty="0" err="1" smtClean="0">
                <a:latin typeface="Candara" pitchFamily="34" charset="0"/>
              </a:rPr>
              <a:t>CHPclim</a:t>
            </a:r>
            <a:r>
              <a:rPr lang="en-US" dirty="0" smtClean="0">
                <a:latin typeface="Candara" pitchFamily="34" charset="0"/>
              </a:rPr>
              <a:t> to make CHIRP</a:t>
            </a:r>
            <a:endParaRPr lang="en-US" dirty="0">
              <a:latin typeface="Candara" pitchFamily="34" charset="0"/>
            </a:endParaRPr>
          </a:p>
          <a:p>
            <a:pPr lvl="1" fontAlgn="auto">
              <a:spcAft>
                <a:spcPts val="0"/>
              </a:spcAft>
              <a:defRPr/>
            </a:pPr>
            <a:r>
              <a:rPr lang="en-US" b="1" dirty="0" smtClean="0">
                <a:latin typeface="Candara" pitchFamily="34" charset="0"/>
              </a:rPr>
              <a:t>CHIRP </a:t>
            </a:r>
            <a:r>
              <a:rPr lang="en-US" dirty="0" smtClean="0">
                <a:latin typeface="Candara" pitchFamily="34" charset="0"/>
              </a:rPr>
              <a:t>= </a:t>
            </a:r>
            <a:r>
              <a:rPr lang="en-US" dirty="0" err="1" smtClean="0">
                <a:latin typeface="Candara" pitchFamily="34" charset="0"/>
              </a:rPr>
              <a:t>CHPclim</a:t>
            </a:r>
            <a:r>
              <a:rPr lang="en-US" dirty="0" smtClean="0">
                <a:latin typeface="Candara" pitchFamily="34" charset="0"/>
              </a:rPr>
              <a:t> * (IRP %normal)</a:t>
            </a:r>
          </a:p>
          <a:p>
            <a:pPr eaLnBrk="1" fontAlgn="auto" hangingPunct="1">
              <a:spcAft>
                <a:spcPts val="0"/>
              </a:spcAft>
              <a:defRPr/>
            </a:pPr>
            <a:r>
              <a:rPr lang="en-US" dirty="0" smtClean="0">
                <a:latin typeface="Candara" pitchFamily="34" charset="0"/>
              </a:rPr>
              <a:t>Blend in stations with CHIRP to make </a:t>
            </a:r>
            <a:r>
              <a:rPr lang="en-US" b="1" dirty="0" smtClean="0">
                <a:latin typeface="Candara" pitchFamily="34" charset="0"/>
              </a:rPr>
              <a:t>CHIRPS</a:t>
            </a:r>
          </a:p>
          <a:p>
            <a:pPr marL="0" indent="0" eaLnBrk="1" fontAlgn="auto" hangingPunct="1">
              <a:spcAft>
                <a:spcPts val="0"/>
              </a:spcAft>
              <a:buNone/>
              <a:defRPr/>
            </a:pPr>
            <a:endParaRPr lang="en-US" dirty="0" smtClean="0">
              <a:latin typeface="Candara" pitchFamily="34" charset="0"/>
            </a:endParaRPr>
          </a:p>
        </p:txBody>
      </p:sp>
    </p:spTree>
    <p:extLst>
      <p:ext uri="{BB962C8B-B14F-4D97-AF65-F5344CB8AC3E}">
        <p14:creationId xmlns:p14="http://schemas.microsoft.com/office/powerpoint/2010/main" val="165320680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922338"/>
            <a:ext cx="9052560" cy="496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27128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457200"/>
            <a:ext cx="8961120" cy="731520"/>
          </a:xfrm>
        </p:spPr>
        <p:txBody>
          <a:bodyPr/>
          <a:lstStyle/>
          <a:p>
            <a:r>
              <a:rPr lang="en-US" dirty="0" smtClean="0"/>
              <a:t>Station density</a:t>
            </a:r>
            <a:endParaRPr lang="en-US" dirty="0"/>
          </a:p>
        </p:txBody>
      </p:sp>
      <p:pic>
        <p:nvPicPr>
          <p:cNvPr id="3" name="chirps.monthly.station.density.Oct.Onc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182688"/>
            <a:ext cx="9144000" cy="4492625"/>
          </a:xfrm>
          <a:prstGeom prst="rect">
            <a:avLst/>
          </a:prstGeom>
        </p:spPr>
      </p:pic>
      <p:sp>
        <p:nvSpPr>
          <p:cNvPr id="5" name="Rectangle 4"/>
          <p:cNvSpPr/>
          <p:nvPr/>
        </p:nvSpPr>
        <p:spPr>
          <a:xfrm>
            <a:off x="18405" y="1146796"/>
            <a:ext cx="9057861" cy="492380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136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dirty="0" smtClean="0">
                <a:ea typeface="ＭＳ Ｐゴシック" pitchFamily="34" charset="-128"/>
                <a:cs typeface="Arial" pitchFamily="34" charset="0"/>
              </a:rPr>
              <a:t>Rainfall Monitoring – 2 Primary Sources</a:t>
            </a:r>
          </a:p>
        </p:txBody>
      </p:sp>
      <p:sp>
        <p:nvSpPr>
          <p:cNvPr id="3" name="Rectangle 3"/>
          <p:cNvSpPr>
            <a:spLocks noGrp="1" noChangeArrowheads="1"/>
          </p:cNvSpPr>
          <p:nvPr>
            <p:ph idx="4294967295"/>
          </p:nvPr>
        </p:nvSpPr>
        <p:spPr>
          <a:xfrm>
            <a:off x="533400" y="1600200"/>
            <a:ext cx="8153400" cy="4724400"/>
          </a:xfrm>
          <a:prstGeom prst="rect">
            <a:avLst/>
          </a:prstGeom>
        </p:spPr>
        <p:txBody>
          <a:bodyPr>
            <a:normAutofit fontScale="92500" lnSpcReduction="10000"/>
          </a:bodyPr>
          <a:lstStyle/>
          <a:p>
            <a:pPr marL="0" indent="0">
              <a:buNone/>
              <a:defRPr/>
            </a:pPr>
            <a:r>
              <a:rPr lang="en-US" sz="2400" dirty="0" smtClean="0">
                <a:latin typeface="Tw Cen MT" panose="020B0602020104020603" pitchFamily="34" charset="0"/>
                <a:cs typeface="Arial" pitchFamily="34" charset="0"/>
              </a:rPr>
              <a:t>1)  NOAA CPC/Rainfall </a:t>
            </a:r>
            <a:r>
              <a:rPr lang="en-US" sz="2400" dirty="0">
                <a:latin typeface="Tw Cen MT" panose="020B0602020104020603" pitchFamily="34" charset="0"/>
                <a:cs typeface="Arial" pitchFamily="34" charset="0"/>
              </a:rPr>
              <a:t>Estimates (RFE2.0)</a:t>
            </a:r>
          </a:p>
          <a:p>
            <a:pPr lvl="1">
              <a:defRPr/>
            </a:pPr>
            <a:r>
              <a:rPr lang="en-US" sz="2100" dirty="0">
                <a:latin typeface="Tw Cen MT" panose="020B0602020104020603" pitchFamily="34" charset="0"/>
                <a:cs typeface="Arial" pitchFamily="34" charset="0"/>
              </a:rPr>
              <a:t>Coverage: Africa, South/Central Asia</a:t>
            </a:r>
          </a:p>
          <a:p>
            <a:pPr lvl="1">
              <a:defRPr/>
            </a:pPr>
            <a:r>
              <a:rPr lang="en-US" sz="2000" dirty="0">
                <a:latin typeface="Tw Cen MT" panose="020B0602020104020603" pitchFamily="34" charset="0"/>
                <a:cs typeface="Arial" pitchFamily="34" charset="0"/>
              </a:rPr>
              <a:t>RFE 2.0 (daily estimates) from 2001-present</a:t>
            </a:r>
          </a:p>
          <a:p>
            <a:pPr lvl="2">
              <a:defRPr/>
            </a:pPr>
            <a:r>
              <a:rPr lang="en-US" sz="1800" dirty="0" smtClean="0">
                <a:latin typeface="Tw Cen MT" panose="020B0602020104020603" pitchFamily="34" charset="0"/>
                <a:cs typeface="Arial" pitchFamily="34" charset="0"/>
              </a:rPr>
              <a:t>GOES Precipitation Index (GPI) </a:t>
            </a:r>
            <a:r>
              <a:rPr lang="en-US" sz="1800" dirty="0">
                <a:latin typeface="Tw Cen MT" panose="020B0602020104020603" pitchFamily="34" charset="0"/>
                <a:cs typeface="Arial" pitchFamily="34" charset="0"/>
              </a:rPr>
              <a:t>from Infra-red </a:t>
            </a:r>
            <a:r>
              <a:rPr lang="en-US" sz="1800" dirty="0" smtClean="0">
                <a:latin typeface="Tw Cen MT" panose="020B0602020104020603" pitchFamily="34" charset="0"/>
                <a:cs typeface="Arial" pitchFamily="34" charset="0"/>
              </a:rPr>
              <a:t>cold cloud duration)</a:t>
            </a:r>
            <a:endParaRPr lang="en-US" sz="1800" dirty="0">
              <a:latin typeface="Tw Cen MT" panose="020B0602020104020603" pitchFamily="34" charset="0"/>
              <a:cs typeface="Arial" pitchFamily="34" charset="0"/>
            </a:endParaRPr>
          </a:p>
          <a:p>
            <a:pPr lvl="2">
              <a:defRPr/>
            </a:pPr>
            <a:r>
              <a:rPr lang="en-US" sz="1800" dirty="0">
                <a:latin typeface="Tw Cen MT" panose="020B0602020104020603" pitchFamily="34" charset="0"/>
                <a:cs typeface="Arial" pitchFamily="34" charset="0"/>
              </a:rPr>
              <a:t>Incorporation of microwave from AMSU-B and SSM/I</a:t>
            </a:r>
          </a:p>
          <a:p>
            <a:pPr lvl="2">
              <a:defRPr/>
            </a:pPr>
            <a:r>
              <a:rPr lang="en-US" sz="1800" dirty="0">
                <a:latin typeface="Tw Cen MT" panose="020B0602020104020603" pitchFamily="34" charset="0"/>
                <a:cs typeface="Arial" pitchFamily="34" charset="0"/>
              </a:rPr>
              <a:t>Incorporation of GTS rain gauge data</a:t>
            </a:r>
          </a:p>
          <a:p>
            <a:pPr>
              <a:defRPr/>
            </a:pPr>
            <a:endParaRPr lang="en-US" sz="2600" dirty="0" smtClean="0">
              <a:latin typeface="Tw Cen MT" panose="020B0602020104020603" pitchFamily="34" charset="0"/>
              <a:cs typeface="Arial" pitchFamily="34" charset="0"/>
            </a:endParaRPr>
          </a:p>
          <a:p>
            <a:pPr marL="0" indent="0">
              <a:buNone/>
              <a:defRPr/>
            </a:pPr>
            <a:r>
              <a:rPr lang="en-US" sz="2600" dirty="0" smtClean="0">
                <a:latin typeface="Tw Cen MT" panose="020B0602020104020603" pitchFamily="34" charset="0"/>
                <a:cs typeface="Arial" pitchFamily="34" charset="0"/>
              </a:rPr>
              <a:t>2)  </a:t>
            </a:r>
            <a:r>
              <a:rPr lang="en-US" sz="2600" dirty="0" smtClean="0">
                <a:latin typeface="Tw Cen MT" panose="020B0602020104020603" pitchFamily="34" charset="0"/>
                <a:cs typeface="Arial" pitchFamily="34" charset="0"/>
              </a:rPr>
              <a:t>USGS/UCSB CHIRPS </a:t>
            </a:r>
            <a:r>
              <a:rPr lang="en-US" sz="2600" dirty="0">
                <a:latin typeface="Tw Cen MT" panose="020B0602020104020603" pitchFamily="34" charset="0"/>
                <a:cs typeface="Arial" pitchFamily="34" charset="0"/>
              </a:rPr>
              <a:t>(Climate Hazards Group </a:t>
            </a:r>
            <a:r>
              <a:rPr lang="en-US" sz="2600" dirty="0" err="1">
                <a:latin typeface="Tw Cen MT" panose="020B0602020104020603" pitchFamily="34" charset="0"/>
                <a:cs typeface="Arial" pitchFamily="34" charset="0"/>
              </a:rPr>
              <a:t>InfraRed</a:t>
            </a:r>
            <a:r>
              <a:rPr lang="en-US" sz="2600" dirty="0">
                <a:latin typeface="Tw Cen MT" panose="020B0602020104020603" pitchFamily="34" charset="0"/>
                <a:cs typeface="Arial" pitchFamily="34" charset="0"/>
              </a:rPr>
              <a:t> </a:t>
            </a:r>
            <a:r>
              <a:rPr lang="en-US" sz="2600" dirty="0" smtClean="0">
                <a:latin typeface="Tw Cen MT" panose="020B0602020104020603" pitchFamily="34" charset="0"/>
                <a:cs typeface="Arial" pitchFamily="34" charset="0"/>
              </a:rPr>
              <a:t>		Precipitation </a:t>
            </a:r>
            <a:r>
              <a:rPr lang="en-US" sz="2600" dirty="0">
                <a:latin typeface="Tw Cen MT" panose="020B0602020104020603" pitchFamily="34" charset="0"/>
                <a:cs typeface="Arial" pitchFamily="34" charset="0"/>
              </a:rPr>
              <a:t>with </a:t>
            </a:r>
            <a:r>
              <a:rPr lang="en-US" sz="2600" dirty="0" smtClean="0">
                <a:latin typeface="Tw Cen MT" panose="020B0602020104020603" pitchFamily="34" charset="0"/>
                <a:cs typeface="Arial" pitchFamily="34" charset="0"/>
              </a:rPr>
              <a:t>Stations)</a:t>
            </a:r>
          </a:p>
          <a:p>
            <a:pPr lvl="1">
              <a:defRPr/>
            </a:pPr>
            <a:r>
              <a:rPr lang="en-US" sz="2100" dirty="0" smtClean="0">
                <a:latin typeface="Tw Cen MT" panose="020B0602020104020603" pitchFamily="34" charset="0"/>
                <a:cs typeface="Arial" pitchFamily="34" charset="0"/>
              </a:rPr>
              <a:t>Coverage: Global – 50 </a:t>
            </a:r>
            <a:r>
              <a:rPr lang="en-US" sz="2100" dirty="0" err="1" smtClean="0">
                <a:latin typeface="Tw Cen MT" panose="020B0602020104020603" pitchFamily="34" charset="0"/>
                <a:cs typeface="Arial" pitchFamily="34" charset="0"/>
              </a:rPr>
              <a:t>deg</a:t>
            </a:r>
            <a:r>
              <a:rPr lang="en-US" sz="2100" dirty="0" smtClean="0">
                <a:latin typeface="Tw Cen MT" panose="020B0602020104020603" pitchFamily="34" charset="0"/>
                <a:cs typeface="Arial" pitchFamily="34" charset="0"/>
              </a:rPr>
              <a:t> N to 50 </a:t>
            </a:r>
            <a:r>
              <a:rPr lang="en-US" sz="2100" dirty="0" err="1" smtClean="0">
                <a:latin typeface="Tw Cen MT" panose="020B0602020104020603" pitchFamily="34" charset="0"/>
                <a:cs typeface="Arial" pitchFamily="34" charset="0"/>
              </a:rPr>
              <a:t>deg</a:t>
            </a:r>
            <a:r>
              <a:rPr lang="en-US" sz="2100" dirty="0" smtClean="0">
                <a:latin typeface="Tw Cen MT" panose="020B0602020104020603" pitchFamily="34" charset="0"/>
                <a:cs typeface="Arial" pitchFamily="34" charset="0"/>
              </a:rPr>
              <a:t> S</a:t>
            </a:r>
          </a:p>
          <a:p>
            <a:pPr lvl="1">
              <a:defRPr/>
            </a:pPr>
            <a:r>
              <a:rPr lang="en-US" sz="2100" dirty="0" smtClean="0">
                <a:latin typeface="Tw Cen MT" panose="020B0602020104020603" pitchFamily="34" charset="0"/>
                <a:cs typeface="Arial" pitchFamily="34" charset="0"/>
              </a:rPr>
              <a:t>CHIRPS 2.0 (</a:t>
            </a:r>
            <a:r>
              <a:rPr lang="en-US" sz="2100" dirty="0" err="1" smtClean="0">
                <a:latin typeface="Tw Cen MT" panose="020B0602020104020603" pitchFamily="34" charset="0"/>
                <a:cs typeface="Arial" pitchFamily="34" charset="0"/>
              </a:rPr>
              <a:t>pentadal</a:t>
            </a:r>
            <a:r>
              <a:rPr lang="en-US" sz="2100" dirty="0" smtClean="0">
                <a:latin typeface="Tw Cen MT" panose="020B0602020104020603" pitchFamily="34" charset="0"/>
                <a:cs typeface="Arial" pitchFamily="34" charset="0"/>
              </a:rPr>
              <a:t> estimates) 1981-present</a:t>
            </a:r>
          </a:p>
          <a:p>
            <a:pPr lvl="2">
              <a:defRPr/>
            </a:pPr>
            <a:r>
              <a:rPr lang="en-US" sz="1700" dirty="0" err="1" smtClean="0">
                <a:latin typeface="Tw Cen MT" panose="020B0602020104020603" pitchFamily="34" charset="0"/>
                <a:cs typeface="Arial" pitchFamily="34" charset="0"/>
              </a:rPr>
              <a:t>CHPClim</a:t>
            </a:r>
            <a:r>
              <a:rPr lang="en-US" sz="1700" dirty="0">
                <a:latin typeface="Tw Cen MT" panose="020B0602020104020603" pitchFamily="34" charset="0"/>
                <a:cs typeface="Arial" pitchFamily="34" charset="0"/>
              </a:rPr>
              <a:t> </a:t>
            </a:r>
            <a:r>
              <a:rPr lang="en-US" sz="1700" dirty="0" smtClean="0">
                <a:latin typeface="Tw Cen MT" panose="020B0602020104020603" pitchFamily="34" charset="0"/>
                <a:cs typeface="Arial" pitchFamily="34" charset="0"/>
              </a:rPr>
              <a:t>monthly rainfall long-term averages</a:t>
            </a:r>
          </a:p>
          <a:p>
            <a:pPr lvl="2">
              <a:defRPr/>
            </a:pPr>
            <a:r>
              <a:rPr lang="en-US" sz="1700" dirty="0" smtClean="0">
                <a:latin typeface="Tw Cen MT" panose="020B0602020104020603" pitchFamily="34" charset="0"/>
                <a:cs typeface="Arial" pitchFamily="34" charset="0"/>
              </a:rPr>
              <a:t>Cloud top temperatures (Satellite thermal-infrared data from NOAA)</a:t>
            </a:r>
          </a:p>
          <a:p>
            <a:pPr lvl="2">
              <a:defRPr/>
            </a:pPr>
            <a:r>
              <a:rPr lang="en-US" sz="1700" dirty="0" smtClean="0">
                <a:latin typeface="Tw Cen MT" panose="020B0602020104020603" pitchFamily="34" charset="0"/>
                <a:cs typeface="Arial" pitchFamily="34" charset="0"/>
              </a:rPr>
              <a:t>Rain gauge data from a variety of sources</a:t>
            </a:r>
          </a:p>
        </p:txBody>
      </p:sp>
    </p:spTree>
    <p:extLst>
      <p:ext uri="{BB962C8B-B14F-4D97-AF65-F5344CB8AC3E}">
        <p14:creationId xmlns:p14="http://schemas.microsoft.com/office/powerpoint/2010/main" val="143562411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GPM.Ethiopia.Apr-Sept.2014.totals.png"/>
          <p:cNvPicPr>
            <a:picLocks noChangeAspect="1"/>
          </p:cNvPicPr>
          <p:nvPr/>
        </p:nvPicPr>
        <p:blipFill rotWithShape="1">
          <a:blip r:embed="rId2" cstate="print">
            <a:extLst>
              <a:ext uri="{28A0092B-C50C-407E-A947-70E740481C1C}">
                <a14:useLocalDpi xmlns:a14="http://schemas.microsoft.com/office/drawing/2010/main" val="0"/>
              </a:ext>
            </a:extLst>
          </a:blip>
          <a:srcRect r="19755"/>
          <a:stretch/>
        </p:blipFill>
        <p:spPr>
          <a:xfrm>
            <a:off x="96493" y="657012"/>
            <a:ext cx="9047507" cy="4654647"/>
          </a:xfrm>
          <a:prstGeom prst="rect">
            <a:avLst/>
          </a:prstGeom>
        </p:spPr>
      </p:pic>
      <p:sp>
        <p:nvSpPr>
          <p:cNvPr id="4" name="TextBox 3"/>
          <p:cNvSpPr txBox="1"/>
          <p:nvPr/>
        </p:nvSpPr>
        <p:spPr>
          <a:xfrm>
            <a:off x="738741" y="107903"/>
            <a:ext cx="7694532"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rPr>
              <a:t>Total rainfall from Apr-Sep 2014   (Ethiopia mean [mm])</a:t>
            </a:r>
            <a:endParaRPr lang="en-US" sz="1800" dirty="0">
              <a:solidFill>
                <a:prstClr val="black"/>
              </a:solidFill>
              <a:latin typeface="Calibri"/>
            </a:endParaRPr>
          </a:p>
        </p:txBody>
      </p:sp>
      <p:pic>
        <p:nvPicPr>
          <p:cNvPr id="5" name="Picture 4" descr="List_of_Precip_Sources.png"/>
          <p:cNvPicPr>
            <a:picLocks noChangeAspect="1"/>
          </p:cNvPicPr>
          <p:nvPr/>
        </p:nvPicPr>
        <p:blipFill rotWithShape="1">
          <a:blip r:embed="rId3">
            <a:extLst>
              <a:ext uri="{28A0092B-C50C-407E-A947-70E740481C1C}">
                <a14:useLocalDpi xmlns:a14="http://schemas.microsoft.com/office/drawing/2010/main" val="0"/>
              </a:ext>
            </a:extLst>
          </a:blip>
          <a:srcRect t="19165" b="16944"/>
          <a:stretch/>
        </p:blipFill>
        <p:spPr>
          <a:xfrm>
            <a:off x="182615" y="5457325"/>
            <a:ext cx="6424560" cy="1290696"/>
          </a:xfrm>
          <a:prstGeom prst="rect">
            <a:avLst/>
          </a:prstGeom>
        </p:spPr>
      </p:pic>
      <p:sp>
        <p:nvSpPr>
          <p:cNvPr id="6" name="TextBox 5"/>
          <p:cNvSpPr txBox="1"/>
          <p:nvPr/>
        </p:nvSpPr>
        <p:spPr>
          <a:xfrm>
            <a:off x="171193" y="5087993"/>
            <a:ext cx="3198792" cy="369332"/>
          </a:xfrm>
          <a:prstGeom prst="rect">
            <a:avLst/>
          </a:prstGeom>
          <a:noFill/>
        </p:spPr>
        <p:txBody>
          <a:bodyPr wrap="square" rtlCol="0">
            <a:spAutoFit/>
          </a:bodyPr>
          <a:lstStyle/>
          <a:p>
            <a:pPr defTabSz="457200" eaLnBrk="1" fontAlgn="auto" hangingPunct="1">
              <a:spcBef>
                <a:spcPts val="0"/>
              </a:spcBef>
              <a:spcAft>
                <a:spcPts val="0"/>
              </a:spcAft>
            </a:pPr>
            <a:r>
              <a:rPr lang="en-US" sz="1800" b="1" dirty="0" smtClean="0">
                <a:solidFill>
                  <a:prstClr val="black"/>
                </a:solidFill>
                <a:latin typeface="Calibri"/>
              </a:rPr>
              <a:t>Precipitation Sources:</a:t>
            </a:r>
            <a:endParaRPr lang="en-US" sz="1800" b="1" dirty="0">
              <a:solidFill>
                <a:prstClr val="black"/>
              </a:solidFill>
              <a:latin typeface="Calibri"/>
            </a:endParaRPr>
          </a:p>
        </p:txBody>
      </p:sp>
    </p:spTree>
    <p:extLst>
      <p:ext uri="{BB962C8B-B14F-4D97-AF65-F5344CB8AC3E}">
        <p14:creationId xmlns:p14="http://schemas.microsoft.com/office/powerpoint/2010/main" val="156085352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9135" y="713813"/>
            <a:ext cx="7694532"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rPr>
              <a:t>Comparison with Independent stations.</a:t>
            </a:r>
            <a:endParaRPr lang="en-US" sz="1800" dirty="0">
              <a:solidFill>
                <a:prstClr val="black"/>
              </a:solidFill>
              <a:latin typeface="Calibri"/>
            </a:endParaRPr>
          </a:p>
        </p:txBody>
      </p:sp>
      <p:grpSp>
        <p:nvGrpSpPr>
          <p:cNvPr id="3" name="Group 2"/>
          <p:cNvGrpSpPr/>
          <p:nvPr/>
        </p:nvGrpSpPr>
        <p:grpSpPr>
          <a:xfrm>
            <a:off x="0" y="1659590"/>
            <a:ext cx="9037239" cy="4300398"/>
            <a:chOff x="106762" y="547369"/>
            <a:chExt cx="9037239" cy="4300398"/>
          </a:xfrm>
        </p:grpSpPr>
        <p:pic>
          <p:nvPicPr>
            <p:cNvPr id="4" name="Picture 3" descr="Elevation-n-stations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3711" y="709634"/>
              <a:ext cx="4430290" cy="4138133"/>
            </a:xfrm>
            <a:prstGeom prst="rect">
              <a:avLst/>
            </a:prstGeom>
          </p:spPr>
        </p:pic>
        <p:pic>
          <p:nvPicPr>
            <p:cNvPr id="5" name="Picture 4" descr="April-Sept.allSourc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62" y="709634"/>
              <a:ext cx="4558099" cy="4138133"/>
            </a:xfrm>
            <a:prstGeom prst="rect">
              <a:avLst/>
            </a:prstGeom>
          </p:spPr>
        </p:pic>
        <p:pic>
          <p:nvPicPr>
            <p:cNvPr id="6" name="Picture 5" descr="2nd_title.png"/>
            <p:cNvPicPr>
              <a:picLocks noChangeAspect="1"/>
            </p:cNvPicPr>
            <p:nvPr/>
          </p:nvPicPr>
          <p:blipFill rotWithShape="1">
            <a:blip r:embed="rId4">
              <a:extLst>
                <a:ext uri="{28A0092B-C50C-407E-A947-70E740481C1C}">
                  <a14:useLocalDpi xmlns:a14="http://schemas.microsoft.com/office/drawing/2010/main" val="0"/>
                </a:ext>
              </a:extLst>
            </a:blip>
            <a:srcRect r="1751"/>
            <a:stretch/>
          </p:blipFill>
          <p:spPr>
            <a:xfrm>
              <a:off x="466764" y="547369"/>
              <a:ext cx="3359749" cy="249032"/>
            </a:xfrm>
            <a:prstGeom prst="rect">
              <a:avLst/>
            </a:prstGeom>
          </p:spPr>
        </p:pic>
      </p:grpSp>
    </p:spTree>
    <p:extLst>
      <p:ext uri="{BB962C8B-B14F-4D97-AF65-F5344CB8AC3E}">
        <p14:creationId xmlns:p14="http://schemas.microsoft.com/office/powerpoint/2010/main" val="129765694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8741" y="0"/>
            <a:ext cx="7694532"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rPr>
              <a:t>Monthly Station Stats by Source</a:t>
            </a:r>
            <a:endParaRPr lang="en-US" sz="1800" dirty="0">
              <a:solidFill>
                <a:prstClr val="black"/>
              </a:solidFill>
              <a:latin typeface="Calibri"/>
            </a:endParaRPr>
          </a:p>
        </p:txBody>
      </p:sp>
      <p:pic>
        <p:nvPicPr>
          <p:cNvPr id="5" name="Picture 4" descr="correlatio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470" y="713621"/>
            <a:ext cx="3932070" cy="2926080"/>
          </a:xfrm>
          <a:prstGeom prst="rect">
            <a:avLst/>
          </a:prstGeom>
        </p:spPr>
      </p:pic>
      <p:pic>
        <p:nvPicPr>
          <p:cNvPr id="6" name="Picture 5" descr="MA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34" y="3768077"/>
            <a:ext cx="3860982" cy="2926080"/>
          </a:xfrm>
          <a:prstGeom prst="rect">
            <a:avLst/>
          </a:prstGeom>
        </p:spPr>
      </p:pic>
      <p:pic>
        <p:nvPicPr>
          <p:cNvPr id="7" name="Picture 6" descr="MB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368" y="3768077"/>
            <a:ext cx="3855199" cy="2926080"/>
          </a:xfrm>
          <a:prstGeom prst="rect">
            <a:avLst/>
          </a:prstGeom>
        </p:spPr>
      </p:pic>
    </p:spTree>
    <p:extLst>
      <p:ext uri="{BB962C8B-B14F-4D97-AF65-F5344CB8AC3E}">
        <p14:creationId xmlns:p14="http://schemas.microsoft.com/office/powerpoint/2010/main" val="41398724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smtClean="0"/>
              <a:t>CHIRPS: Characteristics</a:t>
            </a:r>
          </a:p>
        </p:txBody>
      </p:sp>
      <p:sp>
        <p:nvSpPr>
          <p:cNvPr id="3" name="Content Placeholder 2"/>
          <p:cNvSpPr>
            <a:spLocks noGrp="1"/>
          </p:cNvSpPr>
          <p:nvPr>
            <p:ph idx="1"/>
          </p:nvPr>
        </p:nvSpPr>
        <p:spPr>
          <a:xfrm>
            <a:off x="457200" y="1600200"/>
            <a:ext cx="8229600" cy="4572000"/>
          </a:xfrm>
        </p:spPr>
        <p:txBody>
          <a:bodyPr rtlCol="0">
            <a:normAutofit fontScale="92500" lnSpcReduction="10000"/>
          </a:bodyPr>
          <a:lstStyle/>
          <a:p>
            <a:pPr eaLnBrk="1" fontAlgn="auto" hangingPunct="1">
              <a:spcAft>
                <a:spcPts val="0"/>
              </a:spcAft>
              <a:defRPr/>
            </a:pPr>
            <a:r>
              <a:rPr lang="en-US" sz="2000" b="1" dirty="0" smtClean="0">
                <a:latin typeface="Candara" pitchFamily="34" charset="0"/>
              </a:rPr>
              <a:t>Spatial: </a:t>
            </a:r>
          </a:p>
          <a:p>
            <a:pPr lvl="1" eaLnBrk="1" fontAlgn="auto" hangingPunct="1">
              <a:spcAft>
                <a:spcPts val="0"/>
              </a:spcAft>
              <a:defRPr/>
            </a:pPr>
            <a:r>
              <a:rPr lang="en-US" sz="2000" dirty="0" smtClean="0">
                <a:latin typeface="Candara" pitchFamily="34" charset="0"/>
              </a:rPr>
              <a:t>0.05 degree (~</a:t>
            </a:r>
            <a:r>
              <a:rPr lang="en-US" sz="2000" dirty="0">
                <a:latin typeface="Candara" pitchFamily="34" charset="0"/>
              </a:rPr>
              <a:t>6</a:t>
            </a:r>
            <a:r>
              <a:rPr lang="en-US" sz="2000" dirty="0" smtClean="0">
                <a:latin typeface="Candara" pitchFamily="34" charset="0"/>
              </a:rPr>
              <a:t>km) pixel resolution</a:t>
            </a:r>
          </a:p>
          <a:p>
            <a:pPr lvl="1" eaLnBrk="1" fontAlgn="auto" hangingPunct="1">
              <a:spcAft>
                <a:spcPts val="0"/>
              </a:spcAft>
              <a:defRPr/>
            </a:pPr>
            <a:r>
              <a:rPr lang="en-US" sz="2000" dirty="0" smtClean="0">
                <a:latin typeface="Candara" pitchFamily="34" charset="0"/>
              </a:rPr>
              <a:t>Global coverage, with windows available for select geographical areas (including Africa, </a:t>
            </a:r>
            <a:r>
              <a:rPr lang="en-US" sz="2000" dirty="0" smtClean="0">
                <a:latin typeface="Candara" pitchFamily="34" charset="0"/>
              </a:rPr>
              <a:t>Central Asia, Central </a:t>
            </a:r>
            <a:r>
              <a:rPr lang="en-US" sz="2000" dirty="0" smtClean="0">
                <a:latin typeface="Candara" pitchFamily="34" charset="0"/>
              </a:rPr>
              <a:t>America, Caribbean, SE </a:t>
            </a:r>
            <a:r>
              <a:rPr lang="en-US" sz="2000" dirty="0" smtClean="0">
                <a:latin typeface="Candara" pitchFamily="34" charset="0"/>
              </a:rPr>
              <a:t>Asia)</a:t>
            </a:r>
            <a:endParaRPr lang="en-US" sz="2000" dirty="0" smtClean="0">
              <a:latin typeface="Candara" pitchFamily="34" charset="0"/>
            </a:endParaRPr>
          </a:p>
          <a:p>
            <a:pPr eaLnBrk="1" fontAlgn="auto" hangingPunct="1">
              <a:spcAft>
                <a:spcPts val="0"/>
              </a:spcAft>
              <a:defRPr/>
            </a:pPr>
            <a:r>
              <a:rPr lang="en-US" sz="2000" b="1" dirty="0" smtClean="0">
                <a:latin typeface="Candara" pitchFamily="34" charset="0"/>
              </a:rPr>
              <a:t>Temporal:</a:t>
            </a:r>
          </a:p>
          <a:p>
            <a:pPr lvl="1" eaLnBrk="1" fontAlgn="auto" hangingPunct="1">
              <a:spcAft>
                <a:spcPts val="0"/>
              </a:spcAft>
              <a:defRPr/>
            </a:pPr>
            <a:r>
              <a:rPr lang="en-US" sz="2000" dirty="0" err="1" smtClean="0">
                <a:latin typeface="Candara" pitchFamily="34" charset="0"/>
              </a:rPr>
              <a:t>Pentadal</a:t>
            </a:r>
            <a:r>
              <a:rPr lang="en-US" sz="2000" dirty="0" smtClean="0">
                <a:latin typeface="Candara" pitchFamily="34" charset="0"/>
              </a:rPr>
              <a:t>, </a:t>
            </a:r>
            <a:r>
              <a:rPr lang="en-US" sz="2000" dirty="0" err="1" smtClean="0">
                <a:latin typeface="Candara" pitchFamily="34" charset="0"/>
              </a:rPr>
              <a:t>dekadal</a:t>
            </a:r>
            <a:r>
              <a:rPr lang="en-US" sz="2000" dirty="0" smtClean="0">
                <a:latin typeface="Candara" pitchFamily="34" charset="0"/>
              </a:rPr>
              <a:t> and monthly estimates available</a:t>
            </a:r>
          </a:p>
          <a:p>
            <a:pPr lvl="1" eaLnBrk="1" fontAlgn="auto" hangingPunct="1">
              <a:spcAft>
                <a:spcPts val="0"/>
              </a:spcAft>
              <a:defRPr/>
            </a:pPr>
            <a:r>
              <a:rPr lang="en-US" sz="2000" dirty="0" smtClean="0">
                <a:latin typeface="Candara" pitchFamily="34" charset="0"/>
              </a:rPr>
              <a:t>1981-present</a:t>
            </a:r>
          </a:p>
          <a:p>
            <a:pPr eaLnBrk="1" fontAlgn="auto" hangingPunct="1">
              <a:spcAft>
                <a:spcPts val="0"/>
              </a:spcAft>
              <a:defRPr/>
            </a:pPr>
            <a:r>
              <a:rPr lang="en-US" sz="2000" b="1" dirty="0" smtClean="0">
                <a:latin typeface="Candara" pitchFamily="34" charset="0"/>
              </a:rPr>
              <a:t>Quantities:</a:t>
            </a:r>
          </a:p>
          <a:p>
            <a:pPr lvl="1" eaLnBrk="1" fontAlgn="auto" hangingPunct="1">
              <a:spcAft>
                <a:spcPts val="0"/>
              </a:spcAft>
              <a:defRPr/>
            </a:pPr>
            <a:r>
              <a:rPr lang="en-US" sz="2000" dirty="0" smtClean="0">
                <a:latin typeface="Candara" pitchFamily="34" charset="0"/>
              </a:rPr>
              <a:t>Units: mm</a:t>
            </a:r>
          </a:p>
          <a:p>
            <a:pPr eaLnBrk="1" fontAlgn="auto" hangingPunct="1">
              <a:spcAft>
                <a:spcPts val="0"/>
              </a:spcAft>
              <a:defRPr/>
            </a:pPr>
            <a:r>
              <a:rPr lang="en-US" sz="2000" b="1" dirty="0" smtClean="0">
                <a:latin typeface="Candara" pitchFamily="34" charset="0"/>
              </a:rPr>
              <a:t>Typical Presentation:</a:t>
            </a:r>
          </a:p>
          <a:p>
            <a:pPr lvl="1" eaLnBrk="1" fontAlgn="auto" hangingPunct="1">
              <a:spcAft>
                <a:spcPts val="0"/>
              </a:spcAft>
              <a:defRPr/>
            </a:pPr>
            <a:r>
              <a:rPr lang="en-US" sz="2000" dirty="0" smtClean="0">
                <a:latin typeface="Candara" pitchFamily="34" charset="0"/>
              </a:rPr>
              <a:t>Actual, Diff-</a:t>
            </a:r>
            <a:r>
              <a:rPr lang="en-US" sz="2000" dirty="0" err="1" smtClean="0">
                <a:latin typeface="Candara" pitchFamily="34" charset="0"/>
              </a:rPr>
              <a:t>Avg</a:t>
            </a:r>
            <a:r>
              <a:rPr lang="en-US" sz="2000" dirty="0" smtClean="0">
                <a:latin typeface="Candara" pitchFamily="34" charset="0"/>
              </a:rPr>
              <a:t>, </a:t>
            </a:r>
            <a:r>
              <a:rPr lang="en-US" sz="2000" dirty="0" err="1" smtClean="0">
                <a:latin typeface="Candara" pitchFamily="34" charset="0"/>
              </a:rPr>
              <a:t>Pct-Avg</a:t>
            </a:r>
            <a:r>
              <a:rPr lang="en-US" sz="2000" dirty="0" smtClean="0">
                <a:latin typeface="Candara" pitchFamily="34" charset="0"/>
              </a:rPr>
              <a:t>, SPI, graphs</a:t>
            </a:r>
          </a:p>
          <a:p>
            <a:pPr eaLnBrk="1" fontAlgn="auto" hangingPunct="1">
              <a:spcAft>
                <a:spcPts val="0"/>
              </a:spcAft>
              <a:defRPr/>
            </a:pPr>
            <a:r>
              <a:rPr lang="en-US" sz="2000" b="1" dirty="0" smtClean="0">
                <a:latin typeface="Candara" pitchFamily="34" charset="0"/>
              </a:rPr>
              <a:t>Accuracy: </a:t>
            </a:r>
          </a:p>
          <a:p>
            <a:pPr lvl="1" eaLnBrk="1" fontAlgn="auto" hangingPunct="1">
              <a:spcAft>
                <a:spcPts val="0"/>
              </a:spcAft>
              <a:defRPr/>
            </a:pPr>
            <a:r>
              <a:rPr lang="en-US" sz="2000" dirty="0" smtClean="0">
                <a:latin typeface="Candara" pitchFamily="34" charset="0"/>
              </a:rPr>
              <a:t>Improves with more rain gauge data available</a:t>
            </a:r>
            <a:endParaRPr lang="en-US" sz="2000" dirty="0">
              <a:latin typeface="Candara" pitchFamily="34" charset="0"/>
            </a:endParaRPr>
          </a:p>
        </p:txBody>
      </p:sp>
    </p:spTree>
    <p:extLst>
      <p:ext uri="{BB962C8B-B14F-4D97-AF65-F5344CB8AC3E}">
        <p14:creationId xmlns:p14="http://schemas.microsoft.com/office/powerpoint/2010/main" val="325262409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371600"/>
            <a:ext cx="4114800" cy="4613996"/>
          </a:xfrm>
          <a:prstGeom prst="rect">
            <a:avLst/>
          </a:prstGeom>
        </p:spPr>
      </p:pic>
      <p:pic>
        <p:nvPicPr>
          <p:cNvPr id="3" name="Picture 2"/>
          <p:cNvPicPr>
            <a:picLocks noChangeAspect="1"/>
          </p:cNvPicPr>
          <p:nvPr/>
        </p:nvPicPr>
        <p:blipFill>
          <a:blip r:embed="rId3"/>
          <a:stretch>
            <a:fillRect/>
          </a:stretch>
        </p:blipFill>
        <p:spPr>
          <a:xfrm>
            <a:off x="4648200" y="1385101"/>
            <a:ext cx="4114800" cy="4620251"/>
          </a:xfrm>
          <a:prstGeom prst="rect">
            <a:avLst/>
          </a:prstGeom>
        </p:spPr>
      </p:pic>
      <p:sp>
        <p:nvSpPr>
          <p:cNvPr id="8" name="Title 1"/>
          <p:cNvSpPr txBox="1">
            <a:spLocks/>
          </p:cNvSpPr>
          <p:nvPr/>
        </p:nvSpPr>
        <p:spPr bwMode="auto">
          <a:xfrm>
            <a:off x="457200" y="762000"/>
            <a:ext cx="8229600" cy="487363"/>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smtClean="0">
                <a:latin typeface="Tw Cen MT" pitchFamily="34" charset="0"/>
                <a:ea typeface="+mj-ea"/>
                <a:cs typeface="+mj-cs"/>
              </a:rPr>
              <a:t>CHIRPS Products</a:t>
            </a:r>
            <a:endParaRPr lang="en-US" sz="3200" b="1" dirty="0">
              <a:latin typeface="Tw Cen MT" pitchFamily="34" charset="0"/>
              <a:ea typeface="+mj-ea"/>
              <a:cs typeface="+mj-cs"/>
            </a:endParaRPr>
          </a:p>
        </p:txBody>
      </p:sp>
      <p:sp>
        <p:nvSpPr>
          <p:cNvPr id="5" name="TextBox 4"/>
          <p:cNvSpPr txBox="1"/>
          <p:nvPr/>
        </p:nvSpPr>
        <p:spPr>
          <a:xfrm>
            <a:off x="381000" y="5985596"/>
            <a:ext cx="4114800" cy="369332"/>
          </a:xfrm>
          <a:prstGeom prst="rect">
            <a:avLst/>
          </a:prstGeom>
          <a:noFill/>
        </p:spPr>
        <p:txBody>
          <a:bodyPr wrap="square" rtlCol="0">
            <a:spAutoFit/>
          </a:bodyPr>
          <a:lstStyle/>
          <a:p>
            <a:pPr algn="ctr"/>
            <a:r>
              <a:rPr lang="en-US" sz="1800" b="1" dirty="0" smtClean="0"/>
              <a:t>Monthly Precipitation – May 2017</a:t>
            </a:r>
            <a:endParaRPr lang="en-US" sz="1800" b="1" dirty="0"/>
          </a:p>
        </p:txBody>
      </p:sp>
      <p:sp>
        <p:nvSpPr>
          <p:cNvPr id="11" name="TextBox 10"/>
          <p:cNvSpPr txBox="1"/>
          <p:nvPr/>
        </p:nvSpPr>
        <p:spPr>
          <a:xfrm>
            <a:off x="4648200" y="5989320"/>
            <a:ext cx="4114800" cy="369332"/>
          </a:xfrm>
          <a:prstGeom prst="rect">
            <a:avLst/>
          </a:prstGeom>
          <a:noFill/>
        </p:spPr>
        <p:txBody>
          <a:bodyPr wrap="square" rtlCol="0">
            <a:spAutoFit/>
          </a:bodyPr>
          <a:lstStyle/>
          <a:p>
            <a:pPr algn="ctr"/>
            <a:r>
              <a:rPr lang="en-US" sz="1800" b="1" dirty="0" smtClean="0"/>
              <a:t>Monthly Anomaly – May 2017</a:t>
            </a:r>
            <a:endParaRPr lang="en-US" sz="1800" b="1" dirty="0"/>
          </a:p>
        </p:txBody>
      </p:sp>
    </p:spTree>
    <p:extLst>
      <p:ext uri="{BB962C8B-B14F-4D97-AF65-F5344CB8AC3E}">
        <p14:creationId xmlns:p14="http://schemas.microsoft.com/office/powerpoint/2010/main" val="119455765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57200" y="762000"/>
            <a:ext cx="8229600" cy="487363"/>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smtClean="0">
                <a:latin typeface="Tw Cen MT" pitchFamily="34" charset="0"/>
                <a:ea typeface="+mj-ea"/>
                <a:cs typeface="+mj-cs"/>
              </a:rPr>
              <a:t>CHIRPS Products</a:t>
            </a:r>
            <a:endParaRPr lang="en-US" sz="3200" b="1" dirty="0">
              <a:latin typeface="Tw Cen MT" pitchFamily="34" charset="0"/>
              <a:ea typeface="+mj-ea"/>
              <a:cs typeface="+mj-cs"/>
            </a:endParaRPr>
          </a:p>
        </p:txBody>
      </p:sp>
      <p:sp>
        <p:nvSpPr>
          <p:cNvPr id="5" name="TextBox 4"/>
          <p:cNvSpPr txBox="1"/>
          <p:nvPr/>
        </p:nvSpPr>
        <p:spPr>
          <a:xfrm>
            <a:off x="381000" y="5985596"/>
            <a:ext cx="4114800" cy="369332"/>
          </a:xfrm>
          <a:prstGeom prst="rect">
            <a:avLst/>
          </a:prstGeom>
          <a:noFill/>
        </p:spPr>
        <p:txBody>
          <a:bodyPr wrap="square" rtlCol="0">
            <a:spAutoFit/>
          </a:bodyPr>
          <a:lstStyle/>
          <a:p>
            <a:pPr algn="ctr"/>
            <a:r>
              <a:rPr lang="en-US" sz="1800" b="1" dirty="0" smtClean="0"/>
              <a:t>3-Monthly Prec. – </a:t>
            </a:r>
            <a:r>
              <a:rPr lang="en-US" sz="1800" b="1" dirty="0" err="1" smtClean="0"/>
              <a:t>MarAprMay</a:t>
            </a:r>
            <a:r>
              <a:rPr lang="en-US" sz="1800" b="1" dirty="0" smtClean="0"/>
              <a:t> 2017</a:t>
            </a:r>
            <a:endParaRPr lang="en-US" sz="1800" b="1" dirty="0"/>
          </a:p>
        </p:txBody>
      </p:sp>
      <p:sp>
        <p:nvSpPr>
          <p:cNvPr id="11" name="TextBox 10"/>
          <p:cNvSpPr txBox="1"/>
          <p:nvPr/>
        </p:nvSpPr>
        <p:spPr>
          <a:xfrm>
            <a:off x="4648200" y="5989320"/>
            <a:ext cx="4114800" cy="369332"/>
          </a:xfrm>
          <a:prstGeom prst="rect">
            <a:avLst/>
          </a:prstGeom>
          <a:noFill/>
        </p:spPr>
        <p:txBody>
          <a:bodyPr wrap="square" rtlCol="0">
            <a:spAutoFit/>
          </a:bodyPr>
          <a:lstStyle/>
          <a:p>
            <a:pPr algn="ctr"/>
            <a:r>
              <a:rPr lang="en-US" sz="1800" b="1" dirty="0" smtClean="0"/>
              <a:t>3-Monthly </a:t>
            </a:r>
            <a:r>
              <a:rPr lang="en-US" sz="1800" b="1" dirty="0" err="1" smtClean="0"/>
              <a:t>Anom</a:t>
            </a:r>
            <a:r>
              <a:rPr lang="en-US" sz="1800" b="1" dirty="0" smtClean="0"/>
              <a:t> – </a:t>
            </a:r>
            <a:r>
              <a:rPr lang="en-US" sz="1800" b="1" dirty="0" err="1" smtClean="0"/>
              <a:t>MarAprMay</a:t>
            </a:r>
            <a:r>
              <a:rPr lang="en-US" sz="1800" b="1" dirty="0" smtClean="0"/>
              <a:t> 2017</a:t>
            </a:r>
            <a:endParaRPr lang="en-US" sz="1800" b="1" dirty="0"/>
          </a:p>
        </p:txBody>
      </p:sp>
      <p:pic>
        <p:nvPicPr>
          <p:cNvPr id="4" name="Picture 3"/>
          <p:cNvPicPr>
            <a:picLocks noChangeAspect="1"/>
          </p:cNvPicPr>
          <p:nvPr/>
        </p:nvPicPr>
        <p:blipFill>
          <a:blip r:embed="rId2"/>
          <a:stretch>
            <a:fillRect/>
          </a:stretch>
        </p:blipFill>
        <p:spPr>
          <a:xfrm>
            <a:off x="384048" y="1371763"/>
            <a:ext cx="4114800" cy="4633589"/>
          </a:xfrm>
          <a:prstGeom prst="rect">
            <a:avLst/>
          </a:prstGeom>
        </p:spPr>
      </p:pic>
      <p:pic>
        <p:nvPicPr>
          <p:cNvPr id="6" name="Picture 5"/>
          <p:cNvPicPr>
            <a:picLocks noChangeAspect="1"/>
          </p:cNvPicPr>
          <p:nvPr/>
        </p:nvPicPr>
        <p:blipFill>
          <a:blip r:embed="rId3"/>
          <a:stretch>
            <a:fillRect/>
          </a:stretch>
        </p:blipFill>
        <p:spPr>
          <a:xfrm>
            <a:off x="4648200" y="1389888"/>
            <a:ext cx="4114800" cy="4626482"/>
          </a:xfrm>
          <a:prstGeom prst="rect">
            <a:avLst/>
          </a:prstGeom>
        </p:spPr>
      </p:pic>
    </p:spTree>
    <p:extLst>
      <p:ext uri="{BB962C8B-B14F-4D97-AF65-F5344CB8AC3E}">
        <p14:creationId xmlns:p14="http://schemas.microsoft.com/office/powerpoint/2010/main" val="69440731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609600"/>
            <a:ext cx="9144000" cy="1143000"/>
          </a:xfrm>
        </p:spPr>
        <p:txBody>
          <a:bodyPr/>
          <a:lstStyle/>
          <a:p>
            <a:pPr eaLnBrk="1" hangingPunct="1"/>
            <a:r>
              <a:rPr lang="en-US" dirty="0" smtClean="0"/>
              <a:t>CHIRPS – </a:t>
            </a:r>
            <a:r>
              <a:rPr lang="en-US" dirty="0" smtClean="0"/>
              <a:t>strengths and limitations</a:t>
            </a:r>
          </a:p>
        </p:txBody>
      </p:sp>
      <p:sp>
        <p:nvSpPr>
          <p:cNvPr id="71683" name="Content Placeholder 2"/>
          <p:cNvSpPr>
            <a:spLocks noGrp="1"/>
          </p:cNvSpPr>
          <p:nvPr>
            <p:ph idx="1"/>
          </p:nvPr>
        </p:nvSpPr>
        <p:spPr/>
        <p:txBody>
          <a:bodyPr/>
          <a:lstStyle/>
          <a:p>
            <a:pPr eaLnBrk="1" hangingPunct="1"/>
            <a:r>
              <a:rPr lang="en-US" dirty="0" smtClean="0"/>
              <a:t>Strengths:</a:t>
            </a:r>
          </a:p>
          <a:p>
            <a:pPr lvl="1" eaLnBrk="1" hangingPunct="1"/>
            <a:r>
              <a:rPr lang="en-US" dirty="0" smtClean="0"/>
              <a:t>Provides good spatial representation of rainfall performance</a:t>
            </a:r>
          </a:p>
          <a:p>
            <a:pPr lvl="1" eaLnBrk="1" hangingPunct="1"/>
            <a:r>
              <a:rPr lang="en-US" dirty="0" smtClean="0"/>
              <a:t>Provides superior spatial resolution (0.05 </a:t>
            </a:r>
            <a:r>
              <a:rPr lang="en-US" dirty="0" err="1" smtClean="0"/>
              <a:t>deg</a:t>
            </a:r>
            <a:r>
              <a:rPr lang="en-US" dirty="0" smtClean="0"/>
              <a:t>) in comparison to other rainfall datasets</a:t>
            </a:r>
          </a:p>
          <a:p>
            <a:pPr lvl="1" eaLnBrk="1" hangingPunct="1"/>
            <a:r>
              <a:rPr lang="en-US" dirty="0" smtClean="0"/>
              <a:t>Global extent</a:t>
            </a:r>
          </a:p>
          <a:p>
            <a:pPr lvl="1" eaLnBrk="1" hangingPunct="1"/>
            <a:r>
              <a:rPr lang="en-US" dirty="0" smtClean="0"/>
              <a:t>Based on a long-term (1981-present) climatology, allowing for rainfall trend analysis</a:t>
            </a:r>
          </a:p>
          <a:p>
            <a:pPr lvl="1" eaLnBrk="1" hangingPunct="1"/>
            <a:r>
              <a:rPr lang="en-US" dirty="0" smtClean="0"/>
              <a:t>An abundance of station data is incorporated</a:t>
            </a:r>
          </a:p>
          <a:p>
            <a:pPr lvl="1" eaLnBrk="1" hangingPunct="1"/>
            <a:endParaRPr lang="en-US" dirty="0" smtClean="0"/>
          </a:p>
        </p:txBody>
      </p:sp>
    </p:spTree>
    <p:extLst>
      <p:ext uri="{BB962C8B-B14F-4D97-AF65-F5344CB8AC3E}">
        <p14:creationId xmlns:p14="http://schemas.microsoft.com/office/powerpoint/2010/main" val="34948475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612648"/>
            <a:ext cx="9144000" cy="1143000"/>
          </a:xfrm>
        </p:spPr>
        <p:txBody>
          <a:bodyPr/>
          <a:lstStyle/>
          <a:p>
            <a:pPr eaLnBrk="1" hangingPunct="1"/>
            <a:r>
              <a:rPr lang="en-US" dirty="0" smtClean="0"/>
              <a:t>CHIRPS – strengths and limitations</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Limitations:</a:t>
            </a:r>
          </a:p>
          <a:p>
            <a:pPr lvl="1" eaLnBrk="1" fontAlgn="auto" hangingPunct="1">
              <a:spcAft>
                <a:spcPts val="0"/>
              </a:spcAft>
              <a:defRPr/>
            </a:pPr>
            <a:r>
              <a:rPr lang="en-US" dirty="0" err="1" smtClean="0"/>
              <a:t>Pentadal</a:t>
            </a:r>
            <a:r>
              <a:rPr lang="en-US" dirty="0" smtClean="0"/>
              <a:t> (5-day) data disaggregated to daily observations</a:t>
            </a:r>
          </a:p>
          <a:p>
            <a:pPr lvl="1" eaLnBrk="1" fontAlgn="auto" hangingPunct="1">
              <a:spcAft>
                <a:spcPts val="0"/>
              </a:spcAft>
              <a:defRPr/>
            </a:pPr>
            <a:r>
              <a:rPr lang="en-US" dirty="0" smtClean="0"/>
              <a:t>Timeliness of “final” data – prelim for operational</a:t>
            </a:r>
          </a:p>
          <a:p>
            <a:pPr lvl="1" eaLnBrk="1" fontAlgn="auto" hangingPunct="1">
              <a:spcAft>
                <a:spcPts val="0"/>
              </a:spcAft>
              <a:defRPr/>
            </a:pPr>
            <a:r>
              <a:rPr lang="en-US" dirty="0" smtClean="0"/>
              <a:t>Tends to miss high rainfall events due to being </a:t>
            </a:r>
            <a:r>
              <a:rPr lang="en-US" dirty="0" smtClean="0"/>
              <a:t>tuned </a:t>
            </a:r>
            <a:r>
              <a:rPr lang="en-US" dirty="0" smtClean="0"/>
              <a:t>as a drought indicator</a:t>
            </a:r>
          </a:p>
          <a:p>
            <a:pPr lvl="1" eaLnBrk="1" fontAlgn="auto" hangingPunct="1">
              <a:spcAft>
                <a:spcPts val="0"/>
              </a:spcAft>
              <a:defRPr/>
            </a:pPr>
            <a:endParaRPr lang="en-US" dirty="0"/>
          </a:p>
        </p:txBody>
      </p:sp>
    </p:spTree>
    <p:extLst>
      <p:ext uri="{BB962C8B-B14F-4D97-AF65-F5344CB8AC3E}">
        <p14:creationId xmlns:p14="http://schemas.microsoft.com/office/powerpoint/2010/main" val="311228519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dirty="0" smtClean="0"/>
              <a:t>Rainfall data and tools: where to access</a:t>
            </a:r>
          </a:p>
        </p:txBody>
      </p:sp>
      <p:sp>
        <p:nvSpPr>
          <p:cNvPr id="3" name="Content Placeholder 2"/>
          <p:cNvSpPr>
            <a:spLocks noGrp="1"/>
          </p:cNvSpPr>
          <p:nvPr>
            <p:ph idx="1"/>
          </p:nvPr>
        </p:nvSpPr>
        <p:spPr>
          <a:xfrm>
            <a:off x="457200" y="1905000"/>
            <a:ext cx="8229600" cy="4602480"/>
          </a:xfrm>
        </p:spPr>
        <p:txBody>
          <a:bodyPr rtlCol="0">
            <a:normAutofit fontScale="85000" lnSpcReduction="20000"/>
          </a:bodyPr>
          <a:lstStyle/>
          <a:p>
            <a:pPr eaLnBrk="1" fontAlgn="auto" hangingPunct="1">
              <a:spcAft>
                <a:spcPts val="0"/>
              </a:spcAft>
              <a:defRPr/>
            </a:pPr>
            <a:r>
              <a:rPr lang="en-US" dirty="0" smtClean="0"/>
              <a:t>USGS FEWS NET Data Portal</a:t>
            </a:r>
          </a:p>
          <a:p>
            <a:pPr lvl="1" eaLnBrk="1" fontAlgn="auto" hangingPunct="1">
              <a:spcAft>
                <a:spcPts val="0"/>
              </a:spcAft>
              <a:defRPr/>
            </a:pPr>
            <a:r>
              <a:rPr lang="en-US" dirty="0" smtClean="0">
                <a:hlinkClick r:id="rId2"/>
              </a:rPr>
              <a:t>http://earlywarning.usgs.gov/fews</a:t>
            </a:r>
            <a:r>
              <a:rPr lang="en-US" dirty="0" smtClean="0"/>
              <a:t> </a:t>
            </a:r>
          </a:p>
          <a:p>
            <a:pPr lvl="1" eaLnBrk="1" fontAlgn="auto" hangingPunct="1">
              <a:spcAft>
                <a:spcPts val="0"/>
              </a:spcAft>
              <a:defRPr/>
            </a:pPr>
            <a:r>
              <a:rPr lang="en-US" dirty="0" smtClean="0"/>
              <a:t>GIS Data, graphics, charts, </a:t>
            </a:r>
          </a:p>
          <a:p>
            <a:pPr eaLnBrk="1" fontAlgn="auto" hangingPunct="1">
              <a:spcAft>
                <a:spcPts val="0"/>
              </a:spcAft>
              <a:defRPr/>
            </a:pPr>
            <a:endParaRPr lang="en-US" dirty="0" smtClean="0"/>
          </a:p>
          <a:p>
            <a:pPr eaLnBrk="1" fontAlgn="auto" hangingPunct="1">
              <a:spcAft>
                <a:spcPts val="0"/>
              </a:spcAft>
              <a:defRPr/>
            </a:pPr>
            <a:r>
              <a:rPr lang="en-US" dirty="0" smtClean="0"/>
              <a:t>Early Warning Explorer:</a:t>
            </a:r>
          </a:p>
          <a:p>
            <a:pPr lvl="1" eaLnBrk="1" fontAlgn="auto" hangingPunct="1">
              <a:spcAft>
                <a:spcPts val="0"/>
              </a:spcAft>
              <a:defRPr/>
            </a:pPr>
            <a:r>
              <a:rPr lang="en-US" dirty="0" smtClean="0">
                <a:hlinkClick r:id="rId3"/>
              </a:rPr>
              <a:t>http</a:t>
            </a:r>
            <a:r>
              <a:rPr lang="en-US" dirty="0">
                <a:hlinkClick r:id="rId3"/>
              </a:rPr>
              <a:t>://</a:t>
            </a:r>
            <a:r>
              <a:rPr lang="en-US" dirty="0" smtClean="0">
                <a:hlinkClick r:id="rId3"/>
              </a:rPr>
              <a:t>earlywarning.usgs.gov/fews/</a:t>
            </a:r>
            <a:endParaRPr lang="en-US" dirty="0" smtClean="0"/>
          </a:p>
          <a:p>
            <a:pPr lvl="1" eaLnBrk="1" fontAlgn="auto" hangingPunct="1">
              <a:spcAft>
                <a:spcPts val="0"/>
              </a:spcAft>
              <a:defRPr/>
            </a:pPr>
            <a:r>
              <a:rPr lang="en-US" dirty="0" smtClean="0"/>
              <a:t>Web-mapping, charts, graphics</a:t>
            </a:r>
          </a:p>
          <a:p>
            <a:pPr lvl="1" eaLnBrk="1" fontAlgn="auto" hangingPunct="1">
              <a:spcAft>
                <a:spcPts val="0"/>
              </a:spcAft>
              <a:defRPr/>
            </a:pPr>
            <a:endParaRPr lang="en-US" dirty="0" smtClean="0"/>
          </a:p>
          <a:p>
            <a:pPr eaLnBrk="1" fontAlgn="auto" hangingPunct="1">
              <a:spcAft>
                <a:spcPts val="0"/>
              </a:spcAft>
              <a:defRPr/>
            </a:pPr>
            <a:r>
              <a:rPr lang="en-US" dirty="0" err="1" smtClean="0"/>
              <a:t>GeoWRSI</a:t>
            </a:r>
            <a:r>
              <a:rPr lang="en-US" dirty="0" smtClean="0"/>
              <a:t> and </a:t>
            </a:r>
            <a:r>
              <a:rPr lang="en-US" dirty="0" err="1" smtClean="0"/>
              <a:t>GeoCLIM</a:t>
            </a:r>
            <a:r>
              <a:rPr lang="en-US" dirty="0" smtClean="0"/>
              <a:t> (variable accumulation periods, country specific windows)</a:t>
            </a:r>
          </a:p>
          <a:p>
            <a:pPr lvl="1" fontAlgn="auto">
              <a:spcAft>
                <a:spcPts val="0"/>
              </a:spcAft>
              <a:defRPr/>
            </a:pPr>
            <a:r>
              <a:rPr lang="en-US" dirty="0">
                <a:hlinkClick r:id="rId4"/>
              </a:rPr>
              <a:t>http://</a:t>
            </a:r>
            <a:r>
              <a:rPr lang="en-US" dirty="0" smtClean="0">
                <a:hlinkClick r:id="rId4"/>
              </a:rPr>
              <a:t>chg.geog.ucsb.edu/tools/</a:t>
            </a:r>
            <a:r>
              <a:rPr lang="en-US" dirty="0" smtClean="0"/>
              <a:t> </a:t>
            </a:r>
          </a:p>
          <a:p>
            <a:pPr marL="457200" lvl="1" indent="0" fontAlgn="auto">
              <a:spcAft>
                <a:spcPts val="0"/>
              </a:spcAft>
              <a:buNone/>
              <a:defRPr/>
            </a:pPr>
            <a:endParaRPr lang="en-US" dirty="0" smtClean="0"/>
          </a:p>
          <a:p>
            <a:pPr fontAlgn="auto">
              <a:spcAft>
                <a:spcPts val="0"/>
              </a:spcAft>
              <a:defRPr/>
            </a:pPr>
            <a:r>
              <a:rPr lang="en-US" dirty="0" smtClean="0"/>
              <a:t>CHIRPS data downloads</a:t>
            </a:r>
          </a:p>
          <a:p>
            <a:pPr lvl="1" fontAlgn="auto">
              <a:spcAft>
                <a:spcPts val="0"/>
              </a:spcAft>
              <a:defRPr/>
            </a:pPr>
            <a:r>
              <a:rPr lang="en-US" dirty="0">
                <a:hlinkClick r:id="rId5"/>
              </a:rPr>
              <a:t>ftp://chg-ftpout.geog.ucsb.edu/pub/org/chg/products/CHIRPS-2.0</a:t>
            </a:r>
            <a:r>
              <a:rPr lang="en-US" dirty="0" smtClean="0">
                <a:hlinkClick r:id="rId5"/>
              </a:rPr>
              <a:t>/</a:t>
            </a:r>
            <a:r>
              <a:rPr lang="en-US" dirty="0" smtClean="0"/>
              <a:t> </a:t>
            </a:r>
          </a:p>
          <a:p>
            <a:pPr marL="0" indent="0" fontAlgn="auto">
              <a:spcAft>
                <a:spcPts val="0"/>
              </a:spcAft>
              <a:buNone/>
              <a:defRPr/>
            </a:pPr>
            <a:endParaRPr lang="en-US" dirty="0"/>
          </a:p>
          <a:p>
            <a:pPr lvl="1" eaLnBrk="1" fontAlgn="auto" hangingPunct="1">
              <a:spcAft>
                <a:spcPts val="0"/>
              </a:spcAft>
              <a:defRPr/>
            </a:pPr>
            <a:endParaRPr lang="en-US" dirty="0"/>
          </a:p>
          <a:p>
            <a:pPr eaLnBrk="1" fontAlgn="auto" hangingPunct="1">
              <a:spcAft>
                <a:spcPts val="0"/>
              </a:spcAft>
              <a:defRPr/>
            </a:pPr>
            <a:endParaRPr lang="en-US" dirty="0"/>
          </a:p>
        </p:txBody>
      </p:sp>
    </p:spTree>
    <p:extLst>
      <p:ext uri="{BB962C8B-B14F-4D97-AF65-F5344CB8AC3E}">
        <p14:creationId xmlns:p14="http://schemas.microsoft.com/office/powerpoint/2010/main" val="187683837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0"/>
            <a:ext cx="8961120" cy="731520"/>
          </a:xfrm>
        </p:spPr>
        <p:txBody>
          <a:bodyPr/>
          <a:lstStyle/>
          <a:p>
            <a:r>
              <a:rPr lang="en-US" dirty="0" smtClean="0"/>
              <a:t>Questions?</a:t>
            </a:r>
            <a:endParaRPr lang="en-US" dirty="0"/>
          </a:p>
        </p:txBody>
      </p:sp>
    </p:spTree>
    <p:extLst>
      <p:ext uri="{BB962C8B-B14F-4D97-AF65-F5344CB8AC3E}">
        <p14:creationId xmlns:p14="http://schemas.microsoft.com/office/powerpoint/2010/main" val="627879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smtClean="0"/>
              <a:t>NOAA CPC RFE2: Basic Assumptions</a:t>
            </a:r>
          </a:p>
        </p:txBody>
      </p:sp>
      <p:sp>
        <p:nvSpPr>
          <p:cNvPr id="3" name="Content Placeholder 2"/>
          <p:cNvSpPr>
            <a:spLocks noGrp="1"/>
          </p:cNvSpPr>
          <p:nvPr>
            <p:ph idx="1"/>
          </p:nvPr>
        </p:nvSpPr>
        <p:spPr>
          <a:xfrm>
            <a:off x="457200" y="1600200"/>
            <a:ext cx="8229600" cy="3810000"/>
          </a:xfrm>
        </p:spPr>
        <p:txBody>
          <a:bodyPr rtlCol="0">
            <a:normAutofit/>
          </a:bodyPr>
          <a:lstStyle/>
          <a:p>
            <a:pPr eaLnBrk="1" fontAlgn="auto" hangingPunct="1">
              <a:spcAft>
                <a:spcPts val="0"/>
              </a:spcAft>
              <a:defRPr/>
            </a:pPr>
            <a:r>
              <a:rPr lang="en-US" sz="2800" dirty="0" smtClean="0">
                <a:latin typeface="Candara" pitchFamily="34" charset="0"/>
              </a:rPr>
              <a:t>Much of the rainfall in the tropics comes </a:t>
            </a:r>
            <a:r>
              <a:rPr lang="en-US" sz="2800" dirty="0" smtClean="0">
                <a:latin typeface="Candara" pitchFamily="34" charset="0"/>
              </a:rPr>
              <a:t>from </a:t>
            </a:r>
            <a:r>
              <a:rPr lang="en-US" sz="2800" b="1" i="1" dirty="0" smtClean="0">
                <a:latin typeface="Candara" pitchFamily="34" charset="0"/>
              </a:rPr>
              <a:t>convective storm clouds</a:t>
            </a:r>
          </a:p>
          <a:p>
            <a:pPr eaLnBrk="1" fontAlgn="auto" hangingPunct="1">
              <a:spcAft>
                <a:spcPts val="0"/>
              </a:spcAft>
              <a:defRPr/>
            </a:pPr>
            <a:r>
              <a:rPr lang="en-US" sz="2800" dirty="0" smtClean="0">
                <a:latin typeface="Candara" pitchFamily="34" charset="0"/>
              </a:rPr>
              <a:t>These </a:t>
            </a:r>
            <a:r>
              <a:rPr lang="en-US" sz="2800" b="1" i="1" dirty="0" smtClean="0">
                <a:latin typeface="Candara" pitchFamily="34" charset="0"/>
              </a:rPr>
              <a:t>clouds precipitate</a:t>
            </a:r>
            <a:r>
              <a:rPr lang="en-US" sz="2800" dirty="0" smtClean="0">
                <a:latin typeface="Candara" pitchFamily="34" charset="0"/>
              </a:rPr>
              <a:t> when their tops have reached a </a:t>
            </a:r>
            <a:r>
              <a:rPr lang="en-US" sz="2800" b="1" i="1" dirty="0" smtClean="0">
                <a:latin typeface="Candara" pitchFamily="34" charset="0"/>
              </a:rPr>
              <a:t>certain optimal temperature</a:t>
            </a:r>
            <a:r>
              <a:rPr lang="en-US" sz="2800" dirty="0" smtClean="0">
                <a:latin typeface="Candara" pitchFamily="34" charset="0"/>
              </a:rPr>
              <a:t> or </a:t>
            </a:r>
            <a:r>
              <a:rPr lang="en-US" sz="2800" b="1" i="1" dirty="0" smtClean="0">
                <a:latin typeface="Candara" pitchFamily="34" charset="0"/>
              </a:rPr>
              <a:t>height</a:t>
            </a:r>
          </a:p>
          <a:p>
            <a:pPr eaLnBrk="1" fontAlgn="auto" hangingPunct="1">
              <a:spcAft>
                <a:spcPts val="0"/>
              </a:spcAft>
              <a:defRPr/>
            </a:pPr>
            <a:r>
              <a:rPr lang="en-US" sz="2800" dirty="0" smtClean="0">
                <a:latin typeface="Candara" pitchFamily="34" charset="0"/>
              </a:rPr>
              <a:t>The </a:t>
            </a:r>
            <a:r>
              <a:rPr lang="en-US" sz="2800" b="1" i="1" dirty="0" smtClean="0">
                <a:latin typeface="Candara" pitchFamily="34" charset="0"/>
              </a:rPr>
              <a:t>cloud top temperature (related to height) </a:t>
            </a:r>
            <a:r>
              <a:rPr lang="en-US" sz="2800" dirty="0" smtClean="0">
                <a:latin typeface="Candara" pitchFamily="34" charset="0"/>
              </a:rPr>
              <a:t>can be computed from satellite infra-red (IR) images derived from </a:t>
            </a:r>
            <a:r>
              <a:rPr lang="en-US" sz="2800" b="1" i="1" dirty="0" smtClean="0">
                <a:latin typeface="Candara" pitchFamily="34" charset="0"/>
              </a:rPr>
              <a:t>observational</a:t>
            </a:r>
            <a:r>
              <a:rPr lang="en-US" sz="2800" dirty="0" smtClean="0">
                <a:latin typeface="Candara" pitchFamily="34" charset="0"/>
              </a:rPr>
              <a:t> data</a:t>
            </a:r>
            <a:endParaRPr lang="en-US" sz="2800" dirty="0">
              <a:latin typeface="Candara" pitchFamily="34" charset="0"/>
            </a:endParaRPr>
          </a:p>
        </p:txBody>
      </p:sp>
    </p:spTree>
    <p:extLst>
      <p:ext uri="{BB962C8B-B14F-4D97-AF65-F5344CB8AC3E}">
        <p14:creationId xmlns:p14="http://schemas.microsoft.com/office/powerpoint/2010/main" val="63608521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56" y="2362200"/>
            <a:ext cx="7907488" cy="3531081"/>
          </a:xfrm>
          <a:prstGeom prst="rect">
            <a:avLst/>
          </a:prstGeom>
        </p:spPr>
      </p:pic>
      <p:sp>
        <p:nvSpPr>
          <p:cNvPr id="59394" name="Title 1"/>
          <p:cNvSpPr>
            <a:spLocks noGrp="1"/>
          </p:cNvSpPr>
          <p:nvPr>
            <p:ph type="title"/>
          </p:nvPr>
        </p:nvSpPr>
        <p:spPr/>
        <p:txBody>
          <a:bodyPr/>
          <a:lstStyle/>
          <a:p>
            <a:pPr eaLnBrk="1" hangingPunct="1"/>
            <a:r>
              <a:rPr lang="en-US" dirty="0" smtClean="0"/>
              <a:t>RFE: GOES Precipitation Index Technique</a:t>
            </a:r>
          </a:p>
        </p:txBody>
      </p:sp>
      <p:sp>
        <p:nvSpPr>
          <p:cNvPr id="3" name="Content Placeholder 2"/>
          <p:cNvSpPr>
            <a:spLocks noGrp="1"/>
          </p:cNvSpPr>
          <p:nvPr>
            <p:ph idx="1"/>
          </p:nvPr>
        </p:nvSpPr>
        <p:spPr>
          <a:xfrm>
            <a:off x="457200" y="1219200"/>
            <a:ext cx="8229600" cy="1371600"/>
          </a:xfrm>
        </p:spPr>
        <p:txBody>
          <a:bodyPr rtlCol="0">
            <a:normAutofit/>
          </a:bodyPr>
          <a:lstStyle/>
          <a:p>
            <a:pPr eaLnBrk="1" fontAlgn="auto" hangingPunct="1">
              <a:spcAft>
                <a:spcPts val="0"/>
              </a:spcAft>
              <a:defRPr/>
            </a:pPr>
            <a:r>
              <a:rPr lang="en-US" sz="2800" dirty="0" smtClean="0">
                <a:latin typeface="Candara" pitchFamily="34" charset="0"/>
              </a:rPr>
              <a:t>Cold cloud duration threshold (235K or -38deg. C)</a:t>
            </a:r>
          </a:p>
          <a:p>
            <a:pPr eaLnBrk="1" fontAlgn="auto" hangingPunct="1">
              <a:spcAft>
                <a:spcPts val="0"/>
              </a:spcAft>
              <a:defRPr/>
            </a:pPr>
            <a:r>
              <a:rPr lang="en-US" sz="2800" dirty="0" smtClean="0">
                <a:latin typeface="Candara" pitchFamily="34" charset="0"/>
              </a:rPr>
              <a:t>Assumed rate of 3 mm/hour</a:t>
            </a:r>
            <a:endParaRPr lang="en-US" sz="2800" dirty="0">
              <a:latin typeface="Candara" pitchFamily="34" charset="0"/>
            </a:endParaRPr>
          </a:p>
        </p:txBody>
      </p:sp>
      <p:sp>
        <p:nvSpPr>
          <p:cNvPr id="5" name="Line 5"/>
          <p:cNvSpPr>
            <a:spLocks noChangeShapeType="1"/>
          </p:cNvSpPr>
          <p:nvPr/>
        </p:nvSpPr>
        <p:spPr bwMode="auto">
          <a:xfrm>
            <a:off x="990600" y="3962400"/>
            <a:ext cx="6781800" cy="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4000" b="0" i="0" u="none" strike="noStrike" kern="0" cap="none" spc="0" normalizeH="0" baseline="0" noProof="0" smtClean="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112490714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smtClean="0"/>
              <a:t>RFE: Microwave Inputs (SSM/I &amp; AMSU-B)</a:t>
            </a:r>
          </a:p>
        </p:txBody>
      </p:sp>
      <p:sp>
        <p:nvSpPr>
          <p:cNvPr id="3" name="Content Placeholder 2"/>
          <p:cNvSpPr>
            <a:spLocks noGrp="1"/>
          </p:cNvSpPr>
          <p:nvPr>
            <p:ph idx="1"/>
          </p:nvPr>
        </p:nvSpPr>
        <p:spPr>
          <a:xfrm>
            <a:off x="457200" y="2590800"/>
            <a:ext cx="8229600" cy="2362200"/>
          </a:xfrm>
        </p:spPr>
        <p:txBody>
          <a:bodyPr rtlCol="0">
            <a:noAutofit/>
          </a:bodyPr>
          <a:lstStyle/>
          <a:p>
            <a:pPr marL="0" indent="0" eaLnBrk="1" fontAlgn="auto" hangingPunct="1">
              <a:spcAft>
                <a:spcPts val="0"/>
              </a:spcAft>
              <a:buNone/>
              <a:defRPr/>
            </a:pPr>
            <a:r>
              <a:rPr lang="en-US" b="1" dirty="0" smtClean="0">
                <a:latin typeface="Tw Cen MT"/>
              </a:rPr>
              <a:t>SSM/I (stratospheric sounding microwave/imager)</a:t>
            </a:r>
          </a:p>
          <a:p>
            <a:pPr eaLnBrk="1" fontAlgn="auto" hangingPunct="1">
              <a:spcAft>
                <a:spcPts val="0"/>
              </a:spcAft>
              <a:defRPr/>
            </a:pPr>
            <a:r>
              <a:rPr lang="en-US" sz="2000" dirty="0" smtClean="0">
                <a:latin typeface="Tw Cen MT"/>
              </a:rPr>
              <a:t>2 instruments estimate precipitation daily at ~6 hourly frequency</a:t>
            </a:r>
          </a:p>
          <a:p>
            <a:pPr eaLnBrk="1" fontAlgn="auto" hangingPunct="1">
              <a:spcAft>
                <a:spcPts val="0"/>
              </a:spcAft>
              <a:defRPr/>
            </a:pPr>
            <a:r>
              <a:rPr lang="en-US" sz="2000" dirty="0" smtClean="0">
                <a:latin typeface="Tw Cen MT"/>
              </a:rPr>
              <a:t>Tends to sharply overestimate detected convective rainfall</a:t>
            </a:r>
          </a:p>
          <a:p>
            <a:pPr eaLnBrk="1" fontAlgn="auto" hangingPunct="1">
              <a:spcAft>
                <a:spcPts val="0"/>
              </a:spcAft>
              <a:defRPr/>
            </a:pPr>
            <a:r>
              <a:rPr lang="en-US" sz="2000" dirty="0" smtClean="0">
                <a:latin typeface="Tw Cen MT"/>
              </a:rPr>
              <a:t>Fails to catch other rainfall in temporal gaps</a:t>
            </a:r>
          </a:p>
          <a:p>
            <a:pPr marL="0" indent="0" eaLnBrk="1" fontAlgn="auto" hangingPunct="1">
              <a:spcAft>
                <a:spcPts val="0"/>
              </a:spcAft>
              <a:buNone/>
              <a:defRPr/>
            </a:pPr>
            <a:endParaRPr lang="en-US" b="1" dirty="0" smtClean="0">
              <a:latin typeface="Tw Cen MT"/>
            </a:endParaRPr>
          </a:p>
          <a:p>
            <a:pPr marL="0" indent="0" eaLnBrk="1" fontAlgn="auto" hangingPunct="1">
              <a:spcAft>
                <a:spcPts val="0"/>
              </a:spcAft>
              <a:buNone/>
              <a:defRPr/>
            </a:pPr>
            <a:r>
              <a:rPr lang="en-US" b="1" dirty="0" smtClean="0">
                <a:latin typeface="Tw Cen MT"/>
              </a:rPr>
              <a:t>AMSU-B  (advanced microwave sounder)</a:t>
            </a:r>
            <a:endParaRPr lang="en-US" b="1" dirty="0">
              <a:latin typeface="Tw Cen MT"/>
            </a:endParaRPr>
          </a:p>
          <a:p>
            <a:pPr eaLnBrk="1" fontAlgn="auto" hangingPunct="1">
              <a:spcAft>
                <a:spcPts val="0"/>
              </a:spcAft>
              <a:defRPr/>
            </a:pPr>
            <a:r>
              <a:rPr lang="en-US" sz="2000" dirty="0" smtClean="0">
                <a:latin typeface="Tw Cen MT"/>
              </a:rPr>
              <a:t>Data available 4 times daily, staggered temporally</a:t>
            </a:r>
          </a:p>
          <a:p>
            <a:pPr eaLnBrk="1" fontAlgn="auto" hangingPunct="1">
              <a:spcAft>
                <a:spcPts val="0"/>
              </a:spcAft>
              <a:defRPr/>
            </a:pPr>
            <a:r>
              <a:rPr lang="en-US" sz="2000" dirty="0" smtClean="0">
                <a:latin typeface="Tw Cen MT"/>
              </a:rPr>
              <a:t>Tends to overestimate most precipitation, but does well with highly convective systems</a:t>
            </a:r>
          </a:p>
          <a:p>
            <a:pPr eaLnBrk="1" fontAlgn="auto" hangingPunct="1">
              <a:spcAft>
                <a:spcPts val="0"/>
              </a:spcAft>
              <a:defRPr/>
            </a:pPr>
            <a:r>
              <a:rPr lang="en-US" sz="2000" dirty="0" smtClean="0">
                <a:latin typeface="Tw Cen MT"/>
              </a:rPr>
              <a:t>Pre-processing of data; conversion from HDF format and resampling to 0.1 </a:t>
            </a:r>
            <a:r>
              <a:rPr lang="en-US" sz="2000" dirty="0" err="1" smtClean="0">
                <a:latin typeface="Tw Cen MT"/>
              </a:rPr>
              <a:t>deg</a:t>
            </a:r>
            <a:r>
              <a:rPr lang="en-US" sz="2000" dirty="0" smtClean="0">
                <a:latin typeface="Tw Cen MT"/>
              </a:rPr>
              <a:t> resolution</a:t>
            </a:r>
            <a:endParaRPr lang="en-US" sz="2000" dirty="0">
              <a:latin typeface="Tw Cen MT"/>
            </a:endParaRPr>
          </a:p>
        </p:txBody>
      </p:sp>
    </p:spTree>
    <p:extLst>
      <p:ext uri="{BB962C8B-B14F-4D97-AF65-F5344CB8AC3E}">
        <p14:creationId xmlns:p14="http://schemas.microsoft.com/office/powerpoint/2010/main" val="14138427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9" y="0"/>
            <a:ext cx="2543333"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267" y="0"/>
            <a:ext cx="2543333"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 y="3474720"/>
            <a:ext cx="2543333"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8267" y="3474720"/>
            <a:ext cx="2537460"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026920"/>
            <a:ext cx="3758222"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0" y="1066800"/>
            <a:ext cx="3581400" cy="861774"/>
          </a:xfrm>
          <a:prstGeom prst="rect">
            <a:avLst/>
          </a:prstGeom>
          <a:noFill/>
        </p:spPr>
        <p:txBody>
          <a:bodyPr wrap="square" rtlCol="0">
            <a:spAutoFit/>
          </a:bodyPr>
          <a:lstStyle/>
          <a:p>
            <a:pPr algn="ctr"/>
            <a:r>
              <a:rPr lang="en-US" sz="2000" b="1" dirty="0" smtClean="0">
                <a:latin typeface="Tw Cen MT"/>
              </a:rPr>
              <a:t>Synergy of Outputs for</a:t>
            </a:r>
          </a:p>
          <a:p>
            <a:pPr algn="ctr"/>
            <a:r>
              <a:rPr lang="en-US" sz="2000" b="1" dirty="0" smtClean="0">
                <a:latin typeface="Tw Cen MT"/>
              </a:rPr>
              <a:t>Final Product </a:t>
            </a:r>
            <a:endParaRPr lang="en-US" sz="2000" b="1" dirty="0">
              <a:latin typeface="Tw Cen MT"/>
            </a:endParaRPr>
          </a:p>
        </p:txBody>
      </p:sp>
      <p:sp>
        <p:nvSpPr>
          <p:cNvPr id="3" name="TextBox 2"/>
          <p:cNvSpPr txBox="1"/>
          <p:nvPr/>
        </p:nvSpPr>
        <p:spPr>
          <a:xfrm>
            <a:off x="5334000" y="76200"/>
            <a:ext cx="3682022" cy="954107"/>
          </a:xfrm>
          <a:prstGeom prst="rect">
            <a:avLst/>
          </a:prstGeom>
          <a:noFill/>
        </p:spPr>
        <p:txBody>
          <a:bodyPr wrap="square" rtlCol="0">
            <a:spAutoFit/>
          </a:bodyPr>
          <a:lstStyle/>
          <a:p>
            <a:r>
              <a:rPr lang="en-US" sz="1400" dirty="0" smtClean="0"/>
              <a:t>The three satellite estimates are combined linearly using predetermined weighting coefficients, then merged with the GTS station data.</a:t>
            </a:r>
            <a:endParaRPr lang="en-US" sz="1400" dirty="0"/>
          </a:p>
        </p:txBody>
      </p:sp>
    </p:spTree>
    <p:extLst>
      <p:ext uri="{BB962C8B-B14F-4D97-AF65-F5344CB8AC3E}">
        <p14:creationId xmlns:p14="http://schemas.microsoft.com/office/powerpoint/2010/main" val="3127639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smtClean="0"/>
              <a:t>RFE: Characteristics</a:t>
            </a:r>
          </a:p>
        </p:txBody>
      </p:sp>
      <p:sp>
        <p:nvSpPr>
          <p:cNvPr id="3" name="Content Placeholder 2"/>
          <p:cNvSpPr>
            <a:spLocks noGrp="1"/>
          </p:cNvSpPr>
          <p:nvPr>
            <p:ph idx="1"/>
          </p:nvPr>
        </p:nvSpPr>
        <p:spPr>
          <a:xfrm>
            <a:off x="457200" y="1600200"/>
            <a:ext cx="8229600" cy="4572000"/>
          </a:xfrm>
        </p:spPr>
        <p:txBody>
          <a:bodyPr rtlCol="0">
            <a:normAutofit lnSpcReduction="10000"/>
          </a:bodyPr>
          <a:lstStyle/>
          <a:p>
            <a:pPr eaLnBrk="1" fontAlgn="auto" hangingPunct="1">
              <a:spcAft>
                <a:spcPts val="0"/>
              </a:spcAft>
              <a:defRPr/>
            </a:pPr>
            <a:r>
              <a:rPr lang="en-US" sz="2000" b="1" dirty="0" smtClean="0">
                <a:latin typeface="Candara" pitchFamily="34" charset="0"/>
              </a:rPr>
              <a:t>Spatial: </a:t>
            </a:r>
          </a:p>
          <a:p>
            <a:pPr lvl="1" eaLnBrk="1" fontAlgn="auto" hangingPunct="1">
              <a:spcAft>
                <a:spcPts val="0"/>
              </a:spcAft>
              <a:defRPr/>
            </a:pPr>
            <a:r>
              <a:rPr lang="en-US" sz="2000" dirty="0" smtClean="0">
                <a:latin typeface="Candara" pitchFamily="34" charset="0"/>
              </a:rPr>
              <a:t>0.1 degree (~10km) pixel resolution</a:t>
            </a:r>
          </a:p>
          <a:p>
            <a:pPr lvl="1" eaLnBrk="1" fontAlgn="auto" hangingPunct="1">
              <a:spcAft>
                <a:spcPts val="0"/>
              </a:spcAft>
              <a:defRPr/>
            </a:pPr>
            <a:r>
              <a:rPr lang="en-US" sz="2000" dirty="0" smtClean="0">
                <a:latin typeface="Candara" pitchFamily="34" charset="0"/>
              </a:rPr>
              <a:t>Africa, Central Asia, South Asia coverage</a:t>
            </a:r>
            <a:endParaRPr lang="en-US" sz="2000" dirty="0" smtClean="0">
              <a:latin typeface="Candara" pitchFamily="34" charset="0"/>
            </a:endParaRPr>
          </a:p>
          <a:p>
            <a:pPr eaLnBrk="1" fontAlgn="auto" hangingPunct="1">
              <a:spcAft>
                <a:spcPts val="0"/>
              </a:spcAft>
              <a:defRPr/>
            </a:pPr>
            <a:r>
              <a:rPr lang="en-US" sz="2000" b="1" dirty="0" smtClean="0">
                <a:latin typeface="Candara" pitchFamily="34" charset="0"/>
              </a:rPr>
              <a:t>Temporal:</a:t>
            </a:r>
          </a:p>
          <a:p>
            <a:pPr lvl="1" eaLnBrk="1" fontAlgn="auto" hangingPunct="1">
              <a:spcAft>
                <a:spcPts val="0"/>
              </a:spcAft>
              <a:defRPr/>
            </a:pPr>
            <a:r>
              <a:rPr lang="en-US" sz="2000" dirty="0" smtClean="0">
                <a:latin typeface="Candara" pitchFamily="34" charset="0"/>
              </a:rPr>
              <a:t>Daily estimates, summed to </a:t>
            </a:r>
            <a:r>
              <a:rPr lang="en-US" sz="2000" dirty="0" err="1" smtClean="0">
                <a:latin typeface="Candara" pitchFamily="34" charset="0"/>
              </a:rPr>
              <a:t>dekadal</a:t>
            </a:r>
            <a:r>
              <a:rPr lang="en-US" sz="2000" dirty="0">
                <a:latin typeface="Candara" pitchFamily="34" charset="0"/>
              </a:rPr>
              <a:t> </a:t>
            </a:r>
            <a:r>
              <a:rPr lang="en-US" sz="2000" dirty="0" smtClean="0">
                <a:latin typeface="Candara" pitchFamily="34" charset="0"/>
              </a:rPr>
              <a:t>(</a:t>
            </a:r>
            <a:r>
              <a:rPr lang="en-US" sz="2000" dirty="0" err="1" smtClean="0">
                <a:latin typeface="Candara" pitchFamily="34" charset="0"/>
              </a:rPr>
              <a:t>approx</a:t>
            </a:r>
            <a:r>
              <a:rPr lang="en-US" sz="2000" dirty="0" smtClean="0">
                <a:latin typeface="Candara" pitchFamily="34" charset="0"/>
              </a:rPr>
              <a:t> 10-day) totals</a:t>
            </a:r>
          </a:p>
          <a:p>
            <a:pPr lvl="1" eaLnBrk="1" fontAlgn="auto" hangingPunct="1">
              <a:spcAft>
                <a:spcPts val="0"/>
              </a:spcAft>
              <a:defRPr/>
            </a:pPr>
            <a:r>
              <a:rPr lang="en-US" sz="2000" dirty="0" smtClean="0">
                <a:latin typeface="Candara" pitchFamily="34" charset="0"/>
              </a:rPr>
              <a:t>2001-present</a:t>
            </a:r>
          </a:p>
          <a:p>
            <a:pPr eaLnBrk="1" fontAlgn="auto" hangingPunct="1">
              <a:spcAft>
                <a:spcPts val="0"/>
              </a:spcAft>
              <a:defRPr/>
            </a:pPr>
            <a:r>
              <a:rPr lang="en-US" sz="2000" b="1" dirty="0" smtClean="0">
                <a:latin typeface="Candara" pitchFamily="34" charset="0"/>
              </a:rPr>
              <a:t>Quantities:</a:t>
            </a:r>
          </a:p>
          <a:p>
            <a:pPr lvl="1" eaLnBrk="1" fontAlgn="auto" hangingPunct="1">
              <a:spcAft>
                <a:spcPts val="0"/>
              </a:spcAft>
              <a:defRPr/>
            </a:pPr>
            <a:r>
              <a:rPr lang="en-US" sz="2000" dirty="0" smtClean="0">
                <a:latin typeface="Candara" pitchFamily="34" charset="0"/>
              </a:rPr>
              <a:t>Units: mm</a:t>
            </a:r>
          </a:p>
          <a:p>
            <a:pPr eaLnBrk="1" fontAlgn="auto" hangingPunct="1">
              <a:spcAft>
                <a:spcPts val="0"/>
              </a:spcAft>
              <a:defRPr/>
            </a:pPr>
            <a:r>
              <a:rPr lang="en-US" sz="2000" b="1" dirty="0" smtClean="0">
                <a:latin typeface="Candara" pitchFamily="34" charset="0"/>
              </a:rPr>
              <a:t>Typical Presentation:</a:t>
            </a:r>
          </a:p>
          <a:p>
            <a:pPr lvl="1" eaLnBrk="1" fontAlgn="auto" hangingPunct="1">
              <a:spcAft>
                <a:spcPts val="0"/>
              </a:spcAft>
              <a:defRPr/>
            </a:pPr>
            <a:r>
              <a:rPr lang="en-US" sz="2000" dirty="0" smtClean="0">
                <a:latin typeface="Candara" pitchFamily="34" charset="0"/>
              </a:rPr>
              <a:t>Actual, Diff-</a:t>
            </a:r>
            <a:r>
              <a:rPr lang="en-US" sz="2000" dirty="0" err="1" smtClean="0">
                <a:latin typeface="Candara" pitchFamily="34" charset="0"/>
              </a:rPr>
              <a:t>Avg</a:t>
            </a:r>
            <a:r>
              <a:rPr lang="en-US" sz="2000" dirty="0" smtClean="0">
                <a:latin typeface="Candara" pitchFamily="34" charset="0"/>
              </a:rPr>
              <a:t>, </a:t>
            </a:r>
            <a:r>
              <a:rPr lang="en-US" sz="2000" dirty="0" err="1" smtClean="0">
                <a:latin typeface="Candara" pitchFamily="34" charset="0"/>
              </a:rPr>
              <a:t>Pct-Avg</a:t>
            </a:r>
            <a:r>
              <a:rPr lang="en-US" sz="2000" dirty="0" smtClean="0">
                <a:latin typeface="Candara" pitchFamily="34" charset="0"/>
              </a:rPr>
              <a:t>, graphs, 30-day rain/dry day</a:t>
            </a:r>
          </a:p>
          <a:p>
            <a:pPr eaLnBrk="1" fontAlgn="auto" hangingPunct="1">
              <a:spcAft>
                <a:spcPts val="0"/>
              </a:spcAft>
              <a:defRPr/>
            </a:pPr>
            <a:r>
              <a:rPr lang="en-US" sz="2000" b="1" dirty="0" smtClean="0">
                <a:latin typeface="Candara" pitchFamily="34" charset="0"/>
              </a:rPr>
              <a:t>Accuracy: </a:t>
            </a:r>
          </a:p>
          <a:p>
            <a:pPr lvl="1" eaLnBrk="1" fontAlgn="auto" hangingPunct="1">
              <a:spcAft>
                <a:spcPts val="0"/>
              </a:spcAft>
              <a:defRPr/>
            </a:pPr>
            <a:r>
              <a:rPr lang="en-US" sz="2000" dirty="0" smtClean="0">
                <a:latin typeface="Candara" pitchFamily="34" charset="0"/>
              </a:rPr>
              <a:t>Estimates </a:t>
            </a:r>
            <a:r>
              <a:rPr lang="en-US" sz="2000" dirty="0" smtClean="0">
                <a:latin typeface="Candara" pitchFamily="34" charset="0"/>
              </a:rPr>
              <a:t>convective </a:t>
            </a:r>
            <a:r>
              <a:rPr lang="en-US" sz="2000" dirty="0" smtClean="0">
                <a:latin typeface="Candara" pitchFamily="34" charset="0"/>
              </a:rPr>
              <a:t>rainfall best</a:t>
            </a:r>
            <a:endParaRPr lang="en-US" sz="2000" dirty="0" smtClean="0">
              <a:latin typeface="Candara" pitchFamily="34" charset="0"/>
            </a:endParaRPr>
          </a:p>
          <a:p>
            <a:pPr lvl="1" eaLnBrk="1" fontAlgn="auto" hangingPunct="1">
              <a:spcAft>
                <a:spcPts val="0"/>
              </a:spcAft>
              <a:defRPr/>
            </a:pPr>
            <a:r>
              <a:rPr lang="en-US" sz="2000" dirty="0" smtClean="0">
                <a:latin typeface="Candara" pitchFamily="34" charset="0"/>
              </a:rPr>
              <a:t>Good when rain gauges available on GTS</a:t>
            </a:r>
            <a:endParaRPr lang="en-US" sz="2000" dirty="0">
              <a:latin typeface="Candara" pitchFamily="34" charset="0"/>
            </a:endParaRPr>
          </a:p>
        </p:txBody>
      </p:sp>
    </p:spTree>
    <p:extLst>
      <p:ext uri="{BB962C8B-B14F-4D97-AF65-F5344CB8AC3E}">
        <p14:creationId xmlns:p14="http://schemas.microsoft.com/office/powerpoint/2010/main" val="391194027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762000"/>
            <a:ext cx="8229600" cy="487363"/>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smtClean="0">
                <a:latin typeface="Tw Cen MT" pitchFamily="34" charset="0"/>
                <a:ea typeface="+mj-ea"/>
                <a:cs typeface="+mj-cs"/>
              </a:rPr>
              <a:t>Daily RFE</a:t>
            </a:r>
            <a:endParaRPr lang="en-US" sz="3200" b="1" dirty="0">
              <a:latin typeface="Tw Cen MT" pitchFamily="34" charset="0"/>
              <a:ea typeface="+mj-ea"/>
              <a:cs typeface="+mj-cs"/>
            </a:endParaRPr>
          </a:p>
        </p:txBody>
      </p:sp>
      <p:pic>
        <p:nvPicPr>
          <p:cNvPr id="2" name="Picture 1"/>
          <p:cNvPicPr>
            <a:picLocks noChangeAspect="1"/>
          </p:cNvPicPr>
          <p:nvPr/>
        </p:nvPicPr>
        <p:blipFill>
          <a:blip r:embed="rId3"/>
          <a:stretch>
            <a:fillRect/>
          </a:stretch>
        </p:blipFill>
        <p:spPr>
          <a:xfrm>
            <a:off x="609600" y="1229607"/>
            <a:ext cx="7848600" cy="5167996"/>
          </a:xfrm>
          <a:prstGeom prst="rect">
            <a:avLst/>
          </a:prstGeom>
        </p:spPr>
      </p:pic>
    </p:spTree>
    <p:extLst>
      <p:ext uri="{BB962C8B-B14F-4D97-AF65-F5344CB8AC3E}">
        <p14:creationId xmlns:p14="http://schemas.microsoft.com/office/powerpoint/2010/main" val="14291566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762000"/>
            <a:ext cx="8229600" cy="487363"/>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smtClean="0">
                <a:latin typeface="Tw Cen MT" pitchFamily="34" charset="0"/>
                <a:ea typeface="+mj-ea"/>
                <a:cs typeface="+mj-cs"/>
              </a:rPr>
              <a:t>Daily GFS Forecast</a:t>
            </a:r>
            <a:endParaRPr lang="en-US" sz="3200" b="1" dirty="0">
              <a:latin typeface="Tw Cen MT" pitchFamily="34" charset="0"/>
              <a:ea typeface="+mj-ea"/>
              <a:cs typeface="+mj-cs"/>
            </a:endParaRPr>
          </a:p>
        </p:txBody>
      </p:sp>
      <p:pic>
        <p:nvPicPr>
          <p:cNvPr id="3" name="Picture 2"/>
          <p:cNvPicPr>
            <a:picLocks noChangeAspect="1"/>
          </p:cNvPicPr>
          <p:nvPr/>
        </p:nvPicPr>
        <p:blipFill>
          <a:blip r:embed="rId3"/>
          <a:stretch>
            <a:fillRect/>
          </a:stretch>
        </p:blipFill>
        <p:spPr>
          <a:xfrm>
            <a:off x="612648" y="1234440"/>
            <a:ext cx="7846108" cy="5166360"/>
          </a:xfrm>
          <a:prstGeom prst="rect">
            <a:avLst/>
          </a:prstGeom>
        </p:spPr>
      </p:pic>
    </p:spTree>
    <p:extLst>
      <p:ext uri="{BB962C8B-B14F-4D97-AF65-F5344CB8AC3E}">
        <p14:creationId xmlns:p14="http://schemas.microsoft.com/office/powerpoint/2010/main" val="345312216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EWS NET Offici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EWS NET Offici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52958</TotalTime>
  <Pages>4</Pages>
  <Words>797</Words>
  <Application>Microsoft Office PowerPoint</Application>
  <PresentationFormat>On-screen Show (4:3)</PresentationFormat>
  <Paragraphs>159</Paragraphs>
  <Slides>29</Slides>
  <Notes>8</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ＭＳ Ｐゴシック</vt:lpstr>
      <vt:lpstr>Arial</vt:lpstr>
      <vt:lpstr>Calibri</vt:lpstr>
      <vt:lpstr>Candara</vt:lpstr>
      <vt:lpstr>Courier New</vt:lpstr>
      <vt:lpstr>Times New Roman</vt:lpstr>
      <vt:lpstr>Tw Cen MT</vt:lpstr>
      <vt:lpstr>Wingdings</vt:lpstr>
      <vt:lpstr>FEWS NET Official PPT Template</vt:lpstr>
      <vt:lpstr>1_FEWS NET Official PPT Template</vt:lpstr>
      <vt:lpstr>Satellite Rainfall Estimates RFE &amp; CHIRPS</vt:lpstr>
      <vt:lpstr>Rainfall Monitoring – 2 Primary Sources</vt:lpstr>
      <vt:lpstr>NOAA CPC RFE2: Basic Assumptions</vt:lpstr>
      <vt:lpstr>RFE: GOES Precipitation Index Technique</vt:lpstr>
      <vt:lpstr>RFE: Microwave Inputs (SSM/I &amp; AMSU-B)</vt:lpstr>
      <vt:lpstr>PowerPoint Presentation</vt:lpstr>
      <vt:lpstr>RFE: Characteristics</vt:lpstr>
      <vt:lpstr>PowerPoint Presentation</vt:lpstr>
      <vt:lpstr>PowerPoint Presentation</vt:lpstr>
      <vt:lpstr>PowerPoint Presentation</vt:lpstr>
      <vt:lpstr>PowerPoint Presentation</vt:lpstr>
      <vt:lpstr>PowerPoint Presentation</vt:lpstr>
      <vt:lpstr>PowerPoint Presentation</vt:lpstr>
      <vt:lpstr>RFE– strengths and limitations</vt:lpstr>
      <vt:lpstr>RFE– strengths and limitations</vt:lpstr>
      <vt:lpstr>PowerPoint Presentation</vt:lpstr>
      <vt:lpstr>CHIRPS Process</vt:lpstr>
      <vt:lpstr>PowerPoint Presentation</vt:lpstr>
      <vt:lpstr>Station density</vt:lpstr>
      <vt:lpstr>PowerPoint Presentation</vt:lpstr>
      <vt:lpstr>PowerPoint Presentation</vt:lpstr>
      <vt:lpstr>PowerPoint Presentation</vt:lpstr>
      <vt:lpstr>CHIRPS: Characteristics</vt:lpstr>
      <vt:lpstr>PowerPoint Presentation</vt:lpstr>
      <vt:lpstr>PowerPoint Presentation</vt:lpstr>
      <vt:lpstr>CHIRPS – strengths and limitations</vt:lpstr>
      <vt:lpstr>CHIRPS – strengths and limitations</vt:lpstr>
      <vt:lpstr>Rainfall data and tools: where to access</vt:lpstr>
      <vt:lpstr>Questions?</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mbudde</cp:lastModifiedBy>
  <cp:revision>591</cp:revision>
  <cp:lastPrinted>1998-03-23T17:09:44Z</cp:lastPrinted>
  <dcterms:created xsi:type="dcterms:W3CDTF">1998-01-16T15:44:57Z</dcterms:created>
  <dcterms:modified xsi:type="dcterms:W3CDTF">2017-06-30T12:28:04Z</dcterms:modified>
</cp:coreProperties>
</file>