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6" r:id="rId2"/>
    <p:sldMasterId id="2147484775" r:id="rId3"/>
  </p:sldMasterIdLst>
  <p:notesMasterIdLst>
    <p:notesMasterId r:id="rId27"/>
  </p:notesMasterIdLst>
  <p:handoutMasterIdLst>
    <p:handoutMasterId r:id="rId28"/>
  </p:handoutMasterIdLst>
  <p:sldIdLst>
    <p:sldId id="806" r:id="rId4"/>
    <p:sldId id="794" r:id="rId5"/>
    <p:sldId id="795" r:id="rId6"/>
    <p:sldId id="807" r:id="rId7"/>
    <p:sldId id="808" r:id="rId8"/>
    <p:sldId id="809" r:id="rId9"/>
    <p:sldId id="804" r:id="rId10"/>
    <p:sldId id="796" r:id="rId11"/>
    <p:sldId id="816" r:id="rId12"/>
    <p:sldId id="799" r:id="rId13"/>
    <p:sldId id="817" r:id="rId14"/>
    <p:sldId id="797" r:id="rId15"/>
    <p:sldId id="805" r:id="rId16"/>
    <p:sldId id="813" r:id="rId17"/>
    <p:sldId id="814" r:id="rId18"/>
    <p:sldId id="815" r:id="rId19"/>
    <p:sldId id="811" r:id="rId20"/>
    <p:sldId id="812" r:id="rId21"/>
    <p:sldId id="818" r:id="rId22"/>
    <p:sldId id="800" r:id="rId23"/>
    <p:sldId id="801" r:id="rId24"/>
    <p:sldId id="802" r:id="rId25"/>
    <p:sldId id="810" r:id="rId26"/>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340" autoAdjust="0"/>
    <p:restoredTop sz="86389" autoAdjust="0"/>
  </p:normalViewPr>
  <p:slideViewPr>
    <p:cSldViewPr showGuides="1">
      <p:cViewPr varScale="1">
        <p:scale>
          <a:sx n="76" d="100"/>
          <a:sy n="76" d="100"/>
        </p:scale>
        <p:origin x="200" y="208"/>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2624"/>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10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is it, and what does it represent</a:t>
            </a:r>
          </a:p>
          <a:p>
            <a:pPr eaLnBrk="1" hangingPunct="1">
              <a:spcBef>
                <a:spcPct val="0"/>
              </a:spcBef>
            </a:pPr>
            <a:r>
              <a:rPr lang="en-US" dirty="0" smtClean="0"/>
              <a:t>What are its characteristics: time, space, accuracy, other</a:t>
            </a:r>
          </a:p>
          <a:p>
            <a:pPr eaLnBrk="1" hangingPunct="1">
              <a:spcBef>
                <a:spcPct val="0"/>
              </a:spcBef>
            </a:pPr>
            <a:r>
              <a:rPr lang="en-US" dirty="0" smtClean="0"/>
              <a:t>How is it made: math/technical/theoretical background</a:t>
            </a:r>
          </a:p>
          <a:p>
            <a:pPr eaLnBrk="1" hangingPunct="1">
              <a:spcBef>
                <a:spcPct val="0"/>
              </a:spcBef>
            </a:pPr>
            <a:r>
              <a:rPr lang="en-US" sz="3100" dirty="0" smtClean="0"/>
              <a:t>What are it’s strengths and limitations</a:t>
            </a:r>
          </a:p>
          <a:p>
            <a:pPr eaLnBrk="1" hangingPunct="1">
              <a:spcBef>
                <a:spcPct val="0"/>
              </a:spcBef>
            </a:pPr>
            <a:r>
              <a:rPr lang="en-US" dirty="0" smtClean="0"/>
              <a:t>Where can it be accessed</a:t>
            </a:r>
          </a:p>
          <a:p>
            <a:pPr eaLnBrk="1" hangingPunct="1">
              <a:spcBef>
                <a:spcPct val="0"/>
              </a:spcBef>
            </a:pPr>
            <a:r>
              <a:rPr lang="en-US" dirty="0" smtClean="0"/>
              <a:t>How can it be used for monitoring the growing season; </a:t>
            </a:r>
          </a:p>
          <a:p>
            <a:pPr lvl="1" eaLnBrk="1" hangingPunct="1">
              <a:spcBef>
                <a:spcPct val="0"/>
              </a:spcBef>
            </a:pPr>
            <a:r>
              <a:rPr lang="en-US" sz="3000" dirty="0" smtClean="0"/>
              <a:t>How should it be used</a:t>
            </a:r>
          </a:p>
          <a:p>
            <a:pPr lvl="1" eaLnBrk="1" hangingPunct="1">
              <a:spcBef>
                <a:spcPct val="0"/>
              </a:spcBef>
            </a:pPr>
            <a:r>
              <a:rPr lang="en-US" sz="3000" dirty="0" smtClean="0"/>
              <a:t>When should it be used</a:t>
            </a:r>
          </a:p>
          <a:p>
            <a:pPr lvl="1" eaLnBrk="1" hangingPunct="1">
              <a:spcBef>
                <a:spcPct val="0"/>
              </a:spcBef>
            </a:pPr>
            <a:r>
              <a:rPr lang="en-US" sz="3000" dirty="0" smtClean="0"/>
              <a:t>When should it NOT be used</a:t>
            </a:r>
          </a:p>
          <a:p>
            <a:pPr lvl="1" eaLnBrk="1" hangingPunct="1">
              <a:spcBef>
                <a:spcPct val="0"/>
              </a:spcBef>
            </a:pPr>
            <a:r>
              <a:rPr lang="en-US" sz="3000" dirty="0" smtClean="0"/>
              <a:t>What other forms can it have (e.g. anomalies, what do the mean</a:t>
            </a:r>
          </a:p>
          <a:p>
            <a:pPr lvl="1" eaLnBrk="1" hangingPunct="1">
              <a:spcBef>
                <a:spcPct val="0"/>
              </a:spcBef>
            </a:pPr>
            <a:r>
              <a:rPr lang="en-US" sz="3000" dirty="0" smtClean="0"/>
              <a:t>What sort of inferences can be made about the actual situation</a:t>
            </a:r>
          </a:p>
          <a:p>
            <a:pPr eaLnBrk="1" hangingPunct="1">
              <a:spcBef>
                <a:spcPct val="0"/>
              </a:spcBef>
            </a:pPr>
            <a:endParaRPr lang="en-US" dirty="0" smtClean="0"/>
          </a:p>
          <a:p>
            <a:pPr eaLnBrk="1" hangingPunct="1">
              <a:spcBef>
                <a:spcPct val="0"/>
              </a:spcBef>
            </a:pPr>
            <a:endParaRPr lang="en-US" dirty="0" smtClean="0"/>
          </a:p>
        </p:txBody>
      </p:sp>
      <p:sp>
        <p:nvSpPr>
          <p:cNvPr id="158724" name="Slide Number Placeholder 3"/>
          <p:cNvSpPr>
            <a:spLocks noGrp="1"/>
          </p:cNvSpPr>
          <p:nvPr>
            <p:ph type="sldNum" sz="quarter" idx="5"/>
          </p:nvPr>
        </p:nvSpPr>
        <p:spPr bwMode="auto">
          <a:xfrm>
            <a:off x="3936768" y="8772668"/>
            <a:ext cx="3011699" cy="461804"/>
          </a:xfrm>
          <a:prstGeom prst="rect">
            <a:avLst/>
          </a:prstGeom>
          <a:ln>
            <a:miter lim="800000"/>
            <a:headEnd/>
            <a:tailEnd/>
          </a:ln>
        </p:spPr>
        <p:txBody>
          <a:bodyPr wrap="square" lIns="92492" tIns="46246" rIns="92492" bIns="46246" numCol="1" anchorCtr="0" compatLnSpc="1">
            <a:prstTxWarp prst="textNoShape">
              <a:avLst/>
            </a:prstTxWarp>
          </a:bodyPr>
          <a:lstStyle/>
          <a:p>
            <a:pPr fontAlgn="base">
              <a:spcBef>
                <a:spcPct val="0"/>
              </a:spcBef>
              <a:spcAft>
                <a:spcPct val="0"/>
              </a:spcAft>
              <a:defRPr/>
            </a:pPr>
            <a:fld id="{358C8692-39D3-4618-95B1-93457F490AE2}"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2746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B89E38DC-7739-470E-BB2F-83FADED44FD1}" type="slidenum">
              <a:rPr lang="en-US" altLang="en-US" smtClean="0">
                <a:latin typeface="Arial" pitchFamily="34" charset="0"/>
                <a:ea typeface="ＭＳ Ｐゴシック" pitchFamily="34" charset="-128"/>
              </a:rPr>
              <a:pPr/>
              <a:t>3</a:t>
            </a:fld>
            <a:endParaRPr lang="en-US" altLang="en-US" smtClean="0">
              <a:latin typeface="Arial"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71117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B89E38DC-7739-470E-BB2F-83FADED44FD1}" type="slidenum">
              <a:rPr lang="en-US" altLang="en-US" smtClean="0">
                <a:latin typeface="Arial" pitchFamily="34" charset="0"/>
                <a:ea typeface="ＭＳ Ｐゴシック" pitchFamily="34" charset="-128"/>
              </a:rPr>
              <a:pPr/>
              <a:t>4</a:t>
            </a:fld>
            <a:endParaRPr lang="en-US" altLang="en-US" smtClean="0">
              <a:latin typeface="Arial"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01471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B89E38DC-7739-470E-BB2F-83FADED44FD1}" type="slidenum">
              <a:rPr lang="en-US" altLang="en-US" smtClean="0">
                <a:latin typeface="Arial" pitchFamily="34" charset="0"/>
                <a:ea typeface="ＭＳ Ｐゴシック" pitchFamily="34" charset="-128"/>
              </a:rPr>
              <a:pPr/>
              <a:t>5</a:t>
            </a:fld>
            <a:endParaRPr lang="en-US" altLang="en-US" smtClean="0">
              <a:latin typeface="Arial"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02749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B89E38DC-7739-470E-BB2F-83FADED44FD1}" type="slidenum">
              <a:rPr lang="en-US" altLang="en-US" smtClean="0">
                <a:latin typeface="Arial" pitchFamily="34" charset="0"/>
                <a:ea typeface="ＭＳ Ｐゴシック" pitchFamily="34" charset="-128"/>
              </a:rPr>
              <a:pPr/>
              <a:t>6</a:t>
            </a:fld>
            <a:endParaRPr lang="en-US" altLang="en-US" smtClean="0">
              <a:latin typeface="Arial"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0582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20836"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5BA62AF2-DE1E-44A7-B90B-0D883FCFA1F7}" type="slidenum">
              <a:rPr lang="en-US" smtClean="0">
                <a:latin typeface="Calibri" pitchFamily="34" charset="0"/>
                <a:ea typeface="ＭＳ Ｐゴシック" pitchFamily="34" charset="-128"/>
              </a:rPr>
              <a:pPr/>
              <a:t>8</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16608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20836" name="Slide Number Placeholder 3"/>
          <p:cNvSpPr>
            <a:spLocks noGrp="1"/>
          </p:cNvSpPr>
          <p:nvPr>
            <p:ph type="sldNum" sz="quarter" idx="5"/>
          </p:nvPr>
        </p:nvSpPr>
        <p:spPr bwMode="auto">
          <a:xfrm>
            <a:off x="3936768" y="8772668"/>
            <a:ext cx="3011699" cy="461804"/>
          </a:xfrm>
          <a:prstGeom prst="rect">
            <a:avLst/>
          </a:prstGeom>
          <a:noFill/>
          <a:ln>
            <a:miter lim="800000"/>
            <a:headEnd/>
            <a:tailEnd/>
          </a:ln>
        </p:spPr>
        <p:txBody>
          <a:bodyPr lIns="92492" tIns="46246" rIns="92492" bIns="46246"/>
          <a:lstStyle/>
          <a:p>
            <a:fld id="{5BA62AF2-DE1E-44A7-B90B-0D883FCFA1F7}" type="slidenum">
              <a:rPr lang="en-US" smtClean="0">
                <a:latin typeface="Calibri" pitchFamily="34" charset="0"/>
                <a:ea typeface="ＭＳ Ｐゴシック" pitchFamily="34" charset="-128"/>
              </a:rPr>
              <a:pPr/>
              <a:t>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68115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914400"/>
          </a:xfrm>
          <a:prstGeom prst="rect">
            <a:avLst/>
          </a:prstGeom>
        </p:spPr>
        <p:txBody>
          <a:bodyPr/>
          <a:lstStyle>
            <a:lvl1pPr marL="0" indent="0" algn="ctr">
              <a:buNone/>
              <a:defRPr sz="2000" baseline="0">
                <a:solidFill>
                  <a:schemeClr val="tx1"/>
                </a:solidFill>
                <a:latin typeface="Tw Cen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19944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234297407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9248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557884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9905869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3044290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629973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0643992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44146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2258F-877C-AB4F-A7E3-59559B1ADD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3360492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58F-877C-AB4F-A7E3-59559B1ADD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252912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2258F-877C-AB4F-A7E3-59559B1ADD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315375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2258F-877C-AB4F-A7E3-59559B1ADD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397279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2258F-877C-AB4F-A7E3-59559B1ADD35}" type="datetimeFigureOut">
              <a:rPr lang="en-US" smtClean="0"/>
              <a:t>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76348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2258F-877C-AB4F-A7E3-59559B1ADD35}" type="datetimeFigureOut">
              <a:rPr lang="en-US" smtClean="0"/>
              <a:t>7/10/17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3547731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2258F-877C-AB4F-A7E3-59559B1ADD35}" type="datetimeFigureOut">
              <a:rPr lang="en-US" smtClean="0"/>
              <a:t>7/10/17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269189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58F-877C-AB4F-A7E3-59559B1ADD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2904747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58F-877C-AB4F-A7E3-59559B1ADD35}"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1083499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58F-877C-AB4F-A7E3-59559B1ADD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171368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58F-877C-AB4F-A7E3-59559B1ADD35}"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614D1-92AA-FE41-A285-785C780676E3}" type="slidenum">
              <a:rPr lang="en-US" smtClean="0"/>
              <a:t>‹#›</a:t>
            </a:fld>
            <a:endParaRPr lang="en-US"/>
          </a:p>
        </p:txBody>
      </p:sp>
    </p:spTree>
    <p:extLst>
      <p:ext uri="{BB962C8B-B14F-4D97-AF65-F5344CB8AC3E}">
        <p14:creationId xmlns:p14="http://schemas.microsoft.com/office/powerpoint/2010/main" val="29212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6546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05027"/>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2258F-877C-AB4F-A7E3-59559B1ADD35}" type="datetimeFigureOut">
              <a:rPr lang="en-US" smtClean="0"/>
              <a:t>7/10/17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614D1-92AA-FE41-A285-785C780676E3}" type="slidenum">
              <a:rPr lang="en-US" smtClean="0"/>
              <a:t>‹#›</a:t>
            </a:fld>
            <a:endParaRPr lang="en-US"/>
          </a:p>
        </p:txBody>
      </p:sp>
    </p:spTree>
    <p:extLst>
      <p:ext uri="{BB962C8B-B14F-4D97-AF65-F5344CB8AC3E}">
        <p14:creationId xmlns:p14="http://schemas.microsoft.com/office/powerpoint/2010/main" val="2723025397"/>
      </p:ext>
    </p:extLst>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8.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 Type="http://schemas.openxmlformats.org/officeDocument/2006/relationships/slideLayout" Target="../slideLayouts/slideLayout24.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arlywarning.usgs.gov/fews/mapviewer/index.php?region=ag" TargetMode="External"/><Relationship Id="rId4" Type="http://schemas.openxmlformats.org/officeDocument/2006/relationships/hyperlink" Target="http://earlywarning.usgs.gov/fews/ewxindex.php" TargetMode="External"/><Relationship Id="rId1" Type="http://schemas.openxmlformats.org/officeDocument/2006/relationships/slideLayout" Target="../slideLayouts/slideLayout2.xml"/><Relationship Id="rId2" Type="http://schemas.openxmlformats.org/officeDocument/2006/relationships/hyperlink" Target="http://earlywarning.usgs.gov/few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w="6350">
                <a:noFill/>
              </a:ln>
              <a:solidFill>
                <a:srgbClr val="C00000"/>
              </a:solidFill>
              <a:effectLst>
                <a:outerShdw blurRad="50800" dist="38100" dir="2700000" algn="tl" rotWithShape="0">
                  <a:prstClr val="black">
                    <a:alpha val="40000"/>
                  </a:prstClr>
                </a:outerShdw>
              </a:effectLst>
              <a:uLnTx/>
              <a:uFillTx/>
              <a:latin typeface="Candara" pitchFamily="34" charset="0"/>
              <a:ea typeface="+mn-ea"/>
              <a:cs typeface="+mn-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Normalized Difference Vegetation Index (NDVI)</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Calibri"/>
                <a:ea typeface="+mn-ea"/>
                <a:cs typeface="+mn-cs"/>
              </a:rPr>
              <a:t>Applications of FEWS NET Remote Sensing products for Agro-climatological Analysis Workshop</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Calibri"/>
                <a:ea typeface="+mn-ea"/>
                <a:cs typeface="+mn-cs"/>
              </a:rPr>
              <a:t>10 – 14 July 2017 | Kathmandu Nepal</a:t>
            </a:r>
            <a:endParaRPr kumimoji="0" lang="en-US" altLang="en-US" sz="14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2754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eMODIS: Characteristics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Spatial: </a:t>
            </a:r>
          </a:p>
          <a:p>
            <a:pPr lvl="1" eaLnBrk="1" fontAlgn="auto" hangingPunct="1">
              <a:spcAft>
                <a:spcPts val="0"/>
              </a:spcAft>
              <a:defRPr/>
            </a:pPr>
            <a:r>
              <a:rPr lang="en-US" dirty="0" smtClean="0"/>
              <a:t>250m pixel resolution</a:t>
            </a:r>
          </a:p>
          <a:p>
            <a:pPr lvl="1" eaLnBrk="1" fontAlgn="auto" hangingPunct="1">
              <a:spcAft>
                <a:spcPts val="0"/>
              </a:spcAft>
              <a:defRPr/>
            </a:pPr>
            <a:r>
              <a:rPr lang="en-US" dirty="0" smtClean="0"/>
              <a:t>Five regional windows covering food insecure areas of the world</a:t>
            </a:r>
          </a:p>
          <a:p>
            <a:pPr eaLnBrk="1" fontAlgn="auto" hangingPunct="1">
              <a:spcAft>
                <a:spcPts val="0"/>
              </a:spcAft>
              <a:defRPr/>
            </a:pPr>
            <a:r>
              <a:rPr lang="en-US" dirty="0" smtClean="0"/>
              <a:t>Temporal:</a:t>
            </a:r>
          </a:p>
          <a:p>
            <a:pPr lvl="1" eaLnBrk="1" fontAlgn="auto" hangingPunct="1">
              <a:spcAft>
                <a:spcPts val="0"/>
              </a:spcAft>
              <a:defRPr/>
            </a:pPr>
            <a:r>
              <a:rPr lang="en-US" dirty="0" smtClean="0"/>
              <a:t>10-day (</a:t>
            </a:r>
            <a:r>
              <a:rPr lang="en-US" dirty="0" err="1" smtClean="0"/>
              <a:t>dekadal</a:t>
            </a:r>
            <a:r>
              <a:rPr lang="en-US" dirty="0" smtClean="0"/>
              <a:t>) aggregates (Max Value Composites)</a:t>
            </a:r>
          </a:p>
          <a:p>
            <a:pPr eaLnBrk="1" fontAlgn="auto" hangingPunct="1">
              <a:spcAft>
                <a:spcPts val="0"/>
              </a:spcAft>
              <a:defRPr/>
            </a:pPr>
            <a:r>
              <a:rPr lang="en-US" dirty="0" smtClean="0"/>
              <a:t>Quantities:</a:t>
            </a:r>
          </a:p>
          <a:p>
            <a:pPr lvl="1" eaLnBrk="1" fontAlgn="auto" hangingPunct="1">
              <a:spcAft>
                <a:spcPts val="0"/>
              </a:spcAft>
              <a:defRPr/>
            </a:pPr>
            <a:r>
              <a:rPr lang="en-US" dirty="0" smtClean="0"/>
              <a:t>Units: </a:t>
            </a:r>
            <a:r>
              <a:rPr lang="en-US" dirty="0" err="1" smtClean="0"/>
              <a:t>unitless</a:t>
            </a:r>
            <a:r>
              <a:rPr lang="en-US" dirty="0" smtClean="0"/>
              <a:t> (ratio of </a:t>
            </a:r>
            <a:r>
              <a:rPr lang="en-US" dirty="0" err="1" smtClean="0"/>
              <a:t>reflectances</a:t>
            </a:r>
            <a:r>
              <a:rPr lang="en-US" dirty="0" smtClean="0"/>
              <a:t>)</a:t>
            </a:r>
          </a:p>
          <a:p>
            <a:pPr eaLnBrk="1" fontAlgn="auto" hangingPunct="1">
              <a:spcAft>
                <a:spcPts val="0"/>
              </a:spcAft>
              <a:defRPr/>
            </a:pPr>
            <a:r>
              <a:rPr lang="en-US" dirty="0" smtClean="0"/>
              <a:t>Typical Presentation:</a:t>
            </a:r>
          </a:p>
          <a:p>
            <a:pPr lvl="1" eaLnBrk="1" fontAlgn="auto" hangingPunct="1">
              <a:spcAft>
                <a:spcPts val="0"/>
              </a:spcAft>
              <a:defRPr/>
            </a:pPr>
            <a:r>
              <a:rPr lang="en-US" dirty="0" smtClean="0"/>
              <a:t>Actual, Diff-</a:t>
            </a:r>
            <a:r>
              <a:rPr lang="en-US" dirty="0" err="1" smtClean="0"/>
              <a:t>Avg</a:t>
            </a:r>
            <a:r>
              <a:rPr lang="en-US" dirty="0" smtClean="0"/>
              <a:t>, Diff-</a:t>
            </a:r>
            <a:r>
              <a:rPr lang="en-US" dirty="0" err="1" smtClean="0"/>
              <a:t>Prev</a:t>
            </a:r>
            <a:r>
              <a:rPr lang="en-US" dirty="0" smtClean="0"/>
              <a:t>, </a:t>
            </a:r>
            <a:r>
              <a:rPr lang="en-US" dirty="0" err="1" smtClean="0"/>
              <a:t>Pct-Avg</a:t>
            </a:r>
            <a:r>
              <a:rPr lang="en-US" dirty="0" smtClean="0"/>
              <a:t>, time series graphs</a:t>
            </a:r>
          </a:p>
          <a:p>
            <a:pPr eaLnBrk="1" fontAlgn="auto" hangingPunct="1">
              <a:spcAft>
                <a:spcPts val="0"/>
              </a:spcAft>
              <a:defRPr/>
            </a:pPr>
            <a:r>
              <a:rPr lang="en-US" dirty="0" smtClean="0"/>
              <a:t>Accuracy: </a:t>
            </a:r>
          </a:p>
          <a:p>
            <a:pPr lvl="1" eaLnBrk="1" fontAlgn="auto" hangingPunct="1">
              <a:spcAft>
                <a:spcPts val="0"/>
              </a:spcAft>
              <a:defRPr/>
            </a:pPr>
            <a:r>
              <a:rPr lang="en-US" dirty="0" smtClean="0"/>
              <a:t>NDVI affected by clouds</a:t>
            </a:r>
          </a:p>
          <a:p>
            <a:pPr lvl="1" eaLnBrk="1" fontAlgn="auto" hangingPunct="1">
              <a:spcAft>
                <a:spcPts val="0"/>
              </a:spcAft>
              <a:defRPr/>
            </a:pPr>
            <a:r>
              <a:rPr lang="en-US" dirty="0" err="1" smtClean="0"/>
              <a:t>eMODIS</a:t>
            </a:r>
            <a:r>
              <a:rPr lang="en-US" dirty="0" smtClean="0"/>
              <a:t> reduces cloud effects by temporal smoothing</a:t>
            </a:r>
          </a:p>
          <a:p>
            <a:pPr lvl="1" eaLnBrk="1" fontAlgn="auto" hangingPunct="1">
              <a:spcAft>
                <a:spcPts val="0"/>
              </a:spcAft>
              <a:defRPr/>
            </a:pPr>
            <a:endParaRPr lang="en-US" dirty="0"/>
          </a:p>
        </p:txBody>
      </p:sp>
    </p:spTree>
    <p:extLst>
      <p:ext uri="{BB962C8B-B14F-4D97-AF65-F5344CB8AC3E}">
        <p14:creationId xmlns:p14="http://schemas.microsoft.com/office/powerpoint/2010/main" val="35383465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NDVI Products – Regional and National</a:t>
            </a:r>
          </a:p>
        </p:txBody>
      </p:sp>
      <p:pic>
        <p:nvPicPr>
          <p:cNvPr id="3" name="Picture 2"/>
          <p:cNvPicPr>
            <a:picLocks noChangeAspect="1"/>
          </p:cNvPicPr>
          <p:nvPr/>
        </p:nvPicPr>
        <p:blipFill>
          <a:blip r:embed="rId2"/>
          <a:stretch>
            <a:fillRect/>
          </a:stretch>
        </p:blipFill>
        <p:spPr>
          <a:xfrm>
            <a:off x="338138" y="1539804"/>
            <a:ext cx="4233862" cy="4712581"/>
          </a:xfrm>
          <a:prstGeom prst="rect">
            <a:avLst/>
          </a:prstGeom>
        </p:spPr>
      </p:pic>
      <p:pic>
        <p:nvPicPr>
          <p:cNvPr id="4" name="Picture 3"/>
          <p:cNvPicPr>
            <a:picLocks noChangeAspect="1"/>
          </p:cNvPicPr>
          <p:nvPr/>
        </p:nvPicPr>
        <p:blipFill>
          <a:blip r:embed="rId3"/>
          <a:stretch>
            <a:fillRect/>
          </a:stretch>
        </p:blipFill>
        <p:spPr>
          <a:xfrm>
            <a:off x="5257800" y="2048933"/>
            <a:ext cx="3200400" cy="2143125"/>
          </a:xfrm>
          <a:prstGeom prst="rect">
            <a:avLst/>
          </a:prstGeom>
        </p:spPr>
      </p:pic>
      <p:pic>
        <p:nvPicPr>
          <p:cNvPr id="10" name="Picture 9"/>
          <p:cNvPicPr>
            <a:picLocks noChangeAspect="1"/>
          </p:cNvPicPr>
          <p:nvPr/>
        </p:nvPicPr>
        <p:blipFill>
          <a:blip r:embed="rId4"/>
          <a:stretch>
            <a:fillRect/>
          </a:stretch>
        </p:blipFill>
        <p:spPr>
          <a:xfrm>
            <a:off x="5181600" y="4200525"/>
            <a:ext cx="3381375" cy="2162175"/>
          </a:xfrm>
          <a:prstGeom prst="rect">
            <a:avLst/>
          </a:prstGeom>
        </p:spPr>
      </p:pic>
    </p:spTree>
    <p:extLst>
      <p:ext uri="{BB962C8B-B14F-4D97-AF65-F5344CB8AC3E}">
        <p14:creationId xmlns:p14="http://schemas.microsoft.com/office/powerpoint/2010/main" val="3576869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685800" y="1488015"/>
            <a:ext cx="3566160" cy="4781650"/>
            <a:chOff x="94262" y="1491827"/>
            <a:chExt cx="4286250" cy="5747173"/>
          </a:xfrm>
        </p:grpSpPr>
        <p:pic>
          <p:nvPicPr>
            <p:cNvPr id="2" name="Picture 1"/>
            <p:cNvPicPr>
              <a:picLocks noChangeAspect="1"/>
            </p:cNvPicPr>
            <p:nvPr/>
          </p:nvPicPr>
          <p:blipFill>
            <a:blip r:embed="rId2"/>
            <a:stretch>
              <a:fillRect/>
            </a:stretch>
          </p:blipFill>
          <p:spPr>
            <a:xfrm>
              <a:off x="94262" y="1491827"/>
              <a:ext cx="4286250" cy="3257550"/>
            </a:xfrm>
            <a:prstGeom prst="rect">
              <a:avLst/>
            </a:prstGeom>
          </p:spPr>
        </p:pic>
        <p:pic>
          <p:nvPicPr>
            <p:cNvPr id="5" name="Picture 4"/>
            <p:cNvPicPr>
              <a:picLocks noChangeAspect="1"/>
            </p:cNvPicPr>
            <p:nvPr/>
          </p:nvPicPr>
          <p:blipFill>
            <a:blip r:embed="rId3"/>
            <a:stretch>
              <a:fillRect/>
            </a:stretch>
          </p:blipFill>
          <p:spPr>
            <a:xfrm>
              <a:off x="147884" y="4572000"/>
              <a:ext cx="2066925" cy="2667000"/>
            </a:xfrm>
            <a:prstGeom prst="rect">
              <a:avLst/>
            </a:prstGeom>
          </p:spPr>
        </p:pic>
        <p:pic>
          <p:nvPicPr>
            <p:cNvPr id="6" name="Picture 5"/>
            <p:cNvPicPr>
              <a:picLocks noChangeAspect="1"/>
            </p:cNvPicPr>
            <p:nvPr/>
          </p:nvPicPr>
          <p:blipFill rotWithShape="1">
            <a:blip r:embed="rId4"/>
            <a:srcRect t="3780"/>
            <a:stretch/>
          </p:blipFill>
          <p:spPr>
            <a:xfrm>
              <a:off x="2318949" y="4572000"/>
              <a:ext cx="2028825" cy="2667000"/>
            </a:xfrm>
            <a:prstGeom prst="rect">
              <a:avLst/>
            </a:prstGeom>
          </p:spPr>
        </p:pic>
      </p:grpSp>
      <p:sp>
        <p:nvSpPr>
          <p:cNvPr id="39938" name="Title 1"/>
          <p:cNvSpPr>
            <a:spLocks noGrp="1"/>
          </p:cNvSpPr>
          <p:nvPr>
            <p:ph type="title"/>
          </p:nvPr>
        </p:nvSpPr>
        <p:spPr/>
        <p:txBody>
          <a:bodyPr/>
          <a:lstStyle/>
          <a:p>
            <a:pPr eaLnBrk="1" hangingPunct="1"/>
            <a:r>
              <a:rPr lang="en-US" dirty="0" smtClean="0"/>
              <a:t>NDVI Products - National</a:t>
            </a:r>
          </a:p>
        </p:txBody>
      </p:sp>
      <p:sp>
        <p:nvSpPr>
          <p:cNvPr id="9" name="Rectangle 8"/>
          <p:cNvSpPr/>
          <p:nvPr/>
        </p:nvSpPr>
        <p:spPr>
          <a:xfrm>
            <a:off x="2590800" y="2133600"/>
            <a:ext cx="1524000" cy="144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4572000" y="1981200"/>
            <a:ext cx="4038600" cy="4038600"/>
          </a:xfrm>
          <a:prstGeom prst="rect">
            <a:avLst/>
          </a:prstGeom>
        </p:spPr>
      </p:pic>
      <p:cxnSp>
        <p:nvCxnSpPr>
          <p:cNvPr id="11" name="Elbow Connector 10"/>
          <p:cNvCxnSpPr>
            <a:stCxn id="9" idx="3"/>
            <a:endCxn id="8" idx="1"/>
          </p:cNvCxnSpPr>
          <p:nvPr/>
        </p:nvCxnSpPr>
        <p:spPr>
          <a:xfrm>
            <a:off x="4114800" y="2857500"/>
            <a:ext cx="457200" cy="1143000"/>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987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0495" y="4105274"/>
            <a:ext cx="1456060" cy="243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6567" y="2300717"/>
            <a:ext cx="2563916" cy="88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356616" y="182880"/>
            <a:ext cx="8458200" cy="83820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r>
              <a:rPr lang="en-US" sz="3200" b="1" dirty="0" err="1" smtClean="0">
                <a:ln w="6350">
                  <a:noFill/>
                </a:ln>
                <a:effectLst>
                  <a:outerShdw blurRad="50800" dist="38100" dir="2700000" algn="tl" rotWithShape="0">
                    <a:prstClr val="black">
                      <a:alpha val="40000"/>
                    </a:prstClr>
                  </a:outerShdw>
                </a:effectLst>
              </a:rPr>
              <a:t>eMODIS</a:t>
            </a:r>
            <a:r>
              <a:rPr lang="en-US" sz="3200" b="1" dirty="0" smtClean="0">
                <a:ln w="6350">
                  <a:noFill/>
                </a:ln>
                <a:effectLst>
                  <a:outerShdw blurRad="50800" dist="38100" dir="2700000" algn="tl" rotWithShape="0">
                    <a:prstClr val="black">
                      <a:alpha val="40000"/>
                    </a:prstClr>
                  </a:outerShdw>
                </a:effectLst>
              </a:rPr>
              <a:t> NDVI – 250m resolution example </a:t>
            </a:r>
            <a:endParaRPr lang="en-US" sz="3200" b="1" dirty="0">
              <a:ln w="6350">
                <a:noFill/>
              </a:ln>
              <a:effectLst>
                <a:outerShdw blurRad="50800" dist="38100" dir="2700000" algn="tl" rotWithShape="0">
                  <a:prstClr val="black">
                    <a:alpha val="40000"/>
                  </a:prstClr>
                </a:outerShdw>
              </a:effectLst>
              <a:latin typeface="+mn-lt"/>
              <a:ea typeface="+mj-ea"/>
              <a:cs typeface="+mj-cs"/>
            </a:endParaRPr>
          </a:p>
        </p:txBody>
      </p:sp>
      <p:sp>
        <p:nvSpPr>
          <p:cNvPr id="9" name="TextBox 8"/>
          <p:cNvSpPr txBox="1"/>
          <p:nvPr/>
        </p:nvSpPr>
        <p:spPr>
          <a:xfrm>
            <a:off x="5762625" y="1307068"/>
            <a:ext cx="2971800" cy="369332"/>
          </a:xfrm>
          <a:prstGeom prst="rect">
            <a:avLst/>
          </a:prstGeom>
          <a:noFill/>
        </p:spPr>
        <p:txBody>
          <a:bodyPr wrap="square" rtlCol="0">
            <a:spAutoFit/>
          </a:bodyPr>
          <a:lstStyle/>
          <a:p>
            <a:pPr algn="ctr"/>
            <a:r>
              <a:rPr lang="en-US" sz="1800" b="1" dirty="0" smtClean="0"/>
              <a:t>June 11 – 20, 2017</a:t>
            </a:r>
            <a:endParaRPr lang="en-US" sz="1800" dirty="0"/>
          </a:p>
        </p:txBody>
      </p:sp>
      <p:pic>
        <p:nvPicPr>
          <p:cNvPr id="3" name="Picture 2"/>
          <p:cNvPicPr>
            <a:picLocks noChangeAspect="1"/>
          </p:cNvPicPr>
          <p:nvPr/>
        </p:nvPicPr>
        <p:blipFill>
          <a:blip r:embed="rId4"/>
          <a:stretch>
            <a:fillRect/>
          </a:stretch>
        </p:blipFill>
        <p:spPr>
          <a:xfrm>
            <a:off x="461849" y="884618"/>
            <a:ext cx="4425726" cy="2832197"/>
          </a:xfrm>
          <a:prstGeom prst="rect">
            <a:avLst/>
          </a:prstGeom>
        </p:spPr>
      </p:pic>
      <p:pic>
        <p:nvPicPr>
          <p:cNvPr id="5" name="Picture 4"/>
          <p:cNvPicPr>
            <a:picLocks noChangeAspect="1"/>
          </p:cNvPicPr>
          <p:nvPr/>
        </p:nvPicPr>
        <p:blipFill>
          <a:blip r:embed="rId5"/>
          <a:stretch>
            <a:fillRect/>
          </a:stretch>
        </p:blipFill>
        <p:spPr>
          <a:xfrm>
            <a:off x="461849" y="3889970"/>
            <a:ext cx="4425696" cy="2863291"/>
          </a:xfrm>
          <a:prstGeom prst="rect">
            <a:avLst/>
          </a:prstGeom>
        </p:spPr>
      </p:pic>
    </p:spTree>
    <p:extLst>
      <p:ext uri="{BB962C8B-B14F-4D97-AF65-F5344CB8AC3E}">
        <p14:creationId xmlns:p14="http://schemas.microsoft.com/office/powerpoint/2010/main" val="326845951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NDVI Products – Irrigated Areas</a:t>
            </a:r>
          </a:p>
        </p:txBody>
      </p:sp>
      <p:pic>
        <p:nvPicPr>
          <p:cNvPr id="3" name="Picture 2"/>
          <p:cNvPicPr>
            <a:picLocks noChangeAspect="1"/>
          </p:cNvPicPr>
          <p:nvPr/>
        </p:nvPicPr>
        <p:blipFill>
          <a:blip r:embed="rId2"/>
          <a:stretch>
            <a:fillRect/>
          </a:stretch>
        </p:blipFill>
        <p:spPr>
          <a:xfrm>
            <a:off x="2133600" y="1371600"/>
            <a:ext cx="5029200" cy="5029200"/>
          </a:xfrm>
          <a:prstGeom prst="rect">
            <a:avLst/>
          </a:prstGeom>
        </p:spPr>
      </p:pic>
    </p:spTree>
    <p:extLst>
      <p:ext uri="{BB962C8B-B14F-4D97-AF65-F5344CB8AC3E}">
        <p14:creationId xmlns:p14="http://schemas.microsoft.com/office/powerpoint/2010/main" val="23351539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NDVI Products – </a:t>
            </a:r>
            <a:r>
              <a:rPr lang="en-US" dirty="0" err="1" smtClean="0"/>
              <a:t>Rainfed</a:t>
            </a:r>
            <a:r>
              <a:rPr lang="en-US" dirty="0" smtClean="0"/>
              <a:t> Areas</a:t>
            </a:r>
          </a:p>
        </p:txBody>
      </p:sp>
      <p:pic>
        <p:nvPicPr>
          <p:cNvPr id="2" name="Picture 1"/>
          <p:cNvPicPr>
            <a:picLocks noChangeAspect="1"/>
          </p:cNvPicPr>
          <p:nvPr/>
        </p:nvPicPr>
        <p:blipFill>
          <a:blip r:embed="rId2"/>
          <a:stretch>
            <a:fillRect/>
          </a:stretch>
        </p:blipFill>
        <p:spPr>
          <a:xfrm>
            <a:off x="2130552" y="1371600"/>
            <a:ext cx="5037666" cy="5029200"/>
          </a:xfrm>
          <a:prstGeom prst="rect">
            <a:avLst/>
          </a:prstGeom>
        </p:spPr>
      </p:pic>
    </p:spTree>
    <p:extLst>
      <p:ext uri="{BB962C8B-B14F-4D97-AF65-F5344CB8AC3E}">
        <p14:creationId xmlns:p14="http://schemas.microsoft.com/office/powerpoint/2010/main" val="27387301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NDVI Products - Rangelands</a:t>
            </a:r>
          </a:p>
        </p:txBody>
      </p:sp>
      <p:pic>
        <p:nvPicPr>
          <p:cNvPr id="2" name="Picture 1"/>
          <p:cNvPicPr>
            <a:picLocks noChangeAspect="1"/>
          </p:cNvPicPr>
          <p:nvPr/>
        </p:nvPicPr>
        <p:blipFill>
          <a:blip r:embed="rId2"/>
          <a:stretch>
            <a:fillRect/>
          </a:stretch>
        </p:blipFill>
        <p:spPr>
          <a:xfrm>
            <a:off x="2130552" y="1371600"/>
            <a:ext cx="5029200" cy="5029200"/>
          </a:xfrm>
          <a:prstGeom prst="rect">
            <a:avLst/>
          </a:prstGeom>
        </p:spPr>
      </p:pic>
    </p:spTree>
    <p:extLst>
      <p:ext uri="{BB962C8B-B14F-4D97-AF65-F5344CB8AC3E}">
        <p14:creationId xmlns:p14="http://schemas.microsoft.com/office/powerpoint/2010/main" val="30903326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6-08 at 2.01.04 PM.png"/>
          <p:cNvPicPr>
            <a:picLocks noChangeAspect="1"/>
          </p:cNvPicPr>
          <p:nvPr/>
        </p:nvPicPr>
        <p:blipFill rotWithShape="1">
          <a:blip r:embed="rId2">
            <a:extLst>
              <a:ext uri="{28A0092B-C50C-407E-A947-70E740481C1C}">
                <a14:useLocalDpi xmlns:a14="http://schemas.microsoft.com/office/drawing/2010/main" val="0"/>
              </a:ext>
            </a:extLst>
          </a:blip>
          <a:srcRect r="1400"/>
          <a:stretch/>
        </p:blipFill>
        <p:spPr>
          <a:xfrm>
            <a:off x="1481234" y="176828"/>
            <a:ext cx="7649713" cy="2277880"/>
          </a:xfrm>
          <a:prstGeom prst="rect">
            <a:avLst/>
          </a:prstGeom>
        </p:spPr>
      </p:pic>
      <p:pic>
        <p:nvPicPr>
          <p:cNvPr id="7" name="Picture 6" descr="Screen Shot 2017-06-08 at 2.01.40 PM.png"/>
          <p:cNvPicPr>
            <a:picLocks noChangeAspect="1"/>
          </p:cNvPicPr>
          <p:nvPr/>
        </p:nvPicPr>
        <p:blipFill rotWithShape="1">
          <a:blip r:embed="rId3">
            <a:extLst>
              <a:ext uri="{28A0092B-C50C-407E-A947-70E740481C1C}">
                <a14:useLocalDpi xmlns:a14="http://schemas.microsoft.com/office/drawing/2010/main" val="0"/>
              </a:ext>
            </a:extLst>
          </a:blip>
          <a:srcRect r="2857"/>
          <a:stretch/>
        </p:blipFill>
        <p:spPr>
          <a:xfrm>
            <a:off x="1481234" y="2350532"/>
            <a:ext cx="7649713" cy="2281021"/>
          </a:xfrm>
          <a:prstGeom prst="rect">
            <a:avLst/>
          </a:prstGeom>
        </p:spPr>
      </p:pic>
      <p:pic>
        <p:nvPicPr>
          <p:cNvPr id="8" name="Picture 7" descr="Screen Shot 2017-06-08 at 2.02.14 PM.png"/>
          <p:cNvPicPr>
            <a:picLocks noChangeAspect="1"/>
          </p:cNvPicPr>
          <p:nvPr/>
        </p:nvPicPr>
        <p:blipFill rotWithShape="1">
          <a:blip r:embed="rId4">
            <a:extLst>
              <a:ext uri="{28A0092B-C50C-407E-A947-70E740481C1C}">
                <a14:useLocalDpi xmlns:a14="http://schemas.microsoft.com/office/drawing/2010/main" val="0"/>
              </a:ext>
            </a:extLst>
          </a:blip>
          <a:srcRect r="764"/>
          <a:stretch/>
        </p:blipFill>
        <p:spPr>
          <a:xfrm>
            <a:off x="1478384" y="4568981"/>
            <a:ext cx="7652563" cy="2279904"/>
          </a:xfrm>
          <a:prstGeom prst="rect">
            <a:avLst/>
          </a:prstGeom>
        </p:spPr>
      </p:pic>
      <p:pic>
        <p:nvPicPr>
          <p:cNvPr id="9" name="Picture 8" descr="Screen Shot 2017-06-08 at 2.02.37 PM.png"/>
          <p:cNvPicPr>
            <a:picLocks noChangeAspect="1"/>
          </p:cNvPicPr>
          <p:nvPr/>
        </p:nvPicPr>
        <p:blipFill rotWithShape="1">
          <a:blip r:embed="rId5">
            <a:extLst>
              <a:ext uri="{28A0092B-C50C-407E-A947-70E740481C1C}">
                <a14:useLocalDpi xmlns:a14="http://schemas.microsoft.com/office/drawing/2010/main" val="0"/>
              </a:ext>
            </a:extLst>
          </a:blip>
          <a:srcRect t="39431"/>
          <a:stretch/>
        </p:blipFill>
        <p:spPr>
          <a:xfrm>
            <a:off x="144680" y="689850"/>
            <a:ext cx="3528593" cy="309504"/>
          </a:xfrm>
          <a:prstGeom prst="rect">
            <a:avLst/>
          </a:prstGeom>
        </p:spPr>
      </p:pic>
      <p:sp>
        <p:nvSpPr>
          <p:cNvPr id="10" name="TextBox 9"/>
          <p:cNvSpPr txBox="1"/>
          <p:nvPr/>
        </p:nvSpPr>
        <p:spPr>
          <a:xfrm>
            <a:off x="626948" y="40188"/>
            <a:ext cx="25962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NDVI Percent of Median as of 21-31 May 2017</a:t>
            </a:r>
          </a:p>
        </p:txBody>
      </p:sp>
      <p:sp>
        <p:nvSpPr>
          <p:cNvPr id="11" name="TextBox 10"/>
          <p:cNvSpPr txBox="1"/>
          <p:nvPr/>
        </p:nvSpPr>
        <p:spPr>
          <a:xfrm>
            <a:off x="144680" y="1117155"/>
            <a:ext cx="20014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Irrigated Crops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144358" y="3311207"/>
            <a:ext cx="20017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Rainfed</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Crops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44036" y="5481145"/>
            <a:ext cx="20020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Rangeland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225058" y="1503004"/>
            <a:ext cx="1615598"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Above average across most of the northern provinces with the exception of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Kunduz</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which is near normal.</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224736" y="3705094"/>
            <a:ext cx="1615920"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Mostly positive conditions at this point in time with the exception of parts of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Samangan</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&amp;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Badghis</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224413" y="5802690"/>
            <a:ext cx="1551940"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Grazing areas show the poorest conditions, primarily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Kunduz</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Badghis</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and parts of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Samangan</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Calibri"/>
                <a:ea typeface="+mn-ea"/>
                <a:cs typeface="+mn-cs"/>
              </a:rPr>
              <a:t>Faryab</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7041110" y="6447609"/>
            <a:ext cx="210288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*Irrigated, </a:t>
            </a:r>
            <a:r>
              <a:rPr kumimoji="0" lang="en-US" sz="1000" b="0" i="0" u="none" strike="noStrike" kern="1200" cap="none" spc="0" normalizeH="0" baseline="0" noProof="0" dirty="0" err="1" smtClean="0">
                <a:ln>
                  <a:noFill/>
                </a:ln>
                <a:solidFill>
                  <a:prstClr val="black"/>
                </a:solidFill>
                <a:effectLst/>
                <a:uLnTx/>
                <a:uFillTx/>
                <a:latin typeface="Calibri"/>
                <a:ea typeface="+mn-ea"/>
                <a:cs typeface="+mn-cs"/>
              </a:rPr>
              <a:t>Rainfed</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 &amp; Rangelands derived from 2001 FAO Land Cover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152718" y="919212"/>
            <a:ext cx="352055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Below Normal                                        Normal                                        Above Normal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001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2Balkh_Irrigated_ndvic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6" y="586658"/>
            <a:ext cx="2971800" cy="1557043"/>
          </a:xfrm>
          <a:prstGeom prst="rect">
            <a:avLst/>
          </a:prstGeom>
        </p:spPr>
      </p:pic>
      <p:pic>
        <p:nvPicPr>
          <p:cNvPr id="3" name="Picture 2" descr="AD2Jawzjan_Irrigated_ndvic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545" y="586659"/>
            <a:ext cx="2971800" cy="1557044"/>
          </a:xfrm>
          <a:prstGeom prst="rect">
            <a:avLst/>
          </a:prstGeom>
        </p:spPr>
      </p:pic>
      <p:pic>
        <p:nvPicPr>
          <p:cNvPr id="4" name="Picture 3" descr="AD2Kunduz_Irrigated_ndvic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917" y="586658"/>
            <a:ext cx="2971800" cy="1557044"/>
          </a:xfrm>
          <a:prstGeom prst="rect">
            <a:avLst/>
          </a:prstGeom>
        </p:spPr>
      </p:pic>
      <p:sp>
        <p:nvSpPr>
          <p:cNvPr id="5" name="TextBox 4"/>
          <p:cNvSpPr txBox="1"/>
          <p:nvPr/>
        </p:nvSpPr>
        <p:spPr>
          <a:xfrm>
            <a:off x="56265" y="8339"/>
            <a:ext cx="2282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Irrigated NDVI time series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25057" y="243774"/>
            <a:ext cx="889565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After a somewhat delayed start in Balkh and </a:t>
            </a:r>
            <a:r>
              <a:rPr kumimoji="0" lang="en-US" sz="1050" b="0" i="0" u="none" strike="noStrike" kern="1200" cap="none" spc="0" normalizeH="0" baseline="0" noProof="0" dirty="0" err="1" smtClean="0">
                <a:ln>
                  <a:noFill/>
                </a:ln>
                <a:solidFill>
                  <a:prstClr val="black"/>
                </a:solidFill>
                <a:effectLst/>
                <a:uLnTx/>
                <a:uFillTx/>
                <a:latin typeface="Calibri"/>
                <a:ea typeface="+mn-ea"/>
                <a:cs typeface="+mn-cs"/>
              </a:rPr>
              <a:t>Jawzjan</a:t>
            </a: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 vegetation conditions have remained above normal.  In </a:t>
            </a:r>
            <a:r>
              <a:rPr kumimoji="0" lang="en-US" sz="1050" b="0" i="0" u="none" strike="noStrike" kern="1200" cap="none" spc="0" normalizeH="0" baseline="0" noProof="0" dirty="0" err="1" smtClean="0">
                <a:ln>
                  <a:noFill/>
                </a:ln>
                <a:solidFill>
                  <a:prstClr val="black"/>
                </a:solidFill>
                <a:effectLst/>
                <a:uLnTx/>
                <a:uFillTx/>
                <a:latin typeface="Calibri"/>
                <a:ea typeface="+mn-ea"/>
                <a:cs typeface="+mn-cs"/>
              </a:rPr>
              <a:t>Kunduz</a:t>
            </a: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 the start was near normal and slightly above normal at peak NDVI, but vegetation is now at near normal conditions.</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55943" y="2290809"/>
            <a:ext cx="2282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Rainfed</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NDVI time series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24735" y="2534282"/>
            <a:ext cx="889565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Both the delays in the start of the 2016-17 season and below average seasonal conditions are evident in the areas below.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AD2Badghis_Rainfed_ndvic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 y="2934928"/>
            <a:ext cx="2971800" cy="1561316"/>
          </a:xfrm>
          <a:prstGeom prst="rect">
            <a:avLst/>
          </a:prstGeom>
        </p:spPr>
      </p:pic>
      <p:pic>
        <p:nvPicPr>
          <p:cNvPr id="10" name="Picture 9" descr="AD2Faryab_Rainfed_ndvic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4545" y="2933017"/>
            <a:ext cx="2971800" cy="1563461"/>
          </a:xfrm>
          <a:prstGeom prst="rect">
            <a:avLst/>
          </a:prstGeom>
        </p:spPr>
      </p:pic>
      <p:pic>
        <p:nvPicPr>
          <p:cNvPr id="11" name="Picture 10" descr="AD2Samangan_Rainfed_ndvic6.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8594" y="2933017"/>
            <a:ext cx="2971800" cy="1561316"/>
          </a:xfrm>
          <a:prstGeom prst="rect">
            <a:avLst/>
          </a:prstGeom>
        </p:spPr>
      </p:pic>
      <p:sp>
        <p:nvSpPr>
          <p:cNvPr id="12" name="TextBox 11"/>
          <p:cNvSpPr txBox="1"/>
          <p:nvPr/>
        </p:nvSpPr>
        <p:spPr>
          <a:xfrm>
            <a:off x="55621" y="4613469"/>
            <a:ext cx="2282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Rangeland NDVI time series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224413" y="4848904"/>
            <a:ext cx="889565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Vegetation conditions are below normal in the areas shown below, with </a:t>
            </a:r>
            <a:r>
              <a:rPr kumimoji="0" lang="en-US" sz="1050" b="0" i="0" u="none" strike="noStrike" kern="1200" cap="none" spc="0" normalizeH="0" baseline="0" noProof="0" dirty="0" err="1" smtClean="0">
                <a:ln>
                  <a:noFill/>
                </a:ln>
                <a:solidFill>
                  <a:prstClr val="black"/>
                </a:solidFill>
                <a:effectLst/>
                <a:uLnTx/>
                <a:uFillTx/>
                <a:latin typeface="Calibri"/>
                <a:ea typeface="+mn-ea"/>
                <a:cs typeface="+mn-cs"/>
              </a:rPr>
              <a:t>Kunduz</a:t>
            </a: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 showing the least amount of seasonal productivity.</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AD2Badghis_Rangeland_ndvic6.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4" y="5102820"/>
            <a:ext cx="2971800" cy="1569930"/>
          </a:xfrm>
          <a:prstGeom prst="rect">
            <a:avLst/>
          </a:prstGeom>
        </p:spPr>
      </p:pic>
      <p:pic>
        <p:nvPicPr>
          <p:cNvPr id="15" name="Picture 14" descr="AD2Faryab_Rangeland_ndvic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0672" y="5100651"/>
            <a:ext cx="2971800" cy="1572099"/>
          </a:xfrm>
          <a:prstGeom prst="rect">
            <a:avLst/>
          </a:prstGeom>
        </p:spPr>
      </p:pic>
      <p:pic>
        <p:nvPicPr>
          <p:cNvPr id="16" name="Picture 15" descr="AD2Kunduz_Rangeland_ndvic6.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4768" y="5102352"/>
            <a:ext cx="2971800" cy="1563461"/>
          </a:xfrm>
          <a:prstGeom prst="rect">
            <a:avLst/>
          </a:prstGeom>
        </p:spPr>
      </p:pic>
    </p:spTree>
    <p:extLst>
      <p:ext uri="{BB962C8B-B14F-4D97-AF65-F5344CB8AC3E}">
        <p14:creationId xmlns:p14="http://schemas.microsoft.com/office/powerpoint/2010/main" val="497670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96390" y="1223010"/>
            <a:ext cx="6126480" cy="4594860"/>
          </a:xfrm>
          <a:prstGeom prst="rect">
            <a:avLst/>
          </a:prstGeom>
        </p:spPr>
      </p:pic>
      <p:sp>
        <p:nvSpPr>
          <p:cNvPr id="5" name="TextBox 4"/>
          <p:cNvSpPr txBox="1"/>
          <p:nvPr/>
        </p:nvSpPr>
        <p:spPr>
          <a:xfrm>
            <a:off x="155667" y="1066800"/>
            <a:ext cx="2054134"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prstClr val="black"/>
                </a:solidFill>
                <a:latin typeface="Calibri"/>
              </a:rPr>
              <a:t>Near Kathmandu: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alibri"/>
              </a:rPr>
              <a:t>Two factors in this photo could  negatively impact NDVI values  or in other words contaminate the signal?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alibri"/>
              </a:rPr>
              <a:t>What specific land features would result in varied NDVI values across this portion of the landscape?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2588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Normalized Difference Vegetation Index (NDVI)</a:t>
            </a:r>
            <a:endParaRPr lang="en-US" dirty="0"/>
          </a:p>
        </p:txBody>
      </p:sp>
      <p:sp>
        <p:nvSpPr>
          <p:cNvPr id="7" name="Text Box 2"/>
          <p:cNvSpPr txBox="1">
            <a:spLocks noChangeArrowheads="1"/>
          </p:cNvSpPr>
          <p:nvPr/>
        </p:nvSpPr>
        <p:spPr bwMode="auto">
          <a:xfrm>
            <a:off x="4384675" y="3043687"/>
            <a:ext cx="437832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FF99"/>
              </a:buClr>
            </a:pPr>
            <a:r>
              <a:rPr lang="en-US" sz="1800" dirty="0" smtClean="0"/>
              <a:t>Surfaces </a:t>
            </a:r>
            <a:r>
              <a:rPr lang="en-US" sz="1800" dirty="0"/>
              <a:t>containing large amounts of chlorophyll have </a:t>
            </a:r>
            <a:r>
              <a:rPr lang="en-US" sz="1800" dirty="0" smtClean="0"/>
              <a:t>high </a:t>
            </a:r>
            <a:r>
              <a:rPr lang="en-US" sz="1800" dirty="0"/>
              <a:t>reflectivity in the NIR </a:t>
            </a:r>
            <a:r>
              <a:rPr lang="en-US" sz="1800" dirty="0" smtClean="0"/>
              <a:t>band and low reflectivity in the red.</a:t>
            </a:r>
            <a:endParaRPr lang="en-US" sz="1800" dirty="0"/>
          </a:p>
        </p:txBody>
      </p:sp>
      <p:sp>
        <p:nvSpPr>
          <p:cNvPr id="8" name="Rectangle 3"/>
          <p:cNvSpPr>
            <a:spLocks noChangeArrowheads="1"/>
          </p:cNvSpPr>
          <p:nvPr/>
        </p:nvSpPr>
        <p:spPr bwMode="auto">
          <a:xfrm>
            <a:off x="395288" y="1746699"/>
            <a:ext cx="8245475"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1800" dirty="0"/>
              <a:t>A ratio of the intensity of light reflected off the Earth’s surface in the visible and near-infrared spectral wavelengths which quantifies the photosynthetic capacity of the vegetation in a given pixel of land surface. </a:t>
            </a:r>
          </a:p>
        </p:txBody>
      </p:sp>
      <p:pic>
        <p:nvPicPr>
          <p:cNvPr id="9" name="Picture 4" descr="cor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3982285"/>
            <a:ext cx="2065338" cy="218991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6"/>
          <p:cNvGrpSpPr>
            <a:grpSpLocks/>
          </p:cNvGrpSpPr>
          <p:nvPr/>
        </p:nvGrpSpPr>
        <p:grpSpPr bwMode="auto">
          <a:xfrm>
            <a:off x="304800" y="2815087"/>
            <a:ext cx="4114800" cy="3352799"/>
            <a:chOff x="288" y="1248"/>
            <a:chExt cx="2384" cy="1887"/>
          </a:xfrm>
        </p:grpSpPr>
        <p:pic>
          <p:nvPicPr>
            <p:cNvPr id="11" name="Picture 7" descr="AvhrSpec_E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48"/>
              <a:ext cx="2384" cy="188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8"/>
            <p:cNvSpPr>
              <a:spLocks noChangeArrowheads="1"/>
            </p:cNvSpPr>
            <p:nvPr/>
          </p:nvSpPr>
          <p:spPr bwMode="auto">
            <a:xfrm>
              <a:off x="2304" y="1776"/>
              <a:ext cx="48" cy="48"/>
            </a:xfrm>
            <a:prstGeom prst="ellipse">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635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cxnSp>
        <p:nvCxnSpPr>
          <p:cNvPr id="13" name="AutoShape 9"/>
          <p:cNvCxnSpPr>
            <a:cxnSpLocks noChangeShapeType="1"/>
            <a:stCxn id="12" idx="5"/>
            <a:endCxn id="9" idx="1"/>
          </p:cNvCxnSpPr>
          <p:nvPr/>
        </p:nvCxnSpPr>
        <p:spPr bwMode="auto">
          <a:xfrm rot="16200000" flipH="1">
            <a:off x="4388065" y="3293107"/>
            <a:ext cx="1251216" cy="2317056"/>
          </a:xfrm>
          <a:prstGeom prst="bentConnector2">
            <a:avLst/>
          </a:prstGeom>
          <a:noFill/>
          <a:ln w="25400">
            <a:solidFill>
              <a:srgbClr val="FF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54030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err="1" smtClean="0"/>
              <a:t>eMODIS</a:t>
            </a:r>
            <a:r>
              <a:rPr lang="en-US" dirty="0" smtClean="0"/>
              <a:t> NDVI – strengths and limitations</a:t>
            </a:r>
            <a:endParaRPr lang="en-US" dirty="0"/>
          </a:p>
        </p:txBody>
      </p:sp>
      <p:sp>
        <p:nvSpPr>
          <p:cNvPr id="3" name="Content Placeholder 2"/>
          <p:cNvSpPr>
            <a:spLocks noGrp="1"/>
          </p:cNvSpPr>
          <p:nvPr>
            <p:ph idx="1"/>
          </p:nvPr>
        </p:nvSpPr>
        <p:spPr/>
        <p:txBody>
          <a:bodyPr>
            <a:normAutofit/>
          </a:bodyPr>
          <a:lstStyle/>
          <a:p>
            <a:r>
              <a:rPr lang="en-US" dirty="0" smtClean="0"/>
              <a:t>Strengths:</a:t>
            </a:r>
          </a:p>
          <a:p>
            <a:pPr lvl="1"/>
            <a:r>
              <a:rPr lang="en-US" dirty="0" smtClean="0"/>
              <a:t>Good at tracking </a:t>
            </a:r>
            <a:r>
              <a:rPr lang="en-US" dirty="0"/>
              <a:t>change in vegetation due to seasonal trends, planting, burning, water deficits </a:t>
            </a:r>
            <a:r>
              <a:rPr lang="en-US" dirty="0" err="1" smtClean="0"/>
              <a:t>etc</a:t>
            </a:r>
            <a:endParaRPr lang="en-US" dirty="0" smtClean="0"/>
          </a:p>
          <a:p>
            <a:pPr lvl="1"/>
            <a:r>
              <a:rPr lang="en-US" dirty="0" smtClean="0"/>
              <a:t>Identification of hotspots</a:t>
            </a:r>
          </a:p>
          <a:p>
            <a:pPr lvl="1"/>
            <a:r>
              <a:rPr lang="en-US" dirty="0" smtClean="0"/>
              <a:t>High resolution images (250m)</a:t>
            </a:r>
          </a:p>
          <a:p>
            <a:pPr lvl="1"/>
            <a:r>
              <a:rPr lang="en-US" dirty="0" smtClean="0"/>
              <a:t>Good for analyzing agricultural conditions for crop and pasture especially where agricultural activity is the dominant land cover</a:t>
            </a:r>
          </a:p>
          <a:p>
            <a:pPr lvl="1"/>
            <a:r>
              <a:rPr lang="en-US" dirty="0" smtClean="0"/>
              <a:t>NDVI affected by clouds, but </a:t>
            </a:r>
            <a:r>
              <a:rPr lang="en-US" dirty="0" err="1" smtClean="0"/>
              <a:t>eMODIS</a:t>
            </a:r>
            <a:r>
              <a:rPr lang="en-US" dirty="0" smtClean="0"/>
              <a:t> NDVI minimizes impacts of clouds by smoothing</a:t>
            </a:r>
          </a:p>
          <a:p>
            <a:pPr lvl="1"/>
            <a:r>
              <a:rPr lang="en-US" dirty="0" smtClean="0"/>
              <a:t>No </a:t>
            </a:r>
            <a:r>
              <a:rPr lang="en-US" dirty="0" err="1" smtClean="0"/>
              <a:t>assumnptions</a:t>
            </a:r>
            <a:r>
              <a:rPr lang="en-US" dirty="0" smtClean="0"/>
              <a:t> about agricultural practices required</a:t>
            </a:r>
            <a:endParaRPr lang="en-US" dirty="0"/>
          </a:p>
          <a:p>
            <a:pPr lvl="1"/>
            <a:endParaRPr lang="en-US" dirty="0"/>
          </a:p>
        </p:txBody>
      </p:sp>
    </p:spTree>
    <p:extLst>
      <p:ext uri="{BB962C8B-B14F-4D97-AF65-F5344CB8AC3E}">
        <p14:creationId xmlns:p14="http://schemas.microsoft.com/office/powerpoint/2010/main" val="10565142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err="1" smtClean="0"/>
              <a:t>eMODIS</a:t>
            </a:r>
            <a:r>
              <a:rPr lang="en-US" dirty="0" smtClean="0"/>
              <a:t> NDVI – strengths and limitations</a:t>
            </a:r>
            <a:endParaRPr lang="en-US" dirty="0"/>
          </a:p>
        </p:txBody>
      </p:sp>
      <p:sp>
        <p:nvSpPr>
          <p:cNvPr id="3" name="Content Placeholder 2"/>
          <p:cNvSpPr>
            <a:spLocks noGrp="1"/>
          </p:cNvSpPr>
          <p:nvPr>
            <p:ph idx="1"/>
          </p:nvPr>
        </p:nvSpPr>
        <p:spPr/>
        <p:txBody>
          <a:bodyPr/>
          <a:lstStyle/>
          <a:p>
            <a:r>
              <a:rPr lang="en-US" dirty="0" smtClean="0"/>
              <a:t>Limitations:</a:t>
            </a:r>
          </a:p>
          <a:p>
            <a:pPr lvl="1"/>
            <a:r>
              <a:rPr lang="en-US" dirty="0" smtClean="0"/>
              <a:t>Cannot detect vegetation conditions under continuous cloud cover</a:t>
            </a:r>
          </a:p>
          <a:p>
            <a:pPr lvl="1"/>
            <a:r>
              <a:rPr lang="en-US" dirty="0" smtClean="0"/>
              <a:t>Can provide misleading agricultural interpretations when analyzed where non-agricultural land-cover is dominant</a:t>
            </a:r>
          </a:p>
          <a:p>
            <a:pPr lvl="1"/>
            <a:r>
              <a:rPr lang="en-US" dirty="0" smtClean="0"/>
              <a:t>Needs to only be considered during the active growing season – not meaningful when crops or rangelands are not actively growing.</a:t>
            </a:r>
          </a:p>
          <a:p>
            <a:pPr lvl="1"/>
            <a:endParaRPr lang="en-US" dirty="0"/>
          </a:p>
        </p:txBody>
      </p:sp>
    </p:spTree>
    <p:extLst>
      <p:ext uri="{BB962C8B-B14F-4D97-AF65-F5344CB8AC3E}">
        <p14:creationId xmlns:p14="http://schemas.microsoft.com/office/powerpoint/2010/main" val="16924764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eMODIS</a:t>
            </a:r>
            <a:r>
              <a:rPr lang="en-US" dirty="0" smtClean="0"/>
              <a:t> NDVI: where to access it</a:t>
            </a:r>
            <a:endParaRPr lang="en-US" dirty="0"/>
          </a:p>
        </p:txBody>
      </p:sp>
      <p:sp>
        <p:nvSpPr>
          <p:cNvPr id="3" name="Content Placeholder 2"/>
          <p:cNvSpPr>
            <a:spLocks noGrp="1"/>
          </p:cNvSpPr>
          <p:nvPr>
            <p:ph idx="1"/>
          </p:nvPr>
        </p:nvSpPr>
        <p:spPr>
          <a:xfrm>
            <a:off x="457200" y="1645920"/>
            <a:ext cx="8229600" cy="4754880"/>
          </a:xfrm>
        </p:spPr>
        <p:txBody>
          <a:bodyPr/>
          <a:lstStyle/>
          <a:p>
            <a:r>
              <a:rPr lang="en-US" dirty="0" smtClean="0"/>
              <a:t>USGS FEWS NET Data Portal</a:t>
            </a:r>
          </a:p>
          <a:p>
            <a:pPr lvl="1"/>
            <a:r>
              <a:rPr lang="en-US" dirty="0" smtClean="0">
                <a:hlinkClick r:id="rId2"/>
              </a:rPr>
              <a:t>http://earlywarning.usgs.gov/fews</a:t>
            </a:r>
            <a:r>
              <a:rPr lang="en-US" dirty="0" smtClean="0"/>
              <a:t> </a:t>
            </a:r>
          </a:p>
          <a:p>
            <a:pPr lvl="1"/>
            <a:r>
              <a:rPr lang="en-US" dirty="0" smtClean="0"/>
              <a:t>GIS Data, graphics, charts, High resolution PDFs</a:t>
            </a:r>
          </a:p>
          <a:p>
            <a:r>
              <a:rPr lang="en-US" dirty="0" smtClean="0"/>
              <a:t>Interactive Map Viewer</a:t>
            </a:r>
          </a:p>
          <a:p>
            <a:pPr lvl="1"/>
            <a:r>
              <a:rPr lang="en-US" dirty="0">
                <a:hlinkClick r:id="rId3"/>
              </a:rPr>
              <a:t>https://</a:t>
            </a:r>
            <a:r>
              <a:rPr lang="en-US" dirty="0" smtClean="0">
                <a:hlinkClick r:id="rId3"/>
              </a:rPr>
              <a:t>earlywarning.usgs.gov/fews/mapviewer/index.php?region=ag</a:t>
            </a:r>
            <a:endParaRPr lang="en-US" dirty="0" smtClean="0"/>
          </a:p>
          <a:p>
            <a:pPr lvl="1"/>
            <a:r>
              <a:rPr lang="en-US" dirty="0" smtClean="0"/>
              <a:t>Time series for irrigated, </a:t>
            </a:r>
            <a:r>
              <a:rPr lang="en-US" dirty="0" err="1" smtClean="0"/>
              <a:t>rainfed</a:t>
            </a:r>
            <a:r>
              <a:rPr lang="en-US" dirty="0" smtClean="0"/>
              <a:t>, and rangeland areas</a:t>
            </a:r>
            <a:endParaRPr lang="en-US" dirty="0"/>
          </a:p>
          <a:p>
            <a:r>
              <a:rPr lang="en-US" dirty="0" smtClean="0"/>
              <a:t>Early Warning Explorer:</a:t>
            </a:r>
          </a:p>
          <a:p>
            <a:pPr lvl="1"/>
            <a:r>
              <a:rPr lang="en-US" dirty="0" smtClean="0">
                <a:hlinkClick r:id="rId4"/>
              </a:rPr>
              <a:t>http</a:t>
            </a:r>
            <a:r>
              <a:rPr lang="en-US" dirty="0">
                <a:hlinkClick r:id="rId4"/>
              </a:rPr>
              <a:t>://earlywarning.usgs.gov/fews/ewxindex.php</a:t>
            </a:r>
            <a:r>
              <a:rPr lang="en-US" dirty="0"/>
              <a:t> </a:t>
            </a:r>
            <a:endParaRPr lang="en-US" dirty="0" smtClean="0"/>
          </a:p>
          <a:p>
            <a:pPr lvl="1"/>
            <a:r>
              <a:rPr lang="en-US" dirty="0" smtClean="0"/>
              <a:t>Web-mapping, charts, graphics</a:t>
            </a:r>
            <a:endParaRPr lang="en-US" dirty="0"/>
          </a:p>
          <a:p>
            <a:endParaRPr lang="en-US" dirty="0"/>
          </a:p>
        </p:txBody>
      </p:sp>
    </p:spTree>
    <p:extLst>
      <p:ext uri="{BB962C8B-B14F-4D97-AF65-F5344CB8AC3E}">
        <p14:creationId xmlns:p14="http://schemas.microsoft.com/office/powerpoint/2010/main" val="30171655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627879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86880" y="1524000"/>
            <a:ext cx="4038600" cy="609600"/>
          </a:xfrm>
          <a:prstGeom prst="rect">
            <a:avLst/>
          </a:prstGeom>
          <a:noFill/>
          <a:ln w="12700">
            <a:noFill/>
            <a:miter lim="800000"/>
            <a:headEnd/>
            <a:tailEnd/>
          </a:ln>
        </p:spPr>
        <p:txBody>
          <a:bodyPr lIns="90488" tIns="44450" rIns="90488" bIns="44450" anchor="ctr"/>
          <a:lstStyle/>
          <a:p>
            <a:pPr algn="ctr"/>
            <a:r>
              <a:rPr lang="en-US" altLang="en-US" sz="1600" b="1" dirty="0">
                <a:solidFill>
                  <a:schemeClr val="tx2"/>
                </a:solidFill>
                <a:latin typeface="Garamond" pitchFamily="18" charset="0"/>
              </a:rPr>
              <a:t>NDVI = (NIR – Red) / (NIR + Red)</a:t>
            </a:r>
          </a:p>
        </p:txBody>
      </p:sp>
      <p:pic>
        <p:nvPicPr>
          <p:cNvPr id="38915" name="Picture 3" descr="NDVI example"/>
          <p:cNvPicPr>
            <a:picLocks noChangeAspect="1" noChangeArrowheads="1"/>
          </p:cNvPicPr>
          <p:nvPr/>
        </p:nvPicPr>
        <p:blipFill>
          <a:blip r:embed="rId3"/>
          <a:srcRect/>
          <a:stretch>
            <a:fillRect/>
          </a:stretch>
        </p:blipFill>
        <p:spPr bwMode="auto">
          <a:xfrm>
            <a:off x="4724400" y="2030858"/>
            <a:ext cx="3907929" cy="4343400"/>
          </a:xfrm>
          <a:prstGeom prst="rect">
            <a:avLst/>
          </a:prstGeom>
          <a:noFill/>
          <a:ln w="9525">
            <a:noFill/>
            <a:miter lim="800000"/>
            <a:headEnd/>
            <a:tailEnd/>
          </a:ln>
        </p:spPr>
      </p:pic>
      <p:sp>
        <p:nvSpPr>
          <p:cNvPr id="38916" name="Text Box 4"/>
          <p:cNvSpPr txBox="1">
            <a:spLocks noChangeArrowheads="1"/>
          </p:cNvSpPr>
          <p:nvPr/>
        </p:nvSpPr>
        <p:spPr bwMode="auto">
          <a:xfrm>
            <a:off x="381000" y="1828800"/>
            <a:ext cx="3886200" cy="3785652"/>
          </a:xfrm>
          <a:prstGeom prst="rect">
            <a:avLst/>
          </a:prstGeom>
          <a:noFill/>
          <a:ln w="9525">
            <a:noFill/>
            <a:miter lim="800000"/>
            <a:headEnd/>
            <a:tailEnd/>
          </a:ln>
        </p:spPr>
        <p:txBody>
          <a:bodyPr>
            <a:spAutoFit/>
          </a:bodyPr>
          <a:lstStyle/>
          <a:p>
            <a:r>
              <a:rPr lang="en-US" altLang="en-US" sz="2000" dirty="0">
                <a:latin typeface="Tw Cen MT" panose="020B0602020104020603" pitchFamily="34" charset="0"/>
              </a:rPr>
              <a:t>Healthy </a:t>
            </a:r>
            <a:r>
              <a:rPr lang="en-US" altLang="en-US" sz="2000" dirty="0" smtClean="0">
                <a:latin typeface="Tw Cen MT" panose="020B0602020104020603" pitchFamily="34" charset="0"/>
              </a:rPr>
              <a:t>green vegetation </a:t>
            </a:r>
            <a:r>
              <a:rPr lang="en-US" altLang="en-US" sz="2000" dirty="0">
                <a:latin typeface="Tw Cen MT" panose="020B0602020104020603" pitchFamily="34" charset="0"/>
              </a:rPr>
              <a:t>(left) absorbs most of the visible light that reaches it, and reflects a large portion of the near-infrared light. </a:t>
            </a:r>
          </a:p>
          <a:p>
            <a:endParaRPr lang="en-US" altLang="en-US" sz="2000" dirty="0">
              <a:latin typeface="Tw Cen MT" panose="020B0602020104020603" pitchFamily="34" charset="0"/>
            </a:endParaRPr>
          </a:p>
          <a:p>
            <a:r>
              <a:rPr lang="en-US" altLang="en-US" sz="2000" dirty="0">
                <a:latin typeface="Tw Cen MT" panose="020B0602020104020603" pitchFamily="34" charset="0"/>
              </a:rPr>
              <a:t>Unhealthy or </a:t>
            </a:r>
            <a:r>
              <a:rPr lang="en-US" altLang="en-US" sz="2000" dirty="0" smtClean="0">
                <a:latin typeface="Tw Cen MT" panose="020B0602020104020603" pitchFamily="34" charset="0"/>
              </a:rPr>
              <a:t>senescing </a:t>
            </a:r>
            <a:r>
              <a:rPr lang="en-US" altLang="en-US" sz="2000" dirty="0">
                <a:latin typeface="Tw Cen MT" panose="020B0602020104020603" pitchFamily="34" charset="0"/>
              </a:rPr>
              <a:t>vegetation (right) reflects more visible light and less near-infrared light.</a:t>
            </a:r>
          </a:p>
          <a:p>
            <a:endParaRPr lang="en-US" altLang="en-US" sz="2000" dirty="0" smtClean="0">
              <a:latin typeface="Tw Cen MT" panose="020B0602020104020603" pitchFamily="34" charset="0"/>
            </a:endParaRPr>
          </a:p>
          <a:p>
            <a:r>
              <a:rPr lang="en-US" altLang="en-US" sz="2000" dirty="0" smtClean="0">
                <a:latin typeface="Tw Cen MT" panose="020B0602020104020603" pitchFamily="34" charset="0"/>
              </a:rPr>
              <a:t>What </a:t>
            </a:r>
            <a:r>
              <a:rPr lang="en-US" altLang="en-US" sz="2000" dirty="0">
                <a:latin typeface="Tw Cen MT" panose="020B0602020104020603" pitchFamily="34" charset="0"/>
              </a:rPr>
              <a:t>about atmospheric affects? </a:t>
            </a:r>
          </a:p>
        </p:txBody>
      </p:sp>
      <p:sp>
        <p:nvSpPr>
          <p:cNvPr id="38917" name="Rectangle 2"/>
          <p:cNvSpPr>
            <a:spLocks noChangeArrowheads="1"/>
          </p:cNvSpPr>
          <p:nvPr/>
        </p:nvSpPr>
        <p:spPr bwMode="auto">
          <a:xfrm>
            <a:off x="152400" y="838200"/>
            <a:ext cx="8839200" cy="609600"/>
          </a:xfrm>
          <a:prstGeom prst="rect">
            <a:avLst/>
          </a:prstGeom>
          <a:noFill/>
          <a:ln w="12700">
            <a:noFill/>
            <a:miter lim="800000"/>
            <a:headEnd/>
            <a:tailEnd/>
          </a:ln>
        </p:spPr>
        <p:txBody>
          <a:bodyPr lIns="90488" tIns="44450" rIns="90488" bIns="44450" anchor="ctr"/>
          <a:lstStyle/>
          <a:p>
            <a:pPr algn="ctr"/>
            <a:r>
              <a:rPr lang="en-US" altLang="en-US" sz="2800" b="1" dirty="0">
                <a:latin typeface="Tw Cen MT" panose="020B0602020104020603" pitchFamily="34" charset="0"/>
              </a:rPr>
              <a:t>Vegetation Monitoring (Crop &amp; Rangeland): </a:t>
            </a:r>
            <a:br>
              <a:rPr lang="en-US" altLang="en-US" sz="2800" b="1" dirty="0">
                <a:latin typeface="Tw Cen MT" panose="020B0602020104020603" pitchFamily="34" charset="0"/>
              </a:rPr>
            </a:br>
            <a:r>
              <a:rPr lang="en-US" altLang="en-US" sz="2800" b="1" dirty="0">
                <a:latin typeface="Tw Cen MT" panose="020B0602020104020603" pitchFamily="34" charset="0"/>
              </a:rPr>
              <a:t>Normalized Difference Vegetation Index</a:t>
            </a:r>
          </a:p>
        </p:txBody>
      </p:sp>
    </p:spTree>
    <p:extLst>
      <p:ext uri="{BB962C8B-B14F-4D97-AF65-F5344CB8AC3E}">
        <p14:creationId xmlns:p14="http://schemas.microsoft.com/office/powerpoint/2010/main" val="15752760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p:spPr>
        <p:txBody>
          <a:bodyPr/>
          <a:lstStyle/>
          <a:p>
            <a:pPr eaLnBrk="1" hangingPunct="1"/>
            <a:r>
              <a:rPr lang="en-US" sz="2800" dirty="0" smtClean="0"/>
              <a:t>Maximum Value Compositing (MVC)</a:t>
            </a:r>
          </a:p>
        </p:txBody>
      </p:sp>
      <p:grpSp>
        <p:nvGrpSpPr>
          <p:cNvPr id="3" name="Group 2"/>
          <p:cNvGrpSpPr/>
          <p:nvPr/>
        </p:nvGrpSpPr>
        <p:grpSpPr>
          <a:xfrm>
            <a:off x="422709" y="2478194"/>
            <a:ext cx="4758891" cy="2795482"/>
            <a:chOff x="1273743" y="2098908"/>
            <a:chExt cx="5889057" cy="2892171"/>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43" y="20989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943" y="22513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143" y="24037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343" y="25561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543" y="27085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743" y="28609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943" y="30133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143" y="31657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343" y="33181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70508"/>
              <a:ext cx="1828800" cy="15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76200" y="3986842"/>
            <a:ext cx="609600" cy="261610"/>
          </a:xfrm>
          <a:prstGeom prst="rect">
            <a:avLst/>
          </a:prstGeom>
          <a:noFill/>
        </p:spPr>
        <p:txBody>
          <a:bodyPr wrap="square" rtlCol="0">
            <a:spAutoFit/>
          </a:bodyPr>
          <a:lstStyle/>
          <a:p>
            <a:pPr eaLnBrk="1" hangingPunct="1">
              <a:spcBef>
                <a:spcPct val="0"/>
              </a:spcBef>
            </a:pPr>
            <a:r>
              <a:rPr lang="en-US" sz="1100" b="1" dirty="0" smtClean="0">
                <a:solidFill>
                  <a:prstClr val="black"/>
                </a:solidFill>
                <a:latin typeface="Arial" pitchFamily="34" charset="0"/>
              </a:rPr>
              <a:t>Day 1</a:t>
            </a:r>
            <a:endParaRPr lang="en-US" sz="1100" b="1" dirty="0">
              <a:solidFill>
                <a:prstClr val="black"/>
              </a:solidFill>
              <a:latin typeface="Arial" pitchFamily="34" charset="0"/>
            </a:endParaRPr>
          </a:p>
        </p:txBody>
      </p:sp>
      <p:sp>
        <p:nvSpPr>
          <p:cNvPr id="19" name="TextBox 18"/>
          <p:cNvSpPr txBox="1"/>
          <p:nvPr/>
        </p:nvSpPr>
        <p:spPr>
          <a:xfrm>
            <a:off x="3661079" y="5283082"/>
            <a:ext cx="685800" cy="261610"/>
          </a:xfrm>
          <a:prstGeom prst="rect">
            <a:avLst/>
          </a:prstGeom>
          <a:noFill/>
        </p:spPr>
        <p:txBody>
          <a:bodyPr wrap="square" rtlCol="0">
            <a:spAutoFit/>
          </a:bodyPr>
          <a:lstStyle/>
          <a:p>
            <a:pPr eaLnBrk="1" hangingPunct="1">
              <a:spcBef>
                <a:spcPct val="0"/>
              </a:spcBef>
            </a:pPr>
            <a:r>
              <a:rPr lang="en-US" sz="1100" b="1" dirty="0" smtClean="0">
                <a:solidFill>
                  <a:prstClr val="black"/>
                </a:solidFill>
                <a:latin typeface="Arial" pitchFamily="34" charset="0"/>
              </a:rPr>
              <a:t>Day 10</a:t>
            </a:r>
            <a:endParaRPr lang="en-US" sz="1100" b="1" dirty="0">
              <a:solidFill>
                <a:prstClr val="black"/>
              </a:solidFill>
              <a:latin typeface="Arial" pitchFamily="34" charset="0"/>
            </a:endParaRPr>
          </a:p>
        </p:txBody>
      </p:sp>
      <p:cxnSp>
        <p:nvCxnSpPr>
          <p:cNvPr id="20" name="Straight Arrow Connector 19"/>
          <p:cNvCxnSpPr>
            <a:stCxn id="18" idx="3"/>
            <a:endCxn id="19" idx="1"/>
          </p:cNvCxnSpPr>
          <p:nvPr/>
        </p:nvCxnSpPr>
        <p:spPr>
          <a:xfrm>
            <a:off x="685800" y="4117647"/>
            <a:ext cx="2975279" cy="1296240"/>
          </a:xfrm>
          <a:prstGeom prst="straightConnector1">
            <a:avLst/>
          </a:prstGeom>
          <a:noFill/>
          <a:ln w="25400" cap="flat" cmpd="sng" algn="ctr">
            <a:solidFill>
              <a:srgbClr val="CEB966"/>
            </a:solidFill>
            <a:prstDash val="solid"/>
            <a:tailEnd type="arrow"/>
          </a:ln>
          <a:effectLst>
            <a:outerShdw blurRad="130000" dist="101600" dir="2700000" algn="tl" rotWithShape="0">
              <a:srgbClr val="000000">
                <a:alpha val="35000"/>
              </a:srgbClr>
            </a:outerShdw>
          </a:effectLst>
        </p:spPr>
      </p:cxnSp>
      <p:sp>
        <p:nvSpPr>
          <p:cNvPr id="22" name="Rectangle 3"/>
          <p:cNvSpPr>
            <a:spLocks noChangeArrowheads="1"/>
          </p:cNvSpPr>
          <p:nvPr/>
        </p:nvSpPr>
        <p:spPr bwMode="auto">
          <a:xfrm>
            <a:off x="395288" y="1371600"/>
            <a:ext cx="8245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sz="1800" dirty="0" smtClean="0">
                <a:solidFill>
                  <a:prstClr val="black"/>
                </a:solidFill>
                <a:latin typeface="Tw Cen MT"/>
              </a:rPr>
              <a:t>MVC for a </a:t>
            </a:r>
            <a:r>
              <a:rPr lang="en-US" sz="1800" dirty="0" err="1" smtClean="0">
                <a:solidFill>
                  <a:prstClr val="black"/>
                </a:solidFill>
                <a:latin typeface="Tw Cen MT"/>
              </a:rPr>
              <a:t>dekad</a:t>
            </a:r>
            <a:r>
              <a:rPr lang="en-US" sz="1800" dirty="0" smtClean="0">
                <a:solidFill>
                  <a:prstClr val="black"/>
                </a:solidFill>
                <a:latin typeface="Tw Cen MT"/>
              </a:rPr>
              <a:t> (10 days) is used to address the problem of atmospheric contamination while still allowing for detection of subtle vegetation differences through time.</a:t>
            </a:r>
            <a:endParaRPr lang="en-US" sz="1800" dirty="0">
              <a:solidFill>
                <a:prstClr val="black"/>
              </a:solidFill>
              <a:latin typeface="Tw Cen MT"/>
            </a:endParaRPr>
          </a:p>
        </p:txBody>
      </p:sp>
      <p:sp>
        <p:nvSpPr>
          <p:cNvPr id="23" name="Text Box 14"/>
          <p:cNvSpPr txBox="1">
            <a:spLocks noChangeArrowheads="1"/>
          </p:cNvSpPr>
          <p:nvPr/>
        </p:nvSpPr>
        <p:spPr bwMode="auto">
          <a:xfrm>
            <a:off x="5181600" y="2286000"/>
            <a:ext cx="37338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dirty="0">
                <a:latin typeface="Tw Cen MT"/>
              </a:rPr>
              <a:t>The maximum value for each pixel of a composite period is used as the value for that pixel.  </a:t>
            </a:r>
          </a:p>
          <a:p>
            <a:pPr eaLnBrk="1" hangingPunct="1">
              <a:spcBef>
                <a:spcPct val="50000"/>
              </a:spcBef>
            </a:pPr>
            <a:r>
              <a:rPr lang="en-US" sz="2000" dirty="0">
                <a:latin typeface="Tw Cen MT"/>
              </a:rPr>
              <a:t>Since </a:t>
            </a:r>
            <a:r>
              <a:rPr lang="en-US" sz="2000" dirty="0" smtClean="0">
                <a:latin typeface="Tw Cen MT"/>
              </a:rPr>
              <a:t>cloud and other atmospheric </a:t>
            </a:r>
            <a:r>
              <a:rPr lang="en-US" sz="2000" dirty="0">
                <a:latin typeface="Tw Cen MT"/>
              </a:rPr>
              <a:t>contaminants reduce NDVI values, this process helps to minimize (but not eliminate) these effects in the final composite product.</a:t>
            </a:r>
          </a:p>
        </p:txBody>
      </p:sp>
    </p:spTree>
    <p:extLst>
      <p:ext uri="{BB962C8B-B14F-4D97-AF65-F5344CB8AC3E}">
        <p14:creationId xmlns:p14="http://schemas.microsoft.com/office/powerpoint/2010/main" val="11422729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p:spPr>
        <p:txBody>
          <a:bodyPr/>
          <a:lstStyle/>
          <a:p>
            <a:pPr eaLnBrk="1" hangingPunct="1"/>
            <a:r>
              <a:rPr lang="en-US" sz="2800" dirty="0" smtClean="0"/>
              <a:t>Temporal Smoothing of NDVI Time Series</a:t>
            </a:r>
          </a:p>
        </p:txBody>
      </p:sp>
      <p:sp>
        <p:nvSpPr>
          <p:cNvPr id="30" name="Text Box 3"/>
          <p:cNvSpPr txBox="1">
            <a:spLocks noChangeArrowheads="1"/>
          </p:cNvSpPr>
          <p:nvPr/>
        </p:nvSpPr>
        <p:spPr bwMode="auto">
          <a:xfrm>
            <a:off x="838200" y="4876800"/>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dirty="0">
                <a:solidFill>
                  <a:prstClr val="black"/>
                </a:solidFill>
                <a:latin typeface="Tw Cen MT"/>
              </a:rPr>
              <a:t>Example of an unsmoothed MODIS NDVI time series pixel (A) and the same temporally smoothed pixel profile (B).</a:t>
            </a:r>
          </a:p>
        </p:txBody>
      </p:sp>
      <p:grpSp>
        <p:nvGrpSpPr>
          <p:cNvPr id="31" name="Group 4"/>
          <p:cNvGrpSpPr>
            <a:grpSpLocks/>
          </p:cNvGrpSpPr>
          <p:nvPr/>
        </p:nvGrpSpPr>
        <p:grpSpPr bwMode="auto">
          <a:xfrm>
            <a:off x="609600" y="1676400"/>
            <a:ext cx="3897313" cy="2805113"/>
            <a:chOff x="384" y="672"/>
            <a:chExt cx="2455" cy="1767"/>
          </a:xfrm>
        </p:grpSpPr>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l="1575" t="50819" r="75346" b="7782"/>
            <a:stretch>
              <a:fillRect/>
            </a:stretch>
          </p:blipFill>
          <p:spPr bwMode="auto">
            <a:xfrm>
              <a:off x="432" y="672"/>
              <a:ext cx="2407" cy="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6"/>
            <p:cNvSpPr txBox="1">
              <a:spLocks noChangeArrowheads="1"/>
            </p:cNvSpPr>
            <p:nvPr/>
          </p:nvSpPr>
          <p:spPr bwMode="auto">
            <a:xfrm>
              <a:off x="384" y="220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solidFill>
                    <a:prstClr val="black"/>
                  </a:solidFill>
                  <a:latin typeface="Arial" pitchFamily="34" charset="0"/>
                </a:rPr>
                <a:t>A</a:t>
              </a:r>
            </a:p>
          </p:txBody>
        </p:sp>
      </p:grpSp>
      <p:grpSp>
        <p:nvGrpSpPr>
          <p:cNvPr id="34" name="Group 7"/>
          <p:cNvGrpSpPr>
            <a:grpSpLocks/>
          </p:cNvGrpSpPr>
          <p:nvPr/>
        </p:nvGrpSpPr>
        <p:grpSpPr bwMode="auto">
          <a:xfrm>
            <a:off x="4648200" y="3429000"/>
            <a:ext cx="3897313" cy="2819400"/>
            <a:chOff x="2928" y="1968"/>
            <a:chExt cx="2455" cy="1776"/>
          </a:xfrm>
        </p:grpSpPr>
        <p:pic>
          <p:nvPicPr>
            <p:cNvPr id="35" name="Picture 8"/>
            <p:cNvPicPr>
              <a:picLocks noChangeAspect="1" noChangeArrowheads="1"/>
            </p:cNvPicPr>
            <p:nvPr/>
          </p:nvPicPr>
          <p:blipFill>
            <a:blip r:embed="rId3">
              <a:extLst>
                <a:ext uri="{28A0092B-C50C-407E-A947-70E740481C1C}">
                  <a14:useLocalDpi xmlns:a14="http://schemas.microsoft.com/office/drawing/2010/main" val="0"/>
                </a:ext>
              </a:extLst>
            </a:blip>
            <a:srcRect l="24791" t="50819" r="52132" b="7782"/>
            <a:stretch>
              <a:fillRect/>
            </a:stretch>
          </p:blipFill>
          <p:spPr bwMode="auto">
            <a:xfrm>
              <a:off x="2976" y="1968"/>
              <a:ext cx="2407"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9"/>
            <p:cNvSpPr txBox="1">
              <a:spLocks noChangeArrowheads="1"/>
            </p:cNvSpPr>
            <p:nvPr/>
          </p:nvSpPr>
          <p:spPr bwMode="auto">
            <a:xfrm>
              <a:off x="2928" y="3513"/>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solidFill>
                    <a:prstClr val="black"/>
                  </a:solidFill>
                  <a:latin typeface="Arial" pitchFamily="34" charset="0"/>
                </a:rPr>
                <a:t>B</a:t>
              </a:r>
            </a:p>
          </p:txBody>
        </p:sp>
      </p:grpSp>
      <p:sp>
        <p:nvSpPr>
          <p:cNvPr id="37" name="Text Box 3"/>
          <p:cNvSpPr txBox="1">
            <a:spLocks noChangeArrowheads="1"/>
          </p:cNvSpPr>
          <p:nvPr/>
        </p:nvSpPr>
        <p:spPr bwMode="auto">
          <a:xfrm>
            <a:off x="685800" y="1414790"/>
            <a:ext cx="533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100" b="1" dirty="0" smtClean="0">
                <a:solidFill>
                  <a:prstClr val="black"/>
                </a:solidFill>
                <a:latin typeface="Tw Cen MT"/>
              </a:rPr>
              <a:t>(</a:t>
            </a:r>
            <a:r>
              <a:rPr lang="en-US" sz="1100" b="1" dirty="0">
                <a:solidFill>
                  <a:prstClr val="black"/>
                </a:solidFill>
                <a:latin typeface="Tw Cen MT"/>
              </a:rPr>
              <a:t>A</a:t>
            </a:r>
            <a:r>
              <a:rPr lang="en-US" sz="1100" b="1" dirty="0" smtClean="0">
                <a:solidFill>
                  <a:prstClr val="black"/>
                </a:solidFill>
                <a:latin typeface="Tw Cen MT"/>
              </a:rPr>
              <a:t>)</a:t>
            </a:r>
            <a:endParaRPr lang="en-US" sz="1100" b="1" dirty="0">
              <a:solidFill>
                <a:prstClr val="black"/>
              </a:solidFill>
              <a:latin typeface="Tw Cen MT"/>
            </a:endParaRPr>
          </a:p>
        </p:txBody>
      </p:sp>
      <p:sp>
        <p:nvSpPr>
          <p:cNvPr id="38" name="Text Box 3"/>
          <p:cNvSpPr txBox="1">
            <a:spLocks noChangeArrowheads="1"/>
          </p:cNvSpPr>
          <p:nvPr/>
        </p:nvSpPr>
        <p:spPr bwMode="auto">
          <a:xfrm>
            <a:off x="4724400" y="3167390"/>
            <a:ext cx="533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100" b="1" dirty="0" smtClean="0">
                <a:solidFill>
                  <a:prstClr val="black"/>
                </a:solidFill>
                <a:latin typeface="Tw Cen MT"/>
              </a:rPr>
              <a:t>(B)</a:t>
            </a:r>
            <a:endParaRPr lang="en-US" sz="1100" b="1" dirty="0">
              <a:solidFill>
                <a:prstClr val="black"/>
              </a:solidFill>
              <a:latin typeface="Tw Cen MT"/>
            </a:endParaRPr>
          </a:p>
        </p:txBody>
      </p:sp>
    </p:spTree>
    <p:extLst>
      <p:ext uri="{BB962C8B-B14F-4D97-AF65-F5344CB8AC3E}">
        <p14:creationId xmlns:p14="http://schemas.microsoft.com/office/powerpoint/2010/main" val="29861607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p:spPr>
        <p:txBody>
          <a:bodyPr/>
          <a:lstStyle/>
          <a:p>
            <a:pPr eaLnBrk="1" hangingPunct="1"/>
            <a:r>
              <a:rPr lang="en-US" sz="2800" dirty="0" smtClean="0"/>
              <a:t>Smoothed NDVI – </a:t>
            </a:r>
            <a:r>
              <a:rPr lang="en-US" sz="2800" dirty="0" err="1" smtClean="0"/>
              <a:t>C.America</a:t>
            </a:r>
            <a:endParaRPr lang="en-US" sz="2800" dirty="0" smtClean="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703" y="1736777"/>
            <a:ext cx="5672495" cy="443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1715702" y="1447800"/>
            <a:ext cx="28362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100" b="1" dirty="0" smtClean="0">
                <a:solidFill>
                  <a:prstClr val="black"/>
                </a:solidFill>
                <a:latin typeface="Tw Cen MT"/>
              </a:rPr>
              <a:t>Un-smoothed</a:t>
            </a:r>
            <a:endParaRPr lang="en-US" sz="1100" b="1" dirty="0">
              <a:solidFill>
                <a:prstClr val="black"/>
              </a:solidFill>
              <a:latin typeface="Tw Cen MT"/>
            </a:endParaRPr>
          </a:p>
        </p:txBody>
      </p:sp>
      <p:sp>
        <p:nvSpPr>
          <p:cNvPr id="14" name="Text Box 3"/>
          <p:cNvSpPr txBox="1">
            <a:spLocks noChangeArrowheads="1"/>
          </p:cNvSpPr>
          <p:nvPr/>
        </p:nvSpPr>
        <p:spPr bwMode="auto">
          <a:xfrm>
            <a:off x="4572000" y="1447800"/>
            <a:ext cx="28362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100" b="1" dirty="0" smtClean="0">
                <a:solidFill>
                  <a:prstClr val="black"/>
                </a:solidFill>
                <a:latin typeface="Tw Cen MT"/>
              </a:rPr>
              <a:t>Smoothed</a:t>
            </a:r>
            <a:endParaRPr lang="en-US" sz="1100" b="1" dirty="0">
              <a:solidFill>
                <a:prstClr val="black"/>
              </a:solidFill>
              <a:latin typeface="Tw Cen MT"/>
            </a:endParaRPr>
          </a:p>
        </p:txBody>
      </p:sp>
    </p:spTree>
    <p:extLst>
      <p:ext uri="{BB962C8B-B14F-4D97-AF65-F5344CB8AC3E}">
        <p14:creationId xmlns:p14="http://schemas.microsoft.com/office/powerpoint/2010/main" val="5169862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3505200"/>
            <a:ext cx="1823624" cy="2286000"/>
          </a:xfrm>
          <a:prstGeom prst="rect">
            <a:avLst/>
          </a:prstGeom>
          <a:noFill/>
          <a:ln>
            <a:noFill/>
          </a:ln>
          <a:effectLst/>
          <a:scene3d>
            <a:camera prst="orthographicFront">
              <a:rot lat="0" lon="0" rev="0"/>
            </a:camera>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356616" y="182880"/>
            <a:ext cx="8458200" cy="83820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r>
              <a:rPr lang="en-US" sz="3200" b="1" dirty="0" err="1" smtClean="0">
                <a:ln w="6350">
                  <a:noFill/>
                </a:ln>
                <a:effectLst>
                  <a:outerShdw blurRad="50800" dist="38100" dir="2700000" algn="tl" rotWithShape="0">
                    <a:prstClr val="black">
                      <a:alpha val="40000"/>
                    </a:prstClr>
                  </a:outerShdw>
                </a:effectLst>
              </a:rPr>
              <a:t>eMODIS</a:t>
            </a:r>
            <a:r>
              <a:rPr lang="en-US" sz="3200" b="1" dirty="0" smtClean="0">
                <a:ln w="6350">
                  <a:noFill/>
                </a:ln>
                <a:effectLst>
                  <a:outerShdw blurRad="50800" dist="38100" dir="2700000" algn="tl" rotWithShape="0">
                    <a:prstClr val="black">
                      <a:alpha val="40000"/>
                    </a:prstClr>
                  </a:outerShdw>
                </a:effectLst>
              </a:rPr>
              <a:t> NDVI – Operational Monitoring </a:t>
            </a:r>
            <a:endParaRPr lang="en-US" sz="3200" b="1" dirty="0">
              <a:ln w="6350">
                <a:noFill/>
              </a:ln>
              <a:effectLst>
                <a:outerShdw blurRad="50800" dist="38100" dir="2700000" algn="tl" rotWithShape="0">
                  <a:prstClr val="black">
                    <a:alpha val="40000"/>
                  </a:prstClr>
                </a:outerShdw>
              </a:effectLst>
              <a:latin typeface="+mn-lt"/>
              <a:ea typeface="+mj-ea"/>
              <a:cs typeface="+mj-cs"/>
            </a:endParaRPr>
          </a:p>
        </p:txBody>
      </p:sp>
      <p:sp>
        <p:nvSpPr>
          <p:cNvPr id="3" name="Rectangle 3"/>
          <p:cNvSpPr txBox="1">
            <a:spLocks noChangeArrowheads="1"/>
          </p:cNvSpPr>
          <p:nvPr/>
        </p:nvSpPr>
        <p:spPr>
          <a:xfrm>
            <a:off x="385190" y="990600"/>
            <a:ext cx="8429626" cy="2286000"/>
          </a:xfrm>
          <a:prstGeom prst="rect">
            <a:avLst/>
          </a:prstGeom>
        </p:spPr>
        <p:txBody>
          <a:bodyPr>
            <a:noAutofit/>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0" indent="0">
              <a:buNone/>
            </a:pPr>
            <a:r>
              <a:rPr lang="en-US" sz="1800" dirty="0" err="1" smtClean="0">
                <a:solidFill>
                  <a:srgbClr val="1F497D"/>
                </a:solidFill>
                <a:latin typeface="Arial" pitchFamily="34" charset="0"/>
                <a:cs typeface="Arial" pitchFamily="34" charset="0"/>
              </a:rPr>
              <a:t>eMODIS</a:t>
            </a:r>
            <a:r>
              <a:rPr lang="en-US" sz="1800" dirty="0" smtClean="0">
                <a:solidFill>
                  <a:srgbClr val="1F497D"/>
                </a:solidFill>
                <a:latin typeface="Arial" pitchFamily="34" charset="0"/>
                <a:cs typeface="Arial" pitchFamily="34" charset="0"/>
              </a:rPr>
              <a:t> (EROS/Expedited MODIS)</a:t>
            </a:r>
          </a:p>
          <a:p>
            <a:pPr lvl="1">
              <a:buClrTx/>
              <a:buSzPct val="100000"/>
              <a:buFont typeface="Arial" pitchFamily="34" charset="0"/>
              <a:buChar char="•"/>
            </a:pPr>
            <a:r>
              <a:rPr lang="en-US" sz="1800" dirty="0" smtClean="0">
                <a:latin typeface="Arial" pitchFamily="34" charset="0"/>
                <a:cs typeface="Arial" pitchFamily="34" charset="0"/>
              </a:rPr>
              <a:t>Developed by the LP DAAC at EROS in 2007</a:t>
            </a:r>
          </a:p>
          <a:p>
            <a:pPr lvl="1">
              <a:buClrTx/>
              <a:buSzPct val="100000"/>
              <a:buFont typeface="Arial" pitchFamily="34" charset="0"/>
              <a:buChar char="•"/>
            </a:pPr>
            <a:r>
              <a:rPr lang="en-US" sz="1800" dirty="0" smtClean="0">
                <a:latin typeface="Arial" pitchFamily="34" charset="0"/>
                <a:cs typeface="Arial" pitchFamily="34" charset="0"/>
              </a:rPr>
              <a:t>Africa, </a:t>
            </a:r>
            <a:r>
              <a:rPr lang="en-US" sz="1800" dirty="0">
                <a:latin typeface="Arial" pitchFamily="34" charset="0"/>
                <a:cs typeface="Arial" pitchFamily="34" charset="0"/>
              </a:rPr>
              <a:t>Central Asia, C</a:t>
            </a:r>
            <a:r>
              <a:rPr lang="en-US" sz="1800" dirty="0" smtClean="0">
                <a:latin typeface="Arial" pitchFamily="34" charset="0"/>
                <a:cs typeface="Arial" pitchFamily="34" charset="0"/>
              </a:rPr>
              <a:t>. America/Caribbean, CONUS, &amp; Alaska</a:t>
            </a:r>
            <a:endParaRPr lang="en-US" sz="1800" dirty="0" smtClean="0">
              <a:solidFill>
                <a:srgbClr val="093366"/>
              </a:solidFill>
              <a:latin typeface="Arial" pitchFamily="34" charset="0"/>
              <a:cs typeface="Arial" pitchFamily="34" charset="0"/>
            </a:endParaRPr>
          </a:p>
          <a:p>
            <a:pPr lvl="1">
              <a:buClrTx/>
              <a:buSzPct val="100000"/>
              <a:buFont typeface="Arial" pitchFamily="34" charset="0"/>
              <a:buChar char="•"/>
            </a:pPr>
            <a:r>
              <a:rPr lang="en-US" sz="1800" dirty="0" smtClean="0">
                <a:latin typeface="Arial" pitchFamily="34" charset="0"/>
                <a:cs typeface="Arial" pitchFamily="34" charset="0"/>
              </a:rPr>
              <a:t>Ability to customize compositing periods</a:t>
            </a:r>
          </a:p>
          <a:p>
            <a:pPr lvl="1">
              <a:buClrTx/>
              <a:buSzPct val="100000"/>
              <a:buFont typeface="Arial" pitchFamily="34" charset="0"/>
              <a:buChar char="•"/>
            </a:pPr>
            <a:r>
              <a:rPr lang="en-US" sz="1800" dirty="0" smtClean="0">
                <a:latin typeface="Arial" pitchFamily="34" charset="0"/>
                <a:cs typeface="Arial" pitchFamily="34" charset="0"/>
              </a:rPr>
              <a:t>Consistent and timely processing </a:t>
            </a:r>
          </a:p>
          <a:p>
            <a:pPr lvl="1">
              <a:buClrTx/>
              <a:buSzPct val="100000"/>
              <a:buFont typeface="Arial" pitchFamily="34" charset="0"/>
              <a:buChar char="•"/>
            </a:pPr>
            <a:r>
              <a:rPr lang="en-US" sz="1800" dirty="0" smtClean="0">
                <a:latin typeface="Arial" pitchFamily="34" charset="0"/>
                <a:cs typeface="Arial" pitchFamily="34" charset="0"/>
              </a:rPr>
              <a:t>Minimized Re-sampling</a:t>
            </a:r>
          </a:p>
          <a:p>
            <a:pPr lvl="1">
              <a:buClrTx/>
              <a:buSzPct val="100000"/>
              <a:buFont typeface="Arial" pitchFamily="34" charset="0"/>
              <a:buChar char="•"/>
            </a:pPr>
            <a:r>
              <a:rPr lang="en-US" sz="1800" dirty="0" smtClean="0">
                <a:latin typeface="Arial" pitchFamily="34" charset="0"/>
                <a:cs typeface="Arial" pitchFamily="34" charset="0"/>
              </a:rPr>
              <a:t>Application of MODIS science team algorithms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3505200"/>
            <a:ext cx="4572000" cy="2286000"/>
          </a:xfrm>
          <a:prstGeom prst="rect">
            <a:avLst/>
          </a:prstGeom>
          <a:scene3d>
            <a:camera prst="orthographicFront"/>
            <a:lightRig rig="threePt" dir="t"/>
          </a:scene3d>
          <a:sp3d>
            <a:bevelT/>
          </a:sp3d>
        </p:spPr>
      </p:pic>
      <p:grpSp>
        <p:nvGrpSpPr>
          <p:cNvPr id="16" name="Group 15"/>
          <p:cNvGrpSpPr/>
          <p:nvPr/>
        </p:nvGrpSpPr>
        <p:grpSpPr>
          <a:xfrm>
            <a:off x="7168896" y="3505200"/>
            <a:ext cx="1441704" cy="2286000"/>
            <a:chOff x="7168896" y="3657600"/>
            <a:chExt cx="1280160" cy="2057400"/>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8896" y="3657600"/>
              <a:ext cx="1280160" cy="1280160"/>
            </a:xfrm>
            <a:prstGeom prst="rect">
              <a:avLst/>
            </a:prstGeom>
            <a:scene3d>
              <a:camera prst="orthographicFront"/>
              <a:lightRig rig="threePt" dir="t"/>
            </a:scene3d>
            <a:sp3d>
              <a:bevelT/>
            </a:sp3d>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8896" y="5074920"/>
              <a:ext cx="1270630" cy="640080"/>
            </a:xfrm>
            <a:prstGeom prst="rect">
              <a:avLst/>
            </a:prstGeom>
            <a:scene3d>
              <a:camera prst="orthographicFront"/>
              <a:lightRig rig="threePt" dir="t"/>
            </a:scene3d>
            <a:sp3d>
              <a:bevelT/>
            </a:sp3d>
          </p:spPr>
        </p:pic>
      </p:grpSp>
    </p:spTree>
    <p:extLst>
      <p:ext uri="{BB962C8B-B14F-4D97-AF65-F5344CB8AC3E}">
        <p14:creationId xmlns:p14="http://schemas.microsoft.com/office/powerpoint/2010/main" val="913491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 y="706534"/>
            <a:ext cx="8961120" cy="731520"/>
          </a:xfrm>
        </p:spPr>
        <p:txBody>
          <a:bodyPr/>
          <a:lstStyle/>
          <a:p>
            <a:r>
              <a:rPr lang="en-US" b="1" dirty="0" smtClean="0">
                <a:ea typeface="ＭＳ Ｐゴシック" pitchFamily="34" charset="-128"/>
              </a:rPr>
              <a:t>Expanded Coverage</a:t>
            </a:r>
          </a:p>
        </p:txBody>
      </p:sp>
      <p:pic>
        <p:nvPicPr>
          <p:cNvPr id="4" name="Picture 3"/>
          <p:cNvPicPr>
            <a:picLocks noChangeAspect="1"/>
          </p:cNvPicPr>
          <p:nvPr/>
        </p:nvPicPr>
        <p:blipFill>
          <a:blip r:embed="rId3"/>
          <a:stretch>
            <a:fillRect/>
          </a:stretch>
        </p:blipFill>
        <p:spPr>
          <a:xfrm>
            <a:off x="0" y="1358804"/>
            <a:ext cx="9144000" cy="5346796"/>
          </a:xfrm>
          <a:prstGeom prst="rect">
            <a:avLst/>
          </a:prstGeom>
        </p:spPr>
      </p:pic>
    </p:spTree>
    <p:extLst>
      <p:ext uri="{BB962C8B-B14F-4D97-AF65-F5344CB8AC3E}">
        <p14:creationId xmlns:p14="http://schemas.microsoft.com/office/powerpoint/2010/main" val="14128051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 y="706534"/>
            <a:ext cx="8961120" cy="731520"/>
          </a:xfrm>
        </p:spPr>
        <p:txBody>
          <a:bodyPr/>
          <a:lstStyle/>
          <a:p>
            <a:r>
              <a:rPr lang="en-US" b="1" dirty="0" smtClean="0">
                <a:ea typeface="ＭＳ Ｐゴシック" pitchFamily="34" charset="-128"/>
              </a:rPr>
              <a:t>Expedited MODIS Data Flow</a:t>
            </a:r>
          </a:p>
        </p:txBody>
      </p:sp>
      <p:grpSp>
        <p:nvGrpSpPr>
          <p:cNvPr id="3" name="Group 2"/>
          <p:cNvGrpSpPr/>
          <p:nvPr/>
        </p:nvGrpSpPr>
        <p:grpSpPr>
          <a:xfrm>
            <a:off x="280987" y="1600200"/>
            <a:ext cx="8634413" cy="4800600"/>
            <a:chOff x="280987" y="1600200"/>
            <a:chExt cx="8634413" cy="4800600"/>
          </a:xfrm>
        </p:grpSpPr>
        <p:grpSp>
          <p:nvGrpSpPr>
            <p:cNvPr id="2" name="Group 2"/>
            <p:cNvGrpSpPr>
              <a:grpSpLocks/>
            </p:cNvGrpSpPr>
            <p:nvPr/>
          </p:nvGrpSpPr>
          <p:grpSpPr bwMode="auto">
            <a:xfrm>
              <a:off x="2457450" y="3408363"/>
              <a:ext cx="1184275" cy="1319212"/>
              <a:chOff x="2280" y="2448"/>
              <a:chExt cx="967" cy="1136"/>
            </a:xfrm>
          </p:grpSpPr>
          <p:pic>
            <p:nvPicPr>
              <p:cNvPr id="37921" name="Picture 3" descr="j0223570"/>
              <p:cNvPicPr>
                <a:picLocks noChangeAspect="1" noChangeArrowheads="1"/>
              </p:cNvPicPr>
              <p:nvPr/>
            </p:nvPicPr>
            <p:blipFill>
              <a:blip r:embed="rId3"/>
              <a:srcRect/>
              <a:stretch>
                <a:fillRect/>
              </a:stretch>
            </p:blipFill>
            <p:spPr bwMode="auto">
              <a:xfrm>
                <a:off x="2496" y="2448"/>
                <a:ext cx="512" cy="729"/>
              </a:xfrm>
              <a:prstGeom prst="rect">
                <a:avLst/>
              </a:prstGeom>
              <a:noFill/>
              <a:ln w="9525">
                <a:noFill/>
                <a:miter lim="800000"/>
                <a:headEnd/>
                <a:tailEnd/>
              </a:ln>
            </p:spPr>
          </p:pic>
          <p:sp>
            <p:nvSpPr>
              <p:cNvPr id="37922" name="Text Box 4"/>
              <p:cNvSpPr txBox="1">
                <a:spLocks noChangeArrowheads="1"/>
              </p:cNvSpPr>
              <p:nvPr/>
            </p:nvSpPr>
            <p:spPr bwMode="auto">
              <a:xfrm>
                <a:off x="2280" y="3190"/>
                <a:ext cx="967" cy="394"/>
              </a:xfrm>
              <a:prstGeom prst="rect">
                <a:avLst/>
              </a:prstGeom>
              <a:noFill/>
              <a:ln w="9525">
                <a:noFill/>
                <a:miter lim="800000"/>
                <a:headEnd/>
                <a:tailEnd/>
              </a:ln>
            </p:spPr>
            <p:txBody>
              <a:bodyPr wrap="none">
                <a:spAutoFit/>
              </a:bodyPr>
              <a:lstStyle/>
              <a:p>
                <a:r>
                  <a:rPr lang="en-US" sz="1200">
                    <a:latin typeface="Univers 57 Condensed"/>
                  </a:rPr>
                  <a:t>eMODIS System</a:t>
                </a:r>
              </a:p>
              <a:p>
                <a:r>
                  <a:rPr lang="en-US" sz="1200">
                    <a:latin typeface="Univers 57 Condensed"/>
                  </a:rPr>
                  <a:t>USGS/EROS</a:t>
                </a:r>
              </a:p>
            </p:txBody>
          </p:sp>
        </p:grpSp>
        <p:pic>
          <p:nvPicPr>
            <p:cNvPr id="37893" name="Picture 5" descr="BS00925_"/>
            <p:cNvPicPr>
              <a:picLocks noChangeAspect="1" noChangeArrowheads="1"/>
            </p:cNvPicPr>
            <p:nvPr/>
          </p:nvPicPr>
          <p:blipFill>
            <a:blip r:embed="rId4"/>
            <a:srcRect/>
            <a:stretch>
              <a:fillRect/>
            </a:stretch>
          </p:blipFill>
          <p:spPr bwMode="auto">
            <a:xfrm>
              <a:off x="433387" y="1600200"/>
              <a:ext cx="1700213" cy="915988"/>
            </a:xfrm>
            <a:prstGeom prst="rect">
              <a:avLst/>
            </a:prstGeom>
            <a:noFill/>
            <a:ln w="9525">
              <a:noFill/>
              <a:miter lim="800000"/>
              <a:headEnd/>
              <a:tailEnd/>
            </a:ln>
          </p:spPr>
        </p:pic>
        <p:sp>
          <p:nvSpPr>
            <p:cNvPr id="37894" name="Text Box 6"/>
            <p:cNvSpPr txBox="1">
              <a:spLocks noChangeArrowheads="1"/>
            </p:cNvSpPr>
            <p:nvPr/>
          </p:nvSpPr>
          <p:spPr bwMode="auto">
            <a:xfrm>
              <a:off x="458787" y="2517775"/>
              <a:ext cx="989013" cy="274638"/>
            </a:xfrm>
            <a:prstGeom prst="rect">
              <a:avLst/>
            </a:prstGeom>
            <a:noFill/>
            <a:ln w="9525">
              <a:noFill/>
              <a:miter lim="800000"/>
              <a:headEnd/>
              <a:tailEnd/>
            </a:ln>
          </p:spPr>
          <p:txBody>
            <a:bodyPr wrap="none">
              <a:spAutoFit/>
            </a:bodyPr>
            <a:lstStyle/>
            <a:p>
              <a:r>
                <a:rPr lang="en-US" sz="1200">
                  <a:latin typeface="Univers 57 Condensed"/>
                </a:rPr>
                <a:t>Terra MODIS</a:t>
              </a:r>
            </a:p>
          </p:txBody>
        </p:sp>
        <p:pic>
          <p:nvPicPr>
            <p:cNvPr id="37895" name="Picture 7" descr="j0223562"/>
            <p:cNvPicPr>
              <a:picLocks noChangeAspect="1" noChangeArrowheads="1"/>
            </p:cNvPicPr>
            <p:nvPr/>
          </p:nvPicPr>
          <p:blipFill>
            <a:blip r:embed="rId5"/>
            <a:srcRect/>
            <a:stretch>
              <a:fillRect/>
            </a:stretch>
          </p:blipFill>
          <p:spPr bwMode="auto">
            <a:xfrm>
              <a:off x="457200" y="4879975"/>
              <a:ext cx="838200" cy="966788"/>
            </a:xfrm>
            <a:prstGeom prst="rect">
              <a:avLst/>
            </a:prstGeom>
            <a:noFill/>
            <a:ln w="9525">
              <a:noFill/>
              <a:miter lim="800000"/>
              <a:headEnd/>
              <a:tailEnd/>
            </a:ln>
          </p:spPr>
        </p:pic>
        <p:sp>
          <p:nvSpPr>
            <p:cNvPr id="37896" name="Text Box 8"/>
            <p:cNvSpPr txBox="1">
              <a:spLocks noChangeArrowheads="1"/>
            </p:cNvSpPr>
            <p:nvPr/>
          </p:nvSpPr>
          <p:spPr bwMode="auto">
            <a:xfrm>
              <a:off x="280987" y="5715000"/>
              <a:ext cx="608013" cy="274638"/>
            </a:xfrm>
            <a:prstGeom prst="rect">
              <a:avLst/>
            </a:prstGeom>
            <a:noFill/>
            <a:ln w="9525">
              <a:noFill/>
              <a:miter lim="800000"/>
              <a:headEnd/>
              <a:tailEnd/>
            </a:ln>
          </p:spPr>
          <p:txBody>
            <a:bodyPr wrap="none">
              <a:spAutoFit/>
            </a:bodyPr>
            <a:lstStyle/>
            <a:p>
              <a:r>
                <a:rPr lang="en-US" sz="1200">
                  <a:latin typeface="Univers 57 Condensed"/>
                </a:rPr>
                <a:t>LANCE</a:t>
              </a:r>
            </a:p>
          </p:txBody>
        </p:sp>
        <p:sp>
          <p:nvSpPr>
            <p:cNvPr id="37897" name="Text Box 9"/>
            <p:cNvSpPr txBox="1">
              <a:spLocks noChangeArrowheads="1"/>
            </p:cNvSpPr>
            <p:nvPr/>
          </p:nvSpPr>
          <p:spPr bwMode="auto">
            <a:xfrm>
              <a:off x="4572000" y="2566988"/>
              <a:ext cx="2057400" cy="1016000"/>
            </a:xfrm>
            <a:prstGeom prst="rect">
              <a:avLst/>
            </a:prstGeom>
            <a:noFill/>
            <a:ln w="9525">
              <a:noFill/>
              <a:miter lim="800000"/>
              <a:headEnd/>
              <a:tailEnd/>
            </a:ln>
          </p:spPr>
          <p:txBody>
            <a:bodyPr>
              <a:spAutoFit/>
            </a:bodyPr>
            <a:lstStyle/>
            <a:p>
              <a:r>
                <a:rPr lang="en-US" sz="1200">
                  <a:latin typeface="Univers 57 Condensed"/>
                </a:rPr>
                <a:t>USGS </a:t>
              </a:r>
            </a:p>
            <a:p>
              <a:r>
                <a:rPr lang="en-US" sz="1200">
                  <a:latin typeface="Univers 57 Condensed"/>
                </a:rPr>
                <a:t>FEWS NET </a:t>
              </a:r>
            </a:p>
            <a:p>
              <a:endParaRPr lang="en-US" sz="1200">
                <a:latin typeface="Univers 57 Condensed"/>
              </a:endParaRPr>
            </a:p>
            <a:p>
              <a:r>
                <a:rPr lang="en-US" sz="1200">
                  <a:latin typeface="Univers 57 Condensed"/>
                </a:rPr>
                <a:t>Processing System (stack, smooth, create products)</a:t>
              </a:r>
            </a:p>
          </p:txBody>
        </p:sp>
        <p:pic>
          <p:nvPicPr>
            <p:cNvPr id="37898" name="Picture 10" descr="j0225438"/>
            <p:cNvPicPr>
              <a:picLocks noChangeAspect="1" noChangeArrowheads="1"/>
            </p:cNvPicPr>
            <p:nvPr/>
          </p:nvPicPr>
          <p:blipFill>
            <a:blip r:embed="rId6"/>
            <a:srcRect/>
            <a:stretch>
              <a:fillRect/>
            </a:stretch>
          </p:blipFill>
          <p:spPr bwMode="auto">
            <a:xfrm>
              <a:off x="461962" y="3203575"/>
              <a:ext cx="681038" cy="881063"/>
            </a:xfrm>
            <a:prstGeom prst="rect">
              <a:avLst/>
            </a:prstGeom>
            <a:noFill/>
            <a:ln w="9525">
              <a:noFill/>
              <a:miter lim="800000"/>
              <a:headEnd/>
              <a:tailEnd/>
            </a:ln>
          </p:spPr>
        </p:pic>
        <p:sp>
          <p:nvSpPr>
            <p:cNvPr id="37899" name="Rectangle 11"/>
            <p:cNvSpPr>
              <a:spLocks noChangeArrowheads="1"/>
            </p:cNvSpPr>
            <p:nvPr/>
          </p:nvSpPr>
          <p:spPr bwMode="auto">
            <a:xfrm>
              <a:off x="611187" y="4041775"/>
              <a:ext cx="531813" cy="274638"/>
            </a:xfrm>
            <a:prstGeom prst="rect">
              <a:avLst/>
            </a:prstGeom>
            <a:noFill/>
            <a:ln w="9525">
              <a:noFill/>
              <a:miter lim="800000"/>
              <a:headEnd/>
              <a:tailEnd/>
            </a:ln>
          </p:spPr>
          <p:txBody>
            <a:bodyPr wrap="none">
              <a:spAutoFit/>
            </a:bodyPr>
            <a:lstStyle/>
            <a:p>
              <a:r>
                <a:rPr lang="en-US" sz="1200">
                  <a:latin typeface="Univers 57 Condensed"/>
                </a:rPr>
                <a:t>EDOS</a:t>
              </a:r>
            </a:p>
          </p:txBody>
        </p:sp>
        <p:sp>
          <p:nvSpPr>
            <p:cNvPr id="37900" name="Freeform 12"/>
            <p:cNvSpPr>
              <a:spLocks/>
            </p:cNvSpPr>
            <p:nvPr/>
          </p:nvSpPr>
          <p:spPr bwMode="auto">
            <a:xfrm rot="16017048" flipH="1">
              <a:off x="724694" y="2937668"/>
              <a:ext cx="457200" cy="74613"/>
            </a:xfrm>
            <a:custGeom>
              <a:avLst/>
              <a:gdLst>
                <a:gd name="T0" fmla="*/ 0 w 1134"/>
                <a:gd name="T1" fmla="*/ 2147483647 h 292"/>
                <a:gd name="T2" fmla="*/ 2147483647 w 1134"/>
                <a:gd name="T3" fmla="*/ 2147483647 h 292"/>
                <a:gd name="T4" fmla="*/ 2147483647 w 1134"/>
                <a:gd name="T5" fmla="*/ 2147483647 h 292"/>
                <a:gd name="T6" fmla="*/ 2147483647 w 1134"/>
                <a:gd name="T7" fmla="*/ 0 h 292"/>
                <a:gd name="T8" fmla="*/ 2147483647 w 1134"/>
                <a:gd name="T9" fmla="*/ 2147483647 h 292"/>
                <a:gd name="T10" fmla="*/ 2147483647 w 1134"/>
                <a:gd name="T11" fmla="*/ 2147483647 h 292"/>
                <a:gd name="T12" fmla="*/ 0 w 1134"/>
                <a:gd name="T13" fmla="*/ 2147483647 h 292"/>
                <a:gd name="T14" fmla="*/ 0 60000 65536"/>
                <a:gd name="T15" fmla="*/ 0 60000 65536"/>
                <a:gd name="T16" fmla="*/ 0 60000 65536"/>
                <a:gd name="T17" fmla="*/ 0 60000 65536"/>
                <a:gd name="T18" fmla="*/ 0 60000 65536"/>
                <a:gd name="T19" fmla="*/ 0 60000 65536"/>
                <a:gd name="T20" fmla="*/ 0 60000 65536"/>
                <a:gd name="T21" fmla="*/ 0 w 1134"/>
                <a:gd name="T22" fmla="*/ 0 h 292"/>
                <a:gd name="T23" fmla="*/ 1134 w 1134"/>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292">
                  <a:moveTo>
                    <a:pt x="0" y="292"/>
                  </a:moveTo>
                  <a:lnTo>
                    <a:pt x="636" y="29"/>
                  </a:lnTo>
                  <a:lnTo>
                    <a:pt x="600" y="177"/>
                  </a:lnTo>
                  <a:lnTo>
                    <a:pt x="1134" y="0"/>
                  </a:lnTo>
                  <a:lnTo>
                    <a:pt x="498" y="263"/>
                  </a:lnTo>
                  <a:lnTo>
                    <a:pt x="534" y="115"/>
                  </a:lnTo>
                  <a:lnTo>
                    <a:pt x="0" y="292"/>
                  </a:lnTo>
                  <a:close/>
                </a:path>
              </a:pathLst>
            </a:custGeom>
            <a:solidFill>
              <a:srgbClr val="009900"/>
            </a:solidFill>
            <a:ln w="3175">
              <a:solidFill>
                <a:srgbClr val="000000"/>
              </a:solidFill>
              <a:round/>
              <a:headEnd/>
              <a:tailEnd/>
            </a:ln>
          </p:spPr>
          <p:txBody>
            <a:bodyPr/>
            <a:lstStyle/>
            <a:p>
              <a:endParaRPr lang="en-US"/>
            </a:p>
          </p:txBody>
        </p:sp>
        <p:sp>
          <p:nvSpPr>
            <p:cNvPr id="37901" name="AutoShape 13"/>
            <p:cNvSpPr>
              <a:spLocks noChangeArrowheads="1"/>
            </p:cNvSpPr>
            <p:nvPr/>
          </p:nvSpPr>
          <p:spPr bwMode="auto">
            <a:xfrm rot="18146448" flipV="1">
              <a:off x="1358900" y="4764087"/>
              <a:ext cx="1295400" cy="6254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2 h 21600"/>
                <a:gd name="T14" fmla="*/ 20058 w 21600"/>
                <a:gd name="T15" fmla="*/ 8316 h 21600"/>
              </a:gdLst>
              <a:ahLst/>
              <a:cxnLst>
                <a:cxn ang="T8">
                  <a:pos x="T0" y="T1"/>
                </a:cxn>
                <a:cxn ang="T9">
                  <a:pos x="T2" y="T3"/>
                </a:cxn>
                <a:cxn ang="T10">
                  <a:pos x="T4" y="T5"/>
                </a:cxn>
                <a:cxn ang="T11">
                  <a:pos x="T6" y="T7"/>
                </a:cxn>
              </a:cxnLst>
              <a:rect l="T12" t="T13" r="T14" b="T15"/>
              <a:pathLst>
                <a:path w="21600" h="21600">
                  <a:moveTo>
                    <a:pt x="21600" y="6079"/>
                  </a:moveTo>
                  <a:lnTo>
                    <a:pt x="17409" y="0"/>
                  </a:lnTo>
                  <a:lnTo>
                    <a:pt x="17409" y="3842"/>
                  </a:lnTo>
                  <a:lnTo>
                    <a:pt x="12427" y="3842"/>
                  </a:lnTo>
                  <a:cubicBezTo>
                    <a:pt x="5564" y="3842"/>
                    <a:pt x="0" y="7565"/>
                    <a:pt x="0" y="12158"/>
                  </a:cubicBezTo>
                  <a:lnTo>
                    <a:pt x="0" y="21600"/>
                  </a:lnTo>
                  <a:lnTo>
                    <a:pt x="4573" y="21600"/>
                  </a:lnTo>
                  <a:lnTo>
                    <a:pt x="4573" y="12158"/>
                  </a:lnTo>
                  <a:cubicBezTo>
                    <a:pt x="4573" y="10036"/>
                    <a:pt x="8089" y="8316"/>
                    <a:pt x="12427" y="8316"/>
                  </a:cubicBezTo>
                  <a:lnTo>
                    <a:pt x="17409" y="8316"/>
                  </a:lnTo>
                  <a:lnTo>
                    <a:pt x="17409" y="12158"/>
                  </a:lnTo>
                  <a:lnTo>
                    <a:pt x="21600" y="6079"/>
                  </a:lnTo>
                  <a:close/>
                </a:path>
              </a:pathLst>
            </a:custGeom>
            <a:solidFill>
              <a:srgbClr val="009900"/>
            </a:solidFill>
            <a:ln w="9525">
              <a:solidFill>
                <a:schemeClr val="tx1"/>
              </a:solidFill>
              <a:miter lim="800000"/>
              <a:headEnd/>
              <a:tailEnd/>
            </a:ln>
          </p:spPr>
          <p:txBody>
            <a:bodyPr wrap="none" anchor="ctr"/>
            <a:lstStyle/>
            <a:p>
              <a:endParaRPr lang="en-US"/>
            </a:p>
          </p:txBody>
        </p:sp>
        <p:sp>
          <p:nvSpPr>
            <p:cNvPr id="37902" name="Rectangle 14"/>
            <p:cNvSpPr>
              <a:spLocks noChangeArrowheads="1"/>
            </p:cNvSpPr>
            <p:nvPr/>
          </p:nvSpPr>
          <p:spPr bwMode="auto">
            <a:xfrm>
              <a:off x="457200" y="4575175"/>
              <a:ext cx="1295400" cy="274638"/>
            </a:xfrm>
            <a:prstGeom prst="rect">
              <a:avLst/>
            </a:prstGeom>
            <a:noFill/>
            <a:ln w="9525">
              <a:noFill/>
              <a:miter lim="800000"/>
              <a:headEnd/>
              <a:tailEnd/>
            </a:ln>
          </p:spPr>
          <p:txBody>
            <a:bodyPr>
              <a:spAutoFit/>
            </a:bodyPr>
            <a:lstStyle/>
            <a:p>
              <a:r>
                <a:rPr lang="en-US" sz="1200">
                  <a:latin typeface="Univers 57 Condensed"/>
                </a:rPr>
                <a:t>MODIS L0 Data</a:t>
              </a:r>
            </a:p>
          </p:txBody>
        </p:sp>
        <p:sp>
          <p:nvSpPr>
            <p:cNvPr id="37903" name="Rectangle 15"/>
            <p:cNvSpPr>
              <a:spLocks noChangeArrowheads="1"/>
            </p:cNvSpPr>
            <p:nvPr/>
          </p:nvSpPr>
          <p:spPr bwMode="auto">
            <a:xfrm>
              <a:off x="1495425" y="4827588"/>
              <a:ext cx="625475" cy="274637"/>
            </a:xfrm>
            <a:prstGeom prst="rect">
              <a:avLst/>
            </a:prstGeom>
            <a:noFill/>
            <a:ln w="9525">
              <a:noFill/>
              <a:miter lim="800000"/>
              <a:headEnd/>
              <a:tailEnd/>
            </a:ln>
          </p:spPr>
          <p:txBody>
            <a:bodyPr wrap="none">
              <a:spAutoFit/>
            </a:bodyPr>
            <a:lstStyle/>
            <a:p>
              <a:r>
                <a:rPr lang="en-US" sz="1200" b="1">
                  <a:latin typeface="Univers 57 Condensed"/>
                </a:rPr>
                <a:t>T+3hrs</a:t>
              </a:r>
            </a:p>
          </p:txBody>
        </p:sp>
        <p:sp>
          <p:nvSpPr>
            <p:cNvPr id="37904" name="Rectangle 16"/>
            <p:cNvSpPr>
              <a:spLocks noChangeArrowheads="1"/>
            </p:cNvSpPr>
            <p:nvPr/>
          </p:nvSpPr>
          <p:spPr bwMode="auto">
            <a:xfrm>
              <a:off x="3505200" y="3051175"/>
              <a:ext cx="625475" cy="274638"/>
            </a:xfrm>
            <a:prstGeom prst="rect">
              <a:avLst/>
            </a:prstGeom>
            <a:noFill/>
            <a:ln w="9525">
              <a:noFill/>
              <a:miter lim="800000"/>
              <a:headEnd/>
              <a:tailEnd/>
            </a:ln>
          </p:spPr>
          <p:txBody>
            <a:bodyPr wrap="none">
              <a:spAutoFit/>
            </a:bodyPr>
            <a:lstStyle/>
            <a:p>
              <a:r>
                <a:rPr lang="en-US" sz="1200" b="1">
                  <a:latin typeface="Univers 57 Condensed"/>
                </a:rPr>
                <a:t>T+9hrs</a:t>
              </a:r>
            </a:p>
          </p:txBody>
        </p:sp>
        <p:sp>
          <p:nvSpPr>
            <p:cNvPr id="37905" name="AutoShape 19"/>
            <p:cNvSpPr>
              <a:spLocks noChangeArrowheads="1"/>
            </p:cNvSpPr>
            <p:nvPr/>
          </p:nvSpPr>
          <p:spPr bwMode="auto">
            <a:xfrm rot="21562229" flipV="1">
              <a:off x="4648200" y="2058988"/>
              <a:ext cx="838200" cy="230187"/>
            </a:xfrm>
            <a:prstGeom prst="rightArrow">
              <a:avLst>
                <a:gd name="adj1" fmla="val 50000"/>
                <a:gd name="adj2" fmla="val 91035"/>
              </a:avLst>
            </a:prstGeom>
            <a:solidFill>
              <a:srgbClr val="009900"/>
            </a:solidFill>
            <a:ln w="9525">
              <a:solidFill>
                <a:schemeClr val="tx1"/>
              </a:solidFill>
              <a:miter lim="800000"/>
              <a:headEnd/>
              <a:tailEnd/>
            </a:ln>
          </p:spPr>
          <p:txBody>
            <a:bodyPr wrap="none" anchor="ctr"/>
            <a:lstStyle/>
            <a:p>
              <a:endParaRPr lang="en-US"/>
            </a:p>
          </p:txBody>
        </p:sp>
        <p:sp>
          <p:nvSpPr>
            <p:cNvPr id="37906" name="Rectangle 20"/>
            <p:cNvSpPr>
              <a:spLocks noChangeArrowheads="1"/>
            </p:cNvSpPr>
            <p:nvPr/>
          </p:nvSpPr>
          <p:spPr bwMode="auto">
            <a:xfrm>
              <a:off x="4629150" y="1755775"/>
              <a:ext cx="876300" cy="307975"/>
            </a:xfrm>
            <a:prstGeom prst="rect">
              <a:avLst/>
            </a:prstGeom>
            <a:noFill/>
            <a:ln w="9525">
              <a:noFill/>
              <a:miter lim="800000"/>
              <a:headEnd/>
              <a:tailEnd/>
            </a:ln>
          </p:spPr>
          <p:txBody>
            <a:bodyPr wrap="none">
              <a:spAutoFit/>
            </a:bodyPr>
            <a:lstStyle/>
            <a:p>
              <a:r>
                <a:rPr lang="en-US" sz="1400" b="1">
                  <a:latin typeface="Univers 57 Condensed"/>
                </a:rPr>
                <a:t>T+15hrs</a:t>
              </a:r>
            </a:p>
          </p:txBody>
        </p:sp>
        <p:pic>
          <p:nvPicPr>
            <p:cNvPr id="37907" name="Picture 22" descr="j0223570"/>
            <p:cNvPicPr>
              <a:picLocks noChangeAspect="1" noChangeArrowheads="1"/>
            </p:cNvPicPr>
            <p:nvPr/>
          </p:nvPicPr>
          <p:blipFill>
            <a:blip r:embed="rId3"/>
            <a:srcRect/>
            <a:stretch>
              <a:fillRect/>
            </a:stretch>
          </p:blipFill>
          <p:spPr bwMode="auto">
            <a:xfrm>
              <a:off x="3736975" y="1612900"/>
              <a:ext cx="606425" cy="827088"/>
            </a:xfrm>
            <a:prstGeom prst="rect">
              <a:avLst/>
            </a:prstGeom>
            <a:noFill/>
            <a:ln w="9525">
              <a:noFill/>
              <a:miter lim="800000"/>
              <a:headEnd/>
              <a:tailEnd/>
            </a:ln>
          </p:spPr>
        </p:pic>
        <p:sp>
          <p:nvSpPr>
            <p:cNvPr id="37908" name="Text Box 23"/>
            <p:cNvSpPr txBox="1">
              <a:spLocks noChangeArrowheads="1"/>
            </p:cNvSpPr>
            <p:nvPr/>
          </p:nvSpPr>
          <p:spPr bwMode="auto">
            <a:xfrm>
              <a:off x="4876800" y="4186238"/>
              <a:ext cx="3733800" cy="277812"/>
            </a:xfrm>
            <a:prstGeom prst="rect">
              <a:avLst/>
            </a:prstGeom>
            <a:noFill/>
            <a:ln w="9525">
              <a:noFill/>
              <a:miter lim="800000"/>
              <a:headEnd/>
              <a:tailEnd/>
            </a:ln>
          </p:spPr>
          <p:txBody>
            <a:bodyPr>
              <a:spAutoFit/>
            </a:bodyPr>
            <a:lstStyle/>
            <a:p>
              <a:r>
                <a:rPr lang="en-US" sz="1200">
                  <a:latin typeface="Univers 57 Condensed"/>
                </a:rPr>
                <a:t>FEWS NET Decision Support System  (USAID FFP)</a:t>
              </a:r>
            </a:p>
          </p:txBody>
        </p:sp>
        <p:sp>
          <p:nvSpPr>
            <p:cNvPr id="37909" name="Rectangle 24"/>
            <p:cNvSpPr>
              <a:spLocks noChangeArrowheads="1"/>
            </p:cNvSpPr>
            <p:nvPr/>
          </p:nvSpPr>
          <p:spPr bwMode="auto">
            <a:xfrm>
              <a:off x="2005012" y="5284788"/>
              <a:ext cx="642938" cy="457200"/>
            </a:xfrm>
            <a:prstGeom prst="rect">
              <a:avLst/>
            </a:prstGeom>
            <a:noFill/>
            <a:ln w="9525">
              <a:noFill/>
              <a:miter lim="800000"/>
              <a:headEnd/>
              <a:tailEnd/>
            </a:ln>
          </p:spPr>
          <p:txBody>
            <a:bodyPr wrap="none">
              <a:spAutoFit/>
            </a:bodyPr>
            <a:lstStyle/>
            <a:p>
              <a:r>
                <a:rPr lang="en-US" sz="1200">
                  <a:latin typeface="Univers 57 Condensed"/>
                </a:rPr>
                <a:t>MODIS</a:t>
              </a:r>
            </a:p>
            <a:p>
              <a:r>
                <a:rPr lang="en-US" sz="1200">
                  <a:latin typeface="Univers 57 Condensed"/>
                </a:rPr>
                <a:t>L2 Data</a:t>
              </a:r>
            </a:p>
          </p:txBody>
        </p:sp>
        <p:sp>
          <p:nvSpPr>
            <p:cNvPr id="37910" name="Rectangle 30"/>
            <p:cNvSpPr>
              <a:spLocks noChangeArrowheads="1"/>
            </p:cNvSpPr>
            <p:nvPr/>
          </p:nvSpPr>
          <p:spPr bwMode="auto">
            <a:xfrm>
              <a:off x="5562600" y="1601788"/>
              <a:ext cx="3352800" cy="276225"/>
            </a:xfrm>
            <a:prstGeom prst="rect">
              <a:avLst/>
            </a:prstGeom>
            <a:noFill/>
            <a:ln w="9525">
              <a:noFill/>
              <a:miter lim="800000"/>
              <a:headEnd/>
              <a:tailEnd/>
            </a:ln>
          </p:spPr>
          <p:txBody>
            <a:bodyPr>
              <a:spAutoFit/>
            </a:bodyPr>
            <a:lstStyle/>
            <a:p>
              <a:r>
                <a:rPr lang="en-US" sz="1200">
                  <a:latin typeface="Univers 57 Condensed"/>
                </a:rPr>
                <a:t>FEWS NET eMODIS NDVI and Anomaly Maps</a:t>
              </a:r>
            </a:p>
          </p:txBody>
        </p:sp>
        <p:sp>
          <p:nvSpPr>
            <p:cNvPr id="37911" name="AutoShape 31"/>
            <p:cNvSpPr>
              <a:spLocks noChangeArrowheads="1"/>
            </p:cNvSpPr>
            <p:nvPr/>
          </p:nvSpPr>
          <p:spPr bwMode="auto">
            <a:xfrm rot="5465654" flipV="1">
              <a:off x="738187" y="4292600"/>
              <a:ext cx="274638" cy="230188"/>
            </a:xfrm>
            <a:prstGeom prst="rightArrow">
              <a:avLst>
                <a:gd name="adj1" fmla="val 50000"/>
                <a:gd name="adj2" fmla="val 29828"/>
              </a:avLst>
            </a:prstGeom>
            <a:solidFill>
              <a:srgbClr val="009900"/>
            </a:solidFill>
            <a:ln w="9525">
              <a:solidFill>
                <a:schemeClr val="tx1"/>
              </a:solidFill>
              <a:miter lim="800000"/>
              <a:headEnd/>
              <a:tailEnd/>
            </a:ln>
          </p:spPr>
          <p:txBody>
            <a:bodyPr wrap="none" anchor="ctr"/>
            <a:lstStyle/>
            <a:p>
              <a:endParaRPr lang="en-US"/>
            </a:p>
          </p:txBody>
        </p:sp>
        <p:sp>
          <p:nvSpPr>
            <p:cNvPr id="37912" name="AutoShape 33"/>
            <p:cNvSpPr>
              <a:spLocks noChangeArrowheads="1"/>
            </p:cNvSpPr>
            <p:nvPr/>
          </p:nvSpPr>
          <p:spPr bwMode="auto">
            <a:xfrm rot="18037017" flipV="1">
              <a:off x="3161506" y="2783681"/>
              <a:ext cx="914400" cy="230188"/>
            </a:xfrm>
            <a:prstGeom prst="rightArrow">
              <a:avLst>
                <a:gd name="adj1" fmla="val 50000"/>
                <a:gd name="adj2" fmla="val 99310"/>
              </a:avLst>
            </a:prstGeom>
            <a:solidFill>
              <a:srgbClr val="009900"/>
            </a:solidFill>
            <a:ln w="9525">
              <a:solidFill>
                <a:schemeClr val="tx1"/>
              </a:solidFill>
              <a:miter lim="800000"/>
              <a:headEnd/>
              <a:tailEnd/>
            </a:ln>
          </p:spPr>
          <p:txBody>
            <a:bodyPr wrap="none" anchor="ctr"/>
            <a:lstStyle/>
            <a:p>
              <a:endParaRPr lang="en-US"/>
            </a:p>
          </p:txBody>
        </p:sp>
        <p:sp>
          <p:nvSpPr>
            <p:cNvPr id="37913" name="Rectangle 40"/>
            <p:cNvSpPr>
              <a:spLocks noChangeArrowheads="1"/>
            </p:cNvSpPr>
            <p:nvPr/>
          </p:nvSpPr>
          <p:spPr bwMode="auto">
            <a:xfrm>
              <a:off x="6934200" y="5938838"/>
              <a:ext cx="1828800" cy="461962"/>
            </a:xfrm>
            <a:prstGeom prst="rect">
              <a:avLst/>
            </a:prstGeom>
            <a:noFill/>
            <a:ln w="9525">
              <a:noFill/>
              <a:miter lim="800000"/>
              <a:headEnd/>
              <a:tailEnd/>
            </a:ln>
          </p:spPr>
          <p:txBody>
            <a:bodyPr>
              <a:spAutoFit/>
            </a:bodyPr>
            <a:lstStyle/>
            <a:p>
              <a:pPr algn="ctr"/>
              <a:r>
                <a:rPr lang="en-US" sz="1200">
                  <a:latin typeface="Univers 57 Condensed"/>
                </a:rPr>
                <a:t>Input to Impact Assessments</a:t>
              </a:r>
            </a:p>
          </p:txBody>
        </p:sp>
        <p:pic>
          <p:nvPicPr>
            <p:cNvPr id="37914" name="Picture 2"/>
            <p:cNvPicPr>
              <a:picLocks noChangeAspect="1" noChangeArrowheads="1"/>
            </p:cNvPicPr>
            <p:nvPr/>
          </p:nvPicPr>
          <p:blipFill>
            <a:blip r:embed="rId7"/>
            <a:srcRect l="13470" t="17708" r="14494" b="8333"/>
            <a:stretch>
              <a:fillRect/>
            </a:stretch>
          </p:blipFill>
          <p:spPr bwMode="auto">
            <a:xfrm>
              <a:off x="5638800" y="1957388"/>
              <a:ext cx="2057400" cy="1187450"/>
            </a:xfrm>
            <a:prstGeom prst="rect">
              <a:avLst/>
            </a:prstGeom>
            <a:noFill/>
            <a:ln w="9525">
              <a:noFill/>
              <a:miter lim="800000"/>
              <a:headEnd/>
              <a:tailEnd/>
            </a:ln>
          </p:spPr>
        </p:pic>
        <p:pic>
          <p:nvPicPr>
            <p:cNvPr id="37915" name="Picture 3"/>
            <p:cNvPicPr>
              <a:picLocks noChangeAspect="1" noChangeArrowheads="1"/>
            </p:cNvPicPr>
            <p:nvPr/>
          </p:nvPicPr>
          <p:blipFill>
            <a:blip r:embed="rId8"/>
            <a:srcRect/>
            <a:stretch>
              <a:fillRect/>
            </a:stretch>
          </p:blipFill>
          <p:spPr bwMode="auto">
            <a:xfrm>
              <a:off x="7543800" y="2287588"/>
              <a:ext cx="1143000" cy="1200150"/>
            </a:xfrm>
            <a:prstGeom prst="rect">
              <a:avLst/>
            </a:prstGeom>
            <a:noFill/>
            <a:ln w="9525">
              <a:noFill/>
              <a:miter lim="800000"/>
              <a:headEnd/>
              <a:tailEnd/>
            </a:ln>
          </p:spPr>
        </p:pic>
        <p:pic>
          <p:nvPicPr>
            <p:cNvPr id="37916" name="Picture 2"/>
            <p:cNvPicPr>
              <a:picLocks noChangeAspect="1" noChangeArrowheads="1"/>
            </p:cNvPicPr>
            <p:nvPr/>
          </p:nvPicPr>
          <p:blipFill>
            <a:blip r:embed="rId9"/>
            <a:srcRect/>
            <a:stretch>
              <a:fillRect/>
            </a:stretch>
          </p:blipFill>
          <p:spPr bwMode="auto">
            <a:xfrm>
              <a:off x="4648200" y="4567238"/>
              <a:ext cx="2093912" cy="1581150"/>
            </a:xfrm>
            <a:prstGeom prst="rect">
              <a:avLst/>
            </a:prstGeom>
            <a:noFill/>
            <a:ln w="9525">
              <a:noFill/>
              <a:miter lim="800000"/>
              <a:headEnd/>
              <a:tailEnd/>
            </a:ln>
          </p:spPr>
        </p:pic>
        <p:pic>
          <p:nvPicPr>
            <p:cNvPr id="37917" name="Picture 9"/>
            <p:cNvPicPr>
              <a:picLocks noChangeAspect="1" noChangeArrowheads="1"/>
            </p:cNvPicPr>
            <p:nvPr/>
          </p:nvPicPr>
          <p:blipFill>
            <a:blip r:embed="rId10"/>
            <a:srcRect l="8749" t="19159" r="6693" b="7727"/>
            <a:stretch>
              <a:fillRect/>
            </a:stretch>
          </p:blipFill>
          <p:spPr bwMode="auto">
            <a:xfrm>
              <a:off x="6934200" y="4643438"/>
              <a:ext cx="1822450" cy="1219200"/>
            </a:xfrm>
            <a:prstGeom prst="rect">
              <a:avLst/>
            </a:prstGeom>
            <a:noFill/>
            <a:ln w="9525">
              <a:noFill/>
              <a:miter lim="800000"/>
              <a:headEnd/>
              <a:tailEnd/>
            </a:ln>
          </p:spPr>
        </p:pic>
        <p:sp>
          <p:nvSpPr>
            <p:cNvPr id="37918" name="AutoShape 31"/>
            <p:cNvSpPr>
              <a:spLocks noChangeArrowheads="1"/>
            </p:cNvSpPr>
            <p:nvPr/>
          </p:nvSpPr>
          <p:spPr bwMode="auto">
            <a:xfrm rot="5465654" flipV="1">
              <a:off x="6365081" y="3696494"/>
              <a:ext cx="606425" cy="230187"/>
            </a:xfrm>
            <a:prstGeom prst="rightArrow">
              <a:avLst>
                <a:gd name="adj1" fmla="val 50000"/>
                <a:gd name="adj2" fmla="val 29870"/>
              </a:avLst>
            </a:prstGeom>
            <a:solidFill>
              <a:srgbClr val="009900"/>
            </a:solidFill>
            <a:ln w="9525">
              <a:solidFill>
                <a:schemeClr val="tx1"/>
              </a:solidFill>
              <a:miter lim="800000"/>
              <a:headEnd/>
              <a:tailEnd/>
            </a:ln>
          </p:spPr>
          <p:txBody>
            <a:bodyPr wrap="none" anchor="ctr"/>
            <a:lstStyle/>
            <a:p>
              <a:endParaRPr lang="en-US"/>
            </a:p>
          </p:txBody>
        </p:sp>
        <p:sp>
          <p:nvSpPr>
            <p:cNvPr id="37919" name="Text Box 9"/>
            <p:cNvSpPr txBox="1">
              <a:spLocks noChangeArrowheads="1"/>
            </p:cNvSpPr>
            <p:nvPr/>
          </p:nvSpPr>
          <p:spPr bwMode="auto">
            <a:xfrm>
              <a:off x="2286000" y="2287588"/>
              <a:ext cx="1524000" cy="646112"/>
            </a:xfrm>
            <a:prstGeom prst="rect">
              <a:avLst/>
            </a:prstGeom>
            <a:noFill/>
            <a:ln w="9525">
              <a:noFill/>
              <a:miter lim="800000"/>
              <a:headEnd/>
              <a:tailEnd/>
            </a:ln>
          </p:spPr>
          <p:txBody>
            <a:bodyPr>
              <a:spAutoFit/>
            </a:bodyPr>
            <a:lstStyle/>
            <a:p>
              <a:r>
                <a:rPr lang="en-US" sz="1200">
                  <a:latin typeface="Univers 57 Condensed"/>
                </a:rPr>
                <a:t>Processing System (project, mosaic, composite)</a:t>
              </a:r>
            </a:p>
          </p:txBody>
        </p:sp>
      </p:grpSp>
    </p:spTree>
    <p:extLst>
      <p:ext uri="{BB962C8B-B14F-4D97-AF65-F5344CB8AC3E}">
        <p14:creationId xmlns:p14="http://schemas.microsoft.com/office/powerpoint/2010/main" val="16497451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52890</TotalTime>
  <Pages>4</Pages>
  <Words>998</Words>
  <Application>Microsoft Macintosh PowerPoint</Application>
  <PresentationFormat>On-screen Show (4:3)</PresentationFormat>
  <Paragraphs>141</Paragraphs>
  <Slides>23</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Calibri</vt:lpstr>
      <vt:lpstr>Candara</vt:lpstr>
      <vt:lpstr>Courier New</vt:lpstr>
      <vt:lpstr>Garamond</vt:lpstr>
      <vt:lpstr>ＭＳ Ｐゴシック</vt:lpstr>
      <vt:lpstr>Times New Roman</vt:lpstr>
      <vt:lpstr>Tw Cen MT</vt:lpstr>
      <vt:lpstr>Univers 57 Condensed</vt:lpstr>
      <vt:lpstr>Wingdings</vt:lpstr>
      <vt:lpstr>Arial</vt:lpstr>
      <vt:lpstr>FEWS NET Official PPT Template</vt:lpstr>
      <vt:lpstr>1_FEWS NET Official PPT Template</vt:lpstr>
      <vt:lpstr>Office Theme</vt:lpstr>
      <vt:lpstr>Normalized Difference Vegetation Index (NDVI)</vt:lpstr>
      <vt:lpstr>Normalized Difference Vegetation Index (NDVI)</vt:lpstr>
      <vt:lpstr>PowerPoint Presentation</vt:lpstr>
      <vt:lpstr>Maximum Value Compositing (MVC)</vt:lpstr>
      <vt:lpstr>Temporal Smoothing of NDVI Time Series</vt:lpstr>
      <vt:lpstr>Smoothed NDVI – C.America</vt:lpstr>
      <vt:lpstr>PowerPoint Presentation</vt:lpstr>
      <vt:lpstr>Expanded Coverage</vt:lpstr>
      <vt:lpstr>Expedited MODIS Data Flow</vt:lpstr>
      <vt:lpstr>eMODIS: Characteristics</vt:lpstr>
      <vt:lpstr>NDVI Products – Regional and National</vt:lpstr>
      <vt:lpstr>NDVI Products - National</vt:lpstr>
      <vt:lpstr>PowerPoint Presentation</vt:lpstr>
      <vt:lpstr>NDVI Products – Irrigated Areas</vt:lpstr>
      <vt:lpstr>NDVI Products – Rainfed Areas</vt:lpstr>
      <vt:lpstr>NDVI Products - Rangelands</vt:lpstr>
      <vt:lpstr>PowerPoint Presentation</vt:lpstr>
      <vt:lpstr>PowerPoint Presentation</vt:lpstr>
      <vt:lpstr>PowerPoint Presentation</vt:lpstr>
      <vt:lpstr>eMODIS NDVI – strengths and limitations</vt:lpstr>
      <vt:lpstr>eMODIS NDVI – strengths and limitations</vt:lpstr>
      <vt:lpstr>eMODIS NDVI: where to access it</vt:lpstr>
      <vt:lpstr>Questions?</vt:lpstr>
    </vt:vector>
  </TitlesOfParts>
  <Company>USGS</Company>
  <LinksUpToDate>false</LinksUpToDate>
  <SharedDoc>false</SharedDoc>
  <HyperlinkBase>http://www.usgs.gov/visual-id/specs/slides/slide.html</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Microsoft Office User</cp:lastModifiedBy>
  <cp:revision>585</cp:revision>
  <cp:lastPrinted>1998-03-23T17:09:44Z</cp:lastPrinted>
  <dcterms:created xsi:type="dcterms:W3CDTF">1998-01-16T15:44:57Z</dcterms:created>
  <dcterms:modified xsi:type="dcterms:W3CDTF">2017-07-11T01:02:59Z</dcterms:modified>
</cp:coreProperties>
</file>