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 id="2147484766" r:id="rId2"/>
  </p:sldMasterIdLst>
  <p:notesMasterIdLst>
    <p:notesMasterId r:id="rId18"/>
  </p:notesMasterIdLst>
  <p:handoutMasterIdLst>
    <p:handoutMasterId r:id="rId19"/>
  </p:handoutMasterIdLst>
  <p:sldIdLst>
    <p:sldId id="632" r:id="rId3"/>
    <p:sldId id="633" r:id="rId4"/>
    <p:sldId id="634" r:id="rId5"/>
    <p:sldId id="635" r:id="rId6"/>
    <p:sldId id="636" r:id="rId7"/>
    <p:sldId id="637" r:id="rId8"/>
    <p:sldId id="638" r:id="rId9"/>
    <p:sldId id="639" r:id="rId10"/>
    <p:sldId id="640" r:id="rId11"/>
    <p:sldId id="641" r:id="rId12"/>
    <p:sldId id="642" r:id="rId13"/>
    <p:sldId id="643" r:id="rId14"/>
    <p:sldId id="644" r:id="rId15"/>
    <p:sldId id="645" r:id="rId16"/>
    <p:sldId id="646" r:id="rId17"/>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313" autoAdjust="0"/>
  </p:normalViewPr>
  <p:slideViewPr>
    <p:cSldViewPr showGuides="1">
      <p:cViewPr varScale="1">
        <p:scale>
          <a:sx n="58" d="100"/>
          <a:sy n="58" d="100"/>
        </p:scale>
        <p:origin x="1050" y="78"/>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509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1719944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393252100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99071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10730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13066951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440477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7907100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9998525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5191151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 y="6477000"/>
            <a:ext cx="3581400" cy="311331"/>
          </a:xfrm>
        </p:spPr>
        <p:txBody>
          <a:bodyPr/>
          <a:lstStyle/>
          <a:p>
            <a:r>
              <a:rPr lang="en-US" dirty="0" smtClean="0"/>
              <a:t>Customer-Focused. Operationally Excellent.</a:t>
            </a:r>
            <a:endParaRPr lang="en-US" dirty="0"/>
          </a:p>
        </p:txBody>
      </p:sp>
    </p:spTree>
    <p:extLst>
      <p:ext uri="{BB962C8B-B14F-4D97-AF65-F5344CB8AC3E}">
        <p14:creationId xmlns:p14="http://schemas.microsoft.com/office/powerpoint/2010/main" val="367613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259916"/>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9.xml"/><Relationship Id="rId5" Type="http://schemas.openxmlformats.org/officeDocument/2006/relationships/image" Target="../media/image14.tif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endParaRPr lang="en-US" sz="3600" b="1" dirty="0">
              <a:ln w="6350">
                <a:noFill/>
              </a:ln>
              <a:solidFill>
                <a:srgbClr val="C00000"/>
              </a:solidFill>
              <a:effectLst>
                <a:outerShdw blurRad="50800" dist="38100" dir="2700000" algn="tl" rotWithShape="0">
                  <a:prstClr val="black">
                    <a:alpha val="40000"/>
                  </a:prstClr>
                </a:outerShdw>
              </a:effectLst>
              <a:latin typeface="Candara" pitchFamily="34" charset="0"/>
              <a:ea typeface="+mj-ea"/>
              <a:cs typeface="+mj-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Irrigated Area Modeling &amp; Mapping</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smtClean="0"/>
              <a:t>Applications of FEWS NET Remote Sensing products for Agro-climatological Analysis Workshop</a:t>
            </a:r>
          </a:p>
          <a:p>
            <a:r>
              <a:rPr lang="en-US" altLang="en-US" sz="1400" smtClean="0"/>
              <a:t>10 – 14 July 2017 | Kathmandu Nepal</a:t>
            </a:r>
            <a:endParaRPr lang="en-US" alt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048000"/>
            <a:ext cx="8686800" cy="3634215"/>
          </a:xfrm>
          <a:prstGeom prst="rect">
            <a:avLst/>
          </a:prstGeom>
        </p:spPr>
      </p:pic>
      <p:sp>
        <p:nvSpPr>
          <p:cNvPr id="5" name="Rectangle 2"/>
          <p:cNvSpPr txBox="1">
            <a:spLocks noChangeArrowheads="1"/>
          </p:cNvSpPr>
          <p:nvPr/>
        </p:nvSpPr>
        <p:spPr>
          <a:xfrm>
            <a:off x="255325" y="274638"/>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Modeled vs Reported Production</a:t>
            </a:r>
          </a:p>
        </p:txBody>
      </p:sp>
      <p:pic>
        <p:nvPicPr>
          <p:cNvPr id="2" name="Picture 1"/>
          <p:cNvPicPr>
            <a:picLocks noChangeAspect="1"/>
          </p:cNvPicPr>
          <p:nvPr/>
        </p:nvPicPr>
        <p:blipFill>
          <a:blip r:embed="rId3"/>
          <a:stretch>
            <a:fillRect/>
          </a:stretch>
        </p:blipFill>
        <p:spPr>
          <a:xfrm>
            <a:off x="6195708" y="237949"/>
            <a:ext cx="2746417" cy="2737262"/>
          </a:xfrm>
          <a:prstGeom prst="rect">
            <a:avLst/>
          </a:prstGeom>
        </p:spPr>
      </p:pic>
      <p:sp>
        <p:nvSpPr>
          <p:cNvPr id="3" name="Rectangle 2"/>
          <p:cNvSpPr/>
          <p:nvPr/>
        </p:nvSpPr>
        <p:spPr>
          <a:xfrm>
            <a:off x="7568915" y="274638"/>
            <a:ext cx="1373209" cy="2544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stCxn id="3" idx="1"/>
            <a:endCxn id="4" idx="0"/>
          </p:cNvCxnSpPr>
          <p:nvPr/>
        </p:nvCxnSpPr>
        <p:spPr>
          <a:xfrm rot="10800000" flipV="1">
            <a:off x="4572001" y="1547018"/>
            <a:ext cx="2996915" cy="150098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529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7026" y="4678680"/>
            <a:ext cx="4651247" cy="118872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It is </a:t>
            </a:r>
            <a:r>
              <a:rPr lang="en-US" sz="2000" dirty="0" smtClean="0"/>
              <a:t>fair </a:t>
            </a:r>
            <a:r>
              <a:rPr lang="en-US" sz="2000" dirty="0" smtClean="0"/>
              <a:t>to assume that most areas irrigated in the second season was irrigated in the first season (True?)</a:t>
            </a:r>
          </a:p>
          <a:p>
            <a:endParaRPr lang="en-US" sz="2000" dirty="0" smtClean="0">
              <a:solidFill>
                <a:schemeClr val="accent2">
                  <a:lumMod val="60000"/>
                  <a:lumOff val="40000"/>
                </a:schemeClr>
              </a:solidFill>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847" t="33373" r="21010" b="3542"/>
          <a:stretch/>
        </p:blipFill>
        <p:spPr bwMode="auto">
          <a:xfrm>
            <a:off x="619125" y="807720"/>
            <a:ext cx="3965836"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a:xfrm>
            <a:off x="255325" y="98487"/>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Early Estimate of Crop Production</a:t>
            </a:r>
          </a:p>
        </p:txBody>
      </p:sp>
      <p:pic>
        <p:nvPicPr>
          <p:cNvPr id="1026" name="Picture 2" descr="B:\Ydrive\AfghanIrri\Presentations\materials\afg1712.png"/>
          <p:cNvPicPr>
            <a:picLocks noChangeAspect="1" noChangeArrowheads="1"/>
          </p:cNvPicPr>
          <p:nvPr/>
        </p:nvPicPr>
        <p:blipFill rotWithShape="1">
          <a:blip r:embed="rId3">
            <a:extLst>
              <a:ext uri="{28A0092B-C50C-407E-A947-70E740481C1C}">
                <a14:useLocalDpi xmlns:a14="http://schemas.microsoft.com/office/drawing/2010/main" val="0"/>
              </a:ext>
            </a:extLst>
          </a:blip>
          <a:srcRect t="11596" b="8149"/>
          <a:stretch/>
        </p:blipFill>
        <p:spPr bwMode="auto">
          <a:xfrm>
            <a:off x="5076848" y="807720"/>
            <a:ext cx="3645966"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Ydrive\AfghanIrri\Presentations\materials\afg1623.png"/>
          <p:cNvPicPr>
            <a:picLocks noChangeAspect="1" noChangeArrowheads="1"/>
          </p:cNvPicPr>
          <p:nvPr/>
        </p:nvPicPr>
        <p:blipFill rotWithShape="1">
          <a:blip r:embed="rId4">
            <a:extLst>
              <a:ext uri="{28A0092B-C50C-407E-A947-70E740481C1C}">
                <a14:useLocalDpi xmlns:a14="http://schemas.microsoft.com/office/drawing/2010/main" val="0"/>
              </a:ext>
            </a:extLst>
          </a:blip>
          <a:srcRect t="11595" b="7562"/>
          <a:stretch/>
        </p:blipFill>
        <p:spPr bwMode="auto">
          <a:xfrm>
            <a:off x="5076848" y="3779520"/>
            <a:ext cx="3619476" cy="29260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667125" y="1914525"/>
            <a:ext cx="0" cy="1219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390525" y="5745480"/>
            <a:ext cx="4651247" cy="88392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Can we map irrigated areas after the first season?</a:t>
            </a:r>
          </a:p>
          <a:p>
            <a:endParaRPr lang="en-US" sz="2000" dirty="0" smtClean="0">
              <a:solidFill>
                <a:schemeClr val="accent2">
                  <a:lumMod val="60000"/>
                  <a:lumOff val="40000"/>
                </a:schemeClr>
              </a:solidFill>
            </a:endParaRPr>
          </a:p>
        </p:txBody>
      </p:sp>
      <p:cxnSp>
        <p:nvCxnSpPr>
          <p:cNvPr id="11" name="Straight Connector 10"/>
          <p:cNvCxnSpPr/>
          <p:nvPr/>
        </p:nvCxnSpPr>
        <p:spPr>
          <a:xfrm>
            <a:off x="3667125" y="1924050"/>
            <a:ext cx="0" cy="1219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381000" y="3916680"/>
            <a:ext cx="4651247" cy="88392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Currently provides production estimate by October</a:t>
            </a:r>
          </a:p>
          <a:p>
            <a:pPr marL="0" indent="0">
              <a:buNone/>
            </a:pPr>
            <a:endParaRPr lang="en-US" sz="2000" dirty="0" smtClean="0">
              <a:solidFill>
                <a:schemeClr val="accent2">
                  <a:lumMod val="60000"/>
                  <a:lumOff val="40000"/>
                </a:schemeClr>
              </a:solidFill>
            </a:endParaRPr>
          </a:p>
        </p:txBody>
      </p:sp>
    </p:spTree>
    <p:extLst>
      <p:ext uri="{BB962C8B-B14F-4D97-AF65-F5344CB8AC3E}">
        <p14:creationId xmlns:p14="http://schemas.microsoft.com/office/powerpoint/2010/main" val="41044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4.44444E-6 L -0.10833 -0.00139 " pathEditMode="relative" rAng="0" ptsTypes="AA">
                                      <p:cBhvr>
                                        <p:cTn id="14" dur="2000" fill="hold"/>
                                        <p:tgtEl>
                                          <p:spTgt spid="11"/>
                                        </p:tgtEl>
                                        <p:attrNameLst>
                                          <p:attrName>ppt_x</p:attrName>
                                          <p:attrName>ppt_y</p:attrName>
                                        </p:attrNameLst>
                                      </p:cBhvr>
                                      <p:rCtr x="-541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5324" y="274638"/>
            <a:ext cx="8583875" cy="1096962"/>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000" kern="0" dirty="0" smtClean="0">
                <a:solidFill>
                  <a:schemeClr val="tx1"/>
                </a:solidFill>
                <a:ea typeface="ＭＳ Ｐゴシック" pitchFamily="34" charset="-128"/>
                <a:cs typeface="Arial" pitchFamily="34" charset="0"/>
              </a:rPr>
              <a:t>First Season Irrigated Area Map</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53" y="2286000"/>
            <a:ext cx="4496697" cy="347472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103" y="2286000"/>
            <a:ext cx="4496697" cy="3474720"/>
          </a:xfrm>
          <a:prstGeom prst="rect">
            <a:avLst/>
          </a:prstGeom>
        </p:spPr>
      </p:pic>
      <p:sp>
        <p:nvSpPr>
          <p:cNvPr id="11" name="Content Placeholder 2"/>
          <p:cNvSpPr txBox="1">
            <a:spLocks/>
          </p:cNvSpPr>
          <p:nvPr/>
        </p:nvSpPr>
        <p:spPr>
          <a:xfrm>
            <a:off x="304800" y="1219200"/>
            <a:ext cx="8232647" cy="1143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Irrigated area model was recalibrated</a:t>
            </a:r>
          </a:p>
          <a:p>
            <a:pPr>
              <a:buClr>
                <a:schemeClr val="tx1"/>
              </a:buClr>
            </a:pPr>
            <a:r>
              <a:rPr lang="en-US" sz="2000" dirty="0" smtClean="0"/>
              <a:t>Run time: early June </a:t>
            </a:r>
          </a:p>
        </p:txBody>
      </p:sp>
      <p:sp>
        <p:nvSpPr>
          <p:cNvPr id="12" name="Content Placeholder 2"/>
          <p:cNvSpPr txBox="1">
            <a:spLocks/>
          </p:cNvSpPr>
          <p:nvPr/>
        </p:nvSpPr>
        <p:spPr>
          <a:xfrm>
            <a:off x="797053" y="5760720"/>
            <a:ext cx="2860547" cy="48768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000" dirty="0" smtClean="0"/>
              <a:t>Season’s end (October)</a:t>
            </a:r>
          </a:p>
        </p:txBody>
      </p:sp>
      <p:sp>
        <p:nvSpPr>
          <p:cNvPr id="13" name="Content Placeholder 2"/>
          <p:cNvSpPr txBox="1">
            <a:spLocks/>
          </p:cNvSpPr>
          <p:nvPr/>
        </p:nvSpPr>
        <p:spPr>
          <a:xfrm>
            <a:off x="5562600" y="5760720"/>
            <a:ext cx="3276599" cy="48768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000" dirty="0" smtClean="0"/>
              <a:t>After first season (June)</a:t>
            </a:r>
          </a:p>
        </p:txBody>
      </p:sp>
    </p:spTree>
    <p:extLst>
      <p:ext uri="{BB962C8B-B14F-4D97-AF65-F5344CB8AC3E}">
        <p14:creationId xmlns:p14="http://schemas.microsoft.com/office/powerpoint/2010/main" val="288328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5324" y="274638"/>
            <a:ext cx="8583875" cy="1096962"/>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000" kern="0" dirty="0" smtClean="0">
                <a:solidFill>
                  <a:schemeClr val="tx1"/>
                </a:solidFill>
                <a:ea typeface="ＭＳ Ｐゴシック" pitchFamily="34" charset="-128"/>
                <a:cs typeface="Arial" pitchFamily="34" charset="0"/>
              </a:rPr>
              <a:t>First Season Irrigated Area</a:t>
            </a:r>
          </a:p>
        </p:txBody>
      </p:sp>
      <p:sp>
        <p:nvSpPr>
          <p:cNvPr id="11" name="Content Placeholder 2"/>
          <p:cNvSpPr txBox="1">
            <a:spLocks/>
          </p:cNvSpPr>
          <p:nvPr/>
        </p:nvSpPr>
        <p:spPr>
          <a:xfrm>
            <a:off x="304800" y="1219200"/>
            <a:ext cx="8232647" cy="8382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First season irrigated area in comparison with season end irrigated area and cereal production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7" t="30633" r="31753" b="3357"/>
          <a:stretch/>
        </p:blipFill>
        <p:spPr bwMode="auto">
          <a:xfrm>
            <a:off x="371475" y="2209800"/>
            <a:ext cx="432830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9" t="42912" r="45274" b="2543"/>
          <a:stretch/>
        </p:blipFill>
        <p:spPr bwMode="auto">
          <a:xfrm>
            <a:off x="4800600" y="2209800"/>
            <a:ext cx="422853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1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55325" y="274638"/>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Early Estimation of Crop Production</a:t>
            </a:r>
          </a:p>
        </p:txBody>
      </p:sp>
      <p:sp>
        <p:nvSpPr>
          <p:cNvPr id="9" name="Content Placeholder 2"/>
          <p:cNvSpPr txBox="1">
            <a:spLocks/>
          </p:cNvSpPr>
          <p:nvPr/>
        </p:nvSpPr>
        <p:spPr>
          <a:xfrm>
            <a:off x="304800" y="1143000"/>
            <a:ext cx="8232647" cy="86677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A regression equation relating crop production estimates by June to historical cereal production was applied for estimating 2017 production.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3" t="28557" r="32547" b="7379"/>
          <a:stretch/>
        </p:blipFill>
        <p:spPr bwMode="auto">
          <a:xfrm>
            <a:off x="504826" y="2076450"/>
            <a:ext cx="4802325"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2971800"/>
            <a:ext cx="3200400" cy="1292662"/>
          </a:xfrm>
          <a:prstGeom prst="rect">
            <a:avLst/>
          </a:prstGeom>
          <a:noFill/>
        </p:spPr>
        <p:txBody>
          <a:bodyPr wrap="square" rtlCol="0">
            <a:spAutoFit/>
          </a:bodyPr>
          <a:lstStyle/>
          <a:p>
            <a:r>
              <a:rPr lang="en-US" dirty="0"/>
              <a:t>Estimated cereal production for 2017 is 6.36 </a:t>
            </a:r>
            <a:r>
              <a:rPr lang="en-US" dirty="0" smtClean="0"/>
              <a:t>M MT</a:t>
            </a:r>
            <a:endParaRPr lang="en-US" dirty="0"/>
          </a:p>
        </p:txBody>
      </p:sp>
    </p:spTree>
    <p:extLst>
      <p:ext uri="{BB962C8B-B14F-4D97-AF65-F5344CB8AC3E}">
        <p14:creationId xmlns:p14="http://schemas.microsoft.com/office/powerpoint/2010/main" val="36484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30190729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4153" y="1066800"/>
            <a:ext cx="4498847" cy="118872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Two major growing seasons for irrigated crops</a:t>
            </a:r>
          </a:p>
          <a:p>
            <a:pPr>
              <a:buClr>
                <a:schemeClr val="tx1"/>
              </a:buClr>
            </a:pPr>
            <a:r>
              <a:rPr lang="en-US" sz="2000" dirty="0" smtClean="0"/>
              <a:t>Irrigated area in </a:t>
            </a:r>
            <a:r>
              <a:rPr lang="en-US" sz="2000" dirty="0" err="1" smtClean="0"/>
              <a:t>eMODIS</a:t>
            </a:r>
            <a:r>
              <a:rPr lang="en-US" sz="2000" dirty="0" smtClean="0"/>
              <a:t> Normalized Difference Vegetation Index (NDVI)</a:t>
            </a:r>
          </a:p>
          <a:p>
            <a:pPr>
              <a:buClr>
                <a:schemeClr val="tx1"/>
              </a:buClr>
            </a:pPr>
            <a:r>
              <a:rPr lang="en-US" sz="2000" dirty="0" smtClean="0"/>
              <a:t>Can we use NDVI to map irrigated area?</a:t>
            </a:r>
          </a:p>
          <a:p>
            <a:endParaRPr lang="en-US" sz="2000" dirty="0" smtClean="0">
              <a:solidFill>
                <a:schemeClr val="accent2">
                  <a:lumMod val="60000"/>
                  <a:lumOff val="40000"/>
                </a:schemeClr>
              </a:solidFill>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847" t="33373" r="21010" b="3542"/>
          <a:stretch/>
        </p:blipFill>
        <p:spPr bwMode="auto">
          <a:xfrm>
            <a:off x="609600" y="3124200"/>
            <a:ext cx="3965836"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a:xfrm>
            <a:off x="255325" y="274638"/>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Irrigated Area Model</a:t>
            </a:r>
          </a:p>
        </p:txBody>
      </p:sp>
      <p:pic>
        <p:nvPicPr>
          <p:cNvPr id="1026" name="Picture 2" descr="B:\Ydrive\AfghanIrri\Presentations\materials\afg1712.png"/>
          <p:cNvPicPr>
            <a:picLocks noChangeAspect="1" noChangeArrowheads="1"/>
          </p:cNvPicPr>
          <p:nvPr/>
        </p:nvPicPr>
        <p:blipFill rotWithShape="1">
          <a:blip r:embed="rId3">
            <a:extLst>
              <a:ext uri="{28A0092B-C50C-407E-A947-70E740481C1C}">
                <a14:useLocalDpi xmlns:a14="http://schemas.microsoft.com/office/drawing/2010/main" val="0"/>
              </a:ext>
            </a:extLst>
          </a:blip>
          <a:srcRect t="11596" b="8149"/>
          <a:stretch/>
        </p:blipFill>
        <p:spPr bwMode="auto">
          <a:xfrm>
            <a:off x="5076848" y="807720"/>
            <a:ext cx="3645966"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Ydrive\AfghanIrri\Presentations\materials\afg1623.png"/>
          <p:cNvPicPr>
            <a:picLocks noChangeAspect="1" noChangeArrowheads="1"/>
          </p:cNvPicPr>
          <p:nvPr/>
        </p:nvPicPr>
        <p:blipFill rotWithShape="1">
          <a:blip r:embed="rId4">
            <a:extLst>
              <a:ext uri="{28A0092B-C50C-407E-A947-70E740481C1C}">
                <a14:useLocalDpi xmlns:a14="http://schemas.microsoft.com/office/drawing/2010/main" val="0"/>
              </a:ext>
            </a:extLst>
          </a:blip>
          <a:srcRect t="11595" b="7562"/>
          <a:stretch/>
        </p:blipFill>
        <p:spPr bwMode="auto">
          <a:xfrm>
            <a:off x="5076848" y="3779520"/>
            <a:ext cx="3619476"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16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4152" y="1066800"/>
            <a:ext cx="8232647" cy="1143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We developed a geospatial model which thresholds the seasonal NDVI in a decision tree algorithm</a:t>
            </a:r>
          </a:p>
          <a:p>
            <a:pPr>
              <a:buClr>
                <a:schemeClr val="tx1"/>
              </a:buClr>
            </a:pPr>
            <a:r>
              <a:rPr lang="en-US" sz="2000" dirty="0" smtClean="0"/>
              <a:t>Thresholds vary by location/province</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23" t="38541" r="22701" b="4117"/>
          <a:stretch/>
        </p:blipFill>
        <p:spPr bwMode="auto">
          <a:xfrm>
            <a:off x="638517" y="2575560"/>
            <a:ext cx="4085883"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a:xfrm>
            <a:off x="255325" y="274638"/>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Irrigated Area Model</a:t>
            </a:r>
          </a:p>
        </p:txBody>
      </p:sp>
      <p:sp>
        <p:nvSpPr>
          <p:cNvPr id="2" name="TextBox 1"/>
          <p:cNvSpPr txBox="1"/>
          <p:nvPr/>
        </p:nvSpPr>
        <p:spPr>
          <a:xfrm>
            <a:off x="381000" y="5943600"/>
            <a:ext cx="2460930" cy="400110"/>
          </a:xfrm>
          <a:prstGeom prst="rect">
            <a:avLst/>
          </a:prstGeom>
          <a:noFill/>
        </p:spPr>
        <p:txBody>
          <a:bodyPr wrap="none" rtlCol="0">
            <a:spAutoFit/>
          </a:bodyPr>
          <a:lstStyle/>
          <a:p>
            <a:r>
              <a:rPr lang="en-US" sz="2000" dirty="0" smtClean="0"/>
              <a:t>Pervez et al., 2014  </a:t>
            </a:r>
            <a:endParaRPr lang="en-US" sz="2000" dirty="0"/>
          </a:p>
        </p:txBody>
      </p:sp>
      <p:pic>
        <p:nvPicPr>
          <p:cNvPr id="2050" name="Picture 2" descr="B:\Ydrive\AfghanIrri\Presentations\materials\afg1612.png"/>
          <p:cNvPicPr>
            <a:picLocks noChangeAspect="1" noChangeArrowheads="1"/>
          </p:cNvPicPr>
          <p:nvPr/>
        </p:nvPicPr>
        <p:blipFill rotWithShape="1">
          <a:blip r:embed="rId3">
            <a:extLst>
              <a:ext uri="{28A0092B-C50C-407E-A947-70E740481C1C}">
                <a14:useLocalDpi xmlns:a14="http://schemas.microsoft.com/office/drawing/2010/main" val="0"/>
              </a:ext>
            </a:extLst>
          </a:blip>
          <a:srcRect t="11601" b="6974"/>
          <a:stretch/>
        </p:blipFill>
        <p:spPr bwMode="auto">
          <a:xfrm>
            <a:off x="5181600" y="2546985"/>
            <a:ext cx="3593575" cy="2926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248400"/>
            <a:ext cx="6724661" cy="307777"/>
          </a:xfrm>
          <a:prstGeom prst="rect">
            <a:avLst/>
          </a:prstGeom>
          <a:noFill/>
        </p:spPr>
        <p:txBody>
          <a:bodyPr wrap="none" rtlCol="0">
            <a:spAutoFit/>
          </a:bodyPr>
          <a:lstStyle/>
          <a:p>
            <a:r>
              <a:rPr lang="en-US" sz="1400" dirty="0"/>
              <a:t>http://www.sciencedirect.com/science/article/pii/S0034425714001461?via%3Dihub</a:t>
            </a:r>
          </a:p>
        </p:txBody>
      </p:sp>
    </p:spTree>
    <p:extLst>
      <p:ext uri="{BB962C8B-B14F-4D97-AF65-F5344CB8AC3E}">
        <p14:creationId xmlns:p14="http://schemas.microsoft.com/office/powerpoint/2010/main" val="1413945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4910054" y="1371600"/>
            <a:ext cx="3403283"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spect="1"/>
          </p:cNvSpPr>
          <p:nvPr/>
        </p:nvSpPr>
        <p:spPr>
          <a:xfrm>
            <a:off x="978217" y="1371600"/>
            <a:ext cx="3403283"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Y:\AfghanIrri\Manuscript\texts\Graphics\From_Aaron\Figure_4.tif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849" r="51889"/>
          <a:stretch/>
        </p:blipFill>
        <p:spPr bwMode="auto">
          <a:xfrm>
            <a:off x="1219200" y="1371600"/>
            <a:ext cx="2834148" cy="2514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228600" y="228600"/>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NDVI response to water availability</a:t>
            </a:r>
          </a:p>
        </p:txBody>
      </p:sp>
      <p:pic>
        <p:nvPicPr>
          <p:cNvPr id="3074" name="Picture 2" descr="B:\Ydrive\AfghanIrri\Presentations\materials\afg0812.png"/>
          <p:cNvPicPr>
            <a:picLocks noChangeAspect="1" noChangeArrowheads="1"/>
          </p:cNvPicPr>
          <p:nvPr/>
        </p:nvPicPr>
        <p:blipFill rotWithShape="1">
          <a:blip r:embed="rId3">
            <a:extLst>
              <a:ext uri="{28A0092B-C50C-407E-A947-70E740481C1C}">
                <a14:useLocalDpi xmlns:a14="http://schemas.microsoft.com/office/drawing/2010/main" val="0"/>
              </a:ext>
            </a:extLst>
          </a:blip>
          <a:srcRect t="11381" b="8003"/>
          <a:stretch/>
        </p:blipFill>
        <p:spPr bwMode="auto">
          <a:xfrm>
            <a:off x="990601" y="3962400"/>
            <a:ext cx="340276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Ydrive\AfghanIrri\Presentations\materials\afg0912.png"/>
          <p:cNvPicPr>
            <a:picLocks noChangeAspect="1" noChangeArrowheads="1"/>
          </p:cNvPicPr>
          <p:nvPr/>
        </p:nvPicPr>
        <p:blipFill rotWithShape="1">
          <a:blip r:embed="rId4">
            <a:extLst>
              <a:ext uri="{28A0092B-C50C-407E-A947-70E740481C1C}">
                <a14:useLocalDpi xmlns:a14="http://schemas.microsoft.com/office/drawing/2010/main" val="0"/>
              </a:ext>
            </a:extLst>
          </a:blip>
          <a:srcRect t="11528" b="7415"/>
          <a:stretch/>
        </p:blipFill>
        <p:spPr bwMode="auto">
          <a:xfrm>
            <a:off x="4910054" y="3962400"/>
            <a:ext cx="338427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AfghanIrri\Manuscript\texts\Graphics\From_Aaron\Figure_4.tif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854" t="14849"/>
          <a:stretch/>
        </p:blipFill>
        <p:spPr bwMode="auto">
          <a:xfrm>
            <a:off x="5075761" y="1371600"/>
            <a:ext cx="3071867" cy="2448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52183" y="1002268"/>
            <a:ext cx="2225289" cy="492443"/>
          </a:xfrm>
          <a:prstGeom prst="rect">
            <a:avLst/>
          </a:prstGeom>
          <a:noFill/>
        </p:spPr>
        <p:txBody>
          <a:bodyPr wrap="none" rtlCol="0">
            <a:spAutoFit/>
          </a:bodyPr>
          <a:lstStyle/>
          <a:p>
            <a:r>
              <a:rPr lang="en-US" dirty="0" smtClean="0"/>
              <a:t>Dry condition </a:t>
            </a:r>
            <a:endParaRPr lang="en-US" dirty="0"/>
          </a:p>
        </p:txBody>
      </p:sp>
      <p:sp>
        <p:nvSpPr>
          <p:cNvPr id="11" name="TextBox 10"/>
          <p:cNvSpPr txBox="1"/>
          <p:nvPr/>
        </p:nvSpPr>
        <p:spPr>
          <a:xfrm>
            <a:off x="5775682" y="1023461"/>
            <a:ext cx="2294603" cy="492443"/>
          </a:xfrm>
          <a:prstGeom prst="rect">
            <a:avLst/>
          </a:prstGeom>
          <a:noFill/>
        </p:spPr>
        <p:txBody>
          <a:bodyPr wrap="none" rtlCol="0">
            <a:spAutoFit/>
          </a:bodyPr>
          <a:lstStyle/>
          <a:p>
            <a:r>
              <a:rPr lang="en-US" dirty="0" smtClean="0"/>
              <a:t>Wet condition </a:t>
            </a:r>
            <a:endParaRPr lang="en-US" dirty="0"/>
          </a:p>
        </p:txBody>
      </p:sp>
    </p:spTree>
    <p:extLst>
      <p:ext uri="{BB962C8B-B14F-4D97-AF65-F5344CB8AC3E}">
        <p14:creationId xmlns:p14="http://schemas.microsoft.com/office/powerpoint/2010/main" val="391950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28600" y="228600"/>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Spatial variability of water availability</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30"/>
          <a:stretch/>
        </p:blipFill>
        <p:spPr bwMode="auto">
          <a:xfrm>
            <a:off x="544853" y="1447800"/>
            <a:ext cx="4027147" cy="2560320"/>
          </a:xfrm>
          <a:prstGeom prst="rect">
            <a:avLst/>
          </a:prstGeom>
          <a:solidFill>
            <a:schemeClr val="bg1"/>
          </a:solidFill>
          <a:ln>
            <a:noFill/>
          </a:ln>
          <a:effec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30"/>
          <a:stretch/>
        </p:blipFill>
        <p:spPr bwMode="auto">
          <a:xfrm>
            <a:off x="4648198" y="1447800"/>
            <a:ext cx="4027147" cy="2560320"/>
          </a:xfrm>
          <a:prstGeom prst="rect">
            <a:avLst/>
          </a:prstGeom>
          <a:solidFill>
            <a:schemeClr val="bg1"/>
          </a:solidFill>
          <a:ln>
            <a:noFill/>
          </a:ln>
          <a:effec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30"/>
          <a:stretch/>
        </p:blipFill>
        <p:spPr bwMode="auto">
          <a:xfrm>
            <a:off x="539125" y="4114800"/>
            <a:ext cx="4027147" cy="2560320"/>
          </a:xfrm>
          <a:prstGeom prst="rect">
            <a:avLst/>
          </a:prstGeom>
          <a:solidFill>
            <a:schemeClr val="bg1"/>
          </a:solidFill>
          <a:ln>
            <a:noFill/>
          </a:ln>
          <a:effec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530"/>
          <a:stretch/>
        </p:blipFill>
        <p:spPr bwMode="auto">
          <a:xfrm>
            <a:off x="4686298" y="4114800"/>
            <a:ext cx="4027147" cy="2560320"/>
          </a:xfrm>
          <a:prstGeom prst="rect">
            <a:avLst/>
          </a:prstGeom>
          <a:solidFill>
            <a:schemeClr val="bg1"/>
          </a:solidFill>
          <a:ln>
            <a:noFill/>
          </a:ln>
          <a:effectLst/>
        </p:spPr>
      </p:pic>
      <p:sp>
        <p:nvSpPr>
          <p:cNvPr id="15" name="Content Placeholder 2"/>
          <p:cNvSpPr txBox="1">
            <a:spLocks/>
          </p:cNvSpPr>
          <p:nvPr/>
        </p:nvSpPr>
        <p:spPr>
          <a:xfrm>
            <a:off x="454152" y="990600"/>
            <a:ext cx="8232647" cy="4572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2013-2014 snow water volume by basin</a:t>
            </a:r>
          </a:p>
        </p:txBody>
      </p:sp>
    </p:spTree>
    <p:extLst>
      <p:ext uri="{BB962C8B-B14F-4D97-AF65-F5344CB8AC3E}">
        <p14:creationId xmlns:p14="http://schemas.microsoft.com/office/powerpoint/2010/main" val="149935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228600"/>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Irrigated Area Model Optimization</a:t>
            </a:r>
          </a:p>
        </p:txBody>
      </p:sp>
      <p:sp>
        <p:nvSpPr>
          <p:cNvPr id="4" name="Content Placeholder 2"/>
          <p:cNvSpPr txBox="1">
            <a:spLocks/>
          </p:cNvSpPr>
          <p:nvPr/>
        </p:nvSpPr>
        <p:spPr>
          <a:xfrm>
            <a:off x="454152" y="990600"/>
            <a:ext cx="8232647" cy="1143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Model was optimized for normal, wet, and dry conditions specific to the sub-basin level</a:t>
            </a:r>
            <a:endParaRPr lang="en-US" sz="2000" dirty="0"/>
          </a:p>
          <a:p>
            <a:pPr>
              <a:buClr>
                <a:schemeClr val="tx1"/>
              </a:buClr>
            </a:pPr>
            <a:r>
              <a:rPr lang="en-US" sz="2000" dirty="0" smtClean="0"/>
              <a:t>Run time: beginning of October</a:t>
            </a:r>
          </a:p>
          <a:p>
            <a:pPr>
              <a:buClr>
                <a:schemeClr val="tx1"/>
              </a:buClr>
            </a:pPr>
            <a:r>
              <a:rPr lang="en-US" sz="2000" dirty="0" smtClean="0"/>
              <a:t>Irrigated area map was produced for the years 2002 to 2016</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03" y="2821305"/>
            <a:ext cx="4496697" cy="34747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103" y="2819400"/>
            <a:ext cx="4496697" cy="3474720"/>
          </a:xfrm>
          <a:prstGeom prst="rect">
            <a:avLst/>
          </a:prstGeom>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24" t="29423" r="36477" b="3053"/>
          <a:stretch/>
        </p:blipFill>
        <p:spPr bwMode="auto">
          <a:xfrm>
            <a:off x="4643110" y="2819400"/>
            <a:ext cx="442469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2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228600"/>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How Accurate were the Maps?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172"/>
          <a:stretch/>
        </p:blipFill>
        <p:spPr>
          <a:xfrm>
            <a:off x="3685506" y="1600200"/>
            <a:ext cx="4772694" cy="466344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19" t="21387" r="48245" b="16641"/>
          <a:stretch/>
        </p:blipFill>
        <p:spPr>
          <a:xfrm>
            <a:off x="794036" y="1613061"/>
            <a:ext cx="2530893" cy="226672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8360" t="21963" r="3505" b="16642"/>
          <a:stretch/>
        </p:blipFill>
        <p:spPr>
          <a:xfrm>
            <a:off x="794038" y="4025751"/>
            <a:ext cx="2530892" cy="2245605"/>
          </a:xfrm>
          <a:prstGeom prst="rect">
            <a:avLst/>
          </a:prstGeom>
        </p:spPr>
      </p:pic>
      <p:sp>
        <p:nvSpPr>
          <p:cNvPr id="7" name="TextBox 6"/>
          <p:cNvSpPr txBox="1"/>
          <p:nvPr/>
        </p:nvSpPr>
        <p:spPr>
          <a:xfrm>
            <a:off x="920729" y="3805240"/>
            <a:ext cx="1699504" cy="246221"/>
          </a:xfrm>
          <a:prstGeom prst="rect">
            <a:avLst/>
          </a:prstGeom>
          <a:noFill/>
        </p:spPr>
        <p:txBody>
          <a:bodyPr wrap="none" rtlCol="0">
            <a:spAutoFit/>
          </a:bodyPr>
          <a:lstStyle/>
          <a:p>
            <a:r>
              <a:rPr lang="en-US" sz="1000" dirty="0" smtClean="0"/>
              <a:t>Landsat image, April 2010</a:t>
            </a:r>
            <a:r>
              <a:rPr lang="en-US" sz="1000" dirty="0" smtClean="0">
                <a:solidFill>
                  <a:srgbClr val="FFFF00"/>
                </a:solidFill>
              </a:rPr>
              <a:t> </a:t>
            </a:r>
            <a:endParaRPr lang="en-US" sz="1000" dirty="0">
              <a:solidFill>
                <a:srgbClr val="FFFF00"/>
              </a:solidFill>
            </a:endParaRPr>
          </a:p>
        </p:txBody>
      </p:sp>
      <p:sp>
        <p:nvSpPr>
          <p:cNvPr id="8" name="TextBox 7"/>
          <p:cNvSpPr txBox="1"/>
          <p:nvPr/>
        </p:nvSpPr>
        <p:spPr>
          <a:xfrm>
            <a:off x="905489" y="6243640"/>
            <a:ext cx="2327881" cy="246221"/>
          </a:xfrm>
          <a:prstGeom prst="rect">
            <a:avLst/>
          </a:prstGeom>
          <a:noFill/>
        </p:spPr>
        <p:txBody>
          <a:bodyPr wrap="none" rtlCol="0">
            <a:spAutoFit/>
          </a:bodyPr>
          <a:lstStyle/>
          <a:p>
            <a:r>
              <a:rPr lang="en-US" sz="1000" dirty="0" smtClean="0"/>
              <a:t>Landsat derived irrigated areas, 2010 </a:t>
            </a:r>
            <a:endParaRPr lang="en-US" sz="1000" dirty="0"/>
          </a:p>
        </p:txBody>
      </p:sp>
      <p:sp>
        <p:nvSpPr>
          <p:cNvPr id="9" name="Content Placeholder 2"/>
          <p:cNvSpPr txBox="1">
            <a:spLocks/>
          </p:cNvSpPr>
          <p:nvPr/>
        </p:nvSpPr>
        <p:spPr>
          <a:xfrm>
            <a:off x="454152" y="990600"/>
            <a:ext cx="8232647" cy="1143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Comparison with irrigated area derived from Landsat </a:t>
            </a:r>
          </a:p>
        </p:txBody>
      </p:sp>
    </p:spTree>
    <p:extLst>
      <p:ext uri="{BB962C8B-B14F-4D97-AF65-F5344CB8AC3E}">
        <p14:creationId xmlns:p14="http://schemas.microsoft.com/office/powerpoint/2010/main" val="227623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228600"/>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Correlation with Cereal Production</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6" t="31088" r="32192" b="2751"/>
          <a:stretch/>
        </p:blipFill>
        <p:spPr bwMode="auto">
          <a:xfrm>
            <a:off x="166895" y="2133600"/>
            <a:ext cx="455735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04800" y="1219200"/>
            <a:ext cx="8232647" cy="1143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Total cereal production was highly correlated with the amount of area irrigated each year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7" t="42307" r="45701" b="2544"/>
          <a:stretch/>
        </p:blipFill>
        <p:spPr bwMode="auto">
          <a:xfrm>
            <a:off x="4762500" y="2133600"/>
            <a:ext cx="43053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986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8304" y="5791200"/>
            <a:ext cx="7165744" cy="492443"/>
          </a:xfrm>
          <a:prstGeom prst="rect">
            <a:avLst/>
          </a:prstGeom>
          <a:noFill/>
        </p:spPr>
        <p:txBody>
          <a:bodyPr wrap="none" rtlCol="0">
            <a:spAutoFit/>
          </a:bodyPr>
          <a:lstStyle/>
          <a:p>
            <a:r>
              <a:rPr lang="en-US" dirty="0" smtClean="0"/>
              <a:t>Estimated cereal production for 2016: </a:t>
            </a:r>
            <a:r>
              <a:rPr lang="en-US" sz="2200" b="1" dirty="0" smtClean="0"/>
              <a:t>6.3</a:t>
            </a:r>
            <a:r>
              <a:rPr lang="en-US" dirty="0" smtClean="0"/>
              <a:t> M MT</a:t>
            </a:r>
            <a:endParaRPr lang="en-US" dirty="0"/>
          </a:p>
        </p:txBody>
      </p:sp>
      <p:sp>
        <p:nvSpPr>
          <p:cNvPr id="8" name="Rectangle 2"/>
          <p:cNvSpPr txBox="1">
            <a:spLocks noChangeArrowheads="1"/>
          </p:cNvSpPr>
          <p:nvPr/>
        </p:nvSpPr>
        <p:spPr>
          <a:xfrm>
            <a:off x="255325" y="274638"/>
            <a:ext cx="8229600" cy="663513"/>
          </a:xfrm>
          <a:prstGeom prst="rect">
            <a:avLst/>
          </a:prstGeom>
        </p:spPr>
        <p:txBody>
          <a:bodyPr/>
          <a:lst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altLang="en-US" sz="3200" kern="0" dirty="0" smtClean="0">
                <a:solidFill>
                  <a:schemeClr val="tx1"/>
                </a:solidFill>
                <a:ea typeface="ＭＳ Ｐゴシック" pitchFamily="34" charset="-128"/>
                <a:cs typeface="Arial" pitchFamily="34" charset="0"/>
              </a:rPr>
              <a:t>Early Estimation of Crop Production</a:t>
            </a:r>
          </a:p>
        </p:txBody>
      </p:sp>
      <p:graphicFrame>
        <p:nvGraphicFramePr>
          <p:cNvPr id="2" name="Table 1"/>
          <p:cNvGraphicFramePr>
            <a:graphicFrameLocks noGrp="1"/>
          </p:cNvGraphicFramePr>
          <p:nvPr>
            <p:extLst/>
          </p:nvPr>
        </p:nvGraphicFramePr>
        <p:xfrm>
          <a:off x="5257800" y="2072640"/>
          <a:ext cx="3632200" cy="3514725"/>
        </p:xfrm>
        <a:graphic>
          <a:graphicData uri="http://schemas.openxmlformats.org/drawingml/2006/table">
            <a:tbl>
              <a:tblPr>
                <a:tableStyleId>{5C22544A-7EE6-4342-B048-85BDC9FD1C3A}</a:tableStyleId>
              </a:tblPr>
              <a:tblGrid>
                <a:gridCol w="609068">
                  <a:extLst>
                    <a:ext uri="{9D8B030D-6E8A-4147-A177-3AD203B41FA5}">
                      <a16:colId xmlns:a16="http://schemas.microsoft.com/office/drawing/2014/main" val="20000"/>
                    </a:ext>
                  </a:extLst>
                </a:gridCol>
                <a:gridCol w="1094418">
                  <a:extLst>
                    <a:ext uri="{9D8B030D-6E8A-4147-A177-3AD203B41FA5}">
                      <a16:colId xmlns:a16="http://schemas.microsoft.com/office/drawing/2014/main" val="20001"/>
                    </a:ext>
                  </a:extLst>
                </a:gridCol>
                <a:gridCol w="964357">
                  <a:extLst>
                    <a:ext uri="{9D8B030D-6E8A-4147-A177-3AD203B41FA5}">
                      <a16:colId xmlns:a16="http://schemas.microsoft.com/office/drawing/2014/main" val="20002"/>
                    </a:ext>
                  </a:extLst>
                </a:gridCol>
                <a:gridCol w="964357">
                  <a:extLst>
                    <a:ext uri="{9D8B030D-6E8A-4147-A177-3AD203B41FA5}">
                      <a16:colId xmlns:a16="http://schemas.microsoft.com/office/drawing/2014/main" val="20003"/>
                    </a:ext>
                  </a:extLst>
                </a:gridCol>
              </a:tblGrid>
              <a:tr h="638801">
                <a:tc>
                  <a:txBody>
                    <a:bodyPr/>
                    <a:lstStyle/>
                    <a:p>
                      <a:pPr algn="l" fontAlgn="b"/>
                      <a:r>
                        <a:rPr lang="en-US" sz="1100" u="none" strike="noStrike" dirty="0">
                          <a:effectLst/>
                        </a:rPr>
                        <a:t>Year</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Irrigated Areas (</a:t>
                      </a:r>
                      <a:r>
                        <a:rPr lang="en-US" sz="1100" u="none" strike="noStrike" dirty="0" err="1">
                          <a:effectLst/>
                        </a:rPr>
                        <a:t>mHa</a:t>
                      </a:r>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Estimated Cereal Production (</a:t>
                      </a:r>
                      <a:r>
                        <a:rPr lang="en-US" sz="1100" u="none" strike="noStrike" dirty="0" err="1">
                          <a:effectLst/>
                        </a:rPr>
                        <a:t>mMT</a:t>
                      </a:r>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smtClean="0">
                          <a:effectLst/>
                        </a:rPr>
                        <a:t>Reported </a:t>
                      </a:r>
                      <a:r>
                        <a:rPr lang="en-US" sz="1100" u="none" strike="noStrike" dirty="0">
                          <a:effectLst/>
                        </a:rPr>
                        <a:t>Cereal Production (</a:t>
                      </a:r>
                      <a:r>
                        <a:rPr lang="en-US" sz="1100" u="none" strike="noStrike" dirty="0" err="1">
                          <a:effectLst/>
                        </a:rPr>
                        <a:t>mMT</a:t>
                      </a:r>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66410">
                <a:tc>
                  <a:txBody>
                    <a:bodyPr/>
                    <a:lstStyle/>
                    <a:p>
                      <a:pPr algn="r" fontAlgn="b"/>
                      <a:r>
                        <a:rPr lang="en-US" sz="1100" b="0" i="0" u="none" strike="noStrike">
                          <a:solidFill>
                            <a:srgbClr val="000000"/>
                          </a:solidFill>
                          <a:effectLst/>
                          <a:latin typeface="Calibri"/>
                        </a:rPr>
                        <a:t>2001</a:t>
                      </a:r>
                    </a:p>
                  </a:txBody>
                  <a:tcPr marL="9525" marR="9525" marT="9525" marB="0" anchor="b"/>
                </a:tc>
                <a:tc>
                  <a:txBody>
                    <a:bodyPr/>
                    <a:lstStyle/>
                    <a:p>
                      <a:pPr algn="r" fontAlgn="b"/>
                      <a:r>
                        <a:rPr lang="en-US" sz="1100" b="0" i="0" u="none" strike="noStrike">
                          <a:solidFill>
                            <a:srgbClr val="000000"/>
                          </a:solidFill>
                          <a:effectLst/>
                          <a:latin typeface="Calibri"/>
                        </a:rPr>
                        <a:t>1.34</a:t>
                      </a:r>
                    </a:p>
                  </a:txBody>
                  <a:tcPr marL="9525" marR="9525" marT="9525" marB="0" anchor="b"/>
                </a:tc>
                <a:tc>
                  <a:txBody>
                    <a:bodyPr/>
                    <a:lstStyle/>
                    <a:p>
                      <a:pPr algn="r" fontAlgn="b"/>
                      <a:r>
                        <a:rPr lang="en-US" sz="1100" b="0" i="0" u="none" strike="noStrike">
                          <a:solidFill>
                            <a:srgbClr val="000000"/>
                          </a:solidFill>
                          <a:effectLst/>
                          <a:latin typeface="Calibri"/>
                        </a:rPr>
                        <a:t>1.95</a:t>
                      </a:r>
                    </a:p>
                  </a:txBody>
                  <a:tcPr marL="9525" marR="9525" marT="9525" marB="0" anchor="b"/>
                </a:tc>
                <a:tc>
                  <a:txBody>
                    <a:bodyPr/>
                    <a:lstStyle/>
                    <a:p>
                      <a:pPr algn="r" fontAlgn="b"/>
                      <a:r>
                        <a:rPr lang="en-US" sz="1100" b="0" i="0" u="none" strike="noStrike">
                          <a:solidFill>
                            <a:srgbClr val="000000"/>
                          </a:solidFill>
                          <a:effectLst/>
                          <a:latin typeface="Calibri"/>
                        </a:rPr>
                        <a:t>1.98</a:t>
                      </a:r>
                    </a:p>
                  </a:txBody>
                  <a:tcPr marL="9525" marR="9525" marT="9525" marB="0" anchor="b"/>
                </a:tc>
                <a:extLst>
                  <a:ext uri="{0D108BD9-81ED-4DB2-BD59-A6C34878D82A}">
                    <a16:rowId xmlns:a16="http://schemas.microsoft.com/office/drawing/2014/main" val="10001"/>
                  </a:ext>
                </a:extLst>
              </a:tr>
              <a:tr h="166410">
                <a:tc>
                  <a:txBody>
                    <a:bodyPr/>
                    <a:lstStyle/>
                    <a:p>
                      <a:pPr algn="r" fontAlgn="b"/>
                      <a:r>
                        <a:rPr lang="en-US" sz="1100" b="0" i="0" u="none" strike="noStrike">
                          <a:solidFill>
                            <a:srgbClr val="000000"/>
                          </a:solidFill>
                          <a:effectLst/>
                          <a:latin typeface="Calibri"/>
                        </a:rPr>
                        <a:t>2002</a:t>
                      </a:r>
                    </a:p>
                  </a:txBody>
                  <a:tcPr marL="9525" marR="9525" marT="9525" marB="0" anchor="b"/>
                </a:tc>
                <a:tc>
                  <a:txBody>
                    <a:bodyPr/>
                    <a:lstStyle/>
                    <a:p>
                      <a:pPr algn="r" fontAlgn="b"/>
                      <a:r>
                        <a:rPr lang="en-US" sz="1100" b="0" i="0" u="none" strike="noStrike">
                          <a:solidFill>
                            <a:srgbClr val="000000"/>
                          </a:solidFill>
                          <a:effectLst/>
                          <a:latin typeface="Calibri"/>
                        </a:rPr>
                        <a:t>1.64</a:t>
                      </a:r>
                    </a:p>
                  </a:txBody>
                  <a:tcPr marL="9525" marR="9525" marT="9525" marB="0" anchor="b"/>
                </a:tc>
                <a:tc>
                  <a:txBody>
                    <a:bodyPr/>
                    <a:lstStyle/>
                    <a:p>
                      <a:pPr algn="r" fontAlgn="b"/>
                      <a:r>
                        <a:rPr lang="en-US" sz="1100" b="0" i="0" u="none" strike="noStrike">
                          <a:solidFill>
                            <a:srgbClr val="000000"/>
                          </a:solidFill>
                          <a:effectLst/>
                          <a:latin typeface="Calibri"/>
                        </a:rPr>
                        <a:t>3.74</a:t>
                      </a:r>
                    </a:p>
                  </a:txBody>
                  <a:tcPr marL="9525" marR="9525" marT="9525" marB="0" anchor="b"/>
                </a:tc>
                <a:tc>
                  <a:txBody>
                    <a:bodyPr/>
                    <a:lstStyle/>
                    <a:p>
                      <a:pPr algn="r" fontAlgn="b"/>
                      <a:r>
                        <a:rPr lang="en-US" sz="1100" b="0" i="0" u="none" strike="noStrike">
                          <a:solidFill>
                            <a:srgbClr val="000000"/>
                          </a:solidFill>
                          <a:effectLst/>
                          <a:latin typeface="Calibri"/>
                        </a:rPr>
                        <a:t>3.59</a:t>
                      </a:r>
                    </a:p>
                  </a:txBody>
                  <a:tcPr marL="9525" marR="9525" marT="9525" marB="0" anchor="b"/>
                </a:tc>
                <a:extLst>
                  <a:ext uri="{0D108BD9-81ED-4DB2-BD59-A6C34878D82A}">
                    <a16:rowId xmlns:a16="http://schemas.microsoft.com/office/drawing/2014/main" val="10002"/>
                  </a:ext>
                </a:extLst>
              </a:tr>
              <a:tr h="166410">
                <a:tc>
                  <a:txBody>
                    <a:bodyPr/>
                    <a:lstStyle/>
                    <a:p>
                      <a:pPr algn="r" fontAlgn="b"/>
                      <a:r>
                        <a:rPr lang="en-US" sz="1100" b="0" i="0" u="none" strike="noStrike">
                          <a:solidFill>
                            <a:srgbClr val="000000"/>
                          </a:solidFill>
                          <a:effectLst/>
                          <a:latin typeface="Calibri"/>
                        </a:rPr>
                        <a:t>2003</a:t>
                      </a:r>
                    </a:p>
                  </a:txBody>
                  <a:tcPr marL="9525" marR="9525" marT="9525" marB="0" anchor="b"/>
                </a:tc>
                <a:tc>
                  <a:txBody>
                    <a:bodyPr/>
                    <a:lstStyle/>
                    <a:p>
                      <a:pPr algn="r" fontAlgn="b"/>
                      <a:r>
                        <a:rPr lang="en-US" sz="1100" b="0" i="0" u="none" strike="noStrike">
                          <a:solidFill>
                            <a:srgbClr val="000000"/>
                          </a:solidFill>
                          <a:effectLst/>
                          <a:latin typeface="Calibri"/>
                        </a:rPr>
                        <a:t>1.93</a:t>
                      </a:r>
                    </a:p>
                  </a:txBody>
                  <a:tcPr marL="9525" marR="9525" marT="9525" marB="0" anchor="b"/>
                </a:tc>
                <a:tc>
                  <a:txBody>
                    <a:bodyPr/>
                    <a:lstStyle/>
                    <a:p>
                      <a:pPr algn="r" fontAlgn="b"/>
                      <a:r>
                        <a:rPr lang="en-US" sz="1100" b="0" i="0" u="none" strike="noStrike">
                          <a:solidFill>
                            <a:srgbClr val="000000"/>
                          </a:solidFill>
                          <a:effectLst/>
                          <a:latin typeface="Calibri"/>
                        </a:rPr>
                        <a:t>5.05</a:t>
                      </a:r>
                    </a:p>
                  </a:txBody>
                  <a:tcPr marL="9525" marR="9525" marT="9525" marB="0" anchor="b"/>
                </a:tc>
                <a:tc>
                  <a:txBody>
                    <a:bodyPr/>
                    <a:lstStyle/>
                    <a:p>
                      <a:pPr algn="r" fontAlgn="b"/>
                      <a:r>
                        <a:rPr lang="en-US" sz="1100" b="0" i="0" u="none" strike="noStrike">
                          <a:solidFill>
                            <a:srgbClr val="000000"/>
                          </a:solidFill>
                          <a:effectLst/>
                          <a:latin typeface="Calibri"/>
                        </a:rPr>
                        <a:t>5.37</a:t>
                      </a:r>
                    </a:p>
                  </a:txBody>
                  <a:tcPr marL="9525" marR="9525" marT="9525" marB="0" anchor="b"/>
                </a:tc>
                <a:extLst>
                  <a:ext uri="{0D108BD9-81ED-4DB2-BD59-A6C34878D82A}">
                    <a16:rowId xmlns:a16="http://schemas.microsoft.com/office/drawing/2014/main" val="10003"/>
                  </a:ext>
                </a:extLst>
              </a:tr>
              <a:tr h="166410">
                <a:tc>
                  <a:txBody>
                    <a:bodyPr/>
                    <a:lstStyle/>
                    <a:p>
                      <a:pPr algn="r" fontAlgn="b"/>
                      <a:r>
                        <a:rPr lang="en-US" sz="1100" b="0" i="0" u="none" strike="noStrike">
                          <a:solidFill>
                            <a:srgbClr val="000000"/>
                          </a:solidFill>
                          <a:effectLst/>
                          <a:latin typeface="Calibri"/>
                        </a:rPr>
                        <a:t>2004</a:t>
                      </a:r>
                    </a:p>
                  </a:txBody>
                  <a:tcPr marL="9525" marR="9525" marT="9525" marB="0" anchor="b"/>
                </a:tc>
                <a:tc>
                  <a:txBody>
                    <a:bodyPr/>
                    <a:lstStyle/>
                    <a:p>
                      <a:pPr algn="r" fontAlgn="b"/>
                      <a:r>
                        <a:rPr lang="en-US" sz="1100" b="0" i="0" u="none" strike="noStrike">
                          <a:solidFill>
                            <a:srgbClr val="000000"/>
                          </a:solidFill>
                          <a:effectLst/>
                          <a:latin typeface="Calibri"/>
                        </a:rPr>
                        <a:t>1.52</a:t>
                      </a:r>
                    </a:p>
                  </a:txBody>
                  <a:tcPr marL="9525" marR="9525" marT="9525" marB="0" anchor="b"/>
                </a:tc>
                <a:tc>
                  <a:txBody>
                    <a:bodyPr/>
                    <a:lstStyle/>
                    <a:p>
                      <a:pPr algn="r" fontAlgn="b"/>
                      <a:r>
                        <a:rPr lang="en-US" sz="1100" b="0" i="0" u="none" strike="noStrike">
                          <a:solidFill>
                            <a:srgbClr val="000000"/>
                          </a:solidFill>
                          <a:effectLst/>
                          <a:latin typeface="Calibri"/>
                        </a:rPr>
                        <a:t>3.07</a:t>
                      </a:r>
                    </a:p>
                  </a:txBody>
                  <a:tcPr marL="9525" marR="9525" marT="9525" marB="0" anchor="b"/>
                </a:tc>
                <a:tc>
                  <a:txBody>
                    <a:bodyPr/>
                    <a:lstStyle/>
                    <a:p>
                      <a:pPr algn="r" fontAlgn="b"/>
                      <a:r>
                        <a:rPr lang="en-US" sz="1100" b="0" i="0" u="none" strike="noStrike">
                          <a:solidFill>
                            <a:srgbClr val="000000"/>
                          </a:solidFill>
                          <a:effectLst/>
                          <a:latin typeface="Calibri"/>
                        </a:rPr>
                        <a:t>3.06</a:t>
                      </a:r>
                    </a:p>
                  </a:txBody>
                  <a:tcPr marL="9525" marR="9525" marT="9525" marB="0" anchor="b"/>
                </a:tc>
                <a:extLst>
                  <a:ext uri="{0D108BD9-81ED-4DB2-BD59-A6C34878D82A}">
                    <a16:rowId xmlns:a16="http://schemas.microsoft.com/office/drawing/2014/main" val="10004"/>
                  </a:ext>
                </a:extLst>
              </a:tr>
              <a:tr h="166410">
                <a:tc>
                  <a:txBody>
                    <a:bodyPr/>
                    <a:lstStyle/>
                    <a:p>
                      <a:pPr algn="r" fontAlgn="b"/>
                      <a:r>
                        <a:rPr lang="en-US" sz="1100" b="0" i="0" u="none" strike="noStrike">
                          <a:solidFill>
                            <a:srgbClr val="000000"/>
                          </a:solidFill>
                          <a:effectLst/>
                          <a:latin typeface="Calibri"/>
                        </a:rPr>
                        <a:t>2005</a:t>
                      </a:r>
                    </a:p>
                  </a:txBody>
                  <a:tcPr marL="9525" marR="9525" marT="9525" marB="0" anchor="b"/>
                </a:tc>
                <a:tc>
                  <a:txBody>
                    <a:bodyPr/>
                    <a:lstStyle/>
                    <a:p>
                      <a:pPr algn="r" fontAlgn="b"/>
                      <a:r>
                        <a:rPr lang="en-US" sz="1100" b="0" i="0" u="none" strike="noStrike">
                          <a:solidFill>
                            <a:srgbClr val="000000"/>
                          </a:solidFill>
                          <a:effectLst/>
                          <a:latin typeface="Calibri"/>
                        </a:rPr>
                        <a:t>2.15</a:t>
                      </a:r>
                    </a:p>
                  </a:txBody>
                  <a:tcPr marL="9525" marR="9525" marT="9525" marB="0" anchor="b"/>
                </a:tc>
                <a:tc>
                  <a:txBody>
                    <a:bodyPr/>
                    <a:lstStyle/>
                    <a:p>
                      <a:pPr algn="r" fontAlgn="b"/>
                      <a:r>
                        <a:rPr lang="en-US" sz="1100" b="0" i="0" u="none" strike="noStrike">
                          <a:solidFill>
                            <a:srgbClr val="000000"/>
                          </a:solidFill>
                          <a:effectLst/>
                          <a:latin typeface="Calibri"/>
                        </a:rPr>
                        <a:t>5.77</a:t>
                      </a:r>
                    </a:p>
                  </a:txBody>
                  <a:tcPr marL="9525" marR="9525" marT="9525" marB="0" anchor="b"/>
                </a:tc>
                <a:tc>
                  <a:txBody>
                    <a:bodyPr/>
                    <a:lstStyle/>
                    <a:p>
                      <a:pPr algn="r" fontAlgn="b"/>
                      <a:r>
                        <a:rPr lang="en-US" sz="1100" b="0" i="0" u="none" strike="noStrike">
                          <a:solidFill>
                            <a:srgbClr val="000000"/>
                          </a:solidFill>
                          <a:effectLst/>
                          <a:latin typeface="Calibri"/>
                        </a:rPr>
                        <a:t>5.24</a:t>
                      </a:r>
                    </a:p>
                  </a:txBody>
                  <a:tcPr marL="9525" marR="9525" marT="9525" marB="0" anchor="b"/>
                </a:tc>
                <a:extLst>
                  <a:ext uri="{0D108BD9-81ED-4DB2-BD59-A6C34878D82A}">
                    <a16:rowId xmlns:a16="http://schemas.microsoft.com/office/drawing/2014/main" val="10005"/>
                  </a:ext>
                </a:extLst>
              </a:tr>
              <a:tr h="166410">
                <a:tc>
                  <a:txBody>
                    <a:bodyPr/>
                    <a:lstStyle/>
                    <a:p>
                      <a:pPr algn="r" fontAlgn="b"/>
                      <a:r>
                        <a:rPr lang="en-US" sz="1100" b="0" i="0" u="none" strike="noStrike">
                          <a:solidFill>
                            <a:srgbClr val="000000"/>
                          </a:solidFill>
                          <a:effectLst/>
                          <a:latin typeface="Calibri"/>
                        </a:rPr>
                        <a:t>2006</a:t>
                      </a:r>
                    </a:p>
                  </a:txBody>
                  <a:tcPr marL="9525" marR="9525" marT="9525" marB="0" anchor="b"/>
                </a:tc>
                <a:tc>
                  <a:txBody>
                    <a:bodyPr/>
                    <a:lstStyle/>
                    <a:p>
                      <a:pPr algn="r" fontAlgn="b"/>
                      <a:r>
                        <a:rPr lang="en-US" sz="1100" b="0" i="0" u="none" strike="noStrike" dirty="0">
                          <a:solidFill>
                            <a:srgbClr val="000000"/>
                          </a:solidFill>
                          <a:effectLst/>
                          <a:latin typeface="Calibri"/>
                        </a:rPr>
                        <a:t>1.73</a:t>
                      </a:r>
                    </a:p>
                  </a:txBody>
                  <a:tcPr marL="9525" marR="9525" marT="9525" marB="0" anchor="b"/>
                </a:tc>
                <a:tc>
                  <a:txBody>
                    <a:bodyPr/>
                    <a:lstStyle/>
                    <a:p>
                      <a:pPr algn="r" fontAlgn="b"/>
                      <a:r>
                        <a:rPr lang="en-US" sz="1100" b="0" i="0" u="none" strike="noStrike">
                          <a:solidFill>
                            <a:srgbClr val="000000"/>
                          </a:solidFill>
                          <a:effectLst/>
                          <a:latin typeface="Calibri"/>
                        </a:rPr>
                        <a:t>4.17</a:t>
                      </a:r>
                    </a:p>
                  </a:txBody>
                  <a:tcPr marL="9525" marR="9525" marT="9525" marB="0" anchor="b"/>
                </a:tc>
                <a:tc>
                  <a:txBody>
                    <a:bodyPr/>
                    <a:lstStyle/>
                    <a:p>
                      <a:pPr algn="r" fontAlgn="b"/>
                      <a:r>
                        <a:rPr lang="en-US" sz="1100" b="0" i="0" u="none" strike="noStrike">
                          <a:solidFill>
                            <a:srgbClr val="000000"/>
                          </a:solidFill>
                          <a:effectLst/>
                          <a:latin typeface="Calibri"/>
                        </a:rPr>
                        <a:t>4.80</a:t>
                      </a:r>
                    </a:p>
                  </a:txBody>
                  <a:tcPr marL="9525" marR="9525" marT="9525" marB="0" anchor="b"/>
                </a:tc>
                <a:extLst>
                  <a:ext uri="{0D108BD9-81ED-4DB2-BD59-A6C34878D82A}">
                    <a16:rowId xmlns:a16="http://schemas.microsoft.com/office/drawing/2014/main" val="10006"/>
                  </a:ext>
                </a:extLst>
              </a:tr>
              <a:tr h="166410">
                <a:tc>
                  <a:txBody>
                    <a:bodyPr/>
                    <a:lstStyle/>
                    <a:p>
                      <a:pPr algn="r" fontAlgn="b"/>
                      <a:r>
                        <a:rPr lang="en-US" sz="1100" b="0" i="0" u="none" strike="noStrike">
                          <a:solidFill>
                            <a:srgbClr val="000000"/>
                          </a:solidFill>
                          <a:effectLst/>
                          <a:latin typeface="Calibri"/>
                        </a:rPr>
                        <a:t>2007</a:t>
                      </a:r>
                    </a:p>
                  </a:txBody>
                  <a:tcPr marL="9525" marR="9525" marT="9525" marB="0" anchor="b"/>
                </a:tc>
                <a:tc>
                  <a:txBody>
                    <a:bodyPr/>
                    <a:lstStyle/>
                    <a:p>
                      <a:pPr algn="r" fontAlgn="b"/>
                      <a:r>
                        <a:rPr lang="en-US" sz="1100" b="0" i="0" u="none" strike="noStrike">
                          <a:solidFill>
                            <a:srgbClr val="000000"/>
                          </a:solidFill>
                          <a:effectLst/>
                          <a:latin typeface="Calibri"/>
                        </a:rPr>
                        <a:t>2.15</a:t>
                      </a:r>
                    </a:p>
                  </a:txBody>
                  <a:tcPr marL="9525" marR="9525" marT="9525" marB="0" anchor="b"/>
                </a:tc>
                <a:tc>
                  <a:txBody>
                    <a:bodyPr/>
                    <a:lstStyle/>
                    <a:p>
                      <a:pPr algn="r" fontAlgn="b"/>
                      <a:r>
                        <a:rPr lang="en-US" sz="1100" b="0" i="0" u="none" strike="noStrike">
                          <a:solidFill>
                            <a:srgbClr val="000000"/>
                          </a:solidFill>
                          <a:effectLst/>
                          <a:latin typeface="Calibri"/>
                        </a:rPr>
                        <a:t>5.78</a:t>
                      </a:r>
                    </a:p>
                  </a:txBody>
                  <a:tcPr marL="9525" marR="9525" marT="9525" marB="0" anchor="b"/>
                </a:tc>
                <a:tc>
                  <a:txBody>
                    <a:bodyPr/>
                    <a:lstStyle/>
                    <a:p>
                      <a:pPr algn="r" fontAlgn="b"/>
                      <a:r>
                        <a:rPr lang="en-US" sz="1100" b="0" i="0" u="none" strike="noStrike">
                          <a:solidFill>
                            <a:srgbClr val="000000"/>
                          </a:solidFill>
                          <a:effectLst/>
                          <a:latin typeface="Calibri"/>
                        </a:rPr>
                        <a:t>5.64</a:t>
                      </a:r>
                    </a:p>
                  </a:txBody>
                  <a:tcPr marL="9525" marR="9525" marT="9525" marB="0" anchor="b"/>
                </a:tc>
                <a:extLst>
                  <a:ext uri="{0D108BD9-81ED-4DB2-BD59-A6C34878D82A}">
                    <a16:rowId xmlns:a16="http://schemas.microsoft.com/office/drawing/2014/main" val="10007"/>
                  </a:ext>
                </a:extLst>
              </a:tr>
              <a:tr h="166410">
                <a:tc>
                  <a:txBody>
                    <a:bodyPr/>
                    <a:lstStyle/>
                    <a:p>
                      <a:pPr algn="r" fontAlgn="b"/>
                      <a:r>
                        <a:rPr lang="en-US" sz="1100" b="0" i="0" u="none" strike="noStrike">
                          <a:solidFill>
                            <a:srgbClr val="000000"/>
                          </a:solidFill>
                          <a:effectLst/>
                          <a:latin typeface="Calibri"/>
                        </a:rPr>
                        <a:t>2008</a:t>
                      </a:r>
                    </a:p>
                  </a:txBody>
                  <a:tcPr marL="9525" marR="9525" marT="9525" marB="0" anchor="b"/>
                </a:tc>
                <a:tc>
                  <a:txBody>
                    <a:bodyPr/>
                    <a:lstStyle/>
                    <a:p>
                      <a:pPr algn="r" fontAlgn="b"/>
                      <a:r>
                        <a:rPr lang="en-US" sz="1100" b="0" i="0" u="none" strike="noStrike">
                          <a:solidFill>
                            <a:srgbClr val="000000"/>
                          </a:solidFill>
                          <a:effectLst/>
                          <a:latin typeface="Calibri"/>
                        </a:rPr>
                        <a:t>1.71</a:t>
                      </a:r>
                    </a:p>
                  </a:txBody>
                  <a:tcPr marL="9525" marR="9525" marT="9525" marB="0" anchor="b"/>
                </a:tc>
                <a:tc>
                  <a:txBody>
                    <a:bodyPr/>
                    <a:lstStyle/>
                    <a:p>
                      <a:pPr algn="r" fontAlgn="b"/>
                      <a:r>
                        <a:rPr lang="en-US" sz="1100" b="0" i="0" u="none" strike="noStrike">
                          <a:solidFill>
                            <a:srgbClr val="000000"/>
                          </a:solidFill>
                          <a:effectLst/>
                          <a:latin typeface="Calibri"/>
                        </a:rPr>
                        <a:t>4.05</a:t>
                      </a:r>
                    </a:p>
                  </a:txBody>
                  <a:tcPr marL="9525" marR="9525" marT="9525" marB="0" anchor="b"/>
                </a:tc>
                <a:tc>
                  <a:txBody>
                    <a:bodyPr/>
                    <a:lstStyle/>
                    <a:p>
                      <a:pPr algn="r" fontAlgn="b"/>
                      <a:r>
                        <a:rPr lang="en-US" sz="1100" b="0" i="0" u="none" strike="noStrike">
                          <a:solidFill>
                            <a:srgbClr val="000000"/>
                          </a:solidFill>
                          <a:effectLst/>
                          <a:latin typeface="Calibri"/>
                        </a:rPr>
                        <a:t>3.65</a:t>
                      </a:r>
                    </a:p>
                  </a:txBody>
                  <a:tcPr marL="9525" marR="9525" marT="9525" marB="0" anchor="b"/>
                </a:tc>
                <a:extLst>
                  <a:ext uri="{0D108BD9-81ED-4DB2-BD59-A6C34878D82A}">
                    <a16:rowId xmlns:a16="http://schemas.microsoft.com/office/drawing/2014/main" val="10008"/>
                  </a:ext>
                </a:extLst>
              </a:tr>
              <a:tr h="166410">
                <a:tc>
                  <a:txBody>
                    <a:bodyPr/>
                    <a:lstStyle/>
                    <a:p>
                      <a:pPr algn="r" fontAlgn="b"/>
                      <a:r>
                        <a:rPr lang="en-US" sz="1100" b="0" i="0" u="none" strike="noStrike">
                          <a:solidFill>
                            <a:srgbClr val="000000"/>
                          </a:solidFill>
                          <a:effectLst/>
                          <a:latin typeface="Calibri"/>
                        </a:rPr>
                        <a:t>2009</a:t>
                      </a:r>
                    </a:p>
                  </a:txBody>
                  <a:tcPr marL="9525" marR="9525" marT="9525" marB="0" anchor="b"/>
                </a:tc>
                <a:tc>
                  <a:txBody>
                    <a:bodyPr/>
                    <a:lstStyle/>
                    <a:p>
                      <a:pPr algn="r" fontAlgn="b"/>
                      <a:r>
                        <a:rPr lang="en-US" sz="1100" b="0" i="0" u="none" strike="noStrike">
                          <a:solidFill>
                            <a:srgbClr val="000000"/>
                          </a:solidFill>
                          <a:effectLst/>
                          <a:latin typeface="Calibri"/>
                        </a:rPr>
                        <a:t>2.27</a:t>
                      </a:r>
                    </a:p>
                  </a:txBody>
                  <a:tcPr marL="9525" marR="9525" marT="9525" marB="0" anchor="b"/>
                </a:tc>
                <a:tc>
                  <a:txBody>
                    <a:bodyPr/>
                    <a:lstStyle/>
                    <a:p>
                      <a:pPr algn="r" fontAlgn="b"/>
                      <a:r>
                        <a:rPr lang="en-US" sz="1100" b="0" i="0" u="none" strike="noStrike">
                          <a:solidFill>
                            <a:srgbClr val="000000"/>
                          </a:solidFill>
                          <a:effectLst/>
                          <a:latin typeface="Calibri"/>
                        </a:rPr>
                        <a:t>6.08</a:t>
                      </a:r>
                    </a:p>
                  </a:txBody>
                  <a:tcPr marL="9525" marR="9525" marT="9525" marB="0" anchor="b"/>
                </a:tc>
                <a:tc>
                  <a:txBody>
                    <a:bodyPr/>
                    <a:lstStyle/>
                    <a:p>
                      <a:pPr algn="r" fontAlgn="b"/>
                      <a:r>
                        <a:rPr lang="en-US" sz="1100" b="0" i="0" u="none" strike="noStrike">
                          <a:solidFill>
                            <a:srgbClr val="000000"/>
                          </a:solidFill>
                          <a:effectLst/>
                          <a:latin typeface="Calibri"/>
                        </a:rPr>
                        <a:t>6.33</a:t>
                      </a:r>
                    </a:p>
                  </a:txBody>
                  <a:tcPr marL="9525" marR="9525" marT="9525" marB="0" anchor="b"/>
                </a:tc>
                <a:extLst>
                  <a:ext uri="{0D108BD9-81ED-4DB2-BD59-A6C34878D82A}">
                    <a16:rowId xmlns:a16="http://schemas.microsoft.com/office/drawing/2014/main" val="10009"/>
                  </a:ext>
                </a:extLst>
              </a:tr>
              <a:tr h="166410">
                <a:tc>
                  <a:txBody>
                    <a:bodyPr/>
                    <a:lstStyle/>
                    <a:p>
                      <a:pPr algn="r" fontAlgn="b"/>
                      <a:r>
                        <a:rPr lang="en-US" sz="1100" b="0" i="0" u="none" strike="noStrike">
                          <a:solidFill>
                            <a:srgbClr val="000000"/>
                          </a:solidFill>
                          <a:effectLst/>
                          <a:latin typeface="Calibri"/>
                        </a:rPr>
                        <a:t>2010</a:t>
                      </a:r>
                    </a:p>
                  </a:txBody>
                  <a:tcPr marL="9525" marR="9525" marT="9525" marB="0" anchor="b"/>
                </a:tc>
                <a:tc>
                  <a:txBody>
                    <a:bodyPr/>
                    <a:lstStyle/>
                    <a:p>
                      <a:pPr algn="r" fontAlgn="b"/>
                      <a:r>
                        <a:rPr lang="en-US" sz="1100" b="0" i="0" u="none" strike="noStrike">
                          <a:solidFill>
                            <a:srgbClr val="000000"/>
                          </a:solidFill>
                          <a:effectLst/>
                          <a:latin typeface="Calibri"/>
                        </a:rPr>
                        <a:t>2.05</a:t>
                      </a:r>
                    </a:p>
                  </a:txBody>
                  <a:tcPr marL="9525" marR="9525" marT="9525" marB="0" anchor="b"/>
                </a:tc>
                <a:tc>
                  <a:txBody>
                    <a:bodyPr/>
                    <a:lstStyle/>
                    <a:p>
                      <a:pPr algn="r" fontAlgn="b"/>
                      <a:r>
                        <a:rPr lang="en-US" sz="1100" b="0" i="0" u="none" strike="noStrike">
                          <a:solidFill>
                            <a:srgbClr val="000000"/>
                          </a:solidFill>
                          <a:effectLst/>
                          <a:latin typeface="Calibri"/>
                        </a:rPr>
                        <a:t>5.48</a:t>
                      </a:r>
                    </a:p>
                  </a:txBody>
                  <a:tcPr marL="9525" marR="9525" marT="9525" marB="0" anchor="b"/>
                </a:tc>
                <a:tc>
                  <a:txBody>
                    <a:bodyPr/>
                    <a:lstStyle/>
                    <a:p>
                      <a:pPr algn="r" fontAlgn="b"/>
                      <a:r>
                        <a:rPr lang="en-US" sz="1100" b="0" i="0" u="none" strike="noStrike">
                          <a:solidFill>
                            <a:srgbClr val="000000"/>
                          </a:solidFill>
                          <a:effectLst/>
                          <a:latin typeface="Calibri"/>
                        </a:rPr>
                        <a:t>5.59</a:t>
                      </a:r>
                    </a:p>
                  </a:txBody>
                  <a:tcPr marL="9525" marR="9525" marT="9525" marB="0" anchor="b"/>
                </a:tc>
                <a:extLst>
                  <a:ext uri="{0D108BD9-81ED-4DB2-BD59-A6C34878D82A}">
                    <a16:rowId xmlns:a16="http://schemas.microsoft.com/office/drawing/2014/main" val="10010"/>
                  </a:ext>
                </a:extLst>
              </a:tr>
              <a:tr h="166410">
                <a:tc>
                  <a:txBody>
                    <a:bodyPr/>
                    <a:lstStyle/>
                    <a:p>
                      <a:pPr algn="r" fontAlgn="b"/>
                      <a:r>
                        <a:rPr lang="en-US" sz="1100" b="0" i="0" u="none" strike="noStrike">
                          <a:solidFill>
                            <a:srgbClr val="000000"/>
                          </a:solidFill>
                          <a:effectLst/>
                          <a:latin typeface="Calibri"/>
                        </a:rPr>
                        <a:t>2011</a:t>
                      </a:r>
                    </a:p>
                  </a:txBody>
                  <a:tcPr marL="9525" marR="9525" marT="9525" marB="0" anchor="b"/>
                </a:tc>
                <a:tc>
                  <a:txBody>
                    <a:bodyPr/>
                    <a:lstStyle/>
                    <a:p>
                      <a:pPr algn="r" fontAlgn="b"/>
                      <a:r>
                        <a:rPr lang="en-US" sz="1100" b="0" i="0" u="none" strike="noStrike">
                          <a:solidFill>
                            <a:srgbClr val="000000"/>
                          </a:solidFill>
                          <a:effectLst/>
                          <a:latin typeface="Calibri"/>
                        </a:rPr>
                        <a:t>1.92</a:t>
                      </a:r>
                    </a:p>
                  </a:txBody>
                  <a:tcPr marL="9525" marR="9525" marT="9525" marB="0" anchor="b"/>
                </a:tc>
                <a:tc>
                  <a:txBody>
                    <a:bodyPr/>
                    <a:lstStyle/>
                    <a:p>
                      <a:pPr algn="r" fontAlgn="b"/>
                      <a:r>
                        <a:rPr lang="en-US" sz="1100" b="0" i="0" u="none" strike="noStrike">
                          <a:solidFill>
                            <a:srgbClr val="000000"/>
                          </a:solidFill>
                          <a:effectLst/>
                          <a:latin typeface="Calibri"/>
                        </a:rPr>
                        <a:t>5.01</a:t>
                      </a:r>
                    </a:p>
                  </a:txBody>
                  <a:tcPr marL="9525" marR="9525" marT="9525" marB="0" anchor="b"/>
                </a:tc>
                <a:tc>
                  <a:txBody>
                    <a:bodyPr/>
                    <a:lstStyle/>
                    <a:p>
                      <a:pPr algn="r" fontAlgn="b"/>
                      <a:r>
                        <a:rPr lang="en-US" sz="1100" b="0" i="0" u="none" strike="noStrike">
                          <a:solidFill>
                            <a:srgbClr val="000000"/>
                          </a:solidFill>
                          <a:effectLst/>
                          <a:latin typeface="Calibri"/>
                        </a:rPr>
                        <a:t>4.44</a:t>
                      </a:r>
                    </a:p>
                  </a:txBody>
                  <a:tcPr marL="9525" marR="9525" marT="9525" marB="0" anchor="b"/>
                </a:tc>
                <a:extLst>
                  <a:ext uri="{0D108BD9-81ED-4DB2-BD59-A6C34878D82A}">
                    <a16:rowId xmlns:a16="http://schemas.microsoft.com/office/drawing/2014/main" val="10011"/>
                  </a:ext>
                </a:extLst>
              </a:tr>
              <a:tr h="166410">
                <a:tc>
                  <a:txBody>
                    <a:bodyPr/>
                    <a:lstStyle/>
                    <a:p>
                      <a:pPr algn="r" fontAlgn="b"/>
                      <a:r>
                        <a:rPr lang="en-US" sz="1100" b="0" i="0" u="none" strike="noStrike">
                          <a:solidFill>
                            <a:srgbClr val="000000"/>
                          </a:solidFill>
                          <a:effectLst/>
                          <a:latin typeface="Calibri"/>
                        </a:rPr>
                        <a:t>2012</a:t>
                      </a:r>
                    </a:p>
                  </a:txBody>
                  <a:tcPr marL="9525" marR="9525" marT="9525" marB="0" anchor="b"/>
                </a:tc>
                <a:tc>
                  <a:txBody>
                    <a:bodyPr/>
                    <a:lstStyle/>
                    <a:p>
                      <a:pPr algn="r" fontAlgn="b"/>
                      <a:r>
                        <a:rPr lang="en-US" sz="1100" b="0" i="0" u="none" strike="noStrike">
                          <a:solidFill>
                            <a:srgbClr val="000000"/>
                          </a:solidFill>
                          <a:effectLst/>
                          <a:latin typeface="Calibri"/>
                        </a:rPr>
                        <a:t>2.10</a:t>
                      </a:r>
                    </a:p>
                  </a:txBody>
                  <a:tcPr marL="9525" marR="9525" marT="9525" marB="0" anchor="b"/>
                </a:tc>
                <a:tc>
                  <a:txBody>
                    <a:bodyPr/>
                    <a:lstStyle/>
                    <a:p>
                      <a:pPr algn="r" fontAlgn="b"/>
                      <a:r>
                        <a:rPr lang="en-US" sz="1100" b="0" i="0" u="none" strike="noStrike">
                          <a:solidFill>
                            <a:srgbClr val="000000"/>
                          </a:solidFill>
                          <a:effectLst/>
                          <a:latin typeface="Calibri"/>
                        </a:rPr>
                        <a:t>5.64</a:t>
                      </a:r>
                    </a:p>
                  </a:txBody>
                  <a:tcPr marL="9525" marR="9525" marT="9525" marB="0" anchor="b"/>
                </a:tc>
                <a:tc>
                  <a:txBody>
                    <a:bodyPr/>
                    <a:lstStyle/>
                    <a:p>
                      <a:pPr algn="r" fontAlgn="b"/>
                      <a:r>
                        <a:rPr lang="en-US" sz="1100" b="0" i="0" u="none" strike="noStrike">
                          <a:solidFill>
                            <a:srgbClr val="000000"/>
                          </a:solidFill>
                          <a:effectLst/>
                          <a:latin typeface="Calibri"/>
                        </a:rPr>
                        <a:t>6.32</a:t>
                      </a:r>
                    </a:p>
                  </a:txBody>
                  <a:tcPr marL="9525" marR="9525" marT="9525" marB="0" anchor="b"/>
                </a:tc>
                <a:extLst>
                  <a:ext uri="{0D108BD9-81ED-4DB2-BD59-A6C34878D82A}">
                    <a16:rowId xmlns:a16="http://schemas.microsoft.com/office/drawing/2014/main" val="10012"/>
                  </a:ext>
                </a:extLst>
              </a:tr>
              <a:tr h="166410">
                <a:tc>
                  <a:txBody>
                    <a:bodyPr/>
                    <a:lstStyle/>
                    <a:p>
                      <a:pPr algn="r" fontAlgn="b"/>
                      <a:r>
                        <a:rPr lang="en-US" sz="1100" b="0" i="0" u="none" strike="noStrike">
                          <a:solidFill>
                            <a:srgbClr val="000000"/>
                          </a:solidFill>
                          <a:effectLst/>
                          <a:latin typeface="Calibri"/>
                        </a:rPr>
                        <a:t>2013</a:t>
                      </a:r>
                    </a:p>
                  </a:txBody>
                  <a:tcPr marL="9525" marR="9525" marT="9525" marB="0" anchor="b"/>
                </a:tc>
                <a:tc>
                  <a:txBody>
                    <a:bodyPr/>
                    <a:lstStyle/>
                    <a:p>
                      <a:pPr algn="r" fontAlgn="b"/>
                      <a:r>
                        <a:rPr lang="en-US" sz="1100" b="0" i="0" u="none" strike="noStrike">
                          <a:solidFill>
                            <a:srgbClr val="000000"/>
                          </a:solidFill>
                          <a:effectLst/>
                          <a:latin typeface="Calibri"/>
                        </a:rPr>
                        <a:t>2.42</a:t>
                      </a:r>
                    </a:p>
                  </a:txBody>
                  <a:tcPr marL="9525" marR="9525" marT="9525" marB="0" anchor="b"/>
                </a:tc>
                <a:tc>
                  <a:txBody>
                    <a:bodyPr/>
                    <a:lstStyle/>
                    <a:p>
                      <a:pPr algn="r" fontAlgn="b"/>
                      <a:r>
                        <a:rPr lang="en-US" sz="1100" b="0" i="0" u="none" strike="noStrike">
                          <a:solidFill>
                            <a:srgbClr val="000000"/>
                          </a:solidFill>
                          <a:effectLst/>
                          <a:latin typeface="Calibri"/>
                        </a:rPr>
                        <a:t>6.46</a:t>
                      </a:r>
                    </a:p>
                  </a:txBody>
                  <a:tcPr marL="9525" marR="9525" marT="9525" marB="0" anchor="b"/>
                </a:tc>
                <a:tc>
                  <a:txBody>
                    <a:bodyPr/>
                    <a:lstStyle/>
                    <a:p>
                      <a:pPr algn="r" fontAlgn="b"/>
                      <a:r>
                        <a:rPr lang="en-US" sz="1100" b="0" i="0" u="none" strike="noStrike">
                          <a:solidFill>
                            <a:srgbClr val="000000"/>
                          </a:solidFill>
                          <a:effectLst/>
                          <a:latin typeface="Calibri"/>
                        </a:rPr>
                        <a:t>6.51</a:t>
                      </a:r>
                    </a:p>
                  </a:txBody>
                  <a:tcPr marL="9525" marR="9525" marT="9525" marB="0" anchor="b"/>
                </a:tc>
                <a:extLst>
                  <a:ext uri="{0D108BD9-81ED-4DB2-BD59-A6C34878D82A}">
                    <a16:rowId xmlns:a16="http://schemas.microsoft.com/office/drawing/2014/main" val="10013"/>
                  </a:ext>
                </a:extLst>
              </a:tr>
              <a:tr h="166410">
                <a:tc>
                  <a:txBody>
                    <a:bodyPr/>
                    <a:lstStyle/>
                    <a:p>
                      <a:pPr algn="r" fontAlgn="b"/>
                      <a:r>
                        <a:rPr lang="en-US" sz="1100" b="0" i="0" u="none" strike="noStrike">
                          <a:solidFill>
                            <a:srgbClr val="000000"/>
                          </a:solidFill>
                          <a:effectLst/>
                          <a:latin typeface="Calibri"/>
                        </a:rPr>
                        <a:t>2014</a:t>
                      </a:r>
                    </a:p>
                  </a:txBody>
                  <a:tcPr marL="9525" marR="9525" marT="9525" marB="0" anchor="b"/>
                </a:tc>
                <a:tc>
                  <a:txBody>
                    <a:bodyPr/>
                    <a:lstStyle/>
                    <a:p>
                      <a:pPr algn="r" fontAlgn="b"/>
                      <a:r>
                        <a:rPr lang="en-US" sz="1100" b="0" i="0" u="none" strike="noStrike">
                          <a:solidFill>
                            <a:srgbClr val="000000"/>
                          </a:solidFill>
                          <a:effectLst/>
                          <a:latin typeface="Calibri"/>
                        </a:rPr>
                        <a:t>2.54</a:t>
                      </a:r>
                    </a:p>
                  </a:txBody>
                  <a:tcPr marL="9525" marR="9525" marT="9525" marB="0" anchor="b"/>
                </a:tc>
                <a:tc>
                  <a:txBody>
                    <a:bodyPr/>
                    <a:lstStyle/>
                    <a:p>
                      <a:pPr algn="r" fontAlgn="b"/>
                      <a:r>
                        <a:rPr lang="en-US" sz="1100" b="0" i="0" u="none" strike="noStrike">
                          <a:solidFill>
                            <a:srgbClr val="000000"/>
                          </a:solidFill>
                          <a:effectLst/>
                          <a:latin typeface="Calibri"/>
                        </a:rPr>
                        <a:t>6.10</a:t>
                      </a:r>
                    </a:p>
                  </a:txBody>
                  <a:tcPr marL="9525" marR="9525" marT="9525" marB="0" anchor="b"/>
                </a:tc>
                <a:tc>
                  <a:txBody>
                    <a:bodyPr/>
                    <a:lstStyle/>
                    <a:p>
                      <a:pPr algn="r" fontAlgn="b"/>
                      <a:r>
                        <a:rPr lang="en-US" sz="1100" b="0" i="0" u="none" strike="noStrike">
                          <a:solidFill>
                            <a:srgbClr val="000000"/>
                          </a:solidFill>
                          <a:effectLst/>
                          <a:latin typeface="Calibri"/>
                        </a:rPr>
                        <a:t>6.74</a:t>
                      </a:r>
                    </a:p>
                  </a:txBody>
                  <a:tcPr marL="9525" marR="9525" marT="9525" marB="0" anchor="b"/>
                </a:tc>
                <a:extLst>
                  <a:ext uri="{0D108BD9-81ED-4DB2-BD59-A6C34878D82A}">
                    <a16:rowId xmlns:a16="http://schemas.microsoft.com/office/drawing/2014/main" val="10014"/>
                  </a:ext>
                </a:extLst>
              </a:tr>
              <a:tr h="166410">
                <a:tc>
                  <a:txBody>
                    <a:bodyPr/>
                    <a:lstStyle/>
                    <a:p>
                      <a:pPr algn="r" fontAlgn="b"/>
                      <a:r>
                        <a:rPr lang="en-US" sz="1100" b="0" i="0" u="none" strike="noStrike">
                          <a:solidFill>
                            <a:srgbClr val="000000"/>
                          </a:solidFill>
                          <a:effectLst/>
                          <a:latin typeface="Calibri"/>
                        </a:rPr>
                        <a:t>2015</a:t>
                      </a:r>
                    </a:p>
                  </a:txBody>
                  <a:tcPr marL="9525" marR="9525" marT="9525" marB="0" anchor="b"/>
                </a:tc>
                <a:tc>
                  <a:txBody>
                    <a:bodyPr/>
                    <a:lstStyle/>
                    <a:p>
                      <a:pPr algn="r" fontAlgn="b"/>
                      <a:r>
                        <a:rPr lang="en-US" sz="1100" b="0" i="0" u="none" strike="noStrike">
                          <a:solidFill>
                            <a:srgbClr val="000000"/>
                          </a:solidFill>
                          <a:effectLst/>
                          <a:latin typeface="Calibri"/>
                        </a:rPr>
                        <a:t>2.41</a:t>
                      </a:r>
                    </a:p>
                  </a:txBody>
                  <a:tcPr marL="9525" marR="9525" marT="9525" marB="0" anchor="b"/>
                </a:tc>
                <a:tc>
                  <a:txBody>
                    <a:bodyPr/>
                    <a:lstStyle/>
                    <a:p>
                      <a:pPr algn="r" fontAlgn="b"/>
                      <a:r>
                        <a:rPr lang="en-US" sz="1100" b="0" i="0" u="none" strike="noStrike">
                          <a:solidFill>
                            <a:srgbClr val="000000"/>
                          </a:solidFill>
                          <a:effectLst/>
                          <a:latin typeface="Calibri"/>
                        </a:rPr>
                        <a:t>6.31</a:t>
                      </a:r>
                    </a:p>
                  </a:txBody>
                  <a:tcPr marL="9525" marR="9525" marT="9525" marB="0" anchor="b"/>
                </a:tc>
                <a:tc>
                  <a:txBody>
                    <a:bodyPr/>
                    <a:lstStyle/>
                    <a:p>
                      <a:pPr algn="r" fontAlgn="b"/>
                      <a:r>
                        <a:rPr lang="en-US" sz="1100" b="0" i="0" u="none" strike="noStrike" dirty="0">
                          <a:solidFill>
                            <a:srgbClr val="000000"/>
                          </a:solidFill>
                          <a:effectLst/>
                          <a:latin typeface="Calibri"/>
                        </a:rPr>
                        <a:t>5.80</a:t>
                      </a:r>
                    </a:p>
                  </a:txBody>
                  <a:tcPr marL="9525" marR="9525" marT="9525" marB="0" anchor="b"/>
                </a:tc>
                <a:extLst>
                  <a:ext uri="{0D108BD9-81ED-4DB2-BD59-A6C34878D82A}">
                    <a16:rowId xmlns:a16="http://schemas.microsoft.com/office/drawing/2014/main" val="10015"/>
                  </a:ext>
                </a:extLst>
              </a:tr>
              <a:tr h="166410">
                <a:tc>
                  <a:txBody>
                    <a:bodyPr/>
                    <a:lstStyle/>
                    <a:p>
                      <a:pPr algn="r" fontAlgn="b"/>
                      <a:r>
                        <a:rPr lang="en-US" sz="1100" b="0" i="0" u="none" strike="noStrike" dirty="0">
                          <a:solidFill>
                            <a:srgbClr val="000000"/>
                          </a:solidFill>
                          <a:effectLst/>
                          <a:latin typeface="Calibri"/>
                        </a:rPr>
                        <a:t>2016</a:t>
                      </a:r>
                    </a:p>
                  </a:txBody>
                  <a:tcPr marL="9525" marR="9525" marT="9525" marB="0" anchor="b"/>
                </a:tc>
                <a:tc>
                  <a:txBody>
                    <a:bodyPr/>
                    <a:lstStyle/>
                    <a:p>
                      <a:pPr algn="r" fontAlgn="b"/>
                      <a:r>
                        <a:rPr lang="en-US" sz="1100" b="0" i="0" u="none" strike="noStrike" dirty="0">
                          <a:solidFill>
                            <a:srgbClr val="000000"/>
                          </a:solidFill>
                          <a:effectLst/>
                          <a:latin typeface="Calibri"/>
                        </a:rPr>
                        <a:t>2.51</a:t>
                      </a:r>
                    </a:p>
                  </a:txBody>
                  <a:tcPr marL="9525" marR="9525" marT="9525" marB="0" anchor="b"/>
                </a:tc>
                <a:tc>
                  <a:txBody>
                    <a:bodyPr/>
                    <a:lstStyle/>
                    <a:p>
                      <a:pPr algn="r" fontAlgn="b"/>
                      <a:r>
                        <a:rPr lang="en-US" sz="1100" b="0" i="0" u="none" strike="noStrike" dirty="0">
                          <a:solidFill>
                            <a:srgbClr val="000000"/>
                          </a:solidFill>
                          <a:effectLst/>
                          <a:latin typeface="Calibri"/>
                        </a:rPr>
                        <a:t>6.3</a:t>
                      </a: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bl>
          </a:graphicData>
        </a:graphic>
      </p:graphicFrame>
      <p:sp>
        <p:nvSpPr>
          <p:cNvPr id="9" name="Content Placeholder 2"/>
          <p:cNvSpPr txBox="1">
            <a:spLocks/>
          </p:cNvSpPr>
          <p:nvPr/>
        </p:nvSpPr>
        <p:spPr>
          <a:xfrm>
            <a:off x="304800" y="1219200"/>
            <a:ext cx="8232647" cy="1143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chemeClr val="tx1"/>
              </a:buClr>
            </a:pPr>
            <a:r>
              <a:rPr lang="en-US" sz="2000" dirty="0" smtClean="0"/>
              <a:t>Crop production estimate was possible by October for the current year</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8" t="29312" r="32585" b="7629"/>
          <a:stretch/>
        </p:blipFill>
        <p:spPr bwMode="auto">
          <a:xfrm>
            <a:off x="385014" y="2098308"/>
            <a:ext cx="4837685"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0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70898</TotalTime>
  <Pages>4</Pages>
  <Words>416</Words>
  <Application>Microsoft Office PowerPoint</Application>
  <PresentationFormat>On-screen Show (4:3)</PresentationFormat>
  <Paragraphs>113</Paragraphs>
  <Slides>15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ＭＳ Ｐゴシック</vt:lpstr>
      <vt:lpstr>Arial</vt:lpstr>
      <vt:lpstr>Calibri</vt:lpstr>
      <vt:lpstr>Candara</vt:lpstr>
      <vt:lpstr>Courier New</vt:lpstr>
      <vt:lpstr>Times New Roman</vt:lpstr>
      <vt:lpstr>Tw Cen MT</vt:lpstr>
      <vt:lpstr>Wingdings</vt:lpstr>
      <vt:lpstr>Wingdings 2</vt:lpstr>
      <vt:lpstr>FEWS NET Official PPT Template</vt:lpstr>
      <vt:lpstr>1_FEWS NET Official PPT Template</vt:lpstr>
      <vt:lpstr>Irrigated Area Modeling &amp; Mapping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Budde, Michael E</cp:lastModifiedBy>
  <cp:revision>621</cp:revision>
  <cp:lastPrinted>1998-03-23T17:09:44Z</cp:lastPrinted>
  <dcterms:created xsi:type="dcterms:W3CDTF">1998-01-16T15:44:57Z</dcterms:created>
  <dcterms:modified xsi:type="dcterms:W3CDTF">2017-07-13T04:20:32Z</dcterms:modified>
</cp:coreProperties>
</file>