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756" r:id="rId1"/>
  </p:sldMasterIdLst>
  <p:notesMasterIdLst>
    <p:notesMasterId r:id="rId36"/>
  </p:notesMasterIdLst>
  <p:handoutMasterIdLst>
    <p:handoutMasterId r:id="rId37"/>
  </p:handoutMasterIdLst>
  <p:sldIdLst>
    <p:sldId id="632" r:id="rId2"/>
    <p:sldId id="850" r:id="rId3"/>
    <p:sldId id="854" r:id="rId4"/>
    <p:sldId id="855" r:id="rId5"/>
    <p:sldId id="851" r:id="rId6"/>
    <p:sldId id="853" r:id="rId7"/>
    <p:sldId id="852" r:id="rId8"/>
    <p:sldId id="726" r:id="rId9"/>
    <p:sldId id="856" r:id="rId10"/>
    <p:sldId id="860" r:id="rId11"/>
    <p:sldId id="861" r:id="rId12"/>
    <p:sldId id="871" r:id="rId13"/>
    <p:sldId id="872" r:id="rId14"/>
    <p:sldId id="857" r:id="rId15"/>
    <p:sldId id="858" r:id="rId16"/>
    <p:sldId id="859" r:id="rId17"/>
    <p:sldId id="863" r:id="rId18"/>
    <p:sldId id="864" r:id="rId19"/>
    <p:sldId id="865" r:id="rId20"/>
    <p:sldId id="866" r:id="rId21"/>
    <p:sldId id="867" r:id="rId22"/>
    <p:sldId id="750" r:id="rId23"/>
    <p:sldId id="862" r:id="rId24"/>
    <p:sldId id="760" r:id="rId25"/>
    <p:sldId id="752" r:id="rId26"/>
    <p:sldId id="869" r:id="rId27"/>
    <p:sldId id="868" r:id="rId28"/>
    <p:sldId id="870" r:id="rId29"/>
    <p:sldId id="754" r:id="rId30"/>
    <p:sldId id="756" r:id="rId31"/>
    <p:sldId id="757" r:id="rId32"/>
    <p:sldId id="758" r:id="rId33"/>
    <p:sldId id="759" r:id="rId34"/>
    <p:sldId id="873" r:id="rId35"/>
  </p:sldIdLst>
  <p:sldSz cx="9144000" cy="6858000" type="screen4x3"/>
  <p:notesSz cx="6950075" cy="9236075"/>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50000"/>
      </a:spcBef>
      <a:spcAft>
        <a:spcPct val="0"/>
      </a:spcAft>
      <a:defRPr sz="2600" kern="1200">
        <a:solidFill>
          <a:schemeClr val="tx1"/>
        </a:solidFill>
        <a:latin typeface="Arial" charset="0"/>
        <a:ea typeface="+mn-ea"/>
        <a:cs typeface="+mn-cs"/>
      </a:defRPr>
    </a:lvl1pPr>
    <a:lvl2pPr marL="457200" algn="l" rtl="0" eaLnBrk="0" fontAlgn="base" hangingPunct="0">
      <a:spcBef>
        <a:spcPct val="50000"/>
      </a:spcBef>
      <a:spcAft>
        <a:spcPct val="0"/>
      </a:spcAft>
      <a:defRPr sz="2600" kern="1200">
        <a:solidFill>
          <a:schemeClr val="tx1"/>
        </a:solidFill>
        <a:latin typeface="Arial" charset="0"/>
        <a:ea typeface="+mn-ea"/>
        <a:cs typeface="+mn-cs"/>
      </a:defRPr>
    </a:lvl2pPr>
    <a:lvl3pPr marL="914400" algn="l" rtl="0" eaLnBrk="0" fontAlgn="base" hangingPunct="0">
      <a:spcBef>
        <a:spcPct val="50000"/>
      </a:spcBef>
      <a:spcAft>
        <a:spcPct val="0"/>
      </a:spcAft>
      <a:defRPr sz="2600" kern="1200">
        <a:solidFill>
          <a:schemeClr val="tx1"/>
        </a:solidFill>
        <a:latin typeface="Arial" charset="0"/>
        <a:ea typeface="+mn-ea"/>
        <a:cs typeface="+mn-cs"/>
      </a:defRPr>
    </a:lvl3pPr>
    <a:lvl4pPr marL="1371600" algn="l" rtl="0" eaLnBrk="0" fontAlgn="base" hangingPunct="0">
      <a:spcBef>
        <a:spcPct val="50000"/>
      </a:spcBef>
      <a:spcAft>
        <a:spcPct val="0"/>
      </a:spcAft>
      <a:defRPr sz="2600" kern="1200">
        <a:solidFill>
          <a:schemeClr val="tx1"/>
        </a:solidFill>
        <a:latin typeface="Arial" charset="0"/>
        <a:ea typeface="+mn-ea"/>
        <a:cs typeface="+mn-cs"/>
      </a:defRPr>
    </a:lvl4pPr>
    <a:lvl5pPr marL="1828800" algn="l" rtl="0" eaLnBrk="0" fontAlgn="base" hangingPunct="0">
      <a:spcBef>
        <a:spcPct val="50000"/>
      </a:spcBef>
      <a:spcAft>
        <a:spcPct val="0"/>
      </a:spcAft>
      <a:defRPr sz="2600" kern="1200">
        <a:solidFill>
          <a:schemeClr val="tx1"/>
        </a:solidFill>
        <a:latin typeface="Arial" charset="0"/>
        <a:ea typeface="+mn-ea"/>
        <a:cs typeface="+mn-cs"/>
      </a:defRPr>
    </a:lvl5pPr>
    <a:lvl6pPr marL="2286000" algn="l" defTabSz="914400" rtl="0" eaLnBrk="1" latinLnBrk="0" hangingPunct="1">
      <a:defRPr sz="2600" kern="1200">
        <a:solidFill>
          <a:schemeClr val="tx1"/>
        </a:solidFill>
        <a:latin typeface="Arial" charset="0"/>
        <a:ea typeface="+mn-ea"/>
        <a:cs typeface="+mn-cs"/>
      </a:defRPr>
    </a:lvl6pPr>
    <a:lvl7pPr marL="2743200" algn="l" defTabSz="914400" rtl="0" eaLnBrk="1" latinLnBrk="0" hangingPunct="1">
      <a:defRPr sz="2600" kern="1200">
        <a:solidFill>
          <a:schemeClr val="tx1"/>
        </a:solidFill>
        <a:latin typeface="Arial" charset="0"/>
        <a:ea typeface="+mn-ea"/>
        <a:cs typeface="+mn-cs"/>
      </a:defRPr>
    </a:lvl7pPr>
    <a:lvl8pPr marL="3200400" algn="l" defTabSz="914400" rtl="0" eaLnBrk="1" latinLnBrk="0" hangingPunct="1">
      <a:defRPr sz="2600" kern="1200">
        <a:solidFill>
          <a:schemeClr val="tx1"/>
        </a:solidFill>
        <a:latin typeface="Arial" charset="0"/>
        <a:ea typeface="+mn-ea"/>
        <a:cs typeface="+mn-cs"/>
      </a:defRPr>
    </a:lvl8pPr>
    <a:lvl9pPr marL="3657600" algn="l" defTabSz="914400" rtl="0" eaLnBrk="1" latinLnBrk="0" hangingPunct="1">
      <a:defRPr sz="2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
          <p15:clr>
            <a:srgbClr val="A4A3A4"/>
          </p15:clr>
        </p15:guide>
        <p15:guide id="2" pos="288">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CC33"/>
    <a:srgbClr val="CCECFF"/>
    <a:srgbClr val="002F57"/>
    <a:srgbClr val="75B0E5"/>
    <a:srgbClr val="1F497D"/>
    <a:srgbClr val="093366"/>
    <a:srgbClr val="DCE6F2"/>
    <a:srgbClr val="180F9B"/>
    <a:srgbClr val="908E66"/>
    <a:srgbClr val="4A49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6" autoAdjust="0"/>
    <p:restoredTop sz="86313" autoAdjust="0"/>
  </p:normalViewPr>
  <p:slideViewPr>
    <p:cSldViewPr showGuides="1">
      <p:cViewPr varScale="1">
        <p:scale>
          <a:sx n="105" d="100"/>
          <a:sy n="105" d="100"/>
        </p:scale>
        <p:origin x="372" y="108"/>
      </p:cViewPr>
      <p:guideLst>
        <p:guide orient="horz" pos="288"/>
        <p:guide pos="288"/>
      </p:guideLst>
    </p:cSldViewPr>
  </p:slideViewPr>
  <p:outlineViewPr>
    <p:cViewPr>
      <p:scale>
        <a:sx n="33" d="100"/>
        <a:sy n="33" d="100"/>
      </p:scale>
      <p:origin x="0" y="3968"/>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00" d="100"/>
          <a:sy n="100" d="100"/>
        </p:scale>
        <p:origin x="-3570" y="-9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73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25513" y="4387850"/>
            <a:ext cx="5099050" cy="4156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746" tIns="45068" rIns="91746" bIns="4506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5235" name="Rectangle 3"/>
          <p:cNvSpPr>
            <a:spLocks noGrp="1" noRot="1" noChangeAspect="1" noChangeArrowheads="1" noTextEdit="1"/>
          </p:cNvSpPr>
          <p:nvPr>
            <p:ph type="sldImg" idx="2"/>
          </p:nvPr>
        </p:nvSpPr>
        <p:spPr bwMode="auto">
          <a:xfrm>
            <a:off x="1166813" y="692150"/>
            <a:ext cx="4618037" cy="3463925"/>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Tree>
    <p:extLst>
      <p:ext uri="{BB962C8B-B14F-4D97-AF65-F5344CB8AC3E}">
        <p14:creationId xmlns:p14="http://schemas.microsoft.com/office/powerpoint/2010/main" val="5297180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5509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381466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59827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FEWS_NET_III_Logo-1.0in.jpg"/>
          <p:cNvPicPr>
            <a:picLocks noChangeAspect="1"/>
          </p:cNvPicPr>
          <p:nvPr userDrawn="1"/>
        </p:nvPicPr>
        <p:blipFill>
          <a:blip r:embed="rId2" cstate="print"/>
          <a:srcRect/>
          <a:stretch>
            <a:fillRect/>
          </a:stretch>
        </p:blipFill>
        <p:spPr bwMode="auto">
          <a:xfrm>
            <a:off x="457200" y="457200"/>
            <a:ext cx="3048000" cy="914400"/>
          </a:xfrm>
          <a:prstGeom prst="rect">
            <a:avLst/>
          </a:prstGeom>
          <a:noFill/>
          <a:ln w="9525">
            <a:noFill/>
            <a:miter lim="800000"/>
            <a:headEnd/>
            <a:tailEnd/>
          </a:ln>
        </p:spPr>
      </p:pic>
      <p:pic>
        <p:nvPicPr>
          <p:cNvPr id="5" name="Picture 4" descr="USAID_Logo-1.0in.jpg"/>
          <p:cNvPicPr>
            <a:picLocks noChangeAspect="1"/>
          </p:cNvPicPr>
          <p:nvPr userDrawn="1"/>
        </p:nvPicPr>
        <p:blipFill>
          <a:blip r:embed="rId3" cstate="print"/>
          <a:srcRect/>
          <a:stretch>
            <a:fillRect/>
          </a:stretch>
        </p:blipFill>
        <p:spPr bwMode="auto">
          <a:xfrm>
            <a:off x="5641975" y="457200"/>
            <a:ext cx="3048000" cy="914400"/>
          </a:xfrm>
          <a:prstGeom prst="rect">
            <a:avLst/>
          </a:prstGeom>
          <a:noFill/>
          <a:ln w="9525">
            <a:noFill/>
            <a:miter lim="800000"/>
            <a:headEnd/>
            <a:tailEnd/>
          </a:ln>
        </p:spPr>
      </p:pic>
      <p:sp>
        <p:nvSpPr>
          <p:cNvPr id="6" name="Subtitle 2"/>
          <p:cNvSpPr txBox="1">
            <a:spLocks/>
          </p:cNvSpPr>
          <p:nvPr userDrawn="1"/>
        </p:nvSpPr>
        <p:spPr bwMode="auto">
          <a:xfrm>
            <a:off x="1371600" y="1828800"/>
            <a:ext cx="6400800" cy="457200"/>
          </a:xfrm>
          <a:prstGeom prst="rect">
            <a:avLst/>
          </a:prstGeom>
          <a:noFill/>
          <a:ln w="9525">
            <a:noFill/>
            <a:miter lim="800000"/>
            <a:headEnd/>
            <a:tailEnd/>
          </a:ln>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ct val="20000"/>
              </a:spcBef>
              <a:buFont typeface="Arial" charset="0"/>
              <a:buNone/>
              <a:defRPr/>
            </a:pPr>
            <a:r>
              <a:rPr lang="en-US" sz="2400" dirty="0" smtClean="0">
                <a:solidFill>
                  <a:prstClr val="black"/>
                </a:solidFill>
                <a:latin typeface="Tw Cen MT" pitchFamily="34" charset="0"/>
              </a:rPr>
              <a:t>Famine Early Warning Systems Network</a:t>
            </a:r>
            <a:endParaRPr lang="en-US" sz="2400" dirty="0">
              <a:solidFill>
                <a:prstClr val="black"/>
              </a:solidFill>
              <a:latin typeface="Tw Cen MT" pitchFamily="34" charset="0"/>
            </a:endParaRPr>
          </a:p>
        </p:txBody>
      </p:sp>
      <p:sp>
        <p:nvSpPr>
          <p:cNvPr id="2" name="Title 1"/>
          <p:cNvSpPr>
            <a:spLocks noGrp="1"/>
          </p:cNvSpPr>
          <p:nvPr>
            <p:ph type="ctrTitle"/>
          </p:nvPr>
        </p:nvSpPr>
        <p:spPr>
          <a:xfrm>
            <a:off x="685800" y="2514600"/>
            <a:ext cx="7772400" cy="1828800"/>
          </a:xfrm>
          <a:prstGeom prst="rect">
            <a:avLst/>
          </a:prstGeom>
        </p:spPr>
        <p:txBody>
          <a:bodyPr anchor="ctr" anchorCtr="0"/>
          <a:lstStyle>
            <a:lvl1pPr>
              <a:defRPr sz="3400" b="1" i="0" baseline="0">
                <a:latin typeface="Tw Cen MT" pitchFamily="34" charset="0"/>
              </a:defRPr>
            </a:lvl1pPr>
          </a:lstStyle>
          <a:p>
            <a:r>
              <a:rPr lang="en-US" smtClean="0"/>
              <a:t>Click to edit Master title style</a:t>
            </a:r>
            <a:endParaRPr lang="en-US" dirty="0"/>
          </a:p>
        </p:txBody>
      </p:sp>
      <p:pic>
        <p:nvPicPr>
          <p:cNvPr id="7" name="Picture 6"/>
          <p:cNvPicPr>
            <a:picLocks noChangeAspect="1"/>
          </p:cNvPicPr>
          <p:nvPr userDrawn="1"/>
        </p:nvPicPr>
        <p:blipFill>
          <a:blip r:embed="rId4"/>
          <a:stretch>
            <a:fillRect/>
          </a:stretch>
        </p:blipFill>
        <p:spPr>
          <a:xfrm>
            <a:off x="-397" y="5410081"/>
            <a:ext cx="9144793" cy="1371719"/>
          </a:xfrm>
          <a:prstGeom prst="rect">
            <a:avLst/>
          </a:prstGeom>
        </p:spPr>
      </p:pic>
    </p:spTree>
    <p:extLst>
      <p:ext uri="{BB962C8B-B14F-4D97-AF65-F5344CB8AC3E}">
        <p14:creationId xmlns:p14="http://schemas.microsoft.com/office/powerpoint/2010/main" val="17199442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FEWS_NET_III_Logo-0.6in.jpg"/>
          <p:cNvPicPr>
            <a:picLocks noChangeAspect="1"/>
          </p:cNvPicPr>
          <p:nvPr userDrawn="1"/>
        </p:nvPicPr>
        <p:blipFill>
          <a:blip r:embed="rId2" cstate="print"/>
          <a:srcRect/>
          <a:stretch>
            <a:fillRect/>
          </a:stretch>
        </p:blipFill>
        <p:spPr bwMode="auto">
          <a:xfrm>
            <a:off x="182563" y="182563"/>
            <a:ext cx="1828800" cy="549275"/>
          </a:xfrm>
          <a:prstGeom prst="rect">
            <a:avLst/>
          </a:prstGeom>
          <a:noFill/>
          <a:ln w="9525">
            <a:noFill/>
            <a:miter lim="800000"/>
            <a:headEnd/>
            <a:tailEnd/>
          </a:ln>
        </p:spPr>
      </p:pic>
      <p:pic>
        <p:nvPicPr>
          <p:cNvPr id="5" name="Picture 4" descr="USAID_Logo-0.6in.jpg"/>
          <p:cNvPicPr>
            <a:picLocks noChangeAspect="1"/>
          </p:cNvPicPr>
          <p:nvPr userDrawn="1"/>
        </p:nvPicPr>
        <p:blipFill>
          <a:blip r:embed="rId3" cstate="print"/>
          <a:srcRect/>
          <a:stretch>
            <a:fillRect/>
          </a:stretch>
        </p:blipFill>
        <p:spPr bwMode="auto">
          <a:xfrm>
            <a:off x="7132638" y="182563"/>
            <a:ext cx="1828800" cy="549275"/>
          </a:xfrm>
          <a:prstGeom prst="rect">
            <a:avLst/>
          </a:prstGeom>
          <a:noFill/>
          <a:ln w="9525">
            <a:noFill/>
            <a:miter lim="800000"/>
            <a:headEnd/>
            <a:tailEnd/>
          </a:ln>
        </p:spPr>
      </p:pic>
      <p:sp>
        <p:nvSpPr>
          <p:cNvPr id="6"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smtClean="0">
                <a:solidFill>
                  <a:srgbClr val="1F497D"/>
                </a:solidFill>
              </a:rPr>
              <a:t>__________________________________________</a:t>
            </a:r>
          </a:p>
          <a:p>
            <a:pPr algn="ctr" eaLnBrk="1" hangingPunct="1">
              <a:spcBef>
                <a:spcPct val="0"/>
              </a:spcBef>
              <a:defRPr/>
            </a:pPr>
            <a:r>
              <a:rPr lang="en-US" sz="1200" dirty="0" smtClean="0">
                <a:solidFill>
                  <a:srgbClr val="1F497D"/>
                </a:solidFill>
              </a:rPr>
              <a:t>FAMINE EARLY WARNING SYSTEMS NETWORK</a:t>
            </a:r>
          </a:p>
        </p:txBody>
      </p:sp>
      <p:sp>
        <p:nvSpPr>
          <p:cNvPr id="7"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smtClean="0">
              <a:solidFill>
                <a:prstClr val="black">
                  <a:tint val="75000"/>
                </a:prstClr>
              </a:solidFill>
            </a:endParaRPr>
          </a:p>
          <a:p>
            <a:pPr algn="r" eaLnBrk="1" fontAlgn="auto" hangingPunct="1">
              <a:spcBef>
                <a:spcPts val="0"/>
              </a:spcBef>
              <a:spcAft>
                <a:spcPts val="0"/>
              </a:spcAft>
              <a:defRPr/>
            </a:pPr>
            <a:fld id="{F1C9F085-E261-404A-B399-26F9A60E9A6F}"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sp>
        <p:nvSpPr>
          <p:cNvPr id="2" name="Title 1"/>
          <p:cNvSpPr>
            <a:spLocks noGrp="1"/>
          </p:cNvSpPr>
          <p:nvPr>
            <p:ph type="title"/>
          </p:nvPr>
        </p:nvSpPr>
        <p:spPr>
          <a:xfrm>
            <a:off x="91440" y="777240"/>
            <a:ext cx="8961120" cy="731520"/>
          </a:xfrm>
          <a:prstGeom prst="rect">
            <a:avLst/>
          </a:prstGeom>
        </p:spPr>
        <p:txBody>
          <a:bodyPr anchor="ctr" anchorCtr="0"/>
          <a:lstStyle>
            <a:lvl1pPr>
              <a:defRPr sz="3200" b="1" i="0" baseline="0">
                <a:latin typeface="Tw Cen MT"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754880"/>
          </a:xfrm>
          <a:prstGeom prst="rect">
            <a:avLst/>
          </a:prstGeom>
        </p:spPr>
        <p:txBody>
          <a:bodyPr tIns="18288" bIns="18288" anchor="ctr">
            <a:normAutofit/>
          </a:bodyPr>
          <a:lstStyle>
            <a:lvl1pPr>
              <a:spcBef>
                <a:spcPts val="800"/>
              </a:spcBef>
              <a:buFont typeface="Wingdings" pitchFamily="2" charset="2"/>
              <a:buChar char="§"/>
              <a:defRPr sz="2400" baseline="0">
                <a:latin typeface="Tw Cen MT" pitchFamily="34" charset="0"/>
              </a:defRPr>
            </a:lvl1pPr>
            <a:lvl2pPr>
              <a:buSzPct val="50000"/>
              <a:buFont typeface="Courier New" pitchFamily="49" charset="0"/>
              <a:buChar char="o"/>
              <a:defRPr sz="2400" baseline="0">
                <a:latin typeface="Tw Cen MT" pitchFamily="34" charset="0"/>
              </a:defRPr>
            </a:lvl2pPr>
            <a:lvl3pPr>
              <a:buSzPct val="100000"/>
              <a:defRPr sz="2000" baseline="0">
                <a:latin typeface="Tw Cen MT" pitchFamily="34" charset="0"/>
              </a:defRPr>
            </a:lvl3pPr>
            <a:lvl4pPr>
              <a:buSzPct val="40000"/>
              <a:buFont typeface="Wingdings" pitchFamily="2" charset="2"/>
              <a:buChar char="q"/>
              <a:defRPr baseline="0">
                <a:latin typeface="Tw Cen MT" pitchFamily="34" charset="0"/>
              </a:defRPr>
            </a:lvl4pPr>
            <a:lvl5pPr>
              <a:buSzPct val="80000"/>
              <a:defRPr baseline="0">
                <a:latin typeface="Tw Cen MT"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1526159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pic>
        <p:nvPicPr>
          <p:cNvPr id="4" name="Picture 3" descr="FEWS_NET_III_Logo-0.6in.jpg"/>
          <p:cNvPicPr>
            <a:picLocks noChangeAspect="1"/>
          </p:cNvPicPr>
          <p:nvPr userDrawn="1"/>
        </p:nvPicPr>
        <p:blipFill>
          <a:blip r:embed="rId2" cstate="print"/>
          <a:srcRect/>
          <a:stretch>
            <a:fillRect/>
          </a:stretch>
        </p:blipFill>
        <p:spPr bwMode="auto">
          <a:xfrm>
            <a:off x="182563" y="182563"/>
            <a:ext cx="1828800" cy="549275"/>
          </a:xfrm>
          <a:prstGeom prst="rect">
            <a:avLst/>
          </a:prstGeom>
          <a:noFill/>
          <a:ln w="9525">
            <a:noFill/>
            <a:miter lim="800000"/>
            <a:headEnd/>
            <a:tailEnd/>
          </a:ln>
        </p:spPr>
      </p:pic>
      <p:pic>
        <p:nvPicPr>
          <p:cNvPr id="5" name="Picture 4" descr="USAID_Logo-0.6in.jpg"/>
          <p:cNvPicPr>
            <a:picLocks noChangeAspect="1"/>
          </p:cNvPicPr>
          <p:nvPr userDrawn="1"/>
        </p:nvPicPr>
        <p:blipFill>
          <a:blip r:embed="rId3" cstate="print"/>
          <a:srcRect/>
          <a:stretch>
            <a:fillRect/>
          </a:stretch>
        </p:blipFill>
        <p:spPr bwMode="auto">
          <a:xfrm>
            <a:off x="7132638" y="182563"/>
            <a:ext cx="1828800" cy="549275"/>
          </a:xfrm>
          <a:prstGeom prst="rect">
            <a:avLst/>
          </a:prstGeom>
          <a:noFill/>
          <a:ln w="9525">
            <a:noFill/>
            <a:miter lim="800000"/>
            <a:headEnd/>
            <a:tailEnd/>
          </a:ln>
        </p:spPr>
      </p:pic>
      <p:sp>
        <p:nvSpPr>
          <p:cNvPr id="6"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smtClean="0">
                <a:solidFill>
                  <a:srgbClr val="1F497D"/>
                </a:solidFill>
              </a:rPr>
              <a:t>__________________________________________</a:t>
            </a:r>
          </a:p>
          <a:p>
            <a:pPr algn="ctr" eaLnBrk="1" hangingPunct="1">
              <a:spcBef>
                <a:spcPct val="0"/>
              </a:spcBef>
              <a:defRPr/>
            </a:pPr>
            <a:r>
              <a:rPr lang="en-US" sz="1200" dirty="0" smtClean="0">
                <a:solidFill>
                  <a:srgbClr val="1F497D"/>
                </a:solidFill>
              </a:rPr>
              <a:t>FAMINE EARLY WARNING SYSTEMS NETWORK</a:t>
            </a:r>
          </a:p>
        </p:txBody>
      </p:sp>
      <p:sp>
        <p:nvSpPr>
          <p:cNvPr id="7"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smtClean="0">
              <a:solidFill>
                <a:prstClr val="black">
                  <a:tint val="75000"/>
                </a:prstClr>
              </a:solidFill>
            </a:endParaRPr>
          </a:p>
          <a:p>
            <a:pPr algn="r" eaLnBrk="1" fontAlgn="auto" hangingPunct="1">
              <a:spcBef>
                <a:spcPts val="0"/>
              </a:spcBef>
              <a:spcAft>
                <a:spcPts val="0"/>
              </a:spcAft>
              <a:defRPr/>
            </a:pPr>
            <a:fld id="{F1C9F085-E261-404A-B399-26F9A60E9A6F}"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sp>
        <p:nvSpPr>
          <p:cNvPr id="2" name="Title 1"/>
          <p:cNvSpPr>
            <a:spLocks noGrp="1"/>
          </p:cNvSpPr>
          <p:nvPr>
            <p:ph type="title"/>
          </p:nvPr>
        </p:nvSpPr>
        <p:spPr>
          <a:xfrm>
            <a:off x="91440" y="777240"/>
            <a:ext cx="8961120" cy="731520"/>
          </a:xfrm>
          <a:prstGeom prst="rect">
            <a:avLst/>
          </a:prstGeom>
        </p:spPr>
        <p:txBody>
          <a:bodyPr anchor="ctr" anchorCtr="0"/>
          <a:lstStyle>
            <a:lvl1pPr>
              <a:defRPr sz="3200" b="1" i="0" baseline="0">
                <a:latin typeface="Tw Cen MT"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2057400"/>
            <a:ext cx="8229600" cy="4297680"/>
          </a:xfrm>
          <a:prstGeom prst="rect">
            <a:avLst/>
          </a:prstGeom>
        </p:spPr>
        <p:txBody>
          <a:bodyPr tIns="18288" bIns="18288" anchor="t" anchorCtr="0">
            <a:normAutofit/>
          </a:bodyPr>
          <a:lstStyle>
            <a:lvl1pPr>
              <a:spcBef>
                <a:spcPts val="800"/>
              </a:spcBef>
              <a:buFont typeface="Wingdings" pitchFamily="2" charset="2"/>
              <a:buChar char="§"/>
              <a:defRPr sz="2400" baseline="0">
                <a:latin typeface="Tw Cen MT" pitchFamily="34" charset="0"/>
              </a:defRPr>
            </a:lvl1pPr>
            <a:lvl2pPr>
              <a:buSzPct val="50000"/>
              <a:buFont typeface="Courier New" pitchFamily="49" charset="0"/>
              <a:buChar char="o"/>
              <a:defRPr sz="2400" baseline="0">
                <a:latin typeface="Tw Cen MT" pitchFamily="34" charset="0"/>
              </a:defRPr>
            </a:lvl2pPr>
            <a:lvl3pPr>
              <a:buSzPct val="100000"/>
              <a:defRPr sz="2000" baseline="0">
                <a:latin typeface="Tw Cen MT" pitchFamily="34" charset="0"/>
              </a:defRPr>
            </a:lvl3pPr>
            <a:lvl4pPr>
              <a:buSzPct val="40000"/>
              <a:buFont typeface="Wingdings" pitchFamily="2" charset="2"/>
              <a:buChar char="q"/>
              <a:defRPr baseline="0">
                <a:latin typeface="Tw Cen MT" pitchFamily="34" charset="0"/>
              </a:defRPr>
            </a:lvl4pPr>
            <a:lvl5pPr>
              <a:buSzPct val="80000"/>
              <a:defRPr baseline="0">
                <a:latin typeface="Tw Cen MT"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2"/>
          <p:cNvSpPr>
            <a:spLocks noGrp="1"/>
          </p:cNvSpPr>
          <p:nvPr>
            <p:ph type="body" idx="10"/>
          </p:nvPr>
        </p:nvSpPr>
        <p:spPr>
          <a:xfrm>
            <a:off x="457200" y="1600200"/>
            <a:ext cx="8229600" cy="457200"/>
          </a:xfrm>
          <a:prstGeom prst="rect">
            <a:avLst/>
          </a:prstGeom>
        </p:spPr>
        <p:txBody>
          <a:bodyPr anchor="b"/>
          <a:lstStyle>
            <a:lvl1pPr marL="0" indent="0">
              <a:buNone/>
              <a:defRPr sz="2400" b="1">
                <a:latin typeface="Tw Cen M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extLst>
      <p:ext uri="{BB962C8B-B14F-4D97-AF65-F5344CB8AC3E}">
        <p14:creationId xmlns:p14="http://schemas.microsoft.com/office/powerpoint/2010/main" val="168258114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Single Content">
    <p:spTree>
      <p:nvGrpSpPr>
        <p:cNvPr id="1" name=""/>
        <p:cNvGrpSpPr/>
        <p:nvPr/>
      </p:nvGrpSpPr>
      <p:grpSpPr>
        <a:xfrm>
          <a:off x="0" y="0"/>
          <a:ext cx="0" cy="0"/>
          <a:chOff x="0" y="0"/>
          <a:chExt cx="0" cy="0"/>
        </a:xfrm>
      </p:grpSpPr>
      <p:pic>
        <p:nvPicPr>
          <p:cNvPr id="4" name="Picture 3" descr="FEWS_NET_III_Logo-0.6in.jpg"/>
          <p:cNvPicPr>
            <a:picLocks noChangeAspect="1"/>
          </p:cNvPicPr>
          <p:nvPr userDrawn="1"/>
        </p:nvPicPr>
        <p:blipFill>
          <a:blip r:embed="rId2" cstate="print"/>
          <a:srcRect/>
          <a:stretch>
            <a:fillRect/>
          </a:stretch>
        </p:blipFill>
        <p:spPr bwMode="auto">
          <a:xfrm>
            <a:off x="182563" y="182563"/>
            <a:ext cx="1828800" cy="549275"/>
          </a:xfrm>
          <a:prstGeom prst="rect">
            <a:avLst/>
          </a:prstGeom>
          <a:noFill/>
          <a:ln w="9525">
            <a:noFill/>
            <a:miter lim="800000"/>
            <a:headEnd/>
            <a:tailEnd/>
          </a:ln>
        </p:spPr>
      </p:pic>
      <p:pic>
        <p:nvPicPr>
          <p:cNvPr id="5" name="Picture 4" descr="USAID_Logo-0.6in.jpg"/>
          <p:cNvPicPr>
            <a:picLocks noChangeAspect="1"/>
          </p:cNvPicPr>
          <p:nvPr userDrawn="1"/>
        </p:nvPicPr>
        <p:blipFill>
          <a:blip r:embed="rId3" cstate="print"/>
          <a:srcRect/>
          <a:stretch>
            <a:fillRect/>
          </a:stretch>
        </p:blipFill>
        <p:spPr bwMode="auto">
          <a:xfrm>
            <a:off x="7132638" y="182563"/>
            <a:ext cx="1828800" cy="549275"/>
          </a:xfrm>
          <a:prstGeom prst="rect">
            <a:avLst/>
          </a:prstGeom>
          <a:noFill/>
          <a:ln w="9525">
            <a:noFill/>
            <a:miter lim="800000"/>
            <a:headEnd/>
            <a:tailEnd/>
          </a:ln>
        </p:spPr>
      </p:pic>
      <p:sp>
        <p:nvSpPr>
          <p:cNvPr id="6"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smtClean="0">
                <a:solidFill>
                  <a:srgbClr val="1F497D"/>
                </a:solidFill>
              </a:rPr>
              <a:t>__________________________________________</a:t>
            </a:r>
          </a:p>
          <a:p>
            <a:pPr algn="ctr" eaLnBrk="1" hangingPunct="1">
              <a:spcBef>
                <a:spcPct val="0"/>
              </a:spcBef>
              <a:defRPr/>
            </a:pPr>
            <a:r>
              <a:rPr lang="en-US" sz="1200" dirty="0" smtClean="0">
                <a:solidFill>
                  <a:srgbClr val="1F497D"/>
                </a:solidFill>
              </a:rPr>
              <a:t>FAMINE EARLY WARNING SYSTEMS NETWORK</a:t>
            </a:r>
          </a:p>
        </p:txBody>
      </p:sp>
      <p:sp>
        <p:nvSpPr>
          <p:cNvPr id="7"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smtClean="0">
              <a:solidFill>
                <a:prstClr val="black">
                  <a:tint val="75000"/>
                </a:prstClr>
              </a:solidFill>
            </a:endParaRPr>
          </a:p>
          <a:p>
            <a:pPr algn="r" eaLnBrk="1" fontAlgn="auto" hangingPunct="1">
              <a:spcBef>
                <a:spcPts val="0"/>
              </a:spcBef>
              <a:spcAft>
                <a:spcPts val="0"/>
              </a:spcAft>
              <a:defRPr/>
            </a:pPr>
            <a:fld id="{D8FB0EDA-AD82-4420-B46C-1FDFF6637802}"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sp>
        <p:nvSpPr>
          <p:cNvPr id="2" name="Title 1"/>
          <p:cNvSpPr>
            <a:spLocks noGrp="1"/>
          </p:cNvSpPr>
          <p:nvPr>
            <p:ph type="title"/>
          </p:nvPr>
        </p:nvSpPr>
        <p:spPr>
          <a:xfrm>
            <a:off x="91440" y="777240"/>
            <a:ext cx="8961120" cy="731520"/>
          </a:xfrm>
          <a:prstGeom prst="rect">
            <a:avLst/>
          </a:prstGeom>
        </p:spPr>
        <p:txBody>
          <a:bodyPr anchor="ctr" anchorCtr="0"/>
          <a:lstStyle>
            <a:lvl1pPr>
              <a:defRPr sz="3200" b="1" i="0" baseline="0">
                <a:latin typeface="Tw Cen MT"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754880"/>
          </a:xfrm>
          <a:prstGeom prst="rect">
            <a:avLst/>
          </a:prstGeom>
        </p:spPr>
        <p:txBody>
          <a:bodyPr tIns="18288" bIns="18288" anchor="ctr" anchorCtr="0"/>
          <a:lstStyle>
            <a:lvl1pPr marL="914400" indent="0">
              <a:spcBef>
                <a:spcPts val="0"/>
              </a:spcBef>
              <a:buFontTx/>
              <a:buNone/>
              <a:defRPr sz="2800" baseline="0">
                <a:latin typeface="Tw Cen MT" pitchFamily="34" charset="0"/>
              </a:defRPr>
            </a:lvl1pPr>
            <a:lvl2pPr>
              <a:buSzPct val="50000"/>
              <a:buFont typeface="Courier New" pitchFamily="49" charset="0"/>
              <a:buChar char="o"/>
              <a:defRPr sz="2400" baseline="0"/>
            </a:lvl2pPr>
            <a:lvl3pPr>
              <a:buSzPct val="100000"/>
              <a:defRPr sz="2000" baseline="0"/>
            </a:lvl3pPr>
            <a:lvl4pPr>
              <a:buSzPct val="40000"/>
              <a:buFont typeface="Wingdings" pitchFamily="2" charset="2"/>
              <a:buChar char="q"/>
              <a:defRPr baseline="0"/>
            </a:lvl4pPr>
            <a:lvl5pPr>
              <a:buSzPct val="80000"/>
              <a:defRPr baseline="0"/>
            </a:lvl5pPr>
          </a:lstStyle>
          <a:p>
            <a:pPr lvl="0"/>
            <a:r>
              <a:rPr lang="en-US" smtClean="0"/>
              <a:t>Click to edit Master text styles</a:t>
            </a:r>
          </a:p>
        </p:txBody>
      </p:sp>
    </p:spTree>
    <p:extLst>
      <p:ext uri="{BB962C8B-B14F-4D97-AF65-F5344CB8AC3E}">
        <p14:creationId xmlns:p14="http://schemas.microsoft.com/office/powerpoint/2010/main" val="236153858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 y="777240"/>
            <a:ext cx="8961120" cy="731520"/>
          </a:xfrm>
          <a:prstGeom prst="rect">
            <a:avLst/>
          </a:prstGeom>
        </p:spPr>
        <p:txBody>
          <a:bodyPr anchor="ctr" anchorCtr="0"/>
          <a:lstStyle>
            <a:lvl1pPr>
              <a:defRPr sz="3200" b="1">
                <a:latin typeface="Tw Cen MT"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23360" cy="4754880"/>
          </a:xfrm>
          <a:prstGeom prst="rect">
            <a:avLst/>
          </a:prstGeom>
        </p:spPr>
        <p:txBody>
          <a:bodyPr/>
          <a:lstStyle>
            <a:lvl1pPr>
              <a:defRPr sz="2400">
                <a:latin typeface="Tw Cen MT" pitchFamily="34" charset="0"/>
              </a:defRPr>
            </a:lvl1pPr>
            <a:lvl2pPr>
              <a:buSzPct val="50000"/>
              <a:buFont typeface="Courier New" pitchFamily="49" charset="0"/>
              <a:buChar char="o"/>
              <a:defRPr sz="2400">
                <a:latin typeface="Tw Cen MT" pitchFamily="34" charset="0"/>
              </a:defRPr>
            </a:lvl2pPr>
            <a:lvl3pPr>
              <a:buSzPct val="100000"/>
              <a:buFont typeface="Arial" pitchFamily="34" charset="0"/>
              <a:buChar char="•"/>
              <a:defRPr sz="2000">
                <a:latin typeface="Tw Cen MT" pitchFamily="34" charset="0"/>
              </a:defRPr>
            </a:lvl3pPr>
            <a:lvl4pPr>
              <a:buSzPct val="40000"/>
              <a:buFont typeface="Wingdings" pitchFamily="2" charset="2"/>
              <a:buChar char="q"/>
              <a:defRPr sz="2000">
                <a:latin typeface="Tw Cen MT" pitchFamily="34" charset="0"/>
              </a:defRPr>
            </a:lvl4pPr>
            <a:lvl5pPr>
              <a:buSzPct val="80000"/>
              <a:defRPr sz="2000">
                <a:latin typeface="Tw Cen MT"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600200"/>
            <a:ext cx="4023360" cy="4754880"/>
          </a:xfrm>
          <a:prstGeom prst="rect">
            <a:avLst/>
          </a:prstGeom>
        </p:spPr>
        <p:txBody>
          <a:bodyPr/>
          <a:lstStyle>
            <a:lvl1pPr>
              <a:defRPr sz="2400">
                <a:latin typeface="Tw Cen MT" pitchFamily="34" charset="0"/>
              </a:defRPr>
            </a:lvl1pPr>
            <a:lvl2pPr>
              <a:buSzPct val="50000"/>
              <a:buFont typeface="Courier New" pitchFamily="49" charset="0"/>
              <a:buChar char="o"/>
              <a:defRPr sz="2400">
                <a:latin typeface="Tw Cen MT" pitchFamily="34" charset="0"/>
              </a:defRPr>
            </a:lvl2pPr>
            <a:lvl3pPr>
              <a:defRPr sz="2000">
                <a:latin typeface="Tw Cen MT" pitchFamily="34" charset="0"/>
              </a:defRPr>
            </a:lvl3pPr>
            <a:lvl4pPr>
              <a:buSzPct val="40000"/>
              <a:buFont typeface="Wingdings" pitchFamily="2" charset="2"/>
              <a:buChar char="q"/>
              <a:defRPr sz="2000">
                <a:latin typeface="Tw Cen MT" pitchFamily="34" charset="0"/>
              </a:defRPr>
            </a:lvl4pPr>
            <a:lvl5pPr>
              <a:buSzPct val="80000"/>
              <a:defRPr sz="2000">
                <a:latin typeface="Tw Cen MT"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descr="FEWS_NET_III_Logo-0.6in.jpg"/>
          <p:cNvPicPr>
            <a:picLocks noChangeAspect="1"/>
          </p:cNvPicPr>
          <p:nvPr userDrawn="1"/>
        </p:nvPicPr>
        <p:blipFill>
          <a:blip r:embed="rId2" cstate="print"/>
          <a:srcRect/>
          <a:stretch>
            <a:fillRect/>
          </a:stretch>
        </p:blipFill>
        <p:spPr bwMode="auto">
          <a:xfrm>
            <a:off x="182563" y="182563"/>
            <a:ext cx="1828800" cy="549275"/>
          </a:xfrm>
          <a:prstGeom prst="rect">
            <a:avLst/>
          </a:prstGeom>
          <a:noFill/>
          <a:ln w="9525">
            <a:noFill/>
            <a:miter lim="800000"/>
            <a:headEnd/>
            <a:tailEnd/>
          </a:ln>
        </p:spPr>
      </p:pic>
      <p:pic>
        <p:nvPicPr>
          <p:cNvPr id="9" name="Picture 8" descr="USAID_Logo-0.6in.jpg"/>
          <p:cNvPicPr>
            <a:picLocks noChangeAspect="1"/>
          </p:cNvPicPr>
          <p:nvPr userDrawn="1"/>
        </p:nvPicPr>
        <p:blipFill>
          <a:blip r:embed="rId3" cstate="print"/>
          <a:srcRect/>
          <a:stretch>
            <a:fillRect/>
          </a:stretch>
        </p:blipFill>
        <p:spPr bwMode="auto">
          <a:xfrm>
            <a:off x="7132638" y="182563"/>
            <a:ext cx="1828800" cy="549275"/>
          </a:xfrm>
          <a:prstGeom prst="rect">
            <a:avLst/>
          </a:prstGeom>
          <a:noFill/>
          <a:ln w="9525">
            <a:noFill/>
            <a:miter lim="800000"/>
            <a:headEnd/>
            <a:tailEnd/>
          </a:ln>
        </p:spPr>
      </p:pic>
      <p:sp>
        <p:nvSpPr>
          <p:cNvPr id="10"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smtClean="0">
                <a:solidFill>
                  <a:srgbClr val="1F497D"/>
                </a:solidFill>
              </a:rPr>
              <a:t>__________________________________________</a:t>
            </a:r>
          </a:p>
          <a:p>
            <a:pPr algn="ctr" eaLnBrk="1" hangingPunct="1">
              <a:spcBef>
                <a:spcPct val="0"/>
              </a:spcBef>
              <a:defRPr/>
            </a:pPr>
            <a:r>
              <a:rPr lang="en-US" sz="1200" dirty="0" smtClean="0">
                <a:solidFill>
                  <a:srgbClr val="1F497D"/>
                </a:solidFill>
              </a:rPr>
              <a:t>FAMINE EARLY WARNING SYSTEMS NETWORK</a:t>
            </a:r>
          </a:p>
        </p:txBody>
      </p:sp>
      <p:sp>
        <p:nvSpPr>
          <p:cNvPr id="11"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smtClean="0">
              <a:solidFill>
                <a:prstClr val="black">
                  <a:tint val="75000"/>
                </a:prstClr>
              </a:solidFill>
            </a:endParaRPr>
          </a:p>
          <a:p>
            <a:pPr algn="r" eaLnBrk="1" fontAlgn="auto" hangingPunct="1">
              <a:spcBef>
                <a:spcPts val="0"/>
              </a:spcBef>
              <a:spcAft>
                <a:spcPts val="0"/>
              </a:spcAft>
              <a:defRPr/>
            </a:pPr>
            <a:fld id="{D8FB0EDA-AD82-4420-B46C-1FDFF6637802}"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spTree>
    <p:extLst>
      <p:ext uri="{BB962C8B-B14F-4D97-AF65-F5344CB8AC3E}">
        <p14:creationId xmlns:p14="http://schemas.microsoft.com/office/powerpoint/2010/main" val="265913421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4023360" cy="457200"/>
          </a:xfrm>
          <a:prstGeom prst="rect">
            <a:avLst/>
          </a:prstGeom>
        </p:spPr>
        <p:txBody>
          <a:bodyPr anchor="b"/>
          <a:lstStyle>
            <a:lvl1pPr marL="0" indent="0">
              <a:buNone/>
              <a:defRPr sz="2400" b="1">
                <a:latin typeface="Tw Cen M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63440" y="1600200"/>
            <a:ext cx="4114800" cy="457200"/>
          </a:xfrm>
          <a:prstGeom prst="rect">
            <a:avLst/>
          </a:prstGeom>
        </p:spPr>
        <p:txBody>
          <a:bodyPr anchor="b"/>
          <a:lstStyle>
            <a:lvl1pPr marL="0" indent="0">
              <a:buNone/>
              <a:defRPr sz="2400" b="1">
                <a:latin typeface="Tw Cen M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7" name="Title 1"/>
          <p:cNvSpPr>
            <a:spLocks noGrp="1"/>
          </p:cNvSpPr>
          <p:nvPr>
            <p:ph type="title"/>
          </p:nvPr>
        </p:nvSpPr>
        <p:spPr>
          <a:xfrm>
            <a:off x="91440" y="777240"/>
            <a:ext cx="8961120" cy="731520"/>
          </a:xfrm>
          <a:prstGeom prst="rect">
            <a:avLst/>
          </a:prstGeom>
        </p:spPr>
        <p:txBody>
          <a:bodyPr anchor="ctr" anchorCtr="0"/>
          <a:lstStyle>
            <a:lvl1pPr>
              <a:defRPr sz="3200" b="1">
                <a:latin typeface="Tw Cen MT" pitchFamily="34" charset="0"/>
              </a:defRPr>
            </a:lvl1pPr>
          </a:lstStyle>
          <a:p>
            <a:r>
              <a:rPr lang="en-US" smtClean="0"/>
              <a:t>Click to edit Master title style</a:t>
            </a:r>
            <a:endParaRPr lang="en-US" dirty="0"/>
          </a:p>
        </p:txBody>
      </p:sp>
      <p:sp>
        <p:nvSpPr>
          <p:cNvPr id="18" name="Content Placeholder 2"/>
          <p:cNvSpPr>
            <a:spLocks noGrp="1"/>
          </p:cNvSpPr>
          <p:nvPr>
            <p:ph sz="half" idx="10"/>
          </p:nvPr>
        </p:nvSpPr>
        <p:spPr>
          <a:xfrm>
            <a:off x="457200" y="2057400"/>
            <a:ext cx="4023360" cy="4297680"/>
          </a:xfrm>
          <a:prstGeom prst="rect">
            <a:avLst/>
          </a:prstGeom>
        </p:spPr>
        <p:txBody>
          <a:bodyPr/>
          <a:lstStyle>
            <a:lvl1pPr>
              <a:defRPr sz="2400">
                <a:latin typeface="Tw Cen MT" pitchFamily="34" charset="0"/>
              </a:defRPr>
            </a:lvl1pPr>
            <a:lvl2pPr>
              <a:buSzPct val="50000"/>
              <a:buFont typeface="Courier New" pitchFamily="49" charset="0"/>
              <a:buChar char="o"/>
              <a:defRPr sz="2400">
                <a:latin typeface="Tw Cen MT" pitchFamily="34" charset="0"/>
              </a:defRPr>
            </a:lvl2pPr>
            <a:lvl3pPr>
              <a:buSzPct val="100000"/>
              <a:buFont typeface="Arial" pitchFamily="34" charset="0"/>
              <a:buChar char="•"/>
              <a:defRPr sz="2000">
                <a:latin typeface="Tw Cen MT" pitchFamily="34" charset="0"/>
              </a:defRPr>
            </a:lvl3pPr>
            <a:lvl4pPr>
              <a:buSzPct val="40000"/>
              <a:buFont typeface="Wingdings" pitchFamily="2" charset="2"/>
              <a:buChar char="q"/>
              <a:defRPr sz="2000">
                <a:latin typeface="Tw Cen MT" pitchFamily="34" charset="0"/>
              </a:defRPr>
            </a:lvl4pPr>
            <a:lvl5pPr>
              <a:buSzPct val="80000"/>
              <a:defRPr sz="2000">
                <a:latin typeface="Tw Cen MT"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Content Placeholder 3"/>
          <p:cNvSpPr>
            <a:spLocks noGrp="1"/>
          </p:cNvSpPr>
          <p:nvPr>
            <p:ph sz="half" idx="2"/>
          </p:nvPr>
        </p:nvSpPr>
        <p:spPr>
          <a:xfrm>
            <a:off x="4663440" y="2057400"/>
            <a:ext cx="4023360" cy="4297680"/>
          </a:xfrm>
          <a:prstGeom prst="rect">
            <a:avLst/>
          </a:prstGeom>
        </p:spPr>
        <p:txBody>
          <a:bodyPr/>
          <a:lstStyle>
            <a:lvl1pPr>
              <a:defRPr sz="2400">
                <a:latin typeface="Tw Cen MT" pitchFamily="34" charset="0"/>
              </a:defRPr>
            </a:lvl1pPr>
            <a:lvl2pPr>
              <a:buSzPct val="50000"/>
              <a:buFont typeface="Courier New" pitchFamily="49" charset="0"/>
              <a:buChar char="o"/>
              <a:defRPr sz="2400">
                <a:latin typeface="Tw Cen MT" pitchFamily="34" charset="0"/>
              </a:defRPr>
            </a:lvl2pPr>
            <a:lvl3pPr>
              <a:defRPr sz="2000">
                <a:latin typeface="Tw Cen MT" pitchFamily="34" charset="0"/>
              </a:defRPr>
            </a:lvl3pPr>
            <a:lvl4pPr>
              <a:buSzPct val="40000"/>
              <a:buFont typeface="Wingdings" pitchFamily="2" charset="2"/>
              <a:buChar char="q"/>
              <a:defRPr sz="2000">
                <a:latin typeface="Tw Cen MT" pitchFamily="34" charset="0"/>
              </a:defRPr>
            </a:lvl4pPr>
            <a:lvl5pPr>
              <a:buSzPct val="80000"/>
              <a:defRPr sz="2000">
                <a:latin typeface="Tw Cen MT"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20" name="Picture 19" descr="FEWS_NET_III_Logo-0.6in.jpg"/>
          <p:cNvPicPr>
            <a:picLocks noChangeAspect="1"/>
          </p:cNvPicPr>
          <p:nvPr userDrawn="1"/>
        </p:nvPicPr>
        <p:blipFill>
          <a:blip r:embed="rId2" cstate="print"/>
          <a:srcRect/>
          <a:stretch>
            <a:fillRect/>
          </a:stretch>
        </p:blipFill>
        <p:spPr bwMode="auto">
          <a:xfrm>
            <a:off x="182563" y="182563"/>
            <a:ext cx="1828800" cy="549275"/>
          </a:xfrm>
          <a:prstGeom prst="rect">
            <a:avLst/>
          </a:prstGeom>
          <a:noFill/>
          <a:ln w="9525">
            <a:noFill/>
            <a:miter lim="800000"/>
            <a:headEnd/>
            <a:tailEnd/>
          </a:ln>
        </p:spPr>
      </p:pic>
      <p:pic>
        <p:nvPicPr>
          <p:cNvPr id="21" name="Picture 20" descr="USAID_Logo-0.6in.jpg"/>
          <p:cNvPicPr>
            <a:picLocks noChangeAspect="1"/>
          </p:cNvPicPr>
          <p:nvPr userDrawn="1"/>
        </p:nvPicPr>
        <p:blipFill>
          <a:blip r:embed="rId3" cstate="print"/>
          <a:srcRect/>
          <a:stretch>
            <a:fillRect/>
          </a:stretch>
        </p:blipFill>
        <p:spPr bwMode="auto">
          <a:xfrm>
            <a:off x="7132638" y="182563"/>
            <a:ext cx="1828800" cy="549275"/>
          </a:xfrm>
          <a:prstGeom prst="rect">
            <a:avLst/>
          </a:prstGeom>
          <a:noFill/>
          <a:ln w="9525">
            <a:noFill/>
            <a:miter lim="800000"/>
            <a:headEnd/>
            <a:tailEnd/>
          </a:ln>
        </p:spPr>
      </p:pic>
      <p:sp>
        <p:nvSpPr>
          <p:cNvPr id="22"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smtClean="0">
                <a:solidFill>
                  <a:srgbClr val="1F497D"/>
                </a:solidFill>
              </a:rPr>
              <a:t>__________________________________________</a:t>
            </a:r>
          </a:p>
          <a:p>
            <a:pPr algn="ctr" eaLnBrk="1" hangingPunct="1">
              <a:spcBef>
                <a:spcPct val="0"/>
              </a:spcBef>
              <a:defRPr/>
            </a:pPr>
            <a:r>
              <a:rPr lang="en-US" sz="1200" dirty="0" smtClean="0">
                <a:solidFill>
                  <a:srgbClr val="1F497D"/>
                </a:solidFill>
              </a:rPr>
              <a:t>FAMINE EARLY WARNING SYSTEMS NETWORK</a:t>
            </a:r>
          </a:p>
        </p:txBody>
      </p:sp>
      <p:sp>
        <p:nvSpPr>
          <p:cNvPr id="23"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smtClean="0">
              <a:solidFill>
                <a:prstClr val="black">
                  <a:tint val="75000"/>
                </a:prstClr>
              </a:solidFill>
            </a:endParaRPr>
          </a:p>
          <a:p>
            <a:pPr algn="r" eaLnBrk="1" fontAlgn="auto" hangingPunct="1">
              <a:spcBef>
                <a:spcPts val="0"/>
              </a:spcBef>
              <a:spcAft>
                <a:spcPts val="0"/>
              </a:spcAft>
              <a:defRPr/>
            </a:pPr>
            <a:fld id="{D8FB0EDA-AD82-4420-B46C-1FDFF6637802}"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spTree>
    <p:extLst>
      <p:ext uri="{BB962C8B-B14F-4D97-AF65-F5344CB8AC3E}">
        <p14:creationId xmlns:p14="http://schemas.microsoft.com/office/powerpoint/2010/main" val="1901031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0"/>
            <a:ext cx="8229600" cy="1828800"/>
          </a:xfrm>
          <a:prstGeom prst="rect">
            <a:avLst/>
          </a:prstGeom>
        </p:spPr>
        <p:txBody>
          <a:bodyPr anchor="t"/>
          <a:lstStyle>
            <a:lvl1pPr algn="l">
              <a:defRPr sz="3200" b="1" cap="all">
                <a:latin typeface="Tw Cen MT"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737360"/>
            <a:ext cx="8229600" cy="1463040"/>
          </a:xfrm>
          <a:prstGeom prst="rect">
            <a:avLst/>
          </a:prstGeom>
        </p:spPr>
        <p:txBody>
          <a:bodyPr anchor="b"/>
          <a:lstStyle>
            <a:lvl1pPr marL="0" indent="0">
              <a:buNone/>
              <a:defRPr sz="2400">
                <a:solidFill>
                  <a:schemeClr val="tx1">
                    <a:tint val="75000"/>
                  </a:schemeClr>
                </a:solidFill>
                <a:latin typeface="Tw Cen MT"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7" name="Picture 6" descr="FEWS_NET_III_Logo-0.6in.jpg"/>
          <p:cNvPicPr>
            <a:picLocks noChangeAspect="1"/>
          </p:cNvPicPr>
          <p:nvPr userDrawn="1"/>
        </p:nvPicPr>
        <p:blipFill>
          <a:blip r:embed="rId2" cstate="print"/>
          <a:srcRect/>
          <a:stretch>
            <a:fillRect/>
          </a:stretch>
        </p:blipFill>
        <p:spPr bwMode="auto">
          <a:xfrm>
            <a:off x="182563" y="182563"/>
            <a:ext cx="1828800" cy="549275"/>
          </a:xfrm>
          <a:prstGeom prst="rect">
            <a:avLst/>
          </a:prstGeom>
          <a:noFill/>
          <a:ln w="9525">
            <a:noFill/>
            <a:miter lim="800000"/>
            <a:headEnd/>
            <a:tailEnd/>
          </a:ln>
        </p:spPr>
      </p:pic>
      <p:pic>
        <p:nvPicPr>
          <p:cNvPr id="8" name="Picture 7" descr="USAID_Logo-0.6in.jpg"/>
          <p:cNvPicPr>
            <a:picLocks noChangeAspect="1"/>
          </p:cNvPicPr>
          <p:nvPr userDrawn="1"/>
        </p:nvPicPr>
        <p:blipFill>
          <a:blip r:embed="rId3" cstate="print"/>
          <a:srcRect/>
          <a:stretch>
            <a:fillRect/>
          </a:stretch>
        </p:blipFill>
        <p:spPr bwMode="auto">
          <a:xfrm>
            <a:off x="7132638" y="182563"/>
            <a:ext cx="1828800" cy="549275"/>
          </a:xfrm>
          <a:prstGeom prst="rect">
            <a:avLst/>
          </a:prstGeom>
          <a:noFill/>
          <a:ln w="9525">
            <a:noFill/>
            <a:miter lim="800000"/>
            <a:headEnd/>
            <a:tailEnd/>
          </a:ln>
        </p:spPr>
      </p:pic>
      <p:sp>
        <p:nvSpPr>
          <p:cNvPr id="9"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smtClean="0">
                <a:solidFill>
                  <a:srgbClr val="1F497D"/>
                </a:solidFill>
              </a:rPr>
              <a:t>__________________________________________</a:t>
            </a:r>
          </a:p>
          <a:p>
            <a:pPr algn="ctr" eaLnBrk="1" hangingPunct="1">
              <a:spcBef>
                <a:spcPct val="0"/>
              </a:spcBef>
              <a:defRPr/>
            </a:pPr>
            <a:r>
              <a:rPr lang="en-US" sz="1200" dirty="0" smtClean="0">
                <a:solidFill>
                  <a:srgbClr val="1F497D"/>
                </a:solidFill>
              </a:rPr>
              <a:t>FAMINE EARLY WARNING SYSTEMS NETWORK</a:t>
            </a:r>
          </a:p>
        </p:txBody>
      </p:sp>
      <p:sp>
        <p:nvSpPr>
          <p:cNvPr id="10"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smtClean="0">
              <a:solidFill>
                <a:prstClr val="black">
                  <a:tint val="75000"/>
                </a:prstClr>
              </a:solidFill>
            </a:endParaRPr>
          </a:p>
          <a:p>
            <a:pPr algn="r" eaLnBrk="1" fontAlgn="auto" hangingPunct="1">
              <a:spcBef>
                <a:spcPts val="0"/>
              </a:spcBef>
              <a:spcAft>
                <a:spcPts val="0"/>
              </a:spcAft>
              <a:defRPr/>
            </a:pPr>
            <a:fld id="{D8FB0EDA-AD82-4420-B46C-1FDFF6637802}"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spTree>
    <p:extLst>
      <p:ext uri="{BB962C8B-B14F-4D97-AF65-F5344CB8AC3E}">
        <p14:creationId xmlns:p14="http://schemas.microsoft.com/office/powerpoint/2010/main" val="36799942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91440" y="777240"/>
            <a:ext cx="8961120" cy="731520"/>
          </a:xfrm>
          <a:prstGeom prst="rect">
            <a:avLst/>
          </a:prstGeom>
        </p:spPr>
        <p:txBody>
          <a:bodyPr anchor="ctr" anchorCtr="0"/>
          <a:lstStyle>
            <a:lvl1pPr>
              <a:defRPr sz="3200" b="1">
                <a:latin typeface="Tw Cen MT" pitchFamily="34" charset="0"/>
              </a:defRPr>
            </a:lvl1pPr>
          </a:lstStyle>
          <a:p>
            <a:r>
              <a:rPr lang="en-US" smtClean="0"/>
              <a:t>Click to edit Master title style</a:t>
            </a:r>
            <a:endParaRPr lang="en-US" dirty="0"/>
          </a:p>
        </p:txBody>
      </p:sp>
      <p:pic>
        <p:nvPicPr>
          <p:cNvPr id="7" name="Picture 6" descr="FEWS_NET_III_Logo-0.6in.jpg"/>
          <p:cNvPicPr>
            <a:picLocks noChangeAspect="1"/>
          </p:cNvPicPr>
          <p:nvPr userDrawn="1"/>
        </p:nvPicPr>
        <p:blipFill>
          <a:blip r:embed="rId2" cstate="print"/>
          <a:srcRect/>
          <a:stretch>
            <a:fillRect/>
          </a:stretch>
        </p:blipFill>
        <p:spPr bwMode="auto">
          <a:xfrm>
            <a:off x="182563" y="182563"/>
            <a:ext cx="1828800" cy="549275"/>
          </a:xfrm>
          <a:prstGeom prst="rect">
            <a:avLst/>
          </a:prstGeom>
          <a:noFill/>
          <a:ln w="9525">
            <a:noFill/>
            <a:miter lim="800000"/>
            <a:headEnd/>
            <a:tailEnd/>
          </a:ln>
        </p:spPr>
      </p:pic>
      <p:pic>
        <p:nvPicPr>
          <p:cNvPr id="8" name="Picture 7" descr="USAID_Logo-0.6in.jpg"/>
          <p:cNvPicPr>
            <a:picLocks noChangeAspect="1"/>
          </p:cNvPicPr>
          <p:nvPr userDrawn="1"/>
        </p:nvPicPr>
        <p:blipFill>
          <a:blip r:embed="rId3" cstate="print"/>
          <a:srcRect/>
          <a:stretch>
            <a:fillRect/>
          </a:stretch>
        </p:blipFill>
        <p:spPr bwMode="auto">
          <a:xfrm>
            <a:off x="7132638" y="182563"/>
            <a:ext cx="1828800" cy="549275"/>
          </a:xfrm>
          <a:prstGeom prst="rect">
            <a:avLst/>
          </a:prstGeom>
          <a:noFill/>
          <a:ln w="9525">
            <a:noFill/>
            <a:miter lim="800000"/>
            <a:headEnd/>
            <a:tailEnd/>
          </a:ln>
        </p:spPr>
      </p:pic>
      <p:sp>
        <p:nvSpPr>
          <p:cNvPr id="9"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smtClean="0">
                <a:solidFill>
                  <a:srgbClr val="1F497D"/>
                </a:solidFill>
              </a:rPr>
              <a:t>__________________________________________</a:t>
            </a:r>
          </a:p>
          <a:p>
            <a:pPr algn="ctr" eaLnBrk="1" hangingPunct="1">
              <a:spcBef>
                <a:spcPct val="0"/>
              </a:spcBef>
              <a:defRPr/>
            </a:pPr>
            <a:r>
              <a:rPr lang="en-US" sz="1200" dirty="0" smtClean="0">
                <a:solidFill>
                  <a:srgbClr val="1F497D"/>
                </a:solidFill>
              </a:rPr>
              <a:t>FAMINE EARLY WARNING SYSTEMS NETWORK</a:t>
            </a:r>
          </a:p>
        </p:txBody>
      </p:sp>
      <p:sp>
        <p:nvSpPr>
          <p:cNvPr id="10"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smtClean="0">
              <a:solidFill>
                <a:prstClr val="black">
                  <a:tint val="75000"/>
                </a:prstClr>
              </a:solidFill>
            </a:endParaRPr>
          </a:p>
          <a:p>
            <a:pPr algn="r" eaLnBrk="1" fontAlgn="auto" hangingPunct="1">
              <a:spcBef>
                <a:spcPts val="0"/>
              </a:spcBef>
              <a:spcAft>
                <a:spcPts val="0"/>
              </a:spcAft>
              <a:defRPr/>
            </a:pPr>
            <a:fld id="{D8FB0EDA-AD82-4420-B46C-1FDFF6637802}"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spTree>
    <p:extLst>
      <p:ext uri="{BB962C8B-B14F-4D97-AF65-F5344CB8AC3E}">
        <p14:creationId xmlns:p14="http://schemas.microsoft.com/office/powerpoint/2010/main" val="255439958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411003"/>
      </p:ext>
    </p:extLst>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60" r:id="rId4"/>
    <p:sldLayoutId id="2147484761" r:id="rId5"/>
    <p:sldLayoutId id="2147484762" r:id="rId6"/>
    <p:sldLayoutId id="2147484763" r:id="rId7"/>
    <p:sldLayoutId id="2147484764" r:id="rId8"/>
  </p:sldLayoutIdLst>
  <p:transition>
    <p:fade/>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8.xml"/><Relationship Id="rId1" Type="http://schemas.openxmlformats.org/officeDocument/2006/relationships/video" Target="https://www.youtube.com/embed/93fr-C3R0ys"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a:xfrm>
            <a:off x="335280" y="2362200"/>
            <a:ext cx="7894320" cy="838200"/>
          </a:xfrm>
          <a:prstGeom prst="rect">
            <a:avLst/>
          </a:prstGeom>
          <a:noFill/>
        </p:spPr>
        <p:txBody>
          <a:bodyPr anchor="ctr">
            <a:noAutofit/>
            <a:scene3d>
              <a:camera prst="orthographicFront"/>
              <a:lightRig rig="soft" dir="t">
                <a:rot lat="0" lon="0" rev="16800000"/>
              </a:lightRig>
            </a:scene3d>
            <a:sp3d prstMaterial="softEdge">
              <a:bevelT w="38100" h="38100"/>
            </a:sp3d>
          </a:bodyPr>
          <a:lstStyle/>
          <a:p>
            <a:pPr eaLnBrk="1" fontAlgn="auto" hangingPunct="1">
              <a:spcBef>
                <a:spcPct val="0"/>
              </a:spcBef>
              <a:spcAft>
                <a:spcPts val="0"/>
              </a:spcAft>
              <a:defRPr/>
            </a:pPr>
            <a:endParaRPr lang="en-US" sz="3600" b="1" dirty="0">
              <a:ln w="6350">
                <a:noFill/>
              </a:ln>
              <a:solidFill>
                <a:srgbClr val="C00000"/>
              </a:solidFill>
              <a:effectLst>
                <a:outerShdw blurRad="50800" dist="38100" dir="2700000" algn="tl" rotWithShape="0">
                  <a:prstClr val="black">
                    <a:alpha val="40000"/>
                  </a:prstClr>
                </a:outerShdw>
              </a:effectLst>
              <a:latin typeface="Candara" pitchFamily="34" charset="0"/>
              <a:ea typeface="+mj-ea"/>
              <a:cs typeface="+mj-cs"/>
            </a:endParaRPr>
          </a:p>
        </p:txBody>
      </p:sp>
      <p:sp>
        <p:nvSpPr>
          <p:cNvPr id="2" name="Title 1"/>
          <p:cNvSpPr>
            <a:spLocks noGrp="1"/>
          </p:cNvSpPr>
          <p:nvPr>
            <p:ph type="ctrTitle"/>
          </p:nvPr>
        </p:nvSpPr>
        <p:spPr/>
        <p:txBody>
          <a:bodyPr/>
          <a:lstStyle/>
          <a:p>
            <a:pPr fontAlgn="auto">
              <a:spcAft>
                <a:spcPts val="0"/>
              </a:spcAft>
              <a:defRPr/>
            </a:pPr>
            <a:r>
              <a:rPr lang="en-US" b="0" dirty="0" smtClean="0">
                <a:ln w="6350">
                  <a:noFill/>
                </a:ln>
              </a:rPr>
              <a:t>Introduction to Remote Sensing</a:t>
            </a:r>
            <a:endParaRPr lang="en-US" b="0" dirty="0"/>
          </a:p>
        </p:txBody>
      </p:sp>
      <p:sp>
        <p:nvSpPr>
          <p:cNvPr id="6" name="Subtitle 5"/>
          <p:cNvSpPr txBox="1">
            <a:spLocks/>
          </p:cNvSpPr>
          <p:nvPr/>
        </p:nvSpPr>
        <p:spPr bwMode="auto">
          <a:xfrm>
            <a:off x="0" y="4724400"/>
            <a:ext cx="91440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400" smtClean="0"/>
              <a:t>Applications of FEWS NET Remote Sensing products for Agro-climatological Analysis Workshop</a:t>
            </a:r>
          </a:p>
          <a:p>
            <a:r>
              <a:rPr lang="en-US" altLang="en-US" sz="1400" smtClean="0"/>
              <a:t>10 – 14 July 2017 | Kathmandu Nepal</a:t>
            </a:r>
            <a:endParaRPr lang="en-US" altLang="en-US" sz="1400" dirty="0" smtClean="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Orbits</a:t>
            </a:r>
            <a:endParaRPr lang="en-US" dirty="0"/>
          </a:p>
        </p:txBody>
      </p:sp>
      <p:pic>
        <p:nvPicPr>
          <p:cNvPr id="3" name="Picture 2"/>
          <p:cNvPicPr>
            <a:picLocks noChangeAspect="1"/>
          </p:cNvPicPr>
          <p:nvPr/>
        </p:nvPicPr>
        <p:blipFill>
          <a:blip r:embed="rId2"/>
          <a:stretch>
            <a:fillRect/>
          </a:stretch>
        </p:blipFill>
        <p:spPr>
          <a:xfrm>
            <a:off x="1447800" y="1473591"/>
            <a:ext cx="6591300" cy="4648200"/>
          </a:xfrm>
          <a:prstGeom prst="rect">
            <a:avLst/>
          </a:prstGeom>
        </p:spPr>
      </p:pic>
    </p:spTree>
    <p:extLst>
      <p:ext uri="{BB962C8B-B14F-4D97-AF65-F5344CB8AC3E}">
        <p14:creationId xmlns:p14="http://schemas.microsoft.com/office/powerpoint/2010/main" val="142268688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NASA Fleet - 2015</a:t>
            </a:r>
            <a:endParaRPr lang="en-US" dirty="0"/>
          </a:p>
        </p:txBody>
      </p:sp>
      <p:pic>
        <p:nvPicPr>
          <p:cNvPr id="3" name="93fr-C3R0ys"/>
          <p:cNvPicPr>
            <a:picLocks noRot="1" noChangeAspect="1"/>
          </p:cNvPicPr>
          <p:nvPr>
            <a:videoFile r:link="rId1"/>
          </p:nvPr>
        </p:nvPicPr>
        <p:blipFill>
          <a:blip r:embed="rId3"/>
          <a:stretch>
            <a:fillRect/>
          </a:stretch>
        </p:blipFill>
        <p:spPr>
          <a:xfrm>
            <a:off x="838200" y="1752600"/>
            <a:ext cx="7467600" cy="4200525"/>
          </a:xfrm>
          <a:prstGeom prst="rect">
            <a:avLst/>
          </a:prstGeom>
        </p:spPr>
      </p:pic>
    </p:spTree>
    <p:extLst>
      <p:ext uri="{BB962C8B-B14F-4D97-AF65-F5344CB8AC3E}">
        <p14:creationId xmlns:p14="http://schemas.microsoft.com/office/powerpoint/2010/main" val="203670132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Nadir vs Oblique viewing</a:t>
            </a:r>
            <a:endParaRPr lang="en-US" dirty="0"/>
          </a:p>
        </p:txBody>
      </p:sp>
      <p:pic>
        <p:nvPicPr>
          <p:cNvPr id="4" name="Picture 3"/>
          <p:cNvPicPr>
            <a:picLocks noChangeAspect="1"/>
          </p:cNvPicPr>
          <p:nvPr/>
        </p:nvPicPr>
        <p:blipFill>
          <a:blip r:embed="rId2"/>
          <a:stretch>
            <a:fillRect/>
          </a:stretch>
        </p:blipFill>
        <p:spPr>
          <a:xfrm>
            <a:off x="1800225" y="1371600"/>
            <a:ext cx="5210175" cy="5019675"/>
          </a:xfrm>
          <a:prstGeom prst="rect">
            <a:avLst/>
          </a:prstGeom>
        </p:spPr>
      </p:pic>
      <p:sp>
        <p:nvSpPr>
          <p:cNvPr id="5" name="TextBox 4"/>
          <p:cNvSpPr txBox="1"/>
          <p:nvPr/>
        </p:nvSpPr>
        <p:spPr>
          <a:xfrm>
            <a:off x="276226" y="3505200"/>
            <a:ext cx="1523999" cy="584775"/>
          </a:xfrm>
          <a:prstGeom prst="rect">
            <a:avLst/>
          </a:prstGeom>
          <a:noFill/>
        </p:spPr>
        <p:txBody>
          <a:bodyPr wrap="square" rtlCol="0">
            <a:spAutoFit/>
          </a:bodyPr>
          <a:lstStyle/>
          <a:p>
            <a:r>
              <a:rPr lang="en-US" sz="1600" dirty="0" smtClean="0">
                <a:solidFill>
                  <a:srgbClr val="FF0000"/>
                </a:solidFill>
              </a:rPr>
              <a:t>Swath width or Field of View</a:t>
            </a:r>
            <a:endParaRPr lang="en-US" sz="1600" dirty="0">
              <a:solidFill>
                <a:srgbClr val="FF0000"/>
              </a:solidFill>
            </a:endParaRPr>
          </a:p>
        </p:txBody>
      </p:sp>
      <p:sp>
        <p:nvSpPr>
          <p:cNvPr id="15" name="TextBox 14"/>
          <p:cNvSpPr txBox="1"/>
          <p:nvPr/>
        </p:nvSpPr>
        <p:spPr>
          <a:xfrm>
            <a:off x="2133600" y="3226742"/>
            <a:ext cx="304800" cy="1477328"/>
          </a:xfrm>
          <a:prstGeom prst="rect">
            <a:avLst/>
          </a:prstGeom>
          <a:noFill/>
          <a:scene3d>
            <a:camera prst="orthographicFront">
              <a:rot lat="0" lon="0" rev="5400000"/>
            </a:camera>
            <a:lightRig rig="threePt" dir="t"/>
          </a:scene3d>
        </p:spPr>
        <p:txBody>
          <a:bodyPr wrap="square" rtlCol="0">
            <a:spAutoFit/>
          </a:bodyPr>
          <a:lstStyle/>
          <a:p>
            <a:r>
              <a:rPr lang="en-US" sz="9000" dirty="0" smtClean="0">
                <a:solidFill>
                  <a:srgbClr val="FF0000"/>
                </a:solidFill>
                <a:latin typeface="Arial Narrow" panose="020B0606020202030204" pitchFamily="34" charset="0"/>
              </a:rPr>
              <a:t>{</a:t>
            </a:r>
            <a:endParaRPr lang="en-US" sz="90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05334628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Nadir vs Oblique viewing</a:t>
            </a:r>
            <a:endParaRPr lang="en-US" dirty="0"/>
          </a:p>
        </p:txBody>
      </p:sp>
      <p:pic>
        <p:nvPicPr>
          <p:cNvPr id="3" name="Picture 2"/>
          <p:cNvPicPr>
            <a:picLocks noChangeAspect="1"/>
          </p:cNvPicPr>
          <p:nvPr/>
        </p:nvPicPr>
        <p:blipFill rotWithShape="1">
          <a:blip r:embed="rId2"/>
          <a:srcRect l="66393"/>
          <a:stretch/>
        </p:blipFill>
        <p:spPr>
          <a:xfrm>
            <a:off x="5886450" y="1981200"/>
            <a:ext cx="2343150" cy="4327373"/>
          </a:xfrm>
          <a:prstGeom prst="rect">
            <a:avLst/>
          </a:prstGeom>
        </p:spPr>
      </p:pic>
      <p:pic>
        <p:nvPicPr>
          <p:cNvPr id="4" name="Picture 3"/>
          <p:cNvPicPr>
            <a:picLocks noChangeAspect="1"/>
          </p:cNvPicPr>
          <p:nvPr/>
        </p:nvPicPr>
        <p:blipFill rotWithShape="1">
          <a:blip r:embed="rId3"/>
          <a:srcRect l="32777" r="33354"/>
          <a:stretch/>
        </p:blipFill>
        <p:spPr>
          <a:xfrm>
            <a:off x="1009650" y="1983273"/>
            <a:ext cx="2362200" cy="4328535"/>
          </a:xfrm>
          <a:prstGeom prst="rect">
            <a:avLst/>
          </a:prstGeom>
        </p:spPr>
      </p:pic>
      <p:pic>
        <p:nvPicPr>
          <p:cNvPr id="5" name="Picture 4"/>
          <p:cNvPicPr>
            <a:picLocks noChangeAspect="1"/>
          </p:cNvPicPr>
          <p:nvPr/>
        </p:nvPicPr>
        <p:blipFill rotWithShape="1">
          <a:blip r:embed="rId3"/>
          <a:srcRect r="66388"/>
          <a:stretch/>
        </p:blipFill>
        <p:spPr>
          <a:xfrm>
            <a:off x="3466036" y="1983273"/>
            <a:ext cx="2344214" cy="4328535"/>
          </a:xfrm>
          <a:prstGeom prst="rect">
            <a:avLst/>
          </a:prstGeom>
        </p:spPr>
      </p:pic>
      <p:sp>
        <p:nvSpPr>
          <p:cNvPr id="6" name="TextBox 5"/>
          <p:cNvSpPr txBox="1"/>
          <p:nvPr/>
        </p:nvSpPr>
        <p:spPr>
          <a:xfrm>
            <a:off x="1009650" y="1600200"/>
            <a:ext cx="2362200" cy="400110"/>
          </a:xfrm>
          <a:prstGeom prst="rect">
            <a:avLst/>
          </a:prstGeom>
          <a:noFill/>
        </p:spPr>
        <p:txBody>
          <a:bodyPr wrap="square" rtlCol="0">
            <a:spAutoFit/>
          </a:bodyPr>
          <a:lstStyle/>
          <a:p>
            <a:pPr algn="ctr"/>
            <a:r>
              <a:rPr lang="en-US" sz="2000" b="1" dirty="0" smtClean="0"/>
              <a:t>Nadir</a:t>
            </a:r>
            <a:endParaRPr lang="en-US" sz="2000" b="1" dirty="0"/>
          </a:p>
        </p:txBody>
      </p:sp>
      <p:sp>
        <p:nvSpPr>
          <p:cNvPr id="7" name="TextBox 6"/>
          <p:cNvSpPr txBox="1"/>
          <p:nvPr/>
        </p:nvSpPr>
        <p:spPr>
          <a:xfrm>
            <a:off x="3429000" y="1600200"/>
            <a:ext cx="2362200" cy="400110"/>
          </a:xfrm>
          <a:prstGeom prst="rect">
            <a:avLst/>
          </a:prstGeom>
          <a:noFill/>
        </p:spPr>
        <p:txBody>
          <a:bodyPr wrap="square" rtlCol="0">
            <a:spAutoFit/>
          </a:bodyPr>
          <a:lstStyle/>
          <a:p>
            <a:pPr algn="ctr"/>
            <a:r>
              <a:rPr lang="en-US" sz="2000" b="1" dirty="0" smtClean="0"/>
              <a:t>Low Oblique</a:t>
            </a:r>
            <a:endParaRPr lang="en-US" sz="2000" b="1" dirty="0"/>
          </a:p>
        </p:txBody>
      </p:sp>
      <p:sp>
        <p:nvSpPr>
          <p:cNvPr id="8" name="TextBox 7"/>
          <p:cNvSpPr txBox="1"/>
          <p:nvPr/>
        </p:nvSpPr>
        <p:spPr>
          <a:xfrm>
            <a:off x="5867400" y="1600200"/>
            <a:ext cx="2362200" cy="400110"/>
          </a:xfrm>
          <a:prstGeom prst="rect">
            <a:avLst/>
          </a:prstGeom>
          <a:noFill/>
        </p:spPr>
        <p:txBody>
          <a:bodyPr wrap="square" rtlCol="0">
            <a:spAutoFit/>
          </a:bodyPr>
          <a:lstStyle/>
          <a:p>
            <a:pPr algn="ctr"/>
            <a:r>
              <a:rPr lang="en-US" sz="2000" b="1" dirty="0" smtClean="0"/>
              <a:t>High Oblique</a:t>
            </a:r>
            <a:endParaRPr lang="en-US" sz="2000" b="1" dirty="0"/>
          </a:p>
        </p:txBody>
      </p:sp>
    </p:spTree>
    <p:extLst>
      <p:ext uri="{BB962C8B-B14F-4D97-AF65-F5344CB8AC3E}">
        <p14:creationId xmlns:p14="http://schemas.microsoft.com/office/powerpoint/2010/main" val="128681201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we measuring?</a:t>
            </a:r>
            <a:endParaRPr lang="en-US" dirty="0"/>
          </a:p>
        </p:txBody>
      </p:sp>
      <p:pic>
        <p:nvPicPr>
          <p:cNvPr id="4" name="Picture 3"/>
          <p:cNvPicPr>
            <a:picLocks noChangeAspect="1"/>
          </p:cNvPicPr>
          <p:nvPr/>
        </p:nvPicPr>
        <p:blipFill>
          <a:blip r:embed="rId2"/>
          <a:stretch>
            <a:fillRect/>
          </a:stretch>
        </p:blipFill>
        <p:spPr>
          <a:xfrm>
            <a:off x="420511" y="1828800"/>
            <a:ext cx="8118946" cy="2874981"/>
          </a:xfrm>
          <a:prstGeom prst="rect">
            <a:avLst/>
          </a:prstGeom>
        </p:spPr>
      </p:pic>
      <p:cxnSp>
        <p:nvCxnSpPr>
          <p:cNvPr id="6" name="Straight Arrow Connector 5"/>
          <p:cNvCxnSpPr/>
          <p:nvPr/>
        </p:nvCxnSpPr>
        <p:spPr>
          <a:xfrm>
            <a:off x="420511" y="5105400"/>
            <a:ext cx="8037689" cy="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20511" y="5257800"/>
            <a:ext cx="2627489" cy="1077218"/>
          </a:xfrm>
          <a:prstGeom prst="rect">
            <a:avLst/>
          </a:prstGeom>
          <a:noFill/>
        </p:spPr>
        <p:txBody>
          <a:bodyPr wrap="square" rtlCol="0">
            <a:spAutoFit/>
          </a:bodyPr>
          <a:lstStyle/>
          <a:p>
            <a:r>
              <a:rPr lang="en-US" sz="1600" dirty="0" smtClean="0"/>
              <a:t>Low frequency</a:t>
            </a:r>
          </a:p>
          <a:p>
            <a:r>
              <a:rPr lang="en-US" sz="1600" dirty="0" smtClean="0"/>
              <a:t>Long Wavelength</a:t>
            </a:r>
          </a:p>
          <a:p>
            <a:r>
              <a:rPr lang="en-US" sz="1600" dirty="0" smtClean="0"/>
              <a:t>Low quantum energy</a:t>
            </a:r>
          </a:p>
        </p:txBody>
      </p:sp>
      <p:sp>
        <p:nvSpPr>
          <p:cNvPr id="8" name="TextBox 7"/>
          <p:cNvSpPr txBox="1"/>
          <p:nvPr/>
        </p:nvSpPr>
        <p:spPr>
          <a:xfrm>
            <a:off x="5830711" y="5257800"/>
            <a:ext cx="2627489" cy="1077218"/>
          </a:xfrm>
          <a:prstGeom prst="rect">
            <a:avLst/>
          </a:prstGeom>
          <a:noFill/>
        </p:spPr>
        <p:txBody>
          <a:bodyPr wrap="square" rtlCol="0">
            <a:spAutoFit/>
          </a:bodyPr>
          <a:lstStyle/>
          <a:p>
            <a:pPr algn="r"/>
            <a:r>
              <a:rPr lang="en-US" sz="1600" dirty="0" smtClean="0"/>
              <a:t>High frequency</a:t>
            </a:r>
          </a:p>
          <a:p>
            <a:pPr algn="r"/>
            <a:r>
              <a:rPr lang="en-US" sz="1600" dirty="0" smtClean="0"/>
              <a:t>Short Wavelength</a:t>
            </a:r>
          </a:p>
          <a:p>
            <a:pPr algn="r"/>
            <a:r>
              <a:rPr lang="en-US" sz="1600" dirty="0" smtClean="0"/>
              <a:t>High quantum energy</a:t>
            </a:r>
          </a:p>
        </p:txBody>
      </p:sp>
    </p:spTree>
    <p:extLst>
      <p:ext uri="{BB962C8B-B14F-4D97-AF65-F5344CB8AC3E}">
        <p14:creationId xmlns:p14="http://schemas.microsoft.com/office/powerpoint/2010/main" val="250068207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Data: Vector (</a:t>
            </a:r>
            <a:r>
              <a:rPr lang="en-US" dirty="0" err="1" smtClean="0"/>
              <a:t>shapefile</a:t>
            </a:r>
            <a:r>
              <a:rPr lang="en-US" dirty="0" smtClean="0"/>
              <a:t>) vs Raster (image)</a:t>
            </a:r>
            <a:endParaRPr lang="en-US" dirty="0"/>
          </a:p>
        </p:txBody>
      </p:sp>
      <p:pic>
        <p:nvPicPr>
          <p:cNvPr id="3" name="Picture 2"/>
          <p:cNvPicPr>
            <a:picLocks noChangeAspect="1"/>
          </p:cNvPicPr>
          <p:nvPr/>
        </p:nvPicPr>
        <p:blipFill rotWithShape="1">
          <a:blip r:embed="rId2"/>
          <a:srcRect l="7289" r="7061"/>
          <a:stretch/>
        </p:blipFill>
        <p:spPr>
          <a:xfrm>
            <a:off x="609600" y="1447799"/>
            <a:ext cx="3657600" cy="4961107"/>
          </a:xfrm>
          <a:prstGeom prst="rect">
            <a:avLst/>
          </a:prstGeom>
        </p:spPr>
      </p:pic>
      <p:pic>
        <p:nvPicPr>
          <p:cNvPr id="4" name="Picture 3"/>
          <p:cNvPicPr>
            <a:picLocks noChangeAspect="1"/>
          </p:cNvPicPr>
          <p:nvPr/>
        </p:nvPicPr>
        <p:blipFill>
          <a:blip r:embed="rId3"/>
          <a:stretch>
            <a:fillRect/>
          </a:stretch>
        </p:blipFill>
        <p:spPr>
          <a:xfrm>
            <a:off x="6096000" y="1559243"/>
            <a:ext cx="2286000" cy="2267364"/>
          </a:xfrm>
          <a:prstGeom prst="rect">
            <a:avLst/>
          </a:prstGeom>
        </p:spPr>
      </p:pic>
      <p:pic>
        <p:nvPicPr>
          <p:cNvPr id="5" name="Picture 4"/>
          <p:cNvPicPr>
            <a:picLocks noChangeAspect="1"/>
          </p:cNvPicPr>
          <p:nvPr/>
        </p:nvPicPr>
        <p:blipFill>
          <a:blip r:embed="rId4"/>
          <a:stretch>
            <a:fillRect/>
          </a:stretch>
        </p:blipFill>
        <p:spPr>
          <a:xfrm>
            <a:off x="6096000" y="3932238"/>
            <a:ext cx="2286000" cy="2279806"/>
          </a:xfrm>
          <a:prstGeom prst="rect">
            <a:avLst/>
          </a:prstGeom>
        </p:spPr>
      </p:pic>
      <p:sp>
        <p:nvSpPr>
          <p:cNvPr id="8" name="TextBox 7"/>
          <p:cNvSpPr txBox="1"/>
          <p:nvPr/>
        </p:nvSpPr>
        <p:spPr>
          <a:xfrm>
            <a:off x="6096000" y="1617213"/>
            <a:ext cx="2286000" cy="492443"/>
          </a:xfrm>
          <a:prstGeom prst="rect">
            <a:avLst/>
          </a:prstGeom>
          <a:noFill/>
        </p:spPr>
        <p:txBody>
          <a:bodyPr wrap="square" rtlCol="0">
            <a:spAutoFit/>
          </a:bodyPr>
          <a:lstStyle/>
          <a:p>
            <a:pPr algn="ctr"/>
            <a:r>
              <a:rPr lang="en-US" dirty="0" smtClean="0"/>
              <a:t>Raster</a:t>
            </a:r>
            <a:endParaRPr lang="en-US" dirty="0"/>
          </a:p>
        </p:txBody>
      </p:sp>
      <p:sp>
        <p:nvSpPr>
          <p:cNvPr id="9" name="TextBox 8"/>
          <p:cNvSpPr txBox="1"/>
          <p:nvPr/>
        </p:nvSpPr>
        <p:spPr>
          <a:xfrm>
            <a:off x="6096000" y="4003357"/>
            <a:ext cx="2286000" cy="492443"/>
          </a:xfrm>
          <a:prstGeom prst="rect">
            <a:avLst/>
          </a:prstGeom>
          <a:noFill/>
        </p:spPr>
        <p:txBody>
          <a:bodyPr wrap="square" rtlCol="0">
            <a:spAutoFit/>
          </a:bodyPr>
          <a:lstStyle/>
          <a:p>
            <a:pPr algn="ctr"/>
            <a:r>
              <a:rPr lang="en-US" dirty="0" smtClean="0"/>
              <a:t>Vector</a:t>
            </a:r>
            <a:endParaRPr lang="en-US" dirty="0"/>
          </a:p>
        </p:txBody>
      </p:sp>
    </p:spTree>
    <p:extLst>
      <p:ext uri="{BB962C8B-B14F-4D97-AF65-F5344CB8AC3E}">
        <p14:creationId xmlns:p14="http://schemas.microsoft.com/office/powerpoint/2010/main" val="3388289856"/>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Raster Data Format</a:t>
            </a:r>
            <a:endParaRPr lang="en-US" dirty="0"/>
          </a:p>
        </p:txBody>
      </p:sp>
      <p:grpSp>
        <p:nvGrpSpPr>
          <p:cNvPr id="31" name="Group 30"/>
          <p:cNvGrpSpPr/>
          <p:nvPr/>
        </p:nvGrpSpPr>
        <p:grpSpPr>
          <a:xfrm>
            <a:off x="304800" y="1863582"/>
            <a:ext cx="6202427" cy="4441968"/>
            <a:chOff x="304800" y="1863582"/>
            <a:chExt cx="6202427" cy="4441968"/>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362695"/>
              <a:ext cx="4762500" cy="3942855"/>
            </a:xfrm>
            <a:prstGeom prst="rect">
              <a:avLst/>
            </a:prstGeom>
          </p:spPr>
        </p:pic>
        <p:sp>
          <p:nvSpPr>
            <p:cNvPr id="4" name="TextBox 3"/>
            <p:cNvSpPr txBox="1"/>
            <p:nvPr/>
          </p:nvSpPr>
          <p:spPr>
            <a:xfrm>
              <a:off x="2310063" y="2057400"/>
              <a:ext cx="214850" cy="355476"/>
            </a:xfrm>
            <a:prstGeom prst="rect">
              <a:avLst/>
            </a:prstGeom>
            <a:noFill/>
          </p:spPr>
          <p:txBody>
            <a:bodyPr wrap="square" rtlCol="0">
              <a:spAutoFit/>
            </a:bodyPr>
            <a:lstStyle/>
            <a:p>
              <a:r>
                <a:rPr lang="en-US" sz="2000" b="1" dirty="0" smtClean="0"/>
                <a:t>1</a:t>
              </a:r>
              <a:endParaRPr lang="en-US" sz="2000" b="1" dirty="0"/>
            </a:p>
          </p:txBody>
        </p:sp>
        <p:sp>
          <p:nvSpPr>
            <p:cNvPr id="5" name="TextBox 4"/>
            <p:cNvSpPr txBox="1"/>
            <p:nvPr/>
          </p:nvSpPr>
          <p:spPr>
            <a:xfrm>
              <a:off x="1379048" y="2235138"/>
              <a:ext cx="214850" cy="355476"/>
            </a:xfrm>
            <a:prstGeom prst="rect">
              <a:avLst/>
            </a:prstGeom>
            <a:noFill/>
          </p:spPr>
          <p:txBody>
            <a:bodyPr wrap="square" rtlCol="0">
              <a:spAutoFit/>
            </a:bodyPr>
            <a:lstStyle/>
            <a:p>
              <a:r>
                <a:rPr lang="en-US" sz="2000" b="1" dirty="0" smtClean="0"/>
                <a:t>1</a:t>
              </a:r>
              <a:endParaRPr lang="en-US" sz="2000" b="1" dirty="0"/>
            </a:p>
          </p:txBody>
        </p:sp>
        <p:sp>
          <p:nvSpPr>
            <p:cNvPr id="6" name="TextBox 5"/>
            <p:cNvSpPr txBox="1"/>
            <p:nvPr/>
          </p:nvSpPr>
          <p:spPr>
            <a:xfrm>
              <a:off x="909562" y="2514319"/>
              <a:ext cx="214850" cy="355476"/>
            </a:xfrm>
            <a:prstGeom prst="rect">
              <a:avLst/>
            </a:prstGeom>
            <a:noFill/>
          </p:spPr>
          <p:txBody>
            <a:bodyPr wrap="square" rtlCol="0">
              <a:spAutoFit/>
            </a:bodyPr>
            <a:lstStyle/>
            <a:p>
              <a:r>
                <a:rPr lang="en-US" sz="2000" b="1" dirty="0" smtClean="0"/>
                <a:t>2</a:t>
              </a:r>
              <a:endParaRPr lang="en-US" sz="2000" b="1" dirty="0"/>
            </a:p>
          </p:txBody>
        </p:sp>
        <p:sp>
          <p:nvSpPr>
            <p:cNvPr id="7" name="TextBox 6"/>
            <p:cNvSpPr txBox="1"/>
            <p:nvPr/>
          </p:nvSpPr>
          <p:spPr>
            <a:xfrm>
              <a:off x="412225" y="2869795"/>
              <a:ext cx="214850" cy="355476"/>
            </a:xfrm>
            <a:prstGeom prst="rect">
              <a:avLst/>
            </a:prstGeom>
            <a:noFill/>
          </p:spPr>
          <p:txBody>
            <a:bodyPr wrap="square" rtlCol="0">
              <a:spAutoFit/>
            </a:bodyPr>
            <a:lstStyle/>
            <a:p>
              <a:r>
                <a:rPr lang="en-US" sz="2000" b="1" dirty="0" smtClean="0"/>
                <a:t>3</a:t>
              </a:r>
              <a:endParaRPr lang="en-US" sz="2000" b="1" dirty="0"/>
            </a:p>
          </p:txBody>
        </p:sp>
        <p:sp>
          <p:nvSpPr>
            <p:cNvPr id="8" name="TextBox 7"/>
            <p:cNvSpPr txBox="1"/>
            <p:nvPr/>
          </p:nvSpPr>
          <p:spPr>
            <a:xfrm>
              <a:off x="3312695" y="2235138"/>
              <a:ext cx="214850" cy="355476"/>
            </a:xfrm>
            <a:prstGeom prst="rect">
              <a:avLst/>
            </a:prstGeom>
            <a:noFill/>
          </p:spPr>
          <p:txBody>
            <a:bodyPr wrap="square" rtlCol="0">
              <a:spAutoFit/>
            </a:bodyPr>
            <a:lstStyle/>
            <a:p>
              <a:r>
                <a:rPr lang="en-US" sz="2000" b="1" dirty="0" smtClean="0"/>
                <a:t>2</a:t>
              </a:r>
              <a:endParaRPr lang="en-US" sz="2000" b="1" dirty="0"/>
            </a:p>
          </p:txBody>
        </p:sp>
        <p:sp>
          <p:nvSpPr>
            <p:cNvPr id="9" name="TextBox 8"/>
            <p:cNvSpPr txBox="1"/>
            <p:nvPr/>
          </p:nvSpPr>
          <p:spPr>
            <a:xfrm>
              <a:off x="4458559" y="2447693"/>
              <a:ext cx="214850" cy="355476"/>
            </a:xfrm>
            <a:prstGeom prst="rect">
              <a:avLst/>
            </a:prstGeom>
            <a:noFill/>
          </p:spPr>
          <p:txBody>
            <a:bodyPr wrap="square" rtlCol="0">
              <a:spAutoFit/>
            </a:bodyPr>
            <a:lstStyle/>
            <a:p>
              <a:r>
                <a:rPr lang="en-US" sz="2000" b="1" dirty="0" smtClean="0"/>
                <a:t>3</a:t>
              </a:r>
              <a:endParaRPr lang="en-US" sz="2000" b="1" dirty="0"/>
            </a:p>
          </p:txBody>
        </p:sp>
        <p:sp>
          <p:nvSpPr>
            <p:cNvPr id="11" name="TextBox 10"/>
            <p:cNvSpPr txBox="1"/>
            <p:nvPr/>
          </p:nvSpPr>
          <p:spPr>
            <a:xfrm>
              <a:off x="412225" y="1981200"/>
              <a:ext cx="883175" cy="523220"/>
            </a:xfrm>
            <a:prstGeom prst="rect">
              <a:avLst/>
            </a:prstGeom>
            <a:noFill/>
          </p:spPr>
          <p:txBody>
            <a:bodyPr wrap="square" rtlCol="0">
              <a:spAutoFit/>
            </a:bodyPr>
            <a:lstStyle/>
            <a:p>
              <a:r>
                <a:rPr lang="en-US" sz="1400" b="1" dirty="0" smtClean="0"/>
                <a:t>Lines</a:t>
              </a:r>
              <a:r>
                <a:rPr lang="en-US" sz="1400" dirty="0" smtClean="0"/>
                <a:t> </a:t>
              </a:r>
              <a:r>
                <a:rPr lang="en-US" sz="1400" b="1" dirty="0" smtClean="0"/>
                <a:t>or rows</a:t>
              </a:r>
              <a:endParaRPr lang="en-US" sz="1400" b="1" dirty="0"/>
            </a:p>
          </p:txBody>
        </p:sp>
        <p:sp>
          <p:nvSpPr>
            <p:cNvPr id="12" name="TextBox 11"/>
            <p:cNvSpPr txBox="1"/>
            <p:nvPr/>
          </p:nvSpPr>
          <p:spPr>
            <a:xfrm>
              <a:off x="3312695" y="1863582"/>
              <a:ext cx="1030705" cy="307777"/>
            </a:xfrm>
            <a:prstGeom prst="rect">
              <a:avLst/>
            </a:prstGeom>
            <a:noFill/>
          </p:spPr>
          <p:txBody>
            <a:bodyPr wrap="square" rtlCol="0">
              <a:spAutoFit/>
            </a:bodyPr>
            <a:lstStyle/>
            <a:p>
              <a:r>
                <a:rPr lang="en-US" sz="1400" b="1" dirty="0" smtClean="0"/>
                <a:t>Columns</a:t>
              </a:r>
              <a:endParaRPr lang="en-US" sz="1400" b="1" dirty="0"/>
            </a:p>
          </p:txBody>
        </p:sp>
        <p:sp>
          <p:nvSpPr>
            <p:cNvPr id="25" name="TextBox 24"/>
            <p:cNvSpPr txBox="1"/>
            <p:nvPr/>
          </p:nvSpPr>
          <p:spPr>
            <a:xfrm>
              <a:off x="5476522" y="4014585"/>
              <a:ext cx="1030705" cy="307777"/>
            </a:xfrm>
            <a:prstGeom prst="rect">
              <a:avLst/>
            </a:prstGeom>
            <a:noFill/>
          </p:spPr>
          <p:txBody>
            <a:bodyPr wrap="square" rtlCol="0">
              <a:spAutoFit/>
            </a:bodyPr>
            <a:lstStyle/>
            <a:p>
              <a:r>
                <a:rPr lang="en-US" sz="1400" b="1" dirty="0" smtClean="0"/>
                <a:t>Bands</a:t>
              </a:r>
              <a:endParaRPr lang="en-US" sz="1400" b="1" dirty="0"/>
            </a:p>
          </p:txBody>
        </p:sp>
        <p:sp>
          <p:nvSpPr>
            <p:cNvPr id="26" name="TextBox 25"/>
            <p:cNvSpPr txBox="1"/>
            <p:nvPr/>
          </p:nvSpPr>
          <p:spPr>
            <a:xfrm>
              <a:off x="5114025" y="2824033"/>
              <a:ext cx="214850" cy="355476"/>
            </a:xfrm>
            <a:prstGeom prst="rect">
              <a:avLst/>
            </a:prstGeom>
            <a:noFill/>
          </p:spPr>
          <p:txBody>
            <a:bodyPr wrap="square" rtlCol="0">
              <a:spAutoFit/>
            </a:bodyPr>
            <a:lstStyle/>
            <a:p>
              <a:r>
                <a:rPr lang="en-US" sz="2000" b="1" dirty="0" smtClean="0"/>
                <a:t>1</a:t>
              </a:r>
              <a:endParaRPr lang="en-US" sz="2000" b="1" dirty="0"/>
            </a:p>
          </p:txBody>
        </p:sp>
        <p:sp>
          <p:nvSpPr>
            <p:cNvPr id="27" name="TextBox 26"/>
            <p:cNvSpPr txBox="1"/>
            <p:nvPr/>
          </p:nvSpPr>
          <p:spPr>
            <a:xfrm>
              <a:off x="5150375" y="3987924"/>
              <a:ext cx="214850" cy="355476"/>
            </a:xfrm>
            <a:prstGeom prst="rect">
              <a:avLst/>
            </a:prstGeom>
            <a:noFill/>
          </p:spPr>
          <p:txBody>
            <a:bodyPr wrap="square" rtlCol="0">
              <a:spAutoFit/>
            </a:bodyPr>
            <a:lstStyle/>
            <a:p>
              <a:r>
                <a:rPr lang="en-US" sz="2000" b="1" dirty="0" smtClean="0"/>
                <a:t>2</a:t>
              </a:r>
              <a:endParaRPr lang="en-US" sz="2000" b="1" dirty="0"/>
            </a:p>
          </p:txBody>
        </p:sp>
        <p:sp>
          <p:nvSpPr>
            <p:cNvPr id="28" name="TextBox 27"/>
            <p:cNvSpPr txBox="1"/>
            <p:nvPr/>
          </p:nvSpPr>
          <p:spPr>
            <a:xfrm>
              <a:off x="5150375" y="5189775"/>
              <a:ext cx="214850" cy="355476"/>
            </a:xfrm>
            <a:prstGeom prst="rect">
              <a:avLst/>
            </a:prstGeom>
            <a:noFill/>
          </p:spPr>
          <p:txBody>
            <a:bodyPr wrap="square" rtlCol="0">
              <a:spAutoFit/>
            </a:bodyPr>
            <a:lstStyle/>
            <a:p>
              <a:r>
                <a:rPr lang="en-US" sz="2000" b="1" dirty="0" smtClean="0"/>
                <a:t>3</a:t>
              </a:r>
              <a:endParaRPr lang="en-US" sz="2000" b="1" dirty="0"/>
            </a:p>
          </p:txBody>
        </p:sp>
      </p:grpSp>
      <p:pic>
        <p:nvPicPr>
          <p:cNvPr id="29" name="Picture 28"/>
          <p:cNvPicPr>
            <a:picLocks noChangeAspect="1"/>
          </p:cNvPicPr>
          <p:nvPr/>
        </p:nvPicPr>
        <p:blipFill>
          <a:blip r:embed="rId3"/>
          <a:stretch>
            <a:fillRect/>
          </a:stretch>
        </p:blipFill>
        <p:spPr>
          <a:xfrm>
            <a:off x="6361162" y="1828800"/>
            <a:ext cx="2367378" cy="2776723"/>
          </a:xfrm>
          <a:prstGeom prst="rect">
            <a:avLst/>
          </a:prstGeom>
        </p:spPr>
      </p:pic>
      <p:sp>
        <p:nvSpPr>
          <p:cNvPr id="30" name="TextBox 29"/>
          <p:cNvSpPr txBox="1"/>
          <p:nvPr/>
        </p:nvSpPr>
        <p:spPr>
          <a:xfrm>
            <a:off x="5577840" y="4572000"/>
            <a:ext cx="3413760" cy="1815882"/>
          </a:xfrm>
          <a:prstGeom prst="rect">
            <a:avLst/>
          </a:prstGeom>
          <a:noFill/>
        </p:spPr>
        <p:txBody>
          <a:bodyPr wrap="square" rtlCol="0">
            <a:spAutoFit/>
          </a:bodyPr>
          <a:lstStyle/>
          <a:p>
            <a:r>
              <a:rPr lang="en-US" sz="1400" dirty="0" smtClean="0"/>
              <a:t>Images can be gray-scale or have color applied to distinguish values.</a:t>
            </a:r>
          </a:p>
          <a:p>
            <a:r>
              <a:rPr lang="en-US" sz="1400" dirty="0" smtClean="0"/>
              <a:t>Each pixel or picture element in an image has an X,Y coordinate and an associated value for each band.</a:t>
            </a:r>
          </a:p>
          <a:p>
            <a:r>
              <a:rPr lang="en-US" sz="1400" dirty="0" smtClean="0"/>
              <a:t>Line 3, Column 2 has values of 7.8, 5.0, and 2.7 for bands 1, 2, &amp; 3 respectively.</a:t>
            </a:r>
          </a:p>
        </p:txBody>
      </p:sp>
    </p:spTree>
    <p:extLst>
      <p:ext uri="{BB962C8B-B14F-4D97-AF65-F5344CB8AC3E}">
        <p14:creationId xmlns:p14="http://schemas.microsoft.com/office/powerpoint/2010/main" val="17631395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Resolution Concepts</a:t>
            </a:r>
            <a:endParaRPr lang="en-US" dirty="0"/>
          </a:p>
        </p:txBody>
      </p:sp>
      <p:sp>
        <p:nvSpPr>
          <p:cNvPr id="3" name="Text Box 3"/>
          <p:cNvSpPr txBox="1">
            <a:spLocks noChangeArrowheads="1"/>
          </p:cNvSpPr>
          <p:nvPr/>
        </p:nvSpPr>
        <p:spPr bwMode="auto">
          <a:xfrm>
            <a:off x="1143000" y="1537930"/>
            <a:ext cx="6858000" cy="48628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000" dirty="0" smtClean="0">
                <a:solidFill>
                  <a:prstClr val="black"/>
                </a:solidFill>
                <a:latin typeface="Arial" pitchFamily="34" charset="0"/>
              </a:rPr>
              <a:t>We will discuss three types of satellite resolution:</a:t>
            </a:r>
          </a:p>
          <a:p>
            <a:pPr marL="457200" indent="-457200" eaLnBrk="1" hangingPunct="1">
              <a:buAutoNum type="arabicParenR"/>
            </a:pPr>
            <a:r>
              <a:rPr lang="en-US" sz="2000" b="1" dirty="0" smtClean="0">
                <a:solidFill>
                  <a:prstClr val="black"/>
                </a:solidFill>
                <a:latin typeface="Arial" pitchFamily="34" charset="0"/>
              </a:rPr>
              <a:t>Spectral Resolution</a:t>
            </a:r>
            <a:r>
              <a:rPr lang="en-US" sz="2000" dirty="0" smtClean="0">
                <a:solidFill>
                  <a:prstClr val="black"/>
                </a:solidFill>
                <a:latin typeface="Arial" pitchFamily="34" charset="0"/>
              </a:rPr>
              <a:t> – refers to the degree to which a satellite sensor can distinguish or resolve features of the electromagnetic spectrum</a:t>
            </a:r>
          </a:p>
          <a:p>
            <a:pPr marL="457200" indent="-457200" eaLnBrk="1" hangingPunct="1">
              <a:buAutoNum type="arabicParenR"/>
            </a:pPr>
            <a:endParaRPr lang="en-US" sz="2000" dirty="0" smtClean="0">
              <a:solidFill>
                <a:prstClr val="black"/>
              </a:solidFill>
              <a:latin typeface="Arial" pitchFamily="34" charset="0"/>
            </a:endParaRPr>
          </a:p>
          <a:p>
            <a:pPr marL="457200" indent="-457200" eaLnBrk="1" hangingPunct="1">
              <a:buAutoNum type="arabicParenR"/>
            </a:pPr>
            <a:r>
              <a:rPr lang="en-US" sz="2000" b="1" dirty="0" smtClean="0">
                <a:solidFill>
                  <a:prstClr val="black"/>
                </a:solidFill>
                <a:latin typeface="Arial" pitchFamily="34" charset="0"/>
              </a:rPr>
              <a:t>Spatial Resolution </a:t>
            </a:r>
            <a:r>
              <a:rPr lang="en-US" sz="2000" dirty="0" smtClean="0">
                <a:solidFill>
                  <a:prstClr val="black"/>
                </a:solidFill>
                <a:latin typeface="Arial" pitchFamily="34" charset="0"/>
              </a:rPr>
              <a:t>– refers to the number of pixels utilized in construction of a digital image.  Images having higher spatial resolution are composed of a greater number of pixels than those of lower resolution.</a:t>
            </a:r>
          </a:p>
          <a:p>
            <a:pPr marL="457200" indent="-457200" eaLnBrk="1" hangingPunct="1">
              <a:buAutoNum type="arabicParenR"/>
            </a:pPr>
            <a:endParaRPr lang="en-US" sz="2000" dirty="0" smtClean="0">
              <a:solidFill>
                <a:prstClr val="black"/>
              </a:solidFill>
              <a:latin typeface="Arial" pitchFamily="34" charset="0"/>
            </a:endParaRPr>
          </a:p>
          <a:p>
            <a:pPr marL="457200" indent="-457200" eaLnBrk="1" hangingPunct="1">
              <a:buAutoNum type="arabicParenR"/>
            </a:pPr>
            <a:r>
              <a:rPr lang="en-US" sz="2000" b="1" dirty="0" smtClean="0">
                <a:solidFill>
                  <a:prstClr val="black"/>
                </a:solidFill>
                <a:latin typeface="Arial" pitchFamily="34" charset="0"/>
              </a:rPr>
              <a:t>Temporal Resolution</a:t>
            </a:r>
            <a:r>
              <a:rPr lang="en-US" sz="2000" dirty="0" smtClean="0">
                <a:solidFill>
                  <a:prstClr val="black"/>
                </a:solidFill>
                <a:latin typeface="Arial" pitchFamily="34" charset="0"/>
              </a:rPr>
              <a:t> – refers to the frequency of a measurement with respect to time.  Often there is a trade-off between temporal and spatial resolution.</a:t>
            </a:r>
          </a:p>
        </p:txBody>
      </p:sp>
    </p:spTree>
    <p:extLst>
      <p:ext uri="{BB962C8B-B14F-4D97-AF65-F5344CB8AC3E}">
        <p14:creationId xmlns:p14="http://schemas.microsoft.com/office/powerpoint/2010/main" val="3462081803"/>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Resolution</a:t>
            </a:r>
            <a:endParaRPr lang="en-US" dirty="0"/>
          </a:p>
        </p:txBody>
      </p:sp>
      <p:pic>
        <p:nvPicPr>
          <p:cNvPr id="3" name="Picture 2"/>
          <p:cNvPicPr>
            <a:picLocks noChangeAspect="1"/>
          </p:cNvPicPr>
          <p:nvPr/>
        </p:nvPicPr>
        <p:blipFill>
          <a:blip r:embed="rId2"/>
          <a:stretch>
            <a:fillRect/>
          </a:stretch>
        </p:blipFill>
        <p:spPr>
          <a:xfrm>
            <a:off x="1940719" y="1508760"/>
            <a:ext cx="5262562" cy="5170906"/>
          </a:xfrm>
          <a:prstGeom prst="rect">
            <a:avLst/>
          </a:prstGeom>
        </p:spPr>
      </p:pic>
    </p:spTree>
    <p:extLst>
      <p:ext uri="{BB962C8B-B14F-4D97-AF65-F5344CB8AC3E}">
        <p14:creationId xmlns:p14="http://schemas.microsoft.com/office/powerpoint/2010/main" val="239085711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Resolution</a:t>
            </a:r>
            <a:endParaRPr lang="en-US" dirty="0"/>
          </a:p>
        </p:txBody>
      </p:sp>
      <p:pic>
        <p:nvPicPr>
          <p:cNvPr id="5" name="Picture 4"/>
          <p:cNvPicPr>
            <a:picLocks noChangeAspect="1"/>
          </p:cNvPicPr>
          <p:nvPr/>
        </p:nvPicPr>
        <p:blipFill>
          <a:blip r:embed="rId2"/>
          <a:stretch>
            <a:fillRect/>
          </a:stretch>
        </p:blipFill>
        <p:spPr>
          <a:xfrm>
            <a:off x="121920" y="1820826"/>
            <a:ext cx="8869680" cy="4122774"/>
          </a:xfrm>
          <a:prstGeom prst="rect">
            <a:avLst/>
          </a:prstGeom>
        </p:spPr>
      </p:pic>
    </p:spTree>
    <p:extLst>
      <p:ext uri="{BB962C8B-B14F-4D97-AF65-F5344CB8AC3E}">
        <p14:creationId xmlns:p14="http://schemas.microsoft.com/office/powerpoint/2010/main" val="287459967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Remote Sensing Defined</a:t>
            </a:r>
            <a:endParaRPr lang="en-US" dirty="0"/>
          </a:p>
        </p:txBody>
      </p:sp>
      <p:sp>
        <p:nvSpPr>
          <p:cNvPr id="3" name="Rectangle 6"/>
          <p:cNvSpPr>
            <a:spLocks noChangeArrowheads="1"/>
          </p:cNvSpPr>
          <p:nvPr/>
        </p:nvSpPr>
        <p:spPr bwMode="auto">
          <a:xfrm>
            <a:off x="876300" y="1676400"/>
            <a:ext cx="7391400" cy="44781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rgbClr val="FAFD00"/>
              </a:buClr>
              <a:buSzPct val="64000"/>
              <a:buFont typeface="Monotype Sorts" pitchFamily="2" charset="2"/>
              <a:buNone/>
            </a:pPr>
            <a:r>
              <a:rPr lang="en-US" sz="2800" b="1" dirty="0"/>
              <a:t>“…the science of acquiring information about the Earth’s surface without being in direct contact with it</a:t>
            </a:r>
            <a:r>
              <a:rPr lang="en-US" sz="2800" b="1" dirty="0" smtClean="0"/>
              <a:t>”</a:t>
            </a:r>
            <a:endParaRPr lang="en-US" sz="2400" b="1" dirty="0">
              <a:cs typeface="Times New Roman" pitchFamily="18" charset="0"/>
            </a:endParaRPr>
          </a:p>
          <a:p>
            <a:pPr>
              <a:spcBef>
                <a:spcPct val="50000"/>
              </a:spcBef>
              <a:buClr>
                <a:srgbClr val="FAFD00"/>
              </a:buClr>
              <a:buSzPct val="64000"/>
              <a:buFont typeface="Monotype Sorts" pitchFamily="2" charset="2"/>
              <a:buNone/>
            </a:pPr>
            <a:r>
              <a:rPr lang="en-US" sz="2400" b="1" dirty="0">
                <a:cs typeface="Times New Roman" pitchFamily="18" charset="0"/>
              </a:rPr>
              <a:t>Remote sensing involves the detection and measurement of phenomena with devices sensitive to electromagnetic energy such as: </a:t>
            </a:r>
            <a:endParaRPr lang="en-US" sz="2400" b="1" dirty="0"/>
          </a:p>
          <a:p>
            <a:pPr marL="1371600" lvl="2" indent="-457200">
              <a:spcBef>
                <a:spcPct val="50000"/>
              </a:spcBef>
              <a:buClr>
                <a:schemeClr val="tx1"/>
              </a:buClr>
              <a:buSzPct val="80000"/>
              <a:buFont typeface="Wingdings" panose="05000000000000000000" pitchFamily="2" charset="2"/>
              <a:buChar char="§"/>
            </a:pPr>
            <a:r>
              <a:rPr lang="en-US" sz="2600" b="1" dirty="0"/>
              <a:t>	hand-held sensors</a:t>
            </a:r>
          </a:p>
          <a:p>
            <a:pPr marL="1371600" lvl="2" indent="-457200">
              <a:spcBef>
                <a:spcPct val="50000"/>
              </a:spcBef>
              <a:buClr>
                <a:schemeClr val="tx1"/>
              </a:buClr>
              <a:buSzPct val="80000"/>
              <a:buFont typeface="Wingdings" panose="05000000000000000000" pitchFamily="2" charset="2"/>
              <a:buChar char="§"/>
            </a:pPr>
            <a:r>
              <a:rPr lang="en-US" sz="2600" b="1" dirty="0"/>
              <a:t>	aircraft sensors and cameras</a:t>
            </a:r>
          </a:p>
          <a:p>
            <a:pPr marL="1371600" lvl="2" indent="-457200">
              <a:spcBef>
                <a:spcPct val="50000"/>
              </a:spcBef>
              <a:buClr>
                <a:schemeClr val="tx1"/>
              </a:buClr>
              <a:buSzPct val="80000"/>
              <a:buFont typeface="Wingdings" panose="05000000000000000000" pitchFamily="2" charset="2"/>
              <a:buChar char="§"/>
            </a:pPr>
            <a:r>
              <a:rPr lang="en-US" sz="2600" b="1" dirty="0"/>
              <a:t>	satellite sensors</a:t>
            </a:r>
          </a:p>
        </p:txBody>
      </p:sp>
    </p:spTree>
    <p:extLst>
      <p:ext uri="{BB962C8B-B14F-4D97-AF65-F5344CB8AC3E}">
        <p14:creationId xmlns:p14="http://schemas.microsoft.com/office/powerpoint/2010/main" val="422896905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Resolution</a:t>
            </a:r>
            <a:endParaRPr lang="en-US" dirty="0"/>
          </a:p>
        </p:txBody>
      </p:sp>
      <p:pic>
        <p:nvPicPr>
          <p:cNvPr id="3" name="Picture 2"/>
          <p:cNvPicPr>
            <a:picLocks noChangeAspect="1"/>
          </p:cNvPicPr>
          <p:nvPr/>
        </p:nvPicPr>
        <p:blipFill>
          <a:blip r:embed="rId2"/>
          <a:stretch>
            <a:fillRect/>
          </a:stretch>
        </p:blipFill>
        <p:spPr>
          <a:xfrm>
            <a:off x="1360170" y="1508760"/>
            <a:ext cx="2590800" cy="4739800"/>
          </a:xfrm>
          <a:prstGeom prst="rect">
            <a:avLst/>
          </a:prstGeom>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40753" t="44690"/>
          <a:stretch>
            <a:fillRect/>
          </a:stretch>
        </p:blipFill>
        <p:spPr bwMode="auto">
          <a:xfrm>
            <a:off x="4499610" y="3145000"/>
            <a:ext cx="3352800" cy="3027200"/>
          </a:xfrm>
          <a:prstGeom prst="rect">
            <a:avLst/>
          </a:prstGeom>
          <a:noFill/>
          <a:ln w="9525">
            <a:solidFill>
              <a:srgbClr val="000000"/>
            </a:solidFill>
            <a:miter lim="800000"/>
            <a:headEnd/>
            <a:tailEnd/>
          </a:ln>
          <a:effectLst>
            <a:outerShdw dist="89803" dir="2700000" algn="ctr" rotWithShape="0">
              <a:srgbClr val="000000"/>
            </a:outerShdw>
          </a:effectLst>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4423410" y="1504950"/>
            <a:ext cx="3577590" cy="1492716"/>
          </a:xfrm>
          <a:prstGeom prst="rect">
            <a:avLst/>
          </a:prstGeom>
          <a:noFill/>
        </p:spPr>
        <p:txBody>
          <a:bodyPr wrap="square" rtlCol="0">
            <a:spAutoFit/>
          </a:bodyPr>
          <a:lstStyle/>
          <a:p>
            <a:r>
              <a:rPr lang="en-US" sz="1400" dirty="0" smtClean="0"/>
              <a:t>The image stack below shows gray-scale images of different parts of the electromagnetic spectrum.</a:t>
            </a:r>
          </a:p>
          <a:p>
            <a:r>
              <a:rPr lang="en-US" sz="1400" dirty="0" smtClean="0"/>
              <a:t>The gray scale bands can be combined to create color images that help to illustrate different features of the landscape.</a:t>
            </a:r>
          </a:p>
        </p:txBody>
      </p:sp>
    </p:spTree>
    <p:extLst>
      <p:ext uri="{BB962C8B-B14F-4D97-AF65-F5344CB8AC3E}">
        <p14:creationId xmlns:p14="http://schemas.microsoft.com/office/powerpoint/2010/main" val="2590451252"/>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Resolution</a:t>
            </a:r>
            <a:endParaRPr lang="en-US" dirty="0"/>
          </a:p>
        </p:txBody>
      </p:sp>
      <p:pic>
        <p:nvPicPr>
          <p:cNvPr id="5" name="Picture 4"/>
          <p:cNvPicPr>
            <a:picLocks noChangeAspect="1"/>
          </p:cNvPicPr>
          <p:nvPr/>
        </p:nvPicPr>
        <p:blipFill>
          <a:blip r:embed="rId3"/>
          <a:stretch>
            <a:fillRect/>
          </a:stretch>
        </p:blipFill>
        <p:spPr>
          <a:xfrm>
            <a:off x="382715" y="4267200"/>
            <a:ext cx="2790825" cy="2472631"/>
          </a:xfrm>
          <a:prstGeom prst="rect">
            <a:avLst/>
          </a:prstGeom>
        </p:spPr>
      </p:pic>
      <p:pic>
        <p:nvPicPr>
          <p:cNvPr id="7" name="Picture 6"/>
          <p:cNvPicPr>
            <a:picLocks noChangeAspect="1"/>
          </p:cNvPicPr>
          <p:nvPr/>
        </p:nvPicPr>
        <p:blipFill>
          <a:blip r:embed="rId4"/>
          <a:stretch>
            <a:fillRect/>
          </a:stretch>
        </p:blipFill>
        <p:spPr>
          <a:xfrm>
            <a:off x="3352800" y="4267200"/>
            <a:ext cx="2788920" cy="2481974"/>
          </a:xfrm>
          <a:prstGeom prst="rect">
            <a:avLst/>
          </a:prstGeom>
        </p:spPr>
      </p:pic>
      <p:pic>
        <p:nvPicPr>
          <p:cNvPr id="8" name="Picture 7"/>
          <p:cNvPicPr>
            <a:picLocks noChangeAspect="1"/>
          </p:cNvPicPr>
          <p:nvPr/>
        </p:nvPicPr>
        <p:blipFill>
          <a:blip r:embed="rId5"/>
          <a:stretch>
            <a:fillRect/>
          </a:stretch>
        </p:blipFill>
        <p:spPr>
          <a:xfrm>
            <a:off x="6309360" y="4356447"/>
            <a:ext cx="2743200" cy="2294136"/>
          </a:xfrm>
          <a:prstGeom prst="rect">
            <a:avLst/>
          </a:prstGeom>
          <a:ln w="50800">
            <a:solidFill>
              <a:srgbClr val="FFFF00"/>
            </a:solidFill>
          </a:ln>
        </p:spPr>
      </p:pic>
      <p:sp>
        <p:nvSpPr>
          <p:cNvPr id="9" name="Rectangle 8"/>
          <p:cNvSpPr/>
          <p:nvPr/>
        </p:nvSpPr>
        <p:spPr>
          <a:xfrm>
            <a:off x="3886200" y="4648200"/>
            <a:ext cx="533400" cy="457200"/>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3"/>
          </p:cNvCxnSpPr>
          <p:nvPr/>
        </p:nvCxnSpPr>
        <p:spPr>
          <a:xfrm>
            <a:off x="4419600" y="4876800"/>
            <a:ext cx="1722120" cy="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6"/>
          <a:stretch>
            <a:fillRect/>
          </a:stretch>
        </p:blipFill>
        <p:spPr>
          <a:xfrm>
            <a:off x="701612" y="1452911"/>
            <a:ext cx="3328416" cy="2734056"/>
          </a:xfrm>
          <a:prstGeom prst="rect">
            <a:avLst/>
          </a:prstGeom>
        </p:spPr>
      </p:pic>
      <p:pic>
        <p:nvPicPr>
          <p:cNvPr id="14" name="Picture 13"/>
          <p:cNvPicPr>
            <a:picLocks noChangeAspect="1"/>
          </p:cNvPicPr>
          <p:nvPr/>
        </p:nvPicPr>
        <p:blipFill>
          <a:blip r:embed="rId7"/>
          <a:stretch>
            <a:fillRect/>
          </a:stretch>
        </p:blipFill>
        <p:spPr>
          <a:xfrm>
            <a:off x="4672584" y="1452911"/>
            <a:ext cx="3328416" cy="2734056"/>
          </a:xfrm>
          <a:prstGeom prst="rect">
            <a:avLst/>
          </a:prstGeom>
        </p:spPr>
      </p:pic>
    </p:spTree>
    <p:extLst>
      <p:ext uri="{BB962C8B-B14F-4D97-AF65-F5344CB8AC3E}">
        <p14:creationId xmlns:p14="http://schemas.microsoft.com/office/powerpoint/2010/main" val="314091866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dirty="0" smtClean="0"/>
              <a:t>Spatial Resolution</a:t>
            </a:r>
          </a:p>
        </p:txBody>
      </p:sp>
      <p:sp>
        <p:nvSpPr>
          <p:cNvPr id="3" name="Content Placeholder 2"/>
          <p:cNvSpPr>
            <a:spLocks noGrp="1"/>
          </p:cNvSpPr>
          <p:nvPr>
            <p:ph idx="1"/>
          </p:nvPr>
        </p:nvSpPr>
        <p:spPr>
          <a:xfrm>
            <a:off x="457200" y="1219200"/>
            <a:ext cx="8229600" cy="1524000"/>
          </a:xfrm>
        </p:spPr>
        <p:txBody>
          <a:bodyPr rtlCol="0">
            <a:normAutofit/>
          </a:bodyPr>
          <a:lstStyle/>
          <a:p>
            <a:pPr eaLnBrk="1" fontAlgn="auto" hangingPunct="1">
              <a:spcAft>
                <a:spcPts val="0"/>
              </a:spcAft>
              <a:defRPr/>
            </a:pPr>
            <a:r>
              <a:rPr lang="en-US" dirty="0" smtClean="0"/>
              <a:t>An Image is made up of cells called “pixels” (picture elements)</a:t>
            </a:r>
          </a:p>
          <a:p>
            <a:pPr eaLnBrk="1" fontAlgn="auto" hangingPunct="1">
              <a:spcAft>
                <a:spcPts val="0"/>
              </a:spcAft>
              <a:defRPr/>
            </a:pPr>
            <a:r>
              <a:rPr lang="en-US" dirty="0" smtClean="0"/>
              <a:t>Spatial resolution refers to the number of pixels utilized to construct a digital image – pixel size varies between satellites</a:t>
            </a:r>
          </a:p>
        </p:txBody>
      </p:sp>
      <p:pic>
        <p:nvPicPr>
          <p:cNvPr id="12" name="Picture 11"/>
          <p:cNvPicPr>
            <a:picLocks noChangeAspect="1"/>
          </p:cNvPicPr>
          <p:nvPr/>
        </p:nvPicPr>
        <p:blipFill>
          <a:blip r:embed="rId2"/>
          <a:stretch>
            <a:fillRect/>
          </a:stretch>
        </p:blipFill>
        <p:spPr>
          <a:xfrm>
            <a:off x="935970" y="2801024"/>
            <a:ext cx="4385865" cy="3561000"/>
          </a:xfrm>
          <a:prstGeom prst="rect">
            <a:avLst/>
          </a:prstGeom>
        </p:spPr>
      </p:pic>
      <p:sp>
        <p:nvSpPr>
          <p:cNvPr id="6" name="Rectangle 5"/>
          <p:cNvSpPr/>
          <p:nvPr/>
        </p:nvSpPr>
        <p:spPr>
          <a:xfrm>
            <a:off x="3113663" y="5181600"/>
            <a:ext cx="381000" cy="457200"/>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 name="Straight Arrow Connector 6"/>
          <p:cNvCxnSpPr>
            <a:stCxn id="6" idx="3"/>
          </p:cNvCxnSpPr>
          <p:nvPr/>
        </p:nvCxnSpPr>
        <p:spPr>
          <a:xfrm>
            <a:off x="3494663" y="5410200"/>
            <a:ext cx="2220337" cy="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3"/>
          <a:stretch>
            <a:fillRect/>
          </a:stretch>
        </p:blipFill>
        <p:spPr>
          <a:xfrm>
            <a:off x="5811837" y="3185447"/>
            <a:ext cx="2493963" cy="2792155"/>
          </a:xfrm>
          <a:prstGeom prst="rect">
            <a:avLst/>
          </a:prstGeom>
          <a:ln w="44450">
            <a:solidFill>
              <a:srgbClr val="C00000"/>
            </a:solidFill>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Resolution</a:t>
            </a:r>
            <a:endParaRPr lang="en-US" dirty="0"/>
          </a:p>
        </p:txBody>
      </p:sp>
      <p:pic>
        <p:nvPicPr>
          <p:cNvPr id="3" name="Picture 2"/>
          <p:cNvPicPr>
            <a:picLocks noChangeAspect="1"/>
          </p:cNvPicPr>
          <p:nvPr/>
        </p:nvPicPr>
        <p:blipFill>
          <a:blip r:embed="rId2"/>
          <a:stretch>
            <a:fillRect/>
          </a:stretch>
        </p:blipFill>
        <p:spPr>
          <a:xfrm>
            <a:off x="685800" y="1752600"/>
            <a:ext cx="7543800" cy="4342556"/>
          </a:xfrm>
          <a:prstGeom prst="rect">
            <a:avLst/>
          </a:prstGeom>
        </p:spPr>
      </p:pic>
    </p:spTree>
    <p:extLst>
      <p:ext uri="{BB962C8B-B14F-4D97-AF65-F5344CB8AC3E}">
        <p14:creationId xmlns:p14="http://schemas.microsoft.com/office/powerpoint/2010/main" val="3476612100"/>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p:cNvPicPr>
            <a:picLocks noChangeAspect="1" noChangeArrowheads="1"/>
          </p:cNvPicPr>
          <p:nvPr/>
        </p:nvPicPr>
        <p:blipFill>
          <a:blip r:embed="rId2"/>
          <a:srcRect/>
          <a:stretch>
            <a:fillRect/>
          </a:stretch>
        </p:blipFill>
        <p:spPr bwMode="auto">
          <a:xfrm>
            <a:off x="3657600" y="971550"/>
            <a:ext cx="5086350" cy="5353050"/>
          </a:xfrm>
          <a:prstGeom prst="rect">
            <a:avLst/>
          </a:prstGeom>
          <a:noFill/>
          <a:ln w="9525">
            <a:solidFill>
              <a:schemeClr val="tx1"/>
            </a:solidFill>
            <a:miter lim="800000"/>
            <a:headEnd/>
            <a:tailEnd/>
          </a:ln>
          <a:effectLst>
            <a:outerShdw dist="89803" dir="2700000" algn="ctr" rotWithShape="0">
              <a:srgbClr val="000000"/>
            </a:outerShdw>
          </a:effectLst>
          <a:extLst/>
        </p:spPr>
      </p:pic>
      <p:sp>
        <p:nvSpPr>
          <p:cNvPr id="312323" name="Rectangle 3"/>
          <p:cNvSpPr>
            <a:spLocks noChangeArrowheads="1"/>
          </p:cNvSpPr>
          <p:nvPr/>
        </p:nvSpPr>
        <p:spPr bwMode="auto">
          <a:xfrm>
            <a:off x="2362200" y="5202238"/>
            <a:ext cx="981075" cy="284162"/>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wrap="none" lIns="90487" tIns="44450" rIns="90487" bIns="44450">
            <a:spAutoFit/>
          </a:bodyPr>
          <a:lstStyle/>
          <a:p>
            <a:pPr algn="ctr" fontAlgn="auto">
              <a:spcBef>
                <a:spcPts val="0"/>
              </a:spcBef>
              <a:spcAft>
                <a:spcPts val="0"/>
              </a:spcAft>
              <a:defRPr/>
            </a:pPr>
            <a:r>
              <a:rPr lang="en-US" sz="1200" dirty="0">
                <a:latin typeface="Times" pitchFamily="18" charset="0"/>
                <a:cs typeface="+mn-cs"/>
              </a:rPr>
              <a:t>Jensen, 2000</a:t>
            </a:r>
            <a:endParaRPr lang="en-US" sz="2400" dirty="0">
              <a:latin typeface="Times" pitchFamily="18" charset="0"/>
              <a:cs typeface="+mn-cs"/>
            </a:endParaRPr>
          </a:p>
        </p:txBody>
      </p:sp>
      <p:sp>
        <p:nvSpPr>
          <p:cNvPr id="5" name="Rectangle 2"/>
          <p:cNvSpPr txBox="1">
            <a:spLocks noChangeArrowheads="1"/>
          </p:cNvSpPr>
          <p:nvPr/>
        </p:nvSpPr>
        <p:spPr>
          <a:xfrm>
            <a:off x="304800" y="1371600"/>
            <a:ext cx="3279775" cy="1143000"/>
          </a:xfrm>
          <a:prstGeom prst="rect">
            <a:avLst/>
          </a:prstGeom>
        </p:spPr>
        <p:txBody>
          <a:bodyPr>
            <a:normAutofit/>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lgn="l" fontAlgn="auto">
              <a:spcAft>
                <a:spcPts val="0"/>
              </a:spcAft>
              <a:defRPr/>
            </a:pPr>
            <a:r>
              <a:rPr lang="en-US" sz="3000" dirty="0" smtClean="0">
                <a:solidFill>
                  <a:schemeClr val="tx1"/>
                </a:solidFill>
                <a:effectLst/>
              </a:rPr>
              <a:t>Spatial Resolution</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dirty="0" smtClean="0"/>
              <a:t>Pixels and Image (spatial) Resolution</a:t>
            </a:r>
          </a:p>
        </p:txBody>
      </p:sp>
      <p:sp>
        <p:nvSpPr>
          <p:cNvPr id="3" name="Content Placeholder 2"/>
          <p:cNvSpPr>
            <a:spLocks noGrp="1"/>
          </p:cNvSpPr>
          <p:nvPr>
            <p:ph idx="1"/>
          </p:nvPr>
        </p:nvSpPr>
        <p:spPr/>
        <p:txBody>
          <a:bodyPr rtlCol="0">
            <a:normAutofit/>
          </a:bodyPr>
          <a:lstStyle/>
          <a:p>
            <a:pPr eaLnBrk="1" fontAlgn="auto" hangingPunct="1">
              <a:spcAft>
                <a:spcPts val="0"/>
              </a:spcAft>
              <a:defRPr/>
            </a:pPr>
            <a:r>
              <a:rPr lang="en-US" dirty="0" smtClean="0"/>
              <a:t>Pixels are different sizes e.g.</a:t>
            </a:r>
          </a:p>
          <a:p>
            <a:pPr lvl="1" eaLnBrk="1" fontAlgn="auto" hangingPunct="1">
              <a:spcAft>
                <a:spcPts val="0"/>
              </a:spcAft>
              <a:defRPr/>
            </a:pPr>
            <a:r>
              <a:rPr lang="en-US" dirty="0" smtClean="0"/>
              <a:t>RFE pixel = 0.1 degrees ~ 10 km</a:t>
            </a:r>
          </a:p>
          <a:p>
            <a:pPr lvl="1" eaLnBrk="1" fontAlgn="auto" hangingPunct="1">
              <a:spcAft>
                <a:spcPts val="0"/>
              </a:spcAft>
              <a:defRPr/>
            </a:pPr>
            <a:r>
              <a:rPr lang="en-US" dirty="0" err="1" smtClean="0"/>
              <a:t>eMODIS</a:t>
            </a:r>
            <a:r>
              <a:rPr lang="en-US" dirty="0" smtClean="0"/>
              <a:t> </a:t>
            </a:r>
            <a:r>
              <a:rPr lang="en-US" dirty="0" err="1" smtClean="0"/>
              <a:t>ETa</a:t>
            </a:r>
            <a:r>
              <a:rPr lang="en-US" dirty="0" smtClean="0"/>
              <a:t> pixel = 1 km</a:t>
            </a:r>
          </a:p>
          <a:p>
            <a:pPr lvl="1" eaLnBrk="1" fontAlgn="auto" hangingPunct="1">
              <a:spcAft>
                <a:spcPts val="0"/>
              </a:spcAft>
              <a:defRPr/>
            </a:pPr>
            <a:r>
              <a:rPr lang="en-US" dirty="0" err="1" smtClean="0"/>
              <a:t>eMODIS</a:t>
            </a:r>
            <a:r>
              <a:rPr lang="en-US" dirty="0" smtClean="0"/>
              <a:t> NDVI pixel = 250m</a:t>
            </a:r>
          </a:p>
          <a:p>
            <a:pPr eaLnBrk="1" fontAlgn="auto" hangingPunct="1">
              <a:spcAft>
                <a:spcPts val="0"/>
              </a:spcAft>
              <a:defRPr/>
            </a:pPr>
            <a:r>
              <a:rPr lang="en-US" dirty="0" smtClean="0"/>
              <a:t>The smaller the pixel, the finer the image, the more spatial information is in the image, and the closer you can zoom into the image</a:t>
            </a:r>
          </a:p>
          <a:p>
            <a:pPr eaLnBrk="1" fontAlgn="auto" hangingPunct="1">
              <a:spcAft>
                <a:spcPts val="0"/>
              </a:spcAft>
              <a:defRPr/>
            </a:pPr>
            <a:r>
              <a:rPr lang="en-US" dirty="0" smtClean="0"/>
              <a:t>Images with smaller pixels have higher resolution.</a:t>
            </a:r>
          </a:p>
          <a:p>
            <a:pPr marL="0" indent="0" eaLnBrk="1" fontAlgn="auto" hangingPunct="1">
              <a:spcAft>
                <a:spcPts val="0"/>
              </a:spcAft>
              <a:buFont typeface="Arial" pitchFamily="34" charset="0"/>
              <a:buNone/>
              <a:defRPr/>
            </a:pPr>
            <a:endParaRPr lang="en-US"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Resolution and Geographic Coverage</a:t>
            </a:r>
            <a:endParaRPr lang="en-US" dirty="0"/>
          </a:p>
        </p:txBody>
      </p:sp>
      <p:pic>
        <p:nvPicPr>
          <p:cNvPr id="3" name="Picture 2"/>
          <p:cNvPicPr>
            <a:picLocks noChangeAspect="1"/>
          </p:cNvPicPr>
          <p:nvPr/>
        </p:nvPicPr>
        <p:blipFill>
          <a:blip r:embed="rId2"/>
          <a:stretch>
            <a:fillRect/>
          </a:stretch>
        </p:blipFill>
        <p:spPr>
          <a:xfrm>
            <a:off x="1471612" y="1676400"/>
            <a:ext cx="6200775" cy="4295775"/>
          </a:xfrm>
          <a:prstGeom prst="rect">
            <a:avLst/>
          </a:prstGeom>
        </p:spPr>
      </p:pic>
    </p:spTree>
    <p:extLst>
      <p:ext uri="{BB962C8B-B14F-4D97-AF65-F5344CB8AC3E}">
        <p14:creationId xmlns:p14="http://schemas.microsoft.com/office/powerpoint/2010/main" val="2915269747"/>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Temporal Resolution</a:t>
            </a:r>
            <a:endParaRPr lang="en-US" dirty="0"/>
          </a:p>
        </p:txBody>
      </p:sp>
      <p:pic>
        <p:nvPicPr>
          <p:cNvPr id="5" name="Picture 4"/>
          <p:cNvPicPr>
            <a:picLocks noChangeAspect="1"/>
          </p:cNvPicPr>
          <p:nvPr/>
        </p:nvPicPr>
        <p:blipFill rotWithShape="1">
          <a:blip r:embed="rId2"/>
          <a:srcRect l="22810" r="20178"/>
          <a:stretch/>
        </p:blipFill>
        <p:spPr>
          <a:xfrm>
            <a:off x="457200" y="2667000"/>
            <a:ext cx="3200400" cy="3198708"/>
          </a:xfrm>
          <a:prstGeom prst="rect">
            <a:avLst/>
          </a:prstGeom>
        </p:spPr>
      </p:pic>
      <p:pic>
        <p:nvPicPr>
          <p:cNvPr id="6" name="Picture 5"/>
          <p:cNvPicPr>
            <a:picLocks noChangeAspect="1"/>
          </p:cNvPicPr>
          <p:nvPr/>
        </p:nvPicPr>
        <p:blipFill>
          <a:blip r:embed="rId3"/>
          <a:stretch>
            <a:fillRect/>
          </a:stretch>
        </p:blipFill>
        <p:spPr>
          <a:xfrm>
            <a:off x="5334000" y="4055958"/>
            <a:ext cx="2409825" cy="1809750"/>
          </a:xfrm>
          <a:prstGeom prst="rect">
            <a:avLst/>
          </a:prstGeom>
        </p:spPr>
      </p:pic>
      <p:sp>
        <p:nvSpPr>
          <p:cNvPr id="7" name="TextBox 6"/>
          <p:cNvSpPr txBox="1"/>
          <p:nvPr/>
        </p:nvSpPr>
        <p:spPr>
          <a:xfrm>
            <a:off x="457200" y="1600200"/>
            <a:ext cx="8229600" cy="830997"/>
          </a:xfrm>
          <a:prstGeom prst="rect">
            <a:avLst/>
          </a:prstGeom>
          <a:noFill/>
        </p:spPr>
        <p:txBody>
          <a:bodyPr wrap="square" rtlCol="0">
            <a:spAutoFit/>
          </a:bodyPr>
          <a:lstStyle/>
          <a:p>
            <a:r>
              <a:rPr lang="en-US" sz="2400" dirty="0" smtClean="0"/>
              <a:t>The temporal resolution specifies the revisiting frequency of a satellite sensor for a specific location.</a:t>
            </a:r>
            <a:endParaRPr lang="en-US" sz="2400" dirty="0"/>
          </a:p>
        </p:txBody>
      </p:sp>
      <p:sp>
        <p:nvSpPr>
          <p:cNvPr id="8" name="TextBox 7"/>
          <p:cNvSpPr txBox="1"/>
          <p:nvPr/>
        </p:nvSpPr>
        <p:spPr>
          <a:xfrm>
            <a:off x="4038600" y="2704968"/>
            <a:ext cx="4267200" cy="1077218"/>
          </a:xfrm>
          <a:prstGeom prst="rect">
            <a:avLst/>
          </a:prstGeom>
          <a:noFill/>
        </p:spPr>
        <p:txBody>
          <a:bodyPr wrap="square" rtlCol="0">
            <a:spAutoFit/>
          </a:bodyPr>
          <a:lstStyle/>
          <a:p>
            <a:r>
              <a:rPr lang="en-US" sz="1600" dirty="0" smtClean="0"/>
              <a:t>High temporal resolution: &lt; 24hours – 3days</a:t>
            </a:r>
          </a:p>
          <a:p>
            <a:r>
              <a:rPr lang="en-US" sz="1600" dirty="0" smtClean="0"/>
              <a:t>Medium temporal resolution: 4-16 days</a:t>
            </a:r>
          </a:p>
          <a:p>
            <a:r>
              <a:rPr lang="en-US" sz="1600" dirty="0" smtClean="0"/>
              <a:t>Low temporal resolution: &gt; 16 days</a:t>
            </a:r>
            <a:endParaRPr lang="en-US" sz="1600" dirty="0"/>
          </a:p>
        </p:txBody>
      </p:sp>
    </p:spTree>
    <p:extLst>
      <p:ext uri="{BB962C8B-B14F-4D97-AF65-F5344CB8AC3E}">
        <p14:creationId xmlns:p14="http://schemas.microsoft.com/office/powerpoint/2010/main" val="410108400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Temporal Resolution</a:t>
            </a:r>
            <a:endParaRPr lang="en-US" dirty="0"/>
          </a:p>
        </p:txBody>
      </p:sp>
      <p:pic>
        <p:nvPicPr>
          <p:cNvPr id="3" name="Picture 2"/>
          <p:cNvPicPr>
            <a:picLocks noChangeAspect="1"/>
          </p:cNvPicPr>
          <p:nvPr/>
        </p:nvPicPr>
        <p:blipFill>
          <a:blip r:embed="rId2"/>
          <a:stretch>
            <a:fillRect/>
          </a:stretch>
        </p:blipFill>
        <p:spPr>
          <a:xfrm>
            <a:off x="3276600" y="2518016"/>
            <a:ext cx="5547940" cy="3466218"/>
          </a:xfrm>
          <a:prstGeom prst="rect">
            <a:avLst/>
          </a:prstGeom>
        </p:spPr>
      </p:pic>
      <p:sp>
        <p:nvSpPr>
          <p:cNvPr id="5" name="TextBox 4"/>
          <p:cNvSpPr txBox="1"/>
          <p:nvPr/>
        </p:nvSpPr>
        <p:spPr>
          <a:xfrm>
            <a:off x="762000" y="1664061"/>
            <a:ext cx="7924800" cy="1015663"/>
          </a:xfrm>
          <a:prstGeom prst="rect">
            <a:avLst/>
          </a:prstGeom>
          <a:noFill/>
        </p:spPr>
        <p:txBody>
          <a:bodyPr wrap="square" rtlCol="0">
            <a:spAutoFit/>
          </a:bodyPr>
          <a:lstStyle/>
          <a:p>
            <a:r>
              <a:rPr lang="en-US" sz="2000" dirty="0" smtClean="0"/>
              <a:t>Actual temporal resolution of a sensor depends on a variety of factors, including the satellite/sensor capabilities, the swath overlap, and latitude.</a:t>
            </a:r>
            <a:endParaRPr lang="en-US" sz="2000" dirty="0"/>
          </a:p>
        </p:txBody>
      </p:sp>
      <p:pic>
        <p:nvPicPr>
          <p:cNvPr id="6" name="Picture 5"/>
          <p:cNvPicPr>
            <a:picLocks noChangeAspect="1"/>
          </p:cNvPicPr>
          <p:nvPr/>
        </p:nvPicPr>
        <p:blipFill rotWithShape="1">
          <a:blip r:embed="rId3"/>
          <a:srcRect r="24113"/>
          <a:stretch/>
        </p:blipFill>
        <p:spPr>
          <a:xfrm>
            <a:off x="733778" y="3162796"/>
            <a:ext cx="2590800" cy="2176657"/>
          </a:xfrm>
          <a:prstGeom prst="rect">
            <a:avLst/>
          </a:prstGeom>
        </p:spPr>
      </p:pic>
      <p:sp>
        <p:nvSpPr>
          <p:cNvPr id="7" name="TextBox 6"/>
          <p:cNvSpPr txBox="1"/>
          <p:nvPr/>
        </p:nvSpPr>
        <p:spPr>
          <a:xfrm>
            <a:off x="3514880" y="5984234"/>
            <a:ext cx="5171920" cy="307777"/>
          </a:xfrm>
          <a:prstGeom prst="rect">
            <a:avLst/>
          </a:prstGeom>
          <a:noFill/>
        </p:spPr>
        <p:txBody>
          <a:bodyPr wrap="square" rtlCol="0">
            <a:spAutoFit/>
          </a:bodyPr>
          <a:lstStyle/>
          <a:p>
            <a:r>
              <a:rPr lang="en-US" sz="1400" dirty="0" smtClean="0"/>
              <a:t>Shorter revisit time at lower elevation angle &amp; higher latitude.</a:t>
            </a:r>
            <a:endParaRPr lang="en-US" sz="1400" dirty="0"/>
          </a:p>
        </p:txBody>
      </p:sp>
    </p:spTree>
    <p:extLst>
      <p:ext uri="{BB962C8B-B14F-4D97-AF65-F5344CB8AC3E}">
        <p14:creationId xmlns:p14="http://schemas.microsoft.com/office/powerpoint/2010/main" val="409954445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smtClean="0"/>
              <a:t>Pixel values and legends</a:t>
            </a:r>
          </a:p>
        </p:txBody>
      </p:sp>
      <p:sp>
        <p:nvSpPr>
          <p:cNvPr id="18435" name="Content Placeholder 2"/>
          <p:cNvSpPr>
            <a:spLocks noGrp="1"/>
          </p:cNvSpPr>
          <p:nvPr>
            <p:ph idx="1"/>
          </p:nvPr>
        </p:nvSpPr>
        <p:spPr>
          <a:xfrm>
            <a:off x="685800" y="1828800"/>
            <a:ext cx="8229600" cy="2057400"/>
          </a:xfrm>
        </p:spPr>
        <p:txBody>
          <a:bodyPr>
            <a:normAutofit fontScale="85000" lnSpcReduction="20000"/>
          </a:bodyPr>
          <a:lstStyle/>
          <a:p>
            <a:r>
              <a:rPr lang="en-US" dirty="0" smtClean="0"/>
              <a:t>Each pixel on an image has a number or value associated with it.</a:t>
            </a:r>
          </a:p>
          <a:p>
            <a:r>
              <a:rPr lang="en-US" dirty="0" smtClean="0"/>
              <a:t>This number can represent various quantities such as rainfall (mm), temperature (degrees), etc</a:t>
            </a:r>
          </a:p>
          <a:p>
            <a:pPr eaLnBrk="1" hangingPunct="1"/>
            <a:r>
              <a:rPr lang="en-US" dirty="0" smtClean="0"/>
              <a:t>We can group the image into ranges and associate each range of values with a specific </a:t>
            </a:r>
            <a:r>
              <a:rPr lang="en-US" dirty="0" err="1" smtClean="0"/>
              <a:t>colour</a:t>
            </a:r>
            <a:endParaRPr lang="en-US" dirty="0" smtClean="0"/>
          </a:p>
          <a:p>
            <a:pPr eaLnBrk="1" hangingPunct="1"/>
            <a:r>
              <a:rPr lang="en-US" dirty="0" smtClean="0"/>
              <a:t>This allows us to have a more visually impactful and easy to understand image</a:t>
            </a:r>
          </a:p>
          <a:p>
            <a:pPr eaLnBrk="1" hangingPunct="1"/>
            <a:endParaRPr lang="en-US" dirty="0" smtClean="0"/>
          </a:p>
        </p:txBody>
      </p:sp>
      <p:pic>
        <p:nvPicPr>
          <p:cNvPr id="18436" name="Picture 2"/>
          <p:cNvPicPr>
            <a:picLocks noChangeAspect="1" noChangeArrowheads="1"/>
          </p:cNvPicPr>
          <p:nvPr/>
        </p:nvPicPr>
        <p:blipFill>
          <a:blip r:embed="rId2"/>
          <a:srcRect/>
          <a:stretch>
            <a:fillRect/>
          </a:stretch>
        </p:blipFill>
        <p:spPr bwMode="auto">
          <a:xfrm>
            <a:off x="3505200" y="4572000"/>
            <a:ext cx="2193925" cy="1828800"/>
          </a:xfrm>
          <a:prstGeom prst="rect">
            <a:avLst/>
          </a:prstGeom>
          <a:noFill/>
          <a:ln w="9525">
            <a:noFill/>
            <a:miter lim="800000"/>
            <a:headEnd/>
            <a:tailEnd/>
          </a:ln>
        </p:spPr>
      </p:pic>
      <p:pic>
        <p:nvPicPr>
          <p:cNvPr id="18437" name="Picture 3"/>
          <p:cNvPicPr>
            <a:picLocks noChangeAspect="1" noChangeArrowheads="1"/>
          </p:cNvPicPr>
          <p:nvPr/>
        </p:nvPicPr>
        <p:blipFill>
          <a:blip r:embed="rId3"/>
          <a:srcRect/>
          <a:stretch>
            <a:fillRect/>
          </a:stretch>
        </p:blipFill>
        <p:spPr bwMode="auto">
          <a:xfrm>
            <a:off x="228600" y="4244975"/>
            <a:ext cx="3041650" cy="2462213"/>
          </a:xfrm>
          <a:prstGeom prst="rect">
            <a:avLst/>
          </a:prstGeom>
          <a:noFill/>
          <a:ln w="9525">
            <a:noFill/>
            <a:miter lim="800000"/>
            <a:headEnd/>
            <a:tailEnd/>
          </a:ln>
        </p:spPr>
      </p:pic>
      <p:pic>
        <p:nvPicPr>
          <p:cNvPr id="18438" name="Picture 3"/>
          <p:cNvPicPr>
            <a:picLocks noChangeAspect="1" noChangeArrowheads="1"/>
          </p:cNvPicPr>
          <p:nvPr/>
        </p:nvPicPr>
        <p:blipFill>
          <a:blip r:embed="rId4"/>
          <a:srcRect/>
          <a:stretch>
            <a:fillRect/>
          </a:stretch>
        </p:blipFill>
        <p:spPr bwMode="auto">
          <a:xfrm>
            <a:off x="5867400" y="4208463"/>
            <a:ext cx="3041650" cy="246221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Aerial Photograph</a:t>
            </a:r>
            <a:endParaRPr lang="en-US" dirty="0"/>
          </a:p>
        </p:txBody>
      </p:sp>
      <p:sp>
        <p:nvSpPr>
          <p:cNvPr id="3" name="Rectangle 3"/>
          <p:cNvSpPr>
            <a:spLocks noChangeArrowheads="1"/>
          </p:cNvSpPr>
          <p:nvPr/>
        </p:nvSpPr>
        <p:spPr bwMode="auto">
          <a:xfrm>
            <a:off x="6019800" y="2362200"/>
            <a:ext cx="2774950" cy="2540000"/>
          </a:xfrm>
          <a:prstGeom prst="rect">
            <a:avLst/>
          </a:prstGeom>
          <a:solidFill>
            <a:srgbClr val="FFFFFF"/>
          </a:solidFill>
          <a:ln w="12700">
            <a:solidFill>
              <a:srgbClr val="000000"/>
            </a:solidFill>
            <a:miter lim="800000"/>
            <a:headEnd/>
            <a:tailEnd/>
          </a:ln>
          <a:effectLst>
            <a:outerShdw dist="107763" dir="2700000" algn="ctr" rotWithShape="0">
              <a:srgbClr val="000000"/>
            </a:outerShdw>
          </a:effectLst>
        </p:spPr>
        <p:txBody>
          <a:bodyPr lIns="90487" tIns="44450" rIns="90487" bIns="44450">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0" i="0" u="none" strike="noStrike" kern="0" cap="none" spc="0" normalizeH="0" baseline="0" noProof="0" smtClean="0">
                <a:ln>
                  <a:noFill/>
                </a:ln>
                <a:solidFill>
                  <a:srgbClr val="000000"/>
                </a:solidFill>
                <a:effectLst/>
                <a:uLnTx/>
                <a:uFillTx/>
                <a:latin typeface="Arial" panose="020B0604020202020204" pitchFamily="34" charset="0"/>
              </a:rPr>
              <a:t>• The first known aerial photograph was obtained by Gaspard Felix Tournachon (Nadar) from a tethered balloon 1,700-ft. above Paris, France in 1858</a:t>
            </a:r>
            <a:r>
              <a:rPr kumimoji="0" lang="en-US" altLang="en-US" sz="2000" b="0" i="0" u="none" strike="noStrike" kern="0" cap="none" spc="0" normalizeH="0" baseline="0" noProof="0" smtClean="0">
                <a:ln>
                  <a:noFill/>
                </a:ln>
                <a:solidFill>
                  <a:srgbClr val="FFFFFF"/>
                </a:solidFill>
                <a:effectLst/>
                <a:uLnTx/>
                <a:uFillTx/>
                <a:latin typeface="Arial" panose="020B0604020202020204" pitchFamily="34" charset="0"/>
              </a:rPr>
              <a:t>. </a:t>
            </a:r>
          </a:p>
        </p:txBody>
      </p:sp>
      <p:pic>
        <p:nvPicPr>
          <p:cNvPr id="4" name="Picture 4"/>
          <p:cNvPicPr>
            <a:picLocks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3048000" y="1508760"/>
            <a:ext cx="2800350" cy="4681538"/>
          </a:xfrm>
          <a:prstGeom prst="rect">
            <a:avLst/>
          </a:prstGeom>
          <a:noFill/>
          <a:ln w="12700">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chemeClr val="accent1"/>
                </a:solidFill>
              </a14:hiddenFill>
            </a:ext>
          </a:extLst>
        </p:spPr>
      </p:pic>
      <p:sp>
        <p:nvSpPr>
          <p:cNvPr id="5" name="Rectangle 5"/>
          <p:cNvSpPr>
            <a:spLocks noChangeArrowheads="1"/>
          </p:cNvSpPr>
          <p:nvPr/>
        </p:nvSpPr>
        <p:spPr bwMode="auto">
          <a:xfrm>
            <a:off x="7043738" y="5791200"/>
            <a:ext cx="873125" cy="284163"/>
          </a:xfrm>
          <a:prstGeom prst="rect">
            <a:avLst/>
          </a:prstGeom>
          <a:solidFill>
            <a:srgbClr val="808080"/>
          </a:solidFill>
          <a:ln w="12700">
            <a:solidFill>
              <a:srgbClr val="000000"/>
            </a:solidFill>
            <a:miter lim="800000"/>
            <a:headEnd/>
            <a:tailEnd/>
          </a:ln>
          <a:effectLst>
            <a:outerShdw dist="107763" dir="2700000" algn="ctr" rotWithShape="0">
              <a:srgbClr val="000000"/>
            </a:outerShdw>
          </a:effectLst>
        </p:spPr>
        <p:txBody>
          <a:bodyPr wrap="none" lIns="90487" tIns="44450" rIns="90487" bIns="44450">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200" b="0" i="0" u="none" strike="noStrike" kern="0" cap="none" spc="0" normalizeH="0" baseline="0" noProof="0" smtClean="0">
                <a:ln>
                  <a:noFill/>
                </a:ln>
                <a:solidFill>
                  <a:srgbClr val="000000"/>
                </a:solidFill>
                <a:effectLst/>
                <a:uLnTx/>
                <a:uFillTx/>
                <a:latin typeface="Times" panose="02020603050405020304" pitchFamily="18" charset="0"/>
              </a:rPr>
              <a:t>Jensen, 2000</a:t>
            </a:r>
            <a:endParaRPr kumimoji="0" lang="en-US" altLang="en-US" sz="2400" b="0" i="0" u="none" strike="noStrike" kern="0" cap="none" spc="0" normalizeH="0" baseline="0" noProof="0" smtClean="0">
              <a:ln>
                <a:noFill/>
              </a:ln>
              <a:solidFill>
                <a:srgbClr val="000000"/>
              </a:solidFill>
              <a:effectLst/>
              <a:uLnTx/>
              <a:uFillTx/>
              <a:latin typeface="Times" panose="02020603050405020304" pitchFamily="18" charset="0"/>
            </a:endParaRPr>
          </a:p>
        </p:txBody>
      </p:sp>
      <p:pic>
        <p:nvPicPr>
          <p:cNvPr id="6" name="Picture 6" descr="D:\augie_2004\nadar_Jens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470" y="1752600"/>
            <a:ext cx="2187368" cy="3551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1410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dirty="0" smtClean="0"/>
              <a:t>Spatial vs Temporal Averages</a:t>
            </a:r>
          </a:p>
        </p:txBody>
      </p:sp>
      <p:sp>
        <p:nvSpPr>
          <p:cNvPr id="20483" name="Content Placeholder 2"/>
          <p:cNvSpPr>
            <a:spLocks noGrp="1"/>
          </p:cNvSpPr>
          <p:nvPr>
            <p:ph idx="1"/>
          </p:nvPr>
        </p:nvSpPr>
        <p:spPr>
          <a:xfrm>
            <a:off x="457200" y="1600200"/>
            <a:ext cx="8229600" cy="1905000"/>
          </a:xfrm>
        </p:spPr>
        <p:txBody>
          <a:bodyPr>
            <a:normAutofit lnSpcReduction="10000"/>
          </a:bodyPr>
          <a:lstStyle/>
          <a:p>
            <a:pPr eaLnBrk="1" hangingPunct="1"/>
            <a:r>
              <a:rPr lang="en-US" dirty="0" smtClean="0"/>
              <a:t>A spatial average is the average of all the pixels in a given area. </a:t>
            </a:r>
          </a:p>
          <a:p>
            <a:pPr lvl="1" eaLnBrk="1" hangingPunct="1"/>
            <a:r>
              <a:rPr lang="en-US" dirty="0" smtClean="0"/>
              <a:t>e.g. the average rainfall for District X in January </a:t>
            </a:r>
            <a:r>
              <a:rPr lang="en-US" dirty="0" err="1" smtClean="0"/>
              <a:t>Dekad</a:t>
            </a:r>
            <a:r>
              <a:rPr lang="en-US" dirty="0" smtClean="0"/>
              <a:t> 3 2014 is the spatial average of all the rainfall pixels in district X:</a:t>
            </a:r>
          </a:p>
        </p:txBody>
      </p:sp>
      <p:pic>
        <p:nvPicPr>
          <p:cNvPr id="20484" name="Picture 2"/>
          <p:cNvPicPr>
            <a:picLocks noChangeAspect="1" noChangeArrowheads="1"/>
          </p:cNvPicPr>
          <p:nvPr/>
        </p:nvPicPr>
        <p:blipFill>
          <a:blip r:embed="rId2"/>
          <a:srcRect/>
          <a:stretch>
            <a:fillRect/>
          </a:stretch>
        </p:blipFill>
        <p:spPr bwMode="auto">
          <a:xfrm>
            <a:off x="1657350" y="4219575"/>
            <a:ext cx="2960688" cy="2409825"/>
          </a:xfrm>
          <a:prstGeom prst="rect">
            <a:avLst/>
          </a:prstGeom>
          <a:noFill/>
          <a:ln w="9525">
            <a:noFill/>
            <a:miter lim="800000"/>
            <a:headEnd/>
            <a:tailEnd/>
          </a:ln>
        </p:spPr>
      </p:pic>
      <p:sp>
        <p:nvSpPr>
          <p:cNvPr id="8" name="Freeform 7"/>
          <p:cNvSpPr/>
          <p:nvPr/>
        </p:nvSpPr>
        <p:spPr>
          <a:xfrm>
            <a:off x="2060575" y="4622800"/>
            <a:ext cx="2119313" cy="1614488"/>
          </a:xfrm>
          <a:custGeom>
            <a:avLst/>
            <a:gdLst>
              <a:gd name="connsiteX0" fmla="*/ 0 w 1299991"/>
              <a:gd name="connsiteY0" fmla="*/ 308473 h 958468"/>
              <a:gd name="connsiteX1" fmla="*/ 341523 w 1299991"/>
              <a:gd name="connsiteY1" fmla="*/ 308473 h 958468"/>
              <a:gd name="connsiteX2" fmla="*/ 330506 w 1299991"/>
              <a:gd name="connsiteY2" fmla="*/ 0 h 958468"/>
              <a:gd name="connsiteX3" fmla="*/ 980501 w 1299991"/>
              <a:gd name="connsiteY3" fmla="*/ 0 h 958468"/>
              <a:gd name="connsiteX4" fmla="*/ 980501 w 1299991"/>
              <a:gd name="connsiteY4" fmla="*/ 627962 h 958468"/>
              <a:gd name="connsiteX5" fmla="*/ 1299991 w 1299991"/>
              <a:gd name="connsiteY5" fmla="*/ 638979 h 958468"/>
              <a:gd name="connsiteX6" fmla="*/ 1299991 w 1299991"/>
              <a:gd name="connsiteY6" fmla="*/ 936434 h 958468"/>
              <a:gd name="connsiteX7" fmla="*/ 11017 w 1299991"/>
              <a:gd name="connsiteY7" fmla="*/ 958468 h 958468"/>
              <a:gd name="connsiteX8" fmla="*/ 0 w 1299991"/>
              <a:gd name="connsiteY8" fmla="*/ 308473 h 958468"/>
              <a:gd name="connsiteX0" fmla="*/ 0 w 1304753"/>
              <a:gd name="connsiteY0" fmla="*/ 308473 h 958468"/>
              <a:gd name="connsiteX1" fmla="*/ 341523 w 1304753"/>
              <a:gd name="connsiteY1" fmla="*/ 308473 h 958468"/>
              <a:gd name="connsiteX2" fmla="*/ 330506 w 1304753"/>
              <a:gd name="connsiteY2" fmla="*/ 0 h 958468"/>
              <a:gd name="connsiteX3" fmla="*/ 980501 w 1304753"/>
              <a:gd name="connsiteY3" fmla="*/ 0 h 958468"/>
              <a:gd name="connsiteX4" fmla="*/ 980501 w 1304753"/>
              <a:gd name="connsiteY4" fmla="*/ 627962 h 958468"/>
              <a:gd name="connsiteX5" fmla="*/ 1299991 w 1304753"/>
              <a:gd name="connsiteY5" fmla="*/ 638979 h 958468"/>
              <a:gd name="connsiteX6" fmla="*/ 1304753 w 1304753"/>
              <a:gd name="connsiteY6" fmla="*/ 955484 h 958468"/>
              <a:gd name="connsiteX7" fmla="*/ 11017 w 1304753"/>
              <a:gd name="connsiteY7" fmla="*/ 958468 h 958468"/>
              <a:gd name="connsiteX8" fmla="*/ 0 w 1304753"/>
              <a:gd name="connsiteY8" fmla="*/ 308473 h 958468"/>
              <a:gd name="connsiteX0" fmla="*/ 0 w 1304753"/>
              <a:gd name="connsiteY0" fmla="*/ 308473 h 958468"/>
              <a:gd name="connsiteX1" fmla="*/ 341523 w 1304753"/>
              <a:gd name="connsiteY1" fmla="*/ 308473 h 958468"/>
              <a:gd name="connsiteX2" fmla="*/ 330506 w 1304753"/>
              <a:gd name="connsiteY2" fmla="*/ 0 h 958468"/>
              <a:gd name="connsiteX3" fmla="*/ 980501 w 1304753"/>
              <a:gd name="connsiteY3" fmla="*/ 0 h 958468"/>
              <a:gd name="connsiteX4" fmla="*/ 980501 w 1304753"/>
              <a:gd name="connsiteY4" fmla="*/ 627962 h 958468"/>
              <a:gd name="connsiteX5" fmla="*/ 1299991 w 1304753"/>
              <a:gd name="connsiteY5" fmla="*/ 624691 h 958468"/>
              <a:gd name="connsiteX6" fmla="*/ 1304753 w 1304753"/>
              <a:gd name="connsiteY6" fmla="*/ 955484 h 958468"/>
              <a:gd name="connsiteX7" fmla="*/ 11017 w 1304753"/>
              <a:gd name="connsiteY7" fmla="*/ 958468 h 958468"/>
              <a:gd name="connsiteX8" fmla="*/ 0 w 1304753"/>
              <a:gd name="connsiteY8" fmla="*/ 308473 h 958468"/>
              <a:gd name="connsiteX0" fmla="*/ 0 w 1304753"/>
              <a:gd name="connsiteY0" fmla="*/ 308473 h 958468"/>
              <a:gd name="connsiteX1" fmla="*/ 341523 w 1304753"/>
              <a:gd name="connsiteY1" fmla="*/ 308473 h 958468"/>
              <a:gd name="connsiteX2" fmla="*/ 330506 w 1304753"/>
              <a:gd name="connsiteY2" fmla="*/ 0 h 958468"/>
              <a:gd name="connsiteX3" fmla="*/ 980501 w 1304753"/>
              <a:gd name="connsiteY3" fmla="*/ 0 h 958468"/>
              <a:gd name="connsiteX4" fmla="*/ 984672 w 1304753"/>
              <a:gd name="connsiteY4" fmla="*/ 594043 h 958468"/>
              <a:gd name="connsiteX5" fmla="*/ 1299991 w 1304753"/>
              <a:gd name="connsiteY5" fmla="*/ 624691 h 958468"/>
              <a:gd name="connsiteX6" fmla="*/ 1304753 w 1304753"/>
              <a:gd name="connsiteY6" fmla="*/ 955484 h 958468"/>
              <a:gd name="connsiteX7" fmla="*/ 11017 w 1304753"/>
              <a:gd name="connsiteY7" fmla="*/ 958468 h 958468"/>
              <a:gd name="connsiteX8" fmla="*/ 0 w 1304753"/>
              <a:gd name="connsiteY8" fmla="*/ 308473 h 958468"/>
              <a:gd name="connsiteX0" fmla="*/ 0 w 1304753"/>
              <a:gd name="connsiteY0" fmla="*/ 308473 h 958468"/>
              <a:gd name="connsiteX1" fmla="*/ 341523 w 1304753"/>
              <a:gd name="connsiteY1" fmla="*/ 308473 h 958468"/>
              <a:gd name="connsiteX2" fmla="*/ 330506 w 1304753"/>
              <a:gd name="connsiteY2" fmla="*/ 0 h 958468"/>
              <a:gd name="connsiteX3" fmla="*/ 980501 w 1304753"/>
              <a:gd name="connsiteY3" fmla="*/ 0 h 958468"/>
              <a:gd name="connsiteX4" fmla="*/ 984672 w 1304753"/>
              <a:gd name="connsiteY4" fmla="*/ 594043 h 958468"/>
              <a:gd name="connsiteX5" fmla="*/ 1297905 w 1304753"/>
              <a:gd name="connsiteY5" fmla="*/ 586783 h 958468"/>
              <a:gd name="connsiteX6" fmla="*/ 1304753 w 1304753"/>
              <a:gd name="connsiteY6" fmla="*/ 955484 h 958468"/>
              <a:gd name="connsiteX7" fmla="*/ 11017 w 1304753"/>
              <a:gd name="connsiteY7" fmla="*/ 958468 h 958468"/>
              <a:gd name="connsiteX8" fmla="*/ 0 w 1304753"/>
              <a:gd name="connsiteY8" fmla="*/ 308473 h 958468"/>
              <a:gd name="connsiteX0" fmla="*/ 0 w 1298008"/>
              <a:gd name="connsiteY0" fmla="*/ 308473 h 958468"/>
              <a:gd name="connsiteX1" fmla="*/ 341523 w 1298008"/>
              <a:gd name="connsiteY1" fmla="*/ 308473 h 958468"/>
              <a:gd name="connsiteX2" fmla="*/ 330506 w 1298008"/>
              <a:gd name="connsiteY2" fmla="*/ 0 h 958468"/>
              <a:gd name="connsiteX3" fmla="*/ 980501 w 1298008"/>
              <a:gd name="connsiteY3" fmla="*/ 0 h 958468"/>
              <a:gd name="connsiteX4" fmla="*/ 984672 w 1298008"/>
              <a:gd name="connsiteY4" fmla="*/ 594043 h 958468"/>
              <a:gd name="connsiteX5" fmla="*/ 1297905 w 1298008"/>
              <a:gd name="connsiteY5" fmla="*/ 586783 h 958468"/>
              <a:gd name="connsiteX6" fmla="*/ 1283902 w 1298008"/>
              <a:gd name="connsiteY6" fmla="*/ 955484 h 958468"/>
              <a:gd name="connsiteX7" fmla="*/ 11017 w 1298008"/>
              <a:gd name="connsiteY7" fmla="*/ 958468 h 958468"/>
              <a:gd name="connsiteX8" fmla="*/ 0 w 1298008"/>
              <a:gd name="connsiteY8" fmla="*/ 308473 h 958468"/>
              <a:gd name="connsiteX0" fmla="*/ 0 w 1283902"/>
              <a:gd name="connsiteY0" fmla="*/ 308473 h 958468"/>
              <a:gd name="connsiteX1" fmla="*/ 341523 w 1283902"/>
              <a:gd name="connsiteY1" fmla="*/ 308473 h 958468"/>
              <a:gd name="connsiteX2" fmla="*/ 330506 w 1283902"/>
              <a:gd name="connsiteY2" fmla="*/ 0 h 958468"/>
              <a:gd name="connsiteX3" fmla="*/ 980501 w 1283902"/>
              <a:gd name="connsiteY3" fmla="*/ 0 h 958468"/>
              <a:gd name="connsiteX4" fmla="*/ 984672 w 1283902"/>
              <a:gd name="connsiteY4" fmla="*/ 594043 h 958468"/>
              <a:gd name="connsiteX5" fmla="*/ 1266628 w 1283902"/>
              <a:gd name="connsiteY5" fmla="*/ 590773 h 958468"/>
              <a:gd name="connsiteX6" fmla="*/ 1283902 w 1283902"/>
              <a:gd name="connsiteY6" fmla="*/ 955484 h 958468"/>
              <a:gd name="connsiteX7" fmla="*/ 11017 w 1283902"/>
              <a:gd name="connsiteY7" fmla="*/ 958468 h 958468"/>
              <a:gd name="connsiteX8" fmla="*/ 0 w 1283902"/>
              <a:gd name="connsiteY8" fmla="*/ 308473 h 958468"/>
              <a:gd name="connsiteX0" fmla="*/ 0 w 1271392"/>
              <a:gd name="connsiteY0" fmla="*/ 308473 h 958468"/>
              <a:gd name="connsiteX1" fmla="*/ 341523 w 1271392"/>
              <a:gd name="connsiteY1" fmla="*/ 308473 h 958468"/>
              <a:gd name="connsiteX2" fmla="*/ 330506 w 1271392"/>
              <a:gd name="connsiteY2" fmla="*/ 0 h 958468"/>
              <a:gd name="connsiteX3" fmla="*/ 980501 w 1271392"/>
              <a:gd name="connsiteY3" fmla="*/ 0 h 958468"/>
              <a:gd name="connsiteX4" fmla="*/ 984672 w 1271392"/>
              <a:gd name="connsiteY4" fmla="*/ 594043 h 958468"/>
              <a:gd name="connsiteX5" fmla="*/ 1266628 w 1271392"/>
              <a:gd name="connsiteY5" fmla="*/ 590773 h 958468"/>
              <a:gd name="connsiteX6" fmla="*/ 1271392 w 1271392"/>
              <a:gd name="connsiteY6" fmla="*/ 957479 h 958468"/>
              <a:gd name="connsiteX7" fmla="*/ 11017 w 1271392"/>
              <a:gd name="connsiteY7" fmla="*/ 958468 h 958468"/>
              <a:gd name="connsiteX8" fmla="*/ 0 w 1271392"/>
              <a:gd name="connsiteY8" fmla="*/ 308473 h 958468"/>
              <a:gd name="connsiteX0" fmla="*/ 0 w 1271392"/>
              <a:gd name="connsiteY0" fmla="*/ 308473 h 958468"/>
              <a:gd name="connsiteX1" fmla="*/ 341523 w 1271392"/>
              <a:gd name="connsiteY1" fmla="*/ 308473 h 958468"/>
              <a:gd name="connsiteX2" fmla="*/ 330506 w 1271392"/>
              <a:gd name="connsiteY2" fmla="*/ 0 h 958468"/>
              <a:gd name="connsiteX3" fmla="*/ 980501 w 1271392"/>
              <a:gd name="connsiteY3" fmla="*/ 63846 h 958468"/>
              <a:gd name="connsiteX4" fmla="*/ 984672 w 1271392"/>
              <a:gd name="connsiteY4" fmla="*/ 594043 h 958468"/>
              <a:gd name="connsiteX5" fmla="*/ 1266628 w 1271392"/>
              <a:gd name="connsiteY5" fmla="*/ 590773 h 958468"/>
              <a:gd name="connsiteX6" fmla="*/ 1271392 w 1271392"/>
              <a:gd name="connsiteY6" fmla="*/ 957479 h 958468"/>
              <a:gd name="connsiteX7" fmla="*/ 11017 w 1271392"/>
              <a:gd name="connsiteY7" fmla="*/ 958468 h 958468"/>
              <a:gd name="connsiteX8" fmla="*/ 0 w 1271392"/>
              <a:gd name="connsiteY8" fmla="*/ 308473 h 958468"/>
              <a:gd name="connsiteX0" fmla="*/ 0 w 1271392"/>
              <a:gd name="connsiteY0" fmla="*/ 246622 h 896617"/>
              <a:gd name="connsiteX1" fmla="*/ 341523 w 1271392"/>
              <a:gd name="connsiteY1" fmla="*/ 246622 h 896617"/>
              <a:gd name="connsiteX2" fmla="*/ 328421 w 1271392"/>
              <a:gd name="connsiteY2" fmla="*/ 0 h 896617"/>
              <a:gd name="connsiteX3" fmla="*/ 980501 w 1271392"/>
              <a:gd name="connsiteY3" fmla="*/ 1995 h 896617"/>
              <a:gd name="connsiteX4" fmla="*/ 984672 w 1271392"/>
              <a:gd name="connsiteY4" fmla="*/ 532192 h 896617"/>
              <a:gd name="connsiteX5" fmla="*/ 1266628 w 1271392"/>
              <a:gd name="connsiteY5" fmla="*/ 528922 h 896617"/>
              <a:gd name="connsiteX6" fmla="*/ 1271392 w 1271392"/>
              <a:gd name="connsiteY6" fmla="*/ 895628 h 896617"/>
              <a:gd name="connsiteX7" fmla="*/ 11017 w 1271392"/>
              <a:gd name="connsiteY7" fmla="*/ 896617 h 896617"/>
              <a:gd name="connsiteX8" fmla="*/ 0 w 1271392"/>
              <a:gd name="connsiteY8" fmla="*/ 246622 h 896617"/>
              <a:gd name="connsiteX0" fmla="*/ 0 w 1271392"/>
              <a:gd name="connsiteY0" fmla="*/ 246622 h 896617"/>
              <a:gd name="connsiteX1" fmla="*/ 326926 w 1271392"/>
              <a:gd name="connsiteY1" fmla="*/ 246622 h 896617"/>
              <a:gd name="connsiteX2" fmla="*/ 328421 w 1271392"/>
              <a:gd name="connsiteY2" fmla="*/ 0 h 896617"/>
              <a:gd name="connsiteX3" fmla="*/ 980501 w 1271392"/>
              <a:gd name="connsiteY3" fmla="*/ 1995 h 896617"/>
              <a:gd name="connsiteX4" fmla="*/ 984672 w 1271392"/>
              <a:gd name="connsiteY4" fmla="*/ 532192 h 896617"/>
              <a:gd name="connsiteX5" fmla="*/ 1266628 w 1271392"/>
              <a:gd name="connsiteY5" fmla="*/ 528922 h 896617"/>
              <a:gd name="connsiteX6" fmla="*/ 1271392 w 1271392"/>
              <a:gd name="connsiteY6" fmla="*/ 895628 h 896617"/>
              <a:gd name="connsiteX7" fmla="*/ 11017 w 1271392"/>
              <a:gd name="connsiteY7" fmla="*/ 896617 h 896617"/>
              <a:gd name="connsiteX8" fmla="*/ 0 w 1271392"/>
              <a:gd name="connsiteY8" fmla="*/ 246622 h 896617"/>
              <a:gd name="connsiteX0" fmla="*/ 26515 w 1260375"/>
              <a:gd name="connsiteY0" fmla="*/ 246622 h 896617"/>
              <a:gd name="connsiteX1" fmla="*/ 315909 w 1260375"/>
              <a:gd name="connsiteY1" fmla="*/ 246622 h 896617"/>
              <a:gd name="connsiteX2" fmla="*/ 317404 w 1260375"/>
              <a:gd name="connsiteY2" fmla="*/ 0 h 896617"/>
              <a:gd name="connsiteX3" fmla="*/ 969484 w 1260375"/>
              <a:gd name="connsiteY3" fmla="*/ 1995 h 896617"/>
              <a:gd name="connsiteX4" fmla="*/ 973655 w 1260375"/>
              <a:gd name="connsiteY4" fmla="*/ 532192 h 896617"/>
              <a:gd name="connsiteX5" fmla="*/ 1255611 w 1260375"/>
              <a:gd name="connsiteY5" fmla="*/ 528922 h 896617"/>
              <a:gd name="connsiteX6" fmla="*/ 1260375 w 1260375"/>
              <a:gd name="connsiteY6" fmla="*/ 895628 h 896617"/>
              <a:gd name="connsiteX7" fmla="*/ 0 w 1260375"/>
              <a:gd name="connsiteY7" fmla="*/ 896617 h 896617"/>
              <a:gd name="connsiteX8" fmla="*/ 26515 w 1260375"/>
              <a:gd name="connsiteY8" fmla="*/ 246622 h 896617"/>
              <a:gd name="connsiteX0" fmla="*/ 0 w 1233860"/>
              <a:gd name="connsiteY0" fmla="*/ 246622 h 895628"/>
              <a:gd name="connsiteX1" fmla="*/ 289394 w 1233860"/>
              <a:gd name="connsiteY1" fmla="*/ 246622 h 895628"/>
              <a:gd name="connsiteX2" fmla="*/ 290889 w 1233860"/>
              <a:gd name="connsiteY2" fmla="*/ 0 h 895628"/>
              <a:gd name="connsiteX3" fmla="*/ 942969 w 1233860"/>
              <a:gd name="connsiteY3" fmla="*/ 1995 h 895628"/>
              <a:gd name="connsiteX4" fmla="*/ 947140 w 1233860"/>
              <a:gd name="connsiteY4" fmla="*/ 532192 h 895628"/>
              <a:gd name="connsiteX5" fmla="*/ 1229096 w 1233860"/>
              <a:gd name="connsiteY5" fmla="*/ 528922 h 895628"/>
              <a:gd name="connsiteX6" fmla="*/ 1233860 w 1233860"/>
              <a:gd name="connsiteY6" fmla="*/ 895628 h 895628"/>
              <a:gd name="connsiteX7" fmla="*/ 2677 w 1233860"/>
              <a:gd name="connsiteY7" fmla="*/ 892627 h 895628"/>
              <a:gd name="connsiteX8" fmla="*/ 0 w 1233860"/>
              <a:gd name="connsiteY8" fmla="*/ 246622 h 895628"/>
              <a:gd name="connsiteX0" fmla="*/ 0 w 1233860"/>
              <a:gd name="connsiteY0" fmla="*/ 246622 h 895628"/>
              <a:gd name="connsiteX1" fmla="*/ 289394 w 1233860"/>
              <a:gd name="connsiteY1" fmla="*/ 246622 h 895628"/>
              <a:gd name="connsiteX2" fmla="*/ 290889 w 1233860"/>
              <a:gd name="connsiteY2" fmla="*/ 0 h 895628"/>
              <a:gd name="connsiteX3" fmla="*/ 955480 w 1233860"/>
              <a:gd name="connsiteY3" fmla="*/ 1995 h 895628"/>
              <a:gd name="connsiteX4" fmla="*/ 947140 w 1233860"/>
              <a:gd name="connsiteY4" fmla="*/ 532192 h 895628"/>
              <a:gd name="connsiteX5" fmla="*/ 1229096 w 1233860"/>
              <a:gd name="connsiteY5" fmla="*/ 528922 h 895628"/>
              <a:gd name="connsiteX6" fmla="*/ 1233860 w 1233860"/>
              <a:gd name="connsiteY6" fmla="*/ 895628 h 895628"/>
              <a:gd name="connsiteX7" fmla="*/ 2677 w 1233860"/>
              <a:gd name="connsiteY7" fmla="*/ 892627 h 895628"/>
              <a:gd name="connsiteX8" fmla="*/ 0 w 1233860"/>
              <a:gd name="connsiteY8" fmla="*/ 246622 h 895628"/>
              <a:gd name="connsiteX0" fmla="*/ 0 w 1233860"/>
              <a:gd name="connsiteY0" fmla="*/ 246622 h 895628"/>
              <a:gd name="connsiteX1" fmla="*/ 289394 w 1233860"/>
              <a:gd name="connsiteY1" fmla="*/ 246622 h 895628"/>
              <a:gd name="connsiteX2" fmla="*/ 290889 w 1233860"/>
              <a:gd name="connsiteY2" fmla="*/ 0 h 895628"/>
              <a:gd name="connsiteX3" fmla="*/ 955480 w 1233860"/>
              <a:gd name="connsiteY3" fmla="*/ 1995 h 895628"/>
              <a:gd name="connsiteX4" fmla="*/ 957566 w 1233860"/>
              <a:gd name="connsiteY4" fmla="*/ 532192 h 895628"/>
              <a:gd name="connsiteX5" fmla="*/ 1229096 w 1233860"/>
              <a:gd name="connsiteY5" fmla="*/ 528922 h 895628"/>
              <a:gd name="connsiteX6" fmla="*/ 1233860 w 1233860"/>
              <a:gd name="connsiteY6" fmla="*/ 895628 h 895628"/>
              <a:gd name="connsiteX7" fmla="*/ 2677 w 1233860"/>
              <a:gd name="connsiteY7" fmla="*/ 892627 h 895628"/>
              <a:gd name="connsiteX8" fmla="*/ 0 w 1233860"/>
              <a:gd name="connsiteY8" fmla="*/ 246622 h 895628"/>
              <a:gd name="connsiteX0" fmla="*/ 0 w 1233860"/>
              <a:gd name="connsiteY0" fmla="*/ 246622 h 895628"/>
              <a:gd name="connsiteX1" fmla="*/ 289394 w 1233860"/>
              <a:gd name="connsiteY1" fmla="*/ 246622 h 895628"/>
              <a:gd name="connsiteX2" fmla="*/ 290889 w 1233860"/>
              <a:gd name="connsiteY2" fmla="*/ 0 h 895628"/>
              <a:gd name="connsiteX3" fmla="*/ 955480 w 1233860"/>
              <a:gd name="connsiteY3" fmla="*/ 1995 h 895628"/>
              <a:gd name="connsiteX4" fmla="*/ 957566 w 1233860"/>
              <a:gd name="connsiteY4" fmla="*/ 532192 h 895628"/>
              <a:gd name="connsiteX5" fmla="*/ 1229096 w 1233860"/>
              <a:gd name="connsiteY5" fmla="*/ 520942 h 895628"/>
              <a:gd name="connsiteX6" fmla="*/ 1233860 w 1233860"/>
              <a:gd name="connsiteY6" fmla="*/ 895628 h 895628"/>
              <a:gd name="connsiteX7" fmla="*/ 2677 w 1233860"/>
              <a:gd name="connsiteY7" fmla="*/ 892627 h 895628"/>
              <a:gd name="connsiteX8" fmla="*/ 0 w 1233860"/>
              <a:gd name="connsiteY8" fmla="*/ 246622 h 895628"/>
              <a:gd name="connsiteX0" fmla="*/ 0 w 1233860"/>
              <a:gd name="connsiteY0" fmla="*/ 246622 h 895628"/>
              <a:gd name="connsiteX1" fmla="*/ 289394 w 1233860"/>
              <a:gd name="connsiteY1" fmla="*/ 246622 h 895628"/>
              <a:gd name="connsiteX2" fmla="*/ 290889 w 1233860"/>
              <a:gd name="connsiteY2" fmla="*/ 0 h 895628"/>
              <a:gd name="connsiteX3" fmla="*/ 955480 w 1233860"/>
              <a:gd name="connsiteY3" fmla="*/ 1995 h 895628"/>
              <a:gd name="connsiteX4" fmla="*/ 955481 w 1233860"/>
              <a:gd name="connsiteY4" fmla="*/ 520220 h 895628"/>
              <a:gd name="connsiteX5" fmla="*/ 1229096 w 1233860"/>
              <a:gd name="connsiteY5" fmla="*/ 520942 h 895628"/>
              <a:gd name="connsiteX6" fmla="*/ 1233860 w 1233860"/>
              <a:gd name="connsiteY6" fmla="*/ 895628 h 895628"/>
              <a:gd name="connsiteX7" fmla="*/ 2677 w 1233860"/>
              <a:gd name="connsiteY7" fmla="*/ 892627 h 895628"/>
              <a:gd name="connsiteX8" fmla="*/ 0 w 1233860"/>
              <a:gd name="connsiteY8" fmla="*/ 246622 h 895628"/>
              <a:gd name="connsiteX0" fmla="*/ 0 w 1242201"/>
              <a:gd name="connsiteY0" fmla="*/ 246622 h 895628"/>
              <a:gd name="connsiteX1" fmla="*/ 289394 w 1242201"/>
              <a:gd name="connsiteY1" fmla="*/ 246622 h 895628"/>
              <a:gd name="connsiteX2" fmla="*/ 290889 w 1242201"/>
              <a:gd name="connsiteY2" fmla="*/ 0 h 895628"/>
              <a:gd name="connsiteX3" fmla="*/ 955480 w 1242201"/>
              <a:gd name="connsiteY3" fmla="*/ 1995 h 895628"/>
              <a:gd name="connsiteX4" fmla="*/ 955481 w 1242201"/>
              <a:gd name="connsiteY4" fmla="*/ 520220 h 895628"/>
              <a:gd name="connsiteX5" fmla="*/ 1229096 w 1242201"/>
              <a:gd name="connsiteY5" fmla="*/ 520942 h 895628"/>
              <a:gd name="connsiteX6" fmla="*/ 1242201 w 1242201"/>
              <a:gd name="connsiteY6" fmla="*/ 895628 h 895628"/>
              <a:gd name="connsiteX7" fmla="*/ 2677 w 1242201"/>
              <a:gd name="connsiteY7" fmla="*/ 892627 h 895628"/>
              <a:gd name="connsiteX8" fmla="*/ 0 w 1242201"/>
              <a:gd name="connsiteY8" fmla="*/ 246622 h 895628"/>
              <a:gd name="connsiteX0" fmla="*/ 0 w 1242201"/>
              <a:gd name="connsiteY0" fmla="*/ 246622 h 895628"/>
              <a:gd name="connsiteX1" fmla="*/ 289394 w 1242201"/>
              <a:gd name="connsiteY1" fmla="*/ 246622 h 895628"/>
              <a:gd name="connsiteX2" fmla="*/ 290889 w 1242201"/>
              <a:gd name="connsiteY2" fmla="*/ 0 h 895628"/>
              <a:gd name="connsiteX3" fmla="*/ 955480 w 1242201"/>
              <a:gd name="connsiteY3" fmla="*/ 1995 h 895628"/>
              <a:gd name="connsiteX4" fmla="*/ 955481 w 1242201"/>
              <a:gd name="connsiteY4" fmla="*/ 520220 h 895628"/>
              <a:gd name="connsiteX5" fmla="*/ 1237437 w 1242201"/>
              <a:gd name="connsiteY5" fmla="*/ 522937 h 895628"/>
              <a:gd name="connsiteX6" fmla="*/ 1242201 w 1242201"/>
              <a:gd name="connsiteY6" fmla="*/ 895628 h 895628"/>
              <a:gd name="connsiteX7" fmla="*/ 2677 w 1242201"/>
              <a:gd name="connsiteY7" fmla="*/ 892627 h 895628"/>
              <a:gd name="connsiteX8" fmla="*/ 0 w 1242201"/>
              <a:gd name="connsiteY8" fmla="*/ 246622 h 89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201" h="895628">
                <a:moveTo>
                  <a:pt x="0" y="246622"/>
                </a:moveTo>
                <a:lnTo>
                  <a:pt x="289394" y="246622"/>
                </a:lnTo>
                <a:cubicBezTo>
                  <a:pt x="289892" y="164415"/>
                  <a:pt x="290391" y="82207"/>
                  <a:pt x="290889" y="0"/>
                </a:cubicBezTo>
                <a:lnTo>
                  <a:pt x="955480" y="1995"/>
                </a:lnTo>
                <a:cubicBezTo>
                  <a:pt x="956870" y="200009"/>
                  <a:pt x="954091" y="322206"/>
                  <a:pt x="955481" y="520220"/>
                </a:cubicBezTo>
                <a:lnTo>
                  <a:pt x="1237437" y="522937"/>
                </a:lnTo>
                <a:cubicBezTo>
                  <a:pt x="1239024" y="628439"/>
                  <a:pt x="1240614" y="790126"/>
                  <a:pt x="1242201" y="895628"/>
                </a:cubicBezTo>
                <a:lnTo>
                  <a:pt x="2677" y="892627"/>
                </a:lnTo>
                <a:cubicBezTo>
                  <a:pt x="1785" y="677292"/>
                  <a:pt x="892" y="461957"/>
                  <a:pt x="0" y="24662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486" name="TextBox 8"/>
          <p:cNvSpPr txBox="1">
            <a:spLocks noChangeArrowheads="1"/>
          </p:cNvSpPr>
          <p:nvPr/>
        </p:nvSpPr>
        <p:spPr bwMode="auto">
          <a:xfrm>
            <a:off x="4800600" y="4419600"/>
            <a:ext cx="4114800" cy="1354217"/>
          </a:xfrm>
          <a:prstGeom prst="rect">
            <a:avLst/>
          </a:prstGeom>
          <a:noFill/>
          <a:ln w="9525">
            <a:noFill/>
            <a:miter lim="800000"/>
            <a:headEnd/>
            <a:tailEnd/>
          </a:ln>
        </p:spPr>
        <p:txBody>
          <a:bodyPr wrap="square">
            <a:spAutoFit/>
          </a:bodyPr>
          <a:lstStyle/>
          <a:p>
            <a:r>
              <a:rPr lang="en-US" b="1" dirty="0" smtClean="0">
                <a:latin typeface="Calibri" pitchFamily="34" charset="0"/>
              </a:rPr>
              <a:t>Average</a:t>
            </a:r>
            <a:r>
              <a:rPr lang="en-US" dirty="0" smtClean="0">
                <a:latin typeface="Calibri" pitchFamily="34" charset="0"/>
              </a:rPr>
              <a:t> = </a:t>
            </a:r>
            <a:r>
              <a:rPr lang="en-US" sz="2800" dirty="0">
                <a:latin typeface="Calibri" pitchFamily="34" charset="0"/>
              </a:rPr>
              <a:t>(</a:t>
            </a:r>
            <a:r>
              <a:rPr lang="en-US" sz="2800" dirty="0" smtClean="0">
                <a:latin typeface="Calibri" pitchFamily="34" charset="0"/>
              </a:rPr>
              <a:t>29+38+3+15+23+4+3+17+24) / 9 = </a:t>
            </a:r>
            <a:r>
              <a:rPr lang="en-US" sz="2800" b="1" dirty="0" smtClean="0">
                <a:solidFill>
                  <a:srgbClr val="C00000"/>
                </a:solidFill>
                <a:latin typeface="Calibri" pitchFamily="34" charset="0"/>
              </a:rPr>
              <a:t>17.3mm</a:t>
            </a:r>
            <a:endParaRPr lang="en-US" sz="2800" b="1" dirty="0">
              <a:solidFill>
                <a:srgbClr val="C00000"/>
              </a:solidFill>
              <a:latin typeface="Calibri" pitchFamily="34" charset="0"/>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smtClean="0"/>
              <a:t>Spatial vs temporal average</a:t>
            </a:r>
          </a:p>
        </p:txBody>
      </p:sp>
      <p:sp>
        <p:nvSpPr>
          <p:cNvPr id="3" name="Content Placeholder 2"/>
          <p:cNvSpPr>
            <a:spLocks noGrp="1"/>
          </p:cNvSpPr>
          <p:nvPr>
            <p:ph idx="1"/>
          </p:nvPr>
        </p:nvSpPr>
        <p:spPr/>
        <p:txBody>
          <a:bodyPr rtlCol="0">
            <a:normAutofit/>
          </a:bodyPr>
          <a:lstStyle/>
          <a:p>
            <a:pPr eaLnBrk="1" fontAlgn="auto" hangingPunct="1">
              <a:spcAft>
                <a:spcPts val="0"/>
              </a:spcAft>
              <a:defRPr/>
            </a:pPr>
            <a:r>
              <a:rPr lang="en-US" dirty="0" smtClean="0"/>
              <a:t>A temporal average or mean is an average of the values of each pixel over time.</a:t>
            </a:r>
          </a:p>
          <a:p>
            <a:pPr eaLnBrk="1" fontAlgn="auto" hangingPunct="1">
              <a:spcAft>
                <a:spcPts val="0"/>
              </a:spcAft>
              <a:defRPr/>
            </a:pPr>
            <a:r>
              <a:rPr lang="en-US" dirty="0" smtClean="0"/>
              <a:t>Therefore, each pixel in an image, will have its own temporal mean, to create an image of the temporal average of each pixel.</a:t>
            </a:r>
          </a:p>
          <a:p>
            <a:pPr eaLnBrk="1" fontAlgn="auto" hangingPunct="1">
              <a:spcAft>
                <a:spcPts val="0"/>
              </a:spcAft>
              <a:defRPr/>
            </a:pPr>
            <a:r>
              <a:rPr lang="en-US" dirty="0" smtClean="0"/>
              <a:t>It is often referred to as the long term mean or short term mean, depending on the length of the time series used to create the average image.</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smtClean="0"/>
              <a:t>Spatial vs temporal average</a:t>
            </a:r>
          </a:p>
        </p:txBody>
      </p:sp>
      <p:sp>
        <p:nvSpPr>
          <p:cNvPr id="22531" name="Content Placeholder 2"/>
          <p:cNvSpPr>
            <a:spLocks noGrp="1"/>
          </p:cNvSpPr>
          <p:nvPr>
            <p:ph idx="1"/>
          </p:nvPr>
        </p:nvSpPr>
        <p:spPr>
          <a:xfrm>
            <a:off x="457200" y="1600200"/>
            <a:ext cx="8229600" cy="609600"/>
          </a:xfrm>
        </p:spPr>
        <p:txBody>
          <a:bodyPr/>
          <a:lstStyle/>
          <a:p>
            <a:pPr eaLnBrk="1" hangingPunct="1"/>
            <a:r>
              <a:rPr lang="en-US" dirty="0" smtClean="0"/>
              <a:t>Example: Temporal mean for 1 pixel location</a:t>
            </a:r>
          </a:p>
        </p:txBody>
      </p:sp>
      <p:sp>
        <p:nvSpPr>
          <p:cNvPr id="22532" name="TextBox 8"/>
          <p:cNvSpPr txBox="1">
            <a:spLocks noChangeArrowheads="1"/>
          </p:cNvSpPr>
          <p:nvPr/>
        </p:nvSpPr>
        <p:spPr bwMode="auto">
          <a:xfrm>
            <a:off x="4267200" y="2895600"/>
            <a:ext cx="4495800" cy="3093154"/>
          </a:xfrm>
          <a:prstGeom prst="rect">
            <a:avLst/>
          </a:prstGeom>
          <a:noFill/>
          <a:ln w="9525">
            <a:noFill/>
            <a:miter lim="800000"/>
            <a:headEnd/>
            <a:tailEnd/>
          </a:ln>
        </p:spPr>
        <p:txBody>
          <a:bodyPr wrap="square">
            <a:spAutoFit/>
          </a:bodyPr>
          <a:lstStyle/>
          <a:p>
            <a:r>
              <a:rPr lang="en-US" b="1" dirty="0">
                <a:latin typeface="Calibri" pitchFamily="34" charset="0"/>
              </a:rPr>
              <a:t>Short term mean (2001-2010):</a:t>
            </a:r>
          </a:p>
          <a:p>
            <a:r>
              <a:rPr lang="en-US" b="1" dirty="0">
                <a:latin typeface="Calibri" pitchFamily="34" charset="0"/>
              </a:rPr>
              <a:t>for Jan </a:t>
            </a:r>
            <a:r>
              <a:rPr lang="en-US" b="1" dirty="0" err="1">
                <a:latin typeface="Calibri" pitchFamily="34" charset="0"/>
              </a:rPr>
              <a:t>Dekad</a:t>
            </a:r>
            <a:r>
              <a:rPr lang="en-US" b="1" dirty="0">
                <a:latin typeface="Calibri" pitchFamily="34" charset="0"/>
              </a:rPr>
              <a:t> 3 Average</a:t>
            </a:r>
            <a:r>
              <a:rPr lang="en-US" dirty="0">
                <a:latin typeface="Calibri" pitchFamily="34" charset="0"/>
              </a:rPr>
              <a:t>:</a:t>
            </a:r>
          </a:p>
          <a:p>
            <a:r>
              <a:rPr lang="en-US" dirty="0">
                <a:latin typeface="Calibri" pitchFamily="34" charset="0"/>
              </a:rPr>
              <a:t>= </a:t>
            </a:r>
            <a:r>
              <a:rPr lang="en-US" dirty="0" smtClean="0">
                <a:latin typeface="Calibri" pitchFamily="34" charset="0"/>
              </a:rPr>
              <a:t>35+7+41+10+25+56+0+12+27+3</a:t>
            </a:r>
            <a:r>
              <a:rPr lang="en-US" dirty="0">
                <a:latin typeface="Calibri" pitchFamily="34" charset="0"/>
              </a:rPr>
              <a:t>)/10</a:t>
            </a:r>
          </a:p>
          <a:p>
            <a:r>
              <a:rPr lang="en-US" dirty="0">
                <a:latin typeface="Calibri" pitchFamily="34" charset="0"/>
              </a:rPr>
              <a:t>= </a:t>
            </a:r>
            <a:r>
              <a:rPr lang="en-US" b="1" dirty="0" smtClean="0">
                <a:solidFill>
                  <a:srgbClr val="C00000"/>
                </a:solidFill>
                <a:latin typeface="Calibri" pitchFamily="34" charset="0"/>
              </a:rPr>
              <a:t>24.4mm</a:t>
            </a:r>
            <a:endParaRPr lang="en-US" b="1" dirty="0">
              <a:solidFill>
                <a:srgbClr val="C00000"/>
              </a:solidFill>
              <a:latin typeface="Calibri" pitchFamily="34" charset="0"/>
            </a:endParaRPr>
          </a:p>
        </p:txBody>
      </p:sp>
      <p:graphicFrame>
        <p:nvGraphicFramePr>
          <p:cNvPr id="4" name="Table 3"/>
          <p:cNvGraphicFramePr>
            <a:graphicFrameLocks noGrp="1"/>
          </p:cNvGraphicFramePr>
          <p:nvPr/>
        </p:nvGraphicFramePr>
        <p:xfrm>
          <a:off x="381000" y="2286000"/>
          <a:ext cx="3581400" cy="4079240"/>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tblGrid>
              <a:tr h="370840">
                <a:tc>
                  <a:txBody>
                    <a:bodyPr/>
                    <a:lstStyle/>
                    <a:p>
                      <a:pPr algn="ctr"/>
                      <a:r>
                        <a:rPr lang="en-US" dirty="0" smtClean="0">
                          <a:solidFill>
                            <a:schemeClr val="bg1"/>
                          </a:solidFill>
                        </a:rPr>
                        <a:t>Date</a:t>
                      </a:r>
                      <a:endParaRPr lang="en-US" dirty="0">
                        <a:solidFill>
                          <a:schemeClr val="bg1"/>
                        </a:solidFill>
                      </a:endParaRPr>
                    </a:p>
                  </a:txBody>
                  <a:tcPr>
                    <a:solidFill>
                      <a:schemeClr val="accent1"/>
                    </a:solidFill>
                  </a:tcPr>
                </a:tc>
                <a:tc>
                  <a:txBody>
                    <a:bodyPr/>
                    <a:lstStyle/>
                    <a:p>
                      <a:pPr algn="ctr"/>
                      <a:r>
                        <a:rPr lang="en-US" dirty="0" smtClean="0">
                          <a:solidFill>
                            <a:schemeClr val="bg1"/>
                          </a:solidFill>
                        </a:rPr>
                        <a:t>Pixel</a:t>
                      </a:r>
                      <a:r>
                        <a:rPr lang="en-US" baseline="0" dirty="0" smtClean="0">
                          <a:solidFill>
                            <a:schemeClr val="bg1"/>
                          </a:solidFill>
                        </a:rPr>
                        <a:t> Value</a:t>
                      </a:r>
                      <a:endParaRPr lang="en-US" dirty="0">
                        <a:solidFill>
                          <a:schemeClr val="bg1"/>
                        </a:solidFill>
                      </a:endParaRPr>
                    </a:p>
                  </a:txBody>
                  <a:tcPr>
                    <a:solidFill>
                      <a:schemeClr val="accent1"/>
                    </a:solidFill>
                  </a:tcPr>
                </a:tc>
                <a:extLst>
                  <a:ext uri="{0D108BD9-81ED-4DB2-BD59-A6C34878D82A}">
                    <a16:rowId xmlns:a16="http://schemas.microsoft.com/office/drawing/2014/main" val="10000"/>
                  </a:ext>
                </a:extLst>
              </a:tr>
              <a:tr h="370840">
                <a:tc>
                  <a:txBody>
                    <a:bodyPr/>
                    <a:lstStyle/>
                    <a:p>
                      <a:pPr algn="ctr"/>
                      <a:r>
                        <a:rPr lang="en-US" dirty="0" smtClean="0">
                          <a:solidFill>
                            <a:schemeClr val="bg1"/>
                          </a:solidFill>
                        </a:rPr>
                        <a:t>Dekad</a:t>
                      </a:r>
                      <a:r>
                        <a:rPr lang="en-US" baseline="0" dirty="0" smtClean="0">
                          <a:solidFill>
                            <a:schemeClr val="bg1"/>
                          </a:solidFill>
                        </a:rPr>
                        <a:t> 3 Jan 2001</a:t>
                      </a:r>
                      <a:endParaRPr lang="en-US" dirty="0">
                        <a:solidFill>
                          <a:schemeClr val="bg1"/>
                        </a:solidFill>
                      </a:endParaRPr>
                    </a:p>
                  </a:txBody>
                  <a:tcPr>
                    <a:solidFill>
                      <a:schemeClr val="accent1"/>
                    </a:solidFill>
                  </a:tcPr>
                </a:tc>
                <a:tc>
                  <a:txBody>
                    <a:bodyPr/>
                    <a:lstStyle/>
                    <a:p>
                      <a:pPr algn="ctr"/>
                      <a:r>
                        <a:rPr lang="en-US" dirty="0" smtClean="0">
                          <a:solidFill>
                            <a:schemeClr val="bg1"/>
                          </a:solidFill>
                        </a:rPr>
                        <a:t>35</a:t>
                      </a:r>
                      <a:endParaRPr lang="en-US" dirty="0">
                        <a:solidFill>
                          <a:schemeClr val="bg1"/>
                        </a:solidFill>
                      </a:endParaRPr>
                    </a:p>
                  </a:txBody>
                  <a:tcPr>
                    <a:solidFill>
                      <a:schemeClr val="accent1"/>
                    </a:solidFill>
                  </a:tcPr>
                </a:tc>
                <a:extLst>
                  <a:ext uri="{0D108BD9-81ED-4DB2-BD59-A6C34878D82A}">
                    <a16:rowId xmlns:a16="http://schemas.microsoft.com/office/drawing/2014/main" val="10001"/>
                  </a:ext>
                </a:extLst>
              </a:tr>
              <a:tr h="370840">
                <a:tc>
                  <a:txBody>
                    <a:bodyPr/>
                    <a:lstStyle/>
                    <a:p>
                      <a:pPr algn="ctr"/>
                      <a:r>
                        <a:rPr lang="en-US" dirty="0" smtClean="0">
                          <a:solidFill>
                            <a:schemeClr val="bg1"/>
                          </a:solidFill>
                        </a:rPr>
                        <a:t>Dekad</a:t>
                      </a:r>
                      <a:r>
                        <a:rPr lang="en-US" baseline="0" dirty="0" smtClean="0">
                          <a:solidFill>
                            <a:schemeClr val="bg1"/>
                          </a:solidFill>
                        </a:rPr>
                        <a:t> 3 Jan 2002</a:t>
                      </a:r>
                      <a:endParaRPr lang="en-US" dirty="0">
                        <a:solidFill>
                          <a:schemeClr val="bg1"/>
                        </a:solidFill>
                      </a:endParaRPr>
                    </a:p>
                  </a:txBody>
                  <a:tcPr>
                    <a:solidFill>
                      <a:schemeClr val="accent1"/>
                    </a:solidFill>
                  </a:tcPr>
                </a:tc>
                <a:tc>
                  <a:txBody>
                    <a:bodyPr/>
                    <a:lstStyle/>
                    <a:p>
                      <a:pPr algn="ctr"/>
                      <a:r>
                        <a:rPr lang="en-US" dirty="0" smtClean="0">
                          <a:solidFill>
                            <a:schemeClr val="bg1"/>
                          </a:solidFill>
                        </a:rPr>
                        <a:t>7</a:t>
                      </a:r>
                      <a:endParaRPr lang="en-US" dirty="0">
                        <a:solidFill>
                          <a:schemeClr val="bg1"/>
                        </a:solidFill>
                      </a:endParaRPr>
                    </a:p>
                  </a:txBody>
                  <a:tcPr>
                    <a:solidFill>
                      <a:schemeClr val="accent1"/>
                    </a:solidFill>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Dekad</a:t>
                      </a:r>
                      <a:r>
                        <a:rPr lang="en-US" baseline="0" dirty="0" smtClean="0">
                          <a:solidFill>
                            <a:schemeClr val="bg1"/>
                          </a:solidFill>
                        </a:rPr>
                        <a:t> 3 Jan 2003</a:t>
                      </a:r>
                      <a:endParaRPr lang="en-US" dirty="0" smtClean="0">
                        <a:solidFill>
                          <a:schemeClr val="bg1"/>
                        </a:solidFill>
                      </a:endParaRPr>
                    </a:p>
                  </a:txBody>
                  <a:tcPr>
                    <a:solidFill>
                      <a:schemeClr val="accent1"/>
                    </a:solidFill>
                  </a:tcPr>
                </a:tc>
                <a:tc>
                  <a:txBody>
                    <a:bodyPr/>
                    <a:lstStyle/>
                    <a:p>
                      <a:pPr algn="ctr"/>
                      <a:r>
                        <a:rPr lang="en-US" dirty="0" smtClean="0">
                          <a:solidFill>
                            <a:schemeClr val="bg1"/>
                          </a:solidFill>
                        </a:rPr>
                        <a:t>41</a:t>
                      </a:r>
                      <a:endParaRPr lang="en-US" dirty="0">
                        <a:solidFill>
                          <a:schemeClr val="bg1"/>
                        </a:solidFill>
                      </a:endParaRPr>
                    </a:p>
                  </a:txBody>
                  <a:tcPr>
                    <a:solidFill>
                      <a:schemeClr val="accent1"/>
                    </a:solidFill>
                  </a:tcPr>
                </a:tc>
                <a:extLst>
                  <a:ext uri="{0D108BD9-81ED-4DB2-BD59-A6C34878D82A}">
                    <a16:rowId xmlns:a16="http://schemas.microsoft.com/office/drawing/2014/main" val="10003"/>
                  </a:ext>
                </a:extLst>
              </a:tr>
              <a:tr h="370840">
                <a:tc>
                  <a:txBody>
                    <a:bodyPr/>
                    <a:lstStyle/>
                    <a:p>
                      <a:pPr algn="ctr"/>
                      <a:r>
                        <a:rPr lang="en-US" dirty="0" smtClean="0">
                          <a:solidFill>
                            <a:schemeClr val="bg1"/>
                          </a:solidFill>
                        </a:rPr>
                        <a:t>Dekad</a:t>
                      </a:r>
                      <a:r>
                        <a:rPr lang="en-US" baseline="0" dirty="0" smtClean="0">
                          <a:solidFill>
                            <a:schemeClr val="bg1"/>
                          </a:solidFill>
                        </a:rPr>
                        <a:t> 3 Jan 2004</a:t>
                      </a:r>
                      <a:endParaRPr lang="en-US" dirty="0">
                        <a:solidFill>
                          <a:schemeClr val="bg1"/>
                        </a:solidFill>
                      </a:endParaRPr>
                    </a:p>
                  </a:txBody>
                  <a:tcPr>
                    <a:solidFill>
                      <a:schemeClr val="accent1"/>
                    </a:solidFill>
                  </a:tcPr>
                </a:tc>
                <a:tc>
                  <a:txBody>
                    <a:bodyPr/>
                    <a:lstStyle/>
                    <a:p>
                      <a:pPr algn="ctr"/>
                      <a:r>
                        <a:rPr lang="en-US" dirty="0" smtClean="0">
                          <a:solidFill>
                            <a:schemeClr val="bg1"/>
                          </a:solidFill>
                        </a:rPr>
                        <a:t>10</a:t>
                      </a:r>
                      <a:endParaRPr lang="en-US" dirty="0">
                        <a:solidFill>
                          <a:schemeClr val="bg1"/>
                        </a:solidFill>
                      </a:endParaRPr>
                    </a:p>
                  </a:txBody>
                  <a:tcPr>
                    <a:solidFill>
                      <a:schemeClr val="accent1"/>
                    </a:solidFill>
                  </a:tcPr>
                </a:tc>
                <a:extLst>
                  <a:ext uri="{0D108BD9-81ED-4DB2-BD59-A6C34878D82A}">
                    <a16:rowId xmlns:a16="http://schemas.microsoft.com/office/drawing/2014/main" val="10004"/>
                  </a:ext>
                </a:extLst>
              </a:tr>
              <a:tr h="370840">
                <a:tc>
                  <a:txBody>
                    <a:bodyPr/>
                    <a:lstStyle/>
                    <a:p>
                      <a:pPr algn="ctr"/>
                      <a:r>
                        <a:rPr lang="en-US" dirty="0" smtClean="0">
                          <a:solidFill>
                            <a:schemeClr val="bg1"/>
                          </a:solidFill>
                        </a:rPr>
                        <a:t>Dekad</a:t>
                      </a:r>
                      <a:r>
                        <a:rPr lang="en-US" baseline="0" dirty="0" smtClean="0">
                          <a:solidFill>
                            <a:schemeClr val="bg1"/>
                          </a:solidFill>
                        </a:rPr>
                        <a:t> 3 Jan 2005</a:t>
                      </a:r>
                      <a:endParaRPr lang="en-US" dirty="0">
                        <a:solidFill>
                          <a:schemeClr val="bg1"/>
                        </a:solidFill>
                      </a:endParaRPr>
                    </a:p>
                  </a:txBody>
                  <a:tcPr>
                    <a:solidFill>
                      <a:schemeClr val="accent1"/>
                    </a:solidFill>
                  </a:tcPr>
                </a:tc>
                <a:tc>
                  <a:txBody>
                    <a:bodyPr/>
                    <a:lstStyle/>
                    <a:p>
                      <a:pPr algn="ctr"/>
                      <a:r>
                        <a:rPr lang="en-US" dirty="0" smtClean="0">
                          <a:solidFill>
                            <a:schemeClr val="bg1"/>
                          </a:solidFill>
                        </a:rPr>
                        <a:t>25</a:t>
                      </a:r>
                      <a:endParaRPr lang="en-US" dirty="0">
                        <a:solidFill>
                          <a:schemeClr val="bg1"/>
                        </a:solidFill>
                      </a:endParaRPr>
                    </a:p>
                  </a:txBody>
                  <a:tcPr>
                    <a:solidFill>
                      <a:schemeClr val="accent1"/>
                    </a:solidFill>
                  </a:tcPr>
                </a:tc>
                <a:extLst>
                  <a:ext uri="{0D108BD9-81ED-4DB2-BD59-A6C34878D82A}">
                    <a16:rowId xmlns:a16="http://schemas.microsoft.com/office/drawing/2014/main" val="10005"/>
                  </a:ext>
                </a:extLst>
              </a:tr>
              <a:tr h="370840">
                <a:tc>
                  <a:txBody>
                    <a:bodyPr/>
                    <a:lstStyle/>
                    <a:p>
                      <a:pPr algn="ctr"/>
                      <a:r>
                        <a:rPr lang="en-US" dirty="0" smtClean="0">
                          <a:solidFill>
                            <a:schemeClr val="bg1"/>
                          </a:solidFill>
                        </a:rPr>
                        <a:t>Dekad</a:t>
                      </a:r>
                      <a:r>
                        <a:rPr lang="en-US" baseline="0" dirty="0" smtClean="0">
                          <a:solidFill>
                            <a:schemeClr val="bg1"/>
                          </a:solidFill>
                        </a:rPr>
                        <a:t> 3 Jan 2006</a:t>
                      </a:r>
                      <a:endParaRPr lang="en-US" dirty="0">
                        <a:solidFill>
                          <a:schemeClr val="bg1"/>
                        </a:solidFill>
                      </a:endParaRPr>
                    </a:p>
                  </a:txBody>
                  <a:tcPr>
                    <a:solidFill>
                      <a:schemeClr val="accent1"/>
                    </a:solidFill>
                  </a:tcPr>
                </a:tc>
                <a:tc>
                  <a:txBody>
                    <a:bodyPr/>
                    <a:lstStyle/>
                    <a:p>
                      <a:pPr algn="ctr"/>
                      <a:r>
                        <a:rPr lang="en-US" dirty="0" smtClean="0">
                          <a:solidFill>
                            <a:schemeClr val="bg1"/>
                          </a:solidFill>
                        </a:rPr>
                        <a:t>56</a:t>
                      </a:r>
                      <a:endParaRPr lang="en-US" dirty="0">
                        <a:solidFill>
                          <a:schemeClr val="bg1"/>
                        </a:solidFill>
                      </a:endParaRPr>
                    </a:p>
                  </a:txBody>
                  <a:tcPr>
                    <a:solidFill>
                      <a:schemeClr val="accent1"/>
                    </a:solidFill>
                  </a:tcPr>
                </a:tc>
                <a:extLst>
                  <a:ext uri="{0D108BD9-81ED-4DB2-BD59-A6C34878D82A}">
                    <a16:rowId xmlns:a16="http://schemas.microsoft.com/office/drawing/2014/main" val="10006"/>
                  </a:ext>
                </a:extLst>
              </a:tr>
              <a:tr h="370840">
                <a:tc>
                  <a:txBody>
                    <a:bodyPr/>
                    <a:lstStyle/>
                    <a:p>
                      <a:pPr algn="ctr"/>
                      <a:r>
                        <a:rPr lang="en-US" dirty="0" smtClean="0">
                          <a:solidFill>
                            <a:schemeClr val="bg1"/>
                          </a:solidFill>
                        </a:rPr>
                        <a:t>Dekad</a:t>
                      </a:r>
                      <a:r>
                        <a:rPr lang="en-US" baseline="0" dirty="0" smtClean="0">
                          <a:solidFill>
                            <a:schemeClr val="bg1"/>
                          </a:solidFill>
                        </a:rPr>
                        <a:t> 3 Jan 2007</a:t>
                      </a:r>
                      <a:endParaRPr lang="en-US" dirty="0">
                        <a:solidFill>
                          <a:schemeClr val="bg1"/>
                        </a:solidFill>
                      </a:endParaRPr>
                    </a:p>
                  </a:txBody>
                  <a:tcPr>
                    <a:solidFill>
                      <a:schemeClr val="accent1"/>
                    </a:solidFill>
                  </a:tcPr>
                </a:tc>
                <a:tc>
                  <a:txBody>
                    <a:bodyPr/>
                    <a:lstStyle/>
                    <a:p>
                      <a:pPr algn="ctr"/>
                      <a:r>
                        <a:rPr lang="en-US" dirty="0" smtClean="0">
                          <a:solidFill>
                            <a:schemeClr val="bg1"/>
                          </a:solidFill>
                        </a:rPr>
                        <a:t>0</a:t>
                      </a:r>
                      <a:endParaRPr lang="en-US" dirty="0">
                        <a:solidFill>
                          <a:schemeClr val="bg1"/>
                        </a:solidFill>
                      </a:endParaRPr>
                    </a:p>
                  </a:txBody>
                  <a:tcPr>
                    <a:solidFill>
                      <a:schemeClr val="accent1"/>
                    </a:solidFill>
                  </a:tcPr>
                </a:tc>
                <a:extLst>
                  <a:ext uri="{0D108BD9-81ED-4DB2-BD59-A6C34878D82A}">
                    <a16:rowId xmlns:a16="http://schemas.microsoft.com/office/drawing/2014/main" val="10007"/>
                  </a:ext>
                </a:extLst>
              </a:tr>
              <a:tr h="370840">
                <a:tc>
                  <a:txBody>
                    <a:bodyPr/>
                    <a:lstStyle/>
                    <a:p>
                      <a:pPr algn="ctr"/>
                      <a:r>
                        <a:rPr lang="en-US" dirty="0" smtClean="0">
                          <a:solidFill>
                            <a:schemeClr val="bg1"/>
                          </a:solidFill>
                        </a:rPr>
                        <a:t>Dekad</a:t>
                      </a:r>
                      <a:r>
                        <a:rPr lang="en-US" baseline="0" dirty="0" smtClean="0">
                          <a:solidFill>
                            <a:schemeClr val="bg1"/>
                          </a:solidFill>
                        </a:rPr>
                        <a:t> 3 Jan 2008</a:t>
                      </a:r>
                      <a:endParaRPr lang="en-US" dirty="0">
                        <a:solidFill>
                          <a:schemeClr val="bg1"/>
                        </a:solidFill>
                      </a:endParaRPr>
                    </a:p>
                  </a:txBody>
                  <a:tcPr>
                    <a:solidFill>
                      <a:schemeClr val="accent1"/>
                    </a:solidFill>
                  </a:tcPr>
                </a:tc>
                <a:tc>
                  <a:txBody>
                    <a:bodyPr/>
                    <a:lstStyle/>
                    <a:p>
                      <a:pPr algn="ctr"/>
                      <a:r>
                        <a:rPr lang="en-US" dirty="0" smtClean="0">
                          <a:solidFill>
                            <a:schemeClr val="bg1"/>
                          </a:solidFill>
                        </a:rPr>
                        <a:t>12</a:t>
                      </a:r>
                      <a:endParaRPr lang="en-US" dirty="0">
                        <a:solidFill>
                          <a:schemeClr val="bg1"/>
                        </a:solidFill>
                      </a:endParaRPr>
                    </a:p>
                  </a:txBody>
                  <a:tcPr>
                    <a:solidFill>
                      <a:schemeClr val="accent1"/>
                    </a:solidFill>
                  </a:tcPr>
                </a:tc>
                <a:extLst>
                  <a:ext uri="{0D108BD9-81ED-4DB2-BD59-A6C34878D82A}">
                    <a16:rowId xmlns:a16="http://schemas.microsoft.com/office/drawing/2014/main" val="10008"/>
                  </a:ext>
                </a:extLst>
              </a:tr>
              <a:tr h="370840">
                <a:tc>
                  <a:txBody>
                    <a:bodyPr/>
                    <a:lstStyle/>
                    <a:p>
                      <a:pPr algn="ctr"/>
                      <a:r>
                        <a:rPr lang="en-US" dirty="0" smtClean="0">
                          <a:solidFill>
                            <a:schemeClr val="bg1"/>
                          </a:solidFill>
                        </a:rPr>
                        <a:t>Dekad</a:t>
                      </a:r>
                      <a:r>
                        <a:rPr lang="en-US" baseline="0" dirty="0" smtClean="0">
                          <a:solidFill>
                            <a:schemeClr val="bg1"/>
                          </a:solidFill>
                        </a:rPr>
                        <a:t> 3 Jan 2009</a:t>
                      </a:r>
                      <a:endParaRPr lang="en-US" dirty="0">
                        <a:solidFill>
                          <a:schemeClr val="bg1"/>
                        </a:solidFill>
                      </a:endParaRPr>
                    </a:p>
                  </a:txBody>
                  <a:tcPr>
                    <a:solidFill>
                      <a:schemeClr val="accent1"/>
                    </a:solidFill>
                  </a:tcPr>
                </a:tc>
                <a:tc>
                  <a:txBody>
                    <a:bodyPr/>
                    <a:lstStyle/>
                    <a:p>
                      <a:pPr algn="ctr"/>
                      <a:r>
                        <a:rPr lang="en-US" dirty="0" smtClean="0">
                          <a:solidFill>
                            <a:schemeClr val="bg1"/>
                          </a:solidFill>
                        </a:rPr>
                        <a:t>27</a:t>
                      </a:r>
                      <a:endParaRPr lang="en-US" dirty="0">
                        <a:solidFill>
                          <a:schemeClr val="bg1"/>
                        </a:solidFill>
                      </a:endParaRPr>
                    </a:p>
                  </a:txBody>
                  <a:tcPr>
                    <a:solidFill>
                      <a:schemeClr val="accent1"/>
                    </a:solidFill>
                  </a:tcPr>
                </a:tc>
                <a:extLst>
                  <a:ext uri="{0D108BD9-81ED-4DB2-BD59-A6C34878D82A}">
                    <a16:rowId xmlns:a16="http://schemas.microsoft.com/office/drawing/2014/main" val="10009"/>
                  </a:ext>
                </a:extLst>
              </a:tr>
              <a:tr h="370840">
                <a:tc>
                  <a:txBody>
                    <a:bodyPr/>
                    <a:lstStyle/>
                    <a:p>
                      <a:pPr algn="ctr"/>
                      <a:r>
                        <a:rPr lang="en-US" dirty="0" smtClean="0">
                          <a:solidFill>
                            <a:schemeClr val="bg1"/>
                          </a:solidFill>
                        </a:rPr>
                        <a:t>Dekad</a:t>
                      </a:r>
                      <a:r>
                        <a:rPr lang="en-US" baseline="0" dirty="0" smtClean="0">
                          <a:solidFill>
                            <a:schemeClr val="bg1"/>
                          </a:solidFill>
                        </a:rPr>
                        <a:t> 3 Jan 2010</a:t>
                      </a:r>
                      <a:endParaRPr lang="en-US" dirty="0">
                        <a:solidFill>
                          <a:schemeClr val="bg1"/>
                        </a:solidFill>
                      </a:endParaRPr>
                    </a:p>
                  </a:txBody>
                  <a:tcPr>
                    <a:solidFill>
                      <a:schemeClr val="accent1"/>
                    </a:solidFill>
                  </a:tcPr>
                </a:tc>
                <a:tc>
                  <a:txBody>
                    <a:bodyPr/>
                    <a:lstStyle/>
                    <a:p>
                      <a:pPr algn="ctr"/>
                      <a:r>
                        <a:rPr lang="en-US" dirty="0" smtClean="0">
                          <a:solidFill>
                            <a:schemeClr val="bg1"/>
                          </a:solidFill>
                        </a:rPr>
                        <a:t>3</a:t>
                      </a:r>
                      <a:endParaRPr lang="en-US" dirty="0">
                        <a:solidFill>
                          <a:schemeClr val="bg1"/>
                        </a:solidFill>
                      </a:endParaRPr>
                    </a:p>
                  </a:txBody>
                  <a:tcPr>
                    <a:solidFill>
                      <a:schemeClr val="accent1"/>
                    </a:solidFill>
                  </a:tcPr>
                </a:tc>
                <a:extLst>
                  <a:ext uri="{0D108BD9-81ED-4DB2-BD59-A6C34878D82A}">
                    <a16:rowId xmlns:a16="http://schemas.microsoft.com/office/drawing/2014/main" val="10010"/>
                  </a:ext>
                </a:extLst>
              </a:tr>
            </a:tbl>
          </a:graphicData>
        </a:graphic>
      </p:graphicFrame>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dirty="0" smtClean="0"/>
              <a:t>Anomalies</a:t>
            </a:r>
          </a:p>
        </p:txBody>
      </p:sp>
      <p:sp>
        <p:nvSpPr>
          <p:cNvPr id="3" name="Content Placeholder 2"/>
          <p:cNvSpPr>
            <a:spLocks noGrp="1"/>
          </p:cNvSpPr>
          <p:nvPr>
            <p:ph idx="1"/>
          </p:nvPr>
        </p:nvSpPr>
        <p:spPr/>
        <p:txBody>
          <a:bodyPr rtlCol="0">
            <a:normAutofit fontScale="92500" lnSpcReduction="10000"/>
          </a:bodyPr>
          <a:lstStyle/>
          <a:p>
            <a:pPr eaLnBrk="1" fontAlgn="auto" hangingPunct="1">
              <a:spcAft>
                <a:spcPts val="0"/>
              </a:spcAft>
              <a:defRPr/>
            </a:pPr>
            <a:r>
              <a:rPr lang="en-US" dirty="0" smtClean="0"/>
              <a:t>We typically use two types of anomalies from baselines:</a:t>
            </a:r>
          </a:p>
          <a:p>
            <a:pPr lvl="1" eaLnBrk="1" fontAlgn="auto" hangingPunct="1">
              <a:spcAft>
                <a:spcPts val="0"/>
              </a:spcAft>
              <a:defRPr/>
            </a:pPr>
            <a:r>
              <a:rPr lang="en-US" b="1" dirty="0" smtClean="0"/>
              <a:t>Difference from average</a:t>
            </a:r>
          </a:p>
          <a:p>
            <a:pPr lvl="2" eaLnBrk="1" fontAlgn="auto" hangingPunct="1">
              <a:spcAft>
                <a:spcPts val="0"/>
              </a:spcAft>
              <a:defRPr/>
            </a:pPr>
            <a:r>
              <a:rPr lang="en-US" dirty="0" smtClean="0"/>
              <a:t>The actual observation </a:t>
            </a:r>
            <a:r>
              <a:rPr lang="en-US" u="sng" dirty="0" smtClean="0"/>
              <a:t>Minus</a:t>
            </a:r>
            <a:r>
              <a:rPr lang="en-US" dirty="0" smtClean="0"/>
              <a:t> the average</a:t>
            </a:r>
          </a:p>
          <a:p>
            <a:pPr lvl="2" eaLnBrk="1" fontAlgn="auto" hangingPunct="1">
              <a:spcAft>
                <a:spcPts val="0"/>
              </a:spcAft>
              <a:defRPr/>
            </a:pPr>
            <a:r>
              <a:rPr lang="en-US" dirty="0" smtClean="0"/>
              <a:t>0 = no difference; +</a:t>
            </a:r>
            <a:r>
              <a:rPr lang="en-US" dirty="0" err="1" smtClean="0"/>
              <a:t>ve</a:t>
            </a:r>
            <a:r>
              <a:rPr lang="en-US" dirty="0" smtClean="0"/>
              <a:t> means above average; -</a:t>
            </a:r>
            <a:r>
              <a:rPr lang="en-US" dirty="0" err="1" smtClean="0"/>
              <a:t>ve</a:t>
            </a:r>
            <a:r>
              <a:rPr lang="en-US" dirty="0" smtClean="0"/>
              <a:t> means below average</a:t>
            </a:r>
          </a:p>
          <a:p>
            <a:pPr lvl="2" eaLnBrk="1" fontAlgn="auto" hangingPunct="1">
              <a:spcAft>
                <a:spcPts val="0"/>
              </a:spcAft>
              <a:defRPr/>
            </a:pPr>
            <a:r>
              <a:rPr lang="en-US" dirty="0" smtClean="0"/>
              <a:t>E.g. a rainfall diff. from average value of -20 means 20mm less than the average</a:t>
            </a:r>
          </a:p>
          <a:p>
            <a:pPr lvl="2" eaLnBrk="1" fontAlgn="auto" hangingPunct="1">
              <a:spcAft>
                <a:spcPts val="0"/>
              </a:spcAft>
              <a:defRPr/>
            </a:pPr>
            <a:r>
              <a:rPr lang="en-US" dirty="0" smtClean="0"/>
              <a:t>Good for quantifying deficits and surplus in same units as original observation</a:t>
            </a:r>
          </a:p>
          <a:p>
            <a:pPr lvl="1" eaLnBrk="1" fontAlgn="auto" hangingPunct="1">
              <a:spcAft>
                <a:spcPts val="0"/>
              </a:spcAft>
              <a:defRPr/>
            </a:pPr>
            <a:r>
              <a:rPr lang="en-US" b="1" dirty="0" smtClean="0"/>
              <a:t>Percent of average</a:t>
            </a:r>
          </a:p>
          <a:p>
            <a:pPr lvl="2" eaLnBrk="1" fontAlgn="auto" hangingPunct="1">
              <a:spcAft>
                <a:spcPts val="0"/>
              </a:spcAft>
              <a:defRPr/>
            </a:pPr>
            <a:r>
              <a:rPr lang="en-US" dirty="0" smtClean="0"/>
              <a:t>The actual observation </a:t>
            </a:r>
            <a:r>
              <a:rPr lang="en-US" u="sng" dirty="0" smtClean="0"/>
              <a:t>Divided</a:t>
            </a:r>
            <a:r>
              <a:rPr lang="en-US" dirty="0" smtClean="0"/>
              <a:t>  by the average, and multiplied by 100 (to convert to percent)</a:t>
            </a:r>
          </a:p>
          <a:p>
            <a:pPr lvl="2" eaLnBrk="1" fontAlgn="auto" hangingPunct="1">
              <a:spcAft>
                <a:spcPts val="0"/>
              </a:spcAft>
              <a:defRPr/>
            </a:pPr>
            <a:r>
              <a:rPr lang="en-US" dirty="0" smtClean="0"/>
              <a:t>100 = same as average; &gt;100 means above average, &lt;100 means below average</a:t>
            </a:r>
          </a:p>
          <a:p>
            <a:pPr lvl="2" eaLnBrk="1" fontAlgn="auto" hangingPunct="1">
              <a:spcAft>
                <a:spcPts val="0"/>
              </a:spcAft>
              <a:defRPr/>
            </a:pPr>
            <a:r>
              <a:rPr lang="en-US" dirty="0" smtClean="0"/>
              <a:t>Good for normalizing anomalies across the whole image</a:t>
            </a:r>
          </a:p>
          <a:p>
            <a:pPr lvl="2" eaLnBrk="1" fontAlgn="auto" hangingPunct="1">
              <a:spcAft>
                <a:spcPts val="0"/>
              </a:spcAft>
              <a:defRPr/>
            </a:pPr>
            <a:endParaRPr lang="en-US" dirty="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0"/>
            <a:ext cx="8961120" cy="731520"/>
          </a:xfrm>
        </p:spPr>
        <p:txBody>
          <a:bodyPr/>
          <a:lstStyle/>
          <a:p>
            <a:r>
              <a:rPr lang="en-US" dirty="0" smtClean="0"/>
              <a:t>Questions?</a:t>
            </a:r>
            <a:endParaRPr lang="en-US" dirty="0"/>
          </a:p>
        </p:txBody>
      </p:sp>
    </p:spTree>
    <p:extLst>
      <p:ext uri="{BB962C8B-B14F-4D97-AF65-F5344CB8AC3E}">
        <p14:creationId xmlns:p14="http://schemas.microsoft.com/office/powerpoint/2010/main" val="24186456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Balloon Photography</a:t>
            </a:r>
            <a:endParaRPr lang="en-US" dirty="0"/>
          </a:p>
        </p:txBody>
      </p:sp>
      <p:pic>
        <p:nvPicPr>
          <p:cNvPr id="3"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08760"/>
            <a:ext cx="3121025" cy="4536440"/>
          </a:xfrm>
          <a:prstGeom prst="rect">
            <a:avLst/>
          </a:prstGeom>
          <a:solidFill>
            <a:srgbClr val="FFFFFF"/>
          </a:solidFill>
          <a:ln>
            <a:noFill/>
          </a:ln>
          <a:effectLst>
            <a:outerShdw dist="107763" dir="2700000" algn="ctr" rotWithShape="0">
              <a:srgbClr val="000000"/>
            </a:outerShdw>
          </a:effectLst>
          <a:extLst>
            <a:ext uri="{91240B29-F687-4F45-9708-019B960494DF}">
              <a14:hiddenLine xmlns:a14="http://schemas.microsoft.com/office/drawing/2010/main" w="12700">
                <a:solidFill>
                  <a:schemeClr val="tx1"/>
                </a:solidFill>
                <a:miter lim="800000"/>
                <a:headEnd/>
                <a:tailEnd/>
              </a14:hiddenLine>
            </a:ext>
          </a:extLst>
        </p:spPr>
      </p:pic>
      <p:sp>
        <p:nvSpPr>
          <p:cNvPr id="4" name="Rectangle 4"/>
          <p:cNvSpPr>
            <a:spLocks noChangeArrowheads="1"/>
          </p:cNvSpPr>
          <p:nvPr/>
        </p:nvSpPr>
        <p:spPr bwMode="auto">
          <a:xfrm>
            <a:off x="4637088" y="2286000"/>
            <a:ext cx="3181350" cy="3759200"/>
          </a:xfrm>
          <a:prstGeom prst="rect">
            <a:avLst/>
          </a:prstGeom>
          <a:solidFill>
            <a:srgbClr val="FFFFFF"/>
          </a:solidFill>
          <a:ln w="12700">
            <a:solidFill>
              <a:srgbClr val="000000"/>
            </a:solidFill>
            <a:miter lim="800000"/>
            <a:headEnd/>
            <a:tailEnd/>
          </a:ln>
          <a:effectLst>
            <a:outerShdw dist="107763" dir="2700000" algn="ctr" rotWithShape="0">
              <a:srgbClr val="000000"/>
            </a:outerShdw>
          </a:effectLst>
        </p:spPr>
        <p:txBody>
          <a:bodyPr lIns="90487" tIns="44450" rIns="90487" bIns="44450">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0" i="0" u="none" strike="noStrike" kern="0" cap="none" spc="0" normalizeH="0" baseline="0" noProof="0" smtClean="0">
                <a:ln>
                  <a:noFill/>
                </a:ln>
                <a:solidFill>
                  <a:srgbClr val="000000"/>
                </a:solidFill>
                <a:effectLst/>
                <a:uLnTx/>
                <a:uFillTx/>
                <a:latin typeface="Arial" panose="020B0604020202020204" pitchFamily="34" charset="0"/>
              </a:rPr>
              <a:t>• Oblique aerial photograph of downtown Boston obtained by Samuel A. King and J. W. Black from a balloon at an altitude of 1,200 ft. on October 13, 1860.</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000" b="0" i="0" u="none" strike="noStrike" kern="0" cap="none" spc="0" normalizeH="0" baseline="0" noProof="0" smtClean="0">
              <a:ln>
                <a:noFill/>
              </a:ln>
              <a:solidFill>
                <a:srgbClr val="000000"/>
              </a:solidFill>
              <a:effectLst/>
              <a:uLnTx/>
              <a:uFillTx/>
              <a:latin typeface="Arial" panose="020B0604020202020204"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2000" b="0" i="0" u="none" strike="noStrike" kern="0" cap="none" spc="0" normalizeH="0" baseline="0" noProof="0" smtClean="0">
                <a:ln>
                  <a:noFill/>
                </a:ln>
                <a:solidFill>
                  <a:srgbClr val="000000"/>
                </a:solidFill>
                <a:effectLst/>
                <a:uLnTx/>
                <a:uFillTx/>
                <a:latin typeface="Arial" panose="020B0604020202020204" pitchFamily="34" charset="0"/>
              </a:rPr>
              <a:t>• First aerial photograph taken from a captive balloon in the United States.</a:t>
            </a:r>
            <a:r>
              <a:rPr kumimoji="0" lang="en-US" altLang="en-US" sz="2000" b="0" i="0" u="none" strike="noStrike" kern="0" cap="none" spc="0" normalizeH="0" baseline="0" noProof="0" smtClean="0">
                <a:ln>
                  <a:noFill/>
                </a:ln>
                <a:solidFill>
                  <a:srgbClr val="000000"/>
                </a:solidFill>
                <a:effectLst/>
                <a:uLnTx/>
                <a:uFillTx/>
                <a:latin typeface="Times" panose="02020603050405020304" pitchFamily="18" charset="0"/>
              </a:rPr>
              <a:t> </a:t>
            </a:r>
          </a:p>
        </p:txBody>
      </p:sp>
      <p:sp>
        <p:nvSpPr>
          <p:cNvPr id="5" name="Rectangle 5"/>
          <p:cNvSpPr>
            <a:spLocks noChangeArrowheads="1"/>
          </p:cNvSpPr>
          <p:nvPr/>
        </p:nvSpPr>
        <p:spPr bwMode="auto">
          <a:xfrm>
            <a:off x="7019925" y="6172200"/>
            <a:ext cx="982663" cy="284163"/>
          </a:xfrm>
          <a:prstGeom prst="rect">
            <a:avLst/>
          </a:prstGeom>
          <a:solidFill>
            <a:srgbClr val="FFFFFF"/>
          </a:solidFill>
          <a:ln w="12700">
            <a:solidFill>
              <a:srgbClr val="000000"/>
            </a:solidFill>
            <a:miter lim="800000"/>
            <a:headEnd/>
            <a:tailEnd/>
          </a:ln>
          <a:effectLst>
            <a:outerShdw dist="107763" dir="2700000" algn="ctr" rotWithShape="0">
              <a:srgbClr val="000000"/>
            </a:outerShdw>
          </a:effectLst>
        </p:spPr>
        <p:txBody>
          <a:bodyPr wrap="none" lIns="90487" tIns="44450" rIns="90487" bIns="44450">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altLang="en-US" sz="1200" b="0" i="0" u="none" strike="noStrike" kern="0" cap="none" spc="0" normalizeH="0" baseline="0" noProof="0" smtClean="0">
                <a:ln>
                  <a:noFill/>
                </a:ln>
                <a:solidFill>
                  <a:srgbClr val="000000"/>
                </a:solidFill>
                <a:effectLst/>
                <a:uLnTx/>
                <a:uFillTx/>
                <a:latin typeface="Times" panose="02020603050405020304" pitchFamily="18" charset="0"/>
              </a:rPr>
              <a:t>Jensen, 2000</a:t>
            </a:r>
            <a:endParaRPr kumimoji="0" lang="en-US" altLang="en-US" sz="2400" b="0" i="0" u="none" strike="noStrike" kern="0" cap="none" spc="0" normalizeH="0" baseline="0" noProof="0" smtClean="0">
              <a:ln>
                <a:noFill/>
              </a:ln>
              <a:solidFill>
                <a:srgbClr val="000000"/>
              </a:solidFill>
              <a:effectLst/>
              <a:uLnTx/>
              <a:uFillTx/>
              <a:latin typeface="Times" panose="02020603050405020304" pitchFamily="18" charset="0"/>
            </a:endParaRPr>
          </a:p>
        </p:txBody>
      </p:sp>
    </p:spTree>
    <p:extLst>
      <p:ext uri="{BB962C8B-B14F-4D97-AF65-F5344CB8AC3E}">
        <p14:creationId xmlns:p14="http://schemas.microsoft.com/office/powerpoint/2010/main" val="2154462075"/>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Non-satellite based Remote Sensing</a:t>
            </a:r>
            <a:endParaRPr lang="en-US" dirty="0"/>
          </a:p>
        </p:txBody>
      </p:sp>
      <p:sp>
        <p:nvSpPr>
          <p:cNvPr id="3" name="Rectangle 2"/>
          <p:cNvSpPr>
            <a:spLocks noChangeArrowheads="1"/>
          </p:cNvSpPr>
          <p:nvPr/>
        </p:nvSpPr>
        <p:spPr bwMode="auto">
          <a:xfrm>
            <a:off x="5181600" y="2738438"/>
            <a:ext cx="3429000" cy="2844800"/>
          </a:xfrm>
          <a:prstGeom prst="rect">
            <a:avLst/>
          </a:prstGeom>
          <a:solidFill>
            <a:srgbClr val="C0C0C0"/>
          </a:solidFill>
          <a:ln w="12700">
            <a:solidFill>
              <a:sysClr val="window" lastClr="FFFFFF"/>
            </a:solidFill>
            <a:miter lim="800000"/>
            <a:headEnd/>
            <a:tailEnd/>
          </a:ln>
          <a:effectLst>
            <a:outerShdw dist="107763" dir="2700000" algn="ctr" rotWithShape="0">
              <a:srgbClr val="000000"/>
            </a:outerShdw>
          </a:effectLst>
        </p:spPr>
        <p:txBody>
          <a:bodyPr lIns="90487" tIns="44450" rIns="90487" bIns="44450">
            <a:spAutoFit/>
          </a:body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latin typeface="Arial" pitchFamily="34" charset="0"/>
              </a:rPr>
              <a:t>• In 1903, Julius </a:t>
            </a:r>
            <a:r>
              <a:rPr kumimoji="0" lang="en-US" sz="2000" b="0" i="0" u="none" strike="noStrike" kern="0" cap="none" spc="0" normalizeH="0" baseline="0" noProof="0" dirty="0" err="1" smtClean="0">
                <a:ln>
                  <a:noFill/>
                </a:ln>
                <a:solidFill>
                  <a:prstClr val="black"/>
                </a:solidFill>
                <a:effectLst/>
                <a:uLnTx/>
                <a:uFillTx/>
                <a:latin typeface="Arial" pitchFamily="34" charset="0"/>
              </a:rPr>
              <a:t>Neubronner</a:t>
            </a:r>
            <a:r>
              <a:rPr kumimoji="0" lang="en-US" sz="2000" b="0" i="0" u="none" strike="noStrike" kern="0" cap="none" spc="0" normalizeH="0" baseline="0" noProof="0" dirty="0" smtClean="0">
                <a:ln>
                  <a:noFill/>
                </a:ln>
                <a:solidFill>
                  <a:prstClr val="black"/>
                </a:solidFill>
                <a:effectLst/>
                <a:uLnTx/>
                <a:uFillTx/>
                <a:latin typeface="Arial" pitchFamily="34" charset="0"/>
              </a:rPr>
              <a:t> patented a breast-mounted camera for carrier pigeons that weighed only 70 grams. </a:t>
            </a:r>
          </a:p>
          <a:p>
            <a:pPr marL="0" marR="0" lvl="0" indent="0" defTabSz="91440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dirty="0" smtClean="0">
              <a:ln>
                <a:noFill/>
              </a:ln>
              <a:solidFill>
                <a:prstClr val="black"/>
              </a:solidFill>
              <a:effectLst/>
              <a:uLnTx/>
              <a:uFillTx/>
              <a:latin typeface="Arial" pitchFamily="34" charset="0"/>
            </a:endParaRPr>
          </a:p>
          <a:p>
            <a:pPr marL="0" marR="0" lvl="0" indent="0" defTabSz="914400" eaLnBrk="1" fontAlgn="auto" latinLnBrk="0" hangingPunct="1">
              <a:lnSpc>
                <a:spcPct val="100000"/>
              </a:lnSpc>
              <a:spcBef>
                <a:spcPct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latin typeface="Arial" pitchFamily="34" charset="0"/>
              </a:rPr>
              <a:t>• A squadron of pigeons </a:t>
            </a:r>
          </a:p>
          <a:p>
            <a:pPr marL="0" marR="0" lvl="0" indent="0" defTabSz="914400" eaLnBrk="1" fontAlgn="auto" latinLnBrk="0" hangingPunct="1">
              <a:lnSpc>
                <a:spcPct val="100000"/>
              </a:lnSpc>
              <a:spcBef>
                <a:spcPct val="0"/>
              </a:spcBef>
              <a:spcAft>
                <a:spcPts val="0"/>
              </a:spcAft>
              <a:buClrTx/>
              <a:buSzTx/>
              <a:buFontTx/>
              <a:buNone/>
              <a:tabLst/>
              <a:defRPr/>
            </a:pPr>
            <a:r>
              <a:rPr kumimoji="0" lang="en-US" sz="2000" b="0" i="0" u="none" strike="noStrike" kern="0" cap="none" spc="0" normalizeH="0" baseline="0" noProof="0" dirty="0" smtClean="0">
                <a:ln>
                  <a:noFill/>
                </a:ln>
                <a:solidFill>
                  <a:prstClr val="black"/>
                </a:solidFill>
                <a:effectLst/>
                <a:uLnTx/>
                <a:uFillTx/>
                <a:latin typeface="Arial" pitchFamily="34" charset="0"/>
              </a:rPr>
              <a:t>is equipped with light-weight aerial cameras.</a:t>
            </a: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sz="2000" b="0" i="0" u="none" strike="noStrike" kern="0" cap="none" spc="0" normalizeH="0" baseline="0" noProof="0" dirty="0" smtClean="0">
              <a:ln>
                <a:noFill/>
              </a:ln>
              <a:solidFill>
                <a:prstClr val="white"/>
              </a:solidFill>
              <a:effectLst/>
              <a:uLnTx/>
              <a:uFillTx/>
              <a:latin typeface="Arial" pitchFamily="34" charset="0"/>
            </a:endParaRPr>
          </a:p>
        </p:txBody>
      </p:sp>
      <p:sp>
        <p:nvSpPr>
          <p:cNvPr id="4" name="Rectangle 3"/>
          <p:cNvSpPr>
            <a:spLocks noChangeArrowheads="1"/>
          </p:cNvSpPr>
          <p:nvPr/>
        </p:nvSpPr>
        <p:spPr bwMode="auto">
          <a:xfrm>
            <a:off x="3505200" y="1752600"/>
            <a:ext cx="1981200" cy="528638"/>
          </a:xfrm>
          <a:prstGeom prst="rect">
            <a:avLst/>
          </a:prstGeom>
          <a:solidFill>
            <a:srgbClr val="69676D"/>
          </a:solidFill>
          <a:ln w="12700">
            <a:solidFill>
              <a:sysClr val="window" lastClr="FFFFFF"/>
            </a:solidFill>
            <a:miter lim="800000"/>
            <a:headEnd/>
            <a:tailEnd/>
          </a:ln>
          <a:effectLst>
            <a:outerShdw dist="107763" dir="2700000" algn="ctr" rotWithShape="0">
              <a:srgbClr val="000000"/>
            </a:outerShdw>
          </a:effectLst>
        </p:spPr>
        <p:txBody>
          <a:bodyPr lIns="90487" tIns="44450" rIns="90487" bIns="44450">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Arial" pitchFamily="34" charset="0"/>
              </a:rPr>
              <a:t>Pigeons</a:t>
            </a:r>
          </a:p>
        </p:txBody>
      </p:sp>
      <p:pic>
        <p:nvPicPr>
          <p:cNvPr id="5" name="Picture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8" y="2509838"/>
            <a:ext cx="4481512" cy="3175000"/>
          </a:xfrm>
          <a:prstGeom prst="rect">
            <a:avLst/>
          </a:prstGeom>
          <a:noFill/>
          <a:ln w="12700">
            <a:solidFill>
              <a:sysClr val="window" lastClr="FFFFFF"/>
            </a:solidFill>
            <a:miter lim="800000"/>
            <a:headEnd/>
            <a:tailEnd/>
          </a:ln>
          <a:effectLst>
            <a:outerShdw dist="107763" dir="2700000" algn="ctr" rotWithShape="0">
              <a:srgbClr val="000000"/>
            </a:outerShdw>
          </a:effectLst>
          <a:extLst>
            <a:ext uri="{909E8E84-426E-40dd-AFC4-6F175D3DCCD1}">
              <a14:hiddenFill xmlns="" xmlns:a14="http://schemas.microsoft.com/office/drawing/2010/main">
                <a:solidFill>
                  <a:schemeClr val="accent1"/>
                </a:solidFill>
              </a14:hiddenFill>
            </a:ext>
          </a:extLst>
        </p:spPr>
      </p:pic>
      <p:sp>
        <p:nvSpPr>
          <p:cNvPr id="6" name="Rectangle 5"/>
          <p:cNvSpPr>
            <a:spLocks noChangeArrowheads="1"/>
          </p:cNvSpPr>
          <p:nvPr/>
        </p:nvSpPr>
        <p:spPr bwMode="auto">
          <a:xfrm>
            <a:off x="7543800" y="5786438"/>
            <a:ext cx="981075" cy="284163"/>
          </a:xfrm>
          <a:prstGeom prst="rect">
            <a:avLst/>
          </a:prstGeom>
          <a:solidFill>
            <a:srgbClr val="69676D"/>
          </a:solidFill>
          <a:ln w="12700">
            <a:solidFill>
              <a:sysClr val="window" lastClr="FFFFFF"/>
            </a:solidFill>
            <a:miter lim="800000"/>
            <a:headEnd/>
            <a:tailEnd/>
          </a:ln>
          <a:effectLst>
            <a:outerShdw dist="107763" dir="2700000" algn="ctr" rotWithShape="0">
              <a:srgbClr val="000000"/>
            </a:outerShdw>
          </a:effectLst>
        </p:spPr>
        <p:txBody>
          <a:bodyPr wrap="none" lIns="90487" tIns="44450" rIns="90487" bIns="44450">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Times" pitchFamily="18" charset="0"/>
              </a:rPr>
              <a:t>Jensen, 2000</a:t>
            </a:r>
            <a:endParaRPr kumimoji="0" lang="en-US" sz="2400" b="0" i="0" u="none" strike="noStrike" kern="0" cap="none" spc="0" normalizeH="0" baseline="0" noProof="0" dirty="0" smtClean="0">
              <a:ln>
                <a:noFill/>
              </a:ln>
              <a:solidFill>
                <a:prstClr val="black"/>
              </a:solidFill>
              <a:effectLst/>
              <a:uLnTx/>
              <a:uFillTx/>
              <a:latin typeface="Times" pitchFamily="18" charset="0"/>
            </a:endParaRPr>
          </a:p>
        </p:txBody>
      </p:sp>
    </p:spTree>
    <p:extLst>
      <p:ext uri="{BB962C8B-B14F-4D97-AF65-F5344CB8AC3E}">
        <p14:creationId xmlns:p14="http://schemas.microsoft.com/office/powerpoint/2010/main" val="339341758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Non-satellite based Remote Sensing</a:t>
            </a:r>
            <a:endParaRPr lang="en-US" dirty="0"/>
          </a:p>
        </p:txBody>
      </p:sp>
      <p:pic>
        <p:nvPicPr>
          <p:cNvPr id="7"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76400"/>
            <a:ext cx="6934200" cy="3200400"/>
          </a:xfrm>
          <a:prstGeom prst="rect">
            <a:avLst/>
          </a:prstGeom>
          <a:noFill/>
          <a:ln w="12700">
            <a:solidFill>
              <a:sysClr val="window" lastClr="FFFFFF"/>
            </a:solidFill>
            <a:miter lim="800000"/>
            <a:headEnd/>
            <a:tailEnd/>
          </a:ln>
          <a:effectLst>
            <a:outerShdw dist="107763" dir="2700000" algn="ctr" rotWithShape="0">
              <a:srgbClr val="000000"/>
            </a:outerShdw>
          </a:effectLst>
          <a:extLst>
            <a:ext uri="{909E8E84-426E-40dd-AFC4-6F175D3DCCD1}">
              <a14:hiddenFill xmlns="" xmlns:a14="http://schemas.microsoft.com/office/drawing/2010/main">
                <a:solidFill>
                  <a:schemeClr val="accent1"/>
                </a:solidFill>
              </a14:hiddenFill>
            </a:ext>
          </a:extLst>
        </p:spPr>
      </p:pic>
      <p:sp>
        <p:nvSpPr>
          <p:cNvPr id="8" name="Rectangle 3"/>
          <p:cNvSpPr>
            <a:spLocks noChangeArrowheads="1"/>
          </p:cNvSpPr>
          <p:nvPr/>
        </p:nvSpPr>
        <p:spPr bwMode="auto">
          <a:xfrm>
            <a:off x="7675563" y="4648200"/>
            <a:ext cx="982662" cy="284163"/>
          </a:xfrm>
          <a:prstGeom prst="rect">
            <a:avLst/>
          </a:prstGeom>
          <a:solidFill>
            <a:srgbClr val="69676D"/>
          </a:solidFill>
          <a:ln w="12700">
            <a:solidFill>
              <a:sysClr val="window" lastClr="FFFFFF"/>
            </a:solidFill>
            <a:miter lim="800000"/>
            <a:headEnd/>
            <a:tailEnd/>
          </a:ln>
          <a:effectLst>
            <a:outerShdw dist="107763" dir="2700000" algn="ctr" rotWithShape="0">
              <a:srgbClr val="000000"/>
            </a:outerShdw>
          </a:effectLst>
        </p:spPr>
        <p:txBody>
          <a:bodyPr wrap="none" lIns="90487" tIns="44450" rIns="90487" bIns="44450">
            <a:sp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Times" pitchFamily="18" charset="0"/>
              </a:rPr>
              <a:t>Jensen, 2000</a:t>
            </a:r>
            <a:endParaRPr kumimoji="0" lang="en-US" sz="2400" b="0" i="0" u="none" strike="noStrike" kern="0" cap="none" spc="0" normalizeH="0" baseline="0" noProof="0" dirty="0" smtClean="0">
              <a:ln>
                <a:noFill/>
              </a:ln>
              <a:solidFill>
                <a:prstClr val="black"/>
              </a:solidFill>
              <a:effectLst/>
              <a:uLnTx/>
              <a:uFillTx/>
              <a:latin typeface="Times" pitchFamily="18" charset="0"/>
            </a:endParaRPr>
          </a:p>
        </p:txBody>
      </p:sp>
      <p:sp>
        <p:nvSpPr>
          <p:cNvPr id="9" name="Rectangle 4"/>
          <p:cNvSpPr>
            <a:spLocks noChangeArrowheads="1"/>
          </p:cNvSpPr>
          <p:nvPr/>
        </p:nvSpPr>
        <p:spPr bwMode="auto">
          <a:xfrm>
            <a:off x="381000" y="5208588"/>
            <a:ext cx="8229600" cy="1497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0488" tIns="44450" rIns="90488" bIns="44450"/>
          <a:lstStyle/>
          <a:p>
            <a:pPr marL="342900" indent="-342900" eaLnBrk="1" hangingPunct="1">
              <a:spcBef>
                <a:spcPct val="20000"/>
              </a:spcBef>
              <a:buClr>
                <a:prstClr val="black"/>
              </a:buClr>
              <a:buSzPct val="100000"/>
              <a:buFont typeface="Wingdings" pitchFamily="2" charset="2"/>
              <a:buChar char="§"/>
            </a:pPr>
            <a:r>
              <a:rPr lang="en-US" sz="2000" b="1" dirty="0">
                <a:solidFill>
                  <a:prstClr val="black"/>
                </a:solidFill>
                <a:latin typeface="Arial" pitchFamily="34" charset="0"/>
              </a:rPr>
              <a:t>Oblique aerial photograph obtained from a camera mounted on a carrier pigeon.</a:t>
            </a:r>
          </a:p>
          <a:p>
            <a:pPr marL="342900" indent="-342900" eaLnBrk="1" hangingPunct="1">
              <a:spcBef>
                <a:spcPct val="20000"/>
              </a:spcBef>
              <a:buClr>
                <a:prstClr val="black"/>
              </a:buClr>
              <a:buSzPct val="100000"/>
              <a:buFont typeface="Wingdings" pitchFamily="2" charset="2"/>
              <a:buChar char="§"/>
            </a:pPr>
            <a:r>
              <a:rPr lang="en-US" sz="2000" b="1" dirty="0">
                <a:solidFill>
                  <a:prstClr val="black"/>
                </a:solidFill>
                <a:latin typeface="Arial" pitchFamily="34" charset="0"/>
              </a:rPr>
              <a:t>The pigeon’s wings are visible in the foreground.</a:t>
            </a:r>
          </a:p>
        </p:txBody>
      </p:sp>
    </p:spTree>
    <p:extLst>
      <p:ext uri="{BB962C8B-B14F-4D97-AF65-F5344CB8AC3E}">
        <p14:creationId xmlns:p14="http://schemas.microsoft.com/office/powerpoint/2010/main" val="68554494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 Remote Sensing Platforms</a:t>
            </a:r>
            <a:endParaRPr lang="en-US" dirty="0"/>
          </a:p>
        </p:txBody>
      </p:sp>
      <p:pic>
        <p:nvPicPr>
          <p:cNvPr id="3" name="Picture 3" descr="tow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800" y="2109787"/>
            <a:ext cx="11842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mainLeft"/>
          <p:cNvPicPr>
            <a:picLocks noChangeAspect="1" noChangeArrowheads="1"/>
          </p:cNvPicPr>
          <p:nvPr/>
        </p:nvPicPr>
        <p:blipFill>
          <a:blip r:embed="rId3">
            <a:extLst>
              <a:ext uri="{28A0092B-C50C-407E-A947-70E740481C1C}">
                <a14:useLocalDpi xmlns:a14="http://schemas.microsoft.com/office/drawing/2010/main" val="0"/>
              </a:ext>
            </a:extLst>
          </a:blip>
          <a:srcRect r="55435"/>
          <a:stretch>
            <a:fillRect/>
          </a:stretch>
        </p:blipFill>
        <p:spPr bwMode="auto">
          <a:xfrm>
            <a:off x="6578600" y="1804987"/>
            <a:ext cx="2032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DC-8 aircraf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0400" y="1676400"/>
            <a:ext cx="3607974" cy="202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533400" y="5386387"/>
            <a:ext cx="1479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smtClean="0">
                <a:ln>
                  <a:noFill/>
                </a:ln>
                <a:solidFill>
                  <a:srgbClr val="000000"/>
                </a:solidFill>
                <a:effectLst/>
                <a:uLnTx/>
                <a:uFillTx/>
                <a:latin typeface="Times New Roman" panose="02020603050405020304" pitchFamily="18" charset="0"/>
              </a:rPr>
              <a:t>Ground-based</a:t>
            </a:r>
          </a:p>
        </p:txBody>
      </p:sp>
      <p:sp>
        <p:nvSpPr>
          <p:cNvPr id="7" name="Text Box 7"/>
          <p:cNvSpPr txBox="1">
            <a:spLocks noChangeArrowheads="1"/>
          </p:cNvSpPr>
          <p:nvPr/>
        </p:nvSpPr>
        <p:spPr bwMode="auto">
          <a:xfrm>
            <a:off x="3893324" y="5386387"/>
            <a:ext cx="13644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dirty="0" smtClean="0">
                <a:ln>
                  <a:noFill/>
                </a:ln>
                <a:solidFill>
                  <a:srgbClr val="000000"/>
                </a:solidFill>
                <a:effectLst/>
                <a:uLnTx/>
                <a:uFillTx/>
                <a:latin typeface="Times New Roman" panose="02020603050405020304" pitchFamily="18" charset="0"/>
              </a:rPr>
              <a:t>Aerial-based</a:t>
            </a:r>
          </a:p>
        </p:txBody>
      </p:sp>
      <p:sp>
        <p:nvSpPr>
          <p:cNvPr id="8" name="Text Box 8"/>
          <p:cNvSpPr txBox="1">
            <a:spLocks noChangeArrowheads="1"/>
          </p:cNvSpPr>
          <p:nvPr/>
        </p:nvSpPr>
        <p:spPr bwMode="auto">
          <a:xfrm>
            <a:off x="6994525" y="5424487"/>
            <a:ext cx="153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en-US" altLang="en-US" sz="1800" b="0" i="0" u="none" strike="noStrike" kern="0" cap="none" spc="0" normalizeH="0" baseline="0" noProof="0" smtClean="0">
                <a:ln>
                  <a:noFill/>
                </a:ln>
                <a:solidFill>
                  <a:srgbClr val="000000"/>
                </a:solidFill>
                <a:effectLst/>
                <a:uLnTx/>
                <a:uFillTx/>
                <a:latin typeface="Times New Roman" panose="02020603050405020304" pitchFamily="18" charset="0"/>
              </a:rPr>
              <a:t>Satellite-based</a:t>
            </a:r>
          </a:p>
        </p:txBody>
      </p:sp>
      <p:pic>
        <p:nvPicPr>
          <p:cNvPr id="9" name="Picture 8"/>
          <p:cNvPicPr>
            <a:picLocks noChangeAspect="1"/>
          </p:cNvPicPr>
          <p:nvPr/>
        </p:nvPicPr>
        <p:blipFill>
          <a:blip r:embed="rId5"/>
          <a:stretch>
            <a:fillRect/>
          </a:stretch>
        </p:blipFill>
        <p:spPr>
          <a:xfrm>
            <a:off x="3200400" y="3359534"/>
            <a:ext cx="3021806" cy="1803892"/>
          </a:xfrm>
          <a:prstGeom prst="rect">
            <a:avLst/>
          </a:prstGeom>
        </p:spPr>
      </p:pic>
    </p:spTree>
    <p:extLst>
      <p:ext uri="{BB962C8B-B14F-4D97-AF65-F5344CB8AC3E}">
        <p14:creationId xmlns:p14="http://schemas.microsoft.com/office/powerpoint/2010/main" val="1601126103"/>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762000" y="1524000"/>
            <a:ext cx="816451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3"/>
          <p:cNvSpPr>
            <a:spLocks noChangeArrowheads="1"/>
          </p:cNvSpPr>
          <p:nvPr/>
        </p:nvSpPr>
        <p:spPr bwMode="auto">
          <a:xfrm>
            <a:off x="457200" y="2133600"/>
            <a:ext cx="8229600" cy="2971800"/>
          </a:xfrm>
          <a:prstGeom prst="rect">
            <a:avLst/>
          </a:prstGeom>
          <a:noFill/>
          <a:ln w="12700">
            <a:noFill/>
            <a:miter lim="800000"/>
            <a:headEnd/>
            <a:tailEnd/>
          </a:ln>
        </p:spPr>
        <p:txBody>
          <a:bodyPr lIns="90488" tIns="44450" rIns="90488" bIns="44450"/>
          <a:lstStyle/>
          <a:p>
            <a:pPr marL="342900" indent="-342900">
              <a:lnSpc>
                <a:spcPct val="90000"/>
              </a:lnSpc>
              <a:spcBef>
                <a:spcPct val="20000"/>
              </a:spcBef>
              <a:buFontTx/>
              <a:buChar char="•"/>
            </a:pPr>
            <a:r>
              <a:rPr lang="en-US" altLang="en-US" sz="2100" dirty="0">
                <a:latin typeface="Tw Cen MT" panose="020B0602020104020603" pitchFamily="34" charset="0"/>
              </a:rPr>
              <a:t>Need for </a:t>
            </a:r>
            <a:r>
              <a:rPr lang="en-US" altLang="en-US" sz="2100" u="sng" dirty="0">
                <a:latin typeface="Tw Cen MT" panose="020B0602020104020603" pitchFamily="34" charset="0"/>
              </a:rPr>
              <a:t>timely, frequent and comprehensive  observations </a:t>
            </a:r>
            <a:r>
              <a:rPr lang="en-US" altLang="en-US" sz="2100" dirty="0">
                <a:latin typeface="Tw Cen MT" panose="020B0602020104020603" pitchFamily="34" charset="0"/>
              </a:rPr>
              <a:t>of Agro-Hydro-Climatic indicators to </a:t>
            </a:r>
            <a:r>
              <a:rPr lang="en-US" altLang="en-US" sz="2000" dirty="0">
                <a:latin typeface="Tw Cen MT" panose="020B0602020104020603" pitchFamily="34" charset="0"/>
              </a:rPr>
              <a:t>support</a:t>
            </a:r>
            <a:r>
              <a:rPr lang="en-US" altLang="en-US" sz="2100" dirty="0">
                <a:latin typeface="Tw Cen MT" panose="020B0602020104020603" pitchFamily="34" charset="0"/>
              </a:rPr>
              <a:t> FEWS NET activities.</a:t>
            </a:r>
          </a:p>
          <a:p>
            <a:pPr marL="342900" indent="-342900">
              <a:lnSpc>
                <a:spcPct val="90000"/>
              </a:lnSpc>
              <a:spcBef>
                <a:spcPct val="20000"/>
              </a:spcBef>
              <a:buFontTx/>
              <a:buChar char="•"/>
            </a:pPr>
            <a:endParaRPr lang="en-US" altLang="en-US" sz="2100" dirty="0">
              <a:latin typeface="Tw Cen MT" panose="020B0602020104020603" pitchFamily="34" charset="0"/>
            </a:endParaRPr>
          </a:p>
          <a:p>
            <a:pPr marL="342900" indent="-342900">
              <a:lnSpc>
                <a:spcPct val="90000"/>
              </a:lnSpc>
              <a:spcBef>
                <a:spcPct val="20000"/>
              </a:spcBef>
              <a:buFontTx/>
              <a:buChar char="•"/>
            </a:pPr>
            <a:r>
              <a:rPr lang="en-US" altLang="en-US" sz="2100" dirty="0">
                <a:latin typeface="Tw Cen MT" panose="020B0602020104020603" pitchFamily="34" charset="0"/>
              </a:rPr>
              <a:t>FEWS NET is </a:t>
            </a:r>
            <a:r>
              <a:rPr lang="en-US" altLang="en-US" sz="2100" u="sng" dirty="0">
                <a:latin typeface="Tw Cen MT" panose="020B0602020104020603" pitchFamily="34" charset="0"/>
              </a:rPr>
              <a:t>NOT a primary data collector</a:t>
            </a:r>
            <a:r>
              <a:rPr lang="en-US" altLang="en-US" sz="2100" dirty="0">
                <a:latin typeface="Tw Cen MT" panose="020B0602020104020603" pitchFamily="34" charset="0"/>
              </a:rPr>
              <a:t> and works through local NETWORK partners who have sparse field observational network.</a:t>
            </a:r>
          </a:p>
          <a:p>
            <a:pPr marL="342900" indent="-342900">
              <a:lnSpc>
                <a:spcPct val="90000"/>
              </a:lnSpc>
              <a:spcBef>
                <a:spcPct val="20000"/>
              </a:spcBef>
              <a:buFontTx/>
              <a:buChar char="•"/>
            </a:pPr>
            <a:endParaRPr lang="en-US" altLang="en-US" sz="2100" dirty="0">
              <a:latin typeface="Tw Cen MT" panose="020B0602020104020603" pitchFamily="34" charset="0"/>
            </a:endParaRPr>
          </a:p>
          <a:p>
            <a:pPr marL="342900" indent="-342900">
              <a:lnSpc>
                <a:spcPct val="90000"/>
              </a:lnSpc>
              <a:spcBef>
                <a:spcPct val="20000"/>
              </a:spcBef>
              <a:buFontTx/>
              <a:buChar char="•"/>
            </a:pPr>
            <a:r>
              <a:rPr lang="en-US" altLang="en-US" sz="2100" dirty="0" smtClean="0">
                <a:latin typeface="Tw Cen MT" panose="020B0602020104020603" pitchFamily="34" charset="0"/>
              </a:rPr>
              <a:t>Remotely </a:t>
            </a:r>
            <a:r>
              <a:rPr lang="en-US" altLang="en-US" sz="2100" dirty="0">
                <a:latin typeface="Tw Cen MT" panose="020B0602020104020603" pitchFamily="34" charset="0"/>
              </a:rPr>
              <a:t>sensed data, products and </a:t>
            </a:r>
            <a:r>
              <a:rPr lang="en-US" altLang="en-US" sz="2100" dirty="0" smtClean="0">
                <a:latin typeface="Tw Cen MT" panose="020B0602020104020603" pitchFamily="34" charset="0"/>
              </a:rPr>
              <a:t>analysis tools are </a:t>
            </a:r>
            <a:r>
              <a:rPr lang="en-US" altLang="en-US" sz="2100" dirty="0">
                <a:latin typeface="Tw Cen MT" panose="020B0602020104020603" pitchFamily="34" charset="0"/>
              </a:rPr>
              <a:t>readily available – via dedicated USGS/FEWS NET and implementing </a:t>
            </a:r>
            <a:r>
              <a:rPr lang="en-US" altLang="en-US" sz="2100" dirty="0" smtClean="0">
                <a:latin typeface="Tw Cen MT" panose="020B0602020104020603" pitchFamily="34" charset="0"/>
              </a:rPr>
              <a:t>partners.</a:t>
            </a:r>
            <a:endParaRPr lang="en-US" altLang="en-US" sz="2100" dirty="0">
              <a:latin typeface="Tw Cen MT" panose="020B0602020104020603" pitchFamily="34" charset="0"/>
            </a:endParaRPr>
          </a:p>
        </p:txBody>
      </p:sp>
      <p:sp>
        <p:nvSpPr>
          <p:cNvPr id="2" name="Title 1"/>
          <p:cNvSpPr>
            <a:spLocks noGrp="1"/>
          </p:cNvSpPr>
          <p:nvPr>
            <p:ph type="title"/>
          </p:nvPr>
        </p:nvSpPr>
        <p:spPr/>
        <p:txBody>
          <a:bodyPr/>
          <a:lstStyle/>
          <a:p>
            <a:r>
              <a:rPr lang="en-US" dirty="0" smtClean="0"/>
              <a:t>Why satellite remote sensing?</a:t>
            </a:r>
            <a:endParaRPr lang="en-US"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Satellite Remote Sensing</a:t>
            </a:r>
            <a:endParaRPr lang="en-US" dirty="0"/>
          </a:p>
        </p:txBody>
      </p:sp>
      <p:pic>
        <p:nvPicPr>
          <p:cNvPr id="3" name="Picture 2" descr="process"/>
          <p:cNvPicPr>
            <a:picLocks noChangeAspect="1" noChangeArrowheads="1"/>
          </p:cNvPicPr>
          <p:nvPr/>
        </p:nvPicPr>
        <p:blipFill>
          <a:blip r:embed="rId2">
            <a:extLst>
              <a:ext uri="{28A0092B-C50C-407E-A947-70E740481C1C}">
                <a14:useLocalDpi xmlns:a14="http://schemas.microsoft.com/office/drawing/2010/main" val="0"/>
              </a:ext>
            </a:extLst>
          </a:blip>
          <a:srcRect t="1596" b="5789"/>
          <a:stretch>
            <a:fillRect/>
          </a:stretch>
        </p:blipFill>
        <p:spPr bwMode="auto">
          <a:xfrm>
            <a:off x="228600" y="2041526"/>
            <a:ext cx="6027738" cy="420687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 Box 3"/>
          <p:cNvSpPr txBox="1">
            <a:spLocks noChangeArrowheads="1"/>
          </p:cNvSpPr>
          <p:nvPr/>
        </p:nvSpPr>
        <p:spPr bwMode="auto">
          <a:xfrm>
            <a:off x="1143000" y="1565216"/>
            <a:ext cx="6858000"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2000" dirty="0">
                <a:solidFill>
                  <a:prstClr val="black"/>
                </a:solidFill>
                <a:latin typeface="Arial" pitchFamily="34" charset="0"/>
              </a:rPr>
              <a:t>Schematic of </a:t>
            </a:r>
            <a:r>
              <a:rPr lang="en-US" sz="2000" dirty="0" smtClean="0">
                <a:solidFill>
                  <a:prstClr val="black"/>
                </a:solidFill>
                <a:latin typeface="Arial" pitchFamily="34" charset="0"/>
              </a:rPr>
              <a:t>the Satellite Data Acquisition Process</a:t>
            </a:r>
            <a:endParaRPr lang="en-US" sz="2000" dirty="0">
              <a:solidFill>
                <a:prstClr val="black"/>
              </a:solidFill>
              <a:latin typeface="Arial" pitchFamily="34" charset="0"/>
            </a:endParaRPr>
          </a:p>
        </p:txBody>
      </p:sp>
      <p:pic>
        <p:nvPicPr>
          <p:cNvPr id="5" name="Picture 1028" descr="Active Sens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2487" y="1965326"/>
            <a:ext cx="1597025" cy="17414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29" descr="Passive Sens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108450"/>
            <a:ext cx="2552700" cy="221615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p:nvSpPr>
        <p:spPr bwMode="auto">
          <a:xfrm>
            <a:off x="6554787" y="2867561"/>
            <a:ext cx="1295400" cy="132343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2000" dirty="0" smtClean="0">
                <a:solidFill>
                  <a:prstClr val="black"/>
                </a:solidFill>
                <a:latin typeface="Arial" pitchFamily="34" charset="0"/>
              </a:rPr>
              <a:t>Active</a:t>
            </a:r>
          </a:p>
          <a:p>
            <a:pPr algn="ctr" eaLnBrk="1" hangingPunct="1"/>
            <a:r>
              <a:rPr lang="en-US" sz="2000" dirty="0" smtClean="0">
                <a:solidFill>
                  <a:prstClr val="black"/>
                </a:solidFill>
                <a:latin typeface="Arial" pitchFamily="34" charset="0"/>
              </a:rPr>
              <a:t>vs</a:t>
            </a:r>
          </a:p>
          <a:p>
            <a:pPr algn="ctr" eaLnBrk="1" hangingPunct="1"/>
            <a:r>
              <a:rPr lang="en-US" sz="2000" dirty="0" smtClean="0">
                <a:solidFill>
                  <a:prstClr val="black"/>
                </a:solidFill>
                <a:latin typeface="Arial" pitchFamily="34" charset="0"/>
              </a:rPr>
              <a:t>Passive</a:t>
            </a:r>
            <a:endParaRPr lang="en-US" sz="2000" dirty="0">
              <a:solidFill>
                <a:prstClr val="black"/>
              </a:solidFill>
              <a:latin typeface="Arial" pitchFamily="34" charset="0"/>
            </a:endParaRPr>
          </a:p>
        </p:txBody>
      </p:sp>
    </p:spTree>
    <p:extLst>
      <p:ext uri="{BB962C8B-B14F-4D97-AF65-F5344CB8AC3E}">
        <p14:creationId xmlns:p14="http://schemas.microsoft.com/office/powerpoint/2010/main" val="3933496030"/>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FEWS NET Official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69829</TotalTime>
  <Pages>4</Pages>
  <Words>1161</Words>
  <Application>Microsoft Office PowerPoint</Application>
  <PresentationFormat>On-screen Show (4:3)</PresentationFormat>
  <Paragraphs>166</Paragraphs>
  <Slides>34</Slides>
  <Notes>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Arial</vt:lpstr>
      <vt:lpstr>Arial Narrow</vt:lpstr>
      <vt:lpstr>Calibri</vt:lpstr>
      <vt:lpstr>Candara</vt:lpstr>
      <vt:lpstr>Courier New</vt:lpstr>
      <vt:lpstr>Monotype Sorts</vt:lpstr>
      <vt:lpstr>Times</vt:lpstr>
      <vt:lpstr>Times New Roman</vt:lpstr>
      <vt:lpstr>Tw Cen MT</vt:lpstr>
      <vt:lpstr>Wingdings</vt:lpstr>
      <vt:lpstr>FEWS NET Official PPT Template</vt:lpstr>
      <vt:lpstr>Introduction to Remote Sensing</vt:lpstr>
      <vt:lpstr>Remote Sensing Defined</vt:lpstr>
      <vt:lpstr>First Aerial Photograph</vt:lpstr>
      <vt:lpstr>Balloon Photography</vt:lpstr>
      <vt:lpstr>Non-satellite based Remote Sensing</vt:lpstr>
      <vt:lpstr>Non-satellite based Remote Sensing</vt:lpstr>
      <vt:lpstr>Modern Remote Sensing Platforms</vt:lpstr>
      <vt:lpstr>Why satellite remote sensing?</vt:lpstr>
      <vt:lpstr>Satellite Remote Sensing</vt:lpstr>
      <vt:lpstr>Satellite Orbits</vt:lpstr>
      <vt:lpstr>NASA Fleet - 2015</vt:lpstr>
      <vt:lpstr>Nadir vs Oblique viewing</vt:lpstr>
      <vt:lpstr>Nadir vs Oblique viewing</vt:lpstr>
      <vt:lpstr>What are we measuring?</vt:lpstr>
      <vt:lpstr>Spatial Data: Vector (shapefile) vs Raster (image)</vt:lpstr>
      <vt:lpstr>Raster Data Format</vt:lpstr>
      <vt:lpstr>Satellite Resolution Concepts</vt:lpstr>
      <vt:lpstr>Spectral Resolution</vt:lpstr>
      <vt:lpstr>Spectral Resolution</vt:lpstr>
      <vt:lpstr>Spectral Resolution</vt:lpstr>
      <vt:lpstr>Spectral Resolution</vt:lpstr>
      <vt:lpstr>Spatial Resolution</vt:lpstr>
      <vt:lpstr>Spatial Resolution</vt:lpstr>
      <vt:lpstr>PowerPoint Presentation</vt:lpstr>
      <vt:lpstr>Pixels and Image (spatial) Resolution</vt:lpstr>
      <vt:lpstr>Spatial Resolution and Geographic Coverage</vt:lpstr>
      <vt:lpstr>Temporal Resolution</vt:lpstr>
      <vt:lpstr>Temporal Resolution</vt:lpstr>
      <vt:lpstr>Pixel values and legends</vt:lpstr>
      <vt:lpstr>Spatial vs Temporal Averages</vt:lpstr>
      <vt:lpstr>Spatial vs temporal average</vt:lpstr>
      <vt:lpstr>Spatial vs temporal average</vt:lpstr>
      <vt:lpstr>Anomalies</vt:lpstr>
      <vt:lpstr>Questions?</vt:lpstr>
    </vt:vector>
  </TitlesOfParts>
  <Company>USGS</Company>
  <LinksUpToDate>false</LinksUpToDate>
  <SharedDoc>false</SharedDoc>
  <HyperlinkBase>http://www.usgs.gov/visual-id/specs/slides/slide.html</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Blue Design Template for Slide Presentations</dc:title>
  <dc:subject>Presentation format with USGS Visual Identity</dc:subject>
  <dc:creator>VIScom</dc:creator>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Michael Budde</cp:lastModifiedBy>
  <cp:revision>617</cp:revision>
  <cp:lastPrinted>1998-03-23T17:09:44Z</cp:lastPrinted>
  <dcterms:created xsi:type="dcterms:W3CDTF">1998-01-16T15:44:57Z</dcterms:created>
  <dcterms:modified xsi:type="dcterms:W3CDTF">2017-06-30T16:46:12Z</dcterms:modified>
</cp:coreProperties>
</file>