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 id="2147484765" r:id="rId2"/>
    <p:sldMasterId id="2147484769" r:id="rId3"/>
  </p:sldMasterIdLst>
  <p:notesMasterIdLst>
    <p:notesMasterId r:id="rId46"/>
  </p:notesMasterIdLst>
  <p:handoutMasterIdLst>
    <p:handoutMasterId r:id="rId47"/>
  </p:handoutMasterIdLst>
  <p:sldIdLst>
    <p:sldId id="632" r:id="rId4"/>
    <p:sldId id="874" r:id="rId5"/>
    <p:sldId id="875" r:id="rId6"/>
    <p:sldId id="876" r:id="rId7"/>
    <p:sldId id="877" r:id="rId8"/>
    <p:sldId id="878" r:id="rId9"/>
    <p:sldId id="879" r:id="rId10"/>
    <p:sldId id="880" r:id="rId11"/>
    <p:sldId id="881" r:id="rId12"/>
    <p:sldId id="882" r:id="rId13"/>
    <p:sldId id="883" r:id="rId14"/>
    <p:sldId id="884" r:id="rId15"/>
    <p:sldId id="885" r:id="rId16"/>
    <p:sldId id="886" r:id="rId17"/>
    <p:sldId id="887" r:id="rId18"/>
    <p:sldId id="888" r:id="rId19"/>
    <p:sldId id="889" r:id="rId20"/>
    <p:sldId id="890" r:id="rId21"/>
    <p:sldId id="891" r:id="rId22"/>
    <p:sldId id="892" r:id="rId23"/>
    <p:sldId id="893" r:id="rId24"/>
    <p:sldId id="894" r:id="rId25"/>
    <p:sldId id="895" r:id="rId26"/>
    <p:sldId id="896" r:id="rId27"/>
    <p:sldId id="897" r:id="rId28"/>
    <p:sldId id="898" r:id="rId29"/>
    <p:sldId id="899" r:id="rId30"/>
    <p:sldId id="900" r:id="rId31"/>
    <p:sldId id="901" r:id="rId32"/>
    <p:sldId id="902" r:id="rId33"/>
    <p:sldId id="903" r:id="rId34"/>
    <p:sldId id="904" r:id="rId35"/>
    <p:sldId id="905" r:id="rId36"/>
    <p:sldId id="906" r:id="rId37"/>
    <p:sldId id="907" r:id="rId38"/>
    <p:sldId id="908" r:id="rId39"/>
    <p:sldId id="909" r:id="rId40"/>
    <p:sldId id="910" r:id="rId41"/>
    <p:sldId id="911" r:id="rId42"/>
    <p:sldId id="912" r:id="rId43"/>
    <p:sldId id="913" r:id="rId44"/>
    <p:sldId id="873" r:id="rId45"/>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33CC33"/>
    <a:srgbClr val="CCECFF"/>
    <a:srgbClr val="002F57"/>
    <a:srgbClr val="75B0E5"/>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313" autoAdjust="0"/>
  </p:normalViewPr>
  <p:slideViewPr>
    <p:cSldViewPr showGuides="1">
      <p:cViewPr varScale="1">
        <p:scale>
          <a:sx n="85" d="100"/>
          <a:sy n="85" d="100"/>
        </p:scale>
        <p:origin x="96" y="534"/>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edreros\Documents\GeoCLIM\Output\africa\march_june\CHIRPS_march-june_africa_cropzones_Timeseri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D\training\FEWS%20NET\Africa_forecastworshop\session1_exercise_sht\CHIRPS\CHIRPS_oct-june_africa_cropzones_Timeseri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D\training\FEWS%20NET\Africa_forecastworshop\session1_exercise\exampl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D\training\FEWS%20NET\Africa_forecastworshop\session1_exercise\example.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b="0" i="0" baseline="0" dirty="0" smtClean="0">
                <a:effectLst/>
                <a:latin typeface="Tw Cen MT" pitchFamily="34" charset="0"/>
              </a:rPr>
              <a:t>March-June rainfall totals, Kenya coastal areas</a:t>
            </a:r>
            <a:endParaRPr lang="en-US" sz="1400" b="0" dirty="0">
              <a:effectLst/>
              <a:latin typeface="Tw Cen MT" pitchFamily="34" charset="0"/>
            </a:endParaRPr>
          </a:p>
        </c:rich>
      </c:tx>
      <c:layout>
        <c:manualLayout>
          <c:xMode val="edge"/>
          <c:yMode val="edge"/>
          <c:x val="8.0580828308169955E-2"/>
          <c:y val="2.6624068157614509E-2"/>
        </c:manualLayout>
      </c:layout>
      <c:overlay val="0"/>
    </c:title>
    <c:autoTitleDeleted val="0"/>
    <c:plotArea>
      <c:layout/>
      <c:lineChart>
        <c:grouping val="standard"/>
        <c:varyColors val="0"/>
        <c:ser>
          <c:idx val="0"/>
          <c:order val="0"/>
          <c:tx>
            <c:strRef>
              <c:f>'CHIRPS_march-june_africa_cropzo'!$AK$2</c:f>
              <c:strCache>
                <c:ptCount val="1"/>
                <c:pt idx="0">
                  <c:v>season</c:v>
                </c:pt>
              </c:strCache>
            </c:strRef>
          </c:tx>
          <c:marker>
            <c:symbol val="none"/>
          </c:marker>
          <c:trendline>
            <c:spPr>
              <a:ln w="31750"/>
            </c:spPr>
            <c:trendlineType val="linear"/>
            <c:dispRSqr val="0"/>
            <c:dispEq val="0"/>
          </c:trendline>
          <c:cat>
            <c:numRef>
              <c:f>'CHIRPS_march-june_africa_cropzo'!$AL$1:$BS$1</c:f>
              <c:numCache>
                <c:formatCode>General</c:formatCode>
                <c:ptCount val="34"/>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'CHIRPS_march-june_africa_cropzo'!$AL$2:$BS$2</c:f>
              <c:numCache>
                <c:formatCode>General</c:formatCode>
                <c:ptCount val="34"/>
                <c:pt idx="0">
                  <c:v>502</c:v>
                </c:pt>
                <c:pt idx="1">
                  <c:v>831</c:v>
                </c:pt>
                <c:pt idx="2">
                  <c:v>476</c:v>
                </c:pt>
                <c:pt idx="3">
                  <c:v>516</c:v>
                </c:pt>
                <c:pt idx="4">
                  <c:v>401</c:v>
                </c:pt>
                <c:pt idx="5">
                  <c:v>585</c:v>
                </c:pt>
                <c:pt idx="6">
                  <c:v>443</c:v>
                </c:pt>
                <c:pt idx="7">
                  <c:v>474</c:v>
                </c:pt>
                <c:pt idx="8">
                  <c:v>489</c:v>
                </c:pt>
                <c:pt idx="9">
                  <c:v>516</c:v>
                </c:pt>
                <c:pt idx="10">
                  <c:v>609</c:v>
                </c:pt>
                <c:pt idx="11">
                  <c:v>449</c:v>
                </c:pt>
                <c:pt idx="12">
                  <c:v>326</c:v>
                </c:pt>
                <c:pt idx="13">
                  <c:v>585</c:v>
                </c:pt>
                <c:pt idx="14">
                  <c:v>461</c:v>
                </c:pt>
                <c:pt idx="15">
                  <c:v>559</c:v>
                </c:pt>
                <c:pt idx="16">
                  <c:v>627</c:v>
                </c:pt>
                <c:pt idx="17">
                  <c:v>599</c:v>
                </c:pt>
                <c:pt idx="18">
                  <c:v>491</c:v>
                </c:pt>
                <c:pt idx="19">
                  <c:v>475</c:v>
                </c:pt>
                <c:pt idx="20">
                  <c:v>388</c:v>
                </c:pt>
                <c:pt idx="21">
                  <c:v>427</c:v>
                </c:pt>
                <c:pt idx="22">
                  <c:v>416</c:v>
                </c:pt>
                <c:pt idx="23">
                  <c:v>310</c:v>
                </c:pt>
                <c:pt idx="24">
                  <c:v>383</c:v>
                </c:pt>
                <c:pt idx="25">
                  <c:v>621</c:v>
                </c:pt>
                <c:pt idx="26">
                  <c:v>626</c:v>
                </c:pt>
                <c:pt idx="27">
                  <c:v>497</c:v>
                </c:pt>
                <c:pt idx="28">
                  <c:v>301</c:v>
                </c:pt>
                <c:pt idx="29">
                  <c:v>427</c:v>
                </c:pt>
                <c:pt idx="30">
                  <c:v>300</c:v>
                </c:pt>
                <c:pt idx="31">
                  <c:v>327</c:v>
                </c:pt>
                <c:pt idx="32">
                  <c:v>460</c:v>
                </c:pt>
                <c:pt idx="33">
                  <c:v>460</c:v>
                </c:pt>
              </c:numCache>
            </c:numRef>
          </c:val>
          <c:smooth val="0"/>
          <c:extLst>
            <c:ext xmlns:c16="http://schemas.microsoft.com/office/drawing/2014/chart" uri="{C3380CC4-5D6E-409C-BE32-E72D297353CC}">
              <c16:uniqueId val="{00000000-F3A2-4475-927C-D2D6DE9C5ABB}"/>
            </c:ext>
          </c:extLst>
        </c:ser>
        <c:ser>
          <c:idx val="1"/>
          <c:order val="1"/>
          <c:tx>
            <c:strRef>
              <c:f>'CHIRPS_march-june_africa_cropzo'!$AK$3</c:f>
              <c:strCache>
                <c:ptCount val="1"/>
                <c:pt idx="0">
                  <c:v>average</c:v>
                </c:pt>
              </c:strCache>
            </c:strRef>
          </c:tx>
          <c:spPr>
            <a:ln>
              <a:solidFill>
                <a:srgbClr val="FF0000"/>
              </a:solidFill>
            </a:ln>
          </c:spPr>
          <c:marker>
            <c:symbol val="none"/>
          </c:marker>
          <c:cat>
            <c:numRef>
              <c:f>'CHIRPS_march-june_africa_cropzo'!$AL$1:$BS$1</c:f>
              <c:numCache>
                <c:formatCode>General</c:formatCode>
                <c:ptCount val="34"/>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'CHIRPS_march-june_africa_cropzo'!$AL$3:$BS$3</c:f>
              <c:numCache>
                <c:formatCode>0</c:formatCode>
                <c:ptCount val="34"/>
                <c:pt idx="0">
                  <c:v>481</c:v>
                </c:pt>
                <c:pt idx="1">
                  <c:v>481</c:v>
                </c:pt>
                <c:pt idx="2">
                  <c:v>481</c:v>
                </c:pt>
                <c:pt idx="3">
                  <c:v>481</c:v>
                </c:pt>
                <c:pt idx="4">
                  <c:v>481</c:v>
                </c:pt>
                <c:pt idx="5">
                  <c:v>481</c:v>
                </c:pt>
                <c:pt idx="6">
                  <c:v>481</c:v>
                </c:pt>
                <c:pt idx="7">
                  <c:v>481</c:v>
                </c:pt>
                <c:pt idx="8">
                  <c:v>481</c:v>
                </c:pt>
                <c:pt idx="9">
                  <c:v>481</c:v>
                </c:pt>
                <c:pt idx="10">
                  <c:v>481</c:v>
                </c:pt>
                <c:pt idx="11">
                  <c:v>481</c:v>
                </c:pt>
                <c:pt idx="12">
                  <c:v>481</c:v>
                </c:pt>
                <c:pt idx="13">
                  <c:v>481</c:v>
                </c:pt>
                <c:pt idx="14">
                  <c:v>481</c:v>
                </c:pt>
                <c:pt idx="15">
                  <c:v>481</c:v>
                </c:pt>
                <c:pt idx="16">
                  <c:v>481</c:v>
                </c:pt>
                <c:pt idx="17">
                  <c:v>481</c:v>
                </c:pt>
                <c:pt idx="18">
                  <c:v>481</c:v>
                </c:pt>
                <c:pt idx="19">
                  <c:v>481</c:v>
                </c:pt>
                <c:pt idx="20">
                  <c:v>481</c:v>
                </c:pt>
                <c:pt idx="21">
                  <c:v>481</c:v>
                </c:pt>
                <c:pt idx="22">
                  <c:v>481</c:v>
                </c:pt>
                <c:pt idx="23">
                  <c:v>481</c:v>
                </c:pt>
                <c:pt idx="24">
                  <c:v>481</c:v>
                </c:pt>
                <c:pt idx="25">
                  <c:v>481</c:v>
                </c:pt>
                <c:pt idx="26">
                  <c:v>481</c:v>
                </c:pt>
                <c:pt idx="27">
                  <c:v>481</c:v>
                </c:pt>
                <c:pt idx="28">
                  <c:v>481</c:v>
                </c:pt>
                <c:pt idx="29">
                  <c:v>481</c:v>
                </c:pt>
                <c:pt idx="30">
                  <c:v>481</c:v>
                </c:pt>
                <c:pt idx="31">
                  <c:v>481</c:v>
                </c:pt>
                <c:pt idx="32">
                  <c:v>481</c:v>
                </c:pt>
                <c:pt idx="33">
                  <c:v>481</c:v>
                </c:pt>
              </c:numCache>
            </c:numRef>
          </c:val>
          <c:smooth val="0"/>
          <c:extLst>
            <c:ext xmlns:c16="http://schemas.microsoft.com/office/drawing/2014/chart" uri="{C3380CC4-5D6E-409C-BE32-E72D297353CC}">
              <c16:uniqueId val="{00000001-F3A2-4475-927C-D2D6DE9C5ABB}"/>
            </c:ext>
          </c:extLst>
        </c:ser>
        <c:dLbls>
          <c:showLegendKey val="0"/>
          <c:showVal val="0"/>
          <c:showCatName val="0"/>
          <c:showSerName val="0"/>
          <c:showPercent val="0"/>
          <c:showBubbleSize val="0"/>
        </c:dLbls>
        <c:smooth val="0"/>
        <c:axId val="277501152"/>
        <c:axId val="282975240"/>
      </c:lineChart>
      <c:catAx>
        <c:axId val="277501152"/>
        <c:scaling>
          <c:orientation val="minMax"/>
        </c:scaling>
        <c:delete val="0"/>
        <c:axPos val="b"/>
        <c:numFmt formatCode="General" sourceLinked="1"/>
        <c:majorTickMark val="none"/>
        <c:minorTickMark val="none"/>
        <c:tickLblPos val="nextTo"/>
        <c:crossAx val="282975240"/>
        <c:crosses val="autoZero"/>
        <c:auto val="1"/>
        <c:lblAlgn val="ctr"/>
        <c:lblOffset val="100"/>
        <c:noMultiLvlLbl val="0"/>
      </c:catAx>
      <c:valAx>
        <c:axId val="282975240"/>
        <c:scaling>
          <c:orientation val="minMax"/>
        </c:scaling>
        <c:delete val="0"/>
        <c:axPos val="l"/>
        <c:majorGridlines/>
        <c:title>
          <c:tx>
            <c:rich>
              <a:bodyPr/>
              <a:lstStyle/>
              <a:p>
                <a:pPr>
                  <a:defRPr/>
                </a:pPr>
                <a:r>
                  <a:rPr lang="en-US"/>
                  <a:t>Rainfall, mm</a:t>
                </a:r>
              </a:p>
            </c:rich>
          </c:tx>
          <c:layout/>
          <c:overlay val="0"/>
        </c:title>
        <c:numFmt formatCode="General" sourceLinked="1"/>
        <c:majorTickMark val="none"/>
        <c:minorTickMark val="none"/>
        <c:tickLblPos val="nextTo"/>
        <c:crossAx val="277501152"/>
        <c:crosses val="autoZero"/>
        <c:crossBetween val="between"/>
      </c:valAx>
    </c:plotArea>
    <c:legend>
      <c:legendPos val="r"/>
      <c:layout/>
      <c:overlay val="0"/>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latin typeface="Tw Cen MT" pitchFamily="34" charset="0"/>
              </a:rPr>
              <a:t>Spatially</a:t>
            </a:r>
            <a:r>
              <a:rPr lang="en-US" baseline="0" dirty="0" smtClean="0">
                <a:latin typeface="Tw Cen MT" pitchFamily="34" charset="0"/>
              </a:rPr>
              <a:t> </a:t>
            </a:r>
            <a:r>
              <a:rPr lang="en-US" baseline="0" dirty="0">
                <a:latin typeface="Tw Cen MT" pitchFamily="34" charset="0"/>
              </a:rPr>
              <a:t>Average Rainfall, mm/season</a:t>
            </a:r>
            <a:endParaRPr lang="en-US" dirty="0">
              <a:latin typeface="Tw Cen MT" pitchFamily="34" charset="0"/>
            </a:endParaRPr>
          </a:p>
        </c:rich>
      </c:tx>
      <c:layout/>
      <c:overlay val="0"/>
    </c:title>
    <c:autoTitleDeleted val="0"/>
    <c:plotArea>
      <c:layout/>
      <c:barChart>
        <c:barDir val="col"/>
        <c:grouping val="clustered"/>
        <c:varyColors val="0"/>
        <c:ser>
          <c:idx val="0"/>
          <c:order val="0"/>
          <c:tx>
            <c:strRef>
              <c:f>Sheet1!$A$2</c:f>
              <c:strCache>
                <c:ptCount val="1"/>
                <c:pt idx="0">
                  <c:v>CHIRPS</c:v>
                </c:pt>
              </c:strCache>
            </c:strRef>
          </c:tx>
          <c:spPr>
            <a:ln w="28575">
              <a:noFill/>
            </a:ln>
          </c:spPr>
          <c:invertIfNegative val="0"/>
          <c:cat>
            <c:numRef>
              <c:f>Sheet1!$B$1:$AG$1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cat>
          <c:val>
            <c:numRef>
              <c:f>Sheet1!$B$2:$AG$2</c:f>
              <c:numCache>
                <c:formatCode>0</c:formatCode>
                <c:ptCount val="32"/>
                <c:pt idx="0">
                  <c:v>614.83689999999831</c:v>
                </c:pt>
                <c:pt idx="1">
                  <c:v>448.00749999999999</c:v>
                </c:pt>
                <c:pt idx="2">
                  <c:v>530.29890000000125</c:v>
                </c:pt>
                <c:pt idx="3">
                  <c:v>906.62270000000001</c:v>
                </c:pt>
                <c:pt idx="4">
                  <c:v>856.10090000000002</c:v>
                </c:pt>
                <c:pt idx="5">
                  <c:v>509.90159999999855</c:v>
                </c:pt>
                <c:pt idx="6">
                  <c:v>821.26149999999996</c:v>
                </c:pt>
                <c:pt idx="7">
                  <c:v>698.41589999999997</c:v>
                </c:pt>
                <c:pt idx="8">
                  <c:v>806.26149999999996</c:v>
                </c:pt>
                <c:pt idx="9">
                  <c:v>503.49069999999909</c:v>
                </c:pt>
                <c:pt idx="10">
                  <c:v>413.18309999999951</c:v>
                </c:pt>
                <c:pt idx="11">
                  <c:v>721.50310000000002</c:v>
                </c:pt>
                <c:pt idx="12">
                  <c:v>550.32629999999745</c:v>
                </c:pt>
                <c:pt idx="13">
                  <c:v>475.18680000000001</c:v>
                </c:pt>
                <c:pt idx="14">
                  <c:v>774.83559999999807</c:v>
                </c:pt>
                <c:pt idx="15">
                  <c:v>852.45699999999806</c:v>
                </c:pt>
                <c:pt idx="16">
                  <c:v>727.53300000000002</c:v>
                </c:pt>
                <c:pt idx="17">
                  <c:v>1041.1842999999974</c:v>
                </c:pt>
                <c:pt idx="18">
                  <c:v>943.43709999999805</c:v>
                </c:pt>
                <c:pt idx="19">
                  <c:v>991.01490000000001</c:v>
                </c:pt>
                <c:pt idx="20">
                  <c:v>536.2192</c:v>
                </c:pt>
                <c:pt idx="21">
                  <c:v>624.15940000000001</c:v>
                </c:pt>
                <c:pt idx="22">
                  <c:v>695.00619999999924</c:v>
                </c:pt>
                <c:pt idx="23">
                  <c:v>610.66129999999805</c:v>
                </c:pt>
                <c:pt idx="24">
                  <c:v>828.7397000000002</c:v>
                </c:pt>
                <c:pt idx="25">
                  <c:v>709.52679999999998</c:v>
                </c:pt>
                <c:pt idx="26">
                  <c:v>1028.99</c:v>
                </c:pt>
                <c:pt idx="27">
                  <c:v>939.77710000000002</c:v>
                </c:pt>
                <c:pt idx="28">
                  <c:v>677.39480000000003</c:v>
                </c:pt>
                <c:pt idx="29">
                  <c:v>824.42840000000001</c:v>
                </c:pt>
                <c:pt idx="30">
                  <c:v>713.19050000000004</c:v>
                </c:pt>
                <c:pt idx="31">
                  <c:v>698.47570000000019</c:v>
                </c:pt>
              </c:numCache>
            </c:numRef>
          </c:val>
          <c:extLst>
            <c:ext xmlns:c16="http://schemas.microsoft.com/office/drawing/2014/chart" uri="{C3380CC4-5D6E-409C-BE32-E72D297353CC}">
              <c16:uniqueId val="{00000000-F21F-4439-BCF6-83BF482795A2}"/>
            </c:ext>
          </c:extLst>
        </c:ser>
        <c:dLbls>
          <c:showLegendKey val="0"/>
          <c:showVal val="0"/>
          <c:showCatName val="0"/>
          <c:showSerName val="0"/>
          <c:showPercent val="0"/>
          <c:showBubbleSize val="0"/>
        </c:dLbls>
        <c:gapWidth val="75"/>
        <c:overlap val="-25"/>
        <c:axId val="317895200"/>
        <c:axId val="317895592"/>
      </c:barChart>
      <c:catAx>
        <c:axId val="317895200"/>
        <c:scaling>
          <c:orientation val="minMax"/>
        </c:scaling>
        <c:delete val="0"/>
        <c:axPos val="b"/>
        <c:numFmt formatCode="General" sourceLinked="1"/>
        <c:majorTickMark val="none"/>
        <c:minorTickMark val="none"/>
        <c:tickLblPos val="nextTo"/>
        <c:crossAx val="317895592"/>
        <c:crosses val="autoZero"/>
        <c:auto val="1"/>
        <c:lblAlgn val="ctr"/>
        <c:lblOffset val="100"/>
        <c:noMultiLvlLbl val="0"/>
      </c:catAx>
      <c:valAx>
        <c:axId val="317895592"/>
        <c:scaling>
          <c:orientation val="minMax"/>
        </c:scaling>
        <c:delete val="0"/>
        <c:axPos val="l"/>
        <c:majorGridlines/>
        <c:numFmt formatCode="0" sourceLinked="1"/>
        <c:majorTickMark val="none"/>
        <c:minorTickMark val="none"/>
        <c:tickLblPos val="nextTo"/>
        <c:spPr>
          <a:ln w="9525">
            <a:noFill/>
          </a:ln>
        </c:spPr>
        <c:crossAx val="31789520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effectLst/>
              </a:rPr>
              <a:t>Spatially Average Rainfall, mm/season</a:t>
            </a:r>
            <a:endParaRPr lang="en-US">
              <a:effectLst/>
            </a:endParaRPr>
          </a:p>
        </c:rich>
      </c:tx>
      <c:layout/>
      <c:overlay val="0"/>
    </c:title>
    <c:autoTitleDeleted val="0"/>
    <c:plotArea>
      <c:layout/>
      <c:barChart>
        <c:barDir val="col"/>
        <c:grouping val="clustered"/>
        <c:varyColors val="0"/>
        <c:ser>
          <c:idx val="0"/>
          <c:order val="0"/>
          <c:tx>
            <c:strRef>
              <c:f>'CHIRPS-RFE'!$A$2</c:f>
              <c:strCache>
                <c:ptCount val="1"/>
                <c:pt idx="0">
                  <c:v>CHIRPS</c:v>
                </c:pt>
              </c:strCache>
            </c:strRef>
          </c:tx>
          <c:invertIfNegative val="0"/>
          <c:cat>
            <c:numRef>
              <c:f>'CHIRPS-RFE'!$B$1:$AG$1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formatCode="0">
                  <c:v>2001</c:v>
                </c:pt>
                <c:pt idx="21" formatCode="0">
                  <c:v>2002</c:v>
                </c:pt>
                <c:pt idx="22" formatCode="0">
                  <c:v>2003</c:v>
                </c:pt>
                <c:pt idx="23" formatCode="0">
                  <c:v>2004</c:v>
                </c:pt>
                <c:pt idx="24" formatCode="0">
                  <c:v>2005</c:v>
                </c:pt>
                <c:pt idx="25" formatCode="0">
                  <c:v>2006</c:v>
                </c:pt>
                <c:pt idx="26" formatCode="0">
                  <c:v>2007</c:v>
                </c:pt>
                <c:pt idx="27" formatCode="0">
                  <c:v>2008</c:v>
                </c:pt>
                <c:pt idx="28" formatCode="0">
                  <c:v>2009</c:v>
                </c:pt>
                <c:pt idx="29" formatCode="0">
                  <c:v>2010</c:v>
                </c:pt>
                <c:pt idx="30" formatCode="0">
                  <c:v>2011</c:v>
                </c:pt>
                <c:pt idx="31" formatCode="0">
                  <c:v>2012</c:v>
                </c:pt>
              </c:numCache>
            </c:numRef>
          </c:cat>
          <c:val>
            <c:numRef>
              <c:f>'CHIRPS-RFE'!$B$2:$AG$2</c:f>
              <c:numCache>
                <c:formatCode>0</c:formatCode>
                <c:ptCount val="32"/>
                <c:pt idx="0">
                  <c:v>614.83689999999888</c:v>
                </c:pt>
                <c:pt idx="1">
                  <c:v>448.00749999999999</c:v>
                </c:pt>
                <c:pt idx="2">
                  <c:v>530.29890000000069</c:v>
                </c:pt>
                <c:pt idx="3">
                  <c:v>906.62270000000001</c:v>
                </c:pt>
                <c:pt idx="4">
                  <c:v>856.10090000000002</c:v>
                </c:pt>
                <c:pt idx="5">
                  <c:v>509.90159999999889</c:v>
                </c:pt>
                <c:pt idx="6">
                  <c:v>821.26149999999996</c:v>
                </c:pt>
                <c:pt idx="7">
                  <c:v>698.41589999999997</c:v>
                </c:pt>
                <c:pt idx="8">
                  <c:v>806.26149999999996</c:v>
                </c:pt>
                <c:pt idx="9">
                  <c:v>503.49069999999915</c:v>
                </c:pt>
                <c:pt idx="10">
                  <c:v>413.1830999999998</c:v>
                </c:pt>
                <c:pt idx="11">
                  <c:v>721.50310000000002</c:v>
                </c:pt>
                <c:pt idx="12">
                  <c:v>550.32629999999813</c:v>
                </c:pt>
                <c:pt idx="13">
                  <c:v>475.18680000000001</c:v>
                </c:pt>
                <c:pt idx="14">
                  <c:v>774.83559999999875</c:v>
                </c:pt>
                <c:pt idx="15">
                  <c:v>852.45699999999874</c:v>
                </c:pt>
                <c:pt idx="16">
                  <c:v>727.53300000000002</c:v>
                </c:pt>
                <c:pt idx="17">
                  <c:v>1041.1842999999985</c:v>
                </c:pt>
                <c:pt idx="18">
                  <c:v>943.43709999999862</c:v>
                </c:pt>
                <c:pt idx="19">
                  <c:v>991.01490000000001</c:v>
                </c:pt>
                <c:pt idx="20">
                  <c:v>536.2192</c:v>
                </c:pt>
                <c:pt idx="21">
                  <c:v>624.15940000000001</c:v>
                </c:pt>
                <c:pt idx="22">
                  <c:v>695.00619999999924</c:v>
                </c:pt>
                <c:pt idx="23">
                  <c:v>610.66129999999862</c:v>
                </c:pt>
                <c:pt idx="24">
                  <c:v>828.7397000000002</c:v>
                </c:pt>
                <c:pt idx="25">
                  <c:v>709.52679999999998</c:v>
                </c:pt>
                <c:pt idx="26">
                  <c:v>1028.99</c:v>
                </c:pt>
                <c:pt idx="27">
                  <c:v>939.77710000000002</c:v>
                </c:pt>
                <c:pt idx="28">
                  <c:v>677.39480000000003</c:v>
                </c:pt>
                <c:pt idx="29">
                  <c:v>824.42840000000001</c:v>
                </c:pt>
                <c:pt idx="30">
                  <c:v>713.19050000000004</c:v>
                </c:pt>
                <c:pt idx="31">
                  <c:v>698.47570000000019</c:v>
                </c:pt>
              </c:numCache>
            </c:numRef>
          </c:val>
          <c:extLst>
            <c:ext xmlns:c16="http://schemas.microsoft.com/office/drawing/2014/chart" uri="{C3380CC4-5D6E-409C-BE32-E72D297353CC}">
              <c16:uniqueId val="{00000000-2B83-492D-BC5B-FD6A2CCF9F9C}"/>
            </c:ext>
          </c:extLst>
        </c:ser>
        <c:dLbls>
          <c:showLegendKey val="0"/>
          <c:showVal val="0"/>
          <c:showCatName val="0"/>
          <c:showSerName val="0"/>
          <c:showPercent val="0"/>
          <c:showBubbleSize val="0"/>
        </c:dLbls>
        <c:gapWidth val="75"/>
        <c:axId val="317896376"/>
        <c:axId val="317896768"/>
      </c:barChart>
      <c:lineChart>
        <c:grouping val="standard"/>
        <c:varyColors val="0"/>
        <c:ser>
          <c:idx val="1"/>
          <c:order val="1"/>
          <c:tx>
            <c:strRef>
              <c:f>'CHIRPS-RFE'!$A$3</c:f>
              <c:strCache>
                <c:ptCount val="1"/>
                <c:pt idx="0">
                  <c:v>Average</c:v>
                </c:pt>
              </c:strCache>
            </c:strRef>
          </c:tx>
          <c:marker>
            <c:symbol val="none"/>
          </c:marker>
          <c:cat>
            <c:numRef>
              <c:f>'CHIRPS-RFE'!$B$1:$AG$1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formatCode="0">
                  <c:v>2001</c:v>
                </c:pt>
                <c:pt idx="21" formatCode="0">
                  <c:v>2002</c:v>
                </c:pt>
                <c:pt idx="22" formatCode="0">
                  <c:v>2003</c:v>
                </c:pt>
                <c:pt idx="23" formatCode="0">
                  <c:v>2004</c:v>
                </c:pt>
                <c:pt idx="24" formatCode="0">
                  <c:v>2005</c:v>
                </c:pt>
                <c:pt idx="25" formatCode="0">
                  <c:v>2006</c:v>
                </c:pt>
                <c:pt idx="26" formatCode="0">
                  <c:v>2007</c:v>
                </c:pt>
                <c:pt idx="27" formatCode="0">
                  <c:v>2008</c:v>
                </c:pt>
                <c:pt idx="28" formatCode="0">
                  <c:v>2009</c:v>
                </c:pt>
                <c:pt idx="29" formatCode="0">
                  <c:v>2010</c:v>
                </c:pt>
                <c:pt idx="30" formatCode="0">
                  <c:v>2011</c:v>
                </c:pt>
                <c:pt idx="31" formatCode="0">
                  <c:v>2012</c:v>
                </c:pt>
              </c:numCache>
            </c:numRef>
          </c:cat>
          <c:val>
            <c:numRef>
              <c:f>'CHIRPS-RFE'!$B$3:$AG$3</c:f>
              <c:numCache>
                <c:formatCode>0</c:formatCode>
                <c:ptCount val="32"/>
                <c:pt idx="0">
                  <c:v>721.0133875000007</c:v>
                </c:pt>
                <c:pt idx="1">
                  <c:v>721.0133875000007</c:v>
                </c:pt>
                <c:pt idx="2">
                  <c:v>721.0133875000007</c:v>
                </c:pt>
                <c:pt idx="3">
                  <c:v>721.0133875000007</c:v>
                </c:pt>
                <c:pt idx="4">
                  <c:v>721.0133875000007</c:v>
                </c:pt>
                <c:pt idx="5">
                  <c:v>721.0133875000007</c:v>
                </c:pt>
                <c:pt idx="6">
                  <c:v>721.0133875000007</c:v>
                </c:pt>
                <c:pt idx="7">
                  <c:v>721.0133875000007</c:v>
                </c:pt>
                <c:pt idx="8">
                  <c:v>721.0133875000007</c:v>
                </c:pt>
                <c:pt idx="9">
                  <c:v>721.0133875000007</c:v>
                </c:pt>
                <c:pt idx="10">
                  <c:v>721.0133875000007</c:v>
                </c:pt>
                <c:pt idx="11">
                  <c:v>721.0133875000007</c:v>
                </c:pt>
                <c:pt idx="12">
                  <c:v>721.0133875000007</c:v>
                </c:pt>
                <c:pt idx="13">
                  <c:v>721.0133875000007</c:v>
                </c:pt>
                <c:pt idx="14">
                  <c:v>721.0133875000007</c:v>
                </c:pt>
                <c:pt idx="15">
                  <c:v>721.0133875000007</c:v>
                </c:pt>
                <c:pt idx="16">
                  <c:v>721.0133875000007</c:v>
                </c:pt>
                <c:pt idx="17">
                  <c:v>721.0133875000007</c:v>
                </c:pt>
                <c:pt idx="18">
                  <c:v>721.0133875000007</c:v>
                </c:pt>
                <c:pt idx="19">
                  <c:v>721.0133875000007</c:v>
                </c:pt>
                <c:pt idx="20">
                  <c:v>721.0133875000007</c:v>
                </c:pt>
                <c:pt idx="21">
                  <c:v>721.0133875000007</c:v>
                </c:pt>
                <c:pt idx="22">
                  <c:v>721.0133875000007</c:v>
                </c:pt>
                <c:pt idx="23">
                  <c:v>721.0133875000007</c:v>
                </c:pt>
                <c:pt idx="24">
                  <c:v>721.0133875000007</c:v>
                </c:pt>
                <c:pt idx="25">
                  <c:v>721.0133875000007</c:v>
                </c:pt>
                <c:pt idx="26">
                  <c:v>721.0133875000007</c:v>
                </c:pt>
                <c:pt idx="27">
                  <c:v>721.0133875000007</c:v>
                </c:pt>
                <c:pt idx="28">
                  <c:v>721.0133875000007</c:v>
                </c:pt>
                <c:pt idx="29">
                  <c:v>721.0133875000007</c:v>
                </c:pt>
                <c:pt idx="30">
                  <c:v>721.0133875000007</c:v>
                </c:pt>
                <c:pt idx="31">
                  <c:v>721.0133875000007</c:v>
                </c:pt>
              </c:numCache>
            </c:numRef>
          </c:val>
          <c:smooth val="0"/>
          <c:extLst>
            <c:ext xmlns:c16="http://schemas.microsoft.com/office/drawing/2014/chart" uri="{C3380CC4-5D6E-409C-BE32-E72D297353CC}">
              <c16:uniqueId val="{00000001-2B83-492D-BC5B-FD6A2CCF9F9C}"/>
            </c:ext>
          </c:extLst>
        </c:ser>
        <c:dLbls>
          <c:showLegendKey val="0"/>
          <c:showVal val="0"/>
          <c:showCatName val="0"/>
          <c:showSerName val="0"/>
          <c:showPercent val="0"/>
          <c:showBubbleSize val="0"/>
        </c:dLbls>
        <c:marker val="1"/>
        <c:smooth val="0"/>
        <c:axId val="317896376"/>
        <c:axId val="317896768"/>
      </c:lineChart>
      <c:catAx>
        <c:axId val="317896376"/>
        <c:scaling>
          <c:orientation val="minMax"/>
        </c:scaling>
        <c:delete val="0"/>
        <c:axPos val="b"/>
        <c:numFmt formatCode="General" sourceLinked="1"/>
        <c:majorTickMark val="none"/>
        <c:minorTickMark val="none"/>
        <c:tickLblPos val="nextTo"/>
        <c:crossAx val="317896768"/>
        <c:crosses val="autoZero"/>
        <c:auto val="1"/>
        <c:lblAlgn val="ctr"/>
        <c:lblOffset val="100"/>
        <c:noMultiLvlLbl val="0"/>
      </c:catAx>
      <c:valAx>
        <c:axId val="317896768"/>
        <c:scaling>
          <c:orientation val="minMax"/>
        </c:scaling>
        <c:delete val="0"/>
        <c:axPos val="l"/>
        <c:majorGridlines/>
        <c:numFmt formatCode="0" sourceLinked="1"/>
        <c:majorTickMark val="none"/>
        <c:minorTickMark val="none"/>
        <c:tickLblPos val="nextTo"/>
        <c:spPr>
          <a:ln w="9525">
            <a:noFill/>
          </a:ln>
        </c:spPr>
        <c:crossAx val="317896376"/>
        <c:crosses val="autoZero"/>
        <c:crossBetween val="between"/>
      </c:valAx>
    </c:plotArea>
    <c:legend>
      <c:legendPos val="b"/>
      <c:layout/>
      <c:overlay val="0"/>
    </c:legend>
    <c:plotVisOnly val="1"/>
    <c:dispBlanksAs val="gap"/>
    <c:showDLblsOverMax val="0"/>
  </c:chart>
  <c:spPr>
    <a:solidFill>
      <a:schemeClr val="bg1"/>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effectLst/>
              </a:rPr>
              <a:t>Spatially Average Rainfall, mm/season</a:t>
            </a:r>
            <a:endParaRPr lang="en-US">
              <a:effectLst/>
            </a:endParaRPr>
          </a:p>
        </c:rich>
      </c:tx>
      <c:layout/>
      <c:overlay val="0"/>
    </c:title>
    <c:autoTitleDeleted val="0"/>
    <c:plotArea>
      <c:layout/>
      <c:barChart>
        <c:barDir val="col"/>
        <c:grouping val="clustered"/>
        <c:varyColors val="0"/>
        <c:ser>
          <c:idx val="0"/>
          <c:order val="0"/>
          <c:tx>
            <c:strRef>
              <c:f>'CHIRPS-RFE'!$A$2</c:f>
              <c:strCache>
                <c:ptCount val="1"/>
                <c:pt idx="0">
                  <c:v>CHIRPS</c:v>
                </c:pt>
              </c:strCache>
            </c:strRef>
          </c:tx>
          <c:invertIfNegative val="0"/>
          <c:cat>
            <c:numRef>
              <c:f>'CHIRPS-RFE'!$B$1:$AG$1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formatCode="0">
                  <c:v>2001</c:v>
                </c:pt>
                <c:pt idx="21" formatCode="0">
                  <c:v>2002</c:v>
                </c:pt>
                <c:pt idx="22" formatCode="0">
                  <c:v>2003</c:v>
                </c:pt>
                <c:pt idx="23" formatCode="0">
                  <c:v>2004</c:v>
                </c:pt>
                <c:pt idx="24" formatCode="0">
                  <c:v>2005</c:v>
                </c:pt>
                <c:pt idx="25" formatCode="0">
                  <c:v>2006</c:v>
                </c:pt>
                <c:pt idx="26" formatCode="0">
                  <c:v>2007</c:v>
                </c:pt>
                <c:pt idx="27" formatCode="0">
                  <c:v>2008</c:v>
                </c:pt>
                <c:pt idx="28" formatCode="0">
                  <c:v>2009</c:v>
                </c:pt>
                <c:pt idx="29" formatCode="0">
                  <c:v>2010</c:v>
                </c:pt>
                <c:pt idx="30" formatCode="0">
                  <c:v>2011</c:v>
                </c:pt>
                <c:pt idx="31" formatCode="0">
                  <c:v>2012</c:v>
                </c:pt>
              </c:numCache>
            </c:numRef>
          </c:cat>
          <c:val>
            <c:numRef>
              <c:f>'CHIRPS-RFE'!$B$2:$AG$2</c:f>
              <c:numCache>
                <c:formatCode>0</c:formatCode>
                <c:ptCount val="32"/>
                <c:pt idx="0">
                  <c:v>614.83689999999888</c:v>
                </c:pt>
                <c:pt idx="1">
                  <c:v>448.00749999999999</c:v>
                </c:pt>
                <c:pt idx="2">
                  <c:v>530.29890000000069</c:v>
                </c:pt>
                <c:pt idx="3">
                  <c:v>906.62270000000001</c:v>
                </c:pt>
                <c:pt idx="4">
                  <c:v>856.10090000000002</c:v>
                </c:pt>
                <c:pt idx="5">
                  <c:v>509.90159999999889</c:v>
                </c:pt>
                <c:pt idx="6">
                  <c:v>821.26149999999996</c:v>
                </c:pt>
                <c:pt idx="7">
                  <c:v>698.41589999999997</c:v>
                </c:pt>
                <c:pt idx="8">
                  <c:v>806.26149999999996</c:v>
                </c:pt>
                <c:pt idx="9">
                  <c:v>503.49069999999915</c:v>
                </c:pt>
                <c:pt idx="10">
                  <c:v>413.1830999999998</c:v>
                </c:pt>
                <c:pt idx="11">
                  <c:v>721.50310000000002</c:v>
                </c:pt>
                <c:pt idx="12">
                  <c:v>550.32629999999813</c:v>
                </c:pt>
                <c:pt idx="13">
                  <c:v>475.18680000000001</c:v>
                </c:pt>
                <c:pt idx="14">
                  <c:v>774.83559999999875</c:v>
                </c:pt>
                <c:pt idx="15">
                  <c:v>852.45699999999874</c:v>
                </c:pt>
                <c:pt idx="16">
                  <c:v>727.53300000000002</c:v>
                </c:pt>
                <c:pt idx="17">
                  <c:v>1041.1842999999985</c:v>
                </c:pt>
                <c:pt idx="18">
                  <c:v>943.43709999999862</c:v>
                </c:pt>
                <c:pt idx="19">
                  <c:v>991.01490000000001</c:v>
                </c:pt>
                <c:pt idx="20">
                  <c:v>536.2192</c:v>
                </c:pt>
                <c:pt idx="21">
                  <c:v>624.15940000000001</c:v>
                </c:pt>
                <c:pt idx="22">
                  <c:v>695.00619999999924</c:v>
                </c:pt>
                <c:pt idx="23">
                  <c:v>610.66129999999862</c:v>
                </c:pt>
                <c:pt idx="24">
                  <c:v>828.7397000000002</c:v>
                </c:pt>
                <c:pt idx="25">
                  <c:v>709.52679999999998</c:v>
                </c:pt>
                <c:pt idx="26">
                  <c:v>1028.99</c:v>
                </c:pt>
                <c:pt idx="27">
                  <c:v>939.77710000000002</c:v>
                </c:pt>
                <c:pt idx="28">
                  <c:v>677.39480000000003</c:v>
                </c:pt>
                <c:pt idx="29">
                  <c:v>824.42840000000001</c:v>
                </c:pt>
                <c:pt idx="30">
                  <c:v>713.19050000000004</c:v>
                </c:pt>
                <c:pt idx="31">
                  <c:v>698.47570000000019</c:v>
                </c:pt>
              </c:numCache>
            </c:numRef>
          </c:val>
          <c:extLst>
            <c:ext xmlns:c16="http://schemas.microsoft.com/office/drawing/2014/chart" uri="{C3380CC4-5D6E-409C-BE32-E72D297353CC}">
              <c16:uniqueId val="{00000000-1F79-49EC-A02B-E34446506E7B}"/>
            </c:ext>
          </c:extLst>
        </c:ser>
        <c:ser>
          <c:idx val="3"/>
          <c:order val="3"/>
          <c:tx>
            <c:strRef>
              <c:f>'CHIRPS-RFE'!$A$5</c:f>
              <c:strCache>
                <c:ptCount val="1"/>
                <c:pt idx="0">
                  <c:v>RFE</c:v>
                </c:pt>
              </c:strCache>
            </c:strRef>
          </c:tx>
          <c:spPr>
            <a:solidFill>
              <a:schemeClr val="accent6">
                <a:lumMod val="75000"/>
              </a:schemeClr>
            </a:solidFill>
          </c:spPr>
          <c:invertIfNegative val="0"/>
          <c:cat>
            <c:numRef>
              <c:f>'CHIRPS-RFE'!$B$1:$AG$1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formatCode="0">
                  <c:v>2001</c:v>
                </c:pt>
                <c:pt idx="21" formatCode="0">
                  <c:v>2002</c:v>
                </c:pt>
                <c:pt idx="22" formatCode="0">
                  <c:v>2003</c:v>
                </c:pt>
                <c:pt idx="23" formatCode="0">
                  <c:v>2004</c:v>
                </c:pt>
                <c:pt idx="24" formatCode="0">
                  <c:v>2005</c:v>
                </c:pt>
                <c:pt idx="25" formatCode="0">
                  <c:v>2006</c:v>
                </c:pt>
                <c:pt idx="26" formatCode="0">
                  <c:v>2007</c:v>
                </c:pt>
                <c:pt idx="27" formatCode="0">
                  <c:v>2008</c:v>
                </c:pt>
                <c:pt idx="28" formatCode="0">
                  <c:v>2009</c:v>
                </c:pt>
                <c:pt idx="29" formatCode="0">
                  <c:v>2010</c:v>
                </c:pt>
                <c:pt idx="30" formatCode="0">
                  <c:v>2011</c:v>
                </c:pt>
                <c:pt idx="31" formatCode="0">
                  <c:v>2012</c:v>
                </c:pt>
              </c:numCache>
            </c:numRef>
          </c:cat>
          <c:val>
            <c:numRef>
              <c:f>'CHIRPS-RFE'!$B$5:$AG$5</c:f>
              <c:numCache>
                <c:formatCode>General</c:formatCode>
                <c:ptCount val="32"/>
                <c:pt idx="20" formatCode="0">
                  <c:v>514.97730000000013</c:v>
                </c:pt>
                <c:pt idx="21" formatCode="0">
                  <c:v>664.19629999999938</c:v>
                </c:pt>
                <c:pt idx="22" formatCode="0">
                  <c:v>652.19440000000054</c:v>
                </c:pt>
                <c:pt idx="23" formatCode="0">
                  <c:v>645.30599999999936</c:v>
                </c:pt>
                <c:pt idx="24" formatCode="0">
                  <c:v>833.36470000000031</c:v>
                </c:pt>
                <c:pt idx="25" formatCode="0">
                  <c:v>602.76749999999936</c:v>
                </c:pt>
                <c:pt idx="26" formatCode="0">
                  <c:v>766.49410000000012</c:v>
                </c:pt>
                <c:pt idx="27" formatCode="0">
                  <c:v>621.54320000000007</c:v>
                </c:pt>
                <c:pt idx="28" formatCode="0">
                  <c:v>636.69159999999999</c:v>
                </c:pt>
                <c:pt idx="29" formatCode="0">
                  <c:v>781.44789999999898</c:v>
                </c:pt>
                <c:pt idx="30" formatCode="0">
                  <c:v>715.09739999999999</c:v>
                </c:pt>
                <c:pt idx="31" formatCode="0">
                  <c:v>819.48149999999987</c:v>
                </c:pt>
              </c:numCache>
            </c:numRef>
          </c:val>
          <c:extLst>
            <c:ext xmlns:c16="http://schemas.microsoft.com/office/drawing/2014/chart" uri="{C3380CC4-5D6E-409C-BE32-E72D297353CC}">
              <c16:uniqueId val="{00000001-1F79-49EC-A02B-E34446506E7B}"/>
            </c:ext>
          </c:extLst>
        </c:ser>
        <c:dLbls>
          <c:showLegendKey val="0"/>
          <c:showVal val="0"/>
          <c:showCatName val="0"/>
          <c:showSerName val="0"/>
          <c:showPercent val="0"/>
          <c:showBubbleSize val="0"/>
        </c:dLbls>
        <c:gapWidth val="75"/>
        <c:axId val="317897552"/>
        <c:axId val="317897944"/>
      </c:barChart>
      <c:lineChart>
        <c:grouping val="standard"/>
        <c:varyColors val="0"/>
        <c:ser>
          <c:idx val="1"/>
          <c:order val="1"/>
          <c:tx>
            <c:strRef>
              <c:f>'CHIRPS-RFE'!$A$3</c:f>
              <c:strCache>
                <c:ptCount val="1"/>
                <c:pt idx="0">
                  <c:v>Average</c:v>
                </c:pt>
              </c:strCache>
            </c:strRef>
          </c:tx>
          <c:marker>
            <c:symbol val="none"/>
          </c:marker>
          <c:cat>
            <c:numRef>
              <c:f>'CHIRPS-RFE'!$B$1:$AG$1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formatCode="0">
                  <c:v>2001</c:v>
                </c:pt>
                <c:pt idx="21" formatCode="0">
                  <c:v>2002</c:v>
                </c:pt>
                <c:pt idx="22" formatCode="0">
                  <c:v>2003</c:v>
                </c:pt>
                <c:pt idx="23" formatCode="0">
                  <c:v>2004</c:v>
                </c:pt>
                <c:pt idx="24" formatCode="0">
                  <c:v>2005</c:v>
                </c:pt>
                <c:pt idx="25" formatCode="0">
                  <c:v>2006</c:v>
                </c:pt>
                <c:pt idx="26" formatCode="0">
                  <c:v>2007</c:v>
                </c:pt>
                <c:pt idx="27" formatCode="0">
                  <c:v>2008</c:v>
                </c:pt>
                <c:pt idx="28" formatCode="0">
                  <c:v>2009</c:v>
                </c:pt>
                <c:pt idx="29" formatCode="0">
                  <c:v>2010</c:v>
                </c:pt>
                <c:pt idx="30" formatCode="0">
                  <c:v>2011</c:v>
                </c:pt>
                <c:pt idx="31" formatCode="0">
                  <c:v>2012</c:v>
                </c:pt>
              </c:numCache>
            </c:numRef>
          </c:cat>
          <c:val>
            <c:numRef>
              <c:f>'CHIRPS-RFE'!$B$3:$AG$3</c:f>
              <c:numCache>
                <c:formatCode>0</c:formatCode>
                <c:ptCount val="32"/>
                <c:pt idx="0">
                  <c:v>721.0133875000007</c:v>
                </c:pt>
                <c:pt idx="1">
                  <c:v>721.0133875000007</c:v>
                </c:pt>
                <c:pt idx="2">
                  <c:v>721.0133875000007</c:v>
                </c:pt>
                <c:pt idx="3">
                  <c:v>721.0133875000007</c:v>
                </c:pt>
                <c:pt idx="4">
                  <c:v>721.0133875000007</c:v>
                </c:pt>
                <c:pt idx="5">
                  <c:v>721.0133875000007</c:v>
                </c:pt>
                <c:pt idx="6">
                  <c:v>721.0133875000007</c:v>
                </c:pt>
                <c:pt idx="7">
                  <c:v>721.0133875000007</c:v>
                </c:pt>
                <c:pt idx="8">
                  <c:v>721.0133875000007</c:v>
                </c:pt>
                <c:pt idx="9">
                  <c:v>721.0133875000007</c:v>
                </c:pt>
                <c:pt idx="10">
                  <c:v>721.0133875000007</c:v>
                </c:pt>
                <c:pt idx="11">
                  <c:v>721.0133875000007</c:v>
                </c:pt>
                <c:pt idx="12">
                  <c:v>721.0133875000007</c:v>
                </c:pt>
                <c:pt idx="13">
                  <c:v>721.0133875000007</c:v>
                </c:pt>
                <c:pt idx="14">
                  <c:v>721.0133875000007</c:v>
                </c:pt>
                <c:pt idx="15">
                  <c:v>721.0133875000007</c:v>
                </c:pt>
                <c:pt idx="16">
                  <c:v>721.0133875000007</c:v>
                </c:pt>
                <c:pt idx="17">
                  <c:v>721.0133875000007</c:v>
                </c:pt>
                <c:pt idx="18">
                  <c:v>721.0133875000007</c:v>
                </c:pt>
                <c:pt idx="19">
                  <c:v>721.0133875000007</c:v>
                </c:pt>
                <c:pt idx="20">
                  <c:v>721.0133875000007</c:v>
                </c:pt>
                <c:pt idx="21">
                  <c:v>721.0133875000007</c:v>
                </c:pt>
                <c:pt idx="22">
                  <c:v>721.0133875000007</c:v>
                </c:pt>
                <c:pt idx="23">
                  <c:v>721.0133875000007</c:v>
                </c:pt>
                <c:pt idx="24">
                  <c:v>721.0133875000007</c:v>
                </c:pt>
                <c:pt idx="25">
                  <c:v>721.0133875000007</c:v>
                </c:pt>
                <c:pt idx="26">
                  <c:v>721.0133875000007</c:v>
                </c:pt>
                <c:pt idx="27">
                  <c:v>721.0133875000007</c:v>
                </c:pt>
                <c:pt idx="28">
                  <c:v>721.0133875000007</c:v>
                </c:pt>
                <c:pt idx="29">
                  <c:v>721.0133875000007</c:v>
                </c:pt>
                <c:pt idx="30">
                  <c:v>721.0133875000007</c:v>
                </c:pt>
                <c:pt idx="31">
                  <c:v>721.0133875000007</c:v>
                </c:pt>
              </c:numCache>
            </c:numRef>
          </c:val>
          <c:smooth val="0"/>
          <c:extLst>
            <c:ext xmlns:c16="http://schemas.microsoft.com/office/drawing/2014/chart" uri="{C3380CC4-5D6E-409C-BE32-E72D297353CC}">
              <c16:uniqueId val="{00000002-1F79-49EC-A02B-E34446506E7B}"/>
            </c:ext>
          </c:extLst>
        </c:ser>
        <c:ser>
          <c:idx val="2"/>
          <c:order val="2"/>
          <c:tx>
            <c:strRef>
              <c:f>'CHIRPS-RFE'!$A$4</c:f>
              <c:strCache>
                <c:ptCount val="1"/>
              </c:strCache>
            </c:strRef>
          </c:tx>
          <c:marker>
            <c:symbol val="none"/>
          </c:marker>
          <c:cat>
            <c:numRef>
              <c:f>'CHIRPS-RFE'!$B$1:$AG$1</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formatCode="0">
                  <c:v>2001</c:v>
                </c:pt>
                <c:pt idx="21" formatCode="0">
                  <c:v>2002</c:v>
                </c:pt>
                <c:pt idx="22" formatCode="0">
                  <c:v>2003</c:v>
                </c:pt>
                <c:pt idx="23" formatCode="0">
                  <c:v>2004</c:v>
                </c:pt>
                <c:pt idx="24" formatCode="0">
                  <c:v>2005</c:v>
                </c:pt>
                <c:pt idx="25" formatCode="0">
                  <c:v>2006</c:v>
                </c:pt>
                <c:pt idx="26" formatCode="0">
                  <c:v>2007</c:v>
                </c:pt>
                <c:pt idx="27" formatCode="0">
                  <c:v>2008</c:v>
                </c:pt>
                <c:pt idx="28" formatCode="0">
                  <c:v>2009</c:v>
                </c:pt>
                <c:pt idx="29" formatCode="0">
                  <c:v>2010</c:v>
                </c:pt>
                <c:pt idx="30" formatCode="0">
                  <c:v>2011</c:v>
                </c:pt>
                <c:pt idx="31" formatCode="0">
                  <c:v>2012</c:v>
                </c:pt>
              </c:numCache>
            </c:numRef>
          </c:cat>
          <c:val>
            <c:numRef>
              <c:f>'CHIRPS-RFE'!$B$4:$AG$4</c:f>
              <c:numCache>
                <c:formatCode>General</c:formatCode>
                <c:ptCount val="32"/>
              </c:numCache>
            </c:numRef>
          </c:val>
          <c:smooth val="0"/>
          <c:extLst>
            <c:ext xmlns:c16="http://schemas.microsoft.com/office/drawing/2014/chart" uri="{C3380CC4-5D6E-409C-BE32-E72D297353CC}">
              <c16:uniqueId val="{00000003-1F79-49EC-A02B-E34446506E7B}"/>
            </c:ext>
          </c:extLst>
        </c:ser>
        <c:dLbls>
          <c:showLegendKey val="0"/>
          <c:showVal val="0"/>
          <c:showCatName val="0"/>
          <c:showSerName val="0"/>
          <c:showPercent val="0"/>
          <c:showBubbleSize val="0"/>
        </c:dLbls>
        <c:marker val="1"/>
        <c:smooth val="0"/>
        <c:axId val="317897552"/>
        <c:axId val="317897944"/>
      </c:lineChart>
      <c:catAx>
        <c:axId val="317897552"/>
        <c:scaling>
          <c:orientation val="minMax"/>
        </c:scaling>
        <c:delete val="0"/>
        <c:axPos val="b"/>
        <c:numFmt formatCode="General" sourceLinked="1"/>
        <c:majorTickMark val="none"/>
        <c:minorTickMark val="none"/>
        <c:tickLblPos val="nextTo"/>
        <c:crossAx val="317897944"/>
        <c:crosses val="autoZero"/>
        <c:auto val="1"/>
        <c:lblAlgn val="ctr"/>
        <c:lblOffset val="100"/>
        <c:noMultiLvlLbl val="0"/>
      </c:catAx>
      <c:valAx>
        <c:axId val="317897944"/>
        <c:scaling>
          <c:orientation val="minMax"/>
        </c:scaling>
        <c:delete val="0"/>
        <c:axPos val="l"/>
        <c:majorGridlines/>
        <c:numFmt formatCode="0" sourceLinked="1"/>
        <c:majorTickMark val="none"/>
        <c:minorTickMark val="none"/>
        <c:tickLblPos val="nextTo"/>
        <c:spPr>
          <a:ln w="9525">
            <a:noFill/>
          </a:ln>
        </c:spPr>
        <c:crossAx val="317897552"/>
        <c:crosses val="autoZero"/>
        <c:crossBetween val="between"/>
      </c:valAx>
    </c:plotArea>
    <c:legend>
      <c:legendPos val="b"/>
      <c:legendEntry>
        <c:idx val="3"/>
        <c:delete val="1"/>
      </c:legendEntry>
      <c:layout>
        <c:manualLayout>
          <c:xMode val="edge"/>
          <c:yMode val="edge"/>
          <c:x val="0.2833453679984162"/>
          <c:y val="0.90885969805545419"/>
          <c:w val="0.37916966713493722"/>
          <c:h val="6.843367160848772E-2"/>
        </c:manualLayout>
      </c:layout>
      <c:overlay val="0"/>
    </c:legend>
    <c:plotVisOnly val="1"/>
    <c:dispBlanksAs val="gap"/>
    <c:showDLblsOverMax val="0"/>
  </c:chart>
  <c:spPr>
    <a:solidFill>
      <a:schemeClr val="bg1"/>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50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Sea Surface Temperatures (SST) exhibit some of the most regular and predictable changes in the Earth</a:t>
            </a:r>
            <a:r>
              <a:rPr lang="ja-JP" altLang="en-US" smtClean="0"/>
              <a:t>’</a:t>
            </a:r>
            <a:r>
              <a:rPr lang="en-US" altLang="ja-JP" smtClean="0"/>
              <a:t>s climate system.  ENSO and IOD are two great examples of regular and predictable changes in SSTs.</a:t>
            </a:r>
          </a:p>
          <a:p>
            <a:pPr marL="171450" indent="-171450">
              <a:buFontTx/>
              <a:buChar char="-"/>
            </a:pPr>
            <a:r>
              <a:rPr lang="en-US" altLang="en-US" smtClean="0"/>
              <a:t>SSTs are also one of the main controls on how much energy makes it</a:t>
            </a:r>
            <a:r>
              <a:rPr lang="ja-JP" altLang="en-US" smtClean="0"/>
              <a:t>’</a:t>
            </a:r>
            <a:r>
              <a:rPr lang="en-US" altLang="ja-JP" smtClean="0"/>
              <a:t>s way into the atmosphere.</a:t>
            </a:r>
          </a:p>
          <a:p>
            <a:pPr marL="171450" indent="-171450">
              <a:buFontTx/>
              <a:buChar char="-"/>
            </a:pPr>
            <a:r>
              <a:rPr lang="en-US" altLang="en-US" smtClean="0"/>
              <a:t>The amount of energy going into and out of the atmosphere as a result of SST changes is very important to the global atmospheric circulation which in turn are responsible for the behavior of the atmosphere and precipitation in your areas of focus.</a:t>
            </a:r>
          </a:p>
          <a:p>
            <a:pPr marL="171450" indent="-171450">
              <a:buFontTx/>
              <a:buChar char="-"/>
            </a:pPr>
            <a:r>
              <a:rPr lang="en-US" altLang="en-US" smtClean="0"/>
              <a:t>Therefore, the regularity of the changes in SSTs and the important of SSTs with respect to changes in atmospheric circulation and precipitation make understanding the behavior of SST-based climate modes very important.</a:t>
            </a:r>
          </a:p>
          <a:p>
            <a:pPr marL="171450" indent="-171450"/>
            <a:endParaRPr lang="en-US" altLang="en-US" smtClean="0"/>
          </a:p>
          <a:p>
            <a:pPr marL="171450" indent="-171450" eaLnBrk="1" hangingPunct="1">
              <a:spcBef>
                <a:spcPct val="0"/>
              </a:spcBef>
            </a:pPr>
            <a:endParaRPr lang="en-US" altLang="en-US" smtClean="0"/>
          </a:p>
          <a:p>
            <a:pPr marL="171450" indent="-171450" eaLnBrk="1" hangingPunct="1">
              <a:spcBef>
                <a:spcPct val="0"/>
              </a:spcBef>
            </a:pPr>
            <a:endParaRPr lang="en-US" altLang="en-US" smtClean="0"/>
          </a:p>
          <a:p>
            <a:pPr marL="171450" indent="-171450" eaLnBrk="1" hangingPunct="1">
              <a:spcBef>
                <a:spcPct val="0"/>
              </a:spcBef>
            </a:pPr>
            <a:r>
              <a:rPr lang="en-US" altLang="en-US" smtClean="0"/>
              <a:t> </a:t>
            </a:r>
            <a:r>
              <a:rPr lang="en-US" altLang="en-US" b="1" smtClean="0"/>
              <a:t> </a:t>
            </a:r>
            <a:endParaRPr lang="en-US" altLang="en-US" smtClean="0"/>
          </a:p>
          <a:p>
            <a:pPr marL="171450" indent="-171450"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5E184D-0338-4035-8EF8-AA076264773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6107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Tx/>
              <a:buChar char="-"/>
              <a:defRPr/>
            </a:pPr>
            <a:r>
              <a:rPr lang="en-US" dirty="0" smtClean="0">
                <a:ea typeface="ＭＳ Ｐゴシック" charset="0"/>
                <a:cs typeface="+mn-cs"/>
              </a:rPr>
              <a:t>Here, we discuss </a:t>
            </a:r>
            <a:r>
              <a:rPr lang="en-US" dirty="0" smtClean="0">
                <a:ea typeface="ＭＳ Ｐゴシック" charset="0"/>
                <a:cs typeface="+mn-cs"/>
              </a:rPr>
              <a:t>five </a:t>
            </a:r>
            <a:r>
              <a:rPr lang="en-US" dirty="0" smtClean="0">
                <a:ea typeface="ＭＳ Ｐゴシック" charset="0"/>
                <a:cs typeface="+mn-cs"/>
              </a:rPr>
              <a:t>climate modes with strong influences on regions that we are interested in, namely, Africa, Central Asia and CAC.  </a:t>
            </a:r>
          </a:p>
          <a:p>
            <a:pPr marL="171450" indent="-171450">
              <a:buFontTx/>
              <a:buChar char="-"/>
              <a:defRPr/>
            </a:pPr>
            <a:r>
              <a:rPr lang="en-US" dirty="0" smtClean="0">
                <a:ea typeface="ＭＳ Ｐゴシック" charset="0"/>
                <a:cs typeface="+mn-cs"/>
              </a:rPr>
              <a:t>Since these five climate modes can be predicted with some certainty, we can predict the future climate of our regions of interest.</a:t>
            </a:r>
          </a:p>
          <a:p>
            <a:pPr eaLnBrk="1" hangingPunct="1">
              <a:spcBef>
                <a:spcPct val="0"/>
              </a:spcBef>
              <a:defRPr/>
            </a:pPr>
            <a:endParaRPr lang="en-US" dirty="0">
              <a:ea typeface="ＭＳ Ｐゴシック" charset="0"/>
              <a:cs typeface="+mn-cs"/>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03FBD1-7416-47F1-9ED3-526E1561EDC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2807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 </a:t>
            </a:r>
            <a:r>
              <a:rPr lang="en-US" altLang="en-US" b="1" smtClean="0"/>
              <a:t> </a:t>
            </a:r>
            <a:endParaRPr lang="en-US" altLang="en-US" smtClean="0"/>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8DE38F-296F-43EC-B4B7-007D445AB3D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4470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The simplest way to measure the strength of an El Nino or La Nina is by calculating averages of SST over the tropical Pacific Ocean</a:t>
            </a:r>
          </a:p>
          <a:p>
            <a:pPr>
              <a:buFontTx/>
              <a:buChar char="-"/>
            </a:pPr>
            <a:r>
              <a:rPr lang="en-US" altLang="en-US" smtClean="0"/>
              <a:t>These averages are calculated over certain areas of the ocean, defined as regions, Nino4, Nino34 and Nino3</a:t>
            </a:r>
          </a:p>
          <a:p>
            <a:pPr>
              <a:buFontTx/>
              <a:buChar char="-"/>
            </a:pPr>
            <a:r>
              <a:rPr lang="en-US" altLang="en-US" smtClean="0"/>
              <a:t>The most commonly used index is Nino34, shaded in red and plotted for 1950-2010</a:t>
            </a:r>
          </a:p>
          <a:p>
            <a:pPr>
              <a:buFontTx/>
              <a:buChar char="-"/>
            </a:pPr>
            <a:r>
              <a:rPr lang="en-US" altLang="en-US" smtClean="0"/>
              <a:t>Positive Nino34 (red) show El Nino events. Negative Nino34 (blue) show La Nina events. </a:t>
            </a:r>
          </a:p>
          <a:p>
            <a:pPr>
              <a:buFontTx/>
              <a:buChar char="-"/>
            </a:pPr>
            <a:r>
              <a:rPr lang="en-US" altLang="en-US" smtClean="0"/>
              <a:t>El Nino and La Nina events typically last for 1-2 years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 </a:t>
            </a:r>
            <a:r>
              <a:rPr lang="en-US" altLang="en-US" b="1" smtClean="0"/>
              <a:t> </a:t>
            </a:r>
            <a:endParaRPr lang="en-US" altLang="en-US" smtClean="0"/>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347989-01A0-4F31-B336-A796F5414E3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21397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a:t>
            </a:r>
            <a:r>
              <a:rPr lang="en-US" altLang="en-US" b="1" dirty="0" smtClean="0"/>
              <a:t> </a:t>
            </a:r>
            <a:endParaRPr lang="en-US" altLang="en-US" dirty="0" smtClean="0"/>
          </a:p>
          <a:p>
            <a:pPr>
              <a:buFontTx/>
              <a:buChar char="-"/>
            </a:pPr>
            <a:r>
              <a:rPr lang="en-US" altLang="en-US" dirty="0" smtClean="0"/>
              <a:t>IODZ quantifies the difference in SST between the west and east Indian Ocean</a:t>
            </a:r>
          </a:p>
          <a:p>
            <a:pPr>
              <a:buFontTx/>
              <a:buChar char="-"/>
            </a:pPr>
            <a:r>
              <a:rPr lang="en-US" altLang="en-US" dirty="0" smtClean="0"/>
              <a:t>The IODZ is known as Indian Ocean ENSO because it</a:t>
            </a:r>
            <a:r>
              <a:rPr lang="ja-JP" altLang="en-US" dirty="0" smtClean="0"/>
              <a:t>’</a:t>
            </a:r>
            <a:r>
              <a:rPr lang="en-US" altLang="ja-JP" dirty="0" smtClean="0"/>
              <a:t>s influences are similar over that region of the world</a:t>
            </a:r>
          </a:p>
          <a:p>
            <a:pPr>
              <a:buFontTx/>
              <a:buChar char="-"/>
            </a:pPr>
            <a:r>
              <a:rPr lang="en-US" altLang="en-US" dirty="0" smtClean="0"/>
              <a:t>The IODZ is an irregular oscillation</a:t>
            </a:r>
          </a:p>
          <a:p>
            <a:pPr>
              <a:buFontTx/>
              <a:buChar char="-"/>
            </a:pPr>
            <a:r>
              <a:rPr lang="en-US" altLang="en-US" dirty="0" smtClean="0"/>
              <a:t>The IODZ is strongest during August-November</a:t>
            </a:r>
          </a:p>
          <a:p>
            <a:pPr>
              <a:buFontTx/>
              <a:buChar char="-"/>
            </a:pPr>
            <a:r>
              <a:rPr lang="en-US" altLang="en-US" dirty="0" smtClean="0"/>
              <a:t>The IODZ does not have to be strong during ENSO events</a:t>
            </a:r>
          </a:p>
          <a:p>
            <a:pPr>
              <a:buFontTx/>
              <a:buChar char="-"/>
            </a:pPr>
            <a:r>
              <a:rPr lang="en-US" altLang="en-US" dirty="0" smtClean="0"/>
              <a:t>The IODZ can only be positive during El Nino and the IODZ can only be negative during La Nina. In other words, IODZ cannot work against ENSO.</a:t>
            </a:r>
          </a:p>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D39ACE-6A0E-458B-A3B8-59E4E01F108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4817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r>
              <a:rPr lang="en-US" b="1" smtClean="0"/>
              <a:t> </a:t>
            </a:r>
            <a:endParaRPr lang="en-US" smtClean="0"/>
          </a:p>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756A0-765B-4D93-83C5-61BFFB6D49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13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 </a:t>
            </a:r>
            <a:r>
              <a:rPr lang="en-US" altLang="en-US" b="1" smtClean="0"/>
              <a:t> </a:t>
            </a:r>
            <a:endParaRPr lang="en-US" altLang="en-US" smtClean="0"/>
          </a:p>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3C622BA-D064-4F76-97A8-0CF5F8D823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72505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 </a:t>
            </a:r>
            <a:r>
              <a:rPr lang="en-US" altLang="en-US" b="1" smtClean="0"/>
              <a:t> </a:t>
            </a:r>
            <a:endParaRPr lang="en-US" altLang="en-US" smtClean="0"/>
          </a:p>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41ABF48-24DA-4298-BDD0-EF99982541E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5671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A model has skill when it has been shown to make a good forecast over a given region for a given season</a:t>
            </a:r>
          </a:p>
          <a:p>
            <a:pPr marL="171450" indent="-171450" eaLnBrk="1" hangingPunct="1">
              <a:spcBef>
                <a:spcPct val="0"/>
              </a:spcBef>
              <a:buFontTx/>
              <a:buChar char="-"/>
            </a:pPr>
            <a:r>
              <a:rPr lang="en-US" altLang="en-US" smtClean="0"/>
              <a:t>Always use the forecasts with </a:t>
            </a:r>
            <a:r>
              <a:rPr lang="ja-JP" altLang="en-US" smtClean="0"/>
              <a:t>“</a:t>
            </a:r>
            <a:r>
              <a:rPr lang="en-US" altLang="ja-JP" smtClean="0"/>
              <a:t>skill masks applied</a:t>
            </a:r>
            <a:r>
              <a:rPr lang="ja-JP" altLang="en-US" smtClean="0"/>
              <a:t>”</a:t>
            </a:r>
            <a:r>
              <a:rPr lang="en-US" altLang="ja-JP" smtClean="0"/>
              <a:t> otherwise you might be using a poor forecast</a:t>
            </a:r>
          </a:p>
          <a:p>
            <a:pPr marL="171450" indent="-171450" eaLnBrk="1" hangingPunct="1">
              <a:spcBef>
                <a:spcPct val="0"/>
              </a:spcBef>
            </a:pPr>
            <a:r>
              <a:rPr lang="en-US" altLang="en-US" smtClean="0"/>
              <a:t> </a:t>
            </a:r>
            <a:r>
              <a:rPr lang="en-US" altLang="en-US" b="1" smtClean="0"/>
              <a:t> </a:t>
            </a:r>
            <a:endParaRPr lang="en-US" altLang="en-US" smtClean="0"/>
          </a:p>
          <a:p>
            <a:pPr marL="171450" indent="-171450"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56788DD-3F67-4B23-ACA8-26644F2DC7A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2607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Pink areas marked “D” are in their normal dry season, and are therefore not forecast.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35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 </a:t>
            </a:r>
            <a:r>
              <a:rPr lang="en-US" altLang="en-US" b="1" smtClean="0">
                <a:ea typeface="ＭＳ Ｐゴシック" panose="020B0600070205080204" pitchFamily="34" charset="-128"/>
              </a:rPr>
              <a:t> </a:t>
            </a: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EB7718A-206A-4750-82B3-BC8267FADBA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4469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1C13663-0407-45C4-9231-5BF40A7EC0B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63230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r>
              <a:rPr lang="en-US" b="1" smtClean="0"/>
              <a:t> </a:t>
            </a:r>
            <a:endParaRPr lang="en-US" smtClean="0"/>
          </a:p>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DE0A28-C410-4201-955F-764D37D07D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7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smtClean="0"/>
              <a:t>Dekadal rainfall series from the map viewers shows seasonal distribution of rainfall and general consistency in the seasonality for each region.</a:t>
            </a:r>
          </a:p>
          <a:p>
            <a:endParaRPr lang="en-US" smtClean="0"/>
          </a:p>
        </p:txBody>
      </p:sp>
    </p:spTree>
    <p:extLst>
      <p:ext uri="{BB962C8B-B14F-4D97-AF65-F5344CB8AC3E}">
        <p14:creationId xmlns:p14="http://schemas.microsoft.com/office/powerpoint/2010/main" val="132099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smtClean="0"/>
              <a:t>Primary increases in seasonal cumulative rainfall occur between Dec and Mar for all regions.</a:t>
            </a:r>
          </a:p>
          <a:p>
            <a:endParaRPr lang="en-US" smtClean="0"/>
          </a:p>
        </p:txBody>
      </p:sp>
    </p:spTree>
    <p:extLst>
      <p:ext uri="{BB962C8B-B14F-4D97-AF65-F5344CB8AC3E}">
        <p14:creationId xmlns:p14="http://schemas.microsoft.com/office/powerpoint/2010/main" val="3891910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smtClean="0"/>
              <a:t>Shows consistency in SOS timing for northern Zimbabwe, but more variability throughout the other two regions.</a:t>
            </a:r>
          </a:p>
          <a:p>
            <a:endParaRPr lang="en-US" smtClean="0"/>
          </a:p>
        </p:txBody>
      </p:sp>
    </p:spTree>
    <p:extLst>
      <p:ext uri="{BB962C8B-B14F-4D97-AF65-F5344CB8AC3E}">
        <p14:creationId xmlns:p14="http://schemas.microsoft.com/office/powerpoint/2010/main" val="3825882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smtClean="0"/>
              <a:t>Nov 2013 SST anomalies show a slightly negative SIOD.</a:t>
            </a:r>
          </a:p>
          <a:p>
            <a:endParaRPr lang="en-US" smtClean="0"/>
          </a:p>
        </p:txBody>
      </p:sp>
    </p:spTree>
    <p:extLst>
      <p:ext uri="{BB962C8B-B14F-4D97-AF65-F5344CB8AC3E}">
        <p14:creationId xmlns:p14="http://schemas.microsoft.com/office/powerpoint/2010/main" val="356931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smtClean="0"/>
              <a:t>The slightly negative SIOD would be indicative of a likelihood for dry conditions over southern Africa.</a:t>
            </a:r>
          </a:p>
        </p:txBody>
      </p:sp>
    </p:spTree>
    <p:extLst>
      <p:ext uri="{BB962C8B-B14F-4D97-AF65-F5344CB8AC3E}">
        <p14:creationId xmlns:p14="http://schemas.microsoft.com/office/powerpoint/2010/main" val="1501269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smtClean="0"/>
              <a:t>In the December time frame, we can see that our knowledge of the start of season would lead us to believe that a delayed start was prevalent in all three regions with closer to normal in northern Zimbabwe</a:t>
            </a:r>
          </a:p>
          <a:p>
            <a:endParaRPr lang="en-US" smtClean="0"/>
          </a:p>
        </p:txBody>
      </p:sp>
    </p:spTree>
    <p:extLst>
      <p:ext uri="{BB962C8B-B14F-4D97-AF65-F5344CB8AC3E}">
        <p14:creationId xmlns:p14="http://schemas.microsoft.com/office/powerpoint/2010/main" val="3801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smtClean="0"/>
              <a:t>SOS anomalies show a mixed bag with 1 to 2 dekads late and 1 dekad early in eastern Botswana and northern Zimbabwe, while the north west province of SAfrica shows more dramatic delays (up to 4 dekads) in areas</a:t>
            </a:r>
          </a:p>
          <a:p>
            <a:endParaRPr lang="en-US" smtClean="0"/>
          </a:p>
        </p:txBody>
      </p:sp>
    </p:spTree>
    <p:extLst>
      <p:ext uri="{BB962C8B-B14F-4D97-AF65-F5344CB8AC3E}">
        <p14:creationId xmlns:p14="http://schemas.microsoft.com/office/powerpoint/2010/main" val="382171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 </a:t>
            </a:r>
            <a:r>
              <a:rPr lang="en-US" altLang="en-US" b="1" smtClean="0">
                <a:ea typeface="ＭＳ Ｐゴシック" panose="020B0600070205080204" pitchFamily="34" charset="-128"/>
              </a:rPr>
              <a:t> </a:t>
            </a: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9C1D35-63A4-45BC-A87A-ADFF518A72D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556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r>
              <a:rPr lang="en-US" b="1" smtClean="0"/>
              <a:t> </a:t>
            </a:r>
            <a:endParaRPr lang="en-US" smtClean="0"/>
          </a:p>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220CDC-0D17-416D-AD3A-901852F11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19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1200"/>
              </a:spcAft>
              <a:buClrTx/>
              <a:buSzTx/>
              <a:buFontTx/>
              <a:buNone/>
              <a:tabLst/>
              <a:defRPr/>
            </a:pPr>
            <a:r>
              <a:rPr lang="en-US" sz="1200" kern="1200" dirty="0" smtClean="0">
                <a:solidFill>
                  <a:schemeClr val="tx1"/>
                </a:solidFill>
                <a:effectLst/>
                <a:latin typeface="+mn-lt"/>
                <a:ea typeface="ＭＳ Ｐゴシック" panose="020B0600070205080204" pitchFamily="34" charset="-128"/>
                <a:cs typeface="ＭＳ Ｐゴシック" charset="0"/>
              </a:rPr>
              <a:t>This refers to the fluctuation of climate over seasons and years (e.g., from year to year). When talking about climate variability we need to take into account two dimensions, one is the spatial variability which refers to the changes of the climate across a landscape it could be a crop</a:t>
            </a:r>
            <a:r>
              <a:rPr lang="en-US" sz="1200" kern="1200" baseline="0" dirty="0" smtClean="0">
                <a:solidFill>
                  <a:schemeClr val="tx1"/>
                </a:solidFill>
                <a:effectLst/>
                <a:latin typeface="+mn-lt"/>
                <a:ea typeface="ＭＳ Ｐゴシック" panose="020B0600070205080204" pitchFamily="34" charset="-128"/>
                <a:cs typeface="ＭＳ Ｐゴシック" charset="0"/>
              </a:rPr>
              <a:t> region, a country or so on</a:t>
            </a:r>
            <a:r>
              <a:rPr lang="en-US" sz="1200" kern="1200" dirty="0" smtClean="0">
                <a:solidFill>
                  <a:schemeClr val="tx1"/>
                </a:solidFill>
                <a:effectLst/>
                <a:latin typeface="+mn-lt"/>
                <a:ea typeface="ＭＳ Ｐゴシック" panose="020B0600070205080204" pitchFamily="34" charset="-128"/>
                <a:cs typeface="ＭＳ Ｐゴシック" charset="0"/>
              </a:rPr>
              <a:t>. This map shows how average rainfall values (one</a:t>
            </a:r>
            <a:r>
              <a:rPr lang="en-US" sz="1200" kern="1200" baseline="0" dirty="0" smtClean="0">
                <a:solidFill>
                  <a:schemeClr val="tx1"/>
                </a:solidFill>
                <a:effectLst/>
                <a:latin typeface="+mn-lt"/>
                <a:ea typeface="ＭＳ Ｐゴシック" panose="020B0600070205080204" pitchFamily="34" charset="-128"/>
                <a:cs typeface="ＭＳ Ｐゴシック" charset="0"/>
              </a:rPr>
              <a:t> of the climate variables) </a:t>
            </a:r>
            <a:r>
              <a:rPr lang="en-US" sz="1200" kern="1200" dirty="0" smtClean="0">
                <a:solidFill>
                  <a:schemeClr val="tx1"/>
                </a:solidFill>
                <a:effectLst/>
                <a:latin typeface="+mn-lt"/>
                <a:ea typeface="ＭＳ Ｐゴシック" panose="020B0600070205080204" pitchFamily="34" charset="-128"/>
                <a:cs typeface="ＭＳ Ｐゴシック" charset="0"/>
              </a:rPr>
              <a:t>change from one place to another across southern Africa.  Spatial variability</a:t>
            </a:r>
            <a:r>
              <a:rPr lang="en-US" sz="1200" kern="1200" baseline="0" dirty="0" smtClean="0">
                <a:solidFill>
                  <a:schemeClr val="tx1"/>
                </a:solidFill>
                <a:effectLst/>
                <a:latin typeface="+mn-lt"/>
                <a:ea typeface="ＭＳ Ｐゴシック" panose="020B0600070205080204" pitchFamily="34" charset="-128"/>
                <a:cs typeface="ＭＳ Ｐゴシック" charset="0"/>
              </a:rPr>
              <a:t> could also be analyzed across all time scales, daily, dekads, months, etc.</a:t>
            </a:r>
            <a:endParaRPr lang="en-US" sz="1200" kern="1200" dirty="0" smtClean="0">
              <a:solidFill>
                <a:schemeClr val="tx1"/>
              </a:solidFill>
              <a:effectLst/>
              <a:latin typeface="+mn-lt"/>
              <a:ea typeface="ＭＳ Ｐゴシック" panose="020B0600070205080204" pitchFamily="34" charset="-128"/>
              <a:cs typeface="ＭＳ Ｐゴシック" charset="0"/>
            </a:endParaRPr>
          </a:p>
          <a:p>
            <a:pPr eaLnBrk="1" hangingPunct="1">
              <a:spcBef>
                <a:spcPct val="0"/>
              </a:spcBef>
              <a:spcAft>
                <a:spcPts val="1200"/>
              </a:spcAft>
            </a:pPr>
            <a:endParaRPr lang="en-US" altLang="en-US" sz="1200" b="1" dirty="0" smtClean="0">
              <a:solidFill>
                <a:prstClr val="black"/>
              </a:solidFill>
              <a:latin typeface="Tw Cen MT" panose="020B0602020104020603" pitchFamily="34" charset="0"/>
            </a:endParaRPr>
          </a:p>
          <a:p>
            <a:pPr eaLnBrk="1" hangingPunct="1">
              <a:spcBef>
                <a:spcPct val="0"/>
              </a:spcBef>
              <a:spcAft>
                <a:spcPts val="1200"/>
              </a:spcAft>
            </a:pPr>
            <a:r>
              <a:rPr lang="en-US" altLang="en-US" sz="1200" b="1" dirty="0" smtClean="0">
                <a:solidFill>
                  <a:prstClr val="black"/>
                </a:solidFill>
                <a:latin typeface="Tw Cen MT" panose="020B0602020104020603" pitchFamily="34" charset="0"/>
              </a:rPr>
              <a:t>Spatial variability: </a:t>
            </a:r>
            <a:r>
              <a:rPr lang="en-US" altLang="en-US" sz="1200" dirty="0" smtClean="0">
                <a:solidFill>
                  <a:prstClr val="black"/>
                </a:solidFill>
                <a:latin typeface="Tw Cen MT" panose="020B0602020104020603" pitchFamily="34" charset="0"/>
              </a:rPr>
              <a:t>changes of a climate variable (e.g., rainfall, temperature) over a landscape (region, country, state); this applies to any time scale (daily, monthly, annual, etc.)</a:t>
            </a:r>
          </a:p>
          <a:p>
            <a:pPr eaLnBrk="1" hangingPunct="1">
              <a:spcBef>
                <a:spcPct val="0"/>
              </a:spcBef>
              <a:spcAft>
                <a:spcPts val="1200"/>
              </a:spcAft>
            </a:pPr>
            <a:endParaRPr lang="en-US" altLang="en-US" sz="1200" dirty="0" smtClean="0">
              <a:solidFill>
                <a:prstClr val="black"/>
              </a:solidFill>
              <a:latin typeface="Tw Cen MT" panose="020B0602020104020603" pitchFamily="34" charset="0"/>
            </a:endParaRPr>
          </a:p>
          <a:p>
            <a:pPr marL="0" marR="0" indent="0" algn="l" defTabSz="914400" rtl="0" eaLnBrk="1" fontAlgn="auto" latinLnBrk="0" hangingPunct="1">
              <a:lnSpc>
                <a:spcPct val="100000"/>
              </a:lnSpc>
              <a:spcBef>
                <a:spcPct val="0"/>
              </a:spcBef>
              <a:spcAft>
                <a:spcPts val="1200"/>
              </a:spcAft>
              <a:buClrTx/>
              <a:buSzTx/>
              <a:buFontTx/>
              <a:buNone/>
              <a:tabLst/>
              <a:defRPr/>
            </a:pPr>
            <a:r>
              <a:rPr lang="en-US" sz="1200" kern="1200" dirty="0" smtClean="0">
                <a:solidFill>
                  <a:schemeClr val="tx1"/>
                </a:solidFill>
                <a:effectLst/>
                <a:latin typeface="+mn-lt"/>
                <a:ea typeface="ＭＳ Ｐゴシック" panose="020B0600070205080204" pitchFamily="34" charset="-128"/>
                <a:cs typeface="ＭＳ Ｐゴシック" charset="0"/>
              </a:rPr>
              <a:t>Another dimension of the climate variability is time.  This refers to changes of climate over time;</a:t>
            </a:r>
            <a:r>
              <a:rPr lang="en-US" sz="1200" kern="1200" baseline="0" dirty="0" smtClean="0">
                <a:solidFill>
                  <a:schemeClr val="tx1"/>
                </a:solidFill>
                <a:effectLst/>
                <a:latin typeface="+mn-lt"/>
                <a:ea typeface="ＭＳ Ｐゴシック" panose="020B0600070205080204" pitchFamily="34" charset="-128"/>
                <a:cs typeface="ＭＳ Ｐゴシック" charset="0"/>
              </a:rPr>
              <a:t> </a:t>
            </a:r>
            <a:r>
              <a:rPr lang="en-US" sz="1200" kern="1200" dirty="0" smtClean="0">
                <a:solidFill>
                  <a:schemeClr val="tx1"/>
                </a:solidFill>
                <a:effectLst/>
                <a:latin typeface="+mn-lt"/>
                <a:ea typeface="ＭＳ Ｐゴシック" panose="020B0600070205080204" pitchFamily="34" charset="-128"/>
                <a:cs typeface="ＭＳ Ｐゴシック" charset="0"/>
              </a:rPr>
              <a:t>it could be changes within a season/year, or changes</a:t>
            </a:r>
            <a:r>
              <a:rPr lang="en-US" sz="1200" kern="1200" baseline="0" dirty="0" smtClean="0">
                <a:solidFill>
                  <a:schemeClr val="tx1"/>
                </a:solidFill>
                <a:effectLst/>
                <a:latin typeface="+mn-lt"/>
                <a:ea typeface="ＭＳ Ｐゴシック" panose="020B0600070205080204" pitchFamily="34" charset="-128"/>
                <a:cs typeface="ＭＳ Ｐゴシック" charset="0"/>
              </a:rPr>
              <a:t> from season to season (or year to year).  It can refer to changes in the mean value, the minimum or maximum, or the range (maximum minus minimum).  </a:t>
            </a:r>
            <a:r>
              <a:rPr lang="en-US" sz="1200" kern="1200" dirty="0" smtClean="0">
                <a:solidFill>
                  <a:schemeClr val="tx1"/>
                </a:solidFill>
                <a:effectLst/>
                <a:latin typeface="+mn-lt"/>
                <a:ea typeface="ＭＳ Ｐゴシック" panose="020B0600070205080204" pitchFamily="34" charset="-128"/>
                <a:cs typeface="ＭＳ Ｐゴシック" charset="0"/>
              </a:rPr>
              <a:t>We refer to changes within a season or year as INTRA-annual variability</a:t>
            </a:r>
            <a:r>
              <a:rPr lang="en-US" sz="1200" kern="1200" baseline="0" dirty="0" smtClean="0">
                <a:solidFill>
                  <a:schemeClr val="tx1"/>
                </a:solidFill>
                <a:effectLst/>
                <a:latin typeface="+mn-lt"/>
                <a:ea typeface="ＭＳ Ｐゴシック" panose="020B0600070205080204" pitchFamily="34" charset="-128"/>
                <a:cs typeface="ＭＳ Ｐゴシック" charset="0"/>
              </a:rPr>
              <a:t> (e.g., changes in rainfall from May to June to July) </a:t>
            </a:r>
            <a:r>
              <a:rPr lang="en-US" sz="1200" kern="1200" dirty="0" smtClean="0">
                <a:solidFill>
                  <a:schemeClr val="tx1"/>
                </a:solidFill>
                <a:effectLst/>
                <a:latin typeface="+mn-lt"/>
                <a:ea typeface="ＭＳ Ｐゴシック" panose="020B0600070205080204" pitchFamily="34" charset="-128"/>
                <a:cs typeface="ＭＳ Ｐゴシック" charset="0"/>
              </a:rPr>
              <a:t>and changes between years as INTER-annual variability (e.g., changes from 2001</a:t>
            </a:r>
            <a:r>
              <a:rPr lang="en-US" sz="1200" kern="1200" baseline="0" dirty="0" smtClean="0">
                <a:solidFill>
                  <a:schemeClr val="tx1"/>
                </a:solidFill>
                <a:effectLst/>
                <a:latin typeface="+mn-lt"/>
                <a:ea typeface="ＭＳ Ｐゴシック" panose="020B0600070205080204" pitchFamily="34" charset="-128"/>
                <a:cs typeface="ＭＳ Ｐゴシック" charset="0"/>
              </a:rPr>
              <a:t> to 2002 to 2003, </a:t>
            </a:r>
            <a:r>
              <a:rPr lang="en-US" sz="1200" kern="1200" baseline="0" dirty="0" err="1" smtClean="0">
                <a:solidFill>
                  <a:schemeClr val="tx1"/>
                </a:solidFill>
                <a:effectLst/>
                <a:latin typeface="+mn-lt"/>
                <a:ea typeface="ＭＳ Ｐゴシック" panose="020B0600070205080204" pitchFamily="34" charset="-128"/>
                <a:cs typeface="ＭＳ Ｐゴシック" charset="0"/>
              </a:rPr>
              <a:t>etc</a:t>
            </a:r>
            <a:r>
              <a:rPr lang="en-US" sz="1200" kern="1200" baseline="0" dirty="0" smtClean="0">
                <a:solidFill>
                  <a:schemeClr val="tx1"/>
                </a:solidFill>
                <a:effectLst/>
                <a:latin typeface="+mn-lt"/>
                <a:ea typeface="ＭＳ Ｐゴシック" panose="020B0600070205080204" pitchFamily="34" charset="-128"/>
                <a:cs typeface="ＭＳ Ｐゴシック" charset="0"/>
              </a:rPr>
              <a:t>).  Over the long term, inter-annual variability can also provide a trend or tendency (e.g., decreasing rainfall over the period 1981 – 2013).</a:t>
            </a:r>
            <a:endParaRPr lang="en-US" sz="1200" kern="1200" dirty="0" smtClean="0">
              <a:solidFill>
                <a:schemeClr val="tx1"/>
              </a:solidFill>
              <a:effectLst/>
              <a:latin typeface="+mn-lt"/>
              <a:ea typeface="ＭＳ Ｐゴシック" panose="020B0600070205080204" pitchFamily="34" charset="-128"/>
              <a:cs typeface="ＭＳ Ｐゴシック" charset="0"/>
            </a:endParaRPr>
          </a:p>
          <a:p>
            <a:pPr marL="0" marR="0" indent="0" algn="l" defTabSz="914400" rtl="0" eaLnBrk="1" fontAlgn="auto" latinLnBrk="0" hangingPunct="1">
              <a:lnSpc>
                <a:spcPct val="100000"/>
              </a:lnSpc>
              <a:spcBef>
                <a:spcPct val="0"/>
              </a:spcBef>
              <a:spcAft>
                <a:spcPts val="1200"/>
              </a:spcAft>
              <a:buClrTx/>
              <a:buSzTx/>
              <a:buFontTx/>
              <a:buNone/>
              <a:tabLst/>
              <a:defRPr/>
            </a:pPr>
            <a:endParaRPr lang="en-US" sz="1200" kern="1200" dirty="0" smtClean="0">
              <a:solidFill>
                <a:schemeClr val="tx1"/>
              </a:solidFill>
              <a:effectLst/>
              <a:latin typeface="+mn-lt"/>
              <a:ea typeface="ＭＳ Ｐゴシック" panose="020B0600070205080204" pitchFamily="34" charset="-128"/>
              <a:cs typeface="ＭＳ Ｐゴシック" charset="0"/>
            </a:endParaRPr>
          </a:p>
          <a:p>
            <a:pPr eaLnBrk="1" hangingPunct="1">
              <a:spcBef>
                <a:spcPct val="0"/>
              </a:spcBef>
              <a:spcAft>
                <a:spcPts val="1200"/>
              </a:spcAft>
            </a:pPr>
            <a:endParaRPr lang="en-US" altLang="en-US" sz="1200" dirty="0" smtClean="0">
              <a:solidFill>
                <a:prstClr val="black"/>
              </a:solidFill>
              <a:latin typeface="Tw Cen MT" panose="020B0602020104020603" pitchFamily="34" charset="0"/>
            </a:endParaRPr>
          </a:p>
          <a:p>
            <a:pPr eaLnBrk="1" hangingPunct="1">
              <a:spcBef>
                <a:spcPct val="0"/>
              </a:spcBef>
              <a:spcAft>
                <a:spcPts val="1200"/>
              </a:spcAft>
            </a:pPr>
            <a:endParaRPr lang="en-US" altLang="en-US" sz="1200" dirty="0">
              <a:solidFill>
                <a:prstClr val="black"/>
              </a:solidFill>
              <a:latin typeface="Tw Cen MT" panose="020B0602020104020603" pitchFamily="34"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4063" indent="-288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8875"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2401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87563"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447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19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591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163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6B63A11-DEE2-4CE8-82DA-B2386CCA844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4635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panose="020B0600070205080204" pitchFamily="34" charset="-128"/>
                <a:cs typeface="ＭＳ Ｐゴシック" charset="0"/>
              </a:rPr>
              <a:t>With this information that we are gathering about our area of concern, we are building our knowledge about the area so that we can start making initial assumptions.  So, an initial assumption would be:</a:t>
            </a:r>
          </a:p>
          <a:p>
            <a:r>
              <a:rPr lang="en-US" sz="1200" kern="1200" dirty="0" smtClean="0">
                <a:solidFill>
                  <a:schemeClr val="tx1"/>
                </a:solidFill>
                <a:effectLst/>
                <a:latin typeface="+mn-lt"/>
                <a:ea typeface="ＭＳ Ｐゴシック" panose="020B0600070205080204" pitchFamily="34" charset="-128"/>
                <a:cs typeface="ＭＳ Ｐゴシック" charset="0"/>
              </a:rPr>
              <a:t>“Based on climatology, rainfall during the first rainy season will begin in October and end in February, with average cumulative rainfall of approximately 250 mm.  Most rainfall is received in November and December. “</a:t>
            </a:r>
          </a:p>
          <a:p>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4063" indent="-288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8875"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2401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87563"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447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19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591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163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D4B3B4-E6FC-4977-8C22-7F1A5C188D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0124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panose="020B0600070205080204" pitchFamily="34" charset="-128"/>
                <a:cs typeface="ＭＳ Ｐゴシック" charset="0"/>
              </a:rPr>
              <a:t>Before starting to measure variability  let’s use what we have to continue building our </a:t>
            </a:r>
            <a:r>
              <a:rPr lang="en-US" sz="1200" kern="1200" dirty="0" err="1" smtClean="0">
                <a:solidFill>
                  <a:schemeClr val="tx1"/>
                </a:solidFill>
                <a:effectLst/>
                <a:latin typeface="+mn-lt"/>
                <a:ea typeface="ＭＳ Ｐゴシック" panose="020B0600070205080204" pitchFamily="34" charset="-128"/>
                <a:cs typeface="ＭＳ Ｐゴシック" charset="0"/>
              </a:rPr>
              <a:t>agroclimatological</a:t>
            </a:r>
            <a:r>
              <a:rPr lang="en-US" sz="1200" kern="1200" baseline="0" dirty="0" smtClean="0">
                <a:solidFill>
                  <a:schemeClr val="tx1"/>
                </a:solidFill>
                <a:effectLst/>
                <a:latin typeface="+mn-lt"/>
                <a:ea typeface="ＭＳ Ｐゴシック" panose="020B0600070205080204" pitchFamily="34" charset="-128"/>
                <a:cs typeface="ＭＳ Ｐゴシック" charset="0"/>
              </a:rPr>
              <a:t> knowledge base</a:t>
            </a:r>
            <a:r>
              <a:rPr lang="en-US" sz="1200" kern="1200" dirty="0" smtClean="0">
                <a:solidFill>
                  <a:schemeClr val="tx1"/>
                </a:solidFill>
                <a:effectLst/>
                <a:latin typeface="+mn-lt"/>
                <a:ea typeface="ＭＳ Ｐゴシック" panose="020B0600070205080204" pitchFamily="34" charset="-128"/>
                <a:cs typeface="ＭＳ Ｐゴシック" charset="0"/>
              </a:rPr>
              <a:t> about our area of concern.</a:t>
            </a:r>
          </a:p>
          <a:p>
            <a:endParaRPr lang="en-US" sz="1200" kern="1200" dirty="0" smtClean="0">
              <a:solidFill>
                <a:schemeClr val="tx1"/>
              </a:solidFill>
              <a:effectLst/>
              <a:latin typeface="+mn-lt"/>
              <a:ea typeface="ＭＳ Ｐゴシック" panose="020B0600070205080204" pitchFamily="34" charset="-128"/>
              <a:cs typeface="ＭＳ Ｐゴシック" charset="0"/>
            </a:endParaRPr>
          </a:p>
          <a:p>
            <a:r>
              <a:rPr lang="en-US" sz="1200" b="1" kern="1200" dirty="0" smtClean="0">
                <a:solidFill>
                  <a:schemeClr val="tx1"/>
                </a:solidFill>
                <a:effectLst/>
                <a:latin typeface="+mn-lt"/>
                <a:ea typeface="ＭＳ Ｐゴシック" panose="020B0600070205080204" pitchFamily="34" charset="-128"/>
                <a:cs typeface="ＭＳ Ｐゴシック" charset="0"/>
              </a:rPr>
              <a:t>EXPLAIN THAT SD</a:t>
            </a:r>
            <a:r>
              <a:rPr lang="en-US" sz="1200" b="1" kern="1200" baseline="0" dirty="0" smtClean="0">
                <a:solidFill>
                  <a:schemeClr val="tx1"/>
                </a:solidFill>
                <a:effectLst/>
                <a:latin typeface="+mn-lt"/>
                <a:ea typeface="ＭＳ Ｐゴシック" panose="020B0600070205080204" pitchFamily="34" charset="-128"/>
                <a:cs typeface="ＭＳ Ｐゴシック" charset="0"/>
              </a:rPr>
              <a:t> AND CV ARE USED TO MEASURE INTER-ANNUAL VARIABILITY, BUT THAT THOSE TOPICS ARE COVERED IN THE FULL/ADVANCED TRAINING ON BUILDING AGROCLIMATOLOGY ASSUMPTIONS.  </a:t>
            </a:r>
            <a:endParaRPr lang="en-US" sz="1200" b="1" kern="1200" dirty="0" smtClean="0">
              <a:solidFill>
                <a:schemeClr val="tx1"/>
              </a:solidFill>
              <a:effectLst/>
              <a:latin typeface="+mn-lt"/>
              <a:ea typeface="ＭＳ Ｐゴシック" panose="020B0600070205080204" pitchFamily="34" charset="-128"/>
              <a:cs typeface="ＭＳ Ｐゴシック" charset="0"/>
            </a:endParaRPr>
          </a:p>
          <a:p>
            <a:endParaRPr lang="en-US" altLang="en-US" b="1"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4063" indent="-288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8875"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2401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87563"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447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19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591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16363"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1BBA835-1F03-4A3B-AC98-722716132B8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9755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r>
              <a:rPr lang="en-US" b="1" smtClean="0"/>
              <a:t> </a:t>
            </a:r>
            <a:endParaRPr lang="en-US" smtClean="0"/>
          </a:p>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9A8D81-7C11-444F-A6EE-524726552A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48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A climate mode describes one aspect of the way Earth</a:t>
            </a:r>
            <a:r>
              <a:rPr lang="ja-JP" altLang="en-US" smtClean="0"/>
              <a:t>’</a:t>
            </a:r>
            <a:r>
              <a:rPr lang="en-US" altLang="ja-JP" smtClean="0"/>
              <a:t>s climate behaves.  Since Earth</a:t>
            </a:r>
            <a:r>
              <a:rPr lang="ja-JP" altLang="en-US" smtClean="0"/>
              <a:t>’</a:t>
            </a:r>
            <a:r>
              <a:rPr lang="en-US" altLang="ja-JP" smtClean="0"/>
              <a:t>s climate is complex and behaves in many different ways that vary temporally and regionally we can understand the behavior of Earth</a:t>
            </a:r>
            <a:r>
              <a:rPr lang="ja-JP" altLang="en-US" smtClean="0"/>
              <a:t>’</a:t>
            </a:r>
            <a:r>
              <a:rPr lang="en-US" altLang="ja-JP" smtClean="0"/>
              <a:t>s climate in terms of many different climate modes.</a:t>
            </a:r>
          </a:p>
          <a:p>
            <a:pPr marL="171450" indent="-171450">
              <a:buFontTx/>
              <a:buChar char="-"/>
            </a:pPr>
            <a:r>
              <a:rPr lang="en-US" altLang="en-US" smtClean="0"/>
              <a:t>Climate modes are identified and measured using variations of variables such as temperature and precipitation.  Other examples are wind direction and wind speed.</a:t>
            </a:r>
          </a:p>
          <a:p>
            <a:pPr marL="171450" indent="-171450">
              <a:buFontTx/>
              <a:buChar char="-"/>
            </a:pPr>
            <a:r>
              <a:rPr lang="en-US" altLang="en-US" smtClean="0"/>
              <a:t>The identifiable characteristics of climate modes, such as temperature and precipitation, are used to understand the temporal changes and strength of the climate mode</a:t>
            </a:r>
          </a:p>
          <a:p>
            <a:pPr marL="171450" indent="-171450">
              <a:buFontTx/>
              <a:buChar char="-"/>
            </a:pPr>
            <a:r>
              <a:rPr lang="en-US" altLang="en-US" smtClean="0"/>
              <a:t>There are many climate modes.  The most important climate mode is perhaps ENSO.  Other climate modes important to us are the Indian Ocean dipole.</a:t>
            </a:r>
          </a:p>
          <a:p>
            <a:pPr marL="171450" indent="-171450">
              <a:buFontTx/>
              <a:buChar char="-"/>
            </a:pPr>
            <a:endParaRPr lang="en-US" altLang="en-US" smtClean="0"/>
          </a:p>
          <a:p>
            <a:pPr marL="171450" indent="-171450" eaLnBrk="1" hangingPunct="1">
              <a:spcBef>
                <a:spcPct val="0"/>
              </a:spcBef>
            </a:pPr>
            <a:endParaRPr lang="en-US" altLang="en-US" smtClean="0"/>
          </a:p>
          <a:p>
            <a:pPr marL="171450" indent="-171450" eaLnBrk="1" hangingPunct="1">
              <a:spcBef>
                <a:spcPct val="0"/>
              </a:spcBef>
            </a:pPr>
            <a:endParaRPr lang="en-US" altLang="en-US" smtClean="0"/>
          </a:p>
          <a:p>
            <a:pPr marL="171450" indent="-171450" eaLnBrk="1" hangingPunct="1">
              <a:spcBef>
                <a:spcPct val="0"/>
              </a:spcBef>
            </a:pPr>
            <a:r>
              <a:rPr lang="en-US" altLang="en-US" smtClean="0"/>
              <a:t> </a:t>
            </a:r>
            <a:r>
              <a:rPr lang="en-US" altLang="en-US" b="1" smtClean="0"/>
              <a:t> </a:t>
            </a:r>
            <a:endParaRPr lang="en-US" altLang="en-US" smtClean="0"/>
          </a:p>
          <a:p>
            <a:pPr marL="171450" indent="-171450"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FCC84A-B6BE-427B-BAB5-F04EB891A88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13535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1719944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476343F-81F4-4927-BAC5-20D445B2249A}" type="slidenum">
              <a:rPr lang="en-US" altLang="en-US"/>
              <a:pPr/>
              <a:t>‹#›</a:t>
            </a:fld>
            <a:r>
              <a:rPr lang="en-US" altLang="en-US"/>
              <a:t> / 10</a:t>
            </a:r>
          </a:p>
        </p:txBody>
      </p:sp>
    </p:spTree>
    <p:extLst>
      <p:ext uri="{BB962C8B-B14F-4D97-AF65-F5344CB8AC3E}">
        <p14:creationId xmlns:p14="http://schemas.microsoft.com/office/powerpoint/2010/main" val="25050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7207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686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83F424B-726F-409F-BF5E-61EDA0806BED}" type="slidenum">
              <a:rPr lang="en-US" altLang="en-US"/>
              <a:pPr/>
              <a:t>‹#›</a:t>
            </a:fld>
            <a:r>
              <a:rPr lang="en-US" altLang="en-US"/>
              <a:t> / 10</a:t>
            </a:r>
          </a:p>
        </p:txBody>
      </p:sp>
    </p:spTree>
    <p:extLst>
      <p:ext uri="{BB962C8B-B14F-4D97-AF65-F5344CB8AC3E}">
        <p14:creationId xmlns:p14="http://schemas.microsoft.com/office/powerpoint/2010/main" val="269543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9347" name="Rectangle 3"/>
          <p:cNvSpPr>
            <a:spLocks noGrp="1" noChangeArrowheads="1"/>
          </p:cNvSpPr>
          <p:nvPr>
            <p:ph type="subTitle" idx="1"/>
          </p:nvPr>
        </p:nvSpPr>
        <p:spPr>
          <a:xfrm>
            <a:off x="381000" y="3886200"/>
            <a:ext cx="8305800" cy="1752600"/>
          </a:xfrm>
          <a:prstGeom prst="rect">
            <a:avLst/>
          </a:prstGeom>
        </p:spPr>
        <p:txBody>
          <a:bodyPr/>
          <a:lstStyle>
            <a:lvl1pPr marL="0" indent="0">
              <a:buFontTx/>
              <a:buNone/>
              <a:defRPr/>
            </a:lvl1pPr>
          </a:lstStyle>
          <a:p>
            <a:pPr lvl="0"/>
            <a:r>
              <a:rPr lang="en-US" noProof="0" dirty="0" smtClean="0"/>
              <a:t>Click to edit Master subtitle style</a:t>
            </a:r>
          </a:p>
        </p:txBody>
      </p:sp>
      <p:sp>
        <p:nvSpPr>
          <p:cNvPr id="569350" name="Rectangle 6"/>
          <p:cNvSpPr>
            <a:spLocks noGrp="1" noChangeArrowheads="1"/>
          </p:cNvSpPr>
          <p:nvPr>
            <p:ph type="ctrTitle"/>
          </p:nvPr>
        </p:nvSpPr>
        <p:spPr>
          <a:xfrm>
            <a:off x="381000" y="2286000"/>
            <a:ext cx="8305800" cy="1143000"/>
          </a:xfrm>
          <a:prstGeom prst="rect">
            <a:avLst/>
          </a:prstGeom>
        </p:spPr>
        <p:txBody>
          <a:bodyPr/>
          <a:lstStyle>
            <a:lvl1pPr>
              <a:defRPr sz="4400"/>
            </a:lvl1pPr>
          </a:lstStyle>
          <a:p>
            <a:pPr lvl="0"/>
            <a:r>
              <a:rPr lang="en-US" noProof="0" smtClean="0"/>
              <a:t>Click to edit Master title style</a:t>
            </a:r>
          </a:p>
        </p:txBody>
      </p:sp>
    </p:spTree>
    <p:extLst>
      <p:ext uri="{BB962C8B-B14F-4D97-AF65-F5344CB8AC3E}">
        <p14:creationId xmlns:p14="http://schemas.microsoft.com/office/powerpoint/2010/main" val="180321541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11"/>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F497D"/>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DD06E7-93BC-47AB-923F-9A9CE08C1909}" type="slidenum">
              <a:rPr lang="en-US" altLang="en-US" sz="1200" smtClean="0"/>
              <a:pPr>
                <a:spcBef>
                  <a:spcPct val="0"/>
                </a:spcBef>
                <a:buFontTx/>
                <a:buNone/>
              </a:pPr>
              <a:t>‹#›</a:t>
            </a:fld>
            <a:endParaRPr lang="en-US" altLang="en-US" sz="1200" dirty="0"/>
          </a:p>
        </p:txBody>
      </p:sp>
      <p:sp>
        <p:nvSpPr>
          <p:cNvPr id="8" name="Footer Placeholder 4"/>
          <p:cNvSpPr>
            <a:spLocks noGrp="1"/>
          </p:cNvSpPr>
          <p:nvPr>
            <p:ph type="ftr" sz="quarter" idx="11"/>
          </p:nvPr>
        </p:nvSpPr>
        <p:spPr bwMode="auto">
          <a:xfrm>
            <a:off x="2895600" y="6355862"/>
            <a:ext cx="3505200" cy="365125"/>
          </a:xfrm>
          <a:ln>
            <a:miter lim="800000"/>
            <a:headEnd/>
            <a:tailEnd/>
          </a:ln>
        </p:spPr>
        <p:txBody>
          <a:bodyPr wrap="square" numCol="1" anchorCtr="0" compatLnSpc="1">
            <a:prstTxWarp prst="textNoShape">
              <a:avLst/>
            </a:prstTxWarp>
          </a:bodyPr>
          <a:lstStyle>
            <a:lvl1pPr>
              <a:defRPr sz="1200">
                <a:solidFill>
                  <a:srgbClr val="1F497D"/>
                </a:solidFill>
                <a:latin typeface="Calibri" panose="020F0502020204030204" pitchFamily="34" charset="0"/>
                <a:cs typeface="Calibri" panose="020F0502020204030204" pitchFamily="34" charset="0"/>
              </a:defRPr>
            </a:lvl1p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65953992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615140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2670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496016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3997360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9571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416694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955732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371600"/>
            <a:ext cx="8305800" cy="4495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334805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63467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a:defRPr/>
            </a:pPr>
            <a:r>
              <a:rPr lang="en-US" sz="1200" u="sng" dirty="0" smtClean="0">
                <a:solidFill>
                  <a:srgbClr val="1F497D"/>
                </a:solidFill>
              </a:rPr>
              <a:t>__________________________________________</a:t>
            </a:r>
          </a:p>
          <a:p>
            <a:pPr algn="ctr">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p>
            <a:pPr algn="r"/>
            <a:endParaRPr lang="en-US" sz="1200">
              <a:solidFill>
                <a:srgbClr val="898989"/>
              </a:solidFill>
              <a:latin typeface="Calibri" pitchFamily="34" charset="0"/>
            </a:endParaRPr>
          </a:p>
          <a:p>
            <a:pPr algn="r"/>
            <a:fld id="{F1BA3EA8-2BEB-4BF7-A29F-1AD30FD14EBD}" type="slidenum">
              <a:rPr lang="en-US" sz="1200">
                <a:solidFill>
                  <a:srgbClr val="898989"/>
                </a:solidFill>
                <a:latin typeface="Calibri" pitchFamily="34" charset="0"/>
              </a:rPr>
              <a:pPr algn="r"/>
              <a:t>‹#›</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23238074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a:defRPr/>
            </a:pPr>
            <a:r>
              <a:rPr lang="en-US" sz="1200" u="sng" dirty="0" smtClean="0">
                <a:solidFill>
                  <a:srgbClr val="1F497D"/>
                </a:solidFill>
              </a:rPr>
              <a:t>__________________________________________</a:t>
            </a:r>
          </a:p>
          <a:p>
            <a:pPr algn="ctr">
              <a:defRPr/>
            </a:pPr>
            <a:r>
              <a:rPr lang="en-US" sz="1200" dirty="0" smtClean="0">
                <a:solidFill>
                  <a:srgbClr val="1F497D"/>
                </a:solidFill>
              </a:rPr>
              <a:t>FAMINE EARLY WARNING SYSTEMS NETWORK</a:t>
            </a:r>
          </a:p>
        </p:txBody>
      </p:sp>
      <p:sp>
        <p:nvSpPr>
          <p:cNvPr id="6"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fontAlgn="auto">
              <a:spcBef>
                <a:spcPts val="0"/>
              </a:spcBef>
              <a:spcAft>
                <a:spcPts val="0"/>
              </a:spcAft>
              <a:defRPr/>
            </a:pPr>
            <a:endParaRPr lang="en-US" sz="1200" dirty="0" smtClean="0">
              <a:solidFill>
                <a:prstClr val="black">
                  <a:tint val="75000"/>
                </a:prstClr>
              </a:solidFill>
            </a:endParaRPr>
          </a:p>
          <a:p>
            <a:pPr algn="r" fontAlgn="auto">
              <a:spcBef>
                <a:spcPts val="0"/>
              </a:spcBef>
              <a:spcAft>
                <a:spcPts val="0"/>
              </a:spcAft>
              <a:defRPr/>
            </a:pPr>
            <a:fld id="{CEFDBB50-5683-47D0-A47F-E266244DC658}" type="slidenum">
              <a:rPr lang="en-US" sz="1200" smtClean="0">
                <a:solidFill>
                  <a:prstClr val="black">
                    <a:tint val="75000"/>
                  </a:prstClr>
                </a:solidFill>
              </a:rPr>
              <a:pPr algn="r" fontAlgn="auto">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03370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5" name="Image 8" descr="geogl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3048" y="3831336"/>
            <a:ext cx="53292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70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xfrm>
            <a:off x="6553200" y="6245225"/>
            <a:ext cx="2133600" cy="476250"/>
          </a:xfrm>
        </p:spPr>
        <p:txBody>
          <a:bodyPr/>
          <a:lstStyle>
            <a:lvl1pPr>
              <a:defRPr/>
            </a:lvl1pPr>
          </a:lstStyle>
          <a:p>
            <a:fld id="{08C35B55-50FE-4EB1-A7E8-437AD00C6F35}" type="slidenum">
              <a:rPr lang="en-US" altLang="en-US"/>
              <a:pPr/>
              <a:t>‹#›</a:t>
            </a:fld>
            <a:r>
              <a:rPr lang="en-US" altLang="en-US" dirty="0"/>
              <a:t> / 10</a:t>
            </a:r>
          </a:p>
        </p:txBody>
      </p:sp>
      <p:sp>
        <p:nvSpPr>
          <p:cNvPr id="9" name="Rectangle 4"/>
          <p:cNvSpPr>
            <a:spLocks noChangeArrowheads="1"/>
          </p:cNvSpPr>
          <p:nvPr userDrawn="1"/>
        </p:nvSpPr>
        <p:spPr bwMode="auto">
          <a:xfrm>
            <a:off x="404813" y="6083300"/>
            <a:ext cx="2019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eaLnBrk="0" fontAlgn="base" hangingPunct="0">
              <a:spcBef>
                <a:spcPct val="0"/>
              </a:spcBef>
              <a:spcAft>
                <a:spcPct val="0"/>
              </a:spcAft>
            </a:pPr>
            <a:r>
              <a:rPr lang="en-US" sz="1000" b="1" dirty="0">
                <a:solidFill>
                  <a:srgbClr val="000000"/>
                </a:solidFill>
              </a:rPr>
              <a:t>U.S. Department of the Interior</a:t>
            </a:r>
          </a:p>
          <a:p>
            <a:pPr defTabSz="885825" eaLnBrk="0" fontAlgn="base" hangingPunct="0">
              <a:spcBef>
                <a:spcPct val="0"/>
              </a:spcBef>
              <a:spcAft>
                <a:spcPct val="0"/>
              </a:spcAft>
            </a:pPr>
            <a:r>
              <a:rPr lang="en-US" sz="1000" b="1" dirty="0">
                <a:solidFill>
                  <a:srgbClr val="000000"/>
                </a:solidFill>
              </a:rPr>
              <a:t>U.S. Geological Survey</a:t>
            </a:r>
          </a:p>
        </p:txBody>
      </p:sp>
      <p:pic>
        <p:nvPicPr>
          <p:cNvPr id="10" name="Picture 8" descr="usgslarge"/>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 y="457200"/>
            <a:ext cx="1905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3720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5492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1027" name="Rectangle 3"/>
          <p:cNvSpPr>
            <a:spLocks noGrp="1" noChangeArrowheads="1"/>
          </p:cNvSpPr>
          <p:nvPr>
            <p:ph type="body" idx="1"/>
          </p:nvPr>
        </p:nvSpPr>
        <p:spPr bwMode="auto">
          <a:xfrm>
            <a:off x="457200" y="1600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S PGothic" panose="020B0600070205080204" pitchFamily="34" charset="-128"/>
                <a:cs typeface="+mn-cs"/>
              </a:defRPr>
            </a:lvl1pPr>
          </a:lstStyle>
          <a:p>
            <a:pPr>
              <a:defRPr/>
            </a:pPr>
            <a:endParaRPr lang="en-US" altLang="en-U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S PGothic" panose="020B0600070205080204" pitchFamily="34" charset="-128"/>
                <a:cs typeface="+mn-cs"/>
              </a:defRPr>
            </a:lvl1pPr>
          </a:lstStyle>
          <a:p>
            <a:pPr>
              <a:defRPr/>
            </a:pPr>
            <a:endParaRPr lang="en-US" altLang="en-US"/>
          </a:p>
        </p:txBody>
      </p:sp>
      <p:sp>
        <p:nvSpPr>
          <p:cNvPr id="47110" name="Rectangle 6"/>
          <p:cNvSpPr>
            <a:spLocks noGrp="1" noChangeArrowheads="1"/>
          </p:cNvSpPr>
          <p:nvPr>
            <p:ph type="sldNum" sz="quarter" idx="4"/>
          </p:nvPr>
        </p:nvSpPr>
        <p:spPr bwMode="auto">
          <a:xfrm>
            <a:off x="7945438" y="6400800"/>
            <a:ext cx="10191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C9C66A8-7CFA-46B5-917C-FB5657929EB0}" type="slidenum">
              <a:rPr lang="en-US" altLang="en-US"/>
              <a:pPr/>
              <a:t>‹#›</a:t>
            </a:fld>
            <a:r>
              <a:rPr lang="en-US" altLang="en-US"/>
              <a:t> / 10</a:t>
            </a:r>
          </a:p>
        </p:txBody>
      </p:sp>
      <p:pic>
        <p:nvPicPr>
          <p:cNvPr id="1032" name="Image 8" descr="geogl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368" y="36576"/>
            <a:ext cx="1737360" cy="521208"/>
          </a:xfrm>
          <a:prstGeom prst="rect">
            <a:avLst/>
          </a:prstGeom>
        </p:spPr>
      </p:pic>
      <p:pic>
        <p:nvPicPr>
          <p:cNvPr id="10" name="Picture 4" descr="USGSno_tagB&amp;W"/>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 y="6096000"/>
            <a:ext cx="1143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65990"/>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Arial Narrow"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2400" b="1">
          <a:solidFill>
            <a:srgbClr val="0066FF"/>
          </a:solidFill>
          <a:latin typeface="Arial Narrow" pitchFamily="34" charset="0"/>
          <a:ea typeface="Arial" charset="0"/>
          <a:cs typeface="+mn-cs"/>
        </a:defRPr>
      </a:lvl2pPr>
      <a:lvl3pPr marL="1143000" indent="-228600" algn="l" rtl="0" eaLnBrk="0" fontAlgn="base" hangingPunct="0">
        <a:spcBef>
          <a:spcPct val="20000"/>
        </a:spcBef>
        <a:spcAft>
          <a:spcPct val="0"/>
        </a:spcAft>
        <a:buChar char="•"/>
        <a:defRPr sz="2000" b="1" i="1">
          <a:solidFill>
            <a:srgbClr val="0066FF"/>
          </a:solidFill>
          <a:latin typeface="Arial Narrow" pitchFamily="34" charset="0"/>
          <a:ea typeface="Arial" charset="0"/>
          <a:cs typeface="+mn-cs"/>
        </a:defRPr>
      </a:lvl3pPr>
      <a:lvl4pPr marL="16002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4pPr>
      <a:lvl5pPr marL="20574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5pPr>
      <a:lvl6pPr marL="2514600" indent="-228600" algn="l" rtl="0" eaLnBrk="1" fontAlgn="base" hangingPunct="1">
        <a:spcBef>
          <a:spcPct val="20000"/>
        </a:spcBef>
        <a:spcAft>
          <a:spcPct val="0"/>
        </a:spcAft>
        <a:buChar char="»"/>
        <a:defRPr b="1">
          <a:solidFill>
            <a:srgbClr val="005FAA"/>
          </a:solidFill>
          <a:latin typeface="+mn-lt"/>
          <a:cs typeface="+mn-cs"/>
        </a:defRPr>
      </a:lvl6pPr>
      <a:lvl7pPr marL="2971800" indent="-228600" algn="l" rtl="0" eaLnBrk="1" fontAlgn="base" hangingPunct="1">
        <a:spcBef>
          <a:spcPct val="20000"/>
        </a:spcBef>
        <a:spcAft>
          <a:spcPct val="0"/>
        </a:spcAft>
        <a:buChar char="»"/>
        <a:defRPr b="1">
          <a:solidFill>
            <a:srgbClr val="005FAA"/>
          </a:solidFill>
          <a:latin typeface="+mn-lt"/>
          <a:cs typeface="+mn-cs"/>
        </a:defRPr>
      </a:lvl7pPr>
      <a:lvl8pPr marL="3429000" indent="-228600" algn="l" rtl="0" eaLnBrk="1" fontAlgn="base" hangingPunct="1">
        <a:spcBef>
          <a:spcPct val="20000"/>
        </a:spcBef>
        <a:spcAft>
          <a:spcPct val="0"/>
        </a:spcAft>
        <a:buChar char="»"/>
        <a:defRPr b="1">
          <a:solidFill>
            <a:srgbClr val="005FAA"/>
          </a:solidFill>
          <a:latin typeface="+mn-lt"/>
          <a:cs typeface="+mn-cs"/>
        </a:defRPr>
      </a:lvl8pPr>
      <a:lvl9pPr marL="3886200" indent="-228600" algn="l" rtl="0" eaLnBrk="1" fontAlgn="base" hangingPunct="1">
        <a:spcBef>
          <a:spcPct val="20000"/>
        </a:spcBef>
        <a:spcAft>
          <a:spcPct val="0"/>
        </a:spcAft>
        <a:buChar char="»"/>
        <a:defRPr b="1">
          <a:solidFill>
            <a:srgbClr val="005FA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11"/>
          <p:cNvSpPr>
            <a:spLocks noGrp="1"/>
          </p:cNvSpPr>
          <p:nvPr>
            <p:ph type="sldNum" sz="quarter" idx="4"/>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DD06E7-93BC-47AB-923F-9A9CE08C1909}" type="slidenum">
              <a:rPr lang="en-US" altLang="en-US" sz="1200" smtClean="0">
                <a:solidFill>
                  <a:srgbClr val="898989"/>
                </a:solidFill>
              </a:rPr>
              <a:pPr>
                <a:spcBef>
                  <a:spcPct val="0"/>
                </a:spcBef>
                <a:buFontTx/>
                <a:buNone/>
              </a:pPr>
              <a:t>‹#›</a:t>
            </a:fld>
            <a:endParaRPr lang="en-US" altLang="en-US" sz="1200" dirty="0">
              <a:solidFill>
                <a:srgbClr val="898989"/>
              </a:solidFill>
            </a:endParaRPr>
          </a:p>
        </p:txBody>
      </p:sp>
      <p:sp>
        <p:nvSpPr>
          <p:cNvPr id="8" name="Footer Placeholder 4"/>
          <p:cNvSpPr>
            <a:spLocks noGrp="1"/>
          </p:cNvSpPr>
          <p:nvPr>
            <p:ph type="ftr" sz="quarter" idx="3"/>
          </p:nvPr>
        </p:nvSpPr>
        <p:spPr bwMode="auto">
          <a:xfrm>
            <a:off x="2895600" y="6173787"/>
            <a:ext cx="3505200" cy="365125"/>
          </a:xfrm>
          <a:prstGeom prst="rect">
            <a:avLst/>
          </a:prstGeom>
          <a:ln>
            <a:miter lim="800000"/>
            <a:headEnd/>
            <a:tailEnd/>
          </a:ln>
        </p:spPr>
        <p:txBody>
          <a:bodyPr wrap="square" numCol="1" anchorCtr="0" compatLnSpc="1">
            <a:prstTxWarp prst="textNoShape">
              <a:avLst/>
            </a:prstTxWarp>
          </a:bodyPr>
          <a:lstStyle>
            <a:lvl1pPr>
              <a:defRPr sz="1800"/>
            </a:lvl1pPr>
          </a:lstStyle>
          <a:p>
            <a:pPr algn="ctr"/>
            <a:endParaRPr lang="en-US" dirty="0" smtClean="0">
              <a:solidFill>
                <a:schemeClr val="tx2"/>
              </a:solidFill>
            </a:endParaRPr>
          </a:p>
        </p:txBody>
      </p:sp>
      <p:pic>
        <p:nvPicPr>
          <p:cNvPr id="9" name="Picture 18" descr="Horizontal_RGB_60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026001"/>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Lst>
  <p:transition spd="slow"/>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endParaRPr lang="en-US" sz="3600" b="1" dirty="0">
              <a:ln w="6350">
                <a:noFill/>
              </a:ln>
              <a:solidFill>
                <a:srgbClr val="C00000"/>
              </a:solidFill>
              <a:effectLst>
                <a:outerShdw blurRad="50800" dist="38100" dir="2700000" algn="tl" rotWithShape="0">
                  <a:prstClr val="black">
                    <a:alpha val="40000"/>
                  </a:prstClr>
                </a:outerShdw>
              </a:effectLst>
              <a:latin typeface="Candara" pitchFamily="34" charset="0"/>
              <a:ea typeface="+mj-ea"/>
              <a:cs typeface="+mj-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Introduction to Making </a:t>
            </a:r>
            <a:r>
              <a:rPr lang="en-US" b="0" dirty="0" smtClean="0">
                <a:ln w="6350">
                  <a:noFill/>
                </a:ln>
              </a:rPr>
              <a:t>Agro-climatology </a:t>
            </a:r>
            <a:r>
              <a:rPr lang="en-US" b="0" dirty="0" smtClean="0">
                <a:ln w="6350">
                  <a:noFill/>
                </a:ln>
              </a:rPr>
              <a:t>Assumptions</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smtClean="0"/>
              <a:t>Applications of FEWS NET Remote Sensing products for Agro-climatological Analysis Workshop</a:t>
            </a:r>
          </a:p>
          <a:p>
            <a:r>
              <a:rPr lang="en-US" altLang="en-US" sz="1400" smtClean="0"/>
              <a:t>10 – 14 July 2017 | Kathmandu Nepal</a:t>
            </a:r>
            <a:endParaRPr lang="en-US" alt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3400" y="1066800"/>
            <a:ext cx="8229600" cy="487363"/>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Changes in Sea Surface Temperatures (SST) Have Major Influence on Climate </a:t>
            </a:r>
          </a:p>
        </p:txBody>
      </p:sp>
      <p:sp>
        <p:nvSpPr>
          <p:cNvPr id="13315" name="Slide Number Placeholder 1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AEBFF0F-38BF-4F81-8CA2-0964E36D5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13317"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8"/>
          <p:cNvSpPr txBox="1">
            <a:spLocks noChangeArrowheads="1"/>
          </p:cNvSpPr>
          <p:nvPr/>
        </p:nvSpPr>
        <p:spPr bwMode="auto">
          <a:xfrm>
            <a:off x="533400" y="1905000"/>
            <a:ext cx="8229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2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The most energy enters the atmosphere in the tropics, within 10 degrees of the equator</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2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Variations in tropical SST largely control the amount of energy entering the tropical atmosphere. As a result:</a:t>
            </a:r>
          </a:p>
        </p:txBody>
      </p:sp>
      <p:pic>
        <p:nvPicPr>
          <p:cNvPr id="133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4275138" y="5257800"/>
            <a:ext cx="500062" cy="495300"/>
          </a:xfrm>
          <a:prstGeom prst="down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2"/>
          <p:cNvSpPr txBox="1"/>
          <p:nvPr/>
        </p:nvSpPr>
        <p:spPr>
          <a:xfrm>
            <a:off x="533400" y="4495800"/>
            <a:ext cx="7924800" cy="492443"/>
          </a:xfrm>
          <a:prstGeom prst="rect">
            <a:avLst/>
          </a:prstGeom>
          <a:solidFill>
            <a:srgbClr val="FFFF99"/>
          </a:solidFill>
          <a:ln w="12700">
            <a:solidFill>
              <a:schemeClr val="tx1"/>
            </a:solidFill>
          </a:ln>
          <a:effectLst>
            <a:outerShdw blurRad="50800" dist="38100" algn="l" rotWithShape="0">
              <a:prstClr val="black">
                <a:alpha val="40000"/>
              </a:prstClr>
            </a:outerShdw>
            <a:softEdge rad="12700"/>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Changes in energy input in the tropical atmosphere </a:t>
            </a:r>
          </a:p>
        </p:txBody>
      </p:sp>
      <p:sp>
        <p:nvSpPr>
          <p:cNvPr id="4" name="TextBox 3"/>
          <p:cNvSpPr txBox="1">
            <a:spLocks noChangeArrowheads="1"/>
          </p:cNvSpPr>
          <p:nvPr/>
        </p:nvSpPr>
        <p:spPr bwMode="auto">
          <a:xfrm>
            <a:off x="533400" y="5911850"/>
            <a:ext cx="8001000" cy="523875"/>
          </a:xfrm>
          <a:prstGeom prst="rect">
            <a:avLst/>
          </a:prstGeom>
          <a:gradFill rotWithShape="1">
            <a:gsLst>
              <a:gs pos="0">
                <a:srgbClr val="00A059"/>
              </a:gs>
              <a:gs pos="50000">
                <a:srgbClr val="00E683"/>
              </a:gs>
              <a:gs pos="100000">
                <a:srgbClr val="00FF9D"/>
              </a:gs>
            </a:gsLst>
            <a:lin ang="5400000" scaled="1"/>
          </a:gradFill>
          <a:ln>
            <a:noFill/>
          </a:ln>
          <a:effectLst>
            <a:outerShdw blurRad="50800" dist="38100" algn="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MAJOR CHANGES TO THE GLOBAL CLIMATE</a:t>
            </a:r>
          </a:p>
        </p:txBody>
      </p:sp>
    </p:spTree>
    <p:extLst>
      <p:ext uri="{BB962C8B-B14F-4D97-AF65-F5344CB8AC3E}">
        <p14:creationId xmlns:p14="http://schemas.microsoft.com/office/powerpoint/2010/main" val="26988149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8600" y="1171575"/>
            <a:ext cx="8534400" cy="487363"/>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Climate Modes Most Relevant to Our Work</a:t>
            </a:r>
          </a:p>
        </p:txBody>
      </p:sp>
      <p:pic>
        <p:nvPicPr>
          <p:cNvPr id="15365"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p:cNvSpPr/>
          <p:nvPr/>
        </p:nvSpPr>
        <p:spPr>
          <a:xfrm>
            <a:off x="3642455" y="1987367"/>
            <a:ext cx="4443476" cy="644203"/>
          </a:xfrm>
          <a:custGeom>
            <a:avLst/>
            <a:gdLst>
              <a:gd name="connsiteX0" fmla="*/ 107369 w 644202"/>
              <a:gd name="connsiteY0" fmla="*/ 0 h 4443475"/>
              <a:gd name="connsiteX1" fmla="*/ 536833 w 644202"/>
              <a:gd name="connsiteY1" fmla="*/ 0 h 4443475"/>
              <a:gd name="connsiteX2" fmla="*/ 644202 w 644202"/>
              <a:gd name="connsiteY2" fmla="*/ 107369 h 4443475"/>
              <a:gd name="connsiteX3" fmla="*/ 644202 w 644202"/>
              <a:gd name="connsiteY3" fmla="*/ 4443475 h 4443475"/>
              <a:gd name="connsiteX4" fmla="*/ 644202 w 644202"/>
              <a:gd name="connsiteY4" fmla="*/ 4443475 h 4443475"/>
              <a:gd name="connsiteX5" fmla="*/ 0 w 644202"/>
              <a:gd name="connsiteY5" fmla="*/ 4443475 h 4443475"/>
              <a:gd name="connsiteX6" fmla="*/ 0 w 644202"/>
              <a:gd name="connsiteY6" fmla="*/ 4443475 h 4443475"/>
              <a:gd name="connsiteX7" fmla="*/ 0 w 644202"/>
              <a:gd name="connsiteY7" fmla="*/ 107369 h 4443475"/>
              <a:gd name="connsiteX8" fmla="*/ 107369 w 644202"/>
              <a:gd name="connsiteY8" fmla="*/ 0 h 44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02" h="4443475">
                <a:moveTo>
                  <a:pt x="644202" y="740595"/>
                </a:moveTo>
                <a:lnTo>
                  <a:pt x="644202" y="3702880"/>
                </a:lnTo>
                <a:cubicBezTo>
                  <a:pt x="644202" y="4111896"/>
                  <a:pt x="637233" y="4443472"/>
                  <a:pt x="628636" y="4443472"/>
                </a:cubicBezTo>
                <a:lnTo>
                  <a:pt x="0" y="4443472"/>
                </a:lnTo>
                <a:lnTo>
                  <a:pt x="0" y="4443472"/>
                </a:lnTo>
                <a:lnTo>
                  <a:pt x="0" y="3"/>
                </a:lnTo>
                <a:lnTo>
                  <a:pt x="0" y="3"/>
                </a:lnTo>
                <a:lnTo>
                  <a:pt x="628636" y="3"/>
                </a:lnTo>
                <a:cubicBezTo>
                  <a:pt x="637233" y="3"/>
                  <a:pt x="644202" y="331579"/>
                  <a:pt x="644202" y="74059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5272" rIns="279097" bIns="155273"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w Cen MT" panose="020B0602020104020603" pitchFamily="34" charset="0"/>
              </a:rPr>
              <a:t>El Ni</a:t>
            </a:r>
            <a:r>
              <a:rPr lang="en-US" altLang="en-US" sz="2400" kern="1200" dirty="0" smtClean="0">
                <a:latin typeface="Tw Cen MT" panose="020B0602020104020603" pitchFamily="34" charset="0"/>
              </a:rPr>
              <a:t>ñ</a:t>
            </a:r>
            <a:r>
              <a:rPr lang="en-US" sz="2400" kern="1200" dirty="0" smtClean="0">
                <a:latin typeface="Tw Cen MT" panose="020B0602020104020603" pitchFamily="34" charset="0"/>
              </a:rPr>
              <a:t>o – Southern Oscillation</a:t>
            </a:r>
            <a:endParaRPr lang="en-US" sz="2400" kern="1200" dirty="0">
              <a:latin typeface="Tw Cen MT" panose="020B0602020104020603" pitchFamily="34" charset="0"/>
            </a:endParaRPr>
          </a:p>
        </p:txBody>
      </p:sp>
      <p:sp>
        <p:nvSpPr>
          <p:cNvPr id="5" name="Freeform 4"/>
          <p:cNvSpPr/>
          <p:nvPr/>
        </p:nvSpPr>
        <p:spPr>
          <a:xfrm>
            <a:off x="1143001" y="1923421"/>
            <a:ext cx="2499454" cy="805253"/>
          </a:xfrm>
          <a:custGeom>
            <a:avLst/>
            <a:gdLst>
              <a:gd name="connsiteX0" fmla="*/ 0 w 2499454"/>
              <a:gd name="connsiteY0" fmla="*/ 134212 h 805253"/>
              <a:gd name="connsiteX1" fmla="*/ 134212 w 2499454"/>
              <a:gd name="connsiteY1" fmla="*/ 0 h 805253"/>
              <a:gd name="connsiteX2" fmla="*/ 2365242 w 2499454"/>
              <a:gd name="connsiteY2" fmla="*/ 0 h 805253"/>
              <a:gd name="connsiteX3" fmla="*/ 2499454 w 2499454"/>
              <a:gd name="connsiteY3" fmla="*/ 134212 h 805253"/>
              <a:gd name="connsiteX4" fmla="*/ 2499454 w 2499454"/>
              <a:gd name="connsiteY4" fmla="*/ 671041 h 805253"/>
              <a:gd name="connsiteX5" fmla="*/ 2365242 w 2499454"/>
              <a:gd name="connsiteY5" fmla="*/ 805253 h 805253"/>
              <a:gd name="connsiteX6" fmla="*/ 134212 w 2499454"/>
              <a:gd name="connsiteY6" fmla="*/ 805253 h 805253"/>
              <a:gd name="connsiteX7" fmla="*/ 0 w 2499454"/>
              <a:gd name="connsiteY7" fmla="*/ 671041 h 805253"/>
              <a:gd name="connsiteX8" fmla="*/ 0 w 2499454"/>
              <a:gd name="connsiteY8" fmla="*/ 134212 h 8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454" h="805253">
                <a:moveTo>
                  <a:pt x="0" y="134212"/>
                </a:moveTo>
                <a:cubicBezTo>
                  <a:pt x="0" y="60089"/>
                  <a:pt x="60089" y="0"/>
                  <a:pt x="134212" y="0"/>
                </a:cubicBezTo>
                <a:lnTo>
                  <a:pt x="2365242" y="0"/>
                </a:lnTo>
                <a:cubicBezTo>
                  <a:pt x="2439365" y="0"/>
                  <a:pt x="2499454" y="60089"/>
                  <a:pt x="2499454" y="134212"/>
                </a:cubicBezTo>
                <a:lnTo>
                  <a:pt x="2499454" y="671041"/>
                </a:lnTo>
                <a:cubicBezTo>
                  <a:pt x="2499454" y="745164"/>
                  <a:pt x="2439365" y="805253"/>
                  <a:pt x="2365242" y="805253"/>
                </a:cubicBezTo>
                <a:lnTo>
                  <a:pt x="134212" y="805253"/>
                </a:lnTo>
                <a:cubicBezTo>
                  <a:pt x="60089" y="805253"/>
                  <a:pt x="0" y="745164"/>
                  <a:pt x="0" y="671041"/>
                </a:cubicBezTo>
                <a:lnTo>
                  <a:pt x="0" y="134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469" tIns="107889" rIns="176469" bIns="107889" numCol="1" spcCol="1270" anchor="ctr" anchorCtr="0">
            <a:noAutofit/>
          </a:bodyPr>
          <a:lstStyle/>
          <a:p>
            <a:pPr lvl="0" algn="ctr" defTabSz="1600200">
              <a:lnSpc>
                <a:spcPct val="90000"/>
              </a:lnSpc>
              <a:spcBef>
                <a:spcPct val="0"/>
              </a:spcBef>
              <a:spcAft>
                <a:spcPct val="35000"/>
              </a:spcAft>
            </a:pPr>
            <a:r>
              <a:rPr lang="en-US" sz="3600" kern="1200" dirty="0" smtClean="0"/>
              <a:t>ENSO</a:t>
            </a:r>
            <a:endParaRPr lang="en-US" sz="3600" kern="1200" dirty="0"/>
          </a:p>
        </p:txBody>
      </p:sp>
      <p:sp>
        <p:nvSpPr>
          <p:cNvPr id="6" name="Freeform 5"/>
          <p:cNvSpPr/>
          <p:nvPr/>
        </p:nvSpPr>
        <p:spPr>
          <a:xfrm>
            <a:off x="3642455" y="5644968"/>
            <a:ext cx="4443476" cy="644203"/>
          </a:xfrm>
          <a:custGeom>
            <a:avLst/>
            <a:gdLst>
              <a:gd name="connsiteX0" fmla="*/ 107369 w 644202"/>
              <a:gd name="connsiteY0" fmla="*/ 0 h 4443475"/>
              <a:gd name="connsiteX1" fmla="*/ 536833 w 644202"/>
              <a:gd name="connsiteY1" fmla="*/ 0 h 4443475"/>
              <a:gd name="connsiteX2" fmla="*/ 644202 w 644202"/>
              <a:gd name="connsiteY2" fmla="*/ 107369 h 4443475"/>
              <a:gd name="connsiteX3" fmla="*/ 644202 w 644202"/>
              <a:gd name="connsiteY3" fmla="*/ 4443475 h 4443475"/>
              <a:gd name="connsiteX4" fmla="*/ 644202 w 644202"/>
              <a:gd name="connsiteY4" fmla="*/ 4443475 h 4443475"/>
              <a:gd name="connsiteX5" fmla="*/ 0 w 644202"/>
              <a:gd name="connsiteY5" fmla="*/ 4443475 h 4443475"/>
              <a:gd name="connsiteX6" fmla="*/ 0 w 644202"/>
              <a:gd name="connsiteY6" fmla="*/ 4443475 h 4443475"/>
              <a:gd name="connsiteX7" fmla="*/ 0 w 644202"/>
              <a:gd name="connsiteY7" fmla="*/ 107369 h 4443475"/>
              <a:gd name="connsiteX8" fmla="*/ 107369 w 644202"/>
              <a:gd name="connsiteY8" fmla="*/ 0 h 44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02" h="4443475">
                <a:moveTo>
                  <a:pt x="644202" y="740595"/>
                </a:moveTo>
                <a:lnTo>
                  <a:pt x="644202" y="3702880"/>
                </a:lnTo>
                <a:cubicBezTo>
                  <a:pt x="644202" y="4111896"/>
                  <a:pt x="637233" y="4443472"/>
                  <a:pt x="628636" y="4443472"/>
                </a:cubicBezTo>
                <a:lnTo>
                  <a:pt x="0" y="4443472"/>
                </a:lnTo>
                <a:lnTo>
                  <a:pt x="0" y="4443472"/>
                </a:lnTo>
                <a:lnTo>
                  <a:pt x="0" y="3"/>
                </a:lnTo>
                <a:lnTo>
                  <a:pt x="0" y="3"/>
                </a:lnTo>
                <a:lnTo>
                  <a:pt x="628636" y="3"/>
                </a:lnTo>
                <a:cubicBezTo>
                  <a:pt x="637233" y="3"/>
                  <a:pt x="644202" y="331579"/>
                  <a:pt x="644202" y="74059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5272" rIns="279097" bIns="155273"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w Cen MT" panose="020B0602020104020603" pitchFamily="34" charset="0"/>
              </a:rPr>
              <a:t>Variability of the West Pacific Ocean</a:t>
            </a:r>
            <a:endParaRPr lang="en-US" sz="2400" kern="1200" dirty="0">
              <a:latin typeface="Tw Cen MT" panose="020B0602020104020603" pitchFamily="34" charset="0"/>
            </a:endParaRPr>
          </a:p>
        </p:txBody>
      </p:sp>
      <p:sp>
        <p:nvSpPr>
          <p:cNvPr id="8" name="Freeform 7"/>
          <p:cNvSpPr/>
          <p:nvPr/>
        </p:nvSpPr>
        <p:spPr>
          <a:xfrm>
            <a:off x="1143001" y="5564442"/>
            <a:ext cx="2499454" cy="805253"/>
          </a:xfrm>
          <a:custGeom>
            <a:avLst/>
            <a:gdLst>
              <a:gd name="connsiteX0" fmla="*/ 0 w 2499454"/>
              <a:gd name="connsiteY0" fmla="*/ 134212 h 805253"/>
              <a:gd name="connsiteX1" fmla="*/ 134212 w 2499454"/>
              <a:gd name="connsiteY1" fmla="*/ 0 h 805253"/>
              <a:gd name="connsiteX2" fmla="*/ 2365242 w 2499454"/>
              <a:gd name="connsiteY2" fmla="*/ 0 h 805253"/>
              <a:gd name="connsiteX3" fmla="*/ 2499454 w 2499454"/>
              <a:gd name="connsiteY3" fmla="*/ 134212 h 805253"/>
              <a:gd name="connsiteX4" fmla="*/ 2499454 w 2499454"/>
              <a:gd name="connsiteY4" fmla="*/ 671041 h 805253"/>
              <a:gd name="connsiteX5" fmla="*/ 2365242 w 2499454"/>
              <a:gd name="connsiteY5" fmla="*/ 805253 h 805253"/>
              <a:gd name="connsiteX6" fmla="*/ 134212 w 2499454"/>
              <a:gd name="connsiteY6" fmla="*/ 805253 h 805253"/>
              <a:gd name="connsiteX7" fmla="*/ 0 w 2499454"/>
              <a:gd name="connsiteY7" fmla="*/ 671041 h 805253"/>
              <a:gd name="connsiteX8" fmla="*/ 0 w 2499454"/>
              <a:gd name="connsiteY8" fmla="*/ 134212 h 8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454" h="805253">
                <a:moveTo>
                  <a:pt x="0" y="134212"/>
                </a:moveTo>
                <a:cubicBezTo>
                  <a:pt x="0" y="60089"/>
                  <a:pt x="60089" y="0"/>
                  <a:pt x="134212" y="0"/>
                </a:cubicBezTo>
                <a:lnTo>
                  <a:pt x="2365242" y="0"/>
                </a:lnTo>
                <a:cubicBezTo>
                  <a:pt x="2439365" y="0"/>
                  <a:pt x="2499454" y="60089"/>
                  <a:pt x="2499454" y="134212"/>
                </a:cubicBezTo>
                <a:lnTo>
                  <a:pt x="2499454" y="671041"/>
                </a:lnTo>
                <a:cubicBezTo>
                  <a:pt x="2499454" y="745164"/>
                  <a:pt x="2439365" y="805253"/>
                  <a:pt x="2365242" y="805253"/>
                </a:cubicBezTo>
                <a:lnTo>
                  <a:pt x="134212" y="805253"/>
                </a:lnTo>
                <a:cubicBezTo>
                  <a:pt x="60089" y="805253"/>
                  <a:pt x="0" y="745164"/>
                  <a:pt x="0" y="671041"/>
                </a:cubicBezTo>
                <a:lnTo>
                  <a:pt x="0" y="134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469" tIns="107889" rIns="176469" bIns="107889" numCol="1" spcCol="1270" anchor="ctr" anchorCtr="0">
            <a:noAutofit/>
          </a:bodyPr>
          <a:lstStyle/>
          <a:p>
            <a:pPr lvl="0" algn="ctr" defTabSz="1600200">
              <a:lnSpc>
                <a:spcPct val="90000"/>
              </a:lnSpc>
              <a:spcBef>
                <a:spcPct val="0"/>
              </a:spcBef>
              <a:spcAft>
                <a:spcPct val="35000"/>
              </a:spcAft>
            </a:pPr>
            <a:r>
              <a:rPr lang="en-US" sz="3600" kern="1200" dirty="0" smtClean="0"/>
              <a:t>WP</a:t>
            </a:r>
            <a:endParaRPr lang="en-US" sz="3600" kern="1200" dirty="0"/>
          </a:p>
        </p:txBody>
      </p:sp>
      <p:sp>
        <p:nvSpPr>
          <p:cNvPr id="9" name="Freeform 8"/>
          <p:cNvSpPr/>
          <p:nvPr/>
        </p:nvSpPr>
        <p:spPr>
          <a:xfrm>
            <a:off x="3642455" y="2823726"/>
            <a:ext cx="4443476" cy="644203"/>
          </a:xfrm>
          <a:custGeom>
            <a:avLst/>
            <a:gdLst>
              <a:gd name="connsiteX0" fmla="*/ 107369 w 644202"/>
              <a:gd name="connsiteY0" fmla="*/ 0 h 4443475"/>
              <a:gd name="connsiteX1" fmla="*/ 536833 w 644202"/>
              <a:gd name="connsiteY1" fmla="*/ 0 h 4443475"/>
              <a:gd name="connsiteX2" fmla="*/ 644202 w 644202"/>
              <a:gd name="connsiteY2" fmla="*/ 107369 h 4443475"/>
              <a:gd name="connsiteX3" fmla="*/ 644202 w 644202"/>
              <a:gd name="connsiteY3" fmla="*/ 4443475 h 4443475"/>
              <a:gd name="connsiteX4" fmla="*/ 644202 w 644202"/>
              <a:gd name="connsiteY4" fmla="*/ 4443475 h 4443475"/>
              <a:gd name="connsiteX5" fmla="*/ 0 w 644202"/>
              <a:gd name="connsiteY5" fmla="*/ 4443475 h 4443475"/>
              <a:gd name="connsiteX6" fmla="*/ 0 w 644202"/>
              <a:gd name="connsiteY6" fmla="*/ 4443475 h 4443475"/>
              <a:gd name="connsiteX7" fmla="*/ 0 w 644202"/>
              <a:gd name="connsiteY7" fmla="*/ 107369 h 4443475"/>
              <a:gd name="connsiteX8" fmla="*/ 107369 w 644202"/>
              <a:gd name="connsiteY8" fmla="*/ 0 h 44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02" h="4443475">
                <a:moveTo>
                  <a:pt x="644202" y="740595"/>
                </a:moveTo>
                <a:lnTo>
                  <a:pt x="644202" y="3702880"/>
                </a:lnTo>
                <a:cubicBezTo>
                  <a:pt x="644202" y="4111896"/>
                  <a:pt x="637233" y="4443472"/>
                  <a:pt x="628636" y="4443472"/>
                </a:cubicBezTo>
                <a:lnTo>
                  <a:pt x="0" y="4443472"/>
                </a:lnTo>
                <a:lnTo>
                  <a:pt x="0" y="4443472"/>
                </a:lnTo>
                <a:lnTo>
                  <a:pt x="0" y="3"/>
                </a:lnTo>
                <a:lnTo>
                  <a:pt x="0" y="3"/>
                </a:lnTo>
                <a:lnTo>
                  <a:pt x="628636" y="3"/>
                </a:lnTo>
                <a:cubicBezTo>
                  <a:pt x="637233" y="3"/>
                  <a:pt x="644202" y="331579"/>
                  <a:pt x="644202" y="74059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5272" rIns="279097" bIns="155273"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w Cen MT" panose="020B0602020104020603" pitchFamily="34" charset="0"/>
              </a:rPr>
              <a:t>Indian Ocean Zonal Dipole</a:t>
            </a:r>
            <a:endParaRPr lang="en-US" sz="2400" kern="1200" dirty="0">
              <a:latin typeface="Tw Cen MT" panose="020B0602020104020603" pitchFamily="34" charset="0"/>
            </a:endParaRPr>
          </a:p>
        </p:txBody>
      </p:sp>
      <p:sp>
        <p:nvSpPr>
          <p:cNvPr id="10" name="Freeform 9"/>
          <p:cNvSpPr/>
          <p:nvPr/>
        </p:nvSpPr>
        <p:spPr>
          <a:xfrm>
            <a:off x="1143001" y="2743200"/>
            <a:ext cx="2499454" cy="805253"/>
          </a:xfrm>
          <a:custGeom>
            <a:avLst/>
            <a:gdLst>
              <a:gd name="connsiteX0" fmla="*/ 0 w 2499454"/>
              <a:gd name="connsiteY0" fmla="*/ 134212 h 805253"/>
              <a:gd name="connsiteX1" fmla="*/ 134212 w 2499454"/>
              <a:gd name="connsiteY1" fmla="*/ 0 h 805253"/>
              <a:gd name="connsiteX2" fmla="*/ 2365242 w 2499454"/>
              <a:gd name="connsiteY2" fmla="*/ 0 h 805253"/>
              <a:gd name="connsiteX3" fmla="*/ 2499454 w 2499454"/>
              <a:gd name="connsiteY3" fmla="*/ 134212 h 805253"/>
              <a:gd name="connsiteX4" fmla="*/ 2499454 w 2499454"/>
              <a:gd name="connsiteY4" fmla="*/ 671041 h 805253"/>
              <a:gd name="connsiteX5" fmla="*/ 2365242 w 2499454"/>
              <a:gd name="connsiteY5" fmla="*/ 805253 h 805253"/>
              <a:gd name="connsiteX6" fmla="*/ 134212 w 2499454"/>
              <a:gd name="connsiteY6" fmla="*/ 805253 h 805253"/>
              <a:gd name="connsiteX7" fmla="*/ 0 w 2499454"/>
              <a:gd name="connsiteY7" fmla="*/ 671041 h 805253"/>
              <a:gd name="connsiteX8" fmla="*/ 0 w 2499454"/>
              <a:gd name="connsiteY8" fmla="*/ 134212 h 8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454" h="805253">
                <a:moveTo>
                  <a:pt x="0" y="134212"/>
                </a:moveTo>
                <a:cubicBezTo>
                  <a:pt x="0" y="60089"/>
                  <a:pt x="60089" y="0"/>
                  <a:pt x="134212" y="0"/>
                </a:cubicBezTo>
                <a:lnTo>
                  <a:pt x="2365242" y="0"/>
                </a:lnTo>
                <a:cubicBezTo>
                  <a:pt x="2439365" y="0"/>
                  <a:pt x="2499454" y="60089"/>
                  <a:pt x="2499454" y="134212"/>
                </a:cubicBezTo>
                <a:lnTo>
                  <a:pt x="2499454" y="671041"/>
                </a:lnTo>
                <a:cubicBezTo>
                  <a:pt x="2499454" y="745164"/>
                  <a:pt x="2439365" y="805253"/>
                  <a:pt x="2365242" y="805253"/>
                </a:cubicBezTo>
                <a:lnTo>
                  <a:pt x="134212" y="805253"/>
                </a:lnTo>
                <a:cubicBezTo>
                  <a:pt x="60089" y="805253"/>
                  <a:pt x="0" y="745164"/>
                  <a:pt x="0" y="671041"/>
                </a:cubicBezTo>
                <a:lnTo>
                  <a:pt x="0" y="134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469" tIns="107889" rIns="176469" bIns="107889" numCol="1" spcCol="1270" anchor="ctr" anchorCtr="0">
            <a:noAutofit/>
          </a:bodyPr>
          <a:lstStyle/>
          <a:p>
            <a:pPr lvl="0" algn="ctr" defTabSz="1600200">
              <a:lnSpc>
                <a:spcPct val="90000"/>
              </a:lnSpc>
              <a:spcBef>
                <a:spcPct val="0"/>
              </a:spcBef>
              <a:spcAft>
                <a:spcPct val="35000"/>
              </a:spcAft>
            </a:pPr>
            <a:r>
              <a:rPr lang="en-US" sz="3600" kern="1200" dirty="0" smtClean="0"/>
              <a:t>IOD</a:t>
            </a:r>
            <a:endParaRPr lang="en-US" sz="3600" kern="1200" dirty="0"/>
          </a:p>
        </p:txBody>
      </p:sp>
      <p:sp>
        <p:nvSpPr>
          <p:cNvPr id="11" name="Freeform 10"/>
          <p:cNvSpPr/>
          <p:nvPr/>
        </p:nvSpPr>
        <p:spPr>
          <a:xfrm>
            <a:off x="3642455" y="3669241"/>
            <a:ext cx="4443476" cy="644203"/>
          </a:xfrm>
          <a:custGeom>
            <a:avLst/>
            <a:gdLst>
              <a:gd name="connsiteX0" fmla="*/ 107369 w 644202"/>
              <a:gd name="connsiteY0" fmla="*/ 0 h 4443475"/>
              <a:gd name="connsiteX1" fmla="*/ 536833 w 644202"/>
              <a:gd name="connsiteY1" fmla="*/ 0 h 4443475"/>
              <a:gd name="connsiteX2" fmla="*/ 644202 w 644202"/>
              <a:gd name="connsiteY2" fmla="*/ 107369 h 4443475"/>
              <a:gd name="connsiteX3" fmla="*/ 644202 w 644202"/>
              <a:gd name="connsiteY3" fmla="*/ 4443475 h 4443475"/>
              <a:gd name="connsiteX4" fmla="*/ 644202 w 644202"/>
              <a:gd name="connsiteY4" fmla="*/ 4443475 h 4443475"/>
              <a:gd name="connsiteX5" fmla="*/ 0 w 644202"/>
              <a:gd name="connsiteY5" fmla="*/ 4443475 h 4443475"/>
              <a:gd name="connsiteX6" fmla="*/ 0 w 644202"/>
              <a:gd name="connsiteY6" fmla="*/ 4443475 h 4443475"/>
              <a:gd name="connsiteX7" fmla="*/ 0 w 644202"/>
              <a:gd name="connsiteY7" fmla="*/ 107369 h 4443475"/>
              <a:gd name="connsiteX8" fmla="*/ 107369 w 644202"/>
              <a:gd name="connsiteY8" fmla="*/ 0 h 44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02" h="4443475">
                <a:moveTo>
                  <a:pt x="644202" y="740595"/>
                </a:moveTo>
                <a:lnTo>
                  <a:pt x="644202" y="3702880"/>
                </a:lnTo>
                <a:cubicBezTo>
                  <a:pt x="644202" y="4111896"/>
                  <a:pt x="637233" y="4443472"/>
                  <a:pt x="628636" y="4443472"/>
                </a:cubicBezTo>
                <a:lnTo>
                  <a:pt x="0" y="4443472"/>
                </a:lnTo>
                <a:lnTo>
                  <a:pt x="0" y="4443472"/>
                </a:lnTo>
                <a:lnTo>
                  <a:pt x="0" y="3"/>
                </a:lnTo>
                <a:lnTo>
                  <a:pt x="0" y="3"/>
                </a:lnTo>
                <a:lnTo>
                  <a:pt x="628636" y="3"/>
                </a:lnTo>
                <a:cubicBezTo>
                  <a:pt x="637233" y="3"/>
                  <a:pt x="644202" y="331579"/>
                  <a:pt x="644202" y="74059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5273" rIns="279097" bIns="155272"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w Cen MT" panose="020B0602020104020603" pitchFamily="34" charset="0"/>
              </a:rPr>
              <a:t>Subtropical Indian Ocean </a:t>
            </a:r>
            <a:r>
              <a:rPr lang="en-US" sz="2400" kern="1200" dirty="0" err="1" smtClean="0">
                <a:latin typeface="Tw Cen MT" panose="020B0602020104020603" pitchFamily="34" charset="0"/>
              </a:rPr>
              <a:t>Meridional</a:t>
            </a:r>
            <a:r>
              <a:rPr lang="en-US" sz="2400" kern="1200" dirty="0" smtClean="0">
                <a:latin typeface="Tw Cen MT" panose="020B0602020104020603" pitchFamily="34" charset="0"/>
              </a:rPr>
              <a:t> Dipole</a:t>
            </a:r>
            <a:endParaRPr lang="en-US" sz="2400" kern="1200" dirty="0">
              <a:latin typeface="Tw Cen MT" panose="020B0602020104020603" pitchFamily="34" charset="0"/>
            </a:endParaRPr>
          </a:p>
        </p:txBody>
      </p:sp>
      <p:sp>
        <p:nvSpPr>
          <p:cNvPr id="12" name="Freeform 11"/>
          <p:cNvSpPr/>
          <p:nvPr/>
        </p:nvSpPr>
        <p:spPr>
          <a:xfrm>
            <a:off x="1143001" y="3588716"/>
            <a:ext cx="2499454" cy="805253"/>
          </a:xfrm>
          <a:custGeom>
            <a:avLst/>
            <a:gdLst>
              <a:gd name="connsiteX0" fmla="*/ 0 w 2499454"/>
              <a:gd name="connsiteY0" fmla="*/ 134212 h 805253"/>
              <a:gd name="connsiteX1" fmla="*/ 134212 w 2499454"/>
              <a:gd name="connsiteY1" fmla="*/ 0 h 805253"/>
              <a:gd name="connsiteX2" fmla="*/ 2365242 w 2499454"/>
              <a:gd name="connsiteY2" fmla="*/ 0 h 805253"/>
              <a:gd name="connsiteX3" fmla="*/ 2499454 w 2499454"/>
              <a:gd name="connsiteY3" fmla="*/ 134212 h 805253"/>
              <a:gd name="connsiteX4" fmla="*/ 2499454 w 2499454"/>
              <a:gd name="connsiteY4" fmla="*/ 671041 h 805253"/>
              <a:gd name="connsiteX5" fmla="*/ 2365242 w 2499454"/>
              <a:gd name="connsiteY5" fmla="*/ 805253 h 805253"/>
              <a:gd name="connsiteX6" fmla="*/ 134212 w 2499454"/>
              <a:gd name="connsiteY6" fmla="*/ 805253 h 805253"/>
              <a:gd name="connsiteX7" fmla="*/ 0 w 2499454"/>
              <a:gd name="connsiteY7" fmla="*/ 671041 h 805253"/>
              <a:gd name="connsiteX8" fmla="*/ 0 w 2499454"/>
              <a:gd name="connsiteY8" fmla="*/ 134212 h 8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454" h="805253">
                <a:moveTo>
                  <a:pt x="0" y="134212"/>
                </a:moveTo>
                <a:cubicBezTo>
                  <a:pt x="0" y="60089"/>
                  <a:pt x="60089" y="0"/>
                  <a:pt x="134212" y="0"/>
                </a:cubicBezTo>
                <a:lnTo>
                  <a:pt x="2365242" y="0"/>
                </a:lnTo>
                <a:cubicBezTo>
                  <a:pt x="2439365" y="0"/>
                  <a:pt x="2499454" y="60089"/>
                  <a:pt x="2499454" y="134212"/>
                </a:cubicBezTo>
                <a:lnTo>
                  <a:pt x="2499454" y="671041"/>
                </a:lnTo>
                <a:cubicBezTo>
                  <a:pt x="2499454" y="745164"/>
                  <a:pt x="2439365" y="805253"/>
                  <a:pt x="2365242" y="805253"/>
                </a:cubicBezTo>
                <a:lnTo>
                  <a:pt x="134212" y="805253"/>
                </a:lnTo>
                <a:cubicBezTo>
                  <a:pt x="60089" y="805253"/>
                  <a:pt x="0" y="745164"/>
                  <a:pt x="0" y="671041"/>
                </a:cubicBezTo>
                <a:lnTo>
                  <a:pt x="0" y="134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469" tIns="107889" rIns="176469" bIns="107889" numCol="1" spcCol="1270" anchor="ctr" anchorCtr="0">
            <a:noAutofit/>
          </a:bodyPr>
          <a:lstStyle/>
          <a:p>
            <a:pPr lvl="0" algn="ctr" defTabSz="1600200">
              <a:lnSpc>
                <a:spcPct val="90000"/>
              </a:lnSpc>
              <a:spcBef>
                <a:spcPct val="0"/>
              </a:spcBef>
              <a:spcAft>
                <a:spcPct val="35000"/>
              </a:spcAft>
            </a:pPr>
            <a:r>
              <a:rPr lang="en-US" sz="3600" kern="1200" dirty="0" smtClean="0"/>
              <a:t>SIOD</a:t>
            </a:r>
            <a:endParaRPr lang="en-US" sz="3600" kern="1200" dirty="0"/>
          </a:p>
        </p:txBody>
      </p:sp>
      <p:sp>
        <p:nvSpPr>
          <p:cNvPr id="13" name="Freeform 12"/>
          <p:cNvSpPr/>
          <p:nvPr/>
        </p:nvSpPr>
        <p:spPr>
          <a:xfrm>
            <a:off x="3642455" y="4804925"/>
            <a:ext cx="4443476" cy="644203"/>
          </a:xfrm>
          <a:custGeom>
            <a:avLst/>
            <a:gdLst>
              <a:gd name="connsiteX0" fmla="*/ 107369 w 644202"/>
              <a:gd name="connsiteY0" fmla="*/ 0 h 4443475"/>
              <a:gd name="connsiteX1" fmla="*/ 536833 w 644202"/>
              <a:gd name="connsiteY1" fmla="*/ 0 h 4443475"/>
              <a:gd name="connsiteX2" fmla="*/ 644202 w 644202"/>
              <a:gd name="connsiteY2" fmla="*/ 107369 h 4443475"/>
              <a:gd name="connsiteX3" fmla="*/ 644202 w 644202"/>
              <a:gd name="connsiteY3" fmla="*/ 4443475 h 4443475"/>
              <a:gd name="connsiteX4" fmla="*/ 644202 w 644202"/>
              <a:gd name="connsiteY4" fmla="*/ 4443475 h 4443475"/>
              <a:gd name="connsiteX5" fmla="*/ 0 w 644202"/>
              <a:gd name="connsiteY5" fmla="*/ 4443475 h 4443475"/>
              <a:gd name="connsiteX6" fmla="*/ 0 w 644202"/>
              <a:gd name="connsiteY6" fmla="*/ 4443475 h 4443475"/>
              <a:gd name="connsiteX7" fmla="*/ 0 w 644202"/>
              <a:gd name="connsiteY7" fmla="*/ 107369 h 4443475"/>
              <a:gd name="connsiteX8" fmla="*/ 107369 w 644202"/>
              <a:gd name="connsiteY8" fmla="*/ 0 h 44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02" h="4443475">
                <a:moveTo>
                  <a:pt x="644202" y="740595"/>
                </a:moveTo>
                <a:lnTo>
                  <a:pt x="644202" y="3702880"/>
                </a:lnTo>
                <a:cubicBezTo>
                  <a:pt x="644202" y="4111896"/>
                  <a:pt x="637233" y="4443472"/>
                  <a:pt x="628636" y="4443472"/>
                </a:cubicBezTo>
                <a:lnTo>
                  <a:pt x="0" y="4443472"/>
                </a:lnTo>
                <a:lnTo>
                  <a:pt x="0" y="4443472"/>
                </a:lnTo>
                <a:lnTo>
                  <a:pt x="0" y="3"/>
                </a:lnTo>
                <a:lnTo>
                  <a:pt x="0" y="3"/>
                </a:lnTo>
                <a:lnTo>
                  <a:pt x="628636" y="3"/>
                </a:lnTo>
                <a:cubicBezTo>
                  <a:pt x="637233" y="3"/>
                  <a:pt x="644202" y="331579"/>
                  <a:pt x="644202" y="74059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5273" rIns="279097" bIns="155272"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w Cen MT" panose="020B0602020104020603" pitchFamily="34" charset="0"/>
              </a:rPr>
              <a:t>Madden Julian Oscillation</a:t>
            </a:r>
            <a:endParaRPr lang="en-US" sz="2400" kern="1200" dirty="0">
              <a:latin typeface="Tw Cen MT" panose="020B0602020104020603" pitchFamily="34" charset="0"/>
            </a:endParaRPr>
          </a:p>
        </p:txBody>
      </p:sp>
      <p:sp>
        <p:nvSpPr>
          <p:cNvPr id="14" name="Freeform 13"/>
          <p:cNvSpPr/>
          <p:nvPr/>
        </p:nvSpPr>
        <p:spPr>
          <a:xfrm>
            <a:off x="1143001" y="4724400"/>
            <a:ext cx="2499454" cy="805253"/>
          </a:xfrm>
          <a:custGeom>
            <a:avLst/>
            <a:gdLst>
              <a:gd name="connsiteX0" fmla="*/ 0 w 2499454"/>
              <a:gd name="connsiteY0" fmla="*/ 134212 h 805253"/>
              <a:gd name="connsiteX1" fmla="*/ 134212 w 2499454"/>
              <a:gd name="connsiteY1" fmla="*/ 0 h 805253"/>
              <a:gd name="connsiteX2" fmla="*/ 2365242 w 2499454"/>
              <a:gd name="connsiteY2" fmla="*/ 0 h 805253"/>
              <a:gd name="connsiteX3" fmla="*/ 2499454 w 2499454"/>
              <a:gd name="connsiteY3" fmla="*/ 134212 h 805253"/>
              <a:gd name="connsiteX4" fmla="*/ 2499454 w 2499454"/>
              <a:gd name="connsiteY4" fmla="*/ 671041 h 805253"/>
              <a:gd name="connsiteX5" fmla="*/ 2365242 w 2499454"/>
              <a:gd name="connsiteY5" fmla="*/ 805253 h 805253"/>
              <a:gd name="connsiteX6" fmla="*/ 134212 w 2499454"/>
              <a:gd name="connsiteY6" fmla="*/ 805253 h 805253"/>
              <a:gd name="connsiteX7" fmla="*/ 0 w 2499454"/>
              <a:gd name="connsiteY7" fmla="*/ 671041 h 805253"/>
              <a:gd name="connsiteX8" fmla="*/ 0 w 2499454"/>
              <a:gd name="connsiteY8" fmla="*/ 134212 h 8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454" h="805253">
                <a:moveTo>
                  <a:pt x="0" y="134212"/>
                </a:moveTo>
                <a:cubicBezTo>
                  <a:pt x="0" y="60089"/>
                  <a:pt x="60089" y="0"/>
                  <a:pt x="134212" y="0"/>
                </a:cubicBezTo>
                <a:lnTo>
                  <a:pt x="2365242" y="0"/>
                </a:lnTo>
                <a:cubicBezTo>
                  <a:pt x="2439365" y="0"/>
                  <a:pt x="2499454" y="60089"/>
                  <a:pt x="2499454" y="134212"/>
                </a:cubicBezTo>
                <a:lnTo>
                  <a:pt x="2499454" y="671041"/>
                </a:lnTo>
                <a:cubicBezTo>
                  <a:pt x="2499454" y="745164"/>
                  <a:pt x="2439365" y="805253"/>
                  <a:pt x="2365242" y="805253"/>
                </a:cubicBezTo>
                <a:lnTo>
                  <a:pt x="134212" y="805253"/>
                </a:lnTo>
                <a:cubicBezTo>
                  <a:pt x="60089" y="805253"/>
                  <a:pt x="0" y="745164"/>
                  <a:pt x="0" y="671041"/>
                </a:cubicBezTo>
                <a:lnTo>
                  <a:pt x="0" y="134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469" tIns="107889" rIns="176469" bIns="107889" numCol="1" spcCol="1270" anchor="ctr" anchorCtr="0">
            <a:noAutofit/>
          </a:bodyPr>
          <a:lstStyle/>
          <a:p>
            <a:pPr lvl="0" algn="ctr" defTabSz="1600200">
              <a:lnSpc>
                <a:spcPct val="90000"/>
              </a:lnSpc>
              <a:spcBef>
                <a:spcPct val="0"/>
              </a:spcBef>
              <a:spcAft>
                <a:spcPct val="35000"/>
              </a:spcAft>
            </a:pPr>
            <a:r>
              <a:rPr lang="en-US" sz="3600" kern="1200" dirty="0" smtClean="0"/>
              <a:t>MJO</a:t>
            </a:r>
            <a:endParaRPr lang="en-US" sz="3600" kern="1200" dirty="0"/>
          </a:p>
        </p:txBody>
      </p:sp>
      <p:cxnSp>
        <p:nvCxnSpPr>
          <p:cNvPr id="16" name="Straight Connector 15"/>
          <p:cNvCxnSpPr/>
          <p:nvPr/>
        </p:nvCxnSpPr>
        <p:spPr bwMode="auto">
          <a:xfrm>
            <a:off x="990600" y="4572000"/>
            <a:ext cx="7162800" cy="0"/>
          </a:xfrm>
          <a:prstGeom prst="line">
            <a:avLst/>
          </a:prstGeom>
          <a:noFill/>
          <a:ln w="38100" cap="flat" cmpd="sng" algn="ctr">
            <a:solidFill>
              <a:srgbClr val="1F49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48793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457200" y="1039416"/>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w Cen MT" panose="020B0602020104020603" pitchFamily="34" charset="0"/>
                <a:ea typeface="MS PGothic" panose="020B0600070205080204" pitchFamily="34" charset="-128"/>
                <a:cs typeface="+mn-cs"/>
              </a:rPr>
              <a:t>ENSO events most easily identified by variations in SST over the tropical Pacific</a:t>
            </a:r>
          </a:p>
        </p:txBody>
      </p:sp>
      <p:pic>
        <p:nvPicPr>
          <p:cNvPr id="19461"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3"/>
          <p:cNvSpPr txBox="1">
            <a:spLocks noChangeArrowheads="1"/>
          </p:cNvSpPr>
          <p:nvPr/>
        </p:nvSpPr>
        <p:spPr bwMode="auto">
          <a:xfrm>
            <a:off x="152400" y="54864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ctr"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El Niño and La Niña associated with close to opposite atmospheric circulations</a:t>
            </a:r>
          </a:p>
        </p:txBody>
      </p:sp>
      <p:pic>
        <p:nvPicPr>
          <p:cNvPr id="2" name="Picture 1"/>
          <p:cNvPicPr>
            <a:picLocks noChangeAspect="1"/>
          </p:cNvPicPr>
          <p:nvPr/>
        </p:nvPicPr>
        <p:blipFill>
          <a:blip r:embed="rId5"/>
          <a:stretch>
            <a:fillRect/>
          </a:stretch>
        </p:blipFill>
        <p:spPr>
          <a:xfrm>
            <a:off x="1829143" y="2057400"/>
            <a:ext cx="5485714" cy="3542857"/>
          </a:xfrm>
          <a:prstGeom prst="rect">
            <a:avLst/>
          </a:prstGeom>
        </p:spPr>
      </p:pic>
      <p:sp>
        <p:nvSpPr>
          <p:cNvPr id="10" name="Title 1"/>
          <p:cNvSpPr txBox="1">
            <a:spLocks/>
          </p:cNvSpPr>
          <p:nvPr/>
        </p:nvSpPr>
        <p:spPr bwMode="auto">
          <a:xfrm>
            <a:off x="314325" y="754857"/>
            <a:ext cx="8229600" cy="485775"/>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w Cen MT" pitchFamily="34" charset="0"/>
                <a:ea typeface="+mn-ea"/>
                <a:cs typeface="+mn-cs"/>
              </a:rPr>
              <a:t>El Nino South Oscillation (ENSO)</a:t>
            </a:r>
            <a:endPar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endParaRPr>
          </a:p>
        </p:txBody>
      </p:sp>
    </p:spTree>
    <p:extLst>
      <p:ext uri="{BB962C8B-B14F-4D97-AF65-F5344CB8AC3E}">
        <p14:creationId xmlns:p14="http://schemas.microsoft.com/office/powerpoint/2010/main" val="18078180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38200"/>
            <a:ext cx="8229600" cy="487363"/>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Basic ENSO Metrics</a:t>
            </a:r>
          </a:p>
        </p:txBody>
      </p:sp>
      <p:pic>
        <p:nvPicPr>
          <p:cNvPr id="25607" name="Content Placeholder 8" descr="nino_regions.pdf"/>
          <p:cNvPicPr>
            <a:picLocks noChangeAspect="1"/>
          </p:cNvPicPr>
          <p:nvPr/>
        </p:nvPicPr>
        <p:blipFill>
          <a:blip r:embed="rId3">
            <a:extLst>
              <a:ext uri="{28A0092B-C50C-407E-A947-70E740481C1C}">
                <a14:useLocalDpi xmlns:a14="http://schemas.microsoft.com/office/drawing/2010/main" val="0"/>
              </a:ext>
            </a:extLst>
          </a:blip>
          <a:srcRect l="8990" t="42831" r="12267" b="40601"/>
          <a:stretch>
            <a:fillRect/>
          </a:stretch>
        </p:blipFill>
        <p:spPr bwMode="auto">
          <a:xfrm>
            <a:off x="2057400" y="1752600"/>
            <a:ext cx="63087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Content Placeholder 9" descr="nino3.4.pdf"/>
          <p:cNvPicPr>
            <a:picLocks noChangeAspect="1"/>
          </p:cNvPicPr>
          <p:nvPr/>
        </p:nvPicPr>
        <p:blipFill>
          <a:blip r:embed="rId4">
            <a:extLst>
              <a:ext uri="{28A0092B-C50C-407E-A947-70E740481C1C}">
                <a14:useLocalDpi xmlns:a14="http://schemas.microsoft.com/office/drawing/2010/main" val="0"/>
              </a:ext>
            </a:extLst>
          </a:blip>
          <a:srcRect l="7230" t="37691" r="5894" b="35744"/>
          <a:stretch>
            <a:fillRect/>
          </a:stretch>
        </p:blipFill>
        <p:spPr bwMode="auto">
          <a:xfrm>
            <a:off x="2057400" y="3810000"/>
            <a:ext cx="62515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itle 1"/>
          <p:cNvSpPr txBox="1">
            <a:spLocks/>
          </p:cNvSpPr>
          <p:nvPr/>
        </p:nvSpPr>
        <p:spPr bwMode="auto">
          <a:xfrm>
            <a:off x="1143000" y="13716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Niño Indices: Area Average SST Anomaly</a:t>
            </a:r>
          </a:p>
        </p:txBody>
      </p:sp>
      <p:sp>
        <p:nvSpPr>
          <p:cNvPr id="25610" name="Title 1"/>
          <p:cNvSpPr txBox="1">
            <a:spLocks/>
          </p:cNvSpPr>
          <p:nvPr/>
        </p:nvSpPr>
        <p:spPr bwMode="auto">
          <a:xfrm>
            <a:off x="1295400" y="34290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w Cen MT" panose="020B0602020104020603" pitchFamily="34" charset="0"/>
                <a:ea typeface="MS PGothic" panose="020B0600070205080204" pitchFamily="34" charset="-128"/>
                <a:cs typeface="+mn-cs"/>
              </a:rPr>
              <a:t>Niño3.4 Index 1950-2010</a:t>
            </a:r>
          </a:p>
        </p:txBody>
      </p:sp>
      <p:cxnSp>
        <p:nvCxnSpPr>
          <p:cNvPr id="15" name="Straight Connector 14"/>
          <p:cNvCxnSpPr>
            <a:cxnSpLocks noChangeShapeType="1"/>
          </p:cNvCxnSpPr>
          <p:nvPr/>
        </p:nvCxnSpPr>
        <p:spPr bwMode="auto">
          <a:xfrm>
            <a:off x="457200" y="4772840"/>
            <a:ext cx="7620000" cy="27850"/>
          </a:xfrm>
          <a:prstGeom prst="line">
            <a:avLst/>
          </a:prstGeom>
          <a:noFill/>
          <a:ln w="508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457200" y="5140415"/>
            <a:ext cx="7624763" cy="20727"/>
          </a:xfrm>
          <a:prstGeom prst="line">
            <a:avLst/>
          </a:prstGeom>
          <a:noFill/>
          <a:ln w="508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TextBox 4"/>
          <p:cNvSpPr txBox="1"/>
          <p:nvPr/>
        </p:nvSpPr>
        <p:spPr>
          <a:xfrm>
            <a:off x="76201" y="3849469"/>
            <a:ext cx="1981200" cy="646331"/>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El Ni</a:t>
            </a:r>
            <a:r>
              <a:rPr kumimoji="0" lang="en-US" sz="1800" b="0" i="0" u="none" strike="noStrike" kern="1200" cap="none" spc="0" normalizeH="0" baseline="0" noProof="0" dirty="0">
                <a:ln>
                  <a:noFill/>
                </a:ln>
                <a:solidFill>
                  <a:srgbClr val="000000"/>
                </a:solidFill>
                <a:effectLst/>
                <a:uLnTx/>
                <a:uFillTx/>
                <a:latin typeface="Arial"/>
                <a:ea typeface="+mn-ea"/>
                <a:cs typeface="+mn-cs"/>
              </a:rPr>
              <a:t>ñ</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Arial"/>
                <a:ea typeface="+mn-ea"/>
                <a:cs typeface="+mn-cs"/>
              </a:rPr>
              <a:t>Nino3.4 &gt; </a:t>
            </a:r>
            <a:r>
              <a:rPr kumimoji="0" lang="en-US" sz="1800" b="1" i="0" u="none" strike="noStrike" kern="1200" cap="none" spc="0" normalizeH="0" baseline="0" noProof="0" dirty="0" smtClean="0">
                <a:ln>
                  <a:noFill/>
                </a:ln>
                <a:solidFill>
                  <a:srgbClr val="FF0000"/>
                </a:solidFill>
                <a:effectLst/>
                <a:uLnTx/>
                <a:uFillTx/>
                <a:latin typeface="Arial"/>
                <a:ea typeface="+mn-ea"/>
                <a:cs typeface="+mn-cs"/>
              </a:rPr>
              <a:t>+0.5</a:t>
            </a:r>
            <a:r>
              <a:rPr kumimoji="0" lang="en-US" sz="1800" b="1" i="0" u="none" strike="noStrike" kern="1200" cap="none" spc="0" normalizeH="0" baseline="40000" noProof="0" dirty="0" smtClean="0">
                <a:ln>
                  <a:noFill/>
                </a:ln>
                <a:solidFill>
                  <a:srgbClr val="FF0000"/>
                </a:solidFill>
                <a:effectLst/>
                <a:uLnTx/>
                <a:uFillTx/>
                <a:latin typeface="Arial"/>
                <a:ea typeface="+mn-ea"/>
                <a:cs typeface="+mn-cs"/>
              </a:rPr>
              <a:t>o</a:t>
            </a:r>
            <a:r>
              <a:rPr kumimoji="0" lang="en-US" sz="1800" b="1" i="0" u="none" strike="noStrike" kern="1200" cap="none" spc="0" normalizeH="0" baseline="0" noProof="0" dirty="0" smtClean="0">
                <a:ln>
                  <a:noFill/>
                </a:ln>
                <a:solidFill>
                  <a:srgbClr val="FF0000"/>
                </a:solidFill>
                <a:effectLst/>
                <a:uLnTx/>
                <a:uFillTx/>
                <a:latin typeface="Arial"/>
                <a:ea typeface="+mn-ea"/>
                <a:cs typeface="+mn-cs"/>
              </a:rPr>
              <a:t>C</a:t>
            </a:r>
            <a:endParaRPr kumimoji="0" lang="en-US" sz="1800" b="1" i="0" u="none" strike="noStrike" kern="1200" cap="none" spc="0" normalizeH="0" baseline="0" noProof="0" dirty="0">
              <a:ln>
                <a:noFill/>
              </a:ln>
              <a:solidFill>
                <a:srgbClr val="FF0000"/>
              </a:solidFill>
              <a:effectLst/>
              <a:uLnTx/>
              <a:uFillTx/>
              <a:latin typeface="Arial"/>
              <a:ea typeface="+mn-ea"/>
              <a:cs typeface="+mn-cs"/>
            </a:endParaRPr>
          </a:p>
        </p:txBody>
      </p:sp>
      <p:sp>
        <p:nvSpPr>
          <p:cNvPr id="13" name="TextBox 12"/>
          <p:cNvSpPr txBox="1"/>
          <p:nvPr/>
        </p:nvSpPr>
        <p:spPr>
          <a:xfrm>
            <a:off x="76200" y="5410200"/>
            <a:ext cx="1981200" cy="646331"/>
          </a:xfrm>
          <a:prstGeom prst="rect">
            <a:avLst/>
          </a:prstGeom>
          <a:noFill/>
          <a:ln>
            <a:solidFill>
              <a:srgbClr val="0000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La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Niña: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FF"/>
                </a:solidFill>
                <a:effectLst/>
                <a:uLnTx/>
                <a:uFillTx/>
                <a:latin typeface="Arial"/>
                <a:ea typeface="+mn-ea"/>
                <a:cs typeface="+mn-cs"/>
              </a:rPr>
              <a:t>Nino3.4 &gt;</a:t>
            </a:r>
            <a:r>
              <a:rPr kumimoji="0" lang="en-US" sz="1800" b="1" i="0" u="none" strike="noStrike" kern="1200" cap="none" spc="0" normalizeH="0" baseline="0" noProof="0" dirty="0" smtClean="0">
                <a:ln>
                  <a:noFill/>
                </a:ln>
                <a:solidFill>
                  <a:srgbClr val="0000FF"/>
                </a:solidFill>
                <a:effectLst/>
                <a:uLnTx/>
                <a:uFillTx/>
                <a:latin typeface="Arial"/>
                <a:ea typeface="+mn-ea"/>
                <a:cs typeface="+mn-cs"/>
              </a:rPr>
              <a:t> -0.5</a:t>
            </a:r>
            <a:r>
              <a:rPr kumimoji="0" lang="en-US" sz="1800" b="1" i="0" u="none" strike="noStrike" kern="1200" cap="none" spc="0" normalizeH="0" baseline="40000" noProof="0" dirty="0">
                <a:ln>
                  <a:noFill/>
                </a:ln>
                <a:solidFill>
                  <a:srgbClr val="0000FF"/>
                </a:solidFill>
                <a:effectLst/>
                <a:uLnTx/>
                <a:uFillTx/>
                <a:latin typeface="Arial"/>
                <a:ea typeface="+mn-ea"/>
                <a:cs typeface="+mn-cs"/>
              </a:rPr>
              <a:t>o</a:t>
            </a:r>
            <a:r>
              <a:rPr kumimoji="0" lang="en-US" sz="1800" b="1" i="0" u="none" strike="noStrike" kern="1200" cap="none" spc="0" normalizeH="0" baseline="0" noProof="0" dirty="0">
                <a:ln>
                  <a:noFill/>
                </a:ln>
                <a:solidFill>
                  <a:srgbClr val="0000FF"/>
                </a:solidFill>
                <a:effectLst/>
                <a:uLnTx/>
                <a:uFillTx/>
                <a:latin typeface="Arial"/>
                <a:ea typeface="+mn-ea"/>
                <a:cs typeface="+mn-cs"/>
              </a:rPr>
              <a:t>C</a:t>
            </a:r>
          </a:p>
        </p:txBody>
      </p:sp>
      <p:sp>
        <p:nvSpPr>
          <p:cNvPr id="14" name="TextBox 13"/>
          <p:cNvSpPr txBox="1"/>
          <p:nvPr/>
        </p:nvSpPr>
        <p:spPr>
          <a:xfrm>
            <a:off x="30161" y="1155332"/>
            <a:ext cx="21336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Nino 3.4 Index: average SST anomaly in the red area on the map</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Straight Arrow Connector 9"/>
          <p:cNvCxnSpPr/>
          <p:nvPr/>
        </p:nvCxnSpPr>
        <p:spPr bwMode="auto">
          <a:xfrm flipV="1">
            <a:off x="533400" y="4495800"/>
            <a:ext cx="0" cy="277040"/>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V="1">
            <a:off x="838200" y="4495800"/>
            <a:ext cx="0" cy="277040"/>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1131743" y="4500367"/>
            <a:ext cx="0" cy="277040"/>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1447800" y="4495800"/>
            <a:ext cx="0" cy="277040"/>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1752600" y="4509725"/>
            <a:ext cx="0" cy="277040"/>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533400" y="5171257"/>
            <a:ext cx="0" cy="238943"/>
          </a:xfrm>
          <a:prstGeom prst="straightConnector1">
            <a:avLst/>
          </a:prstGeom>
          <a:noFill/>
          <a:ln w="381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838200" y="5171257"/>
            <a:ext cx="0" cy="243439"/>
          </a:xfrm>
          <a:prstGeom prst="straightConnector1">
            <a:avLst/>
          </a:prstGeom>
          <a:noFill/>
          <a:ln w="381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1131743" y="5175824"/>
            <a:ext cx="7649" cy="252653"/>
          </a:xfrm>
          <a:prstGeom prst="straightConnector1">
            <a:avLst/>
          </a:prstGeom>
          <a:noFill/>
          <a:ln w="381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1447800" y="5171257"/>
            <a:ext cx="0" cy="257220"/>
          </a:xfrm>
          <a:prstGeom prst="straightConnector1">
            <a:avLst/>
          </a:prstGeom>
          <a:noFill/>
          <a:ln w="381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1752600" y="5185182"/>
            <a:ext cx="0" cy="243295"/>
          </a:xfrm>
          <a:prstGeom prst="straightConnector1">
            <a:avLst/>
          </a:prstGeom>
          <a:noFill/>
          <a:ln w="381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6200" y="2568009"/>
            <a:ext cx="2041525" cy="101566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For El Ni</a:t>
            </a:r>
            <a:r>
              <a:rPr kumimoji="0" lang="en-US" sz="1200" b="0" i="0" u="none" strike="noStrike" kern="1200" cap="none" spc="0" normalizeH="0" baseline="0" noProof="0" dirty="0">
                <a:ln>
                  <a:noFill/>
                </a:ln>
                <a:solidFill>
                  <a:srgbClr val="000000"/>
                </a:solidFill>
                <a:effectLst/>
                <a:uLnTx/>
                <a:uFillTx/>
                <a:latin typeface="Arial"/>
                <a:ea typeface="+mn-ea"/>
                <a:cs typeface="+mn-cs"/>
              </a:rPr>
              <a:t>ñ</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o/La Ni</a:t>
            </a:r>
            <a:r>
              <a:rPr kumimoji="0" lang="en-US" sz="1200" b="0" i="0" u="none" strike="noStrike" kern="1200" cap="none" spc="0" normalizeH="0" baseline="0" noProof="0" dirty="0">
                <a:ln>
                  <a:noFill/>
                </a:ln>
                <a:solidFill>
                  <a:srgbClr val="000000"/>
                </a:solidFill>
                <a:effectLst/>
                <a:uLnTx/>
                <a:uFillTx/>
                <a:latin typeface="Arial"/>
                <a:ea typeface="+mn-ea"/>
                <a:cs typeface="+mn-cs"/>
              </a:rPr>
              <a:t>ñ</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a to occur, anomalies have to be persistent and atmospheric conditions have to be consistent </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38162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Content Placeholder 12" descr="iod_regions.pdf"/>
          <p:cNvPicPr>
            <a:picLocks noChangeAspect="1"/>
          </p:cNvPicPr>
          <p:nvPr/>
        </p:nvPicPr>
        <p:blipFill>
          <a:blip r:embed="rId3">
            <a:extLst>
              <a:ext uri="{28A0092B-C50C-407E-A947-70E740481C1C}">
                <a14:useLocalDpi xmlns:a14="http://schemas.microsoft.com/office/drawing/2010/main" val="0"/>
              </a:ext>
            </a:extLst>
          </a:blip>
          <a:srcRect l="8727" t="36690" r="11856" b="34401"/>
          <a:stretch>
            <a:fillRect/>
          </a:stretch>
        </p:blipFill>
        <p:spPr bwMode="auto">
          <a:xfrm>
            <a:off x="381000" y="1600200"/>
            <a:ext cx="44767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Content Placeholder 13" descr="dmi.pdf"/>
          <p:cNvPicPr>
            <a:picLocks noChangeAspect="1"/>
          </p:cNvPicPr>
          <p:nvPr/>
        </p:nvPicPr>
        <p:blipFill>
          <a:blip r:embed="rId4">
            <a:extLst>
              <a:ext uri="{28A0092B-C50C-407E-A947-70E740481C1C}">
                <a14:useLocalDpi xmlns:a14="http://schemas.microsoft.com/office/drawing/2010/main" val="0"/>
              </a:ext>
            </a:extLst>
          </a:blip>
          <a:srcRect l="8153" t="37750" r="6071" b="35522"/>
          <a:stretch>
            <a:fillRect/>
          </a:stretch>
        </p:blipFill>
        <p:spPr bwMode="auto">
          <a:xfrm>
            <a:off x="2911475" y="3810000"/>
            <a:ext cx="62547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TextBox 8"/>
          <p:cNvSpPr txBox="1">
            <a:spLocks noChangeArrowheads="1"/>
          </p:cNvSpPr>
          <p:nvPr/>
        </p:nvSpPr>
        <p:spPr bwMode="auto">
          <a:xfrm>
            <a:off x="685800" y="12192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IOD Regions</a:t>
            </a:r>
          </a:p>
        </p:txBody>
      </p:sp>
      <p:sp>
        <p:nvSpPr>
          <p:cNvPr id="48138" name="TextBox 8"/>
          <p:cNvSpPr txBox="1">
            <a:spLocks noChangeArrowheads="1"/>
          </p:cNvSpPr>
          <p:nvPr/>
        </p:nvSpPr>
        <p:spPr bwMode="auto">
          <a:xfrm>
            <a:off x="4876800" y="34290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IOD Index 1950-2010</a:t>
            </a:r>
          </a:p>
        </p:txBody>
      </p:sp>
      <p:sp>
        <p:nvSpPr>
          <p:cNvPr id="48139" name="Text Placeholder 6"/>
          <p:cNvSpPr txBox="1">
            <a:spLocks/>
          </p:cNvSpPr>
          <p:nvPr/>
        </p:nvSpPr>
        <p:spPr bwMode="auto">
          <a:xfrm>
            <a:off x="5029200" y="1905000"/>
            <a:ext cx="382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altLang="en-US" sz="2400" b="1" i="0" u="none" strike="noStrike" kern="1200" cap="none" spc="0" normalizeH="0" baseline="0" noProof="0">
                <a:ln>
                  <a:noFill/>
                </a:ln>
                <a:solidFill>
                  <a:srgbClr val="000000"/>
                </a:solidFill>
                <a:effectLst/>
                <a:uLnTx/>
                <a:uFillTx/>
                <a:latin typeface="Corbel" panose="020B0503020204020204" pitchFamily="34" charset="0"/>
                <a:ea typeface="MS PGothic" panose="020B0600070205080204" pitchFamily="34" charset="-128"/>
                <a:cs typeface="+mn-cs"/>
              </a:rPr>
              <a:t>IOD Index = </a:t>
            </a:r>
          </a:p>
          <a:p>
            <a:pPr marL="0" marR="0" lvl="0" indent="0" algn="ctr" defTabSz="4572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altLang="en-US" sz="2400" b="1" i="0" u="none" strike="noStrike" kern="1200" cap="none" spc="0" normalizeH="0" baseline="0" noProof="0">
                <a:ln>
                  <a:noFill/>
                </a:ln>
                <a:solidFill>
                  <a:srgbClr val="0000FF"/>
                </a:solidFill>
                <a:effectLst/>
                <a:uLnTx/>
                <a:uFillTx/>
                <a:latin typeface="Corbel" panose="020B0503020204020204" pitchFamily="34" charset="0"/>
                <a:ea typeface="MS PGothic" panose="020B0600070205080204" pitchFamily="34" charset="-128"/>
                <a:cs typeface="+mn-cs"/>
              </a:rPr>
              <a:t>West</a:t>
            </a:r>
            <a:r>
              <a:rPr kumimoji="0" lang="en-US" altLang="en-US" sz="2400" b="1" i="0" u="none" strike="noStrike" kern="1200" cap="none" spc="0" normalizeH="0" baseline="0" noProof="0">
                <a:ln>
                  <a:noFill/>
                </a:ln>
                <a:solidFill>
                  <a:srgbClr val="000000"/>
                </a:solidFill>
                <a:effectLst/>
                <a:uLnTx/>
                <a:uFillTx/>
                <a:latin typeface="Corbel" panose="020B0503020204020204" pitchFamily="34" charset="0"/>
                <a:ea typeface="MS PGothic" panose="020B0600070205080204" pitchFamily="34" charset="-128"/>
                <a:cs typeface="+mn-cs"/>
              </a:rPr>
              <a:t> - </a:t>
            </a:r>
            <a:r>
              <a:rPr kumimoji="0" lang="en-US" altLang="en-US" sz="2400" b="1" i="0" u="none" strike="noStrike" kern="1200" cap="none" spc="0" normalizeH="0" baseline="0" noProof="0">
                <a:ln>
                  <a:noFill/>
                </a:ln>
                <a:solidFill>
                  <a:srgbClr val="FF0000"/>
                </a:solidFill>
                <a:effectLst/>
                <a:uLnTx/>
                <a:uFillTx/>
                <a:latin typeface="Corbel" panose="020B0503020204020204" pitchFamily="34" charset="0"/>
                <a:ea typeface="MS PGothic" panose="020B0600070205080204" pitchFamily="34" charset="-128"/>
                <a:cs typeface="+mn-cs"/>
              </a:rPr>
              <a:t>East</a:t>
            </a:r>
          </a:p>
        </p:txBody>
      </p:sp>
      <p:cxnSp>
        <p:nvCxnSpPr>
          <p:cNvPr id="12" name="Straight Connector 11"/>
          <p:cNvCxnSpPr>
            <a:cxnSpLocks noChangeShapeType="1"/>
          </p:cNvCxnSpPr>
          <p:nvPr/>
        </p:nvCxnSpPr>
        <p:spPr bwMode="auto">
          <a:xfrm>
            <a:off x="3276600" y="4572000"/>
            <a:ext cx="5715000" cy="0"/>
          </a:xfrm>
          <a:prstGeom prst="line">
            <a:avLst/>
          </a:prstGeom>
          <a:noFill/>
          <a:ln w="508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3276600" y="5334000"/>
            <a:ext cx="5715000" cy="0"/>
          </a:xfrm>
          <a:prstGeom prst="line">
            <a:avLst/>
          </a:prstGeom>
          <a:noFill/>
          <a:ln w="508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itle 1"/>
          <p:cNvSpPr txBox="1">
            <a:spLocks/>
          </p:cNvSpPr>
          <p:nvPr/>
        </p:nvSpPr>
        <p:spPr bwMode="auto">
          <a:xfrm>
            <a:off x="314325" y="754857"/>
            <a:ext cx="8229600" cy="485775"/>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w Cen MT" pitchFamily="34" charset="0"/>
                <a:ea typeface="+mn-ea"/>
                <a:cs typeface="+mn-cs"/>
              </a:rPr>
              <a:t>Indian Ocean Dipole</a:t>
            </a:r>
            <a:endPar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endParaRPr>
          </a:p>
        </p:txBody>
      </p:sp>
    </p:spTree>
    <p:extLst>
      <p:ext uri="{BB962C8B-B14F-4D97-AF65-F5344CB8AC3E}">
        <p14:creationId xmlns:p14="http://schemas.microsoft.com/office/powerpoint/2010/main" val="5006197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w Cen MT" pitchFamily="34" charset="0"/>
                <a:ea typeface="+mn-ea"/>
                <a:cs typeface="+mn-cs"/>
              </a:rPr>
              <a:t>Step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3 </a:t>
            </a:r>
            <a:r>
              <a:rPr kumimoji="0" lang="en-US" sz="2800" b="1" i="1" u="none" strike="noStrike" kern="1200" cap="none" spc="0" normalizeH="0" baseline="0" noProof="0" dirty="0">
                <a:ln>
                  <a:noFill/>
                </a:ln>
                <a:solidFill>
                  <a:srgbClr val="000000"/>
                </a:solidFill>
                <a:effectLst/>
                <a:uLnTx/>
                <a:uFillTx/>
                <a:latin typeface="Tw Cen MT" pitchFamily="34" charset="0"/>
                <a:ea typeface="+mn-ea"/>
                <a:cs typeface="+mn-cs"/>
              </a:rPr>
              <a:t>Interpreting Forecasts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Summary </a:t>
            </a:r>
          </a:p>
        </p:txBody>
      </p:sp>
      <p:sp>
        <p:nvSpPr>
          <p:cNvPr id="10" name="Rectangle 9"/>
          <p:cNvSpPr/>
          <p:nvPr/>
        </p:nvSpPr>
        <p:spPr>
          <a:xfrm>
            <a:off x="461963" y="18288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Obtain available forecast information from NOAA, IRI, ECMWF, COFs</a:t>
            </a:r>
          </a:p>
        </p:txBody>
      </p:sp>
      <p:sp>
        <p:nvSpPr>
          <p:cNvPr id="11" name="Rectangle 10"/>
          <p:cNvSpPr/>
          <p:nvPr/>
        </p:nvSpPr>
        <p:spPr>
          <a:xfrm>
            <a:off x="461963" y="33528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Interpret forecasts with support from regional USGS scientist and monthly seasonal forecast call</a:t>
            </a:r>
          </a:p>
        </p:txBody>
      </p:sp>
      <p:sp>
        <p:nvSpPr>
          <p:cNvPr id="13" name="Rectangle 12"/>
          <p:cNvSpPr/>
          <p:nvPr/>
        </p:nvSpPr>
        <p:spPr>
          <a:xfrm>
            <a:off x="461963" y="41148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18FFD">
                    <a:lumMod val="50000"/>
                  </a:srgbClr>
                </a:solidFill>
                <a:effectLst/>
                <a:uLnTx/>
                <a:uFillTx/>
                <a:latin typeface="Tw Cen MT" pitchFamily="34" charset="0"/>
                <a:ea typeface="+mn-ea"/>
                <a:cs typeface="+mn-cs"/>
              </a:rPr>
              <a:t>Revise rainfall assumptions based on forecast information and monthly seasonal forecast call</a:t>
            </a:r>
          </a:p>
        </p:txBody>
      </p:sp>
      <p:sp>
        <p:nvSpPr>
          <p:cNvPr id="14" name="Rectangle 13"/>
          <p:cNvSpPr/>
          <p:nvPr/>
        </p:nvSpPr>
        <p:spPr>
          <a:xfrm>
            <a:off x="461963" y="25908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Obtain forecasts from regional and national meteorological agencies</a:t>
            </a:r>
          </a:p>
        </p:txBody>
      </p:sp>
    </p:spTree>
    <p:extLst>
      <p:ext uri="{BB962C8B-B14F-4D97-AF65-F5344CB8AC3E}">
        <p14:creationId xmlns:p14="http://schemas.microsoft.com/office/powerpoint/2010/main" val="42407458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199" y="808038"/>
            <a:ext cx="8551863"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w Cen MT" pitchFamily="34" charset="0"/>
                <a:ea typeface="+mn-ea"/>
                <a:cs typeface="+mn-cs"/>
              </a:rPr>
              <a:t>Types of forecasts we generally use in FEWS NET</a:t>
            </a:r>
            <a:endPar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endParaRPr>
          </a:p>
        </p:txBody>
      </p:sp>
      <p:sp>
        <p:nvSpPr>
          <p:cNvPr id="9219"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92DB18E-D849-4D36-8D7E-82567CCF6FB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9221"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609600" y="1295400"/>
            <a:ext cx="80772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Probabilistic forecasts: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indicates the probability of forecast climate being in a certain range.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E.g. a 60% chance that seasonal rainfall will be less than 300mm</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Dynamical forecast: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use physics equations governing how air particles behave to forecast how weather/climate will evolve over next few hours to next few months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E.g. most international forecasting </a:t>
            </a:r>
            <a:r>
              <a:rPr kumimoji="0" lang="en-US" altLang="en-US" sz="2000" b="0" i="0" u="none" strike="noStrike" kern="1200" cap="none" spc="0" normalizeH="0" baseline="0" noProof="0" dirty="0" err="1" smtClean="0">
                <a:ln>
                  <a:noFill/>
                </a:ln>
                <a:solidFill>
                  <a:srgbClr val="000000"/>
                </a:solidFill>
                <a:effectLst/>
                <a:uLnTx/>
                <a:uFillTx/>
                <a:latin typeface="Tw Cen MT" panose="020B0602020104020603" pitchFamily="34" charset="0"/>
                <a:ea typeface="MS PGothic" panose="020B0600070205080204" pitchFamily="34" charset="-128"/>
                <a:cs typeface="+mn-cs"/>
              </a:rPr>
              <a:t>centres</a:t>
            </a:r>
            <a:r>
              <a:rPr kumimoji="0" lang="en-US" alt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 use supercomputers to produce these forecasts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Statistical forecast: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uses historical relationship between climate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variable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to be forecast and a predictor</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rPr>
              <a:t>E.g. if July sea surface temperatures (SST) in Indian Ocean are directly proportional to JFM rainfall in Malawi: July 2015 SST </a:t>
            </a:r>
            <a:r>
              <a:rPr kumimoji="0" lang="en-US" alt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rPr>
              <a:t>JFM 2016 rainfall. Many RCOF forecasts are statistically based</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rPr>
              <a:t>Ensemble forecast: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rPr>
              <a:t>run dynamical forecast many times using slightly different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rPr>
              <a:t>initial </a:t>
            </a:r>
            <a:r>
              <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rPr>
              <a:t>conditions to determine strength of </a:t>
            </a:r>
            <a:r>
              <a:rPr kumimoji="0" lang="en-US" altLang="en-US" sz="2400" b="0" i="0" u="none" strike="noStrike" kern="1200" cap="none" spc="0" normalizeH="0" baseline="0" noProof="0" dirty="0" err="1"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rPr>
              <a:t>fcst</a:t>
            </a:r>
            <a:endPar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sym typeface="Wingdings" panose="05000000000000000000" pitchFamily="2" charset="2"/>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smtClean="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Tw Cen MT" panose="020B0602020104020603" pitchFamily="34" charset="0"/>
              <a:ea typeface="MS PGothic" panose="020B0600070205080204" pitchFamily="34" charset="-128"/>
              <a:cs typeface="+mn-cs"/>
            </a:endParaRPr>
          </a:p>
        </p:txBody>
      </p:sp>
      <p:pic>
        <p:nvPicPr>
          <p:cNvPr id="922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22721340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Example of Probabilistic Forecasts</a:t>
            </a:r>
          </a:p>
        </p:txBody>
      </p:sp>
      <p:sp>
        <p:nvSpPr>
          <p:cNvPr id="13315"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BAC959C-AC92-42AD-9DBA-4F030D957E7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13317"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C:\Users\Administrator.MARIO-PC\AppData\Local\Microsoft\Windows\Temporary Internet Files\Content.Outlook\XWKCHM43\mam2014.png"/>
          <p:cNvPicPr>
            <a:picLocks noChangeAspect="1" noChangeArrowheads="1"/>
          </p:cNvPicPr>
          <p:nvPr/>
        </p:nvPicPr>
        <p:blipFill>
          <a:blip r:embed="rId5">
            <a:extLst>
              <a:ext uri="{28A0092B-C50C-407E-A947-70E740481C1C}">
                <a14:useLocalDpi xmlns:a14="http://schemas.microsoft.com/office/drawing/2010/main" val="0"/>
              </a:ext>
            </a:extLst>
          </a:blip>
          <a:srcRect l="407" r="-880"/>
          <a:stretch>
            <a:fillRect/>
          </a:stretch>
        </p:blipFill>
        <p:spPr bwMode="auto">
          <a:xfrm>
            <a:off x="2308225" y="1676400"/>
            <a:ext cx="4527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573648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914400"/>
            <a:ext cx="8229600" cy="487363"/>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Climate Forecast Interpretation: NMME</a:t>
            </a:r>
          </a:p>
        </p:txBody>
      </p:sp>
      <p:sp>
        <p:nvSpPr>
          <p:cNvPr id="35843"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0431F-E044-413E-A5B1-CBA1DEFBEDC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35845"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8"/>
          <p:cNvSpPr txBox="1">
            <a:spLocks noChangeArrowheads="1"/>
          </p:cNvSpPr>
          <p:nvPr/>
        </p:nvSpPr>
        <p:spPr bwMode="auto">
          <a:xfrm>
            <a:off x="228600" y="2133600"/>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Always use skill masks applied</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This forecast is given in terms of anomalies in rainfall with units of mm/day</a:t>
            </a:r>
          </a:p>
        </p:txBody>
      </p:sp>
      <p:pic>
        <p:nvPicPr>
          <p:cNvPr id="3584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604678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12918477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25253"/>
            <a:ext cx="20632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330045" y="152400"/>
            <a:ext cx="8458200" cy="83820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outerShdw blurRad="50800" dist="38100" dir="2700000" algn="tl" rotWithShape="0">
                    <a:prstClr val="black">
                      <a:alpha val="40000"/>
                    </a:prstClr>
                  </a:outerShdw>
                </a:effectLst>
                <a:uLnTx/>
                <a:uFillTx/>
                <a:latin typeface="Tw Cen MT" panose="020B0602020104020603" pitchFamily="34" charset="0"/>
                <a:ea typeface="+mn-ea"/>
                <a:cs typeface="+mn-cs"/>
              </a:rPr>
              <a:t>Seasonal Forecasts</a:t>
            </a:r>
            <a:endParaRPr kumimoji="0" lang="en-US" sz="3200" b="1" i="0" u="none" strike="noStrike" kern="1200" cap="none" spc="0" normalizeH="0" baseline="0" noProof="0" dirty="0">
              <a:ln w="6350">
                <a:noFill/>
              </a:ln>
              <a:solidFill>
                <a:srgbClr val="000000"/>
              </a:solidFill>
              <a:effectLst>
                <a:outerShdw blurRad="50800" dist="38100" dir="2700000" algn="tl" rotWithShape="0">
                  <a:prstClr val="black">
                    <a:alpha val="40000"/>
                  </a:prstClr>
                </a:outerShdw>
              </a:effectLst>
              <a:uLnTx/>
              <a:uFillTx/>
              <a:latin typeface="Tw Cen MT" panose="020B0602020104020603" pitchFamily="34" charset="0"/>
              <a:ea typeface="+mn-ea"/>
              <a:cs typeface="+mn-cs"/>
            </a:endParaRPr>
          </a:p>
        </p:txBody>
      </p:sp>
      <p:sp>
        <p:nvSpPr>
          <p:cNvPr id="4" name="Rectangle 3"/>
          <p:cNvSpPr txBox="1">
            <a:spLocks noChangeArrowheads="1"/>
          </p:cNvSpPr>
          <p:nvPr/>
        </p:nvSpPr>
        <p:spPr bwMode="auto">
          <a:xfrm>
            <a:off x="4953000" y="1129226"/>
            <a:ext cx="355701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0" marR="0" lvl="0" indent="0" algn="ctr" defTabSz="914400" rtl="0" eaLnBrk="0" fontAlgn="base" latinLnBrk="0" hangingPunct="0">
              <a:lnSpc>
                <a:spcPct val="90000"/>
              </a:lnSpc>
              <a:spcBef>
                <a:spcPct val="20000"/>
              </a:spcBef>
              <a:spcAft>
                <a:spcPts val="1200"/>
              </a:spcAft>
              <a:buClr>
                <a:srgbClr val="000000"/>
              </a:buClr>
              <a:buSzPct val="150000"/>
              <a:buFontTx/>
              <a:buNone/>
              <a:tabLst/>
              <a:defRPr/>
            </a:pPr>
            <a:r>
              <a:rPr kumimoji="0" lang="en-US" sz="2400" b="0" i="0" u="none" strike="noStrike" kern="0" cap="none" spc="0" normalizeH="0" baseline="0" noProof="0" dirty="0">
                <a:ln>
                  <a:noFill/>
                </a:ln>
                <a:solidFill>
                  <a:srgbClr val="000000"/>
                </a:solidFill>
                <a:effectLst/>
                <a:uLnTx/>
                <a:uFillTx/>
                <a:latin typeface="Tw Cen MT"/>
                <a:ea typeface="ＭＳ Ｐゴシック" pitchFamily="34" charset="-128"/>
                <a:cs typeface="+mn-cs"/>
              </a:rPr>
              <a:t>Seasonal forecasts </a:t>
            </a:r>
            <a:r>
              <a:rPr kumimoji="0" lang="en-US" sz="2400" b="0" i="0" u="none" strike="noStrike" kern="0" cap="none" spc="0" normalizeH="0" baseline="0" noProof="0" dirty="0" smtClean="0">
                <a:ln>
                  <a:noFill/>
                </a:ln>
                <a:solidFill>
                  <a:srgbClr val="000000"/>
                </a:solidFill>
                <a:effectLst/>
                <a:uLnTx/>
                <a:uFillTx/>
                <a:latin typeface="Tw Cen MT"/>
                <a:ea typeface="ＭＳ Ｐゴシック" pitchFamily="34" charset="-128"/>
                <a:cs typeface="+mn-cs"/>
              </a:rPr>
              <a:t>can also be </a:t>
            </a:r>
            <a:r>
              <a:rPr kumimoji="0" lang="en-US" sz="2400" b="0" i="0" u="none" strike="noStrike" kern="0" cap="none" spc="0" normalizeH="0" baseline="0" noProof="0" dirty="0" smtClean="0">
                <a:ln>
                  <a:noFill/>
                </a:ln>
                <a:solidFill>
                  <a:srgbClr val="000000"/>
                </a:solidFill>
                <a:effectLst/>
                <a:uLnTx/>
                <a:uFillTx/>
                <a:latin typeface="Tw Cen MT"/>
                <a:ea typeface="ＭＳ Ｐゴシック" pitchFamily="34" charset="-128"/>
                <a:cs typeface="+mn-cs"/>
              </a:rPr>
              <a:t>expressed </a:t>
            </a:r>
            <a:r>
              <a:rPr kumimoji="0" lang="en-US" sz="2400" b="0" i="0" u="none" strike="noStrike" kern="0" cap="none" spc="0" normalizeH="0" baseline="0" noProof="0" dirty="0">
                <a:ln>
                  <a:noFill/>
                </a:ln>
                <a:solidFill>
                  <a:srgbClr val="000000"/>
                </a:solidFill>
                <a:effectLst/>
                <a:uLnTx/>
                <a:uFillTx/>
                <a:latin typeface="Tw Cen MT"/>
                <a:ea typeface="ＭＳ Ｐゴシック" pitchFamily="34" charset="-128"/>
                <a:cs typeface="+mn-cs"/>
              </a:rPr>
              <a:t>in terms of the likelihood that </a:t>
            </a:r>
            <a:r>
              <a:rPr kumimoji="0" lang="en-US" sz="2400" b="0" i="0" u="none" strike="noStrike" kern="0" cap="none" spc="0" normalizeH="0" baseline="0" noProof="0" dirty="0" smtClean="0">
                <a:ln>
                  <a:noFill/>
                </a:ln>
                <a:solidFill>
                  <a:srgbClr val="000000"/>
                </a:solidFill>
                <a:effectLst/>
                <a:uLnTx/>
                <a:uFillTx/>
                <a:latin typeface="Tw Cen MT"/>
                <a:ea typeface="ＭＳ Ｐゴシック" pitchFamily="34" charset="-128"/>
                <a:cs typeface="+mn-cs"/>
              </a:rPr>
              <a:t>3-month </a:t>
            </a:r>
            <a:r>
              <a:rPr kumimoji="0" lang="en-US" sz="2400" b="0" i="0" u="none" strike="noStrike" kern="0" cap="none" spc="0" normalizeH="0" baseline="0" noProof="0" dirty="0">
                <a:ln>
                  <a:noFill/>
                </a:ln>
                <a:solidFill>
                  <a:srgbClr val="000000"/>
                </a:solidFill>
                <a:effectLst/>
                <a:uLnTx/>
                <a:uFillTx/>
                <a:latin typeface="Tw Cen MT"/>
                <a:ea typeface="ＭＳ Ｐゴシック" pitchFamily="34" charset="-128"/>
                <a:cs typeface="+mn-cs"/>
              </a:rPr>
              <a:t>rainfall totals (or mean temperature) will fall within each of the </a:t>
            </a:r>
            <a:r>
              <a:rPr kumimoji="0" lang="en-US" sz="2400" b="0" i="0" u="none" strike="noStrike" kern="0" cap="none" spc="0" normalizeH="0" baseline="0" noProof="0" dirty="0" err="1">
                <a:ln>
                  <a:noFill/>
                </a:ln>
                <a:solidFill>
                  <a:srgbClr val="000000"/>
                </a:solidFill>
                <a:effectLst/>
                <a:uLnTx/>
                <a:uFillTx/>
                <a:latin typeface="Tw Cen MT"/>
                <a:ea typeface="ＭＳ Ｐゴシック" pitchFamily="34" charset="-128"/>
                <a:cs typeface="+mn-cs"/>
              </a:rPr>
              <a:t>tercile</a:t>
            </a:r>
            <a:r>
              <a:rPr kumimoji="0" lang="en-US" sz="2400" b="0" i="0" u="none" strike="noStrike" kern="0" cap="none" spc="0" normalizeH="0" baseline="0" noProof="0" dirty="0">
                <a:ln>
                  <a:noFill/>
                </a:ln>
                <a:solidFill>
                  <a:srgbClr val="000000"/>
                </a:solidFill>
                <a:effectLst/>
                <a:uLnTx/>
                <a:uFillTx/>
                <a:latin typeface="Tw Cen MT"/>
                <a:ea typeface="ＭＳ Ｐゴシック" pitchFamily="34" charset="-128"/>
                <a:cs typeface="+mn-cs"/>
              </a:rPr>
              <a:t> </a:t>
            </a:r>
            <a:r>
              <a:rPr kumimoji="0" lang="en-US" sz="2400" b="0" i="0" u="none" strike="noStrike" kern="0" cap="none" spc="0" normalizeH="0" baseline="0" noProof="0" dirty="0" smtClean="0">
                <a:ln>
                  <a:noFill/>
                </a:ln>
                <a:solidFill>
                  <a:srgbClr val="000000"/>
                </a:solidFill>
                <a:effectLst/>
                <a:uLnTx/>
                <a:uFillTx/>
                <a:latin typeface="Tw Cen MT"/>
                <a:ea typeface="ＭＳ Ｐゴシック" pitchFamily="34" charset="-128"/>
                <a:cs typeface="+mn-cs"/>
              </a:rPr>
              <a:t>ranges</a:t>
            </a: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pic>
        <p:nvPicPr>
          <p:cNvPr id="1331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356835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8771" y="4939605"/>
            <a:ext cx="348081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w Cen MT" panose="020B0602020104020603" pitchFamily="34" charset="0"/>
                <a:ea typeface="+mn-ea"/>
                <a:cs typeface="+mn-cs"/>
              </a:rPr>
              <a:t>Where there is no forecast (white areas), percentage likelihoods assumed to be</a:t>
            </a:r>
            <a:r>
              <a:rPr kumimoji="0" lang="en-US" sz="1800" b="0" i="0" u="none" strike="noStrike" kern="1200" cap="none" spc="0" normalizeH="0" baseline="0" noProof="0" dirty="0" smtClean="0">
                <a:ln>
                  <a:noFill/>
                </a:ln>
                <a:solidFill>
                  <a:srgbClr val="000000"/>
                </a:solidFill>
                <a:effectLst/>
                <a:uLnTx/>
                <a:uFillTx/>
                <a:latin typeface="Tw Cen MT" panose="020B0602020104020603"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a:ea typeface="+mn-ea"/>
                <a:cs typeface="+mn-cs"/>
              </a:rPr>
              <a:t>33% - 33% - 33</a:t>
            </a:r>
            <a:r>
              <a:rPr kumimoji="0" lang="en-US" sz="1800" b="1"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9913594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Steps to developing </a:t>
            </a:r>
            <a:b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3200" b="1" i="0" u="none" strike="noStrike" kern="1200" cap="none" spc="0" normalizeH="0" baseline="0" noProof="0" dirty="0" smtClean="0">
                <a:ln>
                  <a:noFill/>
                </a:ln>
                <a:solidFill>
                  <a:srgbClr val="000000"/>
                </a:solidFill>
                <a:effectLst/>
                <a:uLnTx/>
                <a:uFillTx/>
                <a:latin typeface="Tw Cen MT" pitchFamily="34" charset="0"/>
                <a:ea typeface="+mn-ea"/>
                <a:cs typeface="+mn-cs"/>
              </a:rPr>
              <a:t>agro-climatology </a:t>
            </a: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assumptions</a:t>
            </a:r>
          </a:p>
        </p:txBody>
      </p:sp>
      <p:pic>
        <p:nvPicPr>
          <p:cNvPr id="7173"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57200" y="2057400"/>
            <a:ext cx="56388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1. Understand the </a:t>
            </a:r>
            <a:r>
              <a:rPr kumimoji="0" lang="en-US" sz="2400" b="1" i="0" u="none" strike="noStrike" kern="1200" cap="none" spc="0" normalizeH="0" baseline="0" noProof="0" dirty="0">
                <a:ln>
                  <a:noFill/>
                </a:ln>
                <a:solidFill>
                  <a:srgbClr val="000000"/>
                </a:solidFill>
                <a:effectLst/>
                <a:uLnTx/>
                <a:uFillTx/>
                <a:latin typeface="Tw Cen MT" pitchFamily="34" charset="0"/>
                <a:ea typeface="+mn-ea"/>
                <a:cs typeface="+mn-cs"/>
              </a:rPr>
              <a:t>climatology </a:t>
            </a: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for the area</a:t>
            </a:r>
            <a:b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    of concern</a:t>
            </a:r>
          </a:p>
        </p:txBody>
      </p:sp>
      <p:sp>
        <p:nvSpPr>
          <p:cNvPr id="10" name="Rectangle 9"/>
          <p:cNvSpPr/>
          <p:nvPr/>
        </p:nvSpPr>
        <p:spPr>
          <a:xfrm>
            <a:off x="457200" y="3048000"/>
            <a:ext cx="56388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2. Evaluate current </a:t>
            </a:r>
            <a:r>
              <a:rPr kumimoji="0" lang="en-US" sz="2400" b="1" i="0" u="none" strike="noStrike" kern="1200" cap="none" spc="0" normalizeH="0" baseline="0" noProof="0" dirty="0">
                <a:ln>
                  <a:noFill/>
                </a:ln>
                <a:solidFill>
                  <a:srgbClr val="000000"/>
                </a:solidFill>
                <a:effectLst/>
                <a:uLnTx/>
                <a:uFillTx/>
                <a:latin typeface="Tw Cen MT" pitchFamily="34" charset="0"/>
                <a:ea typeface="+mn-ea"/>
                <a:cs typeface="+mn-cs"/>
              </a:rPr>
              <a:t>climate modes</a:t>
            </a:r>
          </a:p>
        </p:txBody>
      </p:sp>
      <p:sp>
        <p:nvSpPr>
          <p:cNvPr id="11" name="Rectangle 10"/>
          <p:cNvSpPr/>
          <p:nvPr/>
        </p:nvSpPr>
        <p:spPr>
          <a:xfrm>
            <a:off x="457200" y="4038600"/>
            <a:ext cx="56388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3. Interpret available </a:t>
            </a:r>
            <a:r>
              <a:rPr kumimoji="0" lang="en-US" sz="2400" b="1" i="0" u="none" strike="noStrike" kern="1200" cap="none" spc="0" normalizeH="0" baseline="0" noProof="0" dirty="0">
                <a:ln>
                  <a:noFill/>
                </a:ln>
                <a:solidFill>
                  <a:srgbClr val="000000"/>
                </a:solidFill>
                <a:effectLst/>
                <a:uLnTx/>
                <a:uFillTx/>
                <a:latin typeface="Tw Cen MT" pitchFamily="34" charset="0"/>
                <a:ea typeface="+mn-ea"/>
                <a:cs typeface="+mn-cs"/>
              </a:rPr>
              <a:t>forecasts</a:t>
            </a:r>
          </a:p>
        </p:txBody>
      </p:sp>
      <p:sp>
        <p:nvSpPr>
          <p:cNvPr id="13" name="Rectangle 12"/>
          <p:cNvSpPr/>
          <p:nvPr/>
        </p:nvSpPr>
        <p:spPr>
          <a:xfrm>
            <a:off x="457200" y="5029200"/>
            <a:ext cx="56388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4. Incorporate </a:t>
            </a:r>
            <a:r>
              <a:rPr kumimoji="0" lang="en-US" sz="2400" b="1" i="0" u="none" strike="noStrike" kern="1200" cap="none" spc="0" normalizeH="0" baseline="0" noProof="0" dirty="0">
                <a:ln>
                  <a:noFill/>
                </a:ln>
                <a:solidFill>
                  <a:srgbClr val="000000"/>
                </a:solidFill>
                <a:effectLst/>
                <a:uLnTx/>
                <a:uFillTx/>
                <a:latin typeface="Tw Cen MT" pitchFamily="34" charset="0"/>
                <a:ea typeface="+mn-ea"/>
                <a:cs typeface="+mn-cs"/>
              </a:rPr>
              <a:t>monitoring data</a:t>
            </a:r>
            <a:r>
              <a:rPr kumimoji="0" lang="en-US" sz="2400" b="0" i="0" u="none" strike="noStrike" kern="1200" cap="none" spc="0" normalizeH="0" baseline="0" noProof="0" dirty="0">
                <a:ln>
                  <a:noFill/>
                </a:ln>
                <a:solidFill>
                  <a:srgbClr val="000000"/>
                </a:solidFill>
                <a:effectLst/>
                <a:uLnTx/>
                <a:uFillTx/>
                <a:latin typeface="Tw Cen MT" pitchFamily="34" charset="0"/>
                <a:ea typeface="+mn-ea"/>
                <a:cs typeface="+mn-cs"/>
              </a:rPr>
              <a:t> from remote sensing and other sources</a:t>
            </a:r>
          </a:p>
        </p:txBody>
      </p:sp>
      <p:sp>
        <p:nvSpPr>
          <p:cNvPr id="12"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
        <p:nvSpPr>
          <p:cNvPr id="14" name="Right Brace 13"/>
          <p:cNvSpPr/>
          <p:nvPr/>
        </p:nvSpPr>
        <p:spPr>
          <a:xfrm>
            <a:off x="6248400" y="2514600"/>
            <a:ext cx="457200" cy="3048000"/>
          </a:xfrm>
          <a:prstGeom prst="rightBrace">
            <a:avLst>
              <a:gd name="adj1" fmla="val 122058"/>
              <a:gd name="adj2" fmla="val 49982"/>
            </a:avLst>
          </a:prstGeom>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p:cNvSpPr/>
          <p:nvPr/>
        </p:nvSpPr>
        <p:spPr>
          <a:xfrm>
            <a:off x="6858000" y="2819400"/>
            <a:ext cx="1905000"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itchFamily="34" charset="0"/>
                <a:ea typeface="+mn-ea"/>
                <a:cs typeface="+mn-cs"/>
              </a:rPr>
              <a:t>After each step, develop assumptions about temporal and spatial distribution of rains and cumulative seasonal rainfall</a:t>
            </a:r>
          </a:p>
        </p:txBody>
      </p:sp>
    </p:spTree>
    <p:extLst>
      <p:ext uri="{BB962C8B-B14F-4D97-AF65-F5344CB8AC3E}">
        <p14:creationId xmlns:p14="http://schemas.microsoft.com/office/powerpoint/2010/main" val="22287016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914400"/>
            <a:ext cx="8229600" cy="487363"/>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Climate Forecast Interpretation: </a:t>
            </a:r>
            <a:b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Climate Outlook Forums (COF)</a:t>
            </a:r>
          </a:p>
        </p:txBody>
      </p:sp>
      <p:sp>
        <p:nvSpPr>
          <p:cNvPr id="44035"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63AA8A-B643-4E56-84F8-42DA8C9E264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44037"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8"/>
          <p:cNvSpPr txBox="1">
            <a:spLocks noChangeArrowheads="1"/>
          </p:cNvSpPr>
          <p:nvPr/>
        </p:nvSpPr>
        <p:spPr bwMode="auto">
          <a:xfrm>
            <a:off x="457200" y="1905000"/>
            <a:ext cx="3505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Consensus forecast produced as the outcome of a regular meeting of experts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Standards and process vary among regions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Numbers represent the probability of above average, average, and below average rainfall</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endParaRPr>
          </a:p>
        </p:txBody>
      </p:sp>
      <p:pic>
        <p:nvPicPr>
          <p:cNvPr id="4403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905000"/>
            <a:ext cx="4460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26637943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08" r="-1093"/>
          <a:stretch/>
        </p:blipFill>
        <p:spPr bwMode="auto">
          <a:xfrm>
            <a:off x="2446982" y="1567913"/>
            <a:ext cx="4402436" cy="455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348486" y="533400"/>
            <a:ext cx="8458200" cy="83820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National Climate Outlooks</a:t>
            </a:r>
          </a:p>
        </p:txBody>
      </p:sp>
      <p:sp>
        <p:nvSpPr>
          <p:cNvPr id="5"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129724497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w Cen MT" pitchFamily="34" charset="0"/>
                <a:ea typeface="+mn-ea"/>
                <a:cs typeface="+mn-cs"/>
              </a:rPr>
              <a:t>Step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4 </a:t>
            </a:r>
            <a:r>
              <a:rPr kumimoji="0" lang="en-US" sz="2800" b="1" i="1" u="none" strike="noStrike" kern="1200" cap="none" spc="0" normalizeH="0" baseline="0" noProof="0" dirty="0">
                <a:ln>
                  <a:noFill/>
                </a:ln>
                <a:solidFill>
                  <a:srgbClr val="000000"/>
                </a:solidFill>
                <a:effectLst/>
                <a:uLnTx/>
                <a:uFillTx/>
                <a:latin typeface="Tw Cen MT" pitchFamily="34" charset="0"/>
                <a:ea typeface="+mn-ea"/>
                <a:cs typeface="+mn-cs"/>
              </a:rPr>
              <a:t>Incorporating Monitoring Data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Summary </a:t>
            </a:r>
          </a:p>
        </p:txBody>
      </p:sp>
      <p:sp>
        <p:nvSpPr>
          <p:cNvPr id="15" name="Rectangle 14"/>
          <p:cNvSpPr/>
          <p:nvPr/>
        </p:nvSpPr>
        <p:spPr>
          <a:xfrm>
            <a:off x="447675" y="1752600"/>
            <a:ext cx="8305800" cy="6000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Assess when the season started and how that compares to usual</a:t>
            </a:r>
          </a:p>
        </p:txBody>
      </p:sp>
      <p:sp>
        <p:nvSpPr>
          <p:cNvPr id="16" name="Rectangle 15"/>
          <p:cNvSpPr/>
          <p:nvPr/>
        </p:nvSpPr>
        <p:spPr>
          <a:xfrm>
            <a:off x="447675" y="2492375"/>
            <a:ext cx="8305800" cy="6048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Monitor observed rainfall to date and assess how rainfall aligns historically</a:t>
            </a:r>
          </a:p>
        </p:txBody>
      </p:sp>
      <p:sp>
        <p:nvSpPr>
          <p:cNvPr id="19" name="Rectangle 18"/>
          <p:cNvSpPr/>
          <p:nvPr/>
        </p:nvSpPr>
        <p:spPr>
          <a:xfrm>
            <a:off x="447675" y="3236913"/>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Use information from remote sensing and from the ground on seasonal progress</a:t>
            </a:r>
          </a:p>
        </p:txBody>
      </p:sp>
      <p:sp>
        <p:nvSpPr>
          <p:cNvPr id="20" name="Rectangle 19"/>
          <p:cNvSpPr/>
          <p:nvPr/>
        </p:nvSpPr>
        <p:spPr>
          <a:xfrm>
            <a:off x="447675" y="3979863"/>
            <a:ext cx="8305800" cy="6048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Examine the changing probability of rainfall events over the course of the season</a:t>
            </a:r>
          </a:p>
        </p:txBody>
      </p:sp>
      <p:sp>
        <p:nvSpPr>
          <p:cNvPr id="22" name="Rectangle 21"/>
          <p:cNvSpPr/>
          <p:nvPr/>
        </p:nvSpPr>
        <p:spPr>
          <a:xfrm>
            <a:off x="447675" y="47244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18FFD">
                    <a:lumMod val="50000"/>
                  </a:srgbClr>
                </a:solidFill>
                <a:effectLst/>
                <a:uLnTx/>
                <a:uFillTx/>
                <a:latin typeface="Tw Cen MT" pitchFamily="34" charset="0"/>
                <a:ea typeface="+mn-ea"/>
                <a:cs typeface="+mn-cs"/>
              </a:rPr>
              <a:t>Continually revise assumptions based on remote sensing observations, updated forecast information, and field data</a:t>
            </a:r>
          </a:p>
        </p:txBody>
      </p:sp>
    </p:spTree>
    <p:extLst>
      <p:ext uri="{BB962C8B-B14F-4D97-AF65-F5344CB8AC3E}">
        <p14:creationId xmlns:p14="http://schemas.microsoft.com/office/powerpoint/2010/main" val="41681776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2075" y="381001"/>
            <a:ext cx="8959850" cy="914400"/>
          </a:xfrm>
        </p:spPr>
        <p:txBody>
          <a:bodyPr/>
          <a:lstStyle/>
          <a:p>
            <a:pPr algn="ctr"/>
            <a:r>
              <a:rPr lang="en-US" dirty="0" smtClean="0"/>
              <a:t>Climatology</a:t>
            </a:r>
          </a:p>
        </p:txBody>
      </p:sp>
      <p:grpSp>
        <p:nvGrpSpPr>
          <p:cNvPr id="11267" name="Group 3"/>
          <p:cNvGrpSpPr>
            <a:grpSpLocks/>
          </p:cNvGrpSpPr>
          <p:nvPr/>
        </p:nvGrpSpPr>
        <p:grpSpPr bwMode="auto">
          <a:xfrm>
            <a:off x="4953000" y="1828800"/>
            <a:ext cx="2514600" cy="2193925"/>
            <a:chOff x="5562600" y="627001"/>
            <a:chExt cx="3125337" cy="2619788"/>
          </a:xfrm>
        </p:grpSpPr>
        <p:pic>
          <p:nvPicPr>
            <p:cNvPr id="11275" name="Picture 2"/>
            <p:cNvPicPr>
              <a:picLocks noChangeAspect="1" noChangeArrowheads="1"/>
            </p:cNvPicPr>
            <p:nvPr/>
          </p:nvPicPr>
          <p:blipFill>
            <a:blip r:embed="rId3" cstate="print"/>
            <a:srcRect l="4880" t="18263" r="6198"/>
            <a:stretch>
              <a:fillRect/>
            </a:stretch>
          </p:blipFill>
          <p:spPr bwMode="auto">
            <a:xfrm>
              <a:off x="5562600" y="627001"/>
              <a:ext cx="3125337" cy="2619788"/>
            </a:xfrm>
            <a:prstGeom prst="rect">
              <a:avLst/>
            </a:prstGeom>
            <a:noFill/>
            <a:ln w="9525">
              <a:noFill/>
              <a:miter lim="800000"/>
              <a:headEnd/>
              <a:tailEnd/>
            </a:ln>
          </p:spPr>
        </p:pic>
        <p:sp>
          <p:nvSpPr>
            <p:cNvPr id="11276" name="Oval 2"/>
            <p:cNvSpPr>
              <a:spLocks noChangeArrowheads="1"/>
            </p:cNvSpPr>
            <p:nvPr/>
          </p:nvSpPr>
          <p:spPr bwMode="auto">
            <a:xfrm>
              <a:off x="6705600" y="1963053"/>
              <a:ext cx="762000" cy="381000"/>
            </a:xfrm>
            <a:prstGeom prst="ellipse">
              <a:avLst/>
            </a:prstGeom>
            <a:noFill/>
            <a:ln w="22225" algn="ctr">
              <a:solidFill>
                <a:srgbClr val="FF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val 6"/>
            <p:cNvSpPr/>
            <p:nvPr/>
          </p:nvSpPr>
          <p:spPr bwMode="auto">
            <a:xfrm>
              <a:off x="6858000" y="1371600"/>
              <a:ext cx="7620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Oval 7"/>
            <p:cNvSpPr/>
            <p:nvPr/>
          </p:nvSpPr>
          <p:spPr bwMode="auto">
            <a:xfrm>
              <a:off x="7315200" y="838200"/>
              <a:ext cx="5334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pic>
        <p:nvPicPr>
          <p:cNvPr id="11268" name="Picture 6"/>
          <p:cNvPicPr>
            <a:picLocks noChangeAspect="1"/>
          </p:cNvPicPr>
          <p:nvPr/>
        </p:nvPicPr>
        <p:blipFill>
          <a:blip r:embed="rId4" cstate="print"/>
          <a:srcRect/>
          <a:stretch>
            <a:fillRect/>
          </a:stretch>
        </p:blipFill>
        <p:spPr bwMode="auto">
          <a:xfrm>
            <a:off x="914400" y="1828800"/>
            <a:ext cx="3405188" cy="2286000"/>
          </a:xfrm>
          <a:prstGeom prst="rect">
            <a:avLst/>
          </a:prstGeom>
          <a:noFill/>
          <a:ln w="9525">
            <a:noFill/>
            <a:miter lim="800000"/>
            <a:headEnd/>
            <a:tailEnd/>
          </a:ln>
        </p:spPr>
      </p:pic>
      <p:pic>
        <p:nvPicPr>
          <p:cNvPr id="11269" name="Picture 7"/>
          <p:cNvPicPr>
            <a:picLocks noChangeAspect="1"/>
          </p:cNvPicPr>
          <p:nvPr/>
        </p:nvPicPr>
        <p:blipFill>
          <a:blip r:embed="rId5" cstate="print"/>
          <a:srcRect/>
          <a:stretch>
            <a:fillRect/>
          </a:stretch>
        </p:blipFill>
        <p:spPr bwMode="auto">
          <a:xfrm>
            <a:off x="738188" y="4022725"/>
            <a:ext cx="3405188" cy="2286000"/>
          </a:xfrm>
          <a:prstGeom prst="rect">
            <a:avLst/>
          </a:prstGeom>
          <a:noFill/>
          <a:ln w="9525">
            <a:noFill/>
            <a:miter lim="800000"/>
            <a:headEnd/>
            <a:tailEnd/>
          </a:ln>
        </p:spPr>
      </p:pic>
      <p:pic>
        <p:nvPicPr>
          <p:cNvPr id="11270" name="Picture 8"/>
          <p:cNvPicPr>
            <a:picLocks noChangeAspect="1"/>
          </p:cNvPicPr>
          <p:nvPr/>
        </p:nvPicPr>
        <p:blipFill>
          <a:blip r:embed="rId6" cstate="print"/>
          <a:srcRect/>
          <a:stretch>
            <a:fillRect/>
          </a:stretch>
        </p:blipFill>
        <p:spPr bwMode="auto">
          <a:xfrm>
            <a:off x="4648200" y="4114800"/>
            <a:ext cx="3403600" cy="2286000"/>
          </a:xfrm>
          <a:prstGeom prst="rect">
            <a:avLst/>
          </a:prstGeom>
          <a:noFill/>
          <a:ln w="9525">
            <a:noFill/>
            <a:miter lim="800000"/>
            <a:headEnd/>
            <a:tailEnd/>
          </a:ln>
        </p:spPr>
      </p:pic>
      <p:cxnSp>
        <p:nvCxnSpPr>
          <p:cNvPr id="11271" name="Straight Arrow Connector 11"/>
          <p:cNvCxnSpPr>
            <a:cxnSpLocks noChangeShapeType="1"/>
          </p:cNvCxnSpPr>
          <p:nvPr/>
        </p:nvCxnSpPr>
        <p:spPr bwMode="auto">
          <a:xfrm>
            <a:off x="4495800" y="2590800"/>
            <a:ext cx="1600200" cy="0"/>
          </a:xfrm>
          <a:prstGeom prst="straightConnector1">
            <a:avLst/>
          </a:prstGeom>
          <a:noFill/>
          <a:ln w="38100" algn="ctr">
            <a:solidFill>
              <a:srgbClr val="1F497D"/>
            </a:solidFill>
            <a:round/>
            <a:headEnd/>
            <a:tailEnd type="triangle" w="med" len="med"/>
          </a:ln>
        </p:spPr>
      </p:cxnSp>
      <p:cxnSp>
        <p:nvCxnSpPr>
          <p:cNvPr id="13" name="Straight Arrow Connector 12"/>
          <p:cNvCxnSpPr/>
          <p:nvPr/>
        </p:nvCxnSpPr>
        <p:spPr bwMode="auto">
          <a:xfrm>
            <a:off x="5715000" y="3276600"/>
            <a:ext cx="1752600" cy="0"/>
          </a:xfrm>
          <a:prstGeom prst="straightConnector1">
            <a:avLst/>
          </a:prstGeom>
          <a:noFill/>
          <a:ln w="38100" cap="flat" cmpd="sng" algn="ctr">
            <a:solidFill>
              <a:srgbClr val="1F497D"/>
            </a:solidFill>
            <a:prstDash val="solid"/>
            <a:round/>
            <a:headEnd type="none" w="med" len="med"/>
            <a:tailEnd type="triangle" w="med" len="med"/>
          </a:ln>
          <a:effectLst/>
          <a:scene3d>
            <a:camera prst="orthographicFront">
              <a:rot lat="0" lon="0" rev="5400000"/>
            </a:camera>
            <a:lightRig rig="threePt" dir="t"/>
          </a:scene3d>
          <a:extLst/>
        </p:spPr>
      </p:cxnSp>
      <p:cxnSp>
        <p:nvCxnSpPr>
          <p:cNvPr id="11273" name="Straight Arrow Connector 14"/>
          <p:cNvCxnSpPr>
            <a:cxnSpLocks noChangeShapeType="1"/>
          </p:cNvCxnSpPr>
          <p:nvPr/>
        </p:nvCxnSpPr>
        <p:spPr bwMode="auto">
          <a:xfrm flipV="1">
            <a:off x="4572000" y="3276600"/>
            <a:ext cx="1371600" cy="838200"/>
          </a:xfrm>
          <a:prstGeom prst="straightConnector1">
            <a:avLst/>
          </a:prstGeom>
          <a:noFill/>
          <a:ln w="38100" algn="ctr">
            <a:solidFill>
              <a:srgbClr val="1F497D"/>
            </a:solidFill>
            <a:round/>
            <a:headEnd/>
            <a:tailEnd type="triangle" w="med" len="med"/>
          </a:ln>
        </p:spPr>
      </p:cxnSp>
      <p:sp>
        <p:nvSpPr>
          <p:cNvPr id="19" name="Title 1"/>
          <p:cNvSpPr txBox="1">
            <a:spLocks/>
          </p:cNvSpPr>
          <p:nvPr/>
        </p:nvSpPr>
        <p:spPr>
          <a:xfrm>
            <a:off x="609600" y="1066801"/>
            <a:ext cx="8305800" cy="457200"/>
          </a:xfrm>
          <a:prstGeom prst="rect">
            <a:avLst/>
          </a:prstGeom>
        </p:spPr>
        <p:txBody>
          <a:bodyPr>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w Cen MT" pitchFamily="34" charset="0"/>
                <a:ea typeface="+mj-ea"/>
                <a:cs typeface="+mj-cs"/>
              </a:rPr>
              <a:t>Mean </a:t>
            </a:r>
            <a:r>
              <a:rPr kumimoji="0" lang="en-US" sz="1800" b="0" i="0" u="none" strike="noStrike" kern="0" cap="none" spc="0" normalizeH="0" baseline="0" noProof="0" dirty="0" err="1" smtClean="0">
                <a:ln>
                  <a:noFill/>
                </a:ln>
                <a:solidFill>
                  <a:srgbClr val="000000"/>
                </a:solidFill>
                <a:effectLst/>
                <a:uLnTx/>
                <a:uFillTx/>
                <a:latin typeface="Tw Cen MT" pitchFamily="34" charset="0"/>
                <a:ea typeface="+mj-ea"/>
                <a:cs typeface="+mj-cs"/>
              </a:rPr>
              <a:t>Dekadal</a:t>
            </a:r>
            <a:r>
              <a:rPr kumimoji="0" lang="en-US" sz="1800" b="0" i="0" u="none" strike="noStrike" kern="0" cap="none" spc="0" normalizeH="0" baseline="0" noProof="0" dirty="0" smtClean="0">
                <a:ln>
                  <a:noFill/>
                </a:ln>
                <a:solidFill>
                  <a:srgbClr val="000000"/>
                </a:solidFill>
                <a:effectLst/>
                <a:uLnTx/>
                <a:uFillTx/>
                <a:latin typeface="Tw Cen MT" pitchFamily="34" charset="0"/>
                <a:ea typeface="+mj-ea"/>
                <a:cs typeface="+mj-cs"/>
              </a:rPr>
              <a:t> Rainfall Distribution</a:t>
            </a:r>
            <a:endParaRPr kumimoji="0" lang="en-US" sz="1800" b="0" i="0" u="none" strike="noStrike" kern="0" cap="none" spc="0" normalizeH="0" baseline="0" noProof="0" dirty="0">
              <a:ln>
                <a:noFill/>
              </a:ln>
              <a:solidFill>
                <a:srgbClr val="000000"/>
              </a:solidFill>
              <a:effectLst/>
              <a:uLnTx/>
              <a:uFillTx/>
              <a:latin typeface="Tw Cen MT" pitchFamily="34" charset="0"/>
              <a:ea typeface="+mj-ea"/>
              <a:cs typeface="+mj-cs"/>
            </a:endParaRPr>
          </a:p>
        </p:txBody>
      </p:sp>
    </p:spTree>
    <p:extLst>
      <p:ext uri="{BB962C8B-B14F-4D97-AF65-F5344CB8AC3E}">
        <p14:creationId xmlns:p14="http://schemas.microsoft.com/office/powerpoint/2010/main" val="24878186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685800"/>
            <a:ext cx="9144000" cy="731838"/>
          </a:xfrm>
        </p:spPr>
        <p:txBody>
          <a:bodyPr/>
          <a:lstStyle/>
          <a:p>
            <a:pPr algn="ctr"/>
            <a:r>
              <a:rPr lang="en-US" dirty="0" smtClean="0"/>
              <a:t>Climatology</a:t>
            </a:r>
          </a:p>
        </p:txBody>
      </p:sp>
      <p:grpSp>
        <p:nvGrpSpPr>
          <p:cNvPr id="12291" name="Group 3"/>
          <p:cNvGrpSpPr>
            <a:grpSpLocks/>
          </p:cNvGrpSpPr>
          <p:nvPr/>
        </p:nvGrpSpPr>
        <p:grpSpPr bwMode="auto">
          <a:xfrm>
            <a:off x="5105400" y="1676400"/>
            <a:ext cx="2667000" cy="2209800"/>
            <a:chOff x="5562600" y="627001"/>
            <a:chExt cx="3125337" cy="2619788"/>
          </a:xfrm>
        </p:grpSpPr>
        <p:pic>
          <p:nvPicPr>
            <p:cNvPr id="12299" name="Picture 2"/>
            <p:cNvPicPr>
              <a:picLocks noChangeAspect="1" noChangeArrowheads="1"/>
            </p:cNvPicPr>
            <p:nvPr/>
          </p:nvPicPr>
          <p:blipFill>
            <a:blip r:embed="rId3" cstate="print"/>
            <a:srcRect l="4880" t="18263" r="6198"/>
            <a:stretch>
              <a:fillRect/>
            </a:stretch>
          </p:blipFill>
          <p:spPr bwMode="auto">
            <a:xfrm>
              <a:off x="5562600" y="627001"/>
              <a:ext cx="3125337" cy="2619788"/>
            </a:xfrm>
            <a:prstGeom prst="rect">
              <a:avLst/>
            </a:prstGeom>
            <a:noFill/>
            <a:ln w="9525">
              <a:noFill/>
              <a:miter lim="800000"/>
              <a:headEnd/>
              <a:tailEnd/>
            </a:ln>
          </p:spPr>
        </p:pic>
        <p:sp>
          <p:nvSpPr>
            <p:cNvPr id="12300" name="Oval 2"/>
            <p:cNvSpPr>
              <a:spLocks noChangeArrowheads="1"/>
            </p:cNvSpPr>
            <p:nvPr/>
          </p:nvSpPr>
          <p:spPr bwMode="auto">
            <a:xfrm>
              <a:off x="6705600" y="1963053"/>
              <a:ext cx="762000" cy="381000"/>
            </a:xfrm>
            <a:prstGeom prst="ellipse">
              <a:avLst/>
            </a:prstGeom>
            <a:noFill/>
            <a:ln w="22225" algn="ctr">
              <a:solidFill>
                <a:srgbClr val="FF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val 6"/>
            <p:cNvSpPr/>
            <p:nvPr/>
          </p:nvSpPr>
          <p:spPr bwMode="auto">
            <a:xfrm>
              <a:off x="6858000" y="1371600"/>
              <a:ext cx="7620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Oval 7"/>
            <p:cNvSpPr/>
            <p:nvPr/>
          </p:nvSpPr>
          <p:spPr bwMode="auto">
            <a:xfrm>
              <a:off x="7315200" y="838200"/>
              <a:ext cx="5334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pic>
        <p:nvPicPr>
          <p:cNvPr id="12292" name="Picture 13"/>
          <p:cNvPicPr>
            <a:picLocks noChangeAspect="1"/>
          </p:cNvPicPr>
          <p:nvPr/>
        </p:nvPicPr>
        <p:blipFill>
          <a:blip r:embed="rId4" cstate="print"/>
          <a:srcRect/>
          <a:stretch>
            <a:fillRect/>
          </a:stretch>
        </p:blipFill>
        <p:spPr bwMode="auto">
          <a:xfrm>
            <a:off x="457200" y="1752600"/>
            <a:ext cx="3405188" cy="2286000"/>
          </a:xfrm>
          <a:prstGeom prst="rect">
            <a:avLst/>
          </a:prstGeom>
          <a:noFill/>
          <a:ln w="9525">
            <a:noFill/>
            <a:miter lim="800000"/>
            <a:headEnd/>
            <a:tailEnd/>
          </a:ln>
        </p:spPr>
      </p:pic>
      <p:pic>
        <p:nvPicPr>
          <p:cNvPr id="12293" name="Picture 14"/>
          <p:cNvPicPr>
            <a:picLocks noChangeAspect="1"/>
          </p:cNvPicPr>
          <p:nvPr/>
        </p:nvPicPr>
        <p:blipFill>
          <a:blip r:embed="rId5" cstate="print"/>
          <a:srcRect/>
          <a:stretch>
            <a:fillRect/>
          </a:stretch>
        </p:blipFill>
        <p:spPr bwMode="auto">
          <a:xfrm>
            <a:off x="457200" y="4114800"/>
            <a:ext cx="3405188" cy="2286000"/>
          </a:xfrm>
          <a:prstGeom prst="rect">
            <a:avLst/>
          </a:prstGeom>
          <a:noFill/>
          <a:ln w="9525">
            <a:noFill/>
            <a:miter lim="800000"/>
            <a:headEnd/>
            <a:tailEnd/>
          </a:ln>
        </p:spPr>
      </p:pic>
      <p:pic>
        <p:nvPicPr>
          <p:cNvPr id="12294" name="Picture 15"/>
          <p:cNvPicPr>
            <a:picLocks noChangeAspect="1"/>
          </p:cNvPicPr>
          <p:nvPr/>
        </p:nvPicPr>
        <p:blipFill>
          <a:blip r:embed="rId6" cstate="print"/>
          <a:srcRect/>
          <a:stretch>
            <a:fillRect/>
          </a:stretch>
        </p:blipFill>
        <p:spPr bwMode="auto">
          <a:xfrm>
            <a:off x="4724400" y="4114800"/>
            <a:ext cx="3403600" cy="2286000"/>
          </a:xfrm>
          <a:prstGeom prst="rect">
            <a:avLst/>
          </a:prstGeom>
          <a:noFill/>
          <a:ln w="9525">
            <a:noFill/>
            <a:miter lim="800000"/>
            <a:headEnd/>
            <a:tailEnd/>
          </a:ln>
        </p:spPr>
      </p:pic>
      <p:cxnSp>
        <p:nvCxnSpPr>
          <p:cNvPr id="12295" name="Straight Arrow Connector 11"/>
          <p:cNvCxnSpPr>
            <a:cxnSpLocks noChangeShapeType="1"/>
          </p:cNvCxnSpPr>
          <p:nvPr/>
        </p:nvCxnSpPr>
        <p:spPr bwMode="auto">
          <a:xfrm>
            <a:off x="3886200" y="2438400"/>
            <a:ext cx="2362200" cy="0"/>
          </a:xfrm>
          <a:prstGeom prst="straightConnector1">
            <a:avLst/>
          </a:prstGeom>
          <a:noFill/>
          <a:ln w="38100" algn="ctr">
            <a:solidFill>
              <a:srgbClr val="1F497D"/>
            </a:solidFill>
            <a:round/>
            <a:headEnd/>
            <a:tailEnd type="triangle" w="med" len="med"/>
          </a:ln>
        </p:spPr>
      </p:cxnSp>
      <p:cxnSp>
        <p:nvCxnSpPr>
          <p:cNvPr id="12296" name="Straight Arrow Connector 12"/>
          <p:cNvCxnSpPr>
            <a:cxnSpLocks noChangeShapeType="1"/>
          </p:cNvCxnSpPr>
          <p:nvPr/>
        </p:nvCxnSpPr>
        <p:spPr bwMode="auto">
          <a:xfrm flipV="1">
            <a:off x="4191000" y="3124200"/>
            <a:ext cx="1981200" cy="1066800"/>
          </a:xfrm>
          <a:prstGeom prst="straightConnector1">
            <a:avLst/>
          </a:prstGeom>
          <a:noFill/>
          <a:ln w="38100" algn="ctr">
            <a:solidFill>
              <a:srgbClr val="1F497D"/>
            </a:solidFill>
            <a:round/>
            <a:headEnd/>
            <a:tailEnd type="triangle" w="med" len="med"/>
          </a:ln>
        </p:spPr>
      </p:cxnSp>
      <p:cxnSp>
        <p:nvCxnSpPr>
          <p:cNvPr id="14" name="Straight Arrow Connector 13"/>
          <p:cNvCxnSpPr/>
          <p:nvPr/>
        </p:nvCxnSpPr>
        <p:spPr bwMode="auto">
          <a:xfrm>
            <a:off x="5943600" y="3200400"/>
            <a:ext cx="1752600" cy="0"/>
          </a:xfrm>
          <a:prstGeom prst="straightConnector1">
            <a:avLst/>
          </a:prstGeom>
          <a:noFill/>
          <a:ln w="38100" cap="flat" cmpd="sng" algn="ctr">
            <a:solidFill>
              <a:srgbClr val="1F497D"/>
            </a:solidFill>
            <a:prstDash val="solid"/>
            <a:round/>
            <a:headEnd type="none" w="med" len="med"/>
            <a:tailEnd type="triangle" w="med" len="med"/>
          </a:ln>
          <a:effectLst/>
          <a:scene3d>
            <a:camera prst="orthographicFront">
              <a:rot lat="0" lon="0" rev="5400000"/>
            </a:camera>
            <a:lightRig rig="threePt" dir="t"/>
          </a:scene3d>
          <a:extLst/>
        </p:spPr>
      </p:cxnSp>
      <p:sp>
        <p:nvSpPr>
          <p:cNvPr id="15" name="Title 1"/>
          <p:cNvSpPr txBox="1">
            <a:spLocks/>
          </p:cNvSpPr>
          <p:nvPr/>
        </p:nvSpPr>
        <p:spPr>
          <a:xfrm>
            <a:off x="533400" y="1295400"/>
            <a:ext cx="8305800" cy="422275"/>
          </a:xfrm>
          <a:prstGeom prst="rect">
            <a:avLst/>
          </a:prstGeom>
        </p:spPr>
        <p:txBody>
          <a:bodyPr>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w Cen MT" pitchFamily="34" charset="0"/>
                <a:ea typeface="+mj-ea"/>
                <a:cs typeface="+mj-cs"/>
              </a:rPr>
              <a:t>Mean Cumulative Rainfall</a:t>
            </a:r>
          </a:p>
        </p:txBody>
      </p:sp>
    </p:spTree>
    <p:extLst>
      <p:ext uri="{BB962C8B-B14F-4D97-AF65-F5344CB8AC3E}">
        <p14:creationId xmlns:p14="http://schemas.microsoft.com/office/powerpoint/2010/main" val="13856904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2075" y="777875"/>
            <a:ext cx="8959850" cy="730250"/>
          </a:xfrm>
        </p:spPr>
        <p:txBody>
          <a:bodyPr/>
          <a:lstStyle/>
          <a:p>
            <a:pPr algn="ctr"/>
            <a:r>
              <a:rPr lang="en-US" dirty="0" smtClean="0"/>
              <a:t>Climatology</a:t>
            </a:r>
          </a:p>
        </p:txBody>
      </p:sp>
      <p:sp>
        <p:nvSpPr>
          <p:cNvPr id="4" name="Title 1"/>
          <p:cNvSpPr txBox="1">
            <a:spLocks/>
          </p:cNvSpPr>
          <p:nvPr/>
        </p:nvSpPr>
        <p:spPr>
          <a:xfrm>
            <a:off x="228600" y="1371600"/>
            <a:ext cx="8610600" cy="422275"/>
          </a:xfrm>
          <a:prstGeom prst="rect">
            <a:avLst/>
          </a:prstGeom>
        </p:spPr>
        <p:txBody>
          <a:bodyPr>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w Cen MT" pitchFamily="34" charset="0"/>
                <a:ea typeface="+mj-ea"/>
                <a:cs typeface="+mj-cs"/>
              </a:rPr>
              <a:t>Mean Start of Season (SOS)</a:t>
            </a:r>
          </a:p>
        </p:txBody>
      </p:sp>
      <p:pic>
        <p:nvPicPr>
          <p:cNvPr id="13316" name="Picture 3"/>
          <p:cNvPicPr>
            <a:picLocks noChangeAspect="1" noChangeArrowheads="1"/>
          </p:cNvPicPr>
          <p:nvPr/>
        </p:nvPicPr>
        <p:blipFill>
          <a:blip r:embed="rId3" cstate="print"/>
          <a:srcRect/>
          <a:stretch>
            <a:fillRect/>
          </a:stretch>
        </p:blipFill>
        <p:spPr bwMode="auto">
          <a:xfrm>
            <a:off x="923925" y="2286000"/>
            <a:ext cx="885825" cy="3171825"/>
          </a:xfrm>
          <a:prstGeom prst="rect">
            <a:avLst/>
          </a:prstGeom>
          <a:noFill/>
          <a:ln w="9525">
            <a:noFill/>
            <a:miter lim="800000"/>
            <a:headEnd/>
            <a:tailEnd/>
          </a:ln>
        </p:spPr>
      </p:pic>
      <p:grpSp>
        <p:nvGrpSpPr>
          <p:cNvPr id="13317" name="Group 13"/>
          <p:cNvGrpSpPr>
            <a:grpSpLocks/>
          </p:cNvGrpSpPr>
          <p:nvPr/>
        </p:nvGrpSpPr>
        <p:grpSpPr bwMode="auto">
          <a:xfrm>
            <a:off x="2971800" y="1905000"/>
            <a:ext cx="4267200" cy="4037013"/>
            <a:chOff x="3724275" y="1447655"/>
            <a:chExt cx="4505325" cy="4341979"/>
          </a:xfrm>
        </p:grpSpPr>
        <p:pic>
          <p:nvPicPr>
            <p:cNvPr id="13324" name="Picture 2"/>
            <p:cNvPicPr>
              <a:picLocks noChangeAspect="1" noChangeArrowheads="1"/>
            </p:cNvPicPr>
            <p:nvPr/>
          </p:nvPicPr>
          <p:blipFill>
            <a:blip r:embed="rId4" cstate="print"/>
            <a:srcRect t="2177"/>
            <a:stretch>
              <a:fillRect/>
            </a:stretch>
          </p:blipFill>
          <p:spPr bwMode="auto">
            <a:xfrm>
              <a:off x="3724275" y="1447655"/>
              <a:ext cx="4505325" cy="4341979"/>
            </a:xfrm>
            <a:prstGeom prst="rect">
              <a:avLst/>
            </a:prstGeom>
            <a:noFill/>
            <a:ln w="9525">
              <a:noFill/>
              <a:miter lim="800000"/>
              <a:headEnd/>
              <a:tailEnd/>
            </a:ln>
          </p:spPr>
        </p:pic>
        <p:sp>
          <p:nvSpPr>
            <p:cNvPr id="13325" name="Oval 10"/>
            <p:cNvSpPr>
              <a:spLocks noChangeArrowheads="1"/>
            </p:cNvSpPr>
            <p:nvPr/>
          </p:nvSpPr>
          <p:spPr bwMode="auto">
            <a:xfrm>
              <a:off x="5095875" y="4572000"/>
              <a:ext cx="762000" cy="381000"/>
            </a:xfrm>
            <a:prstGeom prst="ellipse">
              <a:avLst/>
            </a:prstGeom>
            <a:noFill/>
            <a:ln w="22225" algn="ctr">
              <a:solidFill>
                <a:srgbClr val="FF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Oval 8"/>
            <p:cNvSpPr/>
            <p:nvPr/>
          </p:nvSpPr>
          <p:spPr bwMode="auto">
            <a:xfrm>
              <a:off x="5095875" y="3962400"/>
              <a:ext cx="7620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 name="Oval 9"/>
            <p:cNvSpPr/>
            <p:nvPr/>
          </p:nvSpPr>
          <p:spPr bwMode="auto">
            <a:xfrm>
              <a:off x="5705475" y="3657600"/>
              <a:ext cx="5334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13318" name="TextBox 1"/>
          <p:cNvSpPr txBox="1">
            <a:spLocks noChangeArrowheads="1"/>
          </p:cNvSpPr>
          <p:nvPr/>
        </p:nvSpPr>
        <p:spPr bwMode="auto">
          <a:xfrm>
            <a:off x="2819400" y="6096000"/>
            <a:ext cx="2819400" cy="276225"/>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South Africa – Northwest </a:t>
            </a:r>
          </a:p>
        </p:txBody>
      </p:sp>
      <p:sp>
        <p:nvSpPr>
          <p:cNvPr id="13319" name="TextBox 14"/>
          <p:cNvSpPr txBox="1">
            <a:spLocks noChangeArrowheads="1"/>
          </p:cNvSpPr>
          <p:nvPr/>
        </p:nvSpPr>
        <p:spPr bwMode="auto">
          <a:xfrm>
            <a:off x="1981200" y="5029200"/>
            <a:ext cx="1778000" cy="276225"/>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Botswana - Central </a:t>
            </a:r>
          </a:p>
        </p:txBody>
      </p:sp>
      <p:sp>
        <p:nvSpPr>
          <p:cNvPr id="13320" name="TextBox 15"/>
          <p:cNvSpPr txBox="1">
            <a:spLocks noChangeArrowheads="1"/>
          </p:cNvSpPr>
          <p:nvPr/>
        </p:nvSpPr>
        <p:spPr bwMode="auto">
          <a:xfrm>
            <a:off x="5572125" y="5286375"/>
            <a:ext cx="2667000" cy="276225"/>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Zimbabwe – Mashonaland West</a:t>
            </a:r>
          </a:p>
        </p:txBody>
      </p:sp>
      <p:cxnSp>
        <p:nvCxnSpPr>
          <p:cNvPr id="13321" name="Straight Arrow Connector 16"/>
          <p:cNvCxnSpPr>
            <a:cxnSpLocks noChangeShapeType="1"/>
          </p:cNvCxnSpPr>
          <p:nvPr/>
        </p:nvCxnSpPr>
        <p:spPr bwMode="auto">
          <a:xfrm flipV="1">
            <a:off x="3352800" y="4495800"/>
            <a:ext cx="1066800" cy="533400"/>
          </a:xfrm>
          <a:prstGeom prst="straightConnector1">
            <a:avLst/>
          </a:prstGeom>
          <a:noFill/>
          <a:ln w="38100" algn="ctr">
            <a:solidFill>
              <a:srgbClr val="1F497D"/>
            </a:solidFill>
            <a:round/>
            <a:headEnd/>
            <a:tailEnd type="triangle" w="med" len="med"/>
          </a:ln>
        </p:spPr>
      </p:cxnSp>
      <p:cxnSp>
        <p:nvCxnSpPr>
          <p:cNvPr id="15" name="Straight Arrow Connector 14"/>
          <p:cNvCxnSpPr/>
          <p:nvPr/>
        </p:nvCxnSpPr>
        <p:spPr bwMode="auto">
          <a:xfrm flipV="1">
            <a:off x="4038600" y="5410200"/>
            <a:ext cx="762000" cy="457200"/>
          </a:xfrm>
          <a:prstGeom prst="straightConnector1">
            <a:avLst/>
          </a:prstGeom>
          <a:noFill/>
          <a:ln w="38100" cap="flat" cmpd="sng" algn="ctr">
            <a:solidFill>
              <a:srgbClr val="1F497D"/>
            </a:solidFill>
            <a:prstDash val="solid"/>
            <a:round/>
            <a:headEnd type="none" w="med" len="med"/>
            <a:tailEnd type="triangle" w="med" len="med"/>
          </a:ln>
          <a:effectLst/>
          <a:scene3d>
            <a:camera prst="orthographicFront">
              <a:rot lat="0" lon="0" rev="2700000"/>
            </a:camera>
            <a:lightRig rig="threePt" dir="t"/>
          </a:scene3d>
          <a:extLst/>
        </p:spPr>
      </p:cxnSp>
      <p:cxnSp>
        <p:nvCxnSpPr>
          <p:cNvPr id="16" name="Straight Arrow Connector 15"/>
          <p:cNvCxnSpPr/>
          <p:nvPr/>
        </p:nvCxnSpPr>
        <p:spPr bwMode="auto">
          <a:xfrm flipV="1">
            <a:off x="5029200" y="4495800"/>
            <a:ext cx="1066800" cy="533400"/>
          </a:xfrm>
          <a:prstGeom prst="straightConnector1">
            <a:avLst/>
          </a:prstGeom>
          <a:noFill/>
          <a:ln w="38100" cap="flat" cmpd="sng" algn="ctr">
            <a:solidFill>
              <a:srgbClr val="1F497D"/>
            </a:solidFill>
            <a:prstDash val="solid"/>
            <a:round/>
            <a:headEnd type="none" w="med" len="med"/>
            <a:tailEnd type="triangle" w="med" len="med"/>
          </a:ln>
          <a:effectLst/>
          <a:scene3d>
            <a:camera prst="orthographicFront">
              <a:rot lat="0" lon="0" rev="6000000"/>
            </a:camera>
            <a:lightRig rig="threePt" dir="t"/>
          </a:scene3d>
          <a:extLst/>
        </p:spPr>
      </p:cxnSp>
    </p:spTree>
    <p:extLst>
      <p:ext uri="{BB962C8B-B14F-4D97-AF65-F5344CB8AC3E}">
        <p14:creationId xmlns:p14="http://schemas.microsoft.com/office/powerpoint/2010/main" val="42893396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smtClean="0"/>
              <a:t>Climatological</a:t>
            </a:r>
            <a:r>
              <a:rPr lang="en-US" dirty="0" smtClean="0"/>
              <a:t> Assumption</a:t>
            </a:r>
            <a:endParaRPr lang="en-US" dirty="0"/>
          </a:p>
        </p:txBody>
      </p:sp>
      <p:sp>
        <p:nvSpPr>
          <p:cNvPr id="5" name="Content Placeholder 4"/>
          <p:cNvSpPr>
            <a:spLocks noGrp="1"/>
          </p:cNvSpPr>
          <p:nvPr>
            <p:ph idx="1"/>
          </p:nvPr>
        </p:nvSpPr>
        <p:spPr/>
        <p:txBody>
          <a:bodyPr/>
          <a:lstStyle/>
          <a:p>
            <a:pPr>
              <a:buNone/>
              <a:defRPr/>
            </a:pPr>
            <a:r>
              <a:rPr lang="en-US" sz="2600" b="1" dirty="0" smtClean="0"/>
              <a:t>Based only on Climatology:</a:t>
            </a:r>
          </a:p>
          <a:p>
            <a:pPr marL="274320" indent="0">
              <a:buNone/>
              <a:defRPr/>
            </a:pPr>
            <a:r>
              <a:rPr lang="en-US" b="0" dirty="0" smtClean="0"/>
              <a:t>In Mashonaland West State, as is typical, the rains will likely start in October, but in October and November, the rains tend to be fairly light. They will intensify from December to March, but by April, there will only be light rains. Cumulative October to April rainfall is likely to be near normal, between 600 and 800 millimeters (mm), over the course of the season.</a:t>
            </a:r>
          </a:p>
          <a:p>
            <a:pPr>
              <a:buNone/>
            </a:pPr>
            <a:endParaRPr lang="en-US" dirty="0"/>
          </a:p>
        </p:txBody>
      </p:sp>
    </p:spTree>
    <p:extLst>
      <p:ext uri="{BB962C8B-B14F-4D97-AF65-F5344CB8AC3E}">
        <p14:creationId xmlns:p14="http://schemas.microsoft.com/office/powerpoint/2010/main" val="25212774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2075" y="777875"/>
            <a:ext cx="8959850" cy="730250"/>
          </a:xfrm>
        </p:spPr>
        <p:txBody>
          <a:bodyPr/>
          <a:lstStyle/>
          <a:p>
            <a:pPr algn="ctr"/>
            <a:r>
              <a:rPr lang="en-US" dirty="0" smtClean="0"/>
              <a:t>Assessing the state of the SIOD climate mode</a:t>
            </a:r>
          </a:p>
        </p:txBody>
      </p:sp>
      <p:sp>
        <p:nvSpPr>
          <p:cNvPr id="14" name="Title 1"/>
          <p:cNvSpPr txBox="1">
            <a:spLocks/>
          </p:cNvSpPr>
          <p:nvPr/>
        </p:nvSpPr>
        <p:spPr>
          <a:xfrm>
            <a:off x="228600" y="1371600"/>
            <a:ext cx="8610600" cy="422275"/>
          </a:xfrm>
          <a:prstGeom prst="rect">
            <a:avLst/>
          </a:prstGeom>
        </p:spPr>
        <p:txBody>
          <a:bodyPr>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w Cen MT" pitchFamily="34" charset="0"/>
                <a:ea typeface="+mj-ea"/>
                <a:cs typeface="+mj-cs"/>
              </a:rPr>
              <a:t>Nov. 2013 Sea Surface Temperature Anomaly</a:t>
            </a:r>
          </a:p>
        </p:txBody>
      </p:sp>
      <p:pic>
        <p:nvPicPr>
          <p:cNvPr id="14340" name="Content Placeholder 6" descr="XOVY+null+psdef+.pdf"/>
          <p:cNvPicPr>
            <a:picLocks noGrp="1" noChangeAspect="1"/>
          </p:cNvPicPr>
          <p:nvPr>
            <p:ph sz="quarter" idx="4294967295"/>
          </p:nvPr>
        </p:nvPicPr>
        <p:blipFill>
          <a:blip r:embed="rId3" cstate="print"/>
          <a:srcRect l="6931" r="2551" b="11555"/>
          <a:stretch>
            <a:fillRect/>
          </a:stretch>
        </p:blipFill>
        <p:spPr>
          <a:xfrm>
            <a:off x="609600" y="1676400"/>
            <a:ext cx="7723188" cy="4267200"/>
          </a:xfrm>
          <a:prstGeom prst="rect">
            <a:avLst/>
          </a:prstGeom>
        </p:spPr>
      </p:pic>
      <p:pic>
        <p:nvPicPr>
          <p:cNvPr id="14341" name="Picture 7" descr="XOVY+null+psdef+ (1).pdf"/>
          <p:cNvPicPr>
            <a:picLocks noChangeAspect="1"/>
          </p:cNvPicPr>
          <p:nvPr/>
        </p:nvPicPr>
        <p:blipFill>
          <a:blip r:embed="rId4" cstate="print"/>
          <a:srcRect b="37029"/>
          <a:stretch>
            <a:fillRect/>
          </a:stretch>
        </p:blipFill>
        <p:spPr bwMode="auto">
          <a:xfrm>
            <a:off x="762000" y="6019800"/>
            <a:ext cx="7696200" cy="381000"/>
          </a:xfrm>
          <a:prstGeom prst="rect">
            <a:avLst/>
          </a:prstGeom>
          <a:noFill/>
          <a:ln w="9525">
            <a:noFill/>
            <a:miter lim="800000"/>
            <a:headEnd/>
            <a:tailEnd/>
          </a:ln>
        </p:spPr>
      </p:pic>
      <p:sp>
        <p:nvSpPr>
          <p:cNvPr id="14342" name="Oval 25"/>
          <p:cNvSpPr>
            <a:spLocks noChangeArrowheads="1"/>
          </p:cNvSpPr>
          <p:nvPr/>
        </p:nvSpPr>
        <p:spPr bwMode="auto">
          <a:xfrm>
            <a:off x="6400800" y="3810000"/>
            <a:ext cx="1752600" cy="1428750"/>
          </a:xfrm>
          <a:prstGeom prst="ellipse">
            <a:avLst/>
          </a:prstGeom>
          <a:solidFill>
            <a:schemeClr val="bg1"/>
          </a:solidFill>
          <a:ln w="19050">
            <a:solidFill>
              <a:schemeClr val="tx1"/>
            </a:solidFill>
            <a:round/>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Slightly negative SIOD</a:t>
            </a:r>
          </a:p>
        </p:txBody>
      </p:sp>
      <p:sp>
        <p:nvSpPr>
          <p:cNvPr id="14343" name="Oval 2"/>
          <p:cNvSpPr>
            <a:spLocks noChangeArrowheads="1"/>
          </p:cNvSpPr>
          <p:nvPr/>
        </p:nvSpPr>
        <p:spPr bwMode="auto">
          <a:xfrm>
            <a:off x="1981200" y="3886200"/>
            <a:ext cx="1371600" cy="493713"/>
          </a:xfrm>
          <a:prstGeom prst="ellipse">
            <a:avLst/>
          </a:prstGeom>
          <a:noFill/>
          <a:ln w="25400" algn="ctr">
            <a:solidFill>
              <a:srgbClr val="C0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Oval 18"/>
          <p:cNvSpPr/>
          <p:nvPr/>
        </p:nvSpPr>
        <p:spPr bwMode="auto">
          <a:xfrm>
            <a:off x="1600200" y="4191000"/>
            <a:ext cx="1054100" cy="465138"/>
          </a:xfrm>
          <a:prstGeom prst="ellipse">
            <a:avLst/>
          </a:prstGeom>
          <a:noFill/>
          <a:ln w="25400" cap="flat" cmpd="sng" algn="ctr">
            <a:solidFill>
              <a:schemeClr val="accent5">
                <a:lumMod val="50000"/>
              </a:schemeClr>
            </a:solidFill>
            <a:prstDash val="solid"/>
            <a:round/>
            <a:headEnd type="none" w="med" len="med"/>
            <a:tailEnd type="none" w="med" len="med"/>
          </a:ln>
          <a:effectLst/>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 name="TextBox 19"/>
          <p:cNvSpPr txBox="1"/>
          <p:nvPr/>
        </p:nvSpPr>
        <p:spPr>
          <a:xfrm>
            <a:off x="3289300" y="4630738"/>
            <a:ext cx="2971800" cy="646112"/>
          </a:xfrm>
          <a:prstGeom prst="rect">
            <a:avLst/>
          </a:prstGeom>
          <a:solidFill>
            <a:schemeClr val="bg1"/>
          </a:solidFill>
          <a:ln w="25400">
            <a:solidFill>
              <a:schemeClr val="accent5">
                <a:lumMod val="50000"/>
              </a:schemeClr>
            </a:solidFill>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Cooler southwest SSTs in Southern Indian Ocean</a:t>
            </a:r>
          </a:p>
        </p:txBody>
      </p:sp>
      <p:cxnSp>
        <p:nvCxnSpPr>
          <p:cNvPr id="21" name="Elbow Connector 12"/>
          <p:cNvCxnSpPr>
            <a:stCxn id="20" idx="1"/>
          </p:cNvCxnSpPr>
          <p:nvPr/>
        </p:nvCxnSpPr>
        <p:spPr bwMode="auto">
          <a:xfrm rot="10800000">
            <a:off x="2049463" y="4630738"/>
            <a:ext cx="1239837" cy="322262"/>
          </a:xfrm>
          <a:prstGeom prst="bentConnector2">
            <a:avLst/>
          </a:prstGeom>
          <a:noFill/>
          <a:ln w="25400" cap="flat" cmpd="sng" algn="ctr">
            <a:solidFill>
              <a:schemeClr val="accent5">
                <a:lumMod val="50000"/>
              </a:schemeClr>
            </a:solidFill>
            <a:prstDash val="solid"/>
            <a:round/>
            <a:headEnd type="none" w="med" len="med"/>
            <a:tailEnd type="triangle" w="med" len="med"/>
          </a:ln>
          <a:effectLst/>
          <a:extLst/>
        </p:spPr>
      </p:cxnSp>
      <p:sp>
        <p:nvSpPr>
          <p:cNvPr id="14347" name="TextBox 16"/>
          <p:cNvSpPr txBox="1">
            <a:spLocks noChangeArrowheads="1"/>
          </p:cNvSpPr>
          <p:nvPr/>
        </p:nvSpPr>
        <p:spPr bwMode="auto">
          <a:xfrm>
            <a:off x="3649663" y="3122613"/>
            <a:ext cx="3833812" cy="646112"/>
          </a:xfrm>
          <a:prstGeom prst="rect">
            <a:avLst/>
          </a:prstGeom>
          <a:solidFill>
            <a:schemeClr val="bg1"/>
          </a:solidFill>
          <a:ln w="25400">
            <a:solidFill>
              <a:srgbClr val="C00000"/>
            </a:solid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Warm SSTs east of Madagascar in Southern Indian Ocean</a:t>
            </a:r>
          </a:p>
        </p:txBody>
      </p:sp>
      <p:cxnSp>
        <p:nvCxnSpPr>
          <p:cNvPr id="14348" name="Elbow Connector 14"/>
          <p:cNvCxnSpPr>
            <a:cxnSpLocks noChangeShapeType="1"/>
            <a:stCxn id="14347" idx="1"/>
          </p:cNvCxnSpPr>
          <p:nvPr/>
        </p:nvCxnSpPr>
        <p:spPr bwMode="auto">
          <a:xfrm rot="10800000" flipV="1">
            <a:off x="2668588" y="3444875"/>
            <a:ext cx="981075" cy="444500"/>
          </a:xfrm>
          <a:prstGeom prst="bentConnector3">
            <a:avLst>
              <a:gd name="adj1" fmla="val 99102"/>
            </a:avLst>
          </a:prstGeom>
          <a:noFill/>
          <a:ln w="25400" algn="ctr">
            <a:solidFill>
              <a:srgbClr val="C00000"/>
            </a:solidFill>
            <a:round/>
            <a:headEnd/>
            <a:tailEnd type="triangle" w="med" len="med"/>
          </a:ln>
        </p:spPr>
      </p:cxnSp>
    </p:spTree>
    <p:extLst>
      <p:ext uri="{BB962C8B-B14F-4D97-AF65-F5344CB8AC3E}">
        <p14:creationId xmlns:p14="http://schemas.microsoft.com/office/powerpoint/2010/main" val="302259899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2075" y="777875"/>
            <a:ext cx="8959850" cy="730250"/>
          </a:xfrm>
        </p:spPr>
        <p:txBody>
          <a:bodyPr/>
          <a:lstStyle/>
          <a:p>
            <a:pPr algn="ctr"/>
            <a:r>
              <a:rPr lang="en-US" dirty="0" smtClean="0"/>
              <a:t>SIOD impact on southern Africa rainfall</a:t>
            </a:r>
          </a:p>
        </p:txBody>
      </p:sp>
      <p:pic>
        <p:nvPicPr>
          <p:cNvPr id="15363" name="table"/>
          <p:cNvPicPr>
            <a:picLocks noGrp="1" noChangeAspect="1"/>
          </p:cNvPicPr>
          <p:nvPr>
            <p:ph idx="1"/>
          </p:nvPr>
        </p:nvPicPr>
        <p:blipFill>
          <a:blip r:embed="rId3" cstate="print"/>
          <a:srcRect/>
          <a:stretch>
            <a:fillRect/>
          </a:stretch>
        </p:blipFill>
        <p:spPr>
          <a:xfrm>
            <a:off x="609600" y="1447800"/>
            <a:ext cx="8077200" cy="4295775"/>
          </a:xfrm>
          <a:noFill/>
        </p:spPr>
      </p:pic>
      <p:sp>
        <p:nvSpPr>
          <p:cNvPr id="5" name="Content Placeholder 6"/>
          <p:cNvSpPr txBox="1">
            <a:spLocks/>
          </p:cNvSpPr>
          <p:nvPr/>
        </p:nvSpPr>
        <p:spPr>
          <a:xfrm>
            <a:off x="533400" y="5638800"/>
            <a:ext cx="8229600" cy="838200"/>
          </a:xfrm>
          <a:prstGeom prst="rect">
            <a:avLst/>
          </a:prstGeom>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w Cen MT" pitchFamily="34" charset="0"/>
                <a:ea typeface="+mn-ea"/>
                <a:cs typeface="+mn-cs"/>
              </a:rPr>
              <a:t>Southern Indian Ocean Sea Surface Temperatures</a:t>
            </a:r>
          </a:p>
          <a:p>
            <a:pPr marL="742950" marR="0" lvl="1" indent="-285750" algn="l" defTabSz="914400" rtl="0" eaLnBrk="0" fontAlgn="auto" latinLnBrk="0" hangingPunct="0">
              <a:lnSpc>
                <a:spcPct val="100000"/>
              </a:lnSpc>
              <a:spcBef>
                <a:spcPct val="20000"/>
              </a:spcBef>
              <a:spcAft>
                <a:spcPts val="0"/>
              </a:spcAft>
              <a:buClrTx/>
              <a:buSzPct val="100000"/>
              <a:buFont typeface="Arial" charset="0"/>
              <a:buChar char="•"/>
              <a:tabLst/>
              <a:defRPr/>
            </a:pPr>
            <a:r>
              <a:rPr kumimoji="0" lang="en-US" sz="1800" b="0" i="0" u="none" strike="noStrike" kern="1200" cap="none" spc="0" normalizeH="0" baseline="0" noProof="0" dirty="0">
                <a:ln>
                  <a:noFill/>
                </a:ln>
                <a:solidFill>
                  <a:srgbClr val="FF0000"/>
                </a:solidFill>
                <a:effectLst/>
                <a:uLnTx/>
                <a:uFillTx/>
                <a:latin typeface="Tw Cen MT" pitchFamily="34" charset="0"/>
                <a:ea typeface="+mn-ea"/>
                <a:cs typeface="+mn-cs"/>
              </a:rPr>
              <a:t>Slightly negative SIOD indicates southern Africa rainfall deficits</a:t>
            </a:r>
          </a:p>
          <a:p>
            <a:pPr marL="742950" marR="0" lvl="1" indent="-285750" algn="l" defTabSz="914400" rtl="0" eaLnBrk="0" fontAlgn="auto" latinLnBrk="0" hangingPunct="0">
              <a:lnSpc>
                <a:spcPct val="100000"/>
              </a:lnSpc>
              <a:spcBef>
                <a:spcPct val="20000"/>
              </a:spcBef>
              <a:spcAft>
                <a:spcPts val="0"/>
              </a:spcAft>
              <a:buClrTx/>
              <a:buSzTx/>
              <a:buFont typeface="Arial"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324902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Climatology and climate mode assumption</a:t>
            </a:r>
            <a:endParaRPr lang="en-US" dirty="0"/>
          </a:p>
        </p:txBody>
      </p:sp>
      <p:sp>
        <p:nvSpPr>
          <p:cNvPr id="5" name="Content Placeholder 4"/>
          <p:cNvSpPr>
            <a:spLocks noGrp="1"/>
          </p:cNvSpPr>
          <p:nvPr>
            <p:ph idx="1"/>
          </p:nvPr>
        </p:nvSpPr>
        <p:spPr/>
        <p:txBody>
          <a:bodyPr/>
          <a:lstStyle/>
          <a:p>
            <a:pPr>
              <a:buNone/>
              <a:defRPr/>
            </a:pPr>
            <a:r>
              <a:rPr lang="en-US" sz="2600" b="1" dirty="0" smtClean="0"/>
              <a:t>Based on Climatology &amp; Current Climate Mode:</a:t>
            </a:r>
          </a:p>
          <a:p>
            <a:pPr marL="182880" indent="0">
              <a:buNone/>
              <a:defRPr/>
            </a:pPr>
            <a:r>
              <a:rPr lang="en-US" b="0" dirty="0" smtClean="0"/>
              <a:t>In </a:t>
            </a:r>
            <a:r>
              <a:rPr lang="en-US" b="0" dirty="0" err="1" smtClean="0"/>
              <a:t>Mashonaland</a:t>
            </a:r>
            <a:r>
              <a:rPr lang="en-US" b="0" dirty="0" smtClean="0"/>
              <a:t> West State, as is typical, the rains will likely start in October, but in October and November, the rains tend to be fairly light. They will intensify from December to March, </a:t>
            </a:r>
            <a:r>
              <a:rPr lang="en-US" b="0" dirty="0" smtClean="0">
                <a:solidFill>
                  <a:srgbClr val="FF0000"/>
                </a:solidFill>
              </a:rPr>
              <a:t>but the rains will be slightly less intense than usual due to the presence of the negative Southern Indian Ocean Dipole</a:t>
            </a:r>
            <a:r>
              <a:rPr lang="en-US" b="0" dirty="0" smtClean="0"/>
              <a:t>.  By April, there will only be light rains. Cumulative October to April rainfall is likely to be </a:t>
            </a:r>
            <a:r>
              <a:rPr lang="en-US" b="0" dirty="0" smtClean="0">
                <a:solidFill>
                  <a:srgbClr val="FF0000"/>
                </a:solidFill>
              </a:rPr>
              <a:t>moderately below normal over the course of the season, but still over 500 millimeters.</a:t>
            </a:r>
          </a:p>
          <a:p>
            <a:pPr>
              <a:buNone/>
            </a:pPr>
            <a:endParaRPr lang="en-US" dirty="0"/>
          </a:p>
        </p:txBody>
      </p:sp>
    </p:spTree>
    <p:extLst>
      <p:ext uri="{BB962C8B-B14F-4D97-AF65-F5344CB8AC3E}">
        <p14:creationId xmlns:p14="http://schemas.microsoft.com/office/powerpoint/2010/main" val="17759019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Developing </a:t>
            </a:r>
            <a:r>
              <a:rPr kumimoji="0" lang="en-US" sz="3200" b="1" i="0" u="none" strike="noStrike" kern="1200" cap="none" spc="0" normalizeH="0" baseline="0" noProof="0" dirty="0" smtClean="0">
                <a:ln>
                  <a:noFill/>
                </a:ln>
                <a:solidFill>
                  <a:srgbClr val="000000"/>
                </a:solidFill>
                <a:effectLst/>
                <a:uLnTx/>
                <a:uFillTx/>
                <a:latin typeface="Tw Cen MT" pitchFamily="34" charset="0"/>
                <a:ea typeface="+mn-ea"/>
                <a:cs typeface="+mn-cs"/>
              </a:rPr>
              <a:t>agro-climatology </a:t>
            </a: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assumptions</a:t>
            </a:r>
          </a:p>
        </p:txBody>
      </p:sp>
      <p:pic>
        <p:nvPicPr>
          <p:cNvPr id="9221"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838200" y="1676400"/>
            <a:ext cx="7543800" cy="609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1.  Understand the climatology for the area of concern (well in advance of SOS and as </a:t>
            </a:r>
            <a:b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     necessary)</a:t>
            </a:r>
          </a:p>
        </p:txBody>
      </p:sp>
      <p:sp>
        <p:nvSpPr>
          <p:cNvPr id="20" name="Rectangle 19"/>
          <p:cNvSpPr/>
          <p:nvPr/>
        </p:nvSpPr>
        <p:spPr>
          <a:xfrm>
            <a:off x="3276600" y="2362200"/>
            <a:ext cx="51054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2.  Evaluate current climate modes (~3 months before SOS</a:t>
            </a:r>
            <a:b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     and until EOS)</a:t>
            </a:r>
          </a:p>
        </p:txBody>
      </p:sp>
      <p:sp>
        <p:nvSpPr>
          <p:cNvPr id="21" name="Rectangle 20"/>
          <p:cNvSpPr/>
          <p:nvPr/>
        </p:nvSpPr>
        <p:spPr>
          <a:xfrm>
            <a:off x="3886200" y="2971800"/>
            <a:ext cx="44958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3. Interpret available forecasts (~2 months before</a:t>
            </a:r>
            <a:b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    SOS and through EOS)</a:t>
            </a:r>
          </a:p>
        </p:txBody>
      </p:sp>
      <p:sp>
        <p:nvSpPr>
          <p:cNvPr id="22" name="Rectangle 21"/>
          <p:cNvSpPr/>
          <p:nvPr/>
        </p:nvSpPr>
        <p:spPr>
          <a:xfrm>
            <a:off x="5105400" y="3581400"/>
            <a:ext cx="32766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4. Incorporate monitoring data from</a:t>
            </a:r>
            <a:b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    remote sensing and other sources </a:t>
            </a:r>
            <a:b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    (SOS through EOS)</a:t>
            </a:r>
          </a:p>
        </p:txBody>
      </p:sp>
      <p:pic>
        <p:nvPicPr>
          <p:cNvPr id="9227" name="Picture 13" descr="Mali Oc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54538"/>
            <a:ext cx="76962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2161719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2075" y="777875"/>
            <a:ext cx="8959850" cy="730250"/>
          </a:xfrm>
        </p:spPr>
        <p:txBody>
          <a:bodyPr/>
          <a:lstStyle/>
          <a:p>
            <a:pPr algn="ctr"/>
            <a:r>
              <a:rPr lang="en-US" dirty="0" smtClean="0"/>
              <a:t>Extended forecasts</a:t>
            </a:r>
          </a:p>
        </p:txBody>
      </p:sp>
      <p:pic>
        <p:nvPicPr>
          <p:cNvPr id="25603" name="Picture 2" descr="C:\Users\endalkachew.bekele\Desktop\Afr_NMME_Precip_anom_DecIC_JFM2014.png"/>
          <p:cNvPicPr>
            <a:picLocks noChangeAspect="1" noChangeArrowheads="1"/>
          </p:cNvPicPr>
          <p:nvPr/>
        </p:nvPicPr>
        <p:blipFill>
          <a:blip r:embed="rId2" cstate="print"/>
          <a:srcRect l="14745" r="14745"/>
          <a:stretch>
            <a:fillRect/>
          </a:stretch>
        </p:blipFill>
        <p:spPr bwMode="auto">
          <a:xfrm>
            <a:off x="5715000" y="1371600"/>
            <a:ext cx="3194050" cy="3498850"/>
          </a:xfrm>
          <a:prstGeom prst="rect">
            <a:avLst/>
          </a:prstGeom>
          <a:noFill/>
          <a:ln w="9525">
            <a:noFill/>
            <a:miter lim="800000"/>
            <a:headEnd/>
            <a:tailEnd/>
          </a:ln>
        </p:spPr>
      </p:pic>
      <p:pic>
        <p:nvPicPr>
          <p:cNvPr id="25604" name="Picture 4" descr="http://www.ecmwf.int/products/forecasts/d/getchart/catalog/products/forecasts/seasonal/forecast/seasonal_range_forecast/group_public/seasonal_charts_public_rain%21rain%211%20month%21Tropics%21201312%21tercile%20summary%21chart.gif"/>
          <p:cNvPicPr>
            <a:picLocks noChangeAspect="1" noChangeArrowheads="1"/>
          </p:cNvPicPr>
          <p:nvPr/>
        </p:nvPicPr>
        <p:blipFill>
          <a:blip r:embed="rId3" cstate="print"/>
          <a:srcRect/>
          <a:stretch>
            <a:fillRect/>
          </a:stretch>
        </p:blipFill>
        <p:spPr bwMode="auto">
          <a:xfrm>
            <a:off x="228600" y="4419600"/>
            <a:ext cx="5397500" cy="2060575"/>
          </a:xfrm>
          <a:prstGeom prst="rect">
            <a:avLst/>
          </a:prstGeom>
          <a:noFill/>
          <a:ln w="9525">
            <a:noFill/>
            <a:miter lim="800000"/>
            <a:headEnd/>
            <a:tailEnd/>
          </a:ln>
        </p:spPr>
      </p:pic>
      <p:sp>
        <p:nvSpPr>
          <p:cNvPr id="25605" name="Text Placeholder 7"/>
          <p:cNvSpPr txBox="1">
            <a:spLocks/>
          </p:cNvSpPr>
          <p:nvPr/>
        </p:nvSpPr>
        <p:spPr bwMode="auto">
          <a:xfrm>
            <a:off x="457200" y="1447800"/>
            <a:ext cx="3903663" cy="584200"/>
          </a:xfrm>
          <a:prstGeom prst="rect">
            <a:avLst/>
          </a:prstGeom>
          <a:noFill/>
          <a:ln w="9525">
            <a:noFill/>
            <a:miter lim="800000"/>
            <a:headEnd/>
            <a:tailEnd/>
          </a:ln>
        </p:spPr>
        <p:txBody>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w Cen MT" pitchFamily="34" charset="0"/>
                <a:ea typeface="+mn-ea"/>
                <a:cs typeface="+mn-cs"/>
              </a:rPr>
              <a:t>JFM 2014</a:t>
            </a:r>
          </a:p>
        </p:txBody>
      </p:sp>
      <p:sp>
        <p:nvSpPr>
          <p:cNvPr id="7" name="Content Placeholder 8"/>
          <p:cNvSpPr txBox="1">
            <a:spLocks/>
          </p:cNvSpPr>
          <p:nvPr/>
        </p:nvSpPr>
        <p:spPr>
          <a:xfrm>
            <a:off x="685800" y="1905000"/>
            <a:ext cx="3716338" cy="1524000"/>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Candara"/>
                <a:ea typeface="+mn-ea"/>
                <a:cs typeface="Candara"/>
              </a:defRPr>
            </a:lvl1pPr>
            <a:lvl2pPr marL="742950" indent="-285750" algn="l" defTabSz="457200" rtl="0" eaLnBrk="1" latinLnBrk="0" hangingPunct="1">
              <a:spcBef>
                <a:spcPct val="20000"/>
              </a:spcBef>
              <a:buFont typeface="Arial"/>
              <a:buChar char="•"/>
              <a:defRPr sz="2400" kern="1200">
                <a:solidFill>
                  <a:schemeClr val="tx1"/>
                </a:solidFill>
                <a:latin typeface="Candara"/>
                <a:ea typeface="+mn-ea"/>
                <a:cs typeface="Candara"/>
              </a:defRPr>
            </a:lvl2pPr>
            <a:lvl3pPr marL="1143000" indent="-228600" algn="l" defTabSz="457200" rtl="0" eaLnBrk="1" latinLnBrk="0" hangingPunct="1">
              <a:spcBef>
                <a:spcPct val="20000"/>
              </a:spcBef>
              <a:buFont typeface="Arial"/>
              <a:buChar char="•"/>
              <a:defRPr sz="2000" kern="1200">
                <a:solidFill>
                  <a:schemeClr val="tx1"/>
                </a:solidFill>
                <a:latin typeface="Candara"/>
                <a:ea typeface="+mn-ea"/>
                <a:cs typeface="Candara"/>
              </a:defRPr>
            </a:lvl3pPr>
            <a:lvl4pPr marL="1600200" indent="-228600" algn="l" defTabSz="457200" rtl="0" eaLnBrk="1" latinLnBrk="0" hangingPunct="1">
              <a:spcBef>
                <a:spcPct val="20000"/>
              </a:spcBef>
              <a:buFont typeface="Arial"/>
              <a:buChar char="•"/>
              <a:defRPr sz="1600" kern="1200">
                <a:solidFill>
                  <a:schemeClr val="tx1"/>
                </a:solidFill>
                <a:latin typeface="Candara"/>
                <a:ea typeface="+mn-ea"/>
                <a:cs typeface="Candara"/>
              </a:defRPr>
            </a:lvl4pPr>
            <a:lvl5pPr marL="2057400" indent="-228600" algn="l" defTabSz="457200" rtl="0" eaLnBrk="1" latinLnBrk="0" hangingPunct="1">
              <a:spcBef>
                <a:spcPct val="20000"/>
              </a:spcBef>
              <a:buFont typeface="Arial"/>
              <a:buChar char="•"/>
              <a:defRPr sz="12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F497D"/>
                </a:solidFill>
                <a:effectLst/>
                <a:uLnTx/>
                <a:uFillTx/>
                <a:latin typeface="Tw Cen MT" pitchFamily="34" charset="0"/>
                <a:ea typeface="+mn-ea"/>
              </a:rPr>
              <a:t>Below average rainfall forecast  by NOAA NMME of similar pattern to the early season rainfall anomalies over Southern Africa.</a:t>
            </a:r>
            <a:endParaRPr kumimoji="0" lang="en-US" sz="1800" b="0" i="0" u="none" strike="noStrike" kern="1200" cap="none" spc="0" normalizeH="0" baseline="0" noProof="0" dirty="0" smtClean="0">
              <a:ln>
                <a:noFill/>
              </a:ln>
              <a:solidFill>
                <a:srgbClr val="1F497D"/>
              </a:solidFill>
              <a:effectLst/>
              <a:uLnTx/>
              <a:uFillTx/>
              <a:latin typeface="Tw Cen MT" pitchFamily="34"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ndara"/>
              <a:ea typeface="+mn-ea"/>
            </a:endParaRPr>
          </a:p>
        </p:txBody>
      </p:sp>
      <p:sp>
        <p:nvSpPr>
          <p:cNvPr id="25607" name="Right Arrow 1"/>
          <p:cNvSpPr>
            <a:spLocks noChangeArrowheads="1"/>
          </p:cNvSpPr>
          <p:nvPr/>
        </p:nvSpPr>
        <p:spPr bwMode="auto">
          <a:xfrm>
            <a:off x="4343400" y="2286000"/>
            <a:ext cx="1247775" cy="228600"/>
          </a:xfrm>
          <a:prstGeom prst="rightArrow">
            <a:avLst>
              <a:gd name="adj1" fmla="val 50000"/>
              <a:gd name="adj2" fmla="val 50035"/>
            </a:avLst>
          </a:prstGeom>
          <a:solidFill>
            <a:srgbClr val="1F497D"/>
          </a:solid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Content Placeholder 8"/>
          <p:cNvSpPr txBox="1">
            <a:spLocks/>
          </p:cNvSpPr>
          <p:nvPr/>
        </p:nvSpPr>
        <p:spPr>
          <a:xfrm>
            <a:off x="685800" y="3200400"/>
            <a:ext cx="3716338" cy="1524000"/>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Candara"/>
                <a:ea typeface="+mn-ea"/>
                <a:cs typeface="Candara"/>
              </a:defRPr>
            </a:lvl1pPr>
            <a:lvl2pPr marL="742950" indent="-285750" algn="l" defTabSz="457200" rtl="0" eaLnBrk="1" latinLnBrk="0" hangingPunct="1">
              <a:spcBef>
                <a:spcPct val="20000"/>
              </a:spcBef>
              <a:buFont typeface="Arial"/>
              <a:buChar char="•"/>
              <a:defRPr sz="2400" kern="1200">
                <a:solidFill>
                  <a:schemeClr val="tx1"/>
                </a:solidFill>
                <a:latin typeface="Candara"/>
                <a:ea typeface="+mn-ea"/>
                <a:cs typeface="Candara"/>
              </a:defRPr>
            </a:lvl2pPr>
            <a:lvl3pPr marL="1143000" indent="-228600" algn="l" defTabSz="457200" rtl="0" eaLnBrk="1" latinLnBrk="0" hangingPunct="1">
              <a:spcBef>
                <a:spcPct val="20000"/>
              </a:spcBef>
              <a:buFont typeface="Arial"/>
              <a:buChar char="•"/>
              <a:defRPr sz="2000" kern="1200">
                <a:solidFill>
                  <a:schemeClr val="tx1"/>
                </a:solidFill>
                <a:latin typeface="Candara"/>
                <a:ea typeface="+mn-ea"/>
                <a:cs typeface="Candara"/>
              </a:defRPr>
            </a:lvl3pPr>
            <a:lvl4pPr marL="1600200" indent="-228600" algn="l" defTabSz="457200" rtl="0" eaLnBrk="1" latinLnBrk="0" hangingPunct="1">
              <a:spcBef>
                <a:spcPct val="20000"/>
              </a:spcBef>
              <a:buFont typeface="Arial"/>
              <a:buChar char="•"/>
              <a:defRPr sz="1600" kern="1200">
                <a:solidFill>
                  <a:schemeClr val="tx1"/>
                </a:solidFill>
                <a:latin typeface="Candara"/>
                <a:ea typeface="+mn-ea"/>
                <a:cs typeface="Candara"/>
              </a:defRPr>
            </a:lvl4pPr>
            <a:lvl5pPr marL="2057400" indent="-228600" algn="l" defTabSz="457200" rtl="0" eaLnBrk="1" latinLnBrk="0" hangingPunct="1">
              <a:spcBef>
                <a:spcPct val="20000"/>
              </a:spcBef>
              <a:buFont typeface="Arial"/>
              <a:buChar char="•"/>
              <a:defRPr sz="12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F497D"/>
                </a:solidFill>
                <a:effectLst/>
                <a:uLnTx/>
                <a:uFillTx/>
                <a:latin typeface="Tw Cen MT" pitchFamily="34" charset="0"/>
                <a:ea typeface="+mn-ea"/>
              </a:rPr>
              <a:t>ECMWF forecast showing normal to slightly below normal for the same forecasts period.</a:t>
            </a:r>
            <a:endParaRPr kumimoji="0" lang="en-US" sz="1800" b="0" i="0" u="none" strike="noStrike" kern="1200" cap="none" spc="0" normalizeH="0" baseline="0" noProof="0" dirty="0" smtClean="0">
              <a:ln>
                <a:noFill/>
              </a:ln>
              <a:solidFill>
                <a:srgbClr val="1F497D"/>
              </a:solidFill>
              <a:effectLst/>
              <a:uLnTx/>
              <a:uFillTx/>
              <a:latin typeface="Tw Cen MT" pitchFamily="34"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ndara"/>
              <a:ea typeface="+mn-ea"/>
            </a:endParaRPr>
          </a:p>
        </p:txBody>
      </p:sp>
      <p:sp>
        <p:nvSpPr>
          <p:cNvPr id="13" name="Down Arrow 12"/>
          <p:cNvSpPr/>
          <p:nvPr/>
        </p:nvSpPr>
        <p:spPr>
          <a:xfrm>
            <a:off x="2514600" y="3886200"/>
            <a:ext cx="228600" cy="6858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54845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2563" y="1143000"/>
            <a:ext cx="8961437" cy="731838"/>
          </a:xfrm>
        </p:spPr>
        <p:txBody>
          <a:bodyPr/>
          <a:lstStyle/>
          <a:p>
            <a:pPr algn="ctr"/>
            <a:r>
              <a:rPr lang="en-US" dirty="0" smtClean="0"/>
              <a:t>SARCOF: Southern African Regional COF</a:t>
            </a:r>
          </a:p>
        </p:txBody>
      </p:sp>
      <p:sp>
        <p:nvSpPr>
          <p:cNvPr id="26627" name="Content Placeholder 2"/>
          <p:cNvSpPr>
            <a:spLocks noGrp="1"/>
          </p:cNvSpPr>
          <p:nvPr>
            <p:ph idx="1"/>
          </p:nvPr>
        </p:nvSpPr>
        <p:spPr>
          <a:xfrm>
            <a:off x="171450" y="5638800"/>
            <a:ext cx="8972550" cy="979488"/>
          </a:xfrm>
        </p:spPr>
        <p:txBody>
          <a:bodyPr/>
          <a:lstStyle/>
          <a:p>
            <a:pPr marL="0" indent="0" algn="ctr">
              <a:buFont typeface="Wingdings" pitchFamily="2" charset="2"/>
              <a:buNone/>
            </a:pPr>
            <a:r>
              <a:rPr lang="en-US" sz="1800" dirty="0" smtClean="0"/>
              <a:t>A Regional COF brings together national, regional, and international climatologists and forecast users to produce a consensus probabilistic forecast.</a:t>
            </a:r>
          </a:p>
        </p:txBody>
      </p:sp>
      <p:pic>
        <p:nvPicPr>
          <p:cNvPr id="26628" name="Picture 3" descr="C:\Work\Workshops\SARCOF 2013\DJF2013.jpg"/>
          <p:cNvPicPr>
            <a:picLocks noChangeAspect="1" noChangeArrowheads="1"/>
          </p:cNvPicPr>
          <p:nvPr/>
        </p:nvPicPr>
        <p:blipFill>
          <a:blip r:embed="rId2" cstate="print"/>
          <a:srcRect/>
          <a:stretch>
            <a:fillRect/>
          </a:stretch>
        </p:blipFill>
        <p:spPr bwMode="auto">
          <a:xfrm>
            <a:off x="533400" y="1752600"/>
            <a:ext cx="3846513" cy="3565525"/>
          </a:xfrm>
          <a:prstGeom prst="rect">
            <a:avLst/>
          </a:prstGeom>
          <a:noFill/>
          <a:ln w="9525">
            <a:noFill/>
            <a:miter lim="800000"/>
            <a:headEnd/>
            <a:tailEnd/>
          </a:ln>
        </p:spPr>
      </p:pic>
      <p:sp>
        <p:nvSpPr>
          <p:cNvPr id="26629" name="TextBox 3"/>
          <p:cNvSpPr txBox="1">
            <a:spLocks noChangeArrowheads="1"/>
          </p:cNvSpPr>
          <p:nvPr/>
        </p:nvSpPr>
        <p:spPr bwMode="auto">
          <a:xfrm>
            <a:off x="6172200" y="5410200"/>
            <a:ext cx="1439863" cy="461963"/>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w Cen MT" pitchFamily="34" charset="0"/>
                <a:ea typeface="+mn-ea"/>
                <a:cs typeface="+mn-cs"/>
              </a:rPr>
              <a:t>JFM 2014</a:t>
            </a:r>
          </a:p>
        </p:txBody>
      </p:sp>
      <p:sp>
        <p:nvSpPr>
          <p:cNvPr id="26630" name="TextBox 6"/>
          <p:cNvSpPr txBox="1">
            <a:spLocks noChangeArrowheads="1"/>
          </p:cNvSpPr>
          <p:nvPr/>
        </p:nvSpPr>
        <p:spPr bwMode="auto">
          <a:xfrm>
            <a:off x="1587500" y="5434013"/>
            <a:ext cx="1577975" cy="461962"/>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w Cen MT" pitchFamily="34" charset="0"/>
                <a:ea typeface="+mn-ea"/>
                <a:cs typeface="+mn-cs"/>
              </a:rPr>
              <a:t>OND 2013</a:t>
            </a:r>
          </a:p>
        </p:txBody>
      </p:sp>
      <p:pic>
        <p:nvPicPr>
          <p:cNvPr id="26631" name="Picture 2"/>
          <p:cNvPicPr>
            <a:picLocks noChangeAspect="1" noChangeArrowheads="1"/>
          </p:cNvPicPr>
          <p:nvPr/>
        </p:nvPicPr>
        <p:blipFill>
          <a:blip r:embed="rId3" cstate="print"/>
          <a:srcRect/>
          <a:stretch>
            <a:fillRect/>
          </a:stretch>
        </p:blipFill>
        <p:spPr bwMode="auto">
          <a:xfrm>
            <a:off x="4648200" y="1752600"/>
            <a:ext cx="3970338" cy="3565525"/>
          </a:xfrm>
          <a:prstGeom prst="rect">
            <a:avLst/>
          </a:prstGeom>
          <a:noFill/>
          <a:ln w="9525">
            <a:noFill/>
            <a:miter lim="800000"/>
            <a:headEnd/>
            <a:tailEnd/>
          </a:ln>
        </p:spPr>
      </p:pic>
    </p:spTree>
    <p:extLst>
      <p:ext uri="{BB962C8B-B14F-4D97-AF65-F5344CB8AC3E}">
        <p14:creationId xmlns:p14="http://schemas.microsoft.com/office/powerpoint/2010/main" val="28546815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Climatology, climate mode, and forecast assumption</a:t>
            </a:r>
            <a:endParaRPr lang="en-US" dirty="0"/>
          </a:p>
        </p:txBody>
      </p:sp>
      <p:sp>
        <p:nvSpPr>
          <p:cNvPr id="5" name="Content Placeholder 4"/>
          <p:cNvSpPr>
            <a:spLocks noGrp="1"/>
          </p:cNvSpPr>
          <p:nvPr>
            <p:ph idx="1"/>
          </p:nvPr>
        </p:nvSpPr>
        <p:spPr/>
        <p:txBody>
          <a:bodyPr/>
          <a:lstStyle/>
          <a:p>
            <a:pPr marL="182880" indent="0">
              <a:buNone/>
              <a:defRPr/>
            </a:pPr>
            <a:r>
              <a:rPr lang="en-US" b="0" dirty="0" smtClean="0"/>
              <a:t>In Mashonaland West State, as is typical, the rains will likely start in October, but in October and November, the rains tend to be fairly light. They will intensify from December to March, but the rains will be slightly less intense than usual due to the presence of the negative Southern Indian Ocean Dipole.  By April, there will only be light rains. Cumulative October to April rainfall is likely to be </a:t>
            </a:r>
            <a:r>
              <a:rPr lang="en-US" b="0" dirty="0" smtClean="0">
                <a:solidFill>
                  <a:srgbClr val="FF0000"/>
                </a:solidFill>
              </a:rPr>
              <a:t>near normal to </a:t>
            </a:r>
            <a:r>
              <a:rPr lang="en-US" b="0" dirty="0" smtClean="0"/>
              <a:t>moderately below normal over the course of the season, but still over 500 millimeters.</a:t>
            </a:r>
          </a:p>
          <a:p>
            <a:pPr>
              <a:buNone/>
            </a:pPr>
            <a:endParaRPr lang="en-US" dirty="0"/>
          </a:p>
        </p:txBody>
      </p:sp>
    </p:spTree>
    <p:extLst>
      <p:ext uri="{BB962C8B-B14F-4D97-AF65-F5344CB8AC3E}">
        <p14:creationId xmlns:p14="http://schemas.microsoft.com/office/powerpoint/2010/main" val="30749341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Transition to observational monitoring</a:t>
            </a:r>
            <a:endParaRPr lang="en-US" dirty="0"/>
          </a:p>
        </p:txBody>
      </p:sp>
      <p:sp>
        <p:nvSpPr>
          <p:cNvPr id="6" name="Rectangle 3"/>
          <p:cNvSpPr txBox="1">
            <a:spLocks noGrp="1" noChangeArrowheads="1"/>
          </p:cNvSpPr>
          <p:nvPr>
            <p:ph idx="1"/>
          </p:nvPr>
        </p:nvSpPr>
        <p:spPr bwMode="auto">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0" indent="0">
              <a:lnSpc>
                <a:spcPct val="90000"/>
              </a:lnSpc>
              <a:spcAft>
                <a:spcPts val="1200"/>
              </a:spcAft>
              <a:buNone/>
            </a:pPr>
            <a:r>
              <a:rPr lang="en-US" sz="2000" b="0" kern="0" dirty="0" smtClean="0">
                <a:latin typeface="Tw Cen MT" pitchFamily="34" charset="0"/>
                <a:ea typeface="ＭＳ Ｐゴシック" pitchFamily="34" charset="-128"/>
              </a:rPr>
              <a:t>At this point, the rainy season is underway, and we’ll look at supplementing our knowledge of climatology, climate modes, and forecasts with observational products as of late November / early December.</a:t>
            </a:r>
          </a:p>
          <a:p>
            <a:pPr marL="0" indent="0">
              <a:lnSpc>
                <a:spcPct val="90000"/>
              </a:lnSpc>
              <a:spcAft>
                <a:spcPts val="1200"/>
              </a:spcAft>
              <a:buNone/>
            </a:pPr>
            <a:endParaRPr lang="en-US" sz="1800" dirty="0" smtClean="0"/>
          </a:p>
        </p:txBody>
      </p:sp>
      <p:pic>
        <p:nvPicPr>
          <p:cNvPr id="7" name="Picture 2" descr="Southern Africa Seasonal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90800"/>
            <a:ext cx="7981950" cy="37052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Oval 7"/>
          <p:cNvSpPr/>
          <p:nvPr/>
        </p:nvSpPr>
        <p:spPr bwMode="auto">
          <a:xfrm>
            <a:off x="5638800" y="2743161"/>
            <a:ext cx="533400" cy="1509580"/>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6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395592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457200"/>
            <a:ext cx="9144000" cy="1600200"/>
          </a:xfrm>
        </p:spPr>
        <p:txBody>
          <a:bodyPr/>
          <a:lstStyle/>
          <a:p>
            <a:pPr algn="ctr"/>
            <a:r>
              <a:rPr lang="en-US" sz="2400" b="0" kern="0" dirty="0" smtClean="0"/>
              <a:t>2013-14 cumulative rainfall below the mean, </a:t>
            </a:r>
            <a:br>
              <a:rPr lang="en-US" sz="2400" b="0" kern="0" dirty="0" smtClean="0"/>
            </a:br>
            <a:r>
              <a:rPr lang="en-US" sz="2400" b="0" kern="0" dirty="0" smtClean="0"/>
              <a:t>lower deficit in Zimbabwe</a:t>
            </a:r>
            <a:br>
              <a:rPr lang="en-US" sz="2400" b="0" kern="0" dirty="0" smtClean="0"/>
            </a:br>
            <a:endParaRPr lang="en-US" sz="2400" dirty="0" smtClean="0"/>
          </a:p>
        </p:txBody>
      </p:sp>
      <p:grpSp>
        <p:nvGrpSpPr>
          <p:cNvPr id="28675" name="Group 9"/>
          <p:cNvGrpSpPr>
            <a:grpSpLocks/>
          </p:cNvGrpSpPr>
          <p:nvPr/>
        </p:nvGrpSpPr>
        <p:grpSpPr bwMode="auto">
          <a:xfrm>
            <a:off x="5257800" y="1676400"/>
            <a:ext cx="2667000" cy="2317750"/>
            <a:chOff x="5257800" y="1190212"/>
            <a:chExt cx="3125337" cy="2619788"/>
          </a:xfrm>
        </p:grpSpPr>
        <p:pic>
          <p:nvPicPr>
            <p:cNvPr id="28683" name="Picture 2"/>
            <p:cNvPicPr>
              <a:picLocks noChangeAspect="1" noChangeArrowheads="1"/>
            </p:cNvPicPr>
            <p:nvPr/>
          </p:nvPicPr>
          <p:blipFill>
            <a:blip r:embed="rId3" cstate="print"/>
            <a:srcRect l="4880" t="18263" r="6198"/>
            <a:stretch>
              <a:fillRect/>
            </a:stretch>
          </p:blipFill>
          <p:spPr bwMode="auto">
            <a:xfrm>
              <a:off x="5257800" y="1190212"/>
              <a:ext cx="3125337" cy="2619788"/>
            </a:xfrm>
            <a:prstGeom prst="rect">
              <a:avLst/>
            </a:prstGeom>
            <a:noFill/>
            <a:ln w="9525">
              <a:noFill/>
              <a:miter lim="800000"/>
              <a:headEnd/>
              <a:tailEnd/>
            </a:ln>
          </p:spPr>
        </p:pic>
        <p:sp>
          <p:nvSpPr>
            <p:cNvPr id="28684" name="Oval 4"/>
            <p:cNvSpPr>
              <a:spLocks noChangeArrowheads="1"/>
            </p:cNvSpPr>
            <p:nvPr/>
          </p:nvSpPr>
          <p:spPr bwMode="auto">
            <a:xfrm>
              <a:off x="6400800" y="2526264"/>
              <a:ext cx="762000" cy="381000"/>
            </a:xfrm>
            <a:prstGeom prst="ellipse">
              <a:avLst/>
            </a:prstGeom>
            <a:noFill/>
            <a:ln w="22225" algn="ctr">
              <a:solidFill>
                <a:srgbClr val="FF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val 6"/>
            <p:cNvSpPr/>
            <p:nvPr/>
          </p:nvSpPr>
          <p:spPr bwMode="auto">
            <a:xfrm>
              <a:off x="6553200" y="1934811"/>
              <a:ext cx="7620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Oval 7"/>
            <p:cNvSpPr/>
            <p:nvPr/>
          </p:nvSpPr>
          <p:spPr bwMode="auto">
            <a:xfrm>
              <a:off x="7010400" y="1401411"/>
              <a:ext cx="533400" cy="381000"/>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pic>
        <p:nvPicPr>
          <p:cNvPr id="28676" name="Picture 8"/>
          <p:cNvPicPr>
            <a:picLocks noChangeAspect="1"/>
          </p:cNvPicPr>
          <p:nvPr/>
        </p:nvPicPr>
        <p:blipFill>
          <a:blip r:embed="rId4" cstate="print"/>
          <a:srcRect/>
          <a:stretch>
            <a:fillRect/>
          </a:stretch>
        </p:blipFill>
        <p:spPr bwMode="auto">
          <a:xfrm>
            <a:off x="762000" y="1600200"/>
            <a:ext cx="3541713" cy="2378075"/>
          </a:xfrm>
          <a:prstGeom prst="rect">
            <a:avLst/>
          </a:prstGeom>
          <a:noFill/>
          <a:ln w="9525">
            <a:noFill/>
            <a:miter lim="800000"/>
            <a:headEnd/>
            <a:tailEnd/>
          </a:ln>
        </p:spPr>
      </p:pic>
      <p:pic>
        <p:nvPicPr>
          <p:cNvPr id="28677" name="Picture 10"/>
          <p:cNvPicPr>
            <a:picLocks noChangeAspect="1"/>
          </p:cNvPicPr>
          <p:nvPr/>
        </p:nvPicPr>
        <p:blipFill>
          <a:blip r:embed="rId5" cstate="print"/>
          <a:srcRect/>
          <a:stretch>
            <a:fillRect/>
          </a:stretch>
        </p:blipFill>
        <p:spPr bwMode="auto">
          <a:xfrm>
            <a:off x="762000" y="4038600"/>
            <a:ext cx="3541713" cy="2378075"/>
          </a:xfrm>
          <a:prstGeom prst="rect">
            <a:avLst/>
          </a:prstGeom>
          <a:noFill/>
          <a:ln w="9525">
            <a:noFill/>
            <a:miter lim="800000"/>
            <a:headEnd/>
            <a:tailEnd/>
          </a:ln>
        </p:spPr>
      </p:pic>
      <p:pic>
        <p:nvPicPr>
          <p:cNvPr id="28678" name="Picture 11"/>
          <p:cNvPicPr>
            <a:picLocks noChangeAspect="1"/>
          </p:cNvPicPr>
          <p:nvPr/>
        </p:nvPicPr>
        <p:blipFill>
          <a:blip r:embed="rId6" cstate="print"/>
          <a:srcRect/>
          <a:stretch>
            <a:fillRect/>
          </a:stretch>
        </p:blipFill>
        <p:spPr bwMode="auto">
          <a:xfrm>
            <a:off x="4700587" y="4041775"/>
            <a:ext cx="3540125" cy="2378075"/>
          </a:xfrm>
          <a:prstGeom prst="rect">
            <a:avLst/>
          </a:prstGeom>
          <a:noFill/>
          <a:ln w="9525">
            <a:noFill/>
            <a:miter lim="800000"/>
            <a:headEnd/>
            <a:tailEnd/>
          </a:ln>
        </p:spPr>
      </p:pic>
      <p:sp>
        <p:nvSpPr>
          <p:cNvPr id="15" name="Title 1"/>
          <p:cNvSpPr txBox="1">
            <a:spLocks/>
          </p:cNvSpPr>
          <p:nvPr/>
        </p:nvSpPr>
        <p:spPr>
          <a:xfrm>
            <a:off x="228600" y="1066800"/>
            <a:ext cx="8610600" cy="422275"/>
          </a:xfrm>
          <a:prstGeom prst="rect">
            <a:avLst/>
          </a:prstGeom>
        </p:spPr>
        <p:txBody>
          <a:bodyPr>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w Cen MT" pitchFamily="34" charset="0"/>
              <a:ea typeface="+mj-ea"/>
              <a:cs typeface="+mj-cs"/>
            </a:endParaRPr>
          </a:p>
        </p:txBody>
      </p:sp>
      <p:cxnSp>
        <p:nvCxnSpPr>
          <p:cNvPr id="16" name="Straight Arrow Connector 15"/>
          <p:cNvCxnSpPr/>
          <p:nvPr/>
        </p:nvCxnSpPr>
        <p:spPr bwMode="auto">
          <a:xfrm>
            <a:off x="3962400" y="2438400"/>
            <a:ext cx="2362200" cy="0"/>
          </a:xfrm>
          <a:prstGeom prst="straightConnector1">
            <a:avLst/>
          </a:prstGeom>
          <a:noFill/>
          <a:ln w="38100" cap="flat" cmpd="sng" algn="ctr">
            <a:solidFill>
              <a:schemeClr val="accent1">
                <a:lumMod val="75000"/>
              </a:schemeClr>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4343400" y="3200400"/>
            <a:ext cx="1981200" cy="1066800"/>
          </a:xfrm>
          <a:prstGeom prst="straightConnector1">
            <a:avLst/>
          </a:prstGeom>
          <a:noFill/>
          <a:ln w="38100" cap="flat" cmpd="sng" algn="ctr">
            <a:solidFill>
              <a:schemeClr val="accent1">
                <a:lumMod val="75000"/>
              </a:schemeClr>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a:off x="6096000" y="3152775"/>
            <a:ext cx="1828800" cy="0"/>
          </a:xfrm>
          <a:prstGeom prst="straightConnector1">
            <a:avLst/>
          </a:prstGeom>
          <a:noFill/>
          <a:ln w="38100" cap="flat" cmpd="sng" algn="ctr">
            <a:solidFill>
              <a:schemeClr val="accent1">
                <a:lumMod val="75000"/>
              </a:schemeClr>
            </a:solidFill>
            <a:prstDash val="solid"/>
            <a:round/>
            <a:headEnd type="none" w="med" len="med"/>
            <a:tailEnd type="triangle" w="med" len="med"/>
          </a:ln>
          <a:effectLst/>
          <a:scene3d>
            <a:camera prst="orthographicFront">
              <a:rot lat="0" lon="0" rev="5400000"/>
            </a:camera>
            <a:lightRig rig="threePt" dir="t"/>
          </a:scene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a:xfrm flipV="1">
            <a:off x="2209800" y="1828800"/>
            <a:ext cx="0" cy="1425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209800" y="4289550"/>
            <a:ext cx="0" cy="1425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96000" y="4289550"/>
            <a:ext cx="0" cy="1425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0410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2075" y="777875"/>
            <a:ext cx="8959850" cy="730250"/>
          </a:xfrm>
        </p:spPr>
        <p:txBody>
          <a:bodyPr/>
          <a:lstStyle/>
          <a:p>
            <a:pPr algn="ctr"/>
            <a:r>
              <a:rPr lang="en-US" dirty="0" smtClean="0"/>
              <a:t>Onset of Rains (SOS) Observations</a:t>
            </a:r>
          </a:p>
        </p:txBody>
      </p:sp>
      <p:grpSp>
        <p:nvGrpSpPr>
          <p:cNvPr id="29699" name="Group 3"/>
          <p:cNvGrpSpPr>
            <a:grpSpLocks/>
          </p:cNvGrpSpPr>
          <p:nvPr/>
        </p:nvGrpSpPr>
        <p:grpSpPr bwMode="auto">
          <a:xfrm>
            <a:off x="4679950" y="1524000"/>
            <a:ext cx="3930650" cy="3657600"/>
            <a:chOff x="4679700" y="1524000"/>
            <a:chExt cx="3930900" cy="3657600"/>
          </a:xfrm>
        </p:grpSpPr>
        <p:pic>
          <p:nvPicPr>
            <p:cNvPr id="29705" name="Picture 3"/>
            <p:cNvPicPr>
              <a:picLocks noChangeAspect="1" noChangeArrowheads="1"/>
            </p:cNvPicPr>
            <p:nvPr/>
          </p:nvPicPr>
          <p:blipFill>
            <a:blip r:embed="rId3" cstate="print"/>
            <a:srcRect/>
            <a:stretch>
              <a:fillRect/>
            </a:stretch>
          </p:blipFill>
          <p:spPr bwMode="auto">
            <a:xfrm>
              <a:off x="4679700" y="1524000"/>
              <a:ext cx="3930900" cy="3657600"/>
            </a:xfrm>
            <a:prstGeom prst="rect">
              <a:avLst/>
            </a:prstGeom>
            <a:noFill/>
            <a:ln w="9525">
              <a:noFill/>
              <a:miter lim="800000"/>
              <a:headEnd/>
              <a:tailEnd/>
            </a:ln>
          </p:spPr>
        </p:pic>
        <p:sp>
          <p:nvSpPr>
            <p:cNvPr id="29706" name="Oval 4"/>
            <p:cNvSpPr>
              <a:spLocks noChangeArrowheads="1"/>
            </p:cNvSpPr>
            <p:nvPr/>
          </p:nvSpPr>
          <p:spPr bwMode="auto">
            <a:xfrm>
              <a:off x="6400800" y="4343399"/>
              <a:ext cx="457200" cy="211851"/>
            </a:xfrm>
            <a:prstGeom prst="ellipse">
              <a:avLst/>
            </a:prstGeom>
            <a:noFill/>
            <a:ln w="22225" algn="ctr">
              <a:solidFill>
                <a:srgbClr val="FF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val 6"/>
            <p:cNvSpPr>
              <a:spLocks/>
            </p:cNvSpPr>
            <p:nvPr/>
          </p:nvSpPr>
          <p:spPr bwMode="auto">
            <a:xfrm>
              <a:off x="6464808" y="3904488"/>
              <a:ext cx="402336" cy="292608"/>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Oval 7"/>
            <p:cNvSpPr>
              <a:spLocks/>
            </p:cNvSpPr>
            <p:nvPr/>
          </p:nvSpPr>
          <p:spPr bwMode="auto">
            <a:xfrm>
              <a:off x="6781800" y="3657600"/>
              <a:ext cx="402336" cy="292608"/>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grpSp>
        <p:nvGrpSpPr>
          <p:cNvPr id="29700" name="Group 2"/>
          <p:cNvGrpSpPr>
            <a:grpSpLocks/>
          </p:cNvGrpSpPr>
          <p:nvPr/>
        </p:nvGrpSpPr>
        <p:grpSpPr bwMode="auto">
          <a:xfrm>
            <a:off x="511175" y="1520825"/>
            <a:ext cx="3944938" cy="3657600"/>
            <a:chOff x="511555" y="1520588"/>
            <a:chExt cx="3944353" cy="3657600"/>
          </a:xfrm>
        </p:grpSpPr>
        <p:pic>
          <p:nvPicPr>
            <p:cNvPr id="29701" name="Picture 2"/>
            <p:cNvPicPr>
              <a:picLocks noChangeAspect="1" noChangeArrowheads="1"/>
            </p:cNvPicPr>
            <p:nvPr/>
          </p:nvPicPr>
          <p:blipFill>
            <a:blip r:embed="rId4" cstate="print"/>
            <a:srcRect/>
            <a:stretch>
              <a:fillRect/>
            </a:stretch>
          </p:blipFill>
          <p:spPr bwMode="auto">
            <a:xfrm>
              <a:off x="511555" y="1520588"/>
              <a:ext cx="3944353" cy="3657600"/>
            </a:xfrm>
            <a:prstGeom prst="rect">
              <a:avLst/>
            </a:prstGeom>
            <a:noFill/>
            <a:ln w="9525">
              <a:noFill/>
              <a:miter lim="800000"/>
              <a:headEnd/>
              <a:tailEnd/>
            </a:ln>
          </p:spPr>
        </p:pic>
        <p:sp>
          <p:nvSpPr>
            <p:cNvPr id="29702" name="Oval 8"/>
            <p:cNvSpPr>
              <a:spLocks noChangeArrowheads="1"/>
            </p:cNvSpPr>
            <p:nvPr/>
          </p:nvSpPr>
          <p:spPr bwMode="auto">
            <a:xfrm>
              <a:off x="2264664" y="4343399"/>
              <a:ext cx="457200" cy="211851"/>
            </a:xfrm>
            <a:prstGeom prst="ellipse">
              <a:avLst/>
            </a:prstGeom>
            <a:noFill/>
            <a:ln w="22225" algn="ctr">
              <a:solidFill>
                <a:srgbClr val="FF0000"/>
              </a:solidFill>
              <a:round/>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val 11"/>
            <p:cNvSpPr>
              <a:spLocks/>
            </p:cNvSpPr>
            <p:nvPr/>
          </p:nvSpPr>
          <p:spPr bwMode="auto">
            <a:xfrm>
              <a:off x="2328672" y="3904488"/>
              <a:ext cx="402336" cy="292608"/>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Oval 12"/>
            <p:cNvSpPr>
              <a:spLocks/>
            </p:cNvSpPr>
            <p:nvPr/>
          </p:nvSpPr>
          <p:spPr bwMode="auto">
            <a:xfrm>
              <a:off x="2645664" y="3657600"/>
              <a:ext cx="402336" cy="292608"/>
            </a:xfrm>
            <a:prstGeom prst="ellipse">
              <a:avLst/>
            </a:prstGeom>
            <a:noFill/>
            <a:ln w="19050" cap="flat" cmpd="sng" algn="ctr">
              <a:solidFill>
                <a:srgbClr val="FF0000"/>
              </a:solidFill>
              <a:prstDash val="solid"/>
              <a:round/>
              <a:headEnd type="none" w="med" len="med"/>
              <a:tailEnd type="none" w="med" len="med"/>
            </a:ln>
            <a:effectLst/>
            <a:scene3d>
              <a:camera prst="orthographicFront">
                <a:rot lat="0" lon="0" rev="7200000"/>
              </a:camera>
              <a:lightRig rig="threePt" dir="t"/>
            </a:scene3d>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spTree>
    <p:extLst>
      <p:ext uri="{BB962C8B-B14F-4D97-AF65-F5344CB8AC3E}">
        <p14:creationId xmlns:p14="http://schemas.microsoft.com/office/powerpoint/2010/main" val="1025427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2075" y="777875"/>
            <a:ext cx="8959850" cy="730250"/>
          </a:xfrm>
        </p:spPr>
        <p:txBody>
          <a:bodyPr/>
          <a:lstStyle/>
          <a:p>
            <a:pPr algn="ctr"/>
            <a:r>
              <a:rPr lang="en-US" dirty="0" smtClean="0"/>
              <a:t>What do we know at this point?</a:t>
            </a:r>
          </a:p>
        </p:txBody>
      </p:sp>
      <p:sp>
        <p:nvSpPr>
          <p:cNvPr id="3" name="Content Placeholder 2"/>
          <p:cNvSpPr>
            <a:spLocks noGrp="1"/>
          </p:cNvSpPr>
          <p:nvPr>
            <p:ph idx="1"/>
          </p:nvPr>
        </p:nvSpPr>
        <p:spPr>
          <a:xfrm>
            <a:off x="457200" y="1524000"/>
            <a:ext cx="8229600" cy="4754563"/>
          </a:xfrm>
        </p:spPr>
        <p:txBody>
          <a:bodyPr>
            <a:normAutofit lnSpcReduction="10000"/>
          </a:bodyPr>
          <a:lstStyle/>
          <a:p>
            <a:pPr>
              <a:defRPr/>
            </a:pPr>
            <a:r>
              <a:rPr lang="en-US" b="0" dirty="0" smtClean="0"/>
              <a:t>We’ve assessed climatology of rainfall, the SOS, the state of important climate modes, the short-term and medium range rainfall forecasts, and know the current state of rainfall/SOS observations</a:t>
            </a:r>
          </a:p>
          <a:p>
            <a:pPr lvl="1">
              <a:defRPr/>
            </a:pPr>
            <a:r>
              <a:rPr lang="en-US" b="0" dirty="0" smtClean="0"/>
              <a:t>We can assume that if the weak south Indian Ocean dipole persists, that will further influence the pattern of below normal precipitation in the region.</a:t>
            </a:r>
          </a:p>
          <a:p>
            <a:pPr lvl="1">
              <a:defRPr/>
            </a:pPr>
            <a:r>
              <a:rPr lang="en-US" b="0" dirty="0" smtClean="0"/>
              <a:t>Due to the rainfall and SOS observations showing that the season is delayed, we can conclude that if the weak SIOD comes to fruition, the season would most likely be normal to below normal.</a:t>
            </a:r>
          </a:p>
          <a:p>
            <a:pPr lvl="1">
              <a:defRPr/>
            </a:pPr>
            <a:r>
              <a:rPr lang="en-US" b="0" dirty="0" smtClean="0"/>
              <a:t>Are there other remote sensing-based products that you think may be useful at this stage of the season?</a:t>
            </a:r>
          </a:p>
        </p:txBody>
      </p:sp>
    </p:spTree>
    <p:extLst>
      <p:ext uri="{BB962C8B-B14F-4D97-AF65-F5344CB8AC3E}">
        <p14:creationId xmlns:p14="http://schemas.microsoft.com/office/powerpoint/2010/main" val="38875329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2075" y="777875"/>
            <a:ext cx="8959850" cy="730250"/>
          </a:xfrm>
        </p:spPr>
        <p:txBody>
          <a:bodyPr/>
          <a:lstStyle/>
          <a:p>
            <a:r>
              <a:rPr lang="en-US" smtClean="0"/>
              <a:t>Other remote sensing products?</a:t>
            </a:r>
          </a:p>
        </p:txBody>
      </p:sp>
      <p:sp>
        <p:nvSpPr>
          <p:cNvPr id="3" name="Content Placeholder 2"/>
          <p:cNvSpPr>
            <a:spLocks noGrp="1"/>
          </p:cNvSpPr>
          <p:nvPr>
            <p:ph idx="1"/>
          </p:nvPr>
        </p:nvSpPr>
        <p:spPr>
          <a:xfrm>
            <a:off x="457200" y="1600200"/>
            <a:ext cx="8229600" cy="4754563"/>
          </a:xfrm>
        </p:spPr>
        <p:txBody>
          <a:bodyPr>
            <a:normAutofit fontScale="92500" lnSpcReduction="20000"/>
          </a:bodyPr>
          <a:lstStyle/>
          <a:p>
            <a:pPr>
              <a:defRPr/>
            </a:pPr>
            <a:r>
              <a:rPr lang="en-US" b="0" i="1" dirty="0" smtClean="0">
                <a:solidFill>
                  <a:schemeClr val="tx2"/>
                </a:solidFill>
              </a:rPr>
              <a:t>WRSI –</a:t>
            </a:r>
            <a:r>
              <a:rPr lang="en-US" b="0" dirty="0" smtClean="0">
                <a:solidFill>
                  <a:schemeClr val="tx2"/>
                </a:solidFill>
              </a:rPr>
              <a:t> </a:t>
            </a:r>
            <a:r>
              <a:rPr lang="en-US" b="0" dirty="0" smtClean="0"/>
              <a:t>crop water requirements early in the season are not significant and can often be met with minimal rainfall.  Actual WRSI will become more useful as the season progresses, at this point, the derivative start of season (SOS) and SOS anomaly are very useful.</a:t>
            </a:r>
          </a:p>
          <a:p>
            <a:pPr>
              <a:defRPr/>
            </a:pPr>
            <a:r>
              <a:rPr lang="en-US" b="0" i="1" dirty="0" err="1" smtClean="0">
                <a:solidFill>
                  <a:schemeClr val="tx2"/>
                </a:solidFill>
              </a:rPr>
              <a:t>ETa</a:t>
            </a:r>
            <a:r>
              <a:rPr lang="en-US" b="0" i="1" dirty="0" smtClean="0">
                <a:solidFill>
                  <a:schemeClr val="tx2"/>
                </a:solidFill>
              </a:rPr>
              <a:t> –</a:t>
            </a:r>
            <a:r>
              <a:rPr lang="en-US" b="0" dirty="0" smtClean="0">
                <a:solidFill>
                  <a:schemeClr val="tx2"/>
                </a:solidFill>
              </a:rPr>
              <a:t> </a:t>
            </a:r>
            <a:r>
              <a:rPr lang="en-US" b="0" dirty="0" smtClean="0"/>
              <a:t>the seasonal cumulative anomalies can be highly variable early in the season as the vegetation becomes established, they too will become more useful as the season progresses. Monthly </a:t>
            </a:r>
            <a:r>
              <a:rPr lang="en-US" b="0" dirty="0" err="1" smtClean="0"/>
              <a:t>ETa</a:t>
            </a:r>
            <a:r>
              <a:rPr lang="en-US" b="0" dirty="0" smtClean="0"/>
              <a:t> anomalies can be useful to assess early season soil moisture conditions.</a:t>
            </a:r>
          </a:p>
          <a:p>
            <a:pPr>
              <a:defRPr/>
            </a:pPr>
            <a:r>
              <a:rPr lang="en-US" b="0" i="1" dirty="0" smtClean="0">
                <a:solidFill>
                  <a:schemeClr val="tx2"/>
                </a:solidFill>
              </a:rPr>
              <a:t>NDVI –</a:t>
            </a:r>
            <a:r>
              <a:rPr lang="en-US" b="0" dirty="0" smtClean="0">
                <a:solidFill>
                  <a:schemeClr val="tx2"/>
                </a:solidFill>
              </a:rPr>
              <a:t> </a:t>
            </a:r>
            <a:r>
              <a:rPr lang="en-US" b="0" dirty="0" smtClean="0"/>
              <a:t>early in the season, NDVI can be useful to further establish the status of the start of season. NDVI time series can also provide the temporal characteristics of season onset.</a:t>
            </a:r>
          </a:p>
          <a:p>
            <a:pPr>
              <a:defRPr/>
            </a:pPr>
            <a:r>
              <a:rPr lang="en-US" b="0" i="1" dirty="0" smtClean="0">
                <a:solidFill>
                  <a:schemeClr val="tx2"/>
                </a:solidFill>
              </a:rPr>
              <a:t>SPI –</a:t>
            </a:r>
            <a:r>
              <a:rPr lang="en-US" b="0" dirty="0" smtClean="0">
                <a:solidFill>
                  <a:schemeClr val="tx2"/>
                </a:solidFill>
              </a:rPr>
              <a:t> </a:t>
            </a:r>
            <a:r>
              <a:rPr lang="en-US" b="0" dirty="0" smtClean="0"/>
              <a:t>standardized precipitation index provides a method for assessing rainfall anomalies in terms of their probabilistic occurrence and can be useful during this period. </a:t>
            </a:r>
            <a:endParaRPr lang="en-US" b="0" dirty="0"/>
          </a:p>
        </p:txBody>
      </p:sp>
    </p:spTree>
    <p:extLst>
      <p:ext uri="{BB962C8B-B14F-4D97-AF65-F5344CB8AC3E}">
        <p14:creationId xmlns:p14="http://schemas.microsoft.com/office/powerpoint/2010/main" val="2408377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2075" y="777875"/>
            <a:ext cx="8959850" cy="730250"/>
          </a:xfrm>
        </p:spPr>
        <p:txBody>
          <a:bodyPr/>
          <a:lstStyle/>
          <a:p>
            <a:pPr algn="ctr"/>
            <a:r>
              <a:rPr lang="en-US" dirty="0" smtClean="0"/>
              <a:t>Local knowledge and field observations</a:t>
            </a:r>
          </a:p>
        </p:txBody>
      </p:sp>
      <p:sp>
        <p:nvSpPr>
          <p:cNvPr id="3" name="Content Placeholder 2"/>
          <p:cNvSpPr>
            <a:spLocks noGrp="1"/>
          </p:cNvSpPr>
          <p:nvPr>
            <p:ph idx="1"/>
          </p:nvPr>
        </p:nvSpPr>
        <p:spPr>
          <a:xfrm>
            <a:off x="457200" y="1600200"/>
            <a:ext cx="8229600" cy="4754563"/>
          </a:xfrm>
        </p:spPr>
        <p:txBody>
          <a:bodyPr>
            <a:normAutofit fontScale="92500" lnSpcReduction="20000"/>
          </a:bodyPr>
          <a:lstStyle/>
          <a:p>
            <a:pPr>
              <a:defRPr/>
            </a:pPr>
            <a:r>
              <a:rPr lang="en-US" b="0" dirty="0" smtClean="0"/>
              <a:t>A critical piece to bring to the development of assumptions during this time frame is any field-based information that could alter how knowledge of climatology and remote sensing observations are interpreted.</a:t>
            </a:r>
          </a:p>
          <a:p>
            <a:pPr>
              <a:defRPr/>
            </a:pPr>
            <a:r>
              <a:rPr lang="en-US" b="0" dirty="0" smtClean="0"/>
              <a:t>Such as:</a:t>
            </a:r>
          </a:p>
          <a:p>
            <a:pPr lvl="1">
              <a:defRPr/>
            </a:pPr>
            <a:r>
              <a:rPr lang="en-US" b="0" dirty="0" smtClean="0"/>
              <a:t>Knowledge of actual planting dates</a:t>
            </a:r>
          </a:p>
          <a:p>
            <a:pPr lvl="1">
              <a:defRPr/>
            </a:pPr>
            <a:r>
              <a:rPr lang="en-US" b="0" dirty="0" smtClean="0"/>
              <a:t>Seed availability</a:t>
            </a:r>
          </a:p>
          <a:p>
            <a:pPr lvl="1">
              <a:defRPr/>
            </a:pPr>
            <a:r>
              <a:rPr lang="en-US" b="0" dirty="0" smtClean="0"/>
              <a:t>Limitations on land preparation</a:t>
            </a:r>
          </a:p>
          <a:p>
            <a:pPr lvl="1">
              <a:defRPr/>
            </a:pPr>
            <a:r>
              <a:rPr lang="en-US" b="0" dirty="0" smtClean="0"/>
              <a:t>Etc.</a:t>
            </a:r>
          </a:p>
          <a:p>
            <a:pPr>
              <a:defRPr/>
            </a:pPr>
            <a:r>
              <a:rPr lang="en-US" b="0" dirty="0" smtClean="0"/>
              <a:t>The best rule of thumb is that if you have </a:t>
            </a:r>
            <a:r>
              <a:rPr lang="en-US" b="0" u="sng" dirty="0" smtClean="0"/>
              <a:t>reliable</a:t>
            </a:r>
            <a:r>
              <a:rPr lang="en-US" b="0" dirty="0" smtClean="0"/>
              <a:t> field information, it should be given stronger weight than remote sensing products in developing assumptions.</a:t>
            </a:r>
          </a:p>
          <a:p>
            <a:pPr>
              <a:defRPr/>
            </a:pPr>
            <a:r>
              <a:rPr lang="en-US" b="0" dirty="0" smtClean="0"/>
              <a:t>If the reliability of field information is suspect, remote sensing/modeling should be given comparable weight in developing assumptions.</a:t>
            </a:r>
          </a:p>
        </p:txBody>
      </p:sp>
    </p:spTree>
    <p:extLst>
      <p:ext uri="{BB962C8B-B14F-4D97-AF65-F5344CB8AC3E}">
        <p14:creationId xmlns:p14="http://schemas.microsoft.com/office/powerpoint/2010/main" val="16426094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914400"/>
            <a:ext cx="8961438" cy="731838"/>
          </a:xfrm>
        </p:spPr>
        <p:txBody>
          <a:bodyPr/>
          <a:lstStyle/>
          <a:p>
            <a:r>
              <a:rPr lang="en-US" dirty="0" smtClean="0"/>
              <a:t>Building Assumptions - southern Africa 2013-14 Growing Season as of December </a:t>
            </a:r>
            <a:br>
              <a:rPr lang="en-US" dirty="0" smtClean="0"/>
            </a:br>
            <a:endParaRPr lang="en-US" dirty="0" smtClean="0"/>
          </a:p>
        </p:txBody>
      </p:sp>
      <p:sp>
        <p:nvSpPr>
          <p:cNvPr id="36867" name="Content Placeholder 2"/>
          <p:cNvSpPr>
            <a:spLocks noGrp="1"/>
          </p:cNvSpPr>
          <p:nvPr>
            <p:ph idx="1"/>
          </p:nvPr>
        </p:nvSpPr>
        <p:spPr>
          <a:xfrm>
            <a:off x="457200" y="1828800"/>
            <a:ext cx="8229600" cy="4754563"/>
          </a:xfrm>
        </p:spPr>
        <p:txBody>
          <a:bodyPr/>
          <a:lstStyle/>
          <a:p>
            <a:pPr marL="0" indent="0">
              <a:buFont typeface="Wingdings" pitchFamily="2" charset="2"/>
              <a:buNone/>
            </a:pPr>
            <a:r>
              <a:rPr lang="en-US" b="0" dirty="0" smtClean="0"/>
              <a:t>What was known one to two months into the season after taking </a:t>
            </a:r>
            <a:r>
              <a:rPr lang="en-US" b="0" u="sng" dirty="0" smtClean="0">
                <a:solidFill>
                  <a:schemeClr val="tx2"/>
                </a:solidFill>
              </a:rPr>
              <a:t>climatology</a:t>
            </a:r>
            <a:r>
              <a:rPr lang="en-US" b="0" dirty="0" smtClean="0"/>
              <a:t>, </a:t>
            </a:r>
            <a:r>
              <a:rPr lang="en-US" b="0" u="sng" dirty="0" smtClean="0">
                <a:solidFill>
                  <a:schemeClr val="tx2"/>
                </a:solidFill>
              </a:rPr>
              <a:t>climate modes</a:t>
            </a:r>
            <a:r>
              <a:rPr lang="en-US" b="0" dirty="0" smtClean="0"/>
              <a:t>, </a:t>
            </a:r>
            <a:r>
              <a:rPr lang="en-US" b="0" u="sng" dirty="0" smtClean="0">
                <a:solidFill>
                  <a:schemeClr val="tx2"/>
                </a:solidFill>
              </a:rPr>
              <a:t>forecasts</a:t>
            </a:r>
            <a:r>
              <a:rPr lang="en-US" b="0" dirty="0" smtClean="0"/>
              <a:t>, &amp; </a:t>
            </a:r>
            <a:r>
              <a:rPr lang="en-US" b="0" u="sng" dirty="0" smtClean="0">
                <a:solidFill>
                  <a:schemeClr val="tx2"/>
                </a:solidFill>
              </a:rPr>
              <a:t>monitoring data </a:t>
            </a:r>
            <a:r>
              <a:rPr lang="en-US" b="0" dirty="0" smtClean="0"/>
              <a:t>into account.</a:t>
            </a:r>
          </a:p>
          <a:p>
            <a:pPr lvl="1"/>
            <a:r>
              <a:rPr lang="en-US" b="0" dirty="0" smtClean="0"/>
              <a:t>Weak SIOD signals dry conditions</a:t>
            </a:r>
          </a:p>
          <a:p>
            <a:pPr lvl="1"/>
            <a:r>
              <a:rPr lang="en-US" b="0" dirty="0" smtClean="0"/>
              <a:t>Climatology of rainfall, onset of rains, and NDVI compared to early season remote sensing observations indicate a delayed start to the season.</a:t>
            </a:r>
          </a:p>
          <a:p>
            <a:pPr lvl="1"/>
            <a:r>
              <a:rPr lang="en-US" b="0" dirty="0" smtClean="0"/>
              <a:t>Global forecasts indicate normal to below normal precipitation to persist.</a:t>
            </a:r>
          </a:p>
          <a:p>
            <a:pPr lvl="1"/>
            <a:r>
              <a:rPr lang="en-US" b="0" dirty="0" smtClean="0"/>
              <a:t>SARCOF predicted a greater chance of normal to above normal precipitation.</a:t>
            </a:r>
          </a:p>
        </p:txBody>
      </p:sp>
    </p:spTree>
    <p:extLst>
      <p:ext uri="{BB962C8B-B14F-4D97-AF65-F5344CB8AC3E}">
        <p14:creationId xmlns:p14="http://schemas.microsoft.com/office/powerpoint/2010/main" val="6048215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w Cen MT" pitchFamily="34" charset="0"/>
                <a:ea typeface="+mn-ea"/>
                <a:cs typeface="+mn-cs"/>
              </a:rPr>
              <a:t>Step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1 </a:t>
            </a:r>
            <a:r>
              <a:rPr kumimoji="0" lang="en-US" sz="2800" b="1" i="1" u="none" strike="noStrike" kern="1200" cap="none" spc="0" normalizeH="0" baseline="0" noProof="0" dirty="0">
                <a:ln>
                  <a:noFill/>
                </a:ln>
                <a:solidFill>
                  <a:srgbClr val="000000"/>
                </a:solidFill>
                <a:effectLst/>
                <a:uLnTx/>
                <a:uFillTx/>
                <a:latin typeface="Tw Cen MT" pitchFamily="34" charset="0"/>
                <a:ea typeface="+mn-ea"/>
                <a:cs typeface="+mn-cs"/>
              </a:rPr>
              <a:t>Understanding Climatology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Summary </a:t>
            </a:r>
          </a:p>
        </p:txBody>
      </p:sp>
      <p:sp>
        <p:nvSpPr>
          <p:cNvPr id="9" name="Rectangle 8"/>
          <p:cNvSpPr/>
          <p:nvPr/>
        </p:nvSpPr>
        <p:spPr>
          <a:xfrm>
            <a:off x="381000" y="1828800"/>
            <a:ext cx="8305800" cy="6762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Use rainfall data sets to graph historical data to determine typical start/end of season and periods of peak rainfall</a:t>
            </a:r>
          </a:p>
        </p:txBody>
      </p:sp>
      <p:sp>
        <p:nvSpPr>
          <p:cNvPr id="11" name="Rectangle 10"/>
          <p:cNvSpPr/>
          <p:nvPr/>
        </p:nvSpPr>
        <p:spPr>
          <a:xfrm>
            <a:off x="381000" y="4343400"/>
            <a:ext cx="8305800" cy="6762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18FFD">
                    <a:lumMod val="50000"/>
                  </a:srgbClr>
                </a:solidFill>
                <a:effectLst/>
                <a:uLnTx/>
                <a:uFillTx/>
                <a:latin typeface="Tw Cen MT" pitchFamily="34" charset="0"/>
                <a:ea typeface="+mn-ea"/>
                <a:cs typeface="+mn-cs"/>
              </a:rPr>
              <a:t>Develop assumptions about rainfall performance given your understanding of climatology</a:t>
            </a:r>
          </a:p>
        </p:txBody>
      </p:sp>
      <p:sp>
        <p:nvSpPr>
          <p:cNvPr id="15" name="Rectangle 14"/>
          <p:cNvSpPr/>
          <p:nvPr/>
        </p:nvSpPr>
        <p:spPr>
          <a:xfrm>
            <a:off x="381000" y="2645241"/>
            <a:ext cx="8305800" cy="6762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Calculate mean cumulative rainfall for a season, maximum </a:t>
            </a:r>
            <a:r>
              <a:rPr kumimoji="0" lang="en-US" sz="1600" b="0" i="0" u="none" strike="noStrike" kern="1200" cap="none" spc="0" normalizeH="0" baseline="0" noProof="0" dirty="0" err="1">
                <a:ln>
                  <a:noFill/>
                </a:ln>
                <a:solidFill>
                  <a:srgbClr val="000000"/>
                </a:solidFill>
                <a:effectLst/>
                <a:uLnTx/>
                <a:uFillTx/>
                <a:latin typeface="Tw Cen MT" pitchFamily="34" charset="0"/>
                <a:ea typeface="+mn-ea"/>
                <a:cs typeface="+mn-cs"/>
              </a:rPr>
              <a:t>dekadal</a:t>
            </a: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 rainfall, identify seasons that had the most and least rainfall</a:t>
            </a:r>
          </a:p>
        </p:txBody>
      </p:sp>
      <p:sp>
        <p:nvSpPr>
          <p:cNvPr id="17" name="Rectangle 16"/>
          <p:cNvSpPr/>
          <p:nvPr/>
        </p:nvSpPr>
        <p:spPr>
          <a:xfrm>
            <a:off x="381000" y="3475037"/>
            <a:ext cx="8305800" cy="6762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Evaluate spatial and temporal variability: calculate the standard deviation, coefficient of variation, and describe the variability</a:t>
            </a:r>
          </a:p>
        </p:txBody>
      </p:sp>
    </p:spTree>
    <p:extLst>
      <p:ext uri="{BB962C8B-B14F-4D97-AF65-F5344CB8AC3E}">
        <p14:creationId xmlns:p14="http://schemas.microsoft.com/office/powerpoint/2010/main" val="27492754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Regional Assumption After Monitoring</a:t>
            </a:r>
            <a:endParaRPr lang="en-US" dirty="0"/>
          </a:p>
        </p:txBody>
      </p:sp>
      <p:sp>
        <p:nvSpPr>
          <p:cNvPr id="5" name="Content Placeholder 4"/>
          <p:cNvSpPr>
            <a:spLocks noGrp="1"/>
          </p:cNvSpPr>
          <p:nvPr>
            <p:ph idx="1"/>
          </p:nvPr>
        </p:nvSpPr>
        <p:spPr/>
        <p:txBody>
          <a:bodyPr/>
          <a:lstStyle/>
          <a:p>
            <a:pPr>
              <a:buNone/>
            </a:pPr>
            <a:r>
              <a:rPr lang="en-US" b="0" dirty="0" smtClean="0"/>
              <a:t>Based on Climatology, Current Climate Modes, Forecasts, and early monitoring data:</a:t>
            </a:r>
          </a:p>
          <a:p>
            <a:pPr>
              <a:buNone/>
            </a:pPr>
            <a:r>
              <a:rPr lang="en-US" b="0" dirty="0" smtClean="0"/>
              <a:t>In northern South Africa, most of Zimbabwe, and central and southern Mozambique, from October to March, cumulative rainfall is likely to be somewhat below average. Due to the current presence of a negative Southern Indian Ocean Dipole, the season started a little late in some areas, and rainfall through December was somewhat below average. The remainder of the season through March/April is expected to be similarly below average.</a:t>
            </a:r>
            <a:endParaRPr lang="en-US" b="0" dirty="0"/>
          </a:p>
        </p:txBody>
      </p:sp>
    </p:spTree>
    <p:extLst>
      <p:ext uri="{BB962C8B-B14F-4D97-AF65-F5344CB8AC3E}">
        <p14:creationId xmlns:p14="http://schemas.microsoft.com/office/powerpoint/2010/main" val="23538552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2075" y="777875"/>
            <a:ext cx="8959850" cy="730250"/>
          </a:xfrm>
        </p:spPr>
        <p:txBody>
          <a:bodyPr/>
          <a:lstStyle/>
          <a:p>
            <a:r>
              <a:rPr lang="en-US" dirty="0" smtClean="0"/>
              <a:t>Step 9: What could change our assumption?</a:t>
            </a:r>
          </a:p>
        </p:txBody>
      </p:sp>
      <p:sp>
        <p:nvSpPr>
          <p:cNvPr id="39939" name="Content Placeholder 2"/>
          <p:cNvSpPr>
            <a:spLocks noGrp="1"/>
          </p:cNvSpPr>
          <p:nvPr>
            <p:ph idx="1"/>
          </p:nvPr>
        </p:nvSpPr>
        <p:spPr>
          <a:xfrm>
            <a:off x="381000" y="1676400"/>
            <a:ext cx="8229600" cy="4754563"/>
          </a:xfrm>
        </p:spPr>
        <p:txBody>
          <a:bodyPr>
            <a:normAutofit/>
          </a:bodyPr>
          <a:lstStyle/>
          <a:p>
            <a:endParaRPr lang="en-US" dirty="0" smtClean="0"/>
          </a:p>
          <a:p>
            <a:pPr>
              <a:buNone/>
            </a:pPr>
            <a:r>
              <a:rPr lang="en-US" b="0" dirty="0" smtClean="0"/>
              <a:t>What about climate modes could change our assumption?</a:t>
            </a:r>
          </a:p>
          <a:p>
            <a:r>
              <a:rPr lang="en-US" b="0" dirty="0" smtClean="0"/>
              <a:t>Change to a positive or neutral Southern Indian Ocean Dipole could lead to much more rain</a:t>
            </a:r>
          </a:p>
          <a:p>
            <a:pPr>
              <a:buNone/>
            </a:pPr>
            <a:r>
              <a:rPr lang="en-US" b="0" dirty="0" smtClean="0"/>
              <a:t>What about forecasts could change our assumption?</a:t>
            </a:r>
          </a:p>
          <a:p>
            <a:r>
              <a:rPr lang="en-US" b="0" dirty="0" smtClean="0"/>
              <a:t>Change to the longer-term or shorter term forecasts to be closer to the SARCOF’s above-average forecast</a:t>
            </a:r>
          </a:p>
          <a:p>
            <a:pPr>
              <a:buNone/>
            </a:pPr>
            <a:r>
              <a:rPr lang="en-US" b="0" dirty="0" smtClean="0"/>
              <a:t>What from monitoring could change our assumption?</a:t>
            </a:r>
          </a:p>
          <a:p>
            <a:r>
              <a:rPr lang="en-US" b="0" dirty="0" smtClean="0"/>
              <a:t>Increased rainfall or normal rainfall over the course of the season</a:t>
            </a:r>
          </a:p>
          <a:p>
            <a:endParaRPr lang="en-US" dirty="0" smtClean="0"/>
          </a:p>
        </p:txBody>
      </p:sp>
    </p:spTree>
    <p:extLst>
      <p:ext uri="{BB962C8B-B14F-4D97-AF65-F5344CB8AC3E}">
        <p14:creationId xmlns:p14="http://schemas.microsoft.com/office/powerpoint/2010/main" val="7935772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2418645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w Cen MT" pitchFamily="34" charset="0"/>
                <a:ea typeface="+mn-ea"/>
                <a:cs typeface="+mn-cs"/>
              </a:rPr>
              <a:t>Basics of climatology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prstClr val="black"/>
                </a:solidFill>
                <a:effectLst/>
                <a:uLnTx/>
                <a:uFillTx/>
                <a:latin typeface="Tw Cen MT" pitchFamily="34" charset="0"/>
                <a:ea typeface="+mn-ea"/>
                <a:cs typeface="+mn-cs"/>
              </a:rPr>
              <a:t>Average weather over a long period of time</a:t>
            </a:r>
            <a:endParaRPr kumimoji="0" lang="en-US" sz="2000" b="0" i="1" u="none" strike="noStrike" kern="1200" cap="none" spc="0" normalizeH="0" baseline="0" noProof="0" dirty="0">
              <a:ln>
                <a:noFill/>
              </a:ln>
              <a:solidFill>
                <a:prstClr val="black"/>
              </a:solidFill>
              <a:effectLst/>
              <a:uLnTx/>
              <a:uFillTx/>
              <a:latin typeface="Tw Cen MT" pitchFamily="34" charset="0"/>
              <a:ea typeface="+mn-ea"/>
              <a:cs typeface="+mn-cs"/>
            </a:endParaRPr>
          </a:p>
        </p:txBody>
      </p:sp>
      <p:sp>
        <p:nvSpPr>
          <p:cNvPr id="21507"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C297A86-19D6-4929-A30F-34FB03D39B5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21509"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8816" y="1881107"/>
            <a:ext cx="196870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2157461"/>
            <a:ext cx="1219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w Cen MT" panose="020B0602020104020603" pitchFamily="34" charset="0"/>
                <a:ea typeface="+mn-ea"/>
                <a:cs typeface="+mn-cs"/>
              </a:rPr>
              <a:t>Spatial variability</a:t>
            </a:r>
            <a:endPar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441" y="2780854"/>
            <a:ext cx="659919" cy="92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914400" y="1604753"/>
            <a:ext cx="3506691" cy="276999"/>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itchFamily="34" charset="0"/>
                <a:ea typeface="+mn-ea"/>
                <a:cs typeface="+mn-cs"/>
              </a:rPr>
              <a:t>Average rainfall, October to May, 1981-2012</a:t>
            </a:r>
          </a:p>
        </p:txBody>
      </p:sp>
      <p:graphicFrame>
        <p:nvGraphicFramePr>
          <p:cNvPr id="18" name="Chart 17"/>
          <p:cNvGraphicFramePr>
            <a:graphicFrameLocks/>
          </p:cNvGraphicFramePr>
          <p:nvPr>
            <p:extLst/>
          </p:nvPr>
        </p:nvGraphicFramePr>
        <p:xfrm>
          <a:off x="4925916" y="1611103"/>
          <a:ext cx="4038599" cy="2198897"/>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p:cNvSpPr txBox="1"/>
          <p:nvPr/>
        </p:nvSpPr>
        <p:spPr>
          <a:xfrm>
            <a:off x="3988606" y="2163533"/>
            <a:ext cx="1219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w Cen MT" panose="020B0602020104020603" pitchFamily="34" charset="0"/>
                <a:ea typeface="+mn-ea"/>
                <a:cs typeface="+mn-cs"/>
              </a:rPr>
              <a:t>Temporal variability</a:t>
            </a:r>
            <a:endPar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p:txBody>
      </p:sp>
      <p:pic>
        <p:nvPicPr>
          <p:cNvPr id="2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7547" y="3886200"/>
            <a:ext cx="2067855" cy="223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057400" y="4276758"/>
            <a:ext cx="1219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w Cen MT" panose="020B0602020104020603" pitchFamily="34" charset="0"/>
                <a:ea typeface="+mn-ea"/>
                <a:cs typeface="+mn-cs"/>
              </a:rPr>
              <a:t>Cumulative rainfall and annual dekadal rainfall</a:t>
            </a:r>
            <a:endPar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209278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Graphic spid="18" grpId="0">
        <p:bldAsOne/>
      </p:bldGraphic>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457200" y="8080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w Cen MT" panose="020B0602020104020603" pitchFamily="34" charset="0"/>
                <a:ea typeface="ＭＳ Ｐゴシック" panose="020B0600070205080204" pitchFamily="34" charset="-128"/>
                <a:cs typeface="+mn-cs"/>
              </a:rPr>
              <a:t>Building blocks for an assumption</a:t>
            </a:r>
          </a:p>
        </p:txBody>
      </p:sp>
      <p:sp>
        <p:nvSpPr>
          <p:cNvPr id="37891"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8388B23-A2C8-4677-B606-0A6229C35DD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37893"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524000"/>
            <a:ext cx="42402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15"/>
          <p:cNvSpPr txBox="1">
            <a:spLocks noChangeArrowheads="1"/>
          </p:cNvSpPr>
          <p:nvPr/>
        </p:nvSpPr>
        <p:spPr bwMode="auto">
          <a:xfrm>
            <a:off x="963613" y="48768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anose="020B0600070205080204" pitchFamily="34" charset="-128"/>
                <a:cs typeface="+mn-cs"/>
              </a:rPr>
              <a:t>Based on climatology, rainfall during the first rainy season will begin in October and end in January, with average cumulative rainfall of approximately 250 mm.  Most rainfall is received in November and December. </a:t>
            </a:r>
          </a:p>
        </p:txBody>
      </p:sp>
      <p:grpSp>
        <p:nvGrpSpPr>
          <p:cNvPr id="37897" name="Group 16"/>
          <p:cNvGrpSpPr>
            <a:grpSpLocks/>
          </p:cNvGrpSpPr>
          <p:nvPr/>
        </p:nvGrpSpPr>
        <p:grpSpPr bwMode="auto">
          <a:xfrm>
            <a:off x="838200" y="1524000"/>
            <a:ext cx="5257800" cy="2757488"/>
            <a:chOff x="762000" y="1114425"/>
            <a:chExt cx="5867400" cy="3076575"/>
          </a:xfrm>
        </p:grpSpPr>
        <p:cxnSp>
          <p:nvCxnSpPr>
            <p:cNvPr id="37899" name="Straight Arrow Connector 17"/>
            <p:cNvCxnSpPr>
              <a:cxnSpLocks noChangeShapeType="1"/>
            </p:cNvCxnSpPr>
            <p:nvPr/>
          </p:nvCxnSpPr>
          <p:spPr bwMode="auto">
            <a:xfrm>
              <a:off x="3482803" y="3390900"/>
              <a:ext cx="3146597" cy="8001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3790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114425"/>
              <a:ext cx="29241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Straight Arrow Connector 2"/>
          <p:cNvCxnSpPr/>
          <p:nvPr/>
        </p:nvCxnSpPr>
        <p:spPr>
          <a:xfrm>
            <a:off x="1295400" y="2057400"/>
            <a:ext cx="129540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31674764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w Cen MT" pitchFamily="34" charset="0"/>
              <a:ea typeface="+mn-ea"/>
              <a:cs typeface="+mn-cs"/>
            </a:endParaRPr>
          </a:p>
        </p:txBody>
      </p:sp>
      <p:sp>
        <p:nvSpPr>
          <p:cNvPr id="46083"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2767C16-1B65-42AB-AC61-B6238E9CF7E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46085" name="Picture 18" descr="Horizontal_RGB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p:cNvGraphicFramePr>
            <a:graphicFrameLocks/>
          </p:cNvGraphicFramePr>
          <p:nvPr/>
        </p:nvGraphicFramePr>
        <p:xfrm>
          <a:off x="1371600" y="1450848"/>
          <a:ext cx="6096000" cy="3352800"/>
        </p:xfrm>
        <a:graphic>
          <a:graphicData uri="http://schemas.openxmlformats.org/drawingml/2006/chart">
            <c:chart xmlns:c="http://schemas.openxmlformats.org/drawingml/2006/chart" xmlns:r="http://schemas.openxmlformats.org/officeDocument/2006/relationships" r:id="rId5"/>
          </a:graphicData>
        </a:graphic>
      </p:graphicFrame>
      <p:sp>
        <p:nvSpPr>
          <p:cNvPr id="46088" name="TextBox 15"/>
          <p:cNvSpPr txBox="1">
            <a:spLocks noChangeArrowheads="1"/>
          </p:cNvSpPr>
          <p:nvPr/>
        </p:nvSpPr>
        <p:spPr bwMode="auto">
          <a:xfrm>
            <a:off x="609600" y="4832350"/>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anose="020B0600070205080204" pitchFamily="34" charset="-128"/>
                <a:cs typeface="+mn-cs"/>
              </a:rPr>
              <a:t>In Zimbabwe, Mashonaland East maize cropping </a:t>
            </a:r>
            <a:r>
              <a:rPr kumimoji="0" lang="en-US" altLang="en-US" sz="1800" b="0" i="0" u="none" strike="noStrike" kern="1200" cap="none" spc="0" normalizeH="0" baseline="0" noProof="0" dirty="0" smtClean="0">
                <a:ln>
                  <a:noFill/>
                </a:ln>
                <a:solidFill>
                  <a:prstClr val="black"/>
                </a:solidFill>
                <a:effectLst/>
                <a:uLnTx/>
                <a:uFillTx/>
                <a:latin typeface="Tw Cen MT" panose="020B0602020104020603" pitchFamily="34" charset="0"/>
                <a:ea typeface="ＭＳ Ｐゴシック" panose="020B0600070205080204" pitchFamily="34" charset="-128"/>
                <a:cs typeface="+mn-cs"/>
              </a:rPr>
              <a:t>area, </a:t>
            </a:r>
            <a:r>
              <a:rPr kumimoji="0" lang="en-US" altLang="en-US" sz="18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anose="020B0600070205080204" pitchFamily="34" charset="-128"/>
                <a:cs typeface="+mn-cs"/>
              </a:rPr>
              <a:t>over the 1981-2012 period, the wettest year was 1998 with slightly more than 1000 mm of rainfall during the season.  The driest year was 1991 with 400 mm.   </a:t>
            </a:r>
          </a:p>
        </p:txBody>
      </p:sp>
      <p:sp>
        <p:nvSpPr>
          <p:cNvPr id="14" name="Title 1"/>
          <p:cNvSpPr txBox="1">
            <a:spLocks/>
          </p:cNvSpPr>
          <p:nvPr/>
        </p:nvSpPr>
        <p:spPr bwMode="auto">
          <a:xfrm>
            <a:off x="609600" y="9604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w Cen MT" pitchFamily="34" charset="0"/>
                <a:ea typeface="+mn-ea"/>
                <a:cs typeface="+mn-cs"/>
              </a:rPr>
              <a:t>Building Blocks for an Assumption</a:t>
            </a:r>
          </a:p>
        </p:txBody>
      </p:sp>
      <p:graphicFrame>
        <p:nvGraphicFramePr>
          <p:cNvPr id="15" name="Chart 14"/>
          <p:cNvGraphicFramePr>
            <a:graphicFrameLocks/>
          </p:cNvGraphicFramePr>
          <p:nvPr/>
        </p:nvGraphicFramePr>
        <p:xfrm>
          <a:off x="1371600" y="1453896"/>
          <a:ext cx="6099048" cy="3355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nvGraphicFramePr>
        <p:xfrm>
          <a:off x="1371600" y="1453896"/>
          <a:ext cx="6099048" cy="3355848"/>
        </p:xfrm>
        <a:graphic>
          <a:graphicData uri="http://schemas.openxmlformats.org/drawingml/2006/chart">
            <c:chart xmlns:c="http://schemas.openxmlformats.org/drawingml/2006/chart" xmlns:r="http://schemas.openxmlformats.org/officeDocument/2006/relationships" r:id="rId7"/>
          </a:graphicData>
        </a:graphic>
      </p:graphicFrame>
      <p:cxnSp>
        <p:nvCxnSpPr>
          <p:cNvPr id="5" name="Straight Arrow Connector 4"/>
          <p:cNvCxnSpPr/>
          <p:nvPr/>
        </p:nvCxnSpPr>
        <p:spPr>
          <a:xfrm>
            <a:off x="3581400" y="2895600"/>
            <a:ext cx="0"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1752600"/>
            <a:ext cx="0"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2619314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18288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Understand key climate modes and their impacts on the area of concern</a:t>
            </a:r>
          </a:p>
        </p:txBody>
      </p:sp>
      <p:sp>
        <p:nvSpPr>
          <p:cNvPr id="11"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w Cen MT" pitchFamily="34" charset="0"/>
                <a:ea typeface="+mn-ea"/>
                <a:cs typeface="+mn-cs"/>
              </a:rPr>
              <a:t>Step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2 </a:t>
            </a:r>
            <a:r>
              <a:rPr kumimoji="0" lang="en-US" sz="2800" b="1" i="1" u="none" strike="noStrike" kern="1200" cap="none" spc="0" normalizeH="0" baseline="0" noProof="0" dirty="0">
                <a:ln>
                  <a:noFill/>
                </a:ln>
                <a:solidFill>
                  <a:srgbClr val="000000"/>
                </a:solidFill>
                <a:effectLst/>
                <a:uLnTx/>
                <a:uFillTx/>
                <a:latin typeface="Tw Cen MT" pitchFamily="34" charset="0"/>
                <a:ea typeface="+mn-ea"/>
                <a:cs typeface="+mn-cs"/>
              </a:rPr>
              <a:t>Evaluating Climate Modes </a:t>
            </a:r>
            <a:r>
              <a:rPr kumimoji="0" lang="en-US" sz="2800" b="1" i="0" u="none" strike="noStrike" kern="1200" cap="none" spc="0" normalizeH="0" baseline="0" noProof="0" dirty="0">
                <a:ln>
                  <a:noFill/>
                </a:ln>
                <a:solidFill>
                  <a:srgbClr val="000000"/>
                </a:solidFill>
                <a:effectLst/>
                <a:uLnTx/>
                <a:uFillTx/>
                <a:latin typeface="Tw Cen MT" pitchFamily="34" charset="0"/>
                <a:ea typeface="+mn-ea"/>
                <a:cs typeface="+mn-cs"/>
              </a:rPr>
              <a:t>Summary </a:t>
            </a:r>
          </a:p>
        </p:txBody>
      </p:sp>
      <p:sp>
        <p:nvSpPr>
          <p:cNvPr id="14" name="Rectangle 13"/>
          <p:cNvSpPr/>
          <p:nvPr/>
        </p:nvSpPr>
        <p:spPr>
          <a:xfrm>
            <a:off x="457200" y="25654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Use SST anomalies to identify climate mode(s) impacting the area of concern</a:t>
            </a:r>
          </a:p>
        </p:txBody>
      </p:sp>
      <p:sp>
        <p:nvSpPr>
          <p:cNvPr id="15" name="Rectangle 14"/>
          <p:cNvSpPr/>
          <p:nvPr/>
        </p:nvSpPr>
        <p:spPr>
          <a:xfrm>
            <a:off x="457200" y="40386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18FFD">
                    <a:lumMod val="50000"/>
                  </a:srgbClr>
                </a:solidFill>
                <a:effectLst/>
                <a:uLnTx/>
                <a:uFillTx/>
                <a:latin typeface="Tw Cen MT" pitchFamily="34" charset="0"/>
                <a:ea typeface="+mn-ea"/>
                <a:cs typeface="+mn-cs"/>
              </a:rPr>
              <a:t>Revise rainfall assumptions given current and projected climate modes</a:t>
            </a:r>
          </a:p>
        </p:txBody>
      </p:sp>
      <p:sp>
        <p:nvSpPr>
          <p:cNvPr id="10" name="Rectangle 9"/>
          <p:cNvSpPr/>
          <p:nvPr/>
        </p:nvSpPr>
        <p:spPr>
          <a:xfrm>
            <a:off x="457200" y="3302000"/>
            <a:ext cx="8305800" cy="603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itchFamily="34" charset="0"/>
                <a:ea typeface="+mn-ea"/>
                <a:cs typeface="+mn-cs"/>
              </a:rPr>
              <a:t>Indicate the typical impacts of the climate mode(s)</a:t>
            </a:r>
          </a:p>
        </p:txBody>
      </p:sp>
    </p:spTree>
    <p:extLst>
      <p:ext uri="{BB962C8B-B14F-4D97-AF65-F5344CB8AC3E}">
        <p14:creationId xmlns:p14="http://schemas.microsoft.com/office/powerpoint/2010/main" val="10692789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808038"/>
            <a:ext cx="8229600" cy="4873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pitchFamily="34" charset="0"/>
                <a:ea typeface="+mn-ea"/>
                <a:cs typeface="+mn-cs"/>
              </a:rPr>
              <a:t>What is a Climate Mode?</a:t>
            </a:r>
          </a:p>
        </p:txBody>
      </p:sp>
      <p:sp>
        <p:nvSpPr>
          <p:cNvPr id="11270" name="TextBox 8"/>
          <p:cNvSpPr txBox="1">
            <a:spLocks noChangeArrowheads="1"/>
          </p:cNvSpPr>
          <p:nvPr/>
        </p:nvSpPr>
        <p:spPr bwMode="auto">
          <a:xfrm>
            <a:off x="381000" y="1752600"/>
            <a:ext cx="8382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A description of one aspect of the way Earth’</a:t>
            </a:r>
            <a:r>
              <a:rPr kumimoji="0" lang="en-US" altLang="ja-JP" sz="28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s climate behaves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Identifiable characteristics: variations in temperature, precipitation + wind speed/direction</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Simplified numerical indices measure strength and temporal changes. These indices incorporate changes in the identifiable characteristics.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0000"/>
                </a:solidFill>
                <a:effectLst/>
                <a:uLnTx/>
                <a:uFillTx/>
                <a:latin typeface="Tw Cen MT" panose="020B0602020104020603" pitchFamily="34" charset="0"/>
                <a:ea typeface="MS PGothic" panose="020B0600070205080204" pitchFamily="34" charset="-128"/>
                <a:cs typeface="+mn-cs"/>
              </a:rPr>
              <a:t>Example:  El Niño – Southern Oscillation</a:t>
            </a:r>
          </a:p>
        </p:txBody>
      </p:sp>
    </p:spTree>
    <p:extLst>
      <p:ext uri="{BB962C8B-B14F-4D97-AF65-F5344CB8AC3E}">
        <p14:creationId xmlns:p14="http://schemas.microsoft.com/office/powerpoint/2010/main" val="34972957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GLAM_ppt_Template">
  <a:themeElements>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Powerpoint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Powerpoint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Powerpoint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Powerpoint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Powerpoint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Powerpoint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Powerpoint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Powerpoint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Powerpoint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Powerpoint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Powerpoint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Powerpoint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69836</TotalTime>
  <Pages>4</Pages>
  <Words>3309</Words>
  <Application>Microsoft Office PowerPoint</Application>
  <PresentationFormat>On-screen Show (4:3)</PresentationFormat>
  <Paragraphs>330</Paragraphs>
  <Slides>42</Slides>
  <Notes>28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MS PGothic</vt:lpstr>
      <vt:lpstr>MS PGothic</vt:lpstr>
      <vt:lpstr>Arial</vt:lpstr>
      <vt:lpstr>Arial Narrow</vt:lpstr>
      <vt:lpstr>Calibri</vt:lpstr>
      <vt:lpstr>Candara</vt:lpstr>
      <vt:lpstr>Corbel</vt:lpstr>
      <vt:lpstr>Courier New</vt:lpstr>
      <vt:lpstr>Times New Roman</vt:lpstr>
      <vt:lpstr>Tw Cen MT</vt:lpstr>
      <vt:lpstr>Wingdings</vt:lpstr>
      <vt:lpstr>FEWS NET Official PPT Template</vt:lpstr>
      <vt:lpstr>GEOGLAM_ppt_Template</vt:lpstr>
      <vt:lpstr>2_Desktop</vt:lpstr>
      <vt:lpstr>Introduction to Making Agro-climatology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Climatology</vt:lpstr>
      <vt:lpstr>Climatology</vt:lpstr>
      <vt:lpstr>Climatology</vt:lpstr>
      <vt:lpstr>Climatological Assumption</vt:lpstr>
      <vt:lpstr>Assessing the state of the SIOD climate mode</vt:lpstr>
      <vt:lpstr>SIOD impact on southern Africa rainfall</vt:lpstr>
      <vt:lpstr>Climatology and climate mode assumption</vt:lpstr>
      <vt:lpstr>Extended forecasts</vt:lpstr>
      <vt:lpstr>SARCOF: Southern African Regional COF</vt:lpstr>
      <vt:lpstr>Climatology, climate mode, and forecast assumption</vt:lpstr>
      <vt:lpstr>Transition to observational monitoring</vt:lpstr>
      <vt:lpstr>2013-14 cumulative rainfall below the mean,  lower deficit in Zimbabwe </vt:lpstr>
      <vt:lpstr>Onset of Rains (SOS) Observations</vt:lpstr>
      <vt:lpstr>What do we know at this point?</vt:lpstr>
      <vt:lpstr>Other remote sensing products?</vt:lpstr>
      <vt:lpstr>Local knowledge and field observations</vt:lpstr>
      <vt:lpstr>Building Assumptions - southern Africa 2013-14 Growing Season as of December  </vt:lpstr>
      <vt:lpstr>Regional Assumption After Monitoring</vt:lpstr>
      <vt:lpstr>Step 9: What could change our assumption?</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mbudde</cp:lastModifiedBy>
  <cp:revision>616</cp:revision>
  <cp:lastPrinted>1998-03-23T17:09:44Z</cp:lastPrinted>
  <dcterms:created xsi:type="dcterms:W3CDTF">1998-01-16T15:44:57Z</dcterms:created>
  <dcterms:modified xsi:type="dcterms:W3CDTF">2017-06-30T13:51:16Z</dcterms:modified>
</cp:coreProperties>
</file>