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 id="2147484765" r:id="rId2"/>
  </p:sldMasterIdLst>
  <p:notesMasterIdLst>
    <p:notesMasterId r:id="rId21"/>
  </p:notesMasterIdLst>
  <p:handoutMasterIdLst>
    <p:handoutMasterId r:id="rId22"/>
  </p:handoutMasterIdLst>
  <p:sldIdLst>
    <p:sldId id="632" r:id="rId3"/>
    <p:sldId id="874" r:id="rId4"/>
    <p:sldId id="875" r:id="rId5"/>
    <p:sldId id="876" r:id="rId6"/>
    <p:sldId id="877" r:id="rId7"/>
    <p:sldId id="878" r:id="rId8"/>
    <p:sldId id="879" r:id="rId9"/>
    <p:sldId id="880" r:id="rId10"/>
    <p:sldId id="881" r:id="rId11"/>
    <p:sldId id="882" r:id="rId12"/>
    <p:sldId id="883" r:id="rId13"/>
    <p:sldId id="884" r:id="rId14"/>
    <p:sldId id="885" r:id="rId15"/>
    <p:sldId id="886" r:id="rId16"/>
    <p:sldId id="887" r:id="rId17"/>
    <p:sldId id="888" r:id="rId18"/>
    <p:sldId id="889" r:id="rId19"/>
    <p:sldId id="873" r:id="rId20"/>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313" autoAdjust="0"/>
  </p:normalViewPr>
  <p:slideViewPr>
    <p:cSldViewPr showGuides="1">
      <p:cViewPr varScale="1">
        <p:scale>
          <a:sx n="54" d="100"/>
          <a:sy n="54" d="100"/>
        </p:scale>
        <p:origin x="1140" y="66"/>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509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1719944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476343F-81F4-4927-BAC5-20D445B2249A}" type="slidenum">
              <a:rPr lang="en-US" altLang="en-US"/>
              <a:pPr/>
              <a:t>‹#›</a:t>
            </a:fld>
            <a:r>
              <a:rPr lang="en-US" altLang="en-US"/>
              <a:t> / 10</a:t>
            </a:r>
          </a:p>
        </p:txBody>
      </p:sp>
    </p:spTree>
    <p:extLst>
      <p:ext uri="{BB962C8B-B14F-4D97-AF65-F5344CB8AC3E}">
        <p14:creationId xmlns:p14="http://schemas.microsoft.com/office/powerpoint/2010/main" val="25050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7207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686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83F424B-726F-409F-BF5E-61EDA0806BED}" type="slidenum">
              <a:rPr lang="en-US" altLang="en-US"/>
              <a:pPr/>
              <a:t>‹#›</a:t>
            </a:fld>
            <a:r>
              <a:rPr lang="en-US" altLang="en-US"/>
              <a:t> / 10</a:t>
            </a:r>
          </a:p>
        </p:txBody>
      </p:sp>
    </p:spTree>
    <p:extLst>
      <p:ext uri="{BB962C8B-B14F-4D97-AF65-F5344CB8AC3E}">
        <p14:creationId xmlns:p14="http://schemas.microsoft.com/office/powerpoint/2010/main" val="269543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5" name="Image 8" descr="geogl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3048" y="3831336"/>
            <a:ext cx="532923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0" name="Rectangle 2"/>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2170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US" smtClean="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xfrm>
            <a:off x="6553200" y="6245225"/>
            <a:ext cx="2133600" cy="476250"/>
          </a:xfrm>
        </p:spPr>
        <p:txBody>
          <a:bodyPr/>
          <a:lstStyle>
            <a:lvl1pPr>
              <a:defRPr/>
            </a:lvl1pPr>
          </a:lstStyle>
          <a:p>
            <a:fld id="{08C35B55-50FE-4EB1-A7E8-437AD00C6F35}" type="slidenum">
              <a:rPr lang="en-US" altLang="en-US"/>
              <a:pPr/>
              <a:t>‹#›</a:t>
            </a:fld>
            <a:r>
              <a:rPr lang="en-US" altLang="en-US" dirty="0"/>
              <a:t> / 10</a:t>
            </a:r>
          </a:p>
        </p:txBody>
      </p:sp>
      <p:sp>
        <p:nvSpPr>
          <p:cNvPr id="9" name="Rectangle 4"/>
          <p:cNvSpPr>
            <a:spLocks noChangeArrowheads="1"/>
          </p:cNvSpPr>
          <p:nvPr userDrawn="1"/>
        </p:nvSpPr>
        <p:spPr bwMode="auto">
          <a:xfrm>
            <a:off x="404813" y="6083300"/>
            <a:ext cx="2019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eaLnBrk="0" fontAlgn="base" hangingPunct="0">
              <a:spcBef>
                <a:spcPct val="0"/>
              </a:spcBef>
              <a:spcAft>
                <a:spcPct val="0"/>
              </a:spcAft>
            </a:pPr>
            <a:r>
              <a:rPr lang="en-US" sz="1000" b="1" dirty="0">
                <a:solidFill>
                  <a:srgbClr val="000000"/>
                </a:solidFill>
              </a:rPr>
              <a:t>U.S. Department of the Interior</a:t>
            </a:r>
          </a:p>
          <a:p>
            <a:pPr defTabSz="885825" eaLnBrk="0" fontAlgn="base" hangingPunct="0">
              <a:spcBef>
                <a:spcPct val="0"/>
              </a:spcBef>
              <a:spcAft>
                <a:spcPct val="0"/>
              </a:spcAft>
            </a:pPr>
            <a:r>
              <a:rPr lang="en-US" sz="1000" b="1" dirty="0">
                <a:solidFill>
                  <a:srgbClr val="000000"/>
                </a:solidFill>
              </a:rPr>
              <a:t>U.S. Geological Survey</a:t>
            </a:r>
          </a:p>
        </p:txBody>
      </p:sp>
      <p:pic>
        <p:nvPicPr>
          <p:cNvPr id="10" name="Picture 8" descr="usgslarge"/>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 y="457200"/>
            <a:ext cx="1905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3720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5492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1027" name="Rectangle 3"/>
          <p:cNvSpPr>
            <a:spLocks noGrp="1" noChangeArrowheads="1"/>
          </p:cNvSpPr>
          <p:nvPr>
            <p:ph type="body" idx="1"/>
          </p:nvPr>
        </p:nvSpPr>
        <p:spPr bwMode="auto">
          <a:xfrm>
            <a:off x="457200" y="1600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S PGothic" panose="020B0600070205080204" pitchFamily="34" charset="-128"/>
                <a:cs typeface="+mn-cs"/>
              </a:defRPr>
            </a:lvl1pPr>
          </a:lstStyle>
          <a:p>
            <a:pPr>
              <a:defRPr/>
            </a:pPr>
            <a:endParaRPr lang="en-US" altLang="en-U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S PGothic" panose="020B0600070205080204" pitchFamily="34" charset="-128"/>
                <a:cs typeface="+mn-cs"/>
              </a:defRPr>
            </a:lvl1pPr>
          </a:lstStyle>
          <a:p>
            <a:pPr>
              <a:defRPr/>
            </a:pPr>
            <a:endParaRPr lang="en-US" altLang="en-US"/>
          </a:p>
        </p:txBody>
      </p:sp>
      <p:sp>
        <p:nvSpPr>
          <p:cNvPr id="47110" name="Rectangle 6"/>
          <p:cNvSpPr>
            <a:spLocks noGrp="1" noChangeArrowheads="1"/>
          </p:cNvSpPr>
          <p:nvPr>
            <p:ph type="sldNum" sz="quarter" idx="4"/>
          </p:nvPr>
        </p:nvSpPr>
        <p:spPr bwMode="auto">
          <a:xfrm>
            <a:off x="7945438" y="6400800"/>
            <a:ext cx="1019175" cy="341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C9C66A8-7CFA-46B5-917C-FB5657929EB0}" type="slidenum">
              <a:rPr lang="en-US" altLang="en-US"/>
              <a:pPr/>
              <a:t>‹#›</a:t>
            </a:fld>
            <a:r>
              <a:rPr lang="en-US" altLang="en-US"/>
              <a:t> / 10</a:t>
            </a:r>
          </a:p>
        </p:txBody>
      </p:sp>
      <p:pic>
        <p:nvPicPr>
          <p:cNvPr id="1032" name="Image 8" descr="geogl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36513"/>
            <a:ext cx="197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368" y="36576"/>
            <a:ext cx="1737360" cy="521208"/>
          </a:xfrm>
          <a:prstGeom prst="rect">
            <a:avLst/>
          </a:prstGeom>
        </p:spPr>
      </p:pic>
      <p:pic>
        <p:nvPicPr>
          <p:cNvPr id="10" name="Picture 4" descr="USGSno_tagB&amp;W"/>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 y="6096000"/>
            <a:ext cx="1143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65990"/>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rgbClr val="005FAA"/>
          </a:solidFill>
          <a:latin typeface="Arial Narrow" pitchFamily="34" charset="0"/>
          <a:ea typeface="ＭＳ Ｐゴシック" pitchFamily="34" charset="-128"/>
          <a:cs typeface="+mn-cs"/>
        </a:defRPr>
      </a:lvl1pPr>
      <a:lvl2pPr marL="742950" indent="-285750" algn="l" rtl="0" eaLnBrk="0" fontAlgn="base" hangingPunct="0">
        <a:spcBef>
          <a:spcPct val="20000"/>
        </a:spcBef>
        <a:spcAft>
          <a:spcPct val="0"/>
        </a:spcAft>
        <a:buChar char="–"/>
        <a:defRPr sz="2400" b="1">
          <a:solidFill>
            <a:srgbClr val="0066FF"/>
          </a:solidFill>
          <a:latin typeface="Arial Narrow" pitchFamily="34" charset="0"/>
          <a:ea typeface="Arial" charset="0"/>
          <a:cs typeface="+mn-cs"/>
        </a:defRPr>
      </a:lvl2pPr>
      <a:lvl3pPr marL="1143000" indent="-228600" algn="l" rtl="0" eaLnBrk="0" fontAlgn="base" hangingPunct="0">
        <a:spcBef>
          <a:spcPct val="20000"/>
        </a:spcBef>
        <a:spcAft>
          <a:spcPct val="0"/>
        </a:spcAft>
        <a:buChar char="•"/>
        <a:defRPr sz="2000" b="1" i="1">
          <a:solidFill>
            <a:srgbClr val="0066FF"/>
          </a:solidFill>
          <a:latin typeface="Arial Narrow" pitchFamily="34" charset="0"/>
          <a:ea typeface="Arial" charset="0"/>
          <a:cs typeface="+mn-cs"/>
        </a:defRPr>
      </a:lvl3pPr>
      <a:lvl4pPr marL="16002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4pPr>
      <a:lvl5pPr marL="2057400" indent="-228600" algn="l" rtl="0" eaLnBrk="0" fontAlgn="base" hangingPunct="0">
        <a:spcBef>
          <a:spcPct val="20000"/>
        </a:spcBef>
        <a:spcAft>
          <a:spcPct val="0"/>
        </a:spcAft>
        <a:buChar char="»"/>
        <a:defRPr b="1">
          <a:solidFill>
            <a:srgbClr val="005FAA"/>
          </a:solidFill>
          <a:latin typeface="Arial Narrow" pitchFamily="34" charset="0"/>
          <a:ea typeface="Arial" charset="0"/>
          <a:cs typeface="+mn-cs"/>
        </a:defRPr>
      </a:lvl5pPr>
      <a:lvl6pPr marL="2514600" indent="-228600" algn="l" rtl="0" eaLnBrk="1" fontAlgn="base" hangingPunct="1">
        <a:spcBef>
          <a:spcPct val="20000"/>
        </a:spcBef>
        <a:spcAft>
          <a:spcPct val="0"/>
        </a:spcAft>
        <a:buChar char="»"/>
        <a:defRPr b="1">
          <a:solidFill>
            <a:srgbClr val="005FAA"/>
          </a:solidFill>
          <a:latin typeface="+mn-lt"/>
          <a:cs typeface="+mn-cs"/>
        </a:defRPr>
      </a:lvl6pPr>
      <a:lvl7pPr marL="2971800" indent="-228600" algn="l" rtl="0" eaLnBrk="1" fontAlgn="base" hangingPunct="1">
        <a:spcBef>
          <a:spcPct val="20000"/>
        </a:spcBef>
        <a:spcAft>
          <a:spcPct val="0"/>
        </a:spcAft>
        <a:buChar char="»"/>
        <a:defRPr b="1">
          <a:solidFill>
            <a:srgbClr val="005FAA"/>
          </a:solidFill>
          <a:latin typeface="+mn-lt"/>
          <a:cs typeface="+mn-cs"/>
        </a:defRPr>
      </a:lvl7pPr>
      <a:lvl8pPr marL="3429000" indent="-228600" algn="l" rtl="0" eaLnBrk="1" fontAlgn="base" hangingPunct="1">
        <a:spcBef>
          <a:spcPct val="20000"/>
        </a:spcBef>
        <a:spcAft>
          <a:spcPct val="0"/>
        </a:spcAft>
        <a:buChar char="»"/>
        <a:defRPr b="1">
          <a:solidFill>
            <a:srgbClr val="005FAA"/>
          </a:solidFill>
          <a:latin typeface="+mn-lt"/>
          <a:cs typeface="+mn-cs"/>
        </a:defRPr>
      </a:lvl8pPr>
      <a:lvl9pPr marL="3886200" indent="-228600" algn="l" rtl="0" eaLnBrk="1" fontAlgn="base" hangingPunct="1">
        <a:spcBef>
          <a:spcPct val="20000"/>
        </a:spcBef>
        <a:spcAft>
          <a:spcPct val="0"/>
        </a:spcAft>
        <a:buChar char="»"/>
        <a:defRPr b="1">
          <a:solidFill>
            <a:srgbClr val="005FAA"/>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tif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2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5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endParaRPr lang="en-US" sz="3600" b="1" dirty="0">
              <a:ln w="6350">
                <a:noFill/>
              </a:ln>
              <a:solidFill>
                <a:srgbClr val="C00000"/>
              </a:solidFill>
              <a:effectLst>
                <a:outerShdw blurRad="50800" dist="38100" dir="2700000" algn="tl" rotWithShape="0">
                  <a:prstClr val="black">
                    <a:alpha val="40000"/>
                  </a:prstClr>
                </a:outerShdw>
              </a:effectLst>
              <a:latin typeface="Candara" pitchFamily="34" charset="0"/>
              <a:ea typeface="+mj-ea"/>
              <a:cs typeface="+mj-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GEOGLAM - Early Warning Crop Monitor for Countries at Risk</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smtClean="0"/>
              <a:t>Applications of FEWS NET Remote Sensing products for Agro-climatological Analysis Workshop</a:t>
            </a:r>
          </a:p>
          <a:p>
            <a:r>
              <a:rPr lang="en-US" altLang="en-US" sz="1400" smtClean="0"/>
              <a:t>10 – 14 July 2017 | Kathmandu Nepal</a:t>
            </a:r>
            <a:endParaRPr lang="en-US" alt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6343F-81F4-4927-BAC5-20D445B2249A}"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r>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t> / 10</a:t>
            </a:r>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0688"/>
            <a:ext cx="9052560" cy="537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08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4" y="1533525"/>
            <a:ext cx="8138160" cy="445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393192" y="978408"/>
            <a:ext cx="8231459"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135DA4"/>
                </a:solidFill>
                <a:effectLst/>
                <a:uLnTx/>
                <a:uFillTx/>
                <a:latin typeface="Arial"/>
                <a:ea typeface="+mn-ea"/>
                <a:cs typeface="Arial"/>
              </a:rPr>
              <a:t>Access to multiple EO datasets is given to analysts via the map interface.</a:t>
            </a:r>
            <a:endParaRPr kumimoji="0" lang="en-US" sz="1800" b="0" i="0" u="none" strike="noStrike" kern="0" cap="none" spc="0" normalizeH="0" baseline="0" noProof="0" dirty="0">
              <a:ln>
                <a:noFill/>
              </a:ln>
              <a:solidFill>
                <a:srgbClr val="135DA4"/>
              </a:solidFill>
              <a:effectLst/>
              <a:uLnTx/>
              <a:uFillTx/>
              <a:latin typeface="Arial"/>
              <a:ea typeface="+mn-ea"/>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Arial"/>
            </a:endParaRPr>
          </a:p>
        </p:txBody>
      </p:sp>
      <p:sp>
        <p:nvSpPr>
          <p:cNvPr id="7" name="Title 2"/>
          <p:cNvSpPr txBox="1">
            <a:spLocks/>
          </p:cNvSpPr>
          <p:nvPr/>
        </p:nvSpPr>
        <p:spPr>
          <a:xfrm>
            <a:off x="446856" y="404019"/>
            <a:ext cx="8229600" cy="720725"/>
          </a:xfrm>
          <a:prstGeom prst="rect">
            <a:avLst/>
          </a:prstGeom>
        </p:spPr>
        <p:txBody>
          <a:bodyPr/>
          <a:lst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5FAA"/>
                </a:solidFill>
                <a:effectLst/>
                <a:uLnTx/>
                <a:uFillTx/>
                <a:latin typeface="Arial Narrow" pitchFamily="34" charset="0"/>
                <a:ea typeface="ＭＳ Ｐゴシック" pitchFamily="34" charset="-128"/>
                <a:cs typeface="Arial"/>
              </a:rPr>
              <a:t>Map Interface</a:t>
            </a:r>
          </a:p>
        </p:txBody>
      </p:sp>
    </p:spTree>
    <p:extLst>
      <p:ext uri="{BB962C8B-B14F-4D97-AF65-F5344CB8AC3E}">
        <p14:creationId xmlns:p14="http://schemas.microsoft.com/office/powerpoint/2010/main" val="30492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6343F-81F4-4927-BAC5-20D445B2249A}"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12</a:t>
            </a:fld>
            <a:r>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t> / 10</a:t>
            </a:r>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grpSp>
        <p:nvGrpSpPr>
          <p:cNvPr id="21" name="Group 20"/>
          <p:cNvGrpSpPr/>
          <p:nvPr/>
        </p:nvGrpSpPr>
        <p:grpSpPr>
          <a:xfrm>
            <a:off x="107504" y="989186"/>
            <a:ext cx="8935475" cy="5752182"/>
            <a:chOff x="107504" y="989186"/>
            <a:chExt cx="8935475" cy="5752182"/>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42" y="1296963"/>
              <a:ext cx="2811133" cy="1466005"/>
            </a:xfrm>
            <a:prstGeom prst="rect">
              <a:avLst/>
            </a:prstGeom>
            <a:ln w="127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670" y="1296963"/>
              <a:ext cx="2811133" cy="1466006"/>
            </a:xfrm>
            <a:prstGeom prst="rect">
              <a:avLst/>
            </a:prstGeom>
            <a:ln w="1270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669" y="3284985"/>
              <a:ext cx="2811133" cy="1466005"/>
            </a:xfrm>
            <a:prstGeom prst="rect">
              <a:avLst/>
            </a:prstGeom>
            <a:ln w="12700">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197" y="3284985"/>
              <a:ext cx="2811133" cy="1466005"/>
            </a:xfrm>
            <a:prstGeom prst="rect">
              <a:avLst/>
            </a:prstGeom>
            <a:ln w="12700">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198" y="1293846"/>
              <a:ext cx="2811133" cy="1466005"/>
            </a:xfrm>
            <a:prstGeom prst="rect">
              <a:avLst/>
            </a:prstGeom>
            <a:ln w="12700">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1725" y="3284985"/>
              <a:ext cx="2811133" cy="1466005"/>
            </a:xfrm>
            <a:prstGeom prst="rect">
              <a:avLst/>
            </a:prstGeom>
            <a:ln w="12700">
              <a:solidFill>
                <a:schemeClr val="tx1"/>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41" y="5273007"/>
              <a:ext cx="2811133" cy="1466005"/>
            </a:xfrm>
            <a:prstGeom prst="rect">
              <a:avLst/>
            </a:prstGeom>
            <a:ln w="12700">
              <a:solidFill>
                <a:schemeClr val="tx1"/>
              </a:solidFill>
            </a:ln>
          </p:spPr>
        </p:pic>
        <p:sp>
          <p:nvSpPr>
            <p:cNvPr id="10" name="TextBox 9"/>
            <p:cNvSpPr txBox="1"/>
            <p:nvPr/>
          </p:nvSpPr>
          <p:spPr>
            <a:xfrm>
              <a:off x="160669" y="989186"/>
              <a:ext cx="2801605"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USGS – Actual ET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11" name="TextBox 10"/>
            <p:cNvSpPr txBox="1"/>
            <p:nvPr/>
          </p:nvSpPr>
          <p:spPr>
            <a:xfrm>
              <a:off x="6172198" y="991505"/>
              <a:ext cx="281113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USGS/CHG – CHIRPS Total Rainfall</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12" name="TextBox 11"/>
            <p:cNvSpPr txBox="1"/>
            <p:nvPr/>
          </p:nvSpPr>
          <p:spPr>
            <a:xfrm>
              <a:off x="3059832" y="991505"/>
              <a:ext cx="295232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USGS/CHG – CHIRPS Rainfall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13" name="TextBox 12"/>
            <p:cNvSpPr txBox="1"/>
            <p:nvPr/>
          </p:nvSpPr>
          <p:spPr>
            <a:xfrm>
              <a:off x="160669" y="2970208"/>
              <a:ext cx="2801605"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UMD/NASA – NDVI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14" name="TextBox 13"/>
            <p:cNvSpPr txBox="1"/>
            <p:nvPr/>
          </p:nvSpPr>
          <p:spPr>
            <a:xfrm>
              <a:off x="3171196" y="2957278"/>
              <a:ext cx="281113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JRC – Rainfall Sum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15" name="TextBox 14"/>
            <p:cNvSpPr txBox="1"/>
            <p:nvPr/>
          </p:nvSpPr>
          <p:spPr>
            <a:xfrm>
              <a:off x="6181724" y="2968262"/>
              <a:ext cx="281113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JRC – Temp Sum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16" name="TextBox 15"/>
            <p:cNvSpPr txBox="1"/>
            <p:nvPr/>
          </p:nvSpPr>
          <p:spPr>
            <a:xfrm>
              <a:off x="3146462" y="4949476"/>
              <a:ext cx="281736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USDA– Soil Moisture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6462" y="5260336"/>
              <a:ext cx="2817364" cy="1478676"/>
            </a:xfrm>
            <a:prstGeom prst="rect">
              <a:avLst/>
            </a:prstGeom>
            <a:ln w="12700">
              <a:solidFill>
                <a:schemeClr val="tx1"/>
              </a:solidFill>
            </a:ln>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71927" y="5260336"/>
              <a:ext cx="2871052" cy="1481032"/>
            </a:xfrm>
            <a:prstGeom prst="rect">
              <a:avLst/>
            </a:prstGeom>
            <a:ln w="12700">
              <a:solidFill>
                <a:schemeClr val="tx1"/>
              </a:solidFill>
            </a:ln>
          </p:spPr>
        </p:pic>
        <p:sp>
          <p:nvSpPr>
            <p:cNvPr id="19" name="TextBox 18"/>
            <p:cNvSpPr txBox="1"/>
            <p:nvPr/>
          </p:nvSpPr>
          <p:spPr>
            <a:xfrm>
              <a:off x="6171927" y="4940987"/>
              <a:ext cx="2871052"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NOAA – Evaporative Transpiration</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sp>
          <p:nvSpPr>
            <p:cNvPr id="20" name="TextBox 19"/>
            <p:cNvSpPr txBox="1"/>
            <p:nvPr/>
          </p:nvSpPr>
          <p:spPr>
            <a:xfrm>
              <a:off x="107504" y="4940986"/>
              <a:ext cx="2897901"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35DA4"/>
                  </a:solidFill>
                  <a:effectLst/>
                  <a:uLnTx/>
                  <a:uFillTx/>
                  <a:latin typeface="Calibri" panose="020F0502020204030204" pitchFamily="34" charset="0"/>
                  <a:ea typeface="ＭＳ Ｐゴシック" pitchFamily="34" charset="-128"/>
                  <a:cs typeface="Arial"/>
                </a:rPr>
                <a:t>TU WIEN – Soil Water Index Anomaly</a:t>
              </a:r>
              <a:endParaRPr kumimoji="0" lang="en-US" sz="1400" b="0" i="0" u="none" strike="noStrike" kern="1200" cap="none" spc="0" normalizeH="0" baseline="0" noProof="0" dirty="0">
                <a:ln>
                  <a:noFill/>
                </a:ln>
                <a:solidFill>
                  <a:srgbClr val="135DA4"/>
                </a:solidFill>
                <a:effectLst/>
                <a:uLnTx/>
                <a:uFillTx/>
                <a:latin typeface="Calibri" panose="020F0502020204030204" pitchFamily="34" charset="0"/>
                <a:ea typeface="ＭＳ Ｐゴシック" pitchFamily="34" charset="-128"/>
                <a:cs typeface="Arial"/>
              </a:endParaRPr>
            </a:p>
          </p:txBody>
        </p:sp>
      </p:grpSp>
      <p:sp>
        <p:nvSpPr>
          <p:cNvPr id="22" name="Title 2"/>
          <p:cNvSpPr txBox="1">
            <a:spLocks/>
          </p:cNvSpPr>
          <p:nvPr/>
        </p:nvSpPr>
        <p:spPr>
          <a:xfrm>
            <a:off x="446856" y="404664"/>
            <a:ext cx="8229600" cy="720725"/>
          </a:xfrm>
          <a:prstGeom prst="rect">
            <a:avLst/>
          </a:prstGeom>
        </p:spPr>
        <p:txBody>
          <a:bodyPr/>
          <a:lst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5FAA"/>
                </a:solidFill>
                <a:effectLst/>
                <a:uLnTx/>
                <a:uFillTx/>
                <a:latin typeface="Arial Narrow" pitchFamily="34" charset="0"/>
                <a:ea typeface="ＭＳ Ｐゴシック" pitchFamily="34" charset="-128"/>
                <a:cs typeface="Arial"/>
              </a:rPr>
              <a:t>EO Data Layers</a:t>
            </a:r>
          </a:p>
        </p:txBody>
      </p:sp>
    </p:spTree>
    <p:extLst>
      <p:ext uri="{BB962C8B-B14F-4D97-AF65-F5344CB8AC3E}">
        <p14:creationId xmlns:p14="http://schemas.microsoft.com/office/powerpoint/2010/main" val="575559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95536" y="977492"/>
            <a:ext cx="8303467" cy="65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135DA4"/>
                </a:solidFill>
                <a:effectLst/>
                <a:uLnTx/>
                <a:uFillTx/>
                <a:latin typeface="Arial"/>
                <a:ea typeface="+mn-ea"/>
                <a:cs typeface="Arial"/>
              </a:rPr>
              <a:t>Analysts </a:t>
            </a:r>
            <a:r>
              <a:rPr kumimoji="0" lang="en-US" sz="1800" b="0" i="0" u="none" strike="noStrike" kern="1200" cap="none" spc="0" normalizeH="0" baseline="0" noProof="0" dirty="0" smtClean="0">
                <a:ln>
                  <a:noFill/>
                </a:ln>
                <a:solidFill>
                  <a:srgbClr val="135DA4"/>
                </a:solidFill>
                <a:effectLst/>
                <a:uLnTx/>
                <a:uFillTx/>
                <a:latin typeface="Arial"/>
                <a:ea typeface="+mn-ea"/>
                <a:cs typeface="Arial"/>
              </a:rPr>
              <a:t>enter </a:t>
            </a:r>
            <a:r>
              <a:rPr kumimoji="0" lang="en-US" sz="1800" b="0" i="0" u="none" strike="noStrike" kern="1200" cap="none" spc="0" normalizeH="0" baseline="0" noProof="0" dirty="0">
                <a:ln>
                  <a:noFill/>
                </a:ln>
                <a:solidFill>
                  <a:srgbClr val="135DA4"/>
                </a:solidFill>
                <a:effectLst/>
                <a:uLnTx/>
                <a:uFillTx/>
                <a:latin typeface="Arial"/>
                <a:ea typeface="+mn-ea"/>
                <a:cs typeface="Arial"/>
              </a:rPr>
              <a:t>crop condition information via </a:t>
            </a:r>
            <a:r>
              <a:rPr kumimoji="0" lang="en-US" sz="1800" b="0" i="0" u="none" strike="noStrike" kern="1200" cap="none" spc="0" normalizeH="0" baseline="0" noProof="0" dirty="0" smtClean="0">
                <a:ln>
                  <a:noFill/>
                </a:ln>
                <a:solidFill>
                  <a:srgbClr val="135DA4"/>
                </a:solidFill>
                <a:effectLst/>
                <a:uLnTx/>
                <a:uFillTx/>
                <a:latin typeface="Arial"/>
                <a:ea typeface="+mn-ea"/>
                <a:cs typeface="Arial"/>
              </a:rPr>
              <a:t>a </a:t>
            </a:r>
            <a:r>
              <a:rPr kumimoji="0" lang="en-US" sz="1800" b="0" i="0" u="none" strike="noStrike" kern="1200" cap="none" spc="0" normalizeH="0" baseline="0" noProof="0" dirty="0">
                <a:ln>
                  <a:noFill/>
                </a:ln>
                <a:solidFill>
                  <a:srgbClr val="135DA4"/>
                </a:solidFill>
                <a:effectLst/>
                <a:uLnTx/>
                <a:uFillTx/>
                <a:latin typeface="Arial"/>
                <a:ea typeface="+mn-ea"/>
                <a:cs typeface="Arial"/>
              </a:rPr>
              <a:t>map interface </a:t>
            </a:r>
            <a:r>
              <a:rPr kumimoji="0" lang="en-US" sz="1800" b="0" i="0" u="none" strike="noStrike" kern="1200" cap="none" spc="0" normalizeH="0" baseline="0" noProof="0" dirty="0" smtClean="0">
                <a:ln>
                  <a:noFill/>
                </a:ln>
                <a:solidFill>
                  <a:srgbClr val="135DA4"/>
                </a:solidFill>
                <a:effectLst/>
                <a:uLnTx/>
                <a:uFillTx/>
                <a:latin typeface="Arial"/>
                <a:ea typeface="+mn-ea"/>
                <a:cs typeface="Arial"/>
              </a:rPr>
              <a:t>or</a:t>
            </a:r>
            <a:r>
              <a:rPr kumimoji="0" lang="en-US" sz="1800" b="0" i="0" u="none" strike="noStrike" kern="1200" cap="none" spc="0" normalizeH="0" baseline="0" noProof="0" dirty="0">
                <a:ln>
                  <a:noFill/>
                </a:ln>
                <a:solidFill>
                  <a:srgbClr val="135DA4"/>
                </a:solidFill>
                <a:effectLst/>
                <a:uLnTx/>
                <a:uFillTx/>
                <a:latin typeface="Arial"/>
                <a:ea typeface="+mn-ea"/>
                <a:cs typeface="Arial"/>
              </a:rPr>
              <a:t> </a:t>
            </a:r>
            <a:r>
              <a:rPr kumimoji="0" lang="en-US" sz="1800" b="0" i="0" u="none" strike="noStrike" kern="1200" cap="none" spc="0" normalizeH="0" baseline="0" noProof="0" dirty="0" smtClean="0">
                <a:ln>
                  <a:noFill/>
                </a:ln>
                <a:solidFill>
                  <a:srgbClr val="135DA4"/>
                </a:solidFill>
                <a:effectLst/>
                <a:uLnTx/>
                <a:uFillTx/>
                <a:latin typeface="Arial"/>
                <a:ea typeface="+mn-ea"/>
                <a:cs typeface="Arial"/>
              </a:rPr>
              <a:t>assessment tab.</a:t>
            </a:r>
            <a:endParaRPr kumimoji="0" lang="en-US" sz="1800" b="0" i="0" u="none" strike="noStrike" kern="0" cap="none" spc="0" normalizeH="0" baseline="0" noProof="0" dirty="0">
              <a:ln>
                <a:noFill/>
              </a:ln>
              <a:solidFill>
                <a:srgbClr val="135DA4"/>
              </a:solidFill>
              <a:effectLst/>
              <a:uLnTx/>
              <a:uFillTx/>
              <a:latin typeface="Arial"/>
              <a:ea typeface="+mn-ea"/>
              <a:cs typeface="Arial"/>
            </a:endParaRPr>
          </a:p>
        </p:txBody>
      </p:sp>
      <p:sp>
        <p:nvSpPr>
          <p:cNvPr id="5" name="Title 2"/>
          <p:cNvSpPr txBox="1">
            <a:spLocks/>
          </p:cNvSpPr>
          <p:nvPr/>
        </p:nvSpPr>
        <p:spPr>
          <a:xfrm>
            <a:off x="446856" y="404019"/>
            <a:ext cx="8229600" cy="720725"/>
          </a:xfrm>
          <a:prstGeom prst="rect">
            <a:avLst/>
          </a:prstGeom>
        </p:spPr>
        <p:txBody>
          <a:bodyPr/>
          <a:lst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5FAA"/>
                </a:solidFill>
                <a:effectLst/>
                <a:uLnTx/>
                <a:uFillTx/>
                <a:latin typeface="Arial Narrow" pitchFamily="34" charset="0"/>
                <a:ea typeface="ＭＳ Ｐゴシック" pitchFamily="34" charset="-128"/>
                <a:cs typeface="Arial"/>
              </a:rPr>
              <a:t>Monthly Assessments</a:t>
            </a:r>
          </a:p>
        </p:txBody>
      </p:sp>
      <p:grpSp>
        <p:nvGrpSpPr>
          <p:cNvPr id="2" name="Group 1"/>
          <p:cNvGrpSpPr/>
          <p:nvPr/>
        </p:nvGrpSpPr>
        <p:grpSpPr>
          <a:xfrm>
            <a:off x="466344" y="1533528"/>
            <a:ext cx="8138160" cy="4468105"/>
            <a:chOff x="466344" y="1533528"/>
            <a:chExt cx="8138160" cy="4468105"/>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344" y="1533528"/>
              <a:ext cx="8138160" cy="446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4" t="47477" r="84241" b="24276"/>
            <a:stretch/>
          </p:blipFill>
          <p:spPr bwMode="auto">
            <a:xfrm>
              <a:off x="7596336" y="4581127"/>
              <a:ext cx="936104" cy="128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42294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6343F-81F4-4927-BAC5-20D445B2249A}"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14</a:t>
            </a:fld>
            <a:r>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t> / 10</a:t>
            </a:r>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0" y="1268760"/>
            <a:ext cx="4572000" cy="4776131"/>
          </a:xfrm>
          <a:prstGeom prst="rect">
            <a:avLst/>
          </a:prstGeom>
        </p:spPr>
      </p:pic>
      <p:sp>
        <p:nvSpPr>
          <p:cNvPr id="11" name="Content Placeholder 2"/>
          <p:cNvSpPr txBox="1">
            <a:spLocks/>
          </p:cNvSpPr>
          <p:nvPr/>
        </p:nvSpPr>
        <p:spPr>
          <a:xfrm>
            <a:off x="35496" y="967259"/>
            <a:ext cx="4572000" cy="517525"/>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135DA4"/>
                </a:solidFill>
                <a:effectLst/>
                <a:uLnTx/>
                <a:uFillTx/>
                <a:latin typeface="Arial"/>
                <a:ea typeface="+mn-ea"/>
                <a:cs typeface="Arial"/>
              </a:rPr>
              <a:t>April 2015 Synthesis - Africa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135DA4"/>
              </a:solidFill>
              <a:effectLst/>
              <a:uLnTx/>
              <a:uFillTx/>
              <a:latin typeface="Arial"/>
              <a:ea typeface="+mn-ea"/>
              <a:cs typeface="Arial"/>
            </a:endParaRPr>
          </a:p>
        </p:txBody>
      </p:sp>
      <p:sp>
        <p:nvSpPr>
          <p:cNvPr id="12" name="Title 2"/>
          <p:cNvSpPr txBox="1">
            <a:spLocks/>
          </p:cNvSpPr>
          <p:nvPr/>
        </p:nvSpPr>
        <p:spPr>
          <a:xfrm>
            <a:off x="446856" y="404019"/>
            <a:ext cx="8229600" cy="720725"/>
          </a:xfrm>
          <a:prstGeom prst="rect">
            <a:avLst/>
          </a:prstGeom>
        </p:spPr>
        <p:txBody>
          <a:bodyPr/>
          <a:lst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5FAA"/>
                </a:solidFill>
                <a:effectLst/>
                <a:uLnTx/>
                <a:uFillTx/>
                <a:latin typeface="Arial Narrow" pitchFamily="34" charset="0"/>
                <a:ea typeface="ＭＳ Ｐゴシック" pitchFamily="34" charset="-128"/>
                <a:cs typeface="Arial"/>
              </a:rPr>
              <a:t>Experimental Crop Condition Maps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584" y="2645819"/>
            <a:ext cx="4297680" cy="3015429"/>
          </a:xfrm>
          <a:prstGeom prst="rect">
            <a:avLst/>
          </a:prstGeom>
        </p:spPr>
      </p:pic>
      <p:sp>
        <p:nvSpPr>
          <p:cNvPr id="14" name="Content Placeholder 2"/>
          <p:cNvSpPr txBox="1">
            <a:spLocks/>
          </p:cNvSpPr>
          <p:nvPr/>
        </p:nvSpPr>
        <p:spPr>
          <a:xfrm>
            <a:off x="4704584" y="2060848"/>
            <a:ext cx="4297680" cy="517525"/>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135DA4"/>
                </a:solidFill>
                <a:effectLst/>
                <a:uLnTx/>
                <a:uFillTx/>
                <a:latin typeface="Arial"/>
                <a:ea typeface="+mn-ea"/>
                <a:cs typeface="Arial"/>
              </a:rPr>
              <a:t>September 2015 Assessment with Discrepancies – </a:t>
            </a:r>
            <a:r>
              <a:rPr kumimoji="0" lang="en-US" sz="1600" b="0" i="0" u="none" strike="noStrike" kern="0" cap="none" spc="0" normalizeH="0" baseline="0" noProof="0" dirty="0" err="1" smtClean="0">
                <a:ln>
                  <a:noFill/>
                </a:ln>
                <a:solidFill>
                  <a:srgbClr val="135DA4"/>
                </a:solidFill>
                <a:effectLst/>
                <a:uLnTx/>
                <a:uFillTx/>
                <a:latin typeface="Arial"/>
                <a:ea typeface="+mn-ea"/>
                <a:cs typeface="Arial"/>
              </a:rPr>
              <a:t>C.America</a:t>
            </a:r>
            <a:r>
              <a:rPr kumimoji="0" lang="en-US" sz="1600" b="0" i="0" u="none" strike="noStrike" kern="0" cap="none" spc="0" normalizeH="0" baseline="0" noProof="0" dirty="0" smtClean="0">
                <a:ln>
                  <a:noFill/>
                </a:ln>
                <a:solidFill>
                  <a:srgbClr val="135DA4"/>
                </a:solidFill>
                <a:effectLst/>
                <a:uLnTx/>
                <a:uFillTx/>
                <a:latin typeface="Arial"/>
                <a:ea typeface="+mn-ea"/>
                <a:cs typeface="Arial"/>
              </a:rPr>
              <a:t>/Caribbean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135DA4"/>
              </a:solidFill>
              <a:effectLst/>
              <a:uLnTx/>
              <a:uFillTx/>
              <a:latin typeface="Arial"/>
              <a:ea typeface="+mn-ea"/>
              <a:cs typeface="Arial"/>
            </a:endParaRPr>
          </a:p>
        </p:txBody>
      </p:sp>
    </p:spTree>
    <p:extLst>
      <p:ext uri="{BB962C8B-B14F-4D97-AF65-F5344CB8AC3E}">
        <p14:creationId xmlns:p14="http://schemas.microsoft.com/office/powerpoint/2010/main" val="1327326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395288" y="402336"/>
            <a:ext cx="8229600" cy="720725"/>
          </a:xfrm>
        </p:spPr>
        <p:txBody>
          <a:bodyPr/>
          <a:lstStyle/>
          <a:p>
            <a:r>
              <a:rPr lang="en-US" altLang="en-US" dirty="0" smtClean="0"/>
              <a:t>Component-specific Strategic Issues</a:t>
            </a:r>
          </a:p>
        </p:txBody>
      </p:sp>
      <p:sp>
        <p:nvSpPr>
          <p:cNvPr id="9219" name="Content Placeholder 3"/>
          <p:cNvSpPr>
            <a:spLocks noGrp="1"/>
          </p:cNvSpPr>
          <p:nvPr>
            <p:ph idx="1"/>
          </p:nvPr>
        </p:nvSpPr>
        <p:spPr>
          <a:xfrm>
            <a:off x="395536" y="1207293"/>
            <a:ext cx="8362950" cy="4525963"/>
          </a:xfrm>
        </p:spPr>
        <p:txBody>
          <a:bodyPr/>
          <a:lstStyle/>
          <a:p>
            <a:pPr marL="0" indent="0" algn="ctr">
              <a:buFontTx/>
              <a:buNone/>
              <a:defRPr/>
            </a:pPr>
            <a:r>
              <a:rPr lang="en-US" altLang="en-US" sz="2200" i="1" u="sng" dirty="0" smtClean="0"/>
              <a:t>Advancement of </a:t>
            </a:r>
            <a:r>
              <a:rPr lang="en-US" altLang="en-US" sz="2200" i="1" u="sng" dirty="0"/>
              <a:t>harmonized reporting on crop </a:t>
            </a:r>
            <a:r>
              <a:rPr lang="en-US" altLang="en-US" sz="2200" i="1" u="sng" dirty="0" smtClean="0"/>
              <a:t>conditions</a:t>
            </a:r>
          </a:p>
          <a:p>
            <a:pPr>
              <a:defRPr/>
            </a:pPr>
            <a:r>
              <a:rPr lang="en-US" altLang="en-US" sz="2200" dirty="0" smtClean="0"/>
              <a:t>Build on </a:t>
            </a:r>
            <a:r>
              <a:rPr lang="en-US" altLang="en-US" sz="2200" dirty="0"/>
              <a:t>existing </a:t>
            </a:r>
            <a:r>
              <a:rPr lang="en-US" altLang="en-US" sz="2200" dirty="0" smtClean="0"/>
              <a:t>capacities </a:t>
            </a:r>
            <a:r>
              <a:rPr lang="en-US" altLang="en-US" sz="2200" dirty="0"/>
              <a:t>of regional and national partner organizations</a:t>
            </a:r>
          </a:p>
          <a:p>
            <a:pPr>
              <a:defRPr/>
            </a:pPr>
            <a:r>
              <a:rPr lang="en-US" altLang="en-US" sz="2200" dirty="0" smtClean="0"/>
              <a:t>Link with other cooperative frameworks and projects:</a:t>
            </a:r>
          </a:p>
          <a:p>
            <a:pPr>
              <a:defRPr/>
            </a:pPr>
            <a:endParaRPr lang="en-US" altLang="en-US" sz="2200" dirty="0" smtClean="0"/>
          </a:p>
          <a:p>
            <a:pPr lvl="1">
              <a:buFont typeface="Courier New" panose="02070309020205020404" pitchFamily="49" charset="0"/>
              <a:buChar char="o"/>
              <a:defRPr/>
            </a:pPr>
            <a:r>
              <a:rPr lang="en-US" altLang="en-US" sz="2200" dirty="0" smtClean="0">
                <a:solidFill>
                  <a:srgbClr val="005FAA"/>
                </a:solidFill>
              </a:rPr>
              <a:t>Monitoring </a:t>
            </a:r>
            <a:r>
              <a:rPr lang="en-US" altLang="en-US" sz="2200" dirty="0">
                <a:solidFill>
                  <a:srgbClr val="005FAA"/>
                </a:solidFill>
              </a:rPr>
              <a:t>for Environment and Security in Africa (MESA) </a:t>
            </a:r>
            <a:r>
              <a:rPr lang="en-US" altLang="en-US" sz="2200" dirty="0" smtClean="0">
                <a:solidFill>
                  <a:srgbClr val="005FAA"/>
                </a:solidFill>
              </a:rPr>
              <a:t>of the African Union and European Union</a:t>
            </a:r>
          </a:p>
          <a:p>
            <a:pPr lvl="1">
              <a:buFont typeface="Courier New" panose="02070309020205020404" pitchFamily="49" charset="0"/>
              <a:buChar char="o"/>
              <a:defRPr/>
            </a:pPr>
            <a:r>
              <a:rPr lang="en-US" altLang="en-US" sz="2200" dirty="0">
                <a:solidFill>
                  <a:srgbClr val="005FAA"/>
                </a:solidFill>
              </a:rPr>
              <a:t>SERVIR Program of USAID and NASA (hubs in Nairobi, Kathmandu, Bangkok, and soon in West </a:t>
            </a:r>
            <a:r>
              <a:rPr lang="en-US" altLang="en-US" sz="2200" dirty="0" smtClean="0">
                <a:solidFill>
                  <a:srgbClr val="005FAA"/>
                </a:solidFill>
              </a:rPr>
              <a:t>Africa)</a:t>
            </a:r>
          </a:p>
          <a:p>
            <a:pPr lvl="1">
              <a:buFont typeface="Courier New" panose="02070309020205020404" pitchFamily="49" charset="0"/>
              <a:buChar char="o"/>
              <a:defRPr/>
            </a:pPr>
            <a:r>
              <a:rPr lang="en-US" altLang="en-US" sz="2200" dirty="0" smtClean="0">
                <a:solidFill>
                  <a:srgbClr val="005FAA"/>
                </a:solidFill>
              </a:rPr>
              <a:t>Middle East-North Africa </a:t>
            </a:r>
            <a:r>
              <a:rPr lang="en-US" altLang="en-US" sz="2200" dirty="0">
                <a:solidFill>
                  <a:srgbClr val="005FAA"/>
                </a:solidFill>
              </a:rPr>
              <a:t>Regional Drought Management </a:t>
            </a:r>
            <a:r>
              <a:rPr lang="en-US" altLang="en-US" sz="2200" dirty="0" smtClean="0">
                <a:solidFill>
                  <a:srgbClr val="005FAA"/>
                </a:solidFill>
              </a:rPr>
              <a:t>System of USAID and FAO (implementation led by ICBA in Dubai)</a:t>
            </a:r>
          </a:p>
        </p:txBody>
      </p:sp>
      <p:sp>
        <p:nvSpPr>
          <p:cNvPr id="122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368708-58D3-4758-82E7-D6BB8A1977D4}"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spTree>
    <p:extLst>
      <p:ext uri="{BB962C8B-B14F-4D97-AF65-F5344CB8AC3E}">
        <p14:creationId xmlns:p14="http://schemas.microsoft.com/office/powerpoint/2010/main" val="150157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395288" y="402336"/>
            <a:ext cx="8229600" cy="720725"/>
          </a:xfrm>
        </p:spPr>
        <p:txBody>
          <a:bodyPr/>
          <a:lstStyle/>
          <a:p>
            <a:r>
              <a:rPr lang="en-US" altLang="en-US" dirty="0" smtClean="0"/>
              <a:t>Component-specific Strategic Issues</a:t>
            </a:r>
          </a:p>
        </p:txBody>
      </p:sp>
      <p:sp>
        <p:nvSpPr>
          <p:cNvPr id="9219" name="Content Placeholder 3"/>
          <p:cNvSpPr>
            <a:spLocks noGrp="1"/>
          </p:cNvSpPr>
          <p:nvPr>
            <p:ph idx="1"/>
          </p:nvPr>
        </p:nvSpPr>
        <p:spPr>
          <a:xfrm>
            <a:off x="205680" y="1124744"/>
            <a:ext cx="8758808" cy="1828800"/>
          </a:xfrm>
        </p:spPr>
        <p:txBody>
          <a:bodyPr/>
          <a:lstStyle/>
          <a:p>
            <a:pPr marL="0" indent="0" algn="ctr">
              <a:buFontTx/>
              <a:buNone/>
              <a:defRPr/>
            </a:pPr>
            <a:r>
              <a:rPr lang="en-US" altLang="en-US" sz="2400" i="1" u="sng" dirty="0" smtClean="0"/>
              <a:t>Reduction </a:t>
            </a:r>
            <a:r>
              <a:rPr lang="en-US" altLang="en-US" sz="2400" i="1" u="sng" dirty="0"/>
              <a:t>in </a:t>
            </a:r>
            <a:r>
              <a:rPr lang="en-US" altLang="en-US" sz="2400" i="1" u="sng" dirty="0" smtClean="0"/>
              <a:t>country </a:t>
            </a:r>
            <a:r>
              <a:rPr lang="en-US" altLang="en-US" sz="2400" i="1" u="sng" dirty="0"/>
              <a:t>reporting of rainfall </a:t>
            </a:r>
            <a:r>
              <a:rPr lang="en-US" altLang="en-US" sz="2400" i="1" u="sng" dirty="0" smtClean="0"/>
              <a:t>observations</a:t>
            </a:r>
          </a:p>
          <a:p>
            <a:pPr>
              <a:buFont typeface="Arial" panose="020B0604020202020204" pitchFamily="34" charset="0"/>
              <a:buChar char="•"/>
              <a:defRPr/>
            </a:pPr>
            <a:r>
              <a:rPr lang="en-US" altLang="en-US" sz="2400" dirty="0" smtClean="0"/>
              <a:t>Considerable declines during the last 10 years</a:t>
            </a:r>
          </a:p>
          <a:p>
            <a:pPr>
              <a:buFont typeface="Arial" panose="020B0604020202020204" pitchFamily="34" charset="0"/>
              <a:buChar char="•"/>
              <a:defRPr/>
            </a:pPr>
            <a:r>
              <a:rPr lang="en-US" altLang="en-US" sz="2400" dirty="0" smtClean="0"/>
              <a:t>Need to raise awareness with development banks</a:t>
            </a:r>
            <a:r>
              <a:rPr lang="en-US" altLang="en-US" sz="2400" dirty="0"/>
              <a:t>, donors, </a:t>
            </a:r>
            <a:r>
              <a:rPr lang="en-US" altLang="en-US" sz="2400" dirty="0" smtClean="0"/>
              <a:t>WMO so </a:t>
            </a:r>
            <a:r>
              <a:rPr lang="en-US" altLang="en-US" sz="2400" dirty="0"/>
              <a:t>that </a:t>
            </a:r>
            <a:r>
              <a:rPr lang="en-US" altLang="en-US" sz="2400" dirty="0" smtClean="0"/>
              <a:t>mitigating </a:t>
            </a:r>
            <a:r>
              <a:rPr lang="en-US" altLang="en-US" sz="2400" dirty="0"/>
              <a:t>technical and policy actions can be </a:t>
            </a:r>
            <a:r>
              <a:rPr lang="en-US" altLang="en-US" sz="2400" dirty="0" smtClean="0"/>
              <a:t>identified.</a:t>
            </a:r>
          </a:p>
        </p:txBody>
      </p:sp>
      <p:sp>
        <p:nvSpPr>
          <p:cNvPr id="133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FA37A-5D32-4492-9153-869D00822288}"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pic>
        <p:nvPicPr>
          <p:cNvPr id="133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996952"/>
            <a:ext cx="4049712" cy="2087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996952"/>
            <a:ext cx="3311525" cy="3008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Box 7"/>
          <p:cNvSpPr txBox="1">
            <a:spLocks noChangeArrowheads="1"/>
          </p:cNvSpPr>
          <p:nvPr/>
        </p:nvSpPr>
        <p:spPr bwMode="auto">
          <a:xfrm>
            <a:off x="3924300" y="5244852"/>
            <a:ext cx="4752975"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CHIRPS (</a:t>
            </a:r>
            <a:r>
              <a:rPr kumimoji="0" lang="en-US" altLang="it-IT" sz="2000" b="0" i="0" u="none" strike="noStrike" kern="1200" cap="none" spc="0" normalizeH="0" baseline="0" noProof="0">
                <a:ln>
                  <a:noFill/>
                </a:ln>
                <a:solidFill>
                  <a:srgbClr val="FF0000"/>
                </a:solidFill>
                <a:effectLst/>
                <a:uLnTx/>
                <a:uFillTx/>
                <a:latin typeface="Arial" charset="0"/>
                <a:ea typeface="ＭＳ Ｐゴシック" pitchFamily="34" charset="-128"/>
                <a:cs typeface="Arial" charset="0"/>
              </a:rPr>
              <a:t>red</a:t>
            </a:r>
            <a:r>
              <a:rPr kumimoji="0" lang="en-US" altLang="it-IT" sz="20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and Other (</a:t>
            </a:r>
            <a:r>
              <a:rPr kumimoji="0" lang="en-US" altLang="it-IT" sz="2000" b="0" i="0" u="none" strike="noStrike" kern="1200" cap="none" spc="0" normalizeH="0" baseline="0" noProof="0">
                <a:ln>
                  <a:noFill/>
                </a:ln>
                <a:solidFill>
                  <a:srgbClr val="0070C0"/>
                </a:solidFill>
                <a:effectLst/>
                <a:uLnTx/>
                <a:uFillTx/>
                <a:latin typeface="Arial" charset="0"/>
                <a:ea typeface="ＭＳ Ｐゴシック" pitchFamily="34" charset="-128"/>
                <a:cs typeface="Arial" charset="0"/>
              </a:rPr>
              <a:t>blue</a:t>
            </a:r>
            <a:r>
              <a:rPr kumimoji="0" lang="en-US" altLang="it-IT" sz="20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stations,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20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July 2006</a:t>
            </a:r>
          </a:p>
        </p:txBody>
      </p:sp>
      <p:sp>
        <p:nvSpPr>
          <p:cNvPr id="2" name="Right Arrow 1"/>
          <p:cNvSpPr/>
          <p:nvPr/>
        </p:nvSpPr>
        <p:spPr>
          <a:xfrm rot="10800000">
            <a:off x="3562350" y="5444877"/>
            <a:ext cx="361950"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4" name="Straight Connector 3"/>
          <p:cNvCxnSpPr/>
          <p:nvPr/>
        </p:nvCxnSpPr>
        <p:spPr>
          <a:xfrm flipV="1">
            <a:off x="7596188" y="3212852"/>
            <a:ext cx="0" cy="16557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024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395288" y="402336"/>
            <a:ext cx="8229600" cy="720725"/>
          </a:xfrm>
        </p:spPr>
        <p:txBody>
          <a:bodyPr/>
          <a:lstStyle/>
          <a:p>
            <a:r>
              <a:rPr lang="en-US" altLang="en-US" dirty="0" smtClean="0"/>
              <a:t>Conclusions</a:t>
            </a:r>
          </a:p>
        </p:txBody>
      </p:sp>
      <p:sp>
        <p:nvSpPr>
          <p:cNvPr id="10243" name="Content Placeholder 3"/>
          <p:cNvSpPr>
            <a:spLocks noGrp="1"/>
          </p:cNvSpPr>
          <p:nvPr>
            <p:ph idx="1"/>
          </p:nvPr>
        </p:nvSpPr>
        <p:spPr>
          <a:xfrm>
            <a:off x="205680" y="1135285"/>
            <a:ext cx="8686800" cy="4525963"/>
          </a:xfrm>
        </p:spPr>
        <p:txBody>
          <a:bodyPr/>
          <a:lstStyle/>
          <a:p>
            <a:pPr marL="0" indent="0" algn="ctr">
              <a:buFontTx/>
              <a:buNone/>
              <a:defRPr/>
            </a:pPr>
            <a:r>
              <a:rPr lang="en-US" altLang="en-US" i="1" u="sng" dirty="0" smtClean="0"/>
              <a:t>Countries-at-Risk Partners</a:t>
            </a:r>
            <a:r>
              <a:rPr lang="en-US" altLang="en-US" i="1" dirty="0" smtClean="0"/>
              <a:t> </a:t>
            </a:r>
          </a:p>
          <a:p>
            <a:pPr>
              <a:defRPr/>
            </a:pPr>
            <a:r>
              <a:rPr lang="en-US" altLang="en-US" dirty="0" smtClean="0"/>
              <a:t>Apply their talents and resources to help protect the food security of some of the world’s most vulnerable people</a:t>
            </a:r>
          </a:p>
          <a:p>
            <a:pPr>
              <a:defRPr/>
            </a:pPr>
            <a:r>
              <a:rPr lang="en-US" altLang="en-US" dirty="0" smtClean="0"/>
              <a:t>Enjoy broad, positive working relationships</a:t>
            </a:r>
          </a:p>
          <a:p>
            <a:pPr>
              <a:spcBef>
                <a:spcPct val="0"/>
              </a:spcBef>
            </a:pPr>
            <a:r>
              <a:rPr lang="en-US" altLang="it-IT" dirty="0" smtClean="0"/>
              <a:t>Contribute to a </a:t>
            </a:r>
            <a:r>
              <a:rPr lang="en-US" altLang="it-IT" dirty="0"/>
              <a:t>platform for building </a:t>
            </a:r>
            <a:r>
              <a:rPr lang="en-US" altLang="it-IT" dirty="0" smtClean="0"/>
              <a:t>partner consensus</a:t>
            </a:r>
          </a:p>
          <a:p>
            <a:pPr>
              <a:defRPr/>
            </a:pPr>
            <a:r>
              <a:rPr lang="en-US" altLang="en-US" dirty="0" smtClean="0"/>
              <a:t>Could be even more effective if assisted with:</a:t>
            </a:r>
          </a:p>
          <a:p>
            <a:pPr lvl="1">
              <a:buFont typeface="Courier New" panose="02070309020205020404" pitchFamily="49" charset="0"/>
              <a:buChar char="o"/>
              <a:defRPr/>
            </a:pPr>
            <a:endParaRPr lang="en-US" altLang="en-US" sz="1400" dirty="0" smtClean="0">
              <a:solidFill>
                <a:srgbClr val="005FAA"/>
              </a:solidFill>
            </a:endParaRPr>
          </a:p>
          <a:p>
            <a:pPr lvl="1">
              <a:buFont typeface="Courier New" panose="02070309020205020404" pitchFamily="49" charset="0"/>
              <a:buChar char="o"/>
              <a:defRPr/>
            </a:pPr>
            <a:r>
              <a:rPr lang="en-US" altLang="en-US" dirty="0" smtClean="0">
                <a:solidFill>
                  <a:srgbClr val="005FAA"/>
                </a:solidFill>
              </a:rPr>
              <a:t>Improved linkages among programs and cooperative frameworks with common interests</a:t>
            </a:r>
          </a:p>
          <a:p>
            <a:pPr lvl="1">
              <a:buFont typeface="Courier New" panose="02070309020205020404" pitchFamily="49" charset="0"/>
              <a:buChar char="o"/>
              <a:defRPr/>
            </a:pPr>
            <a:r>
              <a:rPr lang="en-US" altLang="en-US" dirty="0" smtClean="0">
                <a:solidFill>
                  <a:srgbClr val="005FAA"/>
                </a:solidFill>
              </a:rPr>
              <a:t>Improved policies for climate data reporting and collection</a:t>
            </a:r>
          </a:p>
        </p:txBody>
      </p:sp>
      <p:sp>
        <p:nvSpPr>
          <p:cNvPr id="1434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813BD3-A593-4541-8DDA-2F687FE39EEB}"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spTree>
    <p:extLst>
      <p:ext uri="{BB962C8B-B14F-4D97-AF65-F5344CB8AC3E}">
        <p14:creationId xmlns:p14="http://schemas.microsoft.com/office/powerpoint/2010/main" val="2329264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2418645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3"/>
          <p:cNvSpPr/>
          <p:nvPr/>
        </p:nvSpPr>
        <p:spPr>
          <a:xfrm>
            <a:off x="6156797" y="2709664"/>
            <a:ext cx="2176145" cy="3103753"/>
          </a:xfrm>
          <a:prstGeom prst="rect">
            <a:avLst/>
          </a:prstGeom>
          <a:solidFill>
            <a:schemeClr val="accent6">
              <a:lumMod val="75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6343F-81F4-4927-BAC5-20D445B2249A}"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2</a:t>
            </a:fld>
            <a:r>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t> / 10</a:t>
            </a:r>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3" name="object 2"/>
          <p:cNvSpPr txBox="1"/>
          <p:nvPr/>
        </p:nvSpPr>
        <p:spPr>
          <a:xfrm>
            <a:off x="2195736" y="402336"/>
            <a:ext cx="4760595" cy="492443"/>
          </a:xfrm>
          <a:prstGeom prst="rect">
            <a:avLst/>
          </a:prstGeom>
        </p:spPr>
        <p:txBody>
          <a:bodyPr vert="horz" wrap="square" lIns="0" tIns="0" rIns="0" bIns="0" rtlCol="0">
            <a:spAutoFit/>
          </a:bodyPr>
          <a:lstStyle/>
          <a:p>
            <a:pPr marL="12700" marR="0" lvl="0" indent="0" algn="l" defTabSz="914400" rtl="0" eaLnBrk="0" fontAlgn="base" latinLnBrk="0" hangingPunct="0">
              <a:lnSpc>
                <a:spcPct val="100000"/>
              </a:lnSpc>
              <a:spcBef>
                <a:spcPct val="0"/>
              </a:spcBef>
              <a:spcAft>
                <a:spcPct val="0"/>
              </a:spcAft>
              <a:buClrTx/>
              <a:buSzTx/>
              <a:buFontTx/>
              <a:buNone/>
              <a:tabLst/>
              <a:defRPr/>
            </a:pPr>
            <a:r>
              <a:rPr kumimoji="0" sz="3200" b="1" i="0" u="none" strike="noStrike" kern="1200" cap="none" spc="30" normalizeH="0" baseline="0" noProof="0" dirty="0">
                <a:ln>
                  <a:noFill/>
                </a:ln>
                <a:solidFill>
                  <a:srgbClr val="005FAA"/>
                </a:solidFill>
                <a:effectLst/>
                <a:uLnTx/>
                <a:uFillTx/>
                <a:latin typeface="Arial Narrow"/>
                <a:ea typeface="ＭＳ Ｐゴシック" pitchFamily="34" charset="-128"/>
                <a:cs typeface="Arial Narrow"/>
              </a:rPr>
              <a:t>G</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E</a:t>
            </a:r>
            <a:r>
              <a:rPr kumimoji="0" sz="3200" b="1" i="0" u="none" strike="noStrike" kern="1200" cap="none" spc="35" normalizeH="0" baseline="0" noProof="0" dirty="0">
                <a:ln>
                  <a:noFill/>
                </a:ln>
                <a:solidFill>
                  <a:srgbClr val="005FAA"/>
                </a:solidFill>
                <a:effectLst/>
                <a:uLnTx/>
                <a:uFillTx/>
                <a:latin typeface="Arial Narrow"/>
                <a:ea typeface="ＭＳ Ｐゴシック" pitchFamily="34" charset="-128"/>
                <a:cs typeface="Arial Narrow"/>
              </a:rPr>
              <a:t>O</a:t>
            </a:r>
            <a:r>
              <a:rPr kumimoji="0" sz="3200" b="1" i="0" u="none" strike="noStrike" kern="1200" cap="none" spc="30" normalizeH="0" baseline="0" noProof="0" dirty="0">
                <a:ln>
                  <a:noFill/>
                </a:ln>
                <a:solidFill>
                  <a:srgbClr val="005FAA"/>
                </a:solidFill>
                <a:effectLst/>
                <a:uLnTx/>
                <a:uFillTx/>
                <a:latin typeface="Arial Narrow"/>
                <a:ea typeface="ＭＳ Ｐゴシック" pitchFamily="34" charset="-128"/>
                <a:cs typeface="Arial Narrow"/>
              </a:rPr>
              <a:t>G</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L</a:t>
            </a:r>
            <a:r>
              <a:rPr kumimoji="0" sz="3200" b="1" i="0" u="none" strike="noStrike" kern="1200" cap="none" spc="10" normalizeH="0" baseline="0" noProof="0" dirty="0">
                <a:ln>
                  <a:noFill/>
                </a:ln>
                <a:solidFill>
                  <a:srgbClr val="005FAA"/>
                </a:solidFill>
                <a:effectLst/>
                <a:uLnTx/>
                <a:uFillTx/>
                <a:latin typeface="Arial Narrow"/>
                <a:ea typeface="ＭＳ Ｐゴシック" pitchFamily="34" charset="-128"/>
                <a:cs typeface="Arial Narrow"/>
              </a:rPr>
              <a:t>A</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M</a:t>
            </a:r>
            <a:r>
              <a:rPr kumimoji="0" sz="3200" b="1" i="0" u="none" strike="noStrike" kern="1200" cap="none" spc="-200" normalizeH="0" baseline="0" noProof="0" dirty="0">
                <a:ln>
                  <a:noFill/>
                </a:ln>
                <a:solidFill>
                  <a:srgbClr val="005FAA"/>
                </a:solidFill>
                <a:effectLst/>
                <a:uLnTx/>
                <a:uFillTx/>
                <a:latin typeface="Arial Narrow"/>
                <a:ea typeface="ＭＳ Ｐゴシック" pitchFamily="34" charset="-128"/>
                <a:cs typeface="Arial Narrow"/>
              </a:rPr>
              <a:t> </a:t>
            </a:r>
            <a:r>
              <a:rPr kumimoji="0" sz="3200" b="1" i="0" u="none" strike="noStrike" kern="1200" cap="none" spc="-10" normalizeH="0" baseline="0" noProof="0" dirty="0">
                <a:ln>
                  <a:noFill/>
                </a:ln>
                <a:solidFill>
                  <a:srgbClr val="005FAA"/>
                </a:solidFill>
                <a:effectLst/>
                <a:uLnTx/>
                <a:uFillTx/>
                <a:latin typeface="Arial Narrow"/>
                <a:ea typeface="ＭＳ Ｐゴシック" pitchFamily="34" charset="-128"/>
                <a:cs typeface="Arial Narrow"/>
              </a:rPr>
              <a:t>I</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n</a:t>
            </a:r>
            <a:r>
              <a:rPr kumimoji="0" sz="3200" b="1" i="0" u="none" strike="noStrike" kern="1200" cap="none" spc="-20" normalizeH="0" baseline="0" noProof="0" dirty="0">
                <a:ln>
                  <a:noFill/>
                </a:ln>
                <a:solidFill>
                  <a:srgbClr val="005FAA"/>
                </a:solidFill>
                <a:effectLst/>
                <a:uLnTx/>
                <a:uFillTx/>
                <a:latin typeface="Arial Narrow"/>
                <a:ea typeface="ＭＳ Ｐゴシック" pitchFamily="34" charset="-128"/>
                <a:cs typeface="Arial Narrow"/>
              </a:rPr>
              <a:t>i</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ti</a:t>
            </a:r>
            <a:r>
              <a:rPr kumimoji="0" sz="3200" b="1" i="0" u="none" strike="noStrike" kern="1200" cap="none" spc="-30" normalizeH="0" baseline="0" noProof="0" dirty="0">
                <a:ln>
                  <a:noFill/>
                </a:ln>
                <a:solidFill>
                  <a:srgbClr val="005FAA"/>
                </a:solidFill>
                <a:effectLst/>
                <a:uLnTx/>
                <a:uFillTx/>
                <a:latin typeface="Arial Narrow"/>
                <a:ea typeface="ＭＳ Ｐゴシック" pitchFamily="34" charset="-128"/>
                <a:cs typeface="Arial Narrow"/>
              </a:rPr>
              <a:t>a</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ti</a:t>
            </a:r>
            <a:r>
              <a:rPr kumimoji="0" sz="3200" b="1" i="0" u="none" strike="noStrike" kern="1200" cap="none" spc="-30" normalizeH="0" baseline="0" noProof="0" dirty="0">
                <a:ln>
                  <a:noFill/>
                </a:ln>
                <a:solidFill>
                  <a:srgbClr val="005FAA"/>
                </a:solidFill>
                <a:effectLst/>
                <a:uLnTx/>
                <a:uFillTx/>
                <a:latin typeface="Arial Narrow"/>
                <a:ea typeface="ＭＳ Ｐゴシック" pitchFamily="34" charset="-128"/>
                <a:cs typeface="Arial Narrow"/>
              </a:rPr>
              <a:t>v</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e</a:t>
            </a:r>
            <a:r>
              <a:rPr kumimoji="0" sz="3200" b="1" i="0" u="none" strike="noStrike" kern="1200" cap="none" spc="45" normalizeH="0" baseline="0" noProof="0" dirty="0">
                <a:ln>
                  <a:noFill/>
                </a:ln>
                <a:solidFill>
                  <a:srgbClr val="005FAA"/>
                </a:solidFill>
                <a:effectLst/>
                <a:uLnTx/>
                <a:uFillTx/>
                <a:latin typeface="Arial Narrow"/>
                <a:ea typeface="ＭＳ Ｐゴシック" pitchFamily="34" charset="-128"/>
                <a:cs typeface="Arial Narrow"/>
              </a:rPr>
              <a:t> </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S</a:t>
            </a:r>
            <a:r>
              <a:rPr kumimoji="0" sz="3200" b="1" i="0" u="none" strike="noStrike" kern="1200" cap="none" spc="5" normalizeH="0" baseline="0" noProof="0" dirty="0">
                <a:ln>
                  <a:noFill/>
                </a:ln>
                <a:solidFill>
                  <a:srgbClr val="005FAA"/>
                </a:solidFill>
                <a:effectLst/>
                <a:uLnTx/>
                <a:uFillTx/>
                <a:latin typeface="Arial Narrow"/>
                <a:ea typeface="ＭＳ Ｐゴシック" pitchFamily="34" charset="-128"/>
                <a:cs typeface="Arial Narrow"/>
              </a:rPr>
              <a:t>t</a:t>
            </a:r>
            <a:r>
              <a:rPr kumimoji="0" sz="3200" b="1" i="0" u="none" strike="noStrike" kern="1200" cap="none" spc="10" normalizeH="0" baseline="0" noProof="0" dirty="0">
                <a:ln>
                  <a:noFill/>
                </a:ln>
                <a:solidFill>
                  <a:srgbClr val="005FAA"/>
                </a:solidFill>
                <a:effectLst/>
                <a:uLnTx/>
                <a:uFillTx/>
                <a:latin typeface="Arial Narrow"/>
                <a:ea typeface="ＭＳ Ｐゴシック" pitchFamily="34" charset="-128"/>
                <a:cs typeface="Arial Narrow"/>
              </a:rPr>
              <a:t>r</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u</a:t>
            </a:r>
            <a:r>
              <a:rPr kumimoji="0" sz="3200" b="1" i="0" u="none" strike="noStrike" kern="1200" cap="none" spc="-30" normalizeH="0" baseline="0" noProof="0" dirty="0">
                <a:ln>
                  <a:noFill/>
                </a:ln>
                <a:solidFill>
                  <a:srgbClr val="005FAA"/>
                </a:solidFill>
                <a:effectLst/>
                <a:uLnTx/>
                <a:uFillTx/>
                <a:latin typeface="Arial Narrow"/>
                <a:ea typeface="ＭＳ Ｐゴシック" pitchFamily="34" charset="-128"/>
                <a:cs typeface="Arial Narrow"/>
              </a:rPr>
              <a:t>c</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tu</a:t>
            </a:r>
            <a:r>
              <a:rPr kumimoji="0" sz="3200" b="1" i="0" u="none" strike="noStrike" kern="1200" cap="none" spc="10" normalizeH="0" baseline="0" noProof="0" dirty="0">
                <a:ln>
                  <a:noFill/>
                </a:ln>
                <a:solidFill>
                  <a:srgbClr val="005FAA"/>
                </a:solidFill>
                <a:effectLst/>
                <a:uLnTx/>
                <a:uFillTx/>
                <a:latin typeface="Arial Narrow"/>
                <a:ea typeface="ＭＳ Ｐゴシック" pitchFamily="34" charset="-128"/>
                <a:cs typeface="Arial Narrow"/>
              </a:rPr>
              <a:t>r</a:t>
            </a:r>
            <a:r>
              <a:rPr kumimoji="0" sz="3200" b="1" i="0" u="none" strike="noStrike" kern="1200" cap="none" spc="0" normalizeH="0" baseline="0" noProof="0" dirty="0">
                <a:ln>
                  <a:noFill/>
                </a:ln>
                <a:solidFill>
                  <a:srgbClr val="005FAA"/>
                </a:solidFill>
                <a:effectLst/>
                <a:uLnTx/>
                <a:uFillTx/>
                <a:latin typeface="Arial Narrow"/>
                <a:ea typeface="ＭＳ Ｐゴシック" pitchFamily="34" charset="-128"/>
                <a:cs typeface="Arial Narrow"/>
              </a:rPr>
              <a:t>e</a:t>
            </a:r>
            <a:endParaRPr kumimoji="0" sz="3200" b="0" i="0" u="none" strike="noStrike" kern="1200" cap="none" spc="0" normalizeH="0" baseline="0" noProof="0" dirty="0">
              <a:ln>
                <a:noFill/>
              </a:ln>
              <a:solidFill>
                <a:srgbClr val="000000"/>
              </a:solidFill>
              <a:effectLst/>
              <a:uLnTx/>
              <a:uFillTx/>
              <a:latin typeface="Arial Narrow"/>
              <a:ea typeface="ＭＳ Ｐゴシック" pitchFamily="34" charset="-128"/>
              <a:cs typeface="Arial Narrow"/>
            </a:endParaRPr>
          </a:p>
        </p:txBody>
      </p:sp>
      <p:sp>
        <p:nvSpPr>
          <p:cNvPr id="4" name="object 3"/>
          <p:cNvSpPr/>
          <p:nvPr/>
        </p:nvSpPr>
        <p:spPr>
          <a:xfrm>
            <a:off x="827584" y="2708920"/>
            <a:ext cx="2176145" cy="3103753"/>
          </a:xfrm>
          <a:prstGeom prst="rect">
            <a:avLst/>
          </a:prstGeom>
          <a:solidFill>
            <a:schemeClr val="accent6">
              <a:lumMod val="75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25" name="object 6"/>
          <p:cNvSpPr txBox="1"/>
          <p:nvPr/>
        </p:nvSpPr>
        <p:spPr>
          <a:xfrm>
            <a:off x="627325" y="1124744"/>
            <a:ext cx="7905115" cy="1231106"/>
          </a:xfrm>
          <a:prstGeom prst="rect">
            <a:avLst/>
          </a:prstGeom>
        </p:spPr>
        <p:txBody>
          <a:bodyPr vert="horz" wrap="square" lIns="0" tIns="0" rIns="0" bIns="0" rtlCol="0">
            <a:spAutoFit/>
          </a:bodyPr>
          <a:lstStyle/>
          <a:p>
            <a:pPr marL="185420" marR="5080" lvl="0" indent="-172720" algn="l" defTabSz="914400" rtl="0" eaLnBrk="0" fontAlgn="base" latinLnBrk="0" hangingPunct="0">
              <a:lnSpc>
                <a:spcPct val="100000"/>
              </a:lnSpc>
              <a:spcBef>
                <a:spcPct val="0"/>
              </a:spcBef>
              <a:spcAft>
                <a:spcPct val="0"/>
              </a:spcAft>
              <a:buClr>
                <a:srgbClr val="005FAA"/>
              </a:buClr>
              <a:buSzTx/>
              <a:buFont typeface="Arial Narrow"/>
              <a:buChar char="•"/>
              <a:tabLst>
                <a:tab pos="185420" algn="l"/>
              </a:tabLst>
              <a:defRPr/>
            </a:pPr>
            <a:r>
              <a:rPr kumimoji="0" lang="en-US" sz="2000" b="1" i="0" u="none" strike="noStrike" kern="1200" cap="none" spc="-45" normalizeH="0" baseline="0" noProof="0" dirty="0" smtClean="0">
                <a:ln>
                  <a:noFill/>
                </a:ln>
                <a:solidFill>
                  <a:srgbClr val="005FAA"/>
                </a:solidFill>
                <a:effectLst/>
                <a:uLnTx/>
                <a:uFillTx/>
                <a:latin typeface="Arial Narrow"/>
                <a:ea typeface="ＭＳ Ｐゴシック" pitchFamily="34" charset="-128"/>
                <a:cs typeface="Arial Narrow"/>
              </a:rPr>
              <a:t>GEOGLAM is a </a:t>
            </a:r>
            <a:r>
              <a:rPr kumimoji="0" lang="en-US" sz="2000" b="1" i="1" u="none" strike="noStrike" kern="1200" cap="none" spc="-45" normalizeH="0" baseline="0" noProof="0" dirty="0" smtClean="0">
                <a:ln>
                  <a:noFill/>
                </a:ln>
                <a:solidFill>
                  <a:srgbClr val="005FAA"/>
                </a:solidFill>
                <a:effectLst/>
                <a:uLnTx/>
                <a:uFillTx/>
                <a:latin typeface="Arial Narrow"/>
                <a:ea typeface="ＭＳ Ｐゴシック" pitchFamily="34" charset="-128"/>
                <a:cs typeface="Arial Narrow"/>
              </a:rPr>
              <a:t>coordination program</a:t>
            </a:r>
            <a:r>
              <a:rPr kumimoji="0" lang="en-US" sz="2000" b="1" i="0" u="none" strike="noStrike" kern="1200" cap="none" spc="-45" normalizeH="0" baseline="0" noProof="0" dirty="0" smtClean="0">
                <a:ln>
                  <a:noFill/>
                </a:ln>
                <a:solidFill>
                  <a:srgbClr val="005FAA"/>
                </a:solidFill>
                <a:effectLst/>
                <a:uLnTx/>
                <a:uFillTx/>
                <a:latin typeface="Arial Narrow"/>
                <a:ea typeface="ＭＳ Ｐゴシック" pitchFamily="34" charset="-128"/>
                <a:cs typeface="Arial Narrow"/>
              </a:rPr>
              <a:t> aiming to:</a:t>
            </a:r>
          </a:p>
          <a:p>
            <a:pPr marL="812800" marR="5080" lvl="1" indent="-342900" algn="l" defTabSz="914400" rtl="0" eaLnBrk="0" fontAlgn="base" latinLnBrk="0" hangingPunct="0">
              <a:lnSpc>
                <a:spcPct val="100000"/>
              </a:lnSpc>
              <a:spcBef>
                <a:spcPct val="0"/>
              </a:spcBef>
              <a:spcAft>
                <a:spcPct val="0"/>
              </a:spcAft>
              <a:buClr>
                <a:srgbClr val="005FAA"/>
              </a:buClr>
              <a:buSzTx/>
              <a:buFont typeface="Courier New" panose="02070309020205020404" pitchFamily="49" charset="0"/>
              <a:buChar char="o"/>
              <a:tabLst>
                <a:tab pos="185420" algn="l"/>
              </a:tabLst>
              <a:defRPr/>
            </a:pPr>
            <a:r>
              <a:rPr kumimoji="0" lang="en-US" sz="2000" b="1" i="0" u="none" strike="noStrike" kern="1200" cap="none" spc="-45" normalizeH="0" baseline="0" noProof="0" dirty="0" smtClean="0">
                <a:ln>
                  <a:noFill/>
                </a:ln>
                <a:solidFill>
                  <a:srgbClr val="005FAA"/>
                </a:solidFill>
                <a:effectLst/>
                <a:uLnTx/>
                <a:uFillTx/>
                <a:latin typeface="Arial Narrow"/>
                <a:ea typeface="ＭＳ Ｐゴシック" pitchFamily="34" charset="-128"/>
                <a:cs typeface="Arial Narrow"/>
              </a:rPr>
              <a:t>Support, strengthen and articulate existing monitoring efforts</a:t>
            </a:r>
          </a:p>
          <a:p>
            <a:pPr marL="812800" marR="5080" lvl="1" indent="-342900" algn="l" defTabSz="914400" rtl="0" eaLnBrk="0" fontAlgn="base" latinLnBrk="0" hangingPunct="0">
              <a:lnSpc>
                <a:spcPct val="100000"/>
              </a:lnSpc>
              <a:spcBef>
                <a:spcPct val="0"/>
              </a:spcBef>
              <a:spcAft>
                <a:spcPct val="0"/>
              </a:spcAft>
              <a:buClr>
                <a:srgbClr val="005FAA"/>
              </a:buClr>
              <a:buSzTx/>
              <a:buFont typeface="Courier New" panose="02070309020205020404" pitchFamily="49" charset="0"/>
              <a:buChar char="o"/>
              <a:tabLst>
                <a:tab pos="185420" algn="l"/>
              </a:tabLst>
              <a:defRPr/>
            </a:pPr>
            <a:r>
              <a:rPr kumimoji="0" lang="en-US" sz="2000" b="1" i="0" u="none" strike="noStrike" kern="1200" cap="none" spc="-45" normalizeH="0" baseline="0" noProof="0" dirty="0" smtClean="0">
                <a:ln>
                  <a:noFill/>
                </a:ln>
                <a:solidFill>
                  <a:srgbClr val="005FAA"/>
                </a:solidFill>
                <a:effectLst/>
                <a:uLnTx/>
                <a:uFillTx/>
                <a:latin typeface="Arial Narrow"/>
                <a:ea typeface="ＭＳ Ｐゴシック" pitchFamily="34" charset="-128"/>
                <a:cs typeface="Arial Narrow"/>
              </a:rPr>
              <a:t>Develop capacities and awareness at national and global levels</a:t>
            </a:r>
          </a:p>
          <a:p>
            <a:pPr marL="812800" marR="5080" lvl="1" indent="-342900" algn="l" defTabSz="914400" rtl="0" eaLnBrk="0" fontAlgn="base" latinLnBrk="0" hangingPunct="0">
              <a:lnSpc>
                <a:spcPct val="100000"/>
              </a:lnSpc>
              <a:spcBef>
                <a:spcPct val="0"/>
              </a:spcBef>
              <a:spcAft>
                <a:spcPct val="0"/>
              </a:spcAft>
              <a:buClr>
                <a:srgbClr val="005FAA"/>
              </a:buClr>
              <a:buSzTx/>
              <a:buFont typeface="Courier New" panose="02070309020205020404" pitchFamily="49" charset="0"/>
              <a:buChar char="o"/>
              <a:tabLst>
                <a:tab pos="185420" algn="l"/>
              </a:tabLst>
              <a:defRPr/>
            </a:pPr>
            <a:r>
              <a:rPr kumimoji="0" lang="en-US" sz="2000" b="1" i="0" u="none" strike="noStrike" kern="1200" cap="none" spc="-45" normalizeH="0" baseline="0" noProof="0" dirty="0" smtClean="0">
                <a:ln>
                  <a:noFill/>
                </a:ln>
                <a:solidFill>
                  <a:srgbClr val="005FAA"/>
                </a:solidFill>
                <a:effectLst/>
                <a:uLnTx/>
                <a:uFillTx/>
                <a:latin typeface="Arial Narrow"/>
                <a:ea typeface="ＭＳ Ｐゴシック" pitchFamily="34" charset="-128"/>
                <a:cs typeface="Arial Narrow"/>
              </a:rPr>
              <a:t>Disseminate agricultural monitoring information</a:t>
            </a:r>
            <a:endParaRPr kumimoji="0" sz="2000" b="1" i="0" u="none" strike="noStrike" kern="1200" cap="none" spc="0" normalizeH="0" baseline="0" noProof="0" dirty="0">
              <a:ln>
                <a:noFill/>
              </a:ln>
              <a:solidFill>
                <a:srgbClr val="000000"/>
              </a:solidFill>
              <a:effectLst/>
              <a:uLnTx/>
              <a:uFillTx/>
              <a:latin typeface="Arial Narrow"/>
              <a:ea typeface="ＭＳ Ｐゴシック" pitchFamily="34" charset="-128"/>
              <a:cs typeface="Arial Narrow"/>
            </a:endParaRPr>
          </a:p>
        </p:txBody>
      </p:sp>
      <p:sp>
        <p:nvSpPr>
          <p:cNvPr id="26" name="object 3"/>
          <p:cNvSpPr/>
          <p:nvPr/>
        </p:nvSpPr>
        <p:spPr>
          <a:xfrm>
            <a:off x="3492501" y="2709664"/>
            <a:ext cx="2176145" cy="3103753"/>
          </a:xfrm>
          <a:prstGeom prst="rect">
            <a:avLst/>
          </a:prstGeom>
          <a:solidFill>
            <a:schemeClr val="accent6">
              <a:lumMod val="75000"/>
            </a:schemeClr>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28" name="TextBox 27"/>
          <p:cNvSpPr txBox="1"/>
          <p:nvPr/>
        </p:nvSpPr>
        <p:spPr>
          <a:xfrm>
            <a:off x="827583" y="2709664"/>
            <a:ext cx="2176145" cy="15081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Component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Global/Regional Agricultural Monitoring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Main producer countries and main commodities</a:t>
            </a:r>
            <a:endPar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ＭＳ Ｐゴシック" pitchFamily="34" charset="-128"/>
              <a:cs typeface="Arial"/>
            </a:endParaRPr>
          </a:p>
        </p:txBody>
      </p:sp>
      <p:sp>
        <p:nvSpPr>
          <p:cNvPr id="29" name="TextBox 28"/>
          <p:cNvSpPr txBox="1"/>
          <p:nvPr/>
        </p:nvSpPr>
        <p:spPr>
          <a:xfrm>
            <a:off x="3491880" y="2709664"/>
            <a:ext cx="2176145" cy="15081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Component 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National Capacity Building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For agricultural monitoring using earth observation</a:t>
            </a:r>
            <a:endPar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ＭＳ Ｐゴシック" pitchFamily="34" charset="-128"/>
              <a:cs typeface="Arial"/>
            </a:endParaRPr>
          </a:p>
        </p:txBody>
      </p:sp>
      <p:sp>
        <p:nvSpPr>
          <p:cNvPr id="30" name="TextBox 29"/>
          <p:cNvSpPr txBox="1"/>
          <p:nvPr/>
        </p:nvSpPr>
        <p:spPr>
          <a:xfrm>
            <a:off x="6156176" y="2709664"/>
            <a:ext cx="2176145" cy="129266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Component 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Monitoring            Countries at Risk</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Narrow" panose="020B0606020202030204" pitchFamily="34" charset="0"/>
                <a:ea typeface="ＭＳ Ｐゴシック" pitchFamily="34" charset="-128"/>
                <a:cs typeface="Arial"/>
              </a:rPr>
              <a:t>Food security assessment</a:t>
            </a:r>
            <a:endPar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ＭＳ Ｐゴシック" pitchFamily="34" charset="-128"/>
              <a:cs typeface="Arial"/>
            </a:endParaRPr>
          </a:p>
        </p:txBody>
      </p:sp>
      <p:sp>
        <p:nvSpPr>
          <p:cNvPr id="17" name="object 16"/>
          <p:cNvSpPr/>
          <p:nvPr/>
        </p:nvSpPr>
        <p:spPr>
          <a:xfrm>
            <a:off x="1475656" y="4317435"/>
            <a:ext cx="6149975" cy="399415"/>
          </a:xfrm>
          <a:custGeom>
            <a:avLst/>
            <a:gdLst/>
            <a:ahLst/>
            <a:cxnLst/>
            <a:rect l="l" t="t" r="r" b="b"/>
            <a:pathLst>
              <a:path w="6149975" h="399414">
                <a:moveTo>
                  <a:pt x="0" y="399313"/>
                </a:moveTo>
                <a:lnTo>
                  <a:pt x="6149594" y="399313"/>
                </a:lnTo>
                <a:lnTo>
                  <a:pt x="6149594" y="0"/>
                </a:lnTo>
                <a:lnTo>
                  <a:pt x="0" y="0"/>
                </a:lnTo>
                <a:lnTo>
                  <a:pt x="0" y="399313"/>
                </a:lnTo>
                <a:close/>
              </a:path>
            </a:pathLst>
          </a:custGeom>
          <a:solidFill>
            <a:srgbClr val="FFFF99"/>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19" name="object 18"/>
          <p:cNvSpPr/>
          <p:nvPr/>
        </p:nvSpPr>
        <p:spPr>
          <a:xfrm>
            <a:off x="1475656" y="4825562"/>
            <a:ext cx="6149975" cy="399415"/>
          </a:xfrm>
          <a:custGeom>
            <a:avLst/>
            <a:gdLst/>
            <a:ahLst/>
            <a:cxnLst/>
            <a:rect l="l" t="t" r="r" b="b"/>
            <a:pathLst>
              <a:path w="6149975" h="399414">
                <a:moveTo>
                  <a:pt x="0" y="399313"/>
                </a:moveTo>
                <a:lnTo>
                  <a:pt x="6149594" y="399313"/>
                </a:lnTo>
                <a:lnTo>
                  <a:pt x="6149594" y="0"/>
                </a:lnTo>
                <a:lnTo>
                  <a:pt x="0" y="0"/>
                </a:lnTo>
                <a:lnTo>
                  <a:pt x="0" y="399313"/>
                </a:lnTo>
                <a:close/>
              </a:path>
            </a:pathLst>
          </a:custGeom>
          <a:solidFill>
            <a:srgbClr val="FFFF99"/>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21" name="object 20"/>
          <p:cNvSpPr/>
          <p:nvPr/>
        </p:nvSpPr>
        <p:spPr>
          <a:xfrm>
            <a:off x="1475656" y="5333841"/>
            <a:ext cx="6149975" cy="399415"/>
          </a:xfrm>
          <a:custGeom>
            <a:avLst/>
            <a:gdLst/>
            <a:ahLst/>
            <a:cxnLst/>
            <a:rect l="l" t="t" r="r" b="b"/>
            <a:pathLst>
              <a:path w="6149975" h="399414">
                <a:moveTo>
                  <a:pt x="0" y="399313"/>
                </a:moveTo>
                <a:lnTo>
                  <a:pt x="6149594" y="399313"/>
                </a:lnTo>
                <a:lnTo>
                  <a:pt x="6149594" y="0"/>
                </a:lnTo>
                <a:lnTo>
                  <a:pt x="0" y="0"/>
                </a:lnTo>
                <a:lnTo>
                  <a:pt x="0" y="399313"/>
                </a:lnTo>
                <a:close/>
              </a:path>
            </a:pathLst>
          </a:custGeom>
          <a:solidFill>
            <a:srgbClr val="FFFF99"/>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31" name="TextBox 30"/>
          <p:cNvSpPr txBox="1"/>
          <p:nvPr/>
        </p:nvSpPr>
        <p:spPr>
          <a:xfrm>
            <a:off x="1475656" y="4362832"/>
            <a:ext cx="614997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2D2D8A">
                    <a:lumMod val="75000"/>
                  </a:srgbClr>
                </a:solidFill>
                <a:effectLst/>
                <a:uLnTx/>
                <a:uFillTx/>
                <a:latin typeface="Arial Narrow" panose="020B0606020202030204" pitchFamily="34" charset="0"/>
                <a:ea typeface="ＭＳ Ｐゴシック" pitchFamily="34" charset="-128"/>
                <a:cs typeface="Arial"/>
              </a:rPr>
              <a:t>Component 4 – EO Data Coordination</a:t>
            </a:r>
          </a:p>
        </p:txBody>
      </p:sp>
      <p:sp>
        <p:nvSpPr>
          <p:cNvPr id="32" name="TextBox 31"/>
          <p:cNvSpPr txBox="1"/>
          <p:nvPr/>
        </p:nvSpPr>
        <p:spPr>
          <a:xfrm>
            <a:off x="1475656" y="4890646"/>
            <a:ext cx="614997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2D2D8A">
                    <a:lumMod val="75000"/>
                  </a:srgbClr>
                </a:solidFill>
                <a:effectLst/>
                <a:uLnTx/>
                <a:uFillTx/>
                <a:latin typeface="Arial Narrow" panose="020B0606020202030204" pitchFamily="34" charset="0"/>
                <a:ea typeface="ＭＳ Ｐゴシック" pitchFamily="34" charset="-128"/>
                <a:cs typeface="Arial"/>
              </a:rPr>
              <a:t>Component 5 – Method improvement through R&amp;D coordination (JECAM)</a:t>
            </a:r>
          </a:p>
        </p:txBody>
      </p:sp>
      <p:sp>
        <p:nvSpPr>
          <p:cNvPr id="33" name="TextBox 32"/>
          <p:cNvSpPr txBox="1"/>
          <p:nvPr/>
        </p:nvSpPr>
        <p:spPr>
          <a:xfrm>
            <a:off x="1475656" y="5394702"/>
            <a:ext cx="614997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2D2D8A">
                    <a:lumMod val="75000"/>
                  </a:srgbClr>
                </a:solidFill>
                <a:effectLst/>
                <a:uLnTx/>
                <a:uFillTx/>
                <a:latin typeface="Arial Narrow" panose="020B0606020202030204" pitchFamily="34" charset="0"/>
                <a:ea typeface="ＭＳ Ｐゴシック" pitchFamily="34" charset="-128"/>
                <a:cs typeface="Arial"/>
              </a:rPr>
              <a:t>Component 6 – Data Products and information dissemination</a:t>
            </a:r>
          </a:p>
        </p:txBody>
      </p:sp>
    </p:spTree>
    <p:extLst>
      <p:ext uri="{BB962C8B-B14F-4D97-AF65-F5344CB8AC3E}">
        <p14:creationId xmlns:p14="http://schemas.microsoft.com/office/powerpoint/2010/main" val="400401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395288" y="402336"/>
            <a:ext cx="8229600" cy="720725"/>
          </a:xfrm>
        </p:spPr>
        <p:txBody>
          <a:bodyPr/>
          <a:lstStyle/>
          <a:p>
            <a:r>
              <a:rPr lang="en-US" altLang="en-US" dirty="0" smtClean="0"/>
              <a:t>Countries at Risk Component Scope</a:t>
            </a:r>
          </a:p>
        </p:txBody>
      </p:sp>
      <p:sp>
        <p:nvSpPr>
          <p:cNvPr id="6147" name="Content Placeholder 3"/>
          <p:cNvSpPr>
            <a:spLocks noGrp="1"/>
          </p:cNvSpPr>
          <p:nvPr>
            <p:ph idx="1"/>
          </p:nvPr>
        </p:nvSpPr>
        <p:spPr>
          <a:xfrm>
            <a:off x="251520" y="1351309"/>
            <a:ext cx="8686800" cy="4525963"/>
          </a:xfrm>
        </p:spPr>
        <p:txBody>
          <a:bodyPr/>
          <a:lstStyle/>
          <a:p>
            <a:r>
              <a:rPr lang="en-US" altLang="en-US" sz="2600" dirty="0" smtClean="0"/>
              <a:t>Countries who need agricultural monitoring for </a:t>
            </a:r>
            <a:r>
              <a:rPr lang="en-US" altLang="en-US" sz="2600" i="1" dirty="0" smtClean="0"/>
              <a:t>food security assessment and early warning</a:t>
            </a:r>
            <a:r>
              <a:rPr lang="en-US" altLang="en-US" sz="2600" dirty="0" smtClean="0"/>
              <a:t> of emergencies</a:t>
            </a:r>
          </a:p>
          <a:p>
            <a:endParaRPr lang="en-US" altLang="en-US" sz="2600" i="1" dirty="0" smtClean="0"/>
          </a:p>
          <a:p>
            <a:r>
              <a:rPr lang="en-US" altLang="en-US" sz="2600" i="1" dirty="0" smtClean="0"/>
              <a:t>Improved datasets for monitoring </a:t>
            </a:r>
            <a:r>
              <a:rPr lang="en-US" altLang="en-US" sz="2600" dirty="0" smtClean="0"/>
              <a:t>(rainfall, vegetation, ET) and </a:t>
            </a:r>
            <a:r>
              <a:rPr lang="en-US" altLang="en-US" sz="2600" i="1" dirty="0" smtClean="0"/>
              <a:t>context</a:t>
            </a:r>
            <a:r>
              <a:rPr lang="en-US" altLang="en-US" sz="2600" dirty="0" smtClean="0"/>
              <a:t> (crop area masks, seasonal crop calendars)</a:t>
            </a:r>
          </a:p>
          <a:p>
            <a:endParaRPr lang="en-US" altLang="en-US" sz="2600" i="1" dirty="0" smtClean="0"/>
          </a:p>
          <a:p>
            <a:r>
              <a:rPr lang="en-US" altLang="en-US" sz="2600" i="1" dirty="0" smtClean="0"/>
              <a:t>Building</a:t>
            </a:r>
            <a:r>
              <a:rPr lang="en-US" altLang="en-US" sz="2600" dirty="0" smtClean="0"/>
              <a:t> </a:t>
            </a:r>
            <a:r>
              <a:rPr lang="en-US" altLang="en-US" sz="2600" i="1" dirty="0" smtClean="0"/>
              <a:t>collaborative processes </a:t>
            </a:r>
            <a:r>
              <a:rPr lang="en-US" altLang="en-US" sz="2600" dirty="0" smtClean="0"/>
              <a:t>among monitoring partners</a:t>
            </a:r>
            <a:endParaRPr lang="en-US" altLang="en-US" sz="2600" i="1" dirty="0" smtClean="0"/>
          </a:p>
          <a:p>
            <a:endParaRPr lang="en-US" altLang="en-US" sz="2600" i="1" dirty="0" smtClean="0"/>
          </a:p>
          <a:p>
            <a:r>
              <a:rPr lang="en-US" altLang="en-US" sz="2600" i="1" dirty="0" smtClean="0"/>
              <a:t>Building capacity </a:t>
            </a:r>
            <a:r>
              <a:rPr lang="en-US" altLang="en-US" sz="2600" dirty="0" smtClean="0"/>
              <a:t>of national and regional partners</a:t>
            </a:r>
          </a:p>
        </p:txBody>
      </p:sp>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1A30B7-67DA-4E13-B44F-234543939C16}"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spTree>
    <p:extLst>
      <p:ext uri="{BB962C8B-B14F-4D97-AF65-F5344CB8AC3E}">
        <p14:creationId xmlns:p14="http://schemas.microsoft.com/office/powerpoint/2010/main" val="335159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3F424B-726F-409F-BF5E-61EDA0806BED}"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4</a:t>
            </a:fld>
            <a:r>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t> / 10</a:t>
            </a:r>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5" name="Title 2"/>
          <p:cNvSpPr>
            <a:spLocks noGrp="1"/>
          </p:cNvSpPr>
          <p:nvPr>
            <p:ph type="title"/>
          </p:nvPr>
        </p:nvSpPr>
        <p:spPr>
          <a:xfrm>
            <a:off x="446856" y="402336"/>
            <a:ext cx="8229600" cy="720725"/>
          </a:xfrm>
        </p:spPr>
        <p:txBody>
          <a:bodyPr/>
          <a:lstStyle/>
          <a:p>
            <a:r>
              <a:rPr lang="en-US" altLang="en-US" dirty="0" smtClean="0"/>
              <a:t>EWCM for Countries at Risk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79" y="1196752"/>
            <a:ext cx="8778240" cy="4513340"/>
          </a:xfrm>
          <a:prstGeom prst="rect">
            <a:avLst/>
          </a:prstGeom>
        </p:spPr>
      </p:pic>
    </p:spTree>
    <p:extLst>
      <p:ext uri="{BB962C8B-B14F-4D97-AF65-F5344CB8AC3E}">
        <p14:creationId xmlns:p14="http://schemas.microsoft.com/office/powerpoint/2010/main" val="113743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46856" y="402336"/>
            <a:ext cx="8229600" cy="720725"/>
          </a:xfrm>
        </p:spPr>
        <p:txBody>
          <a:bodyPr/>
          <a:lstStyle/>
          <a:p>
            <a:r>
              <a:rPr lang="en-US" altLang="en-US" dirty="0" smtClean="0"/>
              <a:t>Key Partners &amp; Strategic Linkages</a:t>
            </a:r>
          </a:p>
        </p:txBody>
      </p:sp>
      <p:sp>
        <p:nvSpPr>
          <p:cNvPr id="7171" name="Content Placeholder 3"/>
          <p:cNvSpPr>
            <a:spLocks noGrp="1"/>
          </p:cNvSpPr>
          <p:nvPr>
            <p:ph idx="1"/>
          </p:nvPr>
        </p:nvSpPr>
        <p:spPr>
          <a:xfrm>
            <a:off x="395536" y="1340768"/>
            <a:ext cx="8362950" cy="4525963"/>
          </a:xfrm>
        </p:spPr>
        <p:txBody>
          <a:bodyPr/>
          <a:lstStyle/>
          <a:p>
            <a:r>
              <a:rPr lang="en-US" altLang="en-US" sz="2600" dirty="0" smtClean="0"/>
              <a:t>USGS - USAID Famine Early Warning Systems Network </a:t>
            </a:r>
          </a:p>
          <a:p>
            <a:r>
              <a:rPr lang="en-US" altLang="en-US" sz="2600" dirty="0" smtClean="0"/>
              <a:t>EC Joint Research Center- Monitoring Agricultural </a:t>
            </a:r>
            <a:r>
              <a:rPr lang="en-US" altLang="en-US" sz="2600" dirty="0" err="1" smtClean="0"/>
              <a:t>ResourceS</a:t>
            </a:r>
            <a:r>
              <a:rPr lang="en-US" altLang="en-US" sz="2600" dirty="0" smtClean="0"/>
              <a:t> (MARS) Unit</a:t>
            </a:r>
          </a:p>
          <a:p>
            <a:r>
              <a:rPr lang="en-US" altLang="en-US" sz="2600" dirty="0" smtClean="0"/>
              <a:t>NASA/University of Maryland – Geographical Sciences </a:t>
            </a:r>
          </a:p>
          <a:p>
            <a:r>
              <a:rPr lang="en-US" altLang="en-US" sz="2600" dirty="0" smtClean="0"/>
              <a:t>World Food Program - Vulnerability Analysis and Mapping</a:t>
            </a:r>
          </a:p>
          <a:p>
            <a:r>
              <a:rPr lang="en-US" altLang="en-US" sz="2600" dirty="0" smtClean="0"/>
              <a:t>Food and Agriculture Organization - Global Information and Early Warning System (GIEWS)</a:t>
            </a:r>
          </a:p>
          <a:p>
            <a:r>
              <a:rPr lang="en-US" altLang="en-US" sz="2600" dirty="0" smtClean="0"/>
              <a:t>World Meteorological Organization - Agricultural Meteorology Program</a:t>
            </a:r>
          </a:p>
        </p:txBody>
      </p:sp>
      <p:sp>
        <p:nvSpPr>
          <p:cNvPr id="71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928B9C-829E-464A-95A4-668B37762B40}"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spTree>
    <p:extLst>
      <p:ext uri="{BB962C8B-B14F-4D97-AF65-F5344CB8AC3E}">
        <p14:creationId xmlns:p14="http://schemas.microsoft.com/office/powerpoint/2010/main" val="159052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48056" y="404019"/>
            <a:ext cx="8229600" cy="720725"/>
          </a:xfrm>
        </p:spPr>
        <p:txBody>
          <a:bodyPr/>
          <a:lstStyle/>
          <a:p>
            <a:r>
              <a:rPr lang="en-US" altLang="en-US" dirty="0" smtClean="0"/>
              <a:t>Newly Released Data</a:t>
            </a:r>
          </a:p>
        </p:txBody>
      </p:sp>
      <p:sp>
        <p:nvSpPr>
          <p:cNvPr id="819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EF21DB-6B13-47DF-81AD-25B96C60BFF1}"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pic>
        <p:nvPicPr>
          <p:cNvPr id="819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296" y="3611847"/>
            <a:ext cx="7315200" cy="248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1"/>
          <p:cNvSpPr txBox="1">
            <a:spLocks noChangeArrowheads="1"/>
          </p:cNvSpPr>
          <p:nvPr/>
        </p:nvSpPr>
        <p:spPr bwMode="auto">
          <a:xfrm>
            <a:off x="179387" y="1668177"/>
            <a:ext cx="14324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dirty="0" smtClean="0">
                <a:ln>
                  <a:noFill/>
                </a:ln>
                <a:solidFill>
                  <a:srgbClr val="005FAA"/>
                </a:solidFill>
                <a:effectLst/>
                <a:uLnTx/>
                <a:uFillTx/>
                <a:latin typeface="Arial" charset="0"/>
                <a:ea typeface="ＭＳ Ｐゴシック" pitchFamily="34" charset="-128"/>
                <a:cs typeface="Arial" charset="0"/>
              </a:rPr>
              <a:t>CHIRPS 2.0 Rainfall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800" b="0" i="0" u="none" strike="noStrike" kern="1200" cap="none" spc="0" normalizeH="0" baseline="0" noProof="0" dirty="0" smtClean="0">
              <a:ln>
                <a:noFill/>
              </a:ln>
              <a:solidFill>
                <a:srgbClr val="005FAA"/>
              </a:solidFill>
              <a:effectLst/>
              <a:uLnTx/>
              <a:uFillTx/>
              <a:latin typeface="Arial" charset="0"/>
              <a:ea typeface="ＭＳ Ｐゴシック"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1" u="none" strike="noStrike" kern="1200" cap="none" spc="0" normalizeH="0" baseline="0" noProof="0" dirty="0" smtClean="0">
                <a:ln>
                  <a:noFill/>
                </a:ln>
                <a:solidFill>
                  <a:srgbClr val="005FAA"/>
                </a:solidFill>
                <a:effectLst/>
                <a:uLnTx/>
                <a:uFillTx/>
                <a:latin typeface="Arial" charset="0"/>
                <a:ea typeface="ＭＳ Ｐゴシック" pitchFamily="34" charset="-128"/>
                <a:cs typeface="Arial" charset="0"/>
              </a:rPr>
              <a:t>FEWS </a:t>
            </a:r>
            <a:r>
              <a:rPr kumimoji="0" lang="en-US" altLang="it-IT" sz="1800" b="0" i="1"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NET</a:t>
            </a:r>
          </a:p>
        </p:txBody>
      </p:sp>
      <p:sp>
        <p:nvSpPr>
          <p:cNvPr id="8199" name="TextBox 7"/>
          <p:cNvSpPr txBox="1">
            <a:spLocks noChangeArrowheads="1"/>
          </p:cNvSpPr>
          <p:nvPr/>
        </p:nvSpPr>
        <p:spPr bwMode="auto">
          <a:xfrm>
            <a:off x="182880" y="4331927"/>
            <a:ext cx="1515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Agricultural Stress Index </a:t>
            </a:r>
            <a:endParaRPr kumimoji="0" lang="en-US" altLang="it-IT" sz="1800" b="0" i="0" u="none" strike="noStrike" kern="1200" cap="none" spc="0" normalizeH="0" baseline="0" noProof="0" dirty="0" smtClean="0">
              <a:ln>
                <a:noFill/>
              </a:ln>
              <a:solidFill>
                <a:srgbClr val="005FAA"/>
              </a:solidFill>
              <a:effectLst/>
              <a:uLnTx/>
              <a:uFillTx/>
              <a:latin typeface="Arial" charset="0"/>
              <a:ea typeface="ＭＳ Ｐゴシック"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it-IT" sz="1800" b="0"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it-IT" sz="1800" b="0" i="1" u="none" strike="noStrike" kern="1200" cap="none" spc="0" normalizeH="0" baseline="0" noProof="0" dirty="0" smtClean="0">
                <a:ln>
                  <a:noFill/>
                </a:ln>
                <a:solidFill>
                  <a:srgbClr val="005FAA"/>
                </a:solidFill>
                <a:effectLst/>
                <a:uLnTx/>
                <a:uFillTx/>
                <a:latin typeface="Arial" charset="0"/>
                <a:ea typeface="ＭＳ Ｐゴシック" pitchFamily="34" charset="-128"/>
                <a:cs typeface="Arial" charset="0"/>
              </a:rPr>
              <a:t>FAO </a:t>
            </a:r>
            <a:r>
              <a:rPr kumimoji="0" lang="en-US" altLang="it-IT" sz="1800" b="0" i="1"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GIEWS</a:t>
            </a:r>
          </a:p>
        </p:txBody>
      </p:sp>
      <p:grpSp>
        <p:nvGrpSpPr>
          <p:cNvPr id="7" name="Group 6"/>
          <p:cNvGrpSpPr/>
          <p:nvPr/>
        </p:nvGrpSpPr>
        <p:grpSpPr>
          <a:xfrm>
            <a:off x="1721296" y="1091567"/>
            <a:ext cx="7315200" cy="2479489"/>
            <a:chOff x="1721296" y="980728"/>
            <a:chExt cx="7315200" cy="2479489"/>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44"/>
            <a:stretch/>
          </p:blipFill>
          <p:spPr bwMode="auto">
            <a:xfrm>
              <a:off x="1721296" y="980728"/>
              <a:ext cx="7315200" cy="2479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0287" y="3186156"/>
              <a:ext cx="1371600" cy="17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0287" y="2951246"/>
              <a:ext cx="457200" cy="1677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7176" y="2954447"/>
              <a:ext cx="548640" cy="164592"/>
            </a:xfrm>
            <a:prstGeom prst="rect">
              <a:avLst/>
            </a:prstGeom>
          </p:spPr>
        </p:pic>
        <p:sp>
          <p:nvSpPr>
            <p:cNvPr id="6" name="TextBox 5"/>
            <p:cNvSpPr txBox="1"/>
            <p:nvPr/>
          </p:nvSpPr>
          <p:spPr>
            <a:xfrm>
              <a:off x="4427984" y="3040867"/>
              <a:ext cx="201622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a:rPr>
                <a:t>Cumulative </a:t>
              </a:r>
              <a:r>
                <a:rPr kumimoji="0" lang="en-US" sz="900" b="1" i="0" u="none" strike="noStrike" kern="1200" cap="none" spc="0" normalizeH="0" baseline="0" noProof="0" dirty="0">
                  <a:ln>
                    <a:noFill/>
                  </a:ln>
                  <a:solidFill>
                    <a:srgbClr val="000000"/>
                  </a:solidFill>
                  <a:effectLst/>
                  <a:uLnTx/>
                  <a:uFillTx/>
                  <a:latin typeface="Arial" charset="0"/>
                  <a:ea typeface="ＭＳ Ｐゴシック" pitchFamily="34" charset="-128"/>
                  <a:cs typeface="Arial"/>
                </a:rPr>
                <a:t>2-month </a:t>
              </a:r>
              <a:r>
                <a:rPr kumimoji="0" lang="en-US" sz="900" b="1"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Arial"/>
                </a:rPr>
                <a:t>Precipitation Sep – Oct, 2015</a:t>
              </a:r>
              <a:endParaRPr kumimoji="0" lang="en-US" sz="900" b="1" i="0" u="none" strike="noStrike" kern="1200" cap="none" spc="0" normalizeH="0" baseline="0" noProof="0" dirty="0">
                <a:ln>
                  <a:noFill/>
                </a:ln>
                <a:solidFill>
                  <a:srgbClr val="000000"/>
                </a:solidFill>
                <a:effectLst/>
                <a:uLnTx/>
                <a:uFillTx/>
                <a:latin typeface="Arial" charset="0"/>
                <a:ea typeface="ＭＳ Ｐゴシック" pitchFamily="34" charset="-128"/>
                <a:cs typeface="Arial"/>
              </a:endParaRPr>
            </a:p>
          </p:txBody>
        </p:sp>
      </p:grpSp>
    </p:spTree>
    <p:extLst>
      <p:ext uri="{BB962C8B-B14F-4D97-AF65-F5344CB8AC3E}">
        <p14:creationId xmlns:p14="http://schemas.microsoft.com/office/powerpoint/2010/main" val="207748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48056" y="404019"/>
            <a:ext cx="8374063" cy="720725"/>
          </a:xfrm>
        </p:spPr>
        <p:txBody>
          <a:bodyPr/>
          <a:lstStyle/>
          <a:p>
            <a:r>
              <a:rPr lang="en-US" altLang="en-US" dirty="0" smtClean="0"/>
              <a:t>Software Tools and Training</a:t>
            </a:r>
          </a:p>
        </p:txBody>
      </p:sp>
      <p:sp>
        <p:nvSpPr>
          <p:cNvPr id="92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E0C12F-AB7A-4571-BDB2-17D943D3B07B}"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rPr>
              <a:t> / 10</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23988"/>
            <a:ext cx="4162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TextBox 2"/>
          <p:cNvSpPr txBox="1">
            <a:spLocks noChangeArrowheads="1"/>
          </p:cNvSpPr>
          <p:nvPr/>
        </p:nvSpPr>
        <p:spPr bwMode="auto">
          <a:xfrm>
            <a:off x="468313" y="1773238"/>
            <a:ext cx="3311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JRC MARS – SPIRITS (right) and CGMS Statistical Tool </a:t>
            </a:r>
          </a:p>
        </p:txBody>
      </p:sp>
      <p:pic>
        <p:nvPicPr>
          <p:cNvPr id="92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887663"/>
            <a:ext cx="1638300"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3" name="TextBox 10"/>
          <p:cNvSpPr txBox="1">
            <a:spLocks noChangeArrowheads="1"/>
          </p:cNvSpPr>
          <p:nvPr/>
        </p:nvSpPr>
        <p:spPr bwMode="auto">
          <a:xfrm>
            <a:off x="503237" y="3284538"/>
            <a:ext cx="35647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FAO GIEWS – Stand-alone ASIS (right) and </a:t>
            </a:r>
            <a:r>
              <a:rPr kumimoji="0" lang="en-US" altLang="it-IT" sz="1800" b="1" i="0" u="none" strike="noStrike" kern="1200" cap="none" spc="0" normalizeH="0" baseline="0" noProof="0" dirty="0" err="1">
                <a:ln>
                  <a:noFill/>
                </a:ln>
                <a:solidFill>
                  <a:srgbClr val="005FAA"/>
                </a:solidFill>
                <a:effectLst/>
                <a:uLnTx/>
                <a:uFillTx/>
                <a:latin typeface="Arial" charset="0"/>
                <a:ea typeface="ＭＳ Ｐゴシック" pitchFamily="34" charset="-128"/>
                <a:cs typeface="Arial" charset="0"/>
              </a:rPr>
              <a:t>AgroMetShell</a:t>
            </a:r>
            <a:endPar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endParaRPr>
          </a:p>
        </p:txBody>
      </p:sp>
      <p:pic>
        <p:nvPicPr>
          <p:cNvPr id="92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4705350"/>
            <a:ext cx="359092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5" name="TextBox 12"/>
          <p:cNvSpPr txBox="1">
            <a:spLocks noChangeArrowheads="1"/>
          </p:cNvSpPr>
          <p:nvPr/>
        </p:nvSpPr>
        <p:spPr bwMode="auto">
          <a:xfrm>
            <a:off x="468312" y="4900613"/>
            <a:ext cx="35996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rgbClr val="005FAA"/>
                </a:solidFill>
                <a:latin typeface="Arial Narrow" pitchFamily="34" charset="0"/>
                <a:ea typeface="ＭＳ Ｐゴシック" pitchFamily="34" charset="-128"/>
                <a:cs typeface="Arial" charset="0"/>
              </a:defRPr>
            </a:lvl1pPr>
            <a:lvl2pPr marL="742950" indent="-285750">
              <a:spcBef>
                <a:spcPct val="20000"/>
              </a:spcBef>
              <a:buChar char="–"/>
              <a:defRPr sz="2400" b="1">
                <a:solidFill>
                  <a:srgbClr val="0066FF"/>
                </a:solidFill>
                <a:latin typeface="Arial Narrow" pitchFamily="34" charset="0"/>
                <a:ea typeface="Arial" charset="0"/>
                <a:cs typeface="Arial" charset="0"/>
              </a:defRPr>
            </a:lvl2pPr>
            <a:lvl3pPr marL="1143000" indent="-228600">
              <a:spcBef>
                <a:spcPct val="20000"/>
              </a:spcBef>
              <a:buChar char="•"/>
              <a:defRPr sz="2000" b="1" i="1">
                <a:solidFill>
                  <a:srgbClr val="0066FF"/>
                </a:solidFill>
                <a:latin typeface="Arial Narrow" pitchFamily="34" charset="0"/>
                <a:ea typeface="Arial" charset="0"/>
                <a:cs typeface="Arial" charset="0"/>
              </a:defRPr>
            </a:lvl3pPr>
            <a:lvl4pPr marL="1600200" indent="-228600">
              <a:spcBef>
                <a:spcPct val="20000"/>
              </a:spcBef>
              <a:buChar char="–"/>
              <a:defRPr b="1">
                <a:solidFill>
                  <a:srgbClr val="005FAA"/>
                </a:solidFill>
                <a:latin typeface="Arial Narrow" pitchFamily="34" charset="0"/>
                <a:ea typeface="Arial" charset="0"/>
                <a:cs typeface="Arial" charset="0"/>
              </a:defRPr>
            </a:lvl4pPr>
            <a:lvl5pPr marL="2057400" indent="-228600">
              <a:spcBef>
                <a:spcPct val="20000"/>
              </a:spcBef>
              <a:buChar char="»"/>
              <a:defRPr b="1">
                <a:solidFill>
                  <a:srgbClr val="005FAA"/>
                </a:solidFill>
                <a:latin typeface="Arial Narrow" pitchFamily="34" charset="0"/>
                <a:ea typeface="Arial" charset="0"/>
                <a:cs typeface="Arial" charset="0"/>
              </a:defRPr>
            </a:lvl5pPr>
            <a:lvl6pPr marL="25146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6pPr>
            <a:lvl7pPr marL="29718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7pPr>
            <a:lvl8pPr marL="34290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8pPr>
            <a:lvl9pPr marL="3886200" indent="-228600" eaLnBrk="0" fontAlgn="base" hangingPunct="0">
              <a:spcBef>
                <a:spcPct val="20000"/>
              </a:spcBef>
              <a:spcAft>
                <a:spcPct val="0"/>
              </a:spcAft>
              <a:buChar char="»"/>
              <a:defRPr b="1">
                <a:solidFill>
                  <a:srgbClr val="005FAA"/>
                </a:solidFill>
                <a:latin typeface="Arial Narrow" pitchFamily="34"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FEWS NET – </a:t>
            </a:r>
            <a:r>
              <a:rPr kumimoji="0" lang="en-US" altLang="it-IT" sz="1800" b="1" i="0" u="none" strike="noStrike" kern="1200" cap="none" spc="0" normalizeH="0" baseline="0" noProof="0" dirty="0" err="1">
                <a:ln>
                  <a:noFill/>
                </a:ln>
                <a:solidFill>
                  <a:srgbClr val="005FAA"/>
                </a:solidFill>
                <a:effectLst/>
                <a:uLnTx/>
                <a:uFillTx/>
                <a:latin typeface="Arial" charset="0"/>
                <a:ea typeface="ＭＳ Ｐゴシック" pitchFamily="34" charset="-128"/>
                <a:cs typeface="Arial" charset="0"/>
              </a:rPr>
              <a:t>GeoCLIM</a:t>
            </a:r>
            <a:r>
              <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 (right), </a:t>
            </a:r>
            <a:r>
              <a:rPr kumimoji="0" lang="en-US" altLang="it-IT" sz="1800" b="1" i="0" u="none" strike="noStrike" kern="1200" cap="none" spc="0" normalizeH="0" baseline="0" noProof="0" dirty="0" err="1">
                <a:ln>
                  <a:noFill/>
                </a:ln>
                <a:solidFill>
                  <a:srgbClr val="005FAA"/>
                </a:solidFill>
                <a:effectLst/>
                <a:uLnTx/>
                <a:uFillTx/>
                <a:latin typeface="Arial" charset="0"/>
                <a:ea typeface="ＭＳ Ｐゴシック" pitchFamily="34" charset="-128"/>
                <a:cs typeface="Arial" charset="0"/>
              </a:rPr>
              <a:t>GeoWRSI</a:t>
            </a:r>
            <a:r>
              <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rPr>
              <a:t>, and </a:t>
            </a:r>
            <a:r>
              <a:rPr kumimoji="0" lang="en-US" altLang="it-IT" sz="1800" b="1" i="0" u="none" strike="noStrike" kern="1200" cap="none" spc="0" normalizeH="0" baseline="0" noProof="0" dirty="0" err="1">
                <a:ln>
                  <a:noFill/>
                </a:ln>
                <a:solidFill>
                  <a:srgbClr val="005FAA"/>
                </a:solidFill>
                <a:effectLst/>
                <a:uLnTx/>
                <a:uFillTx/>
                <a:latin typeface="Arial" charset="0"/>
                <a:ea typeface="ＭＳ Ｐゴシック" pitchFamily="34" charset="-128"/>
                <a:cs typeface="Arial" charset="0"/>
              </a:rPr>
              <a:t>GeoCOF</a:t>
            </a:r>
            <a:endParaRPr kumimoji="0" lang="en-US" altLang="it-IT" sz="1800" b="1" i="0" u="none" strike="noStrike" kern="1200" cap="none" spc="0" normalizeH="0" baseline="0" noProof="0" dirty="0">
              <a:ln>
                <a:noFill/>
              </a:ln>
              <a:solidFill>
                <a:srgbClr val="005FAA"/>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88825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9" y="692051"/>
            <a:ext cx="4896792" cy="720725"/>
          </a:xfrm>
        </p:spPr>
        <p:txBody>
          <a:bodyPr/>
          <a:lstStyle/>
          <a:p>
            <a:pPr algn="l"/>
            <a:r>
              <a:rPr lang="en-US" altLang="en-US" dirty="0" smtClean="0"/>
              <a:t>IMAAFS conference session</a:t>
            </a:r>
            <a:endParaRPr lang="it-IT" altLang="en-US" dirty="0" smtClean="0"/>
          </a:p>
        </p:txBody>
      </p:sp>
      <p:sp>
        <p:nvSpPr>
          <p:cNvPr id="3" name="Content Placeholder 2"/>
          <p:cNvSpPr>
            <a:spLocks noGrp="1"/>
          </p:cNvSpPr>
          <p:nvPr>
            <p:ph idx="1"/>
          </p:nvPr>
        </p:nvSpPr>
        <p:spPr>
          <a:xfrm>
            <a:off x="467544" y="1600200"/>
            <a:ext cx="4680520" cy="4525963"/>
          </a:xfrm>
        </p:spPr>
        <p:txBody>
          <a:bodyPr/>
          <a:lstStyle/>
          <a:p>
            <a:pPr>
              <a:defRPr/>
            </a:pPr>
            <a:r>
              <a:rPr lang="it-IT" dirty="0" smtClean="0"/>
              <a:t>Full session organized by GEOGLAM and side meeting specific to Countries at Risk.</a:t>
            </a:r>
          </a:p>
          <a:p>
            <a:pPr>
              <a:defRPr/>
            </a:pPr>
            <a:endParaRPr lang="it-IT" dirty="0" smtClean="0"/>
          </a:p>
          <a:p>
            <a:pPr>
              <a:defRPr/>
            </a:pPr>
            <a:r>
              <a:rPr lang="it-IT" dirty="0" smtClean="0"/>
              <a:t>Led to initial commitment by partners to move forward with development of a Early Warning Crop Monitor (EWCM) for Countries at Risk.</a:t>
            </a:r>
          </a:p>
          <a:p>
            <a:pPr marL="0" indent="0">
              <a:buFontTx/>
              <a:buNone/>
              <a:defRPr/>
            </a:pPr>
            <a:endParaRPr lang="it-IT" dirty="0" smtClean="0"/>
          </a:p>
          <a:p>
            <a:pPr marL="0" indent="0">
              <a:buFontTx/>
              <a:buNone/>
              <a:defRPr/>
            </a:pPr>
            <a:endParaRPr lang="it-IT"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353265-F844-45C5-88A7-1C1739A2873F}"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8</a:t>
            </a:fld>
            <a:r>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rPr>
              <a:t> / 10</a:t>
            </a:r>
          </a:p>
        </p:txBody>
      </p:sp>
      <p:pic>
        <p:nvPicPr>
          <p:cNvPr id="102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836712"/>
            <a:ext cx="3617913" cy="5568950"/>
          </a:xfrm>
          <a:prstGeom prst="rect">
            <a:avLst/>
          </a:prstGeom>
          <a:noFill/>
          <a:ln w="9525">
            <a:solidFill>
              <a:srgbClr val="005FA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09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76343F-81F4-4927-BAC5-20D445B2249A}"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r>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a:rPr>
              <a:t> / 10</a:t>
            </a:r>
            <a:endPar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14" name="OTLSHAPE_TB_00000000000000000000000000000000_ScaleContainer"/>
          <p:cNvSpPr/>
          <p:nvPr>
            <p:custDataLst>
              <p:tags r:id="rId1"/>
            </p:custDataLst>
          </p:nvPr>
        </p:nvSpPr>
        <p:spPr>
          <a:xfrm>
            <a:off x="611560" y="2815208"/>
            <a:ext cx="7467600" cy="381000"/>
          </a:xfrm>
          <a:prstGeom prst="round2DiagRect">
            <a:avLst>
              <a:gd name="adj1" fmla="val 100000"/>
              <a:gd name="adj2" fmla="val 0"/>
            </a:avLst>
          </a:prstGeom>
          <a:gradFill flip="none" rotWithShape="1">
            <a:gsLst>
              <a:gs pos="0">
                <a:schemeClr val="accent6">
                  <a:lumMod val="75000"/>
                </a:schemeClr>
              </a:gs>
              <a:gs pos="100000">
                <a:srgbClr val="005FAA"/>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5" name="OTLSHAPE_TB_00000000000000000000000000000000_TimescaleInterval1"/>
          <p:cNvSpPr txBox="1"/>
          <p:nvPr>
            <p:custDataLst>
              <p:tags r:id="rId2"/>
            </p:custDataLst>
          </p:nvPr>
        </p:nvSpPr>
        <p:spPr>
          <a:xfrm>
            <a:off x="1741078" y="2912681"/>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Oct 2014</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cxnSp>
        <p:nvCxnSpPr>
          <p:cNvPr id="16" name="OTLSHAPE_TB_00000000000000000000000000000000_Separator1"/>
          <p:cNvCxnSpPr/>
          <p:nvPr>
            <p:custDataLst>
              <p:tags r:id="rId3"/>
            </p:custDataLst>
          </p:nvPr>
        </p:nvCxnSpPr>
        <p:spPr>
          <a:xfrm>
            <a:off x="1512886"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TLSHAPE_TB_00000000000000000000000000000000_TimescaleInterval2"/>
          <p:cNvSpPr txBox="1"/>
          <p:nvPr>
            <p:custDataLst>
              <p:tags r:id="rId4"/>
            </p:custDataLst>
          </p:nvPr>
        </p:nvSpPr>
        <p:spPr>
          <a:xfrm>
            <a:off x="2418618" y="2912681"/>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Mar 2015</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cxnSp>
        <p:nvCxnSpPr>
          <p:cNvPr id="18" name="OTLSHAPE_TB_00000000000000000000000000000000_Separator2"/>
          <p:cNvCxnSpPr/>
          <p:nvPr>
            <p:custDataLst>
              <p:tags r:id="rId5"/>
            </p:custDataLst>
          </p:nvPr>
        </p:nvCxnSpPr>
        <p:spPr>
          <a:xfrm>
            <a:off x="2225373"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TB_00000000000000000000000000000000_Separator3"/>
          <p:cNvCxnSpPr/>
          <p:nvPr>
            <p:custDataLst>
              <p:tags r:id="rId6"/>
            </p:custDataLst>
          </p:nvPr>
        </p:nvCxnSpPr>
        <p:spPr>
          <a:xfrm>
            <a:off x="2937860"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TB_00000000000000000000000000000000_Separator4"/>
          <p:cNvCxnSpPr/>
          <p:nvPr>
            <p:custDataLst>
              <p:tags r:id="rId7"/>
            </p:custDataLst>
          </p:nvPr>
        </p:nvCxnSpPr>
        <p:spPr>
          <a:xfrm>
            <a:off x="3650347"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TB_00000000000000000000000000000000_Separator5"/>
          <p:cNvCxnSpPr/>
          <p:nvPr>
            <p:custDataLst>
              <p:tags r:id="rId8"/>
            </p:custDataLst>
          </p:nvPr>
        </p:nvCxnSpPr>
        <p:spPr>
          <a:xfrm>
            <a:off x="4362834"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B_00000000000000000000000000000000_Separator6"/>
          <p:cNvCxnSpPr/>
          <p:nvPr>
            <p:custDataLst>
              <p:tags r:id="rId9"/>
            </p:custDataLst>
          </p:nvPr>
        </p:nvCxnSpPr>
        <p:spPr>
          <a:xfrm>
            <a:off x="5075321"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TB_00000000000000000000000000000000_Separator7"/>
          <p:cNvCxnSpPr/>
          <p:nvPr>
            <p:custDataLst>
              <p:tags r:id="rId10"/>
            </p:custDataLst>
          </p:nvPr>
        </p:nvCxnSpPr>
        <p:spPr>
          <a:xfrm>
            <a:off x="5787808"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TB_00000000000000000000000000000000_Separator8"/>
          <p:cNvCxnSpPr/>
          <p:nvPr>
            <p:custDataLst>
              <p:tags r:id="rId11"/>
            </p:custDataLst>
          </p:nvPr>
        </p:nvCxnSpPr>
        <p:spPr>
          <a:xfrm>
            <a:off x="6500295"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TB_00000000000000000000000000000000_Separator9"/>
          <p:cNvCxnSpPr/>
          <p:nvPr>
            <p:custDataLst>
              <p:tags r:id="rId12"/>
            </p:custDataLst>
          </p:nvPr>
        </p:nvCxnSpPr>
        <p:spPr>
          <a:xfrm>
            <a:off x="7212782" y="2878708"/>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TLSHAPE_M_22ba966897a34657afc169ade639a7fb_Title"/>
          <p:cNvSpPr txBox="1"/>
          <p:nvPr>
            <p:custDataLst>
              <p:tags r:id="rId13"/>
            </p:custDataLst>
          </p:nvPr>
        </p:nvSpPr>
        <p:spPr>
          <a:xfrm>
            <a:off x="937447" y="3851756"/>
            <a:ext cx="2057235"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IMAAFS Conference Countries at Risk side meeting</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sp>
        <p:nvSpPr>
          <p:cNvPr id="36" name="OTLSHAPE_M_22ba966897a34657afc169ade639a7fb_Shape"/>
          <p:cNvSpPr/>
          <p:nvPr>
            <p:custDataLst>
              <p:tags r:id="rId14"/>
            </p:custDataLst>
          </p:nvPr>
        </p:nvSpPr>
        <p:spPr>
          <a:xfrm rot="16200000">
            <a:off x="995444" y="1556793"/>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54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52" name="OTLSHAPE_M_18a521d68dbf408f93562c040cf7a4b1_Title"/>
          <p:cNvSpPr txBox="1"/>
          <p:nvPr>
            <p:custDataLst>
              <p:tags r:id="rId15"/>
            </p:custDataLst>
          </p:nvPr>
        </p:nvSpPr>
        <p:spPr>
          <a:xfrm>
            <a:off x="1694440" y="1691516"/>
            <a:ext cx="1804298"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UMD hosts EWCM meeting with FEWS NET</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cxnSp>
        <p:nvCxnSpPr>
          <p:cNvPr id="68" name="OTLSHAPE_M_22ba966897a34657afc169ade639a7fb_Connector1"/>
          <p:cNvCxnSpPr/>
          <p:nvPr>
            <p:custDataLst>
              <p:tags r:id="rId16"/>
            </p:custDataLst>
          </p:nvPr>
        </p:nvCxnSpPr>
        <p:spPr>
          <a:xfrm>
            <a:off x="1935017" y="3212976"/>
            <a:ext cx="0" cy="415607"/>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TLSHAPE_M_22ba966897a34657afc169ade639a7fb_Shape"/>
          <p:cNvSpPr/>
          <p:nvPr>
            <p:custDataLst>
              <p:tags r:id="rId17"/>
            </p:custDataLst>
          </p:nvPr>
        </p:nvSpPr>
        <p:spPr>
          <a:xfrm rot="16200000">
            <a:off x="1852467" y="3663568"/>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162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71" name="OTLSHAPE_M_22ba966897a34657afc169ade639a7fb_Connector1"/>
          <p:cNvCxnSpPr/>
          <p:nvPr>
            <p:custDataLst>
              <p:tags r:id="rId18"/>
            </p:custDataLst>
          </p:nvPr>
        </p:nvCxnSpPr>
        <p:spPr>
          <a:xfrm>
            <a:off x="1067452" y="1772816"/>
            <a:ext cx="0" cy="991671"/>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TLSHAPE_M_22ba966897a34657afc169ade639a7fb_Shape"/>
          <p:cNvSpPr/>
          <p:nvPr>
            <p:custDataLst>
              <p:tags r:id="rId19"/>
            </p:custDataLst>
          </p:nvPr>
        </p:nvSpPr>
        <p:spPr>
          <a:xfrm rot="16200000">
            <a:off x="2514039" y="2132856"/>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54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73" name="OTLSHAPE_M_22ba966897a34657afc169ade639a7fb_Connector1"/>
          <p:cNvCxnSpPr/>
          <p:nvPr>
            <p:custDataLst>
              <p:tags r:id="rId20"/>
            </p:custDataLst>
          </p:nvPr>
        </p:nvCxnSpPr>
        <p:spPr>
          <a:xfrm>
            <a:off x="2586047" y="2348880"/>
            <a:ext cx="0" cy="415607"/>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TLSHAPE_TB_00000000000000000000000000000000_TimescaleInterval1"/>
          <p:cNvSpPr txBox="1"/>
          <p:nvPr>
            <p:custDataLst>
              <p:tags r:id="rId21"/>
            </p:custDataLst>
          </p:nvPr>
        </p:nvSpPr>
        <p:spPr>
          <a:xfrm>
            <a:off x="906450" y="2915792"/>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Sep 2014</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sp>
        <p:nvSpPr>
          <p:cNvPr id="76" name="OTLSHAPE_M_18a521d68dbf408f93562c040cf7a4b1_Title"/>
          <p:cNvSpPr txBox="1"/>
          <p:nvPr>
            <p:custDataLst>
              <p:tags r:id="rId22"/>
            </p:custDataLst>
          </p:nvPr>
        </p:nvSpPr>
        <p:spPr>
          <a:xfrm>
            <a:off x="251520" y="1124744"/>
            <a:ext cx="1639198"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UMD/FEWS NET initiate prototype</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cxnSp>
        <p:nvCxnSpPr>
          <p:cNvPr id="77" name="OTLSHAPE_M_22ba966897a34657afc169ade639a7fb_Connector1"/>
          <p:cNvCxnSpPr/>
          <p:nvPr>
            <p:custDataLst>
              <p:tags r:id="rId23"/>
            </p:custDataLst>
          </p:nvPr>
        </p:nvCxnSpPr>
        <p:spPr>
          <a:xfrm>
            <a:off x="3282714" y="3212976"/>
            <a:ext cx="0" cy="991671"/>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TLSHAPE_M_22ba966897a34657afc169ade639a7fb_Shape"/>
          <p:cNvSpPr/>
          <p:nvPr>
            <p:custDataLst>
              <p:tags r:id="rId24"/>
            </p:custDataLst>
          </p:nvPr>
        </p:nvSpPr>
        <p:spPr>
          <a:xfrm rot="16200000">
            <a:off x="3201546" y="4242816"/>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162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79" name="OTLSHAPE_M_22ba966897a34657afc169ade639a7fb_Title"/>
          <p:cNvSpPr txBox="1"/>
          <p:nvPr>
            <p:custDataLst>
              <p:tags r:id="rId25"/>
            </p:custDataLst>
          </p:nvPr>
        </p:nvSpPr>
        <p:spPr>
          <a:xfrm>
            <a:off x="2274602" y="4437112"/>
            <a:ext cx="2057235"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Experimental EWCM for FEWS NET countries</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sp>
        <p:nvSpPr>
          <p:cNvPr id="80" name="OTLSHAPE_TB_00000000000000000000000000000000_TimescaleInterval2"/>
          <p:cNvSpPr txBox="1"/>
          <p:nvPr>
            <p:custDataLst>
              <p:tags r:id="rId26"/>
            </p:custDataLst>
          </p:nvPr>
        </p:nvSpPr>
        <p:spPr>
          <a:xfrm>
            <a:off x="3109230"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Apr 2015</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pic>
        <p:nvPicPr>
          <p:cNvPr id="81" name="Picture 80"/>
          <p:cNvPicPr>
            <a:picLocks noChangeAspect="1"/>
          </p:cNvPicPr>
          <p:nvPr/>
        </p:nvPicPr>
        <p:blipFill>
          <a:blip r:embed="rId52"/>
          <a:stretch>
            <a:fillRect/>
          </a:stretch>
        </p:blipFill>
        <p:spPr>
          <a:xfrm>
            <a:off x="2418618" y="4869160"/>
            <a:ext cx="1800200" cy="1276157"/>
          </a:xfrm>
          <a:prstGeom prst="rect">
            <a:avLst/>
          </a:prstGeom>
          <a:noFill/>
          <a:ln>
            <a:solidFill>
              <a:schemeClr val="tx1"/>
            </a:solidFill>
          </a:ln>
          <a:effectLst>
            <a:outerShdw blurRad="50800" dist="38100" algn="l" rotWithShape="0">
              <a:prstClr val="black">
                <a:alpha val="40000"/>
              </a:prstClr>
            </a:outerShdw>
          </a:effectLst>
        </p:spPr>
      </p:pic>
      <p:sp>
        <p:nvSpPr>
          <p:cNvPr id="82" name="OTLSHAPE_M_22ba966897a34657afc169ade639a7fb_Shape"/>
          <p:cNvSpPr/>
          <p:nvPr>
            <p:custDataLst>
              <p:tags r:id="rId27"/>
            </p:custDataLst>
          </p:nvPr>
        </p:nvSpPr>
        <p:spPr>
          <a:xfrm rot="16200000">
            <a:off x="3875764" y="1556793"/>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54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83" name="OTLSHAPE_M_22ba966897a34657afc169ade639a7fb_Connector1"/>
          <p:cNvCxnSpPr/>
          <p:nvPr>
            <p:custDataLst>
              <p:tags r:id="rId28"/>
            </p:custDataLst>
          </p:nvPr>
        </p:nvCxnSpPr>
        <p:spPr>
          <a:xfrm>
            <a:off x="3947772" y="1772816"/>
            <a:ext cx="0" cy="991671"/>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TLSHAPE_M_18a521d68dbf408f93562c040cf7a4b1_Title"/>
          <p:cNvSpPr txBox="1"/>
          <p:nvPr>
            <p:custDataLst>
              <p:tags r:id="rId29"/>
            </p:custDataLst>
          </p:nvPr>
        </p:nvSpPr>
        <p:spPr>
          <a:xfrm>
            <a:off x="3155684" y="1124744"/>
            <a:ext cx="1639198"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FAO hosts EWCM meeting with partners</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sp>
        <p:nvSpPr>
          <p:cNvPr id="85" name="OTLSHAPE_TB_00000000000000000000000000000000_TimescaleInterval2"/>
          <p:cNvSpPr txBox="1"/>
          <p:nvPr>
            <p:custDataLst>
              <p:tags r:id="rId30"/>
            </p:custDataLst>
          </p:nvPr>
        </p:nvSpPr>
        <p:spPr>
          <a:xfrm>
            <a:off x="3829310"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May 2015</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sp>
        <p:nvSpPr>
          <p:cNvPr id="86" name="OTLSHAPE_TB_00000000000000000000000000000000_TimescaleInterval2"/>
          <p:cNvSpPr txBox="1"/>
          <p:nvPr>
            <p:custDataLst>
              <p:tags r:id="rId31"/>
            </p:custDataLst>
          </p:nvPr>
        </p:nvSpPr>
        <p:spPr>
          <a:xfrm>
            <a:off x="4578858"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Jul 2015</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sp>
        <p:nvSpPr>
          <p:cNvPr id="87" name="OTLSHAPE_M_22ba966897a34657afc169ade639a7fb_Title"/>
          <p:cNvSpPr txBox="1"/>
          <p:nvPr>
            <p:custDataLst>
              <p:tags r:id="rId32"/>
            </p:custDataLst>
          </p:nvPr>
        </p:nvSpPr>
        <p:spPr>
          <a:xfrm>
            <a:off x="3745759" y="3851756"/>
            <a:ext cx="2057235"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Draft Standards Document reviewed by partners</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cxnSp>
        <p:nvCxnSpPr>
          <p:cNvPr id="88" name="OTLSHAPE_M_22ba966897a34657afc169ade639a7fb_Connector1"/>
          <p:cNvCxnSpPr/>
          <p:nvPr>
            <p:custDataLst>
              <p:tags r:id="rId33"/>
            </p:custDataLst>
          </p:nvPr>
        </p:nvCxnSpPr>
        <p:spPr>
          <a:xfrm>
            <a:off x="4743329" y="3212976"/>
            <a:ext cx="0" cy="415607"/>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OTLSHAPE_M_22ba966897a34657afc169ade639a7fb_Shape"/>
          <p:cNvSpPr/>
          <p:nvPr>
            <p:custDataLst>
              <p:tags r:id="rId34"/>
            </p:custDataLst>
          </p:nvPr>
        </p:nvSpPr>
        <p:spPr>
          <a:xfrm rot="16200000">
            <a:off x="4660779" y="3663568"/>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162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90" name="OTLSHAPE_TB_00000000000000000000000000000000_TimescaleInterval2"/>
          <p:cNvSpPr txBox="1"/>
          <p:nvPr>
            <p:custDataLst>
              <p:tags r:id="rId35"/>
            </p:custDataLst>
          </p:nvPr>
        </p:nvSpPr>
        <p:spPr>
          <a:xfrm>
            <a:off x="5298938"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Sep 2015</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sp>
        <p:nvSpPr>
          <p:cNvPr id="91" name="OTLSHAPE_M_18a521d68dbf408f93562c040cf7a4b1_Title"/>
          <p:cNvSpPr txBox="1"/>
          <p:nvPr>
            <p:custDataLst>
              <p:tags r:id="rId36"/>
            </p:custDataLst>
          </p:nvPr>
        </p:nvSpPr>
        <p:spPr>
          <a:xfrm>
            <a:off x="4574760" y="1700808"/>
            <a:ext cx="1804298"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First experimental joint assessment</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sp>
        <p:nvSpPr>
          <p:cNvPr id="92" name="OTLSHAPE_M_22ba966897a34657afc169ade639a7fb_Shape"/>
          <p:cNvSpPr/>
          <p:nvPr>
            <p:custDataLst>
              <p:tags r:id="rId37"/>
            </p:custDataLst>
          </p:nvPr>
        </p:nvSpPr>
        <p:spPr>
          <a:xfrm rot="16200000">
            <a:off x="5394359" y="2142148"/>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54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93" name="OTLSHAPE_M_22ba966897a34657afc169ade639a7fb_Connector1"/>
          <p:cNvCxnSpPr/>
          <p:nvPr>
            <p:custDataLst>
              <p:tags r:id="rId38"/>
            </p:custDataLst>
          </p:nvPr>
        </p:nvCxnSpPr>
        <p:spPr>
          <a:xfrm>
            <a:off x="5466367" y="2358172"/>
            <a:ext cx="0" cy="415607"/>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TLSHAPE_TB_00000000000000000000000000000000_TimescaleInterval2"/>
          <p:cNvSpPr txBox="1"/>
          <p:nvPr>
            <p:custDataLst>
              <p:tags r:id="rId39"/>
            </p:custDataLst>
          </p:nvPr>
        </p:nvSpPr>
        <p:spPr>
          <a:xfrm>
            <a:off x="6019018"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Nov 2015</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cxnSp>
        <p:nvCxnSpPr>
          <p:cNvPr id="95" name="OTLSHAPE_M_22ba966897a34657afc169ade639a7fb_Connector1"/>
          <p:cNvCxnSpPr/>
          <p:nvPr>
            <p:custDataLst>
              <p:tags r:id="rId40"/>
            </p:custDataLst>
          </p:nvPr>
        </p:nvCxnSpPr>
        <p:spPr>
          <a:xfrm>
            <a:off x="6194031" y="3212976"/>
            <a:ext cx="0" cy="991671"/>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OTLSHAPE_M_22ba966897a34657afc169ade639a7fb_Shape"/>
          <p:cNvSpPr/>
          <p:nvPr>
            <p:custDataLst>
              <p:tags r:id="rId41"/>
            </p:custDataLst>
          </p:nvPr>
        </p:nvSpPr>
        <p:spPr>
          <a:xfrm rot="16200000">
            <a:off x="6112863" y="4242816"/>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162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97" name="OTLSHAPE_M_22ba966897a34657afc169ade639a7fb_Title"/>
          <p:cNvSpPr txBox="1"/>
          <p:nvPr>
            <p:custDataLst>
              <p:tags r:id="rId42"/>
            </p:custDataLst>
          </p:nvPr>
        </p:nvSpPr>
        <p:spPr>
          <a:xfrm>
            <a:off x="5185919" y="4434840"/>
            <a:ext cx="1985227" cy="553998"/>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EWCM presented at the GEO Plenary and Ministerial Summit held in Mexico City</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sp>
        <p:nvSpPr>
          <p:cNvPr id="98" name="OTLSHAPE_TB_00000000000000000000000000000000_TimescaleInterval2"/>
          <p:cNvSpPr txBox="1"/>
          <p:nvPr>
            <p:custDataLst>
              <p:tags r:id="rId43"/>
            </p:custDataLst>
          </p:nvPr>
        </p:nvSpPr>
        <p:spPr>
          <a:xfrm>
            <a:off x="6684076"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Jan 2016</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sp>
        <p:nvSpPr>
          <p:cNvPr id="101" name="OTLSHAPE_M_22ba966897a34657afc169ade639a7fb_Shape"/>
          <p:cNvSpPr/>
          <p:nvPr>
            <p:custDataLst>
              <p:tags r:id="rId44"/>
            </p:custDataLst>
          </p:nvPr>
        </p:nvSpPr>
        <p:spPr>
          <a:xfrm rot="16200000">
            <a:off x="6773070" y="1556793"/>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54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cxnSp>
        <p:nvCxnSpPr>
          <p:cNvPr id="102" name="OTLSHAPE_M_22ba966897a34657afc169ade639a7fb_Connector1"/>
          <p:cNvCxnSpPr/>
          <p:nvPr>
            <p:custDataLst>
              <p:tags r:id="rId45"/>
            </p:custDataLst>
          </p:nvPr>
        </p:nvCxnSpPr>
        <p:spPr>
          <a:xfrm>
            <a:off x="6845078" y="1772816"/>
            <a:ext cx="0" cy="991671"/>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TLSHAPE_M_18a521d68dbf408f93562c040cf7a4b1_Title"/>
          <p:cNvSpPr txBox="1"/>
          <p:nvPr>
            <p:custDataLst>
              <p:tags r:id="rId46"/>
            </p:custDataLst>
          </p:nvPr>
        </p:nvSpPr>
        <p:spPr>
          <a:xfrm>
            <a:off x="6052990" y="1032411"/>
            <a:ext cx="1639198" cy="553998"/>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First public release of a joint assessment      (week of Jan 25th)</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sp>
        <p:nvSpPr>
          <p:cNvPr id="104" name="OTLSHAPE_TB_00000000000000000000000000000000_TimescaleInterval2"/>
          <p:cNvSpPr txBox="1"/>
          <p:nvPr>
            <p:custDataLst>
              <p:tags r:id="rId47"/>
            </p:custDataLst>
          </p:nvPr>
        </p:nvSpPr>
        <p:spPr>
          <a:xfrm>
            <a:off x="7476164" y="2924944"/>
            <a:ext cx="317500" cy="186055"/>
          </a:xfrm>
          <a:prstGeom prst="rect">
            <a:avLst/>
          </a:prstGeom>
          <a:noFill/>
        </p:spPr>
        <p:txBody>
          <a:bodyPr vert="horz" wrap="square" lIns="0" tIns="0" rIns="0" bIns="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20" normalizeH="0" baseline="0" noProof="0" dirty="0" smtClean="0">
                <a:ln>
                  <a:noFill/>
                </a:ln>
                <a:solidFill>
                  <a:srgbClr val="FFFFFF"/>
                </a:solidFill>
                <a:effectLst/>
                <a:uLnTx/>
                <a:uFillTx/>
                <a:latin typeface="Calibri" panose="020F0502020204030204" pitchFamily="34" charset="0"/>
                <a:ea typeface="ＭＳ Ｐゴシック" pitchFamily="34" charset="-128"/>
                <a:cs typeface="Arial"/>
              </a:rPr>
              <a:t>2016</a:t>
            </a:r>
            <a:endParaRPr kumimoji="0" lang="en-US" sz="1200" b="0" i="0" u="none" strike="noStrike" kern="1200" cap="none" spc="-20" normalizeH="0" baseline="0" noProof="0" dirty="0">
              <a:ln>
                <a:noFill/>
              </a:ln>
              <a:solidFill>
                <a:srgbClr val="FFFFFF"/>
              </a:solidFill>
              <a:effectLst/>
              <a:uLnTx/>
              <a:uFillTx/>
              <a:latin typeface="Calibri" panose="020F0502020204030204" pitchFamily="34" charset="0"/>
              <a:ea typeface="ＭＳ Ｐゴシック" pitchFamily="34" charset="-128"/>
              <a:cs typeface="Arial"/>
            </a:endParaRPr>
          </a:p>
        </p:txBody>
      </p:sp>
      <p:sp>
        <p:nvSpPr>
          <p:cNvPr id="105" name="OTLSHAPE_M_22ba966897a34657afc169ade639a7fb_Title"/>
          <p:cNvSpPr txBox="1"/>
          <p:nvPr>
            <p:custDataLst>
              <p:tags r:id="rId48"/>
            </p:custDataLst>
          </p:nvPr>
        </p:nvSpPr>
        <p:spPr>
          <a:xfrm>
            <a:off x="6660232" y="3849624"/>
            <a:ext cx="2057235" cy="369332"/>
          </a:xfrm>
          <a:prstGeom prst="rect">
            <a:avLst/>
          </a:prstGeom>
          <a:noFill/>
        </p:spPr>
        <p:txBody>
          <a:bodyPr vert="horz" wrap="square" lIns="0" tIns="0" rIns="0" bIns="0" rtlCol="0" anchor="ctr"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4" normalizeH="0" baseline="0" noProof="0" dirty="0" smtClean="0">
                <a:ln>
                  <a:noFill/>
                </a:ln>
                <a:solidFill>
                  <a:srgbClr val="2D2D8A">
                    <a:lumMod val="75000"/>
                  </a:srgbClr>
                </a:solidFill>
                <a:effectLst/>
                <a:uLnTx/>
                <a:uFillTx/>
                <a:latin typeface="Arial" panose="020B0604020202020204" pitchFamily="34" charset="0"/>
                <a:ea typeface="ＭＳ Ｐゴシック" pitchFamily="34" charset="-128"/>
                <a:cs typeface="Arial"/>
              </a:rPr>
              <a:t>Regular monthly distribution of EWCM for Countries at Risk</a:t>
            </a:r>
            <a:endParaRPr kumimoji="0" lang="en-US" sz="1200" b="0" i="0" u="none" strike="noStrike" kern="1200" cap="none" spc="-4" normalizeH="0" baseline="0" noProof="0" dirty="0">
              <a:ln>
                <a:noFill/>
              </a:ln>
              <a:solidFill>
                <a:srgbClr val="2D2D8A">
                  <a:lumMod val="75000"/>
                </a:srgbClr>
              </a:solidFill>
              <a:effectLst/>
              <a:uLnTx/>
              <a:uFillTx/>
              <a:latin typeface="Arial" panose="020B0604020202020204" pitchFamily="34" charset="0"/>
              <a:ea typeface="ＭＳ Ｐゴシック" pitchFamily="34" charset="-128"/>
              <a:cs typeface="Arial"/>
            </a:endParaRPr>
          </a:p>
        </p:txBody>
      </p:sp>
      <p:cxnSp>
        <p:nvCxnSpPr>
          <p:cNvPr id="106" name="OTLSHAPE_M_22ba966897a34657afc169ade639a7fb_Connector1"/>
          <p:cNvCxnSpPr/>
          <p:nvPr>
            <p:custDataLst>
              <p:tags r:id="rId49"/>
            </p:custDataLst>
          </p:nvPr>
        </p:nvCxnSpPr>
        <p:spPr>
          <a:xfrm>
            <a:off x="7681646" y="3212976"/>
            <a:ext cx="0" cy="415607"/>
          </a:xfrm>
          <a:prstGeom prst="line">
            <a:avLst/>
          </a:prstGeom>
          <a:ln w="19050" cap="flat" cmpd="sng" algn="ctr">
            <a:solidFill>
              <a:schemeClr val="accent6">
                <a:lumMod val="75000"/>
                <a:alpha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OTLSHAPE_M_22ba966897a34657afc169ade639a7fb_Shape"/>
          <p:cNvSpPr/>
          <p:nvPr>
            <p:custDataLst>
              <p:tags r:id="rId50"/>
            </p:custDataLst>
          </p:nvPr>
        </p:nvSpPr>
        <p:spPr>
          <a:xfrm rot="16200000">
            <a:off x="7599096" y="3663568"/>
            <a:ext cx="165100" cy="165100"/>
          </a:xfrm>
          <a:prstGeom prst="flowChartMerge">
            <a:avLst/>
          </a:prstGeom>
          <a:solidFill>
            <a:schemeClr val="accent6">
              <a:lumMod val="75000"/>
            </a:schemeClr>
          </a:solidFill>
          <a:ln w="12700" cap="flat" cmpd="sng" algn="ctr">
            <a:noFill/>
            <a:prstDash val="solid"/>
            <a:miter lim="800000"/>
          </a:ln>
          <a:effectLst/>
          <a:scene3d>
            <a:camera prst="orthographicFront">
              <a:rot lat="0" lon="0" rev="16200000"/>
            </a:camera>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54" name="Title 2"/>
          <p:cNvSpPr txBox="1">
            <a:spLocks/>
          </p:cNvSpPr>
          <p:nvPr/>
        </p:nvSpPr>
        <p:spPr>
          <a:xfrm>
            <a:off x="446856" y="404019"/>
            <a:ext cx="8229600" cy="720725"/>
          </a:xfrm>
          <a:prstGeom prst="rect">
            <a:avLst/>
          </a:prstGeom>
        </p:spPr>
        <p:txBody>
          <a:bodyPr/>
          <a:lstStyle>
            <a:lvl1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mj-cs"/>
              </a:defRPr>
            </a:lvl1pPr>
            <a:lvl2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2pPr>
            <a:lvl3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3pPr>
            <a:lvl4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4pPr>
            <a:lvl5pPr algn="ctr" rtl="0" eaLnBrk="0" fontAlgn="base" hangingPunct="0">
              <a:spcBef>
                <a:spcPct val="0"/>
              </a:spcBef>
              <a:spcAft>
                <a:spcPct val="0"/>
              </a:spcAft>
              <a:defRPr sz="3200" b="1">
                <a:solidFill>
                  <a:srgbClr val="005FAA"/>
                </a:solidFill>
                <a:latin typeface="Arial Narrow" pitchFamily="34" charset="0"/>
                <a:ea typeface="ＭＳ Ｐゴシック" pitchFamily="34" charset="-128"/>
                <a:cs typeface="Arial" charset="0"/>
              </a:defRPr>
            </a:lvl5pPr>
            <a:lvl6pPr marL="457200" algn="ctr" rtl="0" eaLnBrk="1" fontAlgn="base" hangingPunct="1">
              <a:spcBef>
                <a:spcPct val="0"/>
              </a:spcBef>
              <a:spcAft>
                <a:spcPct val="0"/>
              </a:spcAft>
              <a:defRPr sz="3200" b="1">
                <a:solidFill>
                  <a:srgbClr val="005FAA"/>
                </a:solidFill>
                <a:latin typeface="Arial" charset="0"/>
                <a:cs typeface="Arial" charset="0"/>
              </a:defRPr>
            </a:lvl6pPr>
            <a:lvl7pPr marL="914400" algn="ctr" rtl="0" eaLnBrk="1" fontAlgn="base" hangingPunct="1">
              <a:spcBef>
                <a:spcPct val="0"/>
              </a:spcBef>
              <a:spcAft>
                <a:spcPct val="0"/>
              </a:spcAft>
              <a:defRPr sz="3200" b="1">
                <a:solidFill>
                  <a:srgbClr val="005FAA"/>
                </a:solidFill>
                <a:latin typeface="Arial" charset="0"/>
                <a:cs typeface="Arial" charset="0"/>
              </a:defRPr>
            </a:lvl7pPr>
            <a:lvl8pPr marL="1371600" algn="ctr" rtl="0" eaLnBrk="1" fontAlgn="base" hangingPunct="1">
              <a:spcBef>
                <a:spcPct val="0"/>
              </a:spcBef>
              <a:spcAft>
                <a:spcPct val="0"/>
              </a:spcAft>
              <a:defRPr sz="3200" b="1">
                <a:solidFill>
                  <a:srgbClr val="005FAA"/>
                </a:solidFill>
                <a:latin typeface="Arial" charset="0"/>
                <a:cs typeface="Arial" charset="0"/>
              </a:defRPr>
            </a:lvl8pPr>
            <a:lvl9pPr marL="1828800" algn="ctr" rtl="0" eaLnBrk="1" fontAlgn="base" hangingPunct="1">
              <a:spcBef>
                <a:spcPct val="0"/>
              </a:spcBef>
              <a:spcAft>
                <a:spcPct val="0"/>
              </a:spcAft>
              <a:defRPr sz="3200" b="1">
                <a:solidFill>
                  <a:srgbClr val="005FAA"/>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5FAA"/>
                </a:solidFill>
                <a:effectLst/>
                <a:uLnTx/>
                <a:uFillTx/>
                <a:latin typeface="Arial Narrow" pitchFamily="34" charset="0"/>
                <a:ea typeface="ＭＳ Ｐゴシック" pitchFamily="34" charset="-128"/>
                <a:cs typeface="Arial"/>
              </a:rPr>
              <a:t>Milestones</a:t>
            </a:r>
          </a:p>
        </p:txBody>
      </p:sp>
    </p:spTree>
    <p:extLst>
      <p:ext uri="{BB962C8B-B14F-4D97-AF65-F5344CB8AC3E}">
        <p14:creationId xmlns:p14="http://schemas.microsoft.com/office/powerpoint/2010/main" val="15304461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GLAM_ppt_Template">
  <a:themeElements>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Powerpoint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OPowerpoint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OPowerpoint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OPowerpoint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OPowerpoint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OPowerpoint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OPowerpoint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OPowerpoint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OPowerpoint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OPowerpoint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OPowerpoint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OPowerpoint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OPowerpoint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69812</TotalTime>
  <Pages>4</Pages>
  <Words>768</Words>
  <Application>Microsoft Office PowerPoint</Application>
  <PresentationFormat>On-screen Show (4:3)</PresentationFormat>
  <Paragraphs>132</Paragraphs>
  <Slides>18</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MS PGothic</vt:lpstr>
      <vt:lpstr>MS PGothic</vt:lpstr>
      <vt:lpstr>Arial</vt:lpstr>
      <vt:lpstr>Arial Narrow</vt:lpstr>
      <vt:lpstr>Calibri</vt:lpstr>
      <vt:lpstr>Candara</vt:lpstr>
      <vt:lpstr>Courier New</vt:lpstr>
      <vt:lpstr>Times New Roman</vt:lpstr>
      <vt:lpstr>Tw Cen MT</vt:lpstr>
      <vt:lpstr>Wingdings</vt:lpstr>
      <vt:lpstr>FEWS NET Official PPT Template</vt:lpstr>
      <vt:lpstr>GEOGLAM_ppt_Template</vt:lpstr>
      <vt:lpstr>GEOGLAM - Early Warning Crop Monitor for Countries at Risk</vt:lpstr>
      <vt:lpstr>PowerPoint Presentation</vt:lpstr>
      <vt:lpstr>Countries at Risk Component Scope</vt:lpstr>
      <vt:lpstr>EWCM for Countries at Risk</vt:lpstr>
      <vt:lpstr>Key Partners &amp; Strategic Linkages</vt:lpstr>
      <vt:lpstr>Newly Released Data</vt:lpstr>
      <vt:lpstr>Software Tools and Training</vt:lpstr>
      <vt:lpstr>IMAAFS conference session</vt:lpstr>
      <vt:lpstr>PowerPoint Presentation</vt:lpstr>
      <vt:lpstr>PowerPoint Presentation</vt:lpstr>
      <vt:lpstr>PowerPoint Presentation</vt:lpstr>
      <vt:lpstr>PowerPoint Presentation</vt:lpstr>
      <vt:lpstr>PowerPoint Presentation</vt:lpstr>
      <vt:lpstr>PowerPoint Presentation</vt:lpstr>
      <vt:lpstr>Component-specific Strategic Issues</vt:lpstr>
      <vt:lpstr>Component-specific Strategic Issues</vt:lpstr>
      <vt:lpstr>Conclusions</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mbudde</cp:lastModifiedBy>
  <cp:revision>613</cp:revision>
  <cp:lastPrinted>1998-03-23T17:09:44Z</cp:lastPrinted>
  <dcterms:created xsi:type="dcterms:W3CDTF">1998-01-16T15:44:57Z</dcterms:created>
  <dcterms:modified xsi:type="dcterms:W3CDTF">2017-06-22T13:22:17Z</dcterms:modified>
</cp:coreProperties>
</file>