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56" r:id="rId1"/>
    <p:sldMasterId id="2147484765" r:id="rId2"/>
  </p:sldMasterIdLst>
  <p:notesMasterIdLst>
    <p:notesMasterId r:id="rId19"/>
  </p:notesMasterIdLst>
  <p:handoutMasterIdLst>
    <p:handoutMasterId r:id="rId20"/>
  </p:handoutMasterIdLst>
  <p:sldIdLst>
    <p:sldId id="632" r:id="rId3"/>
    <p:sldId id="874" r:id="rId4"/>
    <p:sldId id="875" r:id="rId5"/>
    <p:sldId id="876" r:id="rId6"/>
    <p:sldId id="877" r:id="rId7"/>
    <p:sldId id="878" r:id="rId8"/>
    <p:sldId id="879" r:id="rId9"/>
    <p:sldId id="880" r:id="rId10"/>
    <p:sldId id="881" r:id="rId11"/>
    <p:sldId id="882" r:id="rId12"/>
    <p:sldId id="883" r:id="rId13"/>
    <p:sldId id="884" r:id="rId14"/>
    <p:sldId id="885" r:id="rId15"/>
    <p:sldId id="886" r:id="rId16"/>
    <p:sldId id="887" r:id="rId17"/>
    <p:sldId id="873" r:id="rId18"/>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50000"/>
      </a:spcBef>
      <a:spcAft>
        <a:spcPct val="0"/>
      </a:spcAft>
      <a:defRPr sz="2600" kern="1200">
        <a:solidFill>
          <a:schemeClr val="tx1"/>
        </a:solidFill>
        <a:latin typeface="Arial" charset="0"/>
        <a:ea typeface="+mn-ea"/>
        <a:cs typeface="+mn-cs"/>
      </a:defRPr>
    </a:lvl1pPr>
    <a:lvl2pPr marL="457200" algn="l" rtl="0" eaLnBrk="0" fontAlgn="base" hangingPunct="0">
      <a:spcBef>
        <a:spcPct val="50000"/>
      </a:spcBef>
      <a:spcAft>
        <a:spcPct val="0"/>
      </a:spcAft>
      <a:defRPr sz="2600" kern="1200">
        <a:solidFill>
          <a:schemeClr val="tx1"/>
        </a:solidFill>
        <a:latin typeface="Arial" charset="0"/>
        <a:ea typeface="+mn-ea"/>
        <a:cs typeface="+mn-cs"/>
      </a:defRPr>
    </a:lvl2pPr>
    <a:lvl3pPr marL="914400" algn="l" rtl="0" eaLnBrk="0" fontAlgn="base" hangingPunct="0">
      <a:spcBef>
        <a:spcPct val="50000"/>
      </a:spcBef>
      <a:spcAft>
        <a:spcPct val="0"/>
      </a:spcAft>
      <a:defRPr sz="2600" kern="1200">
        <a:solidFill>
          <a:schemeClr val="tx1"/>
        </a:solidFill>
        <a:latin typeface="Arial" charset="0"/>
        <a:ea typeface="+mn-ea"/>
        <a:cs typeface="+mn-cs"/>
      </a:defRPr>
    </a:lvl3pPr>
    <a:lvl4pPr marL="1371600" algn="l" rtl="0" eaLnBrk="0" fontAlgn="base" hangingPunct="0">
      <a:spcBef>
        <a:spcPct val="50000"/>
      </a:spcBef>
      <a:spcAft>
        <a:spcPct val="0"/>
      </a:spcAft>
      <a:defRPr sz="2600" kern="1200">
        <a:solidFill>
          <a:schemeClr val="tx1"/>
        </a:solidFill>
        <a:latin typeface="Arial" charset="0"/>
        <a:ea typeface="+mn-ea"/>
        <a:cs typeface="+mn-cs"/>
      </a:defRPr>
    </a:lvl4pPr>
    <a:lvl5pPr marL="1828800" algn="l" rtl="0" eaLnBrk="0" fontAlgn="base" hangingPunct="0">
      <a:spcBef>
        <a:spcPct val="5000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CCECFF"/>
    <a:srgbClr val="002F57"/>
    <a:srgbClr val="75B0E5"/>
    <a:srgbClr val="1F497D"/>
    <a:srgbClr val="093366"/>
    <a:srgbClr val="DCE6F2"/>
    <a:srgbClr val="180F9B"/>
    <a:srgbClr val="908E66"/>
    <a:srgbClr val="4A4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6" autoAdjust="0"/>
    <p:restoredTop sz="86313" autoAdjust="0"/>
  </p:normalViewPr>
  <p:slideViewPr>
    <p:cSldViewPr showGuides="1">
      <p:cViewPr varScale="1">
        <p:scale>
          <a:sx n="54" d="100"/>
          <a:sy n="54" d="100"/>
        </p:scale>
        <p:origin x="1140" y="66"/>
      </p:cViewPr>
      <p:guideLst>
        <p:guide orient="horz" pos="288"/>
        <p:guide pos="288"/>
      </p:guideLst>
    </p:cSldViewPr>
  </p:slideViewPr>
  <p:outlineViewPr>
    <p:cViewPr>
      <p:scale>
        <a:sx n="33" d="100"/>
        <a:sy n="33" d="100"/>
      </p:scale>
      <p:origin x="0" y="396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0" d="100"/>
          <a:sy n="100" d="100"/>
        </p:scale>
        <p:origin x="-357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73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5"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Tree>
    <p:extLst>
      <p:ext uri="{BB962C8B-B14F-4D97-AF65-F5344CB8AC3E}">
        <p14:creationId xmlns:p14="http://schemas.microsoft.com/office/powerpoint/2010/main" val="529718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5509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dirty="0" smtClean="0"/>
              <a:t>An example working assumption for Southern Africa (revised text).</a:t>
            </a:r>
          </a:p>
          <a:p>
            <a:pPr defTabSz="923818">
              <a:defRPr/>
            </a:pPr>
            <a:endParaRPr lang="en-US" dirty="0" smtClean="0"/>
          </a:p>
          <a:p>
            <a:pPr defTabSz="923818">
              <a:defRPr/>
            </a:pPr>
            <a:r>
              <a:rPr lang="en-US" dirty="0" smtClean="0"/>
              <a:t>Note that these minor modifications</a:t>
            </a:r>
            <a:r>
              <a:rPr lang="en-US" baseline="0" dirty="0" smtClean="0"/>
              <a:t> are important to our scenarios and scenario </a:t>
            </a:r>
            <a:r>
              <a:rPr lang="en-US" baseline="0" smtClean="0"/>
              <a:t>development process </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03806-78A7-4D3C-A181-8FA4E9F38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911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dirty="0" smtClean="0"/>
              <a:t>An example working assumption for East Africa (original text).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03806-78A7-4D3C-A181-8FA4E9F38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64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dirty="0" smtClean="0"/>
              <a:t>An example working assumption for East Africa (revised text).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03806-78A7-4D3C-A181-8FA4E9F38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756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defTabSz="923818"/>
            <a:r>
              <a:rPr lang="en-US" dirty="0" smtClean="0"/>
              <a:t>Straight-forward </a:t>
            </a:r>
            <a:r>
              <a:rPr lang="en-US" dirty="0"/>
              <a:t>update on a specific period within a season.  It </a:t>
            </a:r>
            <a:r>
              <a:rPr lang="en-US" b="1" dirty="0"/>
              <a:t>should be easy to read and easy to produce</a:t>
            </a:r>
            <a:r>
              <a:rPr lang="en-US" dirty="0"/>
              <a:t>. </a:t>
            </a:r>
          </a:p>
          <a:p>
            <a:pPr marL="0" lvl="3" defTabSz="923818"/>
            <a:endParaRPr lang="en-US" dirty="0"/>
          </a:p>
          <a:p>
            <a:pPr marL="0" lvl="3" defTabSz="923818"/>
            <a:r>
              <a:rPr lang="en-US" dirty="0"/>
              <a:t>IMPORTANT TO NOTE:  Analysis and interpretation should be kept to a minimum—mostly just facts.  (Not a lot of discussion on inputs, government programs, </a:t>
            </a:r>
            <a:r>
              <a:rPr lang="en-US" dirty="0" err="1"/>
              <a:t>etc</a:t>
            </a:r>
            <a:r>
              <a:rPr lang="en-US" dirty="0" smtClean="0"/>
              <a:t>)</a:t>
            </a:r>
          </a:p>
          <a:p>
            <a:pPr marL="0" lvl="3" defTabSz="923818"/>
            <a:endParaRPr lang="en-US" dirty="0" smtClean="0"/>
          </a:p>
          <a:p>
            <a:pPr marL="0" lvl="3" defTabSz="923818"/>
            <a:r>
              <a:rPr lang="en-US" dirty="0" smtClean="0"/>
              <a:t>Note that in Southern Africa the </a:t>
            </a:r>
            <a:r>
              <a:rPr lang="en-US" dirty="0" err="1" smtClean="0"/>
              <a:t>Agromet</a:t>
            </a:r>
            <a:r>
              <a:rPr lang="en-US" baseline="0" dirty="0" smtClean="0"/>
              <a:t> report is posted instead of a seasonal monitor b/c the USGS Regional Scientist supports this product, which is essentially the same. </a:t>
            </a:r>
          </a:p>
          <a:p>
            <a:pPr marL="0" lvl="3" defTabSz="923818"/>
            <a:endParaRPr lang="en-US" baseline="0" dirty="0" smtClean="0"/>
          </a:p>
          <a:p>
            <a:pPr marL="0" lvl="3" defTabSz="923818"/>
            <a:endParaRPr lang="en-US" dirty="0"/>
          </a:p>
          <a:p>
            <a:pPr marL="0" lvl="3" defTabSz="923818"/>
            <a:endParaRPr lang="en-US" dirty="0"/>
          </a:p>
          <a:p>
            <a:pPr marL="0" lvl="3" defTabSz="923818"/>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03806-78A7-4D3C-A181-8FA4E9F38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68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Long-term</a:t>
            </a:r>
            <a:r>
              <a:rPr lang="en-US" baseline="0" dirty="0" smtClean="0"/>
              <a:t> forecasts can be briefly referred to, but are NOT to be discussed in any detail – this is just an update on seasonal progress, not a consideration of long-term seasonal prospects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03806-78A7-4D3C-A181-8FA4E9F38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41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 that people read through a full weather hazards product</a:t>
            </a:r>
            <a:r>
              <a:rPr lang="en-US" baseline="0" dirty="0" smtClean="0"/>
              <a:t> to familiarize themselves</a:t>
            </a:r>
          </a:p>
          <a:p>
            <a:endParaRPr lang="en-US" baseline="0" dirty="0" smtClean="0"/>
          </a:p>
          <a:p>
            <a:r>
              <a:rPr lang="en-US" baseline="0" dirty="0" smtClean="0"/>
              <a:t>NTMs should review the document every week – the content may not align with field reports, assessments, or ground observations.  If that’s the case, </a:t>
            </a:r>
            <a:r>
              <a:rPr lang="en-US" b="1" baseline="0" dirty="0" smtClean="0"/>
              <a:t>contact the regional scientist to be sure that they are aware that field reports differ from the content reflected in the global hazards product.  Discussion may be needed to determine with greater certainty how seasonal progress is going. </a:t>
            </a:r>
            <a:r>
              <a:rPr lang="en-US" baseline="0" dirty="0" smtClean="0"/>
              <a:t> (In other words, global hazards product not necessarily 100% accurate)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03806-78A7-4D3C-A181-8FA4E9F38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87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sample month</a:t>
            </a:r>
          </a:p>
          <a:p>
            <a:endParaRPr lang="en-US" baseline="0" dirty="0" smtClean="0"/>
          </a:p>
          <a:p>
            <a:r>
              <a:rPr lang="en-US" dirty="0" smtClean="0"/>
              <a:t>Climate model forecasts always</a:t>
            </a:r>
            <a:r>
              <a:rPr lang="en-US" baseline="0" dirty="0" smtClean="0"/>
              <a:t> released on the </a:t>
            </a:r>
            <a:r>
              <a:rPr lang="en-US" b="1" baseline="0" dirty="0" smtClean="0"/>
              <a:t>11</a:t>
            </a:r>
            <a:r>
              <a:rPr lang="en-US" b="1" baseline="30000" dirty="0" smtClean="0"/>
              <a:t>th</a:t>
            </a:r>
            <a:r>
              <a:rPr lang="en-US" b="1" baseline="0" dirty="0" smtClean="0"/>
              <a:t> of the month</a:t>
            </a:r>
          </a:p>
          <a:p>
            <a:endParaRPr lang="en-US" baseline="0" dirty="0" smtClean="0"/>
          </a:p>
          <a:p>
            <a:r>
              <a:rPr lang="en-US" baseline="0" dirty="0" smtClean="0"/>
              <a:t>Once assumptions are distributed, the Wed/Thursday after that, the webinars are held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03806-78A7-4D3C-A181-8FA4E9F38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52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kern="0" dirty="0">
                <a:latin typeface="Tw Cen MT"/>
              </a:rPr>
              <a:t>Purpose of meeting</a:t>
            </a:r>
          </a:p>
          <a:p>
            <a:pPr defTabSz="923818">
              <a:defRPr/>
            </a:pPr>
            <a:r>
              <a:rPr lang="en-US" kern="0" dirty="0">
                <a:latin typeface="Tw Cen MT"/>
              </a:rPr>
              <a:t>Relative importance of climatology, climate modes, seasonal forecasts and observational data depends on where we are in the season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03806-78A7-4D3C-A181-8FA4E9F38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61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kern="0" dirty="0">
                <a:latin typeface="Tw Cen MT"/>
              </a:rPr>
              <a:t>Purpose of meeting</a:t>
            </a:r>
          </a:p>
          <a:p>
            <a:pPr defTabSz="923818">
              <a:defRPr/>
            </a:pPr>
            <a:r>
              <a:rPr lang="en-US" kern="0" dirty="0">
                <a:latin typeface="Tw Cen MT"/>
              </a:rPr>
              <a:t>Relative importance of climatology, climate modes, seasonal forecasts and observational data depends on where we are in the season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03806-78A7-4D3C-A181-8FA4E9F38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235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kern="0" dirty="0">
                <a:latin typeface="Tw Cen MT"/>
              </a:rPr>
              <a:t>Purpose of meeting</a:t>
            </a:r>
          </a:p>
          <a:p>
            <a:pPr defTabSz="923818">
              <a:defRPr/>
            </a:pPr>
            <a:r>
              <a:rPr lang="en-US" kern="0" dirty="0">
                <a:latin typeface="Tw Cen MT"/>
              </a:rPr>
              <a:t>Relative importance of climatology, climate modes, seasonal forecasts and </a:t>
            </a:r>
            <a:r>
              <a:rPr lang="en-US" kern="0">
                <a:latin typeface="Tw Cen MT"/>
              </a:rPr>
              <a:t>observational data depends </a:t>
            </a:r>
            <a:r>
              <a:rPr lang="en-US" kern="0" dirty="0">
                <a:latin typeface="Tw Cen MT"/>
              </a:rPr>
              <a:t>on where we are in the season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03806-78A7-4D3C-A181-8FA4E9F38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63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working assumption for Southern Africa (original text).</a:t>
            </a:r>
          </a:p>
          <a:p>
            <a:endParaRPr lang="en-US" dirty="0" smtClean="0"/>
          </a:p>
          <a:p>
            <a:r>
              <a:rPr lang="en-US" dirty="0" smtClean="0"/>
              <a:t>NOTE THAT THESE ARE THE ASSUMPTIONS</a:t>
            </a:r>
            <a:r>
              <a:rPr lang="en-US" baseline="0" dirty="0" smtClean="0"/>
              <a:t> THAT ARE INCLUDED IN MONTHLY REPORTS; IMPORTANT THAT DSG SHARE THE OUTCOMES OF THE FORECAST CALL WITH NTMS SO THAT THEY ARE AWARE OF ANY CHANGES TO ASSUMPTIONS FOR MONTHLY REPORTS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03806-78A7-4D3C-A181-8FA4E9F384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055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EWS_NET_III_Logo-1.0in.jpg"/>
          <p:cNvPicPr>
            <a:picLocks noChangeAspect="1"/>
          </p:cNvPicPr>
          <p:nvPr userDrawn="1"/>
        </p:nvPicPr>
        <p:blipFill>
          <a:blip r:embed="rId2" cstate="print"/>
          <a:srcRect/>
          <a:stretch>
            <a:fillRect/>
          </a:stretch>
        </p:blipFill>
        <p:spPr bwMode="auto">
          <a:xfrm>
            <a:off x="457200" y="457200"/>
            <a:ext cx="3048000" cy="914400"/>
          </a:xfrm>
          <a:prstGeom prst="rect">
            <a:avLst/>
          </a:prstGeom>
          <a:noFill/>
          <a:ln w="9525">
            <a:noFill/>
            <a:miter lim="800000"/>
            <a:headEnd/>
            <a:tailEnd/>
          </a:ln>
        </p:spPr>
      </p:pic>
      <p:pic>
        <p:nvPicPr>
          <p:cNvPr id="5" name="Picture 4" descr="USAID_Logo-1.0in.jpg"/>
          <p:cNvPicPr>
            <a:picLocks noChangeAspect="1"/>
          </p:cNvPicPr>
          <p:nvPr userDrawn="1"/>
        </p:nvPicPr>
        <p:blipFill>
          <a:blip r:embed="rId3" cstate="print"/>
          <a:srcRect/>
          <a:stretch>
            <a:fillRect/>
          </a:stretch>
        </p:blipFill>
        <p:spPr bwMode="auto">
          <a:xfrm>
            <a:off x="5641975" y="457200"/>
            <a:ext cx="3048000" cy="914400"/>
          </a:xfrm>
          <a:prstGeom prst="rect">
            <a:avLst/>
          </a:prstGeom>
          <a:noFill/>
          <a:ln w="9525">
            <a:noFill/>
            <a:miter lim="800000"/>
            <a:headEnd/>
            <a:tailEnd/>
          </a:ln>
        </p:spPr>
      </p:pic>
      <p:sp>
        <p:nvSpPr>
          <p:cNvPr id="6" name="Subtitle 2"/>
          <p:cNvSpPr txBox="1">
            <a:spLocks/>
          </p:cNvSpPr>
          <p:nvPr userDrawn="1"/>
        </p:nvSpPr>
        <p:spPr bwMode="auto">
          <a:xfrm>
            <a:off x="1371600" y="1828800"/>
            <a:ext cx="6400800" cy="457200"/>
          </a:xfrm>
          <a:prstGeom prst="rect">
            <a:avLst/>
          </a:prstGeom>
          <a:noFill/>
          <a:ln w="9525">
            <a:noFill/>
            <a:miter lim="800000"/>
            <a:headEnd/>
            <a:tailEnd/>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spcBef>
                <a:spcPct val="20000"/>
              </a:spcBef>
              <a:buFont typeface="Arial" charset="0"/>
              <a:buNone/>
              <a:defRPr/>
            </a:pPr>
            <a:r>
              <a:rPr lang="en-US" sz="2400" dirty="0" smtClean="0">
                <a:solidFill>
                  <a:prstClr val="black"/>
                </a:solidFill>
                <a:latin typeface="Tw Cen MT" pitchFamily="34" charset="0"/>
              </a:rPr>
              <a:t>Famine Early Warning Systems Network</a:t>
            </a:r>
            <a:endParaRPr lang="en-US" sz="2400" dirty="0">
              <a:solidFill>
                <a:prstClr val="black"/>
              </a:solidFill>
              <a:latin typeface="Tw Cen MT" pitchFamily="34" charset="0"/>
            </a:endParaRPr>
          </a:p>
        </p:txBody>
      </p:sp>
      <p:sp>
        <p:nvSpPr>
          <p:cNvPr id="2" name="Title 1"/>
          <p:cNvSpPr>
            <a:spLocks noGrp="1"/>
          </p:cNvSpPr>
          <p:nvPr>
            <p:ph type="ctrTitle"/>
          </p:nvPr>
        </p:nvSpPr>
        <p:spPr>
          <a:xfrm>
            <a:off x="685800" y="2514600"/>
            <a:ext cx="7772400" cy="1828800"/>
          </a:xfrm>
          <a:prstGeom prst="rect">
            <a:avLst/>
          </a:prstGeom>
        </p:spPr>
        <p:txBody>
          <a:bodyPr anchor="ctr" anchorCtr="0"/>
          <a:lstStyle>
            <a:lvl1pPr>
              <a:defRPr sz="3400" b="1" i="0" baseline="0">
                <a:latin typeface="Tw Cen MT"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4"/>
          <a:stretch>
            <a:fillRect/>
          </a:stretch>
        </p:blipFill>
        <p:spPr>
          <a:xfrm>
            <a:off x="-397" y="5410081"/>
            <a:ext cx="9144793" cy="1371719"/>
          </a:xfrm>
          <a:prstGeom prst="rect">
            <a:avLst/>
          </a:prstGeom>
        </p:spPr>
      </p:pic>
    </p:spTree>
    <p:extLst>
      <p:ext uri="{BB962C8B-B14F-4D97-AF65-F5344CB8AC3E}">
        <p14:creationId xmlns:p14="http://schemas.microsoft.com/office/powerpoint/2010/main" val="17199442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11"/>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1F497D"/>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6DD06E7-93BC-47AB-923F-9A9CE08C1909}" type="slidenum">
              <a:rPr lang="en-US" altLang="en-US" sz="1200" smtClean="0"/>
              <a:pPr>
                <a:spcBef>
                  <a:spcPct val="0"/>
                </a:spcBef>
                <a:buFontTx/>
                <a:buNone/>
              </a:pPr>
              <a:t>‹#›</a:t>
            </a:fld>
            <a:endParaRPr lang="en-US" altLang="en-US" sz="1200" dirty="0"/>
          </a:p>
        </p:txBody>
      </p:sp>
      <p:sp>
        <p:nvSpPr>
          <p:cNvPr id="8" name="Footer Placeholder 4"/>
          <p:cNvSpPr>
            <a:spLocks noGrp="1"/>
          </p:cNvSpPr>
          <p:nvPr>
            <p:ph type="ftr" sz="quarter" idx="11"/>
          </p:nvPr>
        </p:nvSpPr>
        <p:spPr bwMode="auto">
          <a:xfrm>
            <a:off x="2895600" y="6355862"/>
            <a:ext cx="3505200" cy="365125"/>
          </a:xfrm>
          <a:ln>
            <a:miter lim="800000"/>
            <a:headEnd/>
            <a:tailEnd/>
          </a:ln>
        </p:spPr>
        <p:txBody>
          <a:bodyPr wrap="square" numCol="1" anchorCtr="0" compatLnSpc="1">
            <a:prstTxWarp prst="textNoShape">
              <a:avLst/>
            </a:prstTxWarp>
          </a:bodyPr>
          <a:lstStyle>
            <a:lvl1pPr>
              <a:defRPr sz="1200">
                <a:solidFill>
                  <a:srgbClr val="1F497D"/>
                </a:solidFill>
                <a:latin typeface="Calibri" panose="020F0502020204030204" pitchFamily="34" charset="0"/>
                <a:cs typeface="Calibri" panose="020F0502020204030204" pitchFamily="34" charset="0"/>
              </a:defRPr>
            </a:lvl1pPr>
          </a:lstStyle>
          <a:p>
            <a:pPr fontAlgn="base">
              <a:spcBef>
                <a:spcPct val="0"/>
              </a:spcBef>
              <a:spcAft>
                <a:spcPct val="0"/>
              </a:spcAft>
              <a:defRPr/>
            </a:pPr>
            <a:endParaRPr lang="en-US" dirty="0" smtClean="0"/>
          </a:p>
        </p:txBody>
      </p:sp>
    </p:spTree>
    <p:extLst>
      <p:ext uri="{BB962C8B-B14F-4D97-AF65-F5344CB8AC3E}">
        <p14:creationId xmlns:p14="http://schemas.microsoft.com/office/powerpoint/2010/main" val="77933389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4939576"/>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71865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529627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701418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7838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214187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78988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371600"/>
            <a:ext cx="8305800" cy="4495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70303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878101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52615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
            <a:ext cx="8229600" cy="908130"/>
          </a:xfrm>
          <a:prstGeom prst="rect">
            <a:avLst/>
          </a:prstGeom>
        </p:spPr>
        <p:txBody>
          <a:bodyPr/>
          <a:lstStyle/>
          <a:p>
            <a:r>
              <a:rPr lang="en-US" smtClean="0"/>
              <a:t>Click to edit Master title style</a:t>
            </a:r>
            <a:endParaRPr lang="en-US" dirty="0"/>
          </a:p>
        </p:txBody>
      </p:sp>
      <p:sp>
        <p:nvSpPr>
          <p:cNvPr id="10" name="Content Placeholder 10"/>
          <p:cNvSpPr>
            <a:spLocks noGrp="1"/>
          </p:cNvSpPr>
          <p:nvPr>
            <p:ph sz="quarter" idx="14"/>
          </p:nvPr>
        </p:nvSpPr>
        <p:spPr>
          <a:xfrm>
            <a:off x="457200" y="1395413"/>
            <a:ext cx="8229600" cy="4904006"/>
          </a:xfrm>
          <a:prstGeom prst="rect">
            <a:avLst/>
          </a:prstGeom>
        </p:spPr>
        <p:txBody>
          <a:bodyPr/>
          <a:lstStyle>
            <a:lvl2pPr>
              <a:buFont typeface="Arial"/>
              <a:buChar char="•"/>
              <a:defRPr/>
            </a:lvl2pPr>
            <a:lvl4pPr>
              <a:buFont typeface="Arial"/>
              <a:buChar char="•"/>
              <a:defRPr/>
            </a:lvl4pPr>
            <a:lvl5pPr>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4"/>
          <p:cNvSpPr>
            <a:spLocks noGrp="1"/>
          </p:cNvSpPr>
          <p:nvPr>
            <p:ph type="sldNum" sz="quarter" idx="4"/>
          </p:nvPr>
        </p:nvSpPr>
        <p:spPr>
          <a:xfrm>
            <a:off x="8535737" y="0"/>
            <a:ext cx="608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50000"/>
              </a:spcBef>
              <a:spcAft>
                <a:spcPct val="0"/>
              </a:spcAft>
            </a:pPr>
            <a:fld id="{B8192245-DA0D-454B-913A-79A98DA91598}" type="slidenum">
              <a:rPr lang="en-US" smtClean="0">
                <a:solidFill>
                  <a:srgbClr val="000000">
                    <a:tint val="75000"/>
                  </a:srgbClr>
                </a:solidFill>
              </a:rPr>
              <a:pPr eaLnBrk="0" fontAlgn="base" hangingPunct="0">
                <a:spcBef>
                  <a:spcPct val="50000"/>
                </a:spcBef>
                <a:spcAft>
                  <a:spcPct val="0"/>
                </a:spcAft>
              </a:pPr>
              <a:t>‹#›</a:t>
            </a:fld>
            <a:endParaRPr lang="en-US">
              <a:solidFill>
                <a:srgbClr val="000000">
                  <a:tint val="75000"/>
                </a:srgbClr>
              </a:solidFill>
            </a:endParaRPr>
          </a:p>
        </p:txBody>
      </p:sp>
    </p:spTree>
    <p:extLst>
      <p:ext uri="{BB962C8B-B14F-4D97-AF65-F5344CB8AC3E}">
        <p14:creationId xmlns:p14="http://schemas.microsoft.com/office/powerpoint/2010/main" val="250174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F1C9F085-E261-404A-B399-26F9A60E9A6F}"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4297680"/>
          </a:xfrm>
          <a:prstGeom prst="rect">
            <a:avLst/>
          </a:prstGeom>
        </p:spPr>
        <p:txBody>
          <a:bodyPr tIns="18288" bIns="18288" anchor="t" anchorCtr="0">
            <a:normAutofit/>
          </a:bodyPr>
          <a:lstStyle>
            <a:lvl1pPr>
              <a:spcBef>
                <a:spcPts val="800"/>
              </a:spcBef>
              <a:buFont typeface="Wingdings" pitchFamily="2" charset="2"/>
              <a:buChar char="§"/>
              <a:defRPr sz="2400" baseline="0">
                <a:latin typeface="Tw Cen MT" pitchFamily="34" charset="0"/>
              </a:defRPr>
            </a:lvl1pPr>
            <a:lvl2pPr>
              <a:buSzPct val="50000"/>
              <a:buFont typeface="Courier New" pitchFamily="49" charset="0"/>
              <a:buChar char="o"/>
              <a:defRPr sz="2400" baseline="0">
                <a:latin typeface="Tw Cen MT" pitchFamily="34" charset="0"/>
              </a:defRPr>
            </a:lvl2pPr>
            <a:lvl3pPr>
              <a:buSzPct val="100000"/>
              <a:defRPr sz="2000" baseline="0">
                <a:latin typeface="Tw Cen MT" pitchFamily="34" charset="0"/>
              </a:defRPr>
            </a:lvl3pPr>
            <a:lvl4pPr>
              <a:buSzPct val="40000"/>
              <a:buFont typeface="Wingdings" pitchFamily="2" charset="2"/>
              <a:buChar char="q"/>
              <a:defRPr baseline="0">
                <a:latin typeface="Tw Cen MT" pitchFamily="34" charset="0"/>
              </a:defRPr>
            </a:lvl4pPr>
            <a:lvl5pPr>
              <a:buSzPct val="80000"/>
              <a:defRPr baseline="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
          <p:cNvSpPr>
            <a:spLocks noGrp="1"/>
          </p:cNvSpPr>
          <p:nvPr>
            <p:ph type="body" idx="10"/>
          </p:nvPr>
        </p:nvSpPr>
        <p:spPr>
          <a:xfrm>
            <a:off x="457200" y="1600200"/>
            <a:ext cx="82296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825811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Single Content">
    <p:spTree>
      <p:nvGrpSpPr>
        <p:cNvPr id="1" name=""/>
        <p:cNvGrpSpPr/>
        <p:nvPr/>
      </p:nvGrpSpPr>
      <p:grpSpPr>
        <a:xfrm>
          <a:off x="0" y="0"/>
          <a:ext cx="0" cy="0"/>
          <a:chOff x="0" y="0"/>
          <a:chExt cx="0" cy="0"/>
        </a:xfrm>
      </p:grpSpPr>
      <p:pic>
        <p:nvPicPr>
          <p:cNvPr id="4" name="Picture 3"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5" name="Picture 4"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6"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7"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i="0" baseline="0">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754880"/>
          </a:xfrm>
          <a:prstGeom prst="rect">
            <a:avLst/>
          </a:prstGeom>
        </p:spPr>
        <p:txBody>
          <a:bodyPr tIns="18288" bIns="18288" anchor="ctr" anchorCtr="0"/>
          <a:lstStyle>
            <a:lvl1pPr marL="914400" indent="0">
              <a:spcBef>
                <a:spcPts val="0"/>
              </a:spcBef>
              <a:buFontTx/>
              <a:buNone/>
              <a:defRPr sz="2800" baseline="0">
                <a:latin typeface="Tw Cen MT" pitchFamily="34" charset="0"/>
              </a:defRPr>
            </a:lvl1pPr>
            <a:lvl2pPr>
              <a:buSzPct val="50000"/>
              <a:buFont typeface="Courier New" pitchFamily="49" charset="0"/>
              <a:buChar char="o"/>
              <a:defRPr sz="2400" baseline="0"/>
            </a:lvl2pPr>
            <a:lvl3pPr>
              <a:buSzPct val="100000"/>
              <a:defRPr sz="2000" baseline="0"/>
            </a:lvl3pPr>
            <a:lvl4pPr>
              <a:buSzPct val="40000"/>
              <a:buFont typeface="Wingdings" pitchFamily="2" charset="2"/>
              <a:buChar char="q"/>
              <a:defRPr baseline="0"/>
            </a:lvl4pPr>
            <a:lvl5pPr>
              <a:buSzPct val="80000"/>
              <a:defRPr baseline="0"/>
            </a:lvl5pPr>
          </a:lstStyle>
          <a:p>
            <a:pPr lvl="0"/>
            <a:r>
              <a:rPr lang="en-US" smtClean="0"/>
              <a:t>Click to edit Master text styles</a:t>
            </a:r>
          </a:p>
        </p:txBody>
      </p:sp>
    </p:spTree>
    <p:extLst>
      <p:ext uri="{BB962C8B-B14F-4D97-AF65-F5344CB8AC3E}">
        <p14:creationId xmlns:p14="http://schemas.microsoft.com/office/powerpoint/2010/main" val="23615385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600200"/>
            <a:ext cx="4023360" cy="47548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9" name="Picture 8"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10"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1"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6591342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2336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63440" y="1600200"/>
            <a:ext cx="4114800" cy="457200"/>
          </a:xfrm>
          <a:prstGeom prst="rect">
            <a:avLst/>
          </a:prstGeo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sp>
        <p:nvSpPr>
          <p:cNvPr id="18" name="Content Placeholder 2"/>
          <p:cNvSpPr>
            <a:spLocks noGrp="1"/>
          </p:cNvSpPr>
          <p:nvPr>
            <p:ph sz="half" idx="10"/>
          </p:nvPr>
        </p:nvSpPr>
        <p:spPr>
          <a:xfrm>
            <a:off x="45720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buSzPct val="100000"/>
              <a:buFont typeface="Arial" pitchFamily="34" charset="0"/>
              <a:buChar cha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half" idx="2"/>
          </p:nvPr>
        </p:nvSpPr>
        <p:spPr>
          <a:xfrm>
            <a:off x="4663440" y="2057400"/>
            <a:ext cx="4023360" cy="4297680"/>
          </a:xfrm>
          <a:prstGeom prst="rect">
            <a:avLst/>
          </a:prstGeom>
        </p:spPr>
        <p:txBody>
          <a:bodyPr/>
          <a:lstStyle>
            <a:lvl1pPr>
              <a:defRPr sz="2400">
                <a:latin typeface="Tw Cen MT" pitchFamily="34" charset="0"/>
              </a:defRPr>
            </a:lvl1pPr>
            <a:lvl2pPr>
              <a:buSzPct val="50000"/>
              <a:buFont typeface="Courier New" pitchFamily="49" charset="0"/>
              <a:buChar char="o"/>
              <a:defRPr sz="2400">
                <a:latin typeface="Tw Cen MT" pitchFamily="34" charset="0"/>
              </a:defRPr>
            </a:lvl2pPr>
            <a:lvl3pPr>
              <a:defRPr sz="2000">
                <a:latin typeface="Tw Cen MT" pitchFamily="34" charset="0"/>
              </a:defRPr>
            </a:lvl3pPr>
            <a:lvl4pPr>
              <a:buSzPct val="40000"/>
              <a:buFont typeface="Wingdings" pitchFamily="2" charset="2"/>
              <a:buChar char="q"/>
              <a:defRPr sz="2000">
                <a:latin typeface="Tw Cen MT" pitchFamily="34" charset="0"/>
              </a:defRPr>
            </a:lvl4pPr>
            <a:lvl5pPr>
              <a:buSzPct val="80000"/>
              <a:defRPr sz="200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 name="Picture 19"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21" name="Picture 20"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22"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23"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190103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828800"/>
          </a:xfrm>
          <a:prstGeom prst="rect">
            <a:avLst/>
          </a:prstGeom>
        </p:spPr>
        <p:txBody>
          <a:bodyPr anchor="t"/>
          <a:lstStyle>
            <a:lvl1pPr algn="l">
              <a:defRPr sz="3200" b="1" cap="all">
                <a:latin typeface="Tw Cen MT"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7360"/>
            <a:ext cx="8229600" cy="1463040"/>
          </a:xfrm>
          <a:prstGeom prst="rect">
            <a:avLst/>
          </a:prstGeom>
        </p:spPr>
        <p:txBody>
          <a:bodyPr anchor="b"/>
          <a:lstStyle>
            <a:lvl1pPr marL="0" indent="0">
              <a:buNone/>
              <a:defRPr sz="2400">
                <a:solidFill>
                  <a:schemeClr val="tx1">
                    <a:tint val="75000"/>
                  </a:schemeClr>
                </a:solidFill>
                <a:latin typeface="Tw Cen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6799942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91440" y="777240"/>
            <a:ext cx="8961120" cy="731520"/>
          </a:xfrm>
          <a:prstGeom prst="rect">
            <a:avLst/>
          </a:prstGeom>
        </p:spPr>
        <p:txBody>
          <a:bodyPr anchor="ctr" anchorCtr="0"/>
          <a:lstStyle>
            <a:lvl1pPr>
              <a:defRPr sz="3200" b="1">
                <a:latin typeface="Tw Cen MT" pitchFamily="34" charset="0"/>
              </a:defRPr>
            </a:lvl1pPr>
          </a:lstStyle>
          <a:p>
            <a:r>
              <a:rPr lang="en-US" smtClean="0"/>
              <a:t>Click to edit Master title style</a:t>
            </a:r>
            <a:endParaRPr lang="en-US" dirty="0"/>
          </a:p>
        </p:txBody>
      </p:sp>
      <p:pic>
        <p:nvPicPr>
          <p:cNvPr id="7" name="Picture 6" descr="FEWS_NET_III_Logo-0.6in.jpg"/>
          <p:cNvPicPr>
            <a:picLocks noChangeAspect="1"/>
          </p:cNvPicPr>
          <p:nvPr userDrawn="1"/>
        </p:nvPicPr>
        <p:blipFill>
          <a:blip r:embed="rId2" cstate="print"/>
          <a:srcRect/>
          <a:stretch>
            <a:fillRect/>
          </a:stretch>
        </p:blipFill>
        <p:spPr bwMode="auto">
          <a:xfrm>
            <a:off x="182563" y="182563"/>
            <a:ext cx="1828800" cy="549275"/>
          </a:xfrm>
          <a:prstGeom prst="rect">
            <a:avLst/>
          </a:prstGeom>
          <a:noFill/>
          <a:ln w="9525">
            <a:noFill/>
            <a:miter lim="800000"/>
            <a:headEnd/>
            <a:tailEnd/>
          </a:ln>
        </p:spPr>
      </p:pic>
      <p:pic>
        <p:nvPicPr>
          <p:cNvPr id="8" name="Picture 7" descr="USAID_Logo-0.6in.jpg"/>
          <p:cNvPicPr>
            <a:picLocks noChangeAspect="1"/>
          </p:cNvPicPr>
          <p:nvPr userDrawn="1"/>
        </p:nvPicPr>
        <p:blipFill>
          <a:blip r:embed="rId3" cstate="print"/>
          <a:srcRect/>
          <a:stretch>
            <a:fillRect/>
          </a:stretch>
        </p:blipFill>
        <p:spPr bwMode="auto">
          <a:xfrm>
            <a:off x="7132638" y="182563"/>
            <a:ext cx="1828800" cy="549275"/>
          </a:xfrm>
          <a:prstGeom prst="rect">
            <a:avLst/>
          </a:prstGeom>
          <a:noFill/>
          <a:ln w="9525">
            <a:noFill/>
            <a:miter lim="800000"/>
            <a:headEnd/>
            <a:tailEnd/>
          </a:ln>
        </p:spPr>
      </p:pic>
      <p:sp>
        <p:nvSpPr>
          <p:cNvPr id="9" name="Footer Placeholder 4"/>
          <p:cNvSpPr txBox="1">
            <a:spLocks/>
          </p:cNvSpPr>
          <p:nvPr userDrawn="1"/>
        </p:nvSpPr>
        <p:spPr>
          <a:xfrm>
            <a:off x="2743200" y="6308725"/>
            <a:ext cx="3657600" cy="366713"/>
          </a:xfrm>
          <a:prstGeom prst="rect">
            <a:avLst/>
          </a:prstGeom>
          <a:ln w="6350">
            <a:noFill/>
          </a:ln>
        </p:spPr>
        <p:txBody>
          <a:bodyPr wrap="none" lIns="0" tIns="0" rIns="0" bIns="0" anchor="ctr"/>
          <a:lstStyle>
            <a:lvl1pPr>
              <a:defRPr baseline="0">
                <a:solidFill>
                  <a:schemeClr val="tx2"/>
                </a:solidFill>
                <a:latin typeface="Calibri" pitchFamily="34" charset="0"/>
              </a:defRPr>
            </a:lvl1pPr>
          </a:lstStyle>
          <a:p>
            <a:pPr algn="ctr" eaLnBrk="1" hangingPunct="1">
              <a:spcBef>
                <a:spcPct val="0"/>
              </a:spcBef>
              <a:defRPr/>
            </a:pPr>
            <a:r>
              <a:rPr lang="en-US" sz="1200" u="sng" dirty="0" smtClean="0">
                <a:solidFill>
                  <a:srgbClr val="1F497D"/>
                </a:solidFill>
              </a:rPr>
              <a:t>__________________________________________</a:t>
            </a:r>
          </a:p>
          <a:p>
            <a:pPr algn="ctr" eaLnBrk="1" hangingPunct="1">
              <a:spcBef>
                <a:spcPct val="0"/>
              </a:spcBef>
              <a:defRPr/>
            </a:pPr>
            <a:r>
              <a:rPr lang="en-US" sz="1200" dirty="0" smtClean="0">
                <a:solidFill>
                  <a:srgbClr val="1F497D"/>
                </a:solidFill>
              </a:rPr>
              <a:t>FAMINE EARLY WARNING SYSTEMS NETWORK</a:t>
            </a:r>
          </a:p>
        </p:txBody>
      </p:sp>
      <p:sp>
        <p:nvSpPr>
          <p:cNvPr id="10" name="Slide Number Placeholder 5"/>
          <p:cNvSpPr txBox="1">
            <a:spLocks/>
          </p:cNvSpPr>
          <p:nvPr userDrawn="1"/>
        </p:nvSpPr>
        <p:spPr>
          <a:xfrm>
            <a:off x="7132638" y="6308725"/>
            <a:ext cx="1828800" cy="366713"/>
          </a:xfrm>
          <a:prstGeom prst="rect">
            <a:avLst/>
          </a:prstGeom>
        </p:spPr>
        <p:txBody>
          <a:bodyPr wrap="none" lIns="0" tIns="0" rIns="0" bIns="0" anchor="ctr"/>
          <a:lstStyle>
            <a:lvl1pPr>
              <a:defRPr baseline="0">
                <a:latin typeface="Calibri" pitchFamily="34" charset="0"/>
              </a:defRPr>
            </a:lvl1pPr>
          </a:lstStyle>
          <a:p>
            <a:pPr algn="r" eaLnBrk="1" fontAlgn="auto" hangingPunct="1">
              <a:spcBef>
                <a:spcPts val="0"/>
              </a:spcBef>
              <a:spcAft>
                <a:spcPts val="0"/>
              </a:spcAft>
              <a:defRPr/>
            </a:pPr>
            <a:endParaRPr lang="en-US" sz="1200" dirty="0" smtClean="0">
              <a:solidFill>
                <a:prstClr val="black">
                  <a:tint val="75000"/>
                </a:prstClr>
              </a:solidFill>
            </a:endParaRPr>
          </a:p>
          <a:p>
            <a:pPr algn="r" eaLnBrk="1" fontAlgn="auto" hangingPunct="1">
              <a:spcBef>
                <a:spcPts val="0"/>
              </a:spcBef>
              <a:spcAft>
                <a:spcPts val="0"/>
              </a:spcAft>
              <a:defRPr/>
            </a:pPr>
            <a:fld id="{D8FB0EDA-AD82-4420-B46C-1FDFF6637802}" type="slidenum">
              <a:rPr lang="en-US" sz="1200" smtClean="0">
                <a:solidFill>
                  <a:prstClr val="black">
                    <a:tint val="75000"/>
                  </a:prstClr>
                </a:solidFill>
              </a:rPr>
              <a:pPr algn="r" eaLnBrk="1" fontAlgn="auto" hangingPunct="1">
                <a:spcBef>
                  <a:spcPts val="0"/>
                </a:spcBef>
                <a:spcAft>
                  <a:spcPts val="0"/>
                </a:spcAft>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5543995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9347" name="Rectangle 3"/>
          <p:cNvSpPr>
            <a:spLocks noGrp="1" noChangeArrowheads="1"/>
          </p:cNvSpPr>
          <p:nvPr>
            <p:ph type="subTitle" idx="1"/>
          </p:nvPr>
        </p:nvSpPr>
        <p:spPr>
          <a:xfrm>
            <a:off x="381000" y="3886200"/>
            <a:ext cx="8305800" cy="1752600"/>
          </a:xfrm>
          <a:prstGeom prst="rect">
            <a:avLst/>
          </a:prstGeom>
        </p:spPr>
        <p:txBody>
          <a:bodyPr/>
          <a:lstStyle>
            <a:lvl1pPr marL="0" indent="0">
              <a:buFontTx/>
              <a:buNone/>
              <a:defRPr/>
            </a:lvl1pPr>
          </a:lstStyle>
          <a:p>
            <a:pPr lvl="0"/>
            <a:r>
              <a:rPr lang="en-US" noProof="0" dirty="0" smtClean="0"/>
              <a:t>Click to edit Master subtitle style</a:t>
            </a:r>
          </a:p>
        </p:txBody>
      </p:sp>
      <p:sp>
        <p:nvSpPr>
          <p:cNvPr id="569350" name="Rectangle 6"/>
          <p:cNvSpPr>
            <a:spLocks noGrp="1" noChangeArrowheads="1"/>
          </p:cNvSpPr>
          <p:nvPr>
            <p:ph type="ctrTitle"/>
          </p:nvPr>
        </p:nvSpPr>
        <p:spPr>
          <a:xfrm>
            <a:off x="381000" y="2286000"/>
            <a:ext cx="8305800" cy="1143000"/>
          </a:xfrm>
          <a:prstGeom prst="rect">
            <a:avLst/>
          </a:prstGeom>
        </p:spPr>
        <p:txBody>
          <a:bodyPr/>
          <a:lstStyle>
            <a:lvl1pPr>
              <a:defRPr sz="4400"/>
            </a:lvl1pPr>
          </a:lstStyle>
          <a:p>
            <a:pPr lvl="0"/>
            <a:r>
              <a:rPr lang="en-US" noProof="0" smtClean="0"/>
              <a:t>Click to edit Master title style</a:t>
            </a:r>
          </a:p>
        </p:txBody>
      </p:sp>
    </p:spTree>
    <p:extLst>
      <p:ext uri="{BB962C8B-B14F-4D97-AF65-F5344CB8AC3E}">
        <p14:creationId xmlns:p14="http://schemas.microsoft.com/office/powerpoint/2010/main" val="192166983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411003"/>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11"/>
          <p:cNvSpPr>
            <a:spLocks noGrp="1"/>
          </p:cNvSpPr>
          <p:nvPr>
            <p:ph type="sldNum" sz="quarter" idx="4"/>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6DD06E7-93BC-47AB-923F-9A9CE08C1909}" type="slidenum">
              <a:rPr lang="en-US" altLang="en-US" sz="1200" smtClean="0">
                <a:solidFill>
                  <a:srgbClr val="898989"/>
                </a:solidFill>
              </a:rPr>
              <a:pPr>
                <a:spcBef>
                  <a:spcPct val="0"/>
                </a:spcBef>
                <a:buFontTx/>
                <a:buNone/>
              </a:pPr>
              <a:t>‹#›</a:t>
            </a:fld>
            <a:endParaRPr lang="en-US" altLang="en-US" sz="1200" dirty="0">
              <a:solidFill>
                <a:srgbClr val="898989"/>
              </a:solidFill>
            </a:endParaRPr>
          </a:p>
        </p:txBody>
      </p:sp>
      <p:sp>
        <p:nvSpPr>
          <p:cNvPr id="8" name="Footer Placeholder 4"/>
          <p:cNvSpPr>
            <a:spLocks noGrp="1"/>
          </p:cNvSpPr>
          <p:nvPr>
            <p:ph type="ftr" sz="quarter" idx="3"/>
          </p:nvPr>
        </p:nvSpPr>
        <p:spPr bwMode="auto">
          <a:xfrm>
            <a:off x="2895600" y="6173787"/>
            <a:ext cx="3505200" cy="365125"/>
          </a:xfrm>
          <a:prstGeom prst="rect">
            <a:avLst/>
          </a:prstGeom>
          <a:ln>
            <a:miter lim="800000"/>
            <a:headEnd/>
            <a:tailEnd/>
          </a:ln>
        </p:spPr>
        <p:txBody>
          <a:bodyPr wrap="square" numCol="1" anchorCtr="0" compatLnSpc="1">
            <a:prstTxWarp prst="textNoShape">
              <a:avLst/>
            </a:prstTxWarp>
          </a:bodyPr>
          <a:lstStyle>
            <a:lvl1pPr>
              <a:defRPr sz="1800"/>
            </a:lvl1pPr>
          </a:lstStyle>
          <a:p>
            <a:pPr algn="ctr"/>
            <a:endParaRPr lang="en-US" dirty="0" smtClean="0">
              <a:solidFill>
                <a:schemeClr val="tx2"/>
              </a:solidFill>
            </a:endParaRPr>
          </a:p>
        </p:txBody>
      </p:sp>
      <p:pic>
        <p:nvPicPr>
          <p:cNvPr id="9" name="Picture 18" descr="Horizontal_RGB_60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62800" y="136525"/>
            <a:ext cx="1846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0" y="136525"/>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968148"/>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 id="2147484777" r:id="rId12"/>
  </p:sldLayoutIdLst>
  <p:transition spd="slow"/>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eaLnBrk="0" fontAlgn="base" hangingPunct="0">
        <a:spcBef>
          <a:spcPct val="0"/>
        </a:spcBef>
        <a:spcAft>
          <a:spcPct val="0"/>
        </a:spcAft>
        <a:defRPr sz="3600" b="1">
          <a:solidFill>
            <a:schemeClr val="tx1"/>
          </a:solidFill>
          <a:latin typeface="Arial" pitchFamily="34" charset="0"/>
        </a:defRPr>
      </a:lvl6pPr>
      <a:lvl7pPr marL="914400" algn="l" rtl="0" eaLnBrk="0" fontAlgn="base" hangingPunct="0">
        <a:spcBef>
          <a:spcPct val="0"/>
        </a:spcBef>
        <a:spcAft>
          <a:spcPct val="0"/>
        </a:spcAft>
        <a:defRPr sz="3600" b="1">
          <a:solidFill>
            <a:schemeClr val="tx1"/>
          </a:solidFill>
          <a:latin typeface="Arial" pitchFamily="34" charset="0"/>
        </a:defRPr>
      </a:lvl7pPr>
      <a:lvl8pPr marL="1371600" algn="l" rtl="0" eaLnBrk="0" fontAlgn="base" hangingPunct="0">
        <a:spcBef>
          <a:spcPct val="0"/>
        </a:spcBef>
        <a:spcAft>
          <a:spcPct val="0"/>
        </a:spcAft>
        <a:defRPr sz="3600" b="1">
          <a:solidFill>
            <a:schemeClr val="tx1"/>
          </a:solidFill>
          <a:latin typeface="Arial" pitchFamily="34" charset="0"/>
        </a:defRPr>
      </a:lvl8pPr>
      <a:lvl9pPr marL="1828800" algn="l" rtl="0" eaLnBrk="0" fontAlgn="base" hangingPunct="0">
        <a:spcBef>
          <a:spcPct val="0"/>
        </a:spcBef>
        <a:spcAft>
          <a:spcPct val="0"/>
        </a:spcAft>
        <a:defRPr sz="36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1"/>
        </a:buClr>
        <a:buSzPct val="15000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SzPct val="150000"/>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SzPct val="15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335280" y="2362200"/>
            <a:ext cx="7894320" cy="838200"/>
          </a:xfrm>
          <a:prstGeom prst="rect">
            <a:avLst/>
          </a:prstGeom>
          <a:noFill/>
        </p:spPr>
        <p:txBody>
          <a:bodyPr anchor="ctr">
            <a:noAutofit/>
            <a:scene3d>
              <a:camera prst="orthographicFront"/>
              <a:lightRig rig="soft" dir="t">
                <a:rot lat="0" lon="0" rev="16800000"/>
              </a:lightRig>
            </a:scene3d>
            <a:sp3d prstMaterial="softEdge">
              <a:bevelT w="38100" h="38100"/>
            </a:sp3d>
          </a:bodyPr>
          <a:lstStyle/>
          <a:p>
            <a:pPr eaLnBrk="1" fontAlgn="auto" hangingPunct="1">
              <a:spcBef>
                <a:spcPct val="0"/>
              </a:spcBef>
              <a:spcAft>
                <a:spcPts val="0"/>
              </a:spcAft>
              <a:defRPr/>
            </a:pPr>
            <a:endParaRPr lang="en-US" sz="3600" b="1" dirty="0">
              <a:ln w="6350">
                <a:noFill/>
              </a:ln>
              <a:solidFill>
                <a:srgbClr val="C00000"/>
              </a:solidFill>
              <a:effectLst>
                <a:outerShdw blurRad="50800" dist="38100" dir="2700000" algn="tl" rotWithShape="0">
                  <a:prstClr val="black">
                    <a:alpha val="40000"/>
                  </a:prstClr>
                </a:outerShdw>
              </a:effectLst>
              <a:latin typeface="Candara" pitchFamily="34" charset="0"/>
              <a:ea typeface="+mj-ea"/>
              <a:cs typeface="+mj-cs"/>
            </a:endParaRPr>
          </a:p>
        </p:txBody>
      </p:sp>
      <p:sp>
        <p:nvSpPr>
          <p:cNvPr id="2" name="Title 1"/>
          <p:cNvSpPr>
            <a:spLocks noGrp="1"/>
          </p:cNvSpPr>
          <p:nvPr>
            <p:ph type="ctrTitle"/>
          </p:nvPr>
        </p:nvSpPr>
        <p:spPr/>
        <p:txBody>
          <a:bodyPr/>
          <a:lstStyle/>
          <a:p>
            <a:pPr fontAlgn="auto">
              <a:spcAft>
                <a:spcPts val="0"/>
              </a:spcAft>
              <a:defRPr/>
            </a:pPr>
            <a:r>
              <a:rPr lang="en-US" b="0" dirty="0" smtClean="0">
                <a:ln w="6350">
                  <a:noFill/>
                </a:ln>
              </a:rPr>
              <a:t>FEWS NET </a:t>
            </a:r>
            <a:r>
              <a:rPr lang="en-US" b="0" dirty="0" err="1" smtClean="0">
                <a:ln w="6350">
                  <a:noFill/>
                </a:ln>
              </a:rPr>
              <a:t>Agroclimatology</a:t>
            </a:r>
            <a:r>
              <a:rPr lang="en-US" b="0" dirty="0" smtClean="0">
                <a:ln w="6350">
                  <a:noFill/>
                </a:ln>
              </a:rPr>
              <a:t> Decision Support Products and Processes</a:t>
            </a:r>
            <a:endParaRPr lang="en-US" b="0" dirty="0"/>
          </a:p>
        </p:txBody>
      </p:sp>
      <p:sp>
        <p:nvSpPr>
          <p:cNvPr id="6" name="Subtitle 5"/>
          <p:cNvSpPr txBox="1">
            <a:spLocks/>
          </p:cNvSpPr>
          <p:nvPr/>
        </p:nvSpPr>
        <p:spPr bwMode="auto">
          <a:xfrm>
            <a:off x="0" y="4724400"/>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400" smtClean="0"/>
              <a:t>Applications of FEWS NET Remote Sensing products for Agro-climatological Analysis Workshop</a:t>
            </a:r>
          </a:p>
          <a:p>
            <a:r>
              <a:rPr lang="en-US" altLang="en-US" sz="1400" smtClean="0"/>
              <a:t>10 – 14 July 2017 | Kathmandu Nepal</a:t>
            </a:r>
            <a:endParaRPr lang="en-US" altLang="en-US" sz="14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0014" y="304800"/>
            <a:ext cx="762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a:ea typeface="+mn-ea"/>
                <a:cs typeface="+mn-cs"/>
              </a:rPr>
              <a:t>FEWS NET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a:ea typeface="+mn-ea"/>
                <a:cs typeface="+mn-cs"/>
              </a:rPr>
              <a:t>Monthly Seasonal Forecast Review</a:t>
            </a:r>
          </a:p>
        </p:txBody>
      </p:sp>
      <p:sp>
        <p:nvSpPr>
          <p:cNvPr id="8" name="Rectangle 7"/>
          <p:cNvSpPr/>
          <p:nvPr/>
        </p:nvSpPr>
        <p:spPr>
          <a:xfrm>
            <a:off x="533400" y="1905000"/>
            <a:ext cx="8229600" cy="29238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Tw Cen MT"/>
                <a:ea typeface="+mn-ea"/>
                <a:cs typeface="+mn-cs"/>
              </a:rPr>
              <a:t>Process (Wednesday Webinar):</a:t>
            </a:r>
            <a:endParaRPr kumimoji="0" lang="en-US" sz="2400" b="0" i="0" u="none" strike="noStrike" kern="0" cap="none" spc="0" normalizeH="0" baseline="0" noProof="0" dirty="0" smtClean="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rgbClr val="000000"/>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NOAA CPC presents on current </a:t>
            </a:r>
            <a:r>
              <a:rPr kumimoji="0" lang="en-US" sz="2400" b="0" i="0" u="none" strike="noStrike" kern="0" cap="none" spc="0" normalizeH="0" baseline="0" noProof="0" dirty="0">
                <a:ln>
                  <a:noFill/>
                </a:ln>
                <a:solidFill>
                  <a:srgbClr val="000000"/>
                </a:solidFill>
                <a:effectLst/>
                <a:uLnTx/>
                <a:uFillTx/>
                <a:latin typeface="Tw Cen MT"/>
                <a:ea typeface="+mn-ea"/>
                <a:cs typeface="+mn-cs"/>
              </a:rPr>
              <a:t>state of </a:t>
            </a: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global climate</a:t>
            </a:r>
            <a:endParaRPr kumimoji="0" lang="en-US" sz="2400" b="0" i="0" u="none" strike="noStrike" kern="0" cap="none" spc="0" normalizeH="0" baseline="0" noProof="0" dirty="0">
              <a:ln>
                <a:noFill/>
              </a:ln>
              <a:solidFill>
                <a:srgbClr val="000000"/>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Tw Cen MT"/>
                <a:ea typeface="+mn-ea"/>
                <a:cs typeface="+mn-cs"/>
              </a:rPr>
              <a:t>Regional </a:t>
            </a: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scientists present on evidence </a:t>
            </a:r>
            <a:r>
              <a:rPr kumimoji="0" lang="en-US" sz="2400" b="0" i="0" u="none" strike="noStrike" kern="0" cap="none" spc="0" normalizeH="0" baseline="0" noProof="0" dirty="0">
                <a:ln>
                  <a:noFill/>
                </a:ln>
                <a:solidFill>
                  <a:srgbClr val="000000"/>
                </a:solidFill>
                <a:effectLst/>
                <a:uLnTx/>
                <a:uFillTx/>
                <a:latin typeface="Tw Cen MT"/>
                <a:ea typeface="+mn-ea"/>
                <a:cs typeface="+mn-cs"/>
              </a:rPr>
              <a:t>to support confirmation or revision of the draft working </a:t>
            </a: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assumptions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All </a:t>
            </a:r>
            <a:r>
              <a:rPr kumimoji="0" lang="en-US" sz="2400" b="0" i="0" u="none" strike="noStrike" kern="0" cap="none" spc="0" normalizeH="0" baseline="0" noProof="0" dirty="0">
                <a:ln>
                  <a:noFill/>
                </a:ln>
                <a:solidFill>
                  <a:srgbClr val="000000"/>
                </a:solidFill>
                <a:effectLst/>
                <a:uLnTx/>
                <a:uFillTx/>
                <a:latin typeface="Tw Cen MT"/>
                <a:ea typeface="+mn-ea"/>
                <a:cs typeface="+mn-cs"/>
              </a:rPr>
              <a:t>participants </a:t>
            </a: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comment </a:t>
            </a:r>
            <a:r>
              <a:rPr kumimoji="0" lang="en-US" sz="2400" b="0" i="0" u="none" strike="noStrike" kern="0" cap="none" spc="0" normalizeH="0" baseline="0" noProof="0" dirty="0">
                <a:ln>
                  <a:noFill/>
                </a:ln>
                <a:solidFill>
                  <a:srgbClr val="000000"/>
                </a:solidFill>
                <a:effectLst/>
                <a:uLnTx/>
                <a:uFillTx/>
                <a:latin typeface="Tw Cen MT"/>
                <a:ea typeface="+mn-ea"/>
                <a:cs typeface="+mn-cs"/>
              </a:rPr>
              <a:t>and debate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Tw Cen MT"/>
                <a:ea typeface="+mn-ea"/>
                <a:cs typeface="+mn-cs"/>
              </a:rPr>
              <a:t>Consensus </a:t>
            </a: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assumptions compiled </a:t>
            </a:r>
            <a:endParaRPr kumimoji="0" lang="en-US" sz="2400" b="0" i="0" u="none" strike="noStrike" kern="0" cap="none" spc="0" normalizeH="0" baseline="0" noProof="0" dirty="0">
              <a:ln>
                <a:noFill/>
              </a:ln>
              <a:solidFill>
                <a:srgbClr val="000000"/>
              </a:solidFill>
              <a:effectLst/>
              <a:uLnTx/>
              <a:uFillTx/>
              <a:latin typeface="Tw Cen MT"/>
              <a:ea typeface="+mn-ea"/>
              <a:cs typeface="+mn-cs"/>
            </a:endParaRPr>
          </a:p>
        </p:txBody>
      </p:sp>
      <p:sp>
        <p:nvSpPr>
          <p:cNvPr id="9"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268862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6200" y="5333999"/>
            <a:ext cx="8915400" cy="1487905"/>
          </a:xfrm>
          <a:prstGeom prst="rect">
            <a:avLst/>
          </a:prstGeom>
          <a:solidFill>
            <a:schemeClr val="bg1"/>
          </a:solidFill>
          <a:ln>
            <a:solidFill>
              <a:schemeClr val="bg1"/>
            </a:solidFill>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6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 name="TextBox 1"/>
          <p:cNvSpPr txBox="1"/>
          <p:nvPr/>
        </p:nvSpPr>
        <p:spPr>
          <a:xfrm>
            <a:off x="840014" y="304800"/>
            <a:ext cx="762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a:ea typeface="+mn-ea"/>
                <a:cs typeface="+mn-cs"/>
              </a:rPr>
              <a:t>FEWS NET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a:ea typeface="+mn-ea"/>
                <a:cs typeface="+mn-cs"/>
              </a:rPr>
              <a:t>Monthly Seasonal Forecast Review</a:t>
            </a:r>
          </a:p>
        </p:txBody>
      </p:sp>
      <p:sp>
        <p:nvSpPr>
          <p:cNvPr id="6" name="Rectangle 5"/>
          <p:cNvSpPr/>
          <p:nvPr/>
        </p:nvSpPr>
        <p:spPr>
          <a:xfrm>
            <a:off x="4506686" y="1705530"/>
            <a:ext cx="4256314"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Tw Cen MT"/>
                <a:ea typeface="+mn-ea"/>
                <a:cs typeface="+mn-cs"/>
              </a:rPr>
              <a:t>Thursday Webinar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00"/>
                </a:solidFill>
                <a:effectLst/>
                <a:uLnTx/>
                <a:uFillTx/>
                <a:latin typeface="Tw Cen MT"/>
                <a:ea typeface="+mn-ea"/>
                <a:cs typeface="+mn-cs"/>
              </a:rPr>
              <a:t>Purpose</a:t>
            </a: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 climate scientists present draft assumptions to FEWS NET food security analysts</a:t>
            </a:r>
          </a:p>
        </p:txBody>
      </p:sp>
      <p:sp>
        <p:nvSpPr>
          <p:cNvPr id="8" name="Rectangle 7"/>
          <p:cNvSpPr/>
          <p:nvPr/>
        </p:nvSpPr>
        <p:spPr>
          <a:xfrm>
            <a:off x="533400" y="4114800"/>
            <a:ext cx="8229600" cy="18466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Tw Cen MT"/>
                <a:ea typeface="+mn-ea"/>
                <a:cs typeface="+mn-cs"/>
              </a:rPr>
              <a:t>Process</a:t>
            </a:r>
            <a:endParaRPr kumimoji="0" lang="en-US" sz="2400" b="0" i="0" u="none" strike="noStrike" kern="0" cap="none" spc="0" normalizeH="0" baseline="0" noProof="0" dirty="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rgbClr val="000000"/>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Tw Cen MT"/>
                <a:ea typeface="+mn-ea"/>
                <a:cs typeface="+mn-cs"/>
              </a:rPr>
              <a:t>Confirmed </a:t>
            </a:r>
            <a:r>
              <a:rPr kumimoji="0" lang="en-US" sz="2000" b="0" i="0" u="none" strike="noStrike" kern="0" cap="none" spc="0" normalizeH="0" baseline="0" noProof="0" dirty="0">
                <a:ln>
                  <a:noFill/>
                </a:ln>
                <a:solidFill>
                  <a:srgbClr val="000000"/>
                </a:solidFill>
                <a:effectLst/>
                <a:uLnTx/>
                <a:uFillTx/>
                <a:latin typeface="Tw Cen MT"/>
                <a:ea typeface="+mn-ea"/>
                <a:cs typeface="+mn-cs"/>
              </a:rPr>
              <a:t>or revised working assumptions </a:t>
            </a:r>
            <a:r>
              <a:rPr kumimoji="0" lang="en-US" sz="2000" b="0" i="0" u="none" strike="noStrike" kern="0" cap="none" spc="0" normalizeH="0" baseline="0" noProof="0" dirty="0" smtClean="0">
                <a:ln>
                  <a:noFill/>
                </a:ln>
                <a:solidFill>
                  <a:srgbClr val="000000"/>
                </a:solidFill>
                <a:effectLst/>
                <a:uLnTx/>
                <a:uFillTx/>
                <a:latin typeface="Tw Cen MT"/>
                <a:ea typeface="+mn-ea"/>
                <a:cs typeface="+mn-cs"/>
              </a:rPr>
              <a:t>presented</a:t>
            </a:r>
            <a:r>
              <a:rPr kumimoji="0" lang="en-US" sz="2000" b="0" i="0" u="none" strike="noStrike" kern="0" cap="none" spc="0" normalizeH="0" baseline="0" noProof="0" dirty="0">
                <a:ln>
                  <a:noFill/>
                </a:ln>
                <a:solidFill>
                  <a:srgbClr val="000000"/>
                </a:solidFill>
                <a:effectLst/>
                <a:uLnTx/>
                <a:uFillTx/>
                <a:latin typeface="Tw Cen MT"/>
                <a:ea typeface="+mn-ea"/>
                <a:cs typeface="+mn-cs"/>
              </a:rPr>
              <a:t>, with supporting evidence </a:t>
            </a:r>
            <a:r>
              <a:rPr kumimoji="0" lang="en-US" sz="2000" b="0" i="0" u="none" strike="noStrike" kern="0" cap="none" spc="0" normalizeH="0" baseline="0" noProof="0" dirty="0" smtClean="0">
                <a:ln>
                  <a:noFill/>
                </a:ln>
                <a:solidFill>
                  <a:srgbClr val="000000"/>
                </a:solidFill>
                <a:effectLst/>
                <a:uLnTx/>
                <a:uFillTx/>
                <a:latin typeface="Tw Cen MT"/>
                <a:ea typeface="+mn-ea"/>
                <a:cs typeface="+mn-cs"/>
              </a:rPr>
              <a:t>(maps</a:t>
            </a:r>
            <a:r>
              <a:rPr kumimoji="0" lang="en-US" sz="2000" b="0" i="0" u="none" strike="noStrike" kern="0" cap="none" spc="0" normalizeH="0" baseline="0" noProof="0" dirty="0">
                <a:ln>
                  <a:noFill/>
                </a:ln>
                <a:solidFill>
                  <a:srgbClr val="000000"/>
                </a:solidFill>
                <a:effectLst/>
                <a:uLnTx/>
                <a:uFillTx/>
                <a:latin typeface="Tw Cen MT"/>
                <a:ea typeface="+mn-ea"/>
                <a:cs typeface="+mn-cs"/>
              </a:rPr>
              <a:t>, graphs, </a:t>
            </a:r>
            <a:r>
              <a:rPr kumimoji="0" lang="en-US" sz="2000" b="0" i="0" u="none" strike="noStrike" kern="0" cap="none" spc="0" normalizeH="0" baseline="0" noProof="0" dirty="0" smtClean="0">
                <a:ln>
                  <a:noFill/>
                </a:ln>
                <a:solidFill>
                  <a:srgbClr val="000000"/>
                </a:solidFill>
                <a:effectLst/>
                <a:uLnTx/>
                <a:uFillTx/>
                <a:latin typeface="Tw Cen MT"/>
                <a:ea typeface="+mn-ea"/>
                <a:cs typeface="+mn-cs"/>
              </a:rPr>
              <a:t>tables </a:t>
            </a:r>
            <a:r>
              <a:rPr kumimoji="0" lang="en-US" sz="2000" b="0" i="0" u="none" strike="noStrike" kern="0" cap="none" spc="0" normalizeH="0" baseline="0" noProof="0" dirty="0">
                <a:ln>
                  <a:noFill/>
                </a:ln>
                <a:solidFill>
                  <a:srgbClr val="000000"/>
                </a:solidFill>
                <a:effectLst/>
                <a:uLnTx/>
                <a:uFillTx/>
                <a:latin typeface="Tw Cen MT"/>
                <a:ea typeface="+mn-ea"/>
                <a:cs typeface="+mn-cs"/>
              </a:rPr>
              <a:t>and </a:t>
            </a:r>
            <a:r>
              <a:rPr kumimoji="0" lang="en-US" sz="2000" b="0" i="0" u="none" strike="noStrike" kern="0" cap="none" spc="0" normalizeH="0" baseline="0" noProof="0" dirty="0" smtClean="0">
                <a:ln>
                  <a:noFill/>
                </a:ln>
                <a:solidFill>
                  <a:srgbClr val="000000"/>
                </a:solidFill>
                <a:effectLst/>
                <a:uLnTx/>
                <a:uFillTx/>
                <a:latin typeface="Tw Cen MT"/>
                <a:ea typeface="+mn-ea"/>
                <a:cs typeface="+mn-cs"/>
              </a:rPr>
              <a:t>text)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smtClean="0">
              <a:ln>
                <a:noFill/>
              </a:ln>
              <a:solidFill>
                <a:srgbClr val="000000"/>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srgbClr val="000000"/>
                </a:solidFill>
                <a:effectLst/>
                <a:uLnTx/>
                <a:uFillTx/>
                <a:latin typeface="Tw Cen MT"/>
                <a:ea typeface="+mn-ea"/>
                <a:cs typeface="+mn-cs"/>
              </a:rPr>
              <a:t>Summary </a:t>
            </a:r>
            <a:r>
              <a:rPr kumimoji="0" lang="en-US" sz="2000" b="0" i="0" u="none" strike="noStrike" kern="0" cap="none" spc="0" normalizeH="0" baseline="0" noProof="0" dirty="0">
                <a:ln>
                  <a:noFill/>
                </a:ln>
                <a:solidFill>
                  <a:srgbClr val="000000"/>
                </a:solidFill>
                <a:effectLst/>
                <a:uLnTx/>
                <a:uFillTx/>
                <a:latin typeface="Tw Cen MT"/>
                <a:ea typeface="+mn-ea"/>
                <a:cs typeface="+mn-cs"/>
              </a:rPr>
              <a:t>presentation </a:t>
            </a:r>
            <a:r>
              <a:rPr kumimoji="0" lang="en-US" sz="2000" b="0" i="0" u="none" strike="noStrike" kern="0" cap="none" spc="0" normalizeH="0" baseline="0" noProof="0" dirty="0" smtClean="0">
                <a:ln>
                  <a:noFill/>
                </a:ln>
                <a:solidFill>
                  <a:srgbClr val="000000"/>
                </a:solidFill>
                <a:effectLst/>
                <a:uLnTx/>
                <a:uFillTx/>
                <a:latin typeface="Tw Cen MT"/>
                <a:ea typeface="+mn-ea"/>
                <a:cs typeface="+mn-cs"/>
              </a:rPr>
              <a:t>made </a:t>
            </a:r>
            <a:r>
              <a:rPr kumimoji="0" lang="en-US" sz="2000" b="0" i="0" u="none" strike="noStrike" kern="0" cap="none" spc="0" normalizeH="0" baseline="0" noProof="0" dirty="0">
                <a:ln>
                  <a:noFill/>
                </a:ln>
                <a:solidFill>
                  <a:srgbClr val="000000"/>
                </a:solidFill>
                <a:effectLst/>
                <a:uLnTx/>
                <a:uFillTx/>
                <a:latin typeface="Tw Cen MT"/>
                <a:ea typeface="+mn-ea"/>
                <a:cs typeface="+mn-cs"/>
              </a:rPr>
              <a:t>by Andy Hoell </a:t>
            </a:r>
            <a:r>
              <a:rPr kumimoji="0" lang="en-US" sz="2000" b="0" i="0" u="none" strike="noStrike" kern="0" cap="none" spc="0" normalizeH="0" baseline="0" noProof="0" dirty="0" smtClean="0">
                <a:ln>
                  <a:noFill/>
                </a:ln>
                <a:solidFill>
                  <a:srgbClr val="000000"/>
                </a:solidFill>
                <a:effectLst/>
                <a:uLnTx/>
                <a:uFillTx/>
                <a:latin typeface="Tw Cen MT"/>
                <a:ea typeface="+mn-ea"/>
                <a:cs typeface="+mn-cs"/>
              </a:rPr>
              <a:t>(NOAA ESRL climate </a:t>
            </a:r>
            <a:r>
              <a:rPr kumimoji="0" lang="en-US" sz="2000" b="0" i="0" u="none" strike="noStrike" kern="0" cap="none" spc="0" normalizeH="0" baseline="0" noProof="0" dirty="0">
                <a:ln>
                  <a:noFill/>
                </a:ln>
                <a:solidFill>
                  <a:srgbClr val="000000"/>
                </a:solidFill>
                <a:effectLst/>
                <a:uLnTx/>
                <a:uFillTx/>
                <a:latin typeface="Tw Cen MT"/>
                <a:ea typeface="+mn-ea"/>
                <a:cs typeface="+mn-cs"/>
              </a:rPr>
              <a:t>scientist</a:t>
            </a:r>
            <a:r>
              <a:rPr kumimoji="0" lang="en-US" sz="2000" b="0" i="0" u="none" strike="noStrike" kern="0" cap="none" spc="0" normalizeH="0" baseline="0" noProof="0" dirty="0" smtClean="0">
                <a:ln>
                  <a:noFill/>
                </a:ln>
                <a:solidFill>
                  <a:srgbClr val="000000"/>
                </a:solidFill>
                <a:effectLst/>
                <a:uLnTx/>
                <a:uFillTx/>
                <a:latin typeface="Tw Cen MT"/>
                <a:ea typeface="+mn-ea"/>
                <a:cs typeface="+mn-cs"/>
              </a:rPr>
              <a:t>)</a:t>
            </a:r>
            <a:endParaRPr kumimoji="0" lang="en-US" sz="2000" b="0" i="0" u="none" strike="noStrike" kern="0" cap="none" spc="0" normalizeH="0" baseline="0" noProof="0" dirty="0">
              <a:ln>
                <a:noFill/>
              </a:ln>
              <a:solidFill>
                <a:srgbClr val="000000"/>
              </a:solidFill>
              <a:effectLst/>
              <a:uLnTx/>
              <a:uFillTx/>
              <a:latin typeface="Tw Cen MT"/>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402220"/>
            <a:ext cx="3769702" cy="2569680"/>
          </a:xfrm>
          <a:prstGeom prst="rect">
            <a:avLst/>
          </a:prstGeom>
        </p:spPr>
      </p:pic>
      <p:sp>
        <p:nvSpPr>
          <p:cNvPr id="5" name="Oval 4"/>
          <p:cNvSpPr/>
          <p:nvPr/>
        </p:nvSpPr>
        <p:spPr>
          <a:xfrm>
            <a:off x="1524000" y="3024797"/>
            <a:ext cx="1524000" cy="11060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112766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fld id="{B8192245-DA0D-454B-913A-79A98DA91598}"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t>12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ＭＳ Ｐゴシック" panose="020B0600070205080204" pitchFamily="34" charset="-128"/>
              <a:cs typeface="+mn-cs"/>
            </a:endParaRPr>
          </a:p>
        </p:txBody>
      </p:sp>
      <p:sp>
        <p:nvSpPr>
          <p:cNvPr id="5" name="Rectangle 2"/>
          <p:cNvSpPr txBox="1">
            <a:spLocks noChangeArrowheads="1"/>
          </p:cNvSpPr>
          <p:nvPr/>
        </p:nvSpPr>
        <p:spPr>
          <a:xfrm>
            <a:off x="389323" y="685117"/>
            <a:ext cx="8517753" cy="1036320"/>
          </a:xfrm>
          <a:prstGeom prst="rect">
            <a:avLst/>
          </a:prstGeom>
          <a:noFill/>
        </p:spPr>
        <p:txBody>
          <a:bodyPr anchor="ctr">
            <a:normAutofit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a:noFill/>
                </a:ln>
                <a:solidFill>
                  <a:srgbClr val="000000"/>
                </a:solidFill>
                <a:effectLst/>
                <a:uLnTx/>
                <a:uFillTx/>
                <a:latin typeface="Tw Cen MT"/>
                <a:ea typeface="+mn-ea"/>
                <a:cs typeface="+mn-cs"/>
              </a:rPr>
              <a:t>FEWS NET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a:noFill/>
                </a:ln>
                <a:solidFill>
                  <a:srgbClr val="000000"/>
                </a:solidFill>
                <a:effectLst/>
                <a:uLnTx/>
                <a:uFillTx/>
                <a:latin typeface="Tw Cen MT"/>
                <a:ea typeface="+mn-ea"/>
                <a:cs typeface="+mn-cs"/>
              </a:rPr>
              <a:t>Monthly Seasonal Forecast Review</a:t>
            </a:r>
          </a:p>
        </p:txBody>
      </p:sp>
      <p:sp>
        <p:nvSpPr>
          <p:cNvPr id="9" name="Content Placeholder 2"/>
          <p:cNvSpPr>
            <a:spLocks noGrp="1"/>
          </p:cNvSpPr>
          <p:nvPr>
            <p:ph sz="quarter" idx="14"/>
          </p:nvPr>
        </p:nvSpPr>
        <p:spPr>
          <a:xfrm>
            <a:off x="465522" y="2362200"/>
            <a:ext cx="8229600" cy="2712623"/>
          </a:xfrm>
        </p:spPr>
        <p:txBody>
          <a:bodyPr>
            <a:normAutofit/>
          </a:bodyPr>
          <a:lstStyle/>
          <a:p>
            <a:pPr marL="0" indent="0">
              <a:spcBef>
                <a:spcPts val="0"/>
              </a:spcBef>
              <a:buNone/>
            </a:pPr>
            <a:r>
              <a:rPr lang="en-US" sz="3200" b="0" dirty="0">
                <a:latin typeface="Tw Cen MT"/>
              </a:rPr>
              <a:t>Following the intensification of rains in December, near normal amounts of rainfall are likely to continue from January to March in much of Namibia, parts of Botswana, southeastern Angola, and southern Zimbabwe</a:t>
            </a:r>
            <a:r>
              <a:rPr lang="en-US" dirty="0"/>
              <a:t>. </a:t>
            </a:r>
          </a:p>
        </p:txBody>
      </p:sp>
      <p:sp>
        <p:nvSpPr>
          <p:cNvPr id="6"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3170129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fld id="{B8192245-DA0D-454B-913A-79A98DA91598}"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t>13</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ＭＳ Ｐゴシック" panose="020B0600070205080204" pitchFamily="34" charset="-128"/>
              <a:cs typeface="+mn-cs"/>
            </a:endParaRPr>
          </a:p>
        </p:txBody>
      </p:sp>
      <p:sp>
        <p:nvSpPr>
          <p:cNvPr id="5" name="Rectangle 2"/>
          <p:cNvSpPr txBox="1">
            <a:spLocks noChangeArrowheads="1"/>
          </p:cNvSpPr>
          <p:nvPr/>
        </p:nvSpPr>
        <p:spPr>
          <a:xfrm>
            <a:off x="321445" y="609600"/>
            <a:ext cx="8517753" cy="1036320"/>
          </a:xfrm>
          <a:prstGeom prst="rect">
            <a:avLst/>
          </a:prstGeom>
          <a:noFill/>
        </p:spPr>
        <p:txBody>
          <a:bodyPr anchor="ctr">
            <a:normAutofit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a:noFill/>
                </a:ln>
                <a:solidFill>
                  <a:srgbClr val="000000"/>
                </a:solidFill>
                <a:effectLst/>
                <a:uLnTx/>
                <a:uFillTx/>
                <a:latin typeface="Tw Cen MT"/>
                <a:ea typeface="+mn-ea"/>
                <a:cs typeface="+mn-cs"/>
              </a:rPr>
              <a:t>FEWS NET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a:noFill/>
                </a:ln>
                <a:solidFill>
                  <a:srgbClr val="000000"/>
                </a:solidFill>
                <a:effectLst/>
                <a:uLnTx/>
                <a:uFillTx/>
                <a:latin typeface="Tw Cen MT"/>
                <a:ea typeface="+mn-ea"/>
                <a:cs typeface="+mn-cs"/>
              </a:rPr>
              <a:t>Monthly Seasonal Forecast Review</a:t>
            </a:r>
          </a:p>
        </p:txBody>
      </p:sp>
      <p:sp>
        <p:nvSpPr>
          <p:cNvPr id="9" name="Content Placeholder 2"/>
          <p:cNvSpPr>
            <a:spLocks noGrp="1"/>
          </p:cNvSpPr>
          <p:nvPr>
            <p:ph sz="quarter" idx="14"/>
          </p:nvPr>
        </p:nvSpPr>
        <p:spPr>
          <a:xfrm>
            <a:off x="465522" y="2362200"/>
            <a:ext cx="8229600" cy="2971800"/>
          </a:xfrm>
        </p:spPr>
        <p:txBody>
          <a:bodyPr>
            <a:noAutofit/>
          </a:bodyPr>
          <a:lstStyle/>
          <a:p>
            <a:pPr marL="0" indent="0">
              <a:spcBef>
                <a:spcPts val="0"/>
              </a:spcBef>
              <a:buNone/>
            </a:pPr>
            <a:r>
              <a:rPr lang="en-US" sz="3200" b="0" dirty="0">
                <a:latin typeface="Tw Cen MT"/>
              </a:rPr>
              <a:t>Following the intensification of rains in December, </a:t>
            </a:r>
            <a:r>
              <a:rPr lang="en-US" sz="3200" b="0" strike="sngStrike" dirty="0">
                <a:solidFill>
                  <a:srgbClr val="FF0000"/>
                </a:solidFill>
                <a:latin typeface="Tw Cen MT"/>
              </a:rPr>
              <a:t>near</a:t>
            </a:r>
            <a:r>
              <a:rPr lang="en-US" sz="3200" b="0" dirty="0" smtClean="0">
                <a:latin typeface="Tw Cen MT"/>
              </a:rPr>
              <a:t> </a:t>
            </a:r>
            <a:r>
              <a:rPr lang="en-US" sz="3200" b="0" dirty="0">
                <a:latin typeface="Tw Cen MT"/>
              </a:rPr>
              <a:t>normal </a:t>
            </a:r>
            <a:r>
              <a:rPr lang="en-US" sz="3200" b="0" dirty="0">
                <a:solidFill>
                  <a:srgbClr val="FF0000"/>
                </a:solidFill>
                <a:latin typeface="Tw Cen MT"/>
              </a:rPr>
              <a:t>to below normal </a:t>
            </a:r>
            <a:r>
              <a:rPr lang="en-US" sz="3200" b="0" dirty="0" smtClean="0">
                <a:latin typeface="Tw Cen MT"/>
              </a:rPr>
              <a:t>amounts </a:t>
            </a:r>
            <a:r>
              <a:rPr lang="en-US" sz="3200" b="0" dirty="0">
                <a:latin typeface="Tw Cen MT"/>
              </a:rPr>
              <a:t>of rainfall are likely to </a:t>
            </a:r>
            <a:r>
              <a:rPr lang="en-US" sz="3200" b="0" dirty="0">
                <a:solidFill>
                  <a:srgbClr val="FF0000"/>
                </a:solidFill>
                <a:latin typeface="Tw Cen MT"/>
              </a:rPr>
              <a:t>occur </a:t>
            </a:r>
            <a:r>
              <a:rPr lang="en-US" sz="3200" b="0" strike="sngStrike" dirty="0">
                <a:solidFill>
                  <a:srgbClr val="FF0000"/>
                </a:solidFill>
                <a:latin typeface="Tw Cen MT"/>
              </a:rPr>
              <a:t>continue</a:t>
            </a:r>
            <a:r>
              <a:rPr lang="en-US" sz="3200" b="0" dirty="0">
                <a:latin typeface="Tw Cen MT"/>
              </a:rPr>
              <a:t> </a:t>
            </a:r>
            <a:r>
              <a:rPr lang="en-US" sz="3200" b="0" dirty="0" smtClean="0">
                <a:latin typeface="Tw Cen MT"/>
              </a:rPr>
              <a:t>from </a:t>
            </a:r>
            <a:r>
              <a:rPr lang="en-US" sz="3200" b="0" dirty="0">
                <a:latin typeface="Tw Cen MT"/>
              </a:rPr>
              <a:t>January to March in much of Namibia, parts of Botswana, southeastern Angola, and southern Zimbabwe</a:t>
            </a:r>
            <a:r>
              <a:rPr lang="en-US" sz="3200" dirty="0">
                <a:latin typeface="Tw Cen MT"/>
              </a:rPr>
              <a:t>. </a:t>
            </a:r>
          </a:p>
        </p:txBody>
      </p:sp>
      <p:sp>
        <p:nvSpPr>
          <p:cNvPr id="6"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1416508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fld id="{B8192245-DA0D-454B-913A-79A98DA91598}"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t>14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ＭＳ Ｐゴシック" panose="020B0600070205080204" pitchFamily="34" charset="-128"/>
              <a:cs typeface="+mn-cs"/>
            </a:endParaRPr>
          </a:p>
        </p:txBody>
      </p:sp>
      <p:sp>
        <p:nvSpPr>
          <p:cNvPr id="5" name="Rectangle 2"/>
          <p:cNvSpPr txBox="1">
            <a:spLocks noChangeArrowheads="1"/>
          </p:cNvSpPr>
          <p:nvPr/>
        </p:nvSpPr>
        <p:spPr>
          <a:xfrm>
            <a:off x="389323" y="600925"/>
            <a:ext cx="8517753" cy="1036320"/>
          </a:xfrm>
          <a:prstGeom prst="rect">
            <a:avLst/>
          </a:prstGeom>
          <a:noFill/>
        </p:spPr>
        <p:txBody>
          <a:bodyPr anchor="ctr">
            <a:normAutofit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a:noFill/>
                </a:ln>
                <a:solidFill>
                  <a:srgbClr val="000000"/>
                </a:solidFill>
                <a:effectLst/>
                <a:uLnTx/>
                <a:uFillTx/>
                <a:latin typeface="Tw Cen MT"/>
                <a:ea typeface="+mn-ea"/>
                <a:cs typeface="+mn-cs"/>
              </a:rPr>
              <a:t>FEWS NET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a:noFill/>
                </a:ln>
                <a:solidFill>
                  <a:srgbClr val="000000"/>
                </a:solidFill>
                <a:effectLst/>
                <a:uLnTx/>
                <a:uFillTx/>
                <a:latin typeface="Tw Cen MT"/>
                <a:ea typeface="+mn-ea"/>
                <a:cs typeface="+mn-cs"/>
              </a:rPr>
              <a:t>Monthly Seasonal Forecast Review</a:t>
            </a:r>
          </a:p>
        </p:txBody>
      </p:sp>
      <p:sp>
        <p:nvSpPr>
          <p:cNvPr id="8" name="Content Placeholder 5"/>
          <p:cNvSpPr>
            <a:spLocks noGrp="1"/>
          </p:cNvSpPr>
          <p:nvPr>
            <p:ph sz="quarter" idx="14"/>
          </p:nvPr>
        </p:nvSpPr>
        <p:spPr>
          <a:xfrm>
            <a:off x="465522" y="1828800"/>
            <a:ext cx="8229600" cy="3429000"/>
          </a:xfrm>
        </p:spPr>
        <p:txBody>
          <a:bodyPr>
            <a:normAutofit/>
          </a:bodyPr>
          <a:lstStyle/>
          <a:p>
            <a:pPr marL="0" indent="0">
              <a:spcBef>
                <a:spcPts val="0"/>
              </a:spcBef>
              <a:buNone/>
            </a:pPr>
            <a:r>
              <a:rPr lang="en-US" sz="3000" b="0" dirty="0" smtClean="0">
                <a:latin typeface="Tw Cen MT"/>
              </a:rPr>
              <a:t>The </a:t>
            </a:r>
            <a:r>
              <a:rPr lang="en-US" sz="3000" b="0" dirty="0">
                <a:latin typeface="Tw Cen MT"/>
              </a:rPr>
              <a:t>June to September main rainy season </a:t>
            </a:r>
            <a:r>
              <a:rPr lang="en-US" sz="3000" b="0" dirty="0" smtClean="0">
                <a:latin typeface="Tw Cen MT"/>
              </a:rPr>
              <a:t>in South Sudan is likely </a:t>
            </a:r>
            <a:r>
              <a:rPr lang="en-US" sz="3000" b="0" dirty="0">
                <a:latin typeface="Tw Cen MT"/>
              </a:rPr>
              <a:t>to be near normal in terms of cumulative rainfall based on recent long-range forecasts from the European Center for Medium Range Forecasts (ECMWF) and others</a:t>
            </a:r>
            <a:r>
              <a:rPr lang="en-US" sz="3000" b="0" dirty="0" smtClean="0">
                <a:latin typeface="Tw Cen MT"/>
              </a:rPr>
              <a:t>.</a:t>
            </a:r>
            <a:endParaRPr lang="en-US" sz="3000" b="0" dirty="0">
              <a:latin typeface="Tw Cen MT"/>
            </a:endParaRPr>
          </a:p>
        </p:txBody>
      </p:sp>
      <p:sp>
        <p:nvSpPr>
          <p:cNvPr id="6"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4283816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fld id="{B8192245-DA0D-454B-913A-79A98DA91598}"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t>15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ＭＳ Ｐゴシック" panose="020B0600070205080204" pitchFamily="34" charset="-128"/>
              <a:cs typeface="+mn-cs"/>
            </a:endParaRPr>
          </a:p>
        </p:txBody>
      </p:sp>
      <p:sp>
        <p:nvSpPr>
          <p:cNvPr id="5" name="Rectangle 2"/>
          <p:cNvSpPr txBox="1">
            <a:spLocks noChangeArrowheads="1"/>
          </p:cNvSpPr>
          <p:nvPr/>
        </p:nvSpPr>
        <p:spPr>
          <a:xfrm>
            <a:off x="309825" y="562825"/>
            <a:ext cx="8517753" cy="1036320"/>
          </a:xfrm>
          <a:prstGeom prst="rect">
            <a:avLst/>
          </a:prstGeom>
          <a:noFill/>
        </p:spPr>
        <p:txBody>
          <a:bodyPr anchor="ctr">
            <a:normAutofit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a:noFill/>
                </a:ln>
                <a:solidFill>
                  <a:srgbClr val="000000"/>
                </a:solidFill>
                <a:effectLst/>
                <a:uLnTx/>
                <a:uFillTx/>
                <a:latin typeface="Tw Cen MT"/>
                <a:ea typeface="+mn-ea"/>
                <a:cs typeface="+mn-cs"/>
              </a:rPr>
              <a:t>FEWS NET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a:noFill/>
                </a:ln>
                <a:solidFill>
                  <a:srgbClr val="000000"/>
                </a:solidFill>
                <a:effectLst/>
                <a:uLnTx/>
                <a:uFillTx/>
                <a:latin typeface="Tw Cen MT"/>
                <a:ea typeface="+mn-ea"/>
                <a:cs typeface="+mn-cs"/>
              </a:rPr>
              <a:t>Monthly Seasonal Forecast Review</a:t>
            </a:r>
          </a:p>
        </p:txBody>
      </p:sp>
      <p:sp>
        <p:nvSpPr>
          <p:cNvPr id="8" name="Content Placeholder 5"/>
          <p:cNvSpPr>
            <a:spLocks noGrp="1"/>
          </p:cNvSpPr>
          <p:nvPr>
            <p:ph sz="quarter" idx="14"/>
          </p:nvPr>
        </p:nvSpPr>
        <p:spPr>
          <a:xfrm>
            <a:off x="465522" y="1752600"/>
            <a:ext cx="8229600" cy="3657600"/>
          </a:xfrm>
        </p:spPr>
        <p:txBody>
          <a:bodyPr>
            <a:normAutofit/>
          </a:bodyPr>
          <a:lstStyle/>
          <a:p>
            <a:pPr marL="0" indent="0">
              <a:lnSpc>
                <a:spcPct val="110000"/>
              </a:lnSpc>
              <a:spcBef>
                <a:spcPts val="0"/>
              </a:spcBef>
              <a:buNone/>
            </a:pPr>
            <a:r>
              <a:rPr lang="en-US" sz="3000" b="0" dirty="0" smtClean="0">
                <a:latin typeface="Tw Cen MT"/>
              </a:rPr>
              <a:t>The </a:t>
            </a:r>
            <a:r>
              <a:rPr lang="en-US" sz="3000" b="0" dirty="0">
                <a:latin typeface="Tw Cen MT"/>
              </a:rPr>
              <a:t>June to September main rainy season in </a:t>
            </a:r>
            <a:r>
              <a:rPr lang="en-US" sz="3000" b="0" dirty="0" smtClean="0">
                <a:latin typeface="Tw Cen MT"/>
              </a:rPr>
              <a:t>South Sudan</a:t>
            </a:r>
            <a:r>
              <a:rPr lang="en-US" sz="3000" b="0" dirty="0">
                <a:latin typeface="Tw Cen MT"/>
              </a:rPr>
              <a:t> </a:t>
            </a:r>
            <a:r>
              <a:rPr lang="en-US" sz="3000" b="0" dirty="0" smtClean="0">
                <a:latin typeface="Tw Cen MT"/>
              </a:rPr>
              <a:t>is </a:t>
            </a:r>
            <a:r>
              <a:rPr lang="en-US" sz="3000" b="0" dirty="0">
                <a:latin typeface="Tw Cen MT"/>
              </a:rPr>
              <a:t>likely to be </a:t>
            </a:r>
            <a:r>
              <a:rPr lang="en-US" sz="3000" b="0" strike="sngStrike" dirty="0">
                <a:solidFill>
                  <a:srgbClr val="FF0000"/>
                </a:solidFill>
                <a:latin typeface="Tw Cen MT"/>
              </a:rPr>
              <a:t>near normal </a:t>
            </a:r>
            <a:r>
              <a:rPr lang="en-US" sz="3000" b="0" dirty="0">
                <a:solidFill>
                  <a:srgbClr val="FF0000"/>
                </a:solidFill>
                <a:latin typeface="Tw Cen MT"/>
              </a:rPr>
              <a:t>average to below average</a:t>
            </a:r>
            <a:r>
              <a:rPr lang="en-US" sz="3000" b="0" dirty="0" smtClean="0">
                <a:latin typeface="Tw Cen MT"/>
              </a:rPr>
              <a:t> </a:t>
            </a:r>
            <a:r>
              <a:rPr lang="en-US" sz="3000" b="0" dirty="0">
                <a:latin typeface="Tw Cen MT"/>
              </a:rPr>
              <a:t>in terms of cumulative rainfall based on </a:t>
            </a:r>
            <a:r>
              <a:rPr lang="en-US" sz="3000" b="0" dirty="0">
                <a:solidFill>
                  <a:srgbClr val="FF0000"/>
                </a:solidFill>
                <a:latin typeface="Tw Cen MT"/>
              </a:rPr>
              <a:t>the observed regional precipitation relationship with El Nino. </a:t>
            </a:r>
            <a:r>
              <a:rPr lang="en-US" sz="3000" b="0" strike="sngStrike" dirty="0">
                <a:solidFill>
                  <a:srgbClr val="FF0000"/>
                </a:solidFill>
                <a:latin typeface="Tw Cen MT"/>
              </a:rPr>
              <a:t>recent long-range forecasts from the European Center for Medium Range Forecasts (ECMWF) and others</a:t>
            </a:r>
            <a:r>
              <a:rPr lang="en-US" strike="sngStrike" dirty="0">
                <a:solidFill>
                  <a:srgbClr val="FF0000"/>
                </a:solidFill>
              </a:rPr>
              <a:t>.</a:t>
            </a:r>
            <a:r>
              <a:rPr lang="en-US" dirty="0"/>
              <a:t> </a:t>
            </a:r>
          </a:p>
        </p:txBody>
      </p:sp>
      <p:sp>
        <p:nvSpPr>
          <p:cNvPr id="6"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1519226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0"/>
            <a:ext cx="8961120" cy="731520"/>
          </a:xfrm>
        </p:spPr>
        <p:txBody>
          <a:bodyPr/>
          <a:lstStyle/>
          <a:p>
            <a:r>
              <a:rPr lang="en-US" dirty="0" smtClean="0"/>
              <a:t>Questions?</a:t>
            </a:r>
            <a:endParaRPr lang="en-US" dirty="0"/>
          </a:p>
        </p:txBody>
      </p:sp>
    </p:spTree>
    <p:extLst>
      <p:ext uri="{BB962C8B-B14F-4D97-AF65-F5344CB8AC3E}">
        <p14:creationId xmlns:p14="http://schemas.microsoft.com/office/powerpoint/2010/main" val="2418645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868680"/>
            <a:ext cx="8517753" cy="1036320"/>
          </a:xfrm>
          <a:prstGeom prst="rect">
            <a:avLst/>
          </a:prstGeom>
          <a:noFill/>
        </p:spPr>
        <p:txBody>
          <a:bodyPr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noFill/>
                </a:ln>
                <a:solidFill>
                  <a:srgbClr val="000000"/>
                </a:solidFill>
                <a:effectLst/>
                <a:uLnTx/>
                <a:uFillTx/>
                <a:latin typeface="Tw Cen MT"/>
                <a:ea typeface="+mn-ea"/>
                <a:cs typeface="+mn-cs"/>
              </a:rPr>
              <a:t>Outline</a:t>
            </a:r>
            <a:endParaRPr kumimoji="0" lang="en-US" sz="3200" b="1" i="0" u="none" strike="noStrike" kern="1200" cap="none" spc="0" normalizeH="0" baseline="0" noProof="0" dirty="0">
              <a:ln w="6350">
                <a:noFill/>
              </a:ln>
              <a:solidFill>
                <a:srgbClr val="000000"/>
              </a:solidFill>
              <a:effectLst/>
              <a:uLnTx/>
              <a:uFillTx/>
              <a:latin typeface="Tw Cen MT"/>
              <a:ea typeface="+mn-ea"/>
              <a:cs typeface="+mn-cs"/>
            </a:endParaRPr>
          </a:p>
        </p:txBody>
      </p:sp>
      <p:sp>
        <p:nvSpPr>
          <p:cNvPr id="4"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
        <p:nvSpPr>
          <p:cNvPr id="5" name="Content Placeholder 9"/>
          <p:cNvSpPr txBox="1">
            <a:spLocks/>
          </p:cNvSpPr>
          <p:nvPr/>
        </p:nvSpPr>
        <p:spPr bwMode="auto">
          <a:xfrm>
            <a:off x="838200" y="2057400"/>
            <a:ext cx="7391400" cy="3810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numCol="1" compatLnSpc="1">
            <a:prstTxWarp prst="textNoShape">
              <a:avLst/>
            </a:prstTxWarp>
            <a:normAutofit/>
          </a:bodyPr>
          <a:lstStyle>
            <a:lvl1pPr marL="342900" indent="-342900" algn="l" rtl="0" eaLnBrk="0" fontAlgn="base" hangingPunct="0">
              <a:spcBef>
                <a:spcPct val="20000"/>
              </a:spcBef>
              <a:spcAft>
                <a:spcPct val="0"/>
              </a:spcAft>
              <a:buClr>
                <a:schemeClr val="tx1"/>
              </a:buClr>
              <a:buSzPct val="15000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SzPct val="150000"/>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SzPct val="15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00000"/>
              </a:buClr>
              <a:buSzPct val="100000"/>
              <a:buFont typeface="Tw Cen MT" panose="020B0602020104020603" pitchFamily="34" charset="0"/>
              <a:buChar char="•"/>
              <a:tabLst/>
              <a:defRPr/>
            </a:pPr>
            <a:r>
              <a:rPr kumimoji="0" lang="en-US" altLang="en-US" sz="28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Seasonal Monitors</a:t>
            </a:r>
          </a:p>
          <a:p>
            <a:pPr marL="342900" marR="0" lvl="0" indent="-342900" algn="l" defTabSz="914400" rtl="0" eaLnBrk="0" fontAlgn="base" latinLnBrk="0" hangingPunct="0">
              <a:lnSpc>
                <a:spcPct val="100000"/>
              </a:lnSpc>
              <a:spcBef>
                <a:spcPct val="20000"/>
              </a:spcBef>
              <a:spcAft>
                <a:spcPct val="0"/>
              </a:spcAft>
              <a:buClr>
                <a:srgbClr val="000000"/>
              </a:buClr>
              <a:buSzPct val="100000"/>
              <a:buFont typeface="Tw Cen MT" panose="020B0602020104020603" pitchFamily="34" charset="0"/>
              <a:buChar char="•"/>
              <a:tabLst/>
              <a:defRPr/>
            </a:pPr>
            <a:endParaRPr kumimoji="0" lang="en-US" altLang="en-US" sz="18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00"/>
              </a:buClr>
              <a:buSzPct val="100000"/>
              <a:buFont typeface="Tw Cen MT" panose="020B0602020104020603" pitchFamily="34" charset="0"/>
              <a:buChar char="•"/>
              <a:tabLst/>
              <a:defRPr/>
            </a:pPr>
            <a:r>
              <a:rPr kumimoji="0" lang="en-US" altLang="en-US" sz="28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Weekly Weather Hazards Call and Global Weather Hazards Summary</a:t>
            </a:r>
          </a:p>
          <a:p>
            <a:pPr marL="342900" marR="0" lvl="0" indent="-342900" algn="l" defTabSz="914400" rtl="0" eaLnBrk="0" fontAlgn="base" latinLnBrk="0" hangingPunct="0">
              <a:lnSpc>
                <a:spcPct val="100000"/>
              </a:lnSpc>
              <a:spcBef>
                <a:spcPct val="20000"/>
              </a:spcBef>
              <a:spcAft>
                <a:spcPct val="0"/>
              </a:spcAft>
              <a:buClr>
                <a:srgbClr val="000000"/>
              </a:buClr>
              <a:buSzPct val="100000"/>
              <a:buFont typeface="Tw Cen MT" panose="020B0602020104020603" pitchFamily="34" charset="0"/>
              <a:buChar char="•"/>
              <a:tabLst/>
              <a:defRPr/>
            </a:pPr>
            <a:endParaRPr kumimoji="0" lang="en-US" altLang="en-US" sz="18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00"/>
              </a:buClr>
              <a:buSzPct val="100000"/>
              <a:buFont typeface="Tw Cen MT" panose="020B0602020104020603" pitchFamily="34" charset="0"/>
              <a:buChar char="•"/>
              <a:tabLst/>
              <a:defRPr/>
            </a:pPr>
            <a:r>
              <a:rPr kumimoji="0" lang="en-US" altLang="en-US" sz="28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Monthly Seasonal Forecast Review</a:t>
            </a:r>
          </a:p>
          <a:p>
            <a:pPr marL="342900" marR="0" lvl="0" indent="-342900" algn="l" defTabSz="914400" rtl="0" eaLnBrk="0" fontAlgn="base" latinLnBrk="0" hangingPunct="0">
              <a:lnSpc>
                <a:spcPct val="100000"/>
              </a:lnSpc>
              <a:spcBef>
                <a:spcPct val="20000"/>
              </a:spcBef>
              <a:spcAft>
                <a:spcPct val="0"/>
              </a:spcAft>
              <a:buClr>
                <a:srgbClr val="000000"/>
              </a:buClr>
              <a:buSzPct val="100000"/>
              <a:buFont typeface="Tw Cen MT" panose="020B0602020104020603" pitchFamily="34" charset="0"/>
              <a:buChar char="•"/>
              <a:tabLst/>
              <a:defRPr/>
            </a:pPr>
            <a:endPar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00"/>
              </a:buClr>
              <a:buSzPct val="100000"/>
              <a:buFont typeface="Tw Cen MT" panose="020B0602020104020603" pitchFamily="34" charset="0"/>
              <a:buChar char="•"/>
              <a:tabLst/>
              <a:defRPr/>
            </a:pPr>
            <a:endPar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04572938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9323" y="685800"/>
            <a:ext cx="8517753" cy="1036320"/>
          </a:xfrm>
          <a:prstGeom prst="rect">
            <a:avLst/>
          </a:prstGeom>
          <a:noFill/>
        </p:spPr>
        <p:txBody>
          <a:bodyPr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noFill/>
                </a:ln>
                <a:solidFill>
                  <a:srgbClr val="000000"/>
                </a:solidFill>
                <a:effectLst/>
                <a:uLnTx/>
                <a:uFillTx/>
                <a:latin typeface="Tw Cen MT"/>
                <a:ea typeface="+mn-ea"/>
                <a:cs typeface="+mn-cs"/>
              </a:rPr>
              <a:t>FEWS NET Seasonal Monitors</a:t>
            </a:r>
            <a:endParaRPr kumimoji="0" lang="en-US" sz="3200" b="1" i="0" u="none" strike="noStrike" kern="1200" cap="none" spc="0" normalizeH="0" baseline="0" noProof="0" dirty="0">
              <a:ln w="6350">
                <a:noFill/>
              </a:ln>
              <a:solidFill>
                <a:srgbClr val="000000"/>
              </a:solidFill>
              <a:effectLst/>
              <a:uLnTx/>
              <a:uFillTx/>
              <a:latin typeface="Tw Cen MT"/>
              <a:ea typeface="+mn-ea"/>
              <a:cs typeface="+mn-cs"/>
            </a:endParaRPr>
          </a:p>
        </p:txBody>
      </p:sp>
      <p:sp>
        <p:nvSpPr>
          <p:cNvPr id="4"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
        <p:nvSpPr>
          <p:cNvPr id="5" name="Content Placeholder 9"/>
          <p:cNvSpPr txBox="1">
            <a:spLocks/>
          </p:cNvSpPr>
          <p:nvPr/>
        </p:nvSpPr>
        <p:spPr bwMode="auto">
          <a:xfrm>
            <a:off x="504824" y="1828799"/>
            <a:ext cx="4346600" cy="44404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numCol="1" compatLnSpc="1">
            <a:prstTxWarp prst="textNoShape">
              <a:avLst/>
            </a:prstTxWarp>
            <a:normAutofit/>
          </a:bodyPr>
          <a:lstStyle>
            <a:lvl1pPr marL="342900" indent="-342900" algn="l" rtl="0" eaLnBrk="0" fontAlgn="base" hangingPunct="0">
              <a:spcBef>
                <a:spcPct val="20000"/>
              </a:spcBef>
              <a:spcAft>
                <a:spcPct val="0"/>
              </a:spcAft>
              <a:buClr>
                <a:schemeClr val="tx1"/>
              </a:buClr>
              <a:buSzPct val="15000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SzPct val="150000"/>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SzPct val="15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a:lstStyle>
          <a:p>
            <a:pPr marL="342900" marR="0" lvl="0" indent="-342900" algn="l" defTabSz="914400" rtl="0" eaLnBrk="0" fontAlgn="base" latinLnBrk="0" hangingPunct="0">
              <a:lnSpc>
                <a:spcPct val="110000"/>
              </a:lnSpc>
              <a:spcBef>
                <a:spcPts val="0"/>
              </a:spcBef>
              <a:spcAft>
                <a:spcPts val="100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Produced </a:t>
            </a:r>
            <a:r>
              <a:rPr kumimoji="0" lang="en-US" altLang="en-US" sz="2400" b="1"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every 20 days </a:t>
            </a:r>
            <a:r>
              <a:rPr kumimoji="0" lang="en-US" altLang="en-US" sz="2400" b="0"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during the production season only </a:t>
            </a:r>
          </a:p>
          <a:p>
            <a:pPr marL="342900" marR="0" lvl="0" indent="-342900" algn="l" defTabSz="914400" rtl="0" eaLnBrk="0" fontAlgn="base" latinLnBrk="0" hangingPunct="0">
              <a:lnSpc>
                <a:spcPct val="110000"/>
              </a:lnSpc>
              <a:spcBef>
                <a:spcPts val="0"/>
              </a:spcBef>
              <a:spcAft>
                <a:spcPts val="100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Provides an update on rainfall </a:t>
            </a:r>
            <a:r>
              <a:rPr kumimoji="0" lang="en-US" altLang="en-US" sz="2400" b="0"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totals, </a:t>
            </a: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impact </a:t>
            </a:r>
            <a:r>
              <a:rPr kumimoji="0" lang="en-US" altLang="en-US" sz="2400" b="0"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on production, and the short-term </a:t>
            </a: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forecast (long-term forecast not discussed)</a:t>
            </a:r>
          </a:p>
          <a:p>
            <a:pPr marL="342900" marR="0" lvl="0" indent="-342900" algn="l" defTabSz="914400" rtl="0" eaLnBrk="0" fontAlgn="base" latinLnBrk="0" hangingPunct="0">
              <a:lnSpc>
                <a:spcPct val="100000"/>
              </a:lnSpc>
              <a:spcBef>
                <a:spcPct val="20000"/>
              </a:spcBef>
              <a:spcAft>
                <a:spcPct val="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Meant to be succinct, direct product on seasonal progress</a:t>
            </a:r>
          </a:p>
        </p:txBody>
      </p:sp>
      <p:pic>
        <p:nvPicPr>
          <p:cNvPr id="3" name="Picture 2"/>
          <p:cNvPicPr>
            <a:picLocks noChangeAspect="1"/>
          </p:cNvPicPr>
          <p:nvPr/>
        </p:nvPicPr>
        <p:blipFill>
          <a:blip r:embed="rId3"/>
          <a:stretch>
            <a:fillRect/>
          </a:stretch>
        </p:blipFill>
        <p:spPr>
          <a:xfrm>
            <a:off x="5105400" y="1722120"/>
            <a:ext cx="3547700" cy="4547135"/>
          </a:xfrm>
          <a:prstGeom prst="rect">
            <a:avLst/>
          </a:prstGeom>
          <a:noFill/>
          <a:ln w="9525">
            <a:solidFill>
              <a:schemeClr val="bg1">
                <a:lumMod val="50000"/>
              </a:schemeClr>
            </a:solidFill>
            <a:miter lim="800000"/>
            <a:headEnd/>
            <a:tailEnd/>
          </a:ln>
          <a:effectLst>
            <a:outerShdw blurRad="63500" sx="102000" sy="102000" algn="ctr" rotWithShape="0">
              <a:schemeClr val="bg1">
                <a:lumMod val="50000"/>
                <a:alpha val="40000"/>
              </a:schemeClr>
            </a:outerShdw>
          </a:effectLst>
        </p:spPr>
      </p:pic>
    </p:spTree>
    <p:extLst>
      <p:ext uri="{BB962C8B-B14F-4D97-AF65-F5344CB8AC3E}">
        <p14:creationId xmlns:p14="http://schemas.microsoft.com/office/powerpoint/2010/main" val="373735767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9323" y="685800"/>
            <a:ext cx="8517753" cy="1036320"/>
          </a:xfrm>
          <a:prstGeom prst="rect">
            <a:avLst/>
          </a:prstGeom>
          <a:noFill/>
        </p:spPr>
        <p:txBody>
          <a:bodyPr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noFill/>
                </a:ln>
                <a:solidFill>
                  <a:srgbClr val="000000"/>
                </a:solidFill>
                <a:effectLst/>
                <a:uLnTx/>
                <a:uFillTx/>
                <a:latin typeface="Tw Cen MT"/>
                <a:ea typeface="+mn-ea"/>
                <a:cs typeface="+mn-cs"/>
              </a:rPr>
              <a:t>FEWS NET Seasonal Monitors</a:t>
            </a:r>
            <a:endParaRPr kumimoji="0" lang="en-US" sz="3200" b="1" i="0" u="none" strike="noStrike" kern="1200" cap="none" spc="0" normalizeH="0" baseline="0" noProof="0" dirty="0">
              <a:ln w="6350">
                <a:noFill/>
              </a:ln>
              <a:solidFill>
                <a:srgbClr val="000000"/>
              </a:solidFill>
              <a:effectLst/>
              <a:uLnTx/>
              <a:uFillTx/>
              <a:latin typeface="Tw Cen MT"/>
              <a:ea typeface="+mn-ea"/>
              <a:cs typeface="+mn-cs"/>
            </a:endParaRPr>
          </a:p>
        </p:txBody>
      </p:sp>
      <p:sp>
        <p:nvSpPr>
          <p:cNvPr id="4"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
        <p:nvSpPr>
          <p:cNvPr id="5" name="Content Placeholder 9"/>
          <p:cNvSpPr txBox="1">
            <a:spLocks/>
          </p:cNvSpPr>
          <p:nvPr/>
        </p:nvSpPr>
        <p:spPr bwMode="auto">
          <a:xfrm>
            <a:off x="504824" y="1828800"/>
            <a:ext cx="8105776" cy="4343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numCol="1" compatLnSpc="1">
            <a:prstTxWarp prst="textNoShape">
              <a:avLst/>
            </a:prstTxWarp>
            <a:normAutofit lnSpcReduction="10000"/>
          </a:bodyPr>
          <a:lstStyle>
            <a:lvl1pPr marL="342900" indent="-342900" algn="l" rtl="0" eaLnBrk="0" fontAlgn="base" hangingPunct="0">
              <a:spcBef>
                <a:spcPct val="20000"/>
              </a:spcBef>
              <a:spcAft>
                <a:spcPct val="0"/>
              </a:spcAft>
              <a:buClr>
                <a:schemeClr val="tx1"/>
              </a:buClr>
              <a:buSzPct val="15000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SzPct val="150000"/>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SzPct val="15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a:lstStyle>
          <a:p>
            <a:pPr marL="342900" marR="0" lvl="0" indent="-342900" algn="l" defTabSz="914400" rtl="0" eaLnBrk="0" fontAlgn="base" latinLnBrk="0" hangingPunct="0">
              <a:lnSpc>
                <a:spcPct val="110000"/>
              </a:lnSpc>
              <a:spcBef>
                <a:spcPts val="0"/>
              </a:spcBef>
              <a:spcAft>
                <a:spcPts val="100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FEWS NET USGS regional scientist and FEWS NET Regional Technical Manager develop drafts</a:t>
            </a:r>
          </a:p>
          <a:p>
            <a:pPr marL="342900" marR="0" lvl="0" indent="-342900" algn="l" defTabSz="914400" rtl="0" eaLnBrk="0" fontAlgn="base" latinLnBrk="0" hangingPunct="0">
              <a:lnSpc>
                <a:spcPct val="110000"/>
              </a:lnSpc>
              <a:spcBef>
                <a:spcPts val="0"/>
              </a:spcBef>
              <a:spcAft>
                <a:spcPts val="100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Review process with DSG should be relatively quick, ~1-2 days</a:t>
            </a:r>
          </a:p>
          <a:p>
            <a:pPr marL="342900" marR="0" lvl="0" indent="-342900" algn="l" defTabSz="914400" rtl="0" eaLnBrk="0" fontAlgn="base" latinLnBrk="0" hangingPunct="0">
              <a:lnSpc>
                <a:spcPct val="110000"/>
              </a:lnSpc>
              <a:spcBef>
                <a:spcPts val="0"/>
              </a:spcBef>
              <a:spcAft>
                <a:spcPts val="100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Content typically includes: amount</a:t>
            </a:r>
            <a:r>
              <a:rPr kumimoji="0" lang="en-US" altLang="en-US" sz="2400" b="0"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 temporal distribution and spatial </a:t>
            </a:r>
            <a:r>
              <a:rPr kumimoji="0" lang="en-US" altLang="en-US" sz="2400" b="1"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distribution of rainfall </a:t>
            </a:r>
            <a:r>
              <a:rPr kumimoji="0" lang="en-US" altLang="en-US" sz="2400" b="0"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in relevant areas of the </a:t>
            </a: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region; </a:t>
            </a:r>
            <a:r>
              <a:rPr kumimoji="0" lang="en-US" altLang="en-US" sz="2400" b="1"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impact </a:t>
            </a:r>
            <a:r>
              <a:rPr kumimoji="0" lang="en-US" altLang="en-US" sz="2400" b="1"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of rains </a:t>
            </a:r>
            <a:r>
              <a:rPr kumimoji="0" lang="en-US" altLang="en-US" sz="2400" b="0"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on crop and/or livestock </a:t>
            </a: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production; </a:t>
            </a:r>
            <a:r>
              <a:rPr kumimoji="0" lang="en-US" altLang="en-US" sz="2400" b="1"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temperature</a:t>
            </a: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 (if necessary); summary of </a:t>
            </a:r>
            <a:r>
              <a:rPr kumimoji="0" lang="en-US" altLang="en-US" sz="2400" b="1"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short-term forecast</a:t>
            </a:r>
          </a:p>
          <a:p>
            <a:pPr marL="342900" marR="0" lvl="0" indent="-342900" algn="l" defTabSz="914400" rtl="0" eaLnBrk="0" fontAlgn="base" latinLnBrk="0" hangingPunct="0">
              <a:lnSpc>
                <a:spcPct val="110000"/>
              </a:lnSpc>
              <a:spcBef>
                <a:spcPts val="0"/>
              </a:spcBef>
              <a:spcAft>
                <a:spcPts val="100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Refer to seasonal monitor guidance (in orientation binder) for more details on content and formatting</a:t>
            </a:r>
            <a:endParaRPr kumimoji="0" lang="en-US" altLang="en-US" sz="2400" b="0" i="0" u="none" strike="noStrike" kern="0" cap="none" spc="0" normalizeH="0" baseline="0" noProof="0" dirty="0">
              <a:ln>
                <a:noFill/>
              </a:ln>
              <a:solidFill>
                <a:srgbClr val="000000"/>
              </a:solidFill>
              <a:effectLst/>
              <a:uLnTx/>
              <a:uFillTx/>
              <a:latin typeface="Tw Cen MT" panose="020B0602020104020603" pitchFamily="34" charset="0"/>
              <a:ea typeface="+mn-ea"/>
              <a:cs typeface="+mn-cs"/>
            </a:endParaRPr>
          </a:p>
          <a:p>
            <a:pPr marL="342900" marR="0" lvl="0" indent="-342900" algn="l" defTabSz="914400" rtl="0" eaLnBrk="0" fontAlgn="base" latinLnBrk="0" hangingPunct="0">
              <a:lnSpc>
                <a:spcPct val="110000"/>
              </a:lnSpc>
              <a:spcBef>
                <a:spcPts val="0"/>
              </a:spcBef>
              <a:spcAft>
                <a:spcPts val="1000"/>
              </a:spcAft>
              <a:buClr>
                <a:srgbClr val="000000"/>
              </a:buClr>
              <a:buSzPct val="100000"/>
              <a:buFont typeface="Tw Cen MT" panose="020B0602020104020603" pitchFamily="34" charset="0"/>
              <a:buChar char="•"/>
              <a:tabLst/>
              <a:defRPr/>
            </a:pPr>
            <a:endPar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endParaRPr>
          </a:p>
          <a:p>
            <a:pPr marL="342900" marR="0" lvl="0" indent="-342900" algn="l" defTabSz="914400" rtl="0" eaLnBrk="0" fontAlgn="base" latinLnBrk="0" hangingPunct="0">
              <a:lnSpc>
                <a:spcPct val="110000"/>
              </a:lnSpc>
              <a:spcBef>
                <a:spcPts val="0"/>
              </a:spcBef>
              <a:spcAft>
                <a:spcPts val="1000"/>
              </a:spcAft>
              <a:buClr>
                <a:srgbClr val="000000"/>
              </a:buClr>
              <a:buSzPct val="100000"/>
              <a:buFont typeface="Tw Cen MT" panose="020B0602020104020603" pitchFamily="34" charset="0"/>
              <a:buChar char="•"/>
              <a:tabLst/>
              <a:defRPr/>
            </a:pPr>
            <a:endPar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00"/>
              </a:buClr>
              <a:buSzPct val="100000"/>
              <a:buFont typeface="Tw Cen MT" panose="020B0602020104020603" pitchFamily="34" charset="0"/>
              <a:buChar char="•"/>
              <a:tabLst/>
              <a:defRPr/>
            </a:pPr>
            <a:endPar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24201191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9323" y="685800"/>
            <a:ext cx="8517753" cy="1036320"/>
          </a:xfrm>
          <a:prstGeom prst="rect">
            <a:avLst/>
          </a:prstGeom>
          <a:noFill/>
        </p:spPr>
        <p:txBody>
          <a:bodyPr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noFill/>
                </a:ln>
                <a:solidFill>
                  <a:srgbClr val="000000"/>
                </a:solidFill>
                <a:effectLst/>
                <a:uLnTx/>
                <a:uFillTx/>
                <a:latin typeface="Tw Cen MT"/>
                <a:ea typeface="+mn-ea"/>
                <a:cs typeface="+mn-cs"/>
              </a:rPr>
              <a:t>FEWS NET Weekly Weather Hazards Call</a:t>
            </a:r>
            <a:endParaRPr kumimoji="0" lang="en-US" sz="3200" b="1" i="0" u="none" strike="noStrike" kern="1200" cap="none" spc="0" normalizeH="0" baseline="0" noProof="0" dirty="0">
              <a:ln w="6350">
                <a:noFill/>
              </a:ln>
              <a:solidFill>
                <a:srgbClr val="000000"/>
              </a:solidFill>
              <a:effectLst/>
              <a:uLnTx/>
              <a:uFillTx/>
              <a:latin typeface="Tw Cen MT"/>
              <a:ea typeface="+mn-ea"/>
              <a:cs typeface="+mn-cs"/>
            </a:endParaRPr>
          </a:p>
        </p:txBody>
      </p:sp>
      <p:sp>
        <p:nvSpPr>
          <p:cNvPr id="4"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
        <p:nvSpPr>
          <p:cNvPr id="5" name="Content Placeholder 9"/>
          <p:cNvSpPr txBox="1">
            <a:spLocks/>
          </p:cNvSpPr>
          <p:nvPr/>
        </p:nvSpPr>
        <p:spPr bwMode="auto">
          <a:xfrm>
            <a:off x="762000" y="2057400"/>
            <a:ext cx="7543800" cy="3810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numCol="1" compatLnSpc="1">
            <a:prstTxWarp prst="textNoShape">
              <a:avLst/>
            </a:prstTxWarp>
            <a:normAutofit/>
          </a:bodyPr>
          <a:lstStyle>
            <a:lvl1pPr marL="342900" indent="-342900" algn="l" rtl="0" eaLnBrk="0" fontAlgn="base" hangingPunct="0">
              <a:spcBef>
                <a:spcPct val="20000"/>
              </a:spcBef>
              <a:spcAft>
                <a:spcPct val="0"/>
              </a:spcAft>
              <a:buClr>
                <a:schemeClr val="tx1"/>
              </a:buClr>
              <a:buSzPct val="15000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SzPct val="150000"/>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SzPct val="15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ts val="120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One-hour weekly conference call held Tuesdays at 12 pm (EST), led by NOAA CPC</a:t>
            </a:r>
          </a:p>
          <a:p>
            <a:pPr marL="342900" marR="0" lvl="0" indent="-342900" algn="l" defTabSz="914400" rtl="0" eaLnBrk="0" fontAlgn="base" latinLnBrk="0" hangingPunct="0">
              <a:lnSpc>
                <a:spcPct val="100000"/>
              </a:lnSpc>
              <a:spcBef>
                <a:spcPct val="20000"/>
              </a:spcBef>
              <a:spcAft>
                <a:spcPts val="120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Participants include NOAA CPC, USGS, UCSB, DSG</a:t>
            </a:r>
          </a:p>
          <a:p>
            <a:pPr marL="342900" marR="0" lvl="0" indent="-342900" algn="l" defTabSz="914400" rtl="0" eaLnBrk="0" fontAlgn="base" latinLnBrk="0" hangingPunct="0">
              <a:lnSpc>
                <a:spcPct val="100000"/>
              </a:lnSpc>
              <a:spcBef>
                <a:spcPct val="20000"/>
              </a:spcBef>
              <a:spcAft>
                <a:spcPts val="120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Call covers seasonal rainfall progress by region, including rainfall totals and temporal/spatial distribution, over the previous week, and over the course of the season to date</a:t>
            </a:r>
          </a:p>
          <a:p>
            <a:pPr marL="342900" marR="0" lvl="0" indent="-342900" algn="l" defTabSz="914400" rtl="0" eaLnBrk="0" fontAlgn="base" latinLnBrk="0" hangingPunct="0">
              <a:lnSpc>
                <a:spcPct val="100000"/>
              </a:lnSpc>
              <a:spcBef>
                <a:spcPct val="20000"/>
              </a:spcBef>
              <a:spcAft>
                <a:spcPct val="0"/>
              </a:spcAft>
              <a:buClr>
                <a:srgbClr val="000000"/>
              </a:buClr>
              <a:buSzPct val="100000"/>
              <a:buFont typeface="Tw Cen MT" panose="020B0602020104020603" pitchFamily="34" charset="0"/>
              <a:buChar char="•"/>
              <a:tabLst/>
              <a:defRPr/>
            </a:pPr>
            <a:endPar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0000"/>
              </a:buClr>
              <a:buSzPct val="100000"/>
              <a:buFont typeface="Tw Cen MT" panose="020B0602020104020603" pitchFamily="34" charset="0"/>
              <a:buChar char="•"/>
              <a:tabLst/>
              <a:defRPr/>
            </a:pPr>
            <a:endPar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58522144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9323" y="685800"/>
            <a:ext cx="8517753" cy="1036320"/>
          </a:xfrm>
          <a:prstGeom prst="rect">
            <a:avLst/>
          </a:prstGeom>
          <a:noFill/>
        </p:spPr>
        <p:txBody>
          <a:bodyPr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noFill/>
                </a:ln>
                <a:solidFill>
                  <a:srgbClr val="000000"/>
                </a:solidFill>
                <a:effectLst/>
                <a:uLnTx/>
                <a:uFillTx/>
                <a:latin typeface="Tw Cen MT"/>
                <a:ea typeface="+mn-ea"/>
                <a:cs typeface="+mn-cs"/>
              </a:rPr>
              <a:t>FEWS NET Global Weather Hazards Summary</a:t>
            </a:r>
            <a:endParaRPr kumimoji="0" lang="en-US" sz="3200" b="1" i="0" u="none" strike="noStrike" kern="1200" cap="none" spc="0" normalizeH="0" baseline="0" noProof="0" dirty="0">
              <a:ln w="6350">
                <a:noFill/>
              </a:ln>
              <a:solidFill>
                <a:srgbClr val="000000"/>
              </a:solidFill>
              <a:effectLst/>
              <a:uLnTx/>
              <a:uFillTx/>
              <a:latin typeface="Tw Cen MT"/>
              <a:ea typeface="+mn-ea"/>
              <a:cs typeface="+mn-cs"/>
            </a:endParaRPr>
          </a:p>
        </p:txBody>
      </p:sp>
      <p:sp>
        <p:nvSpPr>
          <p:cNvPr id="4"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
        <p:nvSpPr>
          <p:cNvPr id="5" name="Content Placeholder 9"/>
          <p:cNvSpPr txBox="1">
            <a:spLocks/>
          </p:cNvSpPr>
          <p:nvPr/>
        </p:nvSpPr>
        <p:spPr bwMode="auto">
          <a:xfrm>
            <a:off x="533400" y="1722120"/>
            <a:ext cx="3970723" cy="47548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rIns="91440" numCol="1" compatLnSpc="1">
            <a:prstTxWarp prst="textNoShape">
              <a:avLst/>
            </a:prstTxWarp>
            <a:normAutofit fontScale="92500" lnSpcReduction="20000"/>
          </a:bodyPr>
          <a:lstStyle>
            <a:lvl1pPr marL="342900" indent="-342900" algn="l" rtl="0" eaLnBrk="0" fontAlgn="base" hangingPunct="0">
              <a:spcBef>
                <a:spcPct val="20000"/>
              </a:spcBef>
              <a:spcAft>
                <a:spcPct val="0"/>
              </a:spcAft>
              <a:buClr>
                <a:schemeClr val="tx1"/>
              </a:buClr>
              <a:buSzPct val="15000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SzPct val="150000"/>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SzPct val="15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a:lstStyle>
          <a:p>
            <a:pPr marL="342900" marR="0" lvl="0" indent="-342900" algn="l" defTabSz="914400" rtl="0" eaLnBrk="0" fontAlgn="base" latinLnBrk="0" hangingPunct="0">
              <a:lnSpc>
                <a:spcPct val="110000"/>
              </a:lnSpc>
              <a:spcBef>
                <a:spcPct val="20000"/>
              </a:spcBef>
              <a:spcAft>
                <a:spcPct val="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Output from weather hazards call</a:t>
            </a:r>
          </a:p>
          <a:p>
            <a:pPr marL="342900" marR="0" lvl="0" indent="-342900" algn="l" defTabSz="914400" rtl="0" eaLnBrk="0" fontAlgn="base" latinLnBrk="0" hangingPunct="0">
              <a:lnSpc>
                <a:spcPct val="110000"/>
              </a:lnSpc>
              <a:spcBef>
                <a:spcPct val="20000"/>
              </a:spcBef>
              <a:spcAft>
                <a:spcPct val="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Includes “hazard maps” that depict areas of concern</a:t>
            </a:r>
          </a:p>
          <a:p>
            <a:pPr marL="342900" marR="0" lvl="0" indent="-342900" algn="l" defTabSz="914400" rtl="0" eaLnBrk="0" fontAlgn="base" latinLnBrk="0" hangingPunct="0">
              <a:lnSpc>
                <a:spcPct val="110000"/>
              </a:lnSpc>
              <a:spcBef>
                <a:spcPct val="20000"/>
              </a:spcBef>
              <a:spcAft>
                <a:spcPct val="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Hazard </a:t>
            </a:r>
            <a:r>
              <a:rPr kumimoji="0" lang="en-US" altLang="en-US" sz="2400" b="0"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maps </a:t>
            </a: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based </a:t>
            </a:r>
            <a:r>
              <a:rPr kumimoji="0" lang="en-US" altLang="en-US" sz="2400" b="0"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on current weather/climate information, short and medium range weather forecasts (up to 1 week) and </a:t>
            </a: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potential impacts </a:t>
            </a:r>
            <a:r>
              <a:rPr kumimoji="0" lang="en-US" altLang="en-US" sz="2400" b="0" i="0" u="none" strike="noStrike" kern="0" cap="none" spc="0" normalizeH="0" baseline="0" noProof="0" dirty="0">
                <a:ln>
                  <a:noFill/>
                </a:ln>
                <a:solidFill>
                  <a:srgbClr val="000000"/>
                </a:solidFill>
                <a:effectLst/>
                <a:uLnTx/>
                <a:uFillTx/>
                <a:latin typeface="Tw Cen MT" panose="020B0602020104020603" pitchFamily="34" charset="0"/>
                <a:ea typeface="+mn-ea"/>
                <a:cs typeface="+mn-cs"/>
              </a:rPr>
              <a:t>on crop </a:t>
            </a: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and pasture conditions</a:t>
            </a:r>
          </a:p>
          <a:p>
            <a:pPr marL="342900" marR="0" lvl="0" indent="-342900" algn="l" defTabSz="914400" rtl="0" eaLnBrk="0" fontAlgn="base" latinLnBrk="0" hangingPunct="0">
              <a:lnSpc>
                <a:spcPct val="110000"/>
              </a:lnSpc>
              <a:spcBef>
                <a:spcPct val="20000"/>
              </a:spcBef>
              <a:spcAft>
                <a:spcPct val="0"/>
              </a:spcAft>
              <a:buClr>
                <a:srgbClr val="000000"/>
              </a:buClr>
              <a:buSzPct val="100000"/>
              <a:buFont typeface="Tw Cen MT" panose="020B0602020104020603" pitchFamily="34" charset="0"/>
              <a:buChar char="•"/>
              <a:tabLst/>
              <a:defRPr/>
            </a:pPr>
            <a:r>
              <a:rPr kumimoji="0" lang="en-US" altLang="en-US" sz="2400" b="0" i="0" u="none" strike="noStrike" kern="0" cap="none" spc="0" normalizeH="0" baseline="0" noProof="0" dirty="0" smtClean="0">
                <a:ln>
                  <a:noFill/>
                </a:ln>
                <a:solidFill>
                  <a:srgbClr val="000000"/>
                </a:solidFill>
                <a:effectLst/>
                <a:uLnTx/>
                <a:uFillTx/>
                <a:latin typeface="Tw Cen MT" panose="020B0602020104020603" pitchFamily="34" charset="0"/>
                <a:ea typeface="+mn-ea"/>
                <a:cs typeface="+mn-cs"/>
              </a:rPr>
              <a:t>NTMs/ANTMs should always review to ensure consistency with monthly reports</a:t>
            </a:r>
          </a:p>
        </p:txBody>
      </p:sp>
      <p:pic>
        <p:nvPicPr>
          <p:cNvPr id="3" name="Picture 2"/>
          <p:cNvPicPr>
            <a:picLocks noChangeAspect="1"/>
          </p:cNvPicPr>
          <p:nvPr/>
        </p:nvPicPr>
        <p:blipFill>
          <a:blip r:embed="rId3"/>
          <a:stretch>
            <a:fillRect/>
          </a:stretch>
        </p:blipFill>
        <p:spPr>
          <a:xfrm>
            <a:off x="4800600" y="1828800"/>
            <a:ext cx="3765304" cy="4191000"/>
          </a:xfrm>
          <a:prstGeom prst="rect">
            <a:avLst/>
          </a:prstGeom>
          <a:noFill/>
          <a:ln w="9525">
            <a:solidFill>
              <a:schemeClr val="bg1">
                <a:lumMod val="50000"/>
              </a:schemeClr>
            </a:solidFill>
            <a:miter lim="800000"/>
            <a:headEnd/>
            <a:tailEnd/>
          </a:ln>
          <a:effectLst>
            <a:outerShdw blurRad="63500" sx="102000" sy="102000" algn="ctr" rotWithShape="0">
              <a:schemeClr val="bg1">
                <a:lumMod val="50000"/>
                <a:alpha val="40000"/>
              </a:schemeClr>
            </a:outerShdw>
          </a:effectLst>
        </p:spPr>
      </p:pic>
    </p:spTree>
    <p:extLst>
      <p:ext uri="{BB962C8B-B14F-4D97-AF65-F5344CB8AC3E}">
        <p14:creationId xmlns:p14="http://schemas.microsoft.com/office/powerpoint/2010/main" val="306151496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381000"/>
            <a:ext cx="8517753" cy="1036320"/>
          </a:xfrm>
          <a:prstGeom prst="rect">
            <a:avLst/>
          </a:prstGeom>
          <a:noFill/>
        </p:spPr>
        <p:txBody>
          <a:bodyPr anchor="ctr">
            <a:normAutofit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noFill/>
                </a:ln>
                <a:solidFill>
                  <a:srgbClr val="000000"/>
                </a:solidFill>
                <a:effectLst/>
                <a:uLnTx/>
                <a:uFillTx/>
                <a:latin typeface="Tw Cen MT"/>
                <a:ea typeface="+mn-ea"/>
                <a:cs typeface="+mn-cs"/>
              </a:rPr>
              <a:t>FEWS NET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w="6350">
                  <a:noFill/>
                </a:ln>
                <a:solidFill>
                  <a:srgbClr val="000000"/>
                </a:solidFill>
                <a:effectLst/>
                <a:uLnTx/>
                <a:uFillTx/>
                <a:latin typeface="Tw Cen MT"/>
                <a:ea typeface="+mn-ea"/>
                <a:cs typeface="+mn-cs"/>
              </a:rPr>
              <a:t>Monthly Seasonal Forecast Review</a:t>
            </a:r>
            <a:endParaRPr kumimoji="0" lang="en-US" sz="3200" b="1" i="0" u="none" strike="noStrike" kern="1200" cap="none" spc="0" normalizeH="0" baseline="0" noProof="0" dirty="0">
              <a:ln w="6350">
                <a:noFill/>
              </a:ln>
              <a:solidFill>
                <a:srgbClr val="000000"/>
              </a:solidFill>
              <a:effectLst/>
              <a:uLnTx/>
              <a:uFillTx/>
              <a:latin typeface="Tw Cen MT"/>
              <a:ea typeface="+mn-ea"/>
              <a:cs typeface="+mn-cs"/>
            </a:endParaRPr>
          </a:p>
        </p:txBody>
      </p:sp>
      <p:sp>
        <p:nvSpPr>
          <p:cNvPr id="3" name="Content Placeholder 2"/>
          <p:cNvSpPr txBox="1">
            <a:spLocks/>
          </p:cNvSpPr>
          <p:nvPr/>
        </p:nvSpPr>
        <p:spPr>
          <a:xfrm>
            <a:off x="381000" y="1828800"/>
            <a:ext cx="8305800" cy="4419600"/>
          </a:xfrm>
          <a:prstGeom prst="rect">
            <a:avLst/>
          </a:prstGeom>
        </p:spPr>
        <p:txBody>
          <a:bodyPr>
            <a:normAutofit/>
          </a:bodyPr>
          <a:lstStyle>
            <a:lvl1pPr marL="342900" indent="-342900" algn="l" rtl="0" eaLnBrk="0" fontAlgn="base" hangingPunct="0">
              <a:spcBef>
                <a:spcPct val="20000"/>
              </a:spcBef>
              <a:spcAft>
                <a:spcPct val="0"/>
              </a:spcAft>
              <a:buClr>
                <a:schemeClr val="tx1"/>
              </a:buClr>
              <a:buSzPct val="150000"/>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000" b="1">
                <a:solidFill>
                  <a:schemeClr val="tx1"/>
                </a:solidFill>
                <a:latin typeface="+mn-lt"/>
              </a:defRPr>
            </a:lvl3pPr>
            <a:lvl4pPr marL="1600200" indent="-228600" algn="l" rtl="0" eaLnBrk="0" fontAlgn="base" hangingPunct="0">
              <a:spcBef>
                <a:spcPct val="20000"/>
              </a:spcBef>
              <a:spcAft>
                <a:spcPct val="0"/>
              </a:spcAft>
              <a:buClr>
                <a:schemeClr val="tx1"/>
              </a:buClr>
              <a:buSzPct val="150000"/>
              <a:buChar char="·"/>
              <a:defRPr b="1">
                <a:solidFill>
                  <a:schemeClr val="tx1"/>
                </a:solidFill>
                <a:latin typeface="+mn-lt"/>
              </a:defRPr>
            </a:lvl4pPr>
            <a:lvl5pPr marL="2057400" indent="-228600" algn="l" rtl="0" eaLnBrk="0" fontAlgn="base" hangingPunct="0">
              <a:spcBef>
                <a:spcPct val="20000"/>
              </a:spcBef>
              <a:spcAft>
                <a:spcPct val="0"/>
              </a:spcAft>
              <a:buClr>
                <a:schemeClr val="tx1"/>
              </a:buClr>
              <a:buSzPct val="150000"/>
              <a:buChar char="·"/>
              <a:defRPr b="1">
                <a:solidFill>
                  <a:schemeClr val="tx1"/>
                </a:solidFill>
                <a:latin typeface="+mn-lt"/>
              </a:defRPr>
            </a:lvl5pPr>
            <a:lvl6pPr marL="2514600" indent="-228600" algn="l" rtl="0" eaLnBrk="0" fontAlgn="base" hangingPunct="0">
              <a:spcBef>
                <a:spcPct val="20000"/>
              </a:spcBef>
              <a:spcAft>
                <a:spcPct val="0"/>
              </a:spcAft>
              <a:buClr>
                <a:schemeClr val="tx1"/>
              </a:buClr>
              <a:buSzPct val="150000"/>
              <a:buChar char="·"/>
              <a:defRPr b="1">
                <a:solidFill>
                  <a:schemeClr val="tx1"/>
                </a:solidFill>
                <a:latin typeface="+mn-lt"/>
              </a:defRPr>
            </a:lvl6pPr>
            <a:lvl7pPr marL="2971800" indent="-228600" algn="l" rtl="0" eaLnBrk="0" fontAlgn="base" hangingPunct="0">
              <a:spcBef>
                <a:spcPct val="20000"/>
              </a:spcBef>
              <a:spcAft>
                <a:spcPct val="0"/>
              </a:spcAft>
              <a:buClr>
                <a:schemeClr val="tx1"/>
              </a:buClr>
              <a:buSzPct val="150000"/>
              <a:buChar char="·"/>
              <a:defRPr b="1">
                <a:solidFill>
                  <a:schemeClr val="tx1"/>
                </a:solidFill>
                <a:latin typeface="+mn-lt"/>
              </a:defRPr>
            </a:lvl7pPr>
            <a:lvl8pPr marL="3429000" indent="-228600" algn="l" rtl="0" eaLnBrk="0" fontAlgn="base" hangingPunct="0">
              <a:spcBef>
                <a:spcPct val="20000"/>
              </a:spcBef>
              <a:spcAft>
                <a:spcPct val="0"/>
              </a:spcAft>
              <a:buClr>
                <a:schemeClr val="tx1"/>
              </a:buClr>
              <a:buSzPct val="150000"/>
              <a:buChar char="·"/>
              <a:defRPr b="1">
                <a:solidFill>
                  <a:schemeClr val="tx1"/>
                </a:solidFill>
                <a:latin typeface="+mn-lt"/>
              </a:defRPr>
            </a:lvl8pPr>
            <a:lvl9pPr marL="3886200" indent="-228600" algn="l" rtl="0" eaLnBrk="0" fontAlgn="base" hangingPunct="0">
              <a:spcBef>
                <a:spcPct val="20000"/>
              </a:spcBef>
              <a:spcAft>
                <a:spcPct val="0"/>
              </a:spcAft>
              <a:buClr>
                <a:schemeClr val="tx1"/>
              </a:buClr>
              <a:buSzPct val="150000"/>
              <a:buChar char="·"/>
              <a:defRPr b="1">
                <a:solidFill>
                  <a:schemeClr val="tx1"/>
                </a:solidFill>
                <a:latin typeface="+mn-lt"/>
              </a:defRPr>
            </a:lvl9pPr>
          </a:lstStyle>
          <a:p>
            <a:pPr marL="342900" marR="0" lvl="0" indent="-342900" algn="l" defTabSz="914400" rtl="0" eaLnBrk="0" fontAlgn="base" latinLnBrk="0" hangingPunct="0">
              <a:lnSpc>
                <a:spcPct val="100000"/>
              </a:lnSpc>
              <a:spcBef>
                <a:spcPts val="0"/>
              </a:spcBef>
              <a:spcAft>
                <a:spcPct val="0"/>
              </a:spcAft>
              <a:buClr>
                <a:srgbClr val="000000"/>
              </a:buClr>
              <a:buSzPct val="150000"/>
              <a:buFont typeface="Arial" panose="020B0604020202020204" pitchFamily="34" charset="0"/>
              <a:buChar char="•"/>
              <a:tabLst/>
              <a:defRPr/>
            </a:pPr>
            <a:r>
              <a:rPr kumimoji="0" lang="en-US" sz="2800" b="1" i="0" u="none" strike="noStrike" kern="0" cap="none" spc="0" normalizeH="0" baseline="0" noProof="0" dirty="0" smtClean="0">
                <a:ln>
                  <a:noFill/>
                </a:ln>
                <a:solidFill>
                  <a:srgbClr val="000000"/>
                </a:solidFill>
                <a:effectLst/>
                <a:uLnTx/>
                <a:uFillTx/>
                <a:latin typeface="Tw Cen MT"/>
                <a:ea typeface="+mn-ea"/>
                <a:cs typeface="+mn-cs"/>
              </a:rPr>
              <a:t>Started</a:t>
            </a:r>
            <a:r>
              <a:rPr kumimoji="0" lang="en-US" sz="2800" b="0" i="0" u="none" strike="noStrike" kern="0" cap="none" spc="0" normalizeH="0" baseline="0" noProof="0" dirty="0" smtClean="0">
                <a:ln>
                  <a:noFill/>
                </a:ln>
                <a:solidFill>
                  <a:srgbClr val="000000"/>
                </a:solidFill>
                <a:effectLst/>
                <a:uLnTx/>
                <a:uFillTx/>
                <a:latin typeface="Tw Cen MT"/>
                <a:ea typeface="+mn-ea"/>
                <a:cs typeface="+mn-cs"/>
              </a:rPr>
              <a:t>: November 2012 to support food security scenario building</a:t>
            </a:r>
          </a:p>
          <a:p>
            <a:pPr marL="342900" marR="0" lvl="0" indent="-342900" algn="l" defTabSz="914400" rtl="0" eaLnBrk="0" fontAlgn="base" latinLnBrk="0" hangingPunct="0">
              <a:lnSpc>
                <a:spcPct val="100000"/>
              </a:lnSpc>
              <a:spcBef>
                <a:spcPts val="0"/>
              </a:spcBef>
              <a:spcAft>
                <a:spcPct val="0"/>
              </a:spcAft>
              <a:buClr>
                <a:srgbClr val="000000"/>
              </a:buClr>
              <a:buSzPct val="150000"/>
              <a:buFont typeface="Arial" panose="020B0604020202020204" pitchFamily="34" charset="0"/>
              <a:buChar char="•"/>
              <a:tabLst/>
              <a:defRPr/>
            </a:pPr>
            <a:endParaRPr kumimoji="0" lang="en-US" sz="1000" b="0" i="0" u="none" strike="noStrike" kern="0" cap="none" spc="0" normalizeH="0" baseline="0" noProof="0" dirty="0" smtClean="0">
              <a:ln>
                <a:noFill/>
              </a:ln>
              <a:solidFill>
                <a:srgbClr val="000000"/>
              </a:solidFill>
              <a:effectLst/>
              <a:uLnTx/>
              <a:uFillTx/>
              <a:latin typeface="Tw Cen MT"/>
              <a:ea typeface="+mn-ea"/>
              <a:cs typeface="+mn-cs"/>
            </a:endParaRPr>
          </a:p>
          <a:p>
            <a:pPr marL="342900" marR="0" lvl="0" indent="-342900" algn="l" defTabSz="914400" rtl="0" eaLnBrk="0" fontAlgn="base" latinLnBrk="0" hangingPunct="0">
              <a:lnSpc>
                <a:spcPct val="100000"/>
              </a:lnSpc>
              <a:spcBef>
                <a:spcPts val="0"/>
              </a:spcBef>
              <a:spcAft>
                <a:spcPct val="0"/>
              </a:spcAft>
              <a:buClr>
                <a:srgbClr val="000000"/>
              </a:buClr>
              <a:buSzPct val="150000"/>
              <a:buFont typeface="Arial" panose="020B0604020202020204" pitchFamily="34" charset="0"/>
              <a:buChar char="•"/>
              <a:tabLst/>
              <a:defRPr/>
            </a:pPr>
            <a:r>
              <a:rPr kumimoji="0" lang="en-US" sz="2600" b="1" i="0" u="none" strike="noStrike" kern="0" cap="none" spc="0" normalizeH="0" baseline="0" noProof="0" dirty="0" smtClean="0">
                <a:ln>
                  <a:noFill/>
                </a:ln>
                <a:solidFill>
                  <a:srgbClr val="000000"/>
                </a:solidFill>
                <a:effectLst/>
                <a:uLnTx/>
                <a:uFillTx/>
                <a:latin typeface="Tw Cen MT"/>
                <a:ea typeface="+mn-ea"/>
                <a:cs typeface="+mn-cs"/>
              </a:rPr>
              <a:t>Purpose</a:t>
            </a:r>
            <a:r>
              <a:rPr kumimoji="0" lang="en-US" sz="2600" b="0" i="0" u="none" strike="noStrike" kern="0" cap="none" spc="0" normalizeH="0" baseline="0" noProof="0" dirty="0" smtClean="0">
                <a:ln>
                  <a:noFill/>
                </a:ln>
                <a:solidFill>
                  <a:srgbClr val="000000"/>
                </a:solidFill>
                <a:effectLst/>
                <a:uLnTx/>
                <a:uFillTx/>
                <a:latin typeface="Tw Cen MT"/>
                <a:ea typeface="+mn-ea"/>
                <a:cs typeface="+mn-cs"/>
              </a:rPr>
              <a:t>: to help with development of agroclimatology assumptions</a:t>
            </a:r>
          </a:p>
          <a:p>
            <a:pPr marL="342900" marR="0" lvl="0" indent="-342900" algn="l" defTabSz="914400" rtl="0" eaLnBrk="0" fontAlgn="base" latinLnBrk="0" hangingPunct="0">
              <a:lnSpc>
                <a:spcPct val="100000"/>
              </a:lnSpc>
              <a:spcBef>
                <a:spcPts val="0"/>
              </a:spcBef>
              <a:spcAft>
                <a:spcPct val="0"/>
              </a:spcAft>
              <a:buClr>
                <a:srgbClr val="000000"/>
              </a:buClr>
              <a:buSzPct val="150000"/>
              <a:buFont typeface="Arial" panose="020B0604020202020204" pitchFamily="34" charset="0"/>
              <a:buChar char="•"/>
              <a:tabLst/>
              <a:defRPr/>
            </a:pPr>
            <a:endParaRPr kumimoji="0" lang="en-US" sz="1000" b="0" i="0" u="none" strike="noStrike" kern="0" cap="none" spc="0" normalizeH="0" baseline="0" noProof="0" dirty="0" smtClean="0">
              <a:ln>
                <a:noFill/>
              </a:ln>
              <a:solidFill>
                <a:srgbClr val="000000"/>
              </a:solidFill>
              <a:effectLst/>
              <a:uLnTx/>
              <a:uFillTx/>
              <a:latin typeface="Tw Cen MT"/>
              <a:ea typeface="+mn-ea"/>
              <a:cs typeface="+mn-cs"/>
            </a:endParaRPr>
          </a:p>
          <a:p>
            <a:pPr marL="342900" marR="0" lvl="0" indent="-342900" algn="l" defTabSz="914400" rtl="0" eaLnBrk="0" fontAlgn="base" latinLnBrk="0" hangingPunct="0">
              <a:lnSpc>
                <a:spcPct val="100000"/>
              </a:lnSpc>
              <a:spcBef>
                <a:spcPts val="0"/>
              </a:spcBef>
              <a:spcAft>
                <a:spcPct val="0"/>
              </a:spcAft>
              <a:buClr>
                <a:srgbClr val="000000"/>
              </a:buClr>
              <a:buSzPct val="150000"/>
              <a:buFont typeface="Arial" panose="020B0604020202020204" pitchFamily="34" charset="0"/>
              <a:buChar char="•"/>
              <a:tabLst/>
              <a:defRPr/>
            </a:pPr>
            <a:r>
              <a:rPr kumimoji="0" lang="en-US" sz="2600" b="1" i="0" u="none" strike="noStrike" kern="0" cap="none" spc="0" normalizeH="0" baseline="0" noProof="0" dirty="0" smtClean="0">
                <a:ln>
                  <a:noFill/>
                </a:ln>
                <a:solidFill>
                  <a:srgbClr val="000000"/>
                </a:solidFill>
                <a:effectLst/>
                <a:uLnTx/>
                <a:uFillTx/>
                <a:latin typeface="Tw Cen MT"/>
                <a:ea typeface="+mn-ea"/>
                <a:cs typeface="+mn-cs"/>
              </a:rPr>
              <a:t>Committee</a:t>
            </a:r>
            <a:r>
              <a:rPr kumimoji="0" lang="en-US" sz="2600" b="0" i="0" u="none" strike="noStrike" kern="0" cap="none" spc="0" normalizeH="0" baseline="0" noProof="0" dirty="0" smtClean="0">
                <a:ln>
                  <a:noFill/>
                </a:ln>
                <a:solidFill>
                  <a:srgbClr val="000000"/>
                </a:solidFill>
                <a:effectLst/>
                <a:uLnTx/>
                <a:uFillTx/>
                <a:latin typeface="Tw Cen MT"/>
                <a:ea typeface="+mn-ea"/>
                <a:cs typeface="+mn-cs"/>
              </a:rPr>
              <a:t>: regional </a:t>
            </a:r>
            <a:r>
              <a:rPr kumimoji="0" lang="en-US" sz="2600" b="0" i="0" u="none" strike="noStrike" kern="0" cap="none" spc="0" normalizeH="0" baseline="0" noProof="0" dirty="0">
                <a:ln>
                  <a:noFill/>
                </a:ln>
                <a:solidFill>
                  <a:srgbClr val="000000"/>
                </a:solidFill>
                <a:effectLst/>
                <a:uLnTx/>
                <a:uFillTx/>
                <a:latin typeface="Tw Cen MT"/>
                <a:ea typeface="+mn-ea"/>
                <a:cs typeface="+mn-cs"/>
              </a:rPr>
              <a:t>s</a:t>
            </a:r>
            <a:r>
              <a:rPr kumimoji="0" lang="en-US" sz="2600" b="0" i="0" u="none" strike="noStrike" kern="0" cap="none" spc="0" normalizeH="0" baseline="0" noProof="0" dirty="0" smtClean="0">
                <a:ln>
                  <a:noFill/>
                </a:ln>
                <a:solidFill>
                  <a:srgbClr val="000000"/>
                </a:solidFill>
                <a:effectLst/>
                <a:uLnTx/>
                <a:uFillTx/>
                <a:latin typeface="Tw Cen MT"/>
                <a:ea typeface="+mn-ea"/>
                <a:cs typeface="+mn-cs"/>
              </a:rPr>
              <a:t>cientists and scientists at NOAA CPC, USGS, UCSB, and NASA</a:t>
            </a:r>
          </a:p>
          <a:p>
            <a:pPr marL="342900" marR="0" lvl="0" indent="-342900" algn="l" defTabSz="914400" rtl="0" eaLnBrk="0" fontAlgn="base" latinLnBrk="0" hangingPunct="0">
              <a:lnSpc>
                <a:spcPct val="100000"/>
              </a:lnSpc>
              <a:spcBef>
                <a:spcPts val="0"/>
              </a:spcBef>
              <a:spcAft>
                <a:spcPct val="0"/>
              </a:spcAft>
              <a:buClr>
                <a:srgbClr val="000000"/>
              </a:buClr>
              <a:buSzPct val="150000"/>
              <a:buFont typeface="Arial" panose="020B0604020202020204" pitchFamily="34" charset="0"/>
              <a:buChar char="•"/>
              <a:tabLst/>
              <a:defRPr/>
            </a:pPr>
            <a:endParaRPr kumimoji="0" lang="en-US" sz="1000" b="0" i="0" u="none" strike="noStrike" kern="0" cap="none" spc="0" normalizeH="0" baseline="0" noProof="0" dirty="0" smtClean="0">
              <a:ln>
                <a:noFill/>
              </a:ln>
              <a:solidFill>
                <a:srgbClr val="000000"/>
              </a:solidFill>
              <a:effectLst/>
              <a:uLnTx/>
              <a:uFillTx/>
              <a:latin typeface="Tw Cen MT"/>
              <a:ea typeface="+mn-ea"/>
              <a:cs typeface="+mn-cs"/>
            </a:endParaRPr>
          </a:p>
          <a:p>
            <a:pPr marL="342900" marR="0" lvl="0" indent="-342900" algn="l" defTabSz="914400" rtl="0" eaLnBrk="0" fontAlgn="base" latinLnBrk="0" hangingPunct="0">
              <a:lnSpc>
                <a:spcPct val="100000"/>
              </a:lnSpc>
              <a:spcBef>
                <a:spcPts val="0"/>
              </a:spcBef>
              <a:spcAft>
                <a:spcPct val="0"/>
              </a:spcAft>
              <a:buClr>
                <a:srgbClr val="000000"/>
              </a:buClr>
              <a:buSzPct val="150000"/>
              <a:buFont typeface="Arial" panose="020B0604020202020204" pitchFamily="34" charset="0"/>
              <a:buChar char="•"/>
              <a:tabLst/>
              <a:defRPr/>
            </a:pPr>
            <a:r>
              <a:rPr kumimoji="0" lang="en-US" sz="2600" b="1" i="0" u="none" strike="noStrike" kern="0" cap="none" spc="0" normalizeH="0" baseline="0" noProof="0" dirty="0" smtClean="0">
                <a:ln>
                  <a:noFill/>
                </a:ln>
                <a:solidFill>
                  <a:srgbClr val="000000"/>
                </a:solidFill>
                <a:effectLst/>
                <a:uLnTx/>
                <a:uFillTx/>
                <a:latin typeface="Tw Cen MT"/>
                <a:ea typeface="+mn-ea"/>
                <a:cs typeface="+mn-cs"/>
              </a:rPr>
              <a:t>Occasional participants</a:t>
            </a:r>
            <a:r>
              <a:rPr kumimoji="0" lang="en-US" sz="2600" b="0" i="0" u="none" strike="noStrike" kern="0" cap="none" spc="0" normalizeH="0" baseline="0" noProof="0" dirty="0" smtClean="0">
                <a:ln>
                  <a:noFill/>
                </a:ln>
                <a:solidFill>
                  <a:srgbClr val="000000"/>
                </a:solidFill>
                <a:effectLst/>
                <a:uLnTx/>
                <a:uFillTx/>
                <a:latin typeface="Tw Cen MT"/>
                <a:ea typeface="+mn-ea"/>
                <a:cs typeface="+mn-cs"/>
              </a:rPr>
              <a:t>: Caribbean Institute of Meteorology and Hydrology, Princeton University, and others</a:t>
            </a:r>
          </a:p>
        </p:txBody>
      </p:sp>
      <p:sp>
        <p:nvSpPr>
          <p:cNvPr id="4"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309744146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6200" y="5333999"/>
            <a:ext cx="8915400" cy="1487905"/>
          </a:xfrm>
          <a:prstGeom prst="rect">
            <a:avLst/>
          </a:prstGeom>
          <a:solidFill>
            <a:schemeClr val="bg1"/>
          </a:solidFill>
          <a:ln>
            <a:solidFill>
              <a:schemeClr val="bg1"/>
            </a:solidFill>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6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 name="TextBox 1"/>
          <p:cNvSpPr txBox="1"/>
          <p:nvPr/>
        </p:nvSpPr>
        <p:spPr>
          <a:xfrm>
            <a:off x="838200" y="555926"/>
            <a:ext cx="762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a:ea typeface="+mn-ea"/>
                <a:cs typeface="+mn-cs"/>
              </a:rPr>
              <a:t>FEWS NET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a:ea typeface="+mn-ea"/>
                <a:cs typeface="+mn-cs"/>
              </a:rPr>
              <a:t>Monthly Seasonal Forecast Review</a:t>
            </a:r>
          </a:p>
        </p:txBody>
      </p:sp>
      <p:graphicFrame>
        <p:nvGraphicFramePr>
          <p:cNvPr id="3" name="Table 2"/>
          <p:cNvGraphicFramePr>
            <a:graphicFrameLocks noGrp="1"/>
          </p:cNvGraphicFramePr>
          <p:nvPr>
            <p:extLst/>
          </p:nvPr>
        </p:nvGraphicFramePr>
        <p:xfrm>
          <a:off x="1066800" y="1600201"/>
          <a:ext cx="5181600" cy="4755838"/>
        </p:xfrm>
        <a:graphic>
          <a:graphicData uri="http://schemas.openxmlformats.org/drawingml/2006/table">
            <a:tbl>
              <a:tblPr firstRow="1" firstCol="1" bandRow="1"/>
              <a:tblGrid>
                <a:gridCol w="729343">
                  <a:extLst>
                    <a:ext uri="{9D8B030D-6E8A-4147-A177-3AD203B41FA5}">
                      <a16:colId xmlns:a16="http://schemas.microsoft.com/office/drawing/2014/main" val="20000"/>
                    </a:ext>
                  </a:extLst>
                </a:gridCol>
                <a:gridCol w="729343">
                  <a:extLst>
                    <a:ext uri="{9D8B030D-6E8A-4147-A177-3AD203B41FA5}">
                      <a16:colId xmlns:a16="http://schemas.microsoft.com/office/drawing/2014/main" val="20001"/>
                    </a:ext>
                  </a:extLst>
                </a:gridCol>
                <a:gridCol w="729343">
                  <a:extLst>
                    <a:ext uri="{9D8B030D-6E8A-4147-A177-3AD203B41FA5}">
                      <a16:colId xmlns:a16="http://schemas.microsoft.com/office/drawing/2014/main" val="20002"/>
                    </a:ext>
                  </a:extLst>
                </a:gridCol>
                <a:gridCol w="729343">
                  <a:extLst>
                    <a:ext uri="{9D8B030D-6E8A-4147-A177-3AD203B41FA5}">
                      <a16:colId xmlns:a16="http://schemas.microsoft.com/office/drawing/2014/main" val="20003"/>
                    </a:ext>
                  </a:extLst>
                </a:gridCol>
                <a:gridCol w="729343">
                  <a:extLst>
                    <a:ext uri="{9D8B030D-6E8A-4147-A177-3AD203B41FA5}">
                      <a16:colId xmlns:a16="http://schemas.microsoft.com/office/drawing/2014/main" val="20004"/>
                    </a:ext>
                  </a:extLst>
                </a:gridCol>
                <a:gridCol w="729343">
                  <a:extLst>
                    <a:ext uri="{9D8B030D-6E8A-4147-A177-3AD203B41FA5}">
                      <a16:colId xmlns:a16="http://schemas.microsoft.com/office/drawing/2014/main" val="20005"/>
                    </a:ext>
                  </a:extLst>
                </a:gridCol>
                <a:gridCol w="805542">
                  <a:extLst>
                    <a:ext uri="{9D8B030D-6E8A-4147-A177-3AD203B41FA5}">
                      <a16:colId xmlns:a16="http://schemas.microsoft.com/office/drawing/2014/main" val="20006"/>
                    </a:ext>
                  </a:extLst>
                </a:gridCol>
              </a:tblGrid>
              <a:tr h="632811">
                <a:tc gridSpan="7">
                  <a:txBody>
                    <a:bodyPr/>
                    <a:lstStyle/>
                    <a:p>
                      <a:pPr marL="0" marR="0">
                        <a:spcBef>
                          <a:spcPts val="0"/>
                        </a:spcBef>
                        <a:spcAft>
                          <a:spcPts val="0"/>
                        </a:spcAft>
                      </a:pPr>
                      <a:r>
                        <a:rPr lang="en-US" sz="2200" b="1" dirty="0">
                          <a:solidFill>
                            <a:srgbClr val="000000"/>
                          </a:solidFill>
                          <a:effectLst/>
                          <a:latin typeface="Calibri"/>
                          <a:ea typeface="Times New Roman"/>
                          <a:cs typeface="Times New Roman"/>
                        </a:rPr>
                        <a:t>November</a:t>
                      </a:r>
                      <a:endParaRPr lang="en-US" sz="1100" dirty="0">
                        <a:effectLst/>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6467">
                <a:tc>
                  <a:txBody>
                    <a:bodyPr/>
                    <a:lstStyle/>
                    <a:p>
                      <a:pPr marL="0" marR="0">
                        <a:spcBef>
                          <a:spcPts val="0"/>
                        </a:spcBef>
                        <a:spcAft>
                          <a:spcPts val="0"/>
                        </a:spcAft>
                      </a:pPr>
                      <a:r>
                        <a:rPr lang="en-US" sz="1100" dirty="0">
                          <a:effectLst/>
                          <a:latin typeface="Calibri"/>
                          <a:ea typeface="Times New Roman"/>
                          <a:cs typeface="Times New Roman"/>
                        </a:rPr>
                        <a:t>M</a:t>
                      </a:r>
                      <a:endParaRPr lang="en-US" sz="1100" dirty="0">
                        <a:effectLst/>
                        <a:latin typeface="Calibri"/>
                        <a:ea typeface="Calibri"/>
                        <a:cs typeface="Times New Roman"/>
                      </a:endParaRPr>
                    </a:p>
                  </a:txBody>
                  <a:tcPr marL="68580" marR="68580" marT="0" marB="0" anchor="b">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Times New Roman"/>
                          <a:cs typeface="Times New Roman"/>
                        </a:rPr>
                        <a:t>T</a:t>
                      </a:r>
                      <a:endParaRPr lang="en-US" sz="1100">
                        <a:effectLst/>
                        <a:latin typeface="Calibri"/>
                        <a:ea typeface="Calibri"/>
                        <a:cs typeface="Times New Roman"/>
                      </a:endParaRPr>
                    </a:p>
                  </a:txBody>
                  <a:tcPr marL="68580" marR="68580" marT="0" marB="0" anchor="b">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W</a:t>
                      </a:r>
                      <a:endParaRPr lang="en-US" sz="1100" dirty="0">
                        <a:effectLst/>
                        <a:latin typeface="Calibri"/>
                        <a:ea typeface="Calibri"/>
                        <a:cs typeface="Times New Roman"/>
                      </a:endParaRPr>
                    </a:p>
                  </a:txBody>
                  <a:tcPr marL="68580" marR="68580" marT="0" marB="0" anchor="b">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T</a:t>
                      </a:r>
                      <a:endParaRPr lang="en-US" sz="1100" dirty="0">
                        <a:effectLst/>
                        <a:latin typeface="Calibri"/>
                        <a:ea typeface="Calibri"/>
                        <a:cs typeface="Times New Roman"/>
                      </a:endParaRPr>
                    </a:p>
                  </a:txBody>
                  <a:tcPr marL="68580" marR="68580" marT="0" marB="0" anchor="b">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F</a:t>
                      </a:r>
                      <a:endParaRPr lang="en-US" sz="1100" dirty="0">
                        <a:effectLst/>
                        <a:latin typeface="Calibri"/>
                        <a:ea typeface="Calibri"/>
                        <a:cs typeface="Times New Roman"/>
                      </a:endParaRPr>
                    </a:p>
                  </a:txBody>
                  <a:tcPr marL="68580" marR="68580" marT="0" marB="0" anchor="b">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Times New Roman"/>
                          <a:cs typeface="Times New Roman"/>
                        </a:rPr>
                        <a:t>S</a:t>
                      </a:r>
                      <a:endParaRPr lang="en-US" sz="1100">
                        <a:effectLst/>
                        <a:latin typeface="Calibri"/>
                        <a:ea typeface="Calibri"/>
                        <a:cs typeface="Times New Roman"/>
                      </a:endParaRPr>
                    </a:p>
                  </a:txBody>
                  <a:tcPr marL="68580" marR="68580" marT="0" marB="0" anchor="b">
                    <a:lnL>
                      <a:noFill/>
                    </a:lnL>
                    <a:lnR>
                      <a:noFill/>
                    </a:lnR>
                    <a:lnT>
                      <a:noFill/>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Times New Roman"/>
                          <a:cs typeface="Times New Roman"/>
                        </a:rPr>
                        <a:t>S</a:t>
                      </a:r>
                      <a:endParaRPr lang="en-US" sz="1100">
                        <a:effectLst/>
                        <a:latin typeface="Calibri"/>
                        <a:ea typeface="Calibri"/>
                        <a:cs typeface="Times New Roman"/>
                      </a:endParaRPr>
                    </a:p>
                  </a:txBody>
                  <a:tcPr marL="68580" marR="68580" marT="0" marB="0" anchor="b">
                    <a:lnL>
                      <a:noFill/>
                    </a:lnL>
                    <a:lnR>
                      <a:noFill/>
                    </a:lnR>
                    <a:lnT>
                      <a:noFill/>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0248">
                <a:tc>
                  <a:txBody>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 </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Times New Roman"/>
                          <a:cs typeface="Times New Roman"/>
                        </a:rPr>
                        <a:t>1</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0248">
                <a:tc>
                  <a:txBody>
                    <a:bodyPr/>
                    <a:lstStyle/>
                    <a:p>
                      <a:pPr marL="0" marR="0">
                        <a:spcBef>
                          <a:spcPts val="0"/>
                        </a:spcBef>
                        <a:spcAft>
                          <a:spcPts val="0"/>
                        </a:spcAft>
                      </a:pPr>
                      <a:r>
                        <a:rPr lang="en-US" sz="1100">
                          <a:effectLst/>
                          <a:latin typeface="Calibri"/>
                          <a:ea typeface="Times New Roman"/>
                          <a:cs typeface="Times New Roman"/>
                        </a:rPr>
                        <a:t>2</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3</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100" dirty="0">
                          <a:effectLst/>
                          <a:latin typeface="Calibri"/>
                          <a:ea typeface="Times New Roman"/>
                          <a:cs typeface="Times New Roman"/>
                        </a:rPr>
                        <a:t>4</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100" dirty="0">
                          <a:effectLst/>
                          <a:latin typeface="Calibri"/>
                          <a:ea typeface="Times New Roman"/>
                          <a:cs typeface="Times New Roman"/>
                        </a:rPr>
                        <a:t>5</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100" dirty="0">
                          <a:effectLst/>
                          <a:latin typeface="Calibri"/>
                          <a:ea typeface="Times New Roman"/>
                          <a:cs typeface="Times New Roman"/>
                        </a:rPr>
                        <a:t>6</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100" dirty="0">
                          <a:effectLst/>
                          <a:latin typeface="Calibri"/>
                          <a:ea typeface="Times New Roman"/>
                          <a:cs typeface="Times New Roman"/>
                        </a:rPr>
                        <a:t>7</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100" dirty="0">
                          <a:effectLst/>
                          <a:latin typeface="Calibri"/>
                          <a:ea typeface="Times New Roman"/>
                          <a:cs typeface="Times New Roman"/>
                        </a:rPr>
                        <a:t>8</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0248">
                <a:tc>
                  <a:txBody>
                    <a:bodyPr/>
                    <a:lstStyle/>
                    <a:p>
                      <a:pPr marL="0" marR="0">
                        <a:spcBef>
                          <a:spcPts val="0"/>
                        </a:spcBef>
                        <a:spcAft>
                          <a:spcPts val="0"/>
                        </a:spcAft>
                      </a:pPr>
                      <a:r>
                        <a:rPr lang="en-US" sz="1100">
                          <a:effectLst/>
                          <a:latin typeface="Calibri"/>
                          <a:ea typeface="Times New Roman"/>
                          <a:cs typeface="Times New Roman"/>
                        </a:rPr>
                        <a:t>9</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10</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b="1" dirty="0">
                          <a:ln w="9525" cap="flat" cmpd="sng" algn="ctr">
                            <a:solidFill>
                              <a:srgbClr val="FEFEFE"/>
                            </a:solidFill>
                            <a:prstDash val="solid"/>
                            <a:round/>
                          </a:ln>
                          <a:solidFill>
                            <a:srgbClr val="FFC000"/>
                          </a:solidFill>
                          <a:effectLst>
                            <a:outerShdw blurRad="50000" dist="50800" dir="7500000" algn="tl">
                              <a:srgbClr val="000000">
                                <a:alpha val="35000"/>
                              </a:srgbClr>
                            </a:outerShdw>
                          </a:effectLst>
                          <a:latin typeface="Calibri"/>
                          <a:ea typeface="Times New Roman"/>
                          <a:cs typeface="Times New Roman"/>
                        </a:rPr>
                        <a:t>11</a:t>
                      </a:r>
                      <a:endParaRPr lang="en-US" sz="32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12</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w="9525" cap="flat" cmpd="sng" algn="ctr">
                            <a:solidFill>
                              <a:srgbClr val="FEFEFE"/>
                            </a:solidFill>
                            <a:prstDash val="solid"/>
                            <a:round/>
                          </a:ln>
                          <a:solidFill>
                            <a:srgbClr val="FFC000"/>
                          </a:solidFill>
                          <a:effectLst>
                            <a:outerShdw blurRad="50000" dist="50800" dir="7500000" algn="tl">
                              <a:srgbClr val="000000">
                                <a:alpha val="35000"/>
                              </a:srgbClr>
                            </a:outerShdw>
                          </a:effectLst>
                          <a:uLnTx/>
                          <a:uFillTx/>
                          <a:latin typeface="+mn-lt"/>
                          <a:ea typeface="Times New Roman"/>
                          <a:cs typeface="Times New Roman"/>
                        </a:rPr>
                        <a:t>13</a:t>
                      </a:r>
                      <a:endParaRPr kumimoji="0" lang="en-US" sz="32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a:spcBef>
                          <a:spcPts val="0"/>
                        </a:spcBef>
                        <a:spcAft>
                          <a:spcPts val="0"/>
                        </a:spcAft>
                      </a:pP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Calibri"/>
                          <a:ea typeface="Times New Roman"/>
                          <a:cs typeface="Times New Roman"/>
                        </a:rPr>
                        <a:t>14</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Times New Roman"/>
                          <a:cs typeface="Times New Roman"/>
                        </a:rPr>
                        <a:t>15</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90248">
                <a:tc>
                  <a:txBody>
                    <a:bodyPr/>
                    <a:lstStyle/>
                    <a:p>
                      <a:pPr marL="0" marR="0">
                        <a:spcBef>
                          <a:spcPts val="0"/>
                        </a:spcBef>
                        <a:spcAft>
                          <a:spcPts val="0"/>
                        </a:spcAft>
                      </a:pPr>
                      <a:r>
                        <a:rPr lang="en-US" sz="1100">
                          <a:effectLst/>
                          <a:latin typeface="Calibri"/>
                          <a:ea typeface="Times New Roman"/>
                          <a:cs typeface="Times New Roman"/>
                        </a:rPr>
                        <a:t>16</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17</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b="1" dirty="0">
                          <a:ln w="9525" cap="flat" cmpd="sng" algn="ctr">
                            <a:solidFill>
                              <a:srgbClr val="FEFEFE"/>
                            </a:solidFill>
                            <a:prstDash val="solid"/>
                            <a:round/>
                          </a:ln>
                          <a:solidFill>
                            <a:srgbClr val="FFC000"/>
                          </a:solidFill>
                          <a:effectLst>
                            <a:outerShdw blurRad="50000" dist="50800" dir="7500000" algn="tl">
                              <a:srgbClr val="000000">
                                <a:alpha val="35000"/>
                              </a:srgbClr>
                            </a:outerShdw>
                          </a:effectLst>
                          <a:latin typeface="Calibri"/>
                          <a:ea typeface="Times New Roman"/>
                          <a:cs typeface="Times New Roman"/>
                        </a:rPr>
                        <a:t>18</a:t>
                      </a:r>
                      <a:endParaRPr lang="en-US" sz="32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b="1" dirty="0">
                          <a:ln w="9525" cap="flat" cmpd="sng" algn="ctr">
                            <a:solidFill>
                              <a:srgbClr val="FEFEFE"/>
                            </a:solidFill>
                            <a:prstDash val="solid"/>
                            <a:round/>
                          </a:ln>
                          <a:solidFill>
                            <a:srgbClr val="FFC000"/>
                          </a:solidFill>
                          <a:effectLst>
                            <a:outerShdw blurRad="50000" dist="50800" dir="7500000" algn="tl">
                              <a:srgbClr val="000000">
                                <a:alpha val="35000"/>
                              </a:srgbClr>
                            </a:outerShdw>
                          </a:effectLst>
                          <a:latin typeface="Calibri"/>
                          <a:ea typeface="Times New Roman"/>
                          <a:cs typeface="Times New Roman"/>
                        </a:rPr>
                        <a:t>19</a:t>
                      </a:r>
                      <a:endParaRPr lang="en-US" sz="32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Times New Roman"/>
                          <a:cs typeface="Times New Roman"/>
                        </a:rPr>
                        <a:t>20</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Times New Roman"/>
                          <a:cs typeface="Times New Roman"/>
                        </a:rPr>
                        <a:t>21</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22</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0248">
                <a:tc>
                  <a:txBody>
                    <a:bodyPr/>
                    <a:lstStyle/>
                    <a:p>
                      <a:pPr marL="0" marR="0">
                        <a:spcBef>
                          <a:spcPts val="0"/>
                        </a:spcBef>
                        <a:spcAft>
                          <a:spcPts val="0"/>
                        </a:spcAft>
                      </a:pPr>
                      <a:r>
                        <a:rPr lang="en-US" sz="1100">
                          <a:effectLst/>
                          <a:latin typeface="Calibri"/>
                          <a:ea typeface="Times New Roman"/>
                          <a:cs typeface="Times New Roman"/>
                        </a:rPr>
                        <a:t>23</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24</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25</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26</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27</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Times New Roman"/>
                          <a:cs typeface="Times New Roman"/>
                        </a:rPr>
                        <a:t>28</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Times New Roman"/>
                          <a:cs typeface="Times New Roman"/>
                        </a:rPr>
                        <a:t>29</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0248">
                <a:tc>
                  <a:txBody>
                    <a:bodyPr/>
                    <a:lstStyle/>
                    <a:p>
                      <a:pPr marL="0" marR="0">
                        <a:spcBef>
                          <a:spcPts val="0"/>
                        </a:spcBef>
                        <a:spcAft>
                          <a:spcPts val="0"/>
                        </a:spcAft>
                      </a:pPr>
                      <a:r>
                        <a:rPr lang="en-US" sz="1100">
                          <a:effectLst/>
                          <a:latin typeface="Calibri"/>
                          <a:ea typeface="Times New Roman"/>
                          <a:cs typeface="Times New Roman"/>
                        </a:rPr>
                        <a:t>30</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100" dirty="0">
                          <a:effectLst/>
                          <a:latin typeface="Calibri"/>
                          <a:ea typeface="Times New Roman"/>
                          <a:cs typeface="Times New Roman"/>
                        </a:rPr>
                        <a:t>31</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100" dirty="0">
                          <a:effectLst/>
                          <a:latin typeface="Calibri"/>
                          <a:ea typeface="Times New Roman"/>
                          <a:cs typeface="Times New Roman"/>
                        </a:rPr>
                        <a:t> </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100" dirty="0">
                          <a:effectLst/>
                          <a:latin typeface="Calibri"/>
                          <a:ea typeface="Times New Roman"/>
                          <a:cs typeface="Times New Roman"/>
                        </a:rPr>
                        <a:t> </a:t>
                      </a:r>
                      <a:endParaRPr lang="en-US" sz="1100" dirty="0">
                        <a:effectLst/>
                        <a:latin typeface="Calibri"/>
                        <a:ea typeface="Calibri"/>
                        <a:cs typeface="Times New Roman"/>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bl>
          </a:graphicData>
        </a:graphic>
      </p:graphicFrame>
      <p:sp>
        <p:nvSpPr>
          <p:cNvPr id="4" name="TextBox 3"/>
          <p:cNvSpPr txBox="1"/>
          <p:nvPr/>
        </p:nvSpPr>
        <p:spPr>
          <a:xfrm>
            <a:off x="3784599" y="3088736"/>
            <a:ext cx="43434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Tw Cen MT"/>
                <a:ea typeface="+mn-ea"/>
                <a:cs typeface="+mn-cs"/>
              </a:rPr>
              <a:t>#2 HO distributes draft assumptions to review committee</a:t>
            </a:r>
            <a:endParaRPr kumimoji="0" lang="en-US" sz="24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5" name="TextBox 4"/>
          <p:cNvSpPr txBox="1"/>
          <p:nvPr/>
        </p:nvSpPr>
        <p:spPr>
          <a:xfrm>
            <a:off x="1002632" y="3052326"/>
            <a:ext cx="2459023" cy="830997"/>
          </a:xfrm>
          <a:prstGeom prst="rect">
            <a:avLst/>
          </a:prstGeom>
          <a:solidFill>
            <a:srgbClr val="CC00FF"/>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Tw Cen MT"/>
                <a:ea typeface="+mn-ea"/>
                <a:cs typeface="+mn-cs"/>
              </a:rPr>
              <a:t>#1 Climate model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Tw Cen MT"/>
                <a:ea typeface="+mn-ea"/>
                <a:cs typeface="+mn-cs"/>
              </a:rPr>
              <a:t>forecasts released</a:t>
            </a:r>
            <a:endParaRPr kumimoji="0" lang="en-US" sz="24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TextBox 5"/>
          <p:cNvSpPr txBox="1"/>
          <p:nvPr/>
        </p:nvSpPr>
        <p:spPr>
          <a:xfrm>
            <a:off x="1219200" y="5181599"/>
            <a:ext cx="1828800" cy="1200329"/>
          </a:xfrm>
          <a:prstGeom prst="rect">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Tw Cen MT"/>
                <a:ea typeface="+mn-ea"/>
                <a:cs typeface="+mn-cs"/>
              </a:rPr>
              <a:t>#3 Climate Scientist Webinar</a:t>
            </a:r>
            <a:endParaRPr kumimoji="0" lang="en-US" sz="24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7" name="TextBox 6"/>
          <p:cNvSpPr txBox="1"/>
          <p:nvPr/>
        </p:nvSpPr>
        <p:spPr>
          <a:xfrm>
            <a:off x="3343728" y="5181599"/>
            <a:ext cx="2612571" cy="1200329"/>
          </a:xfrm>
          <a:prstGeom prst="rect">
            <a:avLst/>
          </a:prstGeom>
          <a:solidFill>
            <a:srgbClr val="FF7C8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Tw Cen MT"/>
                <a:ea typeface="+mn-ea"/>
                <a:cs typeface="+mn-cs"/>
              </a:rPr>
              <a:t>#4 Science Partners + FS Analysts Webinar</a:t>
            </a:r>
            <a:endParaRPr kumimoji="0" lang="en-US" sz="24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9"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68879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0014" y="304800"/>
            <a:ext cx="7620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a:ea typeface="+mn-ea"/>
                <a:cs typeface="+mn-cs"/>
              </a:rPr>
              <a:t>FEWS NET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w Cen MT"/>
                <a:ea typeface="+mn-ea"/>
                <a:cs typeface="+mn-cs"/>
              </a:rPr>
              <a:t>Monthly Seasonal Forecast Review</a:t>
            </a:r>
          </a:p>
        </p:txBody>
      </p:sp>
      <p:sp>
        <p:nvSpPr>
          <p:cNvPr id="6" name="Rectangle 5"/>
          <p:cNvSpPr/>
          <p:nvPr/>
        </p:nvSpPr>
        <p:spPr>
          <a:xfrm>
            <a:off x="4533900" y="2053639"/>
            <a:ext cx="4256314"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Tw Cen MT"/>
                <a:ea typeface="+mn-ea"/>
                <a:cs typeface="+mn-cs"/>
              </a:rPr>
              <a:t>Wednesday Webinar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smtClean="0">
                <a:ln>
                  <a:noFill/>
                </a:ln>
                <a:solidFill>
                  <a:srgbClr val="000000"/>
                </a:solidFill>
                <a:effectLst/>
                <a:uLnTx/>
                <a:uFillTx/>
                <a:latin typeface="Tw Cen MT"/>
                <a:ea typeface="+mn-ea"/>
                <a:cs typeface="+mn-cs"/>
              </a:rPr>
              <a:t>Purpose</a:t>
            </a: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 climate scientists review draft </a:t>
            </a:r>
            <a:r>
              <a:rPr kumimoji="0" lang="en-US" sz="2400" b="0" i="0" u="none" strike="noStrike" kern="0" cap="none" spc="0" normalizeH="0" baseline="0" noProof="0" dirty="0">
                <a:ln>
                  <a:noFill/>
                </a:ln>
                <a:solidFill>
                  <a:srgbClr val="000000"/>
                </a:solidFill>
                <a:effectLst/>
                <a:uLnTx/>
                <a:uFillTx/>
                <a:latin typeface="Tw Cen MT"/>
                <a:ea typeface="+mn-ea"/>
                <a:cs typeface="+mn-cs"/>
              </a:rPr>
              <a:t>working </a:t>
            </a: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assumptions in </a:t>
            </a:r>
            <a:r>
              <a:rPr kumimoji="0" lang="en-US" sz="2400" b="0" i="0" u="none" strike="noStrike" kern="0" cap="none" spc="0" normalizeH="0" baseline="0" noProof="0" dirty="0">
                <a:ln>
                  <a:noFill/>
                </a:ln>
                <a:solidFill>
                  <a:srgbClr val="000000"/>
                </a:solidFill>
                <a:effectLst/>
                <a:uLnTx/>
                <a:uFillTx/>
                <a:latin typeface="Tw Cen MT"/>
                <a:ea typeface="+mn-ea"/>
                <a:cs typeface="+mn-cs"/>
              </a:rPr>
              <a:t>light of: </a:t>
            </a:r>
            <a:endParaRPr kumimoji="0" lang="en-US" sz="2400" b="0" i="0" u="none" strike="noStrike" kern="0" cap="none" spc="0" normalizeH="0" baseline="0" noProof="0" dirty="0" smtClean="0">
              <a:ln>
                <a:noFill/>
              </a:ln>
              <a:solidFill>
                <a:srgbClr val="000000"/>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climatology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current </a:t>
            </a:r>
            <a:r>
              <a:rPr kumimoji="0" lang="en-US" sz="2400" b="0" i="0" u="none" strike="noStrike" kern="0" cap="none" spc="0" normalizeH="0" baseline="0" noProof="0" dirty="0">
                <a:ln>
                  <a:noFill/>
                </a:ln>
                <a:solidFill>
                  <a:srgbClr val="000000"/>
                </a:solidFill>
                <a:effectLst/>
                <a:uLnTx/>
                <a:uFillTx/>
                <a:latin typeface="Tw Cen MT"/>
                <a:ea typeface="+mn-ea"/>
                <a:cs typeface="+mn-cs"/>
              </a:rPr>
              <a:t>climate </a:t>
            </a: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modes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seasonal forecasts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observational data</a:t>
            </a:r>
          </a:p>
        </p:txBody>
      </p:sp>
      <p:sp>
        <p:nvSpPr>
          <p:cNvPr id="4" name="Oval 3"/>
          <p:cNvSpPr/>
          <p:nvPr/>
        </p:nvSpPr>
        <p:spPr>
          <a:xfrm>
            <a:off x="457200" y="3686470"/>
            <a:ext cx="1219200" cy="10615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73168"/>
            <a:ext cx="3769702" cy="2569680"/>
          </a:xfrm>
          <a:prstGeom prst="rect">
            <a:avLst/>
          </a:prstGeom>
        </p:spPr>
      </p:pic>
      <p:sp>
        <p:nvSpPr>
          <p:cNvPr id="9" name="Footer Placeholder 4"/>
          <p:cNvSpPr txBox="1">
            <a:spLocks/>
          </p:cNvSpPr>
          <p:nvPr/>
        </p:nvSpPr>
        <p:spPr bwMode="auto">
          <a:xfrm>
            <a:off x="2895600" y="6356350"/>
            <a:ext cx="3505200" cy="365125"/>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________________________________________</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Calibri" panose="020F0502020204030204" pitchFamily="34" charset="0"/>
              </a:rPr>
              <a:t>FAMINE EARLY WARNING SYSTEMS NETWORK</a:t>
            </a:r>
          </a:p>
        </p:txBody>
      </p:sp>
    </p:spTree>
    <p:extLst>
      <p:ext uri="{BB962C8B-B14F-4D97-AF65-F5344CB8AC3E}">
        <p14:creationId xmlns:p14="http://schemas.microsoft.com/office/powerpoint/2010/main" val="16535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FEWS NET Officia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_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69812</TotalTime>
  <Pages>4</Pages>
  <Words>1248</Words>
  <Application>Microsoft Office PowerPoint</Application>
  <PresentationFormat>On-screen Show (4:3)</PresentationFormat>
  <Paragraphs>208</Paragraphs>
  <Slides>16</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ＭＳ Ｐゴシック</vt:lpstr>
      <vt:lpstr>Arial</vt:lpstr>
      <vt:lpstr>Calibri</vt:lpstr>
      <vt:lpstr>Candara</vt:lpstr>
      <vt:lpstr>Courier New</vt:lpstr>
      <vt:lpstr>Times New Roman</vt:lpstr>
      <vt:lpstr>Tw Cen MT</vt:lpstr>
      <vt:lpstr>Wingdings</vt:lpstr>
      <vt:lpstr>FEWS NET Official PPT Template</vt:lpstr>
      <vt:lpstr>2_Desktop</vt:lpstr>
      <vt:lpstr>FEWS NET Agroclimatology Decision Support Products and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mbudde</cp:lastModifiedBy>
  <cp:revision>613</cp:revision>
  <cp:lastPrinted>1998-03-23T17:09:44Z</cp:lastPrinted>
  <dcterms:created xsi:type="dcterms:W3CDTF">1998-01-16T15:44:57Z</dcterms:created>
  <dcterms:modified xsi:type="dcterms:W3CDTF">2017-06-22T13:39:27Z</dcterms:modified>
</cp:coreProperties>
</file>