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580" r:id="rId3"/>
    <p:sldId id="602" r:id="rId4"/>
    <p:sldId id="603" r:id="rId5"/>
    <p:sldId id="604" r:id="rId6"/>
    <p:sldId id="608" r:id="rId7"/>
    <p:sldId id="615" r:id="rId8"/>
    <p:sldId id="573" r:id="rId9"/>
    <p:sldId id="613" r:id="rId10"/>
    <p:sldId id="576" r:id="rId11"/>
    <p:sldId id="614" r:id="rId12"/>
    <p:sldId id="607" r:id="rId13"/>
    <p:sldId id="611" r:id="rId14"/>
    <p:sldId id="616" r:id="rId15"/>
    <p:sldId id="617" r:id="rId16"/>
    <p:sldId id="618" r:id="rId17"/>
    <p:sldId id="619" r:id="rId18"/>
    <p:sldId id="620" r:id="rId19"/>
    <p:sldId id="621" r:id="rId20"/>
    <p:sldId id="610" r:id="rId21"/>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00FF"/>
    <a:srgbClr val="FF00FF"/>
    <a:srgbClr val="000099"/>
    <a:srgbClr val="000066"/>
    <a:srgbClr val="99FF99"/>
    <a:srgbClr val="66FF33"/>
    <a:srgbClr val="FFFF99"/>
    <a:srgbClr val="33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2" autoAdjust="0"/>
    <p:restoredTop sz="81047" autoAdjust="0"/>
  </p:normalViewPr>
  <p:slideViewPr>
    <p:cSldViewPr snapToGrid="0" snapToObjects="1">
      <p:cViewPr varScale="1">
        <p:scale>
          <a:sx n="72" d="100"/>
          <a:sy n="72" d="100"/>
        </p:scale>
        <p:origin x="1982" y="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26"/>
    </p:cViewPr>
  </p:sorterViewPr>
  <p:notesViewPr>
    <p:cSldViewPr snapToGrid="0" snapToObjects="1">
      <p:cViewPr varScale="1">
        <p:scale>
          <a:sx n="85" d="100"/>
          <a:sy n="85" d="100"/>
        </p:scale>
        <p:origin x="-3834" y="-84"/>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D:\Koshi_MRD_Analysis\Sarlahi_gcp_wheat\Wheat_production_Sarlahi_district.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Koshi_MRD_Analysis\Sarlahi_gcp_wheat\Wheat_production_Sarlahi_district.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D:\drought%20and%20production\AUD%20Top%2030%20Distric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drought%20and%20production\AUD%20Top%2030%20Distric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drought%20and%20production\AUD%20Top%2030%20Distric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drought%20and%20production\AUD%20Top%2030%20Distric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14332493438320221"/>
          <c:y val="0.37500000000000089"/>
        </c:manualLayout>
      </c:layout>
      <c:overlay val="0"/>
      <c:txPr>
        <a:bodyPr/>
        <a:lstStyle/>
        <a:p>
          <a:pPr>
            <a:defRPr sz="1400">
              <a:solidFill>
                <a:srgbClr val="C00000"/>
              </a:solidFill>
            </a:defRPr>
          </a:pPr>
          <a:endParaRPr lang="en-US"/>
        </a:p>
      </c:txPr>
    </c:title>
    <c:autoTitleDeleted val="0"/>
    <c:plotArea>
      <c:layout/>
      <c:lineChart>
        <c:grouping val="standard"/>
        <c:varyColors val="0"/>
        <c:ser>
          <c:idx val="0"/>
          <c:order val="0"/>
          <c:tx>
            <c:strRef>
              <c:f>Max_NDVI!$H$2</c:f>
              <c:strCache>
                <c:ptCount val="1"/>
                <c:pt idx="0">
                  <c:v>Production</c:v>
                </c:pt>
              </c:strCache>
            </c:strRef>
          </c:tx>
          <c:marker>
            <c:symbol val="none"/>
          </c:marker>
          <c:cat>
            <c:numRef>
              <c:f>Max_NDVI!$A$3:$A$13</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Max_NDVI!$H$3:$H$13</c:f>
              <c:numCache>
                <c:formatCode>#,##0</c:formatCode>
                <c:ptCount val="11"/>
                <c:pt idx="0">
                  <c:v>42336</c:v>
                </c:pt>
                <c:pt idx="1">
                  <c:v>46580</c:v>
                </c:pt>
                <c:pt idx="2">
                  <c:v>50458</c:v>
                </c:pt>
                <c:pt idx="3">
                  <c:v>55550</c:v>
                </c:pt>
                <c:pt idx="4">
                  <c:v>55000</c:v>
                </c:pt>
                <c:pt idx="5">
                  <c:v>53900</c:v>
                </c:pt>
                <c:pt idx="6">
                  <c:v>62735</c:v>
                </c:pt>
                <c:pt idx="7">
                  <c:v>51057</c:v>
                </c:pt>
                <c:pt idx="8">
                  <c:v>55834</c:v>
                </c:pt>
                <c:pt idx="9">
                  <c:v>56000</c:v>
                </c:pt>
                <c:pt idx="10">
                  <c:v>56000</c:v>
                </c:pt>
              </c:numCache>
            </c:numRef>
          </c:val>
          <c:smooth val="0"/>
        </c:ser>
        <c:dLbls>
          <c:showLegendKey val="0"/>
          <c:showVal val="0"/>
          <c:showCatName val="0"/>
          <c:showSerName val="0"/>
          <c:showPercent val="0"/>
          <c:showBubbleSize val="0"/>
        </c:dLbls>
        <c:smooth val="0"/>
        <c:axId val="568542384"/>
        <c:axId val="568541600"/>
      </c:lineChart>
      <c:catAx>
        <c:axId val="568542384"/>
        <c:scaling>
          <c:orientation val="minMax"/>
        </c:scaling>
        <c:delete val="0"/>
        <c:axPos val="b"/>
        <c:numFmt formatCode="General" sourceLinked="1"/>
        <c:majorTickMark val="out"/>
        <c:minorTickMark val="none"/>
        <c:tickLblPos val="nextTo"/>
        <c:crossAx val="568541600"/>
        <c:crosses val="autoZero"/>
        <c:auto val="1"/>
        <c:lblAlgn val="ctr"/>
        <c:lblOffset val="100"/>
        <c:tickLblSkip val="2"/>
        <c:noMultiLvlLbl val="0"/>
      </c:catAx>
      <c:valAx>
        <c:axId val="568541600"/>
        <c:scaling>
          <c:orientation val="minMax"/>
          <c:max val="65000"/>
          <c:min val="40000"/>
        </c:scaling>
        <c:delete val="0"/>
        <c:axPos val="l"/>
        <c:majorGridlines/>
        <c:numFmt formatCode="#,##0" sourceLinked="1"/>
        <c:majorTickMark val="out"/>
        <c:minorTickMark val="none"/>
        <c:tickLblPos val="nextTo"/>
        <c:crossAx val="568542384"/>
        <c:crosses val="autoZero"/>
        <c:crossBetween val="midCat"/>
        <c:majorUnit val="10000"/>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Max_NDVI!$H$2</c:f>
              <c:strCache>
                <c:ptCount val="1"/>
                <c:pt idx="0">
                  <c:v>Production</c:v>
                </c:pt>
              </c:strCache>
            </c:strRef>
          </c:tx>
          <c:spPr>
            <a:ln w="28575">
              <a:noFill/>
            </a:ln>
          </c:spPr>
          <c:trendline>
            <c:trendlineType val="linear"/>
            <c:dispRSqr val="0"/>
            <c:dispEq val="0"/>
          </c:trendline>
          <c:xVal>
            <c:numRef>
              <c:f>Max_NDVI!$G$3:$G$13</c:f>
              <c:numCache>
                <c:formatCode>General</c:formatCode>
                <c:ptCount val="11"/>
                <c:pt idx="0">
                  <c:v>0.53433625000000007</c:v>
                </c:pt>
                <c:pt idx="1">
                  <c:v>0.61407349999999994</c:v>
                </c:pt>
                <c:pt idx="2">
                  <c:v>0.59374550000000004</c:v>
                </c:pt>
                <c:pt idx="3">
                  <c:v>0.59983950000000008</c:v>
                </c:pt>
                <c:pt idx="4">
                  <c:v>0.65522150000000257</c:v>
                </c:pt>
                <c:pt idx="5">
                  <c:v>0.5776052500000034</c:v>
                </c:pt>
                <c:pt idx="6">
                  <c:v>0.71304450000000064</c:v>
                </c:pt>
                <c:pt idx="7">
                  <c:v>0.62054775000000062</c:v>
                </c:pt>
                <c:pt idx="8">
                  <c:v>0.66197250000000063</c:v>
                </c:pt>
                <c:pt idx="9">
                  <c:v>0.64305525000000363</c:v>
                </c:pt>
                <c:pt idx="10">
                  <c:v>0.66697925000000502</c:v>
                </c:pt>
              </c:numCache>
            </c:numRef>
          </c:xVal>
          <c:yVal>
            <c:numRef>
              <c:f>Max_NDVI!$H$3:$H$13</c:f>
              <c:numCache>
                <c:formatCode>#,##0</c:formatCode>
                <c:ptCount val="11"/>
                <c:pt idx="0">
                  <c:v>42336</c:v>
                </c:pt>
                <c:pt idx="1">
                  <c:v>46580</c:v>
                </c:pt>
                <c:pt idx="2">
                  <c:v>50458</c:v>
                </c:pt>
                <c:pt idx="3">
                  <c:v>55550</c:v>
                </c:pt>
                <c:pt idx="4">
                  <c:v>55000</c:v>
                </c:pt>
                <c:pt idx="5">
                  <c:v>53900</c:v>
                </c:pt>
                <c:pt idx="6">
                  <c:v>62735</c:v>
                </c:pt>
                <c:pt idx="7">
                  <c:v>51057</c:v>
                </c:pt>
                <c:pt idx="8">
                  <c:v>55834</c:v>
                </c:pt>
                <c:pt idx="9">
                  <c:v>56000</c:v>
                </c:pt>
                <c:pt idx="10">
                  <c:v>56000</c:v>
                </c:pt>
              </c:numCache>
            </c:numRef>
          </c:yVal>
          <c:smooth val="0"/>
        </c:ser>
        <c:dLbls>
          <c:showLegendKey val="0"/>
          <c:showVal val="0"/>
          <c:showCatName val="0"/>
          <c:showSerName val="0"/>
          <c:showPercent val="0"/>
          <c:showBubbleSize val="0"/>
        </c:dLbls>
        <c:axId val="568541208"/>
        <c:axId val="568551008"/>
      </c:scatterChart>
      <c:valAx>
        <c:axId val="568541208"/>
        <c:scaling>
          <c:orientation val="minMax"/>
          <c:max val="0.70000000000000062"/>
          <c:min val="0.5"/>
        </c:scaling>
        <c:delete val="0"/>
        <c:axPos val="b"/>
        <c:numFmt formatCode="General" sourceLinked="1"/>
        <c:majorTickMark val="out"/>
        <c:minorTickMark val="none"/>
        <c:tickLblPos val="nextTo"/>
        <c:crossAx val="568551008"/>
        <c:crosses val="autoZero"/>
        <c:crossBetween val="midCat"/>
      </c:valAx>
      <c:valAx>
        <c:axId val="568551008"/>
        <c:scaling>
          <c:orientation val="minMax"/>
          <c:max val="60000"/>
          <c:min val="40000"/>
        </c:scaling>
        <c:delete val="0"/>
        <c:axPos val="l"/>
        <c:majorGridlines/>
        <c:numFmt formatCode="#,##0" sourceLinked="1"/>
        <c:majorTickMark val="out"/>
        <c:minorTickMark val="none"/>
        <c:tickLblPos val="nextTo"/>
        <c:crossAx val="568541208"/>
        <c:crosses val="autoZero"/>
        <c:crossBetween val="midCat"/>
        <c:majorUnit val="5000"/>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15209908856193294"/>
          <c:y val="0.10018091488563931"/>
          <c:w val="0.77430490998326673"/>
          <c:h val="0.63165625848493079"/>
        </c:manualLayout>
      </c:layout>
      <c:bar3DChart>
        <c:barDir val="col"/>
        <c:grouping val="stacked"/>
        <c:varyColors val="0"/>
        <c:ser>
          <c:idx val="1"/>
          <c:order val="0"/>
          <c:tx>
            <c:strRef>
              <c:f>wheat_1!$C$1</c:f>
              <c:strCache>
                <c:ptCount val="1"/>
                <c:pt idx="0">
                  <c:v>Moderate AUD (Class 2)</c:v>
                </c:pt>
              </c:strCache>
            </c:strRef>
          </c:tx>
          <c:spPr>
            <a:solidFill>
              <a:schemeClr val="accent1"/>
            </a:solidFill>
          </c:spPr>
          <c:invertIfNegative val="0"/>
          <c:cat>
            <c:numRef>
              <c:f>wheat_1!$F$2:$F$35</c:f>
              <c:numCache>
                <c:formatCode>0</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wheat_1!$C$2:$C$35</c:f>
              <c:numCache>
                <c:formatCode>General</c:formatCode>
                <c:ptCount val="34"/>
                <c:pt idx="1">
                  <c:v>200</c:v>
                </c:pt>
                <c:pt idx="4">
                  <c:v>219</c:v>
                </c:pt>
                <c:pt idx="5">
                  <c:v>1</c:v>
                </c:pt>
                <c:pt idx="6">
                  <c:v>1</c:v>
                </c:pt>
                <c:pt idx="7">
                  <c:v>443</c:v>
                </c:pt>
                <c:pt idx="9">
                  <c:v>696</c:v>
                </c:pt>
                <c:pt idx="10">
                  <c:v>2</c:v>
                </c:pt>
                <c:pt idx="11">
                  <c:v>2</c:v>
                </c:pt>
                <c:pt idx="12">
                  <c:v>4</c:v>
                </c:pt>
                <c:pt idx="13">
                  <c:v>5</c:v>
                </c:pt>
                <c:pt idx="16">
                  <c:v>236</c:v>
                </c:pt>
                <c:pt idx="18">
                  <c:v>37</c:v>
                </c:pt>
                <c:pt idx="19">
                  <c:v>65</c:v>
                </c:pt>
                <c:pt idx="20">
                  <c:v>353</c:v>
                </c:pt>
                <c:pt idx="22">
                  <c:v>15</c:v>
                </c:pt>
                <c:pt idx="23">
                  <c:v>2</c:v>
                </c:pt>
                <c:pt idx="25">
                  <c:v>535</c:v>
                </c:pt>
                <c:pt idx="26">
                  <c:v>849</c:v>
                </c:pt>
                <c:pt idx="27">
                  <c:v>434</c:v>
                </c:pt>
                <c:pt idx="28">
                  <c:v>771</c:v>
                </c:pt>
                <c:pt idx="29">
                  <c:v>1380</c:v>
                </c:pt>
                <c:pt idx="30">
                  <c:v>751</c:v>
                </c:pt>
                <c:pt idx="32">
                  <c:v>30</c:v>
                </c:pt>
                <c:pt idx="33">
                  <c:v>196</c:v>
                </c:pt>
              </c:numCache>
            </c:numRef>
          </c:val>
        </c:ser>
        <c:ser>
          <c:idx val="0"/>
          <c:order val="1"/>
          <c:tx>
            <c:strRef>
              <c:f>wheat_1!$B$1</c:f>
              <c:strCache>
                <c:ptCount val="1"/>
                <c:pt idx="0">
                  <c:v>Severe AUD (Class 1)</c:v>
                </c:pt>
              </c:strCache>
            </c:strRef>
          </c:tx>
          <c:spPr>
            <a:solidFill>
              <a:schemeClr val="accent2"/>
            </a:solidFill>
          </c:spPr>
          <c:invertIfNegative val="0"/>
          <c:cat>
            <c:numRef>
              <c:f>wheat_1!$F$2:$F$35</c:f>
              <c:numCache>
                <c:formatCode>0</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wheat_1!$B$2:$B$35</c:f>
              <c:numCache>
                <c:formatCode>General</c:formatCode>
                <c:ptCount val="34"/>
                <c:pt idx="1">
                  <c:v>66</c:v>
                </c:pt>
                <c:pt idx="7">
                  <c:v>106</c:v>
                </c:pt>
                <c:pt idx="9">
                  <c:v>299</c:v>
                </c:pt>
                <c:pt idx="13">
                  <c:v>0</c:v>
                </c:pt>
                <c:pt idx="20">
                  <c:v>616</c:v>
                </c:pt>
                <c:pt idx="25">
                  <c:v>1319</c:v>
                </c:pt>
                <c:pt idx="26">
                  <c:v>32</c:v>
                </c:pt>
                <c:pt idx="27">
                  <c:v>3</c:v>
                </c:pt>
                <c:pt idx="28">
                  <c:v>38</c:v>
                </c:pt>
                <c:pt idx="29">
                  <c:v>281</c:v>
                </c:pt>
                <c:pt idx="30">
                  <c:v>453</c:v>
                </c:pt>
                <c:pt idx="33">
                  <c:v>90</c:v>
                </c:pt>
              </c:numCache>
            </c:numRef>
          </c:val>
        </c:ser>
        <c:dLbls>
          <c:showLegendKey val="0"/>
          <c:showVal val="0"/>
          <c:showCatName val="0"/>
          <c:showSerName val="0"/>
          <c:showPercent val="0"/>
          <c:showBubbleSize val="0"/>
        </c:dLbls>
        <c:gapWidth val="75"/>
        <c:gapDepth val="75"/>
        <c:shape val="cylinder"/>
        <c:axId val="536090376"/>
        <c:axId val="536093904"/>
        <c:axId val="0"/>
      </c:bar3DChart>
      <c:catAx>
        <c:axId val="536090376"/>
        <c:scaling>
          <c:orientation val="minMax"/>
        </c:scaling>
        <c:delete val="0"/>
        <c:axPos val="b"/>
        <c:title>
          <c:tx>
            <c:rich>
              <a:bodyPr/>
              <a:lstStyle/>
              <a:p>
                <a:pPr>
                  <a:defRPr sz="800"/>
                </a:pPr>
                <a:r>
                  <a:rPr lang="en-US" sz="800"/>
                  <a:t>Years</a:t>
                </a:r>
              </a:p>
            </c:rich>
          </c:tx>
          <c:layout>
            <c:manualLayout>
              <c:xMode val="edge"/>
              <c:yMode val="edge"/>
              <c:x val="0.47730933185788182"/>
              <c:y val="0.82893655534437505"/>
            </c:manualLayout>
          </c:layout>
          <c:overlay val="0"/>
        </c:title>
        <c:numFmt formatCode="0" sourceLinked="1"/>
        <c:majorTickMark val="none"/>
        <c:minorTickMark val="none"/>
        <c:tickLblPos val="nextTo"/>
        <c:txPr>
          <a:bodyPr/>
          <a:lstStyle/>
          <a:p>
            <a:pPr>
              <a:defRPr sz="800"/>
            </a:pPr>
            <a:endParaRPr lang="en-US"/>
          </a:p>
        </c:txPr>
        <c:crossAx val="536093904"/>
        <c:crosses val="autoZero"/>
        <c:auto val="1"/>
        <c:lblAlgn val="ctr"/>
        <c:lblOffset val="100"/>
        <c:noMultiLvlLbl val="0"/>
      </c:catAx>
      <c:valAx>
        <c:axId val="536093904"/>
        <c:scaling>
          <c:orientation val="minMax"/>
        </c:scaling>
        <c:delete val="0"/>
        <c:axPos val="l"/>
        <c:majorGridlines/>
        <c:minorGridlines/>
        <c:title>
          <c:tx>
            <c:rich>
              <a:bodyPr/>
              <a:lstStyle/>
              <a:p>
                <a:pPr>
                  <a:defRPr sz="800"/>
                </a:pPr>
                <a:r>
                  <a:rPr lang="en-US" sz="800"/>
                  <a:t>No. of pixels</a:t>
                </a:r>
              </a:p>
            </c:rich>
          </c:tx>
          <c:layout>
            <c:manualLayout>
              <c:xMode val="edge"/>
              <c:yMode val="edge"/>
              <c:x val="0"/>
              <c:y val="0.30583862004948553"/>
            </c:manualLayout>
          </c:layout>
          <c:overlay val="0"/>
        </c:title>
        <c:numFmt formatCode="General" sourceLinked="1"/>
        <c:majorTickMark val="out"/>
        <c:minorTickMark val="none"/>
        <c:tickLblPos val="nextTo"/>
        <c:txPr>
          <a:bodyPr/>
          <a:lstStyle/>
          <a:p>
            <a:pPr>
              <a:defRPr sz="800"/>
            </a:pPr>
            <a:endParaRPr lang="en-US"/>
          </a:p>
        </c:txPr>
        <c:crossAx val="536090376"/>
        <c:crosses val="autoZero"/>
        <c:crossBetween val="between"/>
      </c:valAx>
    </c:plotArea>
    <c:legend>
      <c:legendPos val="b"/>
      <c:layout>
        <c:manualLayout>
          <c:xMode val="edge"/>
          <c:yMode val="edge"/>
          <c:x val="7.2428077335764549E-2"/>
          <c:y val="0.89899357407910219"/>
          <c:w val="0.89092317272863708"/>
          <c:h val="5.4548758328285887E-2"/>
        </c:manualLayout>
      </c:layout>
      <c:overlay val="0"/>
      <c:txPr>
        <a:bodyPr/>
        <a:lstStyle/>
        <a:p>
          <a:pPr>
            <a:defRPr sz="8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14924716727482235"/>
          <c:y val="9.558022059505053E-2"/>
          <c:w val="0.7903587051618548"/>
          <c:h val="0.71677600735070446"/>
        </c:manualLayout>
      </c:layout>
      <c:bar3DChart>
        <c:barDir val="col"/>
        <c:grouping val="stacked"/>
        <c:varyColors val="0"/>
        <c:ser>
          <c:idx val="1"/>
          <c:order val="0"/>
          <c:tx>
            <c:strRef>
              <c:f>paddy_8!$C$1</c:f>
              <c:strCache>
                <c:ptCount val="1"/>
                <c:pt idx="0">
                  <c:v>Moderate AUD (Class 2)</c:v>
                </c:pt>
              </c:strCache>
            </c:strRef>
          </c:tx>
          <c:spPr>
            <a:solidFill>
              <a:schemeClr val="accent1"/>
            </a:solidFill>
            <a:ln>
              <a:solidFill>
                <a:schemeClr val="accent1"/>
              </a:solidFill>
            </a:ln>
          </c:spPr>
          <c:invertIfNegative val="0"/>
          <c:cat>
            <c:numRef>
              <c:f>maize_4!$F$4:$F$37</c:f>
              <c:numCache>
                <c:formatCode>0</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paddy_8!$C$2:$C$34</c:f>
              <c:numCache>
                <c:formatCode>General</c:formatCode>
                <c:ptCount val="33"/>
                <c:pt idx="0">
                  <c:v>15</c:v>
                </c:pt>
                <c:pt idx="1">
                  <c:v>469</c:v>
                </c:pt>
                <c:pt idx="2">
                  <c:v>279</c:v>
                </c:pt>
                <c:pt idx="4">
                  <c:v>11</c:v>
                </c:pt>
                <c:pt idx="5">
                  <c:v>328</c:v>
                </c:pt>
                <c:pt idx="6">
                  <c:v>27</c:v>
                </c:pt>
                <c:pt idx="8">
                  <c:v>61</c:v>
                </c:pt>
                <c:pt idx="9">
                  <c:v>43</c:v>
                </c:pt>
                <c:pt idx="10">
                  <c:v>506</c:v>
                </c:pt>
                <c:pt idx="11">
                  <c:v>92</c:v>
                </c:pt>
                <c:pt idx="12">
                  <c:v>493</c:v>
                </c:pt>
                <c:pt idx="13">
                  <c:v>637</c:v>
                </c:pt>
                <c:pt idx="14">
                  <c:v>924</c:v>
                </c:pt>
                <c:pt idx="15">
                  <c:v>12</c:v>
                </c:pt>
                <c:pt idx="16">
                  <c:v>393</c:v>
                </c:pt>
                <c:pt idx="17">
                  <c:v>3</c:v>
                </c:pt>
                <c:pt idx="18">
                  <c:v>74</c:v>
                </c:pt>
                <c:pt idx="20">
                  <c:v>45</c:v>
                </c:pt>
                <c:pt idx="21">
                  <c:v>61</c:v>
                </c:pt>
                <c:pt idx="23">
                  <c:v>11</c:v>
                </c:pt>
                <c:pt idx="24">
                  <c:v>654</c:v>
                </c:pt>
                <c:pt idx="25">
                  <c:v>160</c:v>
                </c:pt>
                <c:pt idx="26">
                  <c:v>64</c:v>
                </c:pt>
                <c:pt idx="29">
                  <c:v>77</c:v>
                </c:pt>
                <c:pt idx="31">
                  <c:v>7</c:v>
                </c:pt>
                <c:pt idx="32">
                  <c:v>276</c:v>
                </c:pt>
              </c:numCache>
            </c:numRef>
          </c:val>
        </c:ser>
        <c:ser>
          <c:idx val="0"/>
          <c:order val="1"/>
          <c:tx>
            <c:strRef>
              <c:f>paddy_8!$B$1</c:f>
              <c:strCache>
                <c:ptCount val="1"/>
                <c:pt idx="0">
                  <c:v>Severe AUD (Class 1)</c:v>
                </c:pt>
              </c:strCache>
            </c:strRef>
          </c:tx>
          <c:spPr>
            <a:solidFill>
              <a:schemeClr val="accent2"/>
            </a:solidFill>
          </c:spPr>
          <c:invertIfNegative val="0"/>
          <c:cat>
            <c:numRef>
              <c:f>maize_4!$F$4:$F$37</c:f>
              <c:numCache>
                <c:formatCode>0</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paddy_8!$B$2:$B$34</c:f>
              <c:numCache>
                <c:formatCode>General</c:formatCode>
                <c:ptCount val="33"/>
                <c:pt idx="1">
                  <c:v>33</c:v>
                </c:pt>
                <c:pt idx="2">
                  <c:v>255</c:v>
                </c:pt>
                <c:pt idx="5">
                  <c:v>214</c:v>
                </c:pt>
                <c:pt idx="9">
                  <c:v>5</c:v>
                </c:pt>
                <c:pt idx="10">
                  <c:v>262</c:v>
                </c:pt>
                <c:pt idx="11">
                  <c:v>1825</c:v>
                </c:pt>
                <c:pt idx="12">
                  <c:v>422</c:v>
                </c:pt>
                <c:pt idx="13">
                  <c:v>176</c:v>
                </c:pt>
                <c:pt idx="14">
                  <c:v>237</c:v>
                </c:pt>
                <c:pt idx="16">
                  <c:v>453</c:v>
                </c:pt>
                <c:pt idx="18">
                  <c:v>37</c:v>
                </c:pt>
                <c:pt idx="21">
                  <c:v>71</c:v>
                </c:pt>
                <c:pt idx="24">
                  <c:v>179</c:v>
                </c:pt>
                <c:pt idx="25">
                  <c:v>85</c:v>
                </c:pt>
                <c:pt idx="32">
                  <c:v>122</c:v>
                </c:pt>
              </c:numCache>
            </c:numRef>
          </c:val>
        </c:ser>
        <c:dLbls>
          <c:showLegendKey val="0"/>
          <c:showVal val="0"/>
          <c:showCatName val="0"/>
          <c:showSerName val="0"/>
          <c:showPercent val="0"/>
          <c:showBubbleSize val="0"/>
        </c:dLbls>
        <c:gapWidth val="75"/>
        <c:gapDepth val="75"/>
        <c:shape val="cylinder"/>
        <c:axId val="536090768"/>
        <c:axId val="536093512"/>
        <c:axId val="0"/>
      </c:bar3DChart>
      <c:catAx>
        <c:axId val="536090768"/>
        <c:scaling>
          <c:orientation val="minMax"/>
        </c:scaling>
        <c:delete val="0"/>
        <c:axPos val="b"/>
        <c:title>
          <c:tx>
            <c:rich>
              <a:bodyPr/>
              <a:lstStyle/>
              <a:p>
                <a:pPr>
                  <a:defRPr sz="800"/>
                </a:pPr>
                <a:r>
                  <a:rPr lang="en-US" sz="800"/>
                  <a:t>Years</a:t>
                </a:r>
              </a:p>
            </c:rich>
          </c:tx>
          <c:layout>
            <c:manualLayout>
              <c:xMode val="edge"/>
              <c:yMode val="edge"/>
              <c:x val="0.4630848874216103"/>
              <c:y val="0.96448096257827765"/>
            </c:manualLayout>
          </c:layout>
          <c:overlay val="0"/>
        </c:title>
        <c:numFmt formatCode="0" sourceLinked="1"/>
        <c:majorTickMark val="none"/>
        <c:minorTickMark val="none"/>
        <c:tickLblPos val="nextTo"/>
        <c:txPr>
          <a:bodyPr/>
          <a:lstStyle/>
          <a:p>
            <a:pPr>
              <a:defRPr sz="800"/>
            </a:pPr>
            <a:endParaRPr lang="en-US"/>
          </a:p>
        </c:txPr>
        <c:crossAx val="536093512"/>
        <c:crosses val="autoZero"/>
        <c:auto val="1"/>
        <c:lblAlgn val="ctr"/>
        <c:lblOffset val="100"/>
        <c:noMultiLvlLbl val="0"/>
      </c:catAx>
      <c:valAx>
        <c:axId val="536093512"/>
        <c:scaling>
          <c:orientation val="minMax"/>
        </c:scaling>
        <c:delete val="0"/>
        <c:axPos val="l"/>
        <c:majorGridlines/>
        <c:minorGridlines/>
        <c:numFmt formatCode="General" sourceLinked="1"/>
        <c:majorTickMark val="out"/>
        <c:minorTickMark val="none"/>
        <c:tickLblPos val="nextTo"/>
        <c:txPr>
          <a:bodyPr/>
          <a:lstStyle/>
          <a:p>
            <a:pPr>
              <a:defRPr sz="800"/>
            </a:pPr>
            <a:endParaRPr lang="en-US"/>
          </a:p>
        </c:txPr>
        <c:crossAx val="53609076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1532525743922"/>
          <c:y val="5.3177806282959116E-2"/>
          <c:w val="0.79324528623155222"/>
          <c:h val="0.74743583727017704"/>
        </c:manualLayout>
      </c:layout>
      <c:bar3DChart>
        <c:barDir val="col"/>
        <c:grouping val="stacked"/>
        <c:varyColors val="0"/>
        <c:ser>
          <c:idx val="1"/>
          <c:order val="0"/>
          <c:tx>
            <c:strRef>
              <c:f>maize_4!$C$1</c:f>
              <c:strCache>
                <c:ptCount val="1"/>
                <c:pt idx="0">
                  <c:v>Moderate AUD (Class 2)</c:v>
                </c:pt>
              </c:strCache>
            </c:strRef>
          </c:tx>
          <c:spPr>
            <a:solidFill>
              <a:schemeClr val="accent1"/>
            </a:solidFill>
          </c:spPr>
          <c:invertIfNegative val="0"/>
          <c:cat>
            <c:numRef>
              <c:f>maize_4!$F$4:$F$37</c:f>
              <c:numCache>
                <c:formatCode>0</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maize_4!$C$2:$C$35</c:f>
              <c:numCache>
                <c:formatCode>General</c:formatCode>
                <c:ptCount val="34"/>
                <c:pt idx="2">
                  <c:v>282</c:v>
                </c:pt>
                <c:pt idx="3">
                  <c:v>567</c:v>
                </c:pt>
                <c:pt idx="4">
                  <c:v>790</c:v>
                </c:pt>
                <c:pt idx="6">
                  <c:v>50</c:v>
                </c:pt>
                <c:pt idx="8">
                  <c:v>1078</c:v>
                </c:pt>
                <c:pt idx="10">
                  <c:v>844</c:v>
                </c:pt>
                <c:pt idx="11">
                  <c:v>823</c:v>
                </c:pt>
                <c:pt idx="13">
                  <c:v>430</c:v>
                </c:pt>
                <c:pt idx="14">
                  <c:v>978</c:v>
                </c:pt>
                <c:pt idx="15">
                  <c:v>262</c:v>
                </c:pt>
                <c:pt idx="16">
                  <c:v>231</c:v>
                </c:pt>
                <c:pt idx="18">
                  <c:v>921</c:v>
                </c:pt>
                <c:pt idx="23">
                  <c:v>16</c:v>
                </c:pt>
                <c:pt idx="27">
                  <c:v>9</c:v>
                </c:pt>
                <c:pt idx="28">
                  <c:v>1050</c:v>
                </c:pt>
                <c:pt idx="33">
                  <c:v>851</c:v>
                </c:pt>
              </c:numCache>
            </c:numRef>
          </c:val>
        </c:ser>
        <c:ser>
          <c:idx val="0"/>
          <c:order val="1"/>
          <c:tx>
            <c:strRef>
              <c:f>maize_4!$B$1</c:f>
              <c:strCache>
                <c:ptCount val="1"/>
                <c:pt idx="0">
                  <c:v>Severe AUD (Class 1)</c:v>
                </c:pt>
              </c:strCache>
            </c:strRef>
          </c:tx>
          <c:spPr>
            <a:solidFill>
              <a:schemeClr val="accent2"/>
            </a:solidFill>
          </c:spPr>
          <c:invertIfNegative val="0"/>
          <c:cat>
            <c:numRef>
              <c:f>maize_4!$F$4:$F$37</c:f>
              <c:numCache>
                <c:formatCode>0</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maize_4!$B$2:$B$35</c:f>
              <c:numCache>
                <c:formatCode>General</c:formatCode>
                <c:ptCount val="34"/>
                <c:pt idx="3">
                  <c:v>72</c:v>
                </c:pt>
                <c:pt idx="4">
                  <c:v>878</c:v>
                </c:pt>
                <c:pt idx="8">
                  <c:v>643</c:v>
                </c:pt>
                <c:pt idx="10">
                  <c:v>27</c:v>
                </c:pt>
                <c:pt idx="11">
                  <c:v>414</c:v>
                </c:pt>
                <c:pt idx="13">
                  <c:v>1140</c:v>
                </c:pt>
                <c:pt idx="14">
                  <c:v>373</c:v>
                </c:pt>
                <c:pt idx="16">
                  <c:v>6</c:v>
                </c:pt>
                <c:pt idx="18">
                  <c:v>571</c:v>
                </c:pt>
                <c:pt idx="23">
                  <c:v>1</c:v>
                </c:pt>
                <c:pt idx="28">
                  <c:v>949</c:v>
                </c:pt>
                <c:pt idx="33">
                  <c:v>144</c:v>
                </c:pt>
              </c:numCache>
            </c:numRef>
          </c:val>
        </c:ser>
        <c:dLbls>
          <c:showLegendKey val="0"/>
          <c:showVal val="0"/>
          <c:showCatName val="0"/>
          <c:showSerName val="0"/>
          <c:showPercent val="0"/>
          <c:showBubbleSize val="0"/>
        </c:dLbls>
        <c:gapWidth val="75"/>
        <c:gapDepth val="75"/>
        <c:shape val="cylinder"/>
        <c:axId val="536091160"/>
        <c:axId val="536092728"/>
        <c:axId val="0"/>
      </c:bar3DChart>
      <c:catAx>
        <c:axId val="536091160"/>
        <c:scaling>
          <c:orientation val="minMax"/>
        </c:scaling>
        <c:delete val="0"/>
        <c:axPos val="b"/>
        <c:title>
          <c:tx>
            <c:rich>
              <a:bodyPr/>
              <a:lstStyle/>
              <a:p>
                <a:pPr>
                  <a:defRPr sz="800"/>
                </a:pPr>
                <a:r>
                  <a:rPr lang="en-US" sz="800"/>
                  <a:t>Years</a:t>
                </a:r>
              </a:p>
            </c:rich>
          </c:tx>
          <c:layout>
            <c:manualLayout>
              <c:xMode val="edge"/>
              <c:yMode val="edge"/>
              <c:x val="0.4630848874216103"/>
              <c:y val="0.96448096257827765"/>
            </c:manualLayout>
          </c:layout>
          <c:overlay val="0"/>
        </c:title>
        <c:numFmt formatCode="0" sourceLinked="1"/>
        <c:majorTickMark val="none"/>
        <c:minorTickMark val="none"/>
        <c:tickLblPos val="nextTo"/>
        <c:txPr>
          <a:bodyPr/>
          <a:lstStyle/>
          <a:p>
            <a:pPr>
              <a:defRPr sz="800"/>
            </a:pPr>
            <a:endParaRPr lang="en-US"/>
          </a:p>
        </c:txPr>
        <c:crossAx val="536092728"/>
        <c:crosses val="autoZero"/>
        <c:auto val="1"/>
        <c:lblAlgn val="ctr"/>
        <c:lblOffset val="100"/>
        <c:noMultiLvlLbl val="0"/>
      </c:catAx>
      <c:valAx>
        <c:axId val="536092728"/>
        <c:scaling>
          <c:orientation val="minMax"/>
        </c:scaling>
        <c:delete val="0"/>
        <c:axPos val="l"/>
        <c:majorGridlines/>
        <c:minorGridlines/>
        <c:title>
          <c:tx>
            <c:rich>
              <a:bodyPr/>
              <a:lstStyle/>
              <a:p>
                <a:pPr>
                  <a:defRPr sz="800"/>
                </a:pPr>
                <a:r>
                  <a:rPr lang="en-US" sz="800"/>
                  <a:t>No. of pixels</a:t>
                </a:r>
              </a:p>
            </c:rich>
          </c:tx>
          <c:layout>
            <c:manualLayout>
              <c:xMode val="edge"/>
              <c:yMode val="edge"/>
              <c:x val="1.834469733690949E-2"/>
              <c:y val="0.38675141242937855"/>
            </c:manualLayout>
          </c:layout>
          <c:overlay val="0"/>
        </c:title>
        <c:numFmt formatCode="General" sourceLinked="1"/>
        <c:majorTickMark val="out"/>
        <c:minorTickMark val="none"/>
        <c:tickLblPos val="nextTo"/>
        <c:txPr>
          <a:bodyPr/>
          <a:lstStyle/>
          <a:p>
            <a:pPr>
              <a:defRPr sz="800"/>
            </a:pPr>
            <a:endParaRPr lang="en-US"/>
          </a:p>
        </c:txPr>
        <c:crossAx val="53609116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1247344761991032"/>
          <c:y val="6.8151832501606918E-2"/>
          <c:w val="0.8147320417591376"/>
          <c:h val="0.77322884779363354"/>
        </c:manualLayout>
      </c:layout>
      <c:bar3DChart>
        <c:barDir val="col"/>
        <c:grouping val="stacked"/>
        <c:varyColors val="0"/>
        <c:ser>
          <c:idx val="1"/>
          <c:order val="0"/>
          <c:tx>
            <c:strRef>
              <c:f>barley_12!$C$1</c:f>
              <c:strCache>
                <c:ptCount val="1"/>
                <c:pt idx="0">
                  <c:v>Moderate AUD (Class 2)</c:v>
                </c:pt>
              </c:strCache>
            </c:strRef>
          </c:tx>
          <c:spPr>
            <a:solidFill>
              <a:schemeClr val="accent1"/>
            </a:solidFill>
          </c:spPr>
          <c:invertIfNegative val="0"/>
          <c:cat>
            <c:numRef>
              <c:f>barley_12!$G$1:$G$34</c:f>
              <c:numCache>
                <c:formatCode>0</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barley_12!$C$2:$C$33</c:f>
              <c:numCache>
                <c:formatCode>General</c:formatCode>
                <c:ptCount val="32"/>
                <c:pt idx="1">
                  <c:v>249</c:v>
                </c:pt>
                <c:pt idx="3">
                  <c:v>654</c:v>
                </c:pt>
                <c:pt idx="7">
                  <c:v>6</c:v>
                </c:pt>
                <c:pt idx="8">
                  <c:v>294</c:v>
                </c:pt>
                <c:pt idx="10">
                  <c:v>164</c:v>
                </c:pt>
                <c:pt idx="11">
                  <c:v>20</c:v>
                </c:pt>
                <c:pt idx="12">
                  <c:v>176</c:v>
                </c:pt>
                <c:pt idx="13">
                  <c:v>465</c:v>
                </c:pt>
                <c:pt idx="14">
                  <c:v>187</c:v>
                </c:pt>
                <c:pt idx="15">
                  <c:v>56</c:v>
                </c:pt>
                <c:pt idx="19">
                  <c:v>1612</c:v>
                </c:pt>
                <c:pt idx="20">
                  <c:v>252</c:v>
                </c:pt>
                <c:pt idx="21">
                  <c:v>605</c:v>
                </c:pt>
                <c:pt idx="22">
                  <c:v>59</c:v>
                </c:pt>
                <c:pt idx="24">
                  <c:v>18</c:v>
                </c:pt>
                <c:pt idx="26">
                  <c:v>566</c:v>
                </c:pt>
                <c:pt idx="27">
                  <c:v>322</c:v>
                </c:pt>
                <c:pt idx="29">
                  <c:v>15</c:v>
                </c:pt>
                <c:pt idx="30">
                  <c:v>1270</c:v>
                </c:pt>
                <c:pt idx="31">
                  <c:v>1005</c:v>
                </c:pt>
              </c:numCache>
            </c:numRef>
          </c:val>
        </c:ser>
        <c:ser>
          <c:idx val="0"/>
          <c:order val="1"/>
          <c:tx>
            <c:strRef>
              <c:f>barley_12!$B$1</c:f>
              <c:strCache>
                <c:ptCount val="1"/>
                <c:pt idx="0">
                  <c:v>Severe AUD (Class 1)</c:v>
                </c:pt>
              </c:strCache>
            </c:strRef>
          </c:tx>
          <c:spPr>
            <a:solidFill>
              <a:schemeClr val="accent2"/>
            </a:solidFill>
          </c:spPr>
          <c:invertIfNegative val="0"/>
          <c:cat>
            <c:numRef>
              <c:f>barley_12!$G$1:$G$34</c:f>
              <c:numCache>
                <c:formatCode>0</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barley_12!$B$2:$B$33</c:f>
              <c:numCache>
                <c:formatCode>General</c:formatCode>
                <c:ptCount val="32"/>
                <c:pt idx="3">
                  <c:v>108</c:v>
                </c:pt>
                <c:pt idx="8">
                  <c:v>18</c:v>
                </c:pt>
                <c:pt idx="10">
                  <c:v>39</c:v>
                </c:pt>
                <c:pt idx="12">
                  <c:v>2</c:v>
                </c:pt>
                <c:pt idx="13">
                  <c:v>45</c:v>
                </c:pt>
                <c:pt idx="19">
                  <c:v>146</c:v>
                </c:pt>
                <c:pt idx="21">
                  <c:v>12</c:v>
                </c:pt>
                <c:pt idx="31">
                  <c:v>1</c:v>
                </c:pt>
              </c:numCache>
            </c:numRef>
          </c:val>
        </c:ser>
        <c:dLbls>
          <c:showLegendKey val="0"/>
          <c:showVal val="0"/>
          <c:showCatName val="0"/>
          <c:showSerName val="0"/>
          <c:showPercent val="0"/>
          <c:showBubbleSize val="0"/>
        </c:dLbls>
        <c:gapWidth val="75"/>
        <c:gapDepth val="75"/>
        <c:shape val="cylinder"/>
        <c:axId val="536086848"/>
        <c:axId val="536085280"/>
        <c:axId val="0"/>
      </c:bar3DChart>
      <c:catAx>
        <c:axId val="536086848"/>
        <c:scaling>
          <c:orientation val="minMax"/>
        </c:scaling>
        <c:delete val="0"/>
        <c:axPos val="b"/>
        <c:title>
          <c:tx>
            <c:rich>
              <a:bodyPr/>
              <a:lstStyle/>
              <a:p>
                <a:pPr>
                  <a:defRPr/>
                </a:pPr>
                <a:r>
                  <a:rPr lang="en-US" sz="800" dirty="0" smtClean="0"/>
                  <a:t>Years</a:t>
                </a:r>
                <a:endParaRPr lang="en-US" sz="800" dirty="0"/>
              </a:p>
            </c:rich>
          </c:tx>
          <c:layout>
            <c:manualLayout>
              <c:xMode val="edge"/>
              <c:yMode val="edge"/>
              <c:x val="0.4630848874216103"/>
              <c:y val="0.96448096257827765"/>
            </c:manualLayout>
          </c:layout>
          <c:overlay val="0"/>
        </c:title>
        <c:numFmt formatCode="0" sourceLinked="1"/>
        <c:majorTickMark val="none"/>
        <c:minorTickMark val="none"/>
        <c:tickLblPos val="nextTo"/>
        <c:txPr>
          <a:bodyPr/>
          <a:lstStyle/>
          <a:p>
            <a:pPr>
              <a:defRPr sz="800"/>
            </a:pPr>
            <a:endParaRPr lang="en-US"/>
          </a:p>
        </c:txPr>
        <c:crossAx val="536085280"/>
        <c:crosses val="autoZero"/>
        <c:auto val="1"/>
        <c:lblAlgn val="ctr"/>
        <c:lblOffset val="100"/>
        <c:noMultiLvlLbl val="0"/>
      </c:catAx>
      <c:valAx>
        <c:axId val="536085280"/>
        <c:scaling>
          <c:orientation val="minMax"/>
        </c:scaling>
        <c:delete val="0"/>
        <c:axPos val="l"/>
        <c:majorGridlines/>
        <c:minorGridlines/>
        <c:numFmt formatCode="General" sourceLinked="1"/>
        <c:majorTickMark val="out"/>
        <c:minorTickMark val="none"/>
        <c:tickLblPos val="nextTo"/>
        <c:txPr>
          <a:bodyPr/>
          <a:lstStyle/>
          <a:p>
            <a:pPr>
              <a:defRPr sz="800"/>
            </a:pPr>
            <a:endParaRPr lang="en-US"/>
          </a:p>
        </c:txPr>
        <c:crossAx val="536086848"/>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ED8D568F-1C13-4856-BC9A-35AA6C6CCB1C}" type="datetimeFigureOut">
              <a:rPr lang="en-US" smtClean="0"/>
              <a:pPr/>
              <a:t>7/14/2017</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223F8FC6-4493-454B-9ACC-70993E1C2BF8}" type="slidenum">
              <a:rPr lang="en-US" smtClean="0"/>
              <a:pPr/>
              <a:t>‹#›</a:t>
            </a:fld>
            <a:endParaRPr lang="en-US"/>
          </a:p>
        </p:txBody>
      </p:sp>
    </p:spTree>
    <p:extLst>
      <p:ext uri="{BB962C8B-B14F-4D97-AF65-F5344CB8AC3E}">
        <p14:creationId xmlns:p14="http://schemas.microsoft.com/office/powerpoint/2010/main" val="3904176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67AF7F29-26BD-49BD-AF8B-0B69192A32A3}" type="datetimeFigureOut">
              <a:rPr lang="en-US" smtClean="0"/>
              <a:pPr/>
              <a:t>7/14/2017</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CA26314E-ED7F-43F0-BB1E-0EFB9A503840}" type="slidenum">
              <a:rPr lang="en-US" smtClean="0"/>
              <a:pPr/>
              <a:t>‹#›</a:t>
            </a:fld>
            <a:endParaRPr lang="en-US"/>
          </a:p>
        </p:txBody>
      </p:sp>
    </p:spTree>
    <p:extLst>
      <p:ext uri="{BB962C8B-B14F-4D97-AF65-F5344CB8AC3E}">
        <p14:creationId xmlns:p14="http://schemas.microsoft.com/office/powerpoint/2010/main" val="1781343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26314E-ED7F-43F0-BB1E-0EFB9A503840}" type="slidenum">
              <a:rPr lang="en-US" smtClean="0"/>
              <a:pPr/>
              <a:t>1</a:t>
            </a:fld>
            <a:endParaRPr lang="en-US"/>
          </a:p>
        </p:txBody>
      </p:sp>
    </p:spTree>
    <p:extLst>
      <p:ext uri="{BB962C8B-B14F-4D97-AF65-F5344CB8AC3E}">
        <p14:creationId xmlns:p14="http://schemas.microsoft.com/office/powerpoint/2010/main" val="492839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6314E-ED7F-43F0-BB1E-0EFB9A503840}" type="slidenum">
              <a:rPr lang="en-US" smtClean="0"/>
              <a:pPr/>
              <a:t>2</a:t>
            </a:fld>
            <a:endParaRPr lang="en-US"/>
          </a:p>
        </p:txBody>
      </p:sp>
    </p:spTree>
    <p:extLst>
      <p:ext uri="{BB962C8B-B14F-4D97-AF65-F5344CB8AC3E}">
        <p14:creationId xmlns:p14="http://schemas.microsoft.com/office/powerpoint/2010/main" val="417069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bwMode="auto">
          <a:noFill/>
          <a:ln>
            <a:solidFill>
              <a:srgbClr val="000000"/>
            </a:solidFill>
            <a:miter lim="800000"/>
            <a:headEnd/>
            <a:tailEnd/>
          </a:ln>
        </p:spPr>
      </p:sp>
      <p:sp>
        <p:nvSpPr>
          <p:cNvPr id="16281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2570619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For our study we have compiled 11 years inter-annual phenological changes of three major crops (Rice, wheat and maize) and their relationship with crop production compiled from agriculture statistics data. For the Wheat crop here we can see above average production in 2007 and drought situations in 2006 and 2008.</a:t>
            </a:r>
          </a:p>
          <a:p>
            <a:endParaRPr lang="en-US" smtClean="0"/>
          </a:p>
        </p:txBody>
      </p:sp>
      <p:sp>
        <p:nvSpPr>
          <p:cNvPr id="4" name="Slide Number Placeholder 3"/>
          <p:cNvSpPr>
            <a:spLocks noGrp="1"/>
          </p:cNvSpPr>
          <p:nvPr>
            <p:ph type="sldNum" sz="quarter" idx="5"/>
          </p:nvPr>
        </p:nvSpPr>
        <p:spPr/>
        <p:txBody>
          <a:bodyPr/>
          <a:lstStyle/>
          <a:p>
            <a:pPr>
              <a:defRPr/>
            </a:pPr>
            <a:fld id="{DD04DB5D-F2CE-44CE-996D-29736E4C59CF}" type="slidenum">
              <a:rPr lang="en-US" smtClean="0"/>
              <a:pPr>
                <a:defRPr/>
              </a:pPr>
              <a:t>6</a:t>
            </a:fld>
            <a:endParaRPr lang="en-US"/>
          </a:p>
        </p:txBody>
      </p:sp>
    </p:spTree>
    <p:extLst>
      <p:ext uri="{BB962C8B-B14F-4D97-AF65-F5344CB8AC3E}">
        <p14:creationId xmlns:p14="http://schemas.microsoft.com/office/powerpoint/2010/main" val="3777503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CCB235-3F86-43E1-A992-2F87350D2454}" type="slidenum">
              <a:rPr lang="en-US" smtClean="0"/>
              <a:t>7</a:t>
            </a:fld>
            <a:endParaRPr lang="en-US"/>
          </a:p>
        </p:txBody>
      </p:sp>
    </p:spTree>
    <p:extLst>
      <p:ext uri="{BB962C8B-B14F-4D97-AF65-F5344CB8AC3E}">
        <p14:creationId xmlns:p14="http://schemas.microsoft.com/office/powerpoint/2010/main" val="1707447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percentage bias – PBIAS </a:t>
            </a:r>
          </a:p>
          <a:p>
            <a:r>
              <a:rPr lang="en-US" sz="1200" kern="1200" dirty="0" smtClean="0">
                <a:solidFill>
                  <a:schemeClr val="tx1"/>
                </a:solidFill>
                <a:effectLst/>
                <a:latin typeface="+mn-lt"/>
                <a:ea typeface="+mn-ea"/>
                <a:cs typeface="+mn-cs"/>
              </a:rPr>
              <a:t>the ratio of the root mean squared error to the standard deviation of the observations – RSR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Goodness of fit</a:t>
            </a:r>
            <a:r>
              <a:rPr lang="en-US" sz="1200" kern="1200" baseline="0" dirty="0" smtClean="0">
                <a:solidFill>
                  <a:schemeClr val="tx1"/>
                </a:solidFill>
                <a:effectLst/>
                <a:latin typeface="+mn-lt"/>
                <a:ea typeface="+mn-ea"/>
                <a:cs typeface="+mn-cs"/>
              </a:rPr>
              <a:t> test</a:t>
            </a:r>
            <a:endParaRPr lang="en-US" dirty="0"/>
          </a:p>
        </p:txBody>
      </p:sp>
      <p:sp>
        <p:nvSpPr>
          <p:cNvPr id="4" name="Slide Number Placeholder 3"/>
          <p:cNvSpPr>
            <a:spLocks noGrp="1"/>
          </p:cNvSpPr>
          <p:nvPr>
            <p:ph type="sldNum" sz="quarter" idx="10"/>
          </p:nvPr>
        </p:nvSpPr>
        <p:spPr/>
        <p:txBody>
          <a:bodyPr/>
          <a:lstStyle/>
          <a:p>
            <a:fld id="{CA26314E-ED7F-43F0-BB1E-0EFB9A503840}" type="slidenum">
              <a:rPr lang="en-US" smtClean="0"/>
              <a:pPr/>
              <a:t>8</a:t>
            </a:fld>
            <a:endParaRPr lang="en-US"/>
          </a:p>
        </p:txBody>
      </p:sp>
    </p:spTree>
    <p:extLst>
      <p:ext uri="{BB962C8B-B14F-4D97-AF65-F5344CB8AC3E}">
        <p14:creationId xmlns:p14="http://schemas.microsoft.com/office/powerpoint/2010/main" val="2409298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Middle Mountain region performed worse than other regions (refer Figure 7). In average, CHIRPS product seemed to performed better as there has been positive change (or no change) in overall rating (refer Table 3) for all stations except at </a:t>
            </a:r>
            <a:r>
              <a:rPr lang="en-US" sz="1200" kern="1200" dirty="0" err="1" smtClean="0">
                <a:solidFill>
                  <a:schemeClr val="tx1"/>
                </a:solidFill>
                <a:effectLst/>
                <a:latin typeface="+mn-lt"/>
                <a:ea typeface="+mn-ea"/>
                <a:cs typeface="+mn-cs"/>
              </a:rPr>
              <a:t>Leguwa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Ghat</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Taplejung</a:t>
            </a:r>
            <a:r>
              <a:rPr lang="en-US" sz="1200" kern="1200" dirty="0" smtClean="0">
                <a:solidFill>
                  <a:schemeClr val="tx1"/>
                </a:solidFill>
                <a:effectLst/>
                <a:latin typeface="+mn-lt"/>
                <a:ea typeface="+mn-ea"/>
                <a:cs typeface="+mn-cs"/>
              </a:rPr>
              <a:t> where CHIRP product performed better which comparing it with ground based rainfall product.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While analyzing the same foe periods before and after 1991, it was evident that CHIRPS tend to overestimate significantly (as all the data points are below 1:1 line), especially the higher rainfall values. But the case after 1991 seems to be normal as both products are fairly comparable although CHIRP product tends to overestimate in this case.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26314E-ED7F-43F0-BB1E-0EFB9A503840}" type="slidenum">
              <a:rPr lang="en-US" smtClean="0"/>
              <a:pPr/>
              <a:t>10</a:t>
            </a:fld>
            <a:endParaRPr lang="en-US"/>
          </a:p>
        </p:txBody>
      </p:sp>
    </p:spTree>
    <p:extLst>
      <p:ext uri="{BB962C8B-B14F-4D97-AF65-F5344CB8AC3E}">
        <p14:creationId xmlns:p14="http://schemas.microsoft.com/office/powerpoint/2010/main" val="3030444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drought assessments supported through earth observation data products will provide actionable information to support emergency response in short term and contribute in  climate resilient farming policies and in the long term. </a:t>
            </a:r>
          </a:p>
          <a:p>
            <a:r>
              <a:rPr lang="en-US" sz="1200" dirty="0" smtClean="0"/>
              <a:t>The enhanced capacity of professional in agriculture sector will promote effective use of global earth observation technologies and resources for local level issues.</a:t>
            </a:r>
          </a:p>
          <a:p>
            <a:endParaRPr lang="en-US" dirty="0"/>
          </a:p>
        </p:txBody>
      </p:sp>
      <p:sp>
        <p:nvSpPr>
          <p:cNvPr id="4" name="Slide Number Placeholder 3"/>
          <p:cNvSpPr>
            <a:spLocks noGrp="1"/>
          </p:cNvSpPr>
          <p:nvPr>
            <p:ph type="sldNum" sz="quarter" idx="10"/>
          </p:nvPr>
        </p:nvSpPr>
        <p:spPr/>
        <p:txBody>
          <a:bodyPr/>
          <a:lstStyle/>
          <a:p>
            <a:fld id="{0F428818-4CEC-4266-9ABB-524E574AA97B}" type="slidenum">
              <a:rPr lang="en-US" smtClean="0"/>
              <a:t>19</a:t>
            </a:fld>
            <a:endParaRPr lang="en-US"/>
          </a:p>
        </p:txBody>
      </p:sp>
    </p:spTree>
    <p:extLst>
      <p:ext uri="{BB962C8B-B14F-4D97-AF65-F5344CB8AC3E}">
        <p14:creationId xmlns:p14="http://schemas.microsoft.com/office/powerpoint/2010/main" val="3274077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SERVIR_PPT_background1.jpg"/>
          <p:cNvPicPr>
            <a:picLocks noChangeAspect="1"/>
          </p:cNvPicPr>
          <p:nvPr userDrawn="1"/>
        </p:nvPicPr>
        <p:blipFill>
          <a:blip r:embed="rId2" cstate="email"/>
          <a:stretch>
            <a:fillRect/>
          </a:stretch>
        </p:blipFill>
        <p:spPr>
          <a:xfrm>
            <a:off x="0" y="0"/>
            <a:ext cx="9144001" cy="685800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1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7142163" y="306388"/>
            <a:ext cx="39687" cy="274637"/>
          </a:xfrm>
          <a:prstGeom prst="rect">
            <a:avLst/>
          </a:prstGeom>
          <a:solidFill>
            <a:srgbClr val="FFFFFF"/>
          </a:solidFill>
          <a:ln w="9525">
            <a:noFill/>
            <a:miter lim="800000"/>
            <a:headEnd/>
            <a:tailEnd/>
          </a:ln>
        </p:spPr>
        <p:txBody>
          <a:bodyPr/>
          <a:lstStyle/>
          <a:p>
            <a:pPr>
              <a:defRPr/>
            </a:pPr>
            <a:endParaRPr lang="en-US"/>
          </a:p>
        </p:txBody>
      </p:sp>
      <p:sp>
        <p:nvSpPr>
          <p:cNvPr id="4" name="Freeform 24"/>
          <p:cNvSpPr>
            <a:spLocks/>
          </p:cNvSpPr>
          <p:nvPr userDrawn="1"/>
        </p:nvSpPr>
        <p:spPr bwMode="auto">
          <a:xfrm>
            <a:off x="7285038" y="301625"/>
            <a:ext cx="214312"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a:p>
        </p:txBody>
      </p:sp>
      <p:sp>
        <p:nvSpPr>
          <p:cNvPr id="5" name="Rectangle 25"/>
          <p:cNvSpPr>
            <a:spLocks noChangeArrowheads="1"/>
          </p:cNvSpPr>
          <p:nvPr userDrawn="1"/>
        </p:nvSpPr>
        <p:spPr bwMode="auto">
          <a:xfrm>
            <a:off x="7616825" y="306388"/>
            <a:ext cx="41275" cy="274637"/>
          </a:xfrm>
          <a:prstGeom prst="rect">
            <a:avLst/>
          </a:prstGeom>
          <a:solidFill>
            <a:srgbClr val="FFFFFF"/>
          </a:solidFill>
          <a:ln w="9525">
            <a:noFill/>
            <a:miter lim="800000"/>
            <a:headEnd/>
            <a:tailEnd/>
          </a:ln>
        </p:spPr>
        <p:txBody>
          <a:bodyPr/>
          <a:lstStyle/>
          <a:p>
            <a:pPr>
              <a:defRPr/>
            </a:pPr>
            <a:endParaRPr lang="en-US"/>
          </a:p>
        </p:txBody>
      </p:sp>
      <p:sp>
        <p:nvSpPr>
          <p:cNvPr id="6" name="Freeform 26"/>
          <p:cNvSpPr>
            <a:spLocks noEditPoints="1"/>
          </p:cNvSpPr>
          <p:nvPr userDrawn="1"/>
        </p:nvSpPr>
        <p:spPr bwMode="auto">
          <a:xfrm>
            <a:off x="8281988" y="301625"/>
            <a:ext cx="288925"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a:p>
        </p:txBody>
      </p:sp>
      <p:sp>
        <p:nvSpPr>
          <p:cNvPr id="7" name="Freeform 27"/>
          <p:cNvSpPr>
            <a:spLocks noEditPoints="1"/>
          </p:cNvSpPr>
          <p:nvPr userDrawn="1"/>
        </p:nvSpPr>
        <p:spPr bwMode="auto">
          <a:xfrm>
            <a:off x="8667750" y="306388"/>
            <a:ext cx="214313"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a:p>
        </p:txBody>
      </p:sp>
      <p:sp>
        <p:nvSpPr>
          <p:cNvPr id="8" name="Freeform 28"/>
          <p:cNvSpPr>
            <a:spLocks/>
          </p:cNvSpPr>
          <p:nvPr userDrawn="1"/>
        </p:nvSpPr>
        <p:spPr bwMode="auto">
          <a:xfrm>
            <a:off x="7769225" y="298450"/>
            <a:ext cx="434975"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a:p>
        </p:txBody>
      </p:sp>
      <p:sp>
        <p:nvSpPr>
          <p:cNvPr id="9" name="Freeform 29"/>
          <p:cNvSpPr>
            <a:spLocks/>
          </p:cNvSpPr>
          <p:nvPr userDrawn="1"/>
        </p:nvSpPr>
        <p:spPr bwMode="auto">
          <a:xfrm>
            <a:off x="7718425" y="609600"/>
            <a:ext cx="517525"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a:p>
        </p:txBody>
      </p:sp>
      <p:sp>
        <p:nvSpPr>
          <p:cNvPr id="10" name="Freeform 30"/>
          <p:cNvSpPr>
            <a:spLocks noEditPoints="1"/>
          </p:cNvSpPr>
          <p:nvPr userDrawn="1"/>
        </p:nvSpPr>
        <p:spPr bwMode="auto">
          <a:xfrm>
            <a:off x="7142163" y="3049588"/>
            <a:ext cx="1728787"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a:p>
        </p:txBody>
      </p:sp>
      <p:sp>
        <p:nvSpPr>
          <p:cNvPr id="13" name="Rectangle 12"/>
          <p:cNvSpPr/>
          <p:nvPr userDrawn="1"/>
        </p:nvSpPr>
        <p:spPr>
          <a:xfrm>
            <a:off x="312738" y="4208463"/>
            <a:ext cx="6669087" cy="800219"/>
          </a:xfrm>
          <a:prstGeom prst="rect">
            <a:avLst/>
          </a:prstGeom>
        </p:spPr>
        <p:txBody>
          <a:bodyPr>
            <a:spAutoFit/>
          </a:bodyPr>
          <a:lstStyle/>
          <a:p>
            <a:pPr>
              <a:lnSpc>
                <a:spcPct val="100000"/>
              </a:lnSpc>
              <a:defRPr/>
            </a:pPr>
            <a:r>
              <a:rPr lang="en-US" sz="1800" dirty="0">
                <a:solidFill>
                  <a:srgbClr val="F1EDF3"/>
                </a:solidFill>
              </a:rPr>
              <a:t>International Centre for Integrated </a:t>
            </a:r>
            <a:r>
              <a:rPr lang="en-US" sz="1800" dirty="0" smtClean="0">
                <a:solidFill>
                  <a:srgbClr val="F1EDF3"/>
                </a:solidFill>
              </a:rPr>
              <a:t>Mountain Development</a:t>
            </a:r>
            <a:endParaRPr lang="en-US" sz="1800" dirty="0">
              <a:solidFill>
                <a:srgbClr val="F1EDF3"/>
              </a:solidFill>
            </a:endParaRPr>
          </a:p>
          <a:p>
            <a:pPr>
              <a:lnSpc>
                <a:spcPct val="200000"/>
              </a:lnSpc>
              <a:defRPr/>
            </a:pPr>
            <a:r>
              <a:rPr lang="en-US" sz="1400" dirty="0">
                <a:solidFill>
                  <a:srgbClr val="F1EDF3"/>
                </a:solidFill>
              </a:rPr>
              <a:t>Kathmandu, Nepal</a:t>
            </a:r>
            <a:endParaRPr lang="en-GB" sz="1400" dirty="0">
              <a:solidFill>
                <a:srgbClr val="F1EDF3"/>
              </a:solidFill>
            </a:endParaRPr>
          </a:p>
        </p:txBody>
      </p:sp>
      <p:cxnSp>
        <p:nvCxnSpPr>
          <p:cNvPr id="14" name="Straight Connector 13"/>
          <p:cNvCxnSpPr/>
          <p:nvPr userDrawn="1"/>
        </p:nvCxnSpPr>
        <p:spPr>
          <a:xfrm>
            <a:off x="415925" y="4203700"/>
            <a:ext cx="613886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6937" y="306119"/>
            <a:ext cx="6581176" cy="2177773"/>
          </a:xfrm>
          <a:prstGeom prst="rect">
            <a:avLst/>
          </a:prstGeom>
        </p:spPr>
        <p:txBody>
          <a:bodyPr>
            <a:normAutofit/>
          </a:bodyPr>
          <a:lstStyle>
            <a:lvl1pPr>
              <a:defRPr sz="4800"/>
            </a:lvl1pPr>
          </a:lstStyle>
          <a:p>
            <a:r>
              <a:rPr lang="en-US" dirty="0" smtClean="0"/>
              <a:t>Click to edit Master title style</a:t>
            </a:r>
            <a:endParaRPr lang="en-GB" dirty="0"/>
          </a:p>
        </p:txBody>
      </p:sp>
    </p:spTree>
  </p:cSld>
  <p:clrMapOvr>
    <a:masterClrMapping/>
  </p:clrMapOvr>
  <p:transition spd="med" advTm="1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02AA924-8B9C-4C31-B4D7-11B4EC147F9B}" type="datetimeFigureOut">
              <a:rPr lang="en-US"/>
              <a:pPr>
                <a:defRPr/>
              </a:pPr>
              <a:t>7/14/2017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6E65F3-248E-4C1C-A0AC-5BB903B9D31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66675"/>
            <a:ext cx="9144000" cy="908130"/>
          </a:xfrm>
        </p:spPr>
        <p:txBody>
          <a:bodyPr>
            <a:normAutofit/>
          </a:bodyPr>
          <a:lstStyle>
            <a:lvl1pPr>
              <a:defRPr sz="3800"/>
            </a:lvl1pPr>
          </a:lstStyle>
          <a:p>
            <a:r>
              <a:rPr lang="en-US" smtClean="0"/>
              <a:t>Click to edit Master title style</a:t>
            </a:r>
            <a:endParaRPr lang="en-US" dirty="0"/>
          </a:p>
        </p:txBody>
      </p:sp>
      <p:sp>
        <p:nvSpPr>
          <p:cNvPr id="7" name="Content Placeholder 6"/>
          <p:cNvSpPr>
            <a:spLocks noGrp="1"/>
          </p:cNvSpPr>
          <p:nvPr>
            <p:ph sz="quarter" idx="13"/>
          </p:nvPr>
        </p:nvSpPr>
        <p:spPr>
          <a:xfrm>
            <a:off x="457200" y="1965368"/>
            <a:ext cx="3903663" cy="4470357"/>
          </a:xfrm>
        </p:spPr>
        <p:txBody>
          <a:bodyPr/>
          <a:lstStyle>
            <a:lvl2pPr>
              <a:buFont typeface="Arial"/>
              <a:buChar char="•"/>
              <a:defRPr/>
            </a:lvl2pPr>
            <a:lvl4pPr>
              <a:buFont typeface="Arial"/>
              <a:buChar char="•"/>
              <a:defRPr/>
            </a:lvl4pPr>
            <a:lvl5pPr>
              <a:buFont typeface="Arial"/>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6"/>
          <p:cNvSpPr>
            <a:spLocks noGrp="1"/>
          </p:cNvSpPr>
          <p:nvPr>
            <p:ph sz="quarter" idx="14"/>
          </p:nvPr>
        </p:nvSpPr>
        <p:spPr>
          <a:xfrm>
            <a:off x="4783137" y="1965368"/>
            <a:ext cx="3903663" cy="4470357"/>
          </a:xfrm>
        </p:spPr>
        <p:txBody>
          <a:bodyPr/>
          <a:lstStyle>
            <a:lvl2pPr>
              <a:buFont typeface="Arial"/>
              <a:buChar char="•"/>
              <a:defRPr/>
            </a:lvl2pPr>
            <a:lvl4pPr>
              <a:buFont typeface="Arial"/>
              <a:buChar char="•"/>
              <a:defRPr/>
            </a:lvl4pPr>
            <a:lvl5pPr>
              <a:buFont typeface="Arial"/>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3"/>
          <p:cNvSpPr>
            <a:spLocks noGrp="1"/>
          </p:cNvSpPr>
          <p:nvPr>
            <p:ph type="body" sz="quarter" idx="15"/>
          </p:nvPr>
        </p:nvSpPr>
        <p:spPr>
          <a:xfrm>
            <a:off x="457200" y="1089025"/>
            <a:ext cx="3903663" cy="584200"/>
          </a:xfrm>
        </p:spPr>
        <p:txBody>
          <a:bodyPr>
            <a:noAutofit/>
          </a:bodyPr>
          <a:lstStyle>
            <a:lvl1pPr algn="ctr">
              <a:buFontTx/>
              <a:buNone/>
              <a:defRPr sz="3200" b="1"/>
            </a:lvl1pPr>
          </a:lstStyle>
          <a:p>
            <a:pPr lvl="0"/>
            <a:r>
              <a:rPr lang="en-US" smtClean="0"/>
              <a:t>Click to edit Master text styles</a:t>
            </a:r>
          </a:p>
        </p:txBody>
      </p:sp>
      <p:sp>
        <p:nvSpPr>
          <p:cNvPr id="8" name="Text Placeholder 13"/>
          <p:cNvSpPr>
            <a:spLocks noGrp="1"/>
          </p:cNvSpPr>
          <p:nvPr>
            <p:ph type="body" sz="quarter" idx="16"/>
          </p:nvPr>
        </p:nvSpPr>
        <p:spPr>
          <a:xfrm>
            <a:off x="4783137" y="1089025"/>
            <a:ext cx="3903663" cy="584200"/>
          </a:xfrm>
        </p:spPr>
        <p:txBody>
          <a:bodyPr>
            <a:noAutofit/>
          </a:bodyPr>
          <a:lstStyle>
            <a:lvl1pPr algn="ctr">
              <a:buFontTx/>
              <a:buNone/>
              <a:defRPr sz="3200" b="1"/>
            </a:lvl1pPr>
          </a:lstStyle>
          <a:p>
            <a:pPr lvl="0"/>
            <a:r>
              <a:rPr lang="en-US" smtClean="0"/>
              <a:t>Click to edit Master text styles</a:t>
            </a:r>
          </a:p>
        </p:txBody>
      </p:sp>
      <p:sp>
        <p:nvSpPr>
          <p:cNvPr id="11" name="Slide Number Placeholder 4"/>
          <p:cNvSpPr>
            <a:spLocks noGrp="1"/>
          </p:cNvSpPr>
          <p:nvPr>
            <p:ph type="sldNum" sz="quarter" idx="4"/>
          </p:nvPr>
        </p:nvSpPr>
        <p:spPr>
          <a:xfrm>
            <a:off x="8391764" y="6435725"/>
            <a:ext cx="752235" cy="422275"/>
          </a:xfrm>
          <a:prstGeom prst="rect">
            <a:avLst/>
          </a:prstGeom>
        </p:spPr>
        <p:txBody>
          <a:bodyPr vert="horz" lIns="91440" tIns="45720" rIns="91440" bIns="45720" rtlCol="0" anchor="ctr"/>
          <a:lstStyle>
            <a:lvl1pPr algn="r">
              <a:defRPr sz="1600">
                <a:solidFill>
                  <a:schemeClr val="tx1"/>
                </a:solidFill>
                <a:latin typeface="Corbel"/>
                <a:cs typeface="Corbel"/>
              </a:defRPr>
            </a:lvl1pPr>
          </a:lstStyle>
          <a:p>
            <a:fld id="{3B2A5B4C-A576-674D-A86C-FF4D7224A1EB}" type="slidenum">
              <a:rPr lang="en-US" smtClean="0"/>
              <a:pPr/>
              <a:t>‹#›</a:t>
            </a:fld>
            <a:endParaRPr lang="en-US" dirty="0"/>
          </a:p>
        </p:txBody>
      </p:sp>
    </p:spTree>
    <p:extLst>
      <p:ext uri="{BB962C8B-B14F-4D97-AF65-F5344CB8AC3E}">
        <p14:creationId xmlns:p14="http://schemas.microsoft.com/office/powerpoint/2010/main" val="3272158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D92FC45-591A-4A1A-84E9-325BDFCC0FA4}" type="datetimeFigureOut">
              <a:rPr lang="en-US" smtClean="0"/>
              <a:pPr/>
              <a:t>7/14/2017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3ACA1D2-8A34-4ECD-9282-27E04B432BDD}" type="slidenum">
              <a:rPr lang="en-US" smtClean="0"/>
              <a:pPr/>
              <a:t>‹#›</a:t>
            </a:fld>
            <a:endParaRPr lang="en-US"/>
          </a:p>
        </p:txBody>
      </p:sp>
    </p:spTree>
    <p:extLst>
      <p:ext uri="{BB962C8B-B14F-4D97-AF65-F5344CB8AC3E}">
        <p14:creationId xmlns:p14="http://schemas.microsoft.com/office/powerpoint/2010/main" val="209487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D27FB4C-E2FD-4C09-96AA-35B60F19699D}" type="datetimeFigureOut">
              <a:rPr lang="en-US" smtClean="0"/>
              <a:t>7/14/2017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62E38A9-65B2-4FC6-BF4B-DA70E12D2671}" type="slidenum">
              <a:rPr lang="en-US" smtClean="0"/>
              <a:t>‹#›</a:t>
            </a:fld>
            <a:endParaRPr lang="en-US"/>
          </a:p>
        </p:txBody>
      </p:sp>
    </p:spTree>
    <p:extLst>
      <p:ext uri="{BB962C8B-B14F-4D97-AF65-F5344CB8AC3E}">
        <p14:creationId xmlns:p14="http://schemas.microsoft.com/office/powerpoint/2010/main" val="270826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SERVIR_PPT_banner1.psd"/>
          <p:cNvPicPr>
            <a:picLocks noChangeAspect="1"/>
          </p:cNvPicPr>
          <p:nvPr userDrawn="1"/>
        </p:nvPicPr>
        <p:blipFill>
          <a:blip r:embed="rId2" cstate="email"/>
          <a:stretch>
            <a:fillRect/>
          </a:stretch>
        </p:blipFill>
        <p:spPr>
          <a:xfrm>
            <a:off x="0" y="0"/>
            <a:ext cx="9144000" cy="981075"/>
          </a:xfrm>
          <a:prstGeom prst="rect">
            <a:avLst/>
          </a:prstGeom>
          <a:effectLst>
            <a:outerShdw blurRad="266700" dir="2700000">
              <a:srgbClr val="000000"/>
            </a:outerShdw>
          </a:effectLst>
        </p:spPr>
      </p:pic>
      <p:sp>
        <p:nvSpPr>
          <p:cNvPr id="2" name="Title 1"/>
          <p:cNvSpPr>
            <a:spLocks noGrp="1"/>
          </p:cNvSpPr>
          <p:nvPr>
            <p:ph type="title"/>
          </p:nvPr>
        </p:nvSpPr>
        <p:spPr>
          <a:xfrm>
            <a:off x="457200" y="0"/>
            <a:ext cx="4817533" cy="981075"/>
          </a:xfrm>
        </p:spPr>
        <p:txBody>
          <a:bodyPr anchor="ctr">
            <a:normAutofit/>
          </a:bodyPr>
          <a:lstStyle>
            <a:lvl1pPr algn="l">
              <a:defRPr sz="2400">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4EFC770-AE6E-D34F-A67C-971CD57B26D6}" type="slidenum">
              <a:rPr lang="en-US" smtClean="0"/>
              <a:pPr/>
              <a:t>‹#›</a:t>
            </a:fld>
            <a:endParaRPr lang="en-US"/>
          </a:p>
        </p:txBody>
      </p:sp>
      <p:sp>
        <p:nvSpPr>
          <p:cNvPr id="12" name="Text Placeholder 11"/>
          <p:cNvSpPr>
            <a:spLocks noGrp="1"/>
          </p:cNvSpPr>
          <p:nvPr>
            <p:ph type="body" sz="quarter" idx="13"/>
          </p:nvPr>
        </p:nvSpPr>
        <p:spPr>
          <a:xfrm>
            <a:off x="457200" y="1582738"/>
            <a:ext cx="8213725" cy="439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1" name="Picture 3" descr="D:\Work\SERVIR\Graphics\Logos\SERVIR-Himalaya-web.png"/>
          <p:cNvPicPr>
            <a:picLocks noChangeAspect="1" noChangeArrowheads="1"/>
          </p:cNvPicPr>
          <p:nvPr userDrawn="1"/>
        </p:nvPicPr>
        <p:blipFill>
          <a:blip r:embed="rId3"/>
          <a:srcRect/>
          <a:stretch>
            <a:fillRect/>
          </a:stretch>
        </p:blipFill>
        <p:spPr bwMode="auto">
          <a:xfrm>
            <a:off x="5926863" y="306914"/>
            <a:ext cx="3165134" cy="407452"/>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SERVIR_PPT_banner3.jpg"/>
          <p:cNvPicPr>
            <a:picLocks noChangeAspect="1"/>
          </p:cNvPicPr>
          <p:nvPr userDrawn="1"/>
        </p:nvPicPr>
        <p:blipFill>
          <a:blip r:embed="rId2" cstate="email"/>
          <a:stretch>
            <a:fillRect/>
          </a:stretch>
        </p:blipFill>
        <p:spPr>
          <a:xfrm>
            <a:off x="0" y="5438775"/>
            <a:ext cx="9144000" cy="1419225"/>
          </a:xfrm>
          <a:prstGeom prst="rect">
            <a:avLst/>
          </a:prstGeom>
        </p:spPr>
      </p:pic>
      <p:sp>
        <p:nvSpPr>
          <p:cNvPr id="5" name="Rectangle 4"/>
          <p:cNvSpPr/>
          <p:nvPr userDrawn="1"/>
        </p:nvSpPr>
        <p:spPr>
          <a:xfrm>
            <a:off x="0" y="6359170"/>
            <a:ext cx="9144000" cy="498829"/>
          </a:xfrm>
          <a:prstGeom prst="rect">
            <a:avLst/>
          </a:prstGeom>
          <a:solidFill>
            <a:srgbClr val="081015">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Global.png"/>
          <p:cNvPicPr>
            <a:picLocks noChangeAspect="1"/>
          </p:cNvPicPr>
          <p:nvPr userDrawn="1"/>
        </p:nvPicPr>
        <p:blipFill>
          <a:blip r:embed="rId3" cstate="email"/>
          <a:stretch>
            <a:fillRect/>
          </a:stretch>
        </p:blipFill>
        <p:spPr>
          <a:xfrm>
            <a:off x="3102241" y="6462176"/>
            <a:ext cx="2416727" cy="301545"/>
          </a:xfrm>
          <a:prstGeom prst="rect">
            <a:avLst/>
          </a:prstGeom>
          <a:effectLst>
            <a:outerShdw blurRad="152400" dir="2700000">
              <a:srgbClr val="000000"/>
            </a:outerShdw>
          </a:effectLst>
        </p:spPr>
      </p:pic>
      <p:grpSp>
        <p:nvGrpSpPr>
          <p:cNvPr id="7" name="Group 6"/>
          <p:cNvGrpSpPr/>
          <p:nvPr userDrawn="1"/>
        </p:nvGrpSpPr>
        <p:grpSpPr>
          <a:xfrm>
            <a:off x="7186898" y="6108858"/>
            <a:ext cx="1764884" cy="583545"/>
            <a:chOff x="6960574" y="5933349"/>
            <a:chExt cx="2045287" cy="676258"/>
          </a:xfrm>
        </p:grpSpPr>
        <p:sp>
          <p:nvSpPr>
            <p:cNvPr id="8" name="Rounded Rectangle 7"/>
            <p:cNvSpPr/>
            <p:nvPr/>
          </p:nvSpPr>
          <p:spPr>
            <a:xfrm>
              <a:off x="6960574" y="5933349"/>
              <a:ext cx="2045287" cy="676258"/>
            </a:xfrm>
            <a:prstGeom prst="roundRect">
              <a:avLst>
                <a:gd name="adj" fmla="val 50000"/>
              </a:avLst>
            </a:prstGeom>
            <a:solidFill>
              <a:schemeClr val="bg1"/>
            </a:solidFill>
            <a:ln>
              <a:noFill/>
            </a:ln>
            <a:effectLst>
              <a:outerShdw blurRad="2286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ASA-Logo.png"/>
            <p:cNvPicPr>
              <a:picLocks noChangeAspect="1"/>
            </p:cNvPicPr>
            <p:nvPr/>
          </p:nvPicPr>
          <p:blipFill>
            <a:blip r:embed="rId4" cstate="email"/>
            <a:stretch>
              <a:fillRect/>
            </a:stretch>
          </p:blipFill>
          <p:spPr>
            <a:xfrm>
              <a:off x="8419829" y="6075825"/>
              <a:ext cx="470971" cy="376776"/>
            </a:xfrm>
            <a:prstGeom prst="rect">
              <a:avLst/>
            </a:prstGeom>
          </p:spPr>
        </p:pic>
        <p:pic>
          <p:nvPicPr>
            <p:cNvPr id="10" name="Picture 9" descr="USAID Logo_Blue.png"/>
            <p:cNvPicPr>
              <a:picLocks noChangeAspect="1"/>
            </p:cNvPicPr>
            <p:nvPr/>
          </p:nvPicPr>
          <p:blipFill>
            <a:blip r:embed="rId5" cstate="email"/>
            <a:stretch>
              <a:fillRect/>
            </a:stretch>
          </p:blipFill>
          <p:spPr>
            <a:xfrm>
              <a:off x="7098610" y="6093771"/>
              <a:ext cx="1202659" cy="366913"/>
            </a:xfrm>
            <a:prstGeom prst="rect">
              <a:avLst/>
            </a:prstGeom>
          </p:spPr>
        </p:pic>
      </p:grpSp>
      <p:sp>
        <p:nvSpPr>
          <p:cNvPr id="2" name="Title 1"/>
          <p:cNvSpPr>
            <a:spLocks noGrp="1"/>
          </p:cNvSpPr>
          <p:nvPr>
            <p:ph type="title"/>
          </p:nvPr>
        </p:nvSpPr>
        <p:spPr>
          <a:xfrm>
            <a:off x="393353" y="113765"/>
            <a:ext cx="8669870" cy="817568"/>
          </a:xfrm>
        </p:spPr>
        <p:txBody>
          <a:bodyPr anchor="t">
            <a:normAutofit/>
          </a:bodyPr>
          <a:lstStyle>
            <a:lvl1pPr algn="l">
              <a:defRPr sz="32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393353" y="6416417"/>
            <a:ext cx="2133600" cy="365125"/>
          </a:xfrm>
        </p:spPr>
        <p:txBody>
          <a:bodyPr/>
          <a:lstStyle>
            <a:lvl1pPr>
              <a:defRPr>
                <a:solidFill>
                  <a:srgbClr val="FFFFFF"/>
                </a:solidFill>
              </a:defRPr>
            </a:lvl1pPr>
          </a:lstStyle>
          <a:p>
            <a:fld id="{94EFC770-AE6E-D34F-A67C-971CD57B26D6}" type="slidenum">
              <a:rPr lang="en-US" smtClean="0"/>
              <a:pPr/>
              <a:t>‹#›</a:t>
            </a:fld>
            <a:endParaRPr lang="en-US" dirty="0"/>
          </a:p>
        </p:txBody>
      </p:sp>
      <p:sp>
        <p:nvSpPr>
          <p:cNvPr id="11" name="Text Placeholder 11"/>
          <p:cNvSpPr>
            <a:spLocks noGrp="1"/>
          </p:cNvSpPr>
          <p:nvPr>
            <p:ph type="body" sz="quarter" idx="13"/>
          </p:nvPr>
        </p:nvSpPr>
        <p:spPr>
          <a:xfrm>
            <a:off x="457200" y="1582738"/>
            <a:ext cx="8213725" cy="39883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4" name="Picture 3" descr="SERVIR_PPT_banner2.jpg"/>
          <p:cNvPicPr>
            <a:picLocks noChangeAspect="1"/>
          </p:cNvPicPr>
          <p:nvPr userDrawn="1"/>
        </p:nvPicPr>
        <p:blipFill>
          <a:blip r:embed="rId2" cstate="email"/>
          <a:stretch>
            <a:fillRect/>
          </a:stretch>
        </p:blipFill>
        <p:spPr>
          <a:xfrm>
            <a:off x="0" y="0"/>
            <a:ext cx="1865376" cy="6858000"/>
          </a:xfrm>
          <a:prstGeom prst="rect">
            <a:avLst/>
          </a:prstGeom>
          <a:effectLst>
            <a:outerShdw blurRad="406400" dir="2700000">
              <a:srgbClr val="000000"/>
            </a:outerShdw>
          </a:effectLst>
        </p:spPr>
      </p:pic>
      <p:sp>
        <p:nvSpPr>
          <p:cNvPr id="2" name="Title 1"/>
          <p:cNvSpPr>
            <a:spLocks noGrp="1"/>
          </p:cNvSpPr>
          <p:nvPr>
            <p:ph type="title"/>
          </p:nvPr>
        </p:nvSpPr>
        <p:spPr>
          <a:xfrm>
            <a:off x="127651" y="105298"/>
            <a:ext cx="1579284" cy="2824162"/>
          </a:xfrm>
        </p:spPr>
        <p:txBody>
          <a:bodyPr anchor="t">
            <a:normAutofit/>
          </a:bodyPr>
          <a:lstStyle>
            <a:lvl1pPr algn="l">
              <a:defRPr sz="2400">
                <a:solidFill>
                  <a:srgbClr val="FFFFFF"/>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10" name="Picture 9" descr="SERVIR_PPT_banner2.jpg"/>
          <p:cNvPicPr>
            <a:picLocks noChangeAspect="1"/>
          </p:cNvPicPr>
          <p:nvPr userDrawn="1"/>
        </p:nvPicPr>
        <p:blipFill>
          <a:blip r:embed="rId2" cstate="email"/>
          <a:stretch>
            <a:fillRect/>
          </a:stretch>
        </p:blipFill>
        <p:spPr>
          <a:xfrm>
            <a:off x="0" y="0"/>
            <a:ext cx="1865376" cy="6858000"/>
          </a:xfrm>
          <a:prstGeom prst="rect">
            <a:avLst/>
          </a:prstGeom>
          <a:effectLst>
            <a:outerShdw blurRad="406400" dir="2700000">
              <a:srgbClr val="000000"/>
            </a:outerShdw>
          </a:effectLst>
        </p:spPr>
      </p:pic>
      <p:pic>
        <p:nvPicPr>
          <p:cNvPr id="5" name="Picture 4" descr="Global.png"/>
          <p:cNvPicPr>
            <a:picLocks noChangeAspect="1"/>
          </p:cNvPicPr>
          <p:nvPr userDrawn="1"/>
        </p:nvPicPr>
        <p:blipFill>
          <a:blip r:embed="rId3" cstate="email"/>
          <a:stretch>
            <a:fillRect/>
          </a:stretch>
        </p:blipFill>
        <p:spPr>
          <a:xfrm>
            <a:off x="6648665" y="6368524"/>
            <a:ext cx="2274164" cy="283756"/>
          </a:xfrm>
          <a:prstGeom prst="rect">
            <a:avLst/>
          </a:prstGeom>
          <a:effectLst/>
        </p:spPr>
      </p:pic>
      <p:grpSp>
        <p:nvGrpSpPr>
          <p:cNvPr id="6" name="Group 5"/>
          <p:cNvGrpSpPr/>
          <p:nvPr userDrawn="1"/>
        </p:nvGrpSpPr>
        <p:grpSpPr>
          <a:xfrm>
            <a:off x="130776" y="6197019"/>
            <a:ext cx="1584626" cy="523944"/>
            <a:chOff x="6960574" y="5933349"/>
            <a:chExt cx="2045287" cy="676258"/>
          </a:xfrm>
        </p:grpSpPr>
        <p:sp>
          <p:nvSpPr>
            <p:cNvPr id="7" name="Rounded Rectangle 6"/>
            <p:cNvSpPr/>
            <p:nvPr/>
          </p:nvSpPr>
          <p:spPr>
            <a:xfrm>
              <a:off x="6960574" y="5933349"/>
              <a:ext cx="2045287" cy="676258"/>
            </a:xfrm>
            <a:prstGeom prst="roundRect">
              <a:avLst>
                <a:gd name="adj" fmla="val 50000"/>
              </a:avLst>
            </a:prstGeom>
            <a:solidFill>
              <a:schemeClr val="bg1"/>
            </a:solidFill>
            <a:ln>
              <a:noFill/>
            </a:ln>
            <a:effectLst>
              <a:outerShdw blurRad="2286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ASA-Logo.png"/>
            <p:cNvPicPr>
              <a:picLocks noChangeAspect="1"/>
            </p:cNvPicPr>
            <p:nvPr/>
          </p:nvPicPr>
          <p:blipFill>
            <a:blip r:embed="rId4" cstate="email"/>
            <a:stretch>
              <a:fillRect/>
            </a:stretch>
          </p:blipFill>
          <p:spPr>
            <a:xfrm>
              <a:off x="8419829" y="6075825"/>
              <a:ext cx="470971" cy="376776"/>
            </a:xfrm>
            <a:prstGeom prst="rect">
              <a:avLst/>
            </a:prstGeom>
          </p:spPr>
        </p:pic>
        <p:pic>
          <p:nvPicPr>
            <p:cNvPr id="9" name="Picture 8" descr="USAID Logo_Blue.png"/>
            <p:cNvPicPr>
              <a:picLocks noChangeAspect="1"/>
            </p:cNvPicPr>
            <p:nvPr/>
          </p:nvPicPr>
          <p:blipFill>
            <a:blip r:embed="rId5" cstate="email"/>
            <a:stretch>
              <a:fillRect/>
            </a:stretch>
          </p:blipFill>
          <p:spPr>
            <a:xfrm>
              <a:off x="7098610" y="6093771"/>
              <a:ext cx="1202659" cy="366913"/>
            </a:xfrm>
            <a:prstGeom prst="rect">
              <a:avLst/>
            </a:prstGeom>
          </p:spPr>
        </p:pic>
      </p:grpSp>
      <p:sp>
        <p:nvSpPr>
          <p:cNvPr id="2" name="Title 1"/>
          <p:cNvSpPr>
            <a:spLocks noGrp="1"/>
          </p:cNvSpPr>
          <p:nvPr>
            <p:ph type="title"/>
          </p:nvPr>
        </p:nvSpPr>
        <p:spPr>
          <a:xfrm>
            <a:off x="127651" y="105298"/>
            <a:ext cx="1579284" cy="2824162"/>
          </a:xfrm>
        </p:spPr>
        <p:txBody>
          <a:bodyPr anchor="t">
            <a:normAutofit/>
          </a:bodyPr>
          <a:lstStyle>
            <a:lvl1pPr algn="l">
              <a:defRPr sz="2400">
                <a:solidFill>
                  <a:srgbClr val="FFFFFF"/>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2006588" y="6297081"/>
            <a:ext cx="2133600" cy="365125"/>
          </a:xfrm>
        </p:spPr>
        <p:txBody>
          <a:bodyPr/>
          <a:lstStyle/>
          <a:p>
            <a:fld id="{94EFC770-AE6E-D34F-A67C-971CD57B26D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11" name="Picture 10" descr="SERVIR_PPT_banner2.jpg"/>
          <p:cNvPicPr>
            <a:picLocks noChangeAspect="1"/>
          </p:cNvPicPr>
          <p:nvPr userDrawn="1"/>
        </p:nvPicPr>
        <p:blipFill>
          <a:blip r:embed="rId2" cstate="email"/>
          <a:stretch>
            <a:fillRect/>
          </a:stretch>
        </p:blipFill>
        <p:spPr>
          <a:xfrm>
            <a:off x="0" y="0"/>
            <a:ext cx="1865376" cy="6858000"/>
          </a:xfrm>
          <a:prstGeom prst="rect">
            <a:avLst/>
          </a:prstGeom>
          <a:effectLst>
            <a:outerShdw blurRad="406400" dir="2700000">
              <a:srgbClr val="000000"/>
            </a:outerShdw>
          </a:effectLst>
        </p:spPr>
      </p:pic>
      <p:pic>
        <p:nvPicPr>
          <p:cNvPr id="5" name="Picture 4" descr="Global.png"/>
          <p:cNvPicPr>
            <a:picLocks noChangeAspect="1"/>
          </p:cNvPicPr>
          <p:nvPr userDrawn="1"/>
        </p:nvPicPr>
        <p:blipFill>
          <a:blip r:embed="rId3" cstate="email"/>
          <a:stretch>
            <a:fillRect/>
          </a:stretch>
        </p:blipFill>
        <p:spPr>
          <a:xfrm>
            <a:off x="6648665" y="6368524"/>
            <a:ext cx="2274164" cy="283756"/>
          </a:xfrm>
          <a:prstGeom prst="rect">
            <a:avLst/>
          </a:prstGeom>
          <a:effectLst/>
        </p:spPr>
      </p:pic>
      <p:grpSp>
        <p:nvGrpSpPr>
          <p:cNvPr id="4" name="Group 5"/>
          <p:cNvGrpSpPr/>
          <p:nvPr userDrawn="1"/>
        </p:nvGrpSpPr>
        <p:grpSpPr>
          <a:xfrm>
            <a:off x="130776" y="6197019"/>
            <a:ext cx="1584626" cy="523944"/>
            <a:chOff x="6960574" y="5933349"/>
            <a:chExt cx="2045287" cy="676258"/>
          </a:xfrm>
        </p:grpSpPr>
        <p:sp>
          <p:nvSpPr>
            <p:cNvPr id="7" name="Rounded Rectangle 6"/>
            <p:cNvSpPr/>
            <p:nvPr/>
          </p:nvSpPr>
          <p:spPr>
            <a:xfrm>
              <a:off x="6960574" y="5933349"/>
              <a:ext cx="2045287" cy="676258"/>
            </a:xfrm>
            <a:prstGeom prst="roundRect">
              <a:avLst>
                <a:gd name="adj" fmla="val 50000"/>
              </a:avLst>
            </a:prstGeom>
            <a:solidFill>
              <a:schemeClr val="bg1"/>
            </a:solidFill>
            <a:ln>
              <a:noFill/>
            </a:ln>
            <a:effectLst>
              <a:outerShdw blurRad="2286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ASA-Logo.png"/>
            <p:cNvPicPr>
              <a:picLocks noChangeAspect="1"/>
            </p:cNvPicPr>
            <p:nvPr/>
          </p:nvPicPr>
          <p:blipFill>
            <a:blip r:embed="rId4" cstate="email"/>
            <a:stretch>
              <a:fillRect/>
            </a:stretch>
          </p:blipFill>
          <p:spPr>
            <a:xfrm>
              <a:off x="8419829" y="6075825"/>
              <a:ext cx="470971" cy="376776"/>
            </a:xfrm>
            <a:prstGeom prst="rect">
              <a:avLst/>
            </a:prstGeom>
          </p:spPr>
        </p:pic>
        <p:pic>
          <p:nvPicPr>
            <p:cNvPr id="9" name="Picture 8" descr="USAID Logo_Blue.png"/>
            <p:cNvPicPr>
              <a:picLocks noChangeAspect="1"/>
            </p:cNvPicPr>
            <p:nvPr/>
          </p:nvPicPr>
          <p:blipFill>
            <a:blip r:embed="rId5" cstate="email"/>
            <a:stretch>
              <a:fillRect/>
            </a:stretch>
          </p:blipFill>
          <p:spPr>
            <a:xfrm>
              <a:off x="7098610" y="6093771"/>
              <a:ext cx="1202659" cy="366913"/>
            </a:xfrm>
            <a:prstGeom prst="rect">
              <a:avLst/>
            </a:prstGeom>
          </p:spPr>
        </p:pic>
      </p:grpSp>
      <p:sp>
        <p:nvSpPr>
          <p:cNvPr id="2" name="Title 1"/>
          <p:cNvSpPr>
            <a:spLocks noGrp="1"/>
          </p:cNvSpPr>
          <p:nvPr>
            <p:ph type="title"/>
          </p:nvPr>
        </p:nvSpPr>
        <p:spPr>
          <a:xfrm>
            <a:off x="127651" y="105298"/>
            <a:ext cx="1579284" cy="2824162"/>
          </a:xfrm>
        </p:spPr>
        <p:txBody>
          <a:bodyPr anchor="t">
            <a:normAutofit/>
          </a:bodyPr>
          <a:lstStyle>
            <a:lvl1pPr algn="l">
              <a:defRPr sz="2400">
                <a:solidFill>
                  <a:srgbClr val="FFFFFF"/>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2006588" y="6297081"/>
            <a:ext cx="2133600" cy="365125"/>
          </a:xfrm>
        </p:spPr>
        <p:txBody>
          <a:bodyPr/>
          <a:lstStyle/>
          <a:p>
            <a:fld id="{94EFC770-AE6E-D34F-A67C-971CD57B26D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10" name="Picture 9" descr="SERVIR_PPT_banner2.jpg"/>
          <p:cNvPicPr>
            <a:picLocks noChangeAspect="1"/>
          </p:cNvPicPr>
          <p:nvPr userDrawn="1"/>
        </p:nvPicPr>
        <p:blipFill>
          <a:blip r:embed="rId2" cstate="email"/>
          <a:stretch>
            <a:fillRect/>
          </a:stretch>
        </p:blipFill>
        <p:spPr>
          <a:xfrm>
            <a:off x="0" y="0"/>
            <a:ext cx="1865376" cy="6858000"/>
          </a:xfrm>
          <a:prstGeom prst="rect">
            <a:avLst/>
          </a:prstGeom>
          <a:effectLst>
            <a:outerShdw blurRad="406400" dir="2700000">
              <a:srgbClr val="000000"/>
            </a:outerShdw>
          </a:effectLst>
        </p:spPr>
      </p:pic>
      <p:pic>
        <p:nvPicPr>
          <p:cNvPr id="5" name="Picture 4" descr="Global.png"/>
          <p:cNvPicPr>
            <a:picLocks noChangeAspect="1"/>
          </p:cNvPicPr>
          <p:nvPr userDrawn="1"/>
        </p:nvPicPr>
        <p:blipFill>
          <a:blip r:embed="rId3" cstate="email"/>
          <a:stretch>
            <a:fillRect/>
          </a:stretch>
        </p:blipFill>
        <p:spPr>
          <a:xfrm>
            <a:off x="6648665" y="6368524"/>
            <a:ext cx="2274164" cy="283756"/>
          </a:xfrm>
          <a:prstGeom prst="rect">
            <a:avLst/>
          </a:prstGeom>
          <a:effectLst/>
        </p:spPr>
      </p:pic>
      <p:grpSp>
        <p:nvGrpSpPr>
          <p:cNvPr id="4" name="Group 5"/>
          <p:cNvGrpSpPr/>
          <p:nvPr userDrawn="1"/>
        </p:nvGrpSpPr>
        <p:grpSpPr>
          <a:xfrm>
            <a:off x="130776" y="6197019"/>
            <a:ext cx="1584626" cy="523944"/>
            <a:chOff x="6960574" y="5933349"/>
            <a:chExt cx="2045287" cy="676258"/>
          </a:xfrm>
        </p:grpSpPr>
        <p:sp>
          <p:nvSpPr>
            <p:cNvPr id="7" name="Rounded Rectangle 6"/>
            <p:cNvSpPr/>
            <p:nvPr/>
          </p:nvSpPr>
          <p:spPr>
            <a:xfrm>
              <a:off x="6960574" y="5933349"/>
              <a:ext cx="2045287" cy="676258"/>
            </a:xfrm>
            <a:prstGeom prst="roundRect">
              <a:avLst>
                <a:gd name="adj" fmla="val 50000"/>
              </a:avLst>
            </a:prstGeom>
            <a:solidFill>
              <a:schemeClr val="bg1"/>
            </a:solidFill>
            <a:ln>
              <a:noFill/>
            </a:ln>
            <a:effectLst>
              <a:outerShdw blurRad="2286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ASA-Logo.png"/>
            <p:cNvPicPr>
              <a:picLocks noChangeAspect="1"/>
            </p:cNvPicPr>
            <p:nvPr/>
          </p:nvPicPr>
          <p:blipFill>
            <a:blip r:embed="rId4" cstate="email"/>
            <a:stretch>
              <a:fillRect/>
            </a:stretch>
          </p:blipFill>
          <p:spPr>
            <a:xfrm>
              <a:off x="8419829" y="6075825"/>
              <a:ext cx="470971" cy="376776"/>
            </a:xfrm>
            <a:prstGeom prst="rect">
              <a:avLst/>
            </a:prstGeom>
          </p:spPr>
        </p:pic>
        <p:pic>
          <p:nvPicPr>
            <p:cNvPr id="9" name="Picture 8" descr="USAID Logo_Blue.png"/>
            <p:cNvPicPr>
              <a:picLocks noChangeAspect="1"/>
            </p:cNvPicPr>
            <p:nvPr/>
          </p:nvPicPr>
          <p:blipFill>
            <a:blip r:embed="rId5" cstate="email"/>
            <a:stretch>
              <a:fillRect/>
            </a:stretch>
          </p:blipFill>
          <p:spPr>
            <a:xfrm>
              <a:off x="7098610" y="6093771"/>
              <a:ext cx="1202659" cy="366913"/>
            </a:xfrm>
            <a:prstGeom prst="rect">
              <a:avLst/>
            </a:prstGeom>
          </p:spPr>
        </p:pic>
      </p:grpSp>
      <p:sp>
        <p:nvSpPr>
          <p:cNvPr id="2" name="Title 1"/>
          <p:cNvSpPr>
            <a:spLocks noGrp="1"/>
          </p:cNvSpPr>
          <p:nvPr>
            <p:ph type="title"/>
          </p:nvPr>
        </p:nvSpPr>
        <p:spPr>
          <a:xfrm>
            <a:off x="127651" y="105298"/>
            <a:ext cx="1579284" cy="2824162"/>
          </a:xfrm>
        </p:spPr>
        <p:txBody>
          <a:bodyPr anchor="t">
            <a:normAutofit/>
          </a:bodyPr>
          <a:lstStyle>
            <a:lvl1pPr algn="l">
              <a:defRPr sz="2400">
                <a:solidFill>
                  <a:srgbClr val="FFFFFF"/>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2006588" y="6297081"/>
            <a:ext cx="2133600" cy="365125"/>
          </a:xfrm>
        </p:spPr>
        <p:txBody>
          <a:bodyPr/>
          <a:lstStyle/>
          <a:p>
            <a:fld id="{94EFC770-AE6E-D34F-A67C-971CD57B26D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4" name="Picture 3" descr="SERVIR_PPT_background4.jpg"/>
          <p:cNvPicPr>
            <a:picLocks noChangeAspect="1"/>
          </p:cNvPicPr>
          <p:nvPr userDrawn="1"/>
        </p:nvPicPr>
        <p:blipFill>
          <a:blip r:embed="rId2" cstate="email"/>
          <a:stretch>
            <a:fillRect/>
          </a:stretch>
        </p:blipFill>
        <p:spPr>
          <a:xfrm>
            <a:off x="0" y="-1"/>
            <a:ext cx="9144000" cy="6858001"/>
          </a:xfrm>
          <a:prstGeom prst="rect">
            <a:avLst/>
          </a:prstGeom>
        </p:spPr>
      </p:pic>
      <p:sp>
        <p:nvSpPr>
          <p:cNvPr id="5" name="Rectangle 4"/>
          <p:cNvSpPr/>
          <p:nvPr userDrawn="1"/>
        </p:nvSpPr>
        <p:spPr>
          <a:xfrm>
            <a:off x="0" y="1405396"/>
            <a:ext cx="9144000" cy="2746336"/>
          </a:xfrm>
          <a:prstGeom prst="rect">
            <a:avLst/>
          </a:prstGeom>
          <a:solidFill>
            <a:srgbClr val="081015">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Global.png"/>
          <p:cNvPicPr>
            <a:picLocks noChangeAspect="1"/>
          </p:cNvPicPr>
          <p:nvPr userDrawn="1"/>
        </p:nvPicPr>
        <p:blipFill>
          <a:blip r:embed="rId3" cstate="email"/>
          <a:stretch>
            <a:fillRect/>
          </a:stretch>
        </p:blipFill>
        <p:spPr>
          <a:xfrm>
            <a:off x="6457496" y="4318084"/>
            <a:ext cx="2416727" cy="301545"/>
          </a:xfrm>
          <a:prstGeom prst="rect">
            <a:avLst/>
          </a:prstGeom>
          <a:effectLst>
            <a:outerShdw blurRad="152400" dir="2700000">
              <a:srgbClr val="000000"/>
            </a:outerShdw>
          </a:effectLst>
        </p:spPr>
      </p:pic>
      <p:grpSp>
        <p:nvGrpSpPr>
          <p:cNvPr id="7" name="Group 6"/>
          <p:cNvGrpSpPr/>
          <p:nvPr userDrawn="1"/>
        </p:nvGrpSpPr>
        <p:grpSpPr>
          <a:xfrm>
            <a:off x="7186898" y="6108858"/>
            <a:ext cx="1764884" cy="583545"/>
            <a:chOff x="6960574" y="5933349"/>
            <a:chExt cx="2045287" cy="676258"/>
          </a:xfrm>
        </p:grpSpPr>
        <p:sp>
          <p:nvSpPr>
            <p:cNvPr id="8" name="Rounded Rectangle 7"/>
            <p:cNvSpPr/>
            <p:nvPr/>
          </p:nvSpPr>
          <p:spPr>
            <a:xfrm>
              <a:off x="6960574" y="5933349"/>
              <a:ext cx="2045287" cy="676258"/>
            </a:xfrm>
            <a:prstGeom prst="roundRect">
              <a:avLst>
                <a:gd name="adj" fmla="val 50000"/>
              </a:avLst>
            </a:prstGeom>
            <a:solidFill>
              <a:schemeClr val="bg1"/>
            </a:solidFill>
            <a:ln>
              <a:noFill/>
            </a:ln>
            <a:effectLst>
              <a:outerShdw blurRad="2286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ASA-Logo.png"/>
            <p:cNvPicPr>
              <a:picLocks noChangeAspect="1"/>
            </p:cNvPicPr>
            <p:nvPr/>
          </p:nvPicPr>
          <p:blipFill>
            <a:blip r:embed="rId4" cstate="email"/>
            <a:stretch>
              <a:fillRect/>
            </a:stretch>
          </p:blipFill>
          <p:spPr>
            <a:xfrm>
              <a:off x="8419829" y="6075825"/>
              <a:ext cx="470971" cy="376776"/>
            </a:xfrm>
            <a:prstGeom prst="rect">
              <a:avLst/>
            </a:prstGeom>
          </p:spPr>
        </p:pic>
        <p:pic>
          <p:nvPicPr>
            <p:cNvPr id="10" name="Picture 9" descr="USAID Logo_Blue.png"/>
            <p:cNvPicPr>
              <a:picLocks noChangeAspect="1"/>
            </p:cNvPicPr>
            <p:nvPr/>
          </p:nvPicPr>
          <p:blipFill>
            <a:blip r:embed="rId5" cstate="email"/>
            <a:stretch>
              <a:fillRect/>
            </a:stretch>
          </p:blipFill>
          <p:spPr>
            <a:xfrm>
              <a:off x="7098610" y="6093771"/>
              <a:ext cx="1202659" cy="366913"/>
            </a:xfrm>
            <a:prstGeom prst="rect">
              <a:avLst/>
            </a:prstGeom>
          </p:spPr>
        </p:pic>
      </p:grpSp>
      <p:sp>
        <p:nvSpPr>
          <p:cNvPr id="2" name="Title 1"/>
          <p:cNvSpPr>
            <a:spLocks noGrp="1"/>
          </p:cNvSpPr>
          <p:nvPr>
            <p:ph type="title"/>
          </p:nvPr>
        </p:nvSpPr>
        <p:spPr>
          <a:xfrm>
            <a:off x="812800" y="1405396"/>
            <a:ext cx="7633293" cy="2746336"/>
          </a:xfrm>
        </p:spPr>
        <p:txBody>
          <a:bodyPr anchor="ctr">
            <a:noAutofit/>
          </a:bodyPr>
          <a:lstStyle>
            <a:lvl1pPr algn="l">
              <a:lnSpc>
                <a:spcPct val="80000"/>
              </a:lnSpc>
              <a:defRPr sz="5400">
                <a:solidFill>
                  <a:srgbClr val="FFFFFF"/>
                </a:solidFill>
              </a:defRPr>
            </a:lvl1pPr>
          </a:lstStyle>
          <a:p>
            <a:r>
              <a:rPr lang="en-US" dirty="0"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11" name="Picture 10" descr="SERVIR_PPT_background1.jpg"/>
          <p:cNvPicPr>
            <a:picLocks noChangeAspect="1"/>
          </p:cNvPicPr>
          <p:nvPr userDrawn="1"/>
        </p:nvPicPr>
        <p:blipFill>
          <a:blip r:embed="rId2" cstate="email"/>
          <a:stretch>
            <a:fillRect/>
          </a:stretch>
        </p:blipFill>
        <p:spPr>
          <a:xfrm>
            <a:off x="0" y="0"/>
            <a:ext cx="9144001" cy="6858001"/>
          </a:xfrm>
          <a:prstGeom prst="rect">
            <a:avLst/>
          </a:prstGeom>
        </p:spPr>
      </p:pic>
      <p:sp>
        <p:nvSpPr>
          <p:cNvPr id="5" name="Rectangle 4"/>
          <p:cNvSpPr/>
          <p:nvPr userDrawn="1"/>
        </p:nvSpPr>
        <p:spPr>
          <a:xfrm>
            <a:off x="0" y="1405396"/>
            <a:ext cx="9144000" cy="2746336"/>
          </a:xfrm>
          <a:prstGeom prst="rect">
            <a:avLst/>
          </a:prstGeom>
          <a:solidFill>
            <a:srgbClr val="081015">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Global.png"/>
          <p:cNvPicPr>
            <a:picLocks noChangeAspect="1"/>
          </p:cNvPicPr>
          <p:nvPr userDrawn="1"/>
        </p:nvPicPr>
        <p:blipFill>
          <a:blip r:embed="rId3" cstate="email"/>
          <a:stretch>
            <a:fillRect/>
          </a:stretch>
        </p:blipFill>
        <p:spPr>
          <a:xfrm>
            <a:off x="6457496" y="4318084"/>
            <a:ext cx="2416727" cy="301545"/>
          </a:xfrm>
          <a:prstGeom prst="rect">
            <a:avLst/>
          </a:prstGeom>
          <a:effectLst>
            <a:outerShdw blurRad="152400" dir="2700000">
              <a:srgbClr val="000000"/>
            </a:outerShdw>
          </a:effectLst>
        </p:spPr>
      </p:pic>
      <p:grpSp>
        <p:nvGrpSpPr>
          <p:cNvPr id="3" name="Group 6"/>
          <p:cNvGrpSpPr/>
          <p:nvPr userDrawn="1"/>
        </p:nvGrpSpPr>
        <p:grpSpPr>
          <a:xfrm>
            <a:off x="7186898" y="6108858"/>
            <a:ext cx="1764884" cy="583545"/>
            <a:chOff x="6960574" y="5933349"/>
            <a:chExt cx="2045287" cy="676258"/>
          </a:xfrm>
        </p:grpSpPr>
        <p:sp>
          <p:nvSpPr>
            <p:cNvPr id="8" name="Rounded Rectangle 7"/>
            <p:cNvSpPr/>
            <p:nvPr/>
          </p:nvSpPr>
          <p:spPr>
            <a:xfrm>
              <a:off x="6960574" y="5933349"/>
              <a:ext cx="2045287" cy="676258"/>
            </a:xfrm>
            <a:prstGeom prst="roundRect">
              <a:avLst>
                <a:gd name="adj" fmla="val 50000"/>
              </a:avLst>
            </a:prstGeom>
            <a:solidFill>
              <a:schemeClr val="bg1"/>
            </a:solidFill>
            <a:ln>
              <a:noFill/>
            </a:ln>
            <a:effectLst>
              <a:outerShdw blurRad="2286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ASA-Logo.png"/>
            <p:cNvPicPr>
              <a:picLocks noChangeAspect="1"/>
            </p:cNvPicPr>
            <p:nvPr/>
          </p:nvPicPr>
          <p:blipFill>
            <a:blip r:embed="rId4" cstate="email"/>
            <a:stretch>
              <a:fillRect/>
            </a:stretch>
          </p:blipFill>
          <p:spPr>
            <a:xfrm>
              <a:off x="8419829" y="6075825"/>
              <a:ext cx="470971" cy="376776"/>
            </a:xfrm>
            <a:prstGeom prst="rect">
              <a:avLst/>
            </a:prstGeom>
          </p:spPr>
        </p:pic>
        <p:pic>
          <p:nvPicPr>
            <p:cNvPr id="10" name="Picture 9" descr="USAID Logo_Blue.png"/>
            <p:cNvPicPr>
              <a:picLocks noChangeAspect="1"/>
            </p:cNvPicPr>
            <p:nvPr/>
          </p:nvPicPr>
          <p:blipFill>
            <a:blip r:embed="rId5" cstate="email"/>
            <a:stretch>
              <a:fillRect/>
            </a:stretch>
          </p:blipFill>
          <p:spPr>
            <a:xfrm>
              <a:off x="7098610" y="6093771"/>
              <a:ext cx="1202659" cy="366913"/>
            </a:xfrm>
            <a:prstGeom prst="rect">
              <a:avLst/>
            </a:prstGeom>
          </p:spPr>
        </p:pic>
      </p:grpSp>
      <p:sp>
        <p:nvSpPr>
          <p:cNvPr id="2" name="Title 1"/>
          <p:cNvSpPr>
            <a:spLocks noGrp="1"/>
          </p:cNvSpPr>
          <p:nvPr>
            <p:ph type="title"/>
          </p:nvPr>
        </p:nvSpPr>
        <p:spPr>
          <a:xfrm>
            <a:off x="812800" y="1405396"/>
            <a:ext cx="7633293" cy="2746336"/>
          </a:xfrm>
        </p:spPr>
        <p:txBody>
          <a:bodyPr anchor="ctr">
            <a:noAutofit/>
          </a:bodyPr>
          <a:lstStyle>
            <a:lvl1pPr algn="l">
              <a:lnSpc>
                <a:spcPct val="80000"/>
              </a:lnSpc>
              <a:defRPr sz="5400">
                <a:solidFill>
                  <a:srgbClr val="FFFFFF"/>
                </a:solidFill>
              </a:defRPr>
            </a:lvl1pPr>
          </a:lstStyle>
          <a:p>
            <a:r>
              <a:rPr lang="en-US" dirty="0"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FC770-AE6E-D34F-A67C-971CD57B26D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72" r:id="rId12"/>
    <p:sldLayoutId id="2147483673" r:id="rId13"/>
    <p:sldLayoutId id="2147483675"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45.w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4.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chart" Target="../charts/chart4.xml"/><Relationship Id="rId7" Type="http://schemas.openxmlformats.org/officeDocument/2006/relationships/image" Target="../media/image48.jpeg"/><Relationship Id="rId2" Type="http://schemas.openxmlformats.org/officeDocument/2006/relationships/chart" Target="../charts/chart3.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emf"/><Relationship Id="rId4" Type="http://schemas.openxmlformats.org/officeDocument/2006/relationships/image" Target="../media/image29.pn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23.png"/><Relationship Id="rId4" Type="http://schemas.openxmlformats.org/officeDocument/2006/relationships/image" Target="../media/image220.png"/></Relationships>
</file>

<file path=ppt/slides/_rels/slide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D:\Work\SERVIR\Graphics\Logos\SERVIR-Himalaya-web.png"/>
          <p:cNvPicPr>
            <a:picLocks noChangeAspect="1" noChangeArrowheads="1"/>
          </p:cNvPicPr>
          <p:nvPr/>
        </p:nvPicPr>
        <p:blipFill>
          <a:blip r:embed="rId3"/>
          <a:srcRect/>
          <a:stretch>
            <a:fillRect/>
          </a:stretch>
        </p:blipFill>
        <p:spPr bwMode="auto">
          <a:xfrm>
            <a:off x="192722" y="242287"/>
            <a:ext cx="3714259" cy="478142"/>
          </a:xfrm>
          <a:prstGeom prst="rect">
            <a:avLst/>
          </a:prstGeom>
          <a:noFill/>
        </p:spPr>
      </p:pic>
      <p:pic>
        <p:nvPicPr>
          <p:cNvPr id="54274" name="Picture 2" descr="http://www.icimod.org/v2/cms2/_files/images/86d94d3643045e9ad03673a97e683eef.jpg"/>
          <p:cNvPicPr>
            <a:picLocks noChangeAspect="1" noChangeArrowheads="1"/>
          </p:cNvPicPr>
          <p:nvPr/>
        </p:nvPicPr>
        <p:blipFill>
          <a:blip r:embed="rId4" cstate="email"/>
          <a:srcRect/>
          <a:stretch>
            <a:fillRect/>
          </a:stretch>
        </p:blipFill>
        <p:spPr bwMode="auto">
          <a:xfrm>
            <a:off x="7204364" y="0"/>
            <a:ext cx="1939636" cy="2524871"/>
          </a:xfrm>
          <a:prstGeom prst="rect">
            <a:avLst/>
          </a:prstGeom>
          <a:noFill/>
        </p:spPr>
      </p:pic>
      <p:sp>
        <p:nvSpPr>
          <p:cNvPr id="7" name="Title 15"/>
          <p:cNvSpPr txBox="1">
            <a:spLocks/>
          </p:cNvSpPr>
          <p:nvPr/>
        </p:nvSpPr>
        <p:spPr>
          <a:xfrm>
            <a:off x="244548" y="1027107"/>
            <a:ext cx="6570922" cy="1838012"/>
          </a:xfrm>
          <a:prstGeom prst="rect">
            <a:avLst/>
          </a:prstGeom>
        </p:spPr>
        <p:txBody>
          <a:bodyPr vert="horz" lIns="91440" tIns="45720" rIns="91440" bIns="45720" rtlCol="0" anchor="ctr">
            <a:normAutofit fontScale="925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mj-lt"/>
                <a:ea typeface="+mj-ea"/>
                <a:cs typeface="+mj-cs"/>
              </a:rPr>
              <a:t>1. Operationalizing Agriculture drought monitoring system</a:t>
            </a:r>
            <a:r>
              <a:rPr kumimoji="0" lang="en-US" sz="2800" b="1" i="0" u="none" strike="noStrike" kern="1200" cap="none" spc="0" normalizeH="0" noProof="0" dirty="0" smtClean="0">
                <a:ln>
                  <a:noFill/>
                </a:ln>
                <a:solidFill>
                  <a:srgbClr val="FFFF00"/>
                </a:solidFill>
                <a:effectLst/>
                <a:uLnTx/>
                <a:uFillTx/>
                <a:latin typeface="+mj-lt"/>
                <a:ea typeface="+mj-ea"/>
                <a:cs typeface="+mj-cs"/>
              </a:rPr>
              <a:t> in Nepal</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2800" b="1" baseline="0" dirty="0" smtClean="0">
              <a:solidFill>
                <a:srgbClr val="FFFF00"/>
              </a:solidFill>
              <a:latin typeface="+mj-lt"/>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800" b="1" dirty="0" smtClean="0">
                <a:solidFill>
                  <a:srgbClr val="FFFF00"/>
                </a:solidFill>
                <a:latin typeface="+mj-lt"/>
                <a:ea typeface="+mj-ea"/>
                <a:cs typeface="+mj-cs"/>
              </a:rPr>
              <a:t>2. Rangelands Decision Support System in the Himalayan region of Pakistan</a:t>
            </a:r>
            <a:endParaRPr lang="en-US" sz="2800" b="1" baseline="0" dirty="0" smtClean="0">
              <a:solidFill>
                <a:srgbClr val="FFFF00"/>
              </a:solidFill>
              <a:latin typeface="+mj-lt"/>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00"/>
              </a:solidFill>
              <a:effectLst/>
              <a:uLnTx/>
              <a:uFillTx/>
              <a:latin typeface="+mj-lt"/>
              <a:ea typeface="+mj-ea"/>
              <a:cs typeface="+mj-cs"/>
            </a:endParaRPr>
          </a:p>
        </p:txBody>
      </p:sp>
      <p:sp>
        <p:nvSpPr>
          <p:cNvPr id="21508" name="AutoShape 4" descr="data:image/jpeg;base64,/9j/4AAQSkZJRgABAQAAAQABAAD/2wCEAAkGBxQTEhQSEhQVFRUXGBsZFxgXFRgcHRoYFRcXFx8YHBcZHCggGhslGxYXITEhJSkrLi4uFx8zODMsNygtLisBCgoKDg0OGxAQGzckICQsNDAsNywsLCwvLCwsLCwsLC8vLCwvLCwsLCwsLCwsNCwsLCwsLCwsLCwsLCwsLCwsLP/AABEIAMAA6AMBEQACEQEDEQH/xAAcAAEAAgMBAQEAAAAAAAAAAAAABgcDBAUCAQj/xABIEAABAwIDBAcDBwkHBAMAAAABAAIDBBESITEFBkFRBxMiYXGBkTJCoRQjUmJyksEWM0NUgrGywtFTc5Oi0uHwFSQlsxc0Nf/EABsBAQACAwEBAAAAAAAAAAAAAAAEBQECAwYH/8QAOREAAgEDAQUECQQCAgIDAAAAAAECAwQRIQUSMUFREzJhcRQigZGhscHR8AZCUuEjM+LxNGIVJEP/2gAMAwEAAhEDEQA/ALxQBAEAQBAEAQBAEBztqbcp6cfPSsZ3E5/dGa6U6M6ndWTSdSEO8yI7S6U4G5QxSSnmSGN9SCfgpsNnTfeePiRZX0V3Vn4EfqulKqd7EcTPvOPqSP3KRHZ1NcW2cHezfBHNm6Qa936UN+yxo/euqsqK5Gju6r5mH8ua/wDWHfdZ/Rbeh0f4mvpNXqbEPSHXN/SNd9pg/Cy1djRfI2V3VXM6lJ0qVDfzkMT/AALmH1zHwXGWzoPg2jor6a4okezOk6lkylbJCe8Ym/ebn6gKNPZ9SPd1O8L2D46EuoNoxTNxQyMkH1XA28eShzpyg8SWCVGcZapm0tDYIAgCAIAgCAIAgCAIAgCAIAgCAIAgOHvFvXT0Y+ddd/CNubj5cB3lSKNtOrw4HGrXhT4lYbe6Q6qe7Yz1DOTDd3m+wPoArSlY04avV/nIr6l3Oei0IiTcknMnUnU+JU0inxAEAQGQSjAW4W3xA4veAAIw8rG9/ILGNcmc6YMayYCAIDJTzujcHxucxw0c0kH1Cw0pLDMptPKJzsDpMmjIbUt65n0hYPHfyd8FAq7PhLWGnyJdO9ktJalm7G21BVMxwPDhxHFt+bdQqqpSnTeJIsYVIzWYs6C5m4QBAEAQBAEAQGm6vHXiBubg3G/6rTk2/e43t3NK13tcHdUH2XavhnC8Xz931RuLY4BAEAQBAeXvABJIAGZJ0AHG6LUFY739I5JMNEctDN/oH8xVrb2H7qnu+5XVrzlT95W73kkucSSTckm5J5knUqz4aEA8rICAIAgM9IxhcRI8sGEkEMxdoDJtrjU5X4LWTaWiyZSTerwYFsYM9ZTdW7DjY/IG7DcdoXtfmNCtYy3lnBtJYeDY2G6ASj5SHmOzr4CAfZPMZ594zstau/u+pxM093e9bgaLiL5Agcibn1AF/RdDQ+IAgM9DWSQvEkT3MeNHNPw7x3FayjGaxJZRmMnF5XEtrc3pAZUEQ1No5cg13uv/ANLu705KnubJw9aGq+RZ0LpT9WWjJyoBMCAIAgCAIDg72bzMo475OlcDgZf/ADHk0fFc6lRQRY7O2dO7n0iuL+i8TxuTs58cJllN5pz1khOuY7I8hw7ylKLSy+LNtqXEalVU6ekIaL6khXQrAgCAIDxPM1jS95DWtFySbAAcVlJt4RhtJZZTG/O+jqtxiiJbTg+Bk73fV5D1V3a2ipLel3vkVVxcOpouHzIeppFCAIAgCA3o6ASNvCS5wAxMIAdeznOc0A5sAbqbHPRc3Pdfrfn9m6jleqaK6GhkqGtDrMcXNyzLcJ0F8rnjfisLONTLxnQxhZMBAEAQBAEAIQFk7g79kFtNVu7OQjlJ0+q88uTvVVl3Z59en7UT7a6/bP2FoqpLEIAgCAi+92+DKUGOOz5j7vBne7+nFcqlVR0XEt9nbKncvfnpD5+X3IXufsp9dVOmnJe1hDpCfedwZytxtytzXCnFzlll7tK5hZW6pUtG9F4Lm/zn5FuKYeLCAIAgCApzpG3u+UPNPCfmGHtEH844fyjhz1V1Z23Zrflx+RVXVffe7Hh8yEKeRAgCAmA3fpaNrX7Re90rhdtPFa4H13X/AKeahdvUqvFFadX9CV2UKetV69EaztsbOOX/AE94HMVBxfw/it+yr/z+Br2lL+HxPJoKCf8AMVElO76FQ0FvlIzTzum/Wh3o58vsY3KUu68ef3NLbmxJqdjOsibgztMztNfiItd4yy4aanVdKVaE29169OhrUpSglle0467HIIDLUVDnnE83NgL5aNFgMuQCwopaIy23xMRKyYCAIAgCAIAgLR6M97y61HOcwLQvJ1A9w94GnpwVTfWuP8kfaWNpcZ9SXsLJVYTzzJIGgucQAMySbADxQzGLk8LiV1vVv/e8VIctDL/oH8xUWpX5RPT7P2HjFS4933+xCtlbOkqZRFHm9xuSeHEucfiuEYuTwi/uLiFvTdSfBfiSLu2LstlNC2GPRup4uJ1ce8qfGKisI8BdXM7iq6k+fw8DeWxHCAIAgIL0obzdREKaI/OSg4iD7Menq7Twup9jb78t+XBfMh3dbdW6uLKfV0VYQBASPcOBvygzPF208bpiOZYOz8SFFu29zdX7ng726W/vPlqcKtq3yyPlkN3vJc495/AaDwUiMVFKK4I4yk5PefE+VNO6N2F1r2ByIOThcZjuKRkpLKDTTwz5JA4Na4ghr74TbI4TY2PGx/eFlNNtdBh4yb+xtuzU1+qd2He1G4YmOvzYcvNc6lGFTvf2b06socDrt2bT12dJanqONO49iTviedDr2T8NTx7SdH/ZrHr08zpuQq9zR9OvkRmpgdG5zHtLXtNnNIsQVKTUllcDg008MxrJgz0NW+GRssZwvabtNgbG1tDloVrKKkt18DMZOLyjAFsYCAIAgCAID61xBBBIIzBGoIzBB5oC3tj9IkRpA+a5nHZLGjN5A9ocAD8DdebvYxoVMHqNlWde+ipRWFzb4ezr7CGbxbzzVZs84YxpG05eZ94+Kq51HI9vZbOo2i9XV9Xx/o5VLTPke2ONpc9xsAOJWiWXhEypUjTi5zeEi5d0d220cdsnSutjd/KO4fFTqdPcR4XaO0JXdTpFcF9fM7y6FcEAQBAa9fWNhjfK82axpcfALaEXKSiuZrKSiss/PO19pPqJnzye083tyHBo7gMl6SnTVOKiuRRzm5ycmaa3NQgCAku6n/19o21+Ti3hjz/BRbjv0/M70e7PyI0pRwMjHtDXNLQSS2zrns2vcW0N7jXTCsPOc5HI2anas0kbInyPLGXwguNu0b58+HotI04xk5Jas3c5NJN8DSXQ0APFAS2k2vFWtFPXEMlAtFVWzB+jL9Jvf+7VQ5UpUXv0uHNfYkqpGqt2px5P7nA2zsmWllMUzbHUEZtc36TTxCkU6sakd6JxqQlB4kaK6GgQBAEAQBAemMJ0XGtcU6KzN4JdnYXF5LdoRz1fJebNmOmA1zVDc7WnP1aWi+P9Ht9nfpajR9e5e++n7V9/l4GdVDedWerSSWFwMtJSvle2ONpc92QA/wCad6JNvCNKlSFOLnN4SLg3Q3WZSMxOs6Zw7TuQ+i3u7+Km06aivE8TtLaUruWFpFcF9WSNdSrCAIAgCArvpf2vhjjpWnOQ43/ZYRYebv4FZbOpZk5vkQb2phKC5lUq3K0IAgCAlO4DcclRBqZqeRo+0LOCiXekYy6NEm21bj1RFWnJSyMj6gCAIAgCAlGxNtRyxiirjeL9FL70DtNeLNLju9IlWlKMu0pcea6/2SKdRSW5U4cn0OPtzY8lLKYpQNLtcPZe06OaeIXelVjUjvROVSm4PDOeuhoEAQHuOMnRRq93Sod969OZYWOzLq9f+GOnV6L3/Y2I6Ycc1SXG16k9KS3V8f6PY2H6UoUvWuHvvpwj938PIzgKplJyeW8s9VCEacVGCwl0PhKzGDlryNalWMMJ8XwXNnxzrC5W9GjOtPcgsnG6vKVrSdWs8L80XVll9Ej4XQylrQJmus8nM4XZttyGRHi0qyq2Xo2FnOeZ4W42xPaDbawlwX1fiT9ciMEAQBAEAQFCb9bS6+umd7rXdW3wj7P77r0NrT3KSXt95S3E9+o37DgKQcQgCAIDqbsbR+T1cExNmteMX2XdknyBv5LlXhv03E6Up7k1I9727N+T1k0VrNxFzfsv7Q8he3ksW9TtKakZrQ3KjRyF2OQQBAEAQBASjYO0o54hQVjrM/QTHWF54H6h8f8AaJVpyhLtafHmuv8AZIpzUl2c/Y+hwdqbPkp5XQytwvacxz5EcwVIhUjOO+nocnCSluY1/OBiZTk9yg19qUKeie8/D7l7Z/pq9uNZLcX/ALcfdx9+DYjgA71TV9qVqui9VeH3PW2P6bs7b1pLfl1lw93D5mVVx6BLCwj4StoQlN7sVlmlWrClFzqPCXNmLrbmzfVWHoUKEd+4flFcX9igW2Kt7UdGwjlLjOXdXkub9x9e8N7ysUqFW8lot2K9y+7Nrq9ttkQbk9+rLr3pef8AGPhw6I1JHkm5Xo7e3hQjuwX9nz6+v617U7Ss/Jcl5Et6LtpdVWhh9mZpYfEdofuPquN9T3qWehraT3amOpdaoy2CAIAgCA1dqVXVQyy/QY53m0EreEd6Sj1NZvdi2fm8d+q9MUJubK2a+okEUWHGb2DnAXtwBPFaVKipx3pcDaEHN4R3/wD48r/7Nn+IFG9Oo9Tv6JV6HN23uvU0jWvnYA1xsCHA562NtP8AZdaVxTqvEWc6lGdNZkjmUdM6R7Y2WxONm3IFydBcrrKSiss5xTk8I779wq4AkxAC2ZL22t6qOr2j1O/otXobO84+U0dNWixdH/281ubfZd5/zBa0P8dWVPrqjNb16cZ9NGRFTCMd+n3NrXta9kJc1wuCHssQeOqju6pJ4bOyt6jWUjJ+Q1f+rn7zP6rHplH+Rn0ar0ONtLZ8kEhimaWPABINtDocl2hOM1vRehylBweJGqtzXJ7ZEToFFrXlGj3pa+GrLKz2ReXWtODx1ei+PH2G/s7YssxIjY+S2oa3IeJ0HwVXV2xKWlGPtf2PRUf0vQoJSvavsWnxer9iROPycqqinDJ4XNlhb8zIS042cYnWPDItPj51k3UqJ73n4e4tKVexs6qlQacXo+OV0ab1x1X4oqdj1GMMMEocTYAxuz87WUbcl0L70uhuuW+sLxRozdkkOyIJB8RkulK3qVXiCyc7m/t7aO9Vmln3v2cTWfU8h5lXFDY3Oq/YvueUvf1cu7aw9svovu/Ye56J7Xlsowkai4PlkbLrWvaFrHcoJN/nHqRbPZF5tSarXsmoePF+S4JeP/Z1zuzWWGClkse4D4EqFb28a0u0uZ+zm/sWV/tiNnT9HsIcOfJeXV+PDzODVQPje5kjS17TZwOoPevR093dW5w5Hg6spym5VHmT454mJbmhmo6oxSMlbqxzXj9kg2+C1lHeTi+ZlS3XnofpKN4cA4Zgi48CvMtY0L9anpYAQBAEBG+kSfBs+fvAb95wCk2azWicLl4pMolegKYCQt7TSQ5uYI1BGYI77pjOjHDU/TERuAe4Ly74l+jU2zs1lRC+GT2Xi3geBHeDYranUdOSkuRrOCnFxZ+e9qUD4JXwyizmEg8j3juIzXpKc1OKlHmUc4OLcWW5vPUOdsXE5xLnRR3N9b4b353VNQildYXVlpWf+D2EB3Gqml0tFKbR1TcAP0ZRfA7xubeisLqLSVSPGPy5kK3ay4PhL5kdqqZ0b3RyCz2EtcORClRkpLK4M4NNPDLk6KoXNoGlxNnPcWg8G3tl3EgnzVJftOtoWtmmqWpMVCJRW/S5sfF1NSOF432782n+IeYXaF9O3g1FZz15Eqx2VSv627Uk1hcsa+3l7ivGRAaBQa17Xq96WnhoewtNj2VrrTprPV6v4nX3Z2T8qqGQ3s05uI1wtzNu86eaj04b0sEi/uvRqDqc+XmXdSUrImCONoa0aABT0klhHgKlWdSTnN5bKt2h0nz43COJjACRhcCXCxtZxyz7gFLpWFeessRXvZ0r3WzqC3YuVSXh6sc+bTfwZKdhb8xy04mlbhwODZ8NyI8XsvI16s558LeNtqtnKE91a9PH+yvhdRlHexjr4fnUpqr7UryM7vcR3jEVc70adPMtEkV0KdS4q7sE5Sb82z2yINzcqWtfVbqXZW605v8AOB7G12Na7Nh6RtCSb5Ll/wAn8EW30d7uRNgjqnNvK8Ym39wXNrDgbcVCdsqMnHOWjS82zVvI+r6sHy5vz+3DzJstirKi6Xdl4KiOcDKVpB+3Hb97SPulXOzqmYOPQq72GJqXUgSsCGCgP0JulUdZRUz+cTfgLfgvOXEd2rJeJeUXmmn4HWXE6BAEAQEO6V3f+Pd3yR/xX/BTbD/cvJkW8/1e75lLK8Kk8y6HwKLiGfoLeHbzaV1PjsGSydW5x927SQfC4F152jRdVSxxSyXdWqqbWebO0uB1K76Wd3scYrIx2oxaQc2cHfsn4HuVls+vh9m+fAg3tLK31y4mfej/APDZ/dw/yrWh/wCW/Nma/wD4/uKmjjccxccjpY8wp9a9oUu9L2cTFpse8utacHjq9F8fodveKtFU9kuAiXAGy2tZ725BwHC4VKtqumnCnHTOmft/Z6ml+k1NqdxUx1Ufu/t7SxN7pfkWzooIzhf2GNI4FnaLvUfEKNcVZP1m9WabGtKdW5ax6kU9H7kiVbGrxPBHMPfaCRyPEet1tGW8sldc0HQqypvkzFvFs75RTSxcXNOH7QzHxAScd5YNrO49HrRqdHr5cygHVXIeuXwUunsWT/2S933LG5/WEFpQpZ8ZPHwWfmiRdHe1hHXR4yA14LL8i7TPxFvNSamzqVKm3Baoo623bm7moVWlHolzLvVabHE23upS1RLpYhj+m3su9Rr5rvSualPus41KEKnFFb11AzZdUCyZs8bgWTREdrq3atcR2SeI0zGi7V9pQlDEl63LHUmbO/T9xXnvReIPm1x+/mcHbtAKWTA3tMcA+J/0o3eyfHge8FaQtqt7PfqyxFcv65E3/wCVtdl0FTtaf+Rr1m+q6vn4JaHLhhdK9rG5ue4Nb4uIA+JV1CnToQxFYSPKXFxWuqm/VlmT/NOiLc3/ANsmhhpI4dQ9pA5xwAXHndo8yqq0pdtKTl+Nky5q9lGKj+JE0pp2yMa9pu1wDge4i4UGScXhktPKyiP9Iey+vopABd0fzjfFl7+rcQUmzqblVeOhwuYb9N+GpRSvynCAvbo7ffZ9P3Aj0cV5+8WK0i5tv9SJIox3CAIAgId0rt/8e7ukj/it+Km2H+5eTIt5/q93zKWV4VJ5k0PgUXEMtnplzp6f+9P/AK3Ko2b35eX1LK+7q8/odPo03h+U0/VPPzsNmn6zfdd8LHw71xvaKp1NOZ2tJynTy1w0zyftJbLGHNLXC4IIIPEHIhRE8PKJDWSK760gi2Y6Jty1gY0X5NcAL+S515Skm+bLPY6pq6jnRLr5eJULpQOK0p7PuKnCPv0PS3G3bCh3qib8Nfkdrcan6+uhbbJp6x1/qZj/ADWUmWzJUo785LyRR3H6op11KjRg9U1lvHw1z8Cwt9d05a18bmTMjaxpABYSbuIJOv1W+i2p9jxqRz7Sohd3VGLjQnu546Zen/Zv7mbClo4XQyStlGLE0hpFr6jMnjn5lZrTpya7OODhF1pNyqy3m+bJAuJsUT0hbK+T1sgAs2T5xv7eo+9dX9nU36S8NCmuae5UfjqRsqUcCdbudI88QbHMzr2jLFis8DvNiHedvFVd3bUYLfct0tLB3FxNUqcd5/LzfA6lfvfUVsgp6QdSHZXc4B58/d8G3Kot6dTO4tEezp2FrYRVS6lmT4L7Ln8iSbsblxU1nvtLLriIyafqt/E5reFJR1ZX3+16tz6sfVj06+f2OV0jbGZJHhbYSMa+aIc2tLeuZb9pjvG6tbOq4yy+D0f0PN3VNSWFx4r6kO6Mdn9bXMcdImmQ+Psj4uU2+nu0muuhFtIb1TPQmG/G51TW1AkY+MMawNaHF19SSchzPwUO1uqdGGGtSVcW86kspkj3P2bNT0zYJy1xYSGlpPs6gZgZi5HkotzUjUqOUeZ3oQlCG7I7RF8iuB2PzzvLsv5NUywcGu7H2Dm34G3kvSUanaU1Io6sNybicxdTmXt0dMts+DvBPq4qgvH/AJpFzbf6kSRRTuEAQBARzpDgx7Pn7mh33XAqTZvFaJwuVmkyiF6ApjZo9nyTOEcbSXOyaOZP4d6hV9oUaTxnL6It7TYlzcQ7SS3IdZae5cWXB0l7OdJRtLRi6p4e4W90Mc0nyxX8lSb1XhSeGy32e7SNXN0sxS0zwz5e8rLYO8BpZ2TMBcBk4aYmHUePLwXehsmtnenJL4knaf6js6lF0aUHLo+6l5fbC8y+aWobIxsjCHNcAWkcQc1wlFxeGU6aayjjb80T5qGaONuJ1gQBqcJBsO/Jd7WahVTZyuIuVNpFBgr0JSlp9EexHsElVI0tD2hsV9S25LnW5Hs28CqnaFZPEFy4ljZU2szfPgeTteWpmq6B8roZ2yPdTPa4tuBf5t1rXBbYjxPLN2UacY1UsrGv3HaSnKVNvDzocjcbadZ/1BkMr5n2xNlY9zjhABzIJ4G2feu11Tpdi5RS8Dlbzqdrh58S4FTFoQTpa2P1tO2oaO1CTe39m+1/Qhp9VYbPq7s3B8/mQr2nmG90+RWmxJjE8uMbZMTHMwPFwceV7DjyCxf7RgluUnl54r81LnZH6cq1f8tz6sMcHxf29pKKHo9qnxY+xGeDH3vbvsMvAqtgu2qb9w3+fIt7jadGzpdhYRXny/5PzPtL0XVLnfOyxsHFwu4+Qyz81cxvaNOO7TieOq0K9xUdStLLfPiWxUTtjYXvcGtaM3ONgB3kqqScnhE1tJZZT+8u++OuhqIb9XTkho0xhxGPwxAADwBV1QtMUnCXF/DoVdW5zUUo8F+Mne5W7rKZ9TKyxjmc10NuEVsYHdm8jwaFX3Nd1FGL4rj5kyhRUHJrg+HkVhWb313WP/7iRvad2Rbs9o9nThp5K1ja0cL1SulcVcv1iTdGu8VVNVmOWR8rDG4nFbskEWOQ8vNRb2hThT3orGpIta05TxJ50LTVSWRWPTDsn81VNGX5uT97D/EPMK12dV4wfmvqV99DhMrMq0K8/Qe6VPgoqZvKJvxF/wAV5y4lvVZPxLuisU0vA664nUIAgCAje9W3YGxyUxJklka5gijGJ13AjMDS2ufJYVZU5J80TqGzK1xBy7sestEUhcMytdwyPiFaypXV133uR6LV/n5g4U7rZmzv9Me2qL9z0in4LX85nuHaErDeOR8Z0uxxabcrg3Xehs+hS4LL8SvvtuXd5pN4XRL68T0/a1QdZ5z4zSH+ZS+zgv2r3Iqt+XV+9mmtzU6NJt6piaGRzyMaNGh2QXKVGnJ5cTpGrOKwmZvyorP1mb76x6PS/ijPb1P5HLkkLnFxN3E3J5km9/VdUsLByydSbeOo7OCoqR2RixTON3cSLWsO5clQhzivcdXVnyb95z5q2RzxK6RxkBBDySXAt0N9bhdFCKWEtDm5NvLepPH1UlfTuqaV7oqyJoFQyNxb1rG6OFtSM7eY5KvUY0Z7k1mL4Z5E3edWO9B4kuPiRCPb9W7Spn/xXf1Xeu7ehHemkvYZsra6vKnZ0cvrrovNmebblRgLJKiVwOoLzn3a6KkfaX0sUoqMfzi/oj2UKNnsWCncT36nL+ly82YNj7bfTyiZgaXAENDswC4Wv32VpS2ZRpxxxfX7dDzV/t+5u5a+rHovq+Znpt7q1ji8VEhLjchxxC/2TkPKylytaTWN0qFXqJ53jpHpGr7Wxx+PVi65egUenxOnplX8RwNq7YnqSDPK6S2gJyHg0ZDxUinShT7qwcZ1JT7zyabHkEEajMZA6dxW7WTQm9RvJVv2fHOyd7XwyuilIt2mvAcxxy4Ww+ZUFW9JVnFx0ayvqS3WqOkpJ6p4f0IVU1DpHOe84nON3HLM88lOjFRWERW23lm7svbtRTBwglMYcQXWDc7aZkErnUowqd5ZNoVZw7rwb35a1/60/wC6z/StPRKP8fmb+k1f5fIxVW9lZIxzJKhzmuFi0tZYj7qzG2pReVH5mHXqNYb+RyqSmMr2RN1e4MHi4hv4rtKSinJ8jmo7zwuZ+k4mBoDRkAAB4DJeYby8l+lg9LACAIDjba2bUTuDGz9TDbtYG/OHuDybNHfZaSjJ89Cfa3FCjHelDenyz3V7OZs7I2NBTNwwxhnM6k+LjmVmMVHgcbm7rXEs1ZZ+XuKV392b1FdM23Zeesb4PzP+a69FaVN+kn00PO3EN2o/eR9STgEAQBAEAQBAEB09h1ktPK2eN2Fw+IPAjkqW/wBoU8OlBbz+X3Z6vZH6eqzxXuHuRXLm1454Lz1O1Ju3US0xrY8Egc5znNZ7QzNzhAtrfIKHQtt+r/8Aabz+cXyLG921C3o9ns6Kx1+y5vxfuIle+eq9JGKit1LCPDVKkqknOby3xbC2NAgCAIAgJRuvSOfS1o7OGSO7cxfrKc9YOzrYNc7NRK8kqkPB/B6EijFuEvFfFEaglLHNeACWkEAi4yN8wdR3KU1lYI6eNTLXUxjfhJY4kB12OBHaF7XHEX04LEJbyybSjhmzNQxinZKJmF7nvaYwHXAaGHl3n1C1U5ObjjQy4rdTyc5dDQlvRhs7ra5rjpEC8+Psj4n4KHfVN2ljqSbSG9Uz0LtVEW4QBAEAQBAV90vbHxwx1LRnEcL/ALD7WPk7+Iqx2dVxJwfMg3tPMVNciplcFaEAQBAEAQGxNTAYML2vLm4iG37BuRhdfjlfLmuFSvGnFyqaJfHyJVtZ1bmoqdFbzfw8+h6awMzOZ/5oqWpcV76W5SWI8/7f0PZ0LCy2LBVrl71Tl/xX1fwMMspd4claWljTt1lavr9uh5ram2ri/eJerD+K+r5/Ikm4u9ZopC19zBIRjA906YwOfMcQO5bXVt20dOKK+3r9k9eDJlvrulDUwurKYtDg0vJbbBI0C5Pc7I5+qhW1zOnLs5/9Euvbxmt+H/ZUquCsCAIAgMrSzAbh2O4wkEYcNje4te98NvNY1z4GdMEj3FpmmUuxjE6KdhjscQb1XtX0sdPJRbqT3cY5r5ki2S3s55MizdApbIq4H1DJuRMia5vWOMjCy9ojYhzhkDiFsiBdaNya00fibYinrr5GmtzUuXor2P1NKZnCz5yHfsNuGj4uP7SpL+rv1N1cEWtnT3YZfMmqgksIAgCAIAgMNZStljdG8Xa8Frh3EWW0ZOLTRiSUlhn5523st9LO+B+rDkfpNOjvML0dKoqkFJFHODhJxZrUz2tcC9mNo1biLb5fSGYW8k2tHg1WM6mNrSbAZk5eJKyYNnabyZCHRticwBjmtFu0zskkfSJGa0gtNHk2m9eGDWaLm3NbmpndSODnNNhhJBsQRcGxsRkfFQLvaFOhHq3y+/Qu9lbDr30s92Cer+i6/JHp8obk1V1GzrXcu1rvC5f10Rf3e1rXZVP0axinLm+Sfi/3Pw4L4Gs43zKvadONOO7FYR4qvXqV5upVeZPmz4tzkEBnjrJGsdG2R4Y72mB7g0+LQbFauMW8tamctLGdDAtjAQBAEBlbCSwvuLAgEXF7uBOTdSOyc/BYzrgzjTJ39zWYBVVRuGxQOaDzfMMDQO/UqNc67sOr+R3oab0+i+ZGwpRHMtTDhNg5rxYHE29swCRmNRexWsXky1gxLYwdfdXYhrKlkIuG+1IRwYNfM6DxXGvWVKDl7jrRpOpLdP0DFGGgNaLAAAAcAMgF51vLyy7SwelgBAEAQBAEAQEK6S92TUxCeIfOxA5D32akeI1HmOKnWVx2ct2XB/MiXdHfjvLiimgVdlUEBn68dV1eBuLHi6zPFbDbByw3z8VruvezkzlbuBFBxdoqu72g1LsqGsvl+fA9RsrYKlD0q9e7TWuHpnz6Lw4s+Sz3yGQWbTZqg+0q6y+X3ZrtX9QyrR7C1W5TWnRtfRfExsIBBIuARccxyyVqzzCPdVI1z3OawMaSSGAkhoPC51WIppYbyZby8oxLJgIAgBQGWpe0uJYzA3g3EXWyHvEC+dz5rEU0tXky8Z0M8c8RAEkZFsscbrHzY4Frv8pPNatSXB+/8+5nMXxXuNiHZ0L/AGapjf72N7CPG2Jvo4rV1JrjH3PP2NlCL/d71g2YdiU47UtdCG8RG18j/ACwHnf1WjrT4Rg/bobKnDnNezUbc22x8TKWmYY6dhxdo3fK/TG+2XgP9gFKi1Jzm8yfw8hUqJrcisL5+ZwlIOJ0ajamKGKLqoh1ZccQZm7EQczfPRclTxJyy9To55ilhaGlPJic52EDEScLRkLnQDlwAXRLCwaN5eS7ej/dr5HBd4+eksX/AFRwZ5X9SVRXdx2s9OC4FtbUezjrxZKVEJIQBAEAQBAEAQBAVH0k7o9S41UDfmnG8jR7jj71von4FXNldb63JceXiVl1Q3Xvx4cyAqwIRsMjDc3eQVNXualzJ0bfhzf5+M9bZ7OobOpq7v8Avfthz9vj8FzMUshdr6Kda2dO3jiPHmyl2ntavtCeamkVwS4L7vxPVLPgcHANda+ThcZgjMeakyWVgrU8PJiWxgy1BZcdWHAWF8ZBOK2drD2b6cVhZ5mXjkYlkwZaacsdiAaciLOAIzBGh45rWSysGU8PJiWxgIAgCAIAgCAIAgLL6Mt0bltbOMtYWnn/AGh/D15Krvrr/wDOPt+xPtKH75ews9VRYhAEAQBAEAQBAEAQHifDhdjthscWK1rWzvfK1kzjUyo72iKN21sduKaoo45HUrHWDiMgeOHiWA8eClxuKl61Rbwub5y8CcrajsaPb1FvVX3Y8oeL/NPiRtzicyrqlShSjuwWEeXubqrc1HVqvLf5hdEfF0OB9aPJAb+2aaKN7RDL1gLGknAW2JAuMyudOUpL1lg3qKKfqvJz10NAgCAIAgCAIAgPUTgHAuGIAgkXtcA5i40uMrrD4ASOBJIGEEkgXvYE5C51sMrogeVkFg7hbimUtqapto8iyM6v+s4cG93G/rW3d5u+pDiTra23vWnwLYAVQWR9QBAEAQBAEAQBAEBjqZ2xtc97g1rRck6ABYbxqzaEJTkoxWWyJNZJtM4nYoqIHst0dPY6n6LMvNctanl8y6bp7NWF61bn0h92S2KBrWhjWgNAsGgZW5WXZacClnJzblJ5bK63w6OcRM1FYHV0PA97Dw8Dl4Kzt7/Hq1PeV1ezz60PcVjNE5jix4LXNNi0ixB7wVapprKK5rDwzwsgIAgCAIAgCAIAgCAIDLSUz5XiONpe92jWi5P/ADmtZSUVl8DKTbwi1dzejxsJE1XZ8mrY9Ws7z9J3wHeqm5vnL1aeiLKhaKPrT4lgKuJoQBAEAQBAEAQBAEAQHL2zsVlS6LrSTGwlxj4Pdlhxdwzy71pKG9xJdreSt1Lc7z0z0XPHmdNrQBYZAaBbkVvOrPqGAgONvBuzT1jbTM7VsntycPPj4G4XajcTpP1WcqtGFResVjt7o5qYLuh+fZ9UWePFl8/Iq1pX1OektGV1S0nHhqQ6RhaS1wIcNQRYjxBzCnLXVEXwPKAIAgCAIAgCA9wxOe4NY0ucdGtBJPgBmVhtJZYWuiJtsHo1qJbOqD1DOWTnkcraN8TfwUGrfwjpDV/AmU7OctZaFnbD2BBSNwwMDb6uObneLtVVVa06rzJlhTpRprEUdNcjoEAQBAEAQBAEAQBAEAQBAEAQBAEAQGjtPY8FQLTRMf3kZjwOoXSFWcO68Gk6cZ95EQ2l0W0784ZJIjyNnt9DY/FTIbRmu8s/AizsoPuvHxI9VdFtS32JYn/eafTMfFSY7Rpvimjg7Ka4M5k3R9Xt/RNd9l7T++y6q+ovmc3aVVyMH5DV/wCru+8z+q29Mo/yMejVehsQ9Hlc79G1v2nj8LrV31FczZWlV8jqUnRXUO/OTRR+Ac8+mQ+K4y2jBcE2dFYzfFki2Z0YUzM5XyTH7rfRufqSo09oVH3Vg7wsoLvPJLtnbLhgGGGJkY+q0C/idSoc6kpvMnklRhGPdRuLQ2CAIAgCAIAgCAIAgC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10" name="AutoShape 6" descr="data:image/jpeg;base64,/9j/4AAQSkZJRgABAQAAAQABAAD/2wCEAAkGBxQTEhQSEhQVFRUXGBsZFxgXFRgcHRoYFRcXFx8YHBcZHCggGhslGxYXITEhJSkrLi4uFx8zODMsNygtLisBCgoKDg0OGxAQGzckICQsNDAsNywsLCwvLCwsLCwsLC8vLCwvLCwsLCwsLCwsNCwsLCwsLCwsLCwsLCwsLCwsLP/AABEIAMAA6AMBEQACEQEDEQH/xAAcAAEAAgMBAQEAAAAAAAAAAAAABgcDBAUCAQj/xABIEAABAwIDBAcDBwkHBAMAAAABAAIDBBESITEFBkFRBxMiYXGBkTJCoRQjUmJyksEWM0NUgrGywtFTc5Oi0uHwFSQlsxc0Nf/EABsBAQACAwEBAAAAAAAAAAAAAAAEBQECAwYH/8QAOREAAgEDAQUECQQCAgIDAAAAAAECAwQRIQUSMUFREzJhcRQigZGhscHR8AZCUuEjM+LxNGIVJEP/2gAMAwEAAhEDEQA/ALxQBAEAQBAEAQBAEBztqbcp6cfPSsZ3E5/dGa6U6M6ndWTSdSEO8yI7S6U4G5QxSSnmSGN9SCfgpsNnTfeePiRZX0V3Vn4EfqulKqd7EcTPvOPqSP3KRHZ1NcW2cHezfBHNm6Qa936UN+yxo/euqsqK5Gju6r5mH8ua/wDWHfdZ/Rbeh0f4mvpNXqbEPSHXN/SNd9pg/Cy1djRfI2V3VXM6lJ0qVDfzkMT/AALmH1zHwXGWzoPg2jor6a4okezOk6lkylbJCe8Ym/ebn6gKNPZ9SPd1O8L2D46EuoNoxTNxQyMkH1XA28eShzpyg8SWCVGcZapm0tDYIAgCAIAgCAIAgCAIAgCAIAgCAIAgOHvFvXT0Y+ddd/CNubj5cB3lSKNtOrw4HGrXhT4lYbe6Q6qe7Yz1DOTDd3m+wPoArSlY04avV/nIr6l3Oei0IiTcknMnUnU+JU0inxAEAQGQSjAW4W3xA4veAAIw8rG9/ILGNcmc6YMayYCAIDJTzujcHxucxw0c0kH1Cw0pLDMptPKJzsDpMmjIbUt65n0hYPHfyd8FAq7PhLWGnyJdO9ktJalm7G21BVMxwPDhxHFt+bdQqqpSnTeJIsYVIzWYs6C5m4QBAEAQBAEAQGm6vHXiBubg3G/6rTk2/e43t3NK13tcHdUH2XavhnC8Xz931RuLY4BAEAQBAeXvABJIAGZJ0AHG6LUFY739I5JMNEctDN/oH8xVrb2H7qnu+5XVrzlT95W73kkucSSTckm5J5knUqz4aEA8rICAIAgM9IxhcRI8sGEkEMxdoDJtrjU5X4LWTaWiyZSTerwYFsYM9ZTdW7DjY/IG7DcdoXtfmNCtYy3lnBtJYeDY2G6ASj5SHmOzr4CAfZPMZ594zstau/u+pxM093e9bgaLiL5Agcibn1AF/RdDQ+IAgM9DWSQvEkT3MeNHNPw7x3FayjGaxJZRmMnF5XEtrc3pAZUEQ1No5cg13uv/ANLu705KnubJw9aGq+RZ0LpT9WWjJyoBMCAIAgCAIDg72bzMo475OlcDgZf/ADHk0fFc6lRQRY7O2dO7n0iuL+i8TxuTs58cJllN5pz1khOuY7I8hw7ylKLSy+LNtqXEalVU6ekIaL6khXQrAgCAIDxPM1jS95DWtFySbAAcVlJt4RhtJZZTG/O+jqtxiiJbTg+Bk73fV5D1V3a2ipLel3vkVVxcOpouHzIeppFCAIAgCA3o6ASNvCS5wAxMIAdeznOc0A5sAbqbHPRc3Pdfrfn9m6jleqaK6GhkqGtDrMcXNyzLcJ0F8rnjfisLONTLxnQxhZMBAEAQBAEAIQFk7g79kFtNVu7OQjlJ0+q88uTvVVl3Z59en7UT7a6/bP2FoqpLEIAgCAi+92+DKUGOOz5j7vBne7+nFcqlVR0XEt9nbKncvfnpD5+X3IXufsp9dVOmnJe1hDpCfedwZytxtytzXCnFzlll7tK5hZW6pUtG9F4Lm/zn5FuKYeLCAIAgCApzpG3u+UPNPCfmGHtEH844fyjhz1V1Z23Zrflx+RVXVffe7Hh8yEKeRAgCAmA3fpaNrX7Re90rhdtPFa4H13X/AKeahdvUqvFFadX9CV2UKetV69EaztsbOOX/AE94HMVBxfw/it+yr/z+Br2lL+HxPJoKCf8AMVElO76FQ0FvlIzTzum/Wh3o58vsY3KUu68ef3NLbmxJqdjOsibgztMztNfiItd4yy4aanVdKVaE29169OhrUpSglle0467HIIDLUVDnnE83NgL5aNFgMuQCwopaIy23xMRKyYCAIAgCAIAgLR6M97y61HOcwLQvJ1A9w94GnpwVTfWuP8kfaWNpcZ9SXsLJVYTzzJIGgucQAMySbADxQzGLk8LiV1vVv/e8VIctDL/oH8xUWpX5RPT7P2HjFS4933+xCtlbOkqZRFHm9xuSeHEucfiuEYuTwi/uLiFvTdSfBfiSLu2LstlNC2GPRup4uJ1ce8qfGKisI8BdXM7iq6k+fw8DeWxHCAIAgIL0obzdREKaI/OSg4iD7Menq7Twup9jb78t+XBfMh3dbdW6uLKfV0VYQBASPcOBvygzPF208bpiOZYOz8SFFu29zdX7ng726W/vPlqcKtq3yyPlkN3vJc495/AaDwUiMVFKK4I4yk5PefE+VNO6N2F1r2ByIOThcZjuKRkpLKDTTwz5JA4Na4ghr74TbI4TY2PGx/eFlNNtdBh4yb+xtuzU1+qd2He1G4YmOvzYcvNc6lGFTvf2b06socDrt2bT12dJanqONO49iTviedDr2T8NTx7SdH/ZrHr08zpuQq9zR9OvkRmpgdG5zHtLXtNnNIsQVKTUllcDg008MxrJgz0NW+GRssZwvabtNgbG1tDloVrKKkt18DMZOLyjAFsYCAIAgCAID61xBBBIIzBGoIzBB5oC3tj9IkRpA+a5nHZLGjN5A9ocAD8DdebvYxoVMHqNlWde+ipRWFzb4ezr7CGbxbzzVZs84YxpG05eZ94+Kq51HI9vZbOo2i9XV9Xx/o5VLTPke2ONpc9xsAOJWiWXhEypUjTi5zeEi5d0d220cdsnSutjd/KO4fFTqdPcR4XaO0JXdTpFcF9fM7y6FcEAQBAa9fWNhjfK82axpcfALaEXKSiuZrKSiss/PO19pPqJnzye083tyHBo7gMl6SnTVOKiuRRzm5ycmaa3NQgCAku6n/19o21+Ti3hjz/BRbjv0/M70e7PyI0pRwMjHtDXNLQSS2zrns2vcW0N7jXTCsPOc5HI2anas0kbInyPLGXwguNu0b58+HotI04xk5Jas3c5NJN8DSXQ0APFAS2k2vFWtFPXEMlAtFVWzB+jL9Jvf+7VQ5UpUXv0uHNfYkqpGqt2px5P7nA2zsmWllMUzbHUEZtc36TTxCkU6sakd6JxqQlB4kaK6GgQBAEAQBAemMJ0XGtcU6KzN4JdnYXF5LdoRz1fJebNmOmA1zVDc7WnP1aWi+P9Ht9nfpajR9e5e++n7V9/l4GdVDedWerSSWFwMtJSvle2ONpc92QA/wCad6JNvCNKlSFOLnN4SLg3Q3WZSMxOs6Zw7TuQ+i3u7+Km06aivE8TtLaUruWFpFcF9WSNdSrCAIAgCArvpf2vhjjpWnOQ43/ZYRYebv4FZbOpZk5vkQb2phKC5lUq3K0IAgCAlO4DcclRBqZqeRo+0LOCiXekYy6NEm21bj1RFWnJSyMj6gCAIAgCAlGxNtRyxiirjeL9FL70DtNeLNLju9IlWlKMu0pcea6/2SKdRSW5U4cn0OPtzY8lLKYpQNLtcPZe06OaeIXelVjUjvROVSm4PDOeuhoEAQHuOMnRRq93Sod969OZYWOzLq9f+GOnV6L3/Y2I6Ycc1SXG16k9KS3V8f6PY2H6UoUvWuHvvpwj938PIzgKplJyeW8s9VCEacVGCwl0PhKzGDlryNalWMMJ8XwXNnxzrC5W9GjOtPcgsnG6vKVrSdWs8L80XVll9Ej4XQylrQJmus8nM4XZttyGRHi0qyq2Xo2FnOeZ4W42xPaDbawlwX1fiT9ciMEAQBAEAQFCb9bS6+umd7rXdW3wj7P77r0NrT3KSXt95S3E9+o37DgKQcQgCAIDqbsbR+T1cExNmteMX2XdknyBv5LlXhv03E6Up7k1I9727N+T1k0VrNxFzfsv7Q8he3ksW9TtKakZrQ3KjRyF2OQQBAEAQBASjYO0o54hQVjrM/QTHWF54H6h8f8AaJVpyhLtafHmuv8AZIpzUl2c/Y+hwdqbPkp5XQytwvacxz5EcwVIhUjOO+nocnCSluY1/OBiZTk9yg19qUKeie8/D7l7Z/pq9uNZLcX/ALcfdx9+DYjgA71TV9qVqui9VeH3PW2P6bs7b1pLfl1lw93D5mVVx6BLCwj4StoQlN7sVlmlWrClFzqPCXNmLrbmzfVWHoUKEd+4flFcX9igW2Kt7UdGwjlLjOXdXkub9x9e8N7ysUqFW8lot2K9y+7Nrq9ttkQbk9+rLr3pef8AGPhw6I1JHkm5Xo7e3hQjuwX9nz6+v617U7Ss/Jcl5Et6LtpdVWhh9mZpYfEdofuPquN9T3qWehraT3amOpdaoy2CAIAgCA1dqVXVQyy/QY53m0EreEd6Sj1NZvdi2fm8d+q9MUJubK2a+okEUWHGb2DnAXtwBPFaVKipx3pcDaEHN4R3/wD48r/7Nn+IFG9Oo9Tv6JV6HN23uvU0jWvnYA1xsCHA562NtP8AZdaVxTqvEWc6lGdNZkjmUdM6R7Y2WxONm3IFydBcrrKSiss5xTk8I779wq4AkxAC2ZL22t6qOr2j1O/otXobO84+U0dNWixdH/281ubfZd5/zBa0P8dWVPrqjNb16cZ9NGRFTCMd+n3NrXta9kJc1wuCHssQeOqju6pJ4bOyt6jWUjJ+Q1f+rn7zP6rHplH+Rn0ar0ONtLZ8kEhimaWPABINtDocl2hOM1vRehylBweJGqtzXJ7ZEToFFrXlGj3pa+GrLKz2ReXWtODx1ei+PH2G/s7YssxIjY+S2oa3IeJ0HwVXV2xKWlGPtf2PRUf0vQoJSvavsWnxer9iROPycqqinDJ4XNlhb8zIS042cYnWPDItPj51k3UqJ73n4e4tKVexs6qlQacXo+OV0ab1x1X4oqdj1GMMMEocTYAxuz87WUbcl0L70uhuuW+sLxRozdkkOyIJB8RkulK3qVXiCyc7m/t7aO9Vmln3v2cTWfU8h5lXFDY3Oq/YvueUvf1cu7aw9svovu/Ye56J7Xlsowkai4PlkbLrWvaFrHcoJN/nHqRbPZF5tSarXsmoePF+S4JeP/Z1zuzWWGClkse4D4EqFb28a0u0uZ+zm/sWV/tiNnT9HsIcOfJeXV+PDzODVQPje5kjS17TZwOoPevR093dW5w5Hg6spym5VHmT454mJbmhmo6oxSMlbqxzXj9kg2+C1lHeTi+ZlS3XnofpKN4cA4Zgi48CvMtY0L9anpYAQBAEBG+kSfBs+fvAb95wCk2azWicLl4pMolegKYCQt7TSQ5uYI1BGYI77pjOjHDU/TERuAe4Ly74l+jU2zs1lRC+GT2Xi3geBHeDYranUdOSkuRrOCnFxZ+e9qUD4JXwyizmEg8j3juIzXpKc1OKlHmUc4OLcWW5vPUOdsXE5xLnRR3N9b4b353VNQildYXVlpWf+D2EB3Gqml0tFKbR1TcAP0ZRfA7xubeisLqLSVSPGPy5kK3ay4PhL5kdqqZ0b3RyCz2EtcORClRkpLK4M4NNPDLk6KoXNoGlxNnPcWg8G3tl3EgnzVJftOtoWtmmqWpMVCJRW/S5sfF1NSOF432782n+IeYXaF9O3g1FZz15Eqx2VSv627Uk1hcsa+3l7ivGRAaBQa17Xq96WnhoewtNj2VrrTprPV6v4nX3Z2T8qqGQ3s05uI1wtzNu86eaj04b0sEi/uvRqDqc+XmXdSUrImCONoa0aABT0klhHgKlWdSTnN5bKt2h0nz43COJjACRhcCXCxtZxyz7gFLpWFeessRXvZ0r3WzqC3YuVSXh6sc+bTfwZKdhb8xy04mlbhwODZ8NyI8XsvI16s558LeNtqtnKE91a9PH+yvhdRlHexjr4fnUpqr7UryM7vcR3jEVc70adPMtEkV0KdS4q7sE5Sb82z2yINzcqWtfVbqXZW605v8AOB7G12Na7Nh6RtCSb5Ll/wAn8EW30d7uRNgjqnNvK8Ym39wXNrDgbcVCdsqMnHOWjS82zVvI+r6sHy5vz+3DzJstirKi6Xdl4KiOcDKVpB+3Hb97SPulXOzqmYOPQq72GJqXUgSsCGCgP0JulUdZRUz+cTfgLfgvOXEd2rJeJeUXmmn4HWXE6BAEAQEO6V3f+Pd3yR/xX/BTbD/cvJkW8/1e75lLK8Kk8y6HwKLiGfoLeHbzaV1PjsGSydW5x927SQfC4F152jRdVSxxSyXdWqqbWebO0uB1K76Wd3scYrIx2oxaQc2cHfsn4HuVls+vh9m+fAg3tLK31y4mfej/APDZ/dw/yrWh/wCW/Nma/wD4/uKmjjccxccjpY8wp9a9oUu9L2cTFpse8utacHjq9F8fodveKtFU9kuAiXAGy2tZ725BwHC4VKtqumnCnHTOmft/Z6ml+k1NqdxUx1Ufu/t7SxN7pfkWzooIzhf2GNI4FnaLvUfEKNcVZP1m9WabGtKdW5ax6kU9H7kiVbGrxPBHMPfaCRyPEet1tGW8sldc0HQqypvkzFvFs75RTSxcXNOH7QzHxAScd5YNrO49HrRqdHr5cygHVXIeuXwUunsWT/2S933LG5/WEFpQpZ8ZPHwWfmiRdHe1hHXR4yA14LL8i7TPxFvNSamzqVKm3Baoo623bm7moVWlHolzLvVabHE23upS1RLpYhj+m3su9Rr5rvSualPus41KEKnFFb11AzZdUCyZs8bgWTREdrq3atcR2SeI0zGi7V9pQlDEl63LHUmbO/T9xXnvReIPm1x+/mcHbtAKWTA3tMcA+J/0o3eyfHge8FaQtqt7PfqyxFcv65E3/wCVtdl0FTtaf+Rr1m+q6vn4JaHLhhdK9rG5ue4Nb4uIA+JV1CnToQxFYSPKXFxWuqm/VlmT/NOiLc3/ANsmhhpI4dQ9pA5xwAXHndo8yqq0pdtKTl+Nky5q9lGKj+JE0pp2yMa9pu1wDge4i4UGScXhktPKyiP9Iey+vopABd0fzjfFl7+rcQUmzqblVeOhwuYb9N+GpRSvynCAvbo7ffZ9P3Aj0cV5+8WK0i5tv9SJIox3CAIAgId0rt/8e7ukj/it+Km2H+5eTIt5/q93zKWV4VJ5k0PgUXEMtnplzp6f+9P/AK3Ko2b35eX1LK+7q8/odPo03h+U0/VPPzsNmn6zfdd8LHw71xvaKp1NOZ2tJynTy1w0zyftJbLGHNLXC4IIIPEHIhRE8PKJDWSK760gi2Y6Jty1gY0X5NcAL+S515Skm+bLPY6pq6jnRLr5eJULpQOK0p7PuKnCPv0PS3G3bCh3qib8Nfkdrcan6+uhbbJp6x1/qZj/ADWUmWzJUo785LyRR3H6op11KjRg9U1lvHw1z8Cwt9d05a18bmTMjaxpABYSbuIJOv1W+i2p9jxqRz7Sohd3VGLjQnu546Zen/Zv7mbClo4XQyStlGLE0hpFr6jMnjn5lZrTpya7OODhF1pNyqy3m+bJAuJsUT0hbK+T1sgAs2T5xv7eo+9dX9nU36S8NCmuae5UfjqRsqUcCdbudI88QbHMzr2jLFis8DvNiHedvFVd3bUYLfct0tLB3FxNUqcd5/LzfA6lfvfUVsgp6QdSHZXc4B58/d8G3Kot6dTO4tEezp2FrYRVS6lmT4L7Ln8iSbsblxU1nvtLLriIyafqt/E5reFJR1ZX3+16tz6sfVj06+f2OV0jbGZJHhbYSMa+aIc2tLeuZb9pjvG6tbOq4yy+D0f0PN3VNSWFx4r6kO6Mdn9bXMcdImmQ+Psj4uU2+nu0muuhFtIb1TPQmG/G51TW1AkY+MMawNaHF19SSchzPwUO1uqdGGGtSVcW86kspkj3P2bNT0zYJy1xYSGlpPs6gZgZi5HkotzUjUqOUeZ3oQlCG7I7RF8iuB2PzzvLsv5NUywcGu7H2Dm34G3kvSUanaU1Io6sNybicxdTmXt0dMts+DvBPq4qgvH/AJpFzbf6kSRRTuEAQBARzpDgx7Pn7mh33XAqTZvFaJwuVmkyiF6ApjZo9nyTOEcbSXOyaOZP4d6hV9oUaTxnL6It7TYlzcQ7SS3IdZae5cWXB0l7OdJRtLRi6p4e4W90Mc0nyxX8lSb1XhSeGy32e7SNXN0sxS0zwz5e8rLYO8BpZ2TMBcBk4aYmHUePLwXehsmtnenJL4knaf6js6lF0aUHLo+6l5fbC8y+aWobIxsjCHNcAWkcQc1wlFxeGU6aayjjb80T5qGaONuJ1gQBqcJBsO/Jd7WahVTZyuIuVNpFBgr0JSlp9EexHsElVI0tD2hsV9S25LnW5Hs28CqnaFZPEFy4ljZU2szfPgeTteWpmq6B8roZ2yPdTPa4tuBf5t1rXBbYjxPLN2UacY1UsrGv3HaSnKVNvDzocjcbadZ/1BkMr5n2xNlY9zjhABzIJ4G2feu11Tpdi5RS8Dlbzqdrh58S4FTFoQTpa2P1tO2oaO1CTe39m+1/Qhp9VYbPq7s3B8/mQr2nmG90+RWmxJjE8uMbZMTHMwPFwceV7DjyCxf7RgluUnl54r81LnZH6cq1f8tz6sMcHxf29pKKHo9qnxY+xGeDH3vbvsMvAqtgu2qb9w3+fIt7jadGzpdhYRXny/5PzPtL0XVLnfOyxsHFwu4+Qyz81cxvaNOO7TieOq0K9xUdStLLfPiWxUTtjYXvcGtaM3ONgB3kqqScnhE1tJZZT+8u++OuhqIb9XTkho0xhxGPwxAADwBV1QtMUnCXF/DoVdW5zUUo8F+Mne5W7rKZ9TKyxjmc10NuEVsYHdm8jwaFX3Nd1FGL4rj5kyhRUHJrg+HkVhWb313WP/7iRvad2Rbs9o9nThp5K1ja0cL1SulcVcv1iTdGu8VVNVmOWR8rDG4nFbskEWOQ8vNRb2hThT3orGpIta05TxJ50LTVSWRWPTDsn81VNGX5uT97D/EPMK12dV4wfmvqV99DhMrMq0K8/Qe6VPgoqZvKJvxF/wAV5y4lvVZPxLuisU0vA664nUIAgCAje9W3YGxyUxJklka5gijGJ13AjMDS2ufJYVZU5J80TqGzK1xBy7sestEUhcMytdwyPiFaypXV133uR6LV/n5g4U7rZmzv9Me2qL9z0in4LX85nuHaErDeOR8Z0uxxabcrg3Xehs+hS4LL8SvvtuXd5pN4XRL68T0/a1QdZ5z4zSH+ZS+zgv2r3Iqt+XV+9mmtzU6NJt6piaGRzyMaNGh2QXKVGnJ5cTpGrOKwmZvyorP1mb76x6PS/ijPb1P5HLkkLnFxN3E3J5km9/VdUsLByydSbeOo7OCoqR2RixTON3cSLWsO5clQhzivcdXVnyb95z5q2RzxK6RxkBBDySXAt0N9bhdFCKWEtDm5NvLepPH1UlfTuqaV7oqyJoFQyNxb1rG6OFtSM7eY5KvUY0Z7k1mL4Z5E3edWO9B4kuPiRCPb9W7Spn/xXf1Xeu7ehHemkvYZsra6vKnZ0cvrrovNmebblRgLJKiVwOoLzn3a6KkfaX0sUoqMfzi/oj2UKNnsWCncT36nL+ly82YNj7bfTyiZgaXAENDswC4Wv32VpS2ZRpxxxfX7dDzV/t+5u5a+rHovq+Znpt7q1ji8VEhLjchxxC/2TkPKylytaTWN0qFXqJ53jpHpGr7Wxx+PVi65egUenxOnplX8RwNq7YnqSDPK6S2gJyHg0ZDxUinShT7qwcZ1JT7zyabHkEEajMZA6dxW7WTQm9RvJVv2fHOyd7XwyuilIt2mvAcxxy4Ww+ZUFW9JVnFx0ayvqS3WqOkpJ6p4f0IVU1DpHOe84nON3HLM88lOjFRWERW23lm7svbtRTBwglMYcQXWDc7aZkErnUowqd5ZNoVZw7rwb35a1/60/wC6z/StPRKP8fmb+k1f5fIxVW9lZIxzJKhzmuFi0tZYj7qzG2pReVH5mHXqNYb+RyqSmMr2RN1e4MHi4hv4rtKSinJ8jmo7zwuZ+k4mBoDRkAAB4DJeYby8l+lg9LACAIDjba2bUTuDGz9TDbtYG/OHuDybNHfZaSjJ89Cfa3FCjHelDenyz3V7OZs7I2NBTNwwxhnM6k+LjmVmMVHgcbm7rXEs1ZZ+XuKV392b1FdM23Zeesb4PzP+a69FaVN+kn00PO3EN2o/eR9STgEAQBAEAQBAEB09h1ktPK2eN2Fw+IPAjkqW/wBoU8OlBbz+X3Z6vZH6eqzxXuHuRXLm1454Lz1O1Ju3US0xrY8Egc5znNZ7QzNzhAtrfIKHQtt+r/8Aabz+cXyLG921C3o9ns6Kx1+y5vxfuIle+eq9JGKit1LCPDVKkqknOby3xbC2NAgCAIAgJRuvSOfS1o7OGSO7cxfrKc9YOzrYNc7NRK8kqkPB/B6EijFuEvFfFEaglLHNeACWkEAi4yN8wdR3KU1lYI6eNTLXUxjfhJY4kB12OBHaF7XHEX04LEJbyybSjhmzNQxinZKJmF7nvaYwHXAaGHl3n1C1U5ObjjQy4rdTyc5dDQlvRhs7ra5rjpEC8+Psj4n4KHfVN2ljqSbSG9Uz0LtVEW4QBAEAQBAV90vbHxwx1LRnEcL/ALD7WPk7+Iqx2dVxJwfMg3tPMVNciplcFaEAQBAEAQGxNTAYML2vLm4iG37BuRhdfjlfLmuFSvGnFyqaJfHyJVtZ1bmoqdFbzfw8+h6awMzOZ/5oqWpcV76W5SWI8/7f0PZ0LCy2LBVrl71Tl/xX1fwMMspd4claWljTt1lavr9uh5ram2ri/eJerD+K+r5/Ikm4u9ZopC19zBIRjA906YwOfMcQO5bXVt20dOKK+3r9k9eDJlvrulDUwurKYtDg0vJbbBI0C5Pc7I5+qhW1zOnLs5/9Euvbxmt+H/ZUquCsCAIAgMrSzAbh2O4wkEYcNje4te98NvNY1z4GdMEj3FpmmUuxjE6KdhjscQb1XtX0sdPJRbqT3cY5r5ki2S3s55MizdApbIq4H1DJuRMia5vWOMjCy9ojYhzhkDiFsiBdaNya00fibYinrr5GmtzUuXor2P1NKZnCz5yHfsNuGj4uP7SpL+rv1N1cEWtnT3YZfMmqgksIAgCAIAgMNZStljdG8Xa8Frh3EWW0ZOLTRiSUlhn5523st9LO+B+rDkfpNOjvML0dKoqkFJFHODhJxZrUz2tcC9mNo1biLb5fSGYW8k2tHg1WM6mNrSbAZk5eJKyYNnabyZCHRticwBjmtFu0zskkfSJGa0gtNHk2m9eGDWaLm3NbmpndSODnNNhhJBsQRcGxsRkfFQLvaFOhHq3y+/Qu9lbDr30s92Cer+i6/JHp8obk1V1GzrXcu1rvC5f10Rf3e1rXZVP0axinLm+Sfi/3Pw4L4Gs43zKvadONOO7FYR4qvXqV5upVeZPmz4tzkEBnjrJGsdG2R4Y72mB7g0+LQbFauMW8tamctLGdDAtjAQBAEBlbCSwvuLAgEXF7uBOTdSOyc/BYzrgzjTJ39zWYBVVRuGxQOaDzfMMDQO/UqNc67sOr+R3oab0+i+ZGwpRHMtTDhNg5rxYHE29swCRmNRexWsXky1gxLYwdfdXYhrKlkIuG+1IRwYNfM6DxXGvWVKDl7jrRpOpLdP0DFGGgNaLAAAAcAMgF51vLyy7SwelgBAEAQBAEAQEK6S92TUxCeIfOxA5D32akeI1HmOKnWVx2ct2XB/MiXdHfjvLiimgVdlUEBn68dV1eBuLHi6zPFbDbByw3z8VruvezkzlbuBFBxdoqu72g1LsqGsvl+fA9RsrYKlD0q9e7TWuHpnz6Lw4s+Sz3yGQWbTZqg+0q6y+X3ZrtX9QyrR7C1W5TWnRtfRfExsIBBIuARccxyyVqzzCPdVI1z3OawMaSSGAkhoPC51WIppYbyZby8oxLJgIAgBQGWpe0uJYzA3g3EXWyHvEC+dz5rEU0tXky8Z0M8c8RAEkZFsscbrHzY4Frv8pPNatSXB+/8+5nMXxXuNiHZ0L/AGapjf72N7CPG2Jvo4rV1JrjH3PP2NlCL/d71g2YdiU47UtdCG8RG18j/ACwHnf1WjrT4Rg/bobKnDnNezUbc22x8TKWmYY6dhxdo3fK/TG+2XgP9gFKi1Jzm8yfw8hUqJrcisL5+ZwlIOJ0ajamKGKLqoh1ZccQZm7EQczfPRclTxJyy9To55ilhaGlPJic52EDEScLRkLnQDlwAXRLCwaN5eS7ej/dr5HBd4+eksX/AFRwZ5X9SVRXdx2s9OC4FtbUezjrxZKVEJIQBAEAQBAEAQBAVH0k7o9S41UDfmnG8jR7jj71von4FXNldb63JceXiVl1Q3Xvx4cyAqwIRsMjDc3eQVNXualzJ0bfhzf5+M9bZ7OobOpq7v8Avfthz9vj8FzMUshdr6Kda2dO3jiPHmyl2ntavtCeamkVwS4L7vxPVLPgcHANda+ThcZgjMeakyWVgrU8PJiWxgy1BZcdWHAWF8ZBOK2drD2b6cVhZ5mXjkYlkwZaacsdiAaciLOAIzBGh45rWSysGU8PJiWxgIAgCAIAgCAIAgLL6Mt0bltbOMtYWnn/AGh/D15Krvrr/wDOPt+xPtKH75ews9VRYhAEAQBAEAQBAEAQHifDhdjthscWK1rWzvfK1kzjUyo72iKN21sduKaoo45HUrHWDiMgeOHiWA8eClxuKl61Rbwub5y8CcrajsaPb1FvVX3Y8oeL/NPiRtzicyrqlShSjuwWEeXubqrc1HVqvLf5hdEfF0OB9aPJAb+2aaKN7RDL1gLGknAW2JAuMyudOUpL1lg3qKKfqvJz10NAgCAIAgCAIAgPUTgHAuGIAgkXtcA5i40uMrrD4ASOBJIGEEkgXvYE5C51sMrogeVkFg7hbimUtqapto8iyM6v+s4cG93G/rW3d5u+pDiTra23vWnwLYAVQWR9QBAEAQBAEAQBAEBjqZ2xtc97g1rRck6ABYbxqzaEJTkoxWWyJNZJtM4nYoqIHst0dPY6n6LMvNctanl8y6bp7NWF61bn0h92S2KBrWhjWgNAsGgZW5WXZacClnJzblJ5bK63w6OcRM1FYHV0PA97Dw8Dl4Kzt7/Hq1PeV1ezz60PcVjNE5jix4LXNNi0ixB7wVapprKK5rDwzwsgIAgCAIAgCAIAgCAIDLSUz5XiONpe92jWi5P/ADmtZSUVl8DKTbwi1dzejxsJE1XZ8mrY9Ws7z9J3wHeqm5vnL1aeiLKhaKPrT4lgKuJoQBAEAQBAEAQBAEAQHL2zsVlS6LrSTGwlxj4Pdlhxdwzy71pKG9xJdreSt1Lc7z0z0XPHmdNrQBYZAaBbkVvOrPqGAgONvBuzT1jbTM7VsntycPPj4G4XajcTpP1WcqtGFResVjt7o5qYLuh+fZ9UWePFl8/Iq1pX1OektGV1S0nHhqQ6RhaS1wIcNQRYjxBzCnLXVEXwPKAIAgCAIAgCA9wxOe4NY0ucdGtBJPgBmVhtJZYWuiJtsHo1qJbOqD1DOWTnkcraN8TfwUGrfwjpDV/AmU7OctZaFnbD2BBSNwwMDb6uObneLtVVVa06rzJlhTpRprEUdNcjoEAQBAEAQBAEAQBAEAQBAEAQBAEAQGjtPY8FQLTRMf3kZjwOoXSFWcO68Gk6cZ95EQ2l0W0784ZJIjyNnt9DY/FTIbRmu8s/AizsoPuvHxI9VdFtS32JYn/eafTMfFSY7Rpvimjg7Ka4M5k3R9Xt/RNd9l7T++y6q+ovmc3aVVyMH5DV/wCru+8z+q29Mo/yMejVehsQ9Hlc79G1v2nj8LrV31FczZWlV8jqUnRXUO/OTRR+Ac8+mQ+K4y2jBcE2dFYzfFki2Z0YUzM5XyTH7rfRufqSo09oVH3Vg7wsoLvPJLtnbLhgGGGJkY+q0C/idSoc6kpvMnklRhGPdRuLQ2CAIAgCAIAgCAIAgC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itle 15"/>
          <p:cNvSpPr txBox="1">
            <a:spLocks/>
          </p:cNvSpPr>
          <p:nvPr/>
        </p:nvSpPr>
        <p:spPr>
          <a:xfrm>
            <a:off x="27984" y="6081825"/>
            <a:ext cx="4948053" cy="93353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smtClean="0">
                <a:ln>
                  <a:noFill/>
                </a:ln>
                <a:solidFill>
                  <a:schemeClr val="bg1"/>
                </a:solidFill>
                <a:effectLst/>
                <a:uLnTx/>
                <a:uFillTx/>
                <a:latin typeface="+mj-lt"/>
                <a:ea typeface="+mj-ea"/>
                <a:cs typeface="+mj-cs"/>
              </a:rPr>
              <a:t>Faisal M. Qamer, ICIMOD</a:t>
            </a:r>
            <a:endParaRPr kumimoji="0" lang="en-US" sz="2400" i="0" u="none" strike="noStrike" kern="1200" cap="none" spc="0" normalizeH="0" baseline="0" noProof="0" dirty="0">
              <a:ln>
                <a:noFill/>
              </a:ln>
              <a:solidFill>
                <a:schemeClr val="bg1"/>
              </a:solidFill>
              <a:effectLst/>
              <a:uLnTx/>
              <a:uFillTx/>
              <a:latin typeface="+mj-lt"/>
              <a:ea typeface="+mj-ea"/>
              <a:cs typeface="+mj-cs"/>
            </a:endParaRPr>
          </a:p>
        </p:txBody>
      </p:sp>
      <p:grpSp>
        <p:nvGrpSpPr>
          <p:cNvPr id="9" name="Group 8"/>
          <p:cNvGrpSpPr/>
          <p:nvPr/>
        </p:nvGrpSpPr>
        <p:grpSpPr>
          <a:xfrm>
            <a:off x="4202913" y="160338"/>
            <a:ext cx="2965502" cy="572783"/>
            <a:chOff x="5455687" y="5968537"/>
            <a:chExt cx="3556069" cy="778623"/>
          </a:xfrm>
        </p:grpSpPr>
        <p:pic>
          <p:nvPicPr>
            <p:cNvPr id="10" name="Picture 2" descr="http://www.modernizeaid.net/wp-content/uploads/2010/03/USAIDlogo.jpg"/>
            <p:cNvPicPr>
              <a:picLocks noChangeAspect="1" noChangeArrowheads="1"/>
            </p:cNvPicPr>
            <p:nvPr/>
          </p:nvPicPr>
          <p:blipFill>
            <a:blip r:embed="rId5" cstate="screen"/>
            <a:srcRect/>
            <a:stretch>
              <a:fillRect/>
            </a:stretch>
          </p:blipFill>
          <p:spPr bwMode="auto">
            <a:xfrm>
              <a:off x="6392092" y="5968537"/>
              <a:ext cx="2619664" cy="778623"/>
            </a:xfrm>
            <a:prstGeom prst="rect">
              <a:avLst/>
            </a:prstGeom>
            <a:noFill/>
          </p:spPr>
        </p:pic>
        <p:pic>
          <p:nvPicPr>
            <p:cNvPr id="12" name="Picture 8" descr="http://irsa.ipac.caltech.edu/images/nasa_logo.jpg"/>
            <p:cNvPicPr>
              <a:picLocks noChangeAspect="1" noChangeArrowheads="1"/>
            </p:cNvPicPr>
            <p:nvPr/>
          </p:nvPicPr>
          <p:blipFill>
            <a:blip r:embed="rId6" cstate="screen"/>
            <a:srcRect/>
            <a:stretch>
              <a:fillRect/>
            </a:stretch>
          </p:blipFill>
          <p:spPr bwMode="auto">
            <a:xfrm>
              <a:off x="5455687" y="5968537"/>
              <a:ext cx="936406" cy="778623"/>
            </a:xfrm>
            <a:prstGeom prst="rect">
              <a:avLst/>
            </a:prstGeom>
            <a:noFill/>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a:stretch>
            <a:fillRect/>
          </a:stretch>
        </p:blipFill>
        <p:spPr bwMode="auto">
          <a:xfrm>
            <a:off x="0" y="66675"/>
            <a:ext cx="5731510" cy="7451725"/>
          </a:xfrm>
          <a:prstGeom prst="rect">
            <a:avLst/>
          </a:prstGeom>
          <a:noFill/>
          <a:ln w="9525">
            <a:noFill/>
            <a:miter lim="800000"/>
            <a:headEnd/>
            <a:tailEnd/>
          </a:ln>
        </p:spPr>
      </p:pic>
      <p:pic>
        <p:nvPicPr>
          <p:cNvPr id="10" name="Picture 9"/>
          <p:cNvPicPr/>
          <p:nvPr/>
        </p:nvPicPr>
        <p:blipFill rotWithShape="1">
          <a:blip r:embed="rId3" cstate="print"/>
          <a:srcRect l="257" t="90899" r="46814" b="131"/>
          <a:stretch/>
        </p:blipFill>
        <p:spPr bwMode="auto">
          <a:xfrm>
            <a:off x="5821680" y="5996761"/>
            <a:ext cx="3247895" cy="796469"/>
          </a:xfrm>
          <a:prstGeom prst="rect">
            <a:avLst/>
          </a:prstGeom>
          <a:noFill/>
          <a:ln w="9525">
            <a:solidFill>
              <a:schemeClr val="tx1"/>
            </a:solidFill>
            <a:miter lim="800000"/>
            <a:headEnd/>
            <a:tailEnd/>
          </a:ln>
        </p:spPr>
      </p:pic>
      <p:sp>
        <p:nvSpPr>
          <p:cNvPr id="2" name="Rectangle 1"/>
          <p:cNvSpPr/>
          <p:nvPr/>
        </p:nvSpPr>
        <p:spPr>
          <a:xfrm>
            <a:off x="5776594" y="152913"/>
            <a:ext cx="3192775" cy="646331"/>
          </a:xfrm>
          <a:prstGeom prst="rect">
            <a:avLst/>
          </a:prstGeom>
        </p:spPr>
        <p:txBody>
          <a:bodyPr wrap="square">
            <a:spAutoFit/>
          </a:bodyPr>
          <a:lstStyle/>
          <a:p>
            <a:pPr>
              <a:spcBef>
                <a:spcPts val="600"/>
              </a:spcBef>
              <a:spcAft>
                <a:spcPts val="600"/>
              </a:spcAft>
            </a:pPr>
            <a:r>
              <a:rPr lang="en-US" b="1" dirty="0">
                <a:solidFill>
                  <a:srgbClr val="800000"/>
                </a:solidFill>
                <a:latin typeface="Calibri" panose="020F0502020204030204" pitchFamily="34" charset="0"/>
                <a:ea typeface="Calibri" panose="020F0502020204030204" pitchFamily="34" charset="0"/>
                <a:cs typeface="Times New Roman" panose="02020603050405020304" pitchFamily="18" charset="0"/>
              </a:rPr>
              <a:t>Goodness-of-fit-statistical Table for Selected Stations</a:t>
            </a:r>
            <a:endParaRPr lang="en-US" sz="16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8536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18107"/>
            <a:ext cx="9023268" cy="628650"/>
          </a:xfrm>
        </p:spPr>
        <p:txBody>
          <a:bodyPr>
            <a:noAutofit/>
          </a:bodyPr>
          <a:lstStyle/>
          <a:p>
            <a:pPr marL="609600" lvl="1" indent="-266700" defTabSz="266700"/>
            <a:r>
              <a:rPr lang="en-US" sz="2400" dirty="0">
                <a:solidFill>
                  <a:srgbClr val="800000"/>
                </a:solidFill>
              </a:rPr>
              <a:t>Variation of Goodness-of-fit Statistics of </a:t>
            </a:r>
            <a:r>
              <a:rPr lang="en-US" sz="2400" dirty="0" err="1">
                <a:solidFill>
                  <a:srgbClr val="800000"/>
                </a:solidFill>
              </a:rPr>
              <a:t>Raingauge</a:t>
            </a:r>
            <a:r>
              <a:rPr lang="en-US" sz="2400" dirty="0">
                <a:solidFill>
                  <a:srgbClr val="800000"/>
                </a:solidFill>
              </a:rPr>
              <a:t> </a:t>
            </a:r>
            <a:r>
              <a:rPr lang="en-US" sz="2400" dirty="0" err="1">
                <a:solidFill>
                  <a:srgbClr val="800000"/>
                </a:solidFill>
              </a:rPr>
              <a:t>vs</a:t>
            </a:r>
            <a:r>
              <a:rPr lang="en-US" sz="2400" dirty="0">
                <a:solidFill>
                  <a:srgbClr val="800000"/>
                </a:solidFill>
              </a:rPr>
              <a:t> CHG data (Physiographic Region Wise Analysis)</a:t>
            </a:r>
            <a:endParaRPr lang="en-GB" sz="2400" dirty="0">
              <a:solidFill>
                <a:srgbClr val="800000"/>
              </a:solidFill>
            </a:endParaRPr>
          </a:p>
        </p:txBody>
      </p:sp>
      <p:sp>
        <p:nvSpPr>
          <p:cNvPr id="3076" name="Rectangle 4"/>
          <p:cNvSpPr>
            <a:spLocks noChangeArrowheads="1"/>
          </p:cNvSpPr>
          <p:nvPr/>
        </p:nvSpPr>
        <p:spPr bwMode="auto">
          <a:xfrm>
            <a:off x="1143001" y="7187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GB" sz="1350"/>
          </a:p>
        </p:txBody>
      </p:sp>
      <p:sp>
        <p:nvSpPr>
          <p:cNvPr id="3078" name="Rectangle 6"/>
          <p:cNvSpPr>
            <a:spLocks noChangeArrowheads="1"/>
          </p:cNvSpPr>
          <p:nvPr/>
        </p:nvSpPr>
        <p:spPr bwMode="auto">
          <a:xfrm>
            <a:off x="1143001" y="7187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GB" sz="1350"/>
          </a:p>
        </p:txBody>
      </p:sp>
      <p:pic>
        <p:nvPicPr>
          <p:cNvPr id="9" name="Picture 8"/>
          <p:cNvPicPr/>
          <p:nvPr/>
        </p:nvPicPr>
        <p:blipFill>
          <a:blip r:embed="rId3" cstate="print"/>
          <a:srcRect/>
          <a:stretch>
            <a:fillRect/>
          </a:stretch>
        </p:blipFill>
        <p:spPr bwMode="auto">
          <a:xfrm>
            <a:off x="1314450" y="1657350"/>
            <a:ext cx="4400550" cy="4114800"/>
          </a:xfrm>
          <a:prstGeom prst="rect">
            <a:avLst/>
          </a:prstGeom>
          <a:noFill/>
          <a:ln w="9525">
            <a:noFill/>
            <a:miter lim="800000"/>
            <a:headEnd/>
            <a:tailEnd/>
          </a:ln>
        </p:spPr>
      </p:pic>
      <p:graphicFrame>
        <p:nvGraphicFramePr>
          <p:cNvPr id="8" name="Object 7"/>
          <p:cNvGraphicFramePr>
            <a:graphicFrameLocks noChangeAspect="1"/>
          </p:cNvGraphicFramePr>
          <p:nvPr>
            <p:extLst/>
          </p:nvPr>
        </p:nvGraphicFramePr>
        <p:xfrm>
          <a:off x="5746393" y="1977629"/>
          <a:ext cx="2595312" cy="590550"/>
        </p:xfrm>
        <a:graphic>
          <a:graphicData uri="http://schemas.openxmlformats.org/presentationml/2006/ole">
            <mc:AlternateContent xmlns:mc="http://schemas.openxmlformats.org/markup-compatibility/2006">
              <mc:Choice xmlns:v="urn:schemas-microsoft-com:vml" Requires="v">
                <p:oleObj spid="_x0000_s1044" name="Equation" r:id="rId4" imgW="2120760" imgH="482400" progId="Equation.3">
                  <p:embed/>
                </p:oleObj>
              </mc:Choice>
              <mc:Fallback>
                <p:oleObj name="Equation" r:id="rId4" imgW="212076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393" y="1977629"/>
                        <a:ext cx="2595312"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nvPr>
        </p:nvGraphicFramePr>
        <p:xfrm>
          <a:off x="5778699" y="3790947"/>
          <a:ext cx="2286000" cy="714375"/>
        </p:xfrm>
        <a:graphic>
          <a:graphicData uri="http://schemas.openxmlformats.org/presentationml/2006/ole">
            <mc:AlternateContent xmlns:mc="http://schemas.openxmlformats.org/markup-compatibility/2006">
              <mc:Choice xmlns:v="urn:schemas-microsoft-com:vml" Requires="v">
                <p:oleObj spid="_x0000_s1045" name="Equation" r:id="rId6" imgW="1828800" imgH="571320" progId="Equation.3">
                  <p:embed/>
                </p:oleObj>
              </mc:Choice>
              <mc:Fallback>
                <p:oleObj name="Equation" r:id="rId6" imgW="1828800" imgH="5713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8699" y="3790947"/>
                        <a:ext cx="2286000"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AutoShape 7"/>
          <p:cNvSpPr>
            <a:spLocks noChangeAspect="1" noChangeArrowheads="1" noTextEdit="1"/>
          </p:cNvSpPr>
          <p:nvPr/>
        </p:nvSpPr>
        <p:spPr bwMode="auto">
          <a:xfrm>
            <a:off x="5686425" y="5424488"/>
            <a:ext cx="39433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88" name="Line 46"/>
          <p:cNvSpPr>
            <a:spLocks noChangeShapeType="1"/>
          </p:cNvSpPr>
          <p:nvPr/>
        </p:nvSpPr>
        <p:spPr bwMode="auto">
          <a:xfrm>
            <a:off x="5686425" y="7131844"/>
            <a:ext cx="39433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089" name="Rectangle 47"/>
          <p:cNvSpPr>
            <a:spLocks noChangeArrowheads="1"/>
          </p:cNvSpPr>
          <p:nvPr/>
        </p:nvSpPr>
        <p:spPr bwMode="auto">
          <a:xfrm>
            <a:off x="5686425" y="7131844"/>
            <a:ext cx="3943350" cy="71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nvGrpSpPr>
          <p:cNvPr id="3116" name="Group 3115"/>
          <p:cNvGrpSpPr/>
          <p:nvPr/>
        </p:nvGrpSpPr>
        <p:grpSpPr>
          <a:xfrm>
            <a:off x="5995132" y="4969665"/>
            <a:ext cx="3175397" cy="916174"/>
            <a:chOff x="7994650" y="5962647"/>
            <a:chExt cx="4233863" cy="1221565"/>
          </a:xfrm>
        </p:grpSpPr>
        <p:sp>
          <p:nvSpPr>
            <p:cNvPr id="5" name="Rectangle 9"/>
            <p:cNvSpPr>
              <a:spLocks noChangeArrowheads="1"/>
            </p:cNvSpPr>
            <p:nvPr/>
          </p:nvSpPr>
          <p:spPr bwMode="auto">
            <a:xfrm>
              <a:off x="7994650" y="5981699"/>
              <a:ext cx="3814491" cy="2746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 name="Rectangle 10"/>
            <p:cNvSpPr>
              <a:spLocks noChangeArrowheads="1"/>
            </p:cNvSpPr>
            <p:nvPr/>
          </p:nvSpPr>
          <p:spPr bwMode="auto">
            <a:xfrm>
              <a:off x="7994650" y="6208713"/>
              <a:ext cx="1733550" cy="2365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 name="Rectangle 11"/>
            <p:cNvSpPr>
              <a:spLocks noChangeArrowheads="1"/>
            </p:cNvSpPr>
            <p:nvPr/>
          </p:nvSpPr>
          <p:spPr bwMode="auto">
            <a:xfrm>
              <a:off x="9720263" y="6208713"/>
              <a:ext cx="1847850" cy="23653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 name="Rectangle 13"/>
            <p:cNvSpPr>
              <a:spLocks noChangeArrowheads="1"/>
            </p:cNvSpPr>
            <p:nvPr/>
          </p:nvSpPr>
          <p:spPr bwMode="auto">
            <a:xfrm>
              <a:off x="7994650" y="6435725"/>
              <a:ext cx="1733550" cy="234950"/>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 name="Rectangle 14"/>
            <p:cNvSpPr>
              <a:spLocks noChangeArrowheads="1"/>
            </p:cNvSpPr>
            <p:nvPr/>
          </p:nvSpPr>
          <p:spPr bwMode="auto">
            <a:xfrm>
              <a:off x="9720263" y="6435725"/>
              <a:ext cx="1847850" cy="23495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 name="Rectangle 16"/>
            <p:cNvSpPr>
              <a:spLocks noChangeArrowheads="1"/>
            </p:cNvSpPr>
            <p:nvPr/>
          </p:nvSpPr>
          <p:spPr bwMode="auto">
            <a:xfrm>
              <a:off x="7994650" y="6661150"/>
              <a:ext cx="1733550" cy="2365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 name="Rectangle 17"/>
            <p:cNvSpPr>
              <a:spLocks noChangeArrowheads="1"/>
            </p:cNvSpPr>
            <p:nvPr/>
          </p:nvSpPr>
          <p:spPr bwMode="auto">
            <a:xfrm>
              <a:off x="9720263" y="6661150"/>
              <a:ext cx="1847850" cy="23653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Rectangle 19"/>
            <p:cNvSpPr>
              <a:spLocks noChangeArrowheads="1"/>
            </p:cNvSpPr>
            <p:nvPr/>
          </p:nvSpPr>
          <p:spPr bwMode="auto">
            <a:xfrm>
              <a:off x="7994650" y="6888163"/>
              <a:ext cx="1733550" cy="2365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 name="Rectangle 20"/>
            <p:cNvSpPr>
              <a:spLocks noChangeArrowheads="1"/>
            </p:cNvSpPr>
            <p:nvPr/>
          </p:nvSpPr>
          <p:spPr bwMode="auto">
            <a:xfrm>
              <a:off x="9720263" y="6888163"/>
              <a:ext cx="1847850" cy="23653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 name="Rectangle 22"/>
            <p:cNvSpPr>
              <a:spLocks noChangeArrowheads="1"/>
            </p:cNvSpPr>
            <p:nvPr/>
          </p:nvSpPr>
          <p:spPr bwMode="auto">
            <a:xfrm>
              <a:off x="9752013" y="6000750"/>
              <a:ext cx="67112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b="1">
                  <a:solidFill>
                    <a:srgbClr val="000000"/>
                  </a:solidFill>
                  <a:latin typeface="Calibri" panose="020F0502020204030204" pitchFamily="34" charset="0"/>
                </a:rPr>
                <a:t>PBIAS (%)</a:t>
              </a:r>
              <a:endParaRPr lang="en-US" altLang="en-US" sz="1350"/>
            </a:p>
          </p:txBody>
        </p:sp>
        <p:sp>
          <p:nvSpPr>
            <p:cNvPr id="23" name="Rectangle 23"/>
            <p:cNvSpPr>
              <a:spLocks noChangeArrowheads="1"/>
            </p:cNvSpPr>
            <p:nvPr/>
          </p:nvSpPr>
          <p:spPr bwMode="auto">
            <a:xfrm>
              <a:off x="10933113" y="6000750"/>
              <a:ext cx="26716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b="1">
                  <a:solidFill>
                    <a:srgbClr val="000000"/>
                  </a:solidFill>
                  <a:latin typeface="Calibri" panose="020F0502020204030204" pitchFamily="34" charset="0"/>
                </a:rPr>
                <a:t>RSR</a:t>
              </a:r>
              <a:endParaRPr lang="en-US" altLang="en-US" sz="1350"/>
            </a:p>
          </p:txBody>
        </p:sp>
        <p:sp>
          <p:nvSpPr>
            <p:cNvPr id="24" name="Rectangle 24"/>
            <p:cNvSpPr>
              <a:spLocks noChangeArrowheads="1"/>
            </p:cNvSpPr>
            <p:nvPr/>
          </p:nvSpPr>
          <p:spPr bwMode="auto">
            <a:xfrm>
              <a:off x="9752013" y="6227763"/>
              <a:ext cx="3761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a:solidFill>
                    <a:srgbClr val="000000"/>
                  </a:solidFill>
                  <a:latin typeface="Calibri" panose="020F0502020204030204" pitchFamily="34" charset="0"/>
                </a:rPr>
                <a:t>&lt; ±15</a:t>
              </a:r>
              <a:endParaRPr lang="en-US" altLang="en-US" sz="1350"/>
            </a:p>
          </p:txBody>
        </p:sp>
        <p:sp>
          <p:nvSpPr>
            <p:cNvPr id="25" name="Rectangle 25"/>
            <p:cNvSpPr>
              <a:spLocks noChangeArrowheads="1"/>
            </p:cNvSpPr>
            <p:nvPr/>
          </p:nvSpPr>
          <p:spPr bwMode="auto">
            <a:xfrm>
              <a:off x="10933113" y="6227763"/>
              <a:ext cx="51937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a:solidFill>
                    <a:srgbClr val="000000"/>
                  </a:solidFill>
                  <a:latin typeface="Calibri" panose="020F0502020204030204" pitchFamily="34" charset="0"/>
                </a:rPr>
                <a:t>0 to 0.5</a:t>
              </a:r>
              <a:endParaRPr lang="en-US" altLang="en-US" sz="1350"/>
            </a:p>
          </p:txBody>
        </p:sp>
        <p:sp>
          <p:nvSpPr>
            <p:cNvPr id="26" name="Rectangle 26"/>
            <p:cNvSpPr>
              <a:spLocks noChangeArrowheads="1"/>
            </p:cNvSpPr>
            <p:nvPr/>
          </p:nvSpPr>
          <p:spPr bwMode="auto">
            <a:xfrm>
              <a:off x="9752013" y="6454775"/>
              <a:ext cx="7288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a:solidFill>
                    <a:srgbClr val="000000"/>
                  </a:solidFill>
                  <a:latin typeface="Calibri" panose="020F0502020204030204" pitchFamily="34" charset="0"/>
                </a:rPr>
                <a:t>±15 to ±30</a:t>
              </a:r>
              <a:endParaRPr lang="en-US" altLang="en-US" sz="1350"/>
            </a:p>
          </p:txBody>
        </p:sp>
        <p:sp>
          <p:nvSpPr>
            <p:cNvPr id="27" name="Rectangle 27"/>
            <p:cNvSpPr>
              <a:spLocks noChangeArrowheads="1"/>
            </p:cNvSpPr>
            <p:nvPr/>
          </p:nvSpPr>
          <p:spPr bwMode="auto">
            <a:xfrm>
              <a:off x="10933113" y="6454775"/>
              <a:ext cx="64761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a:solidFill>
                    <a:srgbClr val="000000"/>
                  </a:solidFill>
                  <a:latin typeface="Calibri" panose="020F0502020204030204" pitchFamily="34" charset="0"/>
                </a:rPr>
                <a:t>0.5 to 0.6</a:t>
              </a:r>
              <a:endParaRPr lang="en-US" altLang="en-US" sz="1350"/>
            </a:p>
          </p:txBody>
        </p:sp>
        <p:sp>
          <p:nvSpPr>
            <p:cNvPr id="28" name="Rectangle 28"/>
            <p:cNvSpPr>
              <a:spLocks noChangeArrowheads="1"/>
            </p:cNvSpPr>
            <p:nvPr/>
          </p:nvSpPr>
          <p:spPr bwMode="auto">
            <a:xfrm>
              <a:off x="9752013" y="6680200"/>
              <a:ext cx="7288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a:solidFill>
                    <a:srgbClr val="000000"/>
                  </a:solidFill>
                  <a:latin typeface="Calibri" panose="020F0502020204030204" pitchFamily="34" charset="0"/>
                </a:rPr>
                <a:t>±30 to ±55</a:t>
              </a:r>
              <a:endParaRPr lang="en-US" altLang="en-US" sz="1350"/>
            </a:p>
          </p:txBody>
        </p:sp>
        <p:sp>
          <p:nvSpPr>
            <p:cNvPr id="29" name="Rectangle 29"/>
            <p:cNvSpPr>
              <a:spLocks noChangeArrowheads="1"/>
            </p:cNvSpPr>
            <p:nvPr/>
          </p:nvSpPr>
          <p:spPr bwMode="auto">
            <a:xfrm>
              <a:off x="10933113" y="6680200"/>
              <a:ext cx="64761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a:solidFill>
                    <a:srgbClr val="000000"/>
                  </a:solidFill>
                  <a:latin typeface="Calibri" panose="020F0502020204030204" pitchFamily="34" charset="0"/>
                </a:rPr>
                <a:t>0.6 to 0.7</a:t>
              </a:r>
              <a:endParaRPr lang="en-US" altLang="en-US" sz="1350"/>
            </a:p>
          </p:txBody>
        </p:sp>
        <p:sp>
          <p:nvSpPr>
            <p:cNvPr id="30" name="Rectangle 30"/>
            <p:cNvSpPr>
              <a:spLocks noChangeArrowheads="1"/>
            </p:cNvSpPr>
            <p:nvPr/>
          </p:nvSpPr>
          <p:spPr bwMode="auto">
            <a:xfrm>
              <a:off x="9752013" y="6907213"/>
              <a:ext cx="3761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a:solidFill>
                    <a:srgbClr val="000000"/>
                  </a:solidFill>
                  <a:latin typeface="Calibri" panose="020F0502020204030204" pitchFamily="34" charset="0"/>
                </a:rPr>
                <a:t>&gt; ±55</a:t>
              </a:r>
              <a:endParaRPr lang="en-US" altLang="en-US" sz="1350"/>
            </a:p>
          </p:txBody>
        </p:sp>
        <p:sp>
          <p:nvSpPr>
            <p:cNvPr id="31" name="Rectangle 31"/>
            <p:cNvSpPr>
              <a:spLocks noChangeArrowheads="1"/>
            </p:cNvSpPr>
            <p:nvPr/>
          </p:nvSpPr>
          <p:spPr bwMode="auto">
            <a:xfrm>
              <a:off x="10933113" y="6907213"/>
              <a:ext cx="33556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a:solidFill>
                    <a:srgbClr val="000000"/>
                  </a:solidFill>
                  <a:latin typeface="Calibri" panose="020F0502020204030204" pitchFamily="34" charset="0"/>
                </a:rPr>
                <a:t>&gt; 0.7</a:t>
              </a:r>
              <a:endParaRPr lang="en-US" altLang="en-US" sz="1350"/>
            </a:p>
          </p:txBody>
        </p:sp>
        <p:sp>
          <p:nvSpPr>
            <p:cNvPr id="3072" name="Rectangle 32"/>
            <p:cNvSpPr>
              <a:spLocks noChangeArrowheads="1"/>
            </p:cNvSpPr>
            <p:nvPr/>
          </p:nvSpPr>
          <p:spPr bwMode="auto">
            <a:xfrm>
              <a:off x="8027987" y="6907213"/>
              <a:ext cx="100668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b="1">
                  <a:solidFill>
                    <a:srgbClr val="000000"/>
                  </a:solidFill>
                  <a:latin typeface="Calibri" panose="020F0502020204030204" pitchFamily="34" charset="0"/>
                </a:rPr>
                <a:t>Unsatisfactory</a:t>
              </a:r>
              <a:endParaRPr lang="en-US" altLang="en-US" sz="1350"/>
            </a:p>
          </p:txBody>
        </p:sp>
        <p:sp>
          <p:nvSpPr>
            <p:cNvPr id="3073" name="Rectangle 33"/>
            <p:cNvSpPr>
              <a:spLocks noChangeArrowheads="1"/>
            </p:cNvSpPr>
            <p:nvPr/>
          </p:nvSpPr>
          <p:spPr bwMode="auto">
            <a:xfrm>
              <a:off x="11593513" y="6907213"/>
              <a:ext cx="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p>
          </p:txBody>
        </p:sp>
        <p:sp>
          <p:nvSpPr>
            <p:cNvPr id="3074" name="Rectangle 34"/>
            <p:cNvSpPr>
              <a:spLocks noChangeArrowheads="1"/>
            </p:cNvSpPr>
            <p:nvPr/>
          </p:nvSpPr>
          <p:spPr bwMode="auto">
            <a:xfrm>
              <a:off x="8027987" y="6227763"/>
              <a:ext cx="73524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b="1">
                  <a:solidFill>
                    <a:srgbClr val="000000"/>
                  </a:solidFill>
                  <a:latin typeface="Calibri" panose="020F0502020204030204" pitchFamily="34" charset="0"/>
                </a:rPr>
                <a:t>Very Good</a:t>
              </a:r>
              <a:endParaRPr lang="en-US" altLang="en-US" sz="1350"/>
            </a:p>
          </p:txBody>
        </p:sp>
        <p:sp>
          <p:nvSpPr>
            <p:cNvPr id="3075" name="Rectangle 35"/>
            <p:cNvSpPr>
              <a:spLocks noChangeArrowheads="1"/>
            </p:cNvSpPr>
            <p:nvPr/>
          </p:nvSpPr>
          <p:spPr bwMode="auto">
            <a:xfrm>
              <a:off x="11593513" y="6227763"/>
              <a:ext cx="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p>
          </p:txBody>
        </p:sp>
        <p:sp>
          <p:nvSpPr>
            <p:cNvPr id="3077" name="Rectangle 36"/>
            <p:cNvSpPr>
              <a:spLocks noChangeArrowheads="1"/>
            </p:cNvSpPr>
            <p:nvPr/>
          </p:nvSpPr>
          <p:spPr bwMode="auto">
            <a:xfrm>
              <a:off x="8027987" y="6454775"/>
              <a:ext cx="3761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b="1">
                  <a:solidFill>
                    <a:srgbClr val="000000"/>
                  </a:solidFill>
                  <a:latin typeface="Calibri" panose="020F0502020204030204" pitchFamily="34" charset="0"/>
                </a:rPr>
                <a:t>Good</a:t>
              </a:r>
              <a:endParaRPr lang="en-US" altLang="en-US" sz="1350"/>
            </a:p>
          </p:txBody>
        </p:sp>
        <p:sp>
          <p:nvSpPr>
            <p:cNvPr id="3079" name="Rectangle 37"/>
            <p:cNvSpPr>
              <a:spLocks noChangeArrowheads="1"/>
            </p:cNvSpPr>
            <p:nvPr/>
          </p:nvSpPr>
          <p:spPr bwMode="auto">
            <a:xfrm>
              <a:off x="11593513" y="6454775"/>
              <a:ext cx="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p>
          </p:txBody>
        </p:sp>
        <p:sp>
          <p:nvSpPr>
            <p:cNvPr id="3080" name="Rectangle 38"/>
            <p:cNvSpPr>
              <a:spLocks noChangeArrowheads="1"/>
            </p:cNvSpPr>
            <p:nvPr/>
          </p:nvSpPr>
          <p:spPr bwMode="auto">
            <a:xfrm>
              <a:off x="8027987" y="6680200"/>
              <a:ext cx="8207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b="1">
                  <a:solidFill>
                    <a:srgbClr val="000000"/>
                  </a:solidFill>
                  <a:latin typeface="Calibri" panose="020F0502020204030204" pitchFamily="34" charset="0"/>
                </a:rPr>
                <a:t>Satisfactory</a:t>
              </a:r>
              <a:endParaRPr lang="en-US" altLang="en-US" sz="1350"/>
            </a:p>
          </p:txBody>
        </p:sp>
        <p:sp>
          <p:nvSpPr>
            <p:cNvPr id="3081" name="Rectangle 39"/>
            <p:cNvSpPr>
              <a:spLocks noChangeArrowheads="1"/>
            </p:cNvSpPr>
            <p:nvPr/>
          </p:nvSpPr>
          <p:spPr bwMode="auto">
            <a:xfrm>
              <a:off x="11593513" y="6680200"/>
              <a:ext cx="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p>
          </p:txBody>
        </p:sp>
        <p:sp>
          <p:nvSpPr>
            <p:cNvPr id="3082" name="Rectangle 40"/>
            <p:cNvSpPr>
              <a:spLocks noChangeArrowheads="1"/>
            </p:cNvSpPr>
            <p:nvPr/>
          </p:nvSpPr>
          <p:spPr bwMode="auto">
            <a:xfrm>
              <a:off x="8027987" y="6000750"/>
              <a:ext cx="138072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75" b="1">
                  <a:solidFill>
                    <a:srgbClr val="000000"/>
                  </a:solidFill>
                  <a:latin typeface="Calibri" panose="020F0502020204030204" pitchFamily="34" charset="0"/>
                </a:rPr>
                <a:t>Performance Rating</a:t>
              </a:r>
              <a:endParaRPr lang="en-US" altLang="en-US" sz="1350"/>
            </a:p>
          </p:txBody>
        </p:sp>
        <p:sp>
          <p:nvSpPr>
            <p:cNvPr id="3084" name="Line 42"/>
            <p:cNvSpPr>
              <a:spLocks noChangeShapeType="1"/>
            </p:cNvSpPr>
            <p:nvPr/>
          </p:nvSpPr>
          <p:spPr bwMode="auto">
            <a:xfrm flipV="1">
              <a:off x="7994650" y="5962647"/>
              <a:ext cx="3814491" cy="1905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087" name="Rectangle 45"/>
            <p:cNvSpPr>
              <a:spLocks noChangeArrowheads="1"/>
            </p:cNvSpPr>
            <p:nvPr/>
          </p:nvSpPr>
          <p:spPr bwMode="auto">
            <a:xfrm>
              <a:off x="7994650" y="6208713"/>
              <a:ext cx="4037516" cy="476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90" name="Line 48"/>
            <p:cNvSpPr>
              <a:spLocks noChangeShapeType="1"/>
            </p:cNvSpPr>
            <p:nvPr/>
          </p:nvSpPr>
          <p:spPr bwMode="auto">
            <a:xfrm>
              <a:off x="7994650" y="7124700"/>
              <a:ext cx="1588"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091" name="Rectangle 49"/>
            <p:cNvSpPr>
              <a:spLocks noChangeArrowheads="1"/>
            </p:cNvSpPr>
            <p:nvPr/>
          </p:nvSpPr>
          <p:spPr bwMode="auto">
            <a:xfrm>
              <a:off x="7994650" y="7124700"/>
              <a:ext cx="7938"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92" name="Line 50"/>
            <p:cNvSpPr>
              <a:spLocks noChangeShapeType="1"/>
            </p:cNvSpPr>
            <p:nvPr/>
          </p:nvSpPr>
          <p:spPr bwMode="auto">
            <a:xfrm>
              <a:off x="8242300" y="7124700"/>
              <a:ext cx="1588"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093" name="Rectangle 51"/>
            <p:cNvSpPr>
              <a:spLocks noChangeArrowheads="1"/>
            </p:cNvSpPr>
            <p:nvPr/>
          </p:nvSpPr>
          <p:spPr bwMode="auto">
            <a:xfrm>
              <a:off x="8242300" y="7124700"/>
              <a:ext cx="7938"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94" name="Line 52"/>
            <p:cNvSpPr>
              <a:spLocks noChangeShapeType="1"/>
            </p:cNvSpPr>
            <p:nvPr/>
          </p:nvSpPr>
          <p:spPr bwMode="auto">
            <a:xfrm>
              <a:off x="9720263" y="7124700"/>
              <a:ext cx="1588"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095" name="Rectangle 53"/>
            <p:cNvSpPr>
              <a:spLocks noChangeArrowheads="1"/>
            </p:cNvSpPr>
            <p:nvPr/>
          </p:nvSpPr>
          <p:spPr bwMode="auto">
            <a:xfrm>
              <a:off x="9720263" y="7124700"/>
              <a:ext cx="7938"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96" name="Line 54"/>
            <p:cNvSpPr>
              <a:spLocks noChangeShapeType="1"/>
            </p:cNvSpPr>
            <p:nvPr/>
          </p:nvSpPr>
          <p:spPr bwMode="auto">
            <a:xfrm>
              <a:off x="10899775" y="7124700"/>
              <a:ext cx="1588"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097" name="Rectangle 55"/>
            <p:cNvSpPr>
              <a:spLocks noChangeArrowheads="1"/>
            </p:cNvSpPr>
            <p:nvPr/>
          </p:nvSpPr>
          <p:spPr bwMode="auto">
            <a:xfrm>
              <a:off x="10899775" y="7124700"/>
              <a:ext cx="7938"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98" name="Line 56"/>
            <p:cNvSpPr>
              <a:spLocks noChangeShapeType="1"/>
            </p:cNvSpPr>
            <p:nvPr/>
          </p:nvSpPr>
          <p:spPr bwMode="auto">
            <a:xfrm>
              <a:off x="11560175" y="7124700"/>
              <a:ext cx="1588"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099" name="Rectangle 57"/>
            <p:cNvSpPr>
              <a:spLocks noChangeArrowheads="1"/>
            </p:cNvSpPr>
            <p:nvPr/>
          </p:nvSpPr>
          <p:spPr bwMode="auto">
            <a:xfrm>
              <a:off x="11560175" y="7124700"/>
              <a:ext cx="7938"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00" name="Line 58"/>
            <p:cNvSpPr>
              <a:spLocks noChangeShapeType="1"/>
            </p:cNvSpPr>
            <p:nvPr/>
          </p:nvSpPr>
          <p:spPr bwMode="auto">
            <a:xfrm>
              <a:off x="12220575" y="7124700"/>
              <a:ext cx="1588"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101" name="Rectangle 59"/>
            <p:cNvSpPr>
              <a:spLocks noChangeArrowheads="1"/>
            </p:cNvSpPr>
            <p:nvPr/>
          </p:nvSpPr>
          <p:spPr bwMode="auto">
            <a:xfrm>
              <a:off x="12220575" y="7124700"/>
              <a:ext cx="7938"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3102" name="Line 60"/>
          <p:cNvSpPr>
            <a:spLocks noChangeShapeType="1"/>
          </p:cNvSpPr>
          <p:nvPr/>
        </p:nvSpPr>
        <p:spPr bwMode="auto">
          <a:xfrm>
            <a:off x="9623822" y="7138988"/>
            <a:ext cx="1191" cy="119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103" name="Rectangle 61"/>
          <p:cNvSpPr>
            <a:spLocks noChangeArrowheads="1"/>
          </p:cNvSpPr>
          <p:nvPr/>
        </p:nvSpPr>
        <p:spPr bwMode="auto">
          <a:xfrm>
            <a:off x="9623822" y="7138988"/>
            <a:ext cx="5954" cy="7144"/>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04" name="Line 62"/>
          <p:cNvSpPr>
            <a:spLocks noChangeShapeType="1"/>
          </p:cNvSpPr>
          <p:nvPr/>
        </p:nvSpPr>
        <p:spPr bwMode="auto">
          <a:xfrm>
            <a:off x="9629775" y="5424488"/>
            <a:ext cx="1191" cy="119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105" name="Rectangle 63"/>
          <p:cNvSpPr>
            <a:spLocks noChangeArrowheads="1"/>
          </p:cNvSpPr>
          <p:nvPr/>
        </p:nvSpPr>
        <p:spPr bwMode="auto">
          <a:xfrm>
            <a:off x="9939338" y="5343525"/>
            <a:ext cx="5954" cy="7144"/>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06" name="Line 64"/>
          <p:cNvSpPr>
            <a:spLocks noChangeShapeType="1"/>
          </p:cNvSpPr>
          <p:nvPr/>
        </p:nvSpPr>
        <p:spPr bwMode="auto">
          <a:xfrm>
            <a:off x="9629775" y="5594747"/>
            <a:ext cx="1191" cy="119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107" name="Rectangle 65"/>
          <p:cNvSpPr>
            <a:spLocks noChangeArrowheads="1"/>
          </p:cNvSpPr>
          <p:nvPr/>
        </p:nvSpPr>
        <p:spPr bwMode="auto">
          <a:xfrm>
            <a:off x="9939338" y="5513785"/>
            <a:ext cx="5954" cy="7144"/>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08" name="Line 66"/>
          <p:cNvSpPr>
            <a:spLocks noChangeShapeType="1"/>
          </p:cNvSpPr>
          <p:nvPr/>
        </p:nvSpPr>
        <p:spPr bwMode="auto">
          <a:xfrm>
            <a:off x="9629775" y="5765006"/>
            <a:ext cx="1191" cy="119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109" name="Rectangle 67"/>
          <p:cNvSpPr>
            <a:spLocks noChangeArrowheads="1"/>
          </p:cNvSpPr>
          <p:nvPr/>
        </p:nvSpPr>
        <p:spPr bwMode="auto">
          <a:xfrm>
            <a:off x="9939338" y="5684044"/>
            <a:ext cx="5954" cy="7144"/>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10" name="Line 68"/>
          <p:cNvSpPr>
            <a:spLocks noChangeShapeType="1"/>
          </p:cNvSpPr>
          <p:nvPr/>
        </p:nvSpPr>
        <p:spPr bwMode="auto">
          <a:xfrm>
            <a:off x="9629775" y="5934075"/>
            <a:ext cx="1191" cy="119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111" name="Rectangle 69"/>
          <p:cNvSpPr>
            <a:spLocks noChangeArrowheads="1"/>
          </p:cNvSpPr>
          <p:nvPr/>
        </p:nvSpPr>
        <p:spPr bwMode="auto">
          <a:xfrm>
            <a:off x="9939338" y="5853113"/>
            <a:ext cx="5954" cy="7144"/>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12" name="Line 70"/>
          <p:cNvSpPr>
            <a:spLocks noChangeShapeType="1"/>
          </p:cNvSpPr>
          <p:nvPr/>
        </p:nvSpPr>
        <p:spPr bwMode="auto">
          <a:xfrm>
            <a:off x="9629775" y="6961585"/>
            <a:ext cx="1191" cy="119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113" name="Rectangle 71"/>
          <p:cNvSpPr>
            <a:spLocks noChangeArrowheads="1"/>
          </p:cNvSpPr>
          <p:nvPr/>
        </p:nvSpPr>
        <p:spPr bwMode="auto">
          <a:xfrm>
            <a:off x="9939338" y="6880622"/>
            <a:ext cx="5954" cy="7144"/>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14" name="Line 72"/>
          <p:cNvSpPr>
            <a:spLocks noChangeShapeType="1"/>
          </p:cNvSpPr>
          <p:nvPr/>
        </p:nvSpPr>
        <p:spPr bwMode="auto">
          <a:xfrm>
            <a:off x="9629775" y="7131844"/>
            <a:ext cx="1191" cy="119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115" name="Rectangle 73"/>
          <p:cNvSpPr>
            <a:spLocks noChangeArrowheads="1"/>
          </p:cNvSpPr>
          <p:nvPr/>
        </p:nvSpPr>
        <p:spPr bwMode="auto">
          <a:xfrm>
            <a:off x="9939338" y="7050881"/>
            <a:ext cx="5954" cy="7144"/>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493564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6057" y="76200"/>
            <a:ext cx="5629066" cy="646331"/>
          </a:xfrm>
          <a:prstGeom prst="rect">
            <a:avLst/>
          </a:prstGeom>
          <a:noFill/>
        </p:spPr>
        <p:txBody>
          <a:bodyPr wrap="square" rtlCol="0">
            <a:spAutoFit/>
          </a:bodyPr>
          <a:lstStyle/>
          <a:p>
            <a:r>
              <a:rPr lang="en-US" sz="2000" b="1" dirty="0" smtClean="0">
                <a:solidFill>
                  <a:srgbClr val="800000"/>
                </a:solidFill>
              </a:rPr>
              <a:t> Interannual Variability of Area Under Drought </a:t>
            </a:r>
          </a:p>
          <a:p>
            <a:pPr algn="ctr"/>
            <a:r>
              <a:rPr lang="en-US" sz="1600" b="1" dirty="0" smtClean="0">
                <a:solidFill>
                  <a:srgbClr val="800000"/>
                </a:solidFill>
              </a:rPr>
              <a:t>(30 selected Districts)</a:t>
            </a:r>
            <a:endParaRPr lang="en-US" sz="1600" b="1" dirty="0">
              <a:solidFill>
                <a:srgbClr val="800000"/>
              </a:solidFill>
            </a:endParaRPr>
          </a:p>
        </p:txBody>
      </p:sp>
      <p:sp>
        <p:nvSpPr>
          <p:cNvPr id="4" name="TextBox 3"/>
          <p:cNvSpPr txBox="1"/>
          <p:nvPr/>
        </p:nvSpPr>
        <p:spPr>
          <a:xfrm>
            <a:off x="341721" y="685802"/>
            <a:ext cx="2514600" cy="276999"/>
          </a:xfrm>
          <a:prstGeom prst="rect">
            <a:avLst/>
          </a:prstGeom>
          <a:noFill/>
        </p:spPr>
        <p:txBody>
          <a:bodyPr wrap="square" rtlCol="0">
            <a:spAutoFit/>
          </a:bodyPr>
          <a:lstStyle/>
          <a:p>
            <a:pPr algn="ctr"/>
            <a:r>
              <a:rPr lang="en-US" sz="1200" dirty="0" smtClean="0"/>
              <a:t>AUD: Wheat Crop</a:t>
            </a:r>
            <a:endParaRPr lang="en-US" sz="1200" dirty="0"/>
          </a:p>
        </p:txBody>
      </p:sp>
      <p:sp>
        <p:nvSpPr>
          <p:cNvPr id="5" name="TextBox 4"/>
          <p:cNvSpPr txBox="1"/>
          <p:nvPr/>
        </p:nvSpPr>
        <p:spPr>
          <a:xfrm>
            <a:off x="375250" y="3501490"/>
            <a:ext cx="2514600" cy="276999"/>
          </a:xfrm>
          <a:prstGeom prst="rect">
            <a:avLst/>
          </a:prstGeom>
          <a:noFill/>
        </p:spPr>
        <p:txBody>
          <a:bodyPr wrap="square" rtlCol="0">
            <a:spAutoFit/>
          </a:bodyPr>
          <a:lstStyle/>
          <a:p>
            <a:pPr algn="ctr"/>
            <a:r>
              <a:rPr lang="en-US" sz="1200" dirty="0" smtClean="0"/>
              <a:t>AUD: Maize Crop</a:t>
            </a:r>
            <a:endParaRPr lang="en-US" sz="1200" dirty="0"/>
          </a:p>
        </p:txBody>
      </p:sp>
      <p:sp>
        <p:nvSpPr>
          <p:cNvPr id="6" name="TextBox 5"/>
          <p:cNvSpPr txBox="1"/>
          <p:nvPr/>
        </p:nvSpPr>
        <p:spPr>
          <a:xfrm>
            <a:off x="3389721" y="685801"/>
            <a:ext cx="2514600" cy="276999"/>
          </a:xfrm>
          <a:prstGeom prst="rect">
            <a:avLst/>
          </a:prstGeom>
          <a:noFill/>
        </p:spPr>
        <p:txBody>
          <a:bodyPr wrap="square" rtlCol="0">
            <a:spAutoFit/>
          </a:bodyPr>
          <a:lstStyle/>
          <a:p>
            <a:pPr algn="ctr"/>
            <a:r>
              <a:rPr lang="en-US" sz="1200" dirty="0" smtClean="0"/>
              <a:t>AUD: Paddy Crop</a:t>
            </a:r>
            <a:endParaRPr lang="en-US" sz="1200" dirty="0"/>
          </a:p>
        </p:txBody>
      </p:sp>
      <p:sp>
        <p:nvSpPr>
          <p:cNvPr id="8" name="TextBox 7"/>
          <p:cNvSpPr txBox="1"/>
          <p:nvPr/>
        </p:nvSpPr>
        <p:spPr>
          <a:xfrm>
            <a:off x="3313521" y="3502927"/>
            <a:ext cx="2514600" cy="276999"/>
          </a:xfrm>
          <a:prstGeom prst="rect">
            <a:avLst/>
          </a:prstGeom>
          <a:noFill/>
        </p:spPr>
        <p:txBody>
          <a:bodyPr wrap="square" rtlCol="0">
            <a:spAutoFit/>
          </a:bodyPr>
          <a:lstStyle/>
          <a:p>
            <a:pPr algn="ctr"/>
            <a:r>
              <a:rPr lang="en-US" sz="1200" dirty="0" smtClean="0"/>
              <a:t>AUD: Barley Crop</a:t>
            </a:r>
            <a:endParaRPr lang="en-US" sz="1200" dirty="0"/>
          </a:p>
        </p:txBody>
      </p:sp>
      <p:graphicFrame>
        <p:nvGraphicFramePr>
          <p:cNvPr id="3" name="Chart 2"/>
          <p:cNvGraphicFramePr>
            <a:graphicFrameLocks/>
          </p:cNvGraphicFramePr>
          <p:nvPr>
            <p:extLst/>
          </p:nvPr>
        </p:nvGraphicFramePr>
        <p:xfrm>
          <a:off x="70449" y="811916"/>
          <a:ext cx="3243072" cy="25510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nvPr>
        </p:nvGraphicFramePr>
        <p:xfrm>
          <a:off x="3038727" y="806323"/>
          <a:ext cx="3499572" cy="23531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nvPr>
        </p:nvGraphicFramePr>
        <p:xfrm>
          <a:off x="-52915" y="3641426"/>
          <a:ext cx="3254859" cy="23013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nvPr>
        </p:nvGraphicFramePr>
        <p:xfrm>
          <a:off x="2856321" y="3567005"/>
          <a:ext cx="3532640" cy="2305646"/>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70449" y="5863577"/>
            <a:ext cx="5833871" cy="954107"/>
          </a:xfrm>
          <a:prstGeom prst="rect">
            <a:avLst/>
          </a:prstGeom>
          <a:noFill/>
        </p:spPr>
        <p:txBody>
          <a:bodyPr wrap="square" rtlCol="0">
            <a:spAutoFit/>
          </a:bodyPr>
          <a:lstStyle/>
          <a:p>
            <a:pPr algn="just"/>
            <a:r>
              <a:rPr lang="en-US" sz="1400" dirty="0" smtClean="0"/>
              <a:t>3-monthly SPI layer of each year from 1981-2014 were reclassified into moderate (-1 to -1.5) and severe drought (&lt; -1.5). The total no. of pixels falling under these categories were  then obtained for the selected area (i.e. 30 districts with highest crop sown area)</a:t>
            </a:r>
            <a:endParaRPr lang="en-US" sz="1400" dirty="0"/>
          </a:p>
        </p:txBody>
      </p:sp>
      <p:grpSp>
        <p:nvGrpSpPr>
          <p:cNvPr id="56" name="Group 55"/>
          <p:cNvGrpSpPr/>
          <p:nvPr/>
        </p:nvGrpSpPr>
        <p:grpSpPr>
          <a:xfrm>
            <a:off x="6221465" y="240034"/>
            <a:ext cx="2956061" cy="6577650"/>
            <a:chOff x="5920986" y="234925"/>
            <a:chExt cx="3268394" cy="6654705"/>
          </a:xfrm>
        </p:grpSpPr>
        <p:grpSp>
          <p:nvGrpSpPr>
            <p:cNvPr id="17" name="Group 16"/>
            <p:cNvGrpSpPr/>
            <p:nvPr/>
          </p:nvGrpSpPr>
          <p:grpSpPr>
            <a:xfrm>
              <a:off x="6324600" y="1355641"/>
              <a:ext cx="2864125" cy="5533989"/>
              <a:chOff x="533400" y="1324011"/>
              <a:chExt cx="2864125" cy="5533989"/>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4423" b="7461"/>
              <a:stretch/>
            </p:blipFill>
            <p:spPr>
              <a:xfrm>
                <a:off x="533400" y="1324011"/>
                <a:ext cx="2702660" cy="1371600"/>
              </a:xfrm>
              <a:prstGeom prst="rect">
                <a:avLst/>
              </a:prstGeom>
            </p:spPr>
          </p:pic>
          <p:sp>
            <p:nvSpPr>
              <p:cNvPr id="20" name="TextBox 19"/>
              <p:cNvSpPr txBox="1"/>
              <p:nvPr/>
            </p:nvSpPr>
            <p:spPr>
              <a:xfrm>
                <a:off x="1986515" y="1427473"/>
                <a:ext cx="1287644" cy="233536"/>
              </a:xfrm>
              <a:prstGeom prst="rect">
                <a:avLst/>
              </a:prstGeom>
              <a:noFill/>
            </p:spPr>
            <p:txBody>
              <a:bodyPr wrap="square" rtlCol="0">
                <a:spAutoFit/>
              </a:bodyPr>
              <a:lstStyle/>
              <a:p>
                <a:r>
                  <a:rPr lang="en-US" sz="900" dirty="0" smtClean="0"/>
                  <a:t>Paddy (Jun-Jul-Aug)</a:t>
                </a:r>
                <a:endParaRPr lang="en-US" sz="900" dirty="0"/>
              </a:p>
            </p:txBody>
          </p:sp>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t="5188" b="7606"/>
              <a:stretch/>
            </p:blipFill>
            <p:spPr>
              <a:xfrm>
                <a:off x="543281" y="2711570"/>
                <a:ext cx="2730879" cy="1371600"/>
              </a:xfrm>
              <a:prstGeom prst="rect">
                <a:avLst/>
              </a:prstGeom>
            </p:spPr>
          </p:pic>
          <p:sp>
            <p:nvSpPr>
              <p:cNvPr id="22" name="TextBox 21"/>
              <p:cNvSpPr txBox="1"/>
              <p:nvPr/>
            </p:nvSpPr>
            <p:spPr>
              <a:xfrm>
                <a:off x="1986516" y="2937939"/>
                <a:ext cx="1292302" cy="233536"/>
              </a:xfrm>
              <a:prstGeom prst="rect">
                <a:avLst/>
              </a:prstGeom>
              <a:noFill/>
            </p:spPr>
            <p:txBody>
              <a:bodyPr wrap="square" rtlCol="0">
                <a:spAutoFit/>
              </a:bodyPr>
              <a:lstStyle/>
              <a:p>
                <a:r>
                  <a:rPr lang="en-US" sz="900" dirty="0" smtClean="0"/>
                  <a:t>Maize (Feb-Mar-Apr)</a:t>
                </a:r>
                <a:endParaRPr lang="en-US" sz="900" dirty="0"/>
              </a:p>
            </p:txBody>
          </p:sp>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t="5001" b="7461"/>
              <a:stretch/>
            </p:blipFill>
            <p:spPr>
              <a:xfrm>
                <a:off x="553631" y="4114800"/>
                <a:ext cx="2720529" cy="1371600"/>
              </a:xfrm>
              <a:prstGeom prst="rect">
                <a:avLst/>
              </a:prstGeom>
            </p:spPr>
          </p:pic>
          <p:sp>
            <p:nvSpPr>
              <p:cNvPr id="24" name="TextBox 23"/>
              <p:cNvSpPr txBox="1"/>
              <p:nvPr/>
            </p:nvSpPr>
            <p:spPr>
              <a:xfrm>
                <a:off x="1986515" y="4343400"/>
                <a:ext cx="1411010" cy="233536"/>
              </a:xfrm>
              <a:prstGeom prst="rect">
                <a:avLst/>
              </a:prstGeom>
              <a:noFill/>
            </p:spPr>
            <p:txBody>
              <a:bodyPr wrap="square" rtlCol="0">
                <a:spAutoFit/>
              </a:bodyPr>
              <a:lstStyle/>
              <a:p>
                <a:r>
                  <a:rPr lang="en-US" sz="900" dirty="0" smtClean="0"/>
                  <a:t>Wheat (Nov-Dec-Jan)</a:t>
                </a:r>
                <a:endParaRPr lang="en-US" sz="900" dirty="0"/>
              </a:p>
            </p:txBody>
          </p:sp>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t="5001" b="7461"/>
              <a:stretch/>
            </p:blipFill>
            <p:spPr>
              <a:xfrm>
                <a:off x="553631" y="5486400"/>
                <a:ext cx="2720529" cy="1371600"/>
              </a:xfrm>
              <a:prstGeom prst="rect">
                <a:avLst/>
              </a:prstGeom>
            </p:spPr>
          </p:pic>
          <p:sp>
            <p:nvSpPr>
              <p:cNvPr id="26" name="TextBox 25"/>
              <p:cNvSpPr txBox="1"/>
              <p:nvPr/>
            </p:nvSpPr>
            <p:spPr>
              <a:xfrm>
                <a:off x="2050211" y="5791200"/>
                <a:ext cx="1297486" cy="233536"/>
              </a:xfrm>
              <a:prstGeom prst="rect">
                <a:avLst/>
              </a:prstGeom>
              <a:noFill/>
            </p:spPr>
            <p:txBody>
              <a:bodyPr wrap="square" rtlCol="0">
                <a:spAutoFit/>
              </a:bodyPr>
              <a:lstStyle/>
              <a:p>
                <a:r>
                  <a:rPr lang="en-US" sz="900" dirty="0" smtClean="0"/>
                  <a:t>Barley (Oct-Nov-Dec)</a:t>
                </a:r>
                <a:endParaRPr lang="en-US" sz="900" dirty="0"/>
              </a:p>
            </p:txBody>
          </p:sp>
        </p:grpSp>
        <p:grpSp>
          <p:nvGrpSpPr>
            <p:cNvPr id="7" name="Group 4"/>
            <p:cNvGrpSpPr>
              <a:grpSpLocks noChangeAspect="1"/>
            </p:cNvGrpSpPr>
            <p:nvPr/>
          </p:nvGrpSpPr>
          <p:grpSpPr bwMode="auto">
            <a:xfrm>
              <a:off x="5920986" y="3779925"/>
              <a:ext cx="1043377" cy="2814549"/>
              <a:chOff x="3696" y="2290"/>
              <a:chExt cx="691" cy="1864"/>
            </a:xfrm>
          </p:grpSpPr>
          <p:sp>
            <p:nvSpPr>
              <p:cNvPr id="11" name="AutoShape 3"/>
              <p:cNvSpPr>
                <a:spLocks noChangeAspect="1" noChangeArrowheads="1" noTextEdit="1"/>
              </p:cNvSpPr>
              <p:nvPr/>
            </p:nvSpPr>
            <p:spPr bwMode="auto">
              <a:xfrm>
                <a:off x="3696" y="2290"/>
                <a:ext cx="691" cy="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6"/>
              <p:cNvSpPr>
                <a:spLocks noChangeArrowheads="1"/>
              </p:cNvSpPr>
              <p:nvPr/>
            </p:nvSpPr>
            <p:spPr bwMode="auto">
              <a:xfrm>
                <a:off x="3698" y="2371"/>
                <a:ext cx="47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panose="020B0604020202020204" pitchFamily="34" charset="0"/>
                  </a:rPr>
                  <a:t>(1981-2014)</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7" name="Rectangle 7"/>
              <p:cNvSpPr>
                <a:spLocks noChangeArrowheads="1"/>
              </p:cNvSpPr>
              <p:nvPr/>
            </p:nvSpPr>
            <p:spPr bwMode="auto">
              <a:xfrm>
                <a:off x="3706" y="2506"/>
                <a:ext cx="44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SPI &lt;= -1.0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8" name="Rectangle 8"/>
              <p:cNvSpPr>
                <a:spLocks noChangeArrowheads="1"/>
              </p:cNvSpPr>
              <p:nvPr/>
            </p:nvSpPr>
            <p:spPr bwMode="auto">
              <a:xfrm>
                <a:off x="3706" y="2626"/>
                <a:ext cx="189" cy="95"/>
              </a:xfrm>
              <a:prstGeom prst="rect">
                <a:avLst/>
              </a:prstGeom>
              <a:solidFill>
                <a:srgbClr val="0000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9"/>
              <p:cNvSpPr>
                <a:spLocks noChangeArrowheads="1"/>
              </p:cNvSpPr>
              <p:nvPr/>
            </p:nvSpPr>
            <p:spPr bwMode="auto">
              <a:xfrm>
                <a:off x="3706" y="2626"/>
                <a:ext cx="189" cy="95"/>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Rectangle 10"/>
              <p:cNvSpPr>
                <a:spLocks noChangeArrowheads="1"/>
              </p:cNvSpPr>
              <p:nvPr/>
            </p:nvSpPr>
            <p:spPr bwMode="auto">
              <a:xfrm>
                <a:off x="3928" y="2637"/>
                <a:ext cx="7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1" name="Rectangle 11"/>
              <p:cNvSpPr>
                <a:spLocks noChangeArrowheads="1"/>
              </p:cNvSpPr>
              <p:nvPr/>
            </p:nvSpPr>
            <p:spPr bwMode="auto">
              <a:xfrm>
                <a:off x="3706" y="2755"/>
                <a:ext cx="189" cy="94"/>
              </a:xfrm>
              <a:prstGeom prst="rect">
                <a:avLst/>
              </a:prstGeom>
              <a:solidFill>
                <a:srgbClr val="3355FF"/>
              </a:solidFill>
              <a:ln w="1111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12"/>
              <p:cNvSpPr>
                <a:spLocks noChangeArrowheads="1"/>
              </p:cNvSpPr>
              <p:nvPr/>
            </p:nvSpPr>
            <p:spPr bwMode="auto">
              <a:xfrm>
                <a:off x="3928" y="2767"/>
                <a:ext cx="7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1</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3" name="Rectangle 13"/>
              <p:cNvSpPr>
                <a:spLocks noChangeArrowheads="1"/>
              </p:cNvSpPr>
              <p:nvPr/>
            </p:nvSpPr>
            <p:spPr bwMode="auto">
              <a:xfrm>
                <a:off x="3706" y="2884"/>
                <a:ext cx="189" cy="95"/>
              </a:xfrm>
              <a:prstGeom prst="rect">
                <a:avLst/>
              </a:prstGeom>
              <a:solidFill>
                <a:srgbClr val="3B90FF"/>
              </a:solidFill>
              <a:ln w="1111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14"/>
              <p:cNvSpPr>
                <a:spLocks noChangeArrowheads="1"/>
              </p:cNvSpPr>
              <p:nvPr/>
            </p:nvSpPr>
            <p:spPr bwMode="auto">
              <a:xfrm>
                <a:off x="3928" y="2895"/>
                <a:ext cx="7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2</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5" name="Rectangle 15"/>
              <p:cNvSpPr>
                <a:spLocks noChangeArrowheads="1"/>
              </p:cNvSpPr>
              <p:nvPr/>
            </p:nvSpPr>
            <p:spPr bwMode="auto">
              <a:xfrm>
                <a:off x="3706" y="3012"/>
                <a:ext cx="189" cy="95"/>
              </a:xfrm>
              <a:prstGeom prst="rect">
                <a:avLst/>
              </a:prstGeom>
              <a:solidFill>
                <a:srgbClr val="2ED2FF"/>
              </a:solidFill>
              <a:ln w="1111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16"/>
              <p:cNvSpPr>
                <a:spLocks noChangeArrowheads="1"/>
              </p:cNvSpPr>
              <p:nvPr/>
            </p:nvSpPr>
            <p:spPr bwMode="auto">
              <a:xfrm>
                <a:off x="3928" y="3024"/>
                <a:ext cx="7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7" name="Rectangle 17"/>
              <p:cNvSpPr>
                <a:spLocks noChangeArrowheads="1"/>
              </p:cNvSpPr>
              <p:nvPr/>
            </p:nvSpPr>
            <p:spPr bwMode="auto">
              <a:xfrm>
                <a:off x="3706" y="3141"/>
                <a:ext cx="189" cy="95"/>
              </a:xfrm>
              <a:prstGeom prst="rect">
                <a:avLst/>
              </a:prstGeom>
              <a:solidFill>
                <a:srgbClr val="4AFFEA"/>
              </a:solidFill>
              <a:ln w="1111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18"/>
              <p:cNvSpPr>
                <a:spLocks noChangeArrowheads="1"/>
              </p:cNvSpPr>
              <p:nvPr/>
            </p:nvSpPr>
            <p:spPr bwMode="auto">
              <a:xfrm>
                <a:off x="3928" y="3153"/>
                <a:ext cx="7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4</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9" name="Rectangle 19"/>
              <p:cNvSpPr>
                <a:spLocks noChangeArrowheads="1"/>
              </p:cNvSpPr>
              <p:nvPr/>
            </p:nvSpPr>
            <p:spPr bwMode="auto">
              <a:xfrm>
                <a:off x="3706" y="3270"/>
                <a:ext cx="189" cy="95"/>
              </a:xfrm>
              <a:prstGeom prst="rect">
                <a:avLst/>
              </a:prstGeom>
              <a:solidFill>
                <a:srgbClr val="99FFAD"/>
              </a:solidFill>
              <a:ln w="1111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20"/>
              <p:cNvSpPr>
                <a:spLocks noChangeArrowheads="1"/>
              </p:cNvSpPr>
              <p:nvPr/>
            </p:nvSpPr>
            <p:spPr bwMode="auto">
              <a:xfrm>
                <a:off x="3928" y="3282"/>
                <a:ext cx="7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1" name="Rectangle 21"/>
              <p:cNvSpPr>
                <a:spLocks noChangeArrowheads="1"/>
              </p:cNvSpPr>
              <p:nvPr/>
            </p:nvSpPr>
            <p:spPr bwMode="auto">
              <a:xfrm>
                <a:off x="3706" y="3399"/>
                <a:ext cx="189" cy="95"/>
              </a:xfrm>
              <a:prstGeom prst="rect">
                <a:avLst/>
              </a:prstGeom>
              <a:solidFill>
                <a:srgbClr val="CDFF70"/>
              </a:solidFill>
              <a:ln w="1111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22"/>
              <p:cNvSpPr>
                <a:spLocks noChangeArrowheads="1"/>
              </p:cNvSpPr>
              <p:nvPr/>
            </p:nvSpPr>
            <p:spPr bwMode="auto">
              <a:xfrm>
                <a:off x="3928" y="3410"/>
                <a:ext cx="7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6</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3" name="Rectangle 23"/>
              <p:cNvSpPr>
                <a:spLocks noChangeArrowheads="1"/>
              </p:cNvSpPr>
              <p:nvPr/>
            </p:nvSpPr>
            <p:spPr bwMode="auto">
              <a:xfrm>
                <a:off x="3706" y="3527"/>
                <a:ext cx="189" cy="95"/>
              </a:xfrm>
              <a:prstGeom prst="rect">
                <a:avLst/>
              </a:prstGeom>
              <a:solidFill>
                <a:srgbClr val="F4FF2B"/>
              </a:solidFill>
              <a:ln w="1111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24"/>
              <p:cNvSpPr>
                <a:spLocks noChangeArrowheads="1"/>
              </p:cNvSpPr>
              <p:nvPr/>
            </p:nvSpPr>
            <p:spPr bwMode="auto">
              <a:xfrm>
                <a:off x="3928" y="3540"/>
                <a:ext cx="7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7</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5" name="Rectangle 25"/>
              <p:cNvSpPr>
                <a:spLocks noChangeArrowheads="1"/>
              </p:cNvSpPr>
              <p:nvPr/>
            </p:nvSpPr>
            <p:spPr bwMode="auto">
              <a:xfrm>
                <a:off x="3706" y="3657"/>
                <a:ext cx="189" cy="95"/>
              </a:xfrm>
              <a:prstGeom prst="rect">
                <a:avLst/>
              </a:prstGeom>
              <a:solidFill>
                <a:srgbClr val="FFD900"/>
              </a:solidFill>
              <a:ln w="1111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26"/>
              <p:cNvSpPr>
                <a:spLocks noChangeArrowheads="1"/>
              </p:cNvSpPr>
              <p:nvPr/>
            </p:nvSpPr>
            <p:spPr bwMode="auto">
              <a:xfrm>
                <a:off x="3928" y="3668"/>
                <a:ext cx="7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8</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7" name="Rectangle 27"/>
              <p:cNvSpPr>
                <a:spLocks noChangeArrowheads="1"/>
              </p:cNvSpPr>
              <p:nvPr/>
            </p:nvSpPr>
            <p:spPr bwMode="auto">
              <a:xfrm>
                <a:off x="3706" y="3785"/>
                <a:ext cx="189" cy="95"/>
              </a:xfrm>
              <a:prstGeom prst="rect">
                <a:avLst/>
              </a:prstGeom>
              <a:solidFill>
                <a:srgbClr val="FF9D00"/>
              </a:solidFill>
              <a:ln w="1111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28"/>
              <p:cNvSpPr>
                <a:spLocks noChangeArrowheads="1"/>
              </p:cNvSpPr>
              <p:nvPr/>
            </p:nvSpPr>
            <p:spPr bwMode="auto">
              <a:xfrm>
                <a:off x="3928" y="3797"/>
                <a:ext cx="7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9</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9" name="Rectangle 29"/>
              <p:cNvSpPr>
                <a:spLocks noChangeArrowheads="1"/>
              </p:cNvSpPr>
              <p:nvPr/>
            </p:nvSpPr>
            <p:spPr bwMode="auto">
              <a:xfrm>
                <a:off x="3706" y="3914"/>
                <a:ext cx="189" cy="95"/>
              </a:xfrm>
              <a:prstGeom prst="rect">
                <a:avLst/>
              </a:prstGeom>
              <a:solidFill>
                <a:srgbClr val="FF62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30"/>
              <p:cNvSpPr>
                <a:spLocks noChangeArrowheads="1"/>
              </p:cNvSpPr>
              <p:nvPr/>
            </p:nvSpPr>
            <p:spPr bwMode="auto">
              <a:xfrm>
                <a:off x="3706" y="3914"/>
                <a:ext cx="189" cy="95"/>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Rectangle 31"/>
              <p:cNvSpPr>
                <a:spLocks noChangeArrowheads="1"/>
              </p:cNvSpPr>
              <p:nvPr/>
            </p:nvSpPr>
            <p:spPr bwMode="auto">
              <a:xfrm>
                <a:off x="3928" y="3926"/>
                <a:ext cx="114"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2" name="Rectangle 32"/>
              <p:cNvSpPr>
                <a:spLocks noChangeArrowheads="1"/>
              </p:cNvSpPr>
              <p:nvPr/>
            </p:nvSpPr>
            <p:spPr bwMode="auto">
              <a:xfrm>
                <a:off x="3706" y="4042"/>
                <a:ext cx="189" cy="95"/>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33"/>
              <p:cNvSpPr>
                <a:spLocks noChangeArrowheads="1"/>
              </p:cNvSpPr>
              <p:nvPr/>
            </p:nvSpPr>
            <p:spPr bwMode="auto">
              <a:xfrm>
                <a:off x="3706" y="4042"/>
                <a:ext cx="189" cy="95"/>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Rectangle 34"/>
              <p:cNvSpPr>
                <a:spLocks noChangeArrowheads="1"/>
              </p:cNvSpPr>
              <p:nvPr/>
            </p:nvSpPr>
            <p:spPr bwMode="auto">
              <a:xfrm>
                <a:off x="3928" y="4055"/>
                <a:ext cx="114"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11</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
          <p:nvSpPr>
            <p:cNvPr id="55" name="Rectangle 5"/>
            <p:cNvSpPr>
              <a:spLocks noChangeArrowheads="1"/>
            </p:cNvSpPr>
            <p:nvPr/>
          </p:nvSpPr>
          <p:spPr bwMode="auto">
            <a:xfrm>
              <a:off x="6162479" y="234925"/>
              <a:ext cx="3026901" cy="31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solidFill>
                    <a:srgbClr val="800000"/>
                  </a:solidFill>
                  <a:latin typeface="+mn-lt"/>
                </a:rPr>
                <a:t>Drought Frequency</a:t>
              </a:r>
            </a:p>
          </p:txBody>
        </p:sp>
      </p:grpSp>
    </p:spTree>
    <p:extLst>
      <p:ext uri="{BB962C8B-B14F-4D97-AF65-F5344CB8AC3E}">
        <p14:creationId xmlns:p14="http://schemas.microsoft.com/office/powerpoint/2010/main" val="3670903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846" y="1628125"/>
            <a:ext cx="5253790" cy="2397926"/>
          </a:xfrm>
          <a:prstGeom prst="rect">
            <a:avLst/>
          </a:prstGeom>
        </p:spPr>
      </p:pic>
      <p:sp>
        <p:nvSpPr>
          <p:cNvPr id="5" name="Title 1"/>
          <p:cNvSpPr>
            <a:spLocks noGrp="1"/>
          </p:cNvSpPr>
          <p:nvPr>
            <p:ph type="title"/>
          </p:nvPr>
        </p:nvSpPr>
        <p:spPr>
          <a:xfrm>
            <a:off x="636037" y="270732"/>
            <a:ext cx="6961489" cy="682452"/>
          </a:xfrm>
        </p:spPr>
        <p:txBody>
          <a:bodyPr>
            <a:noAutofit/>
          </a:bodyPr>
          <a:lstStyle/>
          <a:p>
            <a:r>
              <a:rPr lang="en-US" sz="2100" b="1" dirty="0">
                <a:solidFill>
                  <a:srgbClr val="800000"/>
                </a:solidFill>
              </a:rPr>
              <a:t>Winter drought (2015-2016) Conditions in Western Nepal</a:t>
            </a:r>
          </a:p>
        </p:txBody>
      </p:sp>
      <p:pic>
        <p:nvPicPr>
          <p:cNvPr id="6" name="Picture 5"/>
          <p:cNvPicPr>
            <a:picLocks noChangeAspect="1"/>
          </p:cNvPicPr>
          <p:nvPr/>
        </p:nvPicPr>
        <p:blipFill>
          <a:blip r:embed="rId3"/>
          <a:stretch>
            <a:fillRect/>
          </a:stretch>
        </p:blipFill>
        <p:spPr>
          <a:xfrm>
            <a:off x="816337" y="4125331"/>
            <a:ext cx="3357224" cy="1795625"/>
          </a:xfrm>
          <a:prstGeom prst="rect">
            <a:avLst/>
          </a:prstGeom>
        </p:spPr>
      </p:pic>
      <p:sp>
        <p:nvSpPr>
          <p:cNvPr id="7" name="TextBox 6"/>
          <p:cNvSpPr txBox="1"/>
          <p:nvPr/>
        </p:nvSpPr>
        <p:spPr>
          <a:xfrm rot="16200000">
            <a:off x="56391" y="4878851"/>
            <a:ext cx="1390124" cy="230832"/>
          </a:xfrm>
          <a:prstGeom prst="rect">
            <a:avLst/>
          </a:prstGeom>
          <a:noFill/>
        </p:spPr>
        <p:txBody>
          <a:bodyPr wrap="none" rtlCol="0">
            <a:spAutoFit/>
          </a:bodyPr>
          <a:lstStyle/>
          <a:p>
            <a:r>
              <a:rPr lang="en-US" sz="900" dirty="0">
                <a:latin typeface="Arial" pitchFamily="34" charset="0"/>
                <a:cs typeface="Arial" pitchFamily="34" charset="0"/>
              </a:rPr>
              <a:t>Area under drought(%) </a:t>
            </a:r>
          </a:p>
        </p:txBody>
      </p:sp>
      <p:grpSp>
        <p:nvGrpSpPr>
          <p:cNvPr id="12" name="Group 11"/>
          <p:cNvGrpSpPr/>
          <p:nvPr/>
        </p:nvGrpSpPr>
        <p:grpSpPr>
          <a:xfrm>
            <a:off x="5536933" y="2755833"/>
            <a:ext cx="3486752" cy="2194387"/>
            <a:chOff x="7382577" y="2531444"/>
            <a:chExt cx="4649002" cy="2925849"/>
          </a:xfrm>
        </p:grpSpPr>
        <p:sp>
          <p:nvSpPr>
            <p:cNvPr id="10" name="Rounded Rectangle 9"/>
            <p:cNvSpPr/>
            <p:nvPr/>
          </p:nvSpPr>
          <p:spPr bwMode="auto">
            <a:xfrm>
              <a:off x="7382577" y="2531444"/>
              <a:ext cx="4649002" cy="2906830"/>
            </a:xfrm>
            <a:prstGeom prst="roundRect">
              <a:avLst/>
            </a:prstGeom>
            <a:solidFill>
              <a:schemeClr val="bg2">
                <a:lumMod val="90000"/>
              </a:schemeClr>
            </a:solidFill>
            <a:ln w="9525">
              <a:noFill/>
              <a:miter lim="800000"/>
              <a:headEnd/>
              <a:tailEnd/>
            </a:ln>
          </p:spPr>
          <p:txBody>
            <a:bodyPr vert="horz" wrap="square" lIns="68580" tIns="34290" rIns="68580" bIns="34290" numCol="1" rtlCol="0" anchor="t" anchorCtr="0" compatLnSpc="1">
              <a:prstTxWarp prst="textNoShape">
                <a:avLst/>
              </a:prstTxWarp>
            </a:bodyPr>
            <a:lstStyle/>
            <a:p>
              <a:pPr algn="ctr"/>
              <a:endParaRPr lang="en-US" sz="1350" dirty="0"/>
            </a:p>
          </p:txBody>
        </p:sp>
        <p:sp>
          <p:nvSpPr>
            <p:cNvPr id="11" name="TextBox 10"/>
            <p:cNvSpPr txBox="1"/>
            <p:nvPr/>
          </p:nvSpPr>
          <p:spPr>
            <a:xfrm>
              <a:off x="8669774" y="5149517"/>
              <a:ext cx="1998837" cy="307776"/>
            </a:xfrm>
            <a:prstGeom prst="rect">
              <a:avLst/>
            </a:prstGeom>
            <a:noFill/>
          </p:spPr>
          <p:txBody>
            <a:bodyPr wrap="none" rtlCol="0">
              <a:spAutoFit/>
            </a:bodyPr>
            <a:lstStyle/>
            <a:p>
              <a:r>
                <a:rPr lang="en-US" sz="900" dirty="0">
                  <a:solidFill>
                    <a:srgbClr val="000000"/>
                  </a:solidFill>
                  <a:latin typeface="Arial" pitchFamily="34" charset="0"/>
                  <a:cs typeface="Arial" pitchFamily="34" charset="0"/>
                </a:rPr>
                <a:t>Drought SPI – Sep., 2016</a:t>
              </a:r>
            </a:p>
          </p:txBody>
        </p:sp>
      </p:grpSp>
      <p:pic>
        <p:nvPicPr>
          <p:cNvPr id="2" name="Picture 1"/>
          <p:cNvPicPr>
            <a:picLocks noChangeAspect="1"/>
          </p:cNvPicPr>
          <p:nvPr/>
        </p:nvPicPr>
        <p:blipFill rotWithShape="1">
          <a:blip r:embed="rId4"/>
          <a:srcRect t="12450" r="31081" b="13743"/>
          <a:stretch/>
        </p:blipFill>
        <p:spPr>
          <a:xfrm>
            <a:off x="5601380" y="2886844"/>
            <a:ext cx="3238331" cy="1789229"/>
          </a:xfrm>
          <a:prstGeom prst="rect">
            <a:avLst/>
          </a:prstGeom>
        </p:spPr>
      </p:pic>
      <p:pic>
        <p:nvPicPr>
          <p:cNvPr id="13" name="Picture 12"/>
          <p:cNvPicPr>
            <a:picLocks noChangeAspect="1"/>
          </p:cNvPicPr>
          <p:nvPr/>
        </p:nvPicPr>
        <p:blipFill rotWithShape="1">
          <a:blip r:embed="rId4"/>
          <a:srcRect l="95571" t="71148" r="164" b="564"/>
          <a:stretch/>
        </p:blipFill>
        <p:spPr>
          <a:xfrm>
            <a:off x="8513538" y="2965183"/>
            <a:ext cx="263524" cy="901688"/>
          </a:xfrm>
          <a:prstGeom prst="rect">
            <a:avLst/>
          </a:prstGeom>
        </p:spPr>
      </p:pic>
    </p:spTree>
    <p:extLst>
      <p:ext uri="{BB962C8B-B14F-4D97-AF65-F5344CB8AC3E}">
        <p14:creationId xmlns:p14="http://schemas.microsoft.com/office/powerpoint/2010/main" val="2124256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87103" y="4339303"/>
            <a:ext cx="2113731" cy="1424824"/>
          </a:xfrm>
          <a:prstGeom prst="rect">
            <a:avLst/>
          </a:prstGeom>
          <a:ln>
            <a:solidFill>
              <a:srgbClr val="000000"/>
            </a:solidFill>
          </a:ln>
        </p:spPr>
      </p:pic>
      <p:sp>
        <p:nvSpPr>
          <p:cNvPr id="8" name="Rectangle 7"/>
          <p:cNvSpPr/>
          <p:nvPr/>
        </p:nvSpPr>
        <p:spPr>
          <a:xfrm>
            <a:off x="171855" y="1902665"/>
            <a:ext cx="5705191" cy="1477328"/>
          </a:xfrm>
          <a:prstGeom prst="rect">
            <a:avLst/>
          </a:prstGeom>
        </p:spPr>
        <p:txBody>
          <a:bodyPr wrap="square">
            <a:spAutoFit/>
          </a:bodyPr>
          <a:lstStyle/>
          <a:p>
            <a:r>
              <a:rPr lang="en-US" dirty="0"/>
              <a:t>Operationalize a drought monitoring service, in collaboration with key agencies in meteorology and agriculture sector, to promote effective use of earth observation data products in agriculture and food security </a:t>
            </a:r>
            <a:r>
              <a:rPr lang="en-US" dirty="0"/>
              <a:t>sectors.</a:t>
            </a:r>
            <a:endParaRPr lang="en-US" dirty="0"/>
          </a:p>
        </p:txBody>
      </p:sp>
      <p:sp>
        <p:nvSpPr>
          <p:cNvPr id="9" name="Text Placeholder 16"/>
          <p:cNvSpPr txBox="1">
            <a:spLocks/>
          </p:cNvSpPr>
          <p:nvPr/>
        </p:nvSpPr>
        <p:spPr>
          <a:xfrm>
            <a:off x="78129" y="3692217"/>
            <a:ext cx="5801381" cy="233457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2900" indent="-342900">
              <a:buFont typeface="Arial" panose="020B0604020202020204" pitchFamily="34" charset="0"/>
              <a:buChar char="•"/>
            </a:pPr>
            <a:r>
              <a:rPr lang="en-US" sz="1800" dirty="0"/>
              <a:t>Joint review of existing systems</a:t>
            </a:r>
          </a:p>
          <a:p>
            <a:pPr marL="342900" indent="-342900">
              <a:buFont typeface="Arial" panose="020B0604020202020204" pitchFamily="34" charset="0"/>
              <a:buChar char="•"/>
            </a:pPr>
            <a:r>
              <a:rPr lang="en-US" sz="1800" dirty="0"/>
              <a:t>Joint design and co-development of data products with national institutions related to agriculture and hydrometeorology </a:t>
            </a:r>
          </a:p>
          <a:p>
            <a:pPr marL="342900" indent="-342900">
              <a:buFont typeface="Arial" panose="020B0604020202020204" pitchFamily="34" charset="0"/>
              <a:buChar char="•"/>
            </a:pPr>
            <a:r>
              <a:rPr lang="en-US" sz="1800" dirty="0"/>
              <a:t>Linking monitoring data products with local cropping systems and farming practices.</a:t>
            </a:r>
          </a:p>
          <a:p>
            <a:pPr marL="342900" indent="-342900">
              <a:buFont typeface="Arial" panose="020B0604020202020204" pitchFamily="34" charset="0"/>
              <a:buChar char="•"/>
            </a:pPr>
            <a:r>
              <a:rPr lang="en-US" sz="1800" dirty="0"/>
              <a:t>Linking products with Advisory Services </a:t>
            </a:r>
            <a:endParaRPr lang="en-US" sz="1800" dirty="0"/>
          </a:p>
          <a:p>
            <a:endParaRPr lang="en-US" sz="1800" dirty="0"/>
          </a:p>
        </p:txBody>
      </p:sp>
      <p:sp>
        <p:nvSpPr>
          <p:cNvPr id="10" name="TextBox 9"/>
          <p:cNvSpPr txBox="1"/>
          <p:nvPr/>
        </p:nvSpPr>
        <p:spPr>
          <a:xfrm>
            <a:off x="0" y="1580972"/>
            <a:ext cx="1093056" cy="369332"/>
          </a:xfrm>
          <a:prstGeom prst="rect">
            <a:avLst/>
          </a:prstGeom>
          <a:noFill/>
        </p:spPr>
        <p:txBody>
          <a:bodyPr wrap="none" rtlCol="0">
            <a:spAutoFit/>
          </a:bodyPr>
          <a:lstStyle/>
          <a:p>
            <a:r>
              <a:rPr lang="en-US" b="1" dirty="0">
                <a:solidFill>
                  <a:srgbClr val="0000FF"/>
                </a:solidFill>
              </a:rPr>
              <a:t>Objective</a:t>
            </a:r>
            <a:endParaRPr lang="en-US" b="1" dirty="0">
              <a:solidFill>
                <a:srgbClr val="0000FF"/>
              </a:solidFill>
            </a:endParaRPr>
          </a:p>
        </p:txBody>
      </p:sp>
      <p:sp>
        <p:nvSpPr>
          <p:cNvPr id="11" name="TextBox 10"/>
          <p:cNvSpPr txBox="1"/>
          <p:nvPr/>
        </p:nvSpPr>
        <p:spPr>
          <a:xfrm>
            <a:off x="30290" y="3385691"/>
            <a:ext cx="1106778" cy="369332"/>
          </a:xfrm>
          <a:prstGeom prst="rect">
            <a:avLst/>
          </a:prstGeom>
          <a:noFill/>
        </p:spPr>
        <p:txBody>
          <a:bodyPr wrap="none" rtlCol="0">
            <a:spAutoFit/>
          </a:bodyPr>
          <a:lstStyle/>
          <a:p>
            <a:r>
              <a:rPr lang="en-US" b="1" dirty="0">
                <a:solidFill>
                  <a:srgbClr val="0000FF"/>
                </a:solidFill>
              </a:rPr>
              <a:t>Approach</a:t>
            </a:r>
            <a:endParaRPr lang="en-US" b="1" dirty="0">
              <a:solidFill>
                <a:srgbClr val="0000FF"/>
              </a:solidFill>
            </a:endParaRPr>
          </a:p>
        </p:txBody>
      </p:sp>
      <p:sp>
        <p:nvSpPr>
          <p:cNvPr id="12" name="TextBox 11"/>
          <p:cNvSpPr txBox="1"/>
          <p:nvPr/>
        </p:nvSpPr>
        <p:spPr>
          <a:xfrm>
            <a:off x="0" y="128480"/>
            <a:ext cx="9116829" cy="738664"/>
          </a:xfrm>
          <a:prstGeom prst="rect">
            <a:avLst/>
          </a:prstGeom>
          <a:noFill/>
        </p:spPr>
        <p:txBody>
          <a:bodyPr wrap="square" rtlCol="0">
            <a:spAutoFit/>
          </a:bodyPr>
          <a:lstStyle/>
          <a:p>
            <a:r>
              <a:rPr lang="en-US" sz="2100" b="1" dirty="0">
                <a:solidFill>
                  <a:srgbClr val="C00000"/>
                </a:solidFill>
                <a:latin typeface="+mj-lt"/>
                <a:ea typeface="+mj-ea"/>
                <a:cs typeface="+mj-cs"/>
              </a:rPr>
              <a:t>Establishing </a:t>
            </a:r>
            <a:r>
              <a:rPr lang="en-US" sz="2100" b="1" dirty="0">
                <a:solidFill>
                  <a:srgbClr val="C00000"/>
                </a:solidFill>
                <a:latin typeface="+mj-lt"/>
                <a:ea typeface="+mj-ea"/>
                <a:cs typeface="+mj-cs"/>
              </a:rPr>
              <a:t>drought monitoring system through </a:t>
            </a:r>
            <a:r>
              <a:rPr lang="en-US" sz="2100" b="1" dirty="0">
                <a:solidFill>
                  <a:srgbClr val="C00000"/>
                </a:solidFill>
                <a:latin typeface="+mj-lt"/>
                <a:ea typeface="+mj-ea"/>
                <a:cs typeface="+mj-cs"/>
              </a:rPr>
              <a:t>integration </a:t>
            </a:r>
            <a:r>
              <a:rPr lang="en-US" sz="2100" b="1" dirty="0">
                <a:solidFill>
                  <a:srgbClr val="C00000"/>
                </a:solidFill>
                <a:latin typeface="+mj-lt"/>
                <a:ea typeface="+mj-ea"/>
                <a:cs typeface="+mj-cs"/>
              </a:rPr>
              <a:t>of Earth Observation data products</a:t>
            </a:r>
          </a:p>
        </p:txBody>
      </p:sp>
      <p:pic>
        <p:nvPicPr>
          <p:cNvPr id="13" name="Picture 12"/>
          <p:cNvPicPr>
            <a:picLocks noChangeAspect="1"/>
          </p:cNvPicPr>
          <p:nvPr/>
        </p:nvPicPr>
        <p:blipFill rotWithShape="1">
          <a:blip r:embed="rId3"/>
          <a:srcRect r="7349"/>
          <a:stretch/>
        </p:blipFill>
        <p:spPr>
          <a:xfrm>
            <a:off x="5676697" y="1231534"/>
            <a:ext cx="3481772" cy="2845102"/>
          </a:xfrm>
          <a:prstGeom prst="rect">
            <a:avLst/>
          </a:prstGeom>
        </p:spPr>
      </p:pic>
      <p:sp>
        <p:nvSpPr>
          <p:cNvPr id="14" name="TextBox 13"/>
          <p:cNvSpPr txBox="1"/>
          <p:nvPr/>
        </p:nvSpPr>
        <p:spPr>
          <a:xfrm>
            <a:off x="6130821" y="5746835"/>
            <a:ext cx="2670539" cy="276999"/>
          </a:xfrm>
          <a:prstGeom prst="rect">
            <a:avLst/>
          </a:prstGeom>
          <a:noFill/>
        </p:spPr>
        <p:txBody>
          <a:bodyPr wrap="none" rtlCol="0">
            <a:spAutoFit/>
          </a:bodyPr>
          <a:lstStyle/>
          <a:p>
            <a:r>
              <a:rPr lang="en-US" sz="1200" dirty="0">
                <a:solidFill>
                  <a:srgbClr val="0000FF"/>
                </a:solidFill>
              </a:rPr>
              <a:t>Countries Drought Monitoring Activities</a:t>
            </a:r>
            <a:endParaRPr lang="en-US" sz="1200" dirty="0">
              <a:solidFill>
                <a:srgbClr val="0000FF"/>
              </a:solidFill>
            </a:endParaRPr>
          </a:p>
        </p:txBody>
      </p:sp>
      <p:sp>
        <p:nvSpPr>
          <p:cNvPr id="15" name="TextBox 14"/>
          <p:cNvSpPr txBox="1"/>
          <p:nvPr/>
        </p:nvSpPr>
        <p:spPr>
          <a:xfrm>
            <a:off x="5649054" y="3952527"/>
            <a:ext cx="3638817" cy="300082"/>
          </a:xfrm>
          <a:prstGeom prst="rect">
            <a:avLst/>
          </a:prstGeom>
          <a:noFill/>
        </p:spPr>
        <p:txBody>
          <a:bodyPr wrap="none" rtlCol="0">
            <a:spAutoFit/>
          </a:bodyPr>
          <a:lstStyle/>
          <a:p>
            <a:r>
              <a:rPr lang="en-US" sz="1350" dirty="0">
                <a:solidFill>
                  <a:srgbClr val="0000FF"/>
                </a:solidFill>
              </a:rPr>
              <a:t>SERVIR HKH Food Security SERVICES - Framework</a:t>
            </a:r>
            <a:endParaRPr lang="en-US" sz="1350" dirty="0">
              <a:solidFill>
                <a:srgbClr val="0000FF"/>
              </a:solidFill>
            </a:endParaRPr>
          </a:p>
        </p:txBody>
      </p:sp>
    </p:spTree>
    <p:extLst>
      <p:ext uri="{BB962C8B-B14F-4D97-AF65-F5344CB8AC3E}">
        <p14:creationId xmlns:p14="http://schemas.microsoft.com/office/powerpoint/2010/main" val="634787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6"/>
          <p:cNvSpPr txBox="1">
            <a:spLocks/>
          </p:cNvSpPr>
          <p:nvPr/>
        </p:nvSpPr>
        <p:spPr>
          <a:xfrm>
            <a:off x="69421" y="1498445"/>
            <a:ext cx="4515977" cy="336327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2900" indent="-342900">
              <a:buFont typeface="Arial" panose="020B0604020202020204" pitchFamily="34" charset="0"/>
              <a:buChar char="•"/>
            </a:pPr>
            <a:r>
              <a:rPr lang="en-US" sz="1800" dirty="0"/>
              <a:t>Operationalizing Climate Hazards Group </a:t>
            </a:r>
            <a:r>
              <a:rPr lang="en-US" sz="1800" dirty="0" err="1"/>
              <a:t>InfraRed</a:t>
            </a:r>
            <a:r>
              <a:rPr lang="en-US" sz="1800" dirty="0"/>
              <a:t> Precipitation (CHIRP) data products</a:t>
            </a:r>
          </a:p>
          <a:p>
            <a:pPr marL="342900" indent="-342900">
              <a:buFont typeface="Arial" panose="020B0604020202020204" pitchFamily="34" charset="0"/>
              <a:buChar char="•"/>
            </a:pPr>
            <a:r>
              <a:rPr lang="en-US" sz="1800" dirty="0"/>
              <a:t> </a:t>
            </a:r>
            <a:r>
              <a:rPr lang="en-US" sz="1800" dirty="0"/>
              <a:t>Operationalizing </a:t>
            </a:r>
            <a:r>
              <a:rPr lang="en-US" sz="1800" dirty="0"/>
              <a:t>MODIS data products at higher spatial and temporal </a:t>
            </a:r>
            <a:r>
              <a:rPr lang="en-US" sz="1800" dirty="0"/>
              <a:t>resolution</a:t>
            </a:r>
          </a:p>
          <a:p>
            <a:pPr marL="1885950" lvl="1" indent="-342900"/>
            <a:r>
              <a:rPr lang="en-US" sz="1800" dirty="0"/>
              <a:t>Crop growth monitoring</a:t>
            </a:r>
          </a:p>
          <a:p>
            <a:pPr marL="1885950" lvl="1" indent="-342900"/>
            <a:r>
              <a:rPr lang="en-US" sz="1800" dirty="0"/>
              <a:t>Heat stress monitoring</a:t>
            </a:r>
          </a:p>
          <a:p>
            <a:pPr marL="342900" indent="-342900">
              <a:buFont typeface="Arial" panose="020B0604020202020204" pitchFamily="34" charset="0"/>
              <a:buChar char="•"/>
            </a:pPr>
            <a:r>
              <a:rPr lang="en-US" sz="1800" dirty="0"/>
              <a:t>Evaporative </a:t>
            </a:r>
            <a:r>
              <a:rPr lang="en-US" sz="1800" dirty="0"/>
              <a:t>Stress </a:t>
            </a:r>
            <a:r>
              <a:rPr lang="en-US" sz="1800" dirty="0"/>
              <a:t>Monitoring</a:t>
            </a:r>
            <a:endParaRPr lang="en-US" sz="1800" dirty="0"/>
          </a:p>
          <a:p>
            <a:pPr marL="342900" indent="-342900">
              <a:buFont typeface="Arial" panose="020B0604020202020204" pitchFamily="34" charset="0"/>
              <a:buChar char="•"/>
            </a:pPr>
            <a:r>
              <a:rPr lang="en-US" sz="1800" dirty="0"/>
              <a:t>Linking monitoring data products with local cropping systems and farming practices through field based studies in the three districts</a:t>
            </a:r>
          </a:p>
          <a:p>
            <a:endParaRPr lang="en-US" sz="1800" dirty="0"/>
          </a:p>
        </p:txBody>
      </p:sp>
      <p:sp>
        <p:nvSpPr>
          <p:cNvPr id="4" name="Rectangle 3"/>
          <p:cNvSpPr/>
          <p:nvPr/>
        </p:nvSpPr>
        <p:spPr>
          <a:xfrm>
            <a:off x="4585398" y="4709531"/>
            <a:ext cx="4067519" cy="1574149"/>
          </a:xfrm>
          <a:prstGeom prst="rect">
            <a:avLst/>
          </a:prstGeom>
        </p:spPr>
        <p:txBody>
          <a:bodyPr wrap="square">
            <a:spAutoFit/>
          </a:bodyPr>
          <a:lstStyle/>
          <a:p>
            <a:pPr marL="214313" indent="-214313">
              <a:lnSpc>
                <a:spcPct val="107000"/>
              </a:lnSpc>
              <a:buFont typeface="Arial" panose="020B0604020202020204" pitchFamily="34" charset="0"/>
              <a:buChar char="•"/>
            </a:pP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Standardized Precipitation Index (SPI)</a:t>
            </a:r>
            <a:endParaRPr lang="en-US"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07000"/>
              </a:lnSpc>
              <a:buFont typeface="Arial" panose="020B0604020202020204" pitchFamily="34" charset="0"/>
              <a:buChar char="•"/>
            </a:pP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Vegetation Condition Index (VCI)</a:t>
            </a:r>
            <a:endParaRPr lang="en-US"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07000"/>
              </a:lnSpc>
              <a:buFont typeface="Arial" panose="020B0604020202020204" pitchFamily="34" charset="0"/>
              <a:buChar char="•"/>
            </a:pP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Temperature Condition Index (TCI)</a:t>
            </a:r>
            <a:endParaRPr lang="en-US"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07000"/>
              </a:lnSpc>
              <a:buFont typeface="Arial" panose="020B0604020202020204" pitchFamily="34" charset="0"/>
              <a:buChar char="•"/>
            </a:pP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Soil Moisture Condition Index (SMCI)</a:t>
            </a:r>
            <a:endParaRPr lang="en-US"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07000"/>
              </a:lnSpc>
              <a:buFont typeface="Arial" panose="020B0604020202020204" pitchFamily="34" charset="0"/>
              <a:buChar char="•"/>
            </a:pP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Evaporative Stress Index (ESI)</a:t>
            </a:r>
            <a:endParaRPr lang="en-US"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p:cNvPicPr>
            <a:picLocks noChangeAspect="1" noChangeArrowheads="1"/>
          </p:cNvPicPr>
          <p:nvPr/>
        </p:nvPicPr>
        <p:blipFill>
          <a:blip r:embed="rId2"/>
          <a:srcRect/>
          <a:stretch>
            <a:fillRect/>
          </a:stretch>
        </p:blipFill>
        <p:spPr bwMode="auto">
          <a:xfrm>
            <a:off x="4600054" y="1968787"/>
            <a:ext cx="4452845" cy="2349932"/>
          </a:xfrm>
          <a:prstGeom prst="rect">
            <a:avLst/>
          </a:prstGeom>
          <a:noFill/>
          <a:ln w="9525">
            <a:noFill/>
            <a:miter lim="800000"/>
            <a:headEnd/>
            <a:tailEnd/>
          </a:ln>
          <a:effectLst/>
        </p:spPr>
      </p:pic>
      <p:sp>
        <p:nvSpPr>
          <p:cNvPr id="9" name="TextBox 8"/>
          <p:cNvSpPr txBox="1"/>
          <p:nvPr/>
        </p:nvSpPr>
        <p:spPr>
          <a:xfrm rot="16200000">
            <a:off x="4404288" y="3224761"/>
            <a:ext cx="1197764" cy="230832"/>
          </a:xfrm>
          <a:prstGeom prst="rect">
            <a:avLst/>
          </a:prstGeom>
          <a:noFill/>
        </p:spPr>
        <p:txBody>
          <a:bodyPr wrap="none" rtlCol="0">
            <a:spAutoFit/>
          </a:bodyPr>
          <a:lstStyle/>
          <a:p>
            <a:r>
              <a:rPr lang="en-US" sz="900" dirty="0">
                <a:solidFill>
                  <a:srgbClr val="C00000"/>
                </a:solidFill>
                <a:latin typeface="Arial" pitchFamily="34" charset="0"/>
                <a:cs typeface="Arial" pitchFamily="34" charset="0"/>
              </a:rPr>
              <a:t>Spatial/time domain</a:t>
            </a:r>
            <a:endParaRPr lang="en-US" sz="900" dirty="0">
              <a:solidFill>
                <a:srgbClr val="C00000"/>
              </a:solidFill>
              <a:latin typeface="Arial" pitchFamily="34" charset="0"/>
              <a:cs typeface="Arial" pitchFamily="34" charset="0"/>
            </a:endParaRPr>
          </a:p>
        </p:txBody>
      </p:sp>
      <p:cxnSp>
        <p:nvCxnSpPr>
          <p:cNvPr id="10" name="Straight Arrow Connector 9"/>
          <p:cNvCxnSpPr/>
          <p:nvPr/>
        </p:nvCxnSpPr>
        <p:spPr>
          <a:xfrm rot="5400000">
            <a:off x="4685764" y="3339762"/>
            <a:ext cx="858047" cy="831"/>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0" y="309979"/>
            <a:ext cx="9116829" cy="415498"/>
          </a:xfrm>
          <a:prstGeom prst="rect">
            <a:avLst/>
          </a:prstGeom>
          <a:noFill/>
        </p:spPr>
        <p:txBody>
          <a:bodyPr wrap="square" rtlCol="0">
            <a:spAutoFit/>
          </a:bodyPr>
          <a:lstStyle/>
          <a:p>
            <a:r>
              <a:rPr lang="en-US" sz="2100" b="1" dirty="0">
                <a:solidFill>
                  <a:srgbClr val="C00000"/>
                </a:solidFill>
                <a:latin typeface="+mj-lt"/>
                <a:ea typeface="+mj-ea"/>
                <a:cs typeface="+mj-cs"/>
              </a:rPr>
              <a:t>Key data products across the crop cycle</a:t>
            </a:r>
            <a:endParaRPr lang="en-US" sz="2100" b="1" dirty="0">
              <a:solidFill>
                <a:srgbClr val="C00000"/>
              </a:solidFill>
              <a:latin typeface="+mj-lt"/>
              <a:ea typeface="+mj-ea"/>
              <a:cs typeface="+mj-cs"/>
            </a:endParaRPr>
          </a:p>
        </p:txBody>
      </p:sp>
      <p:sp>
        <p:nvSpPr>
          <p:cNvPr id="18" name="Rectangle 17"/>
          <p:cNvSpPr/>
          <p:nvPr/>
        </p:nvSpPr>
        <p:spPr>
          <a:xfrm>
            <a:off x="5311377" y="1128632"/>
            <a:ext cx="3668233" cy="830997"/>
          </a:xfrm>
          <a:prstGeom prst="rect">
            <a:avLst/>
          </a:prstGeom>
        </p:spPr>
        <p:txBody>
          <a:bodyPr wrap="square">
            <a:spAutoFit/>
          </a:bodyPr>
          <a:lstStyle/>
          <a:p>
            <a:pPr>
              <a:lnSpc>
                <a:spcPct val="80000"/>
              </a:lnSpc>
              <a:buFont typeface="Wingdings" panose="05000000000000000000" pitchFamily="2" charset="2"/>
              <a:buNone/>
            </a:pPr>
            <a:r>
              <a:rPr lang="en-US" altLang="en-US" sz="1500" b="1" dirty="0">
                <a:latin typeface="Arial" panose="020B0604020202020204" pitchFamily="34" charset="0"/>
              </a:rPr>
              <a:t>Drought:</a:t>
            </a:r>
          </a:p>
          <a:p>
            <a:pPr>
              <a:lnSpc>
                <a:spcPct val="80000"/>
              </a:lnSpc>
              <a:buFont typeface="Wingdings" panose="05000000000000000000" pitchFamily="2" charset="2"/>
              <a:buNone/>
            </a:pPr>
            <a:r>
              <a:rPr lang="en-US" altLang="en-US" sz="1500" b="1" dirty="0">
                <a:latin typeface="Arial" panose="020B0604020202020204" pitchFamily="34" charset="0"/>
              </a:rPr>
              <a:t>“ </a:t>
            </a:r>
            <a:r>
              <a:rPr lang="en-US" altLang="en-US" sz="1500" dirty="0">
                <a:latin typeface="Arial" panose="020B0604020202020204" pitchFamily="34" charset="0"/>
              </a:rPr>
              <a:t>A </a:t>
            </a:r>
            <a:r>
              <a:rPr lang="en-US" altLang="en-US" sz="1500" b="1" dirty="0">
                <a:solidFill>
                  <a:srgbClr val="CF0E30"/>
                </a:solidFill>
                <a:latin typeface="Arial" panose="020B0604020202020204" pitchFamily="34" charset="0"/>
              </a:rPr>
              <a:t>persistent</a:t>
            </a:r>
            <a:r>
              <a:rPr lang="en-US" altLang="en-US" sz="1500" dirty="0">
                <a:solidFill>
                  <a:srgbClr val="CF0E30"/>
                </a:solidFill>
                <a:latin typeface="Arial" panose="020B0604020202020204" pitchFamily="34" charset="0"/>
              </a:rPr>
              <a:t> </a:t>
            </a:r>
            <a:r>
              <a:rPr lang="en-US" altLang="en-US" sz="1500" b="1" dirty="0">
                <a:solidFill>
                  <a:srgbClr val="CF0E30"/>
                </a:solidFill>
                <a:latin typeface="Arial" panose="020B0604020202020204" pitchFamily="34" charset="0"/>
              </a:rPr>
              <a:t>abnormal</a:t>
            </a:r>
            <a:r>
              <a:rPr lang="en-US" altLang="en-US" sz="1500" b="1" dirty="0">
                <a:latin typeface="Arial" panose="020B0604020202020204" pitchFamily="34" charset="0"/>
              </a:rPr>
              <a:t> </a:t>
            </a:r>
            <a:r>
              <a:rPr lang="en-US" altLang="en-US" sz="1500" dirty="0">
                <a:latin typeface="Arial" panose="020B0604020202020204" pitchFamily="34" charset="0"/>
              </a:rPr>
              <a:t>moisture deficiency having </a:t>
            </a:r>
            <a:r>
              <a:rPr lang="en-US" altLang="en-US" sz="1500" b="1" dirty="0">
                <a:solidFill>
                  <a:srgbClr val="CF0E30"/>
                </a:solidFill>
                <a:latin typeface="Arial" panose="020B0604020202020204" pitchFamily="34" charset="0"/>
              </a:rPr>
              <a:t>adverse impacts</a:t>
            </a:r>
            <a:r>
              <a:rPr lang="en-US" altLang="en-US" sz="1500" dirty="0">
                <a:latin typeface="Arial" panose="020B0604020202020204" pitchFamily="34" charset="0"/>
              </a:rPr>
              <a:t> on vegetation, animals, and people</a:t>
            </a:r>
            <a:r>
              <a:rPr lang="en-US" altLang="en-US" sz="1500" b="1" dirty="0">
                <a:latin typeface="Arial" panose="020B0604020202020204" pitchFamily="34" charset="0"/>
              </a:rPr>
              <a:t>”.</a:t>
            </a:r>
            <a:endParaRPr lang="en-US" altLang="en-US" sz="1500" b="1" dirty="0">
              <a:solidFill>
                <a:schemeClr val="hlink"/>
              </a:solidFill>
              <a:latin typeface="Arial" panose="020B0604020202020204" pitchFamily="34" charset="0"/>
            </a:endParaRPr>
          </a:p>
        </p:txBody>
      </p:sp>
    </p:spTree>
    <p:extLst>
      <p:ext uri="{BB962C8B-B14F-4D97-AF65-F5344CB8AC3E}">
        <p14:creationId xmlns:p14="http://schemas.microsoft.com/office/powerpoint/2010/main" val="1263802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902744" y="2656285"/>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350"/>
          </a:p>
        </p:txBody>
      </p:sp>
      <p:pic>
        <p:nvPicPr>
          <p:cNvPr id="15363" name="Picture 3" descr="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605" y="1321316"/>
            <a:ext cx="4864395" cy="32023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8607" y="253722"/>
            <a:ext cx="91626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lnSpc>
                <a:spcPts val="2400"/>
              </a:lnSpc>
            </a:pPr>
            <a:r>
              <a:rPr lang="en-GB" altLang="en-US" sz="1800" b="1" dirty="0">
                <a:solidFill>
                  <a:srgbClr val="C00000"/>
                </a:solidFill>
                <a:latin typeface="Verdana" panose="020B0604030504040204" pitchFamily="34" charset="0"/>
                <a:ea typeface="Arial Unicode MS" panose="020B0604020202020204" pitchFamily="34" charset="-128"/>
                <a:cs typeface="Arial Unicode MS" panose="020B0604020202020204" pitchFamily="34" charset="-128"/>
              </a:rPr>
              <a:t>South Asian Land </a:t>
            </a:r>
            <a:r>
              <a:rPr lang="en-GB" altLang="en-US" sz="1800" b="1" dirty="0">
                <a:solidFill>
                  <a:srgbClr val="C00000"/>
                </a:solidFill>
                <a:latin typeface="Verdana" panose="020B0604030504040204" pitchFamily="34" charset="0"/>
                <a:ea typeface="Arial Unicode MS" panose="020B0604020202020204" pitchFamily="34" charset="-128"/>
                <a:cs typeface="Arial Unicode MS" panose="020B0604020202020204" pitchFamily="34" charset="-128"/>
              </a:rPr>
              <a:t>Data Assimilation System </a:t>
            </a:r>
            <a:r>
              <a:rPr lang="en-GB" altLang="en-US" sz="1800" b="1" dirty="0">
                <a:solidFill>
                  <a:srgbClr val="C00000"/>
                </a:solidFill>
                <a:latin typeface="Verdana" panose="020B0604030504040204" pitchFamily="34" charset="0"/>
                <a:ea typeface="Arial Unicode MS" panose="020B0604020202020204" pitchFamily="34" charset="-128"/>
                <a:cs typeface="Arial Unicode MS" panose="020B0604020202020204" pitchFamily="34" charset="-128"/>
              </a:rPr>
              <a:t>(SLDAS) – JHU AST</a:t>
            </a:r>
            <a:endParaRPr lang="en-US" altLang="en-US" sz="1800" b="1" dirty="0">
              <a:solidFill>
                <a:srgbClr val="C00000"/>
              </a:solidFill>
              <a:latin typeface="Verdana" panose="020B0604030504040204" pitchFamily="34" charset="0"/>
              <a:ea typeface="Arial Unicode MS" panose="020B0604020202020204" pitchFamily="34" charset="-128"/>
              <a:cs typeface="Arial Unicode MS" panose="020B0604020202020204" pitchFamily="34" charset="-128"/>
            </a:endParaRPr>
          </a:p>
        </p:txBody>
      </p:sp>
      <p:sp>
        <p:nvSpPr>
          <p:cNvPr id="6" name="Rectangle 5"/>
          <p:cNvSpPr>
            <a:spLocks noChangeArrowheads="1"/>
          </p:cNvSpPr>
          <p:nvPr/>
        </p:nvSpPr>
        <p:spPr bwMode="auto">
          <a:xfrm>
            <a:off x="71769" y="1321316"/>
            <a:ext cx="4207836" cy="418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spAutoFit/>
          </a:bodyPr>
          <a:lstStyle>
            <a:lvl1pPr marL="225425"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ヒラギノ角ゴ Pro W3"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ヒラギノ角ゴ Pro W3"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ヒラギノ角ゴ Pro W3"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ヒラギノ角ゴ Pro W3"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ヒラギノ角ゴ Pro W3" charset="-128"/>
              </a:defRPr>
            </a:lvl9pPr>
          </a:lstStyle>
          <a:p>
            <a:pPr>
              <a:lnSpc>
                <a:spcPts val="2100"/>
              </a:lnSpc>
              <a:spcBef>
                <a:spcPts val="300"/>
              </a:spcBef>
              <a:buFontTx/>
              <a:buChar char="•"/>
            </a:pPr>
            <a:r>
              <a:rPr lang="en-US" altLang="en-US" sz="1800" dirty="0">
                <a:latin typeface="Verdana" panose="020B0604030504040204" pitchFamily="34" charset="0"/>
              </a:rPr>
              <a:t>Noah, SAC, VIC, Mosaic land models run </a:t>
            </a:r>
            <a:r>
              <a:rPr lang="en-US" altLang="en-US" sz="1800" b="1" dirty="0">
                <a:latin typeface="Verdana" panose="020B0604030504040204" pitchFamily="34" charset="0"/>
              </a:rPr>
              <a:t>uncoupled, </a:t>
            </a:r>
            <a:r>
              <a:rPr lang="en-US" altLang="en-US" sz="1800" dirty="0">
                <a:latin typeface="Verdana" panose="020B0604030504040204" pitchFamily="34" charset="0"/>
              </a:rPr>
              <a:t>driven by CPC </a:t>
            </a:r>
            <a:r>
              <a:rPr lang="en-US" altLang="en-US" sz="1800" b="1" dirty="0">
                <a:latin typeface="Verdana" panose="020B0604030504040204" pitchFamily="34" charset="0"/>
              </a:rPr>
              <a:t>observed precipitation </a:t>
            </a:r>
            <a:r>
              <a:rPr lang="en-US" altLang="en-US" sz="1800" dirty="0">
                <a:latin typeface="Verdana" panose="020B0604030504040204" pitchFamily="34" charset="0"/>
              </a:rPr>
              <a:t>and </a:t>
            </a:r>
            <a:r>
              <a:rPr lang="en-US" altLang="en-US" sz="1800" b="1" dirty="0">
                <a:latin typeface="Verdana" panose="020B0604030504040204" pitchFamily="34" charset="0"/>
              </a:rPr>
              <a:t>atmos. forcing </a:t>
            </a:r>
            <a:r>
              <a:rPr lang="en-US" altLang="en-US" sz="1800" dirty="0">
                <a:latin typeface="Verdana" panose="020B0604030504040204" pitchFamily="34" charset="0"/>
              </a:rPr>
              <a:t>from NCEP North American </a:t>
            </a:r>
            <a:r>
              <a:rPr lang="en-US" altLang="en-US" sz="1800" i="1" dirty="0">
                <a:latin typeface="Verdana" panose="020B0604030504040204" pitchFamily="34" charset="0"/>
              </a:rPr>
              <a:t>Regional Climate    Data Assimilation System</a:t>
            </a:r>
            <a:r>
              <a:rPr lang="en-US" altLang="en-US" sz="1800" dirty="0">
                <a:latin typeface="Verdana" panose="020B0604030504040204" pitchFamily="34" charset="0"/>
              </a:rPr>
              <a:t>; output:  1/8-deg. </a:t>
            </a:r>
            <a:r>
              <a:rPr lang="en-US" altLang="en-US" sz="1800" b="1" dirty="0">
                <a:solidFill>
                  <a:srgbClr val="008000"/>
                </a:solidFill>
                <a:latin typeface="Verdana" panose="020B0604030504040204" pitchFamily="34" charset="0"/>
              </a:rPr>
              <a:t>land</a:t>
            </a:r>
            <a:r>
              <a:rPr lang="en-US" altLang="en-US" sz="1800" dirty="0">
                <a:latin typeface="Verdana" panose="020B0604030504040204" pitchFamily="34" charset="0"/>
              </a:rPr>
              <a:t> &amp; </a:t>
            </a:r>
            <a:r>
              <a:rPr lang="en-US" altLang="en-US" sz="1800" b="1" dirty="0">
                <a:solidFill>
                  <a:srgbClr val="008000"/>
                </a:solidFill>
                <a:latin typeface="Verdana" panose="020B0604030504040204" pitchFamily="34" charset="0"/>
              </a:rPr>
              <a:t>soil states</a:t>
            </a:r>
            <a:r>
              <a:rPr lang="en-US" altLang="en-US" sz="1800" dirty="0">
                <a:latin typeface="Verdana" panose="020B0604030504040204" pitchFamily="34" charset="0"/>
              </a:rPr>
              <a:t>, </a:t>
            </a:r>
            <a:r>
              <a:rPr lang="en-US" altLang="en-US" sz="1800" b="1" dirty="0">
                <a:solidFill>
                  <a:srgbClr val="FF0000"/>
                </a:solidFill>
                <a:latin typeface="Verdana" panose="020B0604030504040204" pitchFamily="34" charset="0"/>
              </a:rPr>
              <a:t>surface fluxes</a:t>
            </a:r>
            <a:r>
              <a:rPr lang="en-US" altLang="en-US" sz="1800" dirty="0">
                <a:latin typeface="Verdana" panose="020B0604030504040204" pitchFamily="34" charset="0"/>
              </a:rPr>
              <a:t>, </a:t>
            </a:r>
            <a:r>
              <a:rPr lang="en-US" altLang="en-US" sz="1800" b="1" dirty="0">
                <a:solidFill>
                  <a:srgbClr val="0000FF"/>
                </a:solidFill>
                <a:latin typeface="Verdana" panose="020B0604030504040204" pitchFamily="34" charset="0"/>
              </a:rPr>
              <a:t>runoff</a:t>
            </a:r>
            <a:r>
              <a:rPr lang="en-US" altLang="en-US" sz="1800" dirty="0">
                <a:latin typeface="Verdana" panose="020B0604030504040204" pitchFamily="34" charset="0"/>
              </a:rPr>
              <a:t> &amp; </a:t>
            </a:r>
            <a:r>
              <a:rPr lang="en-US" altLang="en-US" sz="1800" b="1" dirty="0">
                <a:solidFill>
                  <a:srgbClr val="0000FF"/>
                </a:solidFill>
                <a:latin typeface="Verdana" panose="020B0604030504040204" pitchFamily="34" charset="0"/>
              </a:rPr>
              <a:t>streamflow</a:t>
            </a:r>
            <a:r>
              <a:rPr lang="en-US" altLang="en-US" sz="1800" dirty="0">
                <a:latin typeface="Verdana" panose="020B0604030504040204" pitchFamily="34" charset="0"/>
              </a:rPr>
              <a:t>.</a:t>
            </a:r>
          </a:p>
          <a:p>
            <a:pPr>
              <a:lnSpc>
                <a:spcPts val="2100"/>
              </a:lnSpc>
              <a:spcBef>
                <a:spcPts val="300"/>
              </a:spcBef>
              <a:buFontTx/>
              <a:buChar char="•"/>
            </a:pPr>
            <a:r>
              <a:rPr lang="en-US" altLang="en-US" sz="1800" dirty="0">
                <a:latin typeface="Verdana" panose="020B0604030504040204" pitchFamily="34" charset="0"/>
              </a:rPr>
              <a:t>Land model runs provide a </a:t>
            </a:r>
            <a:r>
              <a:rPr lang="en-US" altLang="en-US" sz="1800" b="1" dirty="0">
                <a:latin typeface="Verdana" panose="020B0604030504040204" pitchFamily="34" charset="0"/>
              </a:rPr>
              <a:t>30-year climatology</a:t>
            </a:r>
            <a:r>
              <a:rPr lang="en-US" altLang="en-US" sz="1800" dirty="0">
                <a:latin typeface="Verdana" panose="020B0604030504040204" pitchFamily="34" charset="0"/>
              </a:rPr>
              <a:t>.</a:t>
            </a:r>
          </a:p>
          <a:p>
            <a:pPr>
              <a:lnSpc>
                <a:spcPts val="2100"/>
              </a:lnSpc>
              <a:spcBef>
                <a:spcPts val="300"/>
              </a:spcBef>
              <a:buFontTx/>
              <a:buChar char="•"/>
            </a:pPr>
            <a:r>
              <a:rPr lang="en-US" altLang="en-US" sz="1800" b="1" dirty="0">
                <a:latin typeface="Verdana" panose="020B0604030504040204" pitchFamily="34" charset="0"/>
              </a:rPr>
              <a:t>Anomalies</a:t>
            </a:r>
            <a:r>
              <a:rPr lang="en-US" altLang="en-US" sz="1800" dirty="0">
                <a:latin typeface="Verdana" panose="020B0604030504040204" pitchFamily="34" charset="0"/>
              </a:rPr>
              <a:t> used for </a:t>
            </a:r>
            <a:r>
              <a:rPr lang="en-US" altLang="en-US" sz="1800" b="1" dirty="0">
                <a:latin typeface="Verdana" panose="020B0604030504040204" pitchFamily="34" charset="0"/>
              </a:rPr>
              <a:t>drought monitoring</a:t>
            </a:r>
            <a:r>
              <a:rPr lang="en-US" altLang="en-US" sz="1800" dirty="0">
                <a:latin typeface="Verdana" panose="020B0604030504040204" pitchFamily="34" charset="0"/>
              </a:rPr>
              <a:t>; supports </a:t>
            </a:r>
            <a:r>
              <a:rPr lang="en-US" altLang="en-US" sz="1800" i="1" dirty="0">
                <a:latin typeface="Verdana" panose="020B0604030504040204" pitchFamily="34" charset="0"/>
              </a:rPr>
              <a:t>National Integrated Drought Information System</a:t>
            </a:r>
            <a:r>
              <a:rPr lang="en-US" altLang="en-US" sz="1800" dirty="0">
                <a:latin typeface="Verdana" panose="020B0604030504040204" pitchFamily="34" charset="0"/>
              </a:rPr>
              <a:t>.</a:t>
            </a:r>
            <a:endParaRPr lang="en-GB" altLang="en-US" sz="1800" dirty="0">
              <a:latin typeface="Verdana" panose="020B0604030504040204" pitchFamily="34" charset="0"/>
            </a:endParaRPr>
          </a:p>
        </p:txBody>
      </p:sp>
      <p:pic>
        <p:nvPicPr>
          <p:cNvPr id="7" name="Picture 8" descr="SAC_SM_JUL_climate_GEWEX_Australia"/>
          <p:cNvPicPr>
            <a:picLocks noChangeArrowheads="1"/>
          </p:cNvPicPr>
          <p:nvPr/>
        </p:nvPicPr>
        <p:blipFill>
          <a:blip r:embed="rId3" cstate="print">
            <a:extLst>
              <a:ext uri="{28A0092B-C50C-407E-A947-70E740481C1C}">
                <a14:useLocalDpi xmlns:a14="http://schemas.microsoft.com/office/drawing/2010/main" val="0"/>
              </a:ext>
            </a:extLst>
          </a:blip>
          <a:srcRect t="14218" r="2750" b="2710"/>
          <a:stretch>
            <a:fillRect/>
          </a:stretch>
        </p:blipFill>
        <p:spPr bwMode="auto">
          <a:xfrm>
            <a:off x="4942810" y="4639844"/>
            <a:ext cx="1577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AC_SM_JUL_1988_GEWEX_Australia"/>
          <p:cNvPicPr>
            <a:picLocks noChangeArrowheads="1"/>
          </p:cNvPicPr>
          <p:nvPr/>
        </p:nvPicPr>
        <p:blipFill>
          <a:blip r:embed="rId4" cstate="print">
            <a:extLst>
              <a:ext uri="{28A0092B-C50C-407E-A947-70E740481C1C}">
                <a14:useLocalDpi xmlns:a14="http://schemas.microsoft.com/office/drawing/2010/main" val="0"/>
              </a:ext>
            </a:extLst>
          </a:blip>
          <a:srcRect t="14218" r="4189" b="2710"/>
          <a:stretch>
            <a:fillRect/>
          </a:stretch>
        </p:blipFill>
        <p:spPr bwMode="auto">
          <a:xfrm>
            <a:off x="6588254" y="4639844"/>
            <a:ext cx="1577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5010704" y="5676879"/>
            <a:ext cx="1479892" cy="253916"/>
          </a:xfrm>
          <a:prstGeom prst="rect">
            <a:avLst/>
          </a:prstGeom>
          <a:solidFill>
            <a:schemeClr val="bg1"/>
          </a:solidFill>
          <a:ln w="9525">
            <a:solidFill>
              <a:schemeClr val="tx1"/>
            </a:solidFill>
            <a:miter lim="800000"/>
            <a:headEnd/>
            <a:tailEnd/>
          </a:ln>
        </p:spPr>
        <p:txBody>
          <a:bodyPr wrap="none">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en-US" altLang="en-US" sz="1050" i="1">
                <a:latin typeface="Verdana" panose="020B0604030504040204" pitchFamily="34" charset="0"/>
              </a:rPr>
              <a:t>July 30-year climo.</a:t>
            </a:r>
          </a:p>
        </p:txBody>
      </p:sp>
      <p:sp>
        <p:nvSpPr>
          <p:cNvPr id="10" name="Rectangle 14"/>
          <p:cNvSpPr>
            <a:spLocks noChangeArrowheads="1"/>
          </p:cNvSpPr>
          <p:nvPr/>
        </p:nvSpPr>
        <p:spPr bwMode="auto">
          <a:xfrm>
            <a:off x="6643184" y="5676879"/>
            <a:ext cx="1534394" cy="253916"/>
          </a:xfrm>
          <a:prstGeom prst="rect">
            <a:avLst/>
          </a:prstGeom>
          <a:solidFill>
            <a:schemeClr val="bg1"/>
          </a:solidFill>
          <a:ln w="9525">
            <a:solidFill>
              <a:schemeClr val="tx1"/>
            </a:solidFill>
            <a:miter lim="800000"/>
            <a:headEnd/>
            <a:tailEnd/>
          </a:ln>
        </p:spPr>
        <p:txBody>
          <a:bodyPr wrap="none">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en-US" altLang="en-US" sz="1050" i="1">
                <a:latin typeface="Verdana" panose="020B0604030504040204" pitchFamily="34" charset="0"/>
              </a:rPr>
              <a:t>July 1988 (drought)</a:t>
            </a:r>
          </a:p>
        </p:txBody>
      </p:sp>
    </p:spTree>
    <p:extLst>
      <p:ext uri="{BB962C8B-B14F-4D97-AF65-F5344CB8AC3E}">
        <p14:creationId xmlns:p14="http://schemas.microsoft.com/office/powerpoint/2010/main" val="87935650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788" y="315432"/>
            <a:ext cx="7473328" cy="646331"/>
          </a:xfrm>
          <a:prstGeom prst="rect">
            <a:avLst/>
          </a:prstGeom>
        </p:spPr>
        <p:txBody>
          <a:bodyPr wrap="square">
            <a:spAutoFit/>
          </a:bodyPr>
          <a:lstStyle/>
          <a:p>
            <a:r>
              <a:rPr lang="en-US" dirty="0">
                <a:solidFill>
                  <a:srgbClr val="C00000"/>
                </a:solidFill>
                <a:effectLst>
                  <a:outerShdw blurRad="38100" dist="38100" dir="2700000" algn="tl">
                    <a:srgbClr val="000000">
                      <a:alpha val="43137"/>
                    </a:srgbClr>
                  </a:outerShdw>
                </a:effectLst>
              </a:rPr>
              <a:t>Development of Integrated drought index based on studies in two representative districts </a:t>
            </a:r>
          </a:p>
        </p:txBody>
      </p:sp>
      <p:sp>
        <p:nvSpPr>
          <p:cNvPr id="5" name="Rectangle 4"/>
          <p:cNvSpPr/>
          <p:nvPr/>
        </p:nvSpPr>
        <p:spPr>
          <a:xfrm>
            <a:off x="75788" y="1732659"/>
            <a:ext cx="5676654" cy="3797193"/>
          </a:xfrm>
          <a:prstGeom prst="rect">
            <a:avLst/>
          </a:prstGeom>
        </p:spPr>
        <p:txBody>
          <a:bodyPr wrap="square">
            <a:spAutoFit/>
          </a:bodyPr>
          <a:lstStyle/>
          <a:p>
            <a:pPr marL="257175" indent="-257175">
              <a:lnSpc>
                <a:spcPct val="107000"/>
              </a:lnSpc>
              <a:buFont typeface="+mj-lt"/>
              <a:buAutoNum type="arabicPeriod"/>
            </a:pPr>
            <a:r>
              <a:rPr lang="en-US" sz="1500" dirty="0">
                <a:latin typeface="Calibri" panose="020F0502020204030204" pitchFamily="34" charset="0"/>
                <a:ea typeface="Calibri" panose="020F0502020204030204" pitchFamily="34" charset="0"/>
                <a:cs typeface="Times New Roman" panose="02020603050405020304" pitchFamily="18" charset="0"/>
              </a:rPr>
              <a:t>Develop a new drought index combining optical remote sensing with local rainfall data from ground stations and satellites</a:t>
            </a:r>
          </a:p>
          <a:p>
            <a:pPr marL="257175" indent="-257175">
              <a:lnSpc>
                <a:spcPct val="107000"/>
              </a:lnSpc>
              <a:buFont typeface="+mj-lt"/>
              <a:buAutoNum type="arabicPeriod"/>
            </a:pPr>
            <a:r>
              <a:rPr lang="en-US" sz="1500" dirty="0">
                <a:latin typeface="Calibri" panose="020F0502020204030204" pitchFamily="34" charset="0"/>
                <a:ea typeface="Calibri" panose="020F0502020204030204" pitchFamily="34" charset="0"/>
                <a:cs typeface="Times New Roman" panose="02020603050405020304" pitchFamily="18" charset="0"/>
              </a:rPr>
              <a:t>Evaluate the reliability of satellite-based rainfall data from the CHIRPS for use in drought index as a substitute for ground station data in remote areas</a:t>
            </a:r>
          </a:p>
          <a:p>
            <a:pPr marL="257175" indent="-257175">
              <a:lnSpc>
                <a:spcPct val="107000"/>
              </a:lnSpc>
              <a:buFont typeface="+mj-lt"/>
              <a:buAutoNum type="arabicPeriod"/>
            </a:pPr>
            <a:r>
              <a:rPr lang="en-US" sz="1500" dirty="0">
                <a:latin typeface="Calibri" panose="020F0502020204030204" pitchFamily="34" charset="0"/>
                <a:ea typeface="Calibri" panose="020F0502020204030204" pitchFamily="34" charset="0"/>
                <a:cs typeface="Times New Roman" panose="02020603050405020304" pitchFamily="18" charset="0"/>
              </a:rPr>
              <a:t>Use drought index to understand </a:t>
            </a:r>
            <a:r>
              <a:rPr lang="en-US" sz="1500" dirty="0" err="1">
                <a:latin typeface="Calibri" panose="020F0502020204030204" pitchFamily="34" charset="0"/>
                <a:ea typeface="Calibri" panose="020F0502020204030204" pitchFamily="34" charset="0"/>
                <a:cs typeface="Times New Roman" panose="02020603050405020304" pitchFamily="18" charset="0"/>
              </a:rPr>
              <a:t>spatio</a:t>
            </a:r>
            <a:r>
              <a:rPr lang="en-US" sz="1500" dirty="0">
                <a:latin typeface="Calibri" panose="020F0502020204030204" pitchFamily="34" charset="0"/>
                <a:ea typeface="Calibri" panose="020F0502020204030204" pitchFamily="34" charset="0"/>
                <a:cs typeface="Times New Roman" panose="02020603050405020304" pitchFamily="18" charset="0"/>
              </a:rPr>
              <a:t>-temporal patterns, duration, and severity of drought in the two selected districts.</a:t>
            </a:r>
          </a:p>
          <a:p>
            <a:pPr marL="257175" indent="-257175">
              <a:lnSpc>
                <a:spcPct val="107000"/>
              </a:lnSpc>
              <a:buFont typeface="+mj-lt"/>
              <a:buAutoNum type="arabicPeriod"/>
            </a:pPr>
            <a:r>
              <a:rPr lang="en-US" sz="1500" dirty="0">
                <a:latin typeface="Calibri" panose="020F0502020204030204" pitchFamily="34" charset="0"/>
                <a:ea typeface="Calibri" panose="020F0502020204030204" pitchFamily="34" charset="0"/>
                <a:cs typeface="Times New Roman" panose="02020603050405020304" pitchFamily="18" charset="0"/>
              </a:rPr>
              <a:t>Compare/Validate the drought index result with the rainfall  data to understand the lag response of different crops/ecosystems in the study area</a:t>
            </a:r>
          </a:p>
          <a:p>
            <a:pPr marL="257175" indent="-257175">
              <a:lnSpc>
                <a:spcPct val="107000"/>
              </a:lnSpc>
              <a:buFont typeface="+mj-lt"/>
              <a:buAutoNum type="arabicPeriod"/>
            </a:pPr>
            <a:r>
              <a:rPr lang="en-US" sz="1500" dirty="0">
                <a:latin typeface="Calibri" panose="020F0502020204030204" pitchFamily="34" charset="0"/>
                <a:ea typeface="Calibri" panose="020F0502020204030204" pitchFamily="34" charset="0"/>
                <a:cs typeface="Times New Roman" panose="02020603050405020304" pitchFamily="18" charset="0"/>
              </a:rPr>
              <a:t>Based on archived image and ground data of past drought periods (hindcasting), evaluate the ability of proposed drought index to predict future droughts</a:t>
            </a:r>
          </a:p>
          <a:p>
            <a:pPr marL="257175" indent="-257175">
              <a:lnSpc>
                <a:spcPct val="107000"/>
              </a:lnSpc>
              <a:spcAft>
                <a:spcPts val="600"/>
              </a:spcAft>
              <a:buFont typeface="+mj-lt"/>
              <a:buAutoNum type="arabicPeriod"/>
            </a:pPr>
            <a:r>
              <a:rPr lang="en-US" sz="1500" dirty="0">
                <a:latin typeface="Calibri" panose="020F0502020204030204" pitchFamily="34" charset="0"/>
                <a:ea typeface="Calibri" panose="020F0502020204030204" pitchFamily="34" charset="0"/>
                <a:cs typeface="Times New Roman" panose="02020603050405020304" pitchFamily="18" charset="0"/>
              </a:rPr>
              <a:t>Recommend optimum land use practices in context of recently observed  reduced rainfall in the study area </a:t>
            </a:r>
          </a:p>
        </p:txBody>
      </p:sp>
      <p:grpSp>
        <p:nvGrpSpPr>
          <p:cNvPr id="6" name="Group 5"/>
          <p:cNvGrpSpPr/>
          <p:nvPr/>
        </p:nvGrpSpPr>
        <p:grpSpPr>
          <a:xfrm>
            <a:off x="6072914" y="1281169"/>
            <a:ext cx="2707808" cy="2334533"/>
            <a:chOff x="7181636" y="1561673"/>
            <a:chExt cx="5010364" cy="4304870"/>
          </a:xfrm>
        </p:grpSpPr>
        <p:grpSp>
          <p:nvGrpSpPr>
            <p:cNvPr id="7" name="Group 6"/>
            <p:cNvGrpSpPr/>
            <p:nvPr/>
          </p:nvGrpSpPr>
          <p:grpSpPr>
            <a:xfrm>
              <a:off x="7181636" y="1561673"/>
              <a:ext cx="5010364" cy="4304870"/>
              <a:chOff x="7448764" y="1547954"/>
              <a:chExt cx="4743236" cy="3934711"/>
            </a:xfrm>
          </p:grpSpPr>
          <p:pic>
            <p:nvPicPr>
              <p:cNvPr id="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412"/>
              <a:stretch/>
            </p:blipFill>
            <p:spPr bwMode="auto">
              <a:xfrm>
                <a:off x="7573682" y="1547954"/>
                <a:ext cx="4488179" cy="254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448764" y="3164440"/>
                <a:ext cx="1602769" cy="932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9267290" y="3630566"/>
                <a:ext cx="2924710" cy="622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5835" r="68398"/>
              <a:stretch/>
            </p:blipFill>
            <p:spPr bwMode="auto">
              <a:xfrm>
                <a:off x="8691853" y="3802111"/>
                <a:ext cx="2589172" cy="168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a:xfrm>
              <a:off x="11568701" y="2270589"/>
              <a:ext cx="623299" cy="1569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3" name="Right Arrow 12"/>
          <p:cNvSpPr/>
          <p:nvPr/>
        </p:nvSpPr>
        <p:spPr>
          <a:xfrm rot="10800000">
            <a:off x="7832882" y="3171113"/>
            <a:ext cx="273353" cy="36987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8107574" y="3009799"/>
            <a:ext cx="960757" cy="715581"/>
          </a:xfrm>
          <a:prstGeom prst="rect">
            <a:avLst/>
          </a:prstGeom>
          <a:noFill/>
        </p:spPr>
        <p:txBody>
          <a:bodyPr wrap="square" rtlCol="0">
            <a:spAutoFit/>
          </a:bodyPr>
          <a:lstStyle/>
          <a:p>
            <a:pPr algn="ctr"/>
            <a:r>
              <a:rPr lang="en-US" sz="1350" dirty="0">
                <a:solidFill>
                  <a:srgbClr val="C00000"/>
                </a:solidFill>
              </a:rPr>
              <a:t>Blende</a:t>
            </a:r>
          </a:p>
          <a:p>
            <a:pPr algn="ctr"/>
            <a:r>
              <a:rPr lang="en-US" sz="1350" dirty="0">
                <a:solidFill>
                  <a:srgbClr val="C00000"/>
                </a:solidFill>
              </a:rPr>
              <a:t>Drought Index</a:t>
            </a:r>
            <a:endParaRPr lang="en-US" sz="1350" dirty="0">
              <a:solidFill>
                <a:srgbClr val="C00000"/>
              </a:solidFill>
            </a:endParaRPr>
          </a:p>
        </p:txBody>
      </p:sp>
      <p:pic>
        <p:nvPicPr>
          <p:cNvPr id="15" name="Picture 14" descr="C:\Users\fqamer.ICIMOD\AppData\Local\Microsoft\Windows\INetCache\Content.Word\1111.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8917" y="3900396"/>
            <a:ext cx="3119414" cy="1940899"/>
          </a:xfrm>
          <a:prstGeom prst="rect">
            <a:avLst/>
          </a:prstGeom>
          <a:noFill/>
          <a:ln>
            <a:noFill/>
          </a:ln>
        </p:spPr>
      </p:pic>
    </p:spTree>
    <p:extLst>
      <p:ext uri="{BB962C8B-B14F-4D97-AF65-F5344CB8AC3E}">
        <p14:creationId xmlns:p14="http://schemas.microsoft.com/office/powerpoint/2010/main" val="3474662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06080" y="1615239"/>
            <a:ext cx="5972513" cy="4226870"/>
            <a:chOff x="1142865" y="363531"/>
            <a:chExt cx="8188421" cy="5917548"/>
          </a:xfrm>
        </p:grpSpPr>
        <p:cxnSp>
          <p:nvCxnSpPr>
            <p:cNvPr id="8" name="Straight Connector 7"/>
            <p:cNvCxnSpPr/>
            <p:nvPr/>
          </p:nvCxnSpPr>
          <p:spPr>
            <a:xfrm flipH="1">
              <a:off x="2500828" y="396607"/>
              <a:ext cx="30296" cy="535419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00828" y="5739784"/>
              <a:ext cx="6830458" cy="1102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Flowchart: Collate 15"/>
            <p:cNvSpPr/>
            <p:nvPr/>
          </p:nvSpPr>
          <p:spPr>
            <a:xfrm>
              <a:off x="3294043" y="5646144"/>
              <a:ext cx="165253" cy="209321"/>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 name="Flowchart: Collate 17"/>
            <p:cNvSpPr/>
            <p:nvPr/>
          </p:nvSpPr>
          <p:spPr>
            <a:xfrm>
              <a:off x="4569245" y="5635124"/>
              <a:ext cx="165253" cy="209321"/>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9" name="Flowchart: Collate 18"/>
            <p:cNvSpPr/>
            <p:nvPr/>
          </p:nvSpPr>
          <p:spPr>
            <a:xfrm>
              <a:off x="5899531" y="5646144"/>
              <a:ext cx="165253" cy="209321"/>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0" name="Flowchart: Collate 19"/>
            <p:cNvSpPr/>
            <p:nvPr/>
          </p:nvSpPr>
          <p:spPr>
            <a:xfrm>
              <a:off x="6979186" y="5646144"/>
              <a:ext cx="165253" cy="209321"/>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1" name="Flowchart: Collate 20"/>
            <p:cNvSpPr/>
            <p:nvPr/>
          </p:nvSpPr>
          <p:spPr>
            <a:xfrm>
              <a:off x="8416882" y="5635124"/>
              <a:ext cx="165253" cy="209321"/>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4" name="Flowchart: Collate 23"/>
            <p:cNvSpPr/>
            <p:nvPr/>
          </p:nvSpPr>
          <p:spPr>
            <a:xfrm rot="16200000">
              <a:off x="2416823" y="4563736"/>
              <a:ext cx="168007" cy="294701"/>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5" name="Flowchart: Collate 24"/>
            <p:cNvSpPr/>
            <p:nvPr/>
          </p:nvSpPr>
          <p:spPr>
            <a:xfrm rot="16200000">
              <a:off x="2416819" y="3343129"/>
              <a:ext cx="168007" cy="294701"/>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6" name="Flowchart: Collate 25"/>
            <p:cNvSpPr/>
            <p:nvPr/>
          </p:nvSpPr>
          <p:spPr>
            <a:xfrm rot="16200000">
              <a:off x="2416824" y="2352039"/>
              <a:ext cx="168007" cy="294701"/>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7" name="Flowchart: Collate 26"/>
            <p:cNvSpPr/>
            <p:nvPr/>
          </p:nvSpPr>
          <p:spPr>
            <a:xfrm rot="16200000">
              <a:off x="2422330" y="1331146"/>
              <a:ext cx="168007" cy="294701"/>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1" name="TextBox 30"/>
            <p:cNvSpPr txBox="1"/>
            <p:nvPr/>
          </p:nvSpPr>
          <p:spPr>
            <a:xfrm>
              <a:off x="1279535" y="4526420"/>
              <a:ext cx="1193815" cy="420110"/>
            </a:xfrm>
            <a:prstGeom prst="rect">
              <a:avLst/>
            </a:prstGeom>
            <a:noFill/>
          </p:spPr>
          <p:txBody>
            <a:bodyPr wrap="none" rtlCol="0">
              <a:spAutoFit/>
            </a:bodyPr>
            <a:lstStyle/>
            <a:p>
              <a:r>
                <a:rPr lang="en-US" sz="1350" dirty="0"/>
                <a:t>5-15 Days</a:t>
              </a:r>
              <a:endParaRPr lang="en-US" sz="1350" dirty="0"/>
            </a:p>
          </p:txBody>
        </p:sp>
        <p:sp>
          <p:nvSpPr>
            <p:cNvPr id="32" name="TextBox 31"/>
            <p:cNvSpPr txBox="1"/>
            <p:nvPr/>
          </p:nvSpPr>
          <p:spPr>
            <a:xfrm>
              <a:off x="7895020" y="5852401"/>
              <a:ext cx="1049467" cy="420110"/>
            </a:xfrm>
            <a:prstGeom prst="rect">
              <a:avLst/>
            </a:prstGeom>
            <a:noFill/>
          </p:spPr>
          <p:txBody>
            <a:bodyPr wrap="none" rtlCol="0">
              <a:spAutoFit/>
            </a:bodyPr>
            <a:lstStyle/>
            <a:p>
              <a:r>
                <a:rPr lang="en-US" sz="1350" dirty="0"/>
                <a:t>5-10 Km</a:t>
              </a:r>
              <a:endParaRPr lang="en-US" sz="1350" dirty="0"/>
            </a:p>
          </p:txBody>
        </p:sp>
        <p:sp>
          <p:nvSpPr>
            <p:cNvPr id="33" name="TextBox 32"/>
            <p:cNvSpPr txBox="1"/>
            <p:nvPr/>
          </p:nvSpPr>
          <p:spPr>
            <a:xfrm>
              <a:off x="6811530" y="5835718"/>
              <a:ext cx="723498" cy="420110"/>
            </a:xfrm>
            <a:prstGeom prst="rect">
              <a:avLst/>
            </a:prstGeom>
            <a:noFill/>
          </p:spPr>
          <p:txBody>
            <a:bodyPr wrap="none" rtlCol="0">
              <a:spAutoFit/>
            </a:bodyPr>
            <a:lstStyle/>
            <a:p>
              <a:r>
                <a:rPr lang="en-US" sz="1350" dirty="0"/>
                <a:t>1 km</a:t>
              </a:r>
              <a:endParaRPr lang="en-US" sz="1350" dirty="0"/>
            </a:p>
          </p:txBody>
        </p:sp>
        <p:sp>
          <p:nvSpPr>
            <p:cNvPr id="35" name="TextBox 34"/>
            <p:cNvSpPr txBox="1"/>
            <p:nvPr/>
          </p:nvSpPr>
          <p:spPr>
            <a:xfrm>
              <a:off x="5634054" y="5860969"/>
              <a:ext cx="857561" cy="420110"/>
            </a:xfrm>
            <a:prstGeom prst="rect">
              <a:avLst/>
            </a:prstGeom>
            <a:noFill/>
          </p:spPr>
          <p:txBody>
            <a:bodyPr wrap="none" rtlCol="0">
              <a:spAutoFit/>
            </a:bodyPr>
            <a:lstStyle/>
            <a:p>
              <a:r>
                <a:rPr lang="en-US" sz="1350" dirty="0"/>
                <a:t>250 m</a:t>
              </a:r>
              <a:endParaRPr lang="en-US" sz="1350" dirty="0"/>
            </a:p>
          </p:txBody>
        </p:sp>
        <p:sp>
          <p:nvSpPr>
            <p:cNvPr id="36" name="TextBox 35"/>
            <p:cNvSpPr txBox="1"/>
            <p:nvPr/>
          </p:nvSpPr>
          <p:spPr>
            <a:xfrm>
              <a:off x="4269028" y="5846738"/>
              <a:ext cx="1050963" cy="420110"/>
            </a:xfrm>
            <a:prstGeom prst="rect">
              <a:avLst/>
            </a:prstGeom>
            <a:noFill/>
          </p:spPr>
          <p:txBody>
            <a:bodyPr wrap="none" rtlCol="0">
              <a:spAutoFit/>
            </a:bodyPr>
            <a:lstStyle/>
            <a:p>
              <a:r>
                <a:rPr lang="en-US" sz="1350" dirty="0"/>
                <a:t>30-50 m</a:t>
              </a:r>
              <a:endParaRPr lang="en-US" sz="1350" dirty="0"/>
            </a:p>
          </p:txBody>
        </p:sp>
        <p:sp>
          <p:nvSpPr>
            <p:cNvPr id="37" name="TextBox 36"/>
            <p:cNvSpPr txBox="1"/>
            <p:nvPr/>
          </p:nvSpPr>
          <p:spPr>
            <a:xfrm>
              <a:off x="3021019" y="5841385"/>
              <a:ext cx="930086" cy="420110"/>
            </a:xfrm>
            <a:prstGeom prst="rect">
              <a:avLst/>
            </a:prstGeom>
            <a:noFill/>
          </p:spPr>
          <p:txBody>
            <a:bodyPr wrap="none" rtlCol="0">
              <a:spAutoFit/>
            </a:bodyPr>
            <a:lstStyle/>
            <a:p>
              <a:r>
                <a:rPr lang="en-US" sz="1350" dirty="0"/>
                <a:t>5-10 m</a:t>
              </a:r>
              <a:endParaRPr lang="en-US" sz="1350" dirty="0"/>
            </a:p>
          </p:txBody>
        </p:sp>
        <p:sp>
          <p:nvSpPr>
            <p:cNvPr id="38" name="TextBox 37"/>
            <p:cNvSpPr txBox="1"/>
            <p:nvPr/>
          </p:nvSpPr>
          <p:spPr>
            <a:xfrm>
              <a:off x="1186134" y="3305813"/>
              <a:ext cx="1081732" cy="420110"/>
            </a:xfrm>
            <a:prstGeom prst="rect">
              <a:avLst/>
            </a:prstGeom>
            <a:noFill/>
          </p:spPr>
          <p:txBody>
            <a:bodyPr wrap="none" rtlCol="0">
              <a:spAutoFit/>
            </a:bodyPr>
            <a:lstStyle/>
            <a:p>
              <a:r>
                <a:rPr lang="en-US" sz="1350" dirty="0"/>
                <a:t>1 Month</a:t>
              </a:r>
              <a:endParaRPr lang="en-US" sz="1350" dirty="0"/>
            </a:p>
          </p:txBody>
        </p:sp>
        <p:sp>
          <p:nvSpPr>
            <p:cNvPr id="39" name="TextBox 38"/>
            <p:cNvSpPr txBox="1"/>
            <p:nvPr/>
          </p:nvSpPr>
          <p:spPr>
            <a:xfrm>
              <a:off x="1186134" y="2297881"/>
              <a:ext cx="1174037" cy="420110"/>
            </a:xfrm>
            <a:prstGeom prst="rect">
              <a:avLst/>
            </a:prstGeom>
            <a:noFill/>
          </p:spPr>
          <p:txBody>
            <a:bodyPr wrap="none" rtlCol="0">
              <a:spAutoFit/>
            </a:bodyPr>
            <a:lstStyle/>
            <a:p>
              <a:r>
                <a:rPr lang="en-US" sz="1350" dirty="0"/>
                <a:t>3 Months</a:t>
              </a:r>
              <a:endParaRPr lang="en-US" sz="1350" dirty="0"/>
            </a:p>
          </p:txBody>
        </p:sp>
        <p:sp>
          <p:nvSpPr>
            <p:cNvPr id="40" name="TextBox 39"/>
            <p:cNvSpPr txBox="1"/>
            <p:nvPr/>
          </p:nvSpPr>
          <p:spPr>
            <a:xfrm>
              <a:off x="1279535" y="1288202"/>
              <a:ext cx="848066" cy="420110"/>
            </a:xfrm>
            <a:prstGeom prst="rect">
              <a:avLst/>
            </a:prstGeom>
            <a:noFill/>
          </p:spPr>
          <p:txBody>
            <a:bodyPr wrap="none" rtlCol="0">
              <a:spAutoFit/>
            </a:bodyPr>
            <a:lstStyle/>
            <a:p>
              <a:r>
                <a:rPr lang="en-US" sz="1350" dirty="0"/>
                <a:t>1</a:t>
              </a:r>
              <a:r>
                <a:rPr lang="en-US" sz="1350" dirty="0"/>
                <a:t> year</a:t>
              </a:r>
              <a:endParaRPr lang="en-US" sz="1350" dirty="0"/>
            </a:p>
          </p:txBody>
        </p:sp>
        <p:sp>
          <p:nvSpPr>
            <p:cNvPr id="42" name="Flowchart: Collate 41"/>
            <p:cNvSpPr/>
            <p:nvPr/>
          </p:nvSpPr>
          <p:spPr>
            <a:xfrm rot="16200000">
              <a:off x="2458005" y="424058"/>
              <a:ext cx="168007" cy="294701"/>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3" name="TextBox 42"/>
            <p:cNvSpPr txBox="1"/>
            <p:nvPr/>
          </p:nvSpPr>
          <p:spPr>
            <a:xfrm>
              <a:off x="1142865" y="386741"/>
              <a:ext cx="1229858" cy="420110"/>
            </a:xfrm>
            <a:prstGeom prst="rect">
              <a:avLst/>
            </a:prstGeom>
            <a:noFill/>
          </p:spPr>
          <p:txBody>
            <a:bodyPr wrap="none" rtlCol="0">
              <a:spAutoFit/>
            </a:bodyPr>
            <a:lstStyle/>
            <a:p>
              <a:r>
                <a:rPr lang="en-US" sz="1350" dirty="0"/>
                <a:t> 3- 5 Years</a:t>
              </a:r>
              <a:endParaRPr lang="en-US" sz="1350" dirty="0"/>
            </a:p>
          </p:txBody>
        </p:sp>
        <p:sp>
          <p:nvSpPr>
            <p:cNvPr id="45" name="Rectangle 44"/>
            <p:cNvSpPr/>
            <p:nvPr/>
          </p:nvSpPr>
          <p:spPr>
            <a:xfrm>
              <a:off x="3094979" y="363531"/>
              <a:ext cx="900501" cy="477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Base Crop Type Map</a:t>
              </a:r>
              <a:endParaRPr lang="en-US" sz="900" dirty="0"/>
            </a:p>
          </p:txBody>
        </p:sp>
        <p:sp>
          <p:nvSpPr>
            <p:cNvPr id="46" name="Rectangle 45"/>
            <p:cNvSpPr/>
            <p:nvPr/>
          </p:nvSpPr>
          <p:spPr>
            <a:xfrm>
              <a:off x="3995480" y="1288202"/>
              <a:ext cx="900501" cy="477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Crop Sown area</a:t>
              </a:r>
              <a:endParaRPr lang="en-US" sz="900" dirty="0"/>
            </a:p>
          </p:txBody>
        </p:sp>
        <p:sp>
          <p:nvSpPr>
            <p:cNvPr id="47" name="Rectangle 46"/>
            <p:cNvSpPr/>
            <p:nvPr/>
          </p:nvSpPr>
          <p:spPr>
            <a:xfrm>
              <a:off x="5362557" y="2190850"/>
              <a:ext cx="983673" cy="477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Crop growth anomaly </a:t>
              </a:r>
              <a:endParaRPr lang="en-US" sz="900" dirty="0"/>
            </a:p>
          </p:txBody>
        </p:sp>
        <p:sp>
          <p:nvSpPr>
            <p:cNvPr id="48" name="Rectangle 47"/>
            <p:cNvSpPr/>
            <p:nvPr/>
          </p:nvSpPr>
          <p:spPr>
            <a:xfrm>
              <a:off x="7957059" y="4375776"/>
              <a:ext cx="988231" cy="501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Weather conditions/ forecast</a:t>
              </a:r>
              <a:endParaRPr lang="en-US" sz="900" dirty="0"/>
            </a:p>
          </p:txBody>
        </p:sp>
        <p:sp>
          <p:nvSpPr>
            <p:cNvPr id="60" name="Rectangle 59"/>
            <p:cNvSpPr/>
            <p:nvPr/>
          </p:nvSpPr>
          <p:spPr>
            <a:xfrm>
              <a:off x="5428415" y="3241878"/>
              <a:ext cx="900500" cy="477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Vegetation stress</a:t>
              </a:r>
              <a:endParaRPr lang="en-US" sz="900" dirty="0"/>
            </a:p>
          </p:txBody>
        </p:sp>
        <p:sp>
          <p:nvSpPr>
            <p:cNvPr id="61" name="Rectangle 60"/>
            <p:cNvSpPr/>
            <p:nvPr/>
          </p:nvSpPr>
          <p:spPr>
            <a:xfrm>
              <a:off x="6705207" y="3230860"/>
              <a:ext cx="900501" cy="477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Water stress</a:t>
              </a:r>
              <a:endParaRPr lang="en-US" sz="900" dirty="0"/>
            </a:p>
          </p:txBody>
        </p:sp>
        <p:sp>
          <p:nvSpPr>
            <p:cNvPr id="63" name="TextBox 62"/>
            <p:cNvSpPr txBox="1"/>
            <p:nvPr/>
          </p:nvSpPr>
          <p:spPr>
            <a:xfrm>
              <a:off x="1210989" y="1569510"/>
              <a:ext cx="916900" cy="323161"/>
            </a:xfrm>
            <a:prstGeom prst="rect">
              <a:avLst/>
            </a:prstGeom>
            <a:noFill/>
          </p:spPr>
          <p:txBody>
            <a:bodyPr wrap="none" rtlCol="0">
              <a:spAutoFit/>
            </a:bodyPr>
            <a:lstStyle/>
            <a:p>
              <a:r>
                <a:rPr lang="en-US" sz="900" dirty="0"/>
                <a:t>(Seasonal)</a:t>
              </a:r>
              <a:endParaRPr lang="en-US" sz="900" dirty="0"/>
            </a:p>
          </p:txBody>
        </p:sp>
        <p:sp>
          <p:nvSpPr>
            <p:cNvPr id="67" name="TextBox 66"/>
            <p:cNvSpPr txBox="1"/>
            <p:nvPr/>
          </p:nvSpPr>
          <p:spPr>
            <a:xfrm rot="16200000">
              <a:off x="2641582" y="4763081"/>
              <a:ext cx="1497316" cy="316475"/>
            </a:xfrm>
            <a:prstGeom prst="rect">
              <a:avLst/>
            </a:prstGeom>
            <a:noFill/>
          </p:spPr>
          <p:txBody>
            <a:bodyPr wrap="none" rtlCol="0">
              <a:spAutoFit/>
            </a:bodyPr>
            <a:lstStyle/>
            <a:p>
              <a:r>
                <a:rPr lang="en-US" sz="900" dirty="0">
                  <a:solidFill>
                    <a:srgbClr val="C00000"/>
                  </a:solidFill>
                </a:rPr>
                <a:t>Sentinel-2/ SPOT-5</a:t>
              </a:r>
              <a:endParaRPr lang="en-US" sz="900" dirty="0">
                <a:solidFill>
                  <a:srgbClr val="C00000"/>
                </a:solidFill>
              </a:endParaRPr>
            </a:p>
          </p:txBody>
        </p:sp>
        <p:sp>
          <p:nvSpPr>
            <p:cNvPr id="68" name="TextBox 67"/>
            <p:cNvSpPr txBox="1"/>
            <p:nvPr/>
          </p:nvSpPr>
          <p:spPr>
            <a:xfrm rot="16200000">
              <a:off x="3995929" y="4920673"/>
              <a:ext cx="1252701" cy="316475"/>
            </a:xfrm>
            <a:prstGeom prst="rect">
              <a:avLst/>
            </a:prstGeom>
            <a:noFill/>
          </p:spPr>
          <p:txBody>
            <a:bodyPr wrap="none" rtlCol="0">
              <a:spAutoFit/>
            </a:bodyPr>
            <a:lstStyle/>
            <a:p>
              <a:r>
                <a:rPr lang="en-US" sz="900" dirty="0">
                  <a:solidFill>
                    <a:srgbClr val="C00000"/>
                  </a:solidFill>
                </a:rPr>
                <a:t>Landsat/</a:t>
              </a:r>
              <a:r>
                <a:rPr lang="en-US" sz="900" dirty="0" err="1">
                  <a:solidFill>
                    <a:srgbClr val="C00000"/>
                  </a:solidFill>
                </a:rPr>
                <a:t>AWiFS</a:t>
              </a:r>
              <a:endParaRPr lang="en-US" sz="900" dirty="0">
                <a:solidFill>
                  <a:srgbClr val="C00000"/>
                </a:solidFill>
              </a:endParaRPr>
            </a:p>
          </p:txBody>
        </p:sp>
        <p:sp>
          <p:nvSpPr>
            <p:cNvPr id="69" name="TextBox 68"/>
            <p:cNvSpPr txBox="1"/>
            <p:nvPr/>
          </p:nvSpPr>
          <p:spPr>
            <a:xfrm rot="16200000">
              <a:off x="5392350" y="4920672"/>
              <a:ext cx="1201084" cy="316475"/>
            </a:xfrm>
            <a:prstGeom prst="rect">
              <a:avLst/>
            </a:prstGeom>
            <a:noFill/>
          </p:spPr>
          <p:txBody>
            <a:bodyPr wrap="none" rtlCol="0">
              <a:spAutoFit/>
            </a:bodyPr>
            <a:lstStyle/>
            <a:p>
              <a:r>
                <a:rPr lang="en-US" sz="900" dirty="0">
                  <a:solidFill>
                    <a:srgbClr val="C00000"/>
                  </a:solidFill>
                </a:rPr>
                <a:t>MODIS/MERIS</a:t>
              </a:r>
              <a:endParaRPr lang="en-US" sz="900" dirty="0">
                <a:solidFill>
                  <a:srgbClr val="C00000"/>
                </a:solidFill>
              </a:endParaRPr>
            </a:p>
          </p:txBody>
        </p:sp>
        <p:sp>
          <p:nvSpPr>
            <p:cNvPr id="70" name="TextBox 69"/>
            <p:cNvSpPr txBox="1"/>
            <p:nvPr/>
          </p:nvSpPr>
          <p:spPr>
            <a:xfrm rot="16200000">
              <a:off x="6570480" y="5107466"/>
              <a:ext cx="947492" cy="316475"/>
            </a:xfrm>
            <a:prstGeom prst="rect">
              <a:avLst/>
            </a:prstGeom>
            <a:noFill/>
          </p:spPr>
          <p:txBody>
            <a:bodyPr wrap="none" rtlCol="0">
              <a:spAutoFit/>
            </a:bodyPr>
            <a:lstStyle/>
            <a:p>
              <a:r>
                <a:rPr lang="en-US" sz="900" dirty="0">
                  <a:solidFill>
                    <a:srgbClr val="C00000"/>
                  </a:solidFill>
                </a:rPr>
                <a:t>MODIS ET </a:t>
              </a:r>
              <a:endParaRPr lang="en-US" sz="900" dirty="0">
                <a:solidFill>
                  <a:srgbClr val="C00000"/>
                </a:solidFill>
              </a:endParaRPr>
            </a:p>
          </p:txBody>
        </p:sp>
        <p:sp>
          <p:nvSpPr>
            <p:cNvPr id="71" name="TextBox 70"/>
            <p:cNvSpPr txBox="1"/>
            <p:nvPr/>
          </p:nvSpPr>
          <p:spPr>
            <a:xfrm rot="16200000">
              <a:off x="7996465" y="5015198"/>
              <a:ext cx="940759" cy="506361"/>
            </a:xfrm>
            <a:prstGeom prst="rect">
              <a:avLst/>
            </a:prstGeom>
            <a:noFill/>
          </p:spPr>
          <p:txBody>
            <a:bodyPr wrap="none" rtlCol="0">
              <a:spAutoFit/>
            </a:bodyPr>
            <a:lstStyle/>
            <a:p>
              <a:r>
                <a:rPr lang="en-US" sz="900" dirty="0">
                  <a:solidFill>
                    <a:srgbClr val="C00000"/>
                  </a:solidFill>
                </a:rPr>
                <a:t>CHIRPS/</a:t>
              </a:r>
            </a:p>
            <a:p>
              <a:r>
                <a:rPr lang="en-US" sz="900" dirty="0">
                  <a:solidFill>
                    <a:srgbClr val="C00000"/>
                  </a:solidFill>
                </a:rPr>
                <a:t>WRF mod.</a:t>
              </a:r>
              <a:endParaRPr lang="en-US" sz="900" dirty="0">
                <a:solidFill>
                  <a:srgbClr val="C00000"/>
                </a:solidFill>
              </a:endParaRPr>
            </a:p>
          </p:txBody>
        </p:sp>
      </p:grpSp>
      <p:grpSp>
        <p:nvGrpSpPr>
          <p:cNvPr id="73" name="Group 72"/>
          <p:cNvGrpSpPr/>
          <p:nvPr/>
        </p:nvGrpSpPr>
        <p:grpSpPr>
          <a:xfrm>
            <a:off x="2088382" y="6936789"/>
            <a:ext cx="4966579" cy="247348"/>
            <a:chOff x="2720431" y="6271592"/>
            <a:chExt cx="6622105" cy="329797"/>
          </a:xfrm>
        </p:grpSpPr>
        <p:sp>
          <p:nvSpPr>
            <p:cNvPr id="74" name="TextBox 73"/>
            <p:cNvSpPr txBox="1"/>
            <p:nvPr/>
          </p:nvSpPr>
          <p:spPr>
            <a:xfrm>
              <a:off x="2720431" y="6275912"/>
              <a:ext cx="1379009" cy="307776"/>
            </a:xfrm>
            <a:prstGeom prst="rect">
              <a:avLst/>
            </a:prstGeom>
            <a:noFill/>
          </p:spPr>
          <p:txBody>
            <a:bodyPr wrap="none" rtlCol="0">
              <a:spAutoFit/>
            </a:bodyPr>
            <a:lstStyle/>
            <a:p>
              <a:r>
                <a:rPr lang="en-US" sz="900" dirty="0">
                  <a:solidFill>
                    <a:srgbClr val="C00000"/>
                  </a:solidFill>
                </a:rPr>
                <a:t>Sentinel-2/ SPOT5</a:t>
              </a:r>
              <a:endParaRPr lang="en-US" sz="900" dirty="0">
                <a:solidFill>
                  <a:srgbClr val="C00000"/>
                </a:solidFill>
              </a:endParaRPr>
            </a:p>
          </p:txBody>
        </p:sp>
        <p:sp>
          <p:nvSpPr>
            <p:cNvPr id="75" name="TextBox 74"/>
            <p:cNvSpPr txBox="1"/>
            <p:nvPr/>
          </p:nvSpPr>
          <p:spPr>
            <a:xfrm>
              <a:off x="4138951" y="6273745"/>
              <a:ext cx="1193063" cy="307776"/>
            </a:xfrm>
            <a:prstGeom prst="rect">
              <a:avLst/>
            </a:prstGeom>
            <a:noFill/>
          </p:spPr>
          <p:txBody>
            <a:bodyPr wrap="none" rtlCol="0">
              <a:spAutoFit/>
            </a:bodyPr>
            <a:lstStyle/>
            <a:p>
              <a:r>
                <a:rPr lang="en-US" sz="900" dirty="0">
                  <a:solidFill>
                    <a:srgbClr val="C00000"/>
                  </a:solidFill>
                </a:rPr>
                <a:t>Landsat/</a:t>
              </a:r>
              <a:r>
                <a:rPr lang="en-US" sz="900" dirty="0" err="1">
                  <a:solidFill>
                    <a:srgbClr val="C00000"/>
                  </a:solidFill>
                </a:rPr>
                <a:t>AWiFS</a:t>
              </a:r>
              <a:endParaRPr lang="en-US" sz="900" dirty="0">
                <a:solidFill>
                  <a:srgbClr val="C00000"/>
                </a:solidFill>
              </a:endParaRPr>
            </a:p>
          </p:txBody>
        </p:sp>
        <p:sp>
          <p:nvSpPr>
            <p:cNvPr id="76" name="TextBox 75"/>
            <p:cNvSpPr txBox="1"/>
            <p:nvPr/>
          </p:nvSpPr>
          <p:spPr>
            <a:xfrm>
              <a:off x="5423578" y="6293185"/>
              <a:ext cx="1143903" cy="307776"/>
            </a:xfrm>
            <a:prstGeom prst="rect">
              <a:avLst/>
            </a:prstGeom>
            <a:noFill/>
          </p:spPr>
          <p:txBody>
            <a:bodyPr wrap="none" rtlCol="0">
              <a:spAutoFit/>
            </a:bodyPr>
            <a:lstStyle/>
            <a:p>
              <a:r>
                <a:rPr lang="en-US" sz="900" dirty="0">
                  <a:solidFill>
                    <a:srgbClr val="C00000"/>
                  </a:solidFill>
                </a:rPr>
                <a:t>MODIS/MERIS</a:t>
              </a:r>
              <a:endParaRPr lang="en-US" sz="900" dirty="0">
                <a:solidFill>
                  <a:srgbClr val="C00000"/>
                </a:solidFill>
              </a:endParaRPr>
            </a:p>
          </p:txBody>
        </p:sp>
        <p:sp>
          <p:nvSpPr>
            <p:cNvPr id="77" name="TextBox 76"/>
            <p:cNvSpPr txBox="1"/>
            <p:nvPr/>
          </p:nvSpPr>
          <p:spPr>
            <a:xfrm>
              <a:off x="6712172" y="6293613"/>
              <a:ext cx="902384" cy="307776"/>
            </a:xfrm>
            <a:prstGeom prst="rect">
              <a:avLst/>
            </a:prstGeom>
            <a:noFill/>
          </p:spPr>
          <p:txBody>
            <a:bodyPr wrap="none" rtlCol="0">
              <a:spAutoFit/>
            </a:bodyPr>
            <a:lstStyle/>
            <a:p>
              <a:r>
                <a:rPr lang="en-US" sz="900" dirty="0">
                  <a:solidFill>
                    <a:srgbClr val="C00000"/>
                  </a:solidFill>
                </a:rPr>
                <a:t>MODIS ET </a:t>
              </a:r>
              <a:endParaRPr lang="en-US" sz="900" dirty="0">
                <a:solidFill>
                  <a:srgbClr val="C00000"/>
                </a:solidFill>
              </a:endParaRPr>
            </a:p>
          </p:txBody>
        </p:sp>
        <p:sp>
          <p:nvSpPr>
            <p:cNvPr id="78" name="TextBox 77"/>
            <p:cNvSpPr txBox="1"/>
            <p:nvPr/>
          </p:nvSpPr>
          <p:spPr>
            <a:xfrm>
              <a:off x="7794676" y="6271592"/>
              <a:ext cx="1547860" cy="307776"/>
            </a:xfrm>
            <a:prstGeom prst="rect">
              <a:avLst/>
            </a:prstGeom>
            <a:noFill/>
          </p:spPr>
          <p:txBody>
            <a:bodyPr wrap="none" rtlCol="0">
              <a:spAutoFit/>
            </a:bodyPr>
            <a:lstStyle/>
            <a:p>
              <a:r>
                <a:rPr lang="en-US" sz="900" dirty="0">
                  <a:solidFill>
                    <a:srgbClr val="C00000"/>
                  </a:solidFill>
                </a:rPr>
                <a:t>CHIRPS/WRF Models</a:t>
              </a:r>
              <a:endParaRPr lang="en-US" sz="900" dirty="0">
                <a:solidFill>
                  <a:srgbClr val="C00000"/>
                </a:solidFill>
              </a:endParaRPr>
            </a:p>
          </p:txBody>
        </p:sp>
      </p:grpSp>
      <p:sp>
        <p:nvSpPr>
          <p:cNvPr id="44" name="TextBox 43"/>
          <p:cNvSpPr txBox="1"/>
          <p:nvPr/>
        </p:nvSpPr>
        <p:spPr>
          <a:xfrm>
            <a:off x="806080" y="423676"/>
            <a:ext cx="7042098" cy="461665"/>
          </a:xfrm>
          <a:prstGeom prst="rect">
            <a:avLst/>
          </a:prstGeom>
          <a:noFill/>
        </p:spPr>
        <p:txBody>
          <a:bodyPr wrap="square" rtlCol="0">
            <a:spAutoFit/>
          </a:bodyPr>
          <a:lstStyle/>
          <a:p>
            <a:r>
              <a:rPr lang="en-US" sz="2400" b="1" dirty="0">
                <a:solidFill>
                  <a:srgbClr val="800000"/>
                </a:solidFill>
                <a:effectLst>
                  <a:outerShdw blurRad="38100" dist="38100" dir="2700000" algn="tl">
                    <a:srgbClr val="000000">
                      <a:alpha val="43137"/>
                    </a:srgbClr>
                  </a:outerShdw>
                </a:effectLst>
              </a:rPr>
              <a:t>Monitoring crop conditions across the growing season</a:t>
            </a:r>
            <a:endParaRPr lang="en-US" sz="2400" b="1" dirty="0">
              <a:solidFill>
                <a:srgbClr val="800000"/>
              </a:solidFill>
              <a:effectLst>
                <a:outerShdw blurRad="38100" dist="38100" dir="2700000" algn="tl">
                  <a:srgbClr val="000000">
                    <a:alpha val="43137"/>
                  </a:srgbClr>
                </a:outerShdw>
              </a:effectLst>
            </a:endParaRPr>
          </a:p>
        </p:txBody>
      </p:sp>
      <p:sp>
        <p:nvSpPr>
          <p:cNvPr id="3" name="TextBox 2"/>
          <p:cNvSpPr txBox="1"/>
          <p:nvPr/>
        </p:nvSpPr>
        <p:spPr>
          <a:xfrm>
            <a:off x="3524831" y="5745727"/>
            <a:ext cx="1060098" cy="300082"/>
          </a:xfrm>
          <a:prstGeom prst="rect">
            <a:avLst/>
          </a:prstGeom>
          <a:noFill/>
        </p:spPr>
        <p:txBody>
          <a:bodyPr wrap="none" rtlCol="0">
            <a:spAutoFit/>
          </a:bodyPr>
          <a:lstStyle/>
          <a:p>
            <a:r>
              <a:rPr lang="en-US" sz="1350" dirty="0">
                <a:solidFill>
                  <a:srgbClr val="0000FF"/>
                </a:solidFill>
              </a:rPr>
              <a:t>Spatial Scale</a:t>
            </a:r>
            <a:endParaRPr lang="en-US" sz="1350" dirty="0">
              <a:solidFill>
                <a:srgbClr val="0000FF"/>
              </a:solidFill>
            </a:endParaRPr>
          </a:p>
        </p:txBody>
      </p:sp>
      <p:sp>
        <p:nvSpPr>
          <p:cNvPr id="49" name="TextBox 48"/>
          <p:cNvSpPr txBox="1"/>
          <p:nvPr/>
        </p:nvSpPr>
        <p:spPr>
          <a:xfrm rot="16200000">
            <a:off x="-34323" y="3110705"/>
            <a:ext cx="1243161" cy="300082"/>
          </a:xfrm>
          <a:prstGeom prst="rect">
            <a:avLst/>
          </a:prstGeom>
          <a:noFill/>
        </p:spPr>
        <p:txBody>
          <a:bodyPr wrap="none" rtlCol="0">
            <a:spAutoFit/>
          </a:bodyPr>
          <a:lstStyle/>
          <a:p>
            <a:r>
              <a:rPr lang="en-US" sz="1350" dirty="0">
                <a:solidFill>
                  <a:srgbClr val="0000FF"/>
                </a:solidFill>
              </a:rPr>
              <a:t>Temporal Scale</a:t>
            </a:r>
            <a:endParaRPr lang="en-US" sz="1350" dirty="0">
              <a:solidFill>
                <a:srgbClr val="0000FF"/>
              </a:solidFill>
            </a:endParaRPr>
          </a:p>
        </p:txBody>
      </p:sp>
      <p:sp>
        <p:nvSpPr>
          <p:cNvPr id="50" name="Rectangle 49"/>
          <p:cNvSpPr/>
          <p:nvPr/>
        </p:nvSpPr>
        <p:spPr>
          <a:xfrm>
            <a:off x="5716024" y="3665421"/>
            <a:ext cx="819894" cy="353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t>Clim</a:t>
            </a:r>
            <a:r>
              <a:rPr lang="en-US" sz="900" dirty="0"/>
              <a:t>. Water balance WRSI</a:t>
            </a:r>
            <a:endParaRPr lang="en-US" sz="900" dirty="0"/>
          </a:p>
        </p:txBody>
      </p:sp>
    </p:spTree>
    <p:extLst>
      <p:ext uri="{BB962C8B-B14F-4D97-AF65-F5344CB8AC3E}">
        <p14:creationId xmlns:p14="http://schemas.microsoft.com/office/powerpoint/2010/main" val="3451726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882" y="1033657"/>
            <a:ext cx="8234713" cy="4654762"/>
          </a:xfrm>
          <a:prstGeom prst="rect">
            <a:avLst/>
          </a:prstGeom>
        </p:spPr>
      </p:pic>
    </p:spTree>
    <p:extLst>
      <p:ext uri="{BB962C8B-B14F-4D97-AF65-F5344CB8AC3E}">
        <p14:creationId xmlns:p14="http://schemas.microsoft.com/office/powerpoint/2010/main" val="3103730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274733" cy="981075"/>
          </a:xfrm>
        </p:spPr>
        <p:txBody>
          <a:bodyPr/>
          <a:lstStyle/>
          <a:p>
            <a:pPr lvl="0" defTabSz="914400">
              <a:spcBef>
                <a:spcPts val="0"/>
              </a:spcBef>
              <a:defRPr/>
            </a:pPr>
            <a:r>
              <a:rPr lang="en-US" b="1" dirty="0">
                <a:solidFill>
                  <a:srgbClr val="FFFF00"/>
                </a:solidFill>
              </a:rPr>
              <a:t>Operationalizing Agriculture drought monitoring system in Nepal</a:t>
            </a:r>
          </a:p>
        </p:txBody>
      </p:sp>
      <p:sp>
        <p:nvSpPr>
          <p:cNvPr id="5" name="TextBox 4"/>
          <p:cNvSpPr txBox="1"/>
          <p:nvPr/>
        </p:nvSpPr>
        <p:spPr>
          <a:xfrm>
            <a:off x="943507" y="2585013"/>
            <a:ext cx="2823749" cy="92333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just">
              <a:defRPr/>
            </a:pPr>
            <a:r>
              <a:rPr lang="en-US" dirty="0"/>
              <a:t>Crop cutting experiment in major food crops (10-15 per district) with std methods</a:t>
            </a:r>
          </a:p>
        </p:txBody>
      </p:sp>
      <p:sp>
        <p:nvSpPr>
          <p:cNvPr id="6" name="TextBox 5"/>
          <p:cNvSpPr txBox="1"/>
          <p:nvPr/>
        </p:nvSpPr>
        <p:spPr>
          <a:xfrm>
            <a:off x="5246362" y="2540829"/>
            <a:ext cx="2823749" cy="1200329"/>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just">
              <a:defRPr/>
            </a:pPr>
            <a:r>
              <a:rPr lang="en-US" dirty="0"/>
              <a:t>Regular field inspection by extension workers, &amp; FGD with farmers’ group &amp; cooperatives</a:t>
            </a:r>
          </a:p>
        </p:txBody>
      </p:sp>
      <p:sp>
        <p:nvSpPr>
          <p:cNvPr id="7" name="Right Arrow 6"/>
          <p:cNvSpPr/>
          <p:nvPr/>
        </p:nvSpPr>
        <p:spPr>
          <a:xfrm>
            <a:off x="3767256" y="2912051"/>
            <a:ext cx="605089" cy="457853"/>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8" name="Right Arrow 7"/>
          <p:cNvSpPr>
            <a:spLocks noChangeArrowheads="1"/>
          </p:cNvSpPr>
          <p:nvPr/>
        </p:nvSpPr>
        <p:spPr bwMode="auto">
          <a:xfrm flipH="1" flipV="1">
            <a:off x="4574041" y="2892394"/>
            <a:ext cx="672321" cy="392445"/>
          </a:xfrm>
          <a:prstGeom prst="rightArrow">
            <a:avLst>
              <a:gd name="adj1" fmla="val 50000"/>
              <a:gd name="adj2" fmla="val 50000"/>
            </a:avLst>
          </a:prstGeom>
          <a:solidFill>
            <a:schemeClr val="bg1">
              <a:lumMod val="85000"/>
            </a:schemeClr>
          </a:solidFill>
          <a:ln w="25400" algn="ctr">
            <a:solidFill>
              <a:schemeClr val="tx1"/>
            </a:solidFill>
            <a:miter lim="800000"/>
            <a:headEnd/>
            <a:tailEnd/>
          </a:ln>
        </p:spPr>
        <p:txBody>
          <a:bodyPr rot="1080000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endParaRPr lang="en-US">
              <a:solidFill>
                <a:schemeClr val="lt1"/>
              </a:solidFill>
              <a:latin typeface="+mn-lt"/>
              <a:cs typeface="+mn-cs"/>
            </a:endParaRPr>
          </a:p>
        </p:txBody>
      </p:sp>
      <p:sp>
        <p:nvSpPr>
          <p:cNvPr id="9" name="TextBox 14"/>
          <p:cNvSpPr txBox="1"/>
          <p:nvPr/>
        </p:nvSpPr>
        <p:spPr>
          <a:xfrm>
            <a:off x="929500" y="4642275"/>
            <a:ext cx="2823749" cy="92333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just">
              <a:defRPr/>
            </a:pPr>
            <a:r>
              <a:rPr lang="en-US" dirty="0"/>
              <a:t>Regional &amp; district level workshop to finalize crop status</a:t>
            </a:r>
          </a:p>
        </p:txBody>
      </p:sp>
      <p:sp>
        <p:nvSpPr>
          <p:cNvPr id="10" name="Right Arrow 9"/>
          <p:cNvSpPr/>
          <p:nvPr/>
        </p:nvSpPr>
        <p:spPr>
          <a:xfrm>
            <a:off x="3767256" y="4903905"/>
            <a:ext cx="605089" cy="457853"/>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1" name="TextBox 16"/>
          <p:cNvSpPr txBox="1"/>
          <p:nvPr/>
        </p:nvSpPr>
        <p:spPr>
          <a:xfrm>
            <a:off x="5246362" y="4773090"/>
            <a:ext cx="2823749" cy="92333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just">
              <a:defRPr/>
            </a:pPr>
            <a:r>
              <a:rPr lang="en-US" dirty="0"/>
              <a:t>DFSN meeting &amp; other information from media &amp; I/NGOs etc</a:t>
            </a:r>
          </a:p>
        </p:txBody>
      </p:sp>
      <p:sp>
        <p:nvSpPr>
          <p:cNvPr id="12" name="Right Arrow 11"/>
          <p:cNvSpPr>
            <a:spLocks noChangeArrowheads="1"/>
          </p:cNvSpPr>
          <p:nvPr/>
        </p:nvSpPr>
        <p:spPr bwMode="auto">
          <a:xfrm flipH="1" flipV="1">
            <a:off x="4574041" y="4969313"/>
            <a:ext cx="672321" cy="392445"/>
          </a:xfrm>
          <a:prstGeom prst="rightArrow">
            <a:avLst>
              <a:gd name="adj1" fmla="val 50000"/>
              <a:gd name="adj2" fmla="val 50000"/>
            </a:avLst>
          </a:prstGeom>
          <a:solidFill>
            <a:schemeClr val="bg1">
              <a:lumMod val="85000"/>
            </a:schemeClr>
          </a:solidFill>
          <a:ln w="25400" algn="ctr">
            <a:solidFill>
              <a:schemeClr val="tx1"/>
            </a:solidFill>
            <a:miter lim="800000"/>
            <a:headEnd/>
            <a:tailEnd/>
          </a:ln>
        </p:spPr>
        <p:txBody>
          <a:bodyPr rot="1080000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endParaRPr lang="en-US">
              <a:solidFill>
                <a:schemeClr val="lt1"/>
              </a:solidFill>
              <a:latin typeface="+mn-lt"/>
              <a:cs typeface="+mn-cs"/>
            </a:endParaRPr>
          </a:p>
        </p:txBody>
      </p:sp>
      <p:sp>
        <p:nvSpPr>
          <p:cNvPr id="13" name="Down Arrow 12"/>
          <p:cNvSpPr/>
          <p:nvPr/>
        </p:nvSpPr>
        <p:spPr>
          <a:xfrm>
            <a:off x="4237880" y="1464490"/>
            <a:ext cx="470625" cy="4478539"/>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4" name="TextBox 3"/>
          <p:cNvSpPr txBox="1"/>
          <p:nvPr/>
        </p:nvSpPr>
        <p:spPr>
          <a:xfrm>
            <a:off x="2744767" y="1084525"/>
            <a:ext cx="3294374" cy="369332"/>
          </a:xfrm>
          <a:prstGeom prst="rect">
            <a:avLst/>
          </a:prstGeom>
          <a:solidFill>
            <a:schemeClr val="bg1">
              <a:lumMod val="85000"/>
            </a:schemeClr>
          </a:solidFill>
          <a:ln>
            <a:solidFill>
              <a:schemeClr val="bg1">
                <a:lumMod val="50000"/>
              </a:schemeClr>
            </a:solidFill>
          </a:ln>
        </p:spPr>
        <p:style>
          <a:lnRef idx="1">
            <a:schemeClr val="accent2"/>
          </a:lnRef>
          <a:fillRef idx="2">
            <a:schemeClr val="accent2"/>
          </a:fillRef>
          <a:effectRef idx="1">
            <a:schemeClr val="accent2"/>
          </a:effectRef>
          <a:fontRef idx="minor">
            <a:schemeClr val="dk1"/>
          </a:fontRef>
        </p:style>
        <p:txBody>
          <a:bodyPr>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defRPr/>
            </a:pPr>
            <a:r>
              <a:rPr lang="en-US" dirty="0" smtClean="0"/>
              <a:t>Crop </a:t>
            </a:r>
            <a:r>
              <a:rPr lang="en-US" dirty="0"/>
              <a:t>monitoring </a:t>
            </a:r>
            <a:r>
              <a:rPr lang="en-US" dirty="0" smtClean="0"/>
              <a:t>system in Nepal</a:t>
            </a:r>
            <a:endParaRPr lang="en-US" dirty="0"/>
          </a:p>
        </p:txBody>
      </p:sp>
      <p:sp>
        <p:nvSpPr>
          <p:cNvPr id="15" name="TextBox 18"/>
          <p:cNvSpPr txBox="1"/>
          <p:nvPr/>
        </p:nvSpPr>
        <p:spPr>
          <a:xfrm>
            <a:off x="2879231" y="5985538"/>
            <a:ext cx="3294374" cy="646331"/>
          </a:xfrm>
          <a:prstGeom prst="rect">
            <a:avLst/>
          </a:prstGeom>
          <a:solidFill>
            <a:schemeClr val="bg1">
              <a:lumMod val="8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defRPr/>
            </a:pPr>
            <a:r>
              <a:rPr lang="en-US" dirty="0"/>
              <a:t>Publication of crop situation update </a:t>
            </a:r>
            <a:r>
              <a:rPr lang="en-US" dirty="0" smtClean="0"/>
              <a:t>booklet</a:t>
            </a:r>
            <a:endParaRPr lang="en-US" dirty="0"/>
          </a:p>
        </p:txBody>
      </p:sp>
      <p:grpSp>
        <p:nvGrpSpPr>
          <p:cNvPr id="26" name="Group 25"/>
          <p:cNvGrpSpPr/>
          <p:nvPr/>
        </p:nvGrpSpPr>
        <p:grpSpPr>
          <a:xfrm>
            <a:off x="1381648" y="1758926"/>
            <a:ext cx="6202155" cy="2556597"/>
            <a:chOff x="1381648" y="1758926"/>
            <a:chExt cx="6202155" cy="2556597"/>
          </a:xfrm>
        </p:grpSpPr>
        <p:sp>
          <p:nvSpPr>
            <p:cNvPr id="18" name="TextBox 17"/>
            <p:cNvSpPr txBox="1"/>
            <p:nvPr/>
          </p:nvSpPr>
          <p:spPr>
            <a:xfrm>
              <a:off x="5359880" y="1758926"/>
              <a:ext cx="2223923" cy="646331"/>
            </a:xfrm>
            <a:prstGeom prst="rect">
              <a:avLst/>
            </a:prstGeom>
            <a:solidFill>
              <a:schemeClr val="accent6">
                <a:lumMod val="40000"/>
                <a:lumOff val="60000"/>
                <a:alpha val="29000"/>
              </a:schemeClr>
            </a:solidFill>
          </p:spPr>
          <p:txBody>
            <a:bodyPr wrap="square" rtlCol="0">
              <a:spAutoFit/>
            </a:bodyPr>
            <a:lstStyle/>
            <a:p>
              <a:pPr algn="ctr"/>
              <a:r>
                <a:rPr lang="en-US" dirty="0" smtClean="0"/>
                <a:t>Preliminary Crop sown area</a:t>
              </a:r>
              <a:endParaRPr lang="en-US" dirty="0"/>
            </a:p>
          </p:txBody>
        </p:sp>
        <p:sp>
          <p:nvSpPr>
            <p:cNvPr id="19" name="TextBox 18"/>
            <p:cNvSpPr txBox="1"/>
            <p:nvPr/>
          </p:nvSpPr>
          <p:spPr>
            <a:xfrm>
              <a:off x="1381648" y="1766348"/>
              <a:ext cx="2223923" cy="646331"/>
            </a:xfrm>
            <a:prstGeom prst="rect">
              <a:avLst/>
            </a:prstGeom>
            <a:solidFill>
              <a:schemeClr val="accent6">
                <a:lumMod val="40000"/>
                <a:lumOff val="60000"/>
                <a:alpha val="29000"/>
              </a:schemeClr>
            </a:solidFill>
          </p:spPr>
          <p:txBody>
            <a:bodyPr wrap="square" rtlCol="0">
              <a:spAutoFit/>
            </a:bodyPr>
            <a:lstStyle/>
            <a:p>
              <a:pPr algn="ctr"/>
              <a:r>
                <a:rPr lang="en-US" dirty="0" smtClean="0"/>
                <a:t>Rainfall patters &amp; drought onset</a:t>
              </a:r>
              <a:endParaRPr lang="en-US" dirty="0"/>
            </a:p>
          </p:txBody>
        </p:sp>
        <p:sp>
          <p:nvSpPr>
            <p:cNvPr id="20" name="TextBox 19"/>
            <p:cNvSpPr txBox="1"/>
            <p:nvPr/>
          </p:nvSpPr>
          <p:spPr>
            <a:xfrm>
              <a:off x="5304791" y="3946191"/>
              <a:ext cx="2223923" cy="369332"/>
            </a:xfrm>
            <a:prstGeom prst="rect">
              <a:avLst/>
            </a:prstGeom>
            <a:solidFill>
              <a:schemeClr val="accent6">
                <a:lumMod val="40000"/>
                <a:lumOff val="60000"/>
                <a:alpha val="29000"/>
              </a:schemeClr>
            </a:solidFill>
          </p:spPr>
          <p:txBody>
            <a:bodyPr wrap="square" rtlCol="0">
              <a:spAutoFit/>
            </a:bodyPr>
            <a:lstStyle/>
            <a:p>
              <a:pPr algn="ctr"/>
              <a:r>
                <a:rPr lang="en-US" dirty="0" smtClean="0"/>
                <a:t>Crop sown area</a:t>
              </a:r>
              <a:endParaRPr lang="en-US" dirty="0"/>
            </a:p>
          </p:txBody>
        </p:sp>
        <p:sp>
          <p:nvSpPr>
            <p:cNvPr id="21" name="TextBox 20"/>
            <p:cNvSpPr txBox="1"/>
            <p:nvPr/>
          </p:nvSpPr>
          <p:spPr>
            <a:xfrm>
              <a:off x="1502735" y="3912509"/>
              <a:ext cx="2223923" cy="369332"/>
            </a:xfrm>
            <a:prstGeom prst="rect">
              <a:avLst/>
            </a:prstGeom>
            <a:solidFill>
              <a:schemeClr val="accent6">
                <a:lumMod val="40000"/>
                <a:lumOff val="60000"/>
                <a:alpha val="29000"/>
              </a:schemeClr>
            </a:solidFill>
          </p:spPr>
          <p:txBody>
            <a:bodyPr wrap="square" rtlCol="0">
              <a:spAutoFit/>
            </a:bodyPr>
            <a:lstStyle/>
            <a:p>
              <a:pPr algn="ctr"/>
              <a:r>
                <a:rPr lang="en-US" dirty="0" smtClean="0"/>
                <a:t>Crop growth patterns</a:t>
              </a:r>
              <a:endParaRPr lang="en-US" dirty="0"/>
            </a:p>
          </p:txBody>
        </p:sp>
        <p:sp>
          <p:nvSpPr>
            <p:cNvPr id="22" name="Right Arrow 21"/>
            <p:cNvSpPr>
              <a:spLocks noChangeArrowheads="1"/>
            </p:cNvSpPr>
            <p:nvPr/>
          </p:nvSpPr>
          <p:spPr bwMode="auto">
            <a:xfrm flipH="1" flipV="1">
              <a:off x="4609474" y="1959581"/>
              <a:ext cx="750406" cy="276179"/>
            </a:xfrm>
            <a:prstGeom prst="rightArrow">
              <a:avLst>
                <a:gd name="adj1" fmla="val 50000"/>
                <a:gd name="adj2" fmla="val 50000"/>
              </a:avLst>
            </a:prstGeom>
            <a:ln>
              <a:headEnd/>
              <a:tailEnd/>
            </a:ln>
          </p:spPr>
          <p:style>
            <a:lnRef idx="2">
              <a:schemeClr val="accent6"/>
            </a:lnRef>
            <a:fillRef idx="1">
              <a:schemeClr val="lt1"/>
            </a:fillRef>
            <a:effectRef idx="0">
              <a:schemeClr val="accent6"/>
            </a:effectRef>
            <a:fontRef idx="minor">
              <a:schemeClr val="dk1"/>
            </a:fontRef>
          </p:style>
          <p:txBody>
            <a:bodyPr rot="1080000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endParaRPr lang="en-US">
                <a:solidFill>
                  <a:schemeClr val="lt1"/>
                </a:solidFill>
                <a:latin typeface="+mn-lt"/>
                <a:cs typeface="+mn-cs"/>
              </a:endParaRPr>
            </a:p>
          </p:txBody>
        </p:sp>
        <p:sp>
          <p:nvSpPr>
            <p:cNvPr id="23" name="Right Arrow 22"/>
            <p:cNvSpPr/>
            <p:nvPr/>
          </p:nvSpPr>
          <p:spPr>
            <a:xfrm>
              <a:off x="3618403" y="1959559"/>
              <a:ext cx="704323" cy="276204"/>
            </a:xfrm>
            <a:prstGeom prst="rightArrow">
              <a:avLst/>
            </a:prstGeom>
            <a:ln/>
          </p:spPr>
          <p:style>
            <a:lnRef idx="2">
              <a:schemeClr val="accent6"/>
            </a:lnRef>
            <a:fillRef idx="1">
              <a:schemeClr val="lt1"/>
            </a:fillRef>
            <a:effectRef idx="0">
              <a:schemeClr val="accent6"/>
            </a:effectRef>
            <a:fontRef idx="minor">
              <a:schemeClr val="dk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 name="Right Arrow 23"/>
            <p:cNvSpPr>
              <a:spLocks noChangeArrowheads="1"/>
            </p:cNvSpPr>
            <p:nvPr/>
          </p:nvSpPr>
          <p:spPr bwMode="auto">
            <a:xfrm flipH="1" flipV="1">
              <a:off x="4618988" y="3984004"/>
              <a:ext cx="672321" cy="243283"/>
            </a:xfrm>
            <a:prstGeom prst="rightArrow">
              <a:avLst>
                <a:gd name="adj1" fmla="val 50000"/>
                <a:gd name="adj2" fmla="val 50000"/>
              </a:avLst>
            </a:prstGeom>
            <a:ln>
              <a:headEnd/>
              <a:tailEnd/>
            </a:ln>
          </p:spPr>
          <p:style>
            <a:lnRef idx="2">
              <a:schemeClr val="accent6"/>
            </a:lnRef>
            <a:fillRef idx="1">
              <a:schemeClr val="lt1"/>
            </a:fillRef>
            <a:effectRef idx="0">
              <a:schemeClr val="accent6"/>
            </a:effectRef>
            <a:fontRef idx="minor">
              <a:schemeClr val="dk1"/>
            </a:fontRef>
          </p:style>
          <p:txBody>
            <a:bodyPr rot="1080000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endParaRPr lang="en-US">
                <a:solidFill>
                  <a:schemeClr val="lt1"/>
                </a:solidFill>
                <a:latin typeface="+mn-lt"/>
                <a:cs typeface="+mn-cs"/>
              </a:endParaRPr>
            </a:p>
          </p:txBody>
        </p:sp>
        <p:sp>
          <p:nvSpPr>
            <p:cNvPr id="25" name="Right Arrow 24"/>
            <p:cNvSpPr/>
            <p:nvPr/>
          </p:nvSpPr>
          <p:spPr>
            <a:xfrm>
              <a:off x="3728386" y="3984004"/>
              <a:ext cx="605089" cy="242599"/>
            </a:xfrm>
            <a:prstGeom prst="rightArrow">
              <a:avLst/>
            </a:prstGeom>
            <a:ln/>
          </p:spPr>
          <p:style>
            <a:lnRef idx="2">
              <a:schemeClr val="accent6"/>
            </a:lnRef>
            <a:fillRef idx="1">
              <a:schemeClr val="lt1"/>
            </a:fillRef>
            <a:effectRef idx="0">
              <a:schemeClr val="accent6"/>
            </a:effectRef>
            <a:fontRef idx="minor">
              <a:schemeClr val="dk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spTree>
    <p:extLst>
      <p:ext uri="{BB962C8B-B14F-4D97-AF65-F5344CB8AC3E}">
        <p14:creationId xmlns:p14="http://schemas.microsoft.com/office/powerpoint/2010/main" val="317975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fqamer\Pictures\dan\WP_20131128_010.jpg"/>
          <p:cNvPicPr/>
          <p:nvPr/>
        </p:nvPicPr>
        <p:blipFill>
          <a:blip r:embed="rId2" cstate="email"/>
          <a:srcRect/>
          <a:stretch>
            <a:fillRect/>
          </a:stretch>
        </p:blipFill>
        <p:spPr bwMode="auto">
          <a:xfrm>
            <a:off x="258176" y="3308499"/>
            <a:ext cx="3042373" cy="1531840"/>
          </a:xfrm>
          <a:prstGeom prst="rect">
            <a:avLst/>
          </a:prstGeom>
          <a:noFill/>
          <a:ln w="9525">
            <a:noFill/>
            <a:miter lim="800000"/>
            <a:headEnd/>
            <a:tailEnd/>
          </a:ln>
        </p:spPr>
      </p:pic>
      <p:pic>
        <p:nvPicPr>
          <p:cNvPr id="3" name="Picture 2" descr="C:\Biratnagar\IMG_25149.jpg"/>
          <p:cNvPicPr/>
          <p:nvPr/>
        </p:nvPicPr>
        <p:blipFill>
          <a:blip r:embed="rId3" cstate="email"/>
          <a:srcRect/>
          <a:stretch>
            <a:fillRect/>
          </a:stretch>
        </p:blipFill>
        <p:spPr bwMode="auto">
          <a:xfrm>
            <a:off x="3923848" y="3010778"/>
            <a:ext cx="4392202" cy="2200107"/>
          </a:xfrm>
          <a:prstGeom prst="rect">
            <a:avLst/>
          </a:prstGeom>
          <a:noFill/>
        </p:spPr>
      </p:pic>
      <p:sp>
        <p:nvSpPr>
          <p:cNvPr id="8" name="Title 1"/>
          <p:cNvSpPr>
            <a:spLocks noGrp="1"/>
          </p:cNvSpPr>
          <p:nvPr>
            <p:ph type="title"/>
          </p:nvPr>
        </p:nvSpPr>
        <p:spPr>
          <a:xfrm>
            <a:off x="0" y="0"/>
            <a:ext cx="5867400" cy="981075"/>
          </a:xfrm>
        </p:spPr>
        <p:txBody>
          <a:bodyPr>
            <a:normAutofit/>
          </a:bodyPr>
          <a:lstStyle/>
          <a:p>
            <a:r>
              <a:rPr lang="en-US" sz="2800" b="1" dirty="0" smtClean="0">
                <a:solidFill>
                  <a:srgbClr val="FFFF00"/>
                </a:solidFill>
              </a:rPr>
              <a:t>Cooperation and consultations </a:t>
            </a:r>
            <a:endParaRPr lang="en-US" sz="2800" b="1" dirty="0">
              <a:solidFill>
                <a:srgbClr val="FFFF00"/>
              </a:solidFill>
            </a:endParaRPr>
          </a:p>
        </p:txBody>
      </p:sp>
      <p:pic>
        <p:nvPicPr>
          <p:cNvPr id="6" name="Picture 7" descr="D:\Programmes\SERVIR_2014\Agri_Nepal\consultation_2014\photograph (15).JPG"/>
          <p:cNvPicPr>
            <a:picLocks noChangeAspect="1" noChangeArrowheads="1"/>
          </p:cNvPicPr>
          <p:nvPr/>
        </p:nvPicPr>
        <p:blipFill>
          <a:blip r:embed="rId4" cstate="print">
            <a:lum contrast="10000"/>
          </a:blip>
          <a:srcRect l="9376" t="28458" r="834" b="5191"/>
          <a:stretch>
            <a:fillRect/>
          </a:stretch>
        </p:blipFill>
        <p:spPr bwMode="auto">
          <a:xfrm>
            <a:off x="5005151" y="1026870"/>
            <a:ext cx="3890442" cy="2156148"/>
          </a:xfrm>
          <a:prstGeom prst="rect">
            <a:avLst/>
          </a:prstGeom>
          <a:noFill/>
        </p:spPr>
      </p:pic>
      <p:pic>
        <p:nvPicPr>
          <p:cNvPr id="7" name="Picture 3"/>
          <p:cNvPicPr>
            <a:picLocks noChangeAspect="1" noChangeArrowheads="1"/>
          </p:cNvPicPr>
          <p:nvPr/>
        </p:nvPicPr>
        <p:blipFill rotWithShape="1">
          <a:blip r:embed="rId5"/>
          <a:srcRect t="8801"/>
          <a:stretch/>
        </p:blipFill>
        <p:spPr bwMode="auto">
          <a:xfrm>
            <a:off x="6119949" y="4995650"/>
            <a:ext cx="2590800" cy="1772094"/>
          </a:xfrm>
          <a:prstGeom prst="rect">
            <a:avLst/>
          </a:prstGeom>
          <a:noFill/>
          <a:ln w="9525">
            <a:noFill/>
            <a:miter lim="800000"/>
            <a:headEnd/>
            <a:tailEnd/>
          </a:ln>
          <a:effectLst/>
        </p:spPr>
      </p:pic>
      <p:pic>
        <p:nvPicPr>
          <p:cNvPr id="1026" name="Picture 2" descr="D:\Programmes\SERVIR_2014\Agri_Nepal\field_photos\100_4103.JPG"/>
          <p:cNvPicPr>
            <a:picLocks noChangeAspect="1" noChangeArrowheads="1"/>
          </p:cNvPicPr>
          <p:nvPr/>
        </p:nvPicPr>
        <p:blipFill>
          <a:blip r:embed="rId6" cstate="print"/>
          <a:srcRect b="6674"/>
          <a:stretch>
            <a:fillRect/>
          </a:stretch>
        </p:blipFill>
        <p:spPr bwMode="auto">
          <a:xfrm>
            <a:off x="522351" y="4923939"/>
            <a:ext cx="2590800" cy="1813560"/>
          </a:xfrm>
          <a:prstGeom prst="rect">
            <a:avLst/>
          </a:prstGeom>
          <a:noFill/>
        </p:spPr>
      </p:pic>
      <p:pic>
        <p:nvPicPr>
          <p:cNvPr id="1027" name="Picture 3" descr="D:\Programmes\SERVIR_2014\Agri_Nepal\field_photos\100_4135.JPG"/>
          <p:cNvPicPr>
            <a:picLocks noChangeAspect="1" noChangeArrowheads="1"/>
          </p:cNvPicPr>
          <p:nvPr/>
        </p:nvPicPr>
        <p:blipFill>
          <a:blip r:embed="rId7" cstate="print"/>
          <a:srcRect/>
          <a:stretch>
            <a:fillRect/>
          </a:stretch>
        </p:blipFill>
        <p:spPr bwMode="auto">
          <a:xfrm>
            <a:off x="3456971" y="4995650"/>
            <a:ext cx="2243999" cy="1683126"/>
          </a:xfrm>
          <a:prstGeom prst="rect">
            <a:avLst/>
          </a:prstGeom>
          <a:noFill/>
        </p:spPr>
      </p:pic>
      <p:sp>
        <p:nvSpPr>
          <p:cNvPr id="5" name="AutoShape 2" descr="https://photos-1.dropbox.com/t/2/AAA7-iSwejIZZ-MN6ofCNUoGrjibF5GxBWy-L_3VtNLIwg/12/65074711/jpeg/32x32/1/1442293200/0/2/RAJ_0437.JPG/CJfsgx8gASACIAMgBCAFIAYgBygBKAIoBw/fKKgCKOjbTKY6f-pm5MNR4QH9f-cJaeC2zVUjMs0JbY?size=1280x960&amp;size_mode=2"/>
          <p:cNvSpPr>
            <a:spLocks noChangeAspect="1" noChangeArrowheads="1"/>
          </p:cNvSpPr>
          <p:nvPr/>
        </p:nvSpPr>
        <p:spPr bwMode="auto">
          <a:xfrm>
            <a:off x="-1418045" y="1386625"/>
            <a:ext cx="1526691" cy="15266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https://photos-1.dropbox.com/t/2/AAA7-iSwejIZZ-MN6ofCNUoGrjibF5GxBWy-L_3VtNLIwg/12/65074711/jpeg/32x32/1/1442293200/0/2/RAJ_0437.JPG/CJfsgx8gASACIAMgBCAFIAYgBygBKAIoBw/fKKgCKOjbTKY6f-pm5MNR4QH9f-cJaeC2zVUjMs0JbY?size_mode=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9203" t="16451" r="13441" b="18012"/>
          <a:stretch/>
        </p:blipFill>
        <p:spPr>
          <a:xfrm>
            <a:off x="522351" y="1026870"/>
            <a:ext cx="4069095" cy="2289686"/>
          </a:xfrm>
          <a:prstGeom prst="rect">
            <a:avLst/>
          </a:prstGeom>
        </p:spPr>
      </p:pic>
    </p:spTree>
    <p:extLst>
      <p:ext uri="{BB962C8B-B14F-4D97-AF65-F5344CB8AC3E}">
        <p14:creationId xmlns:p14="http://schemas.microsoft.com/office/powerpoint/2010/main" val="2913759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bwMode="auto">
          <a:xfrm>
            <a:off x="5158775" y="982535"/>
            <a:ext cx="3506760" cy="923330"/>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dirty="0">
                <a:solidFill>
                  <a:srgbClr val="800000"/>
                </a:solidFill>
                <a:latin typeface="+mn-lt"/>
                <a:ea typeface="+mj-ea"/>
                <a:cs typeface="+mj-cs"/>
              </a:rPr>
              <a:t>In season crop growth </a:t>
            </a:r>
            <a:r>
              <a:rPr lang="en-US" dirty="0" smtClean="0">
                <a:solidFill>
                  <a:srgbClr val="800000"/>
                </a:solidFill>
                <a:latin typeface="+mn-lt"/>
                <a:ea typeface="+mj-ea"/>
                <a:cs typeface="+mj-cs"/>
              </a:rPr>
              <a:t>monitoring using MODIS data product MOD13Q1</a:t>
            </a:r>
            <a:endParaRPr lang="en-US" dirty="0">
              <a:solidFill>
                <a:srgbClr val="800000"/>
              </a:solidFill>
              <a:latin typeface="+mn-lt"/>
              <a:ea typeface="+mj-ea"/>
              <a:cs typeface="+mj-cs"/>
            </a:endParaRPr>
          </a:p>
        </p:txBody>
      </p:sp>
      <p:pic>
        <p:nvPicPr>
          <p:cNvPr id="143363" name="Picture 22" descr="D:\MENRIS\HICAP\NEPAL_MODIS_DATA\Nepal_tif_ENVI\Anomalies_2011_2012\Wheat_2013\wheat_2013_03.jpg"/>
          <p:cNvPicPr>
            <a:picLocks noChangeAspect="1" noChangeArrowheads="1"/>
          </p:cNvPicPr>
          <p:nvPr/>
        </p:nvPicPr>
        <p:blipFill>
          <a:blip r:embed="rId3"/>
          <a:srcRect t="6667"/>
          <a:stretch>
            <a:fillRect/>
          </a:stretch>
        </p:blipFill>
        <p:spPr bwMode="auto">
          <a:xfrm>
            <a:off x="4602558" y="2083349"/>
            <a:ext cx="4404917" cy="3854302"/>
          </a:xfrm>
          <a:prstGeom prst="rect">
            <a:avLst/>
          </a:prstGeom>
          <a:noFill/>
          <a:ln w="9525">
            <a:noFill/>
            <a:miter lim="800000"/>
            <a:headEnd/>
            <a:tailEnd/>
          </a:ln>
        </p:spPr>
      </p:pic>
      <p:sp>
        <p:nvSpPr>
          <p:cNvPr id="143364" name="TextBox 24"/>
          <p:cNvSpPr txBox="1">
            <a:spLocks noChangeArrowheads="1"/>
          </p:cNvSpPr>
          <p:nvPr/>
        </p:nvSpPr>
        <p:spPr bwMode="auto">
          <a:xfrm>
            <a:off x="150813" y="22301"/>
            <a:ext cx="8856662" cy="954107"/>
          </a:xfrm>
          <a:prstGeom prst="rect">
            <a:avLst/>
          </a:prstGeom>
          <a:noFill/>
          <a:ln w="9525">
            <a:noFill/>
            <a:miter lim="800000"/>
            <a:headEnd/>
            <a:tailEnd/>
          </a:ln>
        </p:spPr>
        <p:txBody>
          <a:bodyPr wrap="square">
            <a:spAutoFit/>
          </a:bodyPr>
          <a:lstStyle/>
          <a:p>
            <a:pPr marL="571500" indent="-571500" algn="ctr">
              <a:buAutoNum type="romanUcPeriod"/>
            </a:pPr>
            <a:r>
              <a:rPr lang="en-US" sz="2800" b="1" dirty="0" smtClean="0">
                <a:solidFill>
                  <a:srgbClr val="0000FF"/>
                </a:solidFill>
              </a:rPr>
              <a:t>Crop sown area and </a:t>
            </a:r>
          </a:p>
          <a:p>
            <a:pPr marL="571500" indent="-571500" algn="ctr">
              <a:buAutoNum type="romanUcPeriod"/>
            </a:pPr>
            <a:r>
              <a:rPr lang="en-US" sz="2800" b="1" dirty="0" smtClean="0">
                <a:solidFill>
                  <a:srgbClr val="0000FF"/>
                </a:solidFill>
              </a:rPr>
              <a:t>in season crop growth monitoring</a:t>
            </a:r>
            <a:endParaRPr lang="en-US" sz="2800" b="1" dirty="0">
              <a:solidFill>
                <a:srgbClr val="0000FF"/>
              </a:solidFill>
            </a:endParaRPr>
          </a:p>
        </p:txBody>
      </p:sp>
      <p:pic>
        <p:nvPicPr>
          <p:cNvPr id="10" name="Content Placeholder 3"/>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18942" y="1945757"/>
            <a:ext cx="5039833" cy="4803849"/>
          </a:xfrm>
          <a:prstGeom prst="rect">
            <a:avLst/>
          </a:prstGeom>
          <a:noFill/>
        </p:spPr>
      </p:pic>
      <p:sp>
        <p:nvSpPr>
          <p:cNvPr id="12" name="Rectangle 11"/>
          <p:cNvSpPr/>
          <p:nvPr/>
        </p:nvSpPr>
        <p:spPr>
          <a:xfrm>
            <a:off x="150813" y="991588"/>
            <a:ext cx="4123476" cy="923330"/>
          </a:xfrm>
          <a:prstGeom prst="rect">
            <a:avLst/>
          </a:prstGeom>
        </p:spPr>
        <p:txBody>
          <a:bodyPr wrap="square">
            <a:spAutoFit/>
          </a:bodyPr>
          <a:lstStyle/>
          <a:p>
            <a:r>
              <a:rPr lang="en-US" dirty="0">
                <a:solidFill>
                  <a:srgbClr val="800000"/>
                </a:solidFill>
                <a:ea typeface="+mj-ea"/>
                <a:cs typeface="+mj-cs"/>
              </a:rPr>
              <a:t>Hierarchical decision tree </a:t>
            </a:r>
            <a:r>
              <a:rPr lang="en-US" dirty="0" smtClean="0">
                <a:solidFill>
                  <a:srgbClr val="800000"/>
                </a:solidFill>
                <a:ea typeface="+mj-ea"/>
                <a:cs typeface="+mj-cs"/>
              </a:rPr>
              <a:t>for crop sown area based agriculture area mask and crop calendar</a:t>
            </a:r>
            <a:endParaRPr lang="en-US" dirty="0">
              <a:solidFill>
                <a:srgbClr val="800000"/>
              </a:solidFill>
              <a:ea typeface="+mj-ea"/>
              <a:cs typeface="+mj-cs"/>
            </a:endParaRPr>
          </a:p>
        </p:txBody>
      </p:sp>
      <p:sp>
        <p:nvSpPr>
          <p:cNvPr id="4" name="TextBox 3"/>
          <p:cNvSpPr txBox="1"/>
          <p:nvPr/>
        </p:nvSpPr>
        <p:spPr>
          <a:xfrm>
            <a:off x="4050770" y="6344831"/>
            <a:ext cx="1044901" cy="307777"/>
          </a:xfrm>
          <a:prstGeom prst="rect">
            <a:avLst/>
          </a:prstGeom>
          <a:solidFill>
            <a:schemeClr val="accent6">
              <a:lumMod val="40000"/>
              <a:lumOff val="60000"/>
            </a:schemeClr>
          </a:solidFill>
        </p:spPr>
        <p:txBody>
          <a:bodyPr wrap="none" rtlCol="0">
            <a:spAutoFit/>
          </a:bodyPr>
          <a:lstStyle/>
          <a:p>
            <a:r>
              <a:rPr lang="en-US" sz="1400" dirty="0" smtClean="0"/>
              <a:t>Other crops</a:t>
            </a:r>
            <a:endParaRPr lang="en-US" sz="1400" dirty="0"/>
          </a:p>
        </p:txBody>
      </p:sp>
    </p:spTree>
    <p:extLst>
      <p:ext uri="{BB962C8B-B14F-4D97-AF65-F5344CB8AC3E}">
        <p14:creationId xmlns:p14="http://schemas.microsoft.com/office/powerpoint/2010/main" val="271509886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a:stretch>
            <a:fillRect/>
          </a:stretch>
        </p:blipFill>
        <p:spPr bwMode="auto">
          <a:xfrm>
            <a:off x="0" y="1201581"/>
            <a:ext cx="9144000" cy="5427820"/>
          </a:xfrm>
          <a:prstGeom prst="rect">
            <a:avLst/>
          </a:prstGeom>
          <a:noFill/>
          <a:ln w="9525">
            <a:noFill/>
            <a:miter lim="800000"/>
            <a:headEnd/>
            <a:tailEnd/>
          </a:ln>
          <a:effectLst/>
        </p:spPr>
      </p:pic>
      <p:sp>
        <p:nvSpPr>
          <p:cNvPr id="14" name="TextBox 13"/>
          <p:cNvSpPr txBox="1"/>
          <p:nvPr/>
        </p:nvSpPr>
        <p:spPr>
          <a:xfrm>
            <a:off x="1334089" y="185487"/>
            <a:ext cx="6906985" cy="954107"/>
          </a:xfrm>
          <a:prstGeom prst="rect">
            <a:avLst/>
          </a:prstGeom>
          <a:noFill/>
        </p:spPr>
        <p:txBody>
          <a:bodyPr wrap="square" rtlCol="0">
            <a:spAutoFit/>
          </a:bodyPr>
          <a:lstStyle/>
          <a:p>
            <a:pPr algn="ctr"/>
            <a:r>
              <a:rPr lang="en-US" sz="2800" b="1" dirty="0" smtClean="0"/>
              <a:t>Rice crop area and vegetation growth during El Nino conditions (12 August – 2014)</a:t>
            </a:r>
            <a:endParaRPr lang="en-US" sz="2800" b="1" dirty="0"/>
          </a:p>
        </p:txBody>
      </p:sp>
      <p:sp>
        <p:nvSpPr>
          <p:cNvPr id="15" name="TextBox 14"/>
          <p:cNvSpPr txBox="1"/>
          <p:nvPr/>
        </p:nvSpPr>
        <p:spPr>
          <a:xfrm>
            <a:off x="4033557" y="3450771"/>
            <a:ext cx="652743" cy="369332"/>
          </a:xfrm>
          <a:prstGeom prst="rect">
            <a:avLst/>
          </a:prstGeom>
          <a:noFill/>
        </p:spPr>
        <p:txBody>
          <a:bodyPr wrap="none" rtlCol="0">
            <a:spAutoFit/>
          </a:bodyPr>
          <a:lstStyle/>
          <a:p>
            <a:r>
              <a:rPr lang="en-US" b="1" dirty="0" smtClean="0"/>
              <a:t>2013</a:t>
            </a:r>
            <a:endParaRPr lang="en-US" b="1" dirty="0"/>
          </a:p>
        </p:txBody>
      </p:sp>
      <p:sp>
        <p:nvSpPr>
          <p:cNvPr id="16" name="TextBox 15"/>
          <p:cNvSpPr txBox="1"/>
          <p:nvPr/>
        </p:nvSpPr>
        <p:spPr>
          <a:xfrm>
            <a:off x="8388035" y="3450771"/>
            <a:ext cx="652743" cy="369332"/>
          </a:xfrm>
          <a:prstGeom prst="rect">
            <a:avLst/>
          </a:prstGeom>
          <a:noFill/>
        </p:spPr>
        <p:txBody>
          <a:bodyPr wrap="none" rtlCol="0">
            <a:spAutoFit/>
          </a:bodyPr>
          <a:lstStyle/>
          <a:p>
            <a:r>
              <a:rPr lang="en-US" b="1" dirty="0" smtClean="0"/>
              <a:t>2014</a:t>
            </a:r>
            <a:endParaRPr lang="en-US" b="1" dirty="0"/>
          </a:p>
        </p:txBody>
      </p:sp>
      <p:sp>
        <p:nvSpPr>
          <p:cNvPr id="19" name="TextBox 18"/>
          <p:cNvSpPr txBox="1"/>
          <p:nvPr/>
        </p:nvSpPr>
        <p:spPr>
          <a:xfrm>
            <a:off x="4071654" y="6232140"/>
            <a:ext cx="652743" cy="369332"/>
          </a:xfrm>
          <a:prstGeom prst="rect">
            <a:avLst/>
          </a:prstGeom>
          <a:noFill/>
        </p:spPr>
        <p:txBody>
          <a:bodyPr wrap="none" rtlCol="0">
            <a:spAutoFit/>
          </a:bodyPr>
          <a:lstStyle/>
          <a:p>
            <a:r>
              <a:rPr lang="en-US" b="1" dirty="0" smtClean="0"/>
              <a:t>2013</a:t>
            </a:r>
            <a:endParaRPr lang="en-US" b="1" dirty="0"/>
          </a:p>
        </p:txBody>
      </p:sp>
      <p:sp>
        <p:nvSpPr>
          <p:cNvPr id="20" name="TextBox 19"/>
          <p:cNvSpPr txBox="1"/>
          <p:nvPr/>
        </p:nvSpPr>
        <p:spPr>
          <a:xfrm>
            <a:off x="8426132" y="6232140"/>
            <a:ext cx="652743" cy="369332"/>
          </a:xfrm>
          <a:prstGeom prst="rect">
            <a:avLst/>
          </a:prstGeom>
          <a:noFill/>
        </p:spPr>
        <p:txBody>
          <a:bodyPr wrap="none" rtlCol="0">
            <a:spAutoFit/>
          </a:bodyPr>
          <a:lstStyle/>
          <a:p>
            <a:r>
              <a:rPr lang="en-US" b="1" dirty="0" smtClean="0"/>
              <a:t>2014</a:t>
            </a:r>
            <a:endParaRPr lang="en-US" b="1" dirty="0"/>
          </a:p>
        </p:txBody>
      </p:sp>
    </p:spTree>
    <p:extLst>
      <p:ext uri="{BB962C8B-B14F-4D97-AF65-F5344CB8AC3E}">
        <p14:creationId xmlns:p14="http://schemas.microsoft.com/office/powerpoint/2010/main" val="74384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532" y="5257800"/>
            <a:ext cx="8610600" cy="923330"/>
          </a:xfrm>
          <a:prstGeom prst="rect">
            <a:avLst/>
          </a:prstGeom>
          <a:noFill/>
        </p:spPr>
        <p:txBody>
          <a:bodyPr wrap="square" rtlCol="0">
            <a:spAutoFit/>
          </a:bodyPr>
          <a:lstStyle/>
          <a:p>
            <a:r>
              <a:rPr lang="en-US" dirty="0" smtClean="0"/>
              <a:t>The preliminary assessment of paddy crop sown area  based on MODIS NDVI data of 177 and 193 Julian days of 2015 shows that there is 7% increase  in area as compared to that of 2014 (10% decrease as compared to 2013). </a:t>
            </a:r>
            <a:endParaRPr lang="en-US" dirty="0"/>
          </a:p>
        </p:txBody>
      </p:sp>
      <p:sp>
        <p:nvSpPr>
          <p:cNvPr id="8" name="TextBox 7"/>
          <p:cNvSpPr txBox="1"/>
          <p:nvPr/>
        </p:nvSpPr>
        <p:spPr>
          <a:xfrm>
            <a:off x="457200" y="75932"/>
            <a:ext cx="8229600" cy="369332"/>
          </a:xfrm>
          <a:prstGeom prst="rect">
            <a:avLst/>
          </a:prstGeom>
          <a:noFill/>
        </p:spPr>
        <p:txBody>
          <a:bodyPr wrap="square" rtlCol="0">
            <a:spAutoFit/>
          </a:bodyPr>
          <a:lstStyle/>
          <a:p>
            <a:r>
              <a:rPr lang="en-US" b="1" dirty="0" smtClean="0">
                <a:solidFill>
                  <a:schemeClr val="accent2">
                    <a:lumMod val="50000"/>
                  </a:schemeClr>
                </a:solidFill>
              </a:rPr>
              <a:t>Comparison in district-wise paddy crop sown area of 2014 and 2015  (</a:t>
            </a:r>
            <a:r>
              <a:rPr lang="en-US" b="1" dirty="0" err="1" smtClean="0">
                <a:solidFill>
                  <a:schemeClr val="accent2">
                    <a:lumMod val="50000"/>
                  </a:schemeClr>
                </a:solidFill>
              </a:rPr>
              <a:t>Terai</a:t>
            </a:r>
            <a:r>
              <a:rPr lang="en-US" b="1" dirty="0" smtClean="0">
                <a:solidFill>
                  <a:schemeClr val="accent2">
                    <a:lumMod val="50000"/>
                  </a:schemeClr>
                </a:solidFill>
              </a:rPr>
              <a:t> Districts)</a:t>
            </a:r>
            <a:endParaRPr lang="en-US" b="1" dirty="0">
              <a:solidFill>
                <a:schemeClr val="accent2">
                  <a:lumMod val="50000"/>
                </a:schemeClr>
              </a:solidFill>
            </a:endParaRPr>
          </a:p>
        </p:txBody>
      </p:sp>
      <p:graphicFrame>
        <p:nvGraphicFramePr>
          <p:cNvPr id="6" name="Table 5"/>
          <p:cNvGraphicFramePr>
            <a:graphicFrameLocks noGrp="1"/>
          </p:cNvGraphicFramePr>
          <p:nvPr>
            <p:extLst/>
          </p:nvPr>
        </p:nvGraphicFramePr>
        <p:xfrm>
          <a:off x="1066800" y="488332"/>
          <a:ext cx="6700402" cy="4582550"/>
        </p:xfrm>
        <a:graphic>
          <a:graphicData uri="http://schemas.openxmlformats.org/drawingml/2006/table">
            <a:tbl>
              <a:tblPr>
                <a:tableStyleId>{5940675A-B579-460E-94D1-54222C63F5DA}</a:tableStyleId>
              </a:tblPr>
              <a:tblGrid>
                <a:gridCol w="1098249"/>
                <a:gridCol w="852777"/>
                <a:gridCol w="807536"/>
                <a:gridCol w="1567152"/>
                <a:gridCol w="807536"/>
                <a:gridCol w="1567152"/>
              </a:tblGrid>
              <a:tr h="161642">
                <a:tc rowSpan="2">
                  <a:txBody>
                    <a:bodyPr/>
                    <a:lstStyle/>
                    <a:p>
                      <a:pPr algn="l" fontAlgn="b"/>
                      <a:r>
                        <a:rPr lang="en-US" sz="1000" b="1" u="none" strike="noStrike" dirty="0">
                          <a:effectLst/>
                        </a:rPr>
                        <a:t>Districts</a:t>
                      </a:r>
                      <a:endParaRPr lang="en-US" sz="1000" b="1" i="0" u="none" strike="noStrike" dirty="0">
                        <a:solidFill>
                          <a:srgbClr val="000000"/>
                        </a:solidFill>
                        <a:effectLst/>
                        <a:latin typeface="Calibri"/>
                      </a:endParaRPr>
                    </a:p>
                  </a:txBody>
                  <a:tcPr marL="8082" marR="8082" marT="8082" marB="0" anchor="b"/>
                </a:tc>
                <a:tc gridSpan="3">
                  <a:txBody>
                    <a:bodyPr/>
                    <a:lstStyle/>
                    <a:p>
                      <a:pPr algn="l" fontAlgn="b"/>
                      <a:r>
                        <a:rPr lang="en-US" sz="1000" b="1" u="none" strike="noStrike" dirty="0">
                          <a:effectLst/>
                        </a:rPr>
                        <a:t>Rice Crop Sown Area (MODIS)</a:t>
                      </a:r>
                      <a:endParaRPr lang="en-US" sz="1000" b="1" i="0" u="none" strike="noStrike" dirty="0">
                        <a:solidFill>
                          <a:srgbClr val="000000"/>
                        </a:solidFill>
                        <a:effectLst/>
                        <a:latin typeface="Calibri"/>
                      </a:endParaRPr>
                    </a:p>
                  </a:txBody>
                  <a:tcPr marL="8082" marR="8082" marT="8082" marB="0" anchor="b"/>
                </a:tc>
                <a:tc hMerge="1">
                  <a:txBody>
                    <a:bodyPr/>
                    <a:lstStyle/>
                    <a:p>
                      <a:endParaRPr lang="en-US"/>
                    </a:p>
                  </a:txBody>
                  <a:tcPr/>
                </a:tc>
                <a:tc hMerge="1">
                  <a:txBody>
                    <a:bodyPr/>
                    <a:lstStyle/>
                    <a:p>
                      <a:endParaRPr lang="en-US"/>
                    </a:p>
                  </a:txBody>
                  <a:tcPr/>
                </a:tc>
                <a:tc>
                  <a:txBody>
                    <a:bodyPr/>
                    <a:lstStyle/>
                    <a:p>
                      <a:pPr algn="l" fontAlgn="b"/>
                      <a:endParaRPr lang="en-US" sz="1000" b="1" i="0" u="none" strike="noStrike" dirty="0">
                        <a:solidFill>
                          <a:srgbClr val="000000"/>
                        </a:solidFill>
                        <a:effectLst/>
                        <a:latin typeface="Calibri"/>
                      </a:endParaRPr>
                    </a:p>
                  </a:txBody>
                  <a:tcPr marL="8082" marR="8082" marT="8082" marB="0" anchor="b"/>
                </a:tc>
                <a:tc>
                  <a:txBody>
                    <a:bodyPr/>
                    <a:lstStyle/>
                    <a:p>
                      <a:pPr algn="l" fontAlgn="b"/>
                      <a:endParaRPr lang="en-US" sz="1000" b="1" i="0" u="none" strike="noStrike" dirty="0">
                        <a:solidFill>
                          <a:srgbClr val="000000"/>
                        </a:solidFill>
                        <a:effectLst/>
                        <a:latin typeface="Calibri"/>
                      </a:endParaRPr>
                    </a:p>
                  </a:txBody>
                  <a:tcPr marL="8082" marR="8082" marT="8082" marB="0" anchor="b"/>
                </a:tc>
              </a:tr>
              <a:tr h="161642">
                <a:tc vMerge="1">
                  <a:txBody>
                    <a:bodyPr/>
                    <a:lstStyle/>
                    <a:p>
                      <a:endParaRPr lang="en-US"/>
                    </a:p>
                  </a:txBody>
                  <a:tcPr/>
                </a:tc>
                <a:tc>
                  <a:txBody>
                    <a:bodyPr/>
                    <a:lstStyle/>
                    <a:p>
                      <a:pPr algn="l" fontAlgn="b"/>
                      <a:r>
                        <a:rPr lang="en-US" sz="1000" b="1" u="none" strike="noStrike" dirty="0" smtClean="0">
                          <a:effectLst/>
                        </a:rPr>
                        <a:t>2015</a:t>
                      </a:r>
                      <a:r>
                        <a:rPr lang="en-US" sz="1000" b="1" u="none" strike="noStrike" baseline="0" dirty="0" smtClean="0">
                          <a:effectLst/>
                        </a:rPr>
                        <a:t> </a:t>
                      </a:r>
                      <a:r>
                        <a:rPr lang="en-US" sz="1000" b="1" u="none" strike="noStrike" dirty="0" smtClean="0">
                          <a:effectLst/>
                        </a:rPr>
                        <a:t>Area </a:t>
                      </a:r>
                      <a:r>
                        <a:rPr lang="en-US" sz="1000" b="1" u="none" strike="noStrike" dirty="0">
                          <a:effectLst/>
                        </a:rPr>
                        <a:t>(ha)</a:t>
                      </a:r>
                      <a:endParaRPr lang="en-US" sz="1000" b="1" i="0" u="none" strike="noStrike" dirty="0">
                        <a:solidFill>
                          <a:srgbClr val="000000"/>
                        </a:solidFill>
                        <a:effectLst/>
                        <a:latin typeface="Calibri"/>
                      </a:endParaRPr>
                    </a:p>
                  </a:txBody>
                  <a:tcPr marL="8082" marR="8082" marT="8082" marB="0" anchor="b"/>
                </a:tc>
                <a:tc>
                  <a:txBody>
                    <a:bodyPr/>
                    <a:lstStyle/>
                    <a:p>
                      <a:pPr algn="l" fontAlgn="b"/>
                      <a:r>
                        <a:rPr lang="en-US" sz="1000" b="1" u="none" strike="noStrike" dirty="0">
                          <a:effectLst/>
                        </a:rPr>
                        <a:t>2014 </a:t>
                      </a:r>
                      <a:r>
                        <a:rPr lang="en-US" sz="1000" b="1" u="none" strike="noStrike" dirty="0" smtClean="0">
                          <a:effectLst/>
                        </a:rPr>
                        <a:t>Area(ha</a:t>
                      </a:r>
                      <a:r>
                        <a:rPr lang="en-US" sz="1000" b="1" u="none" strike="noStrike" dirty="0">
                          <a:effectLst/>
                        </a:rPr>
                        <a:t>)</a:t>
                      </a:r>
                      <a:endParaRPr lang="en-US" sz="1000" b="1" i="0" u="none" strike="noStrike" dirty="0">
                        <a:solidFill>
                          <a:srgbClr val="000000"/>
                        </a:solidFill>
                        <a:effectLst/>
                        <a:latin typeface="Calibri"/>
                      </a:endParaRPr>
                    </a:p>
                  </a:txBody>
                  <a:tcPr marL="8082" marR="8082" marT="8082" marB="0" anchor="b"/>
                </a:tc>
                <a:tc>
                  <a:txBody>
                    <a:bodyPr/>
                    <a:lstStyle/>
                    <a:p>
                      <a:pPr algn="l" fontAlgn="b"/>
                      <a:r>
                        <a:rPr lang="en-US" sz="1000" b="1" u="none" strike="noStrike" dirty="0">
                          <a:effectLst/>
                        </a:rPr>
                        <a:t>% </a:t>
                      </a:r>
                      <a:r>
                        <a:rPr lang="en-US" sz="1000" b="1" u="none" strike="noStrike" dirty="0" smtClean="0">
                          <a:effectLst/>
                        </a:rPr>
                        <a:t>Change </a:t>
                      </a:r>
                      <a:r>
                        <a:rPr lang="en-US" sz="1000" b="1" u="none" strike="noStrike" dirty="0">
                          <a:effectLst/>
                        </a:rPr>
                        <a:t>of 2015 </a:t>
                      </a:r>
                      <a:r>
                        <a:rPr lang="en-US" sz="1000" b="1" u="none" strike="noStrike" dirty="0" smtClean="0">
                          <a:effectLst/>
                        </a:rPr>
                        <a:t>from </a:t>
                      </a:r>
                      <a:r>
                        <a:rPr lang="en-US" sz="1000" b="1" u="none" strike="noStrike" dirty="0">
                          <a:effectLst/>
                        </a:rPr>
                        <a:t>2014</a:t>
                      </a:r>
                      <a:endParaRPr lang="en-US" sz="1000" b="1" i="0" u="none" strike="noStrike" dirty="0">
                        <a:solidFill>
                          <a:srgbClr val="000000"/>
                        </a:solidFill>
                        <a:effectLst/>
                        <a:latin typeface="Calibri"/>
                      </a:endParaRPr>
                    </a:p>
                  </a:txBody>
                  <a:tcPr marL="8082" marR="8082" marT="8082" marB="0" anchor="b"/>
                </a:tc>
                <a:tc>
                  <a:txBody>
                    <a:bodyPr/>
                    <a:lstStyle/>
                    <a:p>
                      <a:pPr algn="l" fontAlgn="b"/>
                      <a:r>
                        <a:rPr lang="en-US" sz="1000" b="1" u="none" strike="noStrike" dirty="0">
                          <a:effectLst/>
                        </a:rPr>
                        <a:t>2013 </a:t>
                      </a:r>
                      <a:r>
                        <a:rPr lang="en-US" sz="1000" b="1" u="none" strike="noStrike" dirty="0" smtClean="0">
                          <a:effectLst/>
                        </a:rPr>
                        <a:t>Area </a:t>
                      </a:r>
                      <a:r>
                        <a:rPr lang="en-US" sz="1000" b="1" u="none" strike="noStrike" dirty="0">
                          <a:effectLst/>
                        </a:rPr>
                        <a:t>(ha)</a:t>
                      </a:r>
                      <a:endParaRPr lang="en-US" sz="1000" b="1" i="0" u="none" strike="noStrike" dirty="0">
                        <a:solidFill>
                          <a:srgbClr val="000000"/>
                        </a:solidFill>
                        <a:effectLst/>
                        <a:latin typeface="Calibri"/>
                      </a:endParaRPr>
                    </a:p>
                  </a:txBody>
                  <a:tcPr marL="8082" marR="8082" marT="8082" marB="0" anchor="b"/>
                </a:tc>
                <a:tc>
                  <a:txBody>
                    <a:bodyPr/>
                    <a:lstStyle/>
                    <a:p>
                      <a:pPr algn="l" fontAlgn="b"/>
                      <a:r>
                        <a:rPr lang="en-US" sz="1000" b="1" u="none" strike="noStrike" dirty="0">
                          <a:effectLst/>
                        </a:rPr>
                        <a:t>% </a:t>
                      </a:r>
                      <a:r>
                        <a:rPr lang="en-US" sz="1000" b="1" u="none" strike="noStrike" dirty="0" smtClean="0">
                          <a:effectLst/>
                        </a:rPr>
                        <a:t>Change </a:t>
                      </a:r>
                      <a:r>
                        <a:rPr lang="en-US" sz="1000" b="1" u="none" strike="noStrike" dirty="0">
                          <a:effectLst/>
                        </a:rPr>
                        <a:t>of 2015  from 2013</a:t>
                      </a:r>
                      <a:endParaRPr lang="en-US" sz="1000" b="1"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Jhapa</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78,903</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89,067</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-11</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77,524</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2</a:t>
                      </a:r>
                      <a:endParaRPr lang="en-US" sz="900" b="0"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Morang</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69,276</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82,381</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-16</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80,492</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-14</a:t>
                      </a:r>
                      <a:endParaRPr lang="en-US" sz="900" b="0"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Saptari</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41,134</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47,729</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a:effectLst/>
                        </a:rPr>
                        <a:t>-14</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59,745</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-31</a:t>
                      </a:r>
                      <a:endParaRPr lang="en-US" sz="900" b="0" i="0" u="none" strike="noStrike">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Siraha</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51,099</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41,708</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23</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a:effectLst/>
                        </a:rPr>
                        <a:t>58,344</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-12</a:t>
                      </a:r>
                      <a:endParaRPr lang="en-US" sz="900" b="0" i="0" u="none" strike="noStrike">
                        <a:solidFill>
                          <a:srgbClr val="000000"/>
                        </a:solidFill>
                        <a:effectLst/>
                        <a:latin typeface="Calibri"/>
                      </a:endParaRPr>
                    </a:p>
                  </a:txBody>
                  <a:tcPr marL="8082" marR="8082" marT="8082" marB="0" anchor="b"/>
                </a:tc>
              </a:tr>
              <a:tr h="218216">
                <a:tc>
                  <a:txBody>
                    <a:bodyPr/>
                    <a:lstStyle/>
                    <a:p>
                      <a:pPr algn="l" fontAlgn="b"/>
                      <a:r>
                        <a:rPr lang="en-US" sz="900" u="none" strike="noStrike">
                          <a:effectLst/>
                        </a:rPr>
                        <a:t>Sunsari</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30,948</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27,476</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13</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41,536</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-25</a:t>
                      </a:r>
                      <a:endParaRPr lang="en-US" sz="900" b="0" i="0" u="none" strike="noStrike">
                        <a:solidFill>
                          <a:srgbClr val="000000"/>
                        </a:solidFill>
                        <a:effectLst/>
                        <a:latin typeface="Calibri"/>
                      </a:endParaRPr>
                    </a:p>
                  </a:txBody>
                  <a:tcPr marL="8082" marR="8082" marT="8082" marB="0" anchor="b"/>
                </a:tc>
              </a:tr>
              <a:tr h="161642">
                <a:tc>
                  <a:txBody>
                    <a:bodyPr/>
                    <a:lstStyle/>
                    <a:p>
                      <a:pPr algn="l" fontAlgn="b"/>
                      <a:r>
                        <a:rPr lang="en-US" sz="1000" b="1" u="none" strike="noStrike" dirty="0" err="1">
                          <a:effectLst/>
                        </a:rPr>
                        <a:t>E.Terai</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271,361</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288,362</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-6</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317,641</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-15</a:t>
                      </a:r>
                      <a:endParaRPr lang="en-US" sz="1000" b="1"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Bara</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51,454</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39,969</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29</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56,815</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-9</a:t>
                      </a:r>
                      <a:endParaRPr lang="en-US" sz="900" b="0"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Chitawan</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6,740</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6,193</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9</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15,316</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a:effectLst/>
                        </a:rPr>
                        <a:t>-56</a:t>
                      </a:r>
                      <a:endParaRPr lang="en-US" sz="900" b="0" i="0" u="none" strike="noStrike">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Dhanusa</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47,568</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33,353</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43</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49,538</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a:t>
                      </a:r>
                      <a:endParaRPr lang="en-US" sz="900" b="0" i="0" u="none" strike="noStrike">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Mahottari</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43,377</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28,389</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53</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45,599</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-5</a:t>
                      </a:r>
                      <a:endParaRPr lang="en-US" sz="900" b="0" i="0" u="none" strike="noStrike">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Parsa</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45,475</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34,496</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32</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48,137</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-6</a:t>
                      </a:r>
                      <a:endParaRPr lang="en-US" sz="900" b="0" i="0" u="none" strike="noStrike">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Rautahat</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46,597</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26,253</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77</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48,701</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a:t>
                      </a:r>
                      <a:endParaRPr lang="en-US" sz="900" b="0" i="0" u="none" strike="noStrike">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Sarlahi</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51,894</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33,471</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55</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51,561</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a:t>
                      </a:r>
                      <a:endParaRPr lang="en-US" sz="900" b="0" i="0" u="none" strike="noStrike">
                        <a:solidFill>
                          <a:srgbClr val="000000"/>
                        </a:solidFill>
                        <a:effectLst/>
                        <a:latin typeface="Calibri"/>
                      </a:endParaRPr>
                    </a:p>
                  </a:txBody>
                  <a:tcPr marL="8082" marR="8082" marT="8082" marB="0" anchor="b"/>
                </a:tc>
              </a:tr>
              <a:tr h="161642">
                <a:tc>
                  <a:txBody>
                    <a:bodyPr/>
                    <a:lstStyle/>
                    <a:p>
                      <a:pPr algn="l" fontAlgn="b"/>
                      <a:r>
                        <a:rPr lang="en-US" sz="1000" b="1" u="none" strike="noStrike" dirty="0" err="1">
                          <a:effectLst/>
                        </a:rPr>
                        <a:t>C.Terai</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293,106</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202,123</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45</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315,666</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-7</a:t>
                      </a:r>
                      <a:endParaRPr lang="en-US" sz="1000" b="1"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Nawalparasi</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34,780</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33,755</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3</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a:effectLst/>
                        </a:rPr>
                        <a:t>38,875</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-11</a:t>
                      </a:r>
                      <a:endParaRPr lang="en-US" sz="900" b="0"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Rupandehi</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77,288</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78,227</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85,214</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-9</a:t>
                      </a:r>
                      <a:endParaRPr lang="en-US" sz="900" b="0"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Kapilbastu</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70,698</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80,395</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-12</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79,112</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-11</a:t>
                      </a:r>
                      <a:endParaRPr lang="en-US" sz="900" b="0" i="0" u="none" strike="noStrike">
                        <a:solidFill>
                          <a:srgbClr val="000000"/>
                        </a:solidFill>
                        <a:effectLst/>
                        <a:latin typeface="Calibri"/>
                      </a:endParaRPr>
                    </a:p>
                  </a:txBody>
                  <a:tcPr marL="8082" marR="8082" marT="8082" marB="0" anchor="b"/>
                </a:tc>
              </a:tr>
              <a:tr h="161642">
                <a:tc>
                  <a:txBody>
                    <a:bodyPr/>
                    <a:lstStyle/>
                    <a:p>
                      <a:pPr algn="l" fontAlgn="b"/>
                      <a:r>
                        <a:rPr lang="en-US" sz="1000" b="1" u="none" strike="noStrike" dirty="0" err="1">
                          <a:effectLst/>
                        </a:rPr>
                        <a:t>W.Terai</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182,766</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192,377</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-5</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203,201</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-10</a:t>
                      </a:r>
                      <a:endParaRPr lang="en-US" sz="1000" b="1"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dirty="0" err="1">
                          <a:effectLst/>
                        </a:rPr>
                        <a:t>Bardiya</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a:effectLst/>
                        </a:rPr>
                        <a:t>41,166</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40,501</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2</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43,887</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-6</a:t>
                      </a:r>
                      <a:endParaRPr lang="en-US" sz="900" b="0"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Dang</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15,616</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19,711</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-21</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18,450</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-15</a:t>
                      </a:r>
                      <a:endParaRPr lang="en-US" sz="900" b="0" i="0" u="none" strike="noStrike">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Banke</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38,676</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38,064</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2</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36,996</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5</a:t>
                      </a:r>
                      <a:endParaRPr lang="en-US" sz="900" b="0" i="0" u="none" strike="noStrike">
                        <a:solidFill>
                          <a:srgbClr val="000000"/>
                        </a:solidFill>
                        <a:effectLst/>
                        <a:latin typeface="Calibri"/>
                      </a:endParaRPr>
                    </a:p>
                  </a:txBody>
                  <a:tcPr marL="8082" marR="8082" marT="8082" marB="0" anchor="b"/>
                </a:tc>
              </a:tr>
              <a:tr h="161642">
                <a:tc>
                  <a:txBody>
                    <a:bodyPr/>
                    <a:lstStyle/>
                    <a:p>
                      <a:pPr algn="l" fontAlgn="b"/>
                      <a:r>
                        <a:rPr lang="en-US" sz="1000" b="1" u="none" strike="noStrike" dirty="0" err="1">
                          <a:effectLst/>
                        </a:rPr>
                        <a:t>MW.Terai</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95,459</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98,276</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-3</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99,333</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-4</a:t>
                      </a:r>
                      <a:endParaRPr lang="en-US" sz="1000" b="1"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dirty="0" err="1">
                          <a:effectLst/>
                        </a:rPr>
                        <a:t>Kailali</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a:effectLst/>
                        </a:rPr>
                        <a:t>51,132</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54,904</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-7</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a:effectLst/>
                        </a:rPr>
                        <a:t>54,818</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-7</a:t>
                      </a:r>
                      <a:endParaRPr lang="en-US" sz="900" b="0" i="0" u="none" strike="noStrike" dirty="0">
                        <a:solidFill>
                          <a:srgbClr val="000000"/>
                        </a:solidFill>
                        <a:effectLst/>
                        <a:latin typeface="Calibri"/>
                      </a:endParaRPr>
                    </a:p>
                  </a:txBody>
                  <a:tcPr marL="8082" marR="8082" marT="8082" marB="0" anchor="b"/>
                </a:tc>
              </a:tr>
              <a:tr h="161642">
                <a:tc>
                  <a:txBody>
                    <a:bodyPr/>
                    <a:lstStyle/>
                    <a:p>
                      <a:pPr algn="l" fontAlgn="b"/>
                      <a:r>
                        <a:rPr lang="en-US" sz="900" u="none" strike="noStrike">
                          <a:effectLst/>
                        </a:rPr>
                        <a:t>Kanchanpur</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13,722</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a:effectLst/>
                        </a:rPr>
                        <a:t>14,457</a:t>
                      </a:r>
                      <a:endParaRPr lang="en-US" sz="900" b="0" i="0" u="none" strike="noStrike">
                        <a:solidFill>
                          <a:srgbClr val="000000"/>
                        </a:solidFill>
                        <a:effectLst/>
                        <a:latin typeface="Calibri"/>
                      </a:endParaRPr>
                    </a:p>
                  </a:txBody>
                  <a:tcPr marL="8082" marR="8082" marT="8082" marB="0" anchor="b"/>
                </a:tc>
                <a:tc>
                  <a:txBody>
                    <a:bodyPr/>
                    <a:lstStyle/>
                    <a:p>
                      <a:pPr algn="r" fontAlgn="b"/>
                      <a:r>
                        <a:rPr lang="en-US" sz="900" u="none" strike="noStrike" dirty="0">
                          <a:effectLst/>
                        </a:rPr>
                        <a:t>-5</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14,227</a:t>
                      </a:r>
                      <a:endParaRPr lang="en-US" sz="900" b="0" i="0" u="none" strike="noStrike" dirty="0">
                        <a:solidFill>
                          <a:srgbClr val="000000"/>
                        </a:solidFill>
                        <a:effectLst/>
                        <a:latin typeface="Calibri"/>
                      </a:endParaRPr>
                    </a:p>
                  </a:txBody>
                  <a:tcPr marL="8082" marR="8082" marT="8082" marB="0" anchor="b"/>
                </a:tc>
                <a:tc>
                  <a:txBody>
                    <a:bodyPr/>
                    <a:lstStyle/>
                    <a:p>
                      <a:pPr algn="r" fontAlgn="b"/>
                      <a:r>
                        <a:rPr lang="en-US" sz="900" u="none" strike="noStrike" dirty="0">
                          <a:effectLst/>
                        </a:rPr>
                        <a:t>-4</a:t>
                      </a:r>
                      <a:endParaRPr lang="en-US" sz="900" b="0" i="0" u="none" strike="noStrike" dirty="0">
                        <a:solidFill>
                          <a:srgbClr val="000000"/>
                        </a:solidFill>
                        <a:effectLst/>
                        <a:latin typeface="Calibri"/>
                      </a:endParaRPr>
                    </a:p>
                  </a:txBody>
                  <a:tcPr marL="8082" marR="8082" marT="8082" marB="0" anchor="b"/>
                </a:tc>
              </a:tr>
              <a:tr h="161642">
                <a:tc>
                  <a:txBody>
                    <a:bodyPr/>
                    <a:lstStyle/>
                    <a:p>
                      <a:pPr algn="l" fontAlgn="b"/>
                      <a:r>
                        <a:rPr lang="en-US" sz="1000" b="1" u="none" strike="noStrike" dirty="0" err="1">
                          <a:effectLst/>
                        </a:rPr>
                        <a:t>FW.Terai</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a:effectLst/>
                        </a:rPr>
                        <a:t>64,854</a:t>
                      </a:r>
                      <a:endParaRPr lang="en-US" sz="1000" b="1" i="0" u="none" strike="noStrike">
                        <a:solidFill>
                          <a:srgbClr val="000000"/>
                        </a:solidFill>
                        <a:effectLst/>
                        <a:latin typeface="Calibri"/>
                      </a:endParaRPr>
                    </a:p>
                  </a:txBody>
                  <a:tcPr marL="8082" marR="8082" marT="8082" marB="0" anchor="b"/>
                </a:tc>
                <a:tc>
                  <a:txBody>
                    <a:bodyPr/>
                    <a:lstStyle/>
                    <a:p>
                      <a:pPr algn="r" fontAlgn="b"/>
                      <a:r>
                        <a:rPr lang="en-US" sz="1000" b="1" u="none" strike="noStrike">
                          <a:effectLst/>
                        </a:rPr>
                        <a:t>69,362</a:t>
                      </a:r>
                      <a:endParaRPr lang="en-US" sz="1000" b="1" i="0" u="none" strike="noStrike">
                        <a:solidFill>
                          <a:srgbClr val="000000"/>
                        </a:solidFill>
                        <a:effectLst/>
                        <a:latin typeface="Calibri"/>
                      </a:endParaRPr>
                    </a:p>
                  </a:txBody>
                  <a:tcPr marL="8082" marR="8082" marT="8082" marB="0" anchor="b"/>
                </a:tc>
                <a:tc>
                  <a:txBody>
                    <a:bodyPr/>
                    <a:lstStyle/>
                    <a:p>
                      <a:pPr algn="r" fontAlgn="b"/>
                      <a:r>
                        <a:rPr lang="en-US" sz="1000" b="1" u="none" strike="noStrike">
                          <a:effectLst/>
                        </a:rPr>
                        <a:t>-6</a:t>
                      </a:r>
                      <a:endParaRPr lang="en-US" sz="1000" b="1" i="0" u="none" strike="noStrike">
                        <a:solidFill>
                          <a:srgbClr val="000000"/>
                        </a:solidFill>
                        <a:effectLst/>
                        <a:latin typeface="Calibri"/>
                      </a:endParaRPr>
                    </a:p>
                  </a:txBody>
                  <a:tcPr marL="8082" marR="8082" marT="8082" marB="0" anchor="b"/>
                </a:tc>
                <a:tc>
                  <a:txBody>
                    <a:bodyPr/>
                    <a:lstStyle/>
                    <a:p>
                      <a:pPr algn="r" fontAlgn="b"/>
                      <a:r>
                        <a:rPr lang="en-US" sz="1000" b="1" u="none" strike="noStrike">
                          <a:effectLst/>
                        </a:rPr>
                        <a:t>69,045</a:t>
                      </a:r>
                      <a:endParaRPr lang="en-US" sz="1000" b="1" i="0" u="none" strike="noStrike">
                        <a:solidFill>
                          <a:srgbClr val="000000"/>
                        </a:solidFill>
                        <a:effectLst/>
                        <a:latin typeface="Calibri"/>
                      </a:endParaRPr>
                    </a:p>
                  </a:txBody>
                  <a:tcPr marL="8082" marR="8082" marT="8082" marB="0" anchor="b"/>
                </a:tc>
                <a:tc>
                  <a:txBody>
                    <a:bodyPr/>
                    <a:lstStyle/>
                    <a:p>
                      <a:pPr algn="r" fontAlgn="b"/>
                      <a:r>
                        <a:rPr lang="en-US" sz="1000" b="1" u="none" strike="noStrike" dirty="0">
                          <a:effectLst/>
                        </a:rPr>
                        <a:t>-6</a:t>
                      </a:r>
                      <a:endParaRPr lang="en-US" sz="1000" b="1" i="0" u="none" strike="noStrike" dirty="0">
                        <a:solidFill>
                          <a:srgbClr val="000000"/>
                        </a:solidFill>
                        <a:effectLst/>
                        <a:latin typeface="Calibri"/>
                      </a:endParaRPr>
                    </a:p>
                  </a:txBody>
                  <a:tcPr marL="8082" marR="8082" marT="8082" marB="0" anchor="b"/>
                </a:tc>
              </a:tr>
              <a:tr h="161642">
                <a:tc>
                  <a:txBody>
                    <a:bodyPr/>
                    <a:lstStyle/>
                    <a:p>
                      <a:pPr algn="l" fontAlgn="b"/>
                      <a:r>
                        <a:rPr lang="en-US" sz="1000" b="1" u="none" strike="noStrike" dirty="0">
                          <a:effectLst/>
                        </a:rPr>
                        <a:t>Total</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907,545</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850,499</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7</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1,004,887</a:t>
                      </a:r>
                      <a:endParaRPr lang="en-US" sz="1000" b="1" i="0" u="none" strike="noStrike" dirty="0">
                        <a:solidFill>
                          <a:srgbClr val="000000"/>
                        </a:solidFill>
                        <a:effectLst/>
                        <a:latin typeface="Calibri"/>
                      </a:endParaRPr>
                    </a:p>
                  </a:txBody>
                  <a:tcPr marL="8082" marR="8082" marT="8082" marB="0" anchor="b"/>
                </a:tc>
                <a:tc>
                  <a:txBody>
                    <a:bodyPr/>
                    <a:lstStyle/>
                    <a:p>
                      <a:pPr algn="r" fontAlgn="b"/>
                      <a:r>
                        <a:rPr lang="en-US" sz="1000" b="1" u="none" strike="noStrike" dirty="0">
                          <a:effectLst/>
                        </a:rPr>
                        <a:t>-10</a:t>
                      </a:r>
                      <a:endParaRPr lang="en-US" sz="1000" b="1" i="0" u="none" strike="noStrike" dirty="0">
                        <a:solidFill>
                          <a:srgbClr val="000000"/>
                        </a:solidFill>
                        <a:effectLst/>
                        <a:latin typeface="Calibri"/>
                      </a:endParaRPr>
                    </a:p>
                  </a:txBody>
                  <a:tcPr marL="8082" marR="8082" marT="8082" marB="0" anchor="b"/>
                </a:tc>
              </a:tr>
            </a:tbl>
          </a:graphicData>
        </a:graphic>
      </p:graphicFrame>
    </p:spTree>
    <p:extLst>
      <p:ext uri="{BB962C8B-B14F-4D97-AF65-F5344CB8AC3E}">
        <p14:creationId xmlns:p14="http://schemas.microsoft.com/office/powerpoint/2010/main" val="248186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D:\MENRIS\HICAP\NEPAL_MODIS_DATA\Nepal_tif_ENVI\Yearly_stack\Final_stacks_season_integ\2nd_wheat_process\wheat_season_stacks\ERDAS_Wheat_Max_anomaly\Wheat_anomaly_2006.jpg"/>
          <p:cNvPicPr>
            <a:picLocks noChangeAspect="1" noChangeArrowheads="1"/>
          </p:cNvPicPr>
          <p:nvPr/>
        </p:nvPicPr>
        <p:blipFill>
          <a:blip r:embed="rId3"/>
          <a:srcRect/>
          <a:stretch>
            <a:fillRect/>
          </a:stretch>
        </p:blipFill>
        <p:spPr bwMode="auto">
          <a:xfrm>
            <a:off x="4286250" y="2171700"/>
            <a:ext cx="3714750" cy="1257300"/>
          </a:xfrm>
          <a:prstGeom prst="rect">
            <a:avLst/>
          </a:prstGeom>
          <a:noFill/>
          <a:ln w="9525">
            <a:solidFill>
              <a:schemeClr val="tx1"/>
            </a:solidFill>
            <a:miter lim="800000"/>
            <a:headEnd/>
            <a:tailEnd/>
          </a:ln>
        </p:spPr>
      </p:pic>
      <p:pic>
        <p:nvPicPr>
          <p:cNvPr id="14339" name="Picture 2" descr="D:\MENRIS\HICAP\NEPAL_MODIS_DATA\Nepal_tif_ENVI\Yearly_stack\Final_stacks_season_integ\2nd_wheat_process\wheat_season_stacks\ERDAS_Wheat_Max_anomaly\Wheat_anomaly_2005.jpg"/>
          <p:cNvPicPr>
            <a:picLocks noChangeAspect="1" noChangeArrowheads="1"/>
          </p:cNvPicPr>
          <p:nvPr/>
        </p:nvPicPr>
        <p:blipFill>
          <a:blip r:embed="rId4"/>
          <a:srcRect/>
          <a:stretch>
            <a:fillRect/>
          </a:stretch>
        </p:blipFill>
        <p:spPr bwMode="auto">
          <a:xfrm>
            <a:off x="4286250" y="869156"/>
            <a:ext cx="3714750" cy="1257300"/>
          </a:xfrm>
          <a:prstGeom prst="rect">
            <a:avLst/>
          </a:prstGeom>
          <a:noFill/>
          <a:ln w="9525">
            <a:solidFill>
              <a:schemeClr val="tx1"/>
            </a:solidFill>
            <a:miter lim="800000"/>
            <a:headEnd/>
            <a:tailEnd/>
          </a:ln>
        </p:spPr>
      </p:pic>
      <p:pic>
        <p:nvPicPr>
          <p:cNvPr id="14340" name="Picture 4" descr="D:\MENRIS\HICAP\NEPAL_MODIS_DATA\Nepal_tif_ENVI\Yearly_stack\Final_stacks_season_integ\2nd_wheat_process\wheat_season_stacks\ERDAS_Wheat_Max_anomaly\Wheat_anomaly_2007.jpg"/>
          <p:cNvPicPr>
            <a:picLocks noChangeAspect="1" noChangeArrowheads="1"/>
          </p:cNvPicPr>
          <p:nvPr/>
        </p:nvPicPr>
        <p:blipFill>
          <a:blip r:embed="rId5"/>
          <a:srcRect/>
          <a:stretch>
            <a:fillRect/>
          </a:stretch>
        </p:blipFill>
        <p:spPr bwMode="auto">
          <a:xfrm>
            <a:off x="4286250" y="3468291"/>
            <a:ext cx="3695700" cy="1218009"/>
          </a:xfrm>
          <a:prstGeom prst="rect">
            <a:avLst/>
          </a:prstGeom>
          <a:noFill/>
          <a:ln w="9525">
            <a:solidFill>
              <a:schemeClr val="tx1"/>
            </a:solidFill>
            <a:miter lim="800000"/>
            <a:headEnd/>
            <a:tailEnd/>
          </a:ln>
        </p:spPr>
      </p:pic>
      <p:pic>
        <p:nvPicPr>
          <p:cNvPr id="14341" name="Picture 5" descr="D:\MENRIS\HICAP\NEPAL_MODIS_DATA\Nepal_tif_ENVI\Yearly_stack\Final_stacks_season_integ\2nd_wheat_process\wheat_season_stacks\ERDAS_Wheat_Max_anomaly\Wheat_anomaly_2008.jpg"/>
          <p:cNvPicPr>
            <a:picLocks noChangeAspect="1" noChangeArrowheads="1"/>
          </p:cNvPicPr>
          <p:nvPr/>
        </p:nvPicPr>
        <p:blipFill>
          <a:blip r:embed="rId6"/>
          <a:srcRect/>
          <a:stretch>
            <a:fillRect/>
          </a:stretch>
        </p:blipFill>
        <p:spPr bwMode="auto">
          <a:xfrm>
            <a:off x="4286250" y="4731545"/>
            <a:ext cx="3714750" cy="1212056"/>
          </a:xfrm>
          <a:prstGeom prst="rect">
            <a:avLst/>
          </a:prstGeom>
          <a:noFill/>
          <a:ln w="9525">
            <a:solidFill>
              <a:schemeClr val="tx1"/>
            </a:solidFill>
            <a:miter lim="800000"/>
            <a:headEnd/>
            <a:tailEnd/>
          </a:ln>
        </p:spPr>
      </p:pic>
      <p:sp>
        <p:nvSpPr>
          <p:cNvPr id="14342" name="TextBox 10"/>
          <p:cNvSpPr txBox="1">
            <a:spLocks noChangeArrowheads="1"/>
          </p:cNvSpPr>
          <p:nvPr/>
        </p:nvSpPr>
        <p:spPr bwMode="auto">
          <a:xfrm>
            <a:off x="1143000" y="1458353"/>
            <a:ext cx="3120629" cy="507831"/>
          </a:xfrm>
          <a:prstGeom prst="rect">
            <a:avLst/>
          </a:prstGeom>
          <a:noFill/>
          <a:ln w="9525">
            <a:noFill/>
            <a:miter lim="800000"/>
            <a:headEnd/>
            <a:tailEnd/>
          </a:ln>
        </p:spPr>
        <p:txBody>
          <a:bodyPr>
            <a:spAutoFit/>
          </a:bodyPr>
          <a:lstStyle/>
          <a:p>
            <a:pPr algn="ctr"/>
            <a:r>
              <a:rPr lang="en-US" sz="1350" b="1" dirty="0">
                <a:solidFill>
                  <a:srgbClr val="993300"/>
                </a:solidFill>
              </a:rPr>
              <a:t>Inter-annual changes in wheat crop production and its spatial pattern</a:t>
            </a:r>
          </a:p>
        </p:txBody>
      </p:sp>
      <p:sp>
        <p:nvSpPr>
          <p:cNvPr id="14343" name="TextBox 12"/>
          <p:cNvSpPr txBox="1">
            <a:spLocks noChangeArrowheads="1"/>
          </p:cNvSpPr>
          <p:nvPr/>
        </p:nvSpPr>
        <p:spPr bwMode="auto">
          <a:xfrm>
            <a:off x="7500939" y="1885950"/>
            <a:ext cx="537327" cy="300082"/>
          </a:xfrm>
          <a:prstGeom prst="rect">
            <a:avLst/>
          </a:prstGeom>
          <a:noFill/>
          <a:ln w="9525">
            <a:noFill/>
            <a:miter lim="800000"/>
            <a:headEnd/>
            <a:tailEnd/>
          </a:ln>
        </p:spPr>
        <p:txBody>
          <a:bodyPr wrap="none">
            <a:spAutoFit/>
          </a:bodyPr>
          <a:lstStyle/>
          <a:p>
            <a:r>
              <a:rPr lang="en-US" sz="1350">
                <a:solidFill>
                  <a:srgbClr val="FF0000"/>
                </a:solidFill>
              </a:rPr>
              <a:t>2005</a:t>
            </a:r>
          </a:p>
        </p:txBody>
      </p:sp>
      <p:sp>
        <p:nvSpPr>
          <p:cNvPr id="14344" name="TextBox 13"/>
          <p:cNvSpPr txBox="1">
            <a:spLocks noChangeArrowheads="1"/>
          </p:cNvSpPr>
          <p:nvPr/>
        </p:nvSpPr>
        <p:spPr bwMode="auto">
          <a:xfrm>
            <a:off x="7487842" y="3143250"/>
            <a:ext cx="537327" cy="300082"/>
          </a:xfrm>
          <a:prstGeom prst="rect">
            <a:avLst/>
          </a:prstGeom>
          <a:noFill/>
          <a:ln w="9525">
            <a:noFill/>
            <a:miter lim="800000"/>
            <a:headEnd/>
            <a:tailEnd/>
          </a:ln>
        </p:spPr>
        <p:txBody>
          <a:bodyPr wrap="none">
            <a:spAutoFit/>
          </a:bodyPr>
          <a:lstStyle/>
          <a:p>
            <a:r>
              <a:rPr lang="en-US" sz="1350">
                <a:solidFill>
                  <a:srgbClr val="FF0000"/>
                </a:solidFill>
              </a:rPr>
              <a:t>2006</a:t>
            </a:r>
          </a:p>
        </p:txBody>
      </p:sp>
      <p:sp>
        <p:nvSpPr>
          <p:cNvPr id="14345" name="TextBox 14"/>
          <p:cNvSpPr txBox="1">
            <a:spLocks noChangeArrowheads="1"/>
          </p:cNvSpPr>
          <p:nvPr/>
        </p:nvSpPr>
        <p:spPr bwMode="auto">
          <a:xfrm>
            <a:off x="7480698" y="4400550"/>
            <a:ext cx="537327" cy="300082"/>
          </a:xfrm>
          <a:prstGeom prst="rect">
            <a:avLst/>
          </a:prstGeom>
          <a:noFill/>
          <a:ln w="9525">
            <a:noFill/>
            <a:miter lim="800000"/>
            <a:headEnd/>
            <a:tailEnd/>
          </a:ln>
        </p:spPr>
        <p:txBody>
          <a:bodyPr wrap="none">
            <a:spAutoFit/>
          </a:bodyPr>
          <a:lstStyle/>
          <a:p>
            <a:r>
              <a:rPr lang="en-US" sz="1350">
                <a:solidFill>
                  <a:srgbClr val="FF0000"/>
                </a:solidFill>
              </a:rPr>
              <a:t>2007</a:t>
            </a:r>
          </a:p>
        </p:txBody>
      </p:sp>
      <p:sp>
        <p:nvSpPr>
          <p:cNvPr id="14346" name="TextBox 15"/>
          <p:cNvSpPr txBox="1">
            <a:spLocks noChangeArrowheads="1"/>
          </p:cNvSpPr>
          <p:nvPr/>
        </p:nvSpPr>
        <p:spPr bwMode="auto">
          <a:xfrm>
            <a:off x="7511654" y="5657850"/>
            <a:ext cx="537327" cy="300082"/>
          </a:xfrm>
          <a:prstGeom prst="rect">
            <a:avLst/>
          </a:prstGeom>
          <a:noFill/>
          <a:ln w="9525">
            <a:noFill/>
            <a:miter lim="800000"/>
            <a:headEnd/>
            <a:tailEnd/>
          </a:ln>
        </p:spPr>
        <p:txBody>
          <a:bodyPr wrap="none">
            <a:spAutoFit/>
          </a:bodyPr>
          <a:lstStyle/>
          <a:p>
            <a:r>
              <a:rPr lang="en-US" sz="1350">
                <a:solidFill>
                  <a:srgbClr val="FF0000"/>
                </a:solidFill>
              </a:rPr>
              <a:t>2008</a:t>
            </a:r>
          </a:p>
        </p:txBody>
      </p:sp>
      <p:pic>
        <p:nvPicPr>
          <p:cNvPr id="14347" name="Picture 6"/>
          <p:cNvPicPr>
            <a:picLocks noChangeAspect="1" noChangeArrowheads="1"/>
          </p:cNvPicPr>
          <p:nvPr/>
        </p:nvPicPr>
        <p:blipFill>
          <a:blip r:embed="rId7"/>
          <a:srcRect/>
          <a:stretch>
            <a:fillRect/>
          </a:stretch>
        </p:blipFill>
        <p:spPr bwMode="auto">
          <a:xfrm>
            <a:off x="3850481" y="4942285"/>
            <a:ext cx="342900" cy="1037034"/>
          </a:xfrm>
          <a:prstGeom prst="rect">
            <a:avLst/>
          </a:prstGeom>
          <a:noFill/>
          <a:ln w="9525">
            <a:noFill/>
            <a:miter lim="800000"/>
            <a:headEnd/>
            <a:tailEnd/>
          </a:ln>
        </p:spPr>
      </p:pic>
      <p:sp>
        <p:nvSpPr>
          <p:cNvPr id="14348" name="TextBox 17"/>
          <p:cNvSpPr txBox="1">
            <a:spLocks noChangeArrowheads="1"/>
          </p:cNvSpPr>
          <p:nvPr/>
        </p:nvSpPr>
        <p:spPr bwMode="auto">
          <a:xfrm>
            <a:off x="3164682" y="5393532"/>
            <a:ext cx="701138" cy="173116"/>
          </a:xfrm>
          <a:prstGeom prst="rect">
            <a:avLst/>
          </a:prstGeom>
          <a:noFill/>
          <a:ln w="9525">
            <a:noFill/>
            <a:miter lim="800000"/>
            <a:headEnd/>
            <a:tailEnd/>
          </a:ln>
        </p:spPr>
        <p:txBody>
          <a:bodyPr wrap="none" lIns="68572" tIns="34286" rIns="68572" bIns="34286">
            <a:spAutoFit/>
          </a:bodyPr>
          <a:lstStyle/>
          <a:p>
            <a:r>
              <a:rPr lang="en-US" sz="675" b="1"/>
              <a:t>Normal (stable)</a:t>
            </a:r>
          </a:p>
        </p:txBody>
      </p:sp>
      <p:sp>
        <p:nvSpPr>
          <p:cNvPr id="14349" name="TextBox 18"/>
          <p:cNvSpPr txBox="1">
            <a:spLocks noChangeArrowheads="1"/>
          </p:cNvSpPr>
          <p:nvPr/>
        </p:nvSpPr>
        <p:spPr bwMode="auto">
          <a:xfrm>
            <a:off x="3195639" y="5742386"/>
            <a:ext cx="770066" cy="173116"/>
          </a:xfrm>
          <a:prstGeom prst="rect">
            <a:avLst/>
          </a:prstGeom>
          <a:noFill/>
          <a:ln w="9525">
            <a:noFill/>
            <a:miter lim="800000"/>
            <a:headEnd/>
            <a:tailEnd/>
          </a:ln>
        </p:spPr>
        <p:txBody>
          <a:bodyPr wrap="none" lIns="68572" tIns="34286" rIns="68572" bIns="34286">
            <a:spAutoFit/>
          </a:bodyPr>
          <a:lstStyle/>
          <a:p>
            <a:r>
              <a:rPr lang="en-US" sz="675" b="1">
                <a:latin typeface="Arial Narrow" pitchFamily="34" charset="0"/>
                <a:cs typeface="Aharoni" pitchFamily="2" charset="-79"/>
              </a:rPr>
              <a:t>Better than normal</a:t>
            </a:r>
          </a:p>
        </p:txBody>
      </p:sp>
      <p:sp>
        <p:nvSpPr>
          <p:cNvPr id="14350" name="TextBox 19"/>
          <p:cNvSpPr txBox="1">
            <a:spLocks noChangeArrowheads="1"/>
          </p:cNvSpPr>
          <p:nvPr/>
        </p:nvSpPr>
        <p:spPr bwMode="auto">
          <a:xfrm>
            <a:off x="3164682" y="5056586"/>
            <a:ext cx="765258" cy="173116"/>
          </a:xfrm>
          <a:prstGeom prst="rect">
            <a:avLst/>
          </a:prstGeom>
          <a:noFill/>
          <a:ln w="9525">
            <a:noFill/>
            <a:miter lim="800000"/>
            <a:headEnd/>
            <a:tailEnd/>
          </a:ln>
        </p:spPr>
        <p:txBody>
          <a:bodyPr wrap="none" lIns="68572" tIns="34286" rIns="68572" bIns="34286">
            <a:spAutoFit/>
          </a:bodyPr>
          <a:lstStyle/>
          <a:p>
            <a:r>
              <a:rPr lang="en-US" sz="675" b="1">
                <a:latin typeface="Arial Narrow" pitchFamily="34" charset="0"/>
                <a:cs typeface="Aharoni" pitchFamily="2" charset="-79"/>
              </a:rPr>
              <a:t>Worst than normal</a:t>
            </a:r>
          </a:p>
        </p:txBody>
      </p:sp>
      <p:sp>
        <p:nvSpPr>
          <p:cNvPr id="14351" name="TextBox 20"/>
          <p:cNvSpPr txBox="1">
            <a:spLocks noChangeArrowheads="1"/>
          </p:cNvSpPr>
          <p:nvPr/>
        </p:nvSpPr>
        <p:spPr bwMode="auto">
          <a:xfrm>
            <a:off x="2878933" y="4770836"/>
            <a:ext cx="1289135" cy="253916"/>
          </a:xfrm>
          <a:prstGeom prst="rect">
            <a:avLst/>
          </a:prstGeom>
          <a:noFill/>
          <a:ln w="9525">
            <a:noFill/>
            <a:miter lim="800000"/>
            <a:headEnd/>
            <a:tailEnd/>
          </a:ln>
        </p:spPr>
        <p:txBody>
          <a:bodyPr wrap="none">
            <a:spAutoFit/>
          </a:bodyPr>
          <a:lstStyle/>
          <a:p>
            <a:r>
              <a:rPr lang="en-US" sz="1050" b="1"/>
              <a:t>ANOMALY (Z Score)</a:t>
            </a:r>
          </a:p>
        </p:txBody>
      </p:sp>
      <p:sp>
        <p:nvSpPr>
          <p:cNvPr id="14352" name="TextBox 21"/>
          <p:cNvSpPr txBox="1">
            <a:spLocks noChangeArrowheads="1"/>
          </p:cNvSpPr>
          <p:nvPr/>
        </p:nvSpPr>
        <p:spPr bwMode="auto">
          <a:xfrm>
            <a:off x="4800600" y="5816204"/>
            <a:ext cx="1943100" cy="207749"/>
          </a:xfrm>
          <a:prstGeom prst="rect">
            <a:avLst/>
          </a:prstGeom>
          <a:noFill/>
          <a:ln w="9525">
            <a:noFill/>
            <a:miter lim="800000"/>
            <a:headEnd/>
            <a:tailEnd/>
          </a:ln>
        </p:spPr>
        <p:txBody>
          <a:bodyPr>
            <a:spAutoFit/>
          </a:bodyPr>
          <a:lstStyle/>
          <a:p>
            <a:r>
              <a:rPr lang="en-US" sz="750"/>
              <a:t>Grey :forested areas ,  Blue : water bodies</a:t>
            </a:r>
          </a:p>
        </p:txBody>
      </p:sp>
      <p:cxnSp>
        <p:nvCxnSpPr>
          <p:cNvPr id="24" name="Straight Connector 23"/>
          <p:cNvCxnSpPr/>
          <p:nvPr/>
        </p:nvCxnSpPr>
        <p:spPr>
          <a:xfrm>
            <a:off x="5772150" y="2628900"/>
            <a:ext cx="2857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03106" y="1340644"/>
            <a:ext cx="2857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53100" y="3892154"/>
            <a:ext cx="2857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66197" y="5187554"/>
            <a:ext cx="2857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357" name="Rectangle 1"/>
          <p:cNvSpPr>
            <a:spLocks noChangeArrowheads="1"/>
          </p:cNvSpPr>
          <p:nvPr/>
        </p:nvSpPr>
        <p:spPr bwMode="auto">
          <a:xfrm>
            <a:off x="1143000" y="5589234"/>
            <a:ext cx="1943100" cy="253916"/>
          </a:xfrm>
          <a:prstGeom prst="rect">
            <a:avLst/>
          </a:prstGeom>
          <a:noFill/>
          <a:ln w="9525">
            <a:noFill/>
            <a:miter lim="800000"/>
            <a:headEnd/>
            <a:tailEnd/>
          </a:ln>
        </p:spPr>
        <p:txBody>
          <a:bodyPr anchor="ctr">
            <a:spAutoFit/>
          </a:bodyPr>
          <a:lstStyle/>
          <a:p>
            <a:r>
              <a:rPr lang="en-US" sz="1050" b="1">
                <a:solidFill>
                  <a:srgbClr val="000000"/>
                </a:solidFill>
                <a:cs typeface="Calibri" pitchFamily="34" charset="0"/>
              </a:rPr>
              <a:t> Z = (Current - mean) / stdev.</a:t>
            </a:r>
            <a:endParaRPr lang="en-US" sz="1050" b="1">
              <a:cs typeface="Calibri" pitchFamily="34" charset="0"/>
            </a:endParaRPr>
          </a:p>
        </p:txBody>
      </p:sp>
      <p:graphicFrame>
        <p:nvGraphicFramePr>
          <p:cNvPr id="32" name="Chart 31"/>
          <p:cNvGraphicFramePr/>
          <p:nvPr/>
        </p:nvGraphicFramePr>
        <p:xfrm>
          <a:off x="1257300" y="3429000"/>
          <a:ext cx="2857500" cy="13716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3" name="Chart 22"/>
          <p:cNvGraphicFramePr/>
          <p:nvPr/>
        </p:nvGraphicFramePr>
        <p:xfrm>
          <a:off x="1657350" y="2400300"/>
          <a:ext cx="1885950" cy="1257300"/>
        </p:xfrm>
        <a:graphic>
          <a:graphicData uri="http://schemas.openxmlformats.org/drawingml/2006/chart">
            <c:chart xmlns:c="http://schemas.openxmlformats.org/drawingml/2006/chart" xmlns:r="http://schemas.openxmlformats.org/officeDocument/2006/relationships" r:id="rId9"/>
          </a:graphicData>
        </a:graphic>
      </p:graphicFrame>
      <p:sp>
        <p:nvSpPr>
          <p:cNvPr id="14360" name="Rectangle 19"/>
          <p:cNvSpPr>
            <a:spLocks noChangeArrowheads="1"/>
          </p:cNvSpPr>
          <p:nvPr/>
        </p:nvSpPr>
        <p:spPr bwMode="auto">
          <a:xfrm>
            <a:off x="1771650" y="2057401"/>
            <a:ext cx="1943100" cy="415498"/>
          </a:xfrm>
          <a:prstGeom prst="rect">
            <a:avLst/>
          </a:prstGeom>
          <a:noFill/>
          <a:ln w="9525">
            <a:noFill/>
            <a:miter lim="800000"/>
            <a:headEnd/>
            <a:tailEnd/>
          </a:ln>
        </p:spPr>
        <p:txBody>
          <a:bodyPr>
            <a:spAutoFit/>
          </a:bodyPr>
          <a:lstStyle/>
          <a:p>
            <a:pPr algn="ctr"/>
            <a:r>
              <a:rPr lang="en-US" sz="1050">
                <a:solidFill>
                  <a:srgbClr val="000000"/>
                </a:solidFill>
                <a:latin typeface="Calibri" pitchFamily="34" charset="0"/>
              </a:rPr>
              <a:t>y = 91214x - 3830.8
R² = 0.6822</a:t>
            </a:r>
          </a:p>
        </p:txBody>
      </p:sp>
      <p:sp>
        <p:nvSpPr>
          <p:cNvPr id="14361" name="TextBox 27"/>
          <p:cNvSpPr txBox="1">
            <a:spLocks noChangeArrowheads="1"/>
          </p:cNvSpPr>
          <p:nvPr/>
        </p:nvSpPr>
        <p:spPr bwMode="auto">
          <a:xfrm>
            <a:off x="2514600" y="3600451"/>
            <a:ext cx="389850" cy="207749"/>
          </a:xfrm>
          <a:prstGeom prst="rect">
            <a:avLst/>
          </a:prstGeom>
          <a:noFill/>
          <a:ln w="9525">
            <a:noFill/>
            <a:miter lim="800000"/>
            <a:headEnd/>
            <a:tailEnd/>
          </a:ln>
        </p:spPr>
        <p:txBody>
          <a:bodyPr wrap="none">
            <a:spAutoFit/>
          </a:bodyPr>
          <a:lstStyle/>
          <a:p>
            <a:r>
              <a:rPr lang="en-US" sz="750" b="1" i="1">
                <a:latin typeface="Calibri" pitchFamily="34" charset="0"/>
              </a:rPr>
              <a:t>NDVI</a:t>
            </a:r>
          </a:p>
        </p:txBody>
      </p:sp>
      <p:sp>
        <p:nvSpPr>
          <p:cNvPr id="14362" name="TextBox 27"/>
          <p:cNvSpPr txBox="1">
            <a:spLocks noChangeArrowheads="1"/>
          </p:cNvSpPr>
          <p:nvPr/>
        </p:nvSpPr>
        <p:spPr bwMode="auto">
          <a:xfrm rot="-5400000">
            <a:off x="1257896" y="2825064"/>
            <a:ext cx="623889" cy="207749"/>
          </a:xfrm>
          <a:prstGeom prst="rect">
            <a:avLst/>
          </a:prstGeom>
          <a:noFill/>
          <a:ln w="9525">
            <a:noFill/>
            <a:miter lim="800000"/>
            <a:headEnd/>
            <a:tailEnd/>
          </a:ln>
        </p:spPr>
        <p:txBody>
          <a:bodyPr wrap="none">
            <a:spAutoFit/>
          </a:bodyPr>
          <a:lstStyle/>
          <a:p>
            <a:r>
              <a:rPr lang="en-US" sz="750" b="1" i="1">
                <a:latin typeface="Calibri" pitchFamily="34" charset="0"/>
              </a:rPr>
              <a:t>Production</a:t>
            </a:r>
          </a:p>
        </p:txBody>
      </p:sp>
      <p:sp>
        <p:nvSpPr>
          <p:cNvPr id="2" name="TextBox 1"/>
          <p:cNvSpPr txBox="1"/>
          <p:nvPr/>
        </p:nvSpPr>
        <p:spPr>
          <a:xfrm>
            <a:off x="666019" y="165312"/>
            <a:ext cx="6615081" cy="400110"/>
          </a:xfrm>
          <a:prstGeom prst="rect">
            <a:avLst/>
          </a:prstGeom>
          <a:noFill/>
        </p:spPr>
        <p:txBody>
          <a:bodyPr wrap="none" rtlCol="0">
            <a:spAutoFit/>
          </a:bodyPr>
          <a:lstStyle/>
          <a:p>
            <a:r>
              <a:rPr lang="en-US" sz="2000" b="1" dirty="0">
                <a:solidFill>
                  <a:srgbClr val="800000"/>
                </a:solidFill>
              </a:rPr>
              <a:t>Use of time series NDVI data as proxy of production in Nepal</a:t>
            </a:r>
            <a:endParaRPr lang="en-US" sz="2000" b="1" dirty="0">
              <a:solidFill>
                <a:srgbClr val="800000"/>
              </a:solidFill>
            </a:endParaRPr>
          </a:p>
        </p:txBody>
      </p:sp>
    </p:spTree>
    <p:extLst>
      <p:ext uri="{BB962C8B-B14F-4D97-AF65-F5344CB8AC3E}">
        <p14:creationId xmlns:p14="http://schemas.microsoft.com/office/powerpoint/2010/main" val="1529088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0"/>
          <p:cNvGrpSpPr/>
          <p:nvPr/>
        </p:nvGrpSpPr>
        <p:grpSpPr>
          <a:xfrm>
            <a:off x="5332548" y="3194978"/>
            <a:ext cx="3220679" cy="2841848"/>
            <a:chOff x="1470844" y="-37483"/>
            <a:chExt cx="7292156" cy="6609650"/>
          </a:xfrm>
        </p:grpSpPr>
        <p:pic>
          <p:nvPicPr>
            <p:cNvPr id="39" name="Picture 4"/>
            <p:cNvPicPr>
              <a:picLocks noChangeAspect="1" noChangeArrowheads="1"/>
            </p:cNvPicPr>
            <p:nvPr/>
          </p:nvPicPr>
          <p:blipFill>
            <a:blip r:embed="rId3" cstate="screen"/>
            <a:srcRect/>
            <a:stretch>
              <a:fillRect/>
            </a:stretch>
          </p:blipFill>
          <p:spPr bwMode="auto">
            <a:xfrm>
              <a:off x="1693818" y="803364"/>
              <a:ext cx="2092569" cy="2667000"/>
            </a:xfrm>
            <a:prstGeom prst="rect">
              <a:avLst/>
            </a:prstGeom>
            <a:noFill/>
            <a:ln w="9525">
              <a:solidFill>
                <a:srgbClr val="6600CC"/>
              </a:solidFill>
              <a:miter lim="800000"/>
              <a:headEnd/>
              <a:tailEnd/>
            </a:ln>
            <a:effectLst/>
          </p:spPr>
        </p:pic>
        <p:pic>
          <p:nvPicPr>
            <p:cNvPr id="40" name="Picture 5"/>
            <p:cNvPicPr>
              <a:picLocks noChangeAspect="1" noChangeArrowheads="1"/>
            </p:cNvPicPr>
            <p:nvPr/>
          </p:nvPicPr>
          <p:blipFill>
            <a:blip r:embed="rId4" cstate="screen"/>
            <a:srcRect/>
            <a:stretch>
              <a:fillRect/>
            </a:stretch>
          </p:blipFill>
          <p:spPr bwMode="auto">
            <a:xfrm>
              <a:off x="1693818" y="3698964"/>
              <a:ext cx="2092569" cy="2667000"/>
            </a:xfrm>
            <a:prstGeom prst="rect">
              <a:avLst/>
            </a:prstGeom>
            <a:noFill/>
            <a:ln w="9525">
              <a:solidFill>
                <a:srgbClr val="6600CC"/>
              </a:solidFill>
              <a:miter lim="800000"/>
              <a:headEnd/>
              <a:tailEnd/>
            </a:ln>
            <a:effectLst/>
          </p:spPr>
        </p:pic>
        <p:pic>
          <p:nvPicPr>
            <p:cNvPr id="41" name="Picture 6"/>
            <p:cNvPicPr>
              <a:picLocks noChangeAspect="1" noChangeArrowheads="1"/>
            </p:cNvPicPr>
            <p:nvPr/>
          </p:nvPicPr>
          <p:blipFill>
            <a:blip r:embed="rId5" cstate="screen"/>
            <a:srcRect/>
            <a:stretch>
              <a:fillRect/>
            </a:stretch>
          </p:blipFill>
          <p:spPr bwMode="auto">
            <a:xfrm>
              <a:off x="4724400" y="1041490"/>
              <a:ext cx="4009104" cy="2616110"/>
            </a:xfrm>
            <a:prstGeom prst="rect">
              <a:avLst/>
            </a:prstGeom>
            <a:noFill/>
            <a:ln w="9525">
              <a:solidFill>
                <a:srgbClr val="6600CC"/>
              </a:solidFill>
              <a:miter lim="800000"/>
              <a:headEnd/>
              <a:tailEnd/>
            </a:ln>
            <a:effectLst/>
          </p:spPr>
        </p:pic>
        <p:pic>
          <p:nvPicPr>
            <p:cNvPr id="42" name="Picture 7"/>
            <p:cNvPicPr>
              <a:picLocks noChangeAspect="1" noChangeArrowheads="1"/>
            </p:cNvPicPr>
            <p:nvPr/>
          </p:nvPicPr>
          <p:blipFill>
            <a:blip r:embed="rId6" cstate="screen"/>
            <a:srcRect/>
            <a:stretch>
              <a:fillRect/>
            </a:stretch>
          </p:blipFill>
          <p:spPr bwMode="auto">
            <a:xfrm>
              <a:off x="3886200" y="3886200"/>
              <a:ext cx="4876800" cy="2470771"/>
            </a:xfrm>
            <a:prstGeom prst="rect">
              <a:avLst/>
            </a:prstGeom>
            <a:noFill/>
            <a:ln w="9525">
              <a:solidFill>
                <a:srgbClr val="6600CC"/>
              </a:solidFill>
              <a:miter lim="800000"/>
              <a:headEnd/>
              <a:tailEnd/>
            </a:ln>
            <a:effectLst/>
          </p:spPr>
        </p:pic>
        <p:sp>
          <p:nvSpPr>
            <p:cNvPr id="43" name="TextBox 42"/>
            <p:cNvSpPr txBox="1"/>
            <p:nvPr/>
          </p:nvSpPr>
          <p:spPr>
            <a:xfrm>
              <a:off x="1667530" y="2799834"/>
              <a:ext cx="2356253" cy="966377"/>
            </a:xfrm>
            <a:prstGeom prst="rect">
              <a:avLst/>
            </a:prstGeom>
            <a:noFill/>
          </p:spPr>
          <p:txBody>
            <a:bodyPr wrap="none" rtlCol="0">
              <a:spAutoFit/>
            </a:bodyPr>
            <a:lstStyle/>
            <a:p>
              <a:pPr algn="ctr"/>
              <a:r>
                <a:rPr lang="en-US" sz="1050" b="1" dirty="0">
                  <a:solidFill>
                    <a:srgbClr val="FF0000"/>
                  </a:solidFill>
                  <a:latin typeface="Arial Narrow" pitchFamily="34" charset="0"/>
                </a:rPr>
                <a:t>Historic average</a:t>
              </a:r>
            </a:p>
            <a:p>
              <a:pPr algn="ctr"/>
              <a:r>
                <a:rPr lang="en-US" sz="1050" b="1" dirty="0">
                  <a:solidFill>
                    <a:srgbClr val="FF0000"/>
                  </a:solidFill>
                  <a:latin typeface="Arial Narrow" pitchFamily="34" charset="0"/>
                </a:rPr>
                <a:t>10-25 June</a:t>
              </a:r>
              <a:endParaRPr lang="en-US" sz="1050" b="1" dirty="0">
                <a:solidFill>
                  <a:srgbClr val="FF0000"/>
                </a:solidFill>
                <a:latin typeface="Arial Narrow" pitchFamily="34" charset="0"/>
              </a:endParaRPr>
            </a:p>
          </p:txBody>
        </p:sp>
        <p:sp>
          <p:nvSpPr>
            <p:cNvPr id="44" name="TextBox 43"/>
            <p:cNvSpPr txBox="1"/>
            <p:nvPr/>
          </p:nvSpPr>
          <p:spPr>
            <a:xfrm>
              <a:off x="1670512" y="5605790"/>
              <a:ext cx="2392546" cy="966377"/>
            </a:xfrm>
            <a:prstGeom prst="rect">
              <a:avLst/>
            </a:prstGeom>
            <a:noFill/>
          </p:spPr>
          <p:txBody>
            <a:bodyPr wrap="none" rtlCol="0">
              <a:spAutoFit/>
            </a:bodyPr>
            <a:lstStyle/>
            <a:p>
              <a:pPr algn="ctr"/>
              <a:r>
                <a:rPr lang="en-US" sz="1050" b="1" dirty="0">
                  <a:solidFill>
                    <a:srgbClr val="FF0000"/>
                  </a:solidFill>
                  <a:latin typeface="Arial Narrow" pitchFamily="34" charset="0"/>
                </a:rPr>
                <a:t>Current</a:t>
              </a:r>
            </a:p>
            <a:p>
              <a:pPr algn="ctr"/>
              <a:r>
                <a:rPr lang="en-US" sz="1050" b="1" dirty="0">
                  <a:solidFill>
                    <a:srgbClr val="FF0000"/>
                  </a:solidFill>
                  <a:latin typeface="Arial Narrow" pitchFamily="34" charset="0"/>
                </a:rPr>
                <a:t>10-25 June, 2015</a:t>
              </a:r>
              <a:endParaRPr lang="en-US" sz="1050" b="1" dirty="0">
                <a:solidFill>
                  <a:srgbClr val="FF0000"/>
                </a:solidFill>
                <a:latin typeface="Arial Narrow" pitchFamily="34" charset="0"/>
              </a:endParaRPr>
            </a:p>
          </p:txBody>
        </p:sp>
        <p:grpSp>
          <p:nvGrpSpPr>
            <p:cNvPr id="45" name="Group 15"/>
            <p:cNvGrpSpPr/>
            <p:nvPr/>
          </p:nvGrpSpPr>
          <p:grpSpPr>
            <a:xfrm>
              <a:off x="3711612" y="394699"/>
              <a:ext cx="1361729" cy="2082301"/>
              <a:chOff x="816012" y="1609552"/>
              <a:chExt cx="1361729" cy="2082301"/>
            </a:xfrm>
          </p:grpSpPr>
          <p:pic>
            <p:nvPicPr>
              <p:cNvPr id="51" name="Picture 8"/>
              <p:cNvPicPr>
                <a:picLocks noChangeAspect="1" noChangeArrowheads="1"/>
              </p:cNvPicPr>
              <p:nvPr/>
            </p:nvPicPr>
            <p:blipFill>
              <a:blip r:embed="rId7"/>
              <a:srcRect/>
              <a:stretch>
                <a:fillRect/>
              </a:stretch>
            </p:blipFill>
            <p:spPr bwMode="auto">
              <a:xfrm rot="10800000">
                <a:off x="946744" y="2365177"/>
                <a:ext cx="247650" cy="990600"/>
              </a:xfrm>
              <a:prstGeom prst="rect">
                <a:avLst/>
              </a:prstGeom>
              <a:noFill/>
              <a:ln w="9525">
                <a:noFill/>
                <a:miter lim="800000"/>
                <a:headEnd/>
                <a:tailEnd/>
              </a:ln>
              <a:effectLst/>
            </p:spPr>
          </p:pic>
          <p:sp>
            <p:nvSpPr>
              <p:cNvPr id="52" name="TextBox 51"/>
              <p:cNvSpPr txBox="1"/>
              <p:nvPr/>
            </p:nvSpPr>
            <p:spPr>
              <a:xfrm>
                <a:off x="1117445" y="3154978"/>
                <a:ext cx="918980" cy="536875"/>
              </a:xfrm>
              <a:prstGeom prst="rect">
                <a:avLst/>
              </a:prstGeom>
              <a:noFill/>
            </p:spPr>
            <p:txBody>
              <a:bodyPr wrap="none" rtlCol="0">
                <a:spAutoFit/>
              </a:bodyPr>
              <a:lstStyle/>
              <a:p>
                <a:r>
                  <a:rPr lang="en-US" sz="900" dirty="0"/>
                  <a:t>Poor</a:t>
                </a:r>
                <a:endParaRPr lang="en-US" sz="900" dirty="0"/>
              </a:p>
            </p:txBody>
          </p:sp>
          <p:sp>
            <p:nvSpPr>
              <p:cNvPr id="53" name="TextBox 52"/>
              <p:cNvSpPr txBox="1"/>
              <p:nvPr/>
            </p:nvSpPr>
            <p:spPr>
              <a:xfrm>
                <a:off x="1117638" y="2267206"/>
                <a:ext cx="995201" cy="536876"/>
              </a:xfrm>
              <a:prstGeom prst="rect">
                <a:avLst/>
              </a:prstGeom>
              <a:noFill/>
            </p:spPr>
            <p:txBody>
              <a:bodyPr wrap="none" rtlCol="0">
                <a:spAutoFit/>
              </a:bodyPr>
              <a:lstStyle/>
              <a:p>
                <a:r>
                  <a:rPr lang="en-US" sz="900" dirty="0"/>
                  <a:t>Good</a:t>
                </a:r>
                <a:endParaRPr lang="en-US" sz="900" dirty="0"/>
              </a:p>
            </p:txBody>
          </p:sp>
          <p:sp>
            <p:nvSpPr>
              <p:cNvPr id="54" name="TextBox 53"/>
              <p:cNvSpPr txBox="1"/>
              <p:nvPr/>
            </p:nvSpPr>
            <p:spPr>
              <a:xfrm>
                <a:off x="816012" y="1609552"/>
                <a:ext cx="1361729" cy="805316"/>
              </a:xfrm>
              <a:prstGeom prst="rect">
                <a:avLst/>
              </a:prstGeom>
              <a:noFill/>
            </p:spPr>
            <p:txBody>
              <a:bodyPr wrap="square" rtlCol="0">
                <a:spAutoFit/>
              </a:bodyPr>
              <a:lstStyle/>
              <a:p>
                <a:r>
                  <a:rPr lang="en-US" sz="825" b="1" dirty="0">
                    <a:latin typeface="Arial Narrow" pitchFamily="34" charset="0"/>
                  </a:rPr>
                  <a:t>Crop </a:t>
                </a:r>
              </a:p>
              <a:p>
                <a:r>
                  <a:rPr lang="en-US" sz="825" b="1" dirty="0">
                    <a:latin typeface="Arial Narrow" pitchFamily="34" charset="0"/>
                  </a:rPr>
                  <a:t>condition</a:t>
                </a:r>
                <a:endParaRPr lang="en-US" sz="825" b="1" dirty="0">
                  <a:latin typeface="Arial Narrow" pitchFamily="34" charset="0"/>
                </a:endParaRPr>
              </a:p>
            </p:txBody>
          </p:sp>
        </p:grpSp>
        <p:pic>
          <p:nvPicPr>
            <p:cNvPr id="47" name="Picture 2"/>
            <p:cNvPicPr>
              <a:picLocks noChangeAspect="1" noChangeArrowheads="1"/>
            </p:cNvPicPr>
            <p:nvPr/>
          </p:nvPicPr>
          <p:blipFill>
            <a:blip r:embed="rId8" cstate="screen"/>
            <a:srcRect/>
            <a:stretch>
              <a:fillRect/>
            </a:stretch>
          </p:blipFill>
          <p:spPr bwMode="auto">
            <a:xfrm>
              <a:off x="6056870" y="0"/>
              <a:ext cx="1847334" cy="990599"/>
            </a:xfrm>
            <a:prstGeom prst="rect">
              <a:avLst/>
            </a:prstGeom>
            <a:noFill/>
            <a:ln w="9525">
              <a:noFill/>
              <a:miter lim="800000"/>
              <a:headEnd/>
              <a:tailEnd/>
            </a:ln>
            <a:effectLst/>
          </p:spPr>
        </p:pic>
        <p:sp>
          <p:nvSpPr>
            <p:cNvPr id="48" name="Oval 47"/>
            <p:cNvSpPr/>
            <p:nvPr/>
          </p:nvSpPr>
          <p:spPr>
            <a:xfrm>
              <a:off x="6262681" y="376237"/>
              <a:ext cx="104778" cy="714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9" name="Straight Arrow Connector 48"/>
            <p:cNvCxnSpPr/>
            <p:nvPr/>
          </p:nvCxnSpPr>
          <p:spPr>
            <a:xfrm rot="10800000">
              <a:off x="3352800" y="2819400"/>
              <a:ext cx="3124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8" idx="0"/>
            </p:cNvCxnSpPr>
            <p:nvPr/>
          </p:nvCxnSpPr>
          <p:spPr>
            <a:xfrm rot="16200000" flipH="1">
              <a:off x="5974553" y="716753"/>
              <a:ext cx="690563" cy="95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470844" y="-37483"/>
              <a:ext cx="4955384" cy="644252"/>
            </a:xfrm>
            <a:prstGeom prst="rect">
              <a:avLst/>
            </a:prstGeom>
            <a:noFill/>
          </p:spPr>
          <p:txBody>
            <a:bodyPr wrap="none" rtlCol="0">
              <a:spAutoFit/>
            </a:bodyPr>
            <a:lstStyle/>
            <a:p>
              <a:r>
                <a:rPr lang="en-US" sz="1200" b="1" dirty="0"/>
                <a:t>Vegetation conditions Anomaly</a:t>
              </a:r>
              <a:endParaRPr lang="en-US" sz="1200" b="1" dirty="0"/>
            </a:p>
          </p:txBody>
        </p:sp>
      </p:grpSp>
      <p:grpSp>
        <p:nvGrpSpPr>
          <p:cNvPr id="3" name="Group 2"/>
          <p:cNvGrpSpPr/>
          <p:nvPr/>
        </p:nvGrpSpPr>
        <p:grpSpPr>
          <a:xfrm>
            <a:off x="4595556" y="1014690"/>
            <a:ext cx="4415884" cy="2143302"/>
            <a:chOff x="312234" y="925551"/>
            <a:chExt cx="6456556" cy="3241763"/>
          </a:xfrm>
        </p:grpSpPr>
        <p:sp>
          <p:nvSpPr>
            <p:cNvPr id="2" name="Rectangle 1"/>
            <p:cNvSpPr/>
            <p:nvPr/>
          </p:nvSpPr>
          <p:spPr>
            <a:xfrm>
              <a:off x="312234" y="925551"/>
              <a:ext cx="6456556" cy="31523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5" name="Picture 54"/>
            <p:cNvPicPr>
              <a:picLocks noChangeAspect="1"/>
            </p:cNvPicPr>
            <p:nvPr/>
          </p:nvPicPr>
          <p:blipFill rotWithShape="1">
            <a:blip r:embed="rId9" cstate="print">
              <a:extLst>
                <a:ext uri="{28A0092B-C50C-407E-A947-70E740481C1C}">
                  <a14:useLocalDpi xmlns:a14="http://schemas.microsoft.com/office/drawing/2010/main" val="0"/>
                </a:ext>
              </a:extLst>
            </a:blip>
            <a:srcRect l="58066" t="68836" r="1282" b="7682"/>
            <a:stretch/>
          </p:blipFill>
          <p:spPr>
            <a:xfrm>
              <a:off x="1369968" y="1230258"/>
              <a:ext cx="5287782" cy="1644449"/>
            </a:xfrm>
            <a:prstGeom prst="rect">
              <a:avLst/>
            </a:prstGeom>
            <a:ln>
              <a:noFill/>
            </a:ln>
          </p:spPr>
        </p:pic>
        <p:pic>
          <p:nvPicPr>
            <p:cNvPr id="56" name="Picture 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946" y="1187836"/>
              <a:ext cx="648199" cy="1527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p:cNvSpPr txBox="1"/>
            <p:nvPr/>
          </p:nvSpPr>
          <p:spPr>
            <a:xfrm>
              <a:off x="448947" y="2805684"/>
              <a:ext cx="6208804" cy="1361630"/>
            </a:xfrm>
            <a:prstGeom prst="rect">
              <a:avLst/>
            </a:prstGeom>
            <a:noFill/>
          </p:spPr>
          <p:txBody>
            <a:bodyPr wrap="square" rtlCol="0">
              <a:spAutoFit/>
            </a:bodyPr>
            <a:lstStyle/>
            <a:p>
              <a:r>
                <a:rPr lang="en-US" sz="1050" dirty="0"/>
                <a:t>The preliminary assessment of paddy crop sown area  based on MODIS NDVI data of 177 and 193 Julian days of 2015 shows that there is </a:t>
              </a:r>
              <a:r>
                <a:rPr lang="en-US" sz="1050" dirty="0"/>
                <a:t>3% </a:t>
              </a:r>
              <a:r>
                <a:rPr lang="en-US" sz="1050" dirty="0"/>
                <a:t>increase  in area as compared to that of 2014 and </a:t>
              </a:r>
              <a:r>
                <a:rPr lang="en-US" sz="1050" dirty="0"/>
                <a:t>12% </a:t>
              </a:r>
              <a:r>
                <a:rPr lang="en-US" sz="1050" dirty="0"/>
                <a:t>decrease as compared to 2013. An additional image of August 12 can give more clear result since the transplantation process is still going on.</a:t>
              </a:r>
            </a:p>
          </p:txBody>
        </p:sp>
      </p:grpSp>
      <p:sp>
        <p:nvSpPr>
          <p:cNvPr id="16" name="TextBox 15"/>
          <p:cNvSpPr txBox="1"/>
          <p:nvPr/>
        </p:nvSpPr>
        <p:spPr>
          <a:xfrm>
            <a:off x="6369947" y="979247"/>
            <a:ext cx="2753574" cy="276999"/>
          </a:xfrm>
          <a:prstGeom prst="rect">
            <a:avLst/>
          </a:prstGeom>
          <a:noFill/>
        </p:spPr>
        <p:txBody>
          <a:bodyPr wrap="none" rtlCol="0">
            <a:spAutoFit/>
          </a:bodyPr>
          <a:lstStyle/>
          <a:p>
            <a:r>
              <a:rPr lang="en-US" sz="1200" b="1" dirty="0"/>
              <a:t>Rice Crop sown area –as on 28 July 2015</a:t>
            </a:r>
            <a:endParaRPr lang="en-US" sz="1200" b="1" dirty="0"/>
          </a:p>
        </p:txBody>
      </p:sp>
      <p:sp>
        <p:nvSpPr>
          <p:cNvPr id="59" name="Rectangle 5"/>
          <p:cNvSpPr>
            <a:spLocks noChangeArrowheads="1"/>
          </p:cNvSpPr>
          <p:nvPr/>
        </p:nvSpPr>
        <p:spPr bwMode="auto">
          <a:xfrm>
            <a:off x="164618" y="866462"/>
            <a:ext cx="308676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650" b="1" dirty="0">
                <a:solidFill>
                  <a:srgbClr val="800000"/>
                </a:solidFill>
                <a:latin typeface="+mn-lt"/>
              </a:rPr>
              <a:t>In-season crop status assessment</a:t>
            </a:r>
            <a:endParaRPr lang="en-US" altLang="en-US" sz="1650" dirty="0">
              <a:solidFill>
                <a:srgbClr val="800000"/>
              </a:solidFill>
              <a:latin typeface="+mn-lt"/>
            </a:endParaRPr>
          </a:p>
        </p:txBody>
      </p:sp>
      <p:pic>
        <p:nvPicPr>
          <p:cNvPr id="61" name="Picture 60"/>
          <p:cNvPicPr>
            <a:picLocks noChangeAspect="1"/>
          </p:cNvPicPr>
          <p:nvPr/>
        </p:nvPicPr>
        <p:blipFill rotWithShape="1">
          <a:blip r:embed="rId11"/>
          <a:srcRect t="50537" b="3594"/>
          <a:stretch/>
        </p:blipFill>
        <p:spPr>
          <a:xfrm>
            <a:off x="801481" y="1315141"/>
            <a:ext cx="2650016" cy="2288795"/>
          </a:xfrm>
          <a:prstGeom prst="rect">
            <a:avLst/>
          </a:prstGeom>
        </p:spPr>
      </p:pic>
      <p:pic>
        <p:nvPicPr>
          <p:cNvPr id="62" name="Picture 2"/>
          <p:cNvPicPr>
            <a:picLocks noChangeAspect="1" noChangeArrowheads="1"/>
          </p:cNvPicPr>
          <p:nvPr/>
        </p:nvPicPr>
        <p:blipFill>
          <a:blip r:embed="rId12"/>
          <a:srcRect l="32917" t="6667" r="31667" b="4444"/>
          <a:stretch>
            <a:fillRect/>
          </a:stretch>
        </p:blipFill>
        <p:spPr bwMode="auto">
          <a:xfrm rot="356445">
            <a:off x="1254708" y="3866951"/>
            <a:ext cx="1423111" cy="2009099"/>
          </a:xfrm>
          <a:prstGeom prst="rect">
            <a:avLst/>
          </a:prstGeom>
          <a:noFill/>
          <a:ln w="9525">
            <a:noFill/>
            <a:miter lim="800000"/>
            <a:headEnd/>
            <a:tailEnd/>
          </a:ln>
          <a:effectLst/>
        </p:spPr>
      </p:pic>
      <p:pic>
        <p:nvPicPr>
          <p:cNvPr id="63" name="Picture 62"/>
          <p:cNvPicPr>
            <a:picLocks noChangeAspect="1"/>
          </p:cNvPicPr>
          <p:nvPr/>
        </p:nvPicPr>
        <p:blipFill>
          <a:blip r:embed="rId13"/>
          <a:stretch>
            <a:fillRect/>
          </a:stretch>
        </p:blipFill>
        <p:spPr>
          <a:xfrm rot="632011">
            <a:off x="2854457" y="3977292"/>
            <a:ext cx="1448192" cy="1850226"/>
          </a:xfrm>
          <a:prstGeom prst="rect">
            <a:avLst/>
          </a:prstGeom>
        </p:spPr>
      </p:pic>
      <p:sp>
        <p:nvSpPr>
          <p:cNvPr id="29" name="Title 1"/>
          <p:cNvSpPr txBox="1">
            <a:spLocks/>
          </p:cNvSpPr>
          <p:nvPr/>
        </p:nvSpPr>
        <p:spPr>
          <a:xfrm>
            <a:off x="152400" y="41774"/>
            <a:ext cx="8783782" cy="98107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smtClean="0">
                <a:ln>
                  <a:noFill/>
                </a:ln>
                <a:solidFill>
                  <a:srgbClr val="0000FF"/>
                </a:solidFill>
                <a:effectLst/>
                <a:uLnTx/>
                <a:uFillTx/>
                <a:latin typeface="+mj-lt"/>
                <a:ea typeface="+mj-ea"/>
                <a:cs typeface="+mj-cs"/>
              </a:rPr>
              <a:t>http://apps.geoportal.icimod.org/</a:t>
            </a:r>
            <a:endParaRPr kumimoji="0" lang="en-US" sz="2500" b="1" i="0" u="none" strike="noStrike" kern="1200" cap="none" spc="0" normalizeH="0" baseline="0" noProof="0" dirty="0">
              <a:ln>
                <a:noFill/>
              </a:ln>
              <a:solidFill>
                <a:srgbClr val="0000FF"/>
              </a:solidFill>
              <a:effectLst/>
              <a:uLnTx/>
              <a:uFillTx/>
              <a:latin typeface="+mj-lt"/>
              <a:ea typeface="+mj-ea"/>
              <a:cs typeface="+mj-cs"/>
            </a:endParaRPr>
          </a:p>
        </p:txBody>
      </p:sp>
    </p:spTree>
    <p:extLst>
      <p:ext uri="{BB962C8B-B14F-4D97-AF65-F5344CB8AC3E}">
        <p14:creationId xmlns:p14="http://schemas.microsoft.com/office/powerpoint/2010/main" val="3492154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osiBasin_Total Missing1.tif"/>
          <p:cNvPicPr/>
          <p:nvPr/>
        </p:nvPicPr>
        <p:blipFill>
          <a:blip r:embed="rId3" cstate="print"/>
          <a:srcRect l="9554" t="28539" r="9000" b="7078"/>
          <a:stretch>
            <a:fillRect/>
          </a:stretch>
        </p:blipFill>
        <p:spPr>
          <a:xfrm>
            <a:off x="4353493" y="1226130"/>
            <a:ext cx="4673600" cy="4775200"/>
          </a:xfrm>
          <a:prstGeom prst="rect">
            <a:avLst/>
          </a:prstGeom>
        </p:spPr>
      </p:pic>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3563739081"/>
                  </p:ext>
                </p:extLst>
              </p:nvPr>
            </p:nvGraphicFramePr>
            <p:xfrm>
              <a:off x="-312589" y="1426218"/>
              <a:ext cx="5018318" cy="1451913"/>
            </p:xfrm>
            <a:graphic>
              <a:graphicData uri="http://schemas.openxmlformats.org/drawingml/2006/table">
                <a:tbl>
                  <a:tblPr firstRow="1" firstCol="1" bandRow="1">
                    <a:tableStyleId>{5C22544A-7EE6-4342-B048-85BDC9FD1C3A}</a:tableStyleId>
                  </a:tblPr>
                  <a:tblGrid>
                    <a:gridCol w="4855758"/>
                    <a:gridCol w="162560"/>
                  </a:tblGrid>
                  <a:tr h="1451913">
                    <a:tc>
                      <a:txBody>
                        <a:bodyPr/>
                        <a:lstStyle/>
                        <a:p>
                          <a:pPr marL="0" marR="0">
                            <a:spcBef>
                              <a:spcPts val="600"/>
                            </a:spcBef>
                            <a:spcAft>
                              <a:spcPts val="600"/>
                            </a:spcAft>
                          </a:pPr>
                          <a14:m>
                            <m:oMathPara xmlns:m="http://schemas.openxmlformats.org/officeDocument/2006/math">
                              <m:oMathParaPr>
                                <m:jc m:val="centerGroup"/>
                              </m:oMathParaPr>
                              <m:oMath xmlns:m="http://schemas.openxmlformats.org/officeDocument/2006/math">
                                <m:r>
                                  <a:rPr lang="en-US" sz="1800" smtClean="0">
                                    <a:solidFill>
                                      <a:schemeClr val="tx1"/>
                                    </a:solidFill>
                                    <a:effectLst/>
                                    <a:latin typeface="Cambria Math" panose="02040503050406030204" pitchFamily="18" charset="0"/>
                                  </a:rPr>
                                  <m:t>𝑃𝐵𝐼𝐴𝑆</m:t>
                                </m:r>
                                <m:r>
                                  <a:rPr lang="en-US" sz="1800" smtClean="0">
                                    <a:solidFill>
                                      <a:schemeClr val="tx1"/>
                                    </a:solidFill>
                                    <a:effectLst/>
                                    <a:latin typeface="Cambria Math" panose="02040503050406030204" pitchFamily="18" charset="0"/>
                                  </a:rPr>
                                  <m:t>=</m:t>
                                </m:r>
                                <m:f>
                                  <m:fPr>
                                    <m:ctrlPr>
                                      <a:rPr lang="en-US" sz="1800" i="1">
                                        <a:solidFill>
                                          <a:schemeClr val="tx1"/>
                                        </a:solidFill>
                                        <a:effectLst/>
                                        <a:latin typeface="Cambria Math" panose="02040503050406030204" pitchFamily="18" charset="0"/>
                                      </a:rPr>
                                    </m:ctrlPr>
                                  </m:fPr>
                                  <m:num>
                                    <m:nary>
                                      <m:naryPr>
                                        <m:chr m:val="∑"/>
                                        <m:limLoc m:val="undOvr"/>
                                        <m:subHide m:val="on"/>
                                        <m:supHide m:val="on"/>
                                        <m:ctrlPr>
                                          <a:rPr lang="en-US" sz="1800" i="1">
                                            <a:solidFill>
                                              <a:schemeClr val="tx1"/>
                                            </a:solidFill>
                                            <a:effectLst/>
                                            <a:latin typeface="Cambria Math" panose="02040503050406030204" pitchFamily="18" charset="0"/>
                                          </a:rPr>
                                        </m:ctrlPr>
                                      </m:naryPr>
                                      <m:sub/>
                                      <m:sup/>
                                      <m:e>
                                        <m:d>
                                          <m:dPr>
                                            <m:ctrlPr>
                                              <a:rPr lang="en-US" sz="1800" i="1">
                                                <a:solidFill>
                                                  <a:schemeClr val="tx1"/>
                                                </a:solidFill>
                                                <a:effectLst/>
                                                <a:latin typeface="Cambria Math" panose="02040503050406030204" pitchFamily="18" charset="0"/>
                                              </a:rPr>
                                            </m:ctrlPr>
                                          </m:dPr>
                                          <m:e>
                                            <m:sSub>
                                              <m:sSubPr>
                                                <m:ctrlPr>
                                                  <a:rPr lang="en-US" sz="1800" i="1">
                                                    <a:solidFill>
                                                      <a:schemeClr val="tx1"/>
                                                    </a:solidFill>
                                                    <a:effectLst/>
                                                    <a:latin typeface="Cambria Math" panose="02040503050406030204" pitchFamily="18" charset="0"/>
                                                  </a:rPr>
                                                </m:ctrlPr>
                                              </m:sSubPr>
                                              <m:e>
                                                <m:r>
                                                  <a:rPr lang="en-US" sz="1800">
                                                    <a:solidFill>
                                                      <a:schemeClr val="tx1"/>
                                                    </a:solidFill>
                                                    <a:effectLst/>
                                                    <a:latin typeface="Cambria Math" panose="02040503050406030204" pitchFamily="18" charset="0"/>
                                                  </a:rPr>
                                                  <m:t>𝑅</m:t>
                                                </m:r>
                                              </m:e>
                                              <m:sub>
                                                <m:r>
                                                  <a:rPr lang="en-US" sz="1800">
                                                    <a:solidFill>
                                                      <a:schemeClr val="tx1"/>
                                                    </a:solidFill>
                                                    <a:effectLst/>
                                                    <a:latin typeface="Cambria Math" panose="02040503050406030204" pitchFamily="18" charset="0"/>
                                                  </a:rPr>
                                                  <m:t>𝑔𝑎𝑢𝑔𝑒</m:t>
                                                </m:r>
                                              </m:sub>
                                            </m:sSub>
                                            <m:r>
                                              <a:rPr lang="en-US" sz="1800">
                                                <a:solidFill>
                                                  <a:schemeClr val="tx1"/>
                                                </a:solidFill>
                                                <a:effectLst/>
                                                <a:latin typeface="Cambria Math" panose="02040503050406030204" pitchFamily="18" charset="0"/>
                                              </a:rPr>
                                              <m:t>− </m:t>
                                            </m:r>
                                            <m:sSub>
                                              <m:sSubPr>
                                                <m:ctrlPr>
                                                  <a:rPr lang="en-US" sz="1800" i="1">
                                                    <a:solidFill>
                                                      <a:schemeClr val="tx1"/>
                                                    </a:solidFill>
                                                    <a:effectLst/>
                                                    <a:latin typeface="Cambria Math" panose="02040503050406030204" pitchFamily="18" charset="0"/>
                                                  </a:rPr>
                                                </m:ctrlPr>
                                              </m:sSubPr>
                                              <m:e>
                                                <m:r>
                                                  <a:rPr lang="en-US" sz="1800">
                                                    <a:solidFill>
                                                      <a:schemeClr val="tx1"/>
                                                    </a:solidFill>
                                                    <a:effectLst/>
                                                    <a:latin typeface="Cambria Math" panose="02040503050406030204" pitchFamily="18" charset="0"/>
                                                  </a:rPr>
                                                  <m:t>𝑅</m:t>
                                                </m:r>
                                              </m:e>
                                              <m:sub>
                                                <m:r>
                                                  <a:rPr lang="en-US" sz="1800">
                                                    <a:solidFill>
                                                      <a:schemeClr val="tx1"/>
                                                    </a:solidFill>
                                                    <a:effectLst/>
                                                    <a:latin typeface="Cambria Math" panose="02040503050406030204" pitchFamily="18" charset="0"/>
                                                  </a:rPr>
                                                  <m:t>𝑠𝑎𝑡𝑒𝑙𝑙𝑖𝑡𝑒</m:t>
                                                </m:r>
                                              </m:sub>
                                            </m:sSub>
                                          </m:e>
                                        </m:d>
                                      </m:e>
                                    </m:nary>
                                  </m:num>
                                  <m:den>
                                    <m:nary>
                                      <m:naryPr>
                                        <m:chr m:val="∑"/>
                                        <m:limLoc m:val="undOvr"/>
                                        <m:subHide m:val="on"/>
                                        <m:supHide m:val="on"/>
                                        <m:ctrlPr>
                                          <a:rPr lang="en-US" sz="1800" i="1">
                                            <a:solidFill>
                                              <a:schemeClr val="tx1"/>
                                            </a:solidFill>
                                            <a:effectLst/>
                                            <a:latin typeface="Cambria Math" panose="02040503050406030204" pitchFamily="18" charset="0"/>
                                          </a:rPr>
                                        </m:ctrlPr>
                                      </m:naryPr>
                                      <m:sub/>
                                      <m:sup/>
                                      <m:e>
                                        <m:d>
                                          <m:dPr>
                                            <m:ctrlPr>
                                              <a:rPr lang="en-US" sz="1800" i="1">
                                                <a:solidFill>
                                                  <a:schemeClr val="tx1"/>
                                                </a:solidFill>
                                                <a:effectLst/>
                                                <a:latin typeface="Cambria Math" panose="02040503050406030204" pitchFamily="18" charset="0"/>
                                              </a:rPr>
                                            </m:ctrlPr>
                                          </m:dPr>
                                          <m:e>
                                            <m:sSub>
                                              <m:sSubPr>
                                                <m:ctrlPr>
                                                  <a:rPr lang="en-US" sz="1800" i="1">
                                                    <a:solidFill>
                                                      <a:schemeClr val="tx1"/>
                                                    </a:solidFill>
                                                    <a:effectLst/>
                                                    <a:latin typeface="Cambria Math" panose="02040503050406030204" pitchFamily="18" charset="0"/>
                                                  </a:rPr>
                                                </m:ctrlPr>
                                              </m:sSubPr>
                                              <m:e>
                                                <m:r>
                                                  <a:rPr lang="en-US" sz="1800">
                                                    <a:solidFill>
                                                      <a:schemeClr val="tx1"/>
                                                    </a:solidFill>
                                                    <a:effectLst/>
                                                    <a:latin typeface="Cambria Math" panose="02040503050406030204" pitchFamily="18" charset="0"/>
                                                  </a:rPr>
                                                  <m:t>𝑅</m:t>
                                                </m:r>
                                              </m:e>
                                              <m:sub>
                                                <m:r>
                                                  <a:rPr lang="en-US" sz="1800">
                                                    <a:solidFill>
                                                      <a:schemeClr val="tx1"/>
                                                    </a:solidFill>
                                                    <a:effectLst/>
                                                    <a:latin typeface="Cambria Math" panose="02040503050406030204" pitchFamily="18" charset="0"/>
                                                  </a:rPr>
                                                  <m:t>𝑔𝑎𝑢𝑔𝑒</m:t>
                                                </m:r>
                                              </m:sub>
                                            </m:sSub>
                                          </m:e>
                                        </m:d>
                                      </m:e>
                                    </m:nary>
                                  </m:den>
                                </m:f>
                                <m:r>
                                  <a:rPr lang="en-US" sz="1800">
                                    <a:solidFill>
                                      <a:schemeClr val="tx1"/>
                                    </a:solidFill>
                                    <a:effectLst/>
                                    <a:latin typeface="Cambria Math" panose="02040503050406030204" pitchFamily="18" charset="0"/>
                                  </a:rPr>
                                  <m:t>𝑥</m:t>
                                </m:r>
                                <m:r>
                                  <a:rPr lang="en-US" sz="1800">
                                    <a:solidFill>
                                      <a:schemeClr val="tx1"/>
                                    </a:solidFill>
                                    <a:effectLst/>
                                    <a:latin typeface="Cambria Math" panose="02040503050406030204" pitchFamily="18" charset="0"/>
                                  </a:rPr>
                                  <m:t>100</m:t>
                                </m:r>
                              </m:oMath>
                            </m:oMathPara>
                          </a14:m>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r">
                            <a:spcBef>
                              <a:spcPts val="600"/>
                            </a:spcBef>
                            <a:spcAft>
                              <a:spcPts val="600"/>
                            </a:spcAft>
                          </a:pP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3563739081"/>
                  </p:ext>
                </p:extLst>
              </p:nvPr>
            </p:nvGraphicFramePr>
            <p:xfrm>
              <a:off x="-312589" y="1426218"/>
              <a:ext cx="5018318" cy="1451913"/>
            </p:xfrm>
            <a:graphic>
              <a:graphicData uri="http://schemas.openxmlformats.org/drawingml/2006/table">
                <a:tbl>
                  <a:tblPr firstRow="1" firstCol="1" bandRow="1">
                    <a:tableStyleId>{5C22544A-7EE6-4342-B048-85BDC9FD1C3A}</a:tableStyleId>
                  </a:tblPr>
                  <a:tblGrid>
                    <a:gridCol w="4855758"/>
                    <a:gridCol w="162560"/>
                  </a:tblGrid>
                  <a:tr h="1451913">
                    <a:tc>
                      <a:txBody>
                        <a:bodyPr/>
                        <a:lstStyle/>
                        <a:p>
                          <a:endParaRPr lang="en-US"/>
                        </a:p>
                      </a:txBody>
                      <a:tcPr marL="68580" marR="68580" marT="0" marB="0" anchor="ctr">
                        <a:blipFill rotWithShape="0">
                          <a:blip r:embed="rId4"/>
                          <a:stretch>
                            <a:fillRect l="-125" t="-417" r="-4015" b="-1667"/>
                          </a:stretch>
                        </a:blipFill>
                      </a:tcPr>
                    </a:tc>
                    <a:tc>
                      <a:txBody>
                        <a:bodyPr/>
                        <a:lstStyle/>
                        <a:p>
                          <a:pPr marL="0" marR="0" algn="r">
                            <a:spcBef>
                              <a:spcPts val="600"/>
                            </a:spcBef>
                            <a:spcAft>
                              <a:spcPts val="600"/>
                            </a:spcAft>
                          </a:pP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r>
                </a:tbl>
              </a:graphicData>
            </a:graphic>
          </p:graphicFrame>
        </mc:Fallback>
      </mc:AlternateContent>
      <mc:AlternateContent xmlns:mc="http://schemas.openxmlformats.org/markup-compatibility/2006" xmlns:a14="http://schemas.microsoft.com/office/drawing/2010/main">
        <mc:Choice Requires="a14">
          <p:sp>
            <p:nvSpPr>
              <p:cNvPr id="10" name="Rectangle 9"/>
              <p:cNvSpPr/>
              <p:nvPr/>
            </p:nvSpPr>
            <p:spPr>
              <a:xfrm>
                <a:off x="475137" y="3344289"/>
                <a:ext cx="3442866" cy="12595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RSR</m:t>
                      </m:r>
                      <m:r>
                        <a:rPr lang="en-US" i="0">
                          <a:latin typeface="Cambria Math" panose="02040503050406030204" pitchFamily="18" charset="0"/>
                        </a:rPr>
                        <m:t>=</m:t>
                      </m:r>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sSup>
                                <m:sSupPr>
                                  <m:ctrlPr>
                                    <a:rPr lang="en-US" i="1">
                                      <a:latin typeface="Cambria Math" panose="02040503050406030204" pitchFamily="18" charset="0"/>
                                    </a:rPr>
                                  </m:ctrlPr>
                                </m:sSupPr>
                                <m:e>
                                  <m:nary>
                                    <m:naryPr>
                                      <m:chr m:val="∑"/>
                                      <m:subHide m:val="on"/>
                                      <m:supHide m:val="on"/>
                                      <m:ctrlPr>
                                        <a:rPr lang="en-US" i="1">
                                          <a:latin typeface="Cambria Math" panose="02040503050406030204" pitchFamily="18" charset="0"/>
                                        </a:rPr>
                                      </m:ctrlPr>
                                    </m:naryPr>
                                    <m:sub/>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𝑔𝑎𝑢𝑔𝑒</m:t>
                                              </m:r>
                                            </m:sub>
                                          </m:sSub>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𝑠𝑎𝑡𝑒𝑙𝑙𝑖𝑡𝑒</m:t>
                                              </m:r>
                                            </m:sub>
                                          </m:sSub>
                                        </m:e>
                                      </m:d>
                                    </m:e>
                                  </m:nary>
                                </m:e>
                                <m:sup>
                                  <m:r>
                                    <a:rPr lang="en-US" i="0">
                                      <a:latin typeface="Cambria Math" panose="02040503050406030204" pitchFamily="18" charset="0"/>
                                    </a:rPr>
                                    <m:t>2</m:t>
                                  </m:r>
                                </m:sup>
                              </m:sSup>
                            </m:e>
                          </m:rad>
                        </m:num>
                        <m:den>
                          <m:rad>
                            <m:radPr>
                              <m:degHide m:val="on"/>
                              <m:ctrlPr>
                                <a:rPr lang="en-US" i="1">
                                  <a:latin typeface="Cambria Math" panose="02040503050406030204" pitchFamily="18" charset="0"/>
                                </a:rPr>
                              </m:ctrlPr>
                            </m:radPr>
                            <m:deg/>
                            <m:e>
                              <m:sSup>
                                <m:sSupPr>
                                  <m:ctrlPr>
                                    <a:rPr lang="en-US" i="1">
                                      <a:latin typeface="Cambria Math" panose="02040503050406030204" pitchFamily="18" charset="0"/>
                                    </a:rPr>
                                  </m:ctrlPr>
                                </m:sSupPr>
                                <m:e>
                                  <m:nary>
                                    <m:naryPr>
                                      <m:chr m:val="∑"/>
                                      <m:subHide m:val="on"/>
                                      <m:supHide m:val="on"/>
                                      <m:ctrlPr>
                                        <a:rPr lang="en-US" i="1">
                                          <a:latin typeface="Cambria Math" panose="02040503050406030204" pitchFamily="18" charset="0"/>
                                        </a:rPr>
                                      </m:ctrlPr>
                                    </m:naryPr>
                                    <m:sub/>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𝑔𝑎𝑢𝑔𝑒</m:t>
                                              </m:r>
                                            </m:sub>
                                          </m:sSub>
                                          <m:r>
                                            <a:rPr lang="en-US" i="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𝑔𝑎𝑢𝑔𝑒</m:t>
                                                  </m:r>
                                                </m:sub>
                                              </m:sSub>
                                            </m:e>
                                          </m:acc>
                                        </m:e>
                                      </m:d>
                                    </m:e>
                                  </m:nary>
                                </m:e>
                                <m:sup>
                                  <m:r>
                                    <a:rPr lang="en-US" i="0">
                                      <a:latin typeface="Cambria Math" panose="02040503050406030204" pitchFamily="18" charset="0"/>
                                    </a:rPr>
                                    <m:t>2</m:t>
                                  </m:r>
                                </m:sup>
                              </m:sSup>
                            </m:e>
                          </m:rad>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75137" y="3344289"/>
                <a:ext cx="3442866" cy="1259512"/>
              </a:xfrm>
              <a:prstGeom prst="rect">
                <a:avLst/>
              </a:prstGeom>
              <a:blipFill rotWithShape="0">
                <a:blip r:embed="rId5"/>
                <a:stretch>
                  <a:fillRect/>
                </a:stretch>
              </a:blipFill>
            </p:spPr>
            <p:txBody>
              <a:bodyPr/>
              <a:lstStyle/>
              <a:p>
                <a:r>
                  <a:rPr lang="en-US">
                    <a:noFill/>
                  </a:rPr>
                  <a:t> </a:t>
                </a:r>
              </a:p>
            </p:txBody>
          </p:sp>
        </mc:Fallback>
      </mc:AlternateContent>
      <p:pic>
        <p:nvPicPr>
          <p:cNvPr id="11" name="Picture 10"/>
          <p:cNvPicPr/>
          <p:nvPr/>
        </p:nvPicPr>
        <p:blipFill>
          <a:blip r:embed="rId6" cstate="print"/>
          <a:srcRect/>
          <a:stretch>
            <a:fillRect/>
          </a:stretch>
        </p:blipFill>
        <p:spPr bwMode="auto">
          <a:xfrm>
            <a:off x="972306" y="5373492"/>
            <a:ext cx="6762374" cy="1255676"/>
          </a:xfrm>
          <a:prstGeom prst="rect">
            <a:avLst/>
          </a:prstGeom>
          <a:noFill/>
          <a:ln w="9525">
            <a:noFill/>
            <a:miter lim="800000"/>
            <a:headEnd/>
            <a:tailEnd/>
          </a:ln>
        </p:spPr>
      </p:pic>
      <p:sp>
        <p:nvSpPr>
          <p:cNvPr id="12" name="Rectangle 11"/>
          <p:cNvSpPr/>
          <p:nvPr/>
        </p:nvSpPr>
        <p:spPr>
          <a:xfrm>
            <a:off x="156789" y="698956"/>
            <a:ext cx="8870304" cy="430887"/>
          </a:xfrm>
          <a:prstGeom prst="rect">
            <a:avLst/>
          </a:prstGeom>
        </p:spPr>
        <p:txBody>
          <a:bodyPr wrap="square">
            <a:spAutoFit/>
          </a:bodyPr>
          <a:lstStyle/>
          <a:p>
            <a:r>
              <a:rPr lang="en-US" sz="2200" b="1" dirty="0">
                <a:solidFill>
                  <a:schemeClr val="accent2">
                    <a:lumMod val="50000"/>
                  </a:schemeClr>
                </a:solidFill>
              </a:rPr>
              <a:t>E</a:t>
            </a:r>
            <a:r>
              <a:rPr lang="en-US" sz="2200" b="1" dirty="0" smtClean="0">
                <a:solidFill>
                  <a:schemeClr val="accent2">
                    <a:lumMod val="50000"/>
                  </a:schemeClr>
                </a:solidFill>
              </a:rPr>
              <a:t>valuating </a:t>
            </a:r>
            <a:r>
              <a:rPr lang="en-US" sz="2200" b="1" dirty="0">
                <a:solidFill>
                  <a:schemeClr val="accent2">
                    <a:lumMod val="50000"/>
                  </a:schemeClr>
                </a:solidFill>
              </a:rPr>
              <a:t>accuracy of the GHG </a:t>
            </a:r>
            <a:r>
              <a:rPr lang="en-US" sz="2200" b="1" dirty="0" smtClean="0">
                <a:solidFill>
                  <a:schemeClr val="accent2">
                    <a:lumMod val="50000"/>
                  </a:schemeClr>
                </a:solidFill>
              </a:rPr>
              <a:t>rainfall products with ground station data</a:t>
            </a:r>
            <a:endParaRPr lang="en-US" sz="2200" b="1" dirty="0">
              <a:solidFill>
                <a:schemeClr val="accent2">
                  <a:lumMod val="50000"/>
                </a:schemeClr>
              </a:solidFill>
            </a:endParaRPr>
          </a:p>
        </p:txBody>
      </p:sp>
      <p:sp>
        <p:nvSpPr>
          <p:cNvPr id="7" name="Content Placeholder 2"/>
          <p:cNvSpPr txBox="1">
            <a:spLocks/>
          </p:cNvSpPr>
          <p:nvPr/>
        </p:nvSpPr>
        <p:spPr>
          <a:xfrm>
            <a:off x="475136" y="0"/>
            <a:ext cx="7988379" cy="914400"/>
          </a:xfrm>
          <a:prstGeom prst="rect">
            <a:avLst/>
          </a:prstGeom>
        </p:spPr>
        <p:txBody>
          <a:bodyPr vert="horz" lIns="91440" tIns="45720" rIns="91440" bIns="45720" rtlCol="0">
            <a:normAutofit/>
          </a:bodyPr>
          <a:lstStyle/>
          <a:p>
            <a:pPr marL="571500" marR="0" lvl="0" indent="-571500"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rgbClr val="0000FF"/>
                </a:solidFill>
                <a:effectLst/>
                <a:uLnTx/>
                <a:uFillTx/>
                <a:latin typeface="+mn-lt"/>
                <a:ea typeface="+mn-ea"/>
                <a:cs typeface="+mn-cs"/>
              </a:rPr>
              <a:t>I. Rainfall patterns and drought onset conditions</a:t>
            </a:r>
          </a:p>
        </p:txBody>
      </p:sp>
    </p:spTree>
    <p:extLst>
      <p:ext uri="{BB962C8B-B14F-4D97-AF65-F5344CB8AC3E}">
        <p14:creationId xmlns:p14="http://schemas.microsoft.com/office/powerpoint/2010/main" val="28510669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3897" y="39872"/>
            <a:ext cx="6686550" cy="457200"/>
          </a:xfrm>
        </p:spPr>
        <p:txBody>
          <a:bodyPr>
            <a:normAutofit/>
          </a:bodyPr>
          <a:lstStyle/>
          <a:p>
            <a:pPr marL="266700" indent="-266700" defTabSz="266700"/>
            <a:r>
              <a:rPr lang="en-US" dirty="0"/>
              <a:t>Scatter Plots of </a:t>
            </a:r>
            <a:r>
              <a:rPr lang="en-US" dirty="0" err="1"/>
              <a:t>Raingauge</a:t>
            </a:r>
            <a:r>
              <a:rPr lang="en-US" dirty="0"/>
              <a:t> and CHG data (Physiographic Region Wise) </a:t>
            </a:r>
          </a:p>
          <a:p>
            <a:pPr marL="609600" lvl="1" indent="-266700" defTabSz="266700">
              <a:buFont typeface="Arial" pitchFamily="34" charset="0"/>
              <a:buChar char="•"/>
            </a:pPr>
            <a:endParaRPr lang="en-GB" sz="1800" dirty="0"/>
          </a:p>
        </p:txBody>
      </p:sp>
      <p:pic>
        <p:nvPicPr>
          <p:cNvPr id="4" name="Picture 3"/>
          <p:cNvPicPr/>
          <p:nvPr/>
        </p:nvPicPr>
        <p:blipFill>
          <a:blip r:embed="rId2" cstate="print"/>
          <a:srcRect/>
          <a:stretch>
            <a:fillRect/>
          </a:stretch>
        </p:blipFill>
        <p:spPr bwMode="auto">
          <a:xfrm>
            <a:off x="846196" y="497072"/>
            <a:ext cx="6014251" cy="4106826"/>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0" y="4890355"/>
            <a:ext cx="3282945" cy="1957104"/>
          </a:xfrm>
          <a:prstGeom prst="rect">
            <a:avLst/>
          </a:prstGeom>
          <a:noFill/>
          <a:ln w="9525">
            <a:noFill/>
            <a:miter lim="800000"/>
            <a:headEnd/>
            <a:tailEnd/>
          </a:ln>
        </p:spPr>
      </p:pic>
      <p:sp>
        <p:nvSpPr>
          <p:cNvPr id="6" name="Rectangle 5"/>
          <p:cNvSpPr/>
          <p:nvPr/>
        </p:nvSpPr>
        <p:spPr>
          <a:xfrm>
            <a:off x="3251609" y="5268743"/>
            <a:ext cx="4861033" cy="1200329"/>
          </a:xfrm>
          <a:prstGeom prst="rect">
            <a:avLst/>
          </a:prstGeom>
        </p:spPr>
        <p:txBody>
          <a:bodyPr wrap="square">
            <a:spAutoFit/>
          </a:bodyPr>
          <a:lstStyle/>
          <a:p>
            <a:pPr algn="ctr">
              <a:spcBef>
                <a:spcPts val="600"/>
              </a:spcBef>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Pixel to pixel comparison of average monthly rainfall estimates from two CHG products over the </a:t>
            </a:r>
            <a:r>
              <a:rPr lang="en-US" dirty="0" err="1">
                <a:latin typeface="Calibri" panose="020F0502020204030204" pitchFamily="34" charset="0"/>
                <a:ea typeface="Calibri" panose="020F0502020204030204" pitchFamily="34" charset="0"/>
                <a:cs typeface="Times New Roman" panose="02020603050405020304" pitchFamily="18" charset="0"/>
              </a:rPr>
              <a:t>Kosi</a:t>
            </a:r>
            <a:r>
              <a:rPr lang="en-US" dirty="0">
                <a:latin typeface="Calibri" panose="020F0502020204030204" pitchFamily="34" charset="0"/>
                <a:ea typeface="Calibri" panose="020F0502020204030204" pitchFamily="34" charset="0"/>
                <a:cs typeface="Times New Roman" panose="02020603050405020304" pitchFamily="18" charset="0"/>
              </a:rPr>
              <a:t> basin splitting in period before and after 1991</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9559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12791</TotalTime>
  <Words>1568</Words>
  <Application>Microsoft Office PowerPoint</Application>
  <PresentationFormat>On-screen Show (4:3)</PresentationFormat>
  <Paragraphs>365</Paragraphs>
  <Slides>20</Slides>
  <Notes>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3" baseType="lpstr">
      <vt:lpstr>Arial Unicode MS</vt:lpstr>
      <vt:lpstr>Aharoni</vt:lpstr>
      <vt:lpstr>Arial</vt:lpstr>
      <vt:lpstr>Arial Narrow</vt:lpstr>
      <vt:lpstr>Calibri</vt:lpstr>
      <vt:lpstr>Cambria Math</vt:lpstr>
      <vt:lpstr>Corbel</vt:lpstr>
      <vt:lpstr>Times New Roman</vt:lpstr>
      <vt:lpstr>Verdana</vt:lpstr>
      <vt:lpstr>Wingdings</vt:lpstr>
      <vt:lpstr>ヒラギノ角ゴ Pro W3</vt:lpstr>
      <vt:lpstr>Office Theme</vt:lpstr>
      <vt:lpstr>Equation</vt:lpstr>
      <vt:lpstr>PowerPoint Presentation</vt:lpstr>
      <vt:lpstr>Operationalizing Agriculture drought monitoring system in Nepal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Winter drought (2015-2016) Conditions in Western Nepal</vt:lpstr>
      <vt:lpstr>PowerPoint Presentation</vt:lpstr>
      <vt:lpstr>PowerPoint Presentation</vt:lpstr>
      <vt:lpstr>PowerPoint Presentation</vt:lpstr>
      <vt:lpstr>PowerPoint Presentation</vt:lpstr>
      <vt:lpstr>PowerPoint Presentation</vt:lpstr>
      <vt:lpstr>PowerPoint Presentation</vt:lpstr>
      <vt:lpstr>Cooperation and consultations </vt:lpstr>
    </vt:vector>
  </TitlesOfParts>
  <Company>Fathom Creative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Fathom Creative</dc:creator>
  <cp:lastModifiedBy>Faisal Mueen Qamer</cp:lastModifiedBy>
  <cp:revision>591</cp:revision>
  <dcterms:created xsi:type="dcterms:W3CDTF">2012-05-10T00:35:18Z</dcterms:created>
  <dcterms:modified xsi:type="dcterms:W3CDTF">2017-07-14T00:47:18Z</dcterms:modified>
</cp:coreProperties>
</file>