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445" r:id="rId2"/>
    <p:sldId id="412" r:id="rId3"/>
    <p:sldId id="413" r:id="rId4"/>
    <p:sldId id="409" r:id="rId5"/>
    <p:sldId id="410" r:id="rId6"/>
    <p:sldId id="411" r:id="rId7"/>
    <p:sldId id="414" r:id="rId8"/>
    <p:sldId id="415" r:id="rId9"/>
    <p:sldId id="407" r:id="rId10"/>
    <p:sldId id="441" r:id="rId11"/>
    <p:sldId id="418" r:id="rId12"/>
    <p:sldId id="420" r:id="rId13"/>
    <p:sldId id="421" r:id="rId14"/>
    <p:sldId id="422" r:id="rId15"/>
    <p:sldId id="423" r:id="rId16"/>
    <p:sldId id="424" r:id="rId17"/>
    <p:sldId id="425" r:id="rId18"/>
    <p:sldId id="426" r:id="rId19"/>
    <p:sldId id="417" r:id="rId20"/>
    <p:sldId id="434" r:id="rId21"/>
    <p:sldId id="435" r:id="rId22"/>
    <p:sldId id="437" r:id="rId23"/>
    <p:sldId id="438" r:id="rId24"/>
    <p:sldId id="404" r:id="rId25"/>
    <p:sldId id="427" r:id="rId26"/>
    <p:sldId id="428" r:id="rId27"/>
    <p:sldId id="429" r:id="rId28"/>
    <p:sldId id="430" r:id="rId29"/>
    <p:sldId id="431" r:id="rId30"/>
    <p:sldId id="432" r:id="rId31"/>
    <p:sldId id="433" r:id="rId32"/>
    <p:sldId id="436" r:id="rId33"/>
    <p:sldId id="439" r:id="rId34"/>
    <p:sldId id="440" r:id="rId35"/>
    <p:sldId id="442" r:id="rId36"/>
    <p:sldId id="443" r:id="rId37"/>
    <p:sldId id="444" r:id="rId38"/>
    <p:sldId id="446" r:id="rId39"/>
    <p:sldId id="408" r:id="rId40"/>
    <p:sldId id="416" r:id="rId41"/>
    <p:sldId id="419" r:id="rId42"/>
  </p:sldIdLst>
  <p:sldSz cx="9144000" cy="6858000" type="screen4x3"/>
  <p:notesSz cx="7010400" cy="9296400"/>
  <p:custShowLst>
    <p:custShow name="Custom Show 1" id="0">
      <p:sldLst/>
    </p:custShow>
  </p:custShow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5D153"/>
    <a:srgbClr val="FFE33D"/>
    <a:srgbClr val="EDC074"/>
    <a:srgbClr val="180F9B"/>
    <a:srgbClr val="007B71"/>
    <a:srgbClr val="FFFF99"/>
    <a:srgbClr val="006F41"/>
    <a:srgbClr val="66A48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96944" autoAdjust="0"/>
  </p:normalViewPr>
  <p:slideViewPr>
    <p:cSldViewPr snapToGrid="0" snapToObjects="1">
      <p:cViewPr varScale="1">
        <p:scale>
          <a:sx n="133" d="100"/>
          <a:sy n="133" d="100"/>
        </p:scale>
        <p:origin x="654" y="114"/>
      </p:cViewPr>
      <p:guideLst>
        <p:guide orient="horz"/>
        <p:guide/>
      </p:guideLst>
    </p:cSldViewPr>
  </p:slid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629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546" y="4416510"/>
            <a:ext cx="5143309" cy="4183220"/>
          </a:xfrm>
          <a:prstGeom prst="rect">
            <a:avLst/>
          </a:prstGeom>
          <a:noFill/>
          <a:ln w="12700">
            <a:noFill/>
            <a:miter lim="800000"/>
            <a:headEnd/>
            <a:tailEnd/>
          </a:ln>
          <a:effectLst/>
        </p:spPr>
        <p:txBody>
          <a:bodyPr vert="horz" wrap="square" lIns="92425" tIns="45402" rIns="92425" bIns="4540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9" name="Rectangle 3"/>
          <p:cNvSpPr>
            <a:spLocks noGrp="1" noRot="1" noChangeAspect="1" noChangeArrowheads="1" noTextEdit="1"/>
          </p:cNvSpPr>
          <p:nvPr>
            <p:ph type="sldImg" idx="2"/>
          </p:nvPr>
        </p:nvSpPr>
        <p:spPr bwMode="auto">
          <a:xfrm>
            <a:off x="1181100" y="696913"/>
            <a:ext cx="4649788" cy="34861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89073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extLst>
      <p:ext uri="{BB962C8B-B14F-4D97-AF65-F5344CB8AC3E}">
        <p14:creationId xmlns:p14="http://schemas.microsoft.com/office/powerpoint/2010/main" val="310527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Shape 328"/>
          <p:cNvSpPr>
            <a:spLocks noGrp="1"/>
          </p:cNvSpPr>
          <p:nvPr>
            <p:ph type="body" idx="1"/>
          </p:nvPr>
        </p:nvSpPr>
        <p:spPr>
          <a:xfrm>
            <a:off x="941388" y="4445000"/>
            <a:ext cx="518795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7" tIns="92097" rIns="92097" bIns="92097" anchor="ctr"/>
          <a:lstStyle/>
          <a:p>
            <a:pPr>
              <a:spcBef>
                <a:spcPct val="0"/>
              </a:spcBef>
            </a:pPr>
            <a:r>
              <a:rPr lang="en-US">
                <a:ea typeface="MS PGothic" charset="0"/>
              </a:rPr>
              <a:t>Example of a time series for a single pixel in the Fort Collins, CO area.  It is based on all available cloud- and shadow-free Landsat 5, 7, and 8 data.  The unique trajectories (seasonal harmonices) of different cover types are distinguishable, the times of conversion to different land cover types are obvious, and the slope of each tend provides an indication of the stability, decline, or improvement of the condition of each cover type.</a:t>
            </a:r>
          </a:p>
          <a:p>
            <a:pPr>
              <a:spcBef>
                <a:spcPct val="0"/>
              </a:spcBef>
            </a:pPr>
            <a:endParaRPr lang="en-US">
              <a:ea typeface="MS PGothic" charset="0"/>
            </a:endParaRPr>
          </a:p>
          <a:p>
            <a:pPr>
              <a:spcBef>
                <a:spcPct val="0"/>
              </a:spcBef>
            </a:pPr>
            <a:r>
              <a:rPr lang="en-US">
                <a:ea typeface="MS PGothic" charset="0"/>
              </a:rPr>
              <a:t>Traditionally, we would use single or small sets of data points to classify cover or detect change.  With the CCDC approach, we are able to understand a wider range of land use, cover, and condition properties.  </a:t>
            </a:r>
          </a:p>
        </p:txBody>
      </p:sp>
      <p:sp>
        <p:nvSpPr>
          <p:cNvPr id="62467" name="Shape 329"/>
          <p:cNvSpPr>
            <a:spLocks noGrp="1" noRot="1" noChangeAspect="1" noTextEdit="1"/>
          </p:cNvSpPr>
          <p:nvPr>
            <p:ph type="sldImg" idx="2"/>
          </p:nvPr>
        </p:nvSpPr>
        <p:spPr>
          <a:xfrm>
            <a:off x="1196975" y="703263"/>
            <a:ext cx="4676775" cy="3508375"/>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69414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This represents the classification of a 20,000 by 20,000 pixel area in western US (Pacific North West).  It is for a single year, but the classification process generated 30 annual LC products spanning 1985-2015.  The training used land cover interpretations produced in a previous US project.  No special conditioning of the training data was required.  The map includes 12 classes (9 cover types, 3 disturbance types).  </a:t>
            </a:r>
          </a:p>
          <a:p>
            <a:endParaRPr lang="en-US">
              <a:ea typeface="MS PGothic" charset="0"/>
            </a:endParaRPr>
          </a:p>
          <a:p>
            <a:r>
              <a:rPr lang="en-US">
                <a:ea typeface="MS PGothic" charset="0"/>
              </a:rPr>
              <a:t>Level of agreement with an independent manually interpreted land cover sample (independent of the training data) approaches 88% (the independent reference sample accuracy was around 91%).  Testing has shown the importance of training data quality and use in achieving consistent results.</a:t>
            </a:r>
          </a:p>
        </p:txBody>
      </p:sp>
    </p:spTree>
    <p:extLst>
      <p:ext uri="{BB962C8B-B14F-4D97-AF65-F5344CB8AC3E}">
        <p14:creationId xmlns:p14="http://schemas.microsoft.com/office/powerpoint/2010/main" val="1069690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
        <p:nvSpPr>
          <p:cNvPr id="54276" name="Slide Number Placeholder 3"/>
          <p:cNvSpPr>
            <a:spLocks noGrp="1"/>
          </p:cNvSpPr>
          <p:nvPr>
            <p:ph type="sldNum" sz="quarter" idx="5"/>
          </p:nvPr>
        </p:nvSpPr>
        <p:spPr>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8" tIns="45379" rIns="90758" bIns="45379"/>
          <a:lstStyle>
            <a:lvl1pPr defTabSz="930275">
              <a:defRPr sz="2800">
                <a:solidFill>
                  <a:schemeClr val="tx1"/>
                </a:solidFill>
                <a:latin typeface="Arial" charset="0"/>
                <a:ea typeface="MS PGothic" charset="0"/>
                <a:cs typeface="MS PGothic" charset="0"/>
              </a:defRPr>
            </a:lvl1pPr>
            <a:lvl2pPr marL="741363" indent="-284163" defTabSz="930275">
              <a:defRPr sz="2800">
                <a:solidFill>
                  <a:schemeClr val="tx1"/>
                </a:solidFill>
                <a:latin typeface="Arial" charset="0"/>
                <a:ea typeface="MS PGothic" charset="0"/>
                <a:cs typeface="MS PGothic" charset="0"/>
              </a:defRPr>
            </a:lvl2pPr>
            <a:lvl3pPr marL="1141413" indent="-227013" defTabSz="930275">
              <a:defRPr sz="2800">
                <a:solidFill>
                  <a:schemeClr val="tx1"/>
                </a:solidFill>
                <a:latin typeface="Arial" charset="0"/>
                <a:ea typeface="MS PGothic" charset="0"/>
                <a:cs typeface="MS PGothic" charset="0"/>
              </a:defRPr>
            </a:lvl3pPr>
            <a:lvl4pPr marL="1598613" indent="-227013" defTabSz="930275">
              <a:defRPr sz="2800">
                <a:solidFill>
                  <a:schemeClr val="tx1"/>
                </a:solidFill>
                <a:latin typeface="Arial" charset="0"/>
                <a:ea typeface="MS PGothic" charset="0"/>
                <a:cs typeface="MS PGothic" charset="0"/>
              </a:defRPr>
            </a:lvl4pPr>
            <a:lvl5pPr marL="2055813" indent="-227013" defTabSz="930275">
              <a:defRPr sz="2800">
                <a:solidFill>
                  <a:schemeClr val="tx1"/>
                </a:solidFill>
                <a:latin typeface="Arial" charset="0"/>
                <a:ea typeface="MS PGothic" charset="0"/>
                <a:cs typeface="MS PGothic" charset="0"/>
              </a:defRPr>
            </a:lvl5pPr>
            <a:lvl6pPr marL="2513013" indent="-227013" defTabSz="930275" eaLnBrk="0" fontAlgn="base" hangingPunct="0">
              <a:spcBef>
                <a:spcPct val="0"/>
              </a:spcBef>
              <a:spcAft>
                <a:spcPct val="0"/>
              </a:spcAft>
              <a:defRPr sz="2800">
                <a:solidFill>
                  <a:schemeClr val="tx1"/>
                </a:solidFill>
                <a:latin typeface="Arial" charset="0"/>
                <a:ea typeface="MS PGothic" charset="0"/>
                <a:cs typeface="MS PGothic" charset="0"/>
              </a:defRPr>
            </a:lvl6pPr>
            <a:lvl7pPr marL="2970213" indent="-227013" defTabSz="930275" eaLnBrk="0" fontAlgn="base" hangingPunct="0">
              <a:spcBef>
                <a:spcPct val="0"/>
              </a:spcBef>
              <a:spcAft>
                <a:spcPct val="0"/>
              </a:spcAft>
              <a:defRPr sz="2800">
                <a:solidFill>
                  <a:schemeClr val="tx1"/>
                </a:solidFill>
                <a:latin typeface="Arial" charset="0"/>
                <a:ea typeface="MS PGothic" charset="0"/>
                <a:cs typeface="MS PGothic" charset="0"/>
              </a:defRPr>
            </a:lvl7pPr>
            <a:lvl8pPr marL="3427413" indent="-227013" defTabSz="930275" eaLnBrk="0" fontAlgn="base" hangingPunct="0">
              <a:spcBef>
                <a:spcPct val="0"/>
              </a:spcBef>
              <a:spcAft>
                <a:spcPct val="0"/>
              </a:spcAft>
              <a:defRPr sz="2800">
                <a:solidFill>
                  <a:schemeClr val="tx1"/>
                </a:solidFill>
                <a:latin typeface="Arial" charset="0"/>
                <a:ea typeface="MS PGothic" charset="0"/>
                <a:cs typeface="MS PGothic" charset="0"/>
              </a:defRPr>
            </a:lvl8pPr>
            <a:lvl9pPr marL="3884613" indent="-227013" defTabSz="930275"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4B21D58A-7526-EB42-BE74-9848DEF5B30C}" type="slidenum">
              <a:rPr lang="en-US" sz="4000"/>
              <a:pPr/>
              <a:t>25</a:t>
            </a:fld>
            <a:endParaRPr lang="en-US" sz="4000"/>
          </a:p>
        </p:txBody>
      </p:sp>
    </p:spTree>
    <p:extLst>
      <p:ext uri="{BB962C8B-B14F-4D97-AF65-F5344CB8AC3E}">
        <p14:creationId xmlns:p14="http://schemas.microsoft.com/office/powerpoint/2010/main" val="405473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MS PGothic" charset="0"/>
              </a:rPr>
              <a:t>NLCD 2006</a:t>
            </a:r>
          </a:p>
        </p:txBody>
      </p:sp>
    </p:spTree>
    <p:extLst>
      <p:ext uri="{BB962C8B-B14F-4D97-AF65-F5344CB8AC3E}">
        <p14:creationId xmlns:p14="http://schemas.microsoft.com/office/powerpoint/2010/main" val="3906019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extLst>
      <p:ext uri="{BB962C8B-B14F-4D97-AF65-F5344CB8AC3E}">
        <p14:creationId xmlns:p14="http://schemas.microsoft.com/office/powerpoint/2010/main" val="410894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extLst>
      <p:ext uri="{BB962C8B-B14F-4D97-AF65-F5344CB8AC3E}">
        <p14:creationId xmlns:p14="http://schemas.microsoft.com/office/powerpoint/2010/main" val="281748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EROS provides climate analysis, drought monitoring, and rainfall assessment.</a:t>
            </a:r>
          </a:p>
        </p:txBody>
      </p:sp>
    </p:spTree>
    <p:extLst>
      <p:ext uri="{BB962C8B-B14F-4D97-AF65-F5344CB8AC3E}">
        <p14:creationId xmlns:p14="http://schemas.microsoft.com/office/powerpoint/2010/main" val="138836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340"/>
          <p:cNvSpPr>
            <a:spLocks noGrp="1"/>
          </p:cNvSpPr>
          <p:nvPr>
            <p:ph type="body" idx="1"/>
          </p:nvPr>
        </p:nvSpPr>
        <p:spPr>
          <a:xfrm>
            <a:off x="941388" y="4445000"/>
            <a:ext cx="518795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7" tIns="92097" rIns="92097" bIns="92097" anchor="ctr"/>
          <a:lstStyle/>
          <a:p>
            <a:pPr>
              <a:spcBef>
                <a:spcPct val="0"/>
              </a:spcBef>
            </a:pPr>
            <a:r>
              <a:rPr lang="en-US">
                <a:ea typeface="MS PGothic" charset="0"/>
              </a:rPr>
              <a:t>This is the motivation for LCMAP.  It is a science initiative.</a:t>
            </a:r>
          </a:p>
        </p:txBody>
      </p:sp>
      <p:sp>
        <p:nvSpPr>
          <p:cNvPr id="61443" name="Shape 341"/>
          <p:cNvSpPr>
            <a:spLocks noGrp="1" noRot="1" noChangeAspect="1" noTextEdit="1"/>
          </p:cNvSpPr>
          <p:nvPr>
            <p:ph type="sldImg" idx="2"/>
          </p:nvPr>
        </p:nvSpPr>
        <p:spPr>
          <a:xfrm>
            <a:off x="1196975" y="703263"/>
            <a:ext cx="4676775" cy="3508375"/>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161503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LCMAP is founded on the principle that the use of all available Landsat data will enable the automated generation of accurate land cover and land change products.  The Landsat archive, currently organized as path rows, is not sufficiently efficient for time series studies.  Moving to a grid-based data cube approach with API’s that condition and serve data per user specification will reduce data preparation time.  </a:t>
            </a:r>
          </a:p>
          <a:p>
            <a:endParaRPr lang="en-US">
              <a:ea typeface="MS PGothic" charset="0"/>
            </a:endParaRPr>
          </a:p>
          <a:p>
            <a:r>
              <a:rPr lang="en-US">
                <a:ea typeface="MS PGothic" charset="0"/>
              </a:rPr>
              <a:t>The current plan is to begin working toward a global ARD as soon as the US ARD processing is completed.  However, a consensus global projection/tiling specification has not been developed.  That must be one ASAP if the global ARD is to be available within the next 2 years.</a:t>
            </a:r>
          </a:p>
        </p:txBody>
      </p:sp>
    </p:spTree>
    <p:extLst>
      <p:ext uri="{BB962C8B-B14F-4D97-AF65-F5344CB8AC3E}">
        <p14:creationId xmlns:p14="http://schemas.microsoft.com/office/powerpoint/2010/main" val="3766195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22746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00715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1100" y="696913"/>
            <a:ext cx="4649788" cy="3486150"/>
          </a:xfrm>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51415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181100" y="696913"/>
            <a:ext cx="4649788" cy="3486150"/>
          </a:xfrm>
          <a:ln/>
        </p:spPr>
      </p:sp>
      <p:sp>
        <p:nvSpPr>
          <p:cNvPr id="471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5793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7982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extLst>
      <p:ext uri="{BB962C8B-B14F-4D97-AF65-F5344CB8AC3E}">
        <p14:creationId xmlns:p14="http://schemas.microsoft.com/office/powerpoint/2010/main" val="306868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buFontTx/>
              <a:buChar char="•"/>
            </a:pPr>
            <a:r>
              <a:rPr lang="en-US">
                <a:latin typeface="Times New Roman" charset="0"/>
                <a:ea typeface="MS PGothic" charset="0"/>
              </a:rPr>
              <a:t>Land change is typically motivated by economic goals which are important for the growth of personal income and expanding the economies of communities, states, and nations.</a:t>
            </a:r>
          </a:p>
          <a:p>
            <a:pPr>
              <a:buFontTx/>
              <a:buChar char="•"/>
            </a:pPr>
            <a:r>
              <a:rPr lang="en-US">
                <a:latin typeface="Times New Roman" charset="0"/>
                <a:ea typeface="MS PGothic" charset="0"/>
              </a:rPr>
              <a:t>Land changes are local phenomena with impacts that can reach beyond the local scale, and can accumulate and have global impacts.</a:t>
            </a:r>
          </a:p>
          <a:p>
            <a:pPr>
              <a:buFontTx/>
              <a:buChar char="•"/>
            </a:pPr>
            <a:r>
              <a:rPr lang="en-US">
                <a:latin typeface="Times New Roman" charset="0"/>
                <a:ea typeface="MS PGothic" charset="0"/>
              </a:rPr>
              <a:t>Land changes are, to a certain extent, driven by natural events, but are mostly attributed to human activities on the earth.</a:t>
            </a:r>
          </a:p>
          <a:p>
            <a:endParaRPr lang="en-US">
              <a:latin typeface="Times New Roman" charset="0"/>
              <a:ea typeface="MS PGothic" charset="0"/>
            </a:endParaRPr>
          </a:p>
        </p:txBody>
      </p:sp>
    </p:spTree>
    <p:extLst>
      <p:ext uri="{BB962C8B-B14F-4D97-AF65-F5344CB8AC3E}">
        <p14:creationId xmlns:p14="http://schemas.microsoft.com/office/powerpoint/2010/main" val="154759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345418" indent="-345418">
              <a:spcBef>
                <a:spcPts val="0"/>
              </a:spcBef>
              <a:spcAft>
                <a:spcPts val="0"/>
              </a:spcAft>
              <a:buSzPct val="125000"/>
              <a:buFont typeface="Noto Sans Symbol"/>
              <a:buChar char="▪"/>
              <a:defRPr/>
            </a:pPr>
            <a:r>
              <a:rPr lang="en-US" dirty="0">
                <a:solidFill>
                  <a:schemeClr val="lt1"/>
                </a:solidFill>
                <a:latin typeface="Arial"/>
                <a:ea typeface="Arial"/>
                <a:cs typeface="Arial"/>
                <a:sym typeface="Arial"/>
              </a:rPr>
              <a:t>Objective science-quality data and information.</a:t>
            </a:r>
          </a:p>
          <a:p>
            <a:pPr marL="345418" indent="-345418">
              <a:spcBef>
                <a:spcPts val="564"/>
              </a:spcBef>
              <a:spcAft>
                <a:spcPts val="0"/>
              </a:spcAft>
              <a:buSzPct val="125000"/>
              <a:buFont typeface="Noto Sans Symbol"/>
              <a:buChar char="▪"/>
              <a:defRPr/>
            </a:pPr>
            <a:r>
              <a:rPr lang="en-US" dirty="0">
                <a:solidFill>
                  <a:schemeClr val="lt1"/>
                </a:solidFill>
                <a:latin typeface="Arial"/>
                <a:ea typeface="Arial"/>
                <a:cs typeface="Arial"/>
                <a:sym typeface="Arial"/>
              </a:rPr>
              <a:t>Ongoing monitoring of changes in land and water resources.</a:t>
            </a:r>
          </a:p>
          <a:p>
            <a:pPr marL="345418" indent="-345418">
              <a:spcBef>
                <a:spcPts val="564"/>
              </a:spcBef>
              <a:spcAft>
                <a:spcPts val="0"/>
              </a:spcAft>
              <a:buSzPct val="125000"/>
              <a:buFont typeface="Noto Sans Symbol"/>
              <a:buChar char="▪"/>
              <a:defRPr/>
            </a:pPr>
            <a:r>
              <a:rPr lang="en-US" dirty="0">
                <a:solidFill>
                  <a:schemeClr val="lt1"/>
                </a:solidFill>
                <a:latin typeface="Arial"/>
                <a:ea typeface="Arial"/>
                <a:cs typeface="Arial"/>
                <a:sym typeface="Arial"/>
              </a:rPr>
              <a:t>Understanding of past, present, and future land use, cover, and condition change.</a:t>
            </a:r>
          </a:p>
          <a:p>
            <a:pPr marL="345418" indent="-345418">
              <a:spcBef>
                <a:spcPts val="564"/>
              </a:spcBef>
              <a:spcAft>
                <a:spcPts val="0"/>
              </a:spcAft>
              <a:buSzPct val="125000"/>
              <a:buFont typeface="Noto Sans Symbol"/>
              <a:buChar char="▪"/>
              <a:defRPr/>
            </a:pPr>
            <a:r>
              <a:rPr lang="en-US" dirty="0">
                <a:solidFill>
                  <a:schemeClr val="lt1"/>
                </a:solidFill>
                <a:latin typeface="Arial"/>
                <a:ea typeface="Arial"/>
                <a:cs typeface="Arial"/>
                <a:sym typeface="Arial"/>
              </a:rPr>
              <a:t>Assessments of the combined impacts of climate and land change on people and natural systems.</a:t>
            </a:r>
          </a:p>
          <a:p>
            <a:pPr>
              <a:defRPr/>
            </a:pPr>
            <a:endParaRPr lang="en-US" dirty="0"/>
          </a:p>
        </p:txBody>
      </p:sp>
    </p:spTree>
    <p:extLst>
      <p:ext uri="{BB962C8B-B14F-4D97-AF65-F5344CB8AC3E}">
        <p14:creationId xmlns:p14="http://schemas.microsoft.com/office/powerpoint/2010/main" val="126521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276"/>
          <p:cNvSpPr>
            <a:spLocks noGrp="1"/>
          </p:cNvSpPr>
          <p:nvPr>
            <p:ph type="body" idx="1"/>
          </p:nvPr>
        </p:nvSpPr>
        <p:spPr>
          <a:xfrm>
            <a:off x="928688" y="4367213"/>
            <a:ext cx="5116512"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05" tIns="90605" rIns="90605" bIns="90605" anchor="ctr"/>
          <a:lstStyle/>
          <a:p>
            <a:pPr>
              <a:spcBef>
                <a:spcPct val="0"/>
              </a:spcBef>
            </a:pPr>
            <a:r>
              <a:rPr lang="en-US">
                <a:ea typeface="MS PGothic" charset="0"/>
              </a:rPr>
              <a:t>Framework that ties together our operations through research activities and enables greater focus on producing needed land change knowledge (vs. our historical emphasis on data and information).</a:t>
            </a:r>
          </a:p>
        </p:txBody>
      </p:sp>
      <p:sp>
        <p:nvSpPr>
          <p:cNvPr id="60419" name="Shape 277"/>
          <p:cNvSpPr>
            <a:spLocks noGrp="1" noRot="1" noChangeAspect="1" noTextEdit="1"/>
          </p:cNvSpPr>
          <p:nvPr>
            <p:ph type="sldImg" idx="2"/>
          </p:nvPr>
        </p:nvSpPr>
        <p:spPr>
          <a:xfrm>
            <a:off x="1189038" y="690563"/>
            <a:ext cx="4594225" cy="344646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166427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4450" name="Rectangle 1026"/>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1027"/>
          <p:cNvSpPr>
            <a:spLocks noGrp="1" noChangeArrowheads="1"/>
          </p:cNvSpPr>
          <p:nvPr>
            <p:ph type="subTitle" idx="1"/>
          </p:nvPr>
        </p:nvSpPr>
        <p:spPr>
          <a:xfrm>
            <a:off x="381000" y="3886200"/>
            <a:ext cx="8305800" cy="1752600"/>
          </a:xfrm>
        </p:spPr>
        <p:txBody>
          <a:bodyPr/>
          <a:lstStyle>
            <a:lvl1pPr marL="0" indent="0">
              <a:buFont typeface="Wingdings" charset="2"/>
              <a:buNone/>
              <a:defRPr/>
            </a:lvl1pPr>
          </a:lstStyle>
          <a:p>
            <a:r>
              <a:rPr lang="en-US"/>
              <a:t>Click to edit Master subtitle style</a:t>
            </a:r>
          </a:p>
        </p:txBody>
      </p:sp>
      <p:sp>
        <p:nvSpPr>
          <p:cNvPr id="4" name="Rectangle 7"/>
          <p:cNvSpPr>
            <a:spLocks noChangeArrowheads="1"/>
          </p:cNvSpPr>
          <p:nvPr userDrawn="1"/>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r>
              <a:rPr lang="en-US" sz="1000" b="1">
                <a:solidFill>
                  <a:schemeClr val="bg1"/>
                </a:solidFill>
              </a:rPr>
              <a:t>U.S. Department of the Interior</a:t>
            </a:r>
          </a:p>
          <a:p>
            <a:pPr defTabSz="885825"/>
            <a:r>
              <a:rPr lang="en-US" sz="1000" b="1">
                <a:solidFill>
                  <a:schemeClr val="bg1"/>
                </a:solidFill>
              </a:rPr>
              <a:t>U.S. Geological Survey</a:t>
            </a:r>
          </a:p>
        </p:txBody>
      </p:sp>
      <p:pic>
        <p:nvPicPr>
          <p:cNvPr id="5" name="Picture 9" descr="ident_4_onscreen_png"/>
          <p:cNvPicPr>
            <a:picLocks noChangeAspect="1" noChangeArrowheads="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a:xfrm>
            <a:off x="8504238" y="6161088"/>
            <a:ext cx="400050" cy="401637"/>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FF1E33D-E014-B147-B8B3-93569F3D9911}" type="slidenum">
              <a:rPr lang="en-US"/>
              <a:pPr/>
              <a:t>‹#›</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a:defRPr>
                <a:latin typeface="Arial" pitchFamily="34" charset="0"/>
                <a:ea typeface="MS PGothic" pitchFamily="34" charset="-128"/>
                <a:cs typeface="+mn-cs"/>
              </a:defRPr>
            </a:lvl1pPr>
          </a:lstStyle>
          <a:p>
            <a:pPr>
              <a:defRPr/>
            </a:pPr>
            <a:r>
              <a:rPr lang="en-US"/>
              <a:t>Landsat 9 Ground System Requirements Review</a:t>
            </a:r>
          </a:p>
        </p:txBody>
      </p:sp>
    </p:spTree>
    <p:extLst>
      <p:ext uri="{BB962C8B-B14F-4D97-AF65-F5344CB8AC3E}">
        <p14:creationId xmlns:p14="http://schemas.microsoft.com/office/powerpoint/2010/main" val="198535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dirty="0"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8" name="Picture 11" descr="D:\Vugraph Info\Vugraph Templates\Templates-NEW-NMP and Bureau\ident-small_4_onscreen_png.png"/>
          <p:cNvPicPr>
            <a:picLocks noChangeAspect="1" noChangeArrowheads="1"/>
          </p:cNvPicPr>
          <p:nvPr/>
        </p:nvPicPr>
        <p:blipFill>
          <a:blip r:embed="rId14" cstate="screen">
            <a:lum bright="100000"/>
            <a:extLst>
              <a:ext uri="{28A0092B-C50C-407E-A947-70E740481C1C}">
                <a14:useLocalDpi xmlns:a14="http://schemas.microsoft.com/office/drawing/2010/main"/>
              </a:ext>
            </a:extLst>
          </a:blip>
          <a:srcRect/>
          <a:stretch>
            <a:fillRect/>
          </a:stretch>
        </p:blipFill>
        <p:spPr bwMode="black">
          <a:xfrm>
            <a:off x="457200" y="6094413"/>
            <a:ext cx="1143000" cy="420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7"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8" r:id="rId12"/>
  </p:sldLayoutIdLst>
  <p:transition spd="slow"/>
  <p:txStyles>
    <p:titleStyle>
      <a:lvl1pPr algn="l" rtl="0" eaLnBrk="0" fontAlgn="base" hangingPunct="0">
        <a:spcBef>
          <a:spcPct val="0"/>
        </a:spcBef>
        <a:spcAft>
          <a:spcPct val="0"/>
        </a:spcAft>
        <a:defRPr sz="3600"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457200" indent="-457200" algn="l" rtl="0" eaLnBrk="0" fontAlgn="base" hangingPunct="0">
        <a:spcBef>
          <a:spcPct val="20000"/>
        </a:spcBef>
        <a:spcAft>
          <a:spcPct val="0"/>
        </a:spcAft>
        <a:buClr>
          <a:srgbClr val="FFC000"/>
        </a:buClr>
        <a:buSzPct val="125000"/>
        <a:buFont typeface="Arial"/>
        <a:buChar char="•"/>
        <a:defRPr sz="2800" b="1">
          <a:solidFill>
            <a:schemeClr val="bg1"/>
          </a:solidFill>
          <a:latin typeface="+mn-lt"/>
          <a:ea typeface="ＭＳ Ｐゴシック" charset="-128"/>
          <a:cs typeface="ＭＳ Ｐゴシック" charset="-128"/>
        </a:defRPr>
      </a:lvl1pPr>
      <a:lvl2pPr marL="800100" indent="-342900" algn="l" rtl="0" eaLnBrk="0" fontAlgn="base" hangingPunct="0">
        <a:spcBef>
          <a:spcPct val="20000"/>
        </a:spcBef>
        <a:spcAft>
          <a:spcPct val="0"/>
        </a:spcAft>
        <a:buClr>
          <a:srgbClr val="FFC000"/>
        </a:buClr>
        <a:buSzPct val="125000"/>
        <a:buFont typeface="Arial"/>
        <a:buChar char="•"/>
        <a:defRPr sz="2400" b="1">
          <a:solidFill>
            <a:schemeClr val="bg1"/>
          </a:solidFill>
          <a:latin typeface="+mn-lt"/>
          <a:ea typeface="ＭＳ Ｐゴシック" charset="-128"/>
        </a:defRPr>
      </a:lvl2pPr>
      <a:lvl3pPr marL="1257300" indent="-342900" algn="l" rtl="0" eaLnBrk="0" fontAlgn="base" hangingPunct="0">
        <a:spcBef>
          <a:spcPct val="20000"/>
        </a:spcBef>
        <a:spcAft>
          <a:spcPct val="0"/>
        </a:spcAft>
        <a:buClr>
          <a:srgbClr val="FFC000"/>
        </a:buClr>
        <a:buSzPct val="125000"/>
        <a:buFont typeface="Arial"/>
        <a:buChar char="•"/>
        <a:defRPr sz="2000" b="1">
          <a:solidFill>
            <a:schemeClr val="bg1"/>
          </a:solidFill>
          <a:latin typeface="+mn-lt"/>
          <a:ea typeface="ＭＳ Ｐゴシック" charset="-128"/>
        </a:defRPr>
      </a:lvl3pPr>
      <a:lvl4pPr marL="16573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1145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25146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29718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34290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3886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eros.usgs.gov/"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4.png"/><Relationship Id="rId21" Type="http://schemas.openxmlformats.org/officeDocument/2006/relationships/image" Target="../media/image52.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33.png"/><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1.gif"/><Relationship Id="rId5" Type="http://schemas.openxmlformats.org/officeDocument/2006/relationships/image" Target="../media/image80.png"/><Relationship Id="rId4" Type="http://schemas.openxmlformats.org/officeDocument/2006/relationships/image" Target="../media/image79.gif"/></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dx.doi.org/10.3133/fs20163056" TargetMode="External"/><Relationship Id="rId3" Type="http://schemas.openxmlformats.org/officeDocument/2006/relationships/hyperlink" Target="mailto:jsnelson@usgs.gov" TargetMode="External"/><Relationship Id="rId7" Type="http://schemas.openxmlformats.org/officeDocument/2006/relationships/hyperlink" Target="http://dx.doi.org/10.3133/fs20163054" TargetMode="External"/><Relationship Id="rId2" Type="http://schemas.openxmlformats.org/officeDocument/2006/relationships/hyperlink" Target="http://eros.usgs.gov/udall50thanniversary/" TargetMode="External"/><Relationship Id="rId1" Type="http://schemas.openxmlformats.org/officeDocument/2006/relationships/slideLayout" Target="../slideLayouts/slideLayout2.xml"/><Relationship Id="rId6" Type="http://schemas.openxmlformats.org/officeDocument/2006/relationships/hyperlink" Target="https://pubs.er.usgs.gov/publication/fs20163045" TargetMode="External"/><Relationship Id="rId5" Type="http://schemas.openxmlformats.org/officeDocument/2006/relationships/hyperlink" Target="https://pubs.er.usgs.gov/publication/fs20163044" TargetMode="External"/><Relationship Id="rId10" Type="http://schemas.openxmlformats.org/officeDocument/2006/relationships/hyperlink" Target="http://dx.doi.org/10.3133/fs20163060" TargetMode="External"/><Relationship Id="rId4" Type="http://schemas.openxmlformats.org/officeDocument/2006/relationships/hyperlink" Target="https://pubs.er.usgs.gov/publication/fs20163037" TargetMode="External"/><Relationship Id="rId9" Type="http://schemas.openxmlformats.org/officeDocument/2006/relationships/hyperlink" Target="http://dx.doi.org/10.3133/fs2016305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loveland@usgs.gov" TargetMode="External"/><Relationship Id="rId2" Type="http://schemas.openxmlformats.org/officeDocument/2006/relationships/hyperlink" Target="http://landsat.usgs.gov/landsat-science-team-meeting-july-26-28-2016.ph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572059"/>
            <a:ext cx="8305800" cy="1753968"/>
          </a:xfrm>
        </p:spPr>
        <p:txBody>
          <a:bodyPr/>
          <a:lstStyle/>
          <a:p>
            <a:pPr eaLnBrk="1" hangingPunct="1">
              <a:lnSpc>
                <a:spcPct val="90000"/>
              </a:lnSpc>
              <a:defRPr/>
            </a:pPr>
            <a:r>
              <a:rPr lang="en-US" altLang="en-US" sz="2800" dirty="0">
                <a:effectLst/>
              </a:rPr>
              <a:t>An Overview of the</a:t>
            </a:r>
            <a:r>
              <a:rPr lang="en-US" altLang="en-US" sz="1200" dirty="0">
                <a:effectLst/>
              </a:rPr>
              <a:t> </a:t>
            </a:r>
            <a:br>
              <a:rPr lang="en-US" altLang="en-US" sz="1200" dirty="0">
                <a:effectLst/>
              </a:rPr>
            </a:br>
            <a:r>
              <a:rPr lang="en-US" altLang="en-US" sz="1200" dirty="0">
                <a:effectLst/>
              </a:rPr>
              <a:t/>
            </a:r>
            <a:br>
              <a:rPr lang="en-US" altLang="en-US" sz="1200" dirty="0">
                <a:effectLst/>
              </a:rPr>
            </a:br>
            <a:r>
              <a:rPr lang="en-US" altLang="en-US" sz="2000" dirty="0">
                <a:effectLst/>
              </a:rPr>
              <a:t/>
            </a:r>
            <a:br>
              <a:rPr lang="en-US" altLang="en-US" sz="2000" dirty="0">
                <a:effectLst/>
              </a:rPr>
            </a:br>
            <a:r>
              <a:rPr lang="en-US" altLang="en-US" sz="2200" dirty="0">
                <a:effectLst/>
              </a:rPr>
              <a:t>Earth Resources Observation and Science (EROS) Center, </a:t>
            </a:r>
            <a:br>
              <a:rPr lang="en-US" altLang="en-US" sz="2200" dirty="0">
                <a:effectLst/>
              </a:rPr>
            </a:br>
            <a:r>
              <a:rPr lang="en-US" altLang="en-US" sz="2200" dirty="0">
                <a:effectLst/>
              </a:rPr>
              <a:t>Sioux Falls, South </a:t>
            </a:r>
            <a:r>
              <a:rPr lang="en-US" altLang="en-US" sz="2200" dirty="0" smtClean="0">
                <a:effectLst/>
              </a:rPr>
              <a:t>Dakota</a:t>
            </a:r>
            <a:endParaRPr lang="en-US" sz="2200" dirty="0">
              <a:effectLst/>
            </a:endParaRPr>
          </a:p>
        </p:txBody>
      </p:sp>
      <p:sp>
        <p:nvSpPr>
          <p:cNvPr id="6" name="TextBox 5"/>
          <p:cNvSpPr txBox="1">
            <a:spLocks noChangeArrowheads="1"/>
          </p:cNvSpPr>
          <p:nvPr/>
        </p:nvSpPr>
        <p:spPr bwMode="auto">
          <a:xfrm>
            <a:off x="7138002" y="6238360"/>
            <a:ext cx="1882432" cy="184666"/>
          </a:xfrm>
          <a:prstGeom prst="rect">
            <a:avLst/>
          </a:prstGeom>
          <a:noFill/>
          <a:ln w="9525">
            <a:noFill/>
            <a:miter lim="800000"/>
            <a:headEnd/>
            <a:tailEnd/>
          </a:ln>
        </p:spPr>
        <p:txBody>
          <a:bodyPr wrap="square" tIns="0" bIns="0">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r>
              <a:rPr lang="en-US" sz="1200" dirty="0" smtClean="0">
                <a:solidFill>
                  <a:schemeClr val="bg1"/>
                </a:solidFill>
                <a:cs typeface="+mn-cs"/>
              </a:rPr>
              <a:t>January 2017</a:t>
            </a:r>
            <a:endParaRPr lang="en-US" sz="1200" dirty="0">
              <a:solidFill>
                <a:schemeClr val="bg1"/>
              </a:solidFill>
              <a:cs typeface="+mn-cs"/>
            </a:endParaRPr>
          </a:p>
        </p:txBody>
      </p:sp>
    </p:spTree>
    <p:extLst>
      <p:ext uri="{BB962C8B-B14F-4D97-AF65-F5344CB8AC3E}">
        <p14:creationId xmlns:p14="http://schemas.microsoft.com/office/powerpoint/2010/main" val="326616021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32038"/>
            <a:ext cx="8229600" cy="1143000"/>
          </a:xfrm>
        </p:spPr>
        <p:txBody>
          <a:bodyPr/>
          <a:lstStyle/>
          <a:p>
            <a:pPr algn="ctr">
              <a:defRPr/>
            </a:pPr>
            <a:r>
              <a:rPr lang="en-US" altLang="en-US" sz="6000" dirty="0" smtClean="0">
                <a:effectLst>
                  <a:outerShdw blurRad="50800" dist="50800" dir="5400000" algn="tl" rotWithShape="0">
                    <a:schemeClr val="tx1">
                      <a:alpha val="0"/>
                    </a:schemeClr>
                  </a:outerShdw>
                </a:effectLst>
              </a:rPr>
              <a:t>Questions?</a:t>
            </a:r>
            <a:br>
              <a:rPr lang="en-US" altLang="en-US" sz="6000" dirty="0" smtClean="0">
                <a:effectLst>
                  <a:outerShdw blurRad="50800" dist="50800" dir="5400000" algn="tl" rotWithShape="0">
                    <a:schemeClr val="tx1">
                      <a:alpha val="0"/>
                    </a:schemeClr>
                  </a:outerShdw>
                </a:effectLst>
              </a:rPr>
            </a:br>
            <a:r>
              <a:rPr lang="en-US" sz="2800" u="sng" dirty="0">
                <a:effectLst>
                  <a:outerShdw blurRad="50800" dist="50800" dir="5400000" algn="tl" rotWithShape="0">
                    <a:schemeClr val="tx1">
                      <a:alpha val="0"/>
                    </a:schemeClr>
                  </a:outerShdw>
                </a:effectLst>
                <a:hlinkClick r:id="rId2"/>
              </a:rPr>
              <a:t>http://eros.usgs.gov</a:t>
            </a:r>
            <a:endParaRPr lang="en-US" altLang="en-US" sz="2800" dirty="0" smtClean="0">
              <a:effectLst>
                <a:outerShdw blurRad="50800" dist="50800" dir="5400000" algn="tl" rotWithShape="0">
                  <a:schemeClr val="tx1">
                    <a:alpha val="0"/>
                  </a:schemeClr>
                </a:outerShdw>
              </a:effectLst>
            </a:endParaRPr>
          </a:p>
        </p:txBody>
      </p:sp>
    </p:spTree>
    <p:extLst>
      <p:ext uri="{BB962C8B-B14F-4D97-AF65-F5344CB8AC3E}">
        <p14:creationId xmlns:p14="http://schemas.microsoft.com/office/powerpoint/2010/main" val="375419553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MS PGothic" charset="0"/>
              </a:rPr>
              <a:t>Observing Systems Branch</a:t>
            </a:r>
            <a:br>
              <a:rPr lang="en-US" dirty="0">
                <a:latin typeface="Arial" charset="0"/>
                <a:ea typeface="MS PGothic" charset="0"/>
              </a:rPr>
            </a:br>
            <a:r>
              <a:rPr lang="en-US" sz="2800" dirty="0">
                <a:solidFill>
                  <a:schemeClr val="bg1"/>
                </a:solidFill>
                <a:latin typeface="Arial" charset="0"/>
                <a:ea typeface="MS PGothic" charset="0"/>
              </a:rPr>
              <a:t>Mission and Scope</a:t>
            </a:r>
            <a:endParaRPr lang="en-US" dirty="0">
              <a:solidFill>
                <a:schemeClr val="bg1"/>
              </a:solidFill>
              <a:latin typeface="Arial" charset="0"/>
              <a:ea typeface="MS PGothic" charset="0"/>
            </a:endParaRPr>
          </a:p>
        </p:txBody>
      </p:sp>
      <p:sp>
        <p:nvSpPr>
          <p:cNvPr id="3" name="Content Placeholder 2"/>
          <p:cNvSpPr>
            <a:spLocks noGrp="1"/>
          </p:cNvSpPr>
          <p:nvPr>
            <p:ph idx="1"/>
          </p:nvPr>
        </p:nvSpPr>
        <p:spPr/>
        <p:txBody>
          <a:bodyPr>
            <a:normAutofit fontScale="92500" lnSpcReduction="10000"/>
          </a:bodyPr>
          <a:lstStyle/>
          <a:p>
            <a:pPr marL="0" indent="0">
              <a:buFontTx/>
              <a:buNone/>
            </a:pPr>
            <a:r>
              <a:rPr lang="en-US" sz="1900" dirty="0">
                <a:latin typeface="Arial" charset="0"/>
                <a:ea typeface="MS PGothic" charset="0"/>
              </a:rPr>
              <a:t>Collect and populate the archive with data that positions EROS as the world</a:t>
            </a:r>
            <a:r>
              <a:rPr lang="ja-JP" altLang="en-US" sz="1900" dirty="0">
                <a:latin typeface="Arial" charset="0"/>
                <a:ea typeface="MS PGothic" charset="0"/>
              </a:rPr>
              <a:t>’</a:t>
            </a:r>
            <a:r>
              <a:rPr lang="en-US" sz="1900" dirty="0">
                <a:latin typeface="Arial" charset="0"/>
                <a:ea typeface="MS PGothic" charset="0"/>
              </a:rPr>
              <a:t>s primary source of imagery and fulfills scientific requirements, allowing land change monitoring, assessment and projection</a:t>
            </a:r>
            <a:endParaRPr lang="en-US" sz="1000" dirty="0">
              <a:latin typeface="Arial" charset="0"/>
              <a:ea typeface="MS PGothic" charset="0"/>
            </a:endParaRPr>
          </a:p>
          <a:p>
            <a:pPr>
              <a:spcBef>
                <a:spcPts val="450"/>
              </a:spcBef>
              <a:buClr>
                <a:schemeClr val="bg1"/>
              </a:buClr>
            </a:pPr>
            <a:r>
              <a:rPr lang="en-US" sz="1800" b="0" dirty="0">
                <a:latin typeface="Arial" charset="0"/>
                <a:ea typeface="MS PGothic" charset="0"/>
              </a:rPr>
              <a:t>Operate satellite </a:t>
            </a:r>
            <a:r>
              <a:rPr lang="en-US" sz="1800" b="0" dirty="0" smtClean="0">
                <a:latin typeface="Arial" charset="0"/>
                <a:ea typeface="MS PGothic" charset="0"/>
              </a:rPr>
              <a:t>missions</a:t>
            </a:r>
          </a:p>
          <a:p>
            <a:pPr>
              <a:spcBef>
                <a:spcPts val="450"/>
              </a:spcBef>
              <a:buClr>
                <a:schemeClr val="bg1"/>
              </a:buClr>
            </a:pPr>
            <a:r>
              <a:rPr lang="en-US" sz="1800" b="0" dirty="0" smtClean="0">
                <a:latin typeface="Arial" charset="0"/>
                <a:ea typeface="MS PGothic" charset="0"/>
              </a:rPr>
              <a:t>Perform </a:t>
            </a:r>
            <a:r>
              <a:rPr lang="en-US" sz="1800" b="0" dirty="0">
                <a:latin typeface="Arial" charset="0"/>
                <a:ea typeface="MS PGothic" charset="0"/>
              </a:rPr>
              <a:t>USGS development responsibilities for new </a:t>
            </a:r>
            <a:r>
              <a:rPr lang="en-US" sz="1800" b="0" dirty="0" smtClean="0">
                <a:latin typeface="Arial" charset="0"/>
                <a:ea typeface="MS PGothic" charset="0"/>
              </a:rPr>
              <a:t>missions</a:t>
            </a:r>
          </a:p>
          <a:p>
            <a:pPr>
              <a:spcBef>
                <a:spcPts val="450"/>
              </a:spcBef>
              <a:buClr>
                <a:schemeClr val="bg1"/>
              </a:buClr>
            </a:pPr>
            <a:r>
              <a:rPr lang="en-US" sz="1800" b="0" dirty="0" smtClean="0">
                <a:latin typeface="Arial" charset="0"/>
                <a:ea typeface="MS PGothic" charset="0"/>
              </a:rPr>
              <a:t>Oversee </a:t>
            </a:r>
            <a:r>
              <a:rPr lang="en-US" sz="1800" b="0" dirty="0">
                <a:latin typeface="Arial" charset="0"/>
                <a:ea typeface="MS PGothic" charset="0"/>
              </a:rPr>
              <a:t>all acquisition of </a:t>
            </a:r>
            <a:r>
              <a:rPr lang="en-US" sz="1800" b="0" dirty="0" smtClean="0">
                <a:latin typeface="Arial" charset="0"/>
                <a:ea typeface="MS PGothic" charset="0"/>
              </a:rPr>
              <a:t>data</a:t>
            </a:r>
          </a:p>
          <a:p>
            <a:pPr lvl="1">
              <a:spcBef>
                <a:spcPts val="450"/>
              </a:spcBef>
              <a:buClr>
                <a:schemeClr val="bg1"/>
              </a:buClr>
              <a:buSzPct val="70000"/>
              <a:buFont typeface="Wingdings" charset="2"/>
              <a:buChar char="Ø"/>
            </a:pPr>
            <a:r>
              <a:rPr lang="en-US" sz="1700" b="0" dirty="0" smtClean="0">
                <a:latin typeface="Arial" charset="0"/>
                <a:ea typeface="MS PGothic" charset="0"/>
              </a:rPr>
              <a:t>Including </a:t>
            </a:r>
            <a:r>
              <a:rPr lang="en-US" sz="1700" b="0" dirty="0">
                <a:latin typeface="Arial" charset="0"/>
                <a:ea typeface="MS PGothic" charset="0"/>
              </a:rPr>
              <a:t>antennas and supporting hardware, development of processing</a:t>
            </a:r>
          </a:p>
          <a:p>
            <a:pPr>
              <a:spcBef>
                <a:spcPts val="450"/>
              </a:spcBef>
              <a:buClr>
                <a:schemeClr val="bg1"/>
              </a:buClr>
            </a:pPr>
            <a:r>
              <a:rPr lang="en-US" sz="1800" b="0" dirty="0">
                <a:latin typeface="Arial" charset="0"/>
                <a:ea typeface="MS PGothic" charset="0"/>
              </a:rPr>
              <a:t>Develop new partnerships to receive data</a:t>
            </a:r>
          </a:p>
          <a:p>
            <a:pPr lvl="1">
              <a:spcBef>
                <a:spcPts val="450"/>
              </a:spcBef>
              <a:buClr>
                <a:schemeClr val="bg1"/>
              </a:buClr>
              <a:buSzPct val="70000"/>
              <a:buFont typeface="Wingdings" charset="2"/>
              <a:buChar char="Ø"/>
            </a:pPr>
            <a:r>
              <a:rPr lang="en-US" sz="1700" b="0" dirty="0">
                <a:latin typeface="Arial" charset="0"/>
                <a:ea typeface="MS PGothic" charset="0"/>
              </a:rPr>
              <a:t>Commercial data buy contracts, future partnerships</a:t>
            </a:r>
          </a:p>
          <a:p>
            <a:pPr lvl="1">
              <a:spcBef>
                <a:spcPts val="450"/>
              </a:spcBef>
              <a:buClr>
                <a:schemeClr val="bg1"/>
              </a:buClr>
              <a:buSzPct val="70000"/>
              <a:buFont typeface="Wingdings" charset="2"/>
              <a:buChar char="Ø"/>
            </a:pPr>
            <a:r>
              <a:rPr lang="en-US" sz="1700" b="0" dirty="0">
                <a:latin typeface="Arial" charset="0"/>
                <a:ea typeface="MS PGothic" charset="0"/>
              </a:rPr>
              <a:t>International Cooperators</a:t>
            </a:r>
          </a:p>
          <a:p>
            <a:pPr>
              <a:spcBef>
                <a:spcPts val="450"/>
              </a:spcBef>
              <a:buClr>
                <a:schemeClr val="bg1"/>
              </a:buClr>
            </a:pPr>
            <a:r>
              <a:rPr lang="en-US" sz="1800" b="0" dirty="0">
                <a:latin typeface="Arial" charset="0"/>
                <a:ea typeface="MS PGothic" charset="0"/>
              </a:rPr>
              <a:t>Develop systems to support Earth Observation Requirements</a:t>
            </a:r>
          </a:p>
          <a:p>
            <a:pPr>
              <a:spcBef>
                <a:spcPts val="450"/>
              </a:spcBef>
              <a:buClr>
                <a:schemeClr val="bg1"/>
              </a:buClr>
            </a:pPr>
            <a:r>
              <a:rPr lang="en-US" sz="1800" b="0" dirty="0">
                <a:latin typeface="Arial" charset="0"/>
                <a:ea typeface="MS PGothic" charset="0"/>
              </a:rPr>
              <a:t>Processing of Landsat data for distribution to our users </a:t>
            </a:r>
          </a:p>
          <a:p>
            <a:pPr lvl="1">
              <a:spcBef>
                <a:spcPts val="450"/>
              </a:spcBef>
              <a:buClr>
                <a:schemeClr val="bg1"/>
              </a:buClr>
              <a:buSzPct val="70000"/>
              <a:buFont typeface="Wingdings" charset="2"/>
              <a:buChar char="Ø"/>
            </a:pPr>
            <a:r>
              <a:rPr lang="en-US" sz="1700" b="0" dirty="0">
                <a:latin typeface="Arial" charset="0"/>
                <a:ea typeface="MS PGothic" charset="0"/>
              </a:rPr>
              <a:t>Level 1, Level-2 products (ARD), and  the information system for LCMAP and higher-level (L3+) products</a:t>
            </a:r>
          </a:p>
          <a:p>
            <a:pPr>
              <a:spcBef>
                <a:spcPts val="450"/>
              </a:spcBef>
              <a:buClr>
                <a:schemeClr val="bg1"/>
              </a:buClr>
            </a:pPr>
            <a:r>
              <a:rPr lang="en-US" sz="1800" b="0" dirty="0">
                <a:latin typeface="Arial" charset="0"/>
                <a:ea typeface="MS PGothic" charset="0"/>
              </a:rPr>
              <a:t>Radiometric, geometric, and spatial characterization, calibration, and cross calibration of optical remote sensing systems</a:t>
            </a:r>
          </a:p>
        </p:txBody>
      </p:sp>
      <p:sp>
        <p:nvSpPr>
          <p:cNvPr id="16388" name="TextBox 3"/>
          <p:cNvSpPr txBox="1">
            <a:spLocks noChangeArrowheads="1"/>
          </p:cNvSpPr>
          <p:nvPr/>
        </p:nvSpPr>
        <p:spPr bwMode="auto">
          <a:xfrm>
            <a:off x="6416675" y="5567363"/>
            <a:ext cx="9413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a:fld id="{CDEC5294-F9BD-664C-9194-CADDCF058E30}" type="slidenum">
              <a:rPr lang="en-US" sz="1000">
                <a:solidFill>
                  <a:schemeClr val="bg1"/>
                </a:solidFill>
              </a:rPr>
              <a:pPr algn="r"/>
              <a:t>11</a:t>
            </a:fld>
            <a:endParaRPr lang="en-US" sz="2100">
              <a:solidFill>
                <a:schemeClr val="bg1"/>
              </a:solidFill>
            </a:endParaRPr>
          </a:p>
        </p:txBody>
      </p:sp>
    </p:spTree>
    <p:extLst>
      <p:ext uri="{BB962C8B-B14F-4D97-AF65-F5344CB8AC3E}">
        <p14:creationId xmlns:p14="http://schemas.microsoft.com/office/powerpoint/2010/main" val="299484392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225425" y="1295400"/>
            <a:ext cx="8461375" cy="4552950"/>
          </a:xfrm>
          <a:prstGeom prst="rect">
            <a:avLst/>
          </a:prstGeom>
          <a:solidFill>
            <a:schemeClr val="bg1"/>
          </a:solidFill>
          <a:ln w="12700">
            <a:solidFill>
              <a:schemeClr val="tx1"/>
            </a:solidFill>
            <a:round/>
            <a:headEnd/>
            <a:tailEnd/>
          </a:ln>
        </p:spPr>
        <p:txBody>
          <a:bodyPr/>
          <a:lstStyle/>
          <a:p>
            <a:endParaRPr lang="en-US" sz="4000"/>
          </a:p>
        </p:txBody>
      </p:sp>
      <p:pic>
        <p:nvPicPr>
          <p:cNvPr id="18435" name="Picture 6" descr="Landsat-Mission-Timeline-EDITS 160520.jpeg"/>
          <p:cNvPicPr>
            <a:picLocks noChangeAspect="1"/>
          </p:cNvPicPr>
          <p:nvPr/>
        </p:nvPicPr>
        <p:blipFill>
          <a:blip r:embed="rId2">
            <a:clrChange>
              <a:clrFrom>
                <a:srgbClr val="FEFCFD"/>
              </a:clrFrom>
              <a:clrTo>
                <a:srgbClr val="FEFCFD">
                  <a:alpha val="0"/>
                </a:srgbClr>
              </a:clrTo>
            </a:clrChange>
            <a:extLst>
              <a:ext uri="{28A0092B-C50C-407E-A947-70E740481C1C}">
                <a14:useLocalDpi xmlns:a14="http://schemas.microsoft.com/office/drawing/2010/main" val="0"/>
              </a:ext>
            </a:extLst>
          </a:blip>
          <a:srcRect/>
          <a:stretch>
            <a:fillRect/>
          </a:stretch>
        </p:blipFill>
        <p:spPr bwMode="auto">
          <a:xfrm>
            <a:off x="225425" y="1123950"/>
            <a:ext cx="837565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latin typeface="Arial" charset="0"/>
                <a:ea typeface="MS PGothic" charset="0"/>
              </a:rPr>
              <a:t>Landsat Series Timeline</a:t>
            </a:r>
          </a:p>
        </p:txBody>
      </p:sp>
      <p:sp>
        <p:nvSpPr>
          <p:cNvPr id="18437" name="Rectangle 13"/>
          <p:cNvSpPr>
            <a:spLocks noGrp="1" noChangeArrowheads="1"/>
          </p:cNvSpPr>
          <p:nvPr>
            <p:ph type="sldNum" sz="quarter" idx="10"/>
          </p:nvPr>
        </p:nvSpPr>
        <p:spPr bwMode="auto">
          <a:xfrm>
            <a:off x="8504238" y="6145213"/>
            <a:ext cx="400050" cy="401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a:fld id="{088B75F5-4091-1349-B212-2A3EF5E43B88}" type="slidenum">
              <a:rPr lang="en-US" sz="1000"/>
              <a:pPr algn="r"/>
              <a:t>12</a:t>
            </a:fld>
            <a:endParaRPr lang="en-US" sz="1000"/>
          </a:p>
        </p:txBody>
      </p:sp>
    </p:spTree>
    <p:extLst>
      <p:ext uri="{BB962C8B-B14F-4D97-AF65-F5344CB8AC3E}">
        <p14:creationId xmlns:p14="http://schemas.microsoft.com/office/powerpoint/2010/main" val="3208891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MS PGothic" charset="0"/>
              </a:rPr>
              <a:t>Data Services Branch</a:t>
            </a:r>
          </a:p>
        </p:txBody>
      </p:sp>
      <p:sp>
        <p:nvSpPr>
          <p:cNvPr id="3" name="Content Placeholder 2"/>
          <p:cNvSpPr>
            <a:spLocks noGrp="1"/>
          </p:cNvSpPr>
          <p:nvPr>
            <p:ph idx="1"/>
          </p:nvPr>
        </p:nvSpPr>
        <p:spPr>
          <a:xfrm>
            <a:off x="5349875" y="3327400"/>
            <a:ext cx="3883025" cy="3867150"/>
          </a:xfrm>
        </p:spPr>
        <p:txBody>
          <a:bodyPr/>
          <a:lstStyle/>
          <a:p>
            <a:pPr marL="0" indent="0">
              <a:buFontTx/>
              <a:buNone/>
              <a:defRPr/>
            </a:pPr>
            <a:r>
              <a:rPr lang="en-US" sz="2000" b="1" u="sng" dirty="0" smtClean="0"/>
              <a:t>Key Branch Functions</a:t>
            </a:r>
          </a:p>
          <a:p>
            <a:pPr>
              <a:buClr>
                <a:schemeClr val="bg1"/>
              </a:buClr>
              <a:defRPr/>
            </a:pPr>
            <a:r>
              <a:rPr lang="en-US" sz="1800" b="0" dirty="0" smtClean="0"/>
              <a:t>Data Archive</a:t>
            </a:r>
          </a:p>
          <a:p>
            <a:pPr>
              <a:buClr>
                <a:schemeClr val="bg1"/>
              </a:buClr>
              <a:defRPr/>
            </a:pPr>
            <a:r>
              <a:rPr lang="en-US" sz="1800" b="0" dirty="0" smtClean="0"/>
              <a:t>Data Distribution</a:t>
            </a:r>
          </a:p>
          <a:p>
            <a:pPr>
              <a:buClr>
                <a:schemeClr val="bg1"/>
              </a:buClr>
              <a:defRPr/>
            </a:pPr>
            <a:r>
              <a:rPr lang="en-US" sz="1800" b="0" dirty="0" smtClean="0"/>
              <a:t>Geo-spatial services</a:t>
            </a:r>
          </a:p>
          <a:p>
            <a:pPr>
              <a:buClr>
                <a:schemeClr val="bg1"/>
              </a:buClr>
              <a:defRPr/>
            </a:pPr>
            <a:r>
              <a:rPr lang="en-US" sz="1800" b="0" dirty="0" smtClean="0"/>
              <a:t>Web interface operations</a:t>
            </a:r>
          </a:p>
          <a:p>
            <a:pPr>
              <a:buClr>
                <a:schemeClr val="bg1"/>
              </a:buClr>
              <a:defRPr/>
            </a:pPr>
            <a:r>
              <a:rPr lang="en-US" sz="1800" b="0" dirty="0" smtClean="0"/>
              <a:t>User services</a:t>
            </a:r>
          </a:p>
          <a:p>
            <a:pPr>
              <a:buClr>
                <a:schemeClr val="bg1"/>
              </a:buClr>
              <a:defRPr/>
            </a:pPr>
            <a:r>
              <a:rPr lang="en-US" sz="1800" b="0" dirty="0" smtClean="0"/>
              <a:t>Natural hazard support</a:t>
            </a:r>
          </a:p>
          <a:p>
            <a:pPr>
              <a:defRPr/>
            </a:pPr>
            <a:endParaRPr lang="en-US" sz="2000" dirty="0" smtClean="0"/>
          </a:p>
          <a:p>
            <a:pPr lvl="1">
              <a:defRPr/>
            </a:pPr>
            <a:endParaRPr lang="en-US" sz="1800" dirty="0"/>
          </a:p>
        </p:txBody>
      </p:sp>
      <p:sp>
        <p:nvSpPr>
          <p:cNvPr id="19460" name="Content Placeholder 2"/>
          <p:cNvSpPr txBox="1">
            <a:spLocks/>
          </p:cNvSpPr>
          <p:nvPr/>
        </p:nvSpPr>
        <p:spPr bwMode="auto">
          <a:xfrm>
            <a:off x="460375" y="1295400"/>
            <a:ext cx="4090988"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defRPr sz="2400">
                <a:solidFill>
                  <a:schemeClr val="tx1"/>
                </a:solidFill>
                <a:latin typeface="Arial" charset="0"/>
                <a:ea typeface="MS PGothic" charset="0"/>
                <a:cs typeface="MS PGothic" charset="0"/>
              </a:defRPr>
            </a:lvl1pPr>
            <a:lvl2pPr marL="800100" indent="-342900">
              <a:defRPr sz="2000">
                <a:solidFill>
                  <a:schemeClr val="tx1"/>
                </a:solidFill>
                <a:latin typeface="Arial" charset="0"/>
                <a:ea typeface="MS PGothic" charset="0"/>
                <a:cs typeface="MS PGothic" charset="0"/>
              </a:defRPr>
            </a:lvl2pPr>
            <a:lvl3pPr marL="1257300" indent="-342900">
              <a:defRPr sz="2000">
                <a:solidFill>
                  <a:schemeClr val="tx1"/>
                </a:solidFill>
                <a:latin typeface="Arial" charset="0"/>
                <a:ea typeface="MS PGothic" charset="0"/>
                <a:cs typeface="MS PGothic" charset="0"/>
              </a:defRPr>
            </a:lvl3pPr>
            <a:lvl4pPr marL="1657350" indent="-285750">
              <a:defRPr sz="1600">
                <a:solidFill>
                  <a:schemeClr val="tx1"/>
                </a:solidFill>
                <a:latin typeface="Arial" charset="0"/>
                <a:ea typeface="MS PGothic" charset="0"/>
                <a:cs typeface="MS PGothic" charset="0"/>
              </a:defRPr>
            </a:lvl4pPr>
            <a:lvl5pPr marL="2114550" indent="-285750">
              <a:defRPr sz="1600">
                <a:solidFill>
                  <a:schemeClr val="tx1"/>
                </a:solidFill>
                <a:latin typeface="Arial" charset="0"/>
                <a:ea typeface="MS PGothic" charset="0"/>
                <a:cs typeface="MS PGothic" charset="0"/>
              </a:defRPr>
            </a:lvl5pPr>
            <a:lvl6pPr marL="2571750" indent="-285750" eaLnBrk="0" hangingPunct="0">
              <a:defRPr sz="1600">
                <a:solidFill>
                  <a:schemeClr val="tx1"/>
                </a:solidFill>
                <a:latin typeface="Arial" charset="0"/>
                <a:ea typeface="MS PGothic" charset="0"/>
                <a:cs typeface="MS PGothic" charset="0"/>
              </a:defRPr>
            </a:lvl6pPr>
            <a:lvl7pPr marL="3028950" indent="-285750" eaLnBrk="0" hangingPunct="0">
              <a:defRPr sz="1600">
                <a:solidFill>
                  <a:schemeClr val="tx1"/>
                </a:solidFill>
                <a:latin typeface="Arial" charset="0"/>
                <a:ea typeface="MS PGothic" charset="0"/>
                <a:cs typeface="MS PGothic" charset="0"/>
              </a:defRPr>
            </a:lvl7pPr>
            <a:lvl8pPr marL="3486150" indent="-285750" eaLnBrk="0" hangingPunct="0">
              <a:defRPr sz="1600">
                <a:solidFill>
                  <a:schemeClr val="tx1"/>
                </a:solidFill>
                <a:latin typeface="Arial" charset="0"/>
                <a:ea typeface="MS PGothic" charset="0"/>
                <a:cs typeface="MS PGothic" charset="0"/>
              </a:defRPr>
            </a:lvl8pPr>
            <a:lvl9pPr marL="3943350" indent="-285750" eaLnBrk="0" hangingPunct="0">
              <a:defRPr sz="1600">
                <a:solidFill>
                  <a:schemeClr val="tx1"/>
                </a:solidFill>
                <a:latin typeface="Arial" charset="0"/>
                <a:ea typeface="MS PGothic" charset="0"/>
                <a:cs typeface="MS PGothic" charset="0"/>
              </a:defRPr>
            </a:lvl9pPr>
          </a:lstStyle>
          <a:p>
            <a:pPr>
              <a:spcBef>
                <a:spcPct val="20000"/>
              </a:spcBef>
              <a:buClr>
                <a:schemeClr val="bg1"/>
              </a:buClr>
              <a:buSzPct val="125000"/>
            </a:pPr>
            <a:r>
              <a:rPr lang="en-US" sz="2000" b="1" u="sng" dirty="0">
                <a:solidFill>
                  <a:schemeClr val="bg1"/>
                </a:solidFill>
              </a:rPr>
              <a:t>DSB Projects</a:t>
            </a:r>
          </a:p>
          <a:p>
            <a:pPr marL="285750" indent="-285750">
              <a:spcBef>
                <a:spcPct val="20000"/>
              </a:spcBef>
              <a:buClr>
                <a:schemeClr val="bg1"/>
              </a:buClr>
              <a:buSzPct val="125000"/>
              <a:buFont typeface="Arial"/>
              <a:buChar char="•"/>
            </a:pPr>
            <a:r>
              <a:rPr lang="en-US" sz="1800" dirty="0">
                <a:solidFill>
                  <a:schemeClr val="bg1"/>
                </a:solidFill>
              </a:rPr>
              <a:t>Landsat Sentinel Access/Archive</a:t>
            </a:r>
          </a:p>
          <a:p>
            <a:pPr marL="285750" indent="-285750">
              <a:spcBef>
                <a:spcPct val="20000"/>
              </a:spcBef>
              <a:buClr>
                <a:schemeClr val="bg1"/>
              </a:buClr>
              <a:buSzPct val="125000"/>
              <a:buFont typeface="Arial"/>
              <a:buChar char="•"/>
            </a:pPr>
            <a:r>
              <a:rPr lang="en-US" sz="1800" dirty="0">
                <a:solidFill>
                  <a:schemeClr val="bg1"/>
                </a:solidFill>
              </a:rPr>
              <a:t>Spatial Data Warehouse</a:t>
            </a:r>
          </a:p>
          <a:p>
            <a:pPr marL="285750" indent="-285750">
              <a:spcBef>
                <a:spcPct val="20000"/>
              </a:spcBef>
              <a:buClr>
                <a:schemeClr val="bg1"/>
              </a:buClr>
              <a:buSzPct val="125000"/>
              <a:buFont typeface="Arial"/>
              <a:buChar char="•"/>
            </a:pPr>
            <a:r>
              <a:rPr lang="en-US" sz="1800" dirty="0">
                <a:solidFill>
                  <a:schemeClr val="bg1"/>
                </a:solidFill>
              </a:rPr>
              <a:t>Long Term Archive</a:t>
            </a:r>
          </a:p>
          <a:p>
            <a:pPr marL="285750" indent="-285750">
              <a:spcBef>
                <a:spcPct val="20000"/>
              </a:spcBef>
              <a:buClr>
                <a:schemeClr val="bg1"/>
              </a:buClr>
              <a:buSzPct val="125000"/>
              <a:buFont typeface="Arial"/>
              <a:buChar char="•"/>
            </a:pPr>
            <a:r>
              <a:rPr lang="en-US" sz="1800" dirty="0">
                <a:solidFill>
                  <a:schemeClr val="bg1"/>
                </a:solidFill>
              </a:rPr>
              <a:t>Emergency Operations</a:t>
            </a:r>
          </a:p>
          <a:p>
            <a:pPr marL="285750" indent="-285750">
              <a:spcBef>
                <a:spcPct val="20000"/>
              </a:spcBef>
              <a:buClr>
                <a:schemeClr val="bg1"/>
              </a:buClr>
              <a:buSzPct val="125000"/>
              <a:buFont typeface="Arial"/>
              <a:buChar char="•"/>
            </a:pPr>
            <a:r>
              <a:rPr lang="en-US" sz="1800" dirty="0">
                <a:solidFill>
                  <a:schemeClr val="bg1"/>
                </a:solidFill>
              </a:rPr>
              <a:t>NASA Land Processes Distributed </a:t>
            </a:r>
            <a:r>
              <a:rPr lang="en-US" sz="1800" dirty="0" smtClean="0">
                <a:solidFill>
                  <a:schemeClr val="bg1"/>
                </a:solidFill>
              </a:rPr>
              <a:t> Active </a:t>
            </a:r>
            <a:r>
              <a:rPr lang="en-US" sz="1800" dirty="0">
                <a:solidFill>
                  <a:schemeClr val="bg1"/>
                </a:solidFill>
              </a:rPr>
              <a:t>Archive Center</a:t>
            </a:r>
          </a:p>
          <a:p>
            <a:pPr marL="285750" indent="-285750">
              <a:spcBef>
                <a:spcPct val="20000"/>
              </a:spcBef>
              <a:buClr>
                <a:schemeClr val="bg1"/>
              </a:buClr>
              <a:buSzPct val="125000"/>
              <a:buFont typeface="Arial"/>
              <a:buChar char="•"/>
            </a:pPr>
            <a:r>
              <a:rPr lang="en-US" sz="1800" dirty="0">
                <a:solidFill>
                  <a:schemeClr val="bg1"/>
                </a:solidFill>
              </a:rPr>
              <a:t>User Services</a:t>
            </a:r>
          </a:p>
          <a:p>
            <a:pPr>
              <a:spcBef>
                <a:spcPct val="20000"/>
              </a:spcBef>
              <a:buClr>
                <a:schemeClr val="bg1"/>
              </a:buClr>
              <a:buSzPct val="125000"/>
              <a:buFontTx/>
              <a:buChar char="•"/>
            </a:pPr>
            <a:endParaRPr lang="en-US" sz="2000" b="1" dirty="0">
              <a:solidFill>
                <a:schemeClr val="bg1"/>
              </a:solidFill>
            </a:endParaRPr>
          </a:p>
          <a:p>
            <a:pPr lvl="1">
              <a:spcBef>
                <a:spcPct val="20000"/>
              </a:spcBef>
              <a:buClr>
                <a:schemeClr val="bg1"/>
              </a:buClr>
              <a:buSzPct val="125000"/>
              <a:buFont typeface="Arial" charset="0"/>
              <a:buChar char="•"/>
            </a:pPr>
            <a:endParaRPr lang="en-US" sz="1800" b="1" dirty="0">
              <a:solidFill>
                <a:schemeClr val="bg1"/>
              </a:solidFill>
              <a:ea typeface="ＭＳ Ｐゴシック"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12" y="3993032"/>
            <a:ext cx="2771862" cy="1810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F-roof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263" y="4676775"/>
            <a:ext cx="1935162" cy="12858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t="5745" r="50000" b="3539"/>
          <a:stretch>
            <a:fillRect/>
          </a:stretch>
        </p:blipFill>
        <p:spPr bwMode="auto">
          <a:xfrm>
            <a:off x="5208105" y="1066236"/>
            <a:ext cx="2288236" cy="1532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 name="Picture 15" descr="P1010046"/>
          <p:cNvPicPr>
            <a:picLocks noChangeAspect="1" noChangeArrowheads="1"/>
          </p:cNvPicPr>
          <p:nvPr/>
        </p:nvPicPr>
        <p:blipFill>
          <a:blip r:embed="rId5"/>
          <a:srcRect/>
          <a:stretch>
            <a:fillRect/>
          </a:stretch>
        </p:blipFill>
        <p:spPr bwMode="auto">
          <a:xfrm>
            <a:off x="7159676" y="2129423"/>
            <a:ext cx="1408825" cy="1091649"/>
          </a:xfrm>
          <a:prstGeom prst="rect">
            <a:avLst/>
          </a:prstGeom>
          <a:ln>
            <a:noFill/>
          </a:ln>
          <a:effectLst>
            <a:softEdge rad="112500"/>
          </a:effectLst>
        </p:spPr>
      </p:pic>
    </p:spTree>
    <p:extLst>
      <p:ext uri="{BB962C8B-B14F-4D97-AF65-F5344CB8AC3E}">
        <p14:creationId xmlns:p14="http://schemas.microsoft.com/office/powerpoint/2010/main" val="288580055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37901" y="3859456"/>
            <a:ext cx="2848899" cy="2458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a:latin typeface="Arial" charset="0"/>
                <a:ea typeface="MS PGothic" charset="0"/>
              </a:rPr>
              <a:t>Landsat Distribution</a:t>
            </a:r>
          </a:p>
        </p:txBody>
      </p:sp>
      <p:sp>
        <p:nvSpPr>
          <p:cNvPr id="20484" name="Content Placeholder 2"/>
          <p:cNvSpPr>
            <a:spLocks noGrp="1"/>
          </p:cNvSpPr>
          <p:nvPr>
            <p:ph idx="1"/>
          </p:nvPr>
        </p:nvSpPr>
        <p:spPr>
          <a:xfrm>
            <a:off x="381000" y="1371600"/>
            <a:ext cx="5805488" cy="3717925"/>
          </a:xfrm>
        </p:spPr>
        <p:txBody>
          <a:bodyPr/>
          <a:lstStyle/>
          <a:p>
            <a:r>
              <a:rPr lang="en-US" sz="2000" dirty="0">
                <a:latin typeface="Arial" charset="0"/>
                <a:ea typeface="MS PGothic" charset="0"/>
              </a:rPr>
              <a:t>Exponential growth in outgoing data delivery</a:t>
            </a:r>
          </a:p>
          <a:p>
            <a:pPr lvl="1"/>
            <a:r>
              <a:rPr lang="en-US" sz="1800" b="0" dirty="0">
                <a:latin typeface="Arial" charset="0"/>
                <a:ea typeface="MS PGothic" charset="0"/>
              </a:rPr>
              <a:t>2x increase between FY15 &amp; FY16</a:t>
            </a:r>
          </a:p>
          <a:p>
            <a:r>
              <a:rPr lang="en-US" sz="2000" dirty="0">
                <a:latin typeface="Arial" charset="0"/>
                <a:ea typeface="MS PGothic" charset="0"/>
              </a:rPr>
              <a:t>Currently reprocessing  entire Landsat archive to improve data quality</a:t>
            </a:r>
          </a:p>
          <a:p>
            <a:r>
              <a:rPr lang="en-US" sz="2000" dirty="0">
                <a:latin typeface="Arial" charset="0"/>
                <a:ea typeface="MS PGothic" charset="0"/>
              </a:rPr>
              <a:t>Serves as a significant scientific resource within the user community</a:t>
            </a:r>
          </a:p>
          <a:p>
            <a:endParaRPr lang="en-US" sz="2000" dirty="0">
              <a:latin typeface="Arial" charset="0"/>
              <a:ea typeface="MS PGothic" charset="0"/>
            </a:endParaRPr>
          </a:p>
        </p:txBody>
      </p:sp>
      <p:grpSp>
        <p:nvGrpSpPr>
          <p:cNvPr id="20485" name="Group 7"/>
          <p:cNvGrpSpPr>
            <a:grpSpLocks/>
          </p:cNvGrpSpPr>
          <p:nvPr/>
        </p:nvGrpSpPr>
        <p:grpSpPr bwMode="auto">
          <a:xfrm>
            <a:off x="469900" y="3859213"/>
            <a:ext cx="4818063" cy="2154237"/>
            <a:chOff x="3639377" y="1442303"/>
            <a:chExt cx="5047424" cy="261186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9377" y="1442303"/>
              <a:ext cx="5047424" cy="201327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9377" y="3457500"/>
              <a:ext cx="5047424" cy="59666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5"/>
          <a:stretch>
            <a:fillRect/>
          </a:stretch>
        </p:blipFill>
        <p:spPr>
          <a:xfrm>
            <a:off x="6186518" y="1371600"/>
            <a:ext cx="2500282" cy="1921987"/>
          </a:xfrm>
          <a:prstGeom prst="rect">
            <a:avLst/>
          </a:prstGeom>
          <a:scene3d>
            <a:camera prst="orthographicFront"/>
            <a:lightRig rig="threePt" dir="t"/>
          </a:scene3d>
          <a:sp3d>
            <a:bevelT/>
          </a:sp3d>
        </p:spPr>
      </p:pic>
    </p:spTree>
    <p:extLst>
      <p:ext uri="{BB962C8B-B14F-4D97-AF65-F5344CB8AC3E}">
        <p14:creationId xmlns:p14="http://schemas.microsoft.com/office/powerpoint/2010/main" val="404626521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16"/>
            <a:ext cx="8305800" cy="1143000"/>
          </a:xfrm>
        </p:spPr>
        <p:txBody>
          <a:bodyPr/>
          <a:lstStyle/>
          <a:p>
            <a:pPr>
              <a:lnSpc>
                <a:spcPct val="90000"/>
              </a:lnSpc>
            </a:pPr>
            <a:r>
              <a:rPr lang="en-US" sz="3200" dirty="0">
                <a:latin typeface="Arial" charset="0"/>
                <a:ea typeface="MS PGothic" charset="0"/>
              </a:rPr>
              <a:t>NASA LP DAAC @ USGS EROS</a:t>
            </a:r>
            <a:r>
              <a:rPr lang="en-US" dirty="0">
                <a:latin typeface="Arial" charset="0"/>
                <a:ea typeface="MS PGothic" charset="0"/>
              </a:rPr>
              <a:t/>
            </a:r>
            <a:br>
              <a:rPr lang="en-US" dirty="0">
                <a:latin typeface="Arial" charset="0"/>
                <a:ea typeface="MS PGothic" charset="0"/>
              </a:rPr>
            </a:br>
            <a:r>
              <a:rPr lang="en-US" sz="2000" dirty="0">
                <a:latin typeface="Arial" charset="0"/>
                <a:ea typeface="MS PGothic" charset="0"/>
              </a:rPr>
              <a:t>LP DAAC = Land Processes Distributed Active Archive </a:t>
            </a:r>
            <a:r>
              <a:rPr lang="en-US" sz="2000" dirty="0" smtClean="0">
                <a:latin typeface="Arial" charset="0"/>
                <a:ea typeface="MS PGothic" charset="0"/>
              </a:rPr>
              <a:t>Center</a:t>
            </a:r>
            <a:endParaRPr lang="en-US" dirty="0">
              <a:latin typeface="Arial" charset="0"/>
              <a:ea typeface="MS PGothic" charset="0"/>
            </a:endParaRPr>
          </a:p>
        </p:txBody>
      </p:sp>
      <p:sp>
        <p:nvSpPr>
          <p:cNvPr id="21507" name="Content Placeholder 2"/>
          <p:cNvSpPr>
            <a:spLocks noGrp="1"/>
          </p:cNvSpPr>
          <p:nvPr>
            <p:ph idx="1"/>
          </p:nvPr>
        </p:nvSpPr>
        <p:spPr>
          <a:xfrm>
            <a:off x="381000" y="974725"/>
            <a:ext cx="8305800" cy="4495800"/>
          </a:xfrm>
        </p:spPr>
        <p:txBody>
          <a:bodyPr/>
          <a:lstStyle/>
          <a:p>
            <a:pPr marL="0" indent="0">
              <a:buFontTx/>
              <a:buNone/>
            </a:pPr>
            <a:r>
              <a:rPr lang="en-US" sz="1300">
                <a:latin typeface="Arial" charset="0"/>
                <a:ea typeface="ヒラギノ角ゴ Pro W3" charset="0"/>
                <a:cs typeface="ヒラギノ角ゴ Pro W3" charset="0"/>
              </a:rPr>
              <a:t>Vision (objective) Statement – ingest, archive, process and distribute NASA Earth Science land products and information to NASA principal investigators and DOI land managers. And 100,000’s of other general users</a:t>
            </a:r>
          </a:p>
          <a:p>
            <a:pPr marL="0" indent="0">
              <a:buFontTx/>
              <a:buNone/>
            </a:pPr>
            <a:endParaRPr lang="en-US">
              <a:latin typeface="Arial" charset="0"/>
              <a:ea typeface="MS PGothic"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738313"/>
            <a:ext cx="4013200" cy="2989262"/>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1254" y="1509442"/>
            <a:ext cx="4255546" cy="2989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47663" y="4705350"/>
            <a:ext cx="8686800" cy="1384300"/>
          </a:xfrm>
          <a:prstGeom prst="rect">
            <a:avLst/>
          </a:prstGeom>
          <a:noFill/>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r>
              <a:rPr lang="en-US" sz="1200" b="1" u="sng" dirty="0">
                <a:solidFill>
                  <a:srgbClr val="FFC000"/>
                </a:solidFill>
              </a:rPr>
              <a:t>Background:</a:t>
            </a:r>
          </a:p>
          <a:p>
            <a:r>
              <a:rPr lang="en-US" sz="1200" dirty="0">
                <a:solidFill>
                  <a:schemeClr val="bg1"/>
                </a:solidFill>
              </a:rPr>
              <a:t>The National Satellite Land Remote Sensing Data Archive (NSLRSDA) resides at the U.S. Geological Survey</a:t>
            </a:r>
            <a:r>
              <a:rPr lang="ja-JP" altLang="en-US" sz="1200" dirty="0">
                <a:solidFill>
                  <a:schemeClr val="bg1"/>
                </a:solidFill>
              </a:rPr>
              <a:t>’</a:t>
            </a:r>
            <a:r>
              <a:rPr lang="en-US" sz="1200" dirty="0">
                <a:solidFill>
                  <a:schemeClr val="bg1"/>
                </a:solidFill>
              </a:rPr>
              <a:t>s (USGS) Earth Resources Observation and Science (EROS) Center. Through the Land Remote Sensing Policy Act of 1992, the U.S. Congress directed the Department of the Interior (DOI) to establish a permanent Government archive containing satellite remote sensing data of the Earth</a:t>
            </a:r>
            <a:r>
              <a:rPr lang="ja-JP" altLang="en-US" sz="1200" dirty="0">
                <a:solidFill>
                  <a:schemeClr val="bg1"/>
                </a:solidFill>
              </a:rPr>
              <a:t>’</a:t>
            </a:r>
            <a:r>
              <a:rPr lang="en-US" sz="1200" dirty="0">
                <a:solidFill>
                  <a:schemeClr val="bg1"/>
                </a:solidFill>
              </a:rPr>
              <a:t>s land surface and to make the data easily accessible and readily available. This unique DOI/USGS archive provides a comprehensive, permanent, and impartial observational record of the planet</a:t>
            </a:r>
            <a:r>
              <a:rPr lang="ja-JP" altLang="en-US" sz="1200" dirty="0">
                <a:solidFill>
                  <a:schemeClr val="bg1"/>
                </a:solidFill>
              </a:rPr>
              <a:t>’</a:t>
            </a:r>
            <a:r>
              <a:rPr lang="en-US" sz="1200" dirty="0">
                <a:solidFill>
                  <a:schemeClr val="bg1"/>
                </a:solidFill>
              </a:rPr>
              <a:t>s land surface obtained throughout more than five decades of satellite remote sensing.</a:t>
            </a:r>
          </a:p>
        </p:txBody>
      </p:sp>
    </p:spTree>
    <p:extLst>
      <p:ext uri="{BB962C8B-B14F-4D97-AF65-F5344CB8AC3E}">
        <p14:creationId xmlns:p14="http://schemas.microsoft.com/office/powerpoint/2010/main" val="301933704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2011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733800"/>
            <a:ext cx="2068512" cy="2895600"/>
          </a:xfrm>
          <a:prstGeom prst="rect">
            <a:avLst/>
          </a:prstGeom>
          <a:noFill/>
          <a:ln>
            <a:noFill/>
          </a:ln>
          <a:effectLst>
            <a:outerShdw blurRad="50800" dist="38100" dir="2700000" algn="tl" rotWithShape="0">
              <a:schemeClr val="bg1">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201113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749675"/>
            <a:ext cx="2057400" cy="2879725"/>
          </a:xfrm>
          <a:prstGeom prst="rect">
            <a:avLst/>
          </a:prstGeom>
          <a:noFill/>
          <a:ln>
            <a:noFill/>
          </a:ln>
          <a:effectLst>
            <a:outerShdw blurRad="50800" dist="38100" dir="2700000" algn="tl" rotWithShape="0">
              <a:schemeClr val="bg1">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201111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736975"/>
            <a:ext cx="2066925" cy="2892425"/>
          </a:xfrm>
          <a:prstGeom prst="rect">
            <a:avLst/>
          </a:prstGeom>
          <a:noFill/>
          <a:ln>
            <a:noFill/>
          </a:ln>
          <a:effectLst>
            <a:outerShdw blurRad="50800" dist="38100" dir="2700000" algn="tl" rotWithShape="0">
              <a:schemeClr val="bg1">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6"/>
          <p:cNvSpPr txBox="1">
            <a:spLocks noChangeArrowheads="1"/>
          </p:cNvSpPr>
          <p:nvPr/>
        </p:nvSpPr>
        <p:spPr bwMode="auto">
          <a:xfrm>
            <a:off x="6996113" y="6291263"/>
            <a:ext cx="1608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eaLnBrk="1" hangingPunct="1"/>
            <a:r>
              <a:rPr lang="en-US" sz="1600" b="1">
                <a:solidFill>
                  <a:schemeClr val="bg1"/>
                </a:solidFill>
              </a:rPr>
              <a:t>May 10, 2011</a:t>
            </a:r>
          </a:p>
        </p:txBody>
      </p:sp>
      <p:sp>
        <p:nvSpPr>
          <p:cNvPr id="22534" name="TextBox 7"/>
          <p:cNvSpPr txBox="1">
            <a:spLocks noChangeArrowheads="1"/>
          </p:cNvSpPr>
          <p:nvPr/>
        </p:nvSpPr>
        <p:spPr bwMode="auto">
          <a:xfrm>
            <a:off x="1828800" y="6291263"/>
            <a:ext cx="2374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eaLnBrk="1" hangingPunct="1"/>
            <a:r>
              <a:rPr lang="en-US" sz="1600" b="1">
                <a:solidFill>
                  <a:schemeClr val="bg1"/>
                </a:solidFill>
              </a:rPr>
              <a:t>January 2, 2011</a:t>
            </a:r>
          </a:p>
        </p:txBody>
      </p:sp>
      <p:sp>
        <p:nvSpPr>
          <p:cNvPr id="22535" name="TextBox 8"/>
          <p:cNvSpPr txBox="1">
            <a:spLocks noChangeArrowheads="1"/>
          </p:cNvSpPr>
          <p:nvPr/>
        </p:nvSpPr>
        <p:spPr bwMode="auto">
          <a:xfrm>
            <a:off x="4583113" y="6291263"/>
            <a:ext cx="1827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eaLnBrk="1" hangingPunct="1"/>
            <a:r>
              <a:rPr lang="en-US" sz="1600" b="1">
                <a:solidFill>
                  <a:schemeClr val="bg1"/>
                </a:solidFill>
              </a:rPr>
              <a:t>April 24, 2011</a:t>
            </a:r>
          </a:p>
        </p:txBody>
      </p:sp>
      <p:sp>
        <p:nvSpPr>
          <p:cNvPr id="22536" name="TextBox 9"/>
          <p:cNvSpPr txBox="1">
            <a:spLocks noChangeArrowheads="1"/>
          </p:cNvSpPr>
          <p:nvPr/>
        </p:nvSpPr>
        <p:spPr bwMode="auto">
          <a:xfrm>
            <a:off x="200025" y="3752850"/>
            <a:ext cx="1941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800">
                <a:solidFill>
                  <a:schemeClr val="bg1"/>
                </a:solidFill>
              </a:rPr>
              <a:t>Mississippi River Flooding in the Natchez, MS Area (Landsat 5 images)</a:t>
            </a:r>
          </a:p>
        </p:txBody>
      </p:sp>
      <p:sp>
        <p:nvSpPr>
          <p:cNvPr id="22537" name="Rectangle 2"/>
          <p:cNvSpPr txBox="1">
            <a:spLocks noChangeArrowheads="1"/>
          </p:cNvSpPr>
          <p:nvPr/>
        </p:nvSpPr>
        <p:spPr bwMode="auto">
          <a:xfrm>
            <a:off x="215900" y="0"/>
            <a:ext cx="8470900" cy="71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3200" b="1" dirty="0">
                <a:solidFill>
                  <a:srgbClr val="FFC000"/>
                </a:solidFill>
              </a:rPr>
              <a:t>Science and Applications Branch</a:t>
            </a:r>
          </a:p>
        </p:txBody>
      </p:sp>
      <p:sp>
        <p:nvSpPr>
          <p:cNvPr id="22538" name="Rectangle 3"/>
          <p:cNvSpPr txBox="1">
            <a:spLocks noChangeArrowheads="1"/>
          </p:cNvSpPr>
          <p:nvPr/>
        </p:nvSpPr>
        <p:spPr bwMode="auto">
          <a:xfrm>
            <a:off x="215900" y="1365176"/>
            <a:ext cx="8769350" cy="217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spcBef>
                <a:spcPct val="20000"/>
              </a:spcBef>
              <a:buClr>
                <a:srgbClr val="FFFF99"/>
              </a:buClr>
              <a:buSzPct val="125000"/>
              <a:buFont typeface="Wingdings" charset="0"/>
              <a:buNone/>
            </a:pPr>
            <a:r>
              <a:rPr lang="en-US" sz="2000" dirty="0">
                <a:solidFill>
                  <a:srgbClr val="FFC000"/>
                </a:solidFill>
              </a:rPr>
              <a:t>EROS mission</a:t>
            </a:r>
            <a:r>
              <a:rPr lang="en-US" sz="2000" dirty="0">
                <a:solidFill>
                  <a:srgbClr val="FFFFFF"/>
                </a:solidFill>
              </a:rPr>
              <a:t>: We contribute to the understanding of a changing Earth… </a:t>
            </a:r>
          </a:p>
          <a:p>
            <a:pPr eaLnBrk="1" hangingPunct="1">
              <a:lnSpc>
                <a:spcPct val="50000"/>
              </a:lnSpc>
              <a:spcBef>
                <a:spcPct val="20000"/>
              </a:spcBef>
              <a:buClr>
                <a:srgbClr val="FFFF99"/>
              </a:buClr>
              <a:buSzPct val="125000"/>
              <a:buFont typeface="Wingdings" charset="0"/>
              <a:buNone/>
            </a:pPr>
            <a:endParaRPr lang="en-US" sz="2000" dirty="0">
              <a:solidFill>
                <a:srgbClr val="FFFFFF"/>
              </a:solidFill>
            </a:endParaRPr>
          </a:p>
          <a:p>
            <a:pPr eaLnBrk="1" hangingPunct="1">
              <a:spcBef>
                <a:spcPct val="20000"/>
              </a:spcBef>
              <a:buClr>
                <a:srgbClr val="FFFF99"/>
              </a:buClr>
              <a:buSzPct val="125000"/>
              <a:buFont typeface="Wingdings" charset="0"/>
              <a:buNone/>
            </a:pPr>
            <a:r>
              <a:rPr lang="en-US" sz="2000" dirty="0">
                <a:solidFill>
                  <a:srgbClr val="FFC000"/>
                </a:solidFill>
              </a:rPr>
              <a:t>EROS science emphasis: </a:t>
            </a:r>
            <a:r>
              <a:rPr lang="en-US" sz="2000" dirty="0">
                <a:solidFill>
                  <a:srgbClr val="FFFFFF"/>
                </a:solidFill>
              </a:rPr>
              <a:t>Understanding the patterns, processes, and consequences of changes in land-use, land-cover, and land condition that are associated with the interaction between human activities and natural systems</a:t>
            </a:r>
            <a:r>
              <a:rPr lang="en-US" sz="2000" dirty="0" smtClean="0">
                <a:solidFill>
                  <a:srgbClr val="FFFFFF"/>
                </a:solidFill>
              </a:rPr>
              <a:t>.</a:t>
            </a:r>
            <a:endParaRPr lang="en-US" b="1" dirty="0">
              <a:solidFill>
                <a:srgbClr val="FFFFFF"/>
              </a:solidFill>
            </a:endParaRPr>
          </a:p>
        </p:txBody>
      </p:sp>
      <p:sp>
        <p:nvSpPr>
          <p:cNvPr id="22540" name="Rectangle 2"/>
          <p:cNvSpPr txBox="1">
            <a:spLocks noChangeArrowheads="1"/>
          </p:cNvSpPr>
          <p:nvPr/>
        </p:nvSpPr>
        <p:spPr bwMode="auto">
          <a:xfrm>
            <a:off x="216832" y="418621"/>
            <a:ext cx="86026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2800" b="1" dirty="0">
                <a:solidFill>
                  <a:schemeClr val="bg1"/>
                </a:solidFill>
              </a:rPr>
              <a:t>USGS EROS Mission and Science Focus</a:t>
            </a:r>
            <a:endParaRPr lang="en-US" sz="3200" b="1" dirty="0">
              <a:solidFill>
                <a:schemeClr val="bg1"/>
              </a:solidFill>
            </a:endParaRPr>
          </a:p>
        </p:txBody>
      </p:sp>
    </p:spTree>
    <p:extLst>
      <p:ext uri="{BB962C8B-B14F-4D97-AF65-F5344CB8AC3E}">
        <p14:creationId xmlns:p14="http://schemas.microsoft.com/office/powerpoint/2010/main" val="408256161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effectLst>
                  <a:outerShdw blurRad="50800" dist="38100" dir="2700000" algn="tl" rotWithShape="0">
                    <a:srgbClr val="000000">
                      <a:alpha val="43000"/>
                    </a:srgbClr>
                  </a:outerShdw>
                </a:effectLst>
                <a:latin typeface="Arial" charset="0"/>
                <a:ea typeface="MS PGothic" charset="0"/>
              </a:rPr>
              <a:t>EROS Center Science and Applications Science Goals</a:t>
            </a:r>
          </a:p>
        </p:txBody>
      </p:sp>
      <p:sp>
        <p:nvSpPr>
          <p:cNvPr id="23555" name="Content Placeholder 2"/>
          <p:cNvSpPr>
            <a:spLocks noGrp="1"/>
          </p:cNvSpPr>
          <p:nvPr>
            <p:ph idx="1"/>
          </p:nvPr>
        </p:nvSpPr>
        <p:spPr/>
        <p:txBody>
          <a:bodyPr/>
          <a:lstStyle/>
          <a:p>
            <a:pPr marL="514350" indent="-514350">
              <a:buClr>
                <a:schemeClr val="bg1"/>
              </a:buClr>
              <a:buSzPct val="80000"/>
              <a:buFontTx/>
              <a:buAutoNum type="arabicPeriod"/>
            </a:pPr>
            <a:r>
              <a:rPr lang="en-US" sz="2400" b="0" dirty="0">
                <a:latin typeface="Arial" charset="0"/>
                <a:ea typeface="MS PGothic" charset="0"/>
              </a:rPr>
              <a:t>Improving global land change monitoring through remote sensing research.</a:t>
            </a:r>
          </a:p>
          <a:p>
            <a:pPr marL="514350" indent="-514350">
              <a:buClr>
                <a:schemeClr val="bg1"/>
              </a:buClr>
              <a:buSzPct val="80000"/>
              <a:buFontTx/>
              <a:buAutoNum type="arabicPeriod"/>
            </a:pPr>
            <a:endParaRPr lang="en-US" sz="1400" b="0" dirty="0">
              <a:latin typeface="Arial" charset="0"/>
              <a:ea typeface="MS PGothic" charset="0"/>
            </a:endParaRPr>
          </a:p>
          <a:p>
            <a:pPr marL="514350" indent="-514350">
              <a:buClr>
                <a:schemeClr val="bg1"/>
              </a:buClr>
              <a:buSzPct val="80000"/>
              <a:buFontTx/>
              <a:buAutoNum type="arabicPeriod"/>
            </a:pPr>
            <a:r>
              <a:rPr lang="en-US" sz="2400" b="0" dirty="0">
                <a:latin typeface="Arial" charset="0"/>
                <a:ea typeface="MS PGothic" charset="0"/>
              </a:rPr>
              <a:t>Understanding the temporal and geographic dimensions of land change.</a:t>
            </a:r>
          </a:p>
          <a:p>
            <a:pPr marL="514350" indent="-514350">
              <a:buClr>
                <a:schemeClr val="bg1"/>
              </a:buClr>
              <a:buSzPct val="80000"/>
              <a:buFontTx/>
              <a:buAutoNum type="arabicPeriod"/>
            </a:pPr>
            <a:endParaRPr lang="en-US" sz="1400" b="0" dirty="0">
              <a:latin typeface="Arial" charset="0"/>
              <a:ea typeface="MS PGothic" charset="0"/>
            </a:endParaRPr>
          </a:p>
          <a:p>
            <a:pPr marL="514350" indent="-514350">
              <a:buClr>
                <a:schemeClr val="bg1"/>
              </a:buClr>
              <a:buSzPct val="80000"/>
              <a:buFontTx/>
              <a:buAutoNum type="arabicPeriod"/>
            </a:pPr>
            <a:r>
              <a:rPr lang="en-US" sz="2400" b="0" dirty="0">
                <a:latin typeface="Arial" charset="0"/>
                <a:ea typeface="MS PGothic" charset="0"/>
              </a:rPr>
              <a:t>Improving the understanding of the connections between climate and land change (e.g., land use, cover, and condition) and their combined impacts on human and natural systems.</a:t>
            </a:r>
          </a:p>
          <a:p>
            <a:pPr marL="514350" indent="-514350">
              <a:buClr>
                <a:schemeClr val="bg1"/>
              </a:buClr>
            </a:pPr>
            <a:endParaRPr lang="en-US" b="0" dirty="0">
              <a:latin typeface="Arial" charset="0"/>
              <a:ea typeface="MS PGothic" charset="0"/>
            </a:endParaRPr>
          </a:p>
        </p:txBody>
      </p:sp>
      <p:sp>
        <p:nvSpPr>
          <p:cNvPr id="23556" name="Slide Number Placeholder 4"/>
          <p:cNvSpPr txBox="1">
            <a:spLocks/>
          </p:cNvSpPr>
          <p:nvPr/>
        </p:nvSpPr>
        <p:spPr bwMode="auto">
          <a:xfrm>
            <a:off x="8621713" y="6457950"/>
            <a:ext cx="48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fld id="{C1496DBE-5EAE-6346-BE4C-056C2D821F4D}" type="slidenum">
              <a:rPr lang="en-US" sz="1000">
                <a:solidFill>
                  <a:srgbClr val="FFC000"/>
                </a:solidFill>
              </a:rPr>
              <a:pPr/>
              <a:t>17</a:t>
            </a:fld>
            <a:endParaRPr lang="en-US" sz="1000">
              <a:solidFill>
                <a:srgbClr val="FFC000"/>
              </a:solidFill>
            </a:endParaRPr>
          </a:p>
        </p:txBody>
      </p:sp>
    </p:spTree>
    <p:extLst>
      <p:ext uri="{BB962C8B-B14F-4D97-AF65-F5344CB8AC3E}">
        <p14:creationId xmlns:p14="http://schemas.microsoft.com/office/powerpoint/2010/main" val="4263528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300038" y="136525"/>
            <a:ext cx="8294687" cy="731838"/>
          </a:xfrm>
        </p:spPr>
        <p:txBody>
          <a:bodyPr/>
          <a:lstStyle/>
          <a:p>
            <a:r>
              <a:rPr lang="en-US" sz="4000" b="0" dirty="0">
                <a:effectLst>
                  <a:outerShdw blurRad="50800" dist="38100" dir="2700000" algn="tl" rotWithShape="0">
                    <a:srgbClr val="000000">
                      <a:alpha val="43000"/>
                    </a:srgbClr>
                  </a:outerShdw>
                </a:effectLst>
                <a:latin typeface="Arial" charset="0"/>
                <a:ea typeface="MS PGothic" charset="0"/>
              </a:rPr>
              <a:t>Science Focus Areas</a:t>
            </a:r>
            <a:endParaRPr lang="en-US" sz="2700" b="0" dirty="0">
              <a:effectLst>
                <a:outerShdw blurRad="50800" dist="38100" dir="2700000" algn="tl" rotWithShape="0">
                  <a:srgbClr val="000000">
                    <a:alpha val="43000"/>
                  </a:srgbClr>
                </a:outerShdw>
              </a:effectLst>
              <a:latin typeface="Arial" charset="0"/>
              <a:ea typeface="MS PGothic" charset="0"/>
            </a:endParaRPr>
          </a:p>
        </p:txBody>
      </p:sp>
      <p:graphicFrame>
        <p:nvGraphicFramePr>
          <p:cNvPr id="5" name="Table 4"/>
          <p:cNvGraphicFramePr>
            <a:graphicFrameLocks noGrp="1"/>
          </p:cNvGraphicFramePr>
          <p:nvPr/>
        </p:nvGraphicFramePr>
        <p:xfrm>
          <a:off x="182563" y="868363"/>
          <a:ext cx="8458200" cy="5262881"/>
        </p:xfrm>
        <a:graphic>
          <a:graphicData uri="http://schemas.openxmlformats.org/drawingml/2006/table">
            <a:tbl>
              <a:tblPr/>
              <a:tblGrid>
                <a:gridCol w="3276600"/>
                <a:gridCol w="5181600"/>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alibri" charset="0"/>
                          <a:ea typeface="Calibri" charset="0"/>
                          <a:cs typeface="Times New Roman" charset="0"/>
                        </a:rPr>
                        <a:t>Science Focus Areas</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alibri" charset="0"/>
                          <a:ea typeface="Calibri" charset="0"/>
                          <a:cs typeface="Times New Roman" charset="0"/>
                        </a:rPr>
                        <a:t>Definition</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C8C93"/>
                    </a:solidFill>
                  </a:tcPr>
                </a:tc>
              </a:tr>
              <a:tr h="1066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Remote sensing R&amp;D for Land Change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Research addressing remote sensing data quality and consistency, algorithms and strategies for characterizing geo- and biophysical surface properties and dynamics including land change, and strategies for validation of remote sensing and environmental products.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r>
              <a:tr h="427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Land Change Products – Land Cover</a:t>
                      </a:r>
                      <a:endParaRPr kumimoji="0" lang="en-US" sz="1400" b="1" i="0" u="none" strike="noStrike" cap="none" normalizeH="0" baseline="0">
                        <a:ln>
                          <a:noFill/>
                        </a:ln>
                        <a:solidFill>
                          <a:srgbClr val="FFFFFF"/>
                        </a:solidFill>
                        <a:effectLst/>
                        <a:latin typeface="Calibri" charset="0"/>
                        <a:ea typeface="Calibri"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Planning, implementation, and production of change detection and </a:t>
                      </a:r>
                      <a:r>
                        <a:rPr kumimoji="0" lang="en-US" sz="1400" b="0" i="0" u="none" strike="noStrike" cap="none" normalizeH="0" baseline="0">
                          <a:ln>
                            <a:noFill/>
                          </a:ln>
                          <a:solidFill>
                            <a:schemeClr val="tx1"/>
                          </a:solidFill>
                          <a:effectLst/>
                          <a:latin typeface="Arial" charset="0"/>
                          <a:ea typeface="MS PGothic" charset="0"/>
                          <a:cs typeface="MS PGothic" charset="0"/>
                        </a:rPr>
                        <a:t>land cover change products.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681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Land Change Products – Fire</a:t>
                      </a:r>
                      <a:endParaRPr kumimoji="0" lang="en-US" sz="1400" b="1" i="0" u="none" strike="noStrike" cap="none" normalizeH="0" baseline="0">
                        <a:ln>
                          <a:noFill/>
                        </a:ln>
                        <a:solidFill>
                          <a:srgbClr val="FFFFFF"/>
                        </a:solidFill>
                        <a:effectLst/>
                        <a:latin typeface="Calibri" charset="0"/>
                        <a:ea typeface="Calibri"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Planning, implementation, and production of land data sets needed to characterize vegetation related to fire fuels and fuel conditions, and the analysis and monitoring of burn severity.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r>
              <a:tr h="6397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National &amp; Regional Assessments</a:t>
                      </a:r>
                      <a:endParaRPr kumimoji="0" lang="en-US" sz="1400" b="1" i="0" u="none" strike="noStrike" cap="none" normalizeH="0" baseline="0">
                        <a:ln>
                          <a:noFill/>
                        </a:ln>
                        <a:solidFill>
                          <a:srgbClr val="FFFFFF"/>
                        </a:solidFill>
                        <a:effectLst/>
                        <a:latin typeface="Calibri" charset="0"/>
                        <a:ea typeface="Calibri"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Research, analysis, and synthesis of data leading to the development of assessments of the rates, causes, and consequences of land change.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4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Vegetation, Water and Climate Dynamics</a:t>
                      </a:r>
                      <a:endParaRPr kumimoji="0" lang="en-US" sz="1400" b="1" i="0" u="none" strike="noStrike" cap="none" normalizeH="0" baseline="0">
                        <a:ln>
                          <a:noFill/>
                        </a:ln>
                        <a:solidFill>
                          <a:srgbClr val="FFFFFF"/>
                        </a:solidFill>
                        <a:effectLst/>
                        <a:latin typeface="Calibri" charset="0"/>
                        <a:ea typeface="Calibri"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Quantification and monitoring of the impacts of weather, climate, and land use on vegetation condition and water resources.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r>
              <a:tr h="854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Coastal Changes and Impacts</a:t>
                      </a:r>
                      <a:endParaRPr kumimoji="0" lang="en-US" sz="1400" b="1" i="0" u="none" strike="noStrike" cap="none" normalizeH="0" baseline="0">
                        <a:ln>
                          <a:noFill/>
                        </a:ln>
                        <a:solidFill>
                          <a:srgbClr val="FFFFFF"/>
                        </a:solidFill>
                        <a:effectLst/>
                        <a:latin typeface="Calibri" charset="0"/>
                        <a:ea typeface="Calibri"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Regional to national assessments of the complex interactions between coastal communities and natural landscapes associated with climate change, sea-level rise, and human development.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4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MS PGothic" charset="0"/>
                          <a:cs typeface="MS PGothic" charset="0"/>
                        </a:rPr>
                        <a:t>Early Warning for Food Security</a:t>
                      </a:r>
                      <a:endParaRPr kumimoji="0" lang="en-US" sz="1400" b="1" i="0" u="none" strike="noStrike" cap="none" normalizeH="0" baseline="0">
                        <a:ln>
                          <a:noFill/>
                        </a:ln>
                        <a:solidFill>
                          <a:srgbClr val="FFFFFF"/>
                        </a:solidFill>
                        <a:effectLst/>
                        <a:latin typeface="Calibri" charset="0"/>
                        <a:ea typeface="Calibri"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MS PGothic" charset="0"/>
                          <a:cs typeface="MS PGothic" charset="0"/>
                        </a:rPr>
                        <a:t>Research and analysis leading to operational early warning forecasts and assessments of acute food insecurity.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r>
            </a:tbl>
          </a:graphicData>
        </a:graphic>
      </p:graphicFrame>
    </p:spTree>
    <p:extLst>
      <p:ext uri="{BB962C8B-B14F-4D97-AF65-F5344CB8AC3E}">
        <p14:creationId xmlns:p14="http://schemas.microsoft.com/office/powerpoint/2010/main" val="352012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
          <p:cNvGrpSpPr>
            <a:grpSpLocks/>
          </p:cNvGrpSpPr>
          <p:nvPr/>
        </p:nvGrpSpPr>
        <p:grpSpPr bwMode="auto">
          <a:xfrm>
            <a:off x="365125" y="1050925"/>
            <a:ext cx="1281113" cy="752475"/>
            <a:chOff x="9103" y="0"/>
            <a:chExt cx="9134897" cy="4517442"/>
          </a:xfrm>
        </p:grpSpPr>
        <p:pic>
          <p:nvPicPr>
            <p:cNvPr id="3" name="Picture 2" descr="30Mforest.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03" y="0"/>
              <a:ext cx="9134897" cy="4517442"/>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5392" name="Picture 3" descr="gand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30" y="3339243"/>
              <a:ext cx="1639070" cy="10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LDCM above earth.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1992313"/>
            <a:ext cx="1281113" cy="636587"/>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grpSp>
        <p:nvGrpSpPr>
          <p:cNvPr id="15364" name="Group 5"/>
          <p:cNvGrpSpPr>
            <a:grpSpLocks/>
          </p:cNvGrpSpPr>
          <p:nvPr/>
        </p:nvGrpSpPr>
        <p:grpSpPr bwMode="auto">
          <a:xfrm>
            <a:off x="376238" y="2751138"/>
            <a:ext cx="1279525" cy="595312"/>
            <a:chOff x="2388773" y="2224096"/>
            <a:chExt cx="18877633" cy="11443003"/>
          </a:xfrm>
        </p:grpSpPr>
        <p:pic>
          <p:nvPicPr>
            <p:cNvPr id="7" name="Picture 2" descr="http://calval.cr.usgs.gov/images/sites_catalog/tuzg/p177_r33_b321_600_z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8973" y="2224096"/>
              <a:ext cx="4637433"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8" name="Picture 4" descr="http://calval.cr.usgs.gov/images/sites_catalog/rrva/p40_r33_b321_600x600_rrvalle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8382" y="2285125"/>
              <a:ext cx="4567162"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9" name="Picture 6" descr="http://calval.cr.usgs.gov/images/sites_catalog/dome/domec_p89r113_b432_600_s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0420" y="2285125"/>
              <a:ext cx="4754533"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0" name="Picture 8" descr="http://calval.cr.usgs.gov/images/sites_catalog/dunh/p137_r32_b321_600s600_dun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28973" y="7930335"/>
              <a:ext cx="4614005"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1" name="Picture 10" descr="http://calval.cr.usgs.gov/images/sites_catalog/lspec/p40_r34_b321_600_lspe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8773" y="7991365"/>
              <a:ext cx="4871647"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2" name="Picture 12" descr="http://calval.cr.usgs.gov/images/sites_catalog/ivan2/p39_r35_b321_600x600_iva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8773" y="2285125"/>
              <a:ext cx="4848218"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3" name="Picture 14" descr="http://calval.cr.usgs.gov/images/sites_catalog/crau/la_crau_b321_6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38382" y="7960860"/>
              <a:ext cx="4567162"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4" name="Picture 16" descr="http://calval.cr.usgs.gov/images/sites_catalog/negev/p174_r39_b321_600_negev.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3834" y="7991365"/>
              <a:ext cx="4731119" cy="567573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grpSp>
      <p:pic>
        <p:nvPicPr>
          <p:cNvPr id="24" name="Picture 23" descr="IT image_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1950" y="3529013"/>
            <a:ext cx="1296988" cy="636587"/>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grpSp>
        <p:nvGrpSpPr>
          <p:cNvPr id="15366" name="Group 24"/>
          <p:cNvGrpSpPr>
            <a:grpSpLocks/>
          </p:cNvGrpSpPr>
          <p:nvPr/>
        </p:nvGrpSpPr>
        <p:grpSpPr bwMode="auto">
          <a:xfrm>
            <a:off x="361950" y="4329113"/>
            <a:ext cx="1311275" cy="747712"/>
            <a:chOff x="890572" y="70526"/>
            <a:chExt cx="8272975" cy="4484458"/>
          </a:xfrm>
        </p:grpSpPr>
        <p:pic>
          <p:nvPicPr>
            <p:cNvPr id="26" name="Picture 25" descr="IMG_0213.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03733" y="118129"/>
              <a:ext cx="6259814" cy="4398771"/>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27" name="Picture 26" descr="IMG_0216.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5400000">
              <a:off x="551328" y="409770"/>
              <a:ext cx="4484458" cy="3805969"/>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grpSp>
      <p:grpSp>
        <p:nvGrpSpPr>
          <p:cNvPr id="15367" name="Group 29"/>
          <p:cNvGrpSpPr>
            <a:grpSpLocks/>
          </p:cNvGrpSpPr>
          <p:nvPr/>
        </p:nvGrpSpPr>
        <p:grpSpPr bwMode="auto">
          <a:xfrm>
            <a:off x="376238" y="5195888"/>
            <a:ext cx="1282700" cy="663575"/>
            <a:chOff x="3210664" y="2531279"/>
            <a:chExt cx="4915921" cy="3301657"/>
          </a:xfrm>
        </p:grpSpPr>
        <p:pic>
          <p:nvPicPr>
            <p:cNvPr id="31" name="Picture 1" descr="D:\My Documents\01_Director EROS\We are_We need to be_We will\Pictures\CR2 window.JPG"/>
            <p:cNvPicPr>
              <a:picLocks noChangeAspect="1" noChangeArrowheads="1"/>
            </p:cNvPicPr>
            <p:nvPr/>
          </p:nvPicPr>
          <p:blipFill>
            <a:blip r:embed="rId16">
              <a:lum bright="22000" contrast="32000"/>
              <a:extLst>
                <a:ext uri="{28A0092B-C50C-407E-A947-70E740481C1C}">
                  <a14:useLocalDpi xmlns:a14="http://schemas.microsoft.com/office/drawing/2010/main" val="0"/>
                </a:ext>
              </a:extLst>
            </a:blip>
            <a:srcRect/>
            <a:stretch>
              <a:fillRect/>
            </a:stretch>
          </p:blipFill>
          <p:spPr bwMode="auto">
            <a:xfrm>
              <a:off x="4348381" y="4379575"/>
              <a:ext cx="3778204" cy="1453361"/>
            </a:xfrm>
            <a:prstGeom prst="rect">
              <a:avLst/>
            </a:prstGeom>
            <a:noFill/>
            <a:ln w="28575"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5376" name="Picture 31" descr="D:\My Documents\1_Director EROS\Frank Kelly file\library_2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16832" y="2540135"/>
              <a:ext cx="1073533" cy="184334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7" descr="D:\My Documents\01_Director EROS\We are_We need to be_We will\Pictures\Raydome\DSC_005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3866" y="2539175"/>
              <a:ext cx="1216812" cy="1832499"/>
            </a:xfrm>
            <a:prstGeom prst="rect">
              <a:avLst/>
            </a:prstGeom>
            <a:noFill/>
            <a:ln w="28575"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34" name="Picture 33" descr="D:\My Documents\01_Director EROS\We are_We need to be_We will\Pictures\Mission ops\DSC_0157.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6213" y="2539175"/>
              <a:ext cx="1222898" cy="1840400"/>
            </a:xfrm>
            <a:prstGeom prst="rect">
              <a:avLst/>
            </a:prstGeom>
            <a:noFill/>
            <a:ln w="28575"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35" name="Picture 3" descr="D:\My Documents\01_Director EROS\We are_We need to be_We will\Pictures\Kids\DSC_0159.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10664" y="4379575"/>
              <a:ext cx="1076877" cy="1445460"/>
            </a:xfrm>
            <a:prstGeom prst="rect">
              <a:avLst/>
            </a:prstGeom>
            <a:noFill/>
            <a:ln w="28575"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5380" name="Picture 5" descr="D:\My Documents\1_Director EROS\Frank Kelly file\UNEP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72591" y="2531279"/>
              <a:ext cx="1253994" cy="184799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7" name="Rectangle 36"/>
          <p:cNvSpPr/>
          <p:nvPr/>
        </p:nvSpPr>
        <p:spPr>
          <a:xfrm>
            <a:off x="1673225" y="1452563"/>
            <a:ext cx="6726238" cy="400050"/>
          </a:xfrm>
          <a:prstGeom prst="rect">
            <a:avLst/>
          </a:prstGeom>
          <a:noFill/>
        </p:spPr>
        <p:txBody>
          <a:bodyPr>
            <a:spAutoFit/>
          </a:bodyPr>
          <a:lstStyle/>
          <a:p>
            <a:pPr eaLnBrk="1" hangingPunct="1"/>
            <a:r>
              <a:rPr lang="en-US" sz="2000" b="1" dirty="0">
                <a:solidFill>
                  <a:srgbClr val="FFFFFF"/>
                </a:solidFill>
                <a:effectLst>
                  <a:outerShdw blurRad="38100" dist="38100" dir="2700000" algn="tl">
                    <a:schemeClr val="tx1"/>
                  </a:outerShdw>
                </a:effectLst>
              </a:rPr>
              <a:t>Land Change Monitoring, Assessment, and Projection</a:t>
            </a:r>
            <a:r>
              <a:rPr lang="en-US" sz="2000" dirty="0">
                <a:solidFill>
                  <a:srgbClr val="FFFFFF"/>
                </a:solidFill>
                <a:effectLst>
                  <a:outerShdw blurRad="38100" dist="38100" dir="2700000" algn="tl">
                    <a:schemeClr val="tx1"/>
                  </a:outerShdw>
                </a:effectLst>
              </a:rPr>
              <a:t> </a:t>
            </a:r>
          </a:p>
        </p:txBody>
      </p:sp>
      <p:sp>
        <p:nvSpPr>
          <p:cNvPr id="38" name="Rectangle 37"/>
          <p:cNvSpPr/>
          <p:nvPr/>
        </p:nvSpPr>
        <p:spPr>
          <a:xfrm>
            <a:off x="1673225" y="2332038"/>
            <a:ext cx="7470775" cy="400050"/>
          </a:xfrm>
          <a:prstGeom prst="rect">
            <a:avLst/>
          </a:prstGeom>
          <a:noFill/>
        </p:spPr>
        <p:txBody>
          <a:bodyPr>
            <a:spAutoFit/>
          </a:bodyPr>
          <a:lstStyle/>
          <a:p>
            <a:pPr eaLnBrk="1" hangingPunct="1"/>
            <a:r>
              <a:rPr lang="en-US" sz="2000" b="1" dirty="0">
                <a:solidFill>
                  <a:schemeClr val="bg1"/>
                </a:solidFill>
                <a:effectLst>
                  <a:outerShdw blurRad="38100" dist="38100" dir="2700000" algn="tl">
                    <a:schemeClr val="tx1"/>
                  </a:outerShdw>
                </a:effectLst>
              </a:rPr>
              <a:t>Sustainable Land Imaging and Ground System Optimization</a:t>
            </a:r>
            <a:r>
              <a:rPr lang="en-US" sz="2000" dirty="0">
                <a:solidFill>
                  <a:schemeClr val="bg1"/>
                </a:solidFill>
                <a:effectLst>
                  <a:outerShdw blurRad="38100" dist="38100" dir="2700000" algn="tl">
                    <a:schemeClr val="tx1"/>
                  </a:outerShdw>
                </a:effectLst>
              </a:rPr>
              <a:t> </a:t>
            </a:r>
          </a:p>
        </p:txBody>
      </p:sp>
      <p:sp>
        <p:nvSpPr>
          <p:cNvPr id="39" name="Rectangle 38"/>
          <p:cNvSpPr/>
          <p:nvPr/>
        </p:nvSpPr>
        <p:spPr>
          <a:xfrm>
            <a:off x="1673225" y="3028950"/>
            <a:ext cx="6611938" cy="400050"/>
          </a:xfrm>
          <a:prstGeom prst="rect">
            <a:avLst/>
          </a:prstGeom>
          <a:noFill/>
        </p:spPr>
        <p:txBody>
          <a:bodyPr>
            <a:spAutoFit/>
          </a:bodyPr>
          <a:lstStyle/>
          <a:p>
            <a:pPr eaLnBrk="1" hangingPunct="1"/>
            <a:r>
              <a:rPr lang="en-US" sz="2000" b="1" dirty="0">
                <a:solidFill>
                  <a:schemeClr val="bg1"/>
                </a:solidFill>
                <a:effectLst>
                  <a:outerShdw blurRad="38100" dist="38100" dir="2700000" algn="tl">
                    <a:schemeClr val="tx1"/>
                  </a:outerShdw>
                </a:effectLst>
              </a:rPr>
              <a:t>Center for Calibration and Validation</a:t>
            </a:r>
            <a:r>
              <a:rPr lang="en-US" sz="2000" dirty="0">
                <a:solidFill>
                  <a:schemeClr val="bg1"/>
                </a:solidFill>
                <a:effectLst>
                  <a:outerShdw blurRad="38100" dist="38100" dir="2700000" algn="tl">
                    <a:schemeClr val="tx1"/>
                  </a:outerShdw>
                </a:effectLst>
              </a:rPr>
              <a:t> </a:t>
            </a:r>
          </a:p>
        </p:txBody>
      </p:sp>
      <p:sp>
        <p:nvSpPr>
          <p:cNvPr id="40" name="Rectangle 39"/>
          <p:cNvSpPr/>
          <p:nvPr/>
        </p:nvSpPr>
        <p:spPr>
          <a:xfrm>
            <a:off x="1673225" y="3794125"/>
            <a:ext cx="6611938" cy="400050"/>
          </a:xfrm>
          <a:prstGeom prst="rect">
            <a:avLst/>
          </a:prstGeom>
          <a:noFill/>
        </p:spPr>
        <p:txBody>
          <a:bodyPr>
            <a:spAutoFit/>
          </a:bodyPr>
          <a:lstStyle/>
          <a:p>
            <a:pPr eaLnBrk="1" hangingPunct="1"/>
            <a:r>
              <a:rPr lang="en-US" sz="2000" b="1" dirty="0">
                <a:solidFill>
                  <a:schemeClr val="bg1"/>
                </a:solidFill>
                <a:effectLst>
                  <a:outerShdw blurRad="38100" dist="38100" dir="2700000" algn="tl">
                    <a:schemeClr val="tx1"/>
                  </a:outerShdw>
                </a:effectLst>
              </a:rPr>
              <a:t>EROS Enterprise Architecture</a:t>
            </a:r>
            <a:r>
              <a:rPr lang="en-US" sz="2000" dirty="0">
                <a:solidFill>
                  <a:schemeClr val="bg1"/>
                </a:solidFill>
                <a:effectLst>
                  <a:outerShdw blurRad="38100" dist="38100" dir="2700000" algn="tl">
                    <a:schemeClr val="tx1"/>
                  </a:outerShdw>
                </a:effectLst>
              </a:rPr>
              <a:t> </a:t>
            </a:r>
          </a:p>
        </p:txBody>
      </p:sp>
      <p:sp>
        <p:nvSpPr>
          <p:cNvPr id="41" name="Rectangle 40"/>
          <p:cNvSpPr/>
          <p:nvPr/>
        </p:nvSpPr>
        <p:spPr>
          <a:xfrm>
            <a:off x="1673225" y="4670425"/>
            <a:ext cx="6611938" cy="400050"/>
          </a:xfrm>
          <a:prstGeom prst="rect">
            <a:avLst/>
          </a:prstGeom>
          <a:noFill/>
        </p:spPr>
        <p:txBody>
          <a:bodyPr>
            <a:spAutoFit/>
          </a:bodyPr>
          <a:lstStyle/>
          <a:p>
            <a:pPr eaLnBrk="1" hangingPunct="1">
              <a:defRPr/>
            </a:pPr>
            <a:r>
              <a:rPr lang="en-US" sz="2000" b="1" dirty="0">
                <a:solidFill>
                  <a:srgbClr val="FFFFFF"/>
                </a:solidFill>
                <a:effectLst>
                  <a:outerShdw blurRad="50800" dist="38100" dir="2700000" algn="tl" rotWithShape="0">
                    <a:srgbClr val="000000">
                      <a:alpha val="43000"/>
                    </a:srgbClr>
                  </a:outerShdw>
                </a:effectLst>
                <a:ea typeface="ＭＳ Ｐゴシック" charset="0"/>
                <a:cs typeface="ＭＳ Ｐゴシック" charset="0"/>
              </a:rPr>
              <a:t>Mundt Federal Center Consolidation</a:t>
            </a:r>
            <a:endParaRPr lang="en-US" sz="2000" dirty="0">
              <a:solidFill>
                <a:srgbClr val="FFFFFF"/>
              </a:solidFill>
              <a:effectLst>
                <a:outerShdw blurRad="50800" dist="38100" dir="2700000" algn="tl" rotWithShape="0">
                  <a:srgbClr val="000000">
                    <a:alpha val="43000"/>
                  </a:srgbClr>
                </a:outerShdw>
              </a:effectLst>
              <a:ea typeface="ＭＳ Ｐゴシック" charset="0"/>
              <a:cs typeface="ＭＳ Ｐゴシック" charset="0"/>
            </a:endParaRPr>
          </a:p>
        </p:txBody>
      </p:sp>
      <p:sp>
        <p:nvSpPr>
          <p:cNvPr id="42" name="Rectangle 41"/>
          <p:cNvSpPr/>
          <p:nvPr/>
        </p:nvSpPr>
        <p:spPr>
          <a:xfrm>
            <a:off x="1673225" y="5459413"/>
            <a:ext cx="6611938" cy="400050"/>
          </a:xfrm>
          <a:prstGeom prst="rect">
            <a:avLst/>
          </a:prstGeom>
          <a:noFill/>
        </p:spPr>
        <p:txBody>
          <a:bodyPr>
            <a:spAutoFit/>
          </a:bodyPr>
          <a:lstStyle/>
          <a:p>
            <a:pPr eaLnBrk="1" hangingPunct="1">
              <a:defRPr/>
            </a:pPr>
            <a:r>
              <a:rPr lang="en-US" sz="2000" b="1" dirty="0">
                <a:solidFill>
                  <a:srgbClr val="FFFFFF"/>
                </a:solidFill>
                <a:effectLst>
                  <a:outerShdw blurRad="50800" dist="38100" dir="2700000" algn="tl" rotWithShape="0">
                    <a:srgbClr val="000000">
                      <a:alpha val="43000"/>
                    </a:srgbClr>
                  </a:outerShdw>
                </a:effectLst>
                <a:ea typeface="ＭＳ Ｐゴシック" charset="0"/>
                <a:cs typeface="ＭＳ Ｐゴシック" charset="0"/>
              </a:rPr>
              <a:t>EROS Workforce: Recruit, Retain, and Train</a:t>
            </a:r>
            <a:endParaRPr lang="en-US" sz="2000" dirty="0">
              <a:solidFill>
                <a:srgbClr val="FFFFFF"/>
              </a:solidFill>
              <a:effectLst>
                <a:outerShdw blurRad="50800" dist="38100" dir="2700000" algn="tl" rotWithShape="0">
                  <a:srgbClr val="000000">
                    <a:alpha val="43000"/>
                  </a:srgbClr>
                </a:outerShdw>
              </a:effectLst>
              <a:ea typeface="ＭＳ Ｐゴシック" charset="0"/>
              <a:cs typeface="ＭＳ Ｐゴシック" charset="0"/>
            </a:endParaRPr>
          </a:p>
        </p:txBody>
      </p:sp>
      <p:sp>
        <p:nvSpPr>
          <p:cNvPr id="15374" name="Title 1"/>
          <p:cNvSpPr txBox="1">
            <a:spLocks/>
          </p:cNvSpPr>
          <p:nvPr/>
        </p:nvSpPr>
        <p:spPr bwMode="auto">
          <a:xfrm>
            <a:off x="338138" y="136525"/>
            <a:ext cx="72548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charset="0"/>
                <a:ea typeface="MS PGothic" charset="0"/>
                <a:cs typeface="MS PGothic" charset="0"/>
              </a:defRPr>
            </a:lvl1pPr>
            <a:lvl2pPr defTabSz="457200">
              <a:defRPr sz="2000">
                <a:solidFill>
                  <a:schemeClr val="tx1"/>
                </a:solidFill>
                <a:latin typeface="Arial" charset="0"/>
                <a:ea typeface="MS PGothic" charset="0"/>
                <a:cs typeface="MS PGothic" charset="0"/>
              </a:defRPr>
            </a:lvl2pPr>
            <a:lvl3pPr defTabSz="457200">
              <a:defRPr sz="2000">
                <a:solidFill>
                  <a:schemeClr val="tx1"/>
                </a:solidFill>
                <a:latin typeface="Arial" charset="0"/>
                <a:ea typeface="MS PGothic" charset="0"/>
                <a:cs typeface="MS PGothic" charset="0"/>
              </a:defRPr>
            </a:lvl3pPr>
            <a:lvl4pPr defTabSz="457200">
              <a:defRPr sz="1600">
                <a:solidFill>
                  <a:schemeClr val="tx1"/>
                </a:solidFill>
                <a:latin typeface="Arial" charset="0"/>
                <a:ea typeface="MS PGothic" charset="0"/>
                <a:cs typeface="MS PGothic" charset="0"/>
              </a:defRPr>
            </a:lvl4pPr>
            <a:lvl5pPr defTabSz="457200">
              <a:defRPr sz="1600">
                <a:solidFill>
                  <a:schemeClr val="tx1"/>
                </a:solidFill>
                <a:latin typeface="Arial" charset="0"/>
                <a:ea typeface="MS PGothic" charset="0"/>
                <a:cs typeface="MS PGothic" charset="0"/>
              </a:defRPr>
            </a:lvl5pPr>
            <a:lvl6pPr defTabSz="457200" eaLnBrk="0" hangingPunct="0">
              <a:defRPr sz="1600">
                <a:solidFill>
                  <a:schemeClr val="tx1"/>
                </a:solidFill>
                <a:latin typeface="Arial" charset="0"/>
                <a:ea typeface="MS PGothic" charset="0"/>
                <a:cs typeface="MS PGothic" charset="0"/>
              </a:defRPr>
            </a:lvl6pPr>
            <a:lvl7pPr defTabSz="457200" eaLnBrk="0" hangingPunct="0">
              <a:defRPr sz="1600">
                <a:solidFill>
                  <a:schemeClr val="tx1"/>
                </a:solidFill>
                <a:latin typeface="Arial" charset="0"/>
                <a:ea typeface="MS PGothic" charset="0"/>
                <a:cs typeface="MS PGothic" charset="0"/>
              </a:defRPr>
            </a:lvl7pPr>
            <a:lvl8pPr defTabSz="457200" eaLnBrk="0" hangingPunct="0">
              <a:defRPr sz="1600">
                <a:solidFill>
                  <a:schemeClr val="tx1"/>
                </a:solidFill>
                <a:latin typeface="Arial" charset="0"/>
                <a:ea typeface="MS PGothic" charset="0"/>
                <a:cs typeface="MS PGothic" charset="0"/>
              </a:defRPr>
            </a:lvl8pPr>
            <a:lvl9pPr defTabSz="457200" eaLnBrk="0" hangingPunct="0">
              <a:defRPr sz="1600">
                <a:solidFill>
                  <a:schemeClr val="tx1"/>
                </a:solidFill>
                <a:latin typeface="Arial" charset="0"/>
                <a:ea typeface="MS PGothic" charset="0"/>
                <a:cs typeface="MS PGothic" charset="0"/>
              </a:defRPr>
            </a:lvl9pPr>
          </a:lstStyle>
          <a:p>
            <a:pPr eaLnBrk="1" hangingPunct="1"/>
            <a:r>
              <a:rPr lang="en-US" sz="3200" b="1" dirty="0">
                <a:solidFill>
                  <a:srgbClr val="FFC000"/>
                </a:solidFill>
              </a:rPr>
              <a:t>Strengthening the Future of EROS</a:t>
            </a:r>
          </a:p>
          <a:p>
            <a:pPr eaLnBrk="1" hangingPunct="1"/>
            <a:r>
              <a:rPr lang="en-US" sz="2000" dirty="0">
                <a:solidFill>
                  <a:srgbClr val="FFFFFF"/>
                </a:solidFill>
              </a:rPr>
              <a:t>2016 to 2021 Strategic Plan – Future Directions</a:t>
            </a:r>
          </a:p>
        </p:txBody>
      </p:sp>
    </p:spTree>
    <p:extLst>
      <p:ext uri="{BB962C8B-B14F-4D97-AF65-F5344CB8AC3E}">
        <p14:creationId xmlns:p14="http://schemas.microsoft.com/office/powerpoint/2010/main" val="347199983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EROS_a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36525"/>
            <a:ext cx="8394700" cy="56197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3" name="Line 8"/>
          <p:cNvSpPr>
            <a:spLocks noChangeShapeType="1"/>
          </p:cNvSpPr>
          <p:nvPr/>
        </p:nvSpPr>
        <p:spPr bwMode="auto">
          <a:xfrm flipV="1">
            <a:off x="642938" y="4751388"/>
            <a:ext cx="0" cy="3778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4" name="Text Box 9"/>
          <p:cNvSpPr txBox="1">
            <a:spLocks noChangeArrowheads="1"/>
          </p:cNvSpPr>
          <p:nvPr/>
        </p:nvSpPr>
        <p:spPr bwMode="auto">
          <a:xfrm>
            <a:off x="473075" y="51069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800" b="1">
                <a:solidFill>
                  <a:schemeClr val="bg1"/>
                </a:solidFill>
              </a:rPr>
              <a:t>N</a:t>
            </a:r>
          </a:p>
        </p:txBody>
      </p:sp>
      <p:sp>
        <p:nvSpPr>
          <p:cNvPr id="10245" name="Text Box 10"/>
          <p:cNvSpPr txBox="1">
            <a:spLocks noChangeArrowheads="1"/>
          </p:cNvSpPr>
          <p:nvPr/>
        </p:nvSpPr>
        <p:spPr bwMode="auto">
          <a:xfrm>
            <a:off x="4511675" y="2371725"/>
            <a:ext cx="973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Landsat </a:t>
            </a:r>
          </a:p>
          <a:p>
            <a:pPr eaLnBrk="1" hangingPunct="1"/>
            <a:r>
              <a:rPr lang="en-US" sz="1000" b="1">
                <a:solidFill>
                  <a:schemeClr val="bg1"/>
                </a:solidFill>
              </a:rPr>
              <a:t>10M Antenna</a:t>
            </a:r>
          </a:p>
        </p:txBody>
      </p:sp>
      <p:sp>
        <p:nvSpPr>
          <p:cNvPr id="10246" name="Line 11"/>
          <p:cNvSpPr>
            <a:spLocks noChangeShapeType="1"/>
          </p:cNvSpPr>
          <p:nvPr/>
        </p:nvSpPr>
        <p:spPr bwMode="auto">
          <a:xfrm flipH="1">
            <a:off x="4343400" y="2627313"/>
            <a:ext cx="238125" cy="11588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7" name="Text Box 12"/>
          <p:cNvSpPr txBox="1">
            <a:spLocks noChangeArrowheads="1"/>
          </p:cNvSpPr>
          <p:nvPr/>
        </p:nvSpPr>
        <p:spPr bwMode="auto">
          <a:xfrm>
            <a:off x="5451475" y="4037013"/>
            <a:ext cx="100806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Landsat</a:t>
            </a:r>
          </a:p>
          <a:p>
            <a:pPr eaLnBrk="1" hangingPunct="1"/>
            <a:r>
              <a:rPr lang="en-US" sz="1000" b="1">
                <a:solidFill>
                  <a:schemeClr val="bg1"/>
                </a:solidFill>
              </a:rPr>
              <a:t>5.4M Antenna</a:t>
            </a:r>
          </a:p>
        </p:txBody>
      </p:sp>
      <p:sp>
        <p:nvSpPr>
          <p:cNvPr id="10248" name="Line 13"/>
          <p:cNvSpPr>
            <a:spLocks noChangeShapeType="1"/>
          </p:cNvSpPr>
          <p:nvPr/>
        </p:nvSpPr>
        <p:spPr bwMode="auto">
          <a:xfrm flipH="1" flipV="1">
            <a:off x="5451475" y="3840163"/>
            <a:ext cx="73025" cy="22701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9" name="Line 15"/>
          <p:cNvSpPr>
            <a:spLocks noChangeShapeType="1"/>
          </p:cNvSpPr>
          <p:nvPr/>
        </p:nvSpPr>
        <p:spPr bwMode="auto">
          <a:xfrm flipH="1">
            <a:off x="5087938" y="3159125"/>
            <a:ext cx="146050" cy="7461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0" name="AutoShape 138"/>
          <p:cNvSpPr>
            <a:spLocks noChangeArrowheads="1"/>
          </p:cNvSpPr>
          <p:nvPr/>
        </p:nvSpPr>
        <p:spPr bwMode="auto">
          <a:xfrm>
            <a:off x="4184650" y="360203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51" name="AutoShape 139"/>
          <p:cNvSpPr>
            <a:spLocks noChangeArrowheads="1"/>
          </p:cNvSpPr>
          <p:nvPr/>
        </p:nvSpPr>
        <p:spPr bwMode="auto">
          <a:xfrm>
            <a:off x="4354513" y="3879850"/>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52" name="AutoShape 140"/>
          <p:cNvSpPr>
            <a:spLocks noChangeArrowheads="1"/>
          </p:cNvSpPr>
          <p:nvPr/>
        </p:nvSpPr>
        <p:spPr bwMode="auto">
          <a:xfrm>
            <a:off x="4365625" y="3536950"/>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53" name="AutoShape 141"/>
          <p:cNvSpPr>
            <a:spLocks noChangeArrowheads="1"/>
          </p:cNvSpPr>
          <p:nvPr/>
        </p:nvSpPr>
        <p:spPr bwMode="auto">
          <a:xfrm>
            <a:off x="4548188" y="3778250"/>
            <a:ext cx="71437"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54" name="Rectangle 142"/>
          <p:cNvSpPr>
            <a:spLocks noChangeArrowheads="1"/>
          </p:cNvSpPr>
          <p:nvPr/>
        </p:nvSpPr>
        <p:spPr bwMode="auto">
          <a:xfrm>
            <a:off x="1906588" y="4597400"/>
            <a:ext cx="142875" cy="74613"/>
          </a:xfrm>
          <a:prstGeom prst="rect">
            <a:avLst/>
          </a:prstGeom>
          <a:solidFill>
            <a:schemeClr val="bg1"/>
          </a:solidFill>
          <a:ln w="9525">
            <a:solidFill>
              <a:schemeClr val="tx1"/>
            </a:solidFill>
            <a:miter lim="800000"/>
            <a:headEnd/>
            <a:tailEnd/>
          </a:ln>
        </p:spPr>
        <p:txBody>
          <a:bodyPr wrap="none" anchor="ctr"/>
          <a:lstStyle/>
          <a:p>
            <a:pPr eaLnBrk="1" hangingPunct="1"/>
            <a:endParaRPr lang="en-US"/>
          </a:p>
        </p:txBody>
      </p:sp>
      <p:sp>
        <p:nvSpPr>
          <p:cNvPr id="10255" name="Text Box 144"/>
          <p:cNvSpPr txBox="1">
            <a:spLocks noChangeArrowheads="1"/>
          </p:cNvSpPr>
          <p:nvPr/>
        </p:nvSpPr>
        <p:spPr bwMode="auto">
          <a:xfrm>
            <a:off x="1938338" y="4384675"/>
            <a:ext cx="681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Security</a:t>
            </a:r>
          </a:p>
        </p:txBody>
      </p:sp>
      <p:sp>
        <p:nvSpPr>
          <p:cNvPr id="10256" name="AutoShape 145"/>
          <p:cNvSpPr>
            <a:spLocks noChangeArrowheads="1"/>
          </p:cNvSpPr>
          <p:nvPr/>
        </p:nvSpPr>
        <p:spPr bwMode="auto">
          <a:xfrm>
            <a:off x="7332663" y="338613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57" name="Text Box 146"/>
          <p:cNvSpPr txBox="1">
            <a:spLocks noChangeArrowheads="1"/>
          </p:cNvSpPr>
          <p:nvPr/>
        </p:nvSpPr>
        <p:spPr bwMode="auto">
          <a:xfrm>
            <a:off x="7354888" y="3252788"/>
            <a:ext cx="536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ANSS</a:t>
            </a:r>
          </a:p>
        </p:txBody>
      </p:sp>
      <p:sp>
        <p:nvSpPr>
          <p:cNvPr id="10258" name="Rectangle 147"/>
          <p:cNvSpPr>
            <a:spLocks noChangeArrowheads="1"/>
          </p:cNvSpPr>
          <p:nvPr/>
        </p:nvSpPr>
        <p:spPr bwMode="auto">
          <a:xfrm rot="-2550627">
            <a:off x="2990850" y="2324100"/>
            <a:ext cx="215900" cy="150813"/>
          </a:xfrm>
          <a:prstGeom prst="rect">
            <a:avLst/>
          </a:prstGeom>
          <a:solidFill>
            <a:schemeClr val="bg1"/>
          </a:solidFill>
          <a:ln w="9525">
            <a:solidFill>
              <a:schemeClr val="tx1"/>
            </a:solidFill>
            <a:miter lim="800000"/>
            <a:headEnd/>
            <a:tailEnd/>
          </a:ln>
        </p:spPr>
        <p:txBody>
          <a:bodyPr wrap="none" anchor="ctr"/>
          <a:lstStyle/>
          <a:p>
            <a:pPr eaLnBrk="1" hangingPunct="1"/>
            <a:endParaRPr lang="en-US"/>
          </a:p>
        </p:txBody>
      </p:sp>
      <p:sp>
        <p:nvSpPr>
          <p:cNvPr id="10259" name="Text Box 148"/>
          <p:cNvSpPr txBox="1">
            <a:spLocks noChangeArrowheads="1"/>
          </p:cNvSpPr>
          <p:nvPr/>
        </p:nvSpPr>
        <p:spPr bwMode="auto">
          <a:xfrm>
            <a:off x="1644650" y="1862138"/>
            <a:ext cx="1133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Back-up</a:t>
            </a:r>
          </a:p>
          <a:p>
            <a:pPr eaLnBrk="1" hangingPunct="1"/>
            <a:r>
              <a:rPr lang="en-US" sz="1000" b="1">
                <a:solidFill>
                  <a:schemeClr val="bg1"/>
                </a:solidFill>
              </a:rPr>
              <a:t>Generator Plant</a:t>
            </a:r>
          </a:p>
        </p:txBody>
      </p:sp>
      <p:sp>
        <p:nvSpPr>
          <p:cNvPr id="10260" name="Line 149"/>
          <p:cNvSpPr>
            <a:spLocks noChangeShapeType="1"/>
          </p:cNvSpPr>
          <p:nvPr/>
        </p:nvSpPr>
        <p:spPr bwMode="auto">
          <a:xfrm>
            <a:off x="3206750" y="2474913"/>
            <a:ext cx="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1" name="Line 150"/>
          <p:cNvSpPr>
            <a:spLocks noChangeShapeType="1"/>
          </p:cNvSpPr>
          <p:nvPr/>
        </p:nvSpPr>
        <p:spPr bwMode="auto">
          <a:xfrm>
            <a:off x="2724150" y="2174875"/>
            <a:ext cx="274638" cy="1920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2" name="Text Box 151"/>
          <p:cNvSpPr txBox="1">
            <a:spLocks noChangeArrowheads="1"/>
          </p:cNvSpPr>
          <p:nvPr/>
        </p:nvSpPr>
        <p:spPr bwMode="auto">
          <a:xfrm>
            <a:off x="2781300" y="884238"/>
            <a:ext cx="166846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Warehouse/Maintenance</a:t>
            </a:r>
          </a:p>
        </p:txBody>
      </p:sp>
      <p:sp>
        <p:nvSpPr>
          <p:cNvPr id="10263" name="Line 152"/>
          <p:cNvSpPr>
            <a:spLocks noChangeShapeType="1"/>
          </p:cNvSpPr>
          <p:nvPr/>
        </p:nvSpPr>
        <p:spPr bwMode="auto">
          <a:xfrm flipH="1">
            <a:off x="2700338" y="1035050"/>
            <a:ext cx="146050" cy="1539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4" name="Text Box 153"/>
          <p:cNvSpPr txBox="1">
            <a:spLocks noChangeArrowheads="1"/>
          </p:cNvSpPr>
          <p:nvPr/>
        </p:nvSpPr>
        <p:spPr bwMode="auto">
          <a:xfrm>
            <a:off x="4151313" y="1136650"/>
            <a:ext cx="1281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Heavy Equipment </a:t>
            </a:r>
          </a:p>
          <a:p>
            <a:pPr eaLnBrk="1" hangingPunct="1"/>
            <a:r>
              <a:rPr lang="en-US" sz="1000" b="1">
                <a:solidFill>
                  <a:schemeClr val="bg1"/>
                </a:solidFill>
              </a:rPr>
              <a:t>and Fuel Storage</a:t>
            </a:r>
          </a:p>
        </p:txBody>
      </p:sp>
      <p:sp>
        <p:nvSpPr>
          <p:cNvPr id="10265" name="Line 154"/>
          <p:cNvSpPr>
            <a:spLocks noChangeShapeType="1"/>
          </p:cNvSpPr>
          <p:nvPr/>
        </p:nvSpPr>
        <p:spPr bwMode="auto">
          <a:xfrm flipH="1">
            <a:off x="3930650" y="1339850"/>
            <a:ext cx="290513" cy="76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6" name="Line 155"/>
          <p:cNvSpPr>
            <a:spLocks noChangeShapeType="1"/>
          </p:cNvSpPr>
          <p:nvPr/>
        </p:nvSpPr>
        <p:spPr bwMode="auto">
          <a:xfrm flipH="1">
            <a:off x="4076700" y="1339850"/>
            <a:ext cx="144463" cy="152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7" name="Text Box 156"/>
          <p:cNvSpPr txBox="1">
            <a:spLocks noChangeArrowheads="1"/>
          </p:cNvSpPr>
          <p:nvPr/>
        </p:nvSpPr>
        <p:spPr bwMode="auto">
          <a:xfrm>
            <a:off x="6173788" y="2681288"/>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Lake EROS</a:t>
            </a:r>
          </a:p>
        </p:txBody>
      </p:sp>
      <p:sp>
        <p:nvSpPr>
          <p:cNvPr id="10268" name="Text Box 157"/>
          <p:cNvSpPr txBox="1">
            <a:spLocks noChangeArrowheads="1"/>
          </p:cNvSpPr>
          <p:nvPr/>
        </p:nvSpPr>
        <p:spPr bwMode="auto">
          <a:xfrm>
            <a:off x="2473325" y="3678238"/>
            <a:ext cx="839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10M GEOS</a:t>
            </a:r>
          </a:p>
          <a:p>
            <a:pPr eaLnBrk="1" hangingPunct="1"/>
            <a:r>
              <a:rPr lang="en-US" sz="1000" b="1">
                <a:solidFill>
                  <a:schemeClr val="bg1"/>
                </a:solidFill>
              </a:rPr>
              <a:t>Antenna</a:t>
            </a:r>
          </a:p>
        </p:txBody>
      </p:sp>
      <p:sp>
        <p:nvSpPr>
          <p:cNvPr id="10269" name="Line 158"/>
          <p:cNvSpPr>
            <a:spLocks noChangeShapeType="1"/>
          </p:cNvSpPr>
          <p:nvPr/>
        </p:nvSpPr>
        <p:spPr bwMode="auto">
          <a:xfrm flipV="1">
            <a:off x="2901950" y="3343275"/>
            <a:ext cx="201613" cy="33496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5471" name="Text Box 159"/>
          <p:cNvSpPr txBox="1">
            <a:spLocks noChangeArrowheads="1"/>
          </p:cNvSpPr>
          <p:nvPr/>
        </p:nvSpPr>
        <p:spPr bwMode="auto">
          <a:xfrm>
            <a:off x="3074988" y="2986088"/>
            <a:ext cx="461962" cy="2444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effectLst>
                  <a:outerShdw blurRad="38100" dist="38100" dir="2700000" algn="tl">
                    <a:srgbClr val="DDDDDD"/>
                  </a:outerShdw>
                </a:effectLst>
              </a:rPr>
              <a:t>1996</a:t>
            </a:r>
          </a:p>
        </p:txBody>
      </p:sp>
      <p:sp>
        <p:nvSpPr>
          <p:cNvPr id="525472" name="Text Box 160"/>
          <p:cNvSpPr txBox="1">
            <a:spLocks noChangeArrowheads="1"/>
          </p:cNvSpPr>
          <p:nvPr/>
        </p:nvSpPr>
        <p:spPr bwMode="auto">
          <a:xfrm>
            <a:off x="2773363" y="2652713"/>
            <a:ext cx="463550" cy="2460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effectLst>
                  <a:outerShdw blurRad="38100" dist="38100" dir="2700000" algn="tl">
                    <a:srgbClr val="DDDDDD"/>
                  </a:outerShdw>
                </a:effectLst>
              </a:rPr>
              <a:t>1973</a:t>
            </a:r>
          </a:p>
        </p:txBody>
      </p:sp>
      <p:sp>
        <p:nvSpPr>
          <p:cNvPr id="10272" name="Line 281"/>
          <p:cNvSpPr>
            <a:spLocks noChangeShapeType="1"/>
          </p:cNvSpPr>
          <p:nvPr/>
        </p:nvSpPr>
        <p:spPr bwMode="auto">
          <a:xfrm flipV="1">
            <a:off x="2193925" y="2400300"/>
            <a:ext cx="146050" cy="1508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3" name="Line 282"/>
          <p:cNvSpPr>
            <a:spLocks noChangeShapeType="1"/>
          </p:cNvSpPr>
          <p:nvPr/>
        </p:nvSpPr>
        <p:spPr bwMode="auto">
          <a:xfrm>
            <a:off x="746125" y="4899025"/>
            <a:ext cx="38354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4" name="Line 283"/>
          <p:cNvSpPr>
            <a:spLocks noChangeShapeType="1"/>
          </p:cNvSpPr>
          <p:nvPr/>
        </p:nvSpPr>
        <p:spPr bwMode="auto">
          <a:xfrm flipH="1" flipV="1">
            <a:off x="8562975" y="884238"/>
            <a:ext cx="0" cy="4092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5" name="Line 284"/>
          <p:cNvSpPr>
            <a:spLocks noChangeShapeType="1"/>
          </p:cNvSpPr>
          <p:nvPr/>
        </p:nvSpPr>
        <p:spPr bwMode="auto">
          <a:xfrm flipH="1">
            <a:off x="819150" y="884238"/>
            <a:ext cx="77438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6" name="Line 285"/>
          <p:cNvSpPr>
            <a:spLocks noChangeShapeType="1"/>
          </p:cNvSpPr>
          <p:nvPr/>
        </p:nvSpPr>
        <p:spPr bwMode="auto">
          <a:xfrm flipH="1">
            <a:off x="746125" y="884238"/>
            <a:ext cx="73025" cy="40147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7" name="Line 286"/>
          <p:cNvSpPr>
            <a:spLocks noChangeShapeType="1"/>
          </p:cNvSpPr>
          <p:nvPr/>
        </p:nvSpPr>
        <p:spPr bwMode="auto">
          <a:xfrm flipV="1">
            <a:off x="4581525" y="4824413"/>
            <a:ext cx="723900" cy="746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8" name="Line 287"/>
          <p:cNvSpPr>
            <a:spLocks noChangeShapeType="1"/>
          </p:cNvSpPr>
          <p:nvPr/>
        </p:nvSpPr>
        <p:spPr bwMode="auto">
          <a:xfrm>
            <a:off x="5305425" y="4824413"/>
            <a:ext cx="2387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9" name="Line 288"/>
          <p:cNvSpPr>
            <a:spLocks noChangeShapeType="1"/>
          </p:cNvSpPr>
          <p:nvPr/>
        </p:nvSpPr>
        <p:spPr bwMode="auto">
          <a:xfrm>
            <a:off x="7693025" y="4824413"/>
            <a:ext cx="363538" cy="152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0" name="Line 289"/>
          <p:cNvSpPr>
            <a:spLocks noChangeShapeType="1"/>
          </p:cNvSpPr>
          <p:nvPr/>
        </p:nvSpPr>
        <p:spPr bwMode="auto">
          <a:xfrm>
            <a:off x="8056563" y="4976813"/>
            <a:ext cx="50641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1" name="Line 290"/>
          <p:cNvSpPr>
            <a:spLocks noChangeShapeType="1"/>
          </p:cNvSpPr>
          <p:nvPr/>
        </p:nvSpPr>
        <p:spPr bwMode="auto">
          <a:xfrm>
            <a:off x="4654550" y="4922838"/>
            <a:ext cx="3257550" cy="76200"/>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282" name="Text Box 291"/>
          <p:cNvSpPr txBox="1">
            <a:spLocks noChangeArrowheads="1"/>
          </p:cNvSpPr>
          <p:nvPr/>
        </p:nvSpPr>
        <p:spPr bwMode="auto">
          <a:xfrm>
            <a:off x="5738813" y="4784725"/>
            <a:ext cx="5191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800">
                <a:solidFill>
                  <a:schemeClr val="bg1"/>
                </a:solidFill>
              </a:rPr>
              <a:t>2 acres</a:t>
            </a:r>
          </a:p>
        </p:txBody>
      </p:sp>
      <p:sp>
        <p:nvSpPr>
          <p:cNvPr id="10283" name="Text Box 292"/>
          <p:cNvSpPr txBox="1">
            <a:spLocks noChangeArrowheads="1"/>
          </p:cNvSpPr>
          <p:nvPr/>
        </p:nvSpPr>
        <p:spPr bwMode="auto">
          <a:xfrm>
            <a:off x="430213" y="5500688"/>
            <a:ext cx="13477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2004 aerial imagery</a:t>
            </a:r>
          </a:p>
        </p:txBody>
      </p:sp>
      <p:pic>
        <p:nvPicPr>
          <p:cNvPr id="10284" name="Picture 294" descr="EROS_a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850" y="2043113"/>
            <a:ext cx="288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5" name="Text Box 295"/>
          <p:cNvSpPr txBox="1">
            <a:spLocks noChangeArrowheads="1"/>
          </p:cNvSpPr>
          <p:nvPr/>
        </p:nvSpPr>
        <p:spPr bwMode="auto">
          <a:xfrm>
            <a:off x="6967538" y="1538288"/>
            <a:ext cx="54451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SCAN</a:t>
            </a:r>
          </a:p>
        </p:txBody>
      </p:sp>
      <p:sp>
        <p:nvSpPr>
          <p:cNvPr id="10286" name="AutoShape 296"/>
          <p:cNvSpPr>
            <a:spLocks noChangeArrowheads="1"/>
          </p:cNvSpPr>
          <p:nvPr/>
        </p:nvSpPr>
        <p:spPr bwMode="auto">
          <a:xfrm>
            <a:off x="7332663" y="151288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87" name="Text Box 297"/>
          <p:cNvSpPr txBox="1">
            <a:spLocks noChangeArrowheads="1"/>
          </p:cNvSpPr>
          <p:nvPr/>
        </p:nvSpPr>
        <p:spPr bwMode="auto">
          <a:xfrm>
            <a:off x="1522413" y="2925763"/>
            <a:ext cx="1179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AVHRR Antenna</a:t>
            </a:r>
          </a:p>
        </p:txBody>
      </p:sp>
      <p:sp>
        <p:nvSpPr>
          <p:cNvPr id="10288" name="Line 298"/>
          <p:cNvSpPr>
            <a:spLocks noChangeShapeType="1"/>
          </p:cNvSpPr>
          <p:nvPr/>
        </p:nvSpPr>
        <p:spPr bwMode="auto">
          <a:xfrm flipV="1">
            <a:off x="2611438" y="3073400"/>
            <a:ext cx="38735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89" name="AutoShape 299"/>
          <p:cNvSpPr>
            <a:spLocks noChangeArrowheads="1"/>
          </p:cNvSpPr>
          <p:nvPr/>
        </p:nvSpPr>
        <p:spPr bwMode="auto">
          <a:xfrm>
            <a:off x="3773488" y="357663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90" name="AutoShape 300"/>
          <p:cNvSpPr>
            <a:spLocks noChangeArrowheads="1"/>
          </p:cNvSpPr>
          <p:nvPr/>
        </p:nvSpPr>
        <p:spPr bwMode="auto">
          <a:xfrm>
            <a:off x="3289300" y="3300413"/>
            <a:ext cx="73025" cy="746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291" name="Text Box 302"/>
          <p:cNvSpPr txBox="1">
            <a:spLocks noChangeArrowheads="1"/>
          </p:cNvSpPr>
          <p:nvPr/>
        </p:nvSpPr>
        <p:spPr bwMode="auto">
          <a:xfrm>
            <a:off x="3989388" y="3405188"/>
            <a:ext cx="774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CRN</a:t>
            </a:r>
          </a:p>
        </p:txBody>
      </p:sp>
      <p:sp>
        <p:nvSpPr>
          <p:cNvPr id="10292" name="Text Box 303"/>
          <p:cNvSpPr txBox="1">
            <a:spLocks noChangeArrowheads="1"/>
          </p:cNvSpPr>
          <p:nvPr/>
        </p:nvSpPr>
        <p:spPr bwMode="auto">
          <a:xfrm>
            <a:off x="3181350" y="3608388"/>
            <a:ext cx="1258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SURFRAD</a:t>
            </a:r>
          </a:p>
        </p:txBody>
      </p:sp>
      <p:sp>
        <p:nvSpPr>
          <p:cNvPr id="10293" name="Text Box 304"/>
          <p:cNvSpPr txBox="1">
            <a:spLocks noChangeArrowheads="1"/>
          </p:cNvSpPr>
          <p:nvPr/>
        </p:nvSpPr>
        <p:spPr bwMode="auto">
          <a:xfrm>
            <a:off x="4354513" y="3800475"/>
            <a:ext cx="1008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CORS/GSOS</a:t>
            </a:r>
          </a:p>
        </p:txBody>
      </p:sp>
      <p:sp>
        <p:nvSpPr>
          <p:cNvPr id="10294" name="Text Box 305"/>
          <p:cNvSpPr txBox="1">
            <a:spLocks noChangeArrowheads="1"/>
          </p:cNvSpPr>
          <p:nvPr/>
        </p:nvSpPr>
        <p:spPr bwMode="auto">
          <a:xfrm>
            <a:off x="3289300" y="3152775"/>
            <a:ext cx="11620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AERONET</a:t>
            </a:r>
          </a:p>
        </p:txBody>
      </p:sp>
      <p:sp>
        <p:nvSpPr>
          <p:cNvPr id="10295" name="AutoShape 306"/>
          <p:cNvSpPr>
            <a:spLocks noChangeArrowheads="1"/>
          </p:cNvSpPr>
          <p:nvPr/>
        </p:nvSpPr>
        <p:spPr bwMode="auto">
          <a:xfrm>
            <a:off x="4257675" y="3173413"/>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chemeClr val="hlink"/>
            </a:solidFill>
            <a:round/>
            <a:headEnd/>
            <a:tailEnd/>
          </a:ln>
        </p:spPr>
        <p:txBody>
          <a:bodyPr wrap="none" anchor="ctr"/>
          <a:lstStyle/>
          <a:p>
            <a:endParaRPr lang="en-US"/>
          </a:p>
        </p:txBody>
      </p:sp>
      <p:sp>
        <p:nvSpPr>
          <p:cNvPr id="10296" name="Text Box 307"/>
          <p:cNvSpPr txBox="1">
            <a:spLocks noChangeArrowheads="1"/>
          </p:cNvSpPr>
          <p:nvPr/>
        </p:nvSpPr>
        <p:spPr bwMode="auto">
          <a:xfrm>
            <a:off x="4271963" y="3092450"/>
            <a:ext cx="531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RCS</a:t>
            </a:r>
          </a:p>
        </p:txBody>
      </p:sp>
      <p:sp>
        <p:nvSpPr>
          <p:cNvPr id="13374" name="Rectangle 4"/>
          <p:cNvSpPr>
            <a:spLocks noGrp="1" noChangeArrowheads="1"/>
          </p:cNvSpPr>
          <p:nvPr>
            <p:ph type="title"/>
          </p:nvPr>
        </p:nvSpPr>
        <p:spPr>
          <a:xfrm>
            <a:off x="681038" y="152400"/>
            <a:ext cx="8051800" cy="565150"/>
          </a:xfrm>
        </p:spPr>
        <p:txBody>
          <a:bodyPr/>
          <a:lstStyle/>
          <a:p>
            <a:pPr>
              <a:defRPr/>
            </a:pPr>
            <a:r>
              <a:rPr lang="en-US" altLang="en-US" dirty="0">
                <a:solidFill>
                  <a:schemeClr val="bg1"/>
                </a:solidFill>
                <a:effectLst>
                  <a:outerShdw blurRad="38100" dist="38100" dir="2700000" algn="tl">
                    <a:schemeClr val="tx1"/>
                  </a:outerShdw>
                </a:effectLst>
              </a:rPr>
              <a:t>EROS </a:t>
            </a:r>
            <a:r>
              <a:rPr lang="en-US" altLang="en-US" dirty="0" smtClean="0">
                <a:solidFill>
                  <a:schemeClr val="bg1"/>
                </a:solidFill>
                <a:effectLst>
                  <a:outerShdw blurRad="38100" dist="38100" dir="2700000" algn="tl">
                    <a:schemeClr val="tx1"/>
                  </a:outerShdw>
                </a:effectLst>
              </a:rPr>
              <a:t>Campus</a:t>
            </a:r>
          </a:p>
        </p:txBody>
      </p:sp>
      <p:sp>
        <p:nvSpPr>
          <p:cNvPr id="10298" name="Text Box 12"/>
          <p:cNvSpPr txBox="1">
            <a:spLocks noChangeArrowheads="1"/>
          </p:cNvSpPr>
          <p:nvPr/>
        </p:nvSpPr>
        <p:spPr bwMode="auto">
          <a:xfrm>
            <a:off x="5173663" y="2952750"/>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Future</a:t>
            </a:r>
          </a:p>
          <a:p>
            <a:pPr eaLnBrk="1" hangingPunct="1"/>
            <a:r>
              <a:rPr lang="en-US" sz="1000" b="1">
                <a:solidFill>
                  <a:schemeClr val="bg1"/>
                </a:solidFill>
              </a:rPr>
              <a:t>Antenna</a:t>
            </a:r>
          </a:p>
        </p:txBody>
      </p:sp>
      <p:sp>
        <p:nvSpPr>
          <p:cNvPr id="10299" name="Line 150"/>
          <p:cNvSpPr>
            <a:spLocks noChangeShapeType="1"/>
          </p:cNvSpPr>
          <p:nvPr/>
        </p:nvSpPr>
        <p:spPr bwMode="auto">
          <a:xfrm>
            <a:off x="2097088" y="1470025"/>
            <a:ext cx="339725" cy="889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00" name="Oval 183"/>
          <p:cNvSpPr>
            <a:spLocks noChangeArrowheads="1"/>
          </p:cNvSpPr>
          <p:nvPr/>
        </p:nvSpPr>
        <p:spPr bwMode="auto">
          <a:xfrm>
            <a:off x="2459038" y="1508125"/>
            <a:ext cx="87312" cy="87313"/>
          </a:xfrm>
          <a:prstGeom prst="ellipse">
            <a:avLst/>
          </a:prstGeom>
          <a:solidFill>
            <a:schemeClr val="bg1"/>
          </a:solidFill>
          <a:ln w="12700">
            <a:solidFill>
              <a:schemeClr val="tx1"/>
            </a:solidFill>
            <a:round/>
            <a:headEnd/>
            <a:tailEnd/>
          </a:ln>
        </p:spPr>
        <p:txBody>
          <a:bodyPr lIns="90488" tIns="44450" rIns="90488" bIns="44450"/>
          <a:lstStyle/>
          <a:p>
            <a:endParaRPr lang="en-US" sz="4000"/>
          </a:p>
        </p:txBody>
      </p:sp>
      <p:sp>
        <p:nvSpPr>
          <p:cNvPr id="10301" name="Text Box 136"/>
          <p:cNvSpPr txBox="1">
            <a:spLocks noChangeArrowheads="1"/>
          </p:cNvSpPr>
          <p:nvPr/>
        </p:nvSpPr>
        <p:spPr bwMode="auto">
          <a:xfrm>
            <a:off x="1474788" y="1181100"/>
            <a:ext cx="696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chemeClr val="bg1"/>
                </a:solidFill>
              </a:rPr>
              <a:t>GOES </a:t>
            </a:r>
          </a:p>
          <a:p>
            <a:pPr eaLnBrk="1" hangingPunct="1"/>
            <a:r>
              <a:rPr lang="en-US" sz="1000" b="1">
                <a:solidFill>
                  <a:schemeClr val="bg1"/>
                </a:solidFill>
              </a:rPr>
              <a:t>Antenna</a:t>
            </a:r>
          </a:p>
        </p:txBody>
      </p:sp>
      <p:pic>
        <p:nvPicPr>
          <p:cNvPr id="10302" name="Picture 4" descr="D:\MyFiles\pics\EROSm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5" y="4708525"/>
            <a:ext cx="2020888" cy="21224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03" name="AutoShape 299"/>
          <p:cNvSpPr>
            <a:spLocks noChangeArrowheads="1"/>
          </p:cNvSpPr>
          <p:nvPr/>
        </p:nvSpPr>
        <p:spPr bwMode="auto">
          <a:xfrm>
            <a:off x="3925888" y="3432175"/>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0304" name="Text Box 305"/>
          <p:cNvSpPr txBox="1">
            <a:spLocks noChangeArrowheads="1"/>
          </p:cNvSpPr>
          <p:nvPr/>
        </p:nvSpPr>
        <p:spPr bwMode="auto">
          <a:xfrm>
            <a:off x="3101975" y="3389313"/>
            <a:ext cx="1162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t>PHENOCAM</a:t>
            </a:r>
          </a:p>
        </p:txBody>
      </p:sp>
      <p:sp>
        <p:nvSpPr>
          <p:cNvPr id="10305" name="Text Box 301"/>
          <p:cNvSpPr txBox="1">
            <a:spLocks noChangeArrowheads="1"/>
          </p:cNvSpPr>
          <p:nvPr/>
        </p:nvSpPr>
        <p:spPr bwMode="auto">
          <a:xfrm>
            <a:off x="1844675" y="5075238"/>
            <a:ext cx="5105400" cy="10160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000" b="1">
                <a:solidFill>
                  <a:srgbClr val="000000"/>
                </a:solidFill>
                <a:latin typeface="Times New Roman" charset="0"/>
              </a:rPr>
              <a:t>AERONET</a:t>
            </a:r>
            <a:r>
              <a:rPr lang="en-US" sz="1000">
                <a:solidFill>
                  <a:srgbClr val="000000"/>
                </a:solidFill>
                <a:latin typeface="Times New Roman" charset="0"/>
              </a:rPr>
              <a:t>: Aerosol Robotic network	</a:t>
            </a:r>
            <a:r>
              <a:rPr lang="en-US" sz="1000" b="1">
                <a:solidFill>
                  <a:srgbClr val="000000"/>
                </a:solidFill>
                <a:latin typeface="Times New Roman" charset="0"/>
              </a:rPr>
              <a:t>CRN</a:t>
            </a:r>
            <a:r>
              <a:rPr lang="en-US" sz="1000">
                <a:solidFill>
                  <a:srgbClr val="000000"/>
                </a:solidFill>
                <a:latin typeface="Times New Roman" charset="0"/>
              </a:rPr>
              <a:t>: US Climate Reference Network</a:t>
            </a:r>
          </a:p>
          <a:p>
            <a:pPr eaLnBrk="1" hangingPunct="1"/>
            <a:r>
              <a:rPr lang="en-US" sz="1000" b="1">
                <a:solidFill>
                  <a:srgbClr val="000000"/>
                </a:solidFill>
                <a:latin typeface="Times New Roman" charset="0"/>
              </a:rPr>
              <a:t>SCAN</a:t>
            </a:r>
            <a:r>
              <a:rPr lang="en-US" sz="1000">
                <a:solidFill>
                  <a:srgbClr val="000000"/>
                </a:solidFill>
                <a:latin typeface="Times New Roman" charset="0"/>
              </a:rPr>
              <a:t>: Soil Climate Analysis Network - USDA	</a:t>
            </a:r>
            <a:r>
              <a:rPr lang="en-US" sz="1000" b="1">
                <a:solidFill>
                  <a:srgbClr val="000000"/>
                </a:solidFill>
                <a:latin typeface="Times New Roman" charset="0"/>
              </a:rPr>
              <a:t>SURFRAD</a:t>
            </a:r>
            <a:r>
              <a:rPr lang="en-US" sz="1000">
                <a:solidFill>
                  <a:srgbClr val="000000"/>
                </a:solidFill>
                <a:latin typeface="Times New Roman" charset="0"/>
              </a:rPr>
              <a:t>: Surface Radiation Network</a:t>
            </a:r>
          </a:p>
          <a:p>
            <a:pPr eaLnBrk="1" hangingPunct="1"/>
            <a:r>
              <a:rPr lang="en-US" sz="1000" b="1">
                <a:solidFill>
                  <a:srgbClr val="000000"/>
                </a:solidFill>
                <a:latin typeface="Times New Roman" charset="0"/>
              </a:rPr>
              <a:t>RCS</a:t>
            </a:r>
            <a:r>
              <a:rPr lang="en-US" sz="1000">
                <a:solidFill>
                  <a:srgbClr val="000000"/>
                </a:solidFill>
                <a:latin typeface="Times New Roman" charset="0"/>
              </a:rPr>
              <a:t>: Reference Climate Station – Canada 	</a:t>
            </a:r>
            <a:r>
              <a:rPr lang="en-US" sz="1000" b="1">
                <a:solidFill>
                  <a:srgbClr val="000000"/>
                </a:solidFill>
                <a:latin typeface="Times New Roman" charset="0"/>
              </a:rPr>
              <a:t>PHENOCAM</a:t>
            </a:r>
            <a:r>
              <a:rPr lang="en-US" sz="1000">
                <a:solidFill>
                  <a:srgbClr val="000000"/>
                </a:solidFill>
                <a:latin typeface="Times New Roman" charset="0"/>
              </a:rPr>
              <a:t>: Near-surface Phenology</a:t>
            </a:r>
          </a:p>
          <a:p>
            <a:pPr eaLnBrk="1" hangingPunct="1"/>
            <a:r>
              <a:rPr lang="en-US" sz="1000" b="1">
                <a:solidFill>
                  <a:srgbClr val="000000"/>
                </a:solidFill>
                <a:latin typeface="Times New Roman" charset="0"/>
              </a:rPr>
              <a:t>ANSS</a:t>
            </a:r>
            <a:r>
              <a:rPr lang="en-US" sz="1000">
                <a:solidFill>
                  <a:srgbClr val="000000"/>
                </a:solidFill>
                <a:latin typeface="Times New Roman" charset="0"/>
              </a:rPr>
              <a:t>: Advanced National Seismic Station – USGS	</a:t>
            </a:r>
          </a:p>
          <a:p>
            <a:pPr eaLnBrk="1" hangingPunct="1"/>
            <a:r>
              <a:rPr lang="en-US" sz="1000" b="1">
                <a:solidFill>
                  <a:srgbClr val="000000"/>
                </a:solidFill>
                <a:latin typeface="Times New Roman" charset="0"/>
              </a:rPr>
              <a:t>CORS/GSOS</a:t>
            </a:r>
            <a:r>
              <a:rPr lang="en-US" sz="1000">
                <a:solidFill>
                  <a:srgbClr val="000000"/>
                </a:solidFill>
                <a:latin typeface="Times New Roman" charset="0"/>
              </a:rPr>
              <a:t>: Constantly Operating Reference Station / GPS Surface Observing System</a:t>
            </a:r>
          </a:p>
          <a:p>
            <a:pPr eaLnBrk="1" hangingPunct="1"/>
            <a:endParaRPr lang="en-US" sz="1000">
              <a:solidFill>
                <a:srgbClr val="000000"/>
              </a:solidFill>
              <a:latin typeface="Times New Roman" charset="0"/>
            </a:endParaRPr>
          </a:p>
        </p:txBody>
      </p:sp>
    </p:spTree>
    <p:extLst>
      <p:ext uri="{BB962C8B-B14F-4D97-AF65-F5344CB8AC3E}">
        <p14:creationId xmlns:p14="http://schemas.microsoft.com/office/powerpoint/2010/main" val="313239575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381000" y="1121035"/>
            <a:ext cx="8305800" cy="5181600"/>
          </a:xfrm>
        </p:spPr>
        <p:txBody>
          <a:bodyPr/>
          <a:lstStyle/>
          <a:p>
            <a:r>
              <a:rPr lang="en-US" sz="1800" b="0" dirty="0">
                <a:latin typeface="Arial" charset="0"/>
                <a:ea typeface="MS PGothic" charset="0"/>
              </a:rPr>
              <a:t>A USGS science initiative implemented at the USGS EROS Center to harness the Landsat record in order to provide state-of-the-art land change capabilities needed by scientists, resource managers, and decision makers.</a:t>
            </a:r>
          </a:p>
          <a:p>
            <a:r>
              <a:rPr lang="en-US" sz="1800" b="0" dirty="0">
                <a:latin typeface="Arial" charset="0"/>
                <a:ea typeface="MS PGothic" charset="0"/>
              </a:rPr>
              <a:t>A modernized, integrated approach to mapping, monitoring, synthesizing, and understanding the complexities of land use, cover, and condition change.  </a:t>
            </a:r>
          </a:p>
          <a:p>
            <a:pPr marL="0" indent="0">
              <a:buNone/>
            </a:pPr>
            <a:endParaRPr lang="en-US" sz="1800" dirty="0" smtClean="0">
              <a:solidFill>
                <a:srgbClr val="FFC000"/>
              </a:solidFill>
              <a:latin typeface="Arial" charset="0"/>
              <a:ea typeface="MS PGothic" charset="0"/>
            </a:endParaRPr>
          </a:p>
          <a:p>
            <a:pPr marL="0" indent="0">
              <a:buNone/>
            </a:pPr>
            <a:r>
              <a:rPr lang="en-US" sz="1800" dirty="0" smtClean="0">
                <a:solidFill>
                  <a:srgbClr val="FFC000"/>
                </a:solidFill>
                <a:latin typeface="Arial" charset="0"/>
                <a:ea typeface="MS PGothic" charset="0"/>
              </a:rPr>
              <a:t>Basic </a:t>
            </a:r>
            <a:r>
              <a:rPr lang="en-US" sz="1800" dirty="0">
                <a:solidFill>
                  <a:srgbClr val="FFC000"/>
                </a:solidFill>
                <a:latin typeface="Arial" charset="0"/>
                <a:ea typeface="MS PGothic" charset="0"/>
              </a:rPr>
              <a:t>foundational elements include:</a:t>
            </a:r>
          </a:p>
          <a:p>
            <a:pPr lvl="1"/>
            <a:r>
              <a:rPr lang="en-US" sz="2000" b="0" dirty="0">
                <a:latin typeface="Arial" charset="0"/>
                <a:ea typeface="MS PGothic" charset="0"/>
              </a:rPr>
              <a:t>“Analysis-ready” Landsat archive (ARD).</a:t>
            </a:r>
          </a:p>
          <a:p>
            <a:pPr lvl="1"/>
            <a:r>
              <a:rPr lang="en-US" sz="2000" b="0" dirty="0">
                <a:latin typeface="Arial" charset="0"/>
                <a:ea typeface="MS PGothic" charset="0"/>
              </a:rPr>
              <a:t>Land change and land cover data derived from </a:t>
            </a:r>
            <a:r>
              <a:rPr lang="en-US" sz="2000" b="0" u="sng" dirty="0">
                <a:latin typeface="Arial" charset="0"/>
                <a:ea typeface="MS PGothic" charset="0"/>
              </a:rPr>
              <a:t>all</a:t>
            </a:r>
            <a:r>
              <a:rPr lang="en-US" sz="2000" b="0" dirty="0">
                <a:latin typeface="Arial" charset="0"/>
                <a:ea typeface="MS PGothic" charset="0"/>
              </a:rPr>
              <a:t> available cloud- and shadow-free Landsat pixels.</a:t>
            </a:r>
          </a:p>
          <a:p>
            <a:pPr lvl="1"/>
            <a:r>
              <a:rPr lang="en-US" sz="2000" b="0" dirty="0">
                <a:latin typeface="Arial" charset="0"/>
                <a:ea typeface="MS PGothic" charset="0"/>
              </a:rPr>
              <a:t>Independent reference data for validation and area estimation.</a:t>
            </a:r>
          </a:p>
          <a:p>
            <a:pPr lvl="1"/>
            <a:r>
              <a:rPr lang="en-US" sz="2000" b="0" dirty="0">
                <a:latin typeface="Arial" charset="0"/>
                <a:ea typeface="MS PGothic" charset="0"/>
                <a:sym typeface="Arial" charset="0"/>
              </a:rPr>
              <a:t>Scenario driven </a:t>
            </a:r>
            <a:r>
              <a:rPr lang="en-US" sz="2000" b="0" dirty="0">
                <a:latin typeface="Arial" charset="0"/>
                <a:ea typeface="MS PGothic" charset="0"/>
              </a:rPr>
              <a:t>projections</a:t>
            </a:r>
            <a:r>
              <a:rPr lang="en-US" sz="2000" b="0" dirty="0">
                <a:latin typeface="Arial" charset="0"/>
                <a:ea typeface="MS PGothic" charset="0"/>
                <a:sym typeface="Arial" charset="0"/>
              </a:rPr>
              <a:t> of future LULC </a:t>
            </a:r>
            <a:r>
              <a:rPr lang="en-US" sz="2000" b="0" dirty="0">
                <a:latin typeface="Arial" charset="0"/>
                <a:ea typeface="MS PGothic" charset="0"/>
              </a:rPr>
              <a:t>extents and patterns.</a:t>
            </a:r>
          </a:p>
          <a:p>
            <a:pPr lvl="1"/>
            <a:r>
              <a:rPr lang="en-US" sz="2000" b="0" dirty="0">
                <a:latin typeface="Arial" charset="0"/>
                <a:ea typeface="MS PGothic" charset="0"/>
                <a:sym typeface="Arial" charset="0"/>
              </a:rPr>
              <a:t>Assessments focused on land change processes, characteristics, and consequences.</a:t>
            </a:r>
          </a:p>
          <a:p>
            <a:pPr lvl="1"/>
            <a:endParaRPr lang="en-US" sz="2000" dirty="0">
              <a:latin typeface="Arial" charset="0"/>
              <a:ea typeface="MS PGothic" charset="0"/>
            </a:endParaRPr>
          </a:p>
        </p:txBody>
      </p:sp>
      <p:sp>
        <p:nvSpPr>
          <p:cNvPr id="5" name="Shape 337"/>
          <p:cNvSpPr>
            <a:spLocks noGrp="1"/>
          </p:cNvSpPr>
          <p:nvPr>
            <p:ph type="title"/>
          </p:nvPr>
        </p:nvSpPr>
        <p:spPr>
          <a:xfrm>
            <a:off x="381000" y="152400"/>
            <a:ext cx="8397875" cy="842963"/>
          </a:xfrm>
        </p:spPr>
        <p:txBody>
          <a:bodyPr lIns="90475" rIns="90475" anchor="t"/>
          <a:lstStyle/>
          <a:p>
            <a:pPr>
              <a:buClr>
                <a:srgbClr val="E8E4AE"/>
              </a:buClr>
              <a:buSzPct val="25000"/>
            </a:pPr>
            <a:r>
              <a:rPr lang="en-US" sz="2800" dirty="0">
                <a:effectLst>
                  <a:outerShdw blurRad="50800" dist="38100" dir="2700000" algn="tl" rotWithShape="0">
                    <a:srgbClr val="000000">
                      <a:alpha val="43000"/>
                    </a:srgbClr>
                  </a:outerShdw>
                </a:effectLst>
                <a:latin typeface="Arial" charset="0"/>
                <a:ea typeface="MS PGothic" charset="0"/>
                <a:sym typeface="Arial" charset="0"/>
              </a:rPr>
              <a:t>LCMAP Land Change Assessments and Projections</a:t>
            </a:r>
          </a:p>
        </p:txBody>
      </p:sp>
    </p:spTree>
    <p:extLst>
      <p:ext uri="{BB962C8B-B14F-4D97-AF65-F5344CB8AC3E}">
        <p14:creationId xmlns:p14="http://schemas.microsoft.com/office/powerpoint/2010/main" val="495501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205"/>
          <p:cNvSpPr txBox="1">
            <a:spLocks noChangeArrowheads="1"/>
          </p:cNvSpPr>
          <p:nvPr/>
        </p:nvSpPr>
        <p:spPr bwMode="auto">
          <a:xfrm>
            <a:off x="0" y="0"/>
            <a:ext cx="9144000" cy="6858000"/>
          </a:xfrm>
          <a:prstGeom prst="rect">
            <a:avLst/>
          </a:prstGeom>
          <a:solidFill>
            <a:srgbClr val="D9D9D9"/>
          </a:solidFill>
          <a:ln w="12700">
            <a:solidFill>
              <a:schemeClr val="tx1"/>
            </a:solidFill>
            <a:round/>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cs typeface="Arial" charset="0"/>
              <a:sym typeface="Arial" charset="0"/>
            </a:endParaRPr>
          </a:p>
        </p:txBody>
      </p:sp>
      <p:sp>
        <p:nvSpPr>
          <p:cNvPr id="33795" name="Shape 206"/>
          <p:cNvSpPr txBox="1">
            <a:spLocks noChangeArrowheads="1"/>
          </p:cNvSpPr>
          <p:nvPr/>
        </p:nvSpPr>
        <p:spPr bwMode="auto">
          <a:xfrm>
            <a:off x="6350" y="411163"/>
            <a:ext cx="9144000" cy="7270750"/>
          </a:xfrm>
          <a:prstGeom prst="rect">
            <a:avLst/>
          </a:prstGeom>
          <a:solidFill>
            <a:srgbClr val="000000">
              <a:alpha val="9804"/>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cs typeface="Arial" charset="0"/>
              <a:sym typeface="Arial" charset="0"/>
            </a:endParaRPr>
          </a:p>
        </p:txBody>
      </p:sp>
      <p:sp>
        <p:nvSpPr>
          <p:cNvPr id="33796" name="Shape 207"/>
          <p:cNvSpPr txBox="1">
            <a:spLocks noChangeArrowheads="1"/>
          </p:cNvSpPr>
          <p:nvPr/>
        </p:nvSpPr>
        <p:spPr bwMode="auto">
          <a:xfrm>
            <a:off x="6310313" y="2654300"/>
            <a:ext cx="655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buClr>
                <a:srgbClr val="2B8156"/>
              </a:buClr>
              <a:buSzPct val="25000"/>
            </a:pPr>
            <a:r>
              <a:rPr lang="en-US" sz="800" b="1">
                <a:solidFill>
                  <a:srgbClr val="2B8156"/>
                </a:solidFill>
                <a:cs typeface="Arial" charset="0"/>
                <a:sym typeface="Arial" charset="0"/>
              </a:rPr>
              <a:t>Spatial analyses of change</a:t>
            </a:r>
          </a:p>
        </p:txBody>
      </p:sp>
      <p:cxnSp>
        <p:nvCxnSpPr>
          <p:cNvPr id="33797" name="Shape 208"/>
          <p:cNvCxnSpPr>
            <a:cxnSpLocks noChangeShapeType="1"/>
          </p:cNvCxnSpPr>
          <p:nvPr/>
        </p:nvCxnSpPr>
        <p:spPr bwMode="auto">
          <a:xfrm>
            <a:off x="6340475" y="2952750"/>
            <a:ext cx="627063" cy="0"/>
          </a:xfrm>
          <a:prstGeom prst="straightConnector1">
            <a:avLst/>
          </a:prstGeom>
          <a:noFill/>
          <a:ln w="19050">
            <a:solidFill>
              <a:srgbClr val="2C8458"/>
            </a:solidFill>
            <a:miter lim="800000"/>
            <a:headEnd/>
            <a:tailEnd type="stealth" w="lg" len="lg"/>
          </a:ln>
          <a:extLst>
            <a:ext uri="{909E8E84-426E-40DD-AFC4-6F175D3DCCD1}">
              <a14:hiddenFill xmlns:a14="http://schemas.microsoft.com/office/drawing/2010/main">
                <a:noFill/>
              </a14:hiddenFill>
            </a:ext>
          </a:extLst>
        </p:spPr>
      </p:cxnSp>
      <p:pic>
        <p:nvPicPr>
          <p:cNvPr id="33798" name="Shape 20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2495550"/>
            <a:ext cx="163353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9" name="Shape 210"/>
          <p:cNvGrpSpPr>
            <a:grpSpLocks/>
          </p:cNvGrpSpPr>
          <p:nvPr/>
        </p:nvGrpSpPr>
        <p:grpSpPr bwMode="auto">
          <a:xfrm>
            <a:off x="474663" y="1806575"/>
            <a:ext cx="1430337" cy="2832100"/>
            <a:chOff x="0" y="0"/>
            <a:chExt cx="2147483647" cy="2147483647"/>
          </a:xfrm>
        </p:grpSpPr>
        <p:pic>
          <p:nvPicPr>
            <p:cNvPr id="33861" name="Shape 21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89192471" cy="323598000"/>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3862" name="Shape 21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09701" y="543940028"/>
              <a:ext cx="1818573945" cy="160354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863" name="Shape 213"/>
            <p:cNvCxnSpPr>
              <a:cxnSpLocks noChangeShapeType="1"/>
            </p:cNvCxnSpPr>
            <p:nvPr/>
          </p:nvCxnSpPr>
          <p:spPr bwMode="auto">
            <a:xfrm>
              <a:off x="224044371" y="327419260"/>
              <a:ext cx="462388611" cy="505573323"/>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grpSp>
      <p:grpSp>
        <p:nvGrpSpPr>
          <p:cNvPr id="33800" name="Shape 214"/>
          <p:cNvGrpSpPr>
            <a:grpSpLocks/>
          </p:cNvGrpSpPr>
          <p:nvPr/>
        </p:nvGrpSpPr>
        <p:grpSpPr bwMode="auto">
          <a:xfrm>
            <a:off x="2133600" y="5084763"/>
            <a:ext cx="4876800" cy="1309687"/>
            <a:chOff x="0" y="0"/>
            <a:chExt cx="2147483647" cy="2147483647"/>
          </a:xfrm>
        </p:grpSpPr>
        <p:pic>
          <p:nvPicPr>
            <p:cNvPr id="33857" name="Shape 21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2255" y="0"/>
              <a:ext cx="2088427886"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58" name="Shape 216"/>
            <p:cNvSpPr txBox="1">
              <a:spLocks noChangeArrowheads="1"/>
            </p:cNvSpPr>
            <p:nvPr/>
          </p:nvSpPr>
          <p:spPr bwMode="auto">
            <a:xfrm>
              <a:off x="0" y="599402628"/>
              <a:ext cx="926941210" cy="13603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71450" indent="-171450">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99"/>
                </a:buClr>
                <a:buFont typeface="Noto Sans Symbol" charset="0"/>
                <a:buChar char="➢"/>
              </a:pPr>
              <a:r>
                <a:rPr lang="en-US" sz="800">
                  <a:solidFill>
                    <a:srgbClr val="000099"/>
                  </a:solidFill>
                  <a:cs typeface="Arial" charset="0"/>
                  <a:sym typeface="Arial" charset="0"/>
                </a:rPr>
                <a:t>Metadata</a:t>
              </a:r>
            </a:p>
            <a:p>
              <a:pPr>
                <a:buClr>
                  <a:srgbClr val="000099"/>
                </a:buClr>
                <a:buFont typeface="Noto Sans Symbol" charset="0"/>
                <a:buChar char="➢"/>
              </a:pPr>
              <a:r>
                <a:rPr lang="en-US" sz="800">
                  <a:solidFill>
                    <a:srgbClr val="000099"/>
                  </a:solidFill>
                  <a:cs typeface="Arial" charset="0"/>
                  <a:sym typeface="Arial" charset="0"/>
                </a:rPr>
                <a:t>Land cover change/condition products</a:t>
              </a:r>
            </a:p>
            <a:p>
              <a:pPr>
                <a:buClr>
                  <a:srgbClr val="000099"/>
                </a:buClr>
                <a:buFont typeface="Noto Sans Symbol" charset="0"/>
                <a:buChar char="➢"/>
              </a:pPr>
              <a:r>
                <a:rPr lang="en-US" sz="800">
                  <a:solidFill>
                    <a:srgbClr val="000099"/>
                  </a:solidFill>
                  <a:cs typeface="Arial" charset="0"/>
                  <a:sym typeface="Arial" charset="0"/>
                </a:rPr>
                <a:t>Outputs from assessments</a:t>
              </a:r>
            </a:p>
            <a:p>
              <a:pPr>
                <a:buClr>
                  <a:srgbClr val="000099"/>
                </a:buClr>
                <a:buFont typeface="Noto Sans Symbol" charset="0"/>
                <a:buChar char="➢"/>
              </a:pPr>
              <a:r>
                <a:rPr lang="en-US" sz="800">
                  <a:solidFill>
                    <a:srgbClr val="000099"/>
                  </a:solidFill>
                  <a:cs typeface="Arial" charset="0"/>
                  <a:sym typeface="Arial" charset="0"/>
                </a:rPr>
                <a:t>Non-Landsat remote sensor data</a:t>
              </a:r>
            </a:p>
            <a:p>
              <a:pPr>
                <a:buClr>
                  <a:srgbClr val="000099"/>
                </a:buClr>
                <a:buFont typeface="Arial" charset="0"/>
                <a:buChar char="➢"/>
              </a:pPr>
              <a:r>
                <a:rPr lang="en-US" sz="800">
                  <a:solidFill>
                    <a:srgbClr val="000099"/>
                  </a:solidFill>
                  <a:cs typeface="Arial" charset="0"/>
                  <a:sym typeface="Arial" charset="0"/>
                </a:rPr>
                <a:t>Satellite data </a:t>
              </a:r>
            </a:p>
            <a:p>
              <a:pPr>
                <a:buClr>
                  <a:srgbClr val="000099"/>
                </a:buClr>
                <a:buFont typeface="Arial" charset="0"/>
                <a:buChar char="➢"/>
              </a:pPr>
              <a:r>
                <a:rPr lang="en-US" sz="800">
                  <a:solidFill>
                    <a:srgbClr val="000099"/>
                  </a:solidFill>
                  <a:cs typeface="Arial" charset="0"/>
                  <a:sym typeface="Arial" charset="0"/>
                </a:rPr>
                <a:t>Airborne</a:t>
              </a:r>
            </a:p>
          </p:txBody>
        </p:sp>
        <p:sp>
          <p:nvSpPr>
            <p:cNvPr id="33859" name="Shape 217"/>
            <p:cNvSpPr txBox="1">
              <a:spLocks noChangeArrowheads="1"/>
            </p:cNvSpPr>
            <p:nvPr/>
          </p:nvSpPr>
          <p:spPr bwMode="auto">
            <a:xfrm>
              <a:off x="849346853" y="599402628"/>
              <a:ext cx="785732996" cy="13603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80975" indent="-155575">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99"/>
                </a:buClr>
                <a:buFont typeface="Noto Sans Symbol" charset="0"/>
                <a:buChar char="➢"/>
              </a:pPr>
              <a:r>
                <a:rPr lang="en-US" sz="800">
                  <a:solidFill>
                    <a:srgbClr val="000099"/>
                  </a:solidFill>
                  <a:cs typeface="Arial" charset="0"/>
                  <a:sym typeface="Arial" charset="0"/>
                </a:rPr>
                <a:t>Non-Landsat rem. sens. prods.</a:t>
              </a:r>
            </a:p>
            <a:p>
              <a:pPr>
                <a:buClr>
                  <a:srgbClr val="000099"/>
                </a:buClr>
                <a:buFont typeface="Arial" charset="0"/>
                <a:buChar char="➢"/>
              </a:pPr>
              <a:r>
                <a:rPr lang="en-US" sz="800">
                  <a:solidFill>
                    <a:srgbClr val="000099"/>
                  </a:solidFill>
                  <a:cs typeface="Arial" charset="0"/>
                  <a:sym typeface="Arial" charset="0"/>
                </a:rPr>
                <a:t>DEMs &amp; derivatives</a:t>
              </a:r>
            </a:p>
            <a:p>
              <a:pPr>
                <a:buClr>
                  <a:srgbClr val="000099"/>
                </a:buClr>
                <a:buFont typeface="Arial" charset="0"/>
                <a:buChar char="➢"/>
              </a:pPr>
              <a:r>
                <a:rPr lang="en-US" sz="800">
                  <a:solidFill>
                    <a:srgbClr val="000099"/>
                  </a:solidFill>
                  <a:cs typeface="Arial" charset="0"/>
                  <a:sym typeface="Arial" charset="0"/>
                </a:rPr>
                <a:t>Orthoimagery</a:t>
              </a:r>
            </a:p>
            <a:p>
              <a:pPr>
                <a:buClr>
                  <a:srgbClr val="000099"/>
                </a:buClr>
                <a:buFont typeface="Arial" charset="0"/>
                <a:buChar char="➢"/>
              </a:pPr>
              <a:r>
                <a:rPr lang="en-US" sz="800">
                  <a:solidFill>
                    <a:srgbClr val="000099"/>
                  </a:solidFill>
                  <a:cs typeface="Arial" charset="0"/>
                  <a:sym typeface="Arial" charset="0"/>
                </a:rPr>
                <a:t>Evapotranspiration</a:t>
              </a:r>
            </a:p>
            <a:p>
              <a:pPr>
                <a:buClr>
                  <a:srgbClr val="000099"/>
                </a:buClr>
                <a:buFont typeface="Arial" charset="0"/>
                <a:buChar char="➢"/>
              </a:pPr>
              <a:r>
                <a:rPr lang="en-US" sz="800">
                  <a:solidFill>
                    <a:srgbClr val="000099"/>
                  </a:solidFill>
                  <a:cs typeface="Arial" charset="0"/>
                  <a:sym typeface="Arial" charset="0"/>
                </a:rPr>
                <a:t>Vegetation phenology</a:t>
              </a:r>
            </a:p>
            <a:p>
              <a:pPr>
                <a:buClr>
                  <a:srgbClr val="000099"/>
                </a:buClr>
                <a:buFont typeface="Arial" charset="0"/>
                <a:buChar char="➢"/>
              </a:pPr>
              <a:r>
                <a:rPr lang="en-US" sz="800">
                  <a:solidFill>
                    <a:srgbClr val="000099"/>
                  </a:solidFill>
                  <a:cs typeface="Arial" charset="0"/>
                  <a:sym typeface="Arial" charset="0"/>
                </a:rPr>
                <a:t>Others</a:t>
              </a:r>
            </a:p>
          </p:txBody>
        </p:sp>
        <p:sp>
          <p:nvSpPr>
            <p:cNvPr id="218" name="Shape 218"/>
            <p:cNvSpPr txBox="1"/>
            <p:nvPr/>
          </p:nvSpPr>
          <p:spPr>
            <a:xfrm>
              <a:off x="1574262101" y="598692639"/>
              <a:ext cx="573221546" cy="1361374182"/>
            </a:xfrm>
            <a:prstGeom prst="rect">
              <a:avLst/>
            </a:prstGeom>
            <a:noFill/>
            <a:ln>
              <a:noFill/>
            </a:ln>
          </p:spPr>
          <p:txBody>
            <a:bodyPr lIns="91425" tIns="45700" rIns="91425" bIns="45700"/>
            <a:lstStyle/>
            <a:p>
              <a:pPr marL="171450" indent="-146050">
                <a:spcBef>
                  <a:spcPts val="0"/>
                </a:spcBef>
                <a:spcAft>
                  <a:spcPts val="0"/>
                </a:spcAft>
                <a:buClr>
                  <a:srgbClr val="000099"/>
                </a:buClr>
                <a:buSzPct val="100000"/>
                <a:buFont typeface="Noto Sans Symbol"/>
                <a:buChar char="➢"/>
                <a:defRPr/>
              </a:pPr>
              <a:r>
                <a:rPr lang="en-US" sz="800">
                  <a:solidFill>
                    <a:srgbClr val="000099"/>
                  </a:solidFill>
                  <a:latin typeface="Arial"/>
                  <a:ea typeface="Arial"/>
                  <a:cs typeface="Arial"/>
                  <a:sym typeface="Arial"/>
                </a:rPr>
                <a:t>Ground-based data</a:t>
              </a:r>
            </a:p>
            <a:p>
              <a:pPr marL="171450" indent="-146050">
                <a:spcBef>
                  <a:spcPts val="0"/>
                </a:spcBef>
                <a:spcAft>
                  <a:spcPts val="0"/>
                </a:spcAft>
                <a:buClr>
                  <a:srgbClr val="000099"/>
                </a:buClr>
                <a:buSzPct val="100000"/>
                <a:buFont typeface="Arial"/>
                <a:buChar char="➢"/>
                <a:defRPr/>
              </a:pPr>
              <a:r>
                <a:rPr lang="en-US" sz="800">
                  <a:solidFill>
                    <a:srgbClr val="000099"/>
                  </a:solidFill>
                  <a:latin typeface="Arial"/>
                  <a:ea typeface="Arial"/>
                  <a:cs typeface="Arial"/>
                  <a:sym typeface="Arial"/>
                </a:rPr>
                <a:t>Cal/Val data</a:t>
              </a:r>
            </a:p>
            <a:p>
              <a:pPr marL="171450" indent="-146050">
                <a:spcBef>
                  <a:spcPts val="0"/>
                </a:spcBef>
                <a:spcAft>
                  <a:spcPts val="0"/>
                </a:spcAft>
                <a:buClr>
                  <a:srgbClr val="000099"/>
                </a:buClr>
                <a:buSzPct val="100000"/>
                <a:buFont typeface="Arial"/>
                <a:buChar char="➢"/>
                <a:defRPr/>
              </a:pPr>
              <a:r>
                <a:rPr lang="en-US" sz="800">
                  <a:solidFill>
                    <a:srgbClr val="000099"/>
                  </a:solidFill>
                  <a:latin typeface="Arial"/>
                  <a:ea typeface="Arial"/>
                  <a:cs typeface="Arial"/>
                  <a:sym typeface="Arial"/>
                </a:rPr>
                <a:t>Land cover accuracy/valid.</a:t>
              </a:r>
            </a:p>
            <a:p>
              <a:pPr marL="171450" indent="-146050">
                <a:spcBef>
                  <a:spcPts val="0"/>
                </a:spcBef>
                <a:spcAft>
                  <a:spcPts val="0"/>
                </a:spcAft>
                <a:buClr>
                  <a:srgbClr val="000099"/>
                </a:buClr>
                <a:buSzPct val="100000"/>
                <a:buFont typeface="Arial"/>
                <a:buChar char="➢"/>
                <a:defRPr/>
              </a:pPr>
              <a:r>
                <a:rPr lang="en-US" sz="800">
                  <a:solidFill>
                    <a:srgbClr val="000099"/>
                  </a:solidFill>
                  <a:latin typeface="Arial"/>
                  <a:ea typeface="Arial"/>
                  <a:cs typeface="Arial"/>
                  <a:sym typeface="Arial"/>
                </a:rPr>
                <a:t>Others</a:t>
              </a:r>
            </a:p>
            <a:p>
              <a:pPr>
                <a:spcBef>
                  <a:spcPts val="0"/>
                </a:spcBef>
                <a:spcAft>
                  <a:spcPts val="0"/>
                </a:spcAft>
                <a:defRPr/>
              </a:pPr>
              <a:endParaRPr sz="800">
                <a:solidFill>
                  <a:srgbClr val="000099"/>
                </a:solidFill>
                <a:latin typeface="Arial"/>
                <a:ea typeface="Arial"/>
                <a:cs typeface="Arial"/>
                <a:sym typeface="Arial"/>
              </a:endParaRPr>
            </a:p>
          </p:txBody>
        </p:sp>
      </p:grpSp>
      <p:grpSp>
        <p:nvGrpSpPr>
          <p:cNvPr id="33801" name="Shape 219"/>
          <p:cNvGrpSpPr>
            <a:grpSpLocks/>
          </p:cNvGrpSpPr>
          <p:nvPr/>
        </p:nvGrpSpPr>
        <p:grpSpPr bwMode="auto">
          <a:xfrm>
            <a:off x="3648075" y="955675"/>
            <a:ext cx="3743325" cy="979488"/>
            <a:chOff x="0" y="0"/>
            <a:chExt cx="2147483647" cy="2147483647"/>
          </a:xfrm>
        </p:grpSpPr>
        <p:sp>
          <p:nvSpPr>
            <p:cNvPr id="33852" name="Shape 220"/>
            <p:cNvSpPr txBox="1">
              <a:spLocks noChangeArrowheads="1"/>
            </p:cNvSpPr>
            <p:nvPr/>
          </p:nvSpPr>
          <p:spPr bwMode="auto">
            <a:xfrm>
              <a:off x="0" y="0"/>
              <a:ext cx="2147483647" cy="2147483647"/>
            </a:xfrm>
            <a:prstGeom prst="rect">
              <a:avLst/>
            </a:prstGeom>
            <a:solidFill>
              <a:srgbClr val="EEECE2"/>
            </a:solidFill>
            <a:ln w="28575">
              <a:solidFill>
                <a:srgbClr val="000099"/>
              </a:solidFill>
              <a:miter lim="800000"/>
              <a:headEnd/>
              <a:tailEnd/>
            </a:ln>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cs typeface="Arial" charset="0"/>
                <a:sym typeface="Arial" charset="0"/>
              </a:endParaRPr>
            </a:p>
          </p:txBody>
        </p:sp>
        <p:pic>
          <p:nvPicPr>
            <p:cNvPr id="33853" name="Shape 221"/>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627450" y="870681735"/>
              <a:ext cx="476134008" cy="11471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54" name="Shape 222"/>
            <p:cNvSpPr txBox="1">
              <a:spLocks noChangeArrowheads="1"/>
            </p:cNvSpPr>
            <p:nvPr/>
          </p:nvSpPr>
          <p:spPr bwMode="auto">
            <a:xfrm>
              <a:off x="463241662" y="864662359"/>
              <a:ext cx="1158637008" cy="128282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1125" indent="-85725">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99"/>
                </a:buClr>
                <a:buFontTx/>
                <a:buChar char="•"/>
              </a:pPr>
              <a:r>
                <a:rPr lang="en-US" sz="800">
                  <a:solidFill>
                    <a:srgbClr val="000099"/>
                  </a:solidFill>
                  <a:cs typeface="Arial" charset="0"/>
                  <a:sym typeface="Arial" charset="0"/>
                </a:rPr>
                <a:t>Communications &amp; outreach</a:t>
              </a:r>
            </a:p>
            <a:p>
              <a:pPr>
                <a:buClr>
                  <a:srgbClr val="000099"/>
                </a:buClr>
                <a:buFontTx/>
                <a:buChar char="•"/>
              </a:pPr>
              <a:r>
                <a:rPr lang="en-US" sz="800">
                  <a:solidFill>
                    <a:srgbClr val="000099"/>
                  </a:solidFill>
                  <a:cs typeface="Arial" charset="0"/>
                  <a:sym typeface="Arial" charset="0"/>
                </a:rPr>
                <a:t>Web-based  access to all products</a:t>
              </a:r>
            </a:p>
            <a:p>
              <a:pPr>
                <a:buClr>
                  <a:srgbClr val="000099"/>
                </a:buClr>
                <a:buFontTx/>
                <a:buChar char="•"/>
              </a:pPr>
              <a:r>
                <a:rPr lang="en-US" sz="800">
                  <a:solidFill>
                    <a:srgbClr val="000099"/>
                  </a:solidFill>
                  <a:cs typeface="Arial" charset="0"/>
                  <a:sym typeface="Arial" charset="0"/>
                </a:rPr>
                <a:t>Web-based analysis portal</a:t>
              </a:r>
            </a:p>
            <a:p>
              <a:pPr>
                <a:buClr>
                  <a:srgbClr val="000099"/>
                </a:buClr>
                <a:buFontTx/>
                <a:buChar char="•"/>
              </a:pPr>
              <a:r>
                <a:rPr lang="en-US" sz="800">
                  <a:solidFill>
                    <a:srgbClr val="000099"/>
                  </a:solidFill>
                  <a:cs typeface="Arial" charset="0"/>
                  <a:sym typeface="Arial" charset="0"/>
                </a:rPr>
                <a:t>Applications support</a:t>
              </a:r>
            </a:p>
          </p:txBody>
        </p:sp>
        <p:sp>
          <p:nvSpPr>
            <p:cNvPr id="33855" name="Shape 223"/>
            <p:cNvSpPr txBox="1">
              <a:spLocks noChangeArrowheads="1"/>
            </p:cNvSpPr>
            <p:nvPr/>
          </p:nvSpPr>
          <p:spPr bwMode="auto">
            <a:xfrm>
              <a:off x="28677568" y="0"/>
              <a:ext cx="1920339682" cy="74943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nSpc>
                  <a:spcPct val="90000"/>
                </a:lnSpc>
                <a:buClr>
                  <a:srgbClr val="000099"/>
                </a:buClr>
                <a:buSzPct val="25000"/>
              </a:pPr>
              <a:r>
                <a:rPr lang="en-US" sz="900" b="1">
                  <a:solidFill>
                    <a:srgbClr val="000099"/>
                  </a:solidFill>
                  <a:cs typeface="Arial" charset="0"/>
                  <a:sym typeface="Arial" charset="0"/>
                </a:rPr>
                <a:t>Communications, applications services, outreach, and other users and stakeholder support</a:t>
              </a:r>
            </a:p>
          </p:txBody>
        </p:sp>
        <p:cxnSp>
          <p:nvCxnSpPr>
            <p:cNvPr id="33856" name="Shape 224"/>
            <p:cNvCxnSpPr>
              <a:cxnSpLocks noChangeShapeType="1"/>
            </p:cNvCxnSpPr>
            <p:nvPr/>
          </p:nvCxnSpPr>
          <p:spPr bwMode="auto">
            <a:xfrm>
              <a:off x="0" y="810962782"/>
              <a:ext cx="2147483647" cy="0"/>
            </a:xfrm>
            <a:prstGeom prst="straightConnector1">
              <a:avLst/>
            </a:prstGeom>
            <a:noFill/>
            <a:ln w="9525">
              <a:solidFill>
                <a:srgbClr val="5B8AFB"/>
              </a:solidFill>
              <a:miter lim="800000"/>
              <a:headEnd/>
              <a:tailEnd/>
            </a:ln>
            <a:extLst>
              <a:ext uri="{909E8E84-426E-40DD-AFC4-6F175D3DCCD1}">
                <a14:hiddenFill xmlns:a14="http://schemas.microsoft.com/office/drawing/2010/main">
                  <a:noFill/>
                </a14:hiddenFill>
              </a:ext>
            </a:extLst>
          </p:spPr>
        </p:cxnSp>
      </p:grpSp>
      <p:grpSp>
        <p:nvGrpSpPr>
          <p:cNvPr id="33802" name="Shape 225"/>
          <p:cNvGrpSpPr>
            <a:grpSpLocks/>
          </p:cNvGrpSpPr>
          <p:nvPr/>
        </p:nvGrpSpPr>
        <p:grpSpPr bwMode="auto">
          <a:xfrm>
            <a:off x="2886075" y="1962150"/>
            <a:ext cx="619125" cy="333375"/>
            <a:chOff x="1626844600" y="1271647800"/>
            <a:chExt cx="2147483647" cy="529296295"/>
          </a:xfrm>
        </p:grpSpPr>
        <p:sp>
          <p:nvSpPr>
            <p:cNvPr id="33850" name="Shape 226"/>
            <p:cNvSpPr txBox="1">
              <a:spLocks noChangeArrowheads="1"/>
            </p:cNvSpPr>
            <p:nvPr/>
          </p:nvSpPr>
          <p:spPr bwMode="auto">
            <a:xfrm>
              <a:off x="1626844600" y="1271647800"/>
              <a:ext cx="0" cy="529296295"/>
            </a:xfrm>
            <a:prstGeom prst="rect">
              <a:avLst/>
            </a:prstGeom>
            <a:solidFill>
              <a:srgbClr val="EEECE2"/>
            </a:solidFill>
            <a:ln w="25400">
              <a:solidFill>
                <a:srgbClr val="000099"/>
              </a:solidFill>
              <a:miter lim="800000"/>
              <a:headEnd/>
              <a:tailEnd/>
            </a:ln>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cs typeface="Arial" charset="0"/>
                <a:sym typeface="Arial" charset="0"/>
              </a:endParaRPr>
            </a:p>
          </p:txBody>
        </p:sp>
        <p:sp>
          <p:nvSpPr>
            <p:cNvPr id="33851" name="Shape 227"/>
            <p:cNvSpPr txBox="1">
              <a:spLocks noChangeArrowheads="1"/>
            </p:cNvSpPr>
            <p:nvPr/>
          </p:nvSpPr>
          <p:spPr bwMode="auto">
            <a:xfrm>
              <a:off x="1678844800" y="1285216200"/>
              <a:ext cx="0" cy="48859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99"/>
                </a:buClr>
                <a:buSzPct val="25000"/>
              </a:pPr>
              <a:r>
                <a:rPr lang="en-US" sz="1400">
                  <a:solidFill>
                    <a:srgbClr val="000099"/>
                  </a:solidFill>
                  <a:cs typeface="Arial" charset="0"/>
                  <a:sym typeface="Arial" charset="0"/>
                </a:rPr>
                <a:t>R&amp;D</a:t>
              </a:r>
            </a:p>
          </p:txBody>
        </p:sp>
      </p:grpSp>
      <p:sp>
        <p:nvSpPr>
          <p:cNvPr id="33803" name="Shape 228"/>
          <p:cNvSpPr txBox="1">
            <a:spLocks noChangeArrowheads="1"/>
          </p:cNvSpPr>
          <p:nvPr/>
        </p:nvSpPr>
        <p:spPr bwMode="auto">
          <a:xfrm>
            <a:off x="2143125" y="1538288"/>
            <a:ext cx="685800" cy="341312"/>
          </a:xfrm>
          <a:prstGeom prst="rect">
            <a:avLst/>
          </a:prstGeom>
          <a:solidFill>
            <a:srgbClr val="BCFFBC"/>
          </a:solidFill>
          <a:ln w="15875">
            <a:solidFill>
              <a:srgbClr val="000099"/>
            </a:solidFill>
            <a:miter lim="800000"/>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lnSpc>
                <a:spcPct val="90000"/>
              </a:lnSpc>
              <a:buClr>
                <a:srgbClr val="000099"/>
              </a:buClr>
              <a:buSzPct val="25000"/>
            </a:pPr>
            <a:r>
              <a:rPr lang="en-US" sz="900" i="1">
                <a:solidFill>
                  <a:srgbClr val="000099"/>
                </a:solidFill>
                <a:cs typeface="Arial" charset="0"/>
                <a:sym typeface="Arial" charset="0"/>
              </a:rPr>
              <a:t>External research</a:t>
            </a:r>
          </a:p>
        </p:txBody>
      </p:sp>
      <p:sp>
        <p:nvSpPr>
          <p:cNvPr id="33804" name="Shape 229"/>
          <p:cNvSpPr txBox="1">
            <a:spLocks noChangeArrowheads="1"/>
          </p:cNvSpPr>
          <p:nvPr/>
        </p:nvSpPr>
        <p:spPr bwMode="auto">
          <a:xfrm>
            <a:off x="7391400" y="461963"/>
            <a:ext cx="1268413" cy="341312"/>
          </a:xfrm>
          <a:prstGeom prst="rect">
            <a:avLst/>
          </a:prstGeom>
          <a:solidFill>
            <a:srgbClr val="BCFFBC"/>
          </a:solidFill>
          <a:ln w="15875">
            <a:solidFill>
              <a:srgbClr val="000099"/>
            </a:solidFill>
            <a:miter lim="800000"/>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lnSpc>
                <a:spcPct val="90000"/>
              </a:lnSpc>
              <a:buClr>
                <a:srgbClr val="000099"/>
              </a:buClr>
              <a:buSzPct val="25000"/>
            </a:pPr>
            <a:r>
              <a:rPr lang="en-US" sz="900" i="1">
                <a:solidFill>
                  <a:srgbClr val="000099"/>
                </a:solidFill>
                <a:cs typeface="Arial" charset="0"/>
                <a:sym typeface="Arial" charset="0"/>
              </a:rPr>
              <a:t>Stakeholder interests and info needs</a:t>
            </a:r>
          </a:p>
        </p:txBody>
      </p:sp>
      <p:sp>
        <p:nvSpPr>
          <p:cNvPr id="33805" name="Shape 230"/>
          <p:cNvSpPr txBox="1">
            <a:spLocks noChangeArrowheads="1"/>
          </p:cNvSpPr>
          <p:nvPr/>
        </p:nvSpPr>
        <p:spPr bwMode="auto">
          <a:xfrm>
            <a:off x="2106613" y="4826000"/>
            <a:ext cx="873125" cy="231775"/>
          </a:xfrm>
          <a:prstGeom prst="rect">
            <a:avLst/>
          </a:prstGeom>
          <a:solidFill>
            <a:srgbClr val="BCFFBC"/>
          </a:solidFill>
          <a:ln w="15875">
            <a:solidFill>
              <a:srgbClr val="000099"/>
            </a:solidFill>
            <a:miter lim="800000"/>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buClr>
                <a:srgbClr val="000099"/>
              </a:buClr>
              <a:buSzPct val="25000"/>
            </a:pPr>
            <a:r>
              <a:rPr lang="en-US" sz="900">
                <a:solidFill>
                  <a:srgbClr val="000099"/>
                </a:solidFill>
                <a:cs typeface="Arial" charset="0"/>
                <a:sym typeface="Arial" charset="0"/>
              </a:rPr>
              <a:t>External data</a:t>
            </a:r>
          </a:p>
        </p:txBody>
      </p:sp>
      <p:sp>
        <p:nvSpPr>
          <p:cNvPr id="33806" name="Shape 231"/>
          <p:cNvSpPr txBox="1">
            <a:spLocks noChangeArrowheads="1"/>
          </p:cNvSpPr>
          <p:nvPr/>
        </p:nvSpPr>
        <p:spPr bwMode="auto">
          <a:xfrm>
            <a:off x="471488" y="1065213"/>
            <a:ext cx="608012" cy="341312"/>
          </a:xfrm>
          <a:prstGeom prst="rect">
            <a:avLst/>
          </a:prstGeom>
          <a:solidFill>
            <a:srgbClr val="BCFFBC"/>
          </a:solidFill>
          <a:ln w="15875">
            <a:solidFill>
              <a:srgbClr val="000099"/>
            </a:solidFill>
            <a:miter lim="800000"/>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lnSpc>
                <a:spcPct val="90000"/>
              </a:lnSpc>
              <a:buClr>
                <a:srgbClr val="000099"/>
              </a:buClr>
              <a:buSzPct val="25000"/>
            </a:pPr>
            <a:r>
              <a:rPr lang="en-US" sz="900" i="1">
                <a:solidFill>
                  <a:srgbClr val="000099"/>
                </a:solidFill>
                <a:cs typeface="Arial" charset="0"/>
                <a:sym typeface="Arial" charset="0"/>
              </a:rPr>
              <a:t>External data</a:t>
            </a:r>
          </a:p>
        </p:txBody>
      </p:sp>
      <p:cxnSp>
        <p:nvCxnSpPr>
          <p:cNvPr id="33807" name="Shape 232"/>
          <p:cNvCxnSpPr>
            <a:cxnSpLocks noChangeShapeType="1"/>
          </p:cNvCxnSpPr>
          <p:nvPr/>
        </p:nvCxnSpPr>
        <p:spPr bwMode="auto">
          <a:xfrm>
            <a:off x="1000125" y="1406525"/>
            <a:ext cx="298450" cy="111760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08" name="Shape 233"/>
          <p:cNvCxnSpPr>
            <a:cxnSpLocks noChangeShapeType="1"/>
          </p:cNvCxnSpPr>
          <p:nvPr/>
        </p:nvCxnSpPr>
        <p:spPr bwMode="auto">
          <a:xfrm>
            <a:off x="2828925" y="1709738"/>
            <a:ext cx="366713" cy="252412"/>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09" name="Shape 234"/>
          <p:cNvCxnSpPr>
            <a:cxnSpLocks noChangeShapeType="1"/>
          </p:cNvCxnSpPr>
          <p:nvPr/>
        </p:nvCxnSpPr>
        <p:spPr bwMode="auto">
          <a:xfrm flipH="1">
            <a:off x="7408863" y="803275"/>
            <a:ext cx="615950" cy="338138"/>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sp>
        <p:nvSpPr>
          <p:cNvPr id="33810" name="Shape 235"/>
          <p:cNvSpPr txBox="1">
            <a:spLocks noChangeArrowheads="1"/>
          </p:cNvSpPr>
          <p:nvPr/>
        </p:nvSpPr>
        <p:spPr bwMode="auto">
          <a:xfrm>
            <a:off x="7888288" y="5067300"/>
            <a:ext cx="654050" cy="341313"/>
          </a:xfrm>
          <a:prstGeom prst="rect">
            <a:avLst/>
          </a:prstGeom>
          <a:solidFill>
            <a:srgbClr val="BCFFBC"/>
          </a:solidFill>
          <a:ln w="15875">
            <a:solidFill>
              <a:srgbClr val="000099"/>
            </a:solidFill>
            <a:miter lim="800000"/>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lnSpc>
                <a:spcPct val="90000"/>
              </a:lnSpc>
              <a:buClr>
                <a:srgbClr val="000099"/>
              </a:buClr>
              <a:buSzPct val="25000"/>
            </a:pPr>
            <a:r>
              <a:rPr lang="en-US" sz="900" i="1">
                <a:solidFill>
                  <a:srgbClr val="000099"/>
                </a:solidFill>
                <a:cs typeface="Arial" charset="0"/>
                <a:sym typeface="Arial" charset="0"/>
              </a:rPr>
              <a:t>Federal partners</a:t>
            </a:r>
          </a:p>
        </p:txBody>
      </p:sp>
      <p:sp>
        <p:nvSpPr>
          <p:cNvPr id="33811" name="Shape 236"/>
          <p:cNvSpPr txBox="1">
            <a:spLocks noChangeArrowheads="1"/>
          </p:cNvSpPr>
          <p:nvPr/>
        </p:nvSpPr>
        <p:spPr bwMode="auto">
          <a:xfrm>
            <a:off x="7408863" y="5802313"/>
            <a:ext cx="714375" cy="369887"/>
          </a:xfrm>
          <a:prstGeom prst="rect">
            <a:avLst/>
          </a:prstGeom>
          <a:solidFill>
            <a:srgbClr val="BCFFBC"/>
          </a:solidFill>
          <a:ln w="15875">
            <a:solidFill>
              <a:srgbClr val="000099"/>
            </a:solidFill>
            <a:miter lim="800000"/>
            <a:headEnd/>
            <a:tailEnd/>
          </a:ln>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ctr">
              <a:buClr>
                <a:srgbClr val="000099"/>
              </a:buClr>
              <a:buSzPct val="25000"/>
            </a:pPr>
            <a:r>
              <a:rPr lang="en-US" sz="900" i="1">
                <a:solidFill>
                  <a:srgbClr val="000099"/>
                </a:solidFill>
                <a:cs typeface="Arial" charset="0"/>
                <a:sym typeface="Arial" charset="0"/>
              </a:rPr>
              <a:t>External data</a:t>
            </a:r>
          </a:p>
        </p:txBody>
      </p:sp>
      <p:cxnSp>
        <p:nvCxnSpPr>
          <p:cNvPr id="33812" name="Shape 237"/>
          <p:cNvCxnSpPr>
            <a:cxnSpLocks noChangeShapeType="1"/>
          </p:cNvCxnSpPr>
          <p:nvPr/>
        </p:nvCxnSpPr>
        <p:spPr bwMode="auto">
          <a:xfrm>
            <a:off x="4278313" y="3276600"/>
            <a:ext cx="446087" cy="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13" name="Shape 238"/>
          <p:cNvCxnSpPr>
            <a:cxnSpLocks noChangeShapeType="1"/>
          </p:cNvCxnSpPr>
          <p:nvPr/>
        </p:nvCxnSpPr>
        <p:spPr bwMode="auto">
          <a:xfrm>
            <a:off x="4278313" y="4419600"/>
            <a:ext cx="460375" cy="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pic>
        <p:nvPicPr>
          <p:cNvPr id="33814" name="Shape 239"/>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6738" y="2938463"/>
            <a:ext cx="3111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Shape 240"/>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6738" y="4084638"/>
            <a:ext cx="3111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816" name="Shape 241"/>
          <p:cNvCxnSpPr>
            <a:cxnSpLocks noChangeShapeType="1"/>
          </p:cNvCxnSpPr>
          <p:nvPr/>
        </p:nvCxnSpPr>
        <p:spPr bwMode="auto">
          <a:xfrm>
            <a:off x="6321425" y="3276600"/>
            <a:ext cx="627063" cy="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pic>
        <p:nvPicPr>
          <p:cNvPr id="33817" name="Shape 242"/>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8688" y="2486025"/>
            <a:ext cx="162401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8" name="Shape 243"/>
          <p:cNvSpPr>
            <a:spLocks/>
          </p:cNvSpPr>
          <p:nvPr/>
        </p:nvSpPr>
        <p:spPr bwMode="auto">
          <a:xfrm>
            <a:off x="6362700" y="3276600"/>
            <a:ext cx="273050" cy="1862138"/>
          </a:xfrm>
          <a:custGeom>
            <a:avLst/>
            <a:gdLst>
              <a:gd name="T0" fmla="*/ 18948598 w 120000"/>
              <a:gd name="T1" fmla="*/ 0 h 120000"/>
              <a:gd name="T2" fmla="*/ 37897285 w 120000"/>
              <a:gd name="T3" fmla="*/ 2147483647 h 120000"/>
              <a:gd name="T4" fmla="*/ 18948598 w 120000"/>
              <a:gd name="T5" fmla="*/ 2147483647 h 120000"/>
              <a:gd name="T6" fmla="*/ 18948598 w 120000"/>
              <a:gd name="T7" fmla="*/ 0 h 120000"/>
              <a:gd name="T8" fmla="*/ 18948598 w 120000"/>
              <a:gd name="T9" fmla="*/ 0 h 120000"/>
              <a:gd name="T10" fmla="*/ 37897285 w 120000"/>
              <a:gd name="T11" fmla="*/ 2147483647 h 120000"/>
              <a:gd name="T12" fmla="*/ 0 60000 65536"/>
              <a:gd name="T13" fmla="*/ 0 60000 65536"/>
              <a:gd name="T14" fmla="*/ 0 60000 65536"/>
              <a:gd name="T15" fmla="*/ 0 60000 65536"/>
              <a:gd name="T16" fmla="*/ 0 60000 65536"/>
              <a:gd name="T17" fmla="*/ 0 60000 65536"/>
              <a:gd name="T18" fmla="*/ 0 w 120000"/>
              <a:gd name="T19" fmla="*/ 0 h 120000"/>
              <a:gd name="T20" fmla="*/ 120000 w 120000"/>
              <a:gd name="T21" fmla="*/ 120000 h 120000"/>
            </a:gdLst>
            <a:ahLst/>
            <a:cxnLst>
              <a:cxn ang="T12">
                <a:pos x="T0" y="T1"/>
              </a:cxn>
              <a:cxn ang="T13">
                <a:pos x="T2" y="T3"/>
              </a:cxn>
              <a:cxn ang="T14">
                <a:pos x="T4" y="T5"/>
              </a:cxn>
              <a:cxn ang="T15">
                <a:pos x="T6" y="T7"/>
              </a:cxn>
              <a:cxn ang="T16">
                <a:pos x="T8" y="T9"/>
              </a:cxn>
              <a:cxn ang="T17">
                <a:pos x="T10" y="T11"/>
              </a:cxn>
            </a:cxnLst>
            <a:rect l="T18" t="T19" r="T20" b="T21"/>
            <a:pathLst>
              <a:path w="120000" h="120000" extrusionOk="0">
                <a:moveTo>
                  <a:pt x="60000" y="0"/>
                </a:moveTo>
                <a:cubicBezTo>
                  <a:pt x="93137" y="0"/>
                  <a:pt x="120000" y="26862"/>
                  <a:pt x="120000" y="60000"/>
                </a:cubicBezTo>
                <a:lnTo>
                  <a:pt x="60000" y="60000"/>
                </a:lnTo>
                <a:lnTo>
                  <a:pt x="60000" y="0"/>
                </a:lnTo>
                <a:close/>
              </a:path>
              <a:path w="120000" h="120000" fill="none" extrusionOk="0">
                <a:moveTo>
                  <a:pt x="60000" y="0"/>
                </a:moveTo>
                <a:cubicBezTo>
                  <a:pt x="93137" y="0"/>
                  <a:pt x="120000" y="26862"/>
                  <a:pt x="120000" y="60000"/>
                </a:cubicBezTo>
              </a:path>
            </a:pathLst>
          </a:custGeom>
          <a:noFill/>
          <a:ln w="19050" cap="flat" cmpd="sng">
            <a:solidFill>
              <a:srgbClr val="0000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sp>
        <p:nvSpPr>
          <p:cNvPr id="33819" name="Shape 244"/>
          <p:cNvSpPr>
            <a:spLocks/>
          </p:cNvSpPr>
          <p:nvPr/>
        </p:nvSpPr>
        <p:spPr bwMode="auto">
          <a:xfrm>
            <a:off x="6362700" y="4495800"/>
            <a:ext cx="273050" cy="1368425"/>
          </a:xfrm>
          <a:custGeom>
            <a:avLst/>
            <a:gdLst>
              <a:gd name="T0" fmla="*/ 20268699 w 120000"/>
              <a:gd name="T1" fmla="*/ 2147483647 h 120000"/>
              <a:gd name="T2" fmla="*/ 37897285 w 120000"/>
              <a:gd name="T3" fmla="*/ 2147483647 h 120000"/>
              <a:gd name="T4" fmla="*/ 18948598 w 120000"/>
              <a:gd name="T5" fmla="*/ 2147483647 h 120000"/>
              <a:gd name="T6" fmla="*/ 20268699 w 120000"/>
              <a:gd name="T7" fmla="*/ 2147483647 h 120000"/>
              <a:gd name="T8" fmla="*/ 20268699 w 120000"/>
              <a:gd name="T9" fmla="*/ 2147483647 h 120000"/>
              <a:gd name="T10" fmla="*/ 37897285 w 120000"/>
              <a:gd name="T11" fmla="*/ 2147483647 h 120000"/>
              <a:gd name="T12" fmla="*/ 0 60000 65536"/>
              <a:gd name="T13" fmla="*/ 0 60000 65536"/>
              <a:gd name="T14" fmla="*/ 0 60000 65536"/>
              <a:gd name="T15" fmla="*/ 0 60000 65536"/>
              <a:gd name="T16" fmla="*/ 0 60000 65536"/>
              <a:gd name="T17" fmla="*/ 0 60000 65536"/>
              <a:gd name="T18" fmla="*/ 0 w 120000"/>
              <a:gd name="T19" fmla="*/ 0 h 120000"/>
              <a:gd name="T20" fmla="*/ 120000 w 120000"/>
              <a:gd name="T21" fmla="*/ 120000 h 120000"/>
            </a:gdLst>
            <a:ahLst/>
            <a:cxnLst>
              <a:cxn ang="T12">
                <a:pos x="T0" y="T1"/>
              </a:cxn>
              <a:cxn ang="T13">
                <a:pos x="T2" y="T3"/>
              </a:cxn>
              <a:cxn ang="T14">
                <a:pos x="T4" y="T5"/>
              </a:cxn>
              <a:cxn ang="T15">
                <a:pos x="T6" y="T7"/>
              </a:cxn>
              <a:cxn ang="T16">
                <a:pos x="T8" y="T9"/>
              </a:cxn>
              <a:cxn ang="T17">
                <a:pos x="T10" y="T11"/>
              </a:cxn>
            </a:cxnLst>
            <a:rect l="T18" t="T19" r="T20" b="T21"/>
            <a:pathLst>
              <a:path w="120000" h="120000" extrusionOk="0">
                <a:moveTo>
                  <a:pt x="64180" y="145"/>
                </a:moveTo>
                <a:cubicBezTo>
                  <a:pt x="95618" y="2341"/>
                  <a:pt x="120000" y="28485"/>
                  <a:pt x="120000" y="60000"/>
                </a:cubicBezTo>
                <a:lnTo>
                  <a:pt x="60000" y="60000"/>
                </a:lnTo>
                <a:lnTo>
                  <a:pt x="64180" y="145"/>
                </a:lnTo>
                <a:close/>
              </a:path>
              <a:path w="120000" h="120000" fill="none" extrusionOk="0">
                <a:moveTo>
                  <a:pt x="64180" y="145"/>
                </a:moveTo>
                <a:cubicBezTo>
                  <a:pt x="95618" y="2341"/>
                  <a:pt x="120000" y="28485"/>
                  <a:pt x="120000" y="60000"/>
                </a:cubicBezTo>
              </a:path>
            </a:pathLst>
          </a:custGeom>
          <a:noFill/>
          <a:ln w="19050" cap="flat" cmpd="sng">
            <a:solidFill>
              <a:srgbClr val="0000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grpSp>
        <p:nvGrpSpPr>
          <p:cNvPr id="33820" name="Shape 245"/>
          <p:cNvGrpSpPr>
            <a:grpSpLocks/>
          </p:cNvGrpSpPr>
          <p:nvPr/>
        </p:nvGrpSpPr>
        <p:grpSpPr bwMode="auto">
          <a:xfrm>
            <a:off x="6586538" y="4046538"/>
            <a:ext cx="85725" cy="1133475"/>
            <a:chOff x="0" y="0"/>
            <a:chExt cx="2147483647" cy="2147483647"/>
          </a:xfrm>
        </p:grpSpPr>
        <p:cxnSp>
          <p:nvCxnSpPr>
            <p:cNvPr id="33848" name="Shape 246"/>
            <p:cNvCxnSpPr>
              <a:cxnSpLocks noChangeShapeType="1"/>
            </p:cNvCxnSpPr>
            <p:nvPr/>
          </p:nvCxnSpPr>
          <p:spPr bwMode="auto">
            <a:xfrm>
              <a:off x="1193060405" y="0"/>
              <a:ext cx="0" cy="2147483647"/>
            </a:xfrm>
            <a:prstGeom prst="straightConnector1">
              <a:avLst/>
            </a:prstGeom>
            <a:noFill/>
            <a:ln w="19050">
              <a:solidFill>
                <a:srgbClr val="000099"/>
              </a:solidFill>
              <a:miter lim="800000"/>
              <a:headEnd/>
              <a:tailEnd/>
            </a:ln>
            <a:extLst>
              <a:ext uri="{909E8E84-426E-40DD-AFC4-6F175D3DCCD1}">
                <a14:hiddenFill xmlns:a14="http://schemas.microsoft.com/office/drawing/2010/main">
                  <a:noFill/>
                </a14:hiddenFill>
              </a:ext>
            </a:extLst>
          </p:spPr>
        </p:cxnSp>
        <p:sp>
          <p:nvSpPr>
            <p:cNvPr id="33849" name="Shape 247"/>
            <p:cNvSpPr txBox="1">
              <a:spLocks noChangeArrowheads="1"/>
            </p:cNvSpPr>
            <p:nvPr/>
          </p:nvSpPr>
          <p:spPr bwMode="auto">
            <a:xfrm>
              <a:off x="0" y="788012416"/>
              <a:ext cx="2147483647" cy="144369016"/>
            </a:xfrm>
            <a:prstGeom prst="rect">
              <a:avLst/>
            </a:prstGeom>
            <a:solidFill>
              <a:srgbClr val="C1C7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cs typeface="Arial" charset="0"/>
                <a:sym typeface="Arial" charset="0"/>
              </a:endParaRPr>
            </a:p>
          </p:txBody>
        </p:sp>
      </p:grpSp>
      <p:cxnSp>
        <p:nvCxnSpPr>
          <p:cNvPr id="33821" name="Shape 248"/>
          <p:cNvCxnSpPr>
            <a:cxnSpLocks noChangeShapeType="1"/>
          </p:cNvCxnSpPr>
          <p:nvPr/>
        </p:nvCxnSpPr>
        <p:spPr bwMode="auto">
          <a:xfrm>
            <a:off x="6353175" y="4495800"/>
            <a:ext cx="598488" cy="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22" name="Shape 249"/>
          <p:cNvCxnSpPr>
            <a:cxnSpLocks noChangeShapeType="1"/>
          </p:cNvCxnSpPr>
          <p:nvPr/>
        </p:nvCxnSpPr>
        <p:spPr bwMode="auto">
          <a:xfrm rot="5400000">
            <a:off x="6724650" y="4972050"/>
            <a:ext cx="800100" cy="381000"/>
          </a:xfrm>
          <a:prstGeom prst="bentConnector3">
            <a:avLst>
              <a:gd name="adj1" fmla="val 21648"/>
            </a:avLst>
          </a:prstGeom>
          <a:noFill/>
          <a:ln w="19050">
            <a:solidFill>
              <a:srgbClr val="000099"/>
            </a:solidFill>
            <a:miter lim="800000"/>
            <a:headEnd type="stealth" w="lg" len="lg"/>
            <a:tailEnd type="stealth" w="lg" len="lg"/>
          </a:ln>
          <a:extLst>
            <a:ext uri="{909E8E84-426E-40DD-AFC4-6F175D3DCCD1}">
              <a14:hiddenFill xmlns:a14="http://schemas.microsoft.com/office/drawing/2010/main">
                <a:noFill/>
              </a14:hiddenFill>
            </a:ext>
          </a:extLst>
        </p:spPr>
      </p:cxnSp>
      <p:cxnSp>
        <p:nvCxnSpPr>
          <p:cNvPr id="33823" name="Shape 250"/>
          <p:cNvCxnSpPr>
            <a:cxnSpLocks noChangeShapeType="1"/>
          </p:cNvCxnSpPr>
          <p:nvPr/>
        </p:nvCxnSpPr>
        <p:spPr bwMode="auto">
          <a:xfrm rot="10800000">
            <a:off x="8215313" y="4762500"/>
            <a:ext cx="0" cy="30480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24" name="Shape 251"/>
          <p:cNvCxnSpPr>
            <a:cxnSpLocks noChangeShapeType="1"/>
          </p:cNvCxnSpPr>
          <p:nvPr/>
        </p:nvCxnSpPr>
        <p:spPr bwMode="auto">
          <a:xfrm rot="10800000">
            <a:off x="7759700" y="4767263"/>
            <a:ext cx="6350" cy="103505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25" name="Shape 252"/>
          <p:cNvCxnSpPr>
            <a:cxnSpLocks noChangeShapeType="1"/>
          </p:cNvCxnSpPr>
          <p:nvPr/>
        </p:nvCxnSpPr>
        <p:spPr bwMode="auto">
          <a:xfrm rot="10800000">
            <a:off x="6943725" y="5988050"/>
            <a:ext cx="465138" cy="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26" name="Shape 253"/>
          <p:cNvCxnSpPr>
            <a:cxnSpLocks noChangeShapeType="1"/>
          </p:cNvCxnSpPr>
          <p:nvPr/>
        </p:nvCxnSpPr>
        <p:spPr bwMode="auto">
          <a:xfrm rot="5400000" flipH="1">
            <a:off x="7050881" y="1786732"/>
            <a:ext cx="1049337" cy="368300"/>
          </a:xfrm>
          <a:prstGeom prst="bentConnector2">
            <a:avLst/>
          </a:prstGeom>
          <a:noFill/>
          <a:ln w="19050">
            <a:solidFill>
              <a:srgbClr val="000099"/>
            </a:solidFill>
            <a:miter lim="800000"/>
            <a:headEnd type="stealth" w="lg" len="lg"/>
            <a:tailEnd type="stealth" w="lg" len="lg"/>
          </a:ln>
          <a:extLst>
            <a:ext uri="{909E8E84-426E-40DD-AFC4-6F175D3DCCD1}">
              <a14:hiddenFill xmlns:a14="http://schemas.microsoft.com/office/drawing/2010/main">
                <a:noFill/>
              </a14:hiddenFill>
            </a:ext>
          </a:extLst>
        </p:spPr>
      </p:cxnSp>
      <p:cxnSp>
        <p:nvCxnSpPr>
          <p:cNvPr id="33827" name="Shape 254"/>
          <p:cNvCxnSpPr>
            <a:cxnSpLocks noChangeShapeType="1"/>
          </p:cNvCxnSpPr>
          <p:nvPr/>
        </p:nvCxnSpPr>
        <p:spPr bwMode="auto">
          <a:xfrm>
            <a:off x="3321050" y="4762500"/>
            <a:ext cx="0" cy="376238"/>
          </a:xfrm>
          <a:prstGeom prst="straightConnector1">
            <a:avLst/>
          </a:prstGeom>
          <a:noFill/>
          <a:ln w="19050">
            <a:solidFill>
              <a:srgbClr val="000099"/>
            </a:solidFill>
            <a:miter lim="800000"/>
            <a:headEnd type="stealth" w="lg" len="lg"/>
            <a:tailEnd type="stealth" w="lg" len="lg"/>
          </a:ln>
          <a:extLst>
            <a:ext uri="{909E8E84-426E-40DD-AFC4-6F175D3DCCD1}">
              <a14:hiddenFill xmlns:a14="http://schemas.microsoft.com/office/drawing/2010/main">
                <a:noFill/>
              </a14:hiddenFill>
            </a:ext>
          </a:extLst>
        </p:spPr>
      </p:cxnSp>
      <p:cxnSp>
        <p:nvCxnSpPr>
          <p:cNvPr id="33828" name="Shape 255"/>
          <p:cNvCxnSpPr>
            <a:cxnSpLocks noChangeShapeType="1"/>
          </p:cNvCxnSpPr>
          <p:nvPr/>
        </p:nvCxnSpPr>
        <p:spPr bwMode="auto">
          <a:xfrm rot="16200000" flipH="1">
            <a:off x="1171576" y="4833937"/>
            <a:ext cx="1225550" cy="835025"/>
          </a:xfrm>
          <a:prstGeom prst="bentConnector2">
            <a:avLst/>
          </a:prstGeom>
          <a:noFill/>
          <a:ln w="19050">
            <a:solidFill>
              <a:srgbClr val="000099"/>
            </a:solidFill>
            <a:miter lim="800000"/>
            <a:headEnd type="stealth" w="lg" len="lg"/>
            <a:tailEnd type="stealth" w="lg" len="lg"/>
          </a:ln>
          <a:extLst>
            <a:ext uri="{909E8E84-426E-40DD-AFC4-6F175D3DCCD1}">
              <a14:hiddenFill xmlns:a14="http://schemas.microsoft.com/office/drawing/2010/main">
                <a:noFill/>
              </a14:hiddenFill>
            </a:ext>
          </a:extLst>
        </p:spPr>
      </p:cxnSp>
      <p:cxnSp>
        <p:nvCxnSpPr>
          <p:cNvPr id="33829" name="Shape 256"/>
          <p:cNvCxnSpPr>
            <a:cxnSpLocks noChangeShapeType="1"/>
          </p:cNvCxnSpPr>
          <p:nvPr/>
        </p:nvCxnSpPr>
        <p:spPr bwMode="auto">
          <a:xfrm rot="10800000" flipH="1">
            <a:off x="1447800" y="1235075"/>
            <a:ext cx="2200275" cy="1289050"/>
          </a:xfrm>
          <a:prstGeom prst="bentConnector3">
            <a:avLst>
              <a:gd name="adj1" fmla="val 65"/>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grpSp>
        <p:nvGrpSpPr>
          <p:cNvPr id="33830" name="Shape 257"/>
          <p:cNvGrpSpPr>
            <a:grpSpLocks/>
          </p:cNvGrpSpPr>
          <p:nvPr/>
        </p:nvGrpSpPr>
        <p:grpSpPr bwMode="auto">
          <a:xfrm>
            <a:off x="1936750" y="1406525"/>
            <a:ext cx="1695450" cy="4183063"/>
            <a:chOff x="0" y="0"/>
            <a:chExt cx="2147483647" cy="2147483647"/>
          </a:xfrm>
        </p:grpSpPr>
        <p:sp>
          <p:nvSpPr>
            <p:cNvPr id="33846" name="Shape 258"/>
            <p:cNvSpPr>
              <a:spLocks/>
            </p:cNvSpPr>
            <p:nvPr/>
          </p:nvSpPr>
          <p:spPr bwMode="auto">
            <a:xfrm>
              <a:off x="36194191" y="0"/>
              <a:ext cx="2111289455" cy="2147483647"/>
            </a:xfrm>
            <a:custGeom>
              <a:avLst/>
              <a:gdLst>
                <a:gd name="T0" fmla="*/ 2147483647 w 120000"/>
                <a:gd name="T1" fmla="*/ 2147483647 h 120000"/>
                <a:gd name="T2" fmla="*/ 0 w 120000"/>
                <a:gd name="T3" fmla="*/ 2147483647 h 120000"/>
                <a:gd name="T4" fmla="*/ 2147483647 w 120000"/>
                <a:gd name="T5" fmla="*/ 0 h 120000"/>
                <a:gd name="T6" fmla="*/ 2147483647 w 120000"/>
                <a:gd name="T7" fmla="*/ 0 h 120000"/>
                <a:gd name="T8" fmla="*/ 2147483647 w 120000"/>
                <a:gd name="T9" fmla="*/ 0 h 120000"/>
                <a:gd name="T10" fmla="*/ 2147483647 w 120000"/>
                <a:gd name="T11" fmla="*/ 0 h 120000"/>
                <a:gd name="T12" fmla="*/ 0 60000 65536"/>
                <a:gd name="T13" fmla="*/ 0 60000 65536"/>
                <a:gd name="T14" fmla="*/ 0 60000 65536"/>
                <a:gd name="T15" fmla="*/ 0 60000 65536"/>
                <a:gd name="T16" fmla="*/ 0 60000 65536"/>
                <a:gd name="T17" fmla="*/ 0 60000 65536"/>
                <a:gd name="T18" fmla="*/ 0 w 120000"/>
                <a:gd name="T19" fmla="*/ 0 h 120000"/>
                <a:gd name="T20" fmla="*/ 120000 w 120000"/>
                <a:gd name="T21" fmla="*/ 120000 h 120000"/>
              </a:gdLst>
              <a:ahLst/>
              <a:cxnLst>
                <a:cxn ang="T12">
                  <a:pos x="T0" y="T1"/>
                </a:cxn>
                <a:cxn ang="T13">
                  <a:pos x="T2" y="T3"/>
                </a:cxn>
                <a:cxn ang="T14">
                  <a:pos x="T4" y="T5"/>
                </a:cxn>
                <a:cxn ang="T15">
                  <a:pos x="T6" y="T7"/>
                </a:cxn>
                <a:cxn ang="T16">
                  <a:pos x="T8" y="T9"/>
                </a:cxn>
                <a:cxn ang="T17">
                  <a:pos x="T10" y="T11"/>
                </a:cxn>
              </a:cxnLst>
              <a:rect l="T18" t="T19" r="T20" b="T21"/>
              <a:pathLst>
                <a:path w="120000" h="120000" extrusionOk="0">
                  <a:moveTo>
                    <a:pt x="17230" y="120000"/>
                  </a:moveTo>
                  <a:lnTo>
                    <a:pt x="0" y="120000"/>
                  </a:lnTo>
                  <a:lnTo>
                    <a:pt x="3076" y="0"/>
                  </a:lnTo>
                  <a:lnTo>
                    <a:pt x="120000" y="0"/>
                  </a:lnTo>
                </a:path>
              </a:pathLst>
            </a:custGeom>
            <a:noFill/>
            <a:ln w="19050" cap="flat" cmpd="sng">
              <a:solidFill>
                <a:srgbClr val="000099"/>
              </a:solidFill>
              <a:prstDash val="solid"/>
              <a:miter lim="800000"/>
              <a:headEnd type="none" w="med" len="med"/>
              <a:tailEnd type="stealth" w="lg" len="lg"/>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sp>
          <p:nvSpPr>
            <p:cNvPr id="33847" name="Shape 259"/>
            <p:cNvSpPr txBox="1">
              <a:spLocks noChangeArrowheads="1"/>
            </p:cNvSpPr>
            <p:nvPr/>
          </p:nvSpPr>
          <p:spPr bwMode="auto">
            <a:xfrm>
              <a:off x="0" y="1213511683"/>
              <a:ext cx="116623637" cy="42379433"/>
            </a:xfrm>
            <a:prstGeom prst="rect">
              <a:avLst/>
            </a:prstGeom>
            <a:solidFill>
              <a:srgbClr val="D2D2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cs typeface="Arial" charset="0"/>
                <a:sym typeface="Arial" charset="0"/>
              </a:endParaRPr>
            </a:p>
          </p:txBody>
        </p:sp>
      </p:grpSp>
      <p:cxnSp>
        <p:nvCxnSpPr>
          <p:cNvPr id="33831" name="Shape 260"/>
          <p:cNvCxnSpPr>
            <a:cxnSpLocks noChangeShapeType="1"/>
          </p:cNvCxnSpPr>
          <p:nvPr/>
        </p:nvCxnSpPr>
        <p:spPr bwMode="auto">
          <a:xfrm>
            <a:off x="1905000" y="3810000"/>
            <a:ext cx="457200" cy="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cxnSp>
        <p:nvCxnSpPr>
          <p:cNvPr id="33832" name="Shape 261"/>
          <p:cNvCxnSpPr>
            <a:cxnSpLocks noChangeShapeType="1"/>
          </p:cNvCxnSpPr>
          <p:nvPr/>
        </p:nvCxnSpPr>
        <p:spPr bwMode="auto">
          <a:xfrm rot="10800000" flipH="1">
            <a:off x="1709738" y="2128838"/>
            <a:ext cx="1176337" cy="395287"/>
          </a:xfrm>
          <a:prstGeom prst="bentConnector3">
            <a:avLst>
              <a:gd name="adj1" fmla="val 37"/>
            </a:avLst>
          </a:prstGeom>
          <a:noFill/>
          <a:ln w="38100">
            <a:solidFill>
              <a:srgbClr val="558ED5">
                <a:alpha val="59607"/>
              </a:srgbClr>
            </a:solidFill>
            <a:miter lim="800000"/>
            <a:headEnd type="stealth" w="lg" len="lg"/>
            <a:tailEnd type="stealth" w="lg" len="lg"/>
          </a:ln>
          <a:extLst>
            <a:ext uri="{909E8E84-426E-40DD-AFC4-6F175D3DCCD1}">
              <a14:hiddenFill xmlns:a14="http://schemas.microsoft.com/office/drawing/2010/main">
                <a:noFill/>
              </a14:hiddenFill>
            </a:ext>
          </a:extLst>
        </p:spPr>
      </p:cxnSp>
      <p:grpSp>
        <p:nvGrpSpPr>
          <p:cNvPr id="33833" name="Shape 262"/>
          <p:cNvGrpSpPr>
            <a:grpSpLocks/>
          </p:cNvGrpSpPr>
          <p:nvPr/>
        </p:nvGrpSpPr>
        <p:grpSpPr bwMode="auto">
          <a:xfrm>
            <a:off x="3124200" y="2290763"/>
            <a:ext cx="147638" cy="257175"/>
            <a:chOff x="0" y="0"/>
            <a:chExt cx="2147483647" cy="2147483647"/>
          </a:xfrm>
        </p:grpSpPr>
        <p:cxnSp>
          <p:nvCxnSpPr>
            <p:cNvPr id="33843" name="Shape 263"/>
            <p:cNvCxnSpPr>
              <a:cxnSpLocks noChangeShapeType="1"/>
            </p:cNvCxnSpPr>
            <p:nvPr/>
          </p:nvCxnSpPr>
          <p:spPr bwMode="auto">
            <a:xfrm>
              <a:off x="1062208315" y="516982887"/>
              <a:ext cx="23099412" cy="1113509316"/>
            </a:xfrm>
            <a:prstGeom prst="straightConnector1">
              <a:avLst/>
            </a:prstGeom>
            <a:noFill/>
            <a:ln w="38100">
              <a:solidFill>
                <a:srgbClr val="558ED5">
                  <a:alpha val="59607"/>
                </a:srgbClr>
              </a:solidFill>
              <a:miter lim="800000"/>
              <a:headEnd/>
              <a:tailEnd/>
            </a:ln>
            <a:extLst>
              <a:ext uri="{909E8E84-426E-40DD-AFC4-6F175D3DCCD1}">
                <a14:hiddenFill xmlns:a14="http://schemas.microsoft.com/office/drawing/2010/main">
                  <a:noFill/>
                </a14:hiddenFill>
              </a:ext>
            </a:extLst>
          </p:spPr>
        </p:cxnSp>
        <p:sp>
          <p:nvSpPr>
            <p:cNvPr id="33844" name="Shape 264"/>
            <p:cNvSpPr>
              <a:spLocks noChangeArrowheads="1"/>
            </p:cNvSpPr>
            <p:nvPr/>
          </p:nvSpPr>
          <p:spPr bwMode="auto">
            <a:xfrm rot="5400000">
              <a:off x="-1" y="1023996791"/>
              <a:ext cx="0" cy="0"/>
            </a:xfrm>
            <a:prstGeom prst="chevron">
              <a:avLst>
                <a:gd name="adj" fmla="val -2147483648"/>
              </a:avLst>
            </a:prstGeom>
            <a:solidFill>
              <a:srgbClr val="558ED5">
                <a:alpha val="5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endParaRPr lang="en-US" sz="4000">
                <a:solidFill>
                  <a:srgbClr val="000000"/>
                </a:solidFill>
                <a:cs typeface="Arial" charset="0"/>
                <a:sym typeface="Arial" charset="0"/>
              </a:endParaRPr>
            </a:p>
          </p:txBody>
        </p:sp>
        <p:sp>
          <p:nvSpPr>
            <p:cNvPr id="33845" name="Shape 265"/>
            <p:cNvSpPr>
              <a:spLocks noChangeArrowheads="1"/>
            </p:cNvSpPr>
            <p:nvPr/>
          </p:nvSpPr>
          <p:spPr bwMode="auto">
            <a:xfrm rot="5400000" flipH="1">
              <a:off x="156772059" y="-89514507"/>
              <a:ext cx="1810857023" cy="1213001364"/>
            </a:xfrm>
            <a:prstGeom prst="chevron">
              <a:avLst>
                <a:gd name="adj" fmla="val 10803"/>
              </a:avLst>
            </a:prstGeom>
            <a:solidFill>
              <a:srgbClr val="558ED5">
                <a:alpha val="5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endParaRPr lang="en-US" sz="4000">
                <a:solidFill>
                  <a:srgbClr val="000000"/>
                </a:solidFill>
                <a:cs typeface="Arial" charset="0"/>
                <a:sym typeface="Arial" charset="0"/>
              </a:endParaRPr>
            </a:p>
          </p:txBody>
        </p:sp>
      </p:grpSp>
      <p:sp>
        <p:nvSpPr>
          <p:cNvPr id="33834" name="Shape 266"/>
          <p:cNvSpPr>
            <a:spLocks/>
          </p:cNvSpPr>
          <p:nvPr/>
        </p:nvSpPr>
        <p:spPr bwMode="auto">
          <a:xfrm>
            <a:off x="3519488" y="2057400"/>
            <a:ext cx="3805237" cy="438150"/>
          </a:xfrm>
          <a:custGeom>
            <a:avLst/>
            <a:gdLst>
              <a:gd name="T0" fmla="*/ 0 w 120000"/>
              <a:gd name="T1" fmla="*/ 0 h 120000"/>
              <a:gd name="T2" fmla="*/ 2147483647 w 120000"/>
              <a:gd name="T3" fmla="*/ 11281209 h 120000"/>
              <a:gd name="T4" fmla="*/ 2147483647 w 120000"/>
              <a:gd name="T5" fmla="*/ 1038169742 h 120000"/>
              <a:gd name="T6" fmla="*/ 0 60000 65536"/>
              <a:gd name="T7" fmla="*/ 0 60000 65536"/>
              <a:gd name="T8" fmla="*/ 0 60000 65536"/>
              <a:gd name="T9" fmla="*/ 0 w 120000"/>
              <a:gd name="T10" fmla="*/ 0 h 120000"/>
              <a:gd name="T11" fmla="*/ 120000 w 120000"/>
              <a:gd name="T12" fmla="*/ 120000 h 120000"/>
            </a:gdLst>
            <a:ahLst/>
            <a:cxnLst>
              <a:cxn ang="T6">
                <a:pos x="T0" y="T1"/>
              </a:cxn>
              <a:cxn ang="T7">
                <a:pos x="T2" y="T3"/>
              </a:cxn>
              <a:cxn ang="T8">
                <a:pos x="T4" y="T5"/>
              </a:cxn>
            </a:cxnLst>
            <a:rect l="T9" t="T10" r="T11" b="T12"/>
            <a:pathLst>
              <a:path w="120000" h="120000" extrusionOk="0">
                <a:moveTo>
                  <a:pt x="0" y="0"/>
                </a:moveTo>
                <a:lnTo>
                  <a:pt x="120000" y="1304"/>
                </a:lnTo>
                <a:lnTo>
                  <a:pt x="120000" y="119999"/>
                </a:lnTo>
              </a:path>
            </a:pathLst>
          </a:custGeom>
          <a:noFill/>
          <a:ln w="38100" cap="flat" cmpd="sng">
            <a:solidFill>
              <a:srgbClr val="558ED5">
                <a:alpha val="59607"/>
              </a:srgbClr>
            </a:solidFill>
            <a:prstDash val="solid"/>
            <a:miter lim="800000"/>
            <a:headEnd type="stealth" w="lg" len="lg"/>
            <a:tailEnd type="stealth" w="lg" len="lg"/>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sp>
        <p:nvSpPr>
          <p:cNvPr id="33835" name="Shape 267"/>
          <p:cNvSpPr>
            <a:spLocks/>
          </p:cNvSpPr>
          <p:nvPr/>
        </p:nvSpPr>
        <p:spPr bwMode="auto">
          <a:xfrm>
            <a:off x="3519488" y="2238375"/>
            <a:ext cx="3133725" cy="504825"/>
          </a:xfrm>
          <a:custGeom>
            <a:avLst/>
            <a:gdLst>
              <a:gd name="T0" fmla="*/ 0 w 120000"/>
              <a:gd name="T1" fmla="*/ 0 h 120000"/>
              <a:gd name="T2" fmla="*/ 2147483647 w 120000"/>
              <a:gd name="T3" fmla="*/ 30409720 h 120000"/>
              <a:gd name="T4" fmla="*/ 2147483647 w 120000"/>
              <a:gd name="T5" fmla="*/ 2147483647 h 120000"/>
              <a:gd name="T6" fmla="*/ 0 60000 65536"/>
              <a:gd name="T7" fmla="*/ 0 60000 65536"/>
              <a:gd name="T8" fmla="*/ 0 60000 65536"/>
              <a:gd name="T9" fmla="*/ 0 w 120000"/>
              <a:gd name="T10" fmla="*/ 0 h 120000"/>
              <a:gd name="T11" fmla="*/ 120000 w 120000"/>
              <a:gd name="T12" fmla="*/ 120000 h 120000"/>
            </a:gdLst>
            <a:ahLst/>
            <a:cxnLst>
              <a:cxn ang="T6">
                <a:pos x="T0" y="T1"/>
              </a:cxn>
              <a:cxn ang="T7">
                <a:pos x="T2" y="T3"/>
              </a:cxn>
              <a:cxn ang="T8">
                <a:pos x="T4" y="T5"/>
              </a:cxn>
            </a:cxnLst>
            <a:rect l="T9" t="T10" r="T11" b="T12"/>
            <a:pathLst>
              <a:path w="120000" h="120000" extrusionOk="0">
                <a:moveTo>
                  <a:pt x="0" y="0"/>
                </a:moveTo>
                <a:lnTo>
                  <a:pt x="120000" y="1304"/>
                </a:lnTo>
                <a:lnTo>
                  <a:pt x="120000" y="119999"/>
                </a:lnTo>
              </a:path>
            </a:pathLst>
          </a:custGeom>
          <a:noFill/>
          <a:ln w="38100" cap="flat" cmpd="sng">
            <a:solidFill>
              <a:srgbClr val="558ED5">
                <a:alpha val="59607"/>
              </a:srgbClr>
            </a:solidFill>
            <a:prstDash val="solid"/>
            <a:miter lim="800000"/>
            <a:headEnd type="stealth" w="lg" len="lg"/>
            <a:tailEnd type="stealth" w="lg" len="lg"/>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sp>
        <p:nvSpPr>
          <p:cNvPr id="33836" name="Shape 268"/>
          <p:cNvSpPr>
            <a:spLocks/>
          </p:cNvSpPr>
          <p:nvPr/>
        </p:nvSpPr>
        <p:spPr bwMode="auto">
          <a:xfrm>
            <a:off x="3349625" y="1692275"/>
            <a:ext cx="300038" cy="273050"/>
          </a:xfrm>
          <a:custGeom>
            <a:avLst/>
            <a:gdLst>
              <a:gd name="T0" fmla="*/ 0 w 120000"/>
              <a:gd name="T1" fmla="*/ 37897285 h 120000"/>
              <a:gd name="T2" fmla="*/ 0 w 120000"/>
              <a:gd name="T3" fmla="*/ 0 h 120000"/>
              <a:gd name="T4" fmla="*/ 73307162 w 120000"/>
              <a:gd name="T5" fmla="*/ 0 h 120000"/>
              <a:gd name="T6" fmla="*/ 0 60000 65536"/>
              <a:gd name="T7" fmla="*/ 0 60000 65536"/>
              <a:gd name="T8" fmla="*/ 0 60000 65536"/>
              <a:gd name="T9" fmla="*/ 0 w 120000"/>
              <a:gd name="T10" fmla="*/ 0 h 120000"/>
              <a:gd name="T11" fmla="*/ 120000 w 120000"/>
              <a:gd name="T12" fmla="*/ 120000 h 120000"/>
            </a:gdLst>
            <a:ahLst/>
            <a:cxnLst>
              <a:cxn ang="T6">
                <a:pos x="T0" y="T1"/>
              </a:cxn>
              <a:cxn ang="T7">
                <a:pos x="T2" y="T3"/>
              </a:cxn>
              <a:cxn ang="T8">
                <a:pos x="T4" y="T5"/>
              </a:cxn>
            </a:cxnLst>
            <a:rect l="T9" t="T10" r="T11" b="T12"/>
            <a:pathLst>
              <a:path w="120000" h="120000" extrusionOk="0">
                <a:moveTo>
                  <a:pt x="0" y="120000"/>
                </a:moveTo>
                <a:lnTo>
                  <a:pt x="0" y="0"/>
                </a:lnTo>
                <a:lnTo>
                  <a:pt x="120000" y="0"/>
                </a:lnTo>
              </a:path>
            </a:pathLst>
          </a:custGeom>
          <a:noFill/>
          <a:ln w="38100" cap="flat" cmpd="sng">
            <a:solidFill>
              <a:srgbClr val="558ED5">
                <a:alpha val="59607"/>
              </a:srgbClr>
            </a:solidFill>
            <a:prstDash val="solid"/>
            <a:miter lim="800000"/>
            <a:headEnd type="stealth" w="lg" len="lg"/>
            <a:tailEnd type="stealth" w="lg" len="lg"/>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sp>
        <p:nvSpPr>
          <p:cNvPr id="33837" name="Shape 269"/>
          <p:cNvSpPr>
            <a:spLocks/>
          </p:cNvSpPr>
          <p:nvPr/>
        </p:nvSpPr>
        <p:spPr bwMode="auto">
          <a:xfrm>
            <a:off x="2195513" y="4051300"/>
            <a:ext cx="171450" cy="768350"/>
          </a:xfrm>
          <a:custGeom>
            <a:avLst/>
            <a:gdLst>
              <a:gd name="T0" fmla="*/ 0 w 120000"/>
              <a:gd name="T1" fmla="*/ 2147483647 h 120000"/>
              <a:gd name="T2" fmla="*/ 72929 w 120000"/>
              <a:gd name="T3" fmla="*/ 0 h 120000"/>
              <a:gd name="T4" fmla="*/ 1458394 w 120000"/>
              <a:gd name="T5" fmla="*/ 0 h 120000"/>
              <a:gd name="T6" fmla="*/ 0 60000 65536"/>
              <a:gd name="T7" fmla="*/ 0 60000 65536"/>
              <a:gd name="T8" fmla="*/ 0 60000 65536"/>
              <a:gd name="T9" fmla="*/ 0 w 120000"/>
              <a:gd name="T10" fmla="*/ 0 h 120000"/>
              <a:gd name="T11" fmla="*/ 120000 w 120000"/>
              <a:gd name="T12" fmla="*/ 120000 h 120000"/>
            </a:gdLst>
            <a:ahLst/>
            <a:cxnLst>
              <a:cxn ang="T6">
                <a:pos x="T0" y="T1"/>
              </a:cxn>
              <a:cxn ang="T7">
                <a:pos x="T2" y="T3"/>
              </a:cxn>
              <a:cxn ang="T8">
                <a:pos x="T4" y="T5"/>
              </a:cxn>
            </a:cxnLst>
            <a:rect l="T9" t="T10" r="T11" b="T12"/>
            <a:pathLst>
              <a:path w="120000" h="120000" extrusionOk="0">
                <a:moveTo>
                  <a:pt x="0" y="120000"/>
                </a:moveTo>
                <a:cubicBezTo>
                  <a:pt x="2000" y="79999"/>
                  <a:pt x="3999" y="40000"/>
                  <a:pt x="6000" y="0"/>
                </a:cubicBezTo>
                <a:lnTo>
                  <a:pt x="120000" y="0"/>
                </a:lnTo>
              </a:path>
            </a:pathLst>
          </a:custGeom>
          <a:noFill/>
          <a:ln w="19050" cap="flat" cmpd="sng">
            <a:solidFill>
              <a:srgbClr val="0000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a:p>
        </p:txBody>
      </p:sp>
      <p:grpSp>
        <p:nvGrpSpPr>
          <p:cNvPr id="33838" name="Shape 270"/>
          <p:cNvGrpSpPr>
            <a:grpSpLocks/>
          </p:cNvGrpSpPr>
          <p:nvPr/>
        </p:nvGrpSpPr>
        <p:grpSpPr bwMode="auto">
          <a:xfrm>
            <a:off x="2362200" y="2519363"/>
            <a:ext cx="1916113" cy="2243137"/>
            <a:chOff x="0" y="0"/>
            <a:chExt cx="2147483647" cy="2147483647"/>
          </a:xfrm>
        </p:grpSpPr>
        <p:pic>
          <p:nvPicPr>
            <p:cNvPr id="33841" name="Shape 27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2" name="Shape 272"/>
            <p:cNvSpPr txBox="1">
              <a:spLocks noChangeArrowheads="1"/>
            </p:cNvSpPr>
            <p:nvPr/>
          </p:nvSpPr>
          <p:spPr bwMode="auto">
            <a:xfrm>
              <a:off x="494615161" y="27356192"/>
              <a:ext cx="1234757992" cy="183896264"/>
            </a:xfrm>
            <a:prstGeom prst="rect">
              <a:avLst/>
            </a:prstGeom>
            <a:solidFill>
              <a:srgbClr val="EEEC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99"/>
                </a:buClr>
                <a:buSzPct val="25000"/>
              </a:pPr>
              <a:r>
                <a:rPr lang="en-US" sz="600" b="1">
                  <a:solidFill>
                    <a:srgbClr val="000099"/>
                  </a:solidFill>
                  <a:cs typeface="Arial" charset="0"/>
                  <a:sym typeface="Arial" charset="0"/>
                </a:rPr>
                <a:t>Continuous Monitoring</a:t>
              </a:r>
            </a:p>
          </p:txBody>
        </p:sp>
      </p:grpSp>
      <p:cxnSp>
        <p:nvCxnSpPr>
          <p:cNvPr id="33839" name="Shape 273"/>
          <p:cNvCxnSpPr>
            <a:cxnSpLocks noChangeShapeType="1"/>
          </p:cNvCxnSpPr>
          <p:nvPr/>
        </p:nvCxnSpPr>
        <p:spPr bwMode="auto">
          <a:xfrm>
            <a:off x="8024813" y="803275"/>
            <a:ext cx="0" cy="1682750"/>
          </a:xfrm>
          <a:prstGeom prst="straightConnector1">
            <a:avLst/>
          </a:prstGeom>
          <a:noFill/>
          <a:ln w="19050">
            <a:solidFill>
              <a:srgbClr val="000099"/>
            </a:solidFill>
            <a:miter lim="800000"/>
            <a:headEnd/>
            <a:tailEnd type="stealth" w="lg" len="lg"/>
          </a:ln>
          <a:extLst>
            <a:ext uri="{909E8E84-426E-40DD-AFC4-6F175D3DCCD1}">
              <a14:hiddenFill xmlns:a14="http://schemas.microsoft.com/office/drawing/2010/main">
                <a:noFill/>
              </a14:hiddenFill>
            </a:ext>
          </a:extLst>
        </p:spPr>
      </p:cxnSp>
      <p:sp>
        <p:nvSpPr>
          <p:cNvPr id="33840" name="Shape 274"/>
          <p:cNvSpPr txBox="1">
            <a:spLocks noChangeArrowheads="1"/>
          </p:cNvSpPr>
          <p:nvPr/>
        </p:nvSpPr>
        <p:spPr bwMode="auto">
          <a:xfrm>
            <a:off x="457200" y="15240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99"/>
              </a:buClr>
              <a:buSzPct val="25000"/>
            </a:pPr>
            <a:r>
              <a:rPr lang="en-US" sz="2800">
                <a:solidFill>
                  <a:srgbClr val="000099"/>
                </a:solidFill>
                <a:cs typeface="Arial" charset="0"/>
                <a:sym typeface="Arial" charset="0"/>
              </a:rPr>
              <a:t>LCMAP Conceptual Framework and Flow</a:t>
            </a:r>
          </a:p>
        </p:txBody>
      </p:sp>
    </p:spTree>
    <p:extLst>
      <p:ext uri="{BB962C8B-B14F-4D97-AF65-F5344CB8AC3E}">
        <p14:creationId xmlns:p14="http://schemas.microsoft.com/office/powerpoint/2010/main" val="2308819286"/>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Shape 288"/>
          <p:cNvGrpSpPr>
            <a:grpSpLocks/>
          </p:cNvGrpSpPr>
          <p:nvPr/>
        </p:nvGrpSpPr>
        <p:grpSpPr bwMode="auto">
          <a:xfrm>
            <a:off x="414338" y="3084513"/>
            <a:ext cx="8256587" cy="2857500"/>
            <a:chOff x="0" y="0"/>
            <a:chExt cx="2147483647" cy="2147483647"/>
          </a:xfrm>
        </p:grpSpPr>
        <p:grpSp>
          <p:nvGrpSpPr>
            <p:cNvPr id="35863" name="Shape 289"/>
            <p:cNvGrpSpPr>
              <a:grpSpLocks/>
            </p:cNvGrpSpPr>
            <p:nvPr/>
          </p:nvGrpSpPr>
          <p:grpSpPr bwMode="auto">
            <a:xfrm>
              <a:off x="0" y="0"/>
              <a:ext cx="2147483647" cy="2147483647"/>
              <a:chOff x="0" y="0"/>
              <a:chExt cx="2147483647" cy="2147483647"/>
            </a:xfrm>
          </p:grpSpPr>
          <p:grpSp>
            <p:nvGrpSpPr>
              <p:cNvPr id="35865" name="Shape 290"/>
              <p:cNvGrpSpPr>
                <a:grpSpLocks/>
              </p:cNvGrpSpPr>
              <p:nvPr/>
            </p:nvGrpSpPr>
            <p:grpSpPr bwMode="auto">
              <a:xfrm>
                <a:off x="0" y="0"/>
                <a:ext cx="2147483647" cy="2147483647"/>
                <a:chOff x="0" y="0"/>
                <a:chExt cx="2147483647" cy="2147483647"/>
              </a:xfrm>
            </p:grpSpPr>
            <p:sp>
              <p:nvSpPr>
                <p:cNvPr id="35867" name="Shape 291"/>
                <p:cNvSpPr txBox="1">
                  <a:spLocks noChangeArrowheads="1"/>
                </p:cNvSpPr>
                <p:nvPr/>
              </p:nvSpPr>
              <p:spPr bwMode="auto">
                <a:xfrm>
                  <a:off x="4757115" y="0"/>
                  <a:ext cx="2142726531" cy="2147483647"/>
                </a:xfrm>
                <a:prstGeom prst="rect">
                  <a:avLst/>
                </a:prstGeom>
                <a:solidFill>
                  <a:srgbClr val="BFBFBF"/>
                </a:solidFill>
                <a:ln w="12700">
                  <a:solidFill>
                    <a:schemeClr val="tx1"/>
                  </a:solidFill>
                  <a:miter lim="800000"/>
                  <a:headEnd/>
                  <a:tailEnd/>
                </a:ln>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sym typeface="Arial" charset="0"/>
                  </a:endParaRPr>
                </a:p>
              </p:txBody>
            </p:sp>
            <p:grpSp>
              <p:nvGrpSpPr>
                <p:cNvPr id="35868" name="Shape 292"/>
                <p:cNvGrpSpPr>
                  <a:grpSpLocks/>
                </p:cNvGrpSpPr>
                <p:nvPr/>
              </p:nvGrpSpPr>
              <p:grpSpPr bwMode="auto">
                <a:xfrm>
                  <a:off x="25083087" y="204802981"/>
                  <a:ext cx="2100711882" cy="1854395767"/>
                  <a:chOff x="0" y="0"/>
                  <a:chExt cx="2147483647" cy="2147483647"/>
                </a:xfrm>
              </p:grpSpPr>
              <p:grpSp>
                <p:nvGrpSpPr>
                  <p:cNvPr id="35874" name="Shape 293"/>
                  <p:cNvGrpSpPr>
                    <a:grpSpLocks/>
                  </p:cNvGrpSpPr>
                  <p:nvPr/>
                </p:nvGrpSpPr>
                <p:grpSpPr bwMode="auto">
                  <a:xfrm>
                    <a:off x="0" y="0"/>
                    <a:ext cx="2147483647" cy="2101875549"/>
                    <a:chOff x="0" y="0"/>
                    <a:chExt cx="2147483647" cy="2147483647"/>
                  </a:xfrm>
                </p:grpSpPr>
                <p:pic>
                  <p:nvPicPr>
                    <p:cNvPr id="35876" name="Shape 29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7" name="Shape 295"/>
                    <p:cNvSpPr>
                      <a:spLocks noChangeArrowheads="1"/>
                    </p:cNvSpPr>
                    <p:nvPr/>
                  </p:nvSpPr>
                  <p:spPr bwMode="auto">
                    <a:xfrm>
                      <a:off x="1198333459" y="580636286"/>
                      <a:ext cx="44745733" cy="151040254"/>
                    </a:xfrm>
                    <a:prstGeom prst="ellipse">
                      <a:avLst/>
                    </a:prstGeom>
                    <a:noFill/>
                    <a:ln w="3175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sz="4000">
                        <a:solidFill>
                          <a:srgbClr val="000000"/>
                        </a:solidFill>
                        <a:sym typeface="Arial" charset="0"/>
                      </a:endParaRPr>
                    </a:p>
                  </p:txBody>
                </p:sp>
                <p:sp>
                  <p:nvSpPr>
                    <p:cNvPr id="35878" name="Shape 296"/>
                    <p:cNvSpPr>
                      <a:spLocks noChangeArrowheads="1"/>
                    </p:cNvSpPr>
                    <p:nvPr/>
                  </p:nvSpPr>
                  <p:spPr bwMode="auto">
                    <a:xfrm>
                      <a:off x="1514931133" y="1198912363"/>
                      <a:ext cx="44323799" cy="151040254"/>
                    </a:xfrm>
                    <a:prstGeom prst="ellipse">
                      <a:avLst/>
                    </a:prstGeom>
                    <a:noFill/>
                    <a:ln w="3175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sz="4000">
                        <a:solidFill>
                          <a:srgbClr val="000000"/>
                        </a:solidFill>
                        <a:sym typeface="Arial" charset="0"/>
                      </a:endParaRPr>
                    </a:p>
                  </p:txBody>
                </p:sp>
                <p:sp>
                  <p:nvSpPr>
                    <p:cNvPr id="35879" name="Shape 297"/>
                    <p:cNvSpPr>
                      <a:spLocks noChangeArrowheads="1"/>
                    </p:cNvSpPr>
                    <p:nvPr/>
                  </p:nvSpPr>
                  <p:spPr bwMode="auto">
                    <a:xfrm>
                      <a:off x="761006474" y="971646975"/>
                      <a:ext cx="44745733" cy="152451310"/>
                    </a:xfrm>
                    <a:prstGeom prst="ellipse">
                      <a:avLst/>
                    </a:prstGeom>
                    <a:noFill/>
                    <a:ln w="3175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sz="4000">
                        <a:solidFill>
                          <a:srgbClr val="000000"/>
                        </a:solidFill>
                        <a:sym typeface="Arial" charset="0"/>
                      </a:endParaRPr>
                    </a:p>
                  </p:txBody>
                </p:sp>
                <p:sp>
                  <p:nvSpPr>
                    <p:cNvPr id="35880" name="Shape 298"/>
                    <p:cNvSpPr>
                      <a:spLocks noChangeArrowheads="1"/>
                    </p:cNvSpPr>
                    <p:nvPr/>
                  </p:nvSpPr>
                  <p:spPr bwMode="auto">
                    <a:xfrm>
                      <a:off x="249807041" y="717560799"/>
                      <a:ext cx="44745733" cy="152451310"/>
                    </a:xfrm>
                    <a:prstGeom prst="ellipse">
                      <a:avLst/>
                    </a:prstGeom>
                    <a:noFill/>
                    <a:ln w="3175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p>
                      <a:endParaRPr lang="en-US" sz="4000">
                        <a:solidFill>
                          <a:srgbClr val="000000"/>
                        </a:solidFill>
                        <a:sym typeface="Arial" charset="0"/>
                      </a:endParaRPr>
                    </a:p>
                  </p:txBody>
                </p:sp>
              </p:grpSp>
              <p:sp>
                <p:nvSpPr>
                  <p:cNvPr id="35875" name="Shape 299"/>
                  <p:cNvSpPr txBox="1">
                    <a:spLocks noChangeArrowheads="1"/>
                  </p:cNvSpPr>
                  <p:nvPr/>
                </p:nvSpPr>
                <p:spPr bwMode="auto">
                  <a:xfrm>
                    <a:off x="1024837999" y="1989980107"/>
                    <a:ext cx="149856193" cy="157503539"/>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sym typeface="Arial" charset="0"/>
                    </a:endParaRPr>
                  </a:p>
                </p:txBody>
              </p:sp>
            </p:grpSp>
            <p:grpSp>
              <p:nvGrpSpPr>
                <p:cNvPr id="35869" name="Shape 300"/>
                <p:cNvGrpSpPr>
                  <a:grpSpLocks/>
                </p:cNvGrpSpPr>
                <p:nvPr/>
              </p:nvGrpSpPr>
              <p:grpSpPr bwMode="auto">
                <a:xfrm>
                  <a:off x="0" y="141877318"/>
                  <a:ext cx="65012782" cy="1910401849"/>
                  <a:chOff x="0" y="0"/>
                  <a:chExt cx="2147483647" cy="2147483647"/>
                </a:xfrm>
              </p:grpSpPr>
              <p:sp>
                <p:nvSpPr>
                  <p:cNvPr id="35872" name="Shape 301"/>
                  <p:cNvSpPr txBox="1">
                    <a:spLocks noChangeArrowheads="1"/>
                  </p:cNvSpPr>
                  <p:nvPr/>
                </p:nvSpPr>
                <p:spPr bwMode="auto">
                  <a:xfrm>
                    <a:off x="525417164" y="578123325"/>
                    <a:ext cx="1309436436" cy="1158714148"/>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sym typeface="Arial" charset="0"/>
                    </a:endParaRPr>
                  </a:p>
                </p:txBody>
              </p:sp>
              <p:pic>
                <p:nvPicPr>
                  <p:cNvPr id="35873" name="Shape 30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47483647" cy="214748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70" name="Shape 303"/>
                <p:cNvSpPr txBox="1">
                  <a:spLocks noChangeArrowheads="1"/>
                </p:cNvSpPr>
                <p:nvPr/>
              </p:nvSpPr>
              <p:spPr bwMode="auto">
                <a:xfrm>
                  <a:off x="1032225028" y="1916196330"/>
                  <a:ext cx="146418097" cy="23128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C00000"/>
                    </a:buClr>
                    <a:buSzPct val="25000"/>
                  </a:pPr>
                  <a:r>
                    <a:rPr lang="en-US" sz="1400">
                      <a:solidFill>
                        <a:srgbClr val="C00000"/>
                      </a:solidFill>
                      <a:sym typeface="Arial" charset="0"/>
                    </a:rPr>
                    <a:t>Date</a:t>
                  </a:r>
                </a:p>
              </p:txBody>
            </p:sp>
            <p:sp>
              <p:nvSpPr>
                <p:cNvPr id="35871" name="Shape 304"/>
                <p:cNvSpPr txBox="1">
                  <a:spLocks noChangeArrowheads="1"/>
                </p:cNvSpPr>
                <p:nvPr/>
              </p:nvSpPr>
              <p:spPr bwMode="auto">
                <a:xfrm>
                  <a:off x="203072465" y="1465738060"/>
                  <a:ext cx="515355303" cy="300673326"/>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C00000"/>
                    </a:buClr>
                    <a:buSzPct val="25000"/>
                  </a:pPr>
                  <a:r>
                    <a:rPr lang="en-US" sz="1800">
                      <a:solidFill>
                        <a:srgbClr val="C00000"/>
                      </a:solidFill>
                      <a:sym typeface="Arial" charset="0"/>
                    </a:rPr>
                    <a:t>Landsat Band 5</a:t>
                  </a:r>
                </a:p>
              </p:txBody>
            </p:sp>
          </p:grpSp>
          <p:sp>
            <p:nvSpPr>
              <p:cNvPr id="35866" name="Shape 305"/>
              <p:cNvSpPr txBox="1">
                <a:spLocks noChangeArrowheads="1"/>
              </p:cNvSpPr>
              <p:nvPr/>
            </p:nvSpPr>
            <p:spPr bwMode="auto">
              <a:xfrm>
                <a:off x="84040698" y="1851608626"/>
                <a:ext cx="1942452127" cy="103794708"/>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endParaRPr lang="en-US" sz="4000">
                  <a:solidFill>
                    <a:srgbClr val="000000"/>
                  </a:solidFill>
                  <a:sym typeface="Arial" charset="0"/>
                </a:endParaRPr>
              </a:p>
            </p:txBody>
          </p:sp>
        </p:grpSp>
        <p:sp>
          <p:nvSpPr>
            <p:cNvPr id="35864" name="Shape 306"/>
            <p:cNvSpPr txBox="1">
              <a:spLocks noChangeArrowheads="1"/>
            </p:cNvSpPr>
            <p:nvPr/>
          </p:nvSpPr>
          <p:spPr bwMode="auto">
            <a:xfrm>
              <a:off x="59859327" y="1813754461"/>
              <a:ext cx="1992485661" cy="18502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C00000"/>
                </a:buClr>
                <a:buSzPct val="25000"/>
              </a:pPr>
              <a:r>
                <a:rPr lang="en-US" sz="1000" b="1">
                  <a:solidFill>
                    <a:srgbClr val="C00000"/>
                  </a:solidFill>
                  <a:sym typeface="Arial" charset="0"/>
                </a:rPr>
                <a:t>1984     1986       1988       1990      1992       1994       1996      1998       2000       2002      2004       2006       2008      2010       2012</a:t>
              </a:r>
            </a:p>
          </p:txBody>
        </p:sp>
      </p:grpSp>
      <p:pic>
        <p:nvPicPr>
          <p:cNvPr id="35843" name="Shape 30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38"/>
            <a:ext cx="2259013" cy="21066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4" name="Shape 30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3950" y="304800"/>
            <a:ext cx="2300288" cy="2139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5845" name="Shape 309"/>
          <p:cNvCxnSpPr>
            <a:cxnSpLocks noChangeShapeType="1"/>
          </p:cNvCxnSpPr>
          <p:nvPr/>
        </p:nvCxnSpPr>
        <p:spPr bwMode="auto">
          <a:xfrm rot="10800000" flipH="1">
            <a:off x="1535113" y="1073150"/>
            <a:ext cx="7937" cy="3090863"/>
          </a:xfrm>
          <a:prstGeom prst="straightConnector1">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cxnSp>
      <p:cxnSp>
        <p:nvCxnSpPr>
          <p:cNvPr id="35846" name="Shape 310"/>
          <p:cNvCxnSpPr>
            <a:cxnSpLocks noChangeShapeType="1"/>
          </p:cNvCxnSpPr>
          <p:nvPr/>
        </p:nvCxnSpPr>
        <p:spPr bwMode="auto">
          <a:xfrm rot="10800000" flipH="1">
            <a:off x="3457575" y="1344613"/>
            <a:ext cx="52388" cy="3105150"/>
          </a:xfrm>
          <a:prstGeom prst="straightConnector1">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cxnSp>
      <p:sp>
        <p:nvSpPr>
          <p:cNvPr id="35847" name="Shape 311"/>
          <p:cNvSpPr txBox="1">
            <a:spLocks noChangeArrowheads="1"/>
          </p:cNvSpPr>
          <p:nvPr/>
        </p:nvSpPr>
        <p:spPr bwMode="auto">
          <a:xfrm>
            <a:off x="2947988" y="285750"/>
            <a:ext cx="1182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FFFFFF"/>
              </a:buClr>
              <a:buSzPct val="25000"/>
            </a:pPr>
            <a:r>
              <a:rPr lang="en-US" sz="2000">
                <a:solidFill>
                  <a:srgbClr val="FFFFFF"/>
                </a:solidFill>
                <a:sym typeface="Arial" charset="0"/>
              </a:rPr>
              <a:t>Hay field</a:t>
            </a:r>
          </a:p>
        </p:txBody>
      </p:sp>
      <p:pic>
        <p:nvPicPr>
          <p:cNvPr id="35848" name="Shape 31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0388" y="615950"/>
            <a:ext cx="2314575" cy="20732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Shape 313"/>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113" y="922338"/>
            <a:ext cx="2273300" cy="2079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5850" name="Shape 314"/>
          <p:cNvCxnSpPr>
            <a:cxnSpLocks noChangeShapeType="1"/>
          </p:cNvCxnSpPr>
          <p:nvPr/>
        </p:nvCxnSpPr>
        <p:spPr bwMode="auto">
          <a:xfrm rot="10800000" flipH="1">
            <a:off x="5102225" y="1654175"/>
            <a:ext cx="379413" cy="2355850"/>
          </a:xfrm>
          <a:prstGeom prst="straightConnector1">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cxnSp>
      <p:sp>
        <p:nvSpPr>
          <p:cNvPr id="35851" name="Shape 315"/>
          <p:cNvSpPr txBox="1">
            <a:spLocks noChangeArrowheads="1"/>
          </p:cNvSpPr>
          <p:nvPr/>
        </p:nvSpPr>
        <p:spPr bwMode="auto">
          <a:xfrm>
            <a:off x="4724400" y="633413"/>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FFFFFF"/>
              </a:buClr>
              <a:buSzPct val="25000"/>
            </a:pPr>
            <a:r>
              <a:rPr lang="en-US" sz="2000">
                <a:solidFill>
                  <a:srgbClr val="FFFFFF"/>
                </a:solidFill>
                <a:sym typeface="Arial" charset="0"/>
              </a:rPr>
              <a:t>In conversion</a:t>
            </a:r>
          </a:p>
        </p:txBody>
      </p:sp>
      <p:sp>
        <p:nvSpPr>
          <p:cNvPr id="35852" name="Shape 316"/>
          <p:cNvSpPr txBox="1">
            <a:spLocks noChangeArrowheads="1"/>
          </p:cNvSpPr>
          <p:nvPr/>
        </p:nvSpPr>
        <p:spPr bwMode="auto">
          <a:xfrm>
            <a:off x="6910388" y="920750"/>
            <a:ext cx="1604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FFFFFF"/>
              </a:buClr>
              <a:buSzPct val="25000"/>
            </a:pPr>
            <a:r>
              <a:rPr lang="en-US" sz="2000">
                <a:solidFill>
                  <a:srgbClr val="FFFFFF"/>
                </a:solidFill>
                <a:sym typeface="Arial" charset="0"/>
              </a:rPr>
              <a:t>Developed</a:t>
            </a:r>
          </a:p>
        </p:txBody>
      </p:sp>
      <p:sp>
        <p:nvSpPr>
          <p:cNvPr id="35853" name="Shape 317"/>
          <p:cNvSpPr txBox="1">
            <a:spLocks noChangeArrowheads="1"/>
          </p:cNvSpPr>
          <p:nvPr/>
        </p:nvSpPr>
        <p:spPr bwMode="auto">
          <a:xfrm>
            <a:off x="958850" y="58738"/>
            <a:ext cx="128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FFFFFF"/>
              </a:buClr>
              <a:buSzPct val="25000"/>
            </a:pPr>
            <a:r>
              <a:rPr lang="en-US" sz="2000">
                <a:solidFill>
                  <a:srgbClr val="FFFFFF"/>
                </a:solidFill>
                <a:sym typeface="Arial" charset="0"/>
              </a:rPr>
              <a:t>Crop field</a:t>
            </a:r>
          </a:p>
        </p:txBody>
      </p:sp>
      <p:pic>
        <p:nvPicPr>
          <p:cNvPr id="35854" name="Shape 318"/>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0388" y="2749550"/>
            <a:ext cx="1693862" cy="1343025"/>
          </a:xfrm>
          <a:prstGeom prst="rect">
            <a:avLst/>
          </a:prstGeom>
          <a:noFill/>
          <a:ln w="38100">
            <a:solidFill>
              <a:srgbClr val="828282"/>
            </a:solidFill>
            <a:miter lim="800000"/>
            <a:headEnd/>
            <a:tailEnd/>
          </a:ln>
          <a:extLst>
            <a:ext uri="{909E8E84-426E-40DD-AFC4-6F175D3DCCD1}">
              <a14:hiddenFill xmlns:a14="http://schemas.microsoft.com/office/drawing/2010/main">
                <a:solidFill>
                  <a:srgbClr val="FFFFFF"/>
                </a:solidFill>
              </a14:hiddenFill>
            </a:ext>
          </a:extLst>
        </p:spPr>
      </p:pic>
      <p:cxnSp>
        <p:nvCxnSpPr>
          <p:cNvPr id="35855" name="Shape 319"/>
          <p:cNvCxnSpPr>
            <a:cxnSpLocks noChangeShapeType="1"/>
          </p:cNvCxnSpPr>
          <p:nvPr/>
        </p:nvCxnSpPr>
        <p:spPr bwMode="auto">
          <a:xfrm>
            <a:off x="7481888" y="1968500"/>
            <a:ext cx="114300" cy="1617663"/>
          </a:xfrm>
          <a:prstGeom prst="straightConnector1">
            <a:avLst/>
          </a:prstGeom>
          <a:noFill/>
          <a:ln w="25400">
            <a:solidFill>
              <a:srgbClr val="FF0000"/>
            </a:solidFill>
            <a:miter lim="800000"/>
            <a:headEnd/>
            <a:tailEnd type="stealth" w="lg" len="lg"/>
          </a:ln>
          <a:extLst>
            <a:ext uri="{909E8E84-426E-40DD-AFC4-6F175D3DCCD1}">
              <a14:hiddenFill xmlns:a14="http://schemas.microsoft.com/office/drawing/2010/main">
                <a:noFill/>
              </a14:hiddenFill>
            </a:ext>
          </a:extLst>
        </p:spPr>
      </p:cxnSp>
      <p:sp>
        <p:nvSpPr>
          <p:cNvPr id="35856" name="Shape 320"/>
          <p:cNvSpPr txBox="1">
            <a:spLocks noChangeArrowheads="1"/>
          </p:cNvSpPr>
          <p:nvPr/>
        </p:nvSpPr>
        <p:spPr bwMode="auto">
          <a:xfrm>
            <a:off x="2755900" y="-46038"/>
            <a:ext cx="6170613"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a:buClr>
                <a:srgbClr val="FFFFFF"/>
              </a:buClr>
              <a:buSzPct val="25000"/>
            </a:pPr>
            <a:r>
              <a:rPr lang="en-US" sz="2000" dirty="0">
                <a:solidFill>
                  <a:srgbClr val="FFC000"/>
                </a:solidFill>
                <a:sym typeface="Arial" charset="0"/>
              </a:rPr>
              <a:t>Spectral history of a location in Fort Collins, Colorado</a:t>
            </a:r>
          </a:p>
        </p:txBody>
      </p:sp>
      <p:cxnSp>
        <p:nvCxnSpPr>
          <p:cNvPr id="35857" name="Shape 321"/>
          <p:cNvCxnSpPr>
            <a:cxnSpLocks noChangeShapeType="1"/>
          </p:cNvCxnSpPr>
          <p:nvPr/>
        </p:nvCxnSpPr>
        <p:spPr bwMode="auto">
          <a:xfrm rot="10800000" flipH="1">
            <a:off x="6292850" y="1944688"/>
            <a:ext cx="1155700" cy="2760662"/>
          </a:xfrm>
          <a:prstGeom prst="straightConnector1">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cxnSp>
      <p:grpSp>
        <p:nvGrpSpPr>
          <p:cNvPr id="35858" name="Shape 322"/>
          <p:cNvGrpSpPr>
            <a:grpSpLocks/>
          </p:cNvGrpSpPr>
          <p:nvPr/>
        </p:nvGrpSpPr>
        <p:grpSpPr bwMode="auto">
          <a:xfrm>
            <a:off x="7035800" y="3852863"/>
            <a:ext cx="1512888" cy="295275"/>
            <a:chOff x="0" y="0"/>
            <a:chExt cx="2147483647" cy="2147483647"/>
          </a:xfrm>
        </p:grpSpPr>
        <p:sp>
          <p:nvSpPr>
            <p:cNvPr id="35861" name="Shape 323"/>
            <p:cNvSpPr txBox="1">
              <a:spLocks noChangeArrowheads="1"/>
            </p:cNvSpPr>
            <p:nvPr/>
          </p:nvSpPr>
          <p:spPr bwMode="auto">
            <a:xfrm>
              <a:off x="2492961" y="24175105"/>
              <a:ext cx="2144990685" cy="212330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000000"/>
                </a:buClr>
                <a:buSzPct val="25000"/>
              </a:pPr>
              <a:r>
                <a:rPr lang="en-US" sz="1300" b="1">
                  <a:solidFill>
                    <a:srgbClr val="000000"/>
                  </a:solidFill>
                  <a:sym typeface="Arial" charset="0"/>
                </a:rPr>
                <a:t>Ft. Collins USGS</a:t>
              </a:r>
            </a:p>
          </p:txBody>
        </p:sp>
        <p:sp>
          <p:nvSpPr>
            <p:cNvPr id="35862" name="Shape 324"/>
            <p:cNvSpPr txBox="1">
              <a:spLocks noChangeArrowheads="1"/>
            </p:cNvSpPr>
            <p:nvPr/>
          </p:nvSpPr>
          <p:spPr bwMode="auto">
            <a:xfrm>
              <a:off x="0" y="0"/>
              <a:ext cx="2144990685" cy="212330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C00000"/>
                </a:buClr>
                <a:buSzPct val="25000"/>
              </a:pPr>
              <a:r>
                <a:rPr lang="en-US" sz="1300" b="1">
                  <a:solidFill>
                    <a:srgbClr val="C00000"/>
                  </a:solidFill>
                  <a:sym typeface="Arial" charset="0"/>
                </a:rPr>
                <a:t>Ft. Collins USGS</a:t>
              </a:r>
            </a:p>
          </p:txBody>
        </p:sp>
      </p:grpSp>
      <p:sp>
        <p:nvSpPr>
          <p:cNvPr id="35859" name="Shape 325"/>
          <p:cNvSpPr txBox="1">
            <a:spLocks noChangeArrowheads="1"/>
          </p:cNvSpPr>
          <p:nvPr/>
        </p:nvSpPr>
        <p:spPr bwMode="auto">
          <a:xfrm>
            <a:off x="1765305" y="5907688"/>
            <a:ext cx="582642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buClr>
                <a:srgbClr val="FFFFFF"/>
              </a:buClr>
              <a:buSzPct val="25000"/>
            </a:pPr>
            <a:r>
              <a:rPr lang="en-US" sz="1200" dirty="0">
                <a:solidFill>
                  <a:schemeClr val="bg1"/>
                </a:solidFill>
                <a:sym typeface="Arial" charset="0"/>
              </a:rPr>
              <a:t>Z</a:t>
            </a:r>
            <a:r>
              <a:rPr lang="en-US" sz="1100" dirty="0">
                <a:solidFill>
                  <a:schemeClr val="bg1"/>
                </a:solidFill>
                <a:sym typeface="Arial" charset="0"/>
              </a:rPr>
              <a:t>hu, Z. and C.E. Woodcock. 2014. Continuous change detection and classification of land cover using all available Landsat data. Remote Sensing of Environment 144:152–171.</a:t>
            </a:r>
          </a:p>
        </p:txBody>
      </p:sp>
      <p:pic>
        <p:nvPicPr>
          <p:cNvPr id="35860" name="Shape 326"/>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2538" y="5667375"/>
            <a:ext cx="147796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1853"/>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304800" y="1905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3200" dirty="0">
                <a:solidFill>
                  <a:srgbClr val="FFC000"/>
                </a:solidFill>
                <a:effectLst>
                  <a:outerShdw blurRad="50800" dist="38100" dir="2700000" algn="tl" rotWithShape="0">
                    <a:srgbClr val="000000">
                      <a:alpha val="43000"/>
                    </a:srgbClr>
                  </a:outerShdw>
                </a:effectLst>
              </a:rPr>
              <a:t>Pacific Northwest Land Cover and Change</a:t>
            </a:r>
          </a:p>
        </p:txBody>
      </p:sp>
      <p:sp>
        <p:nvSpPr>
          <p:cNvPr id="36867" name="Rectangle 2"/>
          <p:cNvSpPr>
            <a:spLocks noChangeArrowheads="1"/>
          </p:cNvSpPr>
          <p:nvPr/>
        </p:nvSpPr>
        <p:spPr bwMode="auto">
          <a:xfrm>
            <a:off x="4011613" y="582613"/>
            <a:ext cx="3157537"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r>
              <a:rPr lang="en-US" sz="1400" u="sng" dirty="0">
                <a:solidFill>
                  <a:schemeClr val="bg1"/>
                </a:solidFill>
                <a:ea typeface="ＭＳ Ｐゴシック" charset="0"/>
              </a:rPr>
              <a:t>Land Cover Classes</a:t>
            </a:r>
          </a:p>
          <a:p>
            <a:pPr lvl="1">
              <a:buFont typeface="Arial" charset="0"/>
              <a:buAutoNum type="arabicPeriod"/>
            </a:pPr>
            <a:r>
              <a:rPr lang="en-US" sz="1400" dirty="0">
                <a:solidFill>
                  <a:schemeClr val="bg1"/>
                </a:solidFill>
                <a:ea typeface="ＭＳ Ｐゴシック" charset="0"/>
              </a:rPr>
              <a:t>Tree cover</a:t>
            </a:r>
          </a:p>
          <a:p>
            <a:pPr lvl="1">
              <a:buFont typeface="Arial" charset="0"/>
              <a:buAutoNum type="arabicPeriod"/>
            </a:pPr>
            <a:r>
              <a:rPr lang="en-US" sz="1400" dirty="0">
                <a:solidFill>
                  <a:schemeClr val="bg1"/>
                </a:solidFill>
                <a:ea typeface="ＭＳ Ｐゴシック" charset="0"/>
              </a:rPr>
              <a:t>Grassland/</a:t>
            </a:r>
            <a:r>
              <a:rPr lang="en-US" sz="1400" dirty="0" err="1">
                <a:solidFill>
                  <a:schemeClr val="bg1"/>
                </a:solidFill>
                <a:ea typeface="ＭＳ Ｐゴシック" charset="0"/>
              </a:rPr>
              <a:t>shrubland</a:t>
            </a:r>
            <a:endParaRPr lang="en-US" sz="1400" dirty="0">
              <a:solidFill>
                <a:schemeClr val="bg1"/>
              </a:solidFill>
              <a:ea typeface="ＭＳ Ｐゴシック" charset="0"/>
            </a:endParaRPr>
          </a:p>
          <a:p>
            <a:pPr lvl="1">
              <a:buFont typeface="Arial" charset="0"/>
              <a:buAutoNum type="arabicPeriod"/>
            </a:pPr>
            <a:r>
              <a:rPr lang="en-US" sz="1400" dirty="0">
                <a:solidFill>
                  <a:schemeClr val="bg1"/>
                </a:solidFill>
                <a:ea typeface="ＭＳ Ｐゴシック" charset="0"/>
              </a:rPr>
              <a:t>Agricultural land</a:t>
            </a:r>
          </a:p>
          <a:p>
            <a:pPr lvl="1">
              <a:buFont typeface="Arial" charset="0"/>
              <a:buAutoNum type="arabicPeriod"/>
            </a:pPr>
            <a:r>
              <a:rPr lang="en-US" sz="1400" dirty="0">
                <a:solidFill>
                  <a:schemeClr val="bg1"/>
                </a:solidFill>
                <a:ea typeface="ＭＳ Ｐゴシック" charset="0"/>
              </a:rPr>
              <a:t>Developed land</a:t>
            </a:r>
          </a:p>
          <a:p>
            <a:pPr lvl="1">
              <a:buFont typeface="Arial" charset="0"/>
              <a:buAutoNum type="arabicPeriod"/>
            </a:pPr>
            <a:r>
              <a:rPr lang="en-US" sz="1400" dirty="0">
                <a:solidFill>
                  <a:schemeClr val="bg1"/>
                </a:solidFill>
                <a:ea typeface="ＭＳ Ｐゴシック" charset="0"/>
              </a:rPr>
              <a:t>Water</a:t>
            </a:r>
          </a:p>
          <a:p>
            <a:pPr lvl="1">
              <a:buFont typeface="Arial" charset="0"/>
              <a:buAutoNum type="arabicPeriod"/>
            </a:pPr>
            <a:r>
              <a:rPr lang="en-US" sz="1400" dirty="0">
                <a:solidFill>
                  <a:schemeClr val="bg1"/>
                </a:solidFill>
                <a:ea typeface="ＭＳ Ｐゴシック" charset="0"/>
              </a:rPr>
              <a:t>Wetlands</a:t>
            </a:r>
          </a:p>
          <a:p>
            <a:pPr lvl="1">
              <a:buFont typeface="Arial" charset="0"/>
              <a:buAutoNum type="arabicPeriod"/>
            </a:pPr>
            <a:r>
              <a:rPr lang="en-US" sz="1400" dirty="0">
                <a:solidFill>
                  <a:schemeClr val="bg1"/>
                </a:solidFill>
                <a:ea typeface="ＭＳ Ｐゴシック" charset="0"/>
              </a:rPr>
              <a:t>Snow/ice</a:t>
            </a:r>
          </a:p>
          <a:p>
            <a:pPr lvl="1">
              <a:buFont typeface="Arial" charset="0"/>
              <a:buAutoNum type="arabicPeriod"/>
            </a:pPr>
            <a:r>
              <a:rPr lang="en-US" sz="1400" dirty="0">
                <a:solidFill>
                  <a:schemeClr val="bg1"/>
                </a:solidFill>
                <a:ea typeface="ＭＳ Ｐゴシック" charset="0"/>
              </a:rPr>
              <a:t>Barren</a:t>
            </a:r>
          </a:p>
          <a:p>
            <a:pPr lvl="1">
              <a:buFont typeface="Arial" charset="0"/>
              <a:buAutoNum type="arabicPeriod"/>
            </a:pPr>
            <a:r>
              <a:rPr lang="en-US" sz="1400" dirty="0">
                <a:solidFill>
                  <a:schemeClr val="bg1"/>
                </a:solidFill>
                <a:ea typeface="ＭＳ Ｐゴシック" charset="0"/>
              </a:rPr>
              <a:t>Mechanical disturbance</a:t>
            </a:r>
          </a:p>
          <a:p>
            <a:pPr lvl="1">
              <a:buFont typeface="Arial" charset="0"/>
              <a:buAutoNum type="arabicPeriod"/>
            </a:pPr>
            <a:r>
              <a:rPr lang="en-US" sz="1400" dirty="0">
                <a:solidFill>
                  <a:schemeClr val="bg1"/>
                </a:solidFill>
                <a:ea typeface="ＭＳ Ｐゴシック" charset="0"/>
              </a:rPr>
              <a:t>Non-mechanical disturbance</a:t>
            </a:r>
          </a:p>
          <a:p>
            <a:pPr lvl="1">
              <a:buFont typeface="Arial" charset="0"/>
              <a:buAutoNum type="arabicPeriod"/>
            </a:pPr>
            <a:r>
              <a:rPr lang="en-US" sz="1400" dirty="0">
                <a:solidFill>
                  <a:schemeClr val="bg1"/>
                </a:solidFill>
                <a:ea typeface="ＭＳ Ｐゴシック" charset="0"/>
              </a:rPr>
              <a:t>Burned</a:t>
            </a:r>
          </a:p>
          <a:p>
            <a:pPr lvl="1"/>
            <a:endParaRPr lang="en-US" sz="1400" dirty="0">
              <a:solidFill>
                <a:schemeClr val="bg1"/>
              </a:solidFill>
              <a:ea typeface="ＭＳ Ｐゴシック" charset="0"/>
            </a:endParaRPr>
          </a:p>
        </p:txBody>
      </p:sp>
      <p:pic>
        <p:nvPicPr>
          <p:cNvPr id="368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628650"/>
            <a:ext cx="41148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2"/>
          <p:cNvSpPr txBox="1">
            <a:spLocks noChangeArrowheads="1"/>
          </p:cNvSpPr>
          <p:nvPr/>
        </p:nvSpPr>
        <p:spPr bwMode="auto">
          <a:xfrm>
            <a:off x="138113" y="5725423"/>
            <a:ext cx="3810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400" dirty="0">
                <a:solidFill>
                  <a:srgbClr val="FFFFFF"/>
                </a:solidFill>
              </a:rPr>
              <a:t>Zhu et al., ISPRS (in press)</a:t>
            </a:r>
          </a:p>
        </p:txBody>
      </p:sp>
      <p:pic>
        <p:nvPicPr>
          <p:cNvPr id="36870" name="Picture 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3476625"/>
            <a:ext cx="24511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71" name="Straight Arrow Connector 3"/>
          <p:cNvCxnSpPr>
            <a:cxnSpLocks noChangeShapeType="1"/>
          </p:cNvCxnSpPr>
          <p:nvPr/>
        </p:nvCxnSpPr>
        <p:spPr bwMode="auto">
          <a:xfrm flipH="1">
            <a:off x="914400" y="1709738"/>
            <a:ext cx="482600" cy="2924175"/>
          </a:xfrm>
          <a:prstGeom prst="straightConnector1">
            <a:avLst/>
          </a:prstGeom>
          <a:noFill/>
          <a:ln w="34925">
            <a:solidFill>
              <a:schemeClr val="bg1"/>
            </a:solidFill>
            <a:round/>
            <a:headEnd/>
            <a:tailEnd type="stealth" w="med" len="med"/>
          </a:ln>
          <a:extLst>
            <a:ext uri="{909E8E84-426E-40DD-AFC4-6F175D3DCCD1}">
              <a14:hiddenFill xmlns:a14="http://schemas.microsoft.com/office/drawing/2010/main">
                <a:noFill/>
              </a14:hiddenFill>
            </a:ext>
          </a:extLst>
        </p:spPr>
      </p:cxnSp>
      <p:grpSp>
        <p:nvGrpSpPr>
          <p:cNvPr id="36872" name="Group 46"/>
          <p:cNvGrpSpPr>
            <a:grpSpLocks/>
          </p:cNvGrpSpPr>
          <p:nvPr/>
        </p:nvGrpSpPr>
        <p:grpSpPr bwMode="auto">
          <a:xfrm>
            <a:off x="2795588" y="3476625"/>
            <a:ext cx="3603625" cy="2819400"/>
            <a:chOff x="2697480" y="502920"/>
            <a:chExt cx="3602736" cy="2819400"/>
          </a:xfrm>
        </p:grpSpPr>
        <p:pic>
          <p:nvPicPr>
            <p:cNvPr id="36907" name="Picture 4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720" y="502920"/>
              <a:ext cx="3581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697480" y="502920"/>
              <a:ext cx="3602736" cy="27987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cxnSp>
        <p:nvCxnSpPr>
          <p:cNvPr id="36873" name="Straight Arrow Connector 3"/>
          <p:cNvCxnSpPr>
            <a:cxnSpLocks noChangeShapeType="1"/>
          </p:cNvCxnSpPr>
          <p:nvPr/>
        </p:nvCxnSpPr>
        <p:spPr bwMode="auto">
          <a:xfrm flipV="1">
            <a:off x="1041400" y="4524375"/>
            <a:ext cx="2935288" cy="95250"/>
          </a:xfrm>
          <a:prstGeom prst="straightConnector1">
            <a:avLst/>
          </a:prstGeom>
          <a:noFill/>
          <a:ln w="34925">
            <a:solidFill>
              <a:schemeClr val="bg1"/>
            </a:solidFill>
            <a:round/>
            <a:headEnd/>
            <a:tailEnd type="stealth" w="med" len="med"/>
          </a:ln>
          <a:extLst>
            <a:ext uri="{909E8E84-426E-40DD-AFC4-6F175D3DCCD1}">
              <a14:hiddenFill xmlns:a14="http://schemas.microsoft.com/office/drawing/2010/main">
                <a:noFill/>
              </a14:hiddenFill>
            </a:ext>
          </a:extLst>
        </p:spPr>
      </p:cxnSp>
      <p:grpSp>
        <p:nvGrpSpPr>
          <p:cNvPr id="36874" name="Group 12"/>
          <p:cNvGrpSpPr>
            <a:grpSpLocks/>
          </p:cNvGrpSpPr>
          <p:nvPr/>
        </p:nvGrpSpPr>
        <p:grpSpPr bwMode="auto">
          <a:xfrm>
            <a:off x="7235825" y="711200"/>
            <a:ext cx="1608138" cy="5600700"/>
            <a:chOff x="2027668" y="781108"/>
            <a:chExt cx="1607680" cy="5601404"/>
          </a:xfrm>
        </p:grpSpPr>
        <p:grpSp>
          <p:nvGrpSpPr>
            <p:cNvPr id="36875" name="Group 12"/>
            <p:cNvGrpSpPr>
              <a:grpSpLocks/>
            </p:cNvGrpSpPr>
            <p:nvPr/>
          </p:nvGrpSpPr>
          <p:grpSpPr bwMode="auto">
            <a:xfrm>
              <a:off x="2110233" y="1381143"/>
              <a:ext cx="709167" cy="5001369"/>
              <a:chOff x="762000" y="771144"/>
              <a:chExt cx="709167" cy="5001369"/>
            </a:xfrm>
          </p:grpSpPr>
          <p:sp>
            <p:nvSpPr>
              <p:cNvPr id="20" name="Rectangle 19"/>
              <p:cNvSpPr/>
              <p:nvPr/>
            </p:nvSpPr>
            <p:spPr>
              <a:xfrm>
                <a:off x="761961" y="837942"/>
                <a:ext cx="228535" cy="122253"/>
              </a:xfrm>
              <a:prstGeom prst="rect">
                <a:avLst/>
              </a:prstGeom>
              <a:solidFill>
                <a:srgbClr val="438A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1" name="Rectangle 20"/>
              <p:cNvSpPr/>
              <p:nvPr/>
            </p:nvSpPr>
            <p:spPr>
              <a:xfrm>
                <a:off x="761961" y="1004651"/>
                <a:ext cx="228535" cy="122252"/>
              </a:xfrm>
              <a:prstGeom prst="rect">
                <a:avLst/>
              </a:prstGeom>
              <a:solidFill>
                <a:srgbClr val="46A5B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2" name="Rectangle 21"/>
              <p:cNvSpPr/>
              <p:nvPr/>
            </p:nvSpPr>
            <p:spPr>
              <a:xfrm>
                <a:off x="761961" y="1169772"/>
                <a:ext cx="228535" cy="122252"/>
              </a:xfrm>
              <a:prstGeom prst="rect">
                <a:avLst/>
              </a:prstGeom>
              <a:solidFill>
                <a:srgbClr val="4AC2B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3" name="Rectangle 22"/>
              <p:cNvSpPr/>
              <p:nvPr/>
            </p:nvSpPr>
            <p:spPr>
              <a:xfrm>
                <a:off x="761961" y="1336480"/>
                <a:ext cx="228535" cy="122253"/>
              </a:xfrm>
              <a:prstGeom prst="rect">
                <a:avLst/>
              </a:prstGeom>
              <a:solidFill>
                <a:srgbClr val="4ECCA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4" name="Rectangle 23"/>
              <p:cNvSpPr/>
              <p:nvPr/>
            </p:nvSpPr>
            <p:spPr>
              <a:xfrm>
                <a:off x="761961" y="1501601"/>
                <a:ext cx="228535" cy="122253"/>
              </a:xfrm>
              <a:prstGeom prst="rect">
                <a:avLst/>
              </a:prstGeom>
              <a:solidFill>
                <a:srgbClr val="50D49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5" name="Rectangle 24"/>
              <p:cNvSpPr/>
              <p:nvPr/>
            </p:nvSpPr>
            <p:spPr>
              <a:xfrm>
                <a:off x="761961" y="1668310"/>
                <a:ext cx="228535" cy="122252"/>
              </a:xfrm>
              <a:prstGeom prst="rect">
                <a:avLst/>
              </a:prstGeom>
              <a:solidFill>
                <a:srgbClr val="53DB8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6" name="Rectangle 25"/>
              <p:cNvSpPr/>
              <p:nvPr/>
            </p:nvSpPr>
            <p:spPr>
              <a:xfrm>
                <a:off x="761961" y="1835018"/>
                <a:ext cx="228535" cy="120665"/>
              </a:xfrm>
              <a:prstGeom prst="rect">
                <a:avLst/>
              </a:prstGeom>
              <a:solidFill>
                <a:srgbClr val="57E6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7" name="Rectangle 26"/>
              <p:cNvSpPr/>
              <p:nvPr/>
            </p:nvSpPr>
            <p:spPr>
              <a:xfrm>
                <a:off x="761961" y="2000139"/>
                <a:ext cx="228535" cy="122253"/>
              </a:xfrm>
              <a:prstGeom prst="rect">
                <a:avLst/>
              </a:prstGeom>
              <a:solidFill>
                <a:srgbClr val="5EF0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8" name="Rectangle 27"/>
              <p:cNvSpPr/>
              <p:nvPr/>
            </p:nvSpPr>
            <p:spPr>
              <a:xfrm>
                <a:off x="761961" y="2166848"/>
                <a:ext cx="228535" cy="120665"/>
              </a:xfrm>
              <a:prstGeom prst="rect">
                <a:avLst/>
              </a:prstGeom>
              <a:solidFill>
                <a:srgbClr val="7FF7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29" name="Rectangle 28"/>
              <p:cNvSpPr/>
              <p:nvPr/>
            </p:nvSpPr>
            <p:spPr>
              <a:xfrm>
                <a:off x="761961" y="2331968"/>
                <a:ext cx="228535" cy="122252"/>
              </a:xfrm>
              <a:prstGeom prst="rect">
                <a:avLst/>
              </a:prstGeom>
              <a:solidFill>
                <a:srgbClr val="99FA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0" name="Rectangle 29"/>
              <p:cNvSpPr/>
              <p:nvPr/>
            </p:nvSpPr>
            <p:spPr>
              <a:xfrm>
                <a:off x="761961" y="2498676"/>
                <a:ext cx="228535" cy="122253"/>
              </a:xfrm>
              <a:prstGeom prst="rect">
                <a:avLst/>
              </a:prstGeom>
              <a:solidFill>
                <a:srgbClr val="A3F2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1" name="Rectangle 30"/>
              <p:cNvSpPr/>
              <p:nvPr/>
            </p:nvSpPr>
            <p:spPr>
              <a:xfrm>
                <a:off x="761961" y="2663797"/>
                <a:ext cx="228535" cy="122253"/>
              </a:xfrm>
              <a:prstGeom prst="rect">
                <a:avLst/>
              </a:prstGeom>
              <a:solidFill>
                <a:srgbClr val="ADEB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2" name="Rectangle 31"/>
              <p:cNvSpPr/>
              <p:nvPr/>
            </p:nvSpPr>
            <p:spPr>
              <a:xfrm>
                <a:off x="761961" y="2830506"/>
                <a:ext cx="228535" cy="122252"/>
              </a:xfrm>
              <a:prstGeom prst="rect">
                <a:avLst/>
              </a:prstGeom>
              <a:solidFill>
                <a:srgbClr val="B5E0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3" name="Rectangle 32"/>
              <p:cNvSpPr/>
              <p:nvPr/>
            </p:nvSpPr>
            <p:spPr>
              <a:xfrm>
                <a:off x="761961" y="2995627"/>
                <a:ext cx="228535" cy="122252"/>
              </a:xfrm>
              <a:prstGeom prst="rect">
                <a:avLst/>
              </a:prstGeom>
              <a:solidFill>
                <a:srgbClr val="BAD65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4" name="Rectangle 33"/>
              <p:cNvSpPr/>
              <p:nvPr/>
            </p:nvSpPr>
            <p:spPr>
              <a:xfrm>
                <a:off x="761961" y="3162335"/>
                <a:ext cx="228535" cy="122253"/>
              </a:xfrm>
              <a:prstGeom prst="rect">
                <a:avLst/>
              </a:prstGeom>
              <a:solidFill>
                <a:srgbClr val="C0CF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5" name="Rectangle 34"/>
              <p:cNvSpPr/>
              <p:nvPr/>
            </p:nvSpPr>
            <p:spPr>
              <a:xfrm>
                <a:off x="761961" y="3329044"/>
                <a:ext cx="228535" cy="120665"/>
              </a:xfrm>
              <a:prstGeom prst="rect">
                <a:avLst/>
              </a:prstGeom>
              <a:solidFill>
                <a:srgbClr val="C5C74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6" name="Rectangle 35"/>
              <p:cNvSpPr/>
              <p:nvPr/>
            </p:nvSpPr>
            <p:spPr>
              <a:xfrm>
                <a:off x="761961" y="3494164"/>
                <a:ext cx="228535" cy="122252"/>
              </a:xfrm>
              <a:prstGeom prst="rect">
                <a:avLst/>
              </a:prstGeom>
              <a:solidFill>
                <a:srgbClr val="BDB14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7" name="Rectangle 36"/>
              <p:cNvSpPr/>
              <p:nvPr/>
            </p:nvSpPr>
            <p:spPr>
              <a:xfrm>
                <a:off x="761961" y="3660872"/>
                <a:ext cx="228535" cy="120665"/>
              </a:xfrm>
              <a:prstGeom prst="rect">
                <a:avLst/>
              </a:prstGeom>
              <a:solidFill>
                <a:srgbClr val="B39D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8" name="Rectangle 37"/>
              <p:cNvSpPr/>
              <p:nvPr/>
            </p:nvSpPr>
            <p:spPr>
              <a:xfrm>
                <a:off x="761961" y="3825993"/>
                <a:ext cx="228535" cy="122253"/>
              </a:xfrm>
              <a:prstGeom prst="rect">
                <a:avLst/>
              </a:prstGeom>
              <a:solidFill>
                <a:srgbClr val="AB8C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9" name="Rectangle 38"/>
              <p:cNvSpPr/>
              <p:nvPr/>
            </p:nvSpPr>
            <p:spPr>
              <a:xfrm>
                <a:off x="761961" y="3992702"/>
                <a:ext cx="228535" cy="122252"/>
              </a:xfrm>
              <a:prstGeom prst="rect">
                <a:avLst/>
              </a:prstGeom>
              <a:solidFill>
                <a:srgbClr val="A87A2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0" name="Rectangle 39"/>
              <p:cNvSpPr/>
              <p:nvPr/>
            </p:nvSpPr>
            <p:spPr>
              <a:xfrm>
                <a:off x="761961" y="4157823"/>
                <a:ext cx="228535" cy="122252"/>
              </a:xfrm>
              <a:prstGeom prst="rect">
                <a:avLst/>
              </a:prstGeom>
              <a:solidFill>
                <a:srgbClr val="A86F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1" name="Rectangle 40"/>
              <p:cNvSpPr/>
              <p:nvPr/>
            </p:nvSpPr>
            <p:spPr>
              <a:xfrm>
                <a:off x="761961" y="4324531"/>
                <a:ext cx="228535" cy="122253"/>
              </a:xfrm>
              <a:prstGeom prst="rect">
                <a:avLst/>
              </a:prstGeom>
              <a:solidFill>
                <a:srgbClr val="A8642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2" name="Rectangle 41"/>
              <p:cNvSpPr/>
              <p:nvPr/>
            </p:nvSpPr>
            <p:spPr>
              <a:xfrm>
                <a:off x="761961" y="4489652"/>
                <a:ext cx="228535" cy="122253"/>
              </a:xfrm>
              <a:prstGeom prst="rect">
                <a:avLst/>
              </a:prstGeom>
              <a:solidFill>
                <a:srgbClr val="A859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3" name="Rectangle 42"/>
              <p:cNvSpPr/>
              <p:nvPr/>
            </p:nvSpPr>
            <p:spPr>
              <a:xfrm>
                <a:off x="761961" y="4656361"/>
                <a:ext cx="228535" cy="122252"/>
              </a:xfrm>
              <a:prstGeom prst="rect">
                <a:avLst/>
              </a:prstGeom>
              <a:solidFill>
                <a:srgbClr val="A84C1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4" name="Rectangle 43"/>
              <p:cNvSpPr/>
              <p:nvPr/>
            </p:nvSpPr>
            <p:spPr>
              <a:xfrm>
                <a:off x="761961" y="4823069"/>
                <a:ext cx="228535" cy="120665"/>
              </a:xfrm>
              <a:prstGeom prst="rect">
                <a:avLst/>
              </a:prstGeom>
              <a:solidFill>
                <a:srgbClr val="A83D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5" name="Rectangle 44"/>
              <p:cNvSpPr/>
              <p:nvPr/>
            </p:nvSpPr>
            <p:spPr>
              <a:xfrm>
                <a:off x="761961" y="4988189"/>
                <a:ext cx="228535" cy="122253"/>
              </a:xfrm>
              <a:prstGeom prst="rect">
                <a:avLst/>
              </a:prstGeom>
              <a:solidFill>
                <a:srgbClr val="A82F1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6" name="Rectangle 45"/>
              <p:cNvSpPr/>
              <p:nvPr/>
            </p:nvSpPr>
            <p:spPr>
              <a:xfrm>
                <a:off x="761961" y="5154898"/>
                <a:ext cx="228535" cy="120665"/>
              </a:xfrm>
              <a:prstGeom prst="rect">
                <a:avLst/>
              </a:prstGeom>
              <a:solidFill>
                <a:srgbClr val="A8210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7" name="Rectangle 46"/>
              <p:cNvSpPr/>
              <p:nvPr/>
            </p:nvSpPr>
            <p:spPr>
              <a:xfrm>
                <a:off x="761961" y="5320019"/>
                <a:ext cx="228535" cy="122252"/>
              </a:xfrm>
              <a:prstGeom prst="rect">
                <a:avLst/>
              </a:prstGeom>
              <a:solidFill>
                <a:srgbClr val="A812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48" name="Rectangle 47"/>
              <p:cNvSpPr/>
              <p:nvPr/>
            </p:nvSpPr>
            <p:spPr>
              <a:xfrm>
                <a:off x="761961" y="5486727"/>
                <a:ext cx="228535" cy="122253"/>
              </a:xfrm>
              <a:prstGeom prst="rect">
                <a:avLst/>
              </a:prstGeom>
              <a:solidFill>
                <a:srgbClr val="A802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bg1"/>
                  </a:solidFill>
                </a:endParaRPr>
              </a:p>
            </p:txBody>
          </p:sp>
          <p:sp>
            <p:nvSpPr>
              <p:cNvPr id="36906" name="TextBox 44"/>
              <p:cNvSpPr txBox="1">
                <a:spLocks noChangeArrowheads="1"/>
              </p:cNvSpPr>
              <p:nvPr/>
            </p:nvSpPr>
            <p:spPr bwMode="auto">
              <a:xfrm>
                <a:off x="972312" y="771144"/>
                <a:ext cx="498855"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nSpc>
                    <a:spcPct val="99000"/>
                  </a:lnSpc>
                </a:pPr>
                <a:r>
                  <a:rPr lang="en-US" sz="1100" b="1">
                    <a:solidFill>
                      <a:schemeClr val="bg1"/>
                    </a:solidFill>
                  </a:rPr>
                  <a:t>1986</a:t>
                </a:r>
              </a:p>
              <a:p>
                <a:pPr>
                  <a:lnSpc>
                    <a:spcPct val="99000"/>
                  </a:lnSpc>
                </a:pPr>
                <a:r>
                  <a:rPr lang="en-US" sz="1100" b="1">
                    <a:solidFill>
                      <a:schemeClr val="bg1"/>
                    </a:solidFill>
                  </a:rPr>
                  <a:t>1987</a:t>
                </a:r>
              </a:p>
              <a:p>
                <a:pPr>
                  <a:lnSpc>
                    <a:spcPct val="99000"/>
                  </a:lnSpc>
                </a:pPr>
                <a:r>
                  <a:rPr lang="en-US" sz="1100" b="1">
                    <a:solidFill>
                      <a:schemeClr val="bg1"/>
                    </a:solidFill>
                  </a:rPr>
                  <a:t>1988</a:t>
                </a:r>
              </a:p>
              <a:p>
                <a:pPr>
                  <a:lnSpc>
                    <a:spcPct val="99000"/>
                  </a:lnSpc>
                </a:pPr>
                <a:r>
                  <a:rPr lang="en-US" sz="1100" b="1">
                    <a:solidFill>
                      <a:schemeClr val="bg1"/>
                    </a:solidFill>
                  </a:rPr>
                  <a:t>1989</a:t>
                </a:r>
              </a:p>
              <a:p>
                <a:pPr>
                  <a:lnSpc>
                    <a:spcPct val="99000"/>
                  </a:lnSpc>
                </a:pPr>
                <a:r>
                  <a:rPr lang="en-US" sz="1100" b="1">
                    <a:solidFill>
                      <a:schemeClr val="bg1"/>
                    </a:solidFill>
                  </a:rPr>
                  <a:t>1990</a:t>
                </a:r>
              </a:p>
              <a:p>
                <a:pPr>
                  <a:lnSpc>
                    <a:spcPct val="99000"/>
                  </a:lnSpc>
                </a:pPr>
                <a:r>
                  <a:rPr lang="en-US" sz="1100" b="1">
                    <a:solidFill>
                      <a:schemeClr val="bg1"/>
                    </a:solidFill>
                  </a:rPr>
                  <a:t>1991</a:t>
                </a:r>
              </a:p>
              <a:p>
                <a:pPr>
                  <a:lnSpc>
                    <a:spcPct val="99000"/>
                  </a:lnSpc>
                </a:pPr>
                <a:r>
                  <a:rPr lang="en-US" sz="1100" b="1">
                    <a:solidFill>
                      <a:schemeClr val="bg1"/>
                    </a:solidFill>
                  </a:rPr>
                  <a:t>1992</a:t>
                </a:r>
              </a:p>
              <a:p>
                <a:pPr>
                  <a:lnSpc>
                    <a:spcPct val="99000"/>
                  </a:lnSpc>
                </a:pPr>
                <a:r>
                  <a:rPr lang="en-US" sz="1100" b="1">
                    <a:solidFill>
                      <a:schemeClr val="bg1"/>
                    </a:solidFill>
                  </a:rPr>
                  <a:t>1993</a:t>
                </a:r>
              </a:p>
              <a:p>
                <a:pPr>
                  <a:lnSpc>
                    <a:spcPct val="99000"/>
                  </a:lnSpc>
                </a:pPr>
                <a:r>
                  <a:rPr lang="en-US" sz="1100" b="1">
                    <a:solidFill>
                      <a:schemeClr val="bg1"/>
                    </a:solidFill>
                  </a:rPr>
                  <a:t>1994</a:t>
                </a:r>
              </a:p>
              <a:p>
                <a:pPr>
                  <a:lnSpc>
                    <a:spcPct val="99000"/>
                  </a:lnSpc>
                </a:pPr>
                <a:r>
                  <a:rPr lang="en-US" sz="1100" b="1">
                    <a:solidFill>
                      <a:schemeClr val="bg1"/>
                    </a:solidFill>
                  </a:rPr>
                  <a:t>1995</a:t>
                </a:r>
              </a:p>
              <a:p>
                <a:pPr>
                  <a:lnSpc>
                    <a:spcPct val="99000"/>
                  </a:lnSpc>
                </a:pPr>
                <a:r>
                  <a:rPr lang="en-US" sz="1100" b="1">
                    <a:solidFill>
                      <a:schemeClr val="bg1"/>
                    </a:solidFill>
                  </a:rPr>
                  <a:t>1996</a:t>
                </a:r>
              </a:p>
              <a:p>
                <a:pPr>
                  <a:lnSpc>
                    <a:spcPct val="99000"/>
                  </a:lnSpc>
                </a:pPr>
                <a:r>
                  <a:rPr lang="en-US" sz="1100" b="1">
                    <a:solidFill>
                      <a:schemeClr val="bg1"/>
                    </a:solidFill>
                  </a:rPr>
                  <a:t>1997</a:t>
                </a:r>
              </a:p>
              <a:p>
                <a:pPr>
                  <a:lnSpc>
                    <a:spcPct val="99000"/>
                  </a:lnSpc>
                </a:pPr>
                <a:r>
                  <a:rPr lang="en-US" sz="1100" b="1">
                    <a:solidFill>
                      <a:schemeClr val="bg1"/>
                    </a:solidFill>
                  </a:rPr>
                  <a:t>1998</a:t>
                </a:r>
              </a:p>
              <a:p>
                <a:pPr>
                  <a:lnSpc>
                    <a:spcPct val="99000"/>
                  </a:lnSpc>
                </a:pPr>
                <a:r>
                  <a:rPr lang="en-US" sz="1100" b="1">
                    <a:solidFill>
                      <a:schemeClr val="bg1"/>
                    </a:solidFill>
                  </a:rPr>
                  <a:t>1999</a:t>
                </a:r>
              </a:p>
              <a:p>
                <a:pPr>
                  <a:lnSpc>
                    <a:spcPct val="99000"/>
                  </a:lnSpc>
                </a:pPr>
                <a:r>
                  <a:rPr lang="en-US" sz="1100" b="1">
                    <a:solidFill>
                      <a:schemeClr val="bg1"/>
                    </a:solidFill>
                  </a:rPr>
                  <a:t>2000</a:t>
                </a:r>
              </a:p>
              <a:p>
                <a:pPr>
                  <a:lnSpc>
                    <a:spcPct val="99000"/>
                  </a:lnSpc>
                </a:pPr>
                <a:r>
                  <a:rPr lang="en-US" sz="1100" b="1">
                    <a:solidFill>
                      <a:schemeClr val="bg1"/>
                    </a:solidFill>
                  </a:rPr>
                  <a:t>2001</a:t>
                </a:r>
              </a:p>
              <a:p>
                <a:pPr>
                  <a:lnSpc>
                    <a:spcPct val="99000"/>
                  </a:lnSpc>
                </a:pPr>
                <a:r>
                  <a:rPr lang="en-US" sz="1100" b="1">
                    <a:solidFill>
                      <a:schemeClr val="bg1"/>
                    </a:solidFill>
                  </a:rPr>
                  <a:t>2002</a:t>
                </a:r>
              </a:p>
              <a:p>
                <a:pPr>
                  <a:lnSpc>
                    <a:spcPct val="99000"/>
                  </a:lnSpc>
                </a:pPr>
                <a:r>
                  <a:rPr lang="en-US" sz="1100" b="1">
                    <a:solidFill>
                      <a:schemeClr val="bg1"/>
                    </a:solidFill>
                  </a:rPr>
                  <a:t>2003</a:t>
                </a:r>
              </a:p>
              <a:p>
                <a:pPr>
                  <a:lnSpc>
                    <a:spcPct val="99000"/>
                  </a:lnSpc>
                </a:pPr>
                <a:r>
                  <a:rPr lang="en-US" sz="1100" b="1">
                    <a:solidFill>
                      <a:schemeClr val="bg1"/>
                    </a:solidFill>
                  </a:rPr>
                  <a:t>2004</a:t>
                </a:r>
              </a:p>
              <a:p>
                <a:pPr>
                  <a:lnSpc>
                    <a:spcPct val="99000"/>
                  </a:lnSpc>
                </a:pPr>
                <a:r>
                  <a:rPr lang="en-US" sz="1100" b="1">
                    <a:solidFill>
                      <a:schemeClr val="bg1"/>
                    </a:solidFill>
                  </a:rPr>
                  <a:t>2005</a:t>
                </a:r>
              </a:p>
              <a:p>
                <a:pPr>
                  <a:lnSpc>
                    <a:spcPct val="99000"/>
                  </a:lnSpc>
                </a:pPr>
                <a:r>
                  <a:rPr lang="en-US" sz="1100" b="1">
                    <a:solidFill>
                      <a:schemeClr val="bg1"/>
                    </a:solidFill>
                  </a:rPr>
                  <a:t>2006</a:t>
                </a:r>
              </a:p>
              <a:p>
                <a:pPr>
                  <a:lnSpc>
                    <a:spcPct val="99000"/>
                  </a:lnSpc>
                </a:pPr>
                <a:r>
                  <a:rPr lang="en-US" sz="1100" b="1">
                    <a:solidFill>
                      <a:schemeClr val="bg1"/>
                    </a:solidFill>
                  </a:rPr>
                  <a:t>2007</a:t>
                </a:r>
              </a:p>
              <a:p>
                <a:pPr>
                  <a:lnSpc>
                    <a:spcPct val="99000"/>
                  </a:lnSpc>
                </a:pPr>
                <a:r>
                  <a:rPr lang="en-US" sz="1100" b="1">
                    <a:solidFill>
                      <a:schemeClr val="bg1"/>
                    </a:solidFill>
                  </a:rPr>
                  <a:t>2008</a:t>
                </a:r>
              </a:p>
              <a:p>
                <a:pPr>
                  <a:lnSpc>
                    <a:spcPct val="99000"/>
                  </a:lnSpc>
                </a:pPr>
                <a:r>
                  <a:rPr lang="en-US" sz="1100" b="1">
                    <a:solidFill>
                      <a:schemeClr val="bg1"/>
                    </a:solidFill>
                  </a:rPr>
                  <a:t>2009</a:t>
                </a:r>
              </a:p>
              <a:p>
                <a:pPr>
                  <a:lnSpc>
                    <a:spcPct val="99000"/>
                  </a:lnSpc>
                </a:pPr>
                <a:r>
                  <a:rPr lang="en-US" sz="1100" b="1">
                    <a:solidFill>
                      <a:schemeClr val="bg1"/>
                    </a:solidFill>
                  </a:rPr>
                  <a:t>2010</a:t>
                </a:r>
              </a:p>
              <a:p>
                <a:pPr>
                  <a:lnSpc>
                    <a:spcPct val="99000"/>
                  </a:lnSpc>
                </a:pPr>
                <a:r>
                  <a:rPr lang="en-US" sz="1100" b="1">
                    <a:solidFill>
                      <a:schemeClr val="bg1"/>
                    </a:solidFill>
                  </a:rPr>
                  <a:t>2011</a:t>
                </a:r>
              </a:p>
              <a:p>
                <a:pPr>
                  <a:lnSpc>
                    <a:spcPct val="99000"/>
                  </a:lnSpc>
                </a:pPr>
                <a:r>
                  <a:rPr lang="en-US" sz="1100" b="1">
                    <a:solidFill>
                      <a:schemeClr val="bg1"/>
                    </a:solidFill>
                  </a:rPr>
                  <a:t>2012</a:t>
                </a:r>
              </a:p>
              <a:p>
                <a:pPr>
                  <a:lnSpc>
                    <a:spcPct val="99000"/>
                  </a:lnSpc>
                </a:pPr>
                <a:r>
                  <a:rPr lang="en-US" sz="1100" b="1">
                    <a:solidFill>
                      <a:schemeClr val="bg1"/>
                    </a:solidFill>
                  </a:rPr>
                  <a:t>2013</a:t>
                </a:r>
              </a:p>
              <a:p>
                <a:pPr>
                  <a:lnSpc>
                    <a:spcPct val="99000"/>
                  </a:lnSpc>
                </a:pPr>
                <a:r>
                  <a:rPr lang="en-US" sz="1100" b="1">
                    <a:solidFill>
                      <a:schemeClr val="bg1"/>
                    </a:solidFill>
                  </a:rPr>
                  <a:t>2014</a:t>
                </a:r>
              </a:p>
            </p:txBody>
          </p:sp>
        </p:grpSp>
        <p:sp>
          <p:nvSpPr>
            <p:cNvPr id="19" name="TextBox 14"/>
            <p:cNvSpPr txBox="1">
              <a:spLocks noChangeArrowheads="1"/>
            </p:cNvSpPr>
            <p:nvPr/>
          </p:nvSpPr>
          <p:spPr bwMode="auto">
            <a:xfrm>
              <a:off x="2027668" y="781108"/>
              <a:ext cx="1607680" cy="58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pPr>
                <a:defRPr/>
              </a:pPr>
              <a:r>
                <a:rPr lang="en-US" altLang="en-US" sz="1600" dirty="0">
                  <a:solidFill>
                    <a:schemeClr val="bg1"/>
                  </a:solidFill>
                  <a:latin typeface="+mn-lt"/>
                </a:rPr>
                <a:t>Year of Most</a:t>
              </a:r>
            </a:p>
            <a:p>
              <a:pPr>
                <a:defRPr/>
              </a:pPr>
              <a:r>
                <a:rPr lang="en-US" altLang="en-US" sz="1600" dirty="0">
                  <a:solidFill>
                    <a:schemeClr val="bg1"/>
                  </a:solidFill>
                  <a:latin typeface="+mn-lt"/>
                </a:rPr>
                <a:t>Recent Change</a:t>
              </a:r>
            </a:p>
          </p:txBody>
        </p:sp>
      </p:grpSp>
    </p:spTree>
    <p:extLst>
      <p:ext uri="{BB962C8B-B14F-4D97-AF65-F5344CB8AC3E}">
        <p14:creationId xmlns:p14="http://schemas.microsoft.com/office/powerpoint/2010/main" val="335268719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4911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81000" y="152400"/>
            <a:ext cx="8326438" cy="981075"/>
          </a:xfrm>
        </p:spPr>
        <p:txBody>
          <a:bodyPr/>
          <a:lstStyle/>
          <a:p>
            <a:r>
              <a:rPr lang="en-US" sz="3200" dirty="0">
                <a:effectLst>
                  <a:outerShdw blurRad="50800" dist="38100" dir="2700000" algn="tl" rotWithShape="0">
                    <a:srgbClr val="000000">
                      <a:alpha val="43000"/>
                    </a:srgbClr>
                  </a:outerShdw>
                </a:effectLst>
                <a:latin typeface="Arial" charset="0"/>
                <a:ea typeface="ヒラギノ角ゴ Pro W3" charset="0"/>
                <a:cs typeface="ヒラギノ角ゴ Pro W3" charset="0"/>
              </a:rPr>
              <a:t>Remote Sensing R&amp;D for Land Change</a:t>
            </a:r>
            <a:br>
              <a:rPr lang="en-US" sz="3200" dirty="0">
                <a:effectLst>
                  <a:outerShdw blurRad="50800" dist="38100" dir="2700000" algn="tl" rotWithShape="0">
                    <a:srgbClr val="000000">
                      <a:alpha val="43000"/>
                    </a:srgbClr>
                  </a:outerShdw>
                </a:effectLst>
                <a:latin typeface="Arial" charset="0"/>
                <a:ea typeface="ヒラギノ角ゴ Pro W3" charset="0"/>
                <a:cs typeface="ヒラギノ角ゴ Pro W3" charset="0"/>
              </a:rPr>
            </a:br>
            <a:r>
              <a:rPr lang="en-US" sz="2400" dirty="0">
                <a:effectLst>
                  <a:outerShdw blurRad="50800" dist="38100" dir="2700000" algn="tl" rotWithShape="0">
                    <a:srgbClr val="000000">
                      <a:alpha val="43000"/>
                    </a:srgbClr>
                  </a:outerShdw>
                </a:effectLst>
                <a:latin typeface="Arial" charset="0"/>
                <a:ea typeface="ヒラギノ角ゴ Pro W3" charset="0"/>
                <a:cs typeface="ヒラギノ角ゴ Pro W3" charset="0"/>
              </a:rPr>
              <a:t>Landsat Surface Reflectance</a:t>
            </a:r>
          </a:p>
        </p:txBody>
      </p:sp>
      <p:pic>
        <p:nvPicPr>
          <p:cNvPr id="25603" name="Picture 7" descr="ca_ovr_l1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1152525"/>
            <a:ext cx="6324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853363" y="1141413"/>
            <a:ext cx="1714500" cy="585787"/>
          </a:xfrm>
          <a:prstGeom prst="rect">
            <a:avLst/>
          </a:prstGeom>
          <a:noFill/>
        </p:spPr>
        <p:txBody>
          <a:bodyPr>
            <a:spAutoFit/>
          </a:bodyPr>
          <a:lstStyle/>
          <a:p>
            <a:pPr>
              <a:defRPr/>
            </a:pPr>
            <a:r>
              <a:rPr lang="en-US" sz="1600" b="1" dirty="0">
                <a:solidFill>
                  <a:schemeClr val="bg1"/>
                </a:solidFill>
                <a:latin typeface="+mn-lt"/>
                <a:ea typeface="+mn-ea"/>
                <a:cs typeface="+mn-cs"/>
              </a:rPr>
              <a:t>42/34 </a:t>
            </a:r>
          </a:p>
          <a:p>
            <a:pPr>
              <a:defRPr/>
            </a:pPr>
            <a:r>
              <a:rPr lang="en-US" sz="1600" b="1" dirty="0">
                <a:solidFill>
                  <a:schemeClr val="bg1"/>
                </a:solidFill>
                <a:latin typeface="+mn-lt"/>
                <a:ea typeface="+mn-ea"/>
                <a:cs typeface="+mn-cs"/>
              </a:rPr>
              <a:t> JUL 28 06</a:t>
            </a:r>
          </a:p>
        </p:txBody>
      </p:sp>
      <p:sp>
        <p:nvSpPr>
          <p:cNvPr id="12" name="TextBox 11"/>
          <p:cNvSpPr txBox="1"/>
          <p:nvPr/>
        </p:nvSpPr>
        <p:spPr>
          <a:xfrm>
            <a:off x="-174625" y="1141413"/>
            <a:ext cx="1714500" cy="585787"/>
          </a:xfrm>
          <a:prstGeom prst="rect">
            <a:avLst/>
          </a:prstGeom>
          <a:noFill/>
        </p:spPr>
        <p:txBody>
          <a:bodyPr>
            <a:spAutoFit/>
          </a:bodyPr>
          <a:lstStyle/>
          <a:p>
            <a:pPr algn="r">
              <a:defRPr/>
            </a:pPr>
            <a:r>
              <a:rPr lang="en-US" sz="1600" b="1" dirty="0">
                <a:solidFill>
                  <a:schemeClr val="bg1"/>
                </a:solidFill>
                <a:latin typeface="+mn-lt"/>
                <a:ea typeface="+mn-ea"/>
                <a:cs typeface="+mn-cs"/>
              </a:rPr>
              <a:t>43/34 </a:t>
            </a:r>
          </a:p>
          <a:p>
            <a:pPr algn="r">
              <a:defRPr/>
            </a:pPr>
            <a:r>
              <a:rPr lang="en-US" sz="1600" b="1" dirty="0">
                <a:solidFill>
                  <a:schemeClr val="bg1"/>
                </a:solidFill>
                <a:latin typeface="+mn-lt"/>
                <a:ea typeface="+mn-ea"/>
                <a:cs typeface="+mn-cs"/>
              </a:rPr>
              <a:t> JUL 22 07</a:t>
            </a:r>
          </a:p>
        </p:txBody>
      </p:sp>
    </p:spTree>
    <p:extLst>
      <p:ext uri="{BB962C8B-B14F-4D97-AF65-F5344CB8AC3E}">
        <p14:creationId xmlns:p14="http://schemas.microsoft.com/office/powerpoint/2010/main" val="44078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NLCD06 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050925"/>
            <a:ext cx="7864475"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p:nvPr>
        </p:nvSpPr>
        <p:spPr>
          <a:xfrm>
            <a:off x="392113" y="173038"/>
            <a:ext cx="8305800" cy="842962"/>
          </a:xfrm>
        </p:spPr>
        <p:txBody>
          <a:bodyPr/>
          <a:lstStyle/>
          <a:p>
            <a:r>
              <a:rPr lang="en-US" dirty="0">
                <a:effectLst>
                  <a:outerShdw blurRad="50800" dist="38100" dir="2700000" algn="tl" rotWithShape="0">
                    <a:srgbClr val="000000">
                      <a:alpha val="43000"/>
                    </a:srgbClr>
                  </a:outerShdw>
                </a:effectLst>
                <a:latin typeface="Arial" charset="0"/>
                <a:ea typeface="MS PGothic" charset="0"/>
              </a:rPr>
              <a:t>Land Change Products – Land Cover</a:t>
            </a:r>
            <a:r>
              <a:rPr lang="en-US" sz="2400" dirty="0">
                <a:effectLst>
                  <a:outerShdw blurRad="50800" dist="38100" dir="2700000" algn="tl" rotWithShape="0">
                    <a:srgbClr val="000000">
                      <a:alpha val="43000"/>
                    </a:srgbClr>
                  </a:outerShdw>
                </a:effectLst>
                <a:latin typeface="Arial" charset="0"/>
                <a:ea typeface="MS PGothic" charset="0"/>
              </a:rPr>
              <a:t/>
            </a:r>
            <a:br>
              <a:rPr lang="en-US" sz="2400" dirty="0">
                <a:effectLst>
                  <a:outerShdw blurRad="50800" dist="38100" dir="2700000" algn="tl" rotWithShape="0">
                    <a:srgbClr val="000000">
                      <a:alpha val="43000"/>
                    </a:srgbClr>
                  </a:outerShdw>
                </a:effectLst>
                <a:latin typeface="Arial" charset="0"/>
                <a:ea typeface="MS PGothic" charset="0"/>
              </a:rPr>
            </a:br>
            <a:r>
              <a:rPr lang="en-US" sz="2400" dirty="0">
                <a:effectLst>
                  <a:outerShdw blurRad="50800" dist="38100" dir="2700000" algn="tl" rotWithShape="0">
                    <a:srgbClr val="000000">
                      <a:alpha val="43000"/>
                    </a:srgbClr>
                  </a:outerShdw>
                </a:effectLst>
                <a:latin typeface="Arial" charset="0"/>
                <a:ea typeface="MS PGothic" charset="0"/>
              </a:rPr>
              <a:t>2011 National Land-Cover Dataset (NLCD)</a:t>
            </a:r>
          </a:p>
        </p:txBody>
      </p:sp>
      <p:sp>
        <p:nvSpPr>
          <p:cNvPr id="26628" name="TextBox 1"/>
          <p:cNvSpPr txBox="1">
            <a:spLocks noChangeArrowheads="1"/>
          </p:cNvSpPr>
          <p:nvPr/>
        </p:nvSpPr>
        <p:spPr bwMode="auto">
          <a:xfrm>
            <a:off x="2473325" y="5808280"/>
            <a:ext cx="6173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1800" dirty="0">
                <a:solidFill>
                  <a:schemeClr val="bg1"/>
                </a:solidFill>
              </a:rPr>
              <a:t>Sponsored by the Federal Multi-Resolution Land Characterization (MRLC) Consortium</a:t>
            </a:r>
          </a:p>
        </p:txBody>
      </p:sp>
    </p:spTree>
    <p:extLst>
      <p:ext uri="{BB962C8B-B14F-4D97-AF65-F5344CB8AC3E}">
        <p14:creationId xmlns:p14="http://schemas.microsoft.com/office/powerpoint/2010/main" val="83602986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338138" y="28575"/>
            <a:ext cx="8578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3600" b="1" dirty="0">
                <a:solidFill>
                  <a:srgbClr val="FFC000"/>
                </a:solidFill>
                <a:effectLst>
                  <a:outerShdw blurRad="50800" dist="38100" dir="2700000" algn="tl" rotWithShape="0">
                    <a:srgbClr val="000000">
                      <a:alpha val="43000"/>
                    </a:srgbClr>
                  </a:outerShdw>
                </a:effectLst>
              </a:rPr>
              <a:t>Land Change Products - Fire</a:t>
            </a:r>
          </a:p>
        </p:txBody>
      </p:sp>
      <p:sp>
        <p:nvSpPr>
          <p:cNvPr id="27651" name="TextBox 7"/>
          <p:cNvSpPr txBox="1">
            <a:spLocks noChangeArrowheads="1"/>
          </p:cNvSpPr>
          <p:nvPr/>
        </p:nvSpPr>
        <p:spPr bwMode="auto">
          <a:xfrm>
            <a:off x="5964796" y="3056110"/>
            <a:ext cx="20970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200" dirty="0">
                <a:solidFill>
                  <a:schemeClr val="bg1"/>
                </a:solidFill>
              </a:rPr>
              <a:t>Fire Potential Index forecast</a:t>
            </a:r>
          </a:p>
        </p:txBody>
      </p:sp>
      <p:pic>
        <p:nvPicPr>
          <p:cNvPr id="2" name="Picture 1"/>
          <p:cNvPicPr>
            <a:picLocks noChangeAspect="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5473828" y="747713"/>
            <a:ext cx="2990850" cy="2306637"/>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5457825" y="3478213"/>
            <a:ext cx="3038475" cy="2341562"/>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27654" name="TextBox 3"/>
          <p:cNvSpPr txBox="1">
            <a:spLocks noChangeArrowheads="1"/>
          </p:cNvSpPr>
          <p:nvPr/>
        </p:nvSpPr>
        <p:spPr bwMode="auto">
          <a:xfrm>
            <a:off x="5858862" y="5830116"/>
            <a:ext cx="2403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200" dirty="0">
                <a:solidFill>
                  <a:schemeClr val="bg1"/>
                </a:solidFill>
              </a:rPr>
              <a:t>Expected Number of Large Fires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 y="3548063"/>
            <a:ext cx="3808413" cy="2236787"/>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27656" name="TextBox 5"/>
          <p:cNvSpPr txBox="1">
            <a:spLocks noChangeArrowheads="1"/>
          </p:cNvSpPr>
          <p:nvPr/>
        </p:nvSpPr>
        <p:spPr bwMode="auto">
          <a:xfrm>
            <a:off x="1584325" y="5784850"/>
            <a:ext cx="1381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200" dirty="0">
                <a:solidFill>
                  <a:schemeClr val="bg1"/>
                </a:solidFill>
              </a:rPr>
              <a:t>Post Fire Impacts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088" y="765175"/>
            <a:ext cx="3760787" cy="2290763"/>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27658" name="TextBox 7"/>
          <p:cNvSpPr txBox="1">
            <a:spLocks noChangeArrowheads="1"/>
          </p:cNvSpPr>
          <p:nvPr/>
        </p:nvSpPr>
        <p:spPr bwMode="auto">
          <a:xfrm>
            <a:off x="969963" y="3062675"/>
            <a:ext cx="2713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200" dirty="0">
                <a:solidFill>
                  <a:schemeClr val="bg1"/>
                </a:solidFill>
              </a:rPr>
              <a:t>LANDFIRE: Existing Vegetation Type</a:t>
            </a:r>
          </a:p>
        </p:txBody>
      </p:sp>
    </p:spTree>
    <p:extLst>
      <p:ext uri="{BB962C8B-B14F-4D97-AF65-F5344CB8AC3E}">
        <p14:creationId xmlns:p14="http://schemas.microsoft.com/office/powerpoint/2010/main" val="4098725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525"/>
            <a:ext cx="9144000" cy="6894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5" name="Picture 3" descr="E:\LandCarbon\CONUS_RESULTS\Anims\A1B_Resamp\conus_a1b_y2006_resa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942975"/>
            <a:ext cx="91440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942975"/>
            <a:ext cx="838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234950" y="39688"/>
            <a:ext cx="8909050" cy="838200"/>
          </a:xfrm>
          <a:prstGeom prst="rect">
            <a:avLst/>
          </a:prstGeom>
          <a:noFill/>
          <a:ln w="19050">
            <a:solidFill>
              <a:schemeClr val="tx1"/>
            </a:solidFill>
            <a:miter lim="800000"/>
            <a:headEnd/>
            <a:tailEnd/>
          </a:ln>
        </p:spPr>
        <p:txBody>
          <a:bodyPr anchor="ctr"/>
          <a:lstStyle>
            <a:lvl1pPr defTabSz="457200">
              <a:defRPr sz="2400">
                <a:solidFill>
                  <a:schemeClr val="tx1"/>
                </a:solidFill>
                <a:latin typeface="Arial" charset="0"/>
                <a:ea typeface="MS PGothic" charset="0"/>
                <a:cs typeface="MS PGothic" charset="0"/>
              </a:defRPr>
            </a:lvl1pPr>
            <a:lvl2pPr defTabSz="457200">
              <a:defRPr sz="2000">
                <a:solidFill>
                  <a:schemeClr val="tx1"/>
                </a:solidFill>
                <a:latin typeface="Arial" charset="0"/>
                <a:ea typeface="MS PGothic" charset="0"/>
                <a:cs typeface="MS PGothic" charset="0"/>
              </a:defRPr>
            </a:lvl2pPr>
            <a:lvl3pPr defTabSz="457200">
              <a:defRPr sz="2000">
                <a:solidFill>
                  <a:schemeClr val="tx1"/>
                </a:solidFill>
                <a:latin typeface="Arial" charset="0"/>
                <a:ea typeface="MS PGothic" charset="0"/>
                <a:cs typeface="MS PGothic" charset="0"/>
              </a:defRPr>
            </a:lvl3pPr>
            <a:lvl4pPr defTabSz="457200">
              <a:defRPr sz="1600">
                <a:solidFill>
                  <a:schemeClr val="tx1"/>
                </a:solidFill>
                <a:latin typeface="Arial" charset="0"/>
                <a:ea typeface="MS PGothic" charset="0"/>
                <a:cs typeface="MS PGothic" charset="0"/>
              </a:defRPr>
            </a:lvl4pPr>
            <a:lvl5pPr defTabSz="457200">
              <a:defRPr sz="1600">
                <a:solidFill>
                  <a:schemeClr val="tx1"/>
                </a:solidFill>
                <a:latin typeface="Arial" charset="0"/>
                <a:ea typeface="MS PGothic" charset="0"/>
                <a:cs typeface="MS PGothic" charset="0"/>
              </a:defRPr>
            </a:lvl5pPr>
            <a:lvl6pPr defTabSz="457200" eaLnBrk="0" hangingPunct="0">
              <a:defRPr sz="1600">
                <a:solidFill>
                  <a:schemeClr val="tx1"/>
                </a:solidFill>
                <a:latin typeface="Arial" charset="0"/>
                <a:ea typeface="MS PGothic" charset="0"/>
                <a:cs typeface="MS PGothic" charset="0"/>
              </a:defRPr>
            </a:lvl6pPr>
            <a:lvl7pPr defTabSz="457200" eaLnBrk="0" hangingPunct="0">
              <a:defRPr sz="1600">
                <a:solidFill>
                  <a:schemeClr val="tx1"/>
                </a:solidFill>
                <a:latin typeface="Arial" charset="0"/>
                <a:ea typeface="MS PGothic" charset="0"/>
                <a:cs typeface="MS PGothic" charset="0"/>
              </a:defRPr>
            </a:lvl7pPr>
            <a:lvl8pPr defTabSz="457200" eaLnBrk="0" hangingPunct="0">
              <a:defRPr sz="1600">
                <a:solidFill>
                  <a:schemeClr val="tx1"/>
                </a:solidFill>
                <a:latin typeface="Arial" charset="0"/>
                <a:ea typeface="MS PGothic" charset="0"/>
                <a:cs typeface="MS PGothic" charset="0"/>
              </a:defRPr>
            </a:lvl8pPr>
            <a:lvl9pPr defTabSz="457200" eaLnBrk="0" hangingPunct="0">
              <a:defRPr sz="1600">
                <a:solidFill>
                  <a:schemeClr val="tx1"/>
                </a:solidFill>
                <a:latin typeface="Arial" charset="0"/>
                <a:ea typeface="MS PGothic" charset="0"/>
                <a:cs typeface="MS PGothic" charset="0"/>
              </a:defRPr>
            </a:lvl9pPr>
          </a:lstStyle>
          <a:p>
            <a:pPr eaLnBrk="1" hangingPunct="1"/>
            <a:r>
              <a:rPr lang="en-US" sz="3600">
                <a:solidFill>
                  <a:srgbClr val="FFC000"/>
                </a:solidFill>
              </a:rPr>
              <a:t>National and Regional Assessments</a:t>
            </a:r>
          </a:p>
          <a:p>
            <a:pPr eaLnBrk="1" hangingPunct="1"/>
            <a:r>
              <a:rPr lang="en-US">
                <a:solidFill>
                  <a:srgbClr val="FEF7C8"/>
                </a:solidFill>
              </a:rPr>
              <a:t>Future Land Cover – 2006 to 2100 – A1B Scenario</a:t>
            </a:r>
          </a:p>
        </p:txBody>
      </p:sp>
      <p:pic>
        <p:nvPicPr>
          <p:cNvPr id="51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59463"/>
            <a:ext cx="327660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8679" name="Picture 5" descr="E:\LandCarbon\CONUS_RESULTS\Anims\B2_Resamp\a1b_pies.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932488"/>
            <a:ext cx="14478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
          <p:cNvSpPr txBox="1">
            <a:spLocks noChangeArrowheads="1"/>
          </p:cNvSpPr>
          <p:nvPr/>
        </p:nvSpPr>
        <p:spPr bwMode="auto">
          <a:xfrm>
            <a:off x="0" y="5521325"/>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600">
                <a:solidFill>
                  <a:schemeClr val="bg1"/>
                </a:solidFill>
              </a:rPr>
              <a:t>Source: Terry Sohl, USGS</a:t>
            </a:r>
          </a:p>
        </p:txBody>
      </p:sp>
    </p:spTree>
    <p:extLst>
      <p:ext uri="{BB962C8B-B14F-4D97-AF65-F5344CB8AC3E}">
        <p14:creationId xmlns:p14="http://schemas.microsoft.com/office/powerpoint/2010/main" val="408876056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8636000" cy="1143000"/>
          </a:xfrm>
        </p:spPr>
        <p:txBody>
          <a:bodyPr/>
          <a:lstStyle/>
          <a:p>
            <a:pPr>
              <a:defRPr/>
            </a:pPr>
            <a:r>
              <a:rPr lang="en-US" b="0" kern="1200" dirty="0" smtClean="0">
                <a:effectLst>
                  <a:outerShdw blurRad="50800" dist="38100" dir="2700000" algn="tl" rotWithShape="0">
                    <a:srgbClr val="000000">
                      <a:alpha val="43000"/>
                    </a:srgbClr>
                  </a:outerShdw>
                </a:effectLst>
              </a:rPr>
              <a:t>Vegetation, Water &amp; Climate Dynamics</a:t>
            </a:r>
            <a:br>
              <a:rPr lang="en-US" b="0" kern="1200" dirty="0" smtClean="0">
                <a:effectLst>
                  <a:outerShdw blurRad="50800" dist="38100" dir="2700000" algn="tl" rotWithShape="0">
                    <a:srgbClr val="000000">
                      <a:alpha val="43000"/>
                    </a:srgbClr>
                  </a:outerShdw>
                </a:effectLst>
              </a:rPr>
            </a:br>
            <a:r>
              <a:rPr lang="en-US" sz="2400" b="0" kern="1200" dirty="0" smtClean="0">
                <a:effectLst>
                  <a:outerShdw blurRad="50800" dist="38100" dir="2700000" algn="tl" rotWithShape="0">
                    <a:srgbClr val="000000">
                      <a:alpha val="43000"/>
                    </a:srgbClr>
                  </a:outerShdw>
                </a:effectLst>
              </a:rPr>
              <a:t>Transitioning </a:t>
            </a:r>
            <a:r>
              <a:rPr lang="en-US" sz="2400" b="0" kern="1200" dirty="0">
                <a:effectLst>
                  <a:outerShdw blurRad="50800" dist="38100" dir="2700000" algn="tl" rotWithShape="0">
                    <a:srgbClr val="000000">
                      <a:alpha val="43000"/>
                    </a:srgbClr>
                  </a:outerShdw>
                </a:effectLst>
              </a:rPr>
              <a:t>to water use monitoring at management scale</a:t>
            </a:r>
          </a:p>
        </p:txBody>
      </p:sp>
      <p:sp>
        <p:nvSpPr>
          <p:cNvPr id="29699" name="TextBox 6"/>
          <p:cNvSpPr txBox="1">
            <a:spLocks noChangeArrowheads="1"/>
          </p:cNvSpPr>
          <p:nvPr/>
        </p:nvSpPr>
        <p:spPr bwMode="auto">
          <a:xfrm>
            <a:off x="187325" y="4672013"/>
            <a:ext cx="180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2800" dirty="0">
                <a:solidFill>
                  <a:schemeClr val="bg1"/>
                </a:solidFill>
              </a:rPr>
              <a:t>Base Map</a:t>
            </a:r>
          </a:p>
        </p:txBody>
      </p:sp>
      <p:sp>
        <p:nvSpPr>
          <p:cNvPr id="29700" name="TextBox 7"/>
          <p:cNvSpPr txBox="1">
            <a:spLocks noChangeArrowheads="1"/>
          </p:cNvSpPr>
          <p:nvPr/>
        </p:nvSpPr>
        <p:spPr bwMode="auto">
          <a:xfrm>
            <a:off x="3152775" y="4695825"/>
            <a:ext cx="1912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2800">
                <a:solidFill>
                  <a:schemeClr val="bg1"/>
                </a:solidFill>
              </a:rPr>
              <a:t>MODIS ET</a:t>
            </a:r>
          </a:p>
        </p:txBody>
      </p:sp>
      <p:sp>
        <p:nvSpPr>
          <p:cNvPr id="29701" name="TextBox 8"/>
          <p:cNvSpPr txBox="1">
            <a:spLocks noChangeArrowheads="1"/>
          </p:cNvSpPr>
          <p:nvPr/>
        </p:nvSpPr>
        <p:spPr bwMode="auto">
          <a:xfrm>
            <a:off x="6134100" y="4672013"/>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2800">
                <a:solidFill>
                  <a:schemeClr val="bg1"/>
                </a:solidFill>
              </a:rPr>
              <a:t>Landsat ET</a:t>
            </a:r>
          </a:p>
        </p:txBody>
      </p:sp>
      <p:pic>
        <p:nvPicPr>
          <p:cNvPr id="297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566863"/>
            <a:ext cx="2892425" cy="3035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566863"/>
            <a:ext cx="2887663" cy="3035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66863"/>
            <a:ext cx="2887663" cy="3035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9705" name="Group 12"/>
          <p:cNvGrpSpPr>
            <a:grpSpLocks/>
          </p:cNvGrpSpPr>
          <p:nvPr/>
        </p:nvGrpSpPr>
        <p:grpSpPr bwMode="auto">
          <a:xfrm>
            <a:off x="4433888" y="5607050"/>
            <a:ext cx="3346450" cy="401638"/>
            <a:chOff x="4542350" y="5715001"/>
            <a:chExt cx="3346853" cy="401477"/>
          </a:xfrm>
        </p:grpSpPr>
        <p:pic>
          <p:nvPicPr>
            <p:cNvPr id="29706"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589797" y="4925803"/>
              <a:ext cx="367974" cy="1946369"/>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9707" name="TextBox 14"/>
            <p:cNvSpPr txBox="1">
              <a:spLocks noChangeArrowheads="1"/>
            </p:cNvSpPr>
            <p:nvPr/>
          </p:nvSpPr>
          <p:spPr bwMode="auto">
            <a:xfrm>
              <a:off x="6636937" y="5716368"/>
              <a:ext cx="1252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2000">
                  <a:solidFill>
                    <a:schemeClr val="bg1"/>
                  </a:solidFill>
                </a:rPr>
                <a:t>1000 mm</a:t>
              </a:r>
            </a:p>
          </p:txBody>
        </p:sp>
        <p:sp>
          <p:nvSpPr>
            <p:cNvPr id="29708" name="TextBox 15"/>
            <p:cNvSpPr txBox="1">
              <a:spLocks noChangeArrowheads="1"/>
            </p:cNvSpPr>
            <p:nvPr/>
          </p:nvSpPr>
          <p:spPr bwMode="auto">
            <a:xfrm>
              <a:off x="4542350" y="5716368"/>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2000">
                  <a:solidFill>
                    <a:schemeClr val="bg1"/>
                  </a:solidFill>
                </a:rPr>
                <a:t>0</a:t>
              </a:r>
            </a:p>
          </p:txBody>
        </p:sp>
      </p:grpSp>
    </p:spTree>
    <p:extLst>
      <p:ext uri="{BB962C8B-B14F-4D97-AF65-F5344CB8AC3E}">
        <p14:creationId xmlns:p14="http://schemas.microsoft.com/office/powerpoint/2010/main" val="112322941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184150"/>
            <a:ext cx="8305800" cy="842963"/>
          </a:xfrm>
        </p:spPr>
        <p:txBody>
          <a:bodyPr/>
          <a:lstStyle/>
          <a:p>
            <a:r>
              <a:rPr lang="en-US">
                <a:latin typeface="Arial" charset="0"/>
                <a:ea typeface="MS PGothic" charset="0"/>
              </a:rPr>
              <a:t>Fast Facts About The EROS Campus</a:t>
            </a:r>
          </a:p>
        </p:txBody>
      </p:sp>
      <p:sp>
        <p:nvSpPr>
          <p:cNvPr id="11267" name="Content Placeholder 2"/>
          <p:cNvSpPr>
            <a:spLocks noGrp="1"/>
          </p:cNvSpPr>
          <p:nvPr>
            <p:ph idx="1"/>
          </p:nvPr>
        </p:nvSpPr>
        <p:spPr>
          <a:xfrm>
            <a:off x="381000" y="1060450"/>
            <a:ext cx="8305800" cy="4964113"/>
          </a:xfrm>
        </p:spPr>
        <p:txBody>
          <a:bodyPr/>
          <a:lstStyle/>
          <a:p>
            <a:pPr>
              <a:buClrTx/>
            </a:pPr>
            <a:r>
              <a:rPr lang="en-US" sz="2000" dirty="0">
                <a:latin typeface="Arial" charset="0"/>
                <a:ea typeface="MS PGothic" charset="0"/>
              </a:rPr>
              <a:t>EROS is on a 318-acre Federal Reserve</a:t>
            </a:r>
            <a:r>
              <a:rPr lang="en-US" sz="2000" dirty="0" smtClean="0">
                <a:latin typeface="Arial" charset="0"/>
                <a:ea typeface="MS PGothic" charset="0"/>
              </a:rPr>
              <a:t>.</a:t>
            </a:r>
          </a:p>
          <a:p>
            <a:pPr>
              <a:buClrTx/>
            </a:pPr>
            <a:endParaRPr lang="en-US" sz="2000" dirty="0">
              <a:latin typeface="Arial" charset="0"/>
              <a:ea typeface="MS PGothic" charset="0"/>
            </a:endParaRPr>
          </a:p>
          <a:p>
            <a:pPr>
              <a:buClrTx/>
            </a:pPr>
            <a:r>
              <a:rPr lang="en-US" sz="2000" dirty="0">
                <a:latin typeface="Arial" charset="0"/>
                <a:ea typeface="MS PGothic" charset="0"/>
              </a:rPr>
              <a:t>The USGS-owned facility contains 9 buildings totaling 307,000 sq. ft.  </a:t>
            </a:r>
            <a:endParaRPr lang="en-US" sz="2000" dirty="0" smtClean="0">
              <a:latin typeface="Arial" charset="0"/>
              <a:ea typeface="MS PGothic" charset="0"/>
            </a:endParaRPr>
          </a:p>
          <a:p>
            <a:pPr>
              <a:buClrTx/>
            </a:pPr>
            <a:endParaRPr lang="en-US" sz="2000" dirty="0">
              <a:latin typeface="Arial" charset="0"/>
              <a:ea typeface="MS PGothic" charset="0"/>
            </a:endParaRPr>
          </a:p>
          <a:p>
            <a:pPr>
              <a:buClrTx/>
            </a:pPr>
            <a:r>
              <a:rPr lang="en-US" sz="2000" dirty="0" smtClean="0">
                <a:latin typeface="Arial" charset="0"/>
                <a:ea typeface="MS PGothic" charset="0"/>
              </a:rPr>
              <a:t>We </a:t>
            </a:r>
            <a:r>
              <a:rPr lang="en-US" sz="2000" dirty="0">
                <a:latin typeface="Arial" charset="0"/>
                <a:ea typeface="MS PGothic" charset="0"/>
              </a:rPr>
              <a:t>have our own 19,000 sq. ft. shipping and receiving warehouse, an earthen dam, and a waste water treatment facility</a:t>
            </a:r>
            <a:r>
              <a:rPr lang="en-US" sz="2000" dirty="0" smtClean="0">
                <a:latin typeface="Arial" charset="0"/>
                <a:ea typeface="MS PGothic" charset="0"/>
              </a:rPr>
              <a:t>.</a:t>
            </a:r>
          </a:p>
          <a:p>
            <a:pPr marL="0" indent="0">
              <a:buClrTx/>
              <a:buNone/>
            </a:pPr>
            <a:r>
              <a:rPr lang="en-US" sz="2000" smtClean="0">
                <a:latin typeface="Arial" charset="0"/>
                <a:ea typeface="MS PGothic" charset="0"/>
              </a:rPr>
              <a:t> </a:t>
            </a:r>
            <a:endParaRPr lang="en-US" sz="2000" dirty="0">
              <a:latin typeface="Arial" charset="0"/>
              <a:ea typeface="MS PGothic" charset="0"/>
            </a:endParaRPr>
          </a:p>
          <a:p>
            <a:pPr>
              <a:buClrTx/>
            </a:pPr>
            <a:r>
              <a:rPr lang="en-US" sz="2000" dirty="0">
                <a:latin typeface="Arial" charset="0"/>
                <a:ea typeface="MS PGothic" charset="0"/>
              </a:rPr>
              <a:t>We have 697 physical servers and 19.76 Petabytes of disk in three raised-floor computer rooms with battery and generator backup power.</a:t>
            </a:r>
          </a:p>
          <a:p>
            <a:pPr>
              <a:buClrTx/>
            </a:pPr>
            <a:endParaRPr lang="en-US" sz="2000" dirty="0">
              <a:latin typeface="Arial" charset="0"/>
              <a:ea typeface="MS PGothic" charset="0"/>
            </a:endParaRPr>
          </a:p>
          <a:p>
            <a:pPr>
              <a:buClrTx/>
            </a:pPr>
            <a:endParaRPr lang="en-US" sz="2000" dirty="0">
              <a:latin typeface="Arial" charset="0"/>
              <a:ea typeface="MS PGothic" charset="0"/>
            </a:endParaRPr>
          </a:p>
        </p:txBody>
      </p:sp>
    </p:spTree>
    <p:extLst>
      <p:ext uri="{BB962C8B-B14F-4D97-AF65-F5344CB8AC3E}">
        <p14:creationId xmlns:p14="http://schemas.microsoft.com/office/powerpoint/2010/main" val="223082437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4283075" cy="3411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79700"/>
            <a:ext cx="1331913" cy="4397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4283075" cy="3411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3441700"/>
            <a:ext cx="4283075" cy="3411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441700"/>
            <a:ext cx="4283075" cy="3411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8" name="Text Box 7"/>
          <p:cNvSpPr txBox="1">
            <a:spLocks noChangeArrowheads="1"/>
          </p:cNvSpPr>
          <p:nvPr/>
        </p:nvSpPr>
        <p:spPr bwMode="auto">
          <a:xfrm>
            <a:off x="5192713" y="0"/>
            <a:ext cx="3200400"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1400" b="1" i="1" dirty="0">
                <a:latin typeface="Arial" pitchFamily="34" charset="0"/>
                <a:ea typeface="MS PGothic" pitchFamily="34" charset="-128"/>
                <a:cs typeface="+mn-cs"/>
              </a:rPr>
              <a:t>Beaufort County, North Carolina</a:t>
            </a:r>
          </a:p>
        </p:txBody>
      </p:sp>
      <p:sp>
        <p:nvSpPr>
          <p:cNvPr id="9" name="Text Box 8"/>
          <p:cNvSpPr txBox="1">
            <a:spLocks noChangeArrowheads="1"/>
          </p:cNvSpPr>
          <p:nvPr/>
        </p:nvSpPr>
        <p:spPr bwMode="auto">
          <a:xfrm>
            <a:off x="228600" y="3276600"/>
            <a:ext cx="4114800" cy="269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1100" b="1" i="1">
                <a:latin typeface="Arial" pitchFamily="34" charset="0"/>
                <a:ea typeface="MS PGothic" pitchFamily="34" charset="-128"/>
                <a:cs typeface="+mn-cs"/>
              </a:rPr>
              <a:t>Elevation source for SLR modeling: NED from 30-m DEM</a:t>
            </a:r>
          </a:p>
        </p:txBody>
      </p:sp>
      <p:sp>
        <p:nvSpPr>
          <p:cNvPr id="10" name="Text Box 9"/>
          <p:cNvSpPr txBox="1">
            <a:spLocks noChangeArrowheads="1"/>
          </p:cNvSpPr>
          <p:nvPr/>
        </p:nvSpPr>
        <p:spPr bwMode="auto">
          <a:xfrm>
            <a:off x="4724400" y="3276600"/>
            <a:ext cx="4191000" cy="269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1100" b="1" i="1">
                <a:latin typeface="Arial" pitchFamily="34" charset="0"/>
                <a:ea typeface="MS PGothic" pitchFamily="34" charset="-128"/>
                <a:cs typeface="+mn-cs"/>
              </a:rPr>
              <a:t>Elevation source for SLR modeling: NED from </a:t>
            </a:r>
            <a:r>
              <a:rPr lang="en-US" sz="1100" b="1" i="1" u="sng">
                <a:latin typeface="Arial" pitchFamily="34" charset="0"/>
                <a:ea typeface="MS PGothic" pitchFamily="34" charset="-128"/>
                <a:cs typeface="+mn-cs"/>
              </a:rPr>
              <a:t>3-m lidar data</a:t>
            </a:r>
          </a:p>
        </p:txBody>
      </p:sp>
      <p:sp>
        <p:nvSpPr>
          <p:cNvPr id="30730" name="TextBox 2"/>
          <p:cNvSpPr txBox="1">
            <a:spLocks noChangeArrowheads="1"/>
          </p:cNvSpPr>
          <p:nvPr/>
        </p:nvSpPr>
        <p:spPr bwMode="auto">
          <a:xfrm>
            <a:off x="338138" y="0"/>
            <a:ext cx="4206875" cy="461963"/>
          </a:xfrm>
          <a:prstGeom prst="rect">
            <a:avLst/>
          </a:prstGeom>
          <a:solidFill>
            <a:schemeClr val="tx1">
              <a:alpha val="3803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a:solidFill>
                  <a:srgbClr val="FFC000"/>
                </a:solidFill>
              </a:rPr>
              <a:t>Coastal Changes &amp; Impacts</a:t>
            </a:r>
          </a:p>
        </p:txBody>
      </p:sp>
    </p:spTree>
    <p:extLst>
      <p:ext uri="{BB962C8B-B14F-4D97-AF65-F5344CB8AC3E}">
        <p14:creationId xmlns:p14="http://schemas.microsoft.com/office/powerpoint/2010/main" val="4123817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FEW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1755775" y="-73025"/>
            <a:ext cx="5253038" cy="523875"/>
          </a:xfrm>
          <a:prstGeom prst="rect">
            <a:avLst/>
          </a:prstGeom>
          <a:solidFill>
            <a:schemeClr val="bg2">
              <a:lumMod val="50000"/>
              <a:alpha val="76000"/>
            </a:schemeClr>
          </a:solidFill>
          <a:ln>
            <a:noFill/>
          </a:ln>
          <a:extLst/>
        </p:spPr>
        <p:txBody>
          <a:bodyPr>
            <a:spAutoFit/>
          </a:bodyPr>
          <a:lstStyle>
            <a:lvl1pPr>
              <a:spcBef>
                <a:spcPct val="20000"/>
              </a:spcBef>
              <a:buClr>
                <a:srgbClr val="FFFF99"/>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anose="05000000000000000000" pitchFamily="2" charset="2"/>
              <a:buChar char="§"/>
              <a:defRPr b="1">
                <a:solidFill>
                  <a:schemeClr val="bg1"/>
                </a:solidFill>
                <a:latin typeface="Arial" panose="020B0604020202020204" pitchFamily="34" charset="0"/>
              </a:defRPr>
            </a:lvl9pPr>
          </a:lstStyle>
          <a:p>
            <a:pPr>
              <a:spcBef>
                <a:spcPct val="0"/>
              </a:spcBef>
              <a:buClrTx/>
              <a:buSzTx/>
              <a:buFontTx/>
              <a:buNone/>
              <a:defRPr/>
            </a:pPr>
            <a:r>
              <a:rPr lang="en-US" altLang="en-US" b="0" dirty="0" smtClean="0">
                <a:solidFill>
                  <a:srgbClr val="FFC000"/>
                </a:solidFill>
                <a:ea typeface="MS PGothic" pitchFamily="34" charset="-128"/>
                <a:cs typeface="+mn-cs"/>
              </a:rPr>
              <a:t>Early Warning for Food Security</a:t>
            </a:r>
            <a:endParaRPr lang="en-US" altLang="en-US" b="0" dirty="0">
              <a:solidFill>
                <a:srgbClr val="FFC000"/>
              </a:solidFill>
              <a:ea typeface="MS PGothic" pitchFamily="34" charset="-128"/>
              <a:cs typeface="+mn-cs"/>
            </a:endParaRPr>
          </a:p>
        </p:txBody>
      </p:sp>
    </p:spTree>
    <p:extLst>
      <p:ext uri="{BB962C8B-B14F-4D97-AF65-F5344CB8AC3E}">
        <p14:creationId xmlns:p14="http://schemas.microsoft.com/office/powerpoint/2010/main" val="347256836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337"/>
          <p:cNvSpPr>
            <a:spLocks noGrp="1"/>
          </p:cNvSpPr>
          <p:nvPr>
            <p:ph type="title"/>
          </p:nvPr>
        </p:nvSpPr>
        <p:spPr>
          <a:xfrm>
            <a:off x="381000" y="152400"/>
            <a:ext cx="8397875" cy="842963"/>
          </a:xfrm>
        </p:spPr>
        <p:txBody>
          <a:bodyPr lIns="90475" rIns="90475" anchor="t"/>
          <a:lstStyle/>
          <a:p>
            <a:pPr>
              <a:buClr>
                <a:srgbClr val="E8E4AE"/>
              </a:buClr>
              <a:buSzPct val="25000"/>
            </a:pPr>
            <a:r>
              <a:rPr lang="en-US" sz="2800" dirty="0">
                <a:effectLst>
                  <a:outerShdw blurRad="50800" dist="38100" dir="2700000" algn="tl" rotWithShape="0">
                    <a:srgbClr val="000000">
                      <a:alpha val="43000"/>
                    </a:srgbClr>
                  </a:outerShdw>
                </a:effectLst>
                <a:latin typeface="Arial" charset="0"/>
                <a:ea typeface="MS PGothic" charset="0"/>
                <a:sym typeface="Arial" charset="0"/>
              </a:rPr>
              <a:t>LCMAP Land Change Assessments and Projections</a:t>
            </a:r>
          </a:p>
        </p:txBody>
      </p:sp>
      <p:sp>
        <p:nvSpPr>
          <p:cNvPr id="338" name="Shape 338"/>
          <p:cNvSpPr txBox="1">
            <a:spLocks noGrp="1"/>
          </p:cNvSpPr>
          <p:nvPr>
            <p:ph type="body" idx="1"/>
          </p:nvPr>
        </p:nvSpPr>
        <p:spPr>
          <a:xfrm>
            <a:off x="381000" y="1151920"/>
            <a:ext cx="8534400" cy="4495800"/>
          </a:xfrm>
        </p:spPr>
        <p:txBody>
          <a:bodyPr lIns="90475" rIns="90475">
            <a:noAutofit/>
          </a:bodyPr>
          <a:lstStyle/>
          <a:p>
            <a:pPr marL="342900" lvl="1" indent="-342900">
              <a:spcBef>
                <a:spcPct val="0"/>
              </a:spcBef>
              <a:buFont typeface="Arial" charset="0"/>
              <a:buChar char="•"/>
            </a:pPr>
            <a:r>
              <a:rPr lang="en-US" dirty="0">
                <a:latin typeface="Arial" charset="0"/>
                <a:ea typeface="MS PGothic" charset="0"/>
                <a:sym typeface="Arial" charset="0"/>
              </a:rPr>
              <a:t>Assessments focused on land change processes, characteristics, and consequences.  These include:</a:t>
            </a:r>
          </a:p>
          <a:p>
            <a:pPr marL="742950" lvl="2" indent="-349250">
              <a:spcBef>
                <a:spcPts val="400"/>
              </a:spcBef>
              <a:buFont typeface="Noto Sans Symbol" charset="0"/>
              <a:buChar char="▪"/>
            </a:pPr>
            <a:r>
              <a:rPr lang="en-US" sz="1800" b="0" dirty="0">
                <a:latin typeface="Arial" charset="0"/>
                <a:ea typeface="MS PGothic" charset="0"/>
                <a:sym typeface="Arial" charset="0"/>
              </a:rPr>
              <a:t>Annual land change assessments – e.g., rates and characteristics of 2016 land change and an outlook for the next 10 years</a:t>
            </a:r>
          </a:p>
          <a:p>
            <a:pPr marL="742950" lvl="2" indent="-349250">
              <a:spcBef>
                <a:spcPts val="400"/>
              </a:spcBef>
              <a:buFont typeface="Noto Sans Symbol" charset="0"/>
              <a:buChar char="▪"/>
            </a:pPr>
            <a:r>
              <a:rPr lang="en-US" sz="1800" b="0" dirty="0">
                <a:latin typeface="Arial" charset="0"/>
                <a:ea typeface="MS PGothic" charset="0"/>
                <a:sym typeface="Arial" charset="0"/>
              </a:rPr>
              <a:t>On-demand topical assessments – e.g., the impacts of the 2012 drought on land use and land condition</a:t>
            </a:r>
          </a:p>
          <a:p>
            <a:pPr>
              <a:spcBef>
                <a:spcPts val="400"/>
              </a:spcBef>
              <a:buFont typeface="Noto Sans Symbol" charset="0"/>
              <a:buChar char="▪"/>
            </a:pPr>
            <a:r>
              <a:rPr lang="en-US" sz="2000" dirty="0">
                <a:latin typeface="Arial" charset="0"/>
                <a:ea typeface="MS PGothic" charset="0"/>
                <a:sym typeface="Arial" charset="0"/>
              </a:rPr>
              <a:t>Stakeholders alerts identifying important or emerging land-change events in their jurisdictions.</a:t>
            </a:r>
          </a:p>
          <a:p>
            <a:pPr>
              <a:spcBef>
                <a:spcPct val="0"/>
              </a:spcBef>
              <a:buFont typeface="Noto Sans Symbol" charset="0"/>
              <a:buChar char="▪"/>
            </a:pPr>
            <a:r>
              <a:rPr lang="en-US" sz="2000" dirty="0">
                <a:latin typeface="Arial" charset="0"/>
                <a:ea typeface="MS PGothic" charset="0"/>
                <a:sym typeface="Arial" charset="0"/>
              </a:rPr>
              <a:t>LULC </a:t>
            </a:r>
            <a:r>
              <a:rPr lang="en-US" sz="2000" dirty="0">
                <a:latin typeface="Arial" charset="0"/>
                <a:ea typeface="MS PGothic" charset="0"/>
              </a:rPr>
              <a:t>projections</a:t>
            </a:r>
            <a:r>
              <a:rPr lang="en-US" sz="2000" dirty="0">
                <a:latin typeface="Arial" charset="0"/>
                <a:ea typeface="MS PGothic" charset="0"/>
                <a:sym typeface="Arial" charset="0"/>
              </a:rPr>
              <a:t>:</a:t>
            </a:r>
          </a:p>
          <a:p>
            <a:pPr marL="742950" lvl="2" indent="-349250">
              <a:spcBef>
                <a:spcPts val="475"/>
              </a:spcBef>
              <a:buFont typeface="Noto Sans Symbol" charset="0"/>
              <a:buChar char="▪"/>
            </a:pPr>
            <a:r>
              <a:rPr lang="en-US" sz="1800" b="0" dirty="0">
                <a:latin typeface="Arial" charset="0"/>
                <a:ea typeface="MS PGothic" charset="0"/>
                <a:sym typeface="Arial" charset="0"/>
              </a:rPr>
              <a:t>Scenario driven </a:t>
            </a:r>
            <a:r>
              <a:rPr lang="en-US" sz="1800" b="0" dirty="0">
                <a:latin typeface="Arial" charset="0"/>
                <a:ea typeface="MS PGothic" charset="0"/>
              </a:rPr>
              <a:t>projections</a:t>
            </a:r>
            <a:r>
              <a:rPr lang="en-US" sz="1800" b="0" dirty="0">
                <a:latin typeface="Arial" charset="0"/>
                <a:ea typeface="MS PGothic" charset="0"/>
                <a:sym typeface="Arial" charset="0"/>
              </a:rPr>
              <a:t> of future LULC </a:t>
            </a:r>
            <a:r>
              <a:rPr lang="en-US" sz="1800" b="0" dirty="0">
                <a:latin typeface="Arial" charset="0"/>
                <a:ea typeface="MS PGothic" charset="0"/>
              </a:rPr>
              <a:t>extents and patterns </a:t>
            </a:r>
          </a:p>
          <a:p>
            <a:pPr marL="742950" lvl="2" indent="-349250">
              <a:spcBef>
                <a:spcPts val="475"/>
              </a:spcBef>
              <a:buFont typeface="Noto Sans Symbol" charset="0"/>
              <a:buChar char="▪"/>
            </a:pPr>
            <a:r>
              <a:rPr lang="en-US" sz="1800" b="0" dirty="0">
                <a:latin typeface="Arial" charset="0"/>
                <a:ea typeface="MS PGothic" charset="0"/>
              </a:rPr>
              <a:t>Projections </a:t>
            </a:r>
            <a:r>
              <a:rPr lang="en-US" sz="1800" b="0" dirty="0">
                <a:latin typeface="Arial" charset="0"/>
                <a:ea typeface="MS PGothic" charset="0"/>
                <a:sym typeface="Arial" charset="0"/>
              </a:rPr>
              <a:t>based on </a:t>
            </a:r>
            <a:r>
              <a:rPr lang="en-US" sz="1800" b="0" dirty="0" err="1">
                <a:latin typeface="Arial" charset="0"/>
                <a:ea typeface="MS PGothic" charset="0"/>
                <a:sym typeface="Arial" charset="0"/>
              </a:rPr>
              <a:t>sectoral</a:t>
            </a:r>
            <a:r>
              <a:rPr lang="en-US" sz="1800" b="0" dirty="0">
                <a:latin typeface="Arial" charset="0"/>
                <a:ea typeface="MS PGothic" charset="0"/>
                <a:sym typeface="Arial" charset="0"/>
              </a:rPr>
              <a:t> land requirements (e.g., what are the land requirements needed to meet future food, fiber, and fuel demands given climate and water constraints?)</a:t>
            </a:r>
          </a:p>
          <a:p>
            <a:pPr marL="742950" lvl="2" indent="-349250">
              <a:spcBef>
                <a:spcPts val="475"/>
              </a:spcBef>
              <a:buFont typeface="Noto Sans Symbol" charset="0"/>
              <a:buChar char="▪"/>
            </a:pPr>
            <a:r>
              <a:rPr lang="en-US" sz="1800" b="0" dirty="0">
                <a:latin typeface="Arial" charset="0"/>
                <a:ea typeface="ＭＳ Ｐゴシック" charset="0"/>
                <a:cs typeface="Arial" charset="0"/>
                <a:sym typeface="Arial" charset="0"/>
              </a:rPr>
              <a:t>Forecasts on the impacts of LULC change on ecosystem health, water availability, carbon dynamics, climate change adaptation, etc.</a:t>
            </a:r>
          </a:p>
          <a:p>
            <a:pPr marL="742950" lvl="2" indent="-349250">
              <a:spcBef>
                <a:spcPts val="475"/>
              </a:spcBef>
              <a:buFont typeface="Noto Sans Symbol" charset="0"/>
              <a:buChar char="▪"/>
            </a:pPr>
            <a:endParaRPr lang="en-US" dirty="0">
              <a:latin typeface="Arial" charset="0"/>
              <a:ea typeface="MS PGothic" charset="0"/>
              <a:sym typeface="Arial" charset="0"/>
            </a:endParaRPr>
          </a:p>
          <a:p>
            <a:pPr>
              <a:spcBef>
                <a:spcPts val="400"/>
              </a:spcBef>
              <a:buFont typeface="Noto Sans Symbol" charset="0"/>
              <a:buChar char="▪"/>
            </a:pPr>
            <a:endParaRPr lang="en-US" sz="2000" dirty="0">
              <a:latin typeface="Arial" charset="0"/>
              <a:ea typeface="MS PGothic" charset="0"/>
              <a:sym typeface="Arial" charset="0"/>
            </a:endParaRPr>
          </a:p>
          <a:p>
            <a:pPr>
              <a:spcBef>
                <a:spcPct val="0"/>
              </a:spcBef>
              <a:buFont typeface="Wingdings" charset="0"/>
              <a:buNone/>
            </a:pPr>
            <a:endParaRPr lang="en-US" sz="2000" dirty="0">
              <a:latin typeface="Arial" charset="0"/>
              <a:ea typeface="MS PGothic" charset="0"/>
              <a:sym typeface="Arial" charset="0"/>
            </a:endParaRPr>
          </a:p>
        </p:txBody>
      </p:sp>
    </p:spTree>
    <p:extLst>
      <p:ext uri="{BB962C8B-B14F-4D97-AF65-F5344CB8AC3E}">
        <p14:creationId xmlns:p14="http://schemas.microsoft.com/office/powerpoint/2010/main" val="1747683726"/>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44488" y="-7938"/>
            <a:ext cx="8305800" cy="1143001"/>
          </a:xfrm>
        </p:spPr>
        <p:txBody>
          <a:bodyPr/>
          <a:lstStyle/>
          <a:p>
            <a:r>
              <a:rPr lang="en-US" b="0" dirty="0">
                <a:effectLst>
                  <a:outerShdw blurRad="50800" dist="38100" dir="2700000" algn="tl" rotWithShape="0">
                    <a:srgbClr val="000000">
                      <a:alpha val="43000"/>
                    </a:srgbClr>
                  </a:outerShdw>
                </a:effectLst>
                <a:latin typeface="Arial" charset="0"/>
                <a:ea typeface="MS PGothic" charset="0"/>
              </a:rPr>
              <a:t>Analysis Ready Data (ARD)</a:t>
            </a:r>
          </a:p>
        </p:txBody>
      </p:sp>
      <p:sp>
        <p:nvSpPr>
          <p:cNvPr id="37891" name="Content Placeholder 2"/>
          <p:cNvSpPr>
            <a:spLocks noGrp="1"/>
          </p:cNvSpPr>
          <p:nvPr>
            <p:ph idx="1"/>
          </p:nvPr>
        </p:nvSpPr>
        <p:spPr>
          <a:xfrm>
            <a:off x="417513" y="914400"/>
            <a:ext cx="8543925" cy="4495800"/>
          </a:xfrm>
        </p:spPr>
        <p:txBody>
          <a:bodyPr/>
          <a:lstStyle/>
          <a:p>
            <a:r>
              <a:rPr lang="en-US" sz="1600" dirty="0">
                <a:latin typeface="Arial" charset="0"/>
                <a:ea typeface="MS PGothic" charset="0"/>
              </a:rPr>
              <a:t>Landsat data processed to a level that enables direct use in applications</a:t>
            </a:r>
          </a:p>
          <a:p>
            <a:pPr lvl="1"/>
            <a:r>
              <a:rPr lang="en-US" sz="1600" b="0" dirty="0">
                <a:latin typeface="Arial" charset="0"/>
                <a:ea typeface="MS PGothic" charset="0"/>
              </a:rPr>
              <a:t>Allows geospatial, multi-spectral, and multi-temporal manipulations for the purposes of data reduction, analysis, and interpretation</a:t>
            </a:r>
          </a:p>
          <a:p>
            <a:pPr lvl="1"/>
            <a:r>
              <a:rPr lang="en-US" sz="1600" b="0" dirty="0">
                <a:latin typeface="Arial" charset="0"/>
                <a:ea typeface="MS PGothic" charset="0"/>
              </a:rPr>
              <a:t>Consistent radiometric processing scaled to top-of-atmosphere (TOA) and surface reflectance</a:t>
            </a:r>
          </a:p>
          <a:p>
            <a:pPr lvl="1"/>
            <a:r>
              <a:rPr lang="en-US" sz="1600" b="0" dirty="0">
                <a:latin typeface="Arial" charset="0"/>
                <a:ea typeface="MS PGothic" charset="0"/>
              </a:rPr>
              <a:t>Consistent geometry including spatial coverage and cartographic projection – e.g., pixels align through time, &lt;12m RMSE.</a:t>
            </a:r>
          </a:p>
          <a:p>
            <a:pPr lvl="1"/>
            <a:r>
              <a:rPr lang="en-US" sz="1600" b="0" dirty="0">
                <a:latin typeface="Arial" charset="0"/>
                <a:ea typeface="MS PGothic" charset="0"/>
              </a:rPr>
              <a:t>Metadata on data provenance, geographic extent, and data quality.</a:t>
            </a:r>
          </a:p>
        </p:txBody>
      </p:sp>
      <p:pic>
        <p:nvPicPr>
          <p:cNvPr id="378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8175" y="3908425"/>
            <a:ext cx="334962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Cube_Laye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987800"/>
            <a:ext cx="169068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4" name="Group 8"/>
          <p:cNvGrpSpPr>
            <a:grpSpLocks/>
          </p:cNvGrpSpPr>
          <p:nvPr/>
        </p:nvGrpSpPr>
        <p:grpSpPr bwMode="auto">
          <a:xfrm>
            <a:off x="2014538" y="3775075"/>
            <a:ext cx="3522662" cy="2500313"/>
            <a:chOff x="1211160" y="1770664"/>
            <a:chExt cx="5954372" cy="3477970"/>
          </a:xfrm>
        </p:grpSpPr>
        <p:pic>
          <p:nvPicPr>
            <p:cNvPr id="3789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1160" y="2048234"/>
              <a:ext cx="394086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9" name="Group 10"/>
            <p:cNvGrpSpPr>
              <a:grpSpLocks/>
            </p:cNvGrpSpPr>
            <p:nvPr/>
          </p:nvGrpSpPr>
          <p:grpSpPr bwMode="auto">
            <a:xfrm>
              <a:off x="3598859" y="1770664"/>
              <a:ext cx="3566673" cy="2866066"/>
              <a:chOff x="3419872" y="3068960"/>
              <a:chExt cx="3566673" cy="2866066"/>
            </a:xfrm>
          </p:grpSpPr>
          <p:pic>
            <p:nvPicPr>
              <p:cNvPr id="37901"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0116" y="3573016"/>
                <a:ext cx="956429" cy="23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Curved Down Arrow 14"/>
              <p:cNvSpPr>
                <a:spLocks noChangeArrowheads="1"/>
              </p:cNvSpPr>
              <p:nvPr/>
            </p:nvSpPr>
            <p:spPr bwMode="auto">
              <a:xfrm>
                <a:off x="3419872" y="3068960"/>
                <a:ext cx="3168352" cy="720080"/>
              </a:xfrm>
              <a:prstGeom prst="curvedDownArrow">
                <a:avLst>
                  <a:gd name="adj1" fmla="val 24994"/>
                  <a:gd name="adj2" fmla="val 50009"/>
                  <a:gd name="adj3" fmla="val 25000"/>
                </a:avLst>
              </a:prstGeom>
              <a:solidFill>
                <a:srgbClr val="FF0000">
                  <a:alpha val="58823"/>
                </a:srgbClr>
              </a:solidFill>
              <a:ln w="9525">
                <a:solidFill>
                  <a:schemeClr val="tx1"/>
                </a:solidFill>
                <a:round/>
                <a:headEnd/>
                <a:tailEnd/>
              </a:ln>
            </p:spPr>
            <p:txBody>
              <a:bodyPr lIns="90000" tIns="46800" rIns="90000" bIns="46800">
                <a:spAutoFit/>
              </a:bodyPr>
              <a:lstStyle/>
              <a:p>
                <a:endParaRPr lang="en-AU" sz="1800"/>
              </a:p>
            </p:txBody>
          </p:sp>
        </p:grpSp>
        <p:sp>
          <p:nvSpPr>
            <p:cNvPr id="37900" name="Content Placeholder 2"/>
            <p:cNvSpPr txBox="1">
              <a:spLocks/>
            </p:cNvSpPr>
            <p:nvPr/>
          </p:nvSpPr>
          <p:spPr bwMode="auto">
            <a:xfrm>
              <a:off x="1627080" y="4541999"/>
              <a:ext cx="1151162" cy="39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800">
                  <a:solidFill>
                    <a:schemeClr val="tx1"/>
                  </a:solidFill>
                  <a:latin typeface="Arial" charset="0"/>
                  <a:ea typeface="MS PGothic" charset="0"/>
                  <a:cs typeface="MS PGothic" charset="0"/>
                </a:defRPr>
              </a:lvl1pPr>
              <a:lvl2pPr indent="457200" defTabSz="457200">
                <a:defRPr sz="2800">
                  <a:solidFill>
                    <a:schemeClr val="tx1"/>
                  </a:solidFill>
                  <a:latin typeface="Arial" charset="0"/>
                  <a:ea typeface="MS PGothic" charset="0"/>
                  <a:cs typeface="MS PGothic" charset="0"/>
                </a:defRPr>
              </a:lvl2pPr>
              <a:lvl3pPr indent="914400" defTabSz="457200">
                <a:defRPr sz="2800">
                  <a:solidFill>
                    <a:schemeClr val="tx1"/>
                  </a:solidFill>
                  <a:latin typeface="Arial" charset="0"/>
                  <a:ea typeface="MS PGothic" charset="0"/>
                  <a:cs typeface="MS PGothic" charset="0"/>
                </a:defRPr>
              </a:lvl3pPr>
              <a:lvl4pPr indent="1371600" defTabSz="457200">
                <a:defRPr sz="2800">
                  <a:solidFill>
                    <a:schemeClr val="tx1"/>
                  </a:solidFill>
                  <a:latin typeface="Arial" charset="0"/>
                  <a:ea typeface="MS PGothic" charset="0"/>
                  <a:cs typeface="MS PGothic" charset="0"/>
                </a:defRPr>
              </a:lvl4pPr>
              <a:lvl5pPr indent="1828800" defTabSz="457200">
                <a:defRPr sz="2800">
                  <a:solidFill>
                    <a:schemeClr val="tx1"/>
                  </a:solidFill>
                  <a:latin typeface="Arial" charset="0"/>
                  <a:ea typeface="MS PGothic" charset="0"/>
                  <a:cs typeface="MS PGothic" charset="0"/>
                </a:defRPr>
              </a:lvl5pPr>
              <a:lvl6pPr indent="1828800" eaLnBrk="0" fontAlgn="base" hangingPunct="0">
                <a:spcBef>
                  <a:spcPct val="0"/>
                </a:spcBef>
                <a:spcAft>
                  <a:spcPct val="0"/>
                </a:spcAft>
                <a:defRPr sz="2800">
                  <a:solidFill>
                    <a:schemeClr val="tx1"/>
                  </a:solidFill>
                  <a:latin typeface="Arial" charset="0"/>
                  <a:ea typeface="MS PGothic" charset="0"/>
                  <a:cs typeface="MS PGothic" charset="0"/>
                </a:defRPr>
              </a:lvl6pPr>
              <a:lvl7pPr indent="1828800" eaLnBrk="0" fontAlgn="base" hangingPunct="0">
                <a:spcBef>
                  <a:spcPct val="0"/>
                </a:spcBef>
                <a:spcAft>
                  <a:spcPct val="0"/>
                </a:spcAft>
                <a:defRPr sz="2800">
                  <a:solidFill>
                    <a:schemeClr val="tx1"/>
                  </a:solidFill>
                  <a:latin typeface="Arial" charset="0"/>
                  <a:ea typeface="MS PGothic" charset="0"/>
                  <a:cs typeface="MS PGothic" charset="0"/>
                </a:defRPr>
              </a:lvl7pPr>
              <a:lvl8pPr indent="1828800" eaLnBrk="0" fontAlgn="base" hangingPunct="0">
                <a:spcBef>
                  <a:spcPct val="0"/>
                </a:spcBef>
                <a:spcAft>
                  <a:spcPct val="0"/>
                </a:spcAft>
                <a:defRPr sz="2800">
                  <a:solidFill>
                    <a:schemeClr val="tx1"/>
                  </a:solidFill>
                  <a:latin typeface="Arial" charset="0"/>
                  <a:ea typeface="MS PGothic" charset="0"/>
                  <a:cs typeface="MS PGothic" charset="0"/>
                </a:defRPr>
              </a:lvl8pPr>
              <a:lvl9pPr indent="1828800" eaLnBrk="0" fontAlgn="base" hangingPunct="0">
                <a:spcBef>
                  <a:spcPct val="0"/>
                </a:spcBef>
                <a:spcAft>
                  <a:spcPct val="0"/>
                </a:spcAft>
                <a:defRPr sz="2800">
                  <a:solidFill>
                    <a:schemeClr val="tx1"/>
                  </a:solidFill>
                  <a:latin typeface="Arial" charset="0"/>
                  <a:ea typeface="MS PGothic" charset="0"/>
                  <a:cs typeface="MS PGothic" charset="0"/>
                </a:defRPr>
              </a:lvl9pPr>
            </a:lstStyle>
            <a:p>
              <a:endParaRPr lang="en-AU" b="1">
                <a:solidFill>
                  <a:srgbClr val="000000"/>
                </a:solidFill>
                <a:latin typeface="Calibri" charset="0"/>
              </a:endParaRPr>
            </a:p>
          </p:txBody>
        </p:sp>
      </p:grpSp>
      <p:sp>
        <p:nvSpPr>
          <p:cNvPr id="37895" name="Curved Down Arrow 15"/>
          <p:cNvSpPr>
            <a:spLocks noChangeArrowheads="1"/>
          </p:cNvSpPr>
          <p:nvPr/>
        </p:nvSpPr>
        <p:spPr bwMode="auto">
          <a:xfrm rot="601592">
            <a:off x="5394325" y="4027488"/>
            <a:ext cx="1401763" cy="334962"/>
          </a:xfrm>
          <a:prstGeom prst="curvedDownArrow">
            <a:avLst>
              <a:gd name="adj1" fmla="val 24896"/>
              <a:gd name="adj2" fmla="val 49811"/>
              <a:gd name="adj3" fmla="val 25000"/>
            </a:avLst>
          </a:prstGeom>
          <a:solidFill>
            <a:srgbClr val="FF0000"/>
          </a:solidFill>
          <a:ln w="50800">
            <a:solidFill>
              <a:srgbClr val="C00000"/>
            </a:solidFill>
            <a:round/>
            <a:headEnd/>
            <a:tailEnd/>
          </a:ln>
        </p:spPr>
        <p:txBody>
          <a:bodyPr/>
          <a:lstStyle/>
          <a:p>
            <a:endParaRPr lang="en-US" sz="4000"/>
          </a:p>
        </p:txBody>
      </p:sp>
      <p:sp>
        <p:nvSpPr>
          <p:cNvPr id="17" name="Rectangle 16"/>
          <p:cNvSpPr/>
          <p:nvPr/>
        </p:nvSpPr>
        <p:spPr>
          <a:xfrm>
            <a:off x="150813" y="3241675"/>
            <a:ext cx="8916987" cy="585788"/>
          </a:xfrm>
          <a:prstGeom prst="rect">
            <a:avLst/>
          </a:prstGeom>
          <a:solidFill>
            <a:schemeClr val="bg1">
              <a:lumMod val="95000"/>
            </a:schemeClr>
          </a:solidFill>
        </p:spPr>
        <p:txBody>
          <a:bodyPr>
            <a:spAutoFit/>
          </a:bodyPr>
          <a:lstStyle/>
          <a:p>
            <a:r>
              <a:rPr lang="en-US" sz="1600"/>
              <a:t>Initial ARD production is focused on the TM through OLI record (1982 – present), but will eventually include MSS (1972) and span the globe.  US ARD completed by Spring  2017.</a:t>
            </a:r>
          </a:p>
        </p:txBody>
      </p:sp>
      <p:sp>
        <p:nvSpPr>
          <p:cNvPr id="37897" name="TextBox 1"/>
          <p:cNvSpPr txBox="1">
            <a:spLocks noChangeArrowheads="1"/>
          </p:cNvSpPr>
          <p:nvPr/>
        </p:nvSpPr>
        <p:spPr bwMode="auto">
          <a:xfrm>
            <a:off x="3915678" y="6268225"/>
            <a:ext cx="5227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r>
              <a:rPr lang="en-US" sz="1200" dirty="0">
                <a:solidFill>
                  <a:srgbClr val="FFFFFF"/>
                </a:solidFill>
              </a:rPr>
              <a:t>Albers-based 5000x5000 pixel tiles (From SDSU WELD, Roy et al., 2010)</a:t>
            </a:r>
          </a:p>
        </p:txBody>
      </p:sp>
    </p:spTree>
    <p:extLst>
      <p:ext uri="{BB962C8B-B14F-4D97-AF65-F5344CB8AC3E}">
        <p14:creationId xmlns:p14="http://schemas.microsoft.com/office/powerpoint/2010/main" val="83218365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390525" y="152400"/>
            <a:ext cx="8305800" cy="842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0" dirty="0">
                <a:effectLst>
                  <a:outerShdw blurRad="50800" dist="38100" dir="2700000" algn="tl" rotWithShape="0">
                    <a:srgbClr val="000000">
                      <a:alpha val="43000"/>
                    </a:srgbClr>
                  </a:outerShdw>
                </a:effectLst>
                <a:latin typeface="Arial" charset="0"/>
                <a:ea typeface="MS PGothic" charset="0"/>
              </a:rPr>
              <a:t>EROS Science and Applications Partners</a:t>
            </a:r>
          </a:p>
        </p:txBody>
      </p:sp>
      <p:sp>
        <p:nvSpPr>
          <p:cNvPr id="38915" name="Rectangle 3"/>
          <p:cNvSpPr>
            <a:spLocks noGrp="1" noChangeArrowheads="1"/>
          </p:cNvSpPr>
          <p:nvPr>
            <p:ph type="body" idx="4294967295"/>
          </p:nvPr>
        </p:nvSpPr>
        <p:spPr>
          <a:xfrm>
            <a:off x="390525" y="995363"/>
            <a:ext cx="8305800" cy="5106987"/>
          </a:xfrm>
        </p:spPr>
        <p:txBody>
          <a:bodyPr/>
          <a:lstStyle/>
          <a:p>
            <a:r>
              <a:rPr lang="en-US" sz="2200" b="0" dirty="0">
                <a:latin typeface="Arial" charset="0"/>
                <a:ea typeface="MS PGothic" charset="0"/>
              </a:rPr>
              <a:t>Five USGS mission areas (Climate and Land Use, Core Science Systems, Water, Ecosystems, Energy and Minerals) and 14 USGS programs</a:t>
            </a:r>
          </a:p>
          <a:p>
            <a:r>
              <a:rPr lang="en-US" sz="2200" b="0" dirty="0">
                <a:latin typeface="Arial" charset="0"/>
                <a:ea typeface="MS PGothic" charset="0"/>
              </a:rPr>
              <a:t>DOI bureaus – BLM, NPS, USFWS, BIA, OWFC</a:t>
            </a:r>
          </a:p>
          <a:p>
            <a:r>
              <a:rPr lang="en-US" sz="2200" b="0" dirty="0">
                <a:latin typeface="Arial" charset="0"/>
                <a:ea typeface="MS PGothic" charset="0"/>
              </a:rPr>
              <a:t>Other federal agencies – NASA, NOAA, EPA, USFS, NASS, NRCS, FAA, SERDP, FEMA, USAID</a:t>
            </a:r>
          </a:p>
          <a:p>
            <a:r>
              <a:rPr lang="en-US" sz="2200" b="0" dirty="0">
                <a:latin typeface="Arial" charset="0"/>
                <a:ea typeface="MS PGothic" charset="0"/>
              </a:rPr>
              <a:t>Academic institutions - South Dakota State University, University of California-Santa Barbara, University of Nebraska, University of Maryland, University of Minnesota, Boston University, SUNY-Environmental Science and Forestry</a:t>
            </a:r>
          </a:p>
          <a:p>
            <a:r>
              <a:rPr lang="en-US" sz="2200" b="0" dirty="0">
                <a:latin typeface="Arial" charset="0"/>
                <a:ea typeface="MS PGothic" charset="0"/>
              </a:rPr>
              <a:t>International organizations and agencies – UNEP, FAO, ESA, Mexico INEGI, Canada Center for Remote Sensing, CEOS, GEO</a:t>
            </a:r>
          </a:p>
        </p:txBody>
      </p:sp>
    </p:spTree>
    <p:extLst>
      <p:ext uri="{BB962C8B-B14F-4D97-AF65-F5344CB8AC3E}">
        <p14:creationId xmlns:p14="http://schemas.microsoft.com/office/powerpoint/2010/main" val="347096240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0"/>
            <a:ext cx="8305800" cy="740032"/>
          </a:xfrm>
        </p:spPr>
        <p:txBody>
          <a:bodyPr/>
          <a:lstStyle/>
          <a:p>
            <a:r>
              <a:rPr lang="en-US" sz="3200" dirty="0">
                <a:latin typeface="Arial" charset="0"/>
                <a:ea typeface="MS PGothic" charset="0"/>
              </a:rPr>
              <a:t>Landsat Highlights – Additional Reading</a:t>
            </a:r>
          </a:p>
        </p:txBody>
      </p:sp>
      <p:sp>
        <p:nvSpPr>
          <p:cNvPr id="40963" name="Content Placeholder 2"/>
          <p:cNvSpPr>
            <a:spLocks noGrp="1"/>
          </p:cNvSpPr>
          <p:nvPr>
            <p:ph idx="1"/>
          </p:nvPr>
        </p:nvSpPr>
        <p:spPr>
          <a:xfrm>
            <a:off x="182563" y="775120"/>
            <a:ext cx="8778875" cy="4891088"/>
          </a:xfrm>
        </p:spPr>
        <p:txBody>
          <a:bodyPr/>
          <a:lstStyle/>
          <a:p>
            <a:pPr marL="0" indent="0">
              <a:buFontTx/>
              <a:buNone/>
            </a:pPr>
            <a:r>
              <a:rPr lang="en-US" sz="1200" b="0" u="sng" dirty="0">
                <a:solidFill>
                  <a:srgbClr val="FFC000"/>
                </a:solidFill>
                <a:latin typeface="Arial" charset="0"/>
                <a:ea typeface="MS PGothic" charset="0"/>
              </a:rPr>
              <a:t>Title</a:t>
            </a:r>
            <a:r>
              <a:rPr lang="en-US" sz="1200" b="0" u="sng" dirty="0">
                <a:latin typeface="Arial" charset="0"/>
                <a:ea typeface="MS PGothic" charset="0"/>
              </a:rPr>
              <a:t>:</a:t>
            </a:r>
            <a:r>
              <a:rPr lang="en-US" sz="1200" b="0" dirty="0">
                <a:latin typeface="Arial" charset="0"/>
                <a:ea typeface="MS PGothic" charset="0"/>
              </a:rPr>
              <a:t>  Fact Sheets Highlighting Landsat’s Monitoring Mission Now Available</a:t>
            </a:r>
          </a:p>
          <a:p>
            <a:pPr marL="0" indent="0">
              <a:buFontTx/>
              <a:buNone/>
            </a:pPr>
            <a:r>
              <a:rPr lang="en-US" sz="1200" b="0" u="sng" dirty="0">
                <a:solidFill>
                  <a:srgbClr val="FFC000"/>
                </a:solidFill>
                <a:latin typeface="Arial" charset="0"/>
                <a:ea typeface="MS PGothic" charset="0"/>
              </a:rPr>
              <a:t>What</a:t>
            </a:r>
            <a:r>
              <a:rPr lang="en-US" sz="1200" b="0" dirty="0">
                <a:latin typeface="Arial" charset="0"/>
                <a:ea typeface="MS PGothic" charset="0"/>
              </a:rPr>
              <a:t>: Series of fact sheets detailing Landsat’s value in mapping and monitoring land cover changes on Earth.</a:t>
            </a:r>
          </a:p>
          <a:p>
            <a:pPr marL="0" indent="0">
              <a:buFontTx/>
              <a:buNone/>
            </a:pPr>
            <a:r>
              <a:rPr lang="en-US" sz="1200" b="0" u="sng" dirty="0">
                <a:solidFill>
                  <a:srgbClr val="FFC000"/>
                </a:solidFill>
                <a:latin typeface="Arial" charset="0"/>
                <a:ea typeface="MS PGothic" charset="0"/>
              </a:rPr>
              <a:t>Background</a:t>
            </a:r>
            <a:r>
              <a:rPr lang="en-US" sz="1200" b="0" dirty="0">
                <a:latin typeface="Arial" charset="0"/>
                <a:ea typeface="MS PGothic" charset="0"/>
              </a:rPr>
              <a:t>: A series of USGS fact sheets detailing Landsat’s value in mapping and monitoring land cover change consistently and historically across the globe are now available in the USGS Publications Warehouse. The series of articles looks at Landsat’s crucial role in water mapping, urban growth, industrial growth, forest health, wildfire mapping, agriculture, and food security.  The topics capture the vision of former Interior Secretary Stewart Udall, who announced 50 years ago—on Sept. 21, 1966­—a plan to use satellite data as a way to monitor and manage the Earth’s natural resources. The fact sheets are also available online at </a:t>
            </a:r>
            <a:r>
              <a:rPr lang="en-US" sz="1200" b="0" dirty="0">
                <a:latin typeface="Arial" charset="0"/>
                <a:ea typeface="MS PGothic" charset="0"/>
                <a:hlinkClick r:id="rId2"/>
              </a:rPr>
              <a:t>http://eros.usgs.gov/udall50thanniversary/</a:t>
            </a:r>
            <a:r>
              <a:rPr lang="en-US" sz="1200" b="0" dirty="0">
                <a:latin typeface="Arial" charset="0"/>
                <a:ea typeface="MS PGothic" charset="0"/>
              </a:rPr>
              <a:t> under the Benefits of Landsat tab.</a:t>
            </a:r>
          </a:p>
          <a:p>
            <a:pPr marL="0" indent="0">
              <a:buFontTx/>
              <a:buNone/>
            </a:pPr>
            <a:r>
              <a:rPr lang="en-US" sz="1200" b="0" u="sng" dirty="0">
                <a:solidFill>
                  <a:srgbClr val="FFC000"/>
                </a:solidFill>
                <a:latin typeface="Arial" charset="0"/>
                <a:ea typeface="MS PGothic" charset="0"/>
              </a:rPr>
              <a:t>Hill Interest</a:t>
            </a:r>
            <a:r>
              <a:rPr lang="en-US" sz="1200" b="0" u="sng" dirty="0">
                <a:latin typeface="Arial" charset="0"/>
                <a:ea typeface="MS PGothic" charset="0"/>
              </a:rPr>
              <a:t>: </a:t>
            </a:r>
            <a:r>
              <a:rPr lang="en-US" sz="1200" b="0" dirty="0">
                <a:latin typeface="Arial" charset="0"/>
                <a:ea typeface="MS PGothic" charset="0"/>
              </a:rPr>
              <a:t> Interior Secretary Stewart Udall’s vision 50 years ago to use satellite technology for monitoring Earth and its natural resources is an important tool today that is captured in this series of fact sheets that details Landsat’s value in tracking land use/land cover changes.</a:t>
            </a:r>
          </a:p>
          <a:p>
            <a:pPr marL="0" indent="0">
              <a:buFontTx/>
              <a:buNone/>
            </a:pPr>
            <a:r>
              <a:rPr lang="en-US" sz="1200" b="0" u="sng" dirty="0">
                <a:solidFill>
                  <a:srgbClr val="FFC000"/>
                </a:solidFill>
                <a:latin typeface="Arial" charset="0"/>
                <a:ea typeface="MS PGothic" charset="0"/>
              </a:rPr>
              <a:t>POC</a:t>
            </a:r>
            <a:r>
              <a:rPr lang="en-US" sz="1200" b="0" dirty="0">
                <a:latin typeface="Arial" charset="0"/>
                <a:ea typeface="MS PGothic" charset="0"/>
              </a:rPr>
              <a:t>: For more information, contact Janice Nelson, </a:t>
            </a:r>
            <a:r>
              <a:rPr lang="en-US" sz="1200" b="0" dirty="0">
                <a:latin typeface="Arial" charset="0"/>
                <a:ea typeface="MS PGothic" charset="0"/>
                <a:hlinkClick r:id="rId3"/>
              </a:rPr>
              <a:t>jsnelson@usgs.gov</a:t>
            </a:r>
            <a:r>
              <a:rPr lang="en-US" sz="1200" b="0" dirty="0">
                <a:latin typeface="Arial" charset="0"/>
                <a:ea typeface="MS PGothic" charset="0"/>
              </a:rPr>
              <a:t> or 605-594-6173</a:t>
            </a:r>
          </a:p>
          <a:p>
            <a:pPr marL="400050" lvl="1" indent="0">
              <a:buFontTx/>
              <a:buNone/>
            </a:pPr>
            <a:r>
              <a:rPr lang="en-US" sz="1200" b="0" dirty="0">
                <a:latin typeface="Arial" charset="0"/>
                <a:ea typeface="MS PGothic" charset="0"/>
              </a:rPr>
              <a:t>USGS FS 2016-3037: </a:t>
            </a:r>
            <a:r>
              <a:rPr lang="en-US" sz="1200" b="0" i="1" dirty="0">
                <a:latin typeface="Arial" charset="0"/>
                <a:ea typeface="MS PGothic" charset="0"/>
              </a:rPr>
              <a:t>Mapping water use – Landsat and water resources in the United States</a:t>
            </a:r>
            <a:r>
              <a:rPr lang="en-US" sz="1200" b="0" dirty="0">
                <a:latin typeface="Arial" charset="0"/>
                <a:ea typeface="MS PGothic" charset="0"/>
              </a:rPr>
              <a:t> - </a:t>
            </a:r>
            <a:r>
              <a:rPr lang="en-US" sz="1200" b="0" dirty="0">
                <a:latin typeface="Arial" charset="0"/>
                <a:ea typeface="MS PGothic" charset="0"/>
                <a:hlinkClick r:id="rId4"/>
              </a:rPr>
              <a:t>https://pubs.er.usgs.gov/publication/fs20163037</a:t>
            </a:r>
            <a:endParaRPr lang="en-US" sz="1200" b="0" dirty="0">
              <a:latin typeface="Arial" charset="0"/>
              <a:ea typeface="MS PGothic" charset="0"/>
            </a:endParaRPr>
          </a:p>
          <a:p>
            <a:pPr marL="400050" lvl="1" indent="0">
              <a:buFontTx/>
              <a:buNone/>
            </a:pPr>
            <a:r>
              <a:rPr lang="en-US" sz="1200" b="0" dirty="0">
                <a:latin typeface="Arial" charset="0"/>
                <a:ea typeface="MS PGothic" charset="0"/>
              </a:rPr>
              <a:t>USGS FS 2016-3044: </a:t>
            </a:r>
            <a:r>
              <a:rPr lang="en-US" sz="1200" b="0" i="1" dirty="0">
                <a:latin typeface="Arial" charset="0"/>
                <a:ea typeface="MS PGothic" charset="0"/>
              </a:rPr>
              <a:t>When wildfire damage threatens humans, Landsat provides answers</a:t>
            </a:r>
            <a:r>
              <a:rPr lang="en-US" sz="1200" b="0" dirty="0">
                <a:latin typeface="Arial" charset="0"/>
                <a:ea typeface="MS PGothic" charset="0"/>
              </a:rPr>
              <a:t>- </a:t>
            </a:r>
            <a:r>
              <a:rPr lang="en-US" sz="1200" b="0" dirty="0">
                <a:latin typeface="Arial" charset="0"/>
                <a:ea typeface="MS PGothic" charset="0"/>
                <a:hlinkClick r:id="rId5"/>
              </a:rPr>
              <a:t>https://pubs.er.usgs.gov/publication/fs20163044</a:t>
            </a:r>
            <a:endParaRPr lang="en-US" sz="1200" b="0" dirty="0">
              <a:latin typeface="Arial" charset="0"/>
              <a:ea typeface="MS PGothic" charset="0"/>
            </a:endParaRPr>
          </a:p>
          <a:p>
            <a:pPr marL="400050" lvl="1" indent="0">
              <a:buFontTx/>
              <a:buNone/>
            </a:pPr>
            <a:r>
              <a:rPr lang="en-US" sz="1200" b="0" dirty="0">
                <a:latin typeface="Arial" charset="0"/>
                <a:ea typeface="MS PGothic" charset="0"/>
              </a:rPr>
              <a:t>USGS FS 2016-3045: </a:t>
            </a:r>
            <a:r>
              <a:rPr lang="en-US" sz="1200" b="0" i="1" dirty="0">
                <a:latin typeface="Arial" charset="0"/>
                <a:ea typeface="MS PGothic" charset="0"/>
              </a:rPr>
              <a:t>Landsat – The watchman that never sleeps</a:t>
            </a:r>
            <a:r>
              <a:rPr lang="en-US" sz="1200" b="0" dirty="0">
                <a:latin typeface="Arial" charset="0"/>
                <a:ea typeface="MS PGothic" charset="0"/>
              </a:rPr>
              <a:t> - </a:t>
            </a:r>
            <a:r>
              <a:rPr lang="en-US" sz="1200" b="0" dirty="0">
                <a:latin typeface="Arial" charset="0"/>
                <a:ea typeface="MS PGothic" charset="0"/>
                <a:hlinkClick r:id="rId6"/>
              </a:rPr>
              <a:t>https://pubs.er.usgs.gov/publication/fs20163045</a:t>
            </a:r>
            <a:endParaRPr lang="en-US" sz="1200" b="0" dirty="0">
              <a:latin typeface="Arial" charset="0"/>
              <a:ea typeface="MS PGothic" charset="0"/>
            </a:endParaRPr>
          </a:p>
          <a:p>
            <a:pPr marL="400050" lvl="1" indent="0">
              <a:buFontTx/>
              <a:buNone/>
            </a:pPr>
            <a:r>
              <a:rPr lang="en-US" sz="1200" b="0" dirty="0">
                <a:latin typeface="Arial" charset="0"/>
                <a:ea typeface="MS PGothic" charset="0"/>
              </a:rPr>
              <a:t>USGS FS 2016-3054: </a:t>
            </a:r>
            <a:r>
              <a:rPr lang="en-US" sz="1200" b="0" i="1" dirty="0">
                <a:latin typeface="Arial" charset="0"/>
                <a:ea typeface="MS PGothic" charset="0"/>
              </a:rPr>
              <a:t>Landsat Brings Understanding to the Impact of Industrialization</a:t>
            </a:r>
            <a:r>
              <a:rPr lang="en-US" sz="1200" b="0" dirty="0">
                <a:latin typeface="Arial" charset="0"/>
                <a:ea typeface="MS PGothic" charset="0"/>
              </a:rPr>
              <a:t>- </a:t>
            </a:r>
            <a:r>
              <a:rPr lang="en-US" sz="1200" b="0" u="sng" dirty="0">
                <a:latin typeface="Arial" charset="0"/>
                <a:ea typeface="MS PGothic" charset="0"/>
                <a:hlinkClick r:id="rId7"/>
              </a:rPr>
              <a:t>http://dx.doi.org/10.3133/fs20163054</a:t>
            </a:r>
            <a:endParaRPr lang="en-US" b="0" dirty="0">
              <a:latin typeface="Arial" charset="0"/>
              <a:ea typeface="MS PGothic" charset="0"/>
            </a:endParaRPr>
          </a:p>
          <a:p>
            <a:pPr marL="400050" lvl="1" indent="0">
              <a:buFontTx/>
              <a:buNone/>
            </a:pPr>
            <a:r>
              <a:rPr lang="en-US" sz="1200" b="0" dirty="0">
                <a:latin typeface="Arial" charset="0"/>
                <a:ea typeface="MS PGothic" charset="0"/>
              </a:rPr>
              <a:t>USGS FS 2016-3056: </a:t>
            </a:r>
            <a:r>
              <a:rPr lang="en-US" sz="1200" b="0" i="1" dirty="0">
                <a:latin typeface="Arial" charset="0"/>
                <a:ea typeface="MS PGothic" charset="0"/>
              </a:rPr>
              <a:t>Urban Planners and Urban Geographers Turn to Landsat for Answers</a:t>
            </a:r>
            <a:r>
              <a:rPr lang="en-US" sz="1200" b="0" dirty="0">
                <a:latin typeface="Arial" charset="0"/>
                <a:ea typeface="MS PGothic" charset="0"/>
              </a:rPr>
              <a:t>- </a:t>
            </a:r>
            <a:r>
              <a:rPr lang="en-US" sz="1200" b="0" u="sng" dirty="0">
                <a:latin typeface="Arial" charset="0"/>
                <a:ea typeface="MS PGothic" charset="0"/>
                <a:hlinkClick r:id="rId8"/>
              </a:rPr>
              <a:t>http://dx.doi.org/10.3133/fs20163056</a:t>
            </a:r>
            <a:endParaRPr lang="en-US" sz="1200" b="0" dirty="0">
              <a:latin typeface="Arial" charset="0"/>
              <a:ea typeface="MS PGothic" charset="0"/>
            </a:endParaRPr>
          </a:p>
          <a:p>
            <a:pPr marL="400050" lvl="1" indent="0">
              <a:buFontTx/>
              <a:buNone/>
            </a:pPr>
            <a:r>
              <a:rPr lang="en-US" sz="1200" b="0" dirty="0">
                <a:latin typeface="Arial" charset="0"/>
                <a:ea typeface="MS PGothic" charset="0"/>
              </a:rPr>
              <a:t>USGS FS 2016-3059: </a:t>
            </a:r>
            <a:r>
              <a:rPr lang="en-US" sz="1200" b="0" i="1" dirty="0">
                <a:latin typeface="Arial" charset="0"/>
                <a:ea typeface="MS PGothic" charset="0"/>
              </a:rPr>
              <a:t>Landsat Plays a Key Role in Reducing Hunger on Earth</a:t>
            </a:r>
            <a:r>
              <a:rPr lang="en-US" sz="1200" b="0" dirty="0">
                <a:latin typeface="Arial" charset="0"/>
                <a:ea typeface="MS PGothic" charset="0"/>
              </a:rPr>
              <a:t> - </a:t>
            </a:r>
            <a:r>
              <a:rPr lang="en-US" sz="1200" b="0" u="sng" dirty="0">
                <a:latin typeface="Arial" charset="0"/>
                <a:ea typeface="MS PGothic" charset="0"/>
                <a:hlinkClick r:id="rId9"/>
              </a:rPr>
              <a:t>http://dx.doi.org/10.3133/fs20163059</a:t>
            </a:r>
            <a:endParaRPr lang="en-US" sz="1200" b="0" dirty="0">
              <a:latin typeface="Arial" charset="0"/>
              <a:ea typeface="MS PGothic" charset="0"/>
            </a:endParaRPr>
          </a:p>
          <a:p>
            <a:pPr marL="400050" lvl="1" indent="0">
              <a:buFontTx/>
              <a:buNone/>
            </a:pPr>
            <a:r>
              <a:rPr lang="en-US" sz="1200" b="0" dirty="0">
                <a:latin typeface="Arial" charset="0"/>
                <a:ea typeface="MS PGothic" charset="0"/>
              </a:rPr>
              <a:t>USGS FS 2016-3060: </a:t>
            </a:r>
            <a:r>
              <a:rPr lang="en-US" sz="1200" b="0" i="1" dirty="0">
                <a:latin typeface="Arial" charset="0"/>
                <a:ea typeface="MS PGothic" charset="0"/>
              </a:rPr>
              <a:t>Landsat Helps Bolster Food Security </a:t>
            </a:r>
            <a:r>
              <a:rPr lang="en-US" sz="1200" b="0" dirty="0">
                <a:latin typeface="Arial" charset="0"/>
                <a:ea typeface="MS PGothic" charset="0"/>
              </a:rPr>
              <a:t>- </a:t>
            </a:r>
            <a:r>
              <a:rPr lang="en-US" sz="1200" b="0" u="sng" dirty="0">
                <a:latin typeface="Arial" charset="0"/>
                <a:ea typeface="MS PGothic" charset="0"/>
                <a:hlinkClick r:id="rId10"/>
              </a:rPr>
              <a:t>http://dx.doi.org/10.3133/fs20163060</a:t>
            </a:r>
            <a:endParaRPr lang="en-US" sz="1600" b="0" dirty="0">
              <a:latin typeface="Arial" charset="0"/>
              <a:ea typeface="MS PGothic" charset="0"/>
            </a:endParaRPr>
          </a:p>
          <a:p>
            <a:pPr marL="0" indent="0">
              <a:buFontTx/>
              <a:buNone/>
            </a:pPr>
            <a:r>
              <a:rPr lang="en-US" b="0" dirty="0">
                <a:latin typeface="Arial" charset="0"/>
                <a:ea typeface="MS PGothic" charset="0"/>
              </a:rPr>
              <a:t> </a:t>
            </a:r>
          </a:p>
        </p:txBody>
      </p:sp>
    </p:spTree>
    <p:extLst>
      <p:ext uri="{BB962C8B-B14F-4D97-AF65-F5344CB8AC3E}">
        <p14:creationId xmlns:p14="http://schemas.microsoft.com/office/powerpoint/2010/main" val="389913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9"/>
            <a:ext cx="8305800" cy="1143000"/>
          </a:xfrm>
        </p:spPr>
        <p:txBody>
          <a:bodyPr/>
          <a:lstStyle/>
          <a:p>
            <a:r>
              <a:rPr lang="en-US" sz="3200" dirty="0">
                <a:latin typeface="Arial" charset="0"/>
                <a:ea typeface="MS PGothic" charset="0"/>
              </a:rPr>
              <a:t>Landsat Highlights – Additional Reading (continued)</a:t>
            </a:r>
          </a:p>
        </p:txBody>
      </p:sp>
      <p:sp>
        <p:nvSpPr>
          <p:cNvPr id="41987" name="Content Placeholder 2"/>
          <p:cNvSpPr>
            <a:spLocks noGrp="1"/>
          </p:cNvSpPr>
          <p:nvPr>
            <p:ph idx="1"/>
          </p:nvPr>
        </p:nvSpPr>
        <p:spPr>
          <a:xfrm>
            <a:off x="182563" y="1155357"/>
            <a:ext cx="8778875" cy="4525963"/>
          </a:xfrm>
        </p:spPr>
        <p:txBody>
          <a:bodyPr/>
          <a:lstStyle/>
          <a:p>
            <a:pPr marL="0" indent="0">
              <a:buFontTx/>
              <a:buNone/>
            </a:pPr>
            <a:r>
              <a:rPr lang="en-US" sz="1600" b="0" u="sng" dirty="0">
                <a:solidFill>
                  <a:srgbClr val="FFC000"/>
                </a:solidFill>
                <a:latin typeface="Arial" charset="0"/>
                <a:ea typeface="MS PGothic" charset="0"/>
              </a:rPr>
              <a:t>Title</a:t>
            </a:r>
            <a:r>
              <a:rPr lang="en-US" sz="1600" b="0" u="sng" dirty="0">
                <a:latin typeface="Arial" charset="0"/>
                <a:ea typeface="MS PGothic" charset="0"/>
              </a:rPr>
              <a:t>:</a:t>
            </a:r>
            <a:r>
              <a:rPr lang="en-US" sz="1600" b="0" dirty="0">
                <a:latin typeface="Arial" charset="0"/>
                <a:ea typeface="MS PGothic" charset="0"/>
              </a:rPr>
              <a:t>  Landsat Science Team Presentations Now Available</a:t>
            </a:r>
          </a:p>
          <a:p>
            <a:pPr marL="0" indent="0">
              <a:buFontTx/>
              <a:buNone/>
            </a:pPr>
            <a:r>
              <a:rPr lang="en-US" sz="1600" b="0" u="sng" dirty="0">
                <a:solidFill>
                  <a:srgbClr val="FFC000"/>
                </a:solidFill>
                <a:latin typeface="Arial" charset="0"/>
                <a:ea typeface="MS PGothic" charset="0"/>
              </a:rPr>
              <a:t>What</a:t>
            </a:r>
            <a:r>
              <a:rPr lang="en-US" sz="1600" b="0" dirty="0">
                <a:latin typeface="Arial" charset="0"/>
                <a:ea typeface="MS PGothic" charset="0"/>
              </a:rPr>
              <a:t>: Presentations made July 26-28, 2016, at the USGS-NASA Landsat Science Team meeting in Brookings, SD, are now available online.</a:t>
            </a:r>
          </a:p>
          <a:p>
            <a:pPr marL="0" indent="0">
              <a:buFontTx/>
              <a:buNone/>
            </a:pPr>
            <a:r>
              <a:rPr lang="en-US" sz="1600" b="0" u="sng" dirty="0">
                <a:solidFill>
                  <a:srgbClr val="FFC000"/>
                </a:solidFill>
                <a:latin typeface="Arial" charset="0"/>
                <a:ea typeface="MS PGothic" charset="0"/>
              </a:rPr>
              <a:t>Background</a:t>
            </a:r>
            <a:r>
              <a:rPr lang="en-US" sz="1600" b="0" dirty="0">
                <a:latin typeface="Arial" charset="0"/>
                <a:ea typeface="MS PGothic" charset="0"/>
              </a:rPr>
              <a:t>: All presentation materials from the recent USGS-NASA Landsat Science Team meeting are now available at the following:  </a:t>
            </a:r>
            <a:r>
              <a:rPr lang="en-US" sz="1600" b="0" dirty="0">
                <a:latin typeface="Arial" charset="0"/>
                <a:ea typeface="MS PGothic" charset="0"/>
                <a:hlinkClick r:id="rId2"/>
              </a:rPr>
              <a:t>http://landsat.usgs.gov/landsat-science-team-meeting-july-26-28-2016.php</a:t>
            </a:r>
            <a:r>
              <a:rPr lang="en-US" sz="1600" b="0" dirty="0">
                <a:latin typeface="Arial" charset="0"/>
                <a:ea typeface="MS PGothic" charset="0"/>
              </a:rPr>
              <a:t>. The presentations include a current summary of Landsat 7 and 8 operations, and the status of the Landsat archive and Landsat 9 development. Also included are Science Team member perspectives on capabilities for future Landsat missions (beyond Landsat 9). In addition, presentations on the science, applications, and engineering research of the Science Team members are available. The team member presentations represent a cross-section of state-of-the-art Landsat investigations.  </a:t>
            </a:r>
          </a:p>
          <a:p>
            <a:pPr marL="0" indent="0">
              <a:buFontTx/>
              <a:buNone/>
            </a:pPr>
            <a:r>
              <a:rPr lang="en-US" sz="1600" b="0" u="sng" dirty="0">
                <a:solidFill>
                  <a:srgbClr val="FFC000"/>
                </a:solidFill>
                <a:latin typeface="Arial" charset="0"/>
                <a:ea typeface="MS PGothic" charset="0"/>
              </a:rPr>
              <a:t>Hill Interest</a:t>
            </a:r>
            <a:r>
              <a:rPr lang="en-US" sz="1600" b="0" u="sng" dirty="0">
                <a:latin typeface="Arial" charset="0"/>
                <a:ea typeface="MS PGothic" charset="0"/>
              </a:rPr>
              <a:t>: </a:t>
            </a:r>
            <a:r>
              <a:rPr lang="en-US" sz="1600" b="0" dirty="0">
                <a:latin typeface="Arial" charset="0"/>
                <a:ea typeface="MS PGothic" charset="0"/>
              </a:rPr>
              <a:t> Presentations at the USGS-NASSA Landsat Science Team meeting summarized Landsat 7 and 8 operations, looked at the status of the Landsat archive and Landsat 9 development, and included Science Team perspectives on capabilities for future Landsat missions.</a:t>
            </a:r>
          </a:p>
          <a:p>
            <a:pPr marL="0" indent="0">
              <a:buFontTx/>
              <a:buNone/>
            </a:pPr>
            <a:r>
              <a:rPr lang="en-US" sz="1600" b="0" u="sng" dirty="0">
                <a:solidFill>
                  <a:srgbClr val="FFC000"/>
                </a:solidFill>
                <a:latin typeface="Arial" charset="0"/>
                <a:ea typeface="MS PGothic" charset="0"/>
              </a:rPr>
              <a:t>POC</a:t>
            </a:r>
            <a:r>
              <a:rPr lang="en-US" sz="1600" b="0" dirty="0">
                <a:latin typeface="Arial" charset="0"/>
                <a:ea typeface="MS PGothic" charset="0"/>
              </a:rPr>
              <a:t>: For more information, contact Thomas Loveland, </a:t>
            </a:r>
            <a:r>
              <a:rPr lang="en-US" sz="1600" b="0" dirty="0">
                <a:latin typeface="Arial" charset="0"/>
                <a:ea typeface="MS PGothic" charset="0"/>
                <a:hlinkClick r:id="rId3"/>
              </a:rPr>
              <a:t>loveland@usgs.gov</a:t>
            </a:r>
            <a:r>
              <a:rPr lang="en-US" sz="1600" b="0" dirty="0">
                <a:latin typeface="Arial" charset="0"/>
                <a:ea typeface="MS PGothic" charset="0"/>
              </a:rPr>
              <a:t> or 605-594-6066</a:t>
            </a:r>
          </a:p>
          <a:p>
            <a:pPr marL="0" indent="0">
              <a:buFontTx/>
              <a:buNone/>
            </a:pPr>
            <a:endParaRPr lang="en-US" sz="3200" b="0" dirty="0">
              <a:latin typeface="Arial" charset="0"/>
              <a:ea typeface="MS PGothic" charset="0"/>
            </a:endParaRPr>
          </a:p>
          <a:p>
            <a:pPr marL="0" indent="0">
              <a:buFontTx/>
              <a:buNone/>
            </a:pPr>
            <a:endParaRPr lang="en-US" sz="3200" b="0" dirty="0">
              <a:latin typeface="Arial" charset="0"/>
              <a:ea typeface="MS PGothic" charset="0"/>
            </a:endParaRPr>
          </a:p>
        </p:txBody>
      </p:sp>
    </p:spTree>
    <p:extLst>
      <p:ext uri="{BB962C8B-B14F-4D97-AF65-F5344CB8AC3E}">
        <p14:creationId xmlns:p14="http://schemas.microsoft.com/office/powerpoint/2010/main" val="1070941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3" y="274638"/>
            <a:ext cx="8778875" cy="776287"/>
          </a:xfrm>
        </p:spPr>
        <p:txBody>
          <a:bodyPr/>
          <a:lstStyle/>
          <a:p>
            <a:r>
              <a:rPr lang="en-US" sz="2400">
                <a:latin typeface="Arial" charset="0"/>
                <a:ea typeface="MS PGothic" charset="0"/>
              </a:rPr>
              <a:t>EROS Project Fact Sheets 2010-2016 – Additional Reading</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868363"/>
            <a:ext cx="412115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868363"/>
            <a:ext cx="4360862"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8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7197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charset="0"/>
                <a:ea typeface="MS PGothic" charset="0"/>
              </a:rPr>
              <a:t>Briefing Topics </a:t>
            </a:r>
          </a:p>
        </p:txBody>
      </p:sp>
      <p:sp>
        <p:nvSpPr>
          <p:cNvPr id="6147" name="Content Placeholder 2"/>
          <p:cNvSpPr>
            <a:spLocks noGrp="1"/>
          </p:cNvSpPr>
          <p:nvPr>
            <p:ph idx="1"/>
          </p:nvPr>
        </p:nvSpPr>
        <p:spPr>
          <a:xfrm>
            <a:off x="549275" y="1235075"/>
            <a:ext cx="8229600" cy="4525963"/>
          </a:xfrm>
        </p:spPr>
        <p:txBody>
          <a:bodyPr/>
          <a:lstStyle/>
          <a:p>
            <a:r>
              <a:rPr lang="en-US" sz="2400" dirty="0">
                <a:latin typeface="Arial" charset="0"/>
                <a:ea typeface="MS PGothic" charset="0"/>
              </a:rPr>
              <a:t>EROS Overview</a:t>
            </a:r>
          </a:p>
          <a:p>
            <a:pPr lvl="1"/>
            <a:r>
              <a:rPr lang="en-US" sz="2000" b="0" dirty="0">
                <a:latin typeface="Arial" charset="0"/>
                <a:ea typeface="MS PGothic" charset="0"/>
              </a:rPr>
              <a:t>Mission, Roles, Functions, Staffing, and Funding</a:t>
            </a:r>
          </a:p>
          <a:p>
            <a:r>
              <a:rPr lang="en-US" sz="2400" dirty="0">
                <a:latin typeface="Arial" charset="0"/>
                <a:ea typeface="MS PGothic" charset="0"/>
              </a:rPr>
              <a:t>Observing Systems Branch </a:t>
            </a:r>
          </a:p>
          <a:p>
            <a:pPr lvl="1"/>
            <a:r>
              <a:rPr lang="en-US" sz="2000" b="0" dirty="0">
                <a:latin typeface="Arial" charset="0"/>
                <a:ea typeface="MS PGothic" charset="0"/>
              </a:rPr>
              <a:t>Mission/Scope, Projects/Organization, and Landsat Series</a:t>
            </a:r>
          </a:p>
          <a:p>
            <a:r>
              <a:rPr lang="en-US" sz="2400" dirty="0">
                <a:latin typeface="Arial" charset="0"/>
                <a:ea typeface="MS PGothic" charset="0"/>
              </a:rPr>
              <a:t>Data Services Branch </a:t>
            </a:r>
          </a:p>
          <a:p>
            <a:pPr lvl="1"/>
            <a:r>
              <a:rPr lang="en-US" sz="2000" b="0" dirty="0">
                <a:latin typeface="Arial" charset="0"/>
                <a:ea typeface="MS PGothic" charset="0"/>
              </a:rPr>
              <a:t>Projects, Functions, Landsat Distribution, and NASA LP DAAC</a:t>
            </a:r>
          </a:p>
          <a:p>
            <a:r>
              <a:rPr lang="en-US" sz="2400" dirty="0">
                <a:latin typeface="Arial" charset="0"/>
                <a:ea typeface="MS PGothic" charset="0"/>
              </a:rPr>
              <a:t>Science and Applications Branch </a:t>
            </a:r>
          </a:p>
          <a:p>
            <a:pPr lvl="1"/>
            <a:r>
              <a:rPr lang="en-US" sz="2000" b="0" dirty="0">
                <a:latin typeface="Arial" charset="0"/>
                <a:ea typeface="MS PGothic" charset="0"/>
              </a:rPr>
              <a:t>How EROS Scientists Use Landsat Data</a:t>
            </a:r>
          </a:p>
          <a:p>
            <a:pPr lvl="1"/>
            <a:r>
              <a:rPr lang="en-US" sz="2000" b="0" dirty="0">
                <a:latin typeface="Arial" charset="0"/>
                <a:ea typeface="MS PGothic" charset="0"/>
              </a:rPr>
              <a:t>National Land Cover Database</a:t>
            </a:r>
          </a:p>
          <a:p>
            <a:r>
              <a:rPr lang="en-US" sz="2400" dirty="0">
                <a:latin typeface="Arial" charset="0"/>
                <a:ea typeface="MS PGothic" charset="0"/>
              </a:rPr>
              <a:t>Questions</a:t>
            </a:r>
          </a:p>
          <a:p>
            <a:pPr lvl="1">
              <a:buFontTx/>
              <a:buChar char="•"/>
            </a:pPr>
            <a:r>
              <a:rPr lang="en-US" sz="2000" b="0" dirty="0">
                <a:latin typeface="Arial" charset="0"/>
                <a:ea typeface="MS PGothic" charset="0"/>
              </a:rPr>
              <a:t>Landsat Highlights; Project Fact Sheets – </a:t>
            </a:r>
            <a:r>
              <a:rPr lang="en-US" sz="2000" b="0" dirty="0" err="1">
                <a:latin typeface="Arial" charset="0"/>
                <a:ea typeface="MS PGothic" charset="0"/>
              </a:rPr>
              <a:t>Addt’l</a:t>
            </a:r>
            <a:r>
              <a:rPr lang="en-US" sz="2000" b="0" dirty="0">
                <a:latin typeface="Arial" charset="0"/>
                <a:ea typeface="MS PGothic" charset="0"/>
              </a:rPr>
              <a:t> Reading</a:t>
            </a:r>
          </a:p>
          <a:p>
            <a:endParaRPr lang="en-US" sz="2400" dirty="0">
              <a:latin typeface="Arial" charset="0"/>
              <a:ea typeface="MS PGothic" charset="0"/>
            </a:endParaRPr>
          </a:p>
          <a:p>
            <a:endParaRPr lang="en-US" sz="2400" dirty="0">
              <a:latin typeface="Arial" charset="0"/>
              <a:ea typeface="MS PGothic" charset="0"/>
            </a:endParaRPr>
          </a:p>
        </p:txBody>
      </p:sp>
    </p:spTree>
    <p:extLst>
      <p:ext uri="{BB962C8B-B14F-4D97-AF65-F5344CB8AC3E}">
        <p14:creationId xmlns:p14="http://schemas.microsoft.com/office/powerpoint/2010/main" val="3412275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0838" y="85725"/>
            <a:ext cx="8340725" cy="842963"/>
          </a:xfrm>
        </p:spPr>
        <p:txBody>
          <a:bodyPr/>
          <a:lstStyle/>
          <a:p>
            <a:r>
              <a:rPr lang="en-US" sz="4000" dirty="0">
                <a:latin typeface="Arial" charset="0"/>
                <a:ea typeface="MS PGothic" charset="0"/>
              </a:rPr>
              <a:t>EROS Mission</a:t>
            </a:r>
          </a:p>
        </p:txBody>
      </p:sp>
      <p:sp>
        <p:nvSpPr>
          <p:cNvPr id="2" name="TextBox 1"/>
          <p:cNvSpPr txBox="1"/>
          <p:nvPr/>
        </p:nvSpPr>
        <p:spPr>
          <a:xfrm>
            <a:off x="3840163" y="831850"/>
            <a:ext cx="5207000" cy="5554663"/>
          </a:xfrm>
          <a:prstGeom prst="rect">
            <a:avLst/>
          </a:prstGeom>
          <a:noFill/>
        </p:spPr>
        <p:txBody>
          <a:bodyPr>
            <a:spAutoFit/>
          </a:bodyPr>
          <a:lstStyle>
            <a:lvl1pPr>
              <a:defRPr sz="2400">
                <a:solidFill>
                  <a:schemeClr val="tx1"/>
                </a:solidFill>
                <a:latin typeface="Arial" charset="0"/>
                <a:ea typeface="MS PGothic" charset="0"/>
                <a:cs typeface="MS PGothic" charset="0"/>
              </a:defRPr>
            </a:lvl1pPr>
            <a:lvl2pPr marL="800100" indent="-342900">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2800" b="1" dirty="0">
                <a:solidFill>
                  <a:srgbClr val="FFFFFF"/>
                </a:solidFill>
              </a:rPr>
              <a:t>…</a:t>
            </a:r>
            <a:r>
              <a:rPr lang="en-US" sz="2800" dirty="0">
                <a:solidFill>
                  <a:srgbClr val="FFFFFF"/>
                </a:solidFill>
              </a:rPr>
              <a:t> contributing to the understanding of a changing Earth. </a:t>
            </a:r>
            <a:endParaRPr lang="en-US" sz="1100" dirty="0">
              <a:solidFill>
                <a:srgbClr val="FFFFFF"/>
              </a:solidFill>
            </a:endParaRPr>
          </a:p>
          <a:p>
            <a:pPr eaLnBrk="1" hangingPunct="1"/>
            <a:r>
              <a:rPr lang="en-US" sz="1100" dirty="0">
                <a:solidFill>
                  <a:srgbClr val="FFFFFF"/>
                </a:solidFill>
              </a:rPr>
              <a:t> </a:t>
            </a:r>
          </a:p>
          <a:p>
            <a:pPr eaLnBrk="1" hangingPunct="1"/>
            <a:r>
              <a:rPr lang="en-US" b="1" dirty="0">
                <a:solidFill>
                  <a:srgbClr val="FFC000"/>
                </a:solidFill>
                <a:effectLst>
                  <a:outerShdw blurRad="50800" dist="50800" dir="5400000" algn="tl" rotWithShape="0">
                    <a:schemeClr val="tx1">
                      <a:alpha val="0"/>
                    </a:schemeClr>
                  </a:outerShdw>
                </a:effectLst>
              </a:rPr>
              <a:t>Vision</a:t>
            </a:r>
            <a:r>
              <a:rPr lang="en-US" dirty="0">
                <a:solidFill>
                  <a:srgbClr val="FFC000"/>
                </a:solidFill>
                <a:effectLst>
                  <a:outerShdw blurRad="50800" dist="50800" dir="5400000" algn="tl" rotWithShape="0">
                    <a:schemeClr val="tx1">
                      <a:alpha val="0"/>
                    </a:schemeClr>
                  </a:outerShdw>
                </a:effectLst>
              </a:rPr>
              <a:t>:</a:t>
            </a:r>
            <a:r>
              <a:rPr lang="en-US" sz="2000" b="1" dirty="0">
                <a:solidFill>
                  <a:srgbClr val="FFFFFF"/>
                </a:solidFill>
                <a:effectLst>
                  <a:outerShdw blurRad="50800" dist="50800" dir="5400000" algn="tl" rotWithShape="0">
                    <a:schemeClr val="tx1">
                      <a:alpha val="0"/>
                    </a:schemeClr>
                  </a:outerShdw>
                </a:effectLst>
              </a:rPr>
              <a:t> </a:t>
            </a:r>
            <a:endParaRPr lang="en-US" sz="1100" b="1" dirty="0">
              <a:solidFill>
                <a:srgbClr val="FFFFFF"/>
              </a:solidFill>
              <a:effectLst>
                <a:outerShdw blurRad="50800" dist="50800" dir="5400000" algn="tl" rotWithShape="0">
                  <a:schemeClr val="tx1">
                    <a:alpha val="0"/>
                  </a:schemeClr>
                </a:outerShdw>
              </a:effectLst>
            </a:endParaRPr>
          </a:p>
          <a:p>
            <a:pPr eaLnBrk="1" hangingPunct="1"/>
            <a:r>
              <a:rPr lang="en-US" sz="1200" dirty="0">
                <a:solidFill>
                  <a:srgbClr val="FFFFFF"/>
                </a:solidFill>
              </a:rPr>
              <a:t> </a:t>
            </a:r>
          </a:p>
          <a:p>
            <a:pPr lvl="1" eaLnBrk="1" hangingPunct="1">
              <a:buFont typeface="Arial" charset="0"/>
              <a:buChar char="•"/>
            </a:pPr>
            <a:r>
              <a:rPr lang="en-US" dirty="0">
                <a:solidFill>
                  <a:srgbClr val="FFFFFF"/>
                </a:solidFill>
                <a:ea typeface="ＭＳ Ｐゴシック" charset="0"/>
              </a:rPr>
              <a:t>The world’s primary source of remotely sensed land images of the Earth;</a:t>
            </a:r>
          </a:p>
          <a:p>
            <a:pPr lvl="1" eaLnBrk="1" hangingPunct="1">
              <a:buFont typeface="Arial" charset="0"/>
              <a:buChar char="•"/>
            </a:pPr>
            <a:endParaRPr lang="en-US" sz="1200" dirty="0">
              <a:solidFill>
                <a:srgbClr val="FFFFFF"/>
              </a:solidFill>
              <a:ea typeface="ＭＳ Ｐゴシック" charset="0"/>
            </a:endParaRPr>
          </a:p>
          <a:p>
            <a:pPr lvl="1" eaLnBrk="1" hangingPunct="1">
              <a:buFont typeface="Arial" charset="0"/>
              <a:buChar char="•"/>
            </a:pPr>
            <a:r>
              <a:rPr lang="en-US" dirty="0">
                <a:solidFill>
                  <a:srgbClr val="FFFFFF"/>
                </a:solidFill>
                <a:ea typeface="ＭＳ Ｐゴシック" charset="0"/>
              </a:rPr>
              <a:t>Authoritative providers of land change science information and knowledge;</a:t>
            </a:r>
          </a:p>
          <a:p>
            <a:pPr lvl="1" eaLnBrk="1" hangingPunct="1">
              <a:buFont typeface="Arial" charset="0"/>
              <a:buChar char="•"/>
            </a:pPr>
            <a:endParaRPr lang="en-US" sz="1200" dirty="0">
              <a:solidFill>
                <a:srgbClr val="FFFFFF"/>
              </a:solidFill>
              <a:ea typeface="ＭＳ Ｐゴシック" charset="0"/>
            </a:endParaRPr>
          </a:p>
          <a:p>
            <a:pPr lvl="1" eaLnBrk="1" hangingPunct="1">
              <a:buFont typeface="Arial" charset="0"/>
              <a:buChar char="•"/>
            </a:pPr>
            <a:r>
              <a:rPr lang="en-US" dirty="0">
                <a:solidFill>
                  <a:srgbClr val="FFFFFF"/>
                </a:solidFill>
                <a:ea typeface="ＭＳ Ｐゴシック" charset="0"/>
              </a:rPr>
              <a:t>Leaders in understanding how changes in land use, cover, and condition affect people and nature.</a:t>
            </a:r>
          </a:p>
          <a:p>
            <a:pPr lvl="1" eaLnBrk="1" hangingPunct="1"/>
            <a:endParaRPr lang="en-US" dirty="0">
              <a:solidFill>
                <a:srgbClr val="FFFFFF"/>
              </a:solidFill>
              <a:ea typeface="ＭＳ Ｐゴシック" charset="0"/>
            </a:endParaRPr>
          </a:p>
        </p:txBody>
      </p:sp>
      <p:pic>
        <p:nvPicPr>
          <p:cNvPr id="7172" name="Picture 6" descr="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614363"/>
            <a:ext cx="6388101"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Slide Number Placeholder 4"/>
          <p:cNvSpPr txBox="1">
            <a:spLocks/>
          </p:cNvSpPr>
          <p:nvPr/>
        </p:nvSpPr>
        <p:spPr bwMode="auto">
          <a:xfrm>
            <a:off x="8621713" y="6457950"/>
            <a:ext cx="48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fld id="{31BB433B-15C2-7B49-82B6-CF1C99A5DECE}" type="slidenum">
              <a:rPr lang="en-US" sz="1000"/>
              <a:pPr/>
              <a:t>4</a:t>
            </a:fld>
            <a:endParaRPr lang="en-US" sz="1000"/>
          </a:p>
        </p:txBody>
      </p:sp>
    </p:spTree>
    <p:extLst>
      <p:ext uri="{BB962C8B-B14F-4D97-AF65-F5344CB8AC3E}">
        <p14:creationId xmlns:p14="http://schemas.microsoft.com/office/powerpoint/2010/main" val="732384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ssolve">
                                      <p:cBhvr>
                                        <p:cTn id="10" dur="500"/>
                                        <p:tgtEl>
                                          <p:spTgt spid="2">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dissolve">
                                      <p:cBhvr>
                                        <p:cTn id="13" dur="500"/>
                                        <p:tgtEl>
                                          <p:spTgt spid="2">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dissolve">
                                      <p:cBhvr>
                                        <p:cTn id="16" dur="500"/>
                                        <p:tgtEl>
                                          <p:spTgt spid="2">
                                            <p:txEl>
                                              <p:pRg st="6" end="6"/>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dissolve">
                                      <p:cBhvr>
                                        <p:cTn id="1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184150"/>
            <a:ext cx="8305800" cy="842963"/>
          </a:xfrm>
        </p:spPr>
        <p:txBody>
          <a:bodyPr/>
          <a:lstStyle/>
          <a:p>
            <a:r>
              <a:rPr lang="en-US">
                <a:latin typeface="Arial" charset="0"/>
                <a:ea typeface="MS PGothic" charset="0"/>
              </a:rPr>
              <a:t>EROS Funding and Support</a:t>
            </a:r>
          </a:p>
        </p:txBody>
      </p:sp>
      <p:sp>
        <p:nvSpPr>
          <p:cNvPr id="5" name="Content Placeholder 2"/>
          <p:cNvSpPr txBox="1">
            <a:spLocks/>
          </p:cNvSpPr>
          <p:nvPr/>
        </p:nvSpPr>
        <p:spPr bwMode="auto">
          <a:xfrm>
            <a:off x="465138" y="1050925"/>
            <a:ext cx="813752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buClr>
                <a:schemeClr val="bg1"/>
              </a:buClr>
              <a:defRPr/>
            </a:pPr>
            <a:r>
              <a:rPr lang="en-US" sz="1800" kern="0" dirty="0" smtClean="0">
                <a:solidFill>
                  <a:srgbClr val="FFFFFF"/>
                </a:solidFill>
              </a:rPr>
              <a:t>In FY 2016, our gross budget was approximately $90.1M: 74% ($66.4M) appropriated funding and 26% ($23.7M) reimbursable/revenue funding.</a:t>
            </a:r>
          </a:p>
          <a:p>
            <a:pPr>
              <a:buClr>
                <a:schemeClr val="bg1"/>
              </a:buClr>
              <a:defRPr/>
            </a:pPr>
            <a:endParaRPr lang="en-US" sz="600" kern="0" dirty="0" smtClean="0">
              <a:solidFill>
                <a:srgbClr val="FFFFFF"/>
              </a:solidFill>
            </a:endParaRPr>
          </a:p>
          <a:p>
            <a:pPr lvl="1">
              <a:buClr>
                <a:schemeClr val="bg1"/>
              </a:buClr>
              <a:defRPr/>
            </a:pPr>
            <a:r>
              <a:rPr lang="en-US" sz="1400" kern="0" dirty="0">
                <a:solidFill>
                  <a:srgbClr val="FFFFFF"/>
                </a:solidFill>
              </a:rPr>
              <a:t>The EROS Administrative Services Branch (ASB) utilizes the Financial and Business Management System (FBMS) and the Budget and Science Information System Plus (BASIS+) to monitor and report on the EROS income, budgets, and expenses</a:t>
            </a:r>
            <a:r>
              <a:rPr lang="en-US" sz="1400" kern="0" dirty="0" smtClean="0">
                <a:solidFill>
                  <a:srgbClr val="FFFFFF"/>
                </a:solidFill>
              </a:rPr>
              <a:t>.</a:t>
            </a:r>
          </a:p>
          <a:p>
            <a:pPr lvl="1">
              <a:buClr>
                <a:schemeClr val="bg1"/>
              </a:buClr>
              <a:defRPr/>
            </a:pPr>
            <a:endParaRPr lang="en-US" sz="1400" kern="0" dirty="0" smtClean="0">
              <a:solidFill>
                <a:srgbClr val="FFFFFF"/>
              </a:solidFill>
            </a:endParaRPr>
          </a:p>
          <a:p>
            <a:pPr lvl="1">
              <a:buClr>
                <a:schemeClr val="bg1"/>
              </a:buClr>
              <a:defRPr/>
            </a:pPr>
            <a:r>
              <a:rPr lang="en-US" sz="1400" kern="0" dirty="0">
                <a:solidFill>
                  <a:srgbClr val="FFFFFF"/>
                </a:solidFill>
              </a:rPr>
              <a:t>In a fiscal year, EROS receives funds from approximately 20 different USGS program element codes.  Each type of funding also requires that its overhead is tracked separately</a:t>
            </a:r>
            <a:r>
              <a:rPr lang="en-US" sz="1400" kern="0" dirty="0" smtClean="0">
                <a:solidFill>
                  <a:srgbClr val="FFFFFF"/>
                </a:solidFill>
              </a:rPr>
              <a:t>.</a:t>
            </a:r>
          </a:p>
          <a:p>
            <a:pPr lvl="1">
              <a:buClr>
                <a:schemeClr val="bg1"/>
              </a:buClr>
              <a:defRPr/>
            </a:pPr>
            <a:endParaRPr lang="en-US" sz="1400" kern="0" dirty="0" smtClean="0">
              <a:solidFill>
                <a:srgbClr val="FFFFFF"/>
              </a:solidFill>
            </a:endParaRPr>
          </a:p>
          <a:p>
            <a:pPr lvl="1">
              <a:buClr>
                <a:schemeClr val="bg1"/>
              </a:buClr>
              <a:defRPr/>
            </a:pPr>
            <a:r>
              <a:rPr lang="en-US" sz="1400" kern="0" dirty="0" smtClean="0">
                <a:solidFill>
                  <a:srgbClr val="FFFFFF"/>
                </a:solidFill>
              </a:rPr>
              <a:t>EROS </a:t>
            </a:r>
            <a:r>
              <a:rPr lang="en-US" sz="1400" kern="0" dirty="0">
                <a:solidFill>
                  <a:srgbClr val="FFFFFF"/>
                </a:solidFill>
              </a:rPr>
              <a:t>does not receive its own separate line of funding</a:t>
            </a:r>
            <a:r>
              <a:rPr lang="en-US" sz="1400" kern="0" dirty="0" smtClean="0">
                <a:solidFill>
                  <a:srgbClr val="FFFFFF"/>
                </a:solidFill>
              </a:rPr>
              <a:t>.</a:t>
            </a:r>
          </a:p>
          <a:p>
            <a:pPr lvl="1">
              <a:buClr>
                <a:schemeClr val="bg1"/>
              </a:buClr>
              <a:defRPr/>
            </a:pPr>
            <a:endParaRPr lang="en-US" sz="1400" kern="0" dirty="0" smtClean="0">
              <a:solidFill>
                <a:srgbClr val="FFFFFF"/>
              </a:solidFill>
            </a:endParaRPr>
          </a:p>
          <a:p>
            <a:pPr lvl="1">
              <a:buClr>
                <a:schemeClr val="bg1"/>
              </a:buClr>
              <a:defRPr/>
            </a:pPr>
            <a:r>
              <a:rPr lang="en-US" sz="1400" kern="0" dirty="0" smtClean="0">
                <a:solidFill>
                  <a:srgbClr val="FFFFFF"/>
                </a:solidFill>
              </a:rPr>
              <a:t>EROS receives many Change of Allocations and Reimbursable Sub-allocations from various cost centers.</a:t>
            </a:r>
          </a:p>
          <a:p>
            <a:pPr lvl="1">
              <a:buClr>
                <a:schemeClr val="bg1"/>
              </a:buClr>
              <a:defRPr/>
            </a:pPr>
            <a:endParaRPr lang="en-US" sz="1400" kern="0" dirty="0" smtClean="0">
              <a:solidFill>
                <a:srgbClr val="FFFFFF"/>
              </a:solidFill>
            </a:endParaRPr>
          </a:p>
          <a:p>
            <a:pPr lvl="1">
              <a:buClr>
                <a:schemeClr val="bg1"/>
              </a:buClr>
              <a:defRPr/>
            </a:pPr>
            <a:r>
              <a:rPr lang="en-US" sz="1400" kern="0" dirty="0" smtClean="0">
                <a:solidFill>
                  <a:srgbClr val="FFFFFF"/>
                </a:solidFill>
              </a:rPr>
              <a:t>EROS processed over 60 reimbursable agreements in FY16.  </a:t>
            </a:r>
          </a:p>
          <a:p>
            <a:pPr lvl="1">
              <a:buClr>
                <a:schemeClr val="bg1"/>
              </a:buClr>
              <a:defRPr/>
            </a:pPr>
            <a:endParaRPr lang="en-US" sz="1400" kern="0" dirty="0" smtClean="0">
              <a:solidFill>
                <a:srgbClr val="FFFFFF"/>
              </a:solidFill>
            </a:endParaRPr>
          </a:p>
          <a:p>
            <a:pPr lvl="1">
              <a:buClr>
                <a:schemeClr val="bg1"/>
              </a:buClr>
              <a:defRPr/>
            </a:pPr>
            <a:r>
              <a:rPr lang="en-US" sz="1400" dirty="0" smtClean="0">
                <a:solidFill>
                  <a:srgbClr val="FFFFFF"/>
                </a:solidFill>
              </a:rPr>
              <a:t>We work with a wide array of cooperator types including but not limited to foreign governments, international (non-government) cooperators, the United Nations, and many other US federal agencies.</a:t>
            </a:r>
            <a:endParaRPr lang="en-US" sz="1400" kern="0" dirty="0" smtClean="0">
              <a:solidFill>
                <a:srgbClr val="FFFFFF"/>
              </a:solidFill>
            </a:endParaRPr>
          </a:p>
          <a:p>
            <a:pPr marL="0" indent="0">
              <a:buClr>
                <a:schemeClr val="bg1"/>
              </a:buClr>
              <a:buFontTx/>
              <a:buNone/>
              <a:defRPr/>
            </a:pPr>
            <a:endParaRPr lang="en-US" sz="1800" kern="0" dirty="0" smtClean="0">
              <a:solidFill>
                <a:srgbClr val="FFFFFF"/>
              </a:solidFill>
            </a:endParaRPr>
          </a:p>
          <a:p>
            <a:pPr>
              <a:buClr>
                <a:schemeClr val="bg1"/>
              </a:buClr>
              <a:defRPr/>
            </a:pPr>
            <a:endParaRPr lang="en-US" altLang="en-US" sz="1800" kern="0" dirty="0" smtClean="0">
              <a:solidFill>
                <a:srgbClr val="FFFFFF"/>
              </a:solidFill>
            </a:endParaRPr>
          </a:p>
          <a:p>
            <a:pPr>
              <a:buClr>
                <a:schemeClr val="bg1"/>
              </a:buClr>
              <a:defRPr/>
            </a:pPr>
            <a:endParaRPr lang="en-US" altLang="en-US" sz="500" kern="0" dirty="0" smtClean="0">
              <a:solidFill>
                <a:srgbClr val="FFFFFF"/>
              </a:solidFill>
            </a:endParaRPr>
          </a:p>
        </p:txBody>
      </p:sp>
    </p:spTree>
    <p:extLst>
      <p:ext uri="{BB962C8B-B14F-4D97-AF65-F5344CB8AC3E}">
        <p14:creationId xmlns:p14="http://schemas.microsoft.com/office/powerpoint/2010/main" val="2144528548"/>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MS PGothic" charset="0"/>
              </a:rPr>
              <a:t>OSB Organization</a:t>
            </a:r>
          </a:p>
        </p:txBody>
      </p:sp>
      <p:sp>
        <p:nvSpPr>
          <p:cNvPr id="17412" name="TextBox 6"/>
          <p:cNvSpPr txBox="1">
            <a:spLocks noChangeArrowheads="1"/>
          </p:cNvSpPr>
          <p:nvPr/>
        </p:nvSpPr>
        <p:spPr bwMode="auto">
          <a:xfrm>
            <a:off x="7032625" y="6278563"/>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algn="r"/>
            <a:r>
              <a:rPr lang="en-US" sz="1400"/>
              <a:t>3</a:t>
            </a:r>
            <a:endParaRPr lang="en-US" sz="2800"/>
          </a:p>
        </p:txBody>
      </p:sp>
      <p:sp>
        <p:nvSpPr>
          <p:cNvPr id="9" name="Content Placeholder 2"/>
          <p:cNvSpPr>
            <a:spLocks noGrp="1"/>
          </p:cNvSpPr>
          <p:nvPr>
            <p:ph idx="1"/>
          </p:nvPr>
        </p:nvSpPr>
        <p:spPr>
          <a:xfrm>
            <a:off x="381000" y="1371600"/>
            <a:ext cx="8006742" cy="4495800"/>
          </a:xfrm>
        </p:spPr>
        <p:txBody>
          <a:bodyPr/>
          <a:lstStyle/>
          <a:p>
            <a:pPr marL="0" indent="0">
              <a:buFontTx/>
              <a:buNone/>
              <a:defRPr/>
            </a:pPr>
            <a:r>
              <a:rPr lang="en-US" sz="3600" dirty="0" smtClean="0"/>
              <a:t>Projects:</a:t>
            </a:r>
            <a:endParaRPr lang="en-US" sz="1200" dirty="0"/>
          </a:p>
          <a:p>
            <a:pPr>
              <a:lnSpc>
                <a:spcPct val="90000"/>
              </a:lnSpc>
              <a:spcBef>
                <a:spcPts val="600"/>
              </a:spcBef>
              <a:defRPr/>
            </a:pPr>
            <a:r>
              <a:rPr lang="en-US" b="0" dirty="0" smtClean="0"/>
              <a:t>Requirements Capabilities Analysis for Earth Observations (RCA-EO)</a:t>
            </a:r>
          </a:p>
          <a:p>
            <a:pPr>
              <a:lnSpc>
                <a:spcPct val="90000"/>
              </a:lnSpc>
              <a:spcBef>
                <a:spcPts val="600"/>
              </a:spcBef>
              <a:defRPr/>
            </a:pPr>
            <a:endParaRPr lang="en-US" sz="1100" b="0" dirty="0"/>
          </a:p>
          <a:p>
            <a:pPr>
              <a:lnSpc>
                <a:spcPct val="90000"/>
              </a:lnSpc>
              <a:spcBef>
                <a:spcPts val="600"/>
              </a:spcBef>
              <a:defRPr/>
            </a:pPr>
            <a:r>
              <a:rPr lang="en-US" b="0" dirty="0" smtClean="0"/>
              <a:t>Science Information System (SIS)</a:t>
            </a:r>
          </a:p>
          <a:p>
            <a:pPr>
              <a:lnSpc>
                <a:spcPct val="90000"/>
              </a:lnSpc>
              <a:spcBef>
                <a:spcPts val="600"/>
              </a:spcBef>
              <a:defRPr/>
            </a:pPr>
            <a:endParaRPr lang="en-US" sz="1100" b="0" dirty="0"/>
          </a:p>
          <a:p>
            <a:pPr>
              <a:lnSpc>
                <a:spcPct val="90000"/>
              </a:lnSpc>
              <a:spcBef>
                <a:spcPts val="600"/>
              </a:spcBef>
              <a:defRPr/>
            </a:pPr>
            <a:r>
              <a:rPr lang="en-US" b="0" dirty="0" smtClean="0"/>
              <a:t>Landsat Mission Operations</a:t>
            </a:r>
          </a:p>
          <a:p>
            <a:pPr>
              <a:lnSpc>
                <a:spcPct val="90000"/>
              </a:lnSpc>
              <a:spcBef>
                <a:spcPts val="600"/>
              </a:spcBef>
              <a:defRPr/>
            </a:pPr>
            <a:endParaRPr lang="en-US" b="0" dirty="0" smtClean="0"/>
          </a:p>
          <a:p>
            <a:pPr>
              <a:lnSpc>
                <a:spcPct val="90000"/>
              </a:lnSpc>
              <a:spcBef>
                <a:spcPts val="600"/>
              </a:spcBef>
              <a:defRPr/>
            </a:pPr>
            <a:r>
              <a:rPr lang="en-US" b="0" dirty="0" smtClean="0"/>
              <a:t>Landsat 9 Development</a:t>
            </a:r>
          </a:p>
          <a:p>
            <a:pPr>
              <a:lnSpc>
                <a:spcPct val="90000"/>
              </a:lnSpc>
              <a:spcBef>
                <a:spcPts val="600"/>
              </a:spcBef>
              <a:defRPr/>
            </a:pPr>
            <a:endParaRPr lang="en-US" dirty="0" smtClean="0"/>
          </a:p>
          <a:p>
            <a:pPr marL="0" indent="0">
              <a:lnSpc>
                <a:spcPct val="90000"/>
              </a:lnSpc>
              <a:spcBef>
                <a:spcPts val="600"/>
              </a:spcBef>
              <a:buFontTx/>
              <a:buNone/>
              <a:defRPr/>
            </a:pPr>
            <a:endParaRPr lang="en-US" dirty="0"/>
          </a:p>
        </p:txBody>
      </p:sp>
    </p:spTree>
    <p:extLst>
      <p:ext uri="{BB962C8B-B14F-4D97-AF65-F5344CB8AC3E}">
        <p14:creationId xmlns:p14="http://schemas.microsoft.com/office/powerpoint/2010/main" val="113397797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8305800" cy="842963"/>
          </a:xfrm>
          <a:prstGeom prst="rect">
            <a:avLst/>
          </a:prstGeom>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3600" b="1" dirty="0">
                <a:solidFill>
                  <a:srgbClr val="FFC000"/>
                </a:solidFill>
                <a:effectLst>
                  <a:outerShdw blurRad="38100" dist="38100" dir="2700000" algn="tl">
                    <a:schemeClr val="tx1"/>
                  </a:outerShdw>
                </a:effectLst>
              </a:rPr>
              <a:t>The EROS Center is…</a:t>
            </a:r>
          </a:p>
        </p:txBody>
      </p:sp>
      <p:sp>
        <p:nvSpPr>
          <p:cNvPr id="3" name="Rectangle 3"/>
          <p:cNvSpPr txBox="1">
            <a:spLocks noChangeArrowheads="1"/>
          </p:cNvSpPr>
          <p:nvPr/>
        </p:nvSpPr>
        <p:spPr>
          <a:xfrm>
            <a:off x="381000" y="1185863"/>
            <a:ext cx="8642350" cy="5364162"/>
          </a:xfrm>
          <a:prstGeom prst="rect">
            <a:avLst/>
          </a:prstGeom>
          <a:noFill/>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marL="342900" indent="-342900" eaLnBrk="1" hangingPunct="1">
              <a:lnSpc>
                <a:spcPct val="80000"/>
              </a:lnSpc>
              <a:spcBef>
                <a:spcPct val="20000"/>
              </a:spcBef>
              <a:buSzPct val="125000"/>
              <a:buFontTx/>
              <a:buChar char="•"/>
            </a:pPr>
            <a:r>
              <a:rPr lang="en-US" sz="2000" b="1" dirty="0">
                <a:solidFill>
                  <a:srgbClr val="FFC000"/>
                </a:solidFill>
                <a:effectLst>
                  <a:outerShdw blurRad="38100" dist="38100" dir="2700000" algn="tl">
                    <a:schemeClr val="tx1"/>
                  </a:outerShdw>
                </a:effectLst>
              </a:rPr>
              <a:t>A USGS science center </a:t>
            </a:r>
            <a:r>
              <a:rPr lang="en-US" sz="2000" dirty="0">
                <a:solidFill>
                  <a:schemeClr val="bg1"/>
                </a:solidFill>
              </a:rPr>
              <a:t>and one of the world’</a:t>
            </a:r>
            <a:r>
              <a:rPr lang="en-US" altLang="ja-JP" sz="2000" dirty="0">
                <a:solidFill>
                  <a:schemeClr val="bg1"/>
                </a:solidFill>
              </a:rPr>
              <a:t>s largest land remote sensing centers</a:t>
            </a:r>
          </a:p>
          <a:p>
            <a:pPr marL="342900" indent="-342900" eaLnBrk="1" hangingPunct="1">
              <a:lnSpc>
                <a:spcPct val="80000"/>
              </a:lnSpc>
              <a:spcBef>
                <a:spcPct val="20000"/>
              </a:spcBef>
              <a:buSzPct val="125000"/>
              <a:buFontTx/>
              <a:buChar char="•"/>
            </a:pPr>
            <a:endParaRPr lang="en-US" altLang="ja-JP" sz="1000" dirty="0">
              <a:solidFill>
                <a:schemeClr val="bg1"/>
              </a:solidFill>
            </a:endParaRPr>
          </a:p>
          <a:p>
            <a:pPr marL="342900" indent="-342900" eaLnBrk="1" hangingPunct="1">
              <a:lnSpc>
                <a:spcPct val="80000"/>
              </a:lnSpc>
              <a:spcBef>
                <a:spcPct val="20000"/>
              </a:spcBef>
              <a:buSzPct val="125000"/>
              <a:buFontTx/>
              <a:buChar char="•"/>
            </a:pPr>
            <a:r>
              <a:rPr lang="en-US" altLang="ja-JP" sz="2000" b="1" dirty="0">
                <a:solidFill>
                  <a:srgbClr val="FFC000"/>
                </a:solidFill>
                <a:effectLst>
                  <a:outerShdw blurRad="38100" dist="38100" dir="2700000" algn="tl">
                    <a:schemeClr val="tx1"/>
                  </a:outerShdw>
                </a:effectLst>
              </a:rPr>
              <a:t>Landsat satellite mission </a:t>
            </a:r>
            <a:r>
              <a:rPr lang="en-US" altLang="ja-JP" sz="2000" dirty="0">
                <a:solidFill>
                  <a:schemeClr val="bg1"/>
                </a:solidFill>
              </a:rPr>
              <a:t>ground segment – developer and operator</a:t>
            </a:r>
          </a:p>
          <a:p>
            <a:pPr marL="342900" indent="-342900" eaLnBrk="1" hangingPunct="1">
              <a:lnSpc>
                <a:spcPct val="80000"/>
              </a:lnSpc>
              <a:spcBef>
                <a:spcPct val="20000"/>
              </a:spcBef>
              <a:buSzPct val="125000"/>
              <a:buFont typeface="Wingdings" charset="0"/>
              <a:buChar char="§"/>
            </a:pPr>
            <a:endParaRPr lang="en-US" altLang="ja-JP" sz="1200" dirty="0">
              <a:solidFill>
                <a:schemeClr val="bg1"/>
              </a:solidFill>
            </a:endParaRPr>
          </a:p>
          <a:p>
            <a:pPr marL="342900" indent="-342900" eaLnBrk="1" hangingPunct="1">
              <a:lnSpc>
                <a:spcPct val="80000"/>
              </a:lnSpc>
              <a:spcBef>
                <a:spcPct val="20000"/>
              </a:spcBef>
              <a:buSzPct val="125000"/>
              <a:buFontTx/>
              <a:buChar char="•"/>
            </a:pPr>
            <a:r>
              <a:rPr lang="en-US" sz="2000" dirty="0">
                <a:solidFill>
                  <a:schemeClr val="bg1"/>
                </a:solidFill>
              </a:rPr>
              <a:t>National Satellite Land Remote Sensing Data Archive (</a:t>
            </a:r>
            <a:r>
              <a:rPr lang="en-US" sz="2000" b="1" dirty="0">
                <a:solidFill>
                  <a:srgbClr val="FFC000"/>
                </a:solidFill>
                <a:effectLst>
                  <a:outerShdw blurRad="38100" dist="38100" dir="2700000" algn="tl">
                    <a:schemeClr val="tx1"/>
                  </a:outerShdw>
                </a:effectLst>
              </a:rPr>
              <a:t>NSLRSDA</a:t>
            </a:r>
            <a:r>
              <a:rPr lang="en-US" sz="2000" dirty="0">
                <a:solidFill>
                  <a:schemeClr val="bg1"/>
                </a:solidFill>
              </a:rPr>
              <a:t>)</a:t>
            </a:r>
          </a:p>
          <a:p>
            <a:pPr marL="342900" indent="-342900" eaLnBrk="1" hangingPunct="1">
              <a:lnSpc>
                <a:spcPct val="80000"/>
              </a:lnSpc>
              <a:spcBef>
                <a:spcPct val="20000"/>
              </a:spcBef>
              <a:buSzPct val="125000"/>
              <a:buFontTx/>
              <a:buChar char="•"/>
            </a:pPr>
            <a:endParaRPr lang="en-US" sz="1200" dirty="0">
              <a:solidFill>
                <a:schemeClr val="bg1"/>
              </a:solidFill>
            </a:endParaRPr>
          </a:p>
          <a:p>
            <a:pPr marL="342900" indent="-342900" eaLnBrk="1" hangingPunct="1">
              <a:lnSpc>
                <a:spcPct val="80000"/>
              </a:lnSpc>
              <a:spcBef>
                <a:spcPct val="20000"/>
              </a:spcBef>
              <a:buSzPct val="125000"/>
              <a:buFontTx/>
              <a:buChar char="•"/>
            </a:pPr>
            <a:r>
              <a:rPr lang="en-US" sz="2000" dirty="0">
                <a:solidFill>
                  <a:schemeClr val="bg1"/>
                </a:solidFill>
              </a:rPr>
              <a:t>NASA Land Processes Distributed Active Archive Center (</a:t>
            </a:r>
            <a:r>
              <a:rPr lang="en-US" sz="2000" b="1" dirty="0">
                <a:solidFill>
                  <a:srgbClr val="FFC000"/>
                </a:solidFill>
                <a:effectLst>
                  <a:outerShdw blurRad="38100" dist="38100" dir="2700000" algn="tl">
                    <a:schemeClr val="tx1"/>
                  </a:outerShdw>
                </a:effectLst>
              </a:rPr>
              <a:t>LPDAAC</a:t>
            </a:r>
            <a:r>
              <a:rPr lang="en-US" sz="2000" dirty="0">
                <a:solidFill>
                  <a:schemeClr val="bg1"/>
                </a:solidFill>
              </a:rPr>
              <a:t>) </a:t>
            </a:r>
          </a:p>
          <a:p>
            <a:pPr marL="342900" indent="-342900" eaLnBrk="1" hangingPunct="1">
              <a:lnSpc>
                <a:spcPct val="80000"/>
              </a:lnSpc>
              <a:spcBef>
                <a:spcPct val="20000"/>
              </a:spcBef>
              <a:buSzPct val="125000"/>
              <a:buFontTx/>
              <a:buChar char="•"/>
            </a:pPr>
            <a:endParaRPr lang="en-US" sz="1200" dirty="0">
              <a:solidFill>
                <a:schemeClr val="bg1"/>
              </a:solidFill>
            </a:endParaRPr>
          </a:p>
          <a:p>
            <a:pPr marL="342900" indent="-342900" eaLnBrk="1" hangingPunct="1">
              <a:lnSpc>
                <a:spcPct val="80000"/>
              </a:lnSpc>
              <a:spcBef>
                <a:spcPct val="20000"/>
              </a:spcBef>
              <a:buSzPct val="125000"/>
              <a:buFontTx/>
              <a:buChar char="•"/>
            </a:pPr>
            <a:r>
              <a:rPr lang="en-US" sz="2000" dirty="0">
                <a:solidFill>
                  <a:schemeClr val="bg1"/>
                </a:solidFill>
              </a:rPr>
              <a:t>Member of the </a:t>
            </a:r>
            <a:r>
              <a:rPr lang="en-US" sz="2000" b="1" dirty="0">
                <a:solidFill>
                  <a:srgbClr val="FFC000"/>
                </a:solidFill>
                <a:effectLst>
                  <a:outerShdw blurRad="50800" dist="50800" dir="5400000" algn="tl" rotWithShape="0">
                    <a:schemeClr val="tx1">
                      <a:alpha val="0"/>
                    </a:schemeClr>
                  </a:outerShdw>
                </a:effectLst>
              </a:rPr>
              <a:t>International Charter</a:t>
            </a:r>
            <a:r>
              <a:rPr lang="en-US" sz="2000" dirty="0">
                <a:solidFill>
                  <a:srgbClr val="FFC000"/>
                </a:solidFill>
                <a:effectLst>
                  <a:outerShdw blurRad="50800" dist="50800" dir="5400000" algn="tl" rotWithShape="0">
                    <a:schemeClr val="tx1">
                      <a:alpha val="0"/>
                    </a:schemeClr>
                  </a:outerShdw>
                </a:effectLst>
              </a:rPr>
              <a:t> </a:t>
            </a:r>
            <a:r>
              <a:rPr lang="en-US" sz="2000" dirty="0">
                <a:solidFill>
                  <a:schemeClr val="bg1"/>
                </a:solidFill>
              </a:rPr>
              <a:t>for </a:t>
            </a:r>
            <a:r>
              <a:rPr lang="en-US" sz="2000" dirty="0" smtClean="0">
                <a:solidFill>
                  <a:schemeClr val="bg1"/>
                </a:solidFill>
              </a:rPr>
              <a:t>Space and Major Disasters</a:t>
            </a:r>
            <a:endParaRPr lang="en-US" sz="2000" dirty="0">
              <a:solidFill>
                <a:schemeClr val="bg1"/>
              </a:solidFill>
            </a:endParaRPr>
          </a:p>
          <a:p>
            <a:pPr marL="342900" indent="-342900" eaLnBrk="1" hangingPunct="1">
              <a:lnSpc>
                <a:spcPct val="80000"/>
              </a:lnSpc>
              <a:spcBef>
                <a:spcPct val="20000"/>
              </a:spcBef>
              <a:buSzPct val="125000"/>
            </a:pPr>
            <a:endParaRPr lang="en-US" sz="1200" dirty="0">
              <a:solidFill>
                <a:schemeClr val="bg1"/>
              </a:solidFill>
            </a:endParaRPr>
          </a:p>
          <a:p>
            <a:pPr marL="342900" indent="-342900" eaLnBrk="1" hangingPunct="1">
              <a:lnSpc>
                <a:spcPct val="80000"/>
              </a:lnSpc>
              <a:spcBef>
                <a:spcPct val="20000"/>
              </a:spcBef>
              <a:buSzPct val="125000"/>
              <a:buFontTx/>
              <a:buChar char="•"/>
            </a:pPr>
            <a:r>
              <a:rPr lang="en-US" sz="2000" dirty="0">
                <a:solidFill>
                  <a:schemeClr val="bg1"/>
                </a:solidFill>
              </a:rPr>
              <a:t>Co-leader of the USGS-South Dakota State University Geographic Information Sciences Center of Excellence (</a:t>
            </a:r>
            <a:r>
              <a:rPr lang="en-US" sz="2000" b="1" dirty="0" err="1">
                <a:solidFill>
                  <a:srgbClr val="FFC000"/>
                </a:solidFill>
                <a:effectLst>
                  <a:outerShdw blurRad="38100" dist="38100" dir="2700000" algn="tl">
                    <a:schemeClr val="tx1"/>
                  </a:outerShdw>
                </a:effectLst>
              </a:rPr>
              <a:t>GIScCE</a:t>
            </a:r>
            <a:r>
              <a:rPr lang="en-US" sz="2000" dirty="0">
                <a:solidFill>
                  <a:schemeClr val="bg1"/>
                </a:solidFill>
              </a:rPr>
              <a:t>)</a:t>
            </a:r>
          </a:p>
          <a:p>
            <a:pPr marL="342900" indent="-342900" eaLnBrk="1" hangingPunct="1">
              <a:lnSpc>
                <a:spcPct val="80000"/>
              </a:lnSpc>
              <a:spcBef>
                <a:spcPct val="20000"/>
              </a:spcBef>
              <a:buSzPct val="125000"/>
              <a:buFontTx/>
              <a:buChar char="•"/>
            </a:pPr>
            <a:endParaRPr lang="en-US" sz="1100" dirty="0">
              <a:solidFill>
                <a:schemeClr val="bg1"/>
              </a:solidFill>
            </a:endParaRPr>
          </a:p>
          <a:p>
            <a:pPr marL="342900" indent="-342900" eaLnBrk="1" hangingPunct="1">
              <a:lnSpc>
                <a:spcPct val="80000"/>
              </a:lnSpc>
              <a:spcBef>
                <a:spcPct val="20000"/>
              </a:spcBef>
              <a:buSzPct val="125000"/>
              <a:buFontTx/>
              <a:buChar char="•"/>
            </a:pPr>
            <a:r>
              <a:rPr lang="en-US" sz="2000" dirty="0">
                <a:solidFill>
                  <a:schemeClr val="bg1"/>
                </a:solidFill>
              </a:rPr>
              <a:t>United Nations Environment </a:t>
            </a:r>
            <a:r>
              <a:rPr lang="en-US" sz="2000" dirty="0" err="1">
                <a:solidFill>
                  <a:schemeClr val="bg1"/>
                </a:solidFill>
              </a:rPr>
              <a:t>Programme</a:t>
            </a:r>
            <a:r>
              <a:rPr lang="en-US" sz="2000" dirty="0">
                <a:solidFill>
                  <a:schemeClr val="bg1"/>
                </a:solidFill>
              </a:rPr>
              <a:t> Global Resources Information Databases (</a:t>
            </a:r>
            <a:r>
              <a:rPr lang="en-US" sz="2000" b="1" dirty="0">
                <a:solidFill>
                  <a:srgbClr val="FFC000"/>
                </a:solidFill>
                <a:effectLst>
                  <a:outerShdw blurRad="38100" dist="38100" dir="2700000" algn="tl">
                    <a:schemeClr val="tx1"/>
                  </a:outerShdw>
                </a:effectLst>
              </a:rPr>
              <a:t>UNEP GRID</a:t>
            </a:r>
            <a:r>
              <a:rPr lang="en-US" sz="2000" dirty="0">
                <a:solidFill>
                  <a:schemeClr val="bg1"/>
                </a:solidFill>
              </a:rPr>
              <a:t>) </a:t>
            </a:r>
            <a:r>
              <a:rPr lang="en-US" sz="2000" smtClean="0">
                <a:solidFill>
                  <a:schemeClr val="bg1"/>
                </a:solidFill>
              </a:rPr>
              <a:t>ongoing collaboration</a:t>
            </a:r>
            <a:endParaRPr lang="en-US" sz="2000" dirty="0">
              <a:solidFill>
                <a:schemeClr val="bg1"/>
              </a:solidFill>
            </a:endParaRPr>
          </a:p>
          <a:p>
            <a:pPr marL="342900" indent="-342900" eaLnBrk="1" hangingPunct="1">
              <a:lnSpc>
                <a:spcPct val="80000"/>
              </a:lnSpc>
              <a:spcBef>
                <a:spcPct val="20000"/>
              </a:spcBef>
              <a:buSzPct val="125000"/>
              <a:buFontTx/>
              <a:buChar char="•"/>
            </a:pPr>
            <a:endParaRPr lang="en-US" sz="1000" dirty="0">
              <a:solidFill>
                <a:schemeClr val="bg1"/>
              </a:solidFill>
            </a:endParaRPr>
          </a:p>
          <a:p>
            <a:pPr marL="342900" indent="-342900" eaLnBrk="1" hangingPunct="1">
              <a:lnSpc>
                <a:spcPct val="80000"/>
              </a:lnSpc>
              <a:spcBef>
                <a:spcPct val="20000"/>
              </a:spcBef>
              <a:buSzPct val="125000"/>
              <a:buFontTx/>
              <a:buChar char="•"/>
            </a:pPr>
            <a:r>
              <a:rPr lang="en-US" sz="2000" dirty="0">
                <a:solidFill>
                  <a:schemeClr val="bg1"/>
                </a:solidFill>
              </a:rPr>
              <a:t>One of six Dept. of the Interior </a:t>
            </a:r>
            <a:r>
              <a:rPr lang="en-US" sz="2000" b="1" dirty="0">
                <a:solidFill>
                  <a:srgbClr val="FFC000"/>
                </a:solidFill>
                <a:effectLst>
                  <a:outerShdw blurRad="38100" dist="38100" dir="2700000" algn="tl">
                    <a:schemeClr val="tx1"/>
                  </a:outerShdw>
                </a:effectLst>
              </a:rPr>
              <a:t>Core Data Centers - FITARA </a:t>
            </a:r>
          </a:p>
          <a:p>
            <a:pPr marL="342900" indent="-342900" eaLnBrk="1" hangingPunct="1">
              <a:lnSpc>
                <a:spcPct val="80000"/>
              </a:lnSpc>
              <a:spcBef>
                <a:spcPct val="20000"/>
              </a:spcBef>
              <a:buSzPct val="125000"/>
              <a:buFont typeface="Wingdings" charset="0"/>
              <a:buChar char="§"/>
            </a:pPr>
            <a:endParaRPr lang="en-US" sz="2000" dirty="0">
              <a:solidFill>
                <a:schemeClr val="bg1"/>
              </a:solidFill>
            </a:endParaRPr>
          </a:p>
          <a:p>
            <a:pPr marL="342900" indent="-342900" eaLnBrk="1" hangingPunct="1">
              <a:lnSpc>
                <a:spcPct val="80000"/>
              </a:lnSpc>
              <a:spcBef>
                <a:spcPct val="20000"/>
              </a:spcBef>
              <a:buSzPct val="125000"/>
              <a:buFont typeface="Wingdings" charset="0"/>
              <a:buChar char="§"/>
            </a:pPr>
            <a:endParaRPr lang="en-US" sz="2000" dirty="0">
              <a:solidFill>
                <a:schemeClr val="bg1"/>
              </a:solidFill>
            </a:endParaRPr>
          </a:p>
        </p:txBody>
      </p:sp>
      <p:sp>
        <p:nvSpPr>
          <p:cNvPr id="8196" name="Slide Number Placeholder 4"/>
          <p:cNvSpPr txBox="1">
            <a:spLocks/>
          </p:cNvSpPr>
          <p:nvPr/>
        </p:nvSpPr>
        <p:spPr bwMode="auto">
          <a:xfrm>
            <a:off x="8621713" y="6457950"/>
            <a:ext cx="48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fld id="{78EADCAD-44B8-F742-973C-86DADB4B9A97}" type="slidenum">
              <a:rPr lang="en-US" sz="1000">
                <a:solidFill>
                  <a:srgbClr val="FFC000"/>
                </a:solidFill>
              </a:rPr>
              <a:pPr/>
              <a:t>5</a:t>
            </a:fld>
            <a:endParaRPr lang="en-US" sz="1000">
              <a:solidFill>
                <a:srgbClr val="FFC000"/>
              </a:solidFill>
            </a:endParaRPr>
          </a:p>
        </p:txBody>
      </p:sp>
    </p:spTree>
    <p:extLst>
      <p:ext uri="{BB962C8B-B14F-4D97-AF65-F5344CB8AC3E}">
        <p14:creationId xmlns:p14="http://schemas.microsoft.com/office/powerpoint/2010/main" val="380914811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381000" y="304800"/>
            <a:ext cx="8305800" cy="842963"/>
          </a:xfrm>
          <a:prstGeom prst="rect">
            <a:avLst/>
          </a:prstGeom>
          <a:noFill/>
          <a:ln w="9525">
            <a:noFill/>
            <a:miter lim="800000"/>
            <a:headEnd/>
            <a:tailEnd/>
          </a:ln>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3600" b="1" dirty="0">
                <a:solidFill>
                  <a:srgbClr val="FFC000"/>
                </a:solidFill>
                <a:effectLst>
                  <a:outerShdw blurRad="38100" dist="38100" dir="2700000" algn="tl">
                    <a:schemeClr val="tx1"/>
                  </a:outerShdw>
                </a:effectLst>
              </a:rPr>
              <a:t>Key EROS Mission Functions…</a:t>
            </a:r>
          </a:p>
        </p:txBody>
      </p:sp>
      <p:sp>
        <p:nvSpPr>
          <p:cNvPr id="8" name="Rectangle 2052"/>
          <p:cNvSpPr txBox="1">
            <a:spLocks noChangeArrowheads="1"/>
          </p:cNvSpPr>
          <p:nvPr/>
        </p:nvSpPr>
        <p:spPr>
          <a:xfrm>
            <a:off x="381000" y="701675"/>
            <a:ext cx="8305800" cy="5491163"/>
          </a:xfrm>
          <a:prstGeom prst="rect">
            <a:avLst/>
          </a:prstGeom>
        </p:spPr>
        <p:txBody>
          <a:bodyPr/>
          <a:lstStyle/>
          <a:p>
            <a:pPr marL="342900" indent="-342900" eaLnBrk="1" hangingPunct="1">
              <a:lnSpc>
                <a:spcPct val="60000"/>
              </a:lnSpc>
              <a:spcBef>
                <a:spcPct val="20000"/>
              </a:spcBef>
              <a:buSzPct val="125000"/>
              <a:defRPr/>
            </a:pPr>
            <a:endParaRPr lang="en-US" sz="1800" dirty="0">
              <a:solidFill>
                <a:schemeClr val="bg1"/>
              </a:solidFill>
              <a:effectLst>
                <a:outerShdw blurRad="38100" dist="38100" dir="2700000" algn="tl">
                  <a:srgbClr val="000000"/>
                </a:outerShdw>
              </a:effectLst>
              <a:ea typeface="ＭＳ Ｐゴシック" pitchFamily="34" charset="-128"/>
              <a:cs typeface="ＭＳ Ｐゴシック" charset="0"/>
            </a:endParaRPr>
          </a:p>
          <a:p>
            <a:pPr eaLnBrk="1" hangingPunct="1">
              <a:lnSpc>
                <a:spcPct val="60000"/>
              </a:lnSpc>
              <a:spcBef>
                <a:spcPct val="20000"/>
              </a:spcBef>
              <a:buSzPct val="125000"/>
              <a:defRPr/>
            </a:pPr>
            <a:endParaRPr lang="en-US" sz="1200" dirty="0">
              <a:solidFill>
                <a:schemeClr val="bg1"/>
              </a:solidFill>
              <a:effectLst>
                <a:outerShdw blurRad="38100" dist="38100" dir="2700000" algn="tl">
                  <a:srgbClr val="000000"/>
                </a:outerShdw>
              </a:effectLst>
              <a:ea typeface="ＭＳ Ｐゴシック" charset="0"/>
              <a:cs typeface="ＭＳ Ｐゴシック" charset="0"/>
            </a:endParaRPr>
          </a:p>
          <a:p>
            <a:pPr marL="342900" indent="-342900" eaLnBrk="1" hangingPunct="1">
              <a:lnSpc>
                <a:spcPts val="2200"/>
              </a:lnSpc>
              <a:spcBef>
                <a:spcPct val="20000"/>
              </a:spcBef>
              <a:buSzPct val="125000"/>
              <a:buFont typeface="Arial"/>
              <a:buChar char="•"/>
              <a:defRPr/>
            </a:pPr>
            <a:r>
              <a:rPr lang="en-US" sz="2000" b="1" dirty="0">
                <a:solidFill>
                  <a:srgbClr val="FFC000"/>
                </a:solidFill>
                <a:ea typeface="ＭＳ Ｐゴシック" charset="0"/>
                <a:cs typeface="ＭＳ Ｐゴシック" charset="0"/>
              </a:rPr>
              <a:t>Acquisition:</a:t>
            </a:r>
            <a:r>
              <a:rPr lang="en-US" sz="2000" dirty="0">
                <a:solidFill>
                  <a:schemeClr val="bg1"/>
                </a:solidFill>
                <a:effectLst>
                  <a:outerShdw blurRad="38100" dist="38100" dir="2700000" algn="tl">
                    <a:srgbClr val="000000"/>
                  </a:outerShdw>
                </a:effectLst>
                <a:ea typeface="ＭＳ Ｐゴシック" charset="0"/>
                <a:cs typeface="ＭＳ Ｐゴシック" charset="0"/>
              </a:rPr>
              <a:t> </a:t>
            </a:r>
            <a:r>
              <a:rPr lang="en-US" sz="1800" dirty="0">
                <a:solidFill>
                  <a:schemeClr val="bg1"/>
                </a:solidFill>
                <a:ea typeface="ＭＳ Ｐゴシック" charset="0"/>
                <a:cs typeface="ＭＳ Ｐゴシック" charset="0"/>
              </a:rPr>
              <a:t>Development and Operations </a:t>
            </a:r>
          </a:p>
          <a:p>
            <a:pPr eaLnBrk="1" hangingPunct="1">
              <a:lnSpc>
                <a:spcPts val="2200"/>
              </a:lnSpc>
              <a:spcBef>
                <a:spcPct val="20000"/>
              </a:spcBef>
              <a:buSzPct val="125000"/>
              <a:defRPr/>
            </a:pPr>
            <a:r>
              <a:rPr lang="en-US" sz="1800" dirty="0">
                <a:solidFill>
                  <a:schemeClr val="bg1"/>
                </a:solidFill>
                <a:ea typeface="ＭＳ Ｐゴシック" charset="0"/>
                <a:cs typeface="ＭＳ Ｐゴシック" charset="0"/>
              </a:rPr>
              <a:t>     of Ground Systems: Satellite mission</a:t>
            </a:r>
          </a:p>
          <a:p>
            <a:pPr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ground system designer, developer and </a:t>
            </a:r>
          </a:p>
          <a:p>
            <a:pPr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operator</a:t>
            </a:r>
          </a:p>
          <a:p>
            <a:pPr marL="342900" indent="-342900" eaLnBrk="1" hangingPunct="1">
              <a:lnSpc>
                <a:spcPct val="60000"/>
              </a:lnSpc>
              <a:spcBef>
                <a:spcPct val="20000"/>
              </a:spcBef>
              <a:buSzPct val="125000"/>
              <a:defRPr/>
            </a:pPr>
            <a:endParaRPr lang="en-US" sz="2000" dirty="0">
              <a:solidFill>
                <a:schemeClr val="bg1"/>
              </a:solidFill>
              <a:effectLst>
                <a:outerShdw blurRad="38100" dist="38100" dir="2700000" algn="tl">
                  <a:srgbClr val="000000"/>
                </a:outerShdw>
              </a:effectLst>
              <a:ea typeface="ＭＳ Ｐゴシック" pitchFamily="34" charset="-128"/>
              <a:cs typeface="ＭＳ Ｐゴシック" charset="0"/>
            </a:endParaRPr>
          </a:p>
          <a:p>
            <a:pPr marL="342900" indent="-342900" eaLnBrk="1" hangingPunct="1">
              <a:lnSpc>
                <a:spcPct val="60000"/>
              </a:lnSpc>
              <a:spcBef>
                <a:spcPct val="20000"/>
              </a:spcBef>
              <a:buSzPct val="125000"/>
              <a:defRPr/>
            </a:pPr>
            <a:endParaRPr lang="en-US" sz="400" dirty="0">
              <a:solidFill>
                <a:schemeClr val="bg1"/>
              </a:solidFill>
              <a:effectLst>
                <a:outerShdw blurRad="38100" dist="38100" dir="2700000" algn="tl">
                  <a:srgbClr val="000000"/>
                </a:outerShdw>
              </a:effectLst>
              <a:ea typeface="ＭＳ Ｐゴシック" pitchFamily="34" charset="-128"/>
              <a:cs typeface="ＭＳ Ｐゴシック" charset="0"/>
            </a:endParaRPr>
          </a:p>
          <a:p>
            <a:pPr marL="274320" indent="-342900" eaLnBrk="1" hangingPunct="1">
              <a:lnSpc>
                <a:spcPts val="2200"/>
              </a:lnSpc>
              <a:spcBef>
                <a:spcPct val="20000"/>
              </a:spcBef>
              <a:buSzPct val="125000"/>
              <a:buFont typeface="Arial"/>
              <a:buChar char="•"/>
              <a:defRPr/>
            </a:pPr>
            <a:r>
              <a:rPr lang="en-US" sz="2000" b="1" dirty="0">
                <a:solidFill>
                  <a:srgbClr val="FFC000"/>
                </a:solidFill>
                <a:ea typeface="ＭＳ Ｐゴシック" charset="0"/>
                <a:cs typeface="ＭＳ Ｐゴシック" charset="0"/>
              </a:rPr>
              <a:t>Data Archiving and Access:</a:t>
            </a:r>
            <a:r>
              <a:rPr lang="en-US" sz="2000" b="1" dirty="0">
                <a:solidFill>
                  <a:schemeClr val="bg1"/>
                </a:solidFill>
                <a:ea typeface="ＭＳ Ｐゴシック" charset="0"/>
                <a:cs typeface="ＭＳ Ｐゴシック" charset="0"/>
              </a:rPr>
              <a:t> </a:t>
            </a:r>
          </a:p>
          <a:p>
            <a:pPr eaLnBrk="1" hangingPunct="1">
              <a:lnSpc>
                <a:spcPts val="2200"/>
              </a:lnSpc>
              <a:spcBef>
                <a:spcPct val="20000"/>
              </a:spcBef>
              <a:buSzPct val="125000"/>
              <a:defRPr/>
            </a:pPr>
            <a:r>
              <a:rPr lang="en-US" sz="1800" dirty="0">
                <a:solidFill>
                  <a:schemeClr val="bg1"/>
                </a:solidFill>
                <a:effectLst>
                  <a:outerShdw blurRad="38100" dist="38100" dir="2700000" algn="tl">
                    <a:srgbClr val="000000"/>
                  </a:outerShdw>
                </a:effectLst>
                <a:ea typeface="ＭＳ Ｐゴシック" charset="0"/>
                <a:cs typeface="ＭＳ Ｐゴシック" charset="0"/>
              </a:rPr>
              <a:t>     </a:t>
            </a:r>
            <a:r>
              <a:rPr lang="en-US" sz="1800" dirty="0">
                <a:solidFill>
                  <a:schemeClr val="bg1"/>
                </a:solidFill>
                <a:ea typeface="ＭＳ Ｐゴシック" charset="0"/>
                <a:cs typeface="ＭＳ Ｐゴシック" charset="0"/>
              </a:rPr>
              <a:t>Expand and safeguard </a:t>
            </a:r>
          </a:p>
          <a:p>
            <a:pPr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the archive and ensure that </a:t>
            </a:r>
          </a:p>
          <a:p>
            <a:pPr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anyone, anywhere and at anytime</a:t>
            </a:r>
          </a:p>
          <a:p>
            <a:pPr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have ready access to land information</a:t>
            </a:r>
          </a:p>
          <a:p>
            <a:pPr eaLnBrk="1" hangingPunct="1">
              <a:lnSpc>
                <a:spcPct val="60000"/>
              </a:lnSpc>
              <a:spcBef>
                <a:spcPct val="20000"/>
              </a:spcBef>
              <a:buSzPct val="125000"/>
              <a:defRPr/>
            </a:pPr>
            <a:endParaRPr lang="en-US" sz="300" dirty="0">
              <a:solidFill>
                <a:schemeClr val="bg1"/>
              </a:solidFill>
              <a:effectLst>
                <a:outerShdw blurRad="38100" dist="38100" dir="2700000" algn="tl">
                  <a:srgbClr val="000000"/>
                </a:outerShdw>
              </a:effectLst>
              <a:ea typeface="ＭＳ Ｐゴシック" charset="0"/>
              <a:cs typeface="ＭＳ Ｐゴシック" charset="0"/>
            </a:endParaRPr>
          </a:p>
          <a:p>
            <a:pPr marL="342900" indent="-342900" eaLnBrk="1" hangingPunct="1">
              <a:lnSpc>
                <a:spcPts val="2200"/>
              </a:lnSpc>
              <a:spcBef>
                <a:spcPct val="20000"/>
              </a:spcBef>
              <a:buSzPct val="125000"/>
              <a:defRPr/>
            </a:pPr>
            <a:endParaRPr lang="en-US" sz="400" dirty="0">
              <a:solidFill>
                <a:schemeClr val="bg1"/>
              </a:solidFill>
              <a:effectLst>
                <a:outerShdw blurRad="38100" dist="38100" dir="2700000" algn="tl">
                  <a:srgbClr val="000000"/>
                </a:outerShdw>
              </a:effectLst>
              <a:ea typeface="ＭＳ Ｐゴシック" pitchFamily="34" charset="-128"/>
              <a:cs typeface="ＭＳ Ｐゴシック" charset="0"/>
            </a:endParaRPr>
          </a:p>
          <a:p>
            <a:pPr marL="342900" indent="-342900" eaLnBrk="1" hangingPunct="1">
              <a:lnSpc>
                <a:spcPct val="80000"/>
              </a:lnSpc>
              <a:spcBef>
                <a:spcPct val="20000"/>
              </a:spcBef>
              <a:buSzPct val="125000"/>
              <a:buFont typeface="Arial"/>
              <a:buChar char="•"/>
              <a:defRPr/>
            </a:pPr>
            <a:r>
              <a:rPr lang="en-US" sz="2000" b="1" dirty="0">
                <a:solidFill>
                  <a:srgbClr val="FFC000"/>
                </a:solidFill>
                <a:ea typeface="ＭＳ Ｐゴシック" charset="0"/>
                <a:cs typeface="ＭＳ Ｐゴシック" charset="0"/>
              </a:rPr>
              <a:t>Science:</a:t>
            </a:r>
            <a:r>
              <a:rPr lang="en-US" sz="2000" dirty="0">
                <a:solidFill>
                  <a:srgbClr val="FFC000"/>
                </a:solidFill>
                <a:ea typeface="ＭＳ Ｐゴシック" charset="0"/>
                <a:cs typeface="ＭＳ Ｐゴシック" charset="0"/>
              </a:rPr>
              <a:t> </a:t>
            </a:r>
            <a:r>
              <a:rPr lang="en-US" sz="1800" dirty="0">
                <a:solidFill>
                  <a:schemeClr val="bg1"/>
                </a:solidFill>
                <a:ea typeface="ＭＳ Ｐゴシック" charset="0"/>
                <a:cs typeface="ＭＳ Ｐゴシック" charset="0"/>
              </a:rPr>
              <a:t>Conduct research and </a:t>
            </a:r>
          </a:p>
          <a:p>
            <a:pPr marL="342900" indent="-342900"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develop applications and promote</a:t>
            </a:r>
          </a:p>
          <a:p>
            <a:pPr marL="342900" indent="-342900"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knowledge and use of land </a:t>
            </a:r>
          </a:p>
          <a:p>
            <a:pPr marL="342900" indent="-342900"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information to better understand </a:t>
            </a:r>
          </a:p>
          <a:p>
            <a:pPr marL="342900" indent="-342900" eaLnBrk="1" hangingPunct="1">
              <a:lnSpc>
                <a:spcPct val="80000"/>
              </a:lnSpc>
              <a:spcBef>
                <a:spcPct val="20000"/>
              </a:spcBef>
              <a:buSzPct val="125000"/>
              <a:defRPr/>
            </a:pPr>
            <a:r>
              <a:rPr lang="en-US" sz="1800" dirty="0">
                <a:solidFill>
                  <a:schemeClr val="bg1"/>
                </a:solidFill>
                <a:ea typeface="ＭＳ Ｐゴシック" charset="0"/>
                <a:cs typeface="ＭＳ Ｐゴシック" charset="0"/>
              </a:rPr>
              <a:t>	the Earth</a:t>
            </a:r>
          </a:p>
          <a:p>
            <a:pPr marL="342900" indent="-342900" eaLnBrk="1" hangingPunct="1">
              <a:spcBef>
                <a:spcPct val="20000"/>
              </a:spcBef>
              <a:buSzPct val="125000"/>
              <a:buFont typeface="Wingdings" pitchFamily="2" charset="2"/>
              <a:buChar char="§"/>
              <a:defRPr/>
            </a:pPr>
            <a:endParaRPr lang="en-US" sz="2000" dirty="0">
              <a:solidFill>
                <a:schemeClr val="bg1"/>
              </a:solidFill>
              <a:effectLst>
                <a:outerShdw blurRad="38100" dist="38100" dir="2700000" algn="tl">
                  <a:srgbClr val="000000"/>
                </a:outerShdw>
              </a:effectLst>
              <a:ea typeface="ＭＳ Ｐゴシック" pitchFamily="34" charset="-128"/>
              <a:cs typeface="ＭＳ Ｐゴシック" charset="0"/>
            </a:endParaRPr>
          </a:p>
          <a:p>
            <a:pPr marL="342900" indent="-342900" eaLnBrk="1" hangingPunct="1">
              <a:spcBef>
                <a:spcPct val="20000"/>
              </a:spcBef>
              <a:buSzPct val="125000"/>
              <a:buFont typeface="Wingdings" pitchFamily="2" charset="2"/>
              <a:buChar char="§"/>
              <a:defRPr/>
            </a:pPr>
            <a:endParaRPr lang="en-US" sz="2000" dirty="0">
              <a:solidFill>
                <a:schemeClr val="bg1"/>
              </a:solidFill>
              <a:effectLst>
                <a:outerShdw blurRad="38100" dist="38100" dir="2700000" algn="tl">
                  <a:srgbClr val="000000"/>
                </a:outerShdw>
              </a:effectLst>
              <a:ea typeface="ＭＳ Ｐゴシック" pitchFamily="34" charset="-128"/>
              <a:cs typeface="ＭＳ Ｐゴシック" charset="0"/>
            </a:endParaRPr>
          </a:p>
        </p:txBody>
      </p:sp>
      <p:pic>
        <p:nvPicPr>
          <p:cNvPr id="2054" name="Picture 7" descr="GloVis main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2851150"/>
            <a:ext cx="2111375" cy="139065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2" name="Picture 1" descr="Mission Op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1184275"/>
            <a:ext cx="2111375" cy="1373188"/>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7" name="Picture 6" descr="30Mforest.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2813" y="4572000"/>
            <a:ext cx="2111375" cy="1311275"/>
          </a:xfrm>
          <a:prstGeom prst="rect">
            <a:avLst/>
          </a:prstGeom>
          <a:solidFill>
            <a:srgbClr val="606060"/>
          </a:solidFill>
          <a:ln w="38100" cap="sq">
            <a:solidFill>
              <a:schemeClr val="tx1"/>
            </a:solidFill>
            <a:miter lim="800000"/>
            <a:headEnd/>
            <a:tailEnd/>
          </a:ln>
          <a:effectLst>
            <a:outerShdw blurRad="50800" dist="38100" dir="2700000" algn="tl" rotWithShape="0">
              <a:srgbClr val="000000">
                <a:alpha val="42998"/>
              </a:srgbClr>
            </a:outerShdw>
          </a:effectLst>
        </p:spPr>
      </p:pic>
      <p:sp>
        <p:nvSpPr>
          <p:cNvPr id="9223" name="Slide Number Placeholder 4"/>
          <p:cNvSpPr txBox="1">
            <a:spLocks/>
          </p:cNvSpPr>
          <p:nvPr/>
        </p:nvSpPr>
        <p:spPr bwMode="auto">
          <a:xfrm>
            <a:off x="8621713" y="6457950"/>
            <a:ext cx="48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fld id="{65ACACA5-D16F-814C-BCA3-5E34AA57FDBD}" type="slidenum">
              <a:rPr lang="en-US" sz="1000">
                <a:solidFill>
                  <a:srgbClr val="FFC000"/>
                </a:solidFill>
              </a:rPr>
              <a:pPr/>
              <a:t>6</a:t>
            </a:fld>
            <a:endParaRPr lang="en-US" sz="1000">
              <a:solidFill>
                <a:srgbClr val="FFC000"/>
              </a:solidFill>
            </a:endParaRPr>
          </a:p>
        </p:txBody>
      </p:sp>
    </p:spTree>
    <p:extLst>
      <p:ext uri="{BB962C8B-B14F-4D97-AF65-F5344CB8AC3E}">
        <p14:creationId xmlns:p14="http://schemas.microsoft.com/office/powerpoint/2010/main" val="319705145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184150"/>
            <a:ext cx="8305800" cy="842963"/>
          </a:xfrm>
        </p:spPr>
        <p:txBody>
          <a:bodyPr/>
          <a:lstStyle/>
          <a:p>
            <a:r>
              <a:rPr lang="en-US">
                <a:latin typeface="Arial" charset="0"/>
                <a:ea typeface="MS PGothic" charset="0"/>
              </a:rPr>
              <a:t>Current EROS Staff</a:t>
            </a:r>
          </a:p>
        </p:txBody>
      </p:sp>
      <p:sp>
        <p:nvSpPr>
          <p:cNvPr id="12291" name="Content Placeholder 2"/>
          <p:cNvSpPr>
            <a:spLocks noGrp="1"/>
          </p:cNvSpPr>
          <p:nvPr>
            <p:ph idx="1"/>
          </p:nvPr>
        </p:nvSpPr>
        <p:spPr>
          <a:xfrm>
            <a:off x="381000" y="1060450"/>
            <a:ext cx="8305800" cy="4964113"/>
          </a:xfrm>
        </p:spPr>
        <p:txBody>
          <a:bodyPr/>
          <a:lstStyle/>
          <a:p>
            <a:pPr>
              <a:buClr>
                <a:schemeClr val="bg1"/>
              </a:buClr>
            </a:pPr>
            <a:r>
              <a:rPr lang="en-US" sz="2400" dirty="0">
                <a:latin typeface="Arial" charset="0"/>
                <a:ea typeface="MS PGothic" charset="0"/>
              </a:rPr>
              <a:t>127 Government Employees</a:t>
            </a:r>
          </a:p>
          <a:p>
            <a:pPr>
              <a:buClr>
                <a:schemeClr val="bg1"/>
              </a:buClr>
            </a:pPr>
            <a:r>
              <a:rPr lang="en-US" sz="2400" dirty="0">
                <a:latin typeface="Arial" charset="0"/>
                <a:ea typeface="MS PGothic" charset="0"/>
              </a:rPr>
              <a:t>~500 Contract Positions via 8 Contracts</a:t>
            </a:r>
          </a:p>
          <a:p>
            <a:pPr>
              <a:buClr>
                <a:schemeClr val="bg1"/>
              </a:buClr>
            </a:pPr>
            <a:r>
              <a:rPr lang="en-US" sz="2400" dirty="0">
                <a:latin typeface="Arial" charset="0"/>
                <a:ea typeface="MS PGothic" charset="0"/>
              </a:rPr>
              <a:t>USGS OAG HQ, NOAA, and BIA have staff at EROS.</a:t>
            </a:r>
          </a:p>
          <a:p>
            <a:pPr>
              <a:lnSpc>
                <a:spcPct val="90000"/>
              </a:lnSpc>
              <a:buClr>
                <a:schemeClr val="bg1"/>
              </a:buClr>
            </a:pPr>
            <a:r>
              <a:rPr lang="en-US" sz="2400" dirty="0">
                <a:latin typeface="Arial" charset="0"/>
                <a:ea typeface="MS PGothic" charset="0"/>
              </a:rPr>
              <a:t>Education - </a:t>
            </a:r>
            <a:r>
              <a:rPr lang="en-US" sz="1600" dirty="0">
                <a:latin typeface="Arial" charset="0"/>
                <a:ea typeface="MS PGothic" charset="0"/>
              </a:rPr>
              <a:t>Post-Secondary Degrees - 75% of the workforce</a:t>
            </a:r>
          </a:p>
          <a:p>
            <a:pPr lvl="2">
              <a:lnSpc>
                <a:spcPct val="90000"/>
              </a:lnSpc>
              <a:buClr>
                <a:schemeClr val="bg1"/>
              </a:buClr>
            </a:pPr>
            <a:r>
              <a:rPr lang="en-US" sz="1400" b="0" dirty="0">
                <a:latin typeface="Arial" charset="0"/>
                <a:ea typeface="MS PGothic" charset="0"/>
              </a:rPr>
              <a:t>PhDs			11%</a:t>
            </a:r>
          </a:p>
          <a:p>
            <a:pPr lvl="2">
              <a:lnSpc>
                <a:spcPct val="90000"/>
              </a:lnSpc>
              <a:buClr>
                <a:schemeClr val="bg1"/>
              </a:buClr>
            </a:pPr>
            <a:r>
              <a:rPr lang="en-US" sz="1400" b="0" dirty="0">
                <a:latin typeface="Arial" charset="0"/>
                <a:ea typeface="MS PGothic" charset="0"/>
              </a:rPr>
              <a:t>Masters		37%</a:t>
            </a:r>
          </a:p>
          <a:p>
            <a:pPr lvl="2">
              <a:lnSpc>
                <a:spcPct val="90000"/>
              </a:lnSpc>
              <a:buClr>
                <a:schemeClr val="bg1"/>
              </a:buClr>
            </a:pPr>
            <a:r>
              <a:rPr lang="en-US" sz="1400" b="0" dirty="0">
                <a:latin typeface="Arial" charset="0"/>
                <a:ea typeface="MS PGothic" charset="0"/>
              </a:rPr>
              <a:t>Bachelors		39%</a:t>
            </a:r>
          </a:p>
          <a:p>
            <a:pPr lvl="2">
              <a:lnSpc>
                <a:spcPct val="90000"/>
              </a:lnSpc>
              <a:buClr>
                <a:schemeClr val="bg1"/>
              </a:buClr>
            </a:pPr>
            <a:r>
              <a:rPr lang="en-US" sz="1400" b="0" dirty="0">
                <a:latin typeface="Arial" charset="0"/>
                <a:ea typeface="MS PGothic" charset="0"/>
              </a:rPr>
              <a:t>Associates		13%</a:t>
            </a:r>
            <a:r>
              <a:rPr lang="en-US" sz="1400" b="1" dirty="0">
                <a:latin typeface="Arial" charset="0"/>
                <a:ea typeface="MS PGothic" charset="0"/>
              </a:rPr>
              <a:t>	</a:t>
            </a:r>
          </a:p>
          <a:p>
            <a:pPr>
              <a:buClr>
                <a:schemeClr val="bg1"/>
              </a:buClr>
            </a:pPr>
            <a:endParaRPr lang="en-US" sz="600" dirty="0">
              <a:latin typeface="Arial" charset="0"/>
              <a:ea typeface="MS PGothic" charset="0"/>
            </a:endParaRPr>
          </a:p>
          <a:p>
            <a:pPr>
              <a:buClr>
                <a:schemeClr val="bg1"/>
              </a:buClr>
            </a:pPr>
            <a:r>
              <a:rPr lang="en-US" sz="2400" dirty="0">
                <a:latin typeface="Arial" charset="0"/>
                <a:ea typeface="MS PGothic" charset="0"/>
              </a:rPr>
              <a:t>Examples of the Skill Sets at EROS</a:t>
            </a:r>
          </a:p>
          <a:p>
            <a:pPr lvl="1">
              <a:buClr>
                <a:schemeClr val="bg1"/>
              </a:buClr>
              <a:buFontTx/>
              <a:buNone/>
            </a:pPr>
            <a:r>
              <a:rPr lang="en-US" sz="1200" b="0" dirty="0">
                <a:latin typeface="Arial" charset="0"/>
                <a:ea typeface="MS PGothic" charset="0"/>
              </a:rPr>
              <a:t>Remote Sensing science		Environmental modeling</a:t>
            </a:r>
          </a:p>
          <a:p>
            <a:pPr lvl="1">
              <a:buClr>
                <a:schemeClr val="bg1"/>
              </a:buClr>
              <a:buFontTx/>
              <a:buNone/>
            </a:pPr>
            <a:r>
              <a:rPr lang="en-US" sz="1200" b="0" dirty="0">
                <a:latin typeface="Arial" charset="0"/>
                <a:ea typeface="MS PGothic" charset="0"/>
              </a:rPr>
              <a:t>Application development		Product/Information development	</a:t>
            </a:r>
          </a:p>
          <a:p>
            <a:pPr lvl="1">
              <a:buClr>
                <a:schemeClr val="bg1"/>
              </a:buClr>
              <a:buFontTx/>
              <a:buNone/>
            </a:pPr>
            <a:r>
              <a:rPr lang="en-US" sz="1200" b="0" dirty="0">
                <a:latin typeface="Arial" charset="0"/>
                <a:ea typeface="MS PGothic" charset="0"/>
              </a:rPr>
              <a:t>Systems engineering 		Satellite systems operation and management</a:t>
            </a:r>
          </a:p>
          <a:p>
            <a:pPr lvl="1">
              <a:buClr>
                <a:schemeClr val="bg1"/>
              </a:buClr>
              <a:buFontTx/>
              <a:buNone/>
            </a:pPr>
            <a:r>
              <a:rPr lang="en-US" sz="1200" b="0" dirty="0">
                <a:latin typeface="Arial" charset="0"/>
                <a:ea typeface="MS PGothic" charset="0"/>
              </a:rPr>
              <a:t>Systems development		Archive management/preservation</a:t>
            </a:r>
          </a:p>
          <a:p>
            <a:pPr lvl="1">
              <a:buClr>
                <a:schemeClr val="bg1"/>
              </a:buClr>
              <a:buFontTx/>
              <a:buNone/>
            </a:pPr>
            <a:r>
              <a:rPr lang="en-US" sz="1200" b="0" dirty="0">
                <a:latin typeface="Arial" charset="0"/>
                <a:ea typeface="MS PGothic" charset="0"/>
              </a:rPr>
              <a:t>Information science 		</a:t>
            </a:r>
            <a:r>
              <a:rPr lang="en-US" sz="1200" b="0" dirty="0" smtClean="0">
                <a:latin typeface="Arial" charset="0"/>
                <a:ea typeface="MS PGothic" charset="0"/>
              </a:rPr>
              <a:t>	Network </a:t>
            </a:r>
            <a:r>
              <a:rPr lang="en-US" sz="1200" b="0" dirty="0">
                <a:latin typeface="Arial" charset="0"/>
                <a:ea typeface="MS PGothic" charset="0"/>
              </a:rPr>
              <a:t>architecture, design and operations</a:t>
            </a:r>
          </a:p>
          <a:p>
            <a:pPr lvl="1">
              <a:buClr>
                <a:schemeClr val="bg1"/>
              </a:buClr>
              <a:buFontTx/>
              <a:buNone/>
            </a:pPr>
            <a:r>
              <a:rPr lang="en-US" sz="1200" b="0" dirty="0">
                <a:latin typeface="Arial" charset="0"/>
                <a:ea typeface="MS PGothic" charset="0"/>
              </a:rPr>
              <a:t>Budget and finance 		</a:t>
            </a:r>
            <a:r>
              <a:rPr lang="en-US" sz="1200" b="0" dirty="0" smtClean="0">
                <a:latin typeface="Arial" charset="0"/>
                <a:ea typeface="MS PGothic" charset="0"/>
              </a:rPr>
              <a:t>	Facility </a:t>
            </a:r>
            <a:r>
              <a:rPr lang="en-US" sz="1200" b="0" dirty="0">
                <a:latin typeface="Arial" charset="0"/>
                <a:ea typeface="MS PGothic" charset="0"/>
              </a:rPr>
              <a:t>operations and maintenance</a:t>
            </a:r>
            <a:r>
              <a:rPr lang="en-US" sz="1400" b="0" dirty="0">
                <a:latin typeface="Arial" charset="0"/>
                <a:ea typeface="MS PGothic" charset="0"/>
              </a:rPr>
              <a:t>	</a:t>
            </a:r>
          </a:p>
          <a:p>
            <a:pPr>
              <a:buClr>
                <a:schemeClr val="bg1"/>
              </a:buClr>
            </a:pPr>
            <a:endParaRPr lang="en-US" sz="600" b="0" dirty="0">
              <a:latin typeface="Arial" charset="0"/>
              <a:ea typeface="MS PGothic" charset="0"/>
            </a:endParaRPr>
          </a:p>
        </p:txBody>
      </p:sp>
      <p:grpSp>
        <p:nvGrpSpPr>
          <p:cNvPr id="12292" name="Group 29"/>
          <p:cNvGrpSpPr>
            <a:grpSpLocks/>
          </p:cNvGrpSpPr>
          <p:nvPr/>
        </p:nvGrpSpPr>
        <p:grpSpPr bwMode="auto">
          <a:xfrm>
            <a:off x="6650876" y="1158142"/>
            <a:ext cx="2211388" cy="754063"/>
            <a:chOff x="4152" y="793"/>
            <a:chExt cx="1393" cy="475"/>
          </a:xfrm>
        </p:grpSpPr>
        <p:sp>
          <p:nvSpPr>
            <p:cNvPr id="12293" name="Text Box 27"/>
            <p:cNvSpPr txBox="1">
              <a:spLocks noChangeArrowheads="1"/>
            </p:cNvSpPr>
            <p:nvPr/>
          </p:nvSpPr>
          <p:spPr bwMode="auto">
            <a:xfrm>
              <a:off x="4382" y="906"/>
              <a:ext cx="1163" cy="2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defRPr sz="1600">
                  <a:solidFill>
                    <a:schemeClr val="tx1"/>
                  </a:solidFill>
                  <a:latin typeface="Arial" charset="0"/>
                  <a:ea typeface="MS PGothic" charset="0"/>
                  <a:cs typeface="MS PGothic" charset="0"/>
                </a:defRPr>
              </a:lvl6pPr>
              <a:lvl7pPr eaLnBrk="0" hangingPunct="0">
                <a:defRPr sz="1600">
                  <a:solidFill>
                    <a:schemeClr val="tx1"/>
                  </a:solidFill>
                  <a:latin typeface="Arial" charset="0"/>
                  <a:ea typeface="MS PGothic" charset="0"/>
                  <a:cs typeface="MS PGothic" charset="0"/>
                </a:defRPr>
              </a:lvl7pPr>
              <a:lvl8pPr eaLnBrk="0" hangingPunct="0">
                <a:defRPr sz="1600">
                  <a:solidFill>
                    <a:schemeClr val="tx1"/>
                  </a:solidFill>
                  <a:latin typeface="Arial" charset="0"/>
                  <a:ea typeface="MS PGothic" charset="0"/>
                  <a:cs typeface="MS PGothic" charset="0"/>
                </a:defRPr>
              </a:lvl8pPr>
              <a:lvl9pPr eaLnBrk="0" hangingPunct="0">
                <a:defRPr sz="1600">
                  <a:solidFill>
                    <a:schemeClr val="tx1"/>
                  </a:solidFill>
                  <a:latin typeface="Arial" charset="0"/>
                  <a:ea typeface="MS PGothic" charset="0"/>
                  <a:cs typeface="MS PGothic" charset="0"/>
                </a:defRPr>
              </a:lvl9pPr>
            </a:lstStyle>
            <a:p>
              <a:pPr eaLnBrk="1" hangingPunct="1"/>
              <a:r>
                <a:rPr lang="en-US" sz="2000" dirty="0">
                  <a:solidFill>
                    <a:srgbClr val="FFC000"/>
                  </a:solidFill>
                </a:rPr>
                <a:t>~627 positions</a:t>
              </a:r>
            </a:p>
          </p:txBody>
        </p:sp>
        <p:sp>
          <p:nvSpPr>
            <p:cNvPr id="12294" name="AutoShape 28"/>
            <p:cNvSpPr>
              <a:spLocks/>
            </p:cNvSpPr>
            <p:nvPr/>
          </p:nvSpPr>
          <p:spPr bwMode="auto">
            <a:xfrm>
              <a:off x="4152" y="793"/>
              <a:ext cx="192" cy="475"/>
            </a:xfrm>
            <a:prstGeom prst="rightBrace">
              <a:avLst>
                <a:gd name="adj1" fmla="val 25003"/>
                <a:gd name="adj2" fmla="val 50000"/>
              </a:avLst>
            </a:prstGeom>
            <a:noFill/>
            <a:ln w="19050">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3200">
                <a:solidFill>
                  <a:srgbClr val="FFC000"/>
                </a:solidFill>
              </a:endParaRPr>
            </a:p>
          </p:txBody>
        </p:sp>
      </p:grpSp>
    </p:spTree>
    <p:extLst>
      <p:ext uri="{BB962C8B-B14F-4D97-AF65-F5344CB8AC3E}">
        <p14:creationId xmlns:p14="http://schemas.microsoft.com/office/powerpoint/2010/main" val="350185968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a:cxnSpLocks noChangeShapeType="1"/>
          </p:cNvCxnSpPr>
          <p:nvPr/>
        </p:nvCxnSpPr>
        <p:spPr bwMode="auto">
          <a:xfrm>
            <a:off x="1892300" y="4298007"/>
            <a:ext cx="794" cy="382588"/>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p:cNvCxnSpPr>
          <p:nvPr/>
        </p:nvCxnSpPr>
        <p:spPr bwMode="auto">
          <a:xfrm>
            <a:off x="4538663" y="4268473"/>
            <a:ext cx="6350" cy="61595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a:off x="7059613" y="4297048"/>
            <a:ext cx="0" cy="587375"/>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9" name="Straight Connector 48"/>
          <p:cNvCxnSpPr>
            <a:cxnSpLocks noChangeShapeType="1"/>
            <a:stCxn id="8195" idx="2"/>
          </p:cNvCxnSpPr>
          <p:nvPr/>
        </p:nvCxnSpPr>
        <p:spPr bwMode="auto">
          <a:xfrm flipH="1">
            <a:off x="4537722" y="2719388"/>
            <a:ext cx="31103" cy="157766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Straight Connector 49"/>
          <p:cNvCxnSpPr>
            <a:cxnSpLocks noChangeShapeType="1"/>
          </p:cNvCxnSpPr>
          <p:nvPr/>
        </p:nvCxnSpPr>
        <p:spPr bwMode="auto">
          <a:xfrm>
            <a:off x="4559300" y="3265714"/>
            <a:ext cx="2206625" cy="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Straight Connector 50"/>
          <p:cNvCxnSpPr>
            <a:cxnSpLocks noChangeShapeType="1"/>
          </p:cNvCxnSpPr>
          <p:nvPr/>
        </p:nvCxnSpPr>
        <p:spPr bwMode="auto">
          <a:xfrm flipV="1">
            <a:off x="2239963" y="2220913"/>
            <a:ext cx="1041400" cy="1587"/>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Straight Connector 51"/>
          <p:cNvCxnSpPr>
            <a:cxnSpLocks noChangeShapeType="1"/>
          </p:cNvCxnSpPr>
          <p:nvPr/>
        </p:nvCxnSpPr>
        <p:spPr bwMode="auto">
          <a:xfrm>
            <a:off x="5810250" y="2251075"/>
            <a:ext cx="942975" cy="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321" name="Rectangle 4"/>
          <p:cNvSpPr>
            <a:spLocks noChangeArrowheads="1"/>
          </p:cNvSpPr>
          <p:nvPr/>
        </p:nvSpPr>
        <p:spPr bwMode="auto">
          <a:xfrm>
            <a:off x="322263" y="150376"/>
            <a:ext cx="83058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a:solidFill>
                  <a:srgbClr val="FFC000"/>
                </a:solidFill>
              </a:rPr>
              <a:t>EROS Government Organization</a:t>
            </a:r>
          </a:p>
        </p:txBody>
      </p:sp>
      <p:sp>
        <p:nvSpPr>
          <p:cNvPr id="8195" name="Rectangle 5" descr="Recycled paper"/>
          <p:cNvSpPr>
            <a:spLocks noChangeArrowheads="1"/>
          </p:cNvSpPr>
          <p:nvPr/>
        </p:nvSpPr>
        <p:spPr bwMode="auto">
          <a:xfrm>
            <a:off x="3311525" y="1924050"/>
            <a:ext cx="2514600" cy="795338"/>
          </a:xfrm>
          <a:prstGeom prst="rect">
            <a:avLst/>
          </a:prstGeom>
          <a:solidFill>
            <a:schemeClr val="bg1"/>
          </a:solidFill>
          <a:ln w="38100" cmpd="sng">
            <a:solidFill>
              <a:schemeClr val="tx1"/>
            </a:solidFill>
            <a:miter lim="800000"/>
            <a:headEnd/>
            <a:tailEnd/>
          </a:ln>
        </p:spPr>
        <p:txBody>
          <a:bodyPr wrap="none" lIns="87972" tIns="43214" rIns="87972" bIns="43214" anchor="ctr"/>
          <a:lstStyle/>
          <a:p>
            <a:pPr algn="ctr">
              <a:lnSpc>
                <a:spcPct val="90000"/>
              </a:lnSpc>
              <a:defRPr/>
            </a:pPr>
            <a:r>
              <a:rPr lang="en-US" sz="1400" b="1" dirty="0">
                <a:latin typeface="Arial" pitchFamily="34" charset="0"/>
                <a:ea typeface="MS PGothic" pitchFamily="34" charset="-128"/>
                <a:cs typeface="Times"/>
              </a:rPr>
              <a:t>Office of the Director </a:t>
            </a:r>
          </a:p>
        </p:txBody>
      </p:sp>
      <p:sp>
        <p:nvSpPr>
          <p:cNvPr id="8199" name="Rectangle 9"/>
          <p:cNvSpPr>
            <a:spLocks noChangeArrowheads="1"/>
          </p:cNvSpPr>
          <p:nvPr/>
        </p:nvSpPr>
        <p:spPr bwMode="auto">
          <a:xfrm>
            <a:off x="6399213" y="2987902"/>
            <a:ext cx="2251075" cy="555625"/>
          </a:xfrm>
          <a:prstGeom prst="rect">
            <a:avLst/>
          </a:prstGeom>
          <a:solidFill>
            <a:schemeClr val="bg1"/>
          </a:solidFill>
          <a:ln w="38100" cmpd="sng">
            <a:solidFill>
              <a:schemeClr val="tx1"/>
            </a:solidFill>
            <a:miter lim="800000"/>
            <a:headEnd/>
            <a:tailEnd/>
          </a:ln>
        </p:spPr>
        <p:txBody>
          <a:bodyPr wrap="none" lIns="87972" tIns="43214" rIns="87972" bIns="43214" anchor="ctr"/>
          <a:lstStyle/>
          <a:p>
            <a:pPr algn="ctr" defTabSz="889000">
              <a:defRPr/>
            </a:pPr>
            <a:endParaRPr lang="en-US" sz="1050" b="1" dirty="0">
              <a:latin typeface="Arial" pitchFamily="34" charset="0"/>
              <a:ea typeface="MS PGothic" pitchFamily="34" charset="-128"/>
              <a:cs typeface="+mn-cs"/>
            </a:endParaRPr>
          </a:p>
          <a:p>
            <a:pPr algn="ctr">
              <a:defRPr/>
            </a:pPr>
            <a:r>
              <a:rPr lang="en-US" sz="1050" b="1" dirty="0">
                <a:latin typeface="Arial" pitchFamily="34" charset="0"/>
                <a:ea typeface="MS PGothic" pitchFamily="34" charset="-128"/>
                <a:cs typeface="Times"/>
              </a:rPr>
              <a:t>Coordination Requirements </a:t>
            </a:r>
          </a:p>
          <a:p>
            <a:pPr algn="ctr">
              <a:defRPr/>
            </a:pPr>
            <a:endParaRPr lang="en-US" sz="900" dirty="0">
              <a:latin typeface="Arial" pitchFamily="34" charset="0"/>
              <a:ea typeface="MS PGothic" pitchFamily="34" charset="-128"/>
              <a:cs typeface="Times"/>
            </a:endParaRPr>
          </a:p>
        </p:txBody>
      </p:sp>
      <p:sp>
        <p:nvSpPr>
          <p:cNvPr id="13324" name="Rectangle 11"/>
          <p:cNvSpPr>
            <a:spLocks noChangeArrowheads="1"/>
          </p:cNvSpPr>
          <p:nvPr/>
        </p:nvSpPr>
        <p:spPr bwMode="auto">
          <a:xfrm>
            <a:off x="784224" y="4687573"/>
            <a:ext cx="2279185" cy="414337"/>
          </a:xfrm>
          <a:prstGeom prst="rect">
            <a:avLst/>
          </a:prstGeom>
          <a:solidFill>
            <a:schemeClr val="bg1"/>
          </a:solidFill>
          <a:ln w="38100">
            <a:solidFill>
              <a:schemeClr val="tx1"/>
            </a:solidFill>
            <a:miter lim="800000"/>
            <a:headEnd/>
            <a:tailEnd/>
          </a:ln>
        </p:spPr>
        <p:txBody>
          <a:bodyPr wrap="none" lIns="87972" tIns="43214" rIns="87972" bIns="43214" anchor="ctr"/>
          <a:lstStyle/>
          <a:p>
            <a:pPr algn="ctr"/>
            <a:r>
              <a:rPr lang="en-US" sz="1100" b="1" dirty="0">
                <a:cs typeface="Times" charset="0"/>
              </a:rPr>
              <a:t>  Science and Application Branch  </a:t>
            </a:r>
          </a:p>
        </p:txBody>
      </p:sp>
      <p:sp>
        <p:nvSpPr>
          <p:cNvPr id="33" name="Rectangle 6" descr="Bouquet"/>
          <p:cNvSpPr>
            <a:spLocks noChangeArrowheads="1"/>
          </p:cNvSpPr>
          <p:nvPr/>
        </p:nvSpPr>
        <p:spPr bwMode="auto">
          <a:xfrm>
            <a:off x="374650" y="1944688"/>
            <a:ext cx="2219325" cy="569912"/>
          </a:xfrm>
          <a:prstGeom prst="rect">
            <a:avLst/>
          </a:prstGeom>
          <a:solidFill>
            <a:schemeClr val="bg1"/>
          </a:solidFill>
          <a:ln w="38100" cmpd="sng">
            <a:solidFill>
              <a:schemeClr val="tx1"/>
            </a:solidFill>
            <a:miter lim="800000"/>
            <a:headEnd/>
            <a:tailEnd/>
          </a:ln>
        </p:spPr>
        <p:txBody>
          <a:bodyPr wrap="none" lIns="87972" tIns="43214" rIns="87972" bIns="43214" anchor="ctr"/>
          <a:lstStyle/>
          <a:p>
            <a:pPr algn="ctr">
              <a:defRPr/>
            </a:pPr>
            <a:r>
              <a:rPr lang="en-US" sz="1050" b="1" dirty="0">
                <a:latin typeface="Arial" pitchFamily="34" charset="0"/>
                <a:ea typeface="MS PGothic" pitchFamily="34" charset="-128"/>
                <a:cs typeface="Times"/>
              </a:rPr>
              <a:t>Common </a:t>
            </a:r>
            <a:r>
              <a:rPr lang="en-US" sz="1050" b="1" dirty="0" smtClean="0">
                <a:latin typeface="Arial" pitchFamily="34" charset="0"/>
                <a:ea typeface="MS PGothic" pitchFamily="34" charset="-128"/>
                <a:cs typeface="Times"/>
              </a:rPr>
              <a:t>Services</a:t>
            </a:r>
            <a:endParaRPr lang="en-US" sz="1050" b="1" dirty="0">
              <a:latin typeface="Arial" pitchFamily="34" charset="0"/>
              <a:ea typeface="MS PGothic" pitchFamily="34" charset="-128"/>
              <a:cs typeface="Times"/>
            </a:endParaRPr>
          </a:p>
        </p:txBody>
      </p:sp>
      <p:sp>
        <p:nvSpPr>
          <p:cNvPr id="35" name="Rectangle 9"/>
          <p:cNvSpPr>
            <a:spLocks noChangeArrowheads="1"/>
          </p:cNvSpPr>
          <p:nvPr/>
        </p:nvSpPr>
        <p:spPr bwMode="auto">
          <a:xfrm>
            <a:off x="6410325" y="1960563"/>
            <a:ext cx="2251075" cy="554037"/>
          </a:xfrm>
          <a:prstGeom prst="rect">
            <a:avLst/>
          </a:prstGeom>
          <a:solidFill>
            <a:schemeClr val="bg1"/>
          </a:solidFill>
          <a:ln w="38100" cmpd="sng">
            <a:solidFill>
              <a:schemeClr val="tx1"/>
            </a:solidFill>
            <a:miter lim="800000"/>
            <a:headEnd/>
            <a:tailEnd/>
          </a:ln>
        </p:spPr>
        <p:txBody>
          <a:bodyPr wrap="none" lIns="87972" tIns="43214" rIns="87972" bIns="43214" anchor="ctr"/>
          <a:lstStyle/>
          <a:p>
            <a:pPr algn="ctr" defTabSz="889000">
              <a:defRPr/>
            </a:pPr>
            <a:endParaRPr lang="en-US" sz="1050" b="1" dirty="0">
              <a:latin typeface="Arial" pitchFamily="34" charset="0"/>
              <a:ea typeface="MS PGothic" pitchFamily="34" charset="-128"/>
              <a:cs typeface="+mn-cs"/>
            </a:endParaRPr>
          </a:p>
          <a:p>
            <a:pPr algn="ctr">
              <a:defRPr/>
            </a:pPr>
            <a:r>
              <a:rPr lang="en-US" sz="1050" b="1" dirty="0">
                <a:latin typeface="Arial" pitchFamily="34" charset="0"/>
                <a:ea typeface="MS PGothic" pitchFamily="34" charset="-128"/>
                <a:cs typeface="Times"/>
              </a:rPr>
              <a:t>Policy &amp; Communications </a:t>
            </a:r>
          </a:p>
          <a:p>
            <a:pPr algn="ctr" defTabSz="889000">
              <a:defRPr/>
            </a:pPr>
            <a:endParaRPr lang="en-US" sz="1050" dirty="0">
              <a:latin typeface="Arial" pitchFamily="34" charset="0"/>
              <a:ea typeface="MS PGothic" pitchFamily="34" charset="-128"/>
              <a:cs typeface="+mn-cs"/>
            </a:endParaRPr>
          </a:p>
        </p:txBody>
      </p:sp>
      <p:sp>
        <p:nvSpPr>
          <p:cNvPr id="13327" name="Rectangle 11"/>
          <p:cNvSpPr>
            <a:spLocks noChangeArrowheads="1"/>
          </p:cNvSpPr>
          <p:nvPr/>
        </p:nvSpPr>
        <p:spPr bwMode="auto">
          <a:xfrm>
            <a:off x="3632200" y="4689160"/>
            <a:ext cx="1885950" cy="425450"/>
          </a:xfrm>
          <a:prstGeom prst="rect">
            <a:avLst/>
          </a:prstGeom>
          <a:solidFill>
            <a:schemeClr val="bg1"/>
          </a:solidFill>
          <a:ln w="38100">
            <a:solidFill>
              <a:schemeClr val="tx1"/>
            </a:solidFill>
            <a:miter lim="800000"/>
            <a:headEnd/>
            <a:tailEnd/>
          </a:ln>
        </p:spPr>
        <p:txBody>
          <a:bodyPr wrap="none" lIns="87972" tIns="43214" rIns="87972" bIns="43214" anchor="ctr"/>
          <a:lstStyle/>
          <a:p>
            <a:pPr algn="ctr"/>
            <a:r>
              <a:rPr lang="en-US" sz="1100" b="1" dirty="0">
                <a:cs typeface="Times" charset="0"/>
              </a:rPr>
              <a:t>Data Services </a:t>
            </a:r>
            <a:r>
              <a:rPr lang="en-US" sz="1100" b="1" dirty="0" smtClean="0">
                <a:cs typeface="Times" charset="0"/>
              </a:rPr>
              <a:t>Branch</a:t>
            </a:r>
            <a:endParaRPr lang="en-US" sz="1100" b="1" dirty="0">
              <a:cs typeface="Times" charset="0"/>
            </a:endParaRPr>
          </a:p>
        </p:txBody>
      </p:sp>
      <p:sp>
        <p:nvSpPr>
          <p:cNvPr id="13328" name="Rectangle 11"/>
          <p:cNvSpPr>
            <a:spLocks noChangeArrowheads="1"/>
          </p:cNvSpPr>
          <p:nvPr/>
        </p:nvSpPr>
        <p:spPr bwMode="auto">
          <a:xfrm>
            <a:off x="6081713" y="4674873"/>
            <a:ext cx="1957387" cy="439737"/>
          </a:xfrm>
          <a:prstGeom prst="rect">
            <a:avLst/>
          </a:prstGeom>
          <a:solidFill>
            <a:schemeClr val="bg1"/>
          </a:solidFill>
          <a:ln w="38100">
            <a:solidFill>
              <a:schemeClr val="tx1"/>
            </a:solidFill>
            <a:miter lim="800000"/>
            <a:headEnd/>
            <a:tailEnd/>
          </a:ln>
        </p:spPr>
        <p:txBody>
          <a:bodyPr wrap="none" lIns="87972" tIns="43214" rIns="87972" bIns="43214" anchor="ctr"/>
          <a:lstStyle/>
          <a:p>
            <a:pPr algn="ctr"/>
            <a:r>
              <a:rPr lang="en-US" sz="1100" b="1" dirty="0">
                <a:cs typeface="Times" charset="0"/>
              </a:rPr>
              <a:t>Observing Systems </a:t>
            </a:r>
            <a:r>
              <a:rPr lang="en-US" sz="1100" b="1" dirty="0" smtClean="0">
                <a:cs typeface="Times" charset="0"/>
              </a:rPr>
              <a:t>Branch</a:t>
            </a:r>
            <a:endParaRPr lang="en-US" sz="1100" b="1" dirty="0">
              <a:cs typeface="Times" charset="0"/>
            </a:endParaRPr>
          </a:p>
        </p:txBody>
      </p:sp>
      <p:sp>
        <p:nvSpPr>
          <p:cNvPr id="13329" name="Rectangle 1"/>
          <p:cNvSpPr>
            <a:spLocks noChangeArrowheads="1"/>
          </p:cNvSpPr>
          <p:nvPr/>
        </p:nvSpPr>
        <p:spPr bwMode="auto">
          <a:xfrm>
            <a:off x="6399213" y="2486025"/>
            <a:ext cx="2379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dirty="0">
                <a:solidFill>
                  <a:schemeClr val="bg1"/>
                </a:solidFill>
                <a:cs typeface="Times" charset="0"/>
              </a:rPr>
              <a:t>EROS Policy, Comm. And Outreach</a:t>
            </a:r>
          </a:p>
          <a:p>
            <a:pPr algn="ctr"/>
            <a:r>
              <a:rPr lang="en-US" sz="1000" dirty="0">
                <a:solidFill>
                  <a:schemeClr val="bg1"/>
                </a:solidFill>
                <a:cs typeface="Times" charset="0"/>
              </a:rPr>
              <a:t>Records Management</a:t>
            </a:r>
          </a:p>
        </p:txBody>
      </p:sp>
      <p:sp>
        <p:nvSpPr>
          <p:cNvPr id="47" name="Text Box 32"/>
          <p:cNvSpPr txBox="1">
            <a:spLocks noChangeArrowheads="1"/>
          </p:cNvSpPr>
          <p:nvPr/>
        </p:nvSpPr>
        <p:spPr bwMode="auto">
          <a:xfrm>
            <a:off x="6464300" y="3507014"/>
            <a:ext cx="2216150" cy="244475"/>
          </a:xfrm>
          <a:prstGeom prst="rect">
            <a:avLst/>
          </a:prstGeom>
          <a:noFill/>
          <a:ln w="12700">
            <a:noFill/>
            <a:miter lim="800000"/>
            <a:headEnd/>
            <a:tailEnd/>
          </a:ln>
          <a:extLst/>
        </p:spPr>
        <p:txBody>
          <a:bodyPr lIns="90488" tIns="44450" rIns="90488" bIns="44450">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cs typeface="ＭＳ Ｐゴシック" charset="0"/>
              </a:defRPr>
            </a:lvl2pPr>
            <a:lvl3pPr marL="1143000" indent="-228600">
              <a:defRPr sz="4000">
                <a:solidFill>
                  <a:schemeClr val="tx1"/>
                </a:solidFill>
                <a:latin typeface="Arial" charset="0"/>
                <a:ea typeface="ＭＳ Ｐゴシック" charset="0"/>
                <a:cs typeface="ＭＳ Ｐゴシック" charset="0"/>
              </a:defRPr>
            </a:lvl3pPr>
            <a:lvl4pPr marL="1600200" indent="-228600">
              <a:defRPr sz="4000">
                <a:solidFill>
                  <a:schemeClr val="tx1"/>
                </a:solidFill>
                <a:latin typeface="Arial" charset="0"/>
                <a:ea typeface="ＭＳ Ｐゴシック" charset="0"/>
                <a:cs typeface="ＭＳ Ｐゴシック" charset="0"/>
              </a:defRPr>
            </a:lvl4pPr>
            <a:lvl5pPr marL="2057400" indent="-228600">
              <a:defRPr sz="40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9pPr>
          </a:lstStyle>
          <a:p>
            <a:pPr algn="ctr">
              <a:defRPr/>
            </a:pPr>
            <a:r>
              <a:rPr lang="en-US" sz="1000" dirty="0" smtClean="0">
                <a:solidFill>
                  <a:srgbClr val="FFFFFF"/>
                </a:solidFill>
                <a:latin typeface="+mn-lt"/>
                <a:cs typeface="Times"/>
              </a:rPr>
              <a:t>Center-wide coordinate &amp; req.</a:t>
            </a:r>
          </a:p>
        </p:txBody>
      </p:sp>
      <p:sp>
        <p:nvSpPr>
          <p:cNvPr id="48" name="Text Box 32"/>
          <p:cNvSpPr txBox="1">
            <a:spLocks noChangeArrowheads="1"/>
          </p:cNvSpPr>
          <p:nvPr/>
        </p:nvSpPr>
        <p:spPr bwMode="auto">
          <a:xfrm>
            <a:off x="403225" y="2514600"/>
            <a:ext cx="2174875" cy="550863"/>
          </a:xfrm>
          <a:prstGeom prst="rect">
            <a:avLst/>
          </a:prstGeom>
          <a:noFill/>
          <a:ln w="12700">
            <a:noFill/>
            <a:miter lim="800000"/>
            <a:headEnd/>
            <a:tailEnd/>
          </a:ln>
          <a:extLst/>
        </p:spPr>
        <p:txBody>
          <a:bodyPr lIns="90488" tIns="44450" rIns="90488" bIns="44450">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cs typeface="ＭＳ Ｐゴシック" charset="0"/>
              </a:defRPr>
            </a:lvl2pPr>
            <a:lvl3pPr marL="1143000" indent="-228600">
              <a:defRPr sz="4000">
                <a:solidFill>
                  <a:schemeClr val="tx1"/>
                </a:solidFill>
                <a:latin typeface="Arial" charset="0"/>
                <a:ea typeface="ＭＳ Ｐゴシック" charset="0"/>
                <a:cs typeface="ＭＳ Ｐゴシック" charset="0"/>
              </a:defRPr>
            </a:lvl3pPr>
            <a:lvl4pPr marL="1600200" indent="-228600">
              <a:defRPr sz="4000">
                <a:solidFill>
                  <a:schemeClr val="tx1"/>
                </a:solidFill>
                <a:latin typeface="Arial" charset="0"/>
                <a:ea typeface="ＭＳ Ｐゴシック" charset="0"/>
                <a:cs typeface="ＭＳ Ｐゴシック" charset="0"/>
              </a:defRPr>
            </a:lvl4pPr>
            <a:lvl5pPr marL="2057400" indent="-228600">
              <a:defRPr sz="40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9pPr>
          </a:lstStyle>
          <a:p>
            <a:pPr algn="ctr">
              <a:defRPr/>
            </a:pPr>
            <a:r>
              <a:rPr lang="en-US" sz="1000" dirty="0">
                <a:solidFill>
                  <a:schemeClr val="bg1"/>
                </a:solidFill>
                <a:latin typeface="+mn-lt"/>
                <a:cs typeface="Times"/>
              </a:rPr>
              <a:t>Admin Services </a:t>
            </a:r>
            <a:r>
              <a:rPr lang="en-US" sz="1000" dirty="0" smtClean="0">
                <a:solidFill>
                  <a:schemeClr val="bg1"/>
                </a:solidFill>
                <a:latin typeface="+mn-lt"/>
                <a:cs typeface="Times"/>
              </a:rPr>
              <a:t>Branch, </a:t>
            </a:r>
            <a:endParaRPr lang="en-US" sz="1000" dirty="0">
              <a:solidFill>
                <a:schemeClr val="bg1"/>
              </a:solidFill>
              <a:latin typeface="+mn-lt"/>
              <a:cs typeface="Times"/>
            </a:endParaRPr>
          </a:p>
          <a:p>
            <a:pPr algn="ctr">
              <a:defRPr/>
            </a:pPr>
            <a:r>
              <a:rPr lang="en-US" sz="1000" dirty="0" smtClean="0">
                <a:solidFill>
                  <a:schemeClr val="bg1"/>
                </a:solidFill>
                <a:latin typeface="+mn-lt"/>
                <a:cs typeface="Times"/>
              </a:rPr>
              <a:t>Facilities, </a:t>
            </a:r>
          </a:p>
          <a:p>
            <a:pPr algn="ctr">
              <a:defRPr/>
            </a:pPr>
            <a:r>
              <a:rPr lang="en-US" sz="1000" dirty="0" smtClean="0">
                <a:solidFill>
                  <a:schemeClr val="bg1"/>
                </a:solidFill>
                <a:latin typeface="+mn-lt"/>
                <a:cs typeface="Times"/>
              </a:rPr>
              <a:t>Center Information Technology</a:t>
            </a:r>
          </a:p>
        </p:txBody>
      </p:sp>
      <p:cxnSp>
        <p:nvCxnSpPr>
          <p:cNvPr id="53" name="Straight Connector 52"/>
          <p:cNvCxnSpPr>
            <a:cxnSpLocks noChangeShapeType="1"/>
          </p:cNvCxnSpPr>
          <p:nvPr/>
        </p:nvCxnSpPr>
        <p:spPr bwMode="auto">
          <a:xfrm>
            <a:off x="1893094" y="4297048"/>
            <a:ext cx="5166519" cy="14915"/>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 name="Rectangle 6" descr="Bouquet"/>
          <p:cNvSpPr>
            <a:spLocks noChangeArrowheads="1"/>
          </p:cNvSpPr>
          <p:nvPr/>
        </p:nvSpPr>
        <p:spPr bwMode="auto">
          <a:xfrm>
            <a:off x="374650" y="3082925"/>
            <a:ext cx="2203450" cy="473075"/>
          </a:xfrm>
          <a:prstGeom prst="rect">
            <a:avLst/>
          </a:prstGeom>
          <a:noFill/>
          <a:ln w="12700" cmpd="sng">
            <a:solidFill>
              <a:srgbClr val="FFFFFF"/>
            </a:solidFill>
            <a:prstDash val="dash"/>
            <a:miter lim="800000"/>
            <a:headEnd/>
            <a:tailEnd/>
          </a:ln>
        </p:spPr>
        <p:txBody>
          <a:bodyPr wrap="none" lIns="87972" tIns="43214" rIns="87972" bIns="43214" anchor="ctr"/>
          <a:lstStyle/>
          <a:p>
            <a:pPr algn="ctr">
              <a:defRPr/>
            </a:pPr>
            <a:r>
              <a:rPr lang="en-US" sz="1050" dirty="0">
                <a:solidFill>
                  <a:schemeClr val="bg1"/>
                </a:solidFill>
                <a:latin typeface="Arial" pitchFamily="34" charset="0"/>
                <a:ea typeface="MS PGothic" pitchFamily="34" charset="-128"/>
                <a:cs typeface="Times"/>
              </a:rPr>
              <a:t>USGS Contracts - </a:t>
            </a:r>
            <a:r>
              <a:rPr lang="en-US" sz="1050" dirty="0" smtClean="0">
                <a:solidFill>
                  <a:schemeClr val="bg1"/>
                </a:solidFill>
                <a:latin typeface="Arial" pitchFamily="34" charset="0"/>
                <a:ea typeface="MS PGothic" pitchFamily="34" charset="-128"/>
                <a:cs typeface="Times"/>
              </a:rPr>
              <a:t>OAG</a:t>
            </a:r>
            <a:endParaRPr lang="en-US" sz="1050" dirty="0">
              <a:solidFill>
                <a:schemeClr val="bg1"/>
              </a:solidFill>
              <a:latin typeface="Arial" pitchFamily="34" charset="0"/>
              <a:ea typeface="MS PGothic" pitchFamily="34" charset="-128"/>
              <a:cs typeface="Times"/>
            </a:endParaRPr>
          </a:p>
        </p:txBody>
      </p:sp>
      <p:sp>
        <p:nvSpPr>
          <p:cNvPr id="75" name="Text Box 32"/>
          <p:cNvSpPr txBox="1">
            <a:spLocks noChangeArrowheads="1"/>
          </p:cNvSpPr>
          <p:nvPr/>
        </p:nvSpPr>
        <p:spPr bwMode="auto">
          <a:xfrm>
            <a:off x="6429375" y="3683227"/>
            <a:ext cx="2216150" cy="398462"/>
          </a:xfrm>
          <a:prstGeom prst="rect">
            <a:avLst/>
          </a:prstGeom>
          <a:noFill/>
          <a:ln w="12700">
            <a:noFill/>
            <a:miter lim="800000"/>
            <a:headEnd/>
            <a:tailEnd/>
          </a:ln>
          <a:extLst/>
        </p:spPr>
        <p:txBody>
          <a:bodyPr lIns="90488" tIns="44450" rIns="90488" bIns="44450">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cs typeface="ＭＳ Ｐゴシック" charset="0"/>
              </a:defRPr>
            </a:lvl2pPr>
            <a:lvl3pPr marL="1143000" indent="-228600">
              <a:defRPr sz="4000">
                <a:solidFill>
                  <a:schemeClr val="tx1"/>
                </a:solidFill>
                <a:latin typeface="Arial" charset="0"/>
                <a:ea typeface="ＭＳ Ｐゴシック" charset="0"/>
                <a:cs typeface="ＭＳ Ｐゴシック" charset="0"/>
              </a:defRPr>
            </a:lvl3pPr>
            <a:lvl4pPr marL="1600200" indent="-228600">
              <a:defRPr sz="4000">
                <a:solidFill>
                  <a:schemeClr val="tx1"/>
                </a:solidFill>
                <a:latin typeface="Arial" charset="0"/>
                <a:ea typeface="ＭＳ Ｐゴシック" charset="0"/>
                <a:cs typeface="ＭＳ Ｐゴシック" charset="0"/>
              </a:defRPr>
            </a:lvl4pPr>
            <a:lvl5pPr marL="2057400" indent="-228600">
              <a:defRPr sz="40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9pPr>
          </a:lstStyle>
          <a:p>
            <a:pPr algn="ctr">
              <a:defRPr/>
            </a:pPr>
            <a:r>
              <a:rPr lang="en-US" sz="1000" dirty="0" smtClean="0">
                <a:solidFill>
                  <a:schemeClr val="bg1"/>
                </a:solidFill>
                <a:latin typeface="+mn-lt"/>
                <a:cs typeface="Times"/>
              </a:rPr>
              <a:t>Land Satellites Data System (LSDS) Project </a:t>
            </a:r>
            <a:r>
              <a:rPr lang="en-US" sz="1000" dirty="0">
                <a:solidFill>
                  <a:schemeClr val="bg1"/>
                </a:solidFill>
                <a:latin typeface="+mn-lt"/>
                <a:cs typeface="Times"/>
              </a:rPr>
              <a:t>Office (LPO</a:t>
            </a:r>
            <a:r>
              <a:rPr lang="en-US" sz="1000" dirty="0" smtClean="0">
                <a:solidFill>
                  <a:schemeClr val="bg1"/>
                </a:solidFill>
                <a:latin typeface="+mn-lt"/>
                <a:cs typeface="Times"/>
              </a:rPr>
              <a:t>)</a:t>
            </a:r>
            <a:endParaRPr lang="en-US" sz="1000" dirty="0">
              <a:solidFill>
                <a:schemeClr val="bg1"/>
              </a:solidFill>
              <a:latin typeface="+mn-lt"/>
              <a:cs typeface="Times"/>
            </a:endParaRPr>
          </a:p>
        </p:txBody>
      </p:sp>
      <p:sp>
        <p:nvSpPr>
          <p:cNvPr id="76" name="Rectangle 5" descr="Recycled paper"/>
          <p:cNvSpPr>
            <a:spLocks noChangeArrowheads="1"/>
          </p:cNvSpPr>
          <p:nvPr/>
        </p:nvSpPr>
        <p:spPr bwMode="auto">
          <a:xfrm>
            <a:off x="3220078" y="1050925"/>
            <a:ext cx="2663825" cy="744538"/>
          </a:xfrm>
          <a:prstGeom prst="rect">
            <a:avLst/>
          </a:prstGeom>
          <a:solidFill>
            <a:schemeClr val="bg1"/>
          </a:solidFill>
          <a:ln w="38100" cmpd="sng">
            <a:solidFill>
              <a:schemeClr val="tx1"/>
            </a:solidFill>
            <a:miter lim="800000"/>
            <a:headEnd/>
            <a:tailEnd/>
          </a:ln>
        </p:spPr>
        <p:txBody>
          <a:bodyPr wrap="none" lIns="87972" tIns="43214" rIns="87972" bIns="43214" anchor="ctr"/>
          <a:lstStyle/>
          <a:p>
            <a:pPr algn="ctr">
              <a:lnSpc>
                <a:spcPct val="90000"/>
              </a:lnSpc>
              <a:defRPr/>
            </a:pPr>
            <a:r>
              <a:rPr lang="en-US" sz="1400" b="1" dirty="0">
                <a:latin typeface="Arial" pitchFamily="34" charset="0"/>
                <a:ea typeface="MS PGothic" pitchFamily="34" charset="-128"/>
                <a:cs typeface="Times"/>
              </a:rPr>
              <a:t>USGS Associate Director</a:t>
            </a:r>
          </a:p>
          <a:p>
            <a:pPr algn="ctr">
              <a:lnSpc>
                <a:spcPct val="90000"/>
              </a:lnSpc>
              <a:defRPr/>
            </a:pPr>
            <a:r>
              <a:rPr lang="en-US" sz="1400" b="1" dirty="0">
                <a:latin typeface="Arial" pitchFamily="34" charset="0"/>
                <a:ea typeface="MS PGothic" pitchFamily="34" charset="-128"/>
                <a:cs typeface="Times"/>
              </a:rPr>
              <a:t>Climate and Land Use </a:t>
            </a:r>
            <a:r>
              <a:rPr lang="en-US" sz="1400" b="1" dirty="0" smtClean="0">
                <a:latin typeface="Arial" pitchFamily="34" charset="0"/>
                <a:ea typeface="MS PGothic" pitchFamily="34" charset="-128"/>
                <a:cs typeface="Times"/>
              </a:rPr>
              <a:t>Change</a:t>
            </a:r>
            <a:endParaRPr lang="en-US" sz="1400" b="1" dirty="0">
              <a:latin typeface="Arial" pitchFamily="34" charset="0"/>
              <a:ea typeface="MS PGothic" pitchFamily="34" charset="-128"/>
              <a:cs typeface="Times"/>
            </a:endParaRPr>
          </a:p>
        </p:txBody>
      </p:sp>
    </p:spTree>
    <p:extLst>
      <p:ext uri="{BB962C8B-B14F-4D97-AF65-F5344CB8AC3E}">
        <p14:creationId xmlns:p14="http://schemas.microsoft.com/office/powerpoint/2010/main" val="163714930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My Documents\01_Director EROS\We are_We need to be_We will\Pictures\CR2 window.JPG"/>
          <p:cNvPicPr>
            <a:picLocks noChangeAspect="1" noChangeArrowheads="1"/>
          </p:cNvPicPr>
          <p:nvPr/>
        </p:nvPicPr>
        <p:blipFill>
          <a:blip r:embed="rId2">
            <a:lum bright="22000" contrast="32000"/>
            <a:extLst>
              <a:ext uri="{28A0092B-C50C-407E-A947-70E740481C1C}">
                <a14:useLocalDpi xmlns:a14="http://schemas.microsoft.com/office/drawing/2010/main" val="0"/>
              </a:ext>
            </a:extLst>
          </a:blip>
          <a:srcRect/>
          <a:stretch>
            <a:fillRect/>
          </a:stretch>
        </p:blipFill>
        <p:spPr bwMode="auto">
          <a:xfrm>
            <a:off x="4349750" y="4559300"/>
            <a:ext cx="4038600" cy="1452563"/>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0" name="Picture 2" descr="D:\My Documents\01_Director EROS\We are_We need to be_We will\Pictures\EROS Exterior\DSC_0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20750"/>
            <a:ext cx="7867650" cy="1471613"/>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52400"/>
            <a:ext cx="8305800" cy="858838"/>
          </a:xfrm>
        </p:spPr>
        <p:txBody>
          <a:bodyPr/>
          <a:lstStyle/>
          <a:p>
            <a:r>
              <a:rPr lang="en-US">
                <a:latin typeface="Arial" charset="0"/>
                <a:ea typeface="MS PGothic" charset="0"/>
              </a:rPr>
              <a:t>EROS Center Overview</a:t>
            </a:r>
          </a:p>
        </p:txBody>
      </p:sp>
      <p:pic>
        <p:nvPicPr>
          <p:cNvPr id="5125" name="Picture 6" descr="D:\My Documents\1_Director EROS\Frank Kelly file\lobby_015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2540000"/>
            <a:ext cx="2370137" cy="34655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3" descr="D:\My Documents\1_Director EROS\Frank Kelly file\library_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2540000"/>
            <a:ext cx="1079500" cy="1590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D:\My Documents\01_Director EROS\We are_We need to be_We will\Pictures\Raydome\DSC_00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813" y="2578100"/>
            <a:ext cx="1219200" cy="18319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9" name="Picture 8" descr="D:\My Documents\01_Director EROS\We are_We need to be_We will\Pictures\Mission ops\DSC_015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750" y="2571750"/>
            <a:ext cx="1204913" cy="1811338"/>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11" name="Picture 3" descr="D:\My Documents\01_Director EROS\We are_We need to be_We will\Pictures\Kids\DSC_015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813" y="4411663"/>
            <a:ext cx="1079500" cy="1592262"/>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5130" name="Picture 5" descr="D:\My Documents\1_Director EROS\Frank Kelly file\UNEP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4225" y="2578100"/>
            <a:ext cx="1262063" cy="18589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23119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21547</TotalTime>
  <Pages>4</Pages>
  <Words>2937</Words>
  <Application>Microsoft Office PowerPoint</Application>
  <PresentationFormat>On-screen Show (4:3)</PresentationFormat>
  <Paragraphs>444</Paragraphs>
  <Slides>41</Slides>
  <Notes>19</Notes>
  <HiddenSlides>0</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41</vt:i4>
      </vt:variant>
      <vt:variant>
        <vt:lpstr>Custom Shows</vt:lpstr>
      </vt:variant>
      <vt:variant>
        <vt:i4>1</vt:i4>
      </vt:variant>
    </vt:vector>
  </HeadingPairs>
  <TitlesOfParts>
    <vt:vector size="52" baseType="lpstr">
      <vt:lpstr>MS PGothic</vt:lpstr>
      <vt:lpstr>MS PGothic</vt:lpstr>
      <vt:lpstr>Arial</vt:lpstr>
      <vt:lpstr>Calibri</vt:lpstr>
      <vt:lpstr>Noto Sans Symbol</vt:lpstr>
      <vt:lpstr>Times</vt:lpstr>
      <vt:lpstr>Times New Roman</vt:lpstr>
      <vt:lpstr>Wingdings</vt:lpstr>
      <vt:lpstr>ヒラギノ角ゴ Pro W3</vt:lpstr>
      <vt:lpstr>Office Theme</vt:lpstr>
      <vt:lpstr>An Overview of the    Earth Resources Observation and Science (EROS) Center,  Sioux Falls, South Dakota</vt:lpstr>
      <vt:lpstr>EROS Campus</vt:lpstr>
      <vt:lpstr>Fast Facts About The EROS Campus</vt:lpstr>
      <vt:lpstr>EROS Mission</vt:lpstr>
      <vt:lpstr>PowerPoint Presentation</vt:lpstr>
      <vt:lpstr>PowerPoint Presentation</vt:lpstr>
      <vt:lpstr>Current EROS Staff</vt:lpstr>
      <vt:lpstr>PowerPoint Presentation</vt:lpstr>
      <vt:lpstr>EROS Center Overview</vt:lpstr>
      <vt:lpstr>Questions? http://eros.usgs.gov</vt:lpstr>
      <vt:lpstr>Observing Systems Branch Mission and Scope</vt:lpstr>
      <vt:lpstr>Landsat Series Timeline</vt:lpstr>
      <vt:lpstr>Data Services Branch</vt:lpstr>
      <vt:lpstr>Landsat Distribution</vt:lpstr>
      <vt:lpstr>NASA LP DAAC @ USGS EROS LP DAAC = Land Processes Distributed Active Archive Center</vt:lpstr>
      <vt:lpstr>PowerPoint Presentation</vt:lpstr>
      <vt:lpstr>EROS Center Science and Applications Science Goals</vt:lpstr>
      <vt:lpstr>Science Focus Areas</vt:lpstr>
      <vt:lpstr>PowerPoint Presentation</vt:lpstr>
      <vt:lpstr>LCMAP Land Change Assessments and Projections</vt:lpstr>
      <vt:lpstr>PowerPoint Presentation</vt:lpstr>
      <vt:lpstr>PowerPoint Presentation</vt:lpstr>
      <vt:lpstr>PowerPoint Presentation</vt:lpstr>
      <vt:lpstr>PowerPoint Presentation</vt:lpstr>
      <vt:lpstr>Remote Sensing R&amp;D for Land Change Landsat Surface Reflectance</vt:lpstr>
      <vt:lpstr>Land Change Products – Land Cover 2011 National Land-Cover Dataset (NLCD)</vt:lpstr>
      <vt:lpstr>PowerPoint Presentation</vt:lpstr>
      <vt:lpstr>PowerPoint Presentation</vt:lpstr>
      <vt:lpstr>Vegetation, Water &amp; Climate Dynamics Transitioning to water use monitoring at management scale</vt:lpstr>
      <vt:lpstr>PowerPoint Presentation</vt:lpstr>
      <vt:lpstr>PowerPoint Presentation</vt:lpstr>
      <vt:lpstr>LCMAP Land Change Assessments and Projections</vt:lpstr>
      <vt:lpstr>Analysis Ready Data (ARD)</vt:lpstr>
      <vt:lpstr>EROS Science and Applications Partners</vt:lpstr>
      <vt:lpstr>Landsat Highlights – Additional Reading</vt:lpstr>
      <vt:lpstr>Landsat Highlights – Additional Reading (continued)</vt:lpstr>
      <vt:lpstr>EROS Project Fact Sheets 2010-2016 – Additional Reading</vt:lpstr>
      <vt:lpstr>PowerPoint Presentation</vt:lpstr>
      <vt:lpstr>Briefing Topics </vt:lpstr>
      <vt:lpstr>EROS Funding and Support</vt:lpstr>
      <vt:lpstr>OSB Organization</vt:lpstr>
      <vt:lpstr>Custom Show 1</vt:lpstr>
    </vt:vector>
  </TitlesOfParts>
  <Company>USGS</Company>
  <LinksUpToDate>false</LinksUpToDate>
  <SharedDoc>false</SharedDoc>
  <HyperlinkBase>http://www.usgs.gov/visual-id/specs/slides/slide.html</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Kelly, Francis P.</cp:lastModifiedBy>
  <cp:revision>392</cp:revision>
  <cp:lastPrinted>2013-01-08T18:38:44Z</cp:lastPrinted>
  <dcterms:created xsi:type="dcterms:W3CDTF">2011-02-08T14:39:04Z</dcterms:created>
  <dcterms:modified xsi:type="dcterms:W3CDTF">2017-06-05T13:20:52Z</dcterms:modified>
</cp:coreProperties>
</file>