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7"/>
  </p:notesMasterIdLst>
  <p:handoutMasterIdLst>
    <p:handoutMasterId r:id="rId38"/>
  </p:handoutMasterIdLst>
  <p:sldIdLst>
    <p:sldId id="385" r:id="rId2"/>
    <p:sldId id="446" r:id="rId3"/>
    <p:sldId id="432" r:id="rId4"/>
    <p:sldId id="430" r:id="rId5"/>
    <p:sldId id="431" r:id="rId6"/>
    <p:sldId id="435" r:id="rId7"/>
    <p:sldId id="433" r:id="rId8"/>
    <p:sldId id="434" r:id="rId9"/>
    <p:sldId id="436" r:id="rId10"/>
    <p:sldId id="441" r:id="rId11"/>
    <p:sldId id="439" r:id="rId12"/>
    <p:sldId id="442" r:id="rId13"/>
    <p:sldId id="443" r:id="rId14"/>
    <p:sldId id="462" r:id="rId15"/>
    <p:sldId id="447" r:id="rId16"/>
    <p:sldId id="457" r:id="rId17"/>
    <p:sldId id="459" r:id="rId18"/>
    <p:sldId id="448" r:id="rId19"/>
    <p:sldId id="449" r:id="rId20"/>
    <p:sldId id="444" r:id="rId21"/>
    <p:sldId id="450" r:id="rId22"/>
    <p:sldId id="463" r:id="rId23"/>
    <p:sldId id="445" r:id="rId24"/>
    <p:sldId id="451" r:id="rId25"/>
    <p:sldId id="452" r:id="rId26"/>
    <p:sldId id="453" r:id="rId27"/>
    <p:sldId id="454" r:id="rId28"/>
    <p:sldId id="464" r:id="rId29"/>
    <p:sldId id="455" r:id="rId30"/>
    <p:sldId id="456" r:id="rId31"/>
    <p:sldId id="460" r:id="rId32"/>
    <p:sldId id="461" r:id="rId33"/>
    <p:sldId id="437" r:id="rId34"/>
    <p:sldId id="465" r:id="rId35"/>
    <p:sldId id="466" r:id="rId36"/>
  </p:sldIdLst>
  <p:sldSz cx="9144000" cy="6858000" type="screen4x3"/>
  <p:notesSz cx="7099300" cy="9398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29">
          <p15:clr>
            <a:srgbClr val="A4A3A4"/>
          </p15:clr>
        </p15:guide>
        <p15:guide id="2" pos="3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180F9B"/>
    <a:srgbClr val="002F57"/>
    <a:srgbClr val="201258"/>
    <a:srgbClr val="FFFF99"/>
    <a:srgbClr val="446589"/>
    <a:srgbClr val="FF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076" autoAdjust="0"/>
    <p:restoredTop sz="94388" autoAdjust="0"/>
  </p:normalViewPr>
  <p:slideViewPr>
    <p:cSldViewPr snapToGrid="0">
      <p:cViewPr varScale="1">
        <p:scale>
          <a:sx n="122" d="100"/>
          <a:sy n="122" d="100"/>
        </p:scale>
        <p:origin x="1020" y="108"/>
      </p:cViewPr>
      <p:guideLst>
        <p:guide orient="horz" pos="4029"/>
        <p:guide pos="300"/>
      </p:guideLst>
    </p:cSldViewPr>
  </p:slideViewPr>
  <p:notesTextViewPr>
    <p:cViewPr>
      <p:scale>
        <a:sx n="100" d="100"/>
        <a:sy n="100" d="100"/>
      </p:scale>
      <p:origin x="0" y="0"/>
    </p:cViewPr>
  </p:notesTextViewPr>
  <p:sorterViewPr>
    <p:cViewPr>
      <p:scale>
        <a:sx n="66" d="100"/>
        <a:sy n="66" d="100"/>
      </p:scale>
      <p:origin x="0" y="0"/>
    </p:cViewPr>
  </p:sorter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150" y="4464050"/>
            <a:ext cx="5207000" cy="4230688"/>
          </a:xfrm>
          <a:prstGeom prst="rect">
            <a:avLst/>
          </a:prstGeom>
          <a:noFill/>
          <a:ln w="12700">
            <a:noFill/>
            <a:miter lim="800000"/>
            <a:headEnd/>
            <a:tailEnd/>
          </a:ln>
          <a:effectLst/>
        </p:spPr>
        <p:txBody>
          <a:bodyPr vert="horz" wrap="square" lIns="93504" tIns="45932" rIns="93504" bIns="459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87" name="Rectangle 3"/>
          <p:cNvSpPr>
            <a:spLocks noGrp="1" noRot="1" noChangeAspect="1" noChangeArrowheads="1" noTextEdit="1"/>
          </p:cNvSpPr>
          <p:nvPr>
            <p:ph type="sldImg" idx="2"/>
          </p:nvPr>
        </p:nvSpPr>
        <p:spPr bwMode="auto">
          <a:xfrm>
            <a:off x="1200150" y="703263"/>
            <a:ext cx="4700588" cy="3525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200150" y="704850"/>
            <a:ext cx="4699000" cy="3524250"/>
          </a:xfrm>
          <a:ln/>
        </p:spPr>
      </p:sp>
      <p:sp>
        <p:nvSpPr>
          <p:cNvPr id="17411" name="Rectangle 3"/>
          <p:cNvSpPr>
            <a:spLocks noGrp="1" noChangeArrowheads="1"/>
          </p:cNvSpPr>
          <p:nvPr>
            <p:ph type="body" idx="1"/>
          </p:nvPr>
        </p:nvSpPr>
        <p:spPr>
          <a:xfrm>
            <a:off x="946150" y="4464050"/>
            <a:ext cx="5207000" cy="4229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200150" y="704850"/>
            <a:ext cx="4699000" cy="3524250"/>
          </a:xfrm>
          <a:ln/>
        </p:spPr>
      </p:sp>
      <p:sp>
        <p:nvSpPr>
          <p:cNvPr id="18435" name="Rectangle 3"/>
          <p:cNvSpPr>
            <a:spLocks noGrp="1" noChangeArrowheads="1"/>
          </p:cNvSpPr>
          <p:nvPr>
            <p:ph type="body" idx="1"/>
          </p:nvPr>
        </p:nvSpPr>
        <p:spPr>
          <a:xfrm>
            <a:off x="946150" y="4464050"/>
            <a:ext cx="5207000" cy="4229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44" descr="Geog banner HR for 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8763"/>
            <a:ext cx="9144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48" descr="FewsNetStraight"/>
          <p:cNvPicPr>
            <a:picLocks noChangeAspect="1" noChangeArrowheads="1"/>
          </p:cNvPicPr>
          <p:nvPr userDrawn="1"/>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7662863" y="6018213"/>
            <a:ext cx="101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userDrawn="1"/>
        </p:nvSpPr>
        <p:spPr bwMode="auto">
          <a:xfrm>
            <a:off x="374650" y="6080125"/>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4000">
                <a:solidFill>
                  <a:schemeClr val="tx1"/>
                </a:solidFill>
                <a:latin typeface="Arial" panose="020B0604020202020204" pitchFamily="34" charset="0"/>
              </a:defRPr>
            </a:lvl1pPr>
            <a:lvl2pPr marL="442913" defTabSz="885825">
              <a:defRPr sz="4000">
                <a:solidFill>
                  <a:schemeClr val="tx1"/>
                </a:solidFill>
                <a:latin typeface="Arial" panose="020B0604020202020204" pitchFamily="34" charset="0"/>
              </a:defRPr>
            </a:lvl2pPr>
            <a:lvl3pPr marL="885825" defTabSz="885825">
              <a:defRPr sz="4000">
                <a:solidFill>
                  <a:schemeClr val="tx1"/>
                </a:solidFill>
                <a:latin typeface="Arial" panose="020B0604020202020204" pitchFamily="34" charset="0"/>
              </a:defRPr>
            </a:lvl3pPr>
            <a:lvl4pPr marL="1327150" defTabSz="885825">
              <a:defRPr sz="4000">
                <a:solidFill>
                  <a:schemeClr val="tx1"/>
                </a:solidFill>
                <a:latin typeface="Arial" panose="020B0604020202020204" pitchFamily="34" charset="0"/>
              </a:defRPr>
            </a:lvl4pPr>
            <a:lvl5pPr marL="1770063" defTabSz="885825">
              <a:defRPr sz="4000">
                <a:solidFill>
                  <a:schemeClr val="tx1"/>
                </a:solidFill>
                <a:latin typeface="Arial" panose="020B0604020202020204" pitchFamily="34" charset="0"/>
              </a:defRPr>
            </a:lvl5pPr>
            <a:lvl6pPr marL="2227263" defTabSz="885825" eaLnBrk="0" fontAlgn="base" hangingPunct="0">
              <a:spcBef>
                <a:spcPct val="0"/>
              </a:spcBef>
              <a:spcAft>
                <a:spcPct val="0"/>
              </a:spcAft>
              <a:defRPr sz="4000">
                <a:solidFill>
                  <a:schemeClr val="tx1"/>
                </a:solidFill>
                <a:latin typeface="Arial" panose="020B0604020202020204" pitchFamily="34" charset="0"/>
              </a:defRPr>
            </a:lvl6pPr>
            <a:lvl7pPr marL="2684463" defTabSz="885825" eaLnBrk="0" fontAlgn="base" hangingPunct="0">
              <a:spcBef>
                <a:spcPct val="0"/>
              </a:spcBef>
              <a:spcAft>
                <a:spcPct val="0"/>
              </a:spcAft>
              <a:defRPr sz="4000">
                <a:solidFill>
                  <a:schemeClr val="tx1"/>
                </a:solidFill>
                <a:latin typeface="Arial" panose="020B0604020202020204" pitchFamily="34" charset="0"/>
              </a:defRPr>
            </a:lvl7pPr>
            <a:lvl8pPr marL="3141663" defTabSz="885825" eaLnBrk="0" fontAlgn="base" hangingPunct="0">
              <a:spcBef>
                <a:spcPct val="0"/>
              </a:spcBef>
              <a:spcAft>
                <a:spcPct val="0"/>
              </a:spcAft>
              <a:defRPr sz="4000">
                <a:solidFill>
                  <a:schemeClr val="tx1"/>
                </a:solidFill>
                <a:latin typeface="Arial" panose="020B0604020202020204" pitchFamily="34" charset="0"/>
              </a:defRPr>
            </a:lvl8pPr>
            <a:lvl9pPr marL="3598863" defTabSz="885825"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1000" b="1">
                <a:solidFill>
                  <a:schemeClr val="bg1"/>
                </a:solidFill>
              </a:rPr>
              <a:t>U.S. Department of the Interior</a:t>
            </a:r>
          </a:p>
          <a:p>
            <a:r>
              <a:rPr lang="en-US" altLang="en-US" sz="1000" b="1">
                <a:solidFill>
                  <a:schemeClr val="bg1"/>
                </a:solidFill>
              </a:rPr>
              <a:t>U.S. Geological Survey</a:t>
            </a:r>
          </a:p>
        </p:txBody>
      </p:sp>
      <p:pic>
        <p:nvPicPr>
          <p:cNvPr id="7" name="Picture 7" descr="VisID for Geography PPT"/>
          <p:cNvPicPr>
            <a:picLocks noChangeAspect="1" noChangeArrowheads="1"/>
          </p:cNvPicPr>
          <p:nvPr userDrawn="1"/>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8788" y="434975"/>
            <a:ext cx="2092325" cy="836613"/>
          </a:xfrm>
          <a:prstGeom prst="rect">
            <a:avLst/>
          </a:prstGeom>
          <a:noFill/>
          <a:extLst>
            <a:ext uri="{909E8E84-426E-40DD-AFC4-6F175D3DCCD1}">
              <a14:hiddenFill xmlns:a14="http://schemas.microsoft.com/office/drawing/2010/main">
                <a:solidFill>
                  <a:srgbClr val="FFFFFF"/>
                </a:solidFill>
              </a14:hiddenFill>
            </a:ext>
          </a:extLst>
        </p:spPr>
      </p:pic>
      <p:sp>
        <p:nvSpPr>
          <p:cNvPr id="104450" name="Rectangle 1026"/>
          <p:cNvSpPr>
            <a:spLocks noGrp="1" noChangeArrowheads="1"/>
          </p:cNvSpPr>
          <p:nvPr>
            <p:ph type="ctrTitle"/>
          </p:nvPr>
        </p:nvSpPr>
        <p:spPr>
          <a:xfrm>
            <a:off x="366713" y="2286000"/>
            <a:ext cx="8305800" cy="1143000"/>
          </a:xfrm>
        </p:spPr>
        <p:txBody>
          <a:bodyPr/>
          <a:lstStyle>
            <a:lvl1pPr>
              <a:defRPr sz="4400"/>
            </a:lvl1pPr>
          </a:lstStyle>
          <a:p>
            <a:r>
              <a:rPr lang="en-US"/>
              <a:t>Click to edit Master title style</a:t>
            </a:r>
          </a:p>
        </p:txBody>
      </p:sp>
      <p:sp>
        <p:nvSpPr>
          <p:cNvPr id="104451" name="Rectangle 1027"/>
          <p:cNvSpPr>
            <a:spLocks noGrp="1" noChangeArrowheads="1"/>
          </p:cNvSpPr>
          <p:nvPr>
            <p:ph type="subTitle" idx="1"/>
          </p:nvPr>
        </p:nvSpPr>
        <p:spPr>
          <a:xfrm>
            <a:off x="366713" y="3886200"/>
            <a:ext cx="8305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85804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419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68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52400"/>
            <a:ext cx="8305800" cy="5715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74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265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9966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579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990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771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1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610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212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pic>
        <p:nvPicPr>
          <p:cNvPr id="1026" name="Picture 31" descr="Geog banner HR for PP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96265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81000" y="1524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smtClean="0"/>
              <a:t>Click to edit Master </a:t>
            </a:r>
          </a:p>
        </p:txBody>
      </p:sp>
      <p:sp>
        <p:nvSpPr>
          <p:cNvPr id="1028" name="Rectangle 3"/>
          <p:cNvSpPr>
            <a:spLocks noGrp="1" noChangeArrowheads="1"/>
          </p:cNvSpPr>
          <p:nvPr>
            <p:ph type="body" idx="1"/>
          </p:nvPr>
        </p:nvSpPr>
        <p:spPr bwMode="auto">
          <a:xfrm>
            <a:off x="381000" y="1371600"/>
            <a:ext cx="830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54" name="Text Box 30"/>
          <p:cNvSpPr txBox="1">
            <a:spLocks noChangeArrowheads="1"/>
          </p:cNvSpPr>
          <p:nvPr userDrawn="1"/>
        </p:nvSpPr>
        <p:spPr bwMode="auto">
          <a:xfrm>
            <a:off x="8740775" y="174625"/>
            <a:ext cx="273050" cy="304800"/>
          </a:xfrm>
          <a:prstGeom prst="rect">
            <a:avLst/>
          </a:prstGeom>
          <a:noFill/>
          <a:ln w="12700">
            <a:noFill/>
            <a:miter lim="800000"/>
            <a:headEnd/>
            <a:tailEnd/>
          </a:ln>
          <a:effectLst/>
        </p:spPr>
        <p:txBody>
          <a:bodyPr>
            <a:spAutoFit/>
          </a:bodyPr>
          <a:lstStyle/>
          <a:p>
            <a:pPr>
              <a:spcBef>
                <a:spcPct val="50000"/>
              </a:spcBef>
              <a:defRPr/>
            </a:pPr>
            <a:r>
              <a:rPr lang="en-US" sz="1400">
                <a:latin typeface="Arial" charset="0"/>
              </a:rPr>
              <a:t>1</a:t>
            </a:r>
          </a:p>
        </p:txBody>
      </p:sp>
      <p:pic>
        <p:nvPicPr>
          <p:cNvPr id="1031" name="Picture 1048" descr="FewsNetStraight"/>
          <p:cNvPicPr>
            <a:picLocks noChangeAspect="1" noChangeArrowheads="1"/>
          </p:cNvPicPr>
          <p:nvPr userDrawn="1"/>
        </p:nvPicPr>
        <p:blipFill>
          <a:blip r:embed="rId15" cstate="print">
            <a:lum bright="6000"/>
            <a:extLst>
              <a:ext uri="{28A0092B-C50C-407E-A947-70E740481C1C}">
                <a14:useLocalDpi xmlns:a14="http://schemas.microsoft.com/office/drawing/2010/main" val="0"/>
              </a:ext>
            </a:extLst>
          </a:blip>
          <a:srcRect/>
          <a:stretch>
            <a:fillRect/>
          </a:stretch>
        </p:blipFill>
        <p:spPr bwMode="auto">
          <a:xfrm>
            <a:off x="7531100" y="165100"/>
            <a:ext cx="11525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ident-small_4_onscreen_png"/>
          <p:cNvPicPr>
            <a:picLocks noChangeAspect="1" noChangeArrowheads="1"/>
          </p:cNvPicPr>
          <p:nvPr userDrawn="1"/>
        </p:nvPicPr>
        <p:blipFill>
          <a:blip r:embed="rId16">
            <a:lum bright="100000"/>
            <a:extLst>
              <a:ext uri="{28A0092B-C50C-407E-A947-70E740481C1C}">
                <a14:useLocalDpi xmlns:a14="http://schemas.microsoft.com/office/drawing/2010/main" val="0"/>
              </a:ext>
            </a:extLst>
          </a:blip>
          <a:srcRect/>
          <a:stretch>
            <a:fillRect/>
          </a:stretch>
        </p:blipFill>
        <p:spPr bwMode="black">
          <a:xfrm>
            <a:off x="47625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 id="2147483683" r:id="rId12"/>
  </p:sldLayoutIdLst>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charset="0"/>
        </a:defRPr>
      </a:lvl2pPr>
      <a:lvl3pPr algn="l" rtl="0" eaLnBrk="0" fontAlgn="base" hangingPunct="0">
        <a:spcBef>
          <a:spcPct val="0"/>
        </a:spcBef>
        <a:spcAft>
          <a:spcPct val="0"/>
        </a:spcAft>
        <a:defRPr sz="3600" b="1">
          <a:solidFill>
            <a:srgbClr val="FFCC00"/>
          </a:solidFill>
          <a:latin typeface="Arial" charset="0"/>
        </a:defRPr>
      </a:lvl3pPr>
      <a:lvl4pPr algn="l" rtl="0" eaLnBrk="0" fontAlgn="base" hangingPunct="0">
        <a:spcBef>
          <a:spcPct val="0"/>
        </a:spcBef>
        <a:spcAft>
          <a:spcPct val="0"/>
        </a:spcAft>
        <a:defRPr sz="3600" b="1">
          <a:solidFill>
            <a:srgbClr val="FFCC00"/>
          </a:solidFill>
          <a:latin typeface="Arial" charset="0"/>
        </a:defRPr>
      </a:lvl4pPr>
      <a:lvl5pPr algn="l" rtl="0" eaLnBrk="0" fontAlgn="base" hangingPunct="0">
        <a:spcBef>
          <a:spcPct val="0"/>
        </a:spcBef>
        <a:spcAft>
          <a:spcPct val="0"/>
        </a:spcAft>
        <a:defRPr sz="3600" b="1">
          <a:solidFill>
            <a:srgbClr val="FFCC00"/>
          </a:solidFill>
          <a:latin typeface="Arial" charset="0"/>
        </a:defRPr>
      </a:lvl5pPr>
      <a:lvl6pPr marL="457200" algn="l" rtl="0" eaLnBrk="0" fontAlgn="base" hangingPunct="0">
        <a:spcBef>
          <a:spcPct val="0"/>
        </a:spcBef>
        <a:spcAft>
          <a:spcPct val="0"/>
        </a:spcAft>
        <a:defRPr sz="3600" b="1">
          <a:solidFill>
            <a:srgbClr val="FFCC00"/>
          </a:solidFill>
          <a:latin typeface="Arial" charset="0"/>
        </a:defRPr>
      </a:lvl6pPr>
      <a:lvl7pPr marL="914400" algn="l" rtl="0" eaLnBrk="0" fontAlgn="base" hangingPunct="0">
        <a:spcBef>
          <a:spcPct val="0"/>
        </a:spcBef>
        <a:spcAft>
          <a:spcPct val="0"/>
        </a:spcAft>
        <a:defRPr sz="3600" b="1">
          <a:solidFill>
            <a:srgbClr val="FFCC00"/>
          </a:solidFill>
          <a:latin typeface="Arial" charset="0"/>
        </a:defRPr>
      </a:lvl7pPr>
      <a:lvl8pPr marL="1371600" algn="l" rtl="0" eaLnBrk="0" fontAlgn="base" hangingPunct="0">
        <a:spcBef>
          <a:spcPct val="0"/>
        </a:spcBef>
        <a:spcAft>
          <a:spcPct val="0"/>
        </a:spcAft>
        <a:defRPr sz="3600" b="1">
          <a:solidFill>
            <a:srgbClr val="FFCC00"/>
          </a:solidFill>
          <a:latin typeface="Arial" charset="0"/>
        </a:defRPr>
      </a:lvl8pPr>
      <a:lvl9pPr marL="1828800" algn="l" rtl="0" eaLnBrk="0" fontAlgn="base" hangingPunct="0">
        <a:spcBef>
          <a:spcPct val="0"/>
        </a:spcBef>
        <a:spcAft>
          <a:spcPct val="0"/>
        </a:spcAft>
        <a:defRPr sz="3600" b="1">
          <a:solidFill>
            <a:srgbClr val="FFCC00"/>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anose="05000000000000000000"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anose="05000000000000000000"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anose="05000000000000000000"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oleObject" Target="../embeddings/oleObject3.bin"/><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wmf"/></Relationships>
</file>

<file path=ppt/slides/_rels/slide2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1095375" y="1933575"/>
            <a:ext cx="7010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2400" b="1">
                <a:solidFill>
                  <a:srgbClr val="FFCC00"/>
                </a:solidFill>
              </a:rPr>
              <a:t>Assessing Impacts of the 2008 Drought on Afghanistan Winter Wheat Production using MODIS 250m NDVI Time Series</a:t>
            </a:r>
          </a:p>
          <a:p>
            <a:pPr algn="ctr" eaLnBrk="1" hangingPunct="1"/>
            <a:endParaRPr lang="en-US" altLang="en-US" sz="2400" b="1">
              <a:solidFill>
                <a:srgbClr val="FFCC00"/>
              </a:solidFill>
            </a:endParaRPr>
          </a:p>
        </p:txBody>
      </p:sp>
      <p:sp>
        <p:nvSpPr>
          <p:cNvPr id="3075" name="Text Box 8"/>
          <p:cNvSpPr txBox="1">
            <a:spLocks noChangeArrowheads="1"/>
          </p:cNvSpPr>
          <p:nvPr/>
        </p:nvSpPr>
        <p:spPr bwMode="auto">
          <a:xfrm>
            <a:off x="1219200" y="4073525"/>
            <a:ext cx="7058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2400" i="1">
                <a:solidFill>
                  <a:schemeClr val="bg1"/>
                </a:solidFill>
              </a:rPr>
              <a:t>National-level and Primary Wheat Growing Areas in Northern Afghanistan</a:t>
            </a:r>
          </a:p>
        </p:txBody>
      </p:sp>
      <p:sp>
        <p:nvSpPr>
          <p:cNvPr id="3076" name="Text Box 9"/>
          <p:cNvSpPr txBox="1">
            <a:spLocks noChangeArrowheads="1"/>
          </p:cNvSpPr>
          <p:nvPr/>
        </p:nvSpPr>
        <p:spPr bwMode="auto">
          <a:xfrm>
            <a:off x="1225550" y="4930775"/>
            <a:ext cx="705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1200">
                <a:solidFill>
                  <a:schemeClr val="bg1"/>
                </a:solidFill>
              </a:rPr>
              <a:t>Analysis performed at USGS Earth Resources Observation and Science (EROS)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61950" y="361950"/>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Northern Irrigated Area Analysis</a:t>
            </a:r>
          </a:p>
          <a:p>
            <a:pPr>
              <a:spcBef>
                <a:spcPct val="20000"/>
              </a:spcBef>
              <a:buClr>
                <a:srgbClr val="FFFF99"/>
              </a:buClr>
              <a:buSzPct val="125000"/>
              <a:buFont typeface="Wingdings" panose="05000000000000000000" pitchFamily="2" charset="2"/>
              <a:buNone/>
            </a:pPr>
            <a:endParaRPr lang="en-US" altLang="en-US" sz="3600" b="1">
              <a:solidFill>
                <a:srgbClr val="FFCC00"/>
              </a:solidFill>
            </a:endParaRPr>
          </a:p>
        </p:txBody>
      </p:sp>
      <p:pic>
        <p:nvPicPr>
          <p:cNvPr id="8195" name="Picture 6" descr="norhternareas"/>
          <p:cNvPicPr>
            <a:picLocks noChangeAspect="1" noChangeArrowheads="1"/>
          </p:cNvPicPr>
          <p:nvPr/>
        </p:nvPicPr>
        <p:blipFill>
          <a:blip r:embed="rId2">
            <a:lum bright="-6000"/>
            <a:extLst>
              <a:ext uri="{28A0092B-C50C-407E-A947-70E740481C1C}">
                <a14:useLocalDpi xmlns:a14="http://schemas.microsoft.com/office/drawing/2010/main" val="0"/>
              </a:ext>
            </a:extLst>
          </a:blip>
          <a:srcRect l="1877" t="2759" r="1877" b="3342"/>
          <a:stretch>
            <a:fillRect/>
          </a:stretch>
        </p:blipFill>
        <p:spPr bwMode="auto">
          <a:xfrm>
            <a:off x="476250" y="973138"/>
            <a:ext cx="6443663"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8"/>
          <p:cNvSpPr>
            <a:spLocks noChangeArrowheads="1"/>
          </p:cNvSpPr>
          <p:nvPr/>
        </p:nvSpPr>
        <p:spPr bwMode="auto">
          <a:xfrm>
            <a:off x="7151688" y="1423988"/>
            <a:ext cx="1757362"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80000"/>
              <a:buFont typeface="Wingdings" panose="05000000000000000000" pitchFamily="2" charset="2"/>
              <a:buChar char="§"/>
            </a:pPr>
            <a:r>
              <a:rPr lang="en-US" altLang="en-US" sz="1600" b="1">
                <a:solidFill>
                  <a:schemeClr val="bg1"/>
                </a:solidFill>
              </a:rPr>
              <a:t> </a:t>
            </a:r>
            <a:r>
              <a:rPr lang="en-US" altLang="en-US" sz="1800" b="1">
                <a:solidFill>
                  <a:schemeClr val="bg1"/>
                </a:solidFill>
              </a:rPr>
              <a:t>Badakhshan</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Badghis</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Baghlan</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Balkh</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Faryab</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Hirat</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Jawzjan</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Kunduz</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Samangan</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Sari Pul</a:t>
            </a:r>
          </a:p>
          <a:p>
            <a:pPr>
              <a:spcBef>
                <a:spcPct val="20000"/>
              </a:spcBef>
              <a:buClr>
                <a:srgbClr val="FFFF99"/>
              </a:buClr>
              <a:buSzPct val="80000"/>
              <a:buFont typeface="Wingdings" panose="05000000000000000000" pitchFamily="2" charset="2"/>
              <a:buChar char="§"/>
            </a:pPr>
            <a:r>
              <a:rPr lang="en-US" altLang="en-US" sz="1800" b="1">
                <a:solidFill>
                  <a:schemeClr val="bg1"/>
                </a:solidFill>
              </a:rPr>
              <a:t> Takhar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North_ally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976313"/>
            <a:ext cx="70739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376238" y="400050"/>
            <a:ext cx="777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Similar problematic situation in 2008</a:t>
            </a:r>
          </a:p>
        </p:txBody>
      </p:sp>
      <p:sp>
        <p:nvSpPr>
          <p:cNvPr id="9220" name="Rectangle 4"/>
          <p:cNvSpPr>
            <a:spLocks noChangeArrowheads="1"/>
          </p:cNvSpPr>
          <p:nvPr/>
        </p:nvSpPr>
        <p:spPr bwMode="auto">
          <a:xfrm>
            <a:off x="7518400" y="4008438"/>
            <a:ext cx="547688" cy="1666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endParaRPr lang="en-US" altLang="en-US"/>
          </a:p>
        </p:txBody>
      </p:sp>
      <p:cxnSp>
        <p:nvCxnSpPr>
          <p:cNvPr id="6" name="Elbow Connector 5"/>
          <p:cNvCxnSpPr>
            <a:cxnSpLocks noChangeShapeType="1"/>
            <a:stCxn id="9220" idx="1"/>
          </p:cNvCxnSpPr>
          <p:nvPr/>
        </p:nvCxnSpPr>
        <p:spPr bwMode="auto">
          <a:xfrm rot="10800000">
            <a:off x="2898775" y="4014788"/>
            <a:ext cx="4600575" cy="77787"/>
          </a:xfrm>
          <a:prstGeom prst="bentConnector3">
            <a:avLst>
              <a:gd name="adj1" fmla="val 49792"/>
            </a:avLst>
          </a:prstGeom>
          <a:noFill/>
          <a:ln w="38100" algn="ctr">
            <a:solidFill>
              <a:srgbClr val="FF0000"/>
            </a:solidFill>
            <a:round/>
            <a:headEnd type="arrow" w="med" len="med"/>
            <a:tailEnd type="arrow" w="med" len="med"/>
          </a:ln>
          <a:effectLst>
            <a:outerShdw dist="50800" dir="5400000" algn="ctr" rotWithShape="0">
              <a:schemeClr val="tx1"/>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3"/>
          <p:cNvSpPr txBox="1">
            <a:spLocks noChangeArrowheads="1"/>
          </p:cNvSpPr>
          <p:nvPr/>
        </p:nvSpPr>
        <p:spPr bwMode="auto">
          <a:xfrm>
            <a:off x="390525" y="546100"/>
            <a:ext cx="790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400" b="1">
                <a:solidFill>
                  <a:srgbClr val="FFCC00"/>
                </a:solidFill>
              </a:rPr>
              <a:t>All 2008 irrigated provincial results among worst</a:t>
            </a:r>
          </a:p>
        </p:txBody>
      </p:sp>
      <p:pic>
        <p:nvPicPr>
          <p:cNvPr id="49214" name="Picture 2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219200"/>
            <a:ext cx="8135938"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norhternareas"/>
          <p:cNvPicPr>
            <a:picLocks noChangeAspect="1" noChangeArrowheads="1"/>
          </p:cNvPicPr>
          <p:nvPr/>
        </p:nvPicPr>
        <p:blipFill>
          <a:blip r:embed="rId2">
            <a:lum bright="-6000"/>
            <a:extLst>
              <a:ext uri="{28A0092B-C50C-407E-A947-70E740481C1C}">
                <a14:useLocalDpi xmlns:a14="http://schemas.microsoft.com/office/drawing/2010/main" val="0"/>
              </a:ext>
            </a:extLst>
          </a:blip>
          <a:srcRect l="1877" t="2759" r="1877" b="3342"/>
          <a:stretch>
            <a:fillRect/>
          </a:stretch>
        </p:blipFill>
        <p:spPr bwMode="auto">
          <a:xfrm>
            <a:off x="476250" y="2309813"/>
            <a:ext cx="428783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1970088" y="2959100"/>
            <a:ext cx="639762" cy="457200"/>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endParaRPr lang="en-US" altLang="en-US"/>
          </a:p>
        </p:txBody>
      </p:sp>
      <p:pic>
        <p:nvPicPr>
          <p:cNvPr id="11268" name="Picture 6" descr="jawz_balkh_03"/>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l="1385" t="2007" r="1201" b="2243"/>
          <a:stretch>
            <a:fillRect/>
          </a:stretch>
        </p:blipFill>
        <p:spPr bwMode="auto">
          <a:xfrm>
            <a:off x="5080000" y="57150"/>
            <a:ext cx="373856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jawz_balkh_08"/>
          <p:cNvPicPr>
            <a:picLocks noChangeAspect="1" noChangeArrowheads="1"/>
          </p:cNvPicPr>
          <p:nvPr/>
        </p:nvPicPr>
        <p:blipFill>
          <a:blip r:embed="rId4" cstate="print">
            <a:extLst>
              <a:ext uri="{28A0092B-C50C-407E-A947-70E740481C1C}">
                <a14:useLocalDpi xmlns:a14="http://schemas.microsoft.com/office/drawing/2010/main" val="0"/>
              </a:ext>
            </a:extLst>
          </a:blip>
          <a:srcRect l="1479" t="2243" r="1016" b="2243"/>
          <a:stretch>
            <a:fillRect/>
          </a:stretch>
        </p:blipFill>
        <p:spPr bwMode="auto">
          <a:xfrm>
            <a:off x="5080000" y="2987675"/>
            <a:ext cx="375761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8"/>
          <p:cNvSpPr txBox="1">
            <a:spLocks noChangeArrowheads="1"/>
          </p:cNvSpPr>
          <p:nvPr/>
        </p:nvSpPr>
        <p:spPr bwMode="auto">
          <a:xfrm>
            <a:off x="7847013" y="2516188"/>
            <a:ext cx="822325" cy="3048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spcBef>
                <a:spcPct val="50000"/>
              </a:spcBef>
            </a:pPr>
            <a:r>
              <a:rPr lang="en-US" altLang="en-US" sz="1400" b="1"/>
              <a:t>2003</a:t>
            </a:r>
          </a:p>
        </p:txBody>
      </p:sp>
      <p:sp>
        <p:nvSpPr>
          <p:cNvPr id="11271" name="Text Box 9"/>
          <p:cNvSpPr txBox="1">
            <a:spLocks noChangeArrowheads="1"/>
          </p:cNvSpPr>
          <p:nvPr/>
        </p:nvSpPr>
        <p:spPr bwMode="auto">
          <a:xfrm>
            <a:off x="7861300" y="5449888"/>
            <a:ext cx="822325" cy="3048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spcBef>
                <a:spcPct val="50000"/>
              </a:spcBef>
            </a:pPr>
            <a:r>
              <a:rPr lang="en-US" altLang="en-US" sz="1400" b="1"/>
              <a:t>2008</a:t>
            </a:r>
          </a:p>
        </p:txBody>
      </p:sp>
      <p:cxnSp>
        <p:nvCxnSpPr>
          <p:cNvPr id="11272" name="AutoShape 10"/>
          <p:cNvCxnSpPr>
            <a:cxnSpLocks noChangeShapeType="1"/>
            <a:stCxn id="11267" idx="3"/>
          </p:cNvCxnSpPr>
          <p:nvPr/>
        </p:nvCxnSpPr>
        <p:spPr bwMode="auto">
          <a:xfrm>
            <a:off x="2622550" y="3187700"/>
            <a:ext cx="2457450" cy="1255713"/>
          </a:xfrm>
          <a:prstGeom prst="bentConnector3">
            <a:avLst>
              <a:gd name="adj1" fmla="val 49676"/>
            </a:avLst>
          </a:prstGeom>
          <a:noFill/>
          <a:ln w="28575">
            <a:solidFill>
              <a:srgbClr val="FFFF00"/>
            </a:solidFill>
            <a:miter lim="800000"/>
            <a:headEnd/>
            <a:tailEnd type="triangle" w="med" len="med"/>
          </a:ln>
          <a:extLst>
            <a:ext uri="{909E8E84-426E-40DD-AFC4-6F175D3DCCD1}">
              <a14:hiddenFill xmlns:a14="http://schemas.microsoft.com/office/drawing/2010/main">
                <a:noFill/>
              </a14:hiddenFill>
            </a:ext>
          </a:extLst>
        </p:spPr>
      </p:cxnSp>
      <p:cxnSp>
        <p:nvCxnSpPr>
          <p:cNvPr id="11273" name="AutoShape 11"/>
          <p:cNvCxnSpPr>
            <a:cxnSpLocks noChangeShapeType="1"/>
            <a:stCxn id="11267" idx="3"/>
          </p:cNvCxnSpPr>
          <p:nvPr/>
        </p:nvCxnSpPr>
        <p:spPr bwMode="auto">
          <a:xfrm flipV="1">
            <a:off x="2622550" y="1504950"/>
            <a:ext cx="2457450" cy="1682750"/>
          </a:xfrm>
          <a:prstGeom prst="bentConnector3">
            <a:avLst>
              <a:gd name="adj1" fmla="val 49676"/>
            </a:avLst>
          </a:prstGeom>
          <a:noFill/>
          <a:ln w="28575">
            <a:solidFill>
              <a:srgbClr val="FFFF00"/>
            </a:solidFill>
            <a:miter lim="800000"/>
            <a:headEnd/>
            <a:tailEnd type="triangle" w="med" len="med"/>
          </a:ln>
          <a:extLst>
            <a:ext uri="{909E8E84-426E-40DD-AFC4-6F175D3DCCD1}">
              <a14:hiddenFill xmlns:a14="http://schemas.microsoft.com/office/drawing/2010/main">
                <a:noFill/>
              </a14:hiddenFill>
            </a:ext>
          </a:extLst>
        </p:spPr>
      </p:cxnSp>
      <p:sp>
        <p:nvSpPr>
          <p:cNvPr id="11274" name="Rectangle 13"/>
          <p:cNvSpPr>
            <a:spLocks noChangeArrowheads="1"/>
          </p:cNvSpPr>
          <p:nvPr/>
        </p:nvSpPr>
        <p:spPr bwMode="auto">
          <a:xfrm>
            <a:off x="25400" y="138113"/>
            <a:ext cx="4283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pPr>
            <a:r>
              <a:rPr lang="en-US" altLang="en-US" sz="2800" b="1">
                <a:solidFill>
                  <a:srgbClr val="FFC000"/>
                </a:solidFill>
              </a:rPr>
              <a:t>Rainfed agriculture similarly very poor</a:t>
            </a:r>
          </a:p>
          <a:p>
            <a:pPr>
              <a:spcBef>
                <a:spcPct val="20000"/>
              </a:spcBef>
              <a:buClr>
                <a:srgbClr val="FFFF99"/>
              </a:buClr>
              <a:buSzPct val="125000"/>
            </a:pPr>
            <a:r>
              <a:rPr lang="en-US" altLang="en-US" sz="2000" b="1">
                <a:solidFill>
                  <a:schemeClr val="bg1"/>
                </a:solidFill>
              </a:rPr>
              <a:t>Maximum NDVI  2003 vs. 2008</a:t>
            </a:r>
          </a:p>
        </p:txBody>
      </p:sp>
      <p:sp>
        <p:nvSpPr>
          <p:cNvPr id="11275" name="Oval 12"/>
          <p:cNvSpPr>
            <a:spLocks noChangeArrowheads="1"/>
          </p:cNvSpPr>
          <p:nvPr/>
        </p:nvSpPr>
        <p:spPr bwMode="auto">
          <a:xfrm>
            <a:off x="6284913" y="4371975"/>
            <a:ext cx="931862" cy="581025"/>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endParaRPr lang="en-US" altLang="en-US"/>
          </a:p>
        </p:txBody>
      </p:sp>
      <p:sp>
        <p:nvSpPr>
          <p:cNvPr id="11276" name="Oval 14"/>
          <p:cNvSpPr>
            <a:spLocks noChangeArrowheads="1"/>
          </p:cNvSpPr>
          <p:nvPr/>
        </p:nvSpPr>
        <p:spPr bwMode="auto">
          <a:xfrm>
            <a:off x="5243513" y="4556125"/>
            <a:ext cx="873125" cy="581025"/>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endParaRPr lang="en-US" altLang="en-US"/>
          </a:p>
        </p:txBody>
      </p:sp>
      <p:cxnSp>
        <p:nvCxnSpPr>
          <p:cNvPr id="11277" name="Straight Arrow Connector 16"/>
          <p:cNvCxnSpPr>
            <a:cxnSpLocks noChangeShapeType="1"/>
            <a:stCxn id="11280" idx="4"/>
            <a:endCxn id="11275" idx="0"/>
          </p:cNvCxnSpPr>
          <p:nvPr/>
        </p:nvCxnSpPr>
        <p:spPr bwMode="auto">
          <a:xfrm>
            <a:off x="6721475" y="1841500"/>
            <a:ext cx="30163" cy="2530475"/>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1278" name="Straight Arrow Connector 17"/>
          <p:cNvCxnSpPr>
            <a:cxnSpLocks noChangeShapeType="1"/>
            <a:stCxn id="11281" idx="4"/>
            <a:endCxn id="11276" idx="0"/>
          </p:cNvCxnSpPr>
          <p:nvPr/>
        </p:nvCxnSpPr>
        <p:spPr bwMode="auto">
          <a:xfrm>
            <a:off x="5656263" y="2014538"/>
            <a:ext cx="23812" cy="2541587"/>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11280" name="Oval 16"/>
          <p:cNvSpPr>
            <a:spLocks noChangeArrowheads="1"/>
          </p:cNvSpPr>
          <p:nvPr/>
        </p:nvSpPr>
        <p:spPr bwMode="auto">
          <a:xfrm>
            <a:off x="6591300" y="1695450"/>
            <a:ext cx="258763" cy="1460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1" name="Oval 17"/>
          <p:cNvSpPr>
            <a:spLocks noChangeArrowheads="1"/>
          </p:cNvSpPr>
          <p:nvPr/>
        </p:nvSpPr>
        <p:spPr bwMode="auto">
          <a:xfrm>
            <a:off x="5526088" y="1868488"/>
            <a:ext cx="258762" cy="1460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jawz_balkh_00"/>
          <p:cNvPicPr>
            <a:picLocks noChangeAspect="1" noChangeArrowheads="1"/>
          </p:cNvPicPr>
          <p:nvPr/>
        </p:nvPicPr>
        <p:blipFill>
          <a:blip r:embed="rId2" cstate="print">
            <a:extLst>
              <a:ext uri="{28A0092B-C50C-407E-A947-70E740481C1C}">
                <a14:useLocalDpi xmlns:a14="http://schemas.microsoft.com/office/drawing/2010/main" val="0"/>
              </a:ext>
            </a:extLst>
          </a:blip>
          <a:srcRect l="1109" t="2007" r="1645" b="2597"/>
          <a:stretch>
            <a:fillRect/>
          </a:stretch>
        </p:blipFill>
        <p:spPr bwMode="auto">
          <a:xfrm>
            <a:off x="5083175" y="101600"/>
            <a:ext cx="3744913" cy="2876550"/>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norhterna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309813"/>
            <a:ext cx="4287838" cy="3233737"/>
          </a:xfrm>
          <a:prstGeom prst="rect">
            <a:avLst/>
          </a:prstGeom>
          <a:noFill/>
          <a:extLst>
            <a:ext uri="{909E8E84-426E-40DD-AFC4-6F175D3DCCD1}">
              <a14:hiddenFill xmlns:a14="http://schemas.microsoft.com/office/drawing/2010/main">
                <a:solidFill>
                  <a:srgbClr val="FFFFFF"/>
                </a:solidFill>
              </a14:hiddenFill>
            </a:ext>
          </a:extLst>
        </p:spPr>
      </p:pic>
      <p:sp>
        <p:nvSpPr>
          <p:cNvPr id="55302" name="Rectangle 6"/>
          <p:cNvSpPr>
            <a:spLocks noChangeArrowheads="1"/>
          </p:cNvSpPr>
          <p:nvPr/>
        </p:nvSpPr>
        <p:spPr bwMode="auto">
          <a:xfrm>
            <a:off x="1970088" y="2959100"/>
            <a:ext cx="639762" cy="457200"/>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303" name="Picture 7" descr="jawz_balkh_08"/>
          <p:cNvPicPr>
            <a:picLocks noChangeAspect="1" noChangeArrowheads="1"/>
          </p:cNvPicPr>
          <p:nvPr/>
        </p:nvPicPr>
        <p:blipFill>
          <a:blip r:embed="rId4" cstate="print">
            <a:extLst>
              <a:ext uri="{28A0092B-C50C-407E-A947-70E740481C1C}">
                <a14:useLocalDpi xmlns:a14="http://schemas.microsoft.com/office/drawing/2010/main" val="0"/>
              </a:ext>
            </a:extLst>
          </a:blip>
          <a:srcRect l="1479" t="2243" r="1016" b="2243"/>
          <a:stretch>
            <a:fillRect/>
          </a:stretch>
        </p:blipFill>
        <p:spPr bwMode="auto">
          <a:xfrm>
            <a:off x="5080000" y="3001963"/>
            <a:ext cx="3757613" cy="2882900"/>
          </a:xfrm>
          <a:prstGeom prst="rect">
            <a:avLst/>
          </a:prstGeom>
          <a:noFill/>
          <a:extLst>
            <a:ext uri="{909E8E84-426E-40DD-AFC4-6F175D3DCCD1}">
              <a14:hiddenFill xmlns:a14="http://schemas.microsoft.com/office/drawing/2010/main">
                <a:solidFill>
                  <a:srgbClr val="FFFFFF"/>
                </a:solidFill>
              </a14:hiddenFill>
            </a:ext>
          </a:extLst>
        </p:spPr>
      </p:pic>
      <p:sp>
        <p:nvSpPr>
          <p:cNvPr id="55304" name="Text Box 8"/>
          <p:cNvSpPr txBox="1">
            <a:spLocks noChangeArrowheads="1"/>
          </p:cNvSpPr>
          <p:nvPr/>
        </p:nvSpPr>
        <p:spPr bwMode="auto">
          <a:xfrm>
            <a:off x="7847013" y="2535238"/>
            <a:ext cx="822325" cy="3048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t>2000</a:t>
            </a:r>
          </a:p>
        </p:txBody>
      </p:sp>
      <p:sp>
        <p:nvSpPr>
          <p:cNvPr id="55305" name="Text Box 9"/>
          <p:cNvSpPr txBox="1">
            <a:spLocks noChangeArrowheads="1"/>
          </p:cNvSpPr>
          <p:nvPr/>
        </p:nvSpPr>
        <p:spPr bwMode="auto">
          <a:xfrm>
            <a:off x="7861300" y="5449888"/>
            <a:ext cx="822325" cy="3048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t>2008</a:t>
            </a:r>
          </a:p>
        </p:txBody>
      </p:sp>
      <p:cxnSp>
        <p:nvCxnSpPr>
          <p:cNvPr id="55306" name="AutoShape 10"/>
          <p:cNvCxnSpPr>
            <a:cxnSpLocks noChangeShapeType="1"/>
            <a:stCxn id="55302" idx="3"/>
            <a:endCxn id="55303" idx="1"/>
          </p:cNvCxnSpPr>
          <p:nvPr/>
        </p:nvCxnSpPr>
        <p:spPr bwMode="auto">
          <a:xfrm>
            <a:off x="2622550" y="3187700"/>
            <a:ext cx="2457450" cy="1255713"/>
          </a:xfrm>
          <a:prstGeom prst="bentConnector3">
            <a:avLst>
              <a:gd name="adj1" fmla="val 49676"/>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07" name="AutoShape 11"/>
          <p:cNvCxnSpPr>
            <a:cxnSpLocks noChangeShapeType="1"/>
            <a:stCxn id="55302" idx="3"/>
          </p:cNvCxnSpPr>
          <p:nvPr/>
        </p:nvCxnSpPr>
        <p:spPr bwMode="auto">
          <a:xfrm flipV="1">
            <a:off x="2622550" y="1504950"/>
            <a:ext cx="2457450" cy="1682750"/>
          </a:xfrm>
          <a:prstGeom prst="bentConnector3">
            <a:avLst>
              <a:gd name="adj1" fmla="val 49676"/>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308" name="Rectangle 12"/>
          <p:cNvSpPr>
            <a:spLocks noChangeArrowheads="1"/>
          </p:cNvSpPr>
          <p:nvPr/>
        </p:nvSpPr>
        <p:spPr bwMode="auto">
          <a:xfrm>
            <a:off x="381000" y="361950"/>
            <a:ext cx="85709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rgbClr val="FFFF99"/>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9pPr>
          </a:lstStyle>
          <a:p>
            <a:pPr>
              <a:buFont typeface="Wingdings" panose="05000000000000000000" pitchFamily="2" charset="2"/>
              <a:buNone/>
            </a:pPr>
            <a:r>
              <a:rPr lang="en-US" altLang="en-US" sz="3200">
                <a:solidFill>
                  <a:srgbClr val="FFCC00"/>
                </a:solidFill>
              </a:rPr>
              <a:t>Annual Maximum NDVI</a:t>
            </a:r>
            <a:endParaRPr lang="en-US" altLang="en-US" sz="3600">
              <a:solidFill>
                <a:srgbClr val="FFCC00"/>
              </a:solidFill>
            </a:endParaRPr>
          </a:p>
        </p:txBody>
      </p:sp>
      <p:sp>
        <p:nvSpPr>
          <p:cNvPr id="55309" name="Rectangle 13"/>
          <p:cNvSpPr>
            <a:spLocks noChangeArrowheads="1"/>
          </p:cNvSpPr>
          <p:nvPr/>
        </p:nvSpPr>
        <p:spPr bwMode="auto">
          <a:xfrm>
            <a:off x="371475" y="969963"/>
            <a:ext cx="8545513"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rgbClr val="FFFF99"/>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9pPr>
          </a:lstStyle>
          <a:p>
            <a:pPr>
              <a:buFont typeface="Wingdings" panose="05000000000000000000" pitchFamily="2" charset="2"/>
              <a:buNone/>
            </a:pPr>
            <a:r>
              <a:rPr lang="en-US" altLang="en-US" sz="2000"/>
              <a:t>2000 vs. 2008 – Jawzjan &amp; Balkh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Box 3"/>
          <p:cNvSpPr txBox="1">
            <a:spLocks noChangeArrowheads="1"/>
          </p:cNvSpPr>
          <p:nvPr/>
        </p:nvSpPr>
        <p:spPr bwMode="auto">
          <a:xfrm>
            <a:off x="35242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Rainfed Yield and Max NDVI</a:t>
            </a:r>
          </a:p>
        </p:txBody>
      </p:sp>
      <p:grpSp>
        <p:nvGrpSpPr>
          <p:cNvPr id="34827" name="Group 11"/>
          <p:cNvGrpSpPr>
            <a:grpSpLocks/>
          </p:cNvGrpSpPr>
          <p:nvPr/>
        </p:nvGrpSpPr>
        <p:grpSpPr bwMode="auto">
          <a:xfrm>
            <a:off x="1144588" y="758825"/>
            <a:ext cx="7027862" cy="5048250"/>
            <a:chOff x="721" y="478"/>
            <a:chExt cx="4427" cy="3180"/>
          </a:xfrm>
        </p:grpSpPr>
        <p:graphicFrame>
          <p:nvGraphicFramePr>
            <p:cNvPr id="34820" name="Object 4"/>
            <p:cNvGraphicFramePr>
              <a:graphicFrameLocks noChangeAspect="1"/>
            </p:cNvGraphicFramePr>
            <p:nvPr/>
          </p:nvGraphicFramePr>
          <p:xfrm>
            <a:off x="721" y="478"/>
            <a:ext cx="4427" cy="3180"/>
          </p:xfrm>
          <a:graphic>
            <a:graphicData uri="http://schemas.openxmlformats.org/presentationml/2006/ole">
              <mc:AlternateContent xmlns:mc="http://schemas.openxmlformats.org/markup-compatibility/2006">
                <mc:Choice xmlns:v="urn:schemas-microsoft-com:vml" Requires="v">
                  <p:oleObj spid="_x0000_s34829" name="Chart" r:id="rId3" imgW="9744084" imgH="7000882" progId="Excel.Chart.8">
                    <p:embed/>
                  </p:oleObj>
                </mc:Choice>
                <mc:Fallback>
                  <p:oleObj name="Chart" r:id="rId3" imgW="9744084" imgH="7000882"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 y="478"/>
                          <a:ext cx="4427" cy="318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24" name="Picture 8" descr="ndvi_rfareas_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889"/>
              <a:ext cx="1889" cy="14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390525" y="546100"/>
            <a:ext cx="790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400" b="1">
                <a:solidFill>
                  <a:srgbClr val="FFCC00"/>
                </a:solidFill>
              </a:rPr>
              <a:t>All 2008 rainfed provincial results among worst</a:t>
            </a:r>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214438"/>
            <a:ext cx="8145463" cy="423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61950" y="212725"/>
            <a:ext cx="85709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400" b="1">
                <a:solidFill>
                  <a:srgbClr val="FFCC00"/>
                </a:solidFill>
              </a:rPr>
              <a:t>Nationally, 2008 ranks as worst year since 2000</a:t>
            </a:r>
          </a:p>
        </p:txBody>
      </p:sp>
      <p:graphicFrame>
        <p:nvGraphicFramePr>
          <p:cNvPr id="359739" name="Group 315"/>
          <p:cNvGraphicFramePr>
            <a:graphicFrameLocks noGrp="1"/>
          </p:cNvGraphicFramePr>
          <p:nvPr/>
        </p:nvGraphicFramePr>
        <p:xfrm>
          <a:off x="1270000" y="1106488"/>
          <a:ext cx="7121525" cy="4572000"/>
        </p:xfrm>
        <a:graphic>
          <a:graphicData uri="http://schemas.openxmlformats.org/drawingml/2006/table">
            <a:tbl>
              <a:tblPr/>
              <a:tblGrid>
                <a:gridCol w="2373313">
                  <a:extLst>
                    <a:ext uri="{9D8B030D-6E8A-4147-A177-3AD203B41FA5}">
                      <a16:colId xmlns:a16="http://schemas.microsoft.com/office/drawing/2014/main" val="43603762"/>
                    </a:ext>
                  </a:extLst>
                </a:gridCol>
                <a:gridCol w="2492375">
                  <a:extLst>
                    <a:ext uri="{9D8B030D-6E8A-4147-A177-3AD203B41FA5}">
                      <a16:colId xmlns:a16="http://schemas.microsoft.com/office/drawing/2014/main" val="2731350685"/>
                    </a:ext>
                  </a:extLst>
                </a:gridCol>
                <a:gridCol w="2255837">
                  <a:extLst>
                    <a:ext uri="{9D8B030D-6E8A-4147-A177-3AD203B41FA5}">
                      <a16:colId xmlns:a16="http://schemas.microsoft.com/office/drawing/2014/main" val="206750107"/>
                    </a:ext>
                  </a:extLst>
                </a:gridCol>
              </a:tblGrid>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1" i="0" u="none" strike="noStrike" cap="none" normalizeH="0" baseline="0" smtClean="0">
                          <a:ln>
                            <a:noFill/>
                          </a:ln>
                          <a:solidFill>
                            <a:schemeClr val="tx1"/>
                          </a:solidFill>
                          <a:effectLst/>
                          <a:latin typeface="Arial" panose="020B0604020202020204" pitchFamily="34" charset="0"/>
                        </a:rPr>
                        <a:t>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1" i="0" u="none" strike="noStrike" cap="none" normalizeH="0" baseline="0" smtClean="0">
                          <a:ln>
                            <a:noFill/>
                          </a:ln>
                          <a:solidFill>
                            <a:schemeClr val="tx1"/>
                          </a:solidFill>
                          <a:effectLst/>
                          <a:latin typeface="Arial" panose="020B0604020202020204" pitchFamily="34" charset="0"/>
                        </a:rPr>
                        <a:t>Maximum NDVI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1" i="0" u="none" strike="noStrike" cap="none" normalizeH="0" baseline="0" smtClean="0">
                          <a:ln>
                            <a:noFill/>
                          </a:ln>
                          <a:solidFill>
                            <a:schemeClr val="tx1"/>
                          </a:solidFill>
                          <a:effectLst/>
                          <a:latin typeface="Arial" panose="020B0604020202020204" pitchFamily="34" charset="0"/>
                        </a:rPr>
                        <a:t>Yield (t/ha)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6447752"/>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77944209"/>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5866"/>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399715"/>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endParaRPr kumimoji="0" lang="en-US" alt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33958174"/>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endParaRPr kumimoji="0" lang="en-US" alt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83609759"/>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endParaRPr kumimoji="0" lang="en-US" alt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73777970"/>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87156369"/>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50561167"/>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rgbClr val="FF0000"/>
                          </a:solidFill>
                          <a:effectLst/>
                          <a:latin typeface="Arial" panose="020B0604020202020204" pitchFamily="34" charset="0"/>
                        </a:rPr>
                        <a:t>???</a:t>
                      </a:r>
                      <a:r>
                        <a:rPr kumimoji="0" lang="en-US" altLang="en-US" sz="2400" b="0" i="0" u="none" strike="noStrike" cap="none" normalizeH="0" baseline="0" smtClean="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17826521"/>
                  </a:ext>
                </a:extLst>
              </a:tr>
            </a:tbl>
          </a:graphicData>
        </a:graphic>
      </p:graphicFrame>
      <p:sp>
        <p:nvSpPr>
          <p:cNvPr id="52273" name="Text Box 316"/>
          <p:cNvSpPr txBox="1">
            <a:spLocks noChangeArrowheads="1"/>
          </p:cNvSpPr>
          <p:nvPr/>
        </p:nvSpPr>
        <p:spPr bwMode="auto">
          <a:xfrm>
            <a:off x="7302500" y="5688013"/>
            <a:ext cx="1096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r">
              <a:spcBef>
                <a:spcPct val="50000"/>
              </a:spcBef>
            </a:pPr>
            <a:r>
              <a:rPr lang="en-US" altLang="en-US" sz="1200" b="1">
                <a:solidFill>
                  <a:schemeClr val="bg1"/>
                </a:solidFill>
              </a:rPr>
              <a:t>* estimated</a:t>
            </a:r>
          </a:p>
        </p:txBody>
      </p:sp>
      <p:sp>
        <p:nvSpPr>
          <p:cNvPr id="52274" name="Rectangle 3"/>
          <p:cNvSpPr>
            <a:spLocks noChangeArrowheads="1"/>
          </p:cNvSpPr>
          <p:nvPr/>
        </p:nvSpPr>
        <p:spPr bwMode="auto">
          <a:xfrm>
            <a:off x="1276350" y="638175"/>
            <a:ext cx="70659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spcBef>
                <a:spcPct val="20000"/>
              </a:spcBef>
              <a:buClr>
                <a:srgbClr val="FFFF99"/>
              </a:buClr>
              <a:buSzPct val="125000"/>
              <a:buFont typeface="Wingdings" panose="05000000000000000000" pitchFamily="2" charset="2"/>
              <a:buNone/>
            </a:pPr>
            <a:r>
              <a:rPr lang="en-US" altLang="en-US" sz="2400" b="1">
                <a:solidFill>
                  <a:srgbClr val="FFFF99"/>
                </a:solidFill>
              </a:rPr>
              <a:t>Rainfed Areas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Ag Stats Reports / 2005-07</a:t>
            </a:r>
          </a:p>
        </p:txBody>
      </p:sp>
      <p:pic>
        <p:nvPicPr>
          <p:cNvPr id="35845" name="Picture 5"/>
          <p:cNvPicPr>
            <a:picLocks noChangeAspect="1" noChangeArrowheads="1"/>
          </p:cNvPicPr>
          <p:nvPr/>
        </p:nvPicPr>
        <p:blipFill>
          <a:blip r:embed="rId2">
            <a:extLst>
              <a:ext uri="{28A0092B-C50C-407E-A947-70E740481C1C}">
                <a14:useLocalDpi xmlns:a14="http://schemas.microsoft.com/office/drawing/2010/main" val="0"/>
              </a:ext>
            </a:extLst>
          </a:blip>
          <a:srcRect b="13037"/>
          <a:stretch>
            <a:fillRect/>
          </a:stretch>
        </p:blipFill>
        <p:spPr bwMode="auto">
          <a:xfrm>
            <a:off x="476250" y="815975"/>
            <a:ext cx="4776788" cy="22669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3">
            <a:extLst>
              <a:ext uri="{28A0092B-C50C-407E-A947-70E740481C1C}">
                <a14:useLocalDpi xmlns:a14="http://schemas.microsoft.com/office/drawing/2010/main" val="0"/>
              </a:ext>
            </a:extLst>
          </a:blip>
          <a:srcRect b="11864"/>
          <a:stretch>
            <a:fillRect/>
          </a:stretch>
        </p:blipFill>
        <p:spPr bwMode="auto">
          <a:xfrm>
            <a:off x="2152650" y="1595438"/>
            <a:ext cx="4781550" cy="225742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738" y="2236788"/>
            <a:ext cx="4781550" cy="21701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8" name="Rectangle 5"/>
          <p:cNvSpPr>
            <a:spLocks noChangeArrowheads="1"/>
          </p:cNvSpPr>
          <p:nvPr/>
        </p:nvSpPr>
        <p:spPr bwMode="auto">
          <a:xfrm>
            <a:off x="371475" y="4483100"/>
            <a:ext cx="8658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Yield numbers for 2005-07 were incorporated into the regression</a:t>
            </a:r>
          </a:p>
          <a:p>
            <a:pPr>
              <a:spcBef>
                <a:spcPct val="20000"/>
              </a:spcBef>
              <a:buClr>
                <a:srgbClr val="FFFF99"/>
              </a:buClr>
              <a:buSzPct val="125000"/>
              <a:buFont typeface="Wingdings" panose="05000000000000000000" pitchFamily="2" charset="2"/>
              <a:buChar char="§"/>
            </a:pPr>
            <a:r>
              <a:rPr lang="en-US" altLang="en-US" sz="1600" b="1">
                <a:solidFill>
                  <a:schemeClr val="bg1"/>
                </a:solidFill>
              </a:rPr>
              <a:t>National-level irrigated areas still gave good results (R</a:t>
            </a:r>
            <a:r>
              <a:rPr lang="en-US" altLang="en-US" sz="1600" b="1" baseline="30000">
                <a:solidFill>
                  <a:schemeClr val="bg1"/>
                </a:solidFill>
              </a:rPr>
              <a:t>2</a:t>
            </a:r>
            <a:r>
              <a:rPr lang="en-US" altLang="en-US" sz="1600" b="1">
                <a:solidFill>
                  <a:schemeClr val="bg1"/>
                </a:solidFill>
              </a:rPr>
              <a:t> = 0.92), but the northern irrigated areas alone did not correlate as well (R</a:t>
            </a:r>
            <a:r>
              <a:rPr lang="en-US" altLang="en-US" sz="1600" b="1" baseline="30000">
                <a:solidFill>
                  <a:schemeClr val="bg1"/>
                </a:solidFill>
              </a:rPr>
              <a:t>2</a:t>
            </a:r>
            <a:r>
              <a:rPr lang="en-US" altLang="en-US" sz="1600" b="1">
                <a:solidFill>
                  <a:schemeClr val="bg1"/>
                </a:solidFill>
              </a:rPr>
              <a:t> = 0.76). </a:t>
            </a:r>
          </a:p>
          <a:p>
            <a:pPr>
              <a:spcBef>
                <a:spcPct val="20000"/>
              </a:spcBef>
              <a:buClr>
                <a:srgbClr val="FFFF99"/>
              </a:buClr>
              <a:buSzPct val="125000"/>
              <a:buFont typeface="Wingdings" panose="05000000000000000000" pitchFamily="2" charset="2"/>
              <a:buChar char="§"/>
            </a:pPr>
            <a:r>
              <a:rPr lang="en-US" altLang="en-US" sz="1600" b="1">
                <a:solidFill>
                  <a:schemeClr val="bg1"/>
                </a:solidFill>
              </a:rPr>
              <a:t>Rainfed area results showed much worse correlation with additional years added (R</a:t>
            </a:r>
            <a:r>
              <a:rPr lang="en-US" altLang="en-US" sz="1600" b="1" baseline="30000">
                <a:solidFill>
                  <a:schemeClr val="bg1"/>
                </a:solidFill>
              </a:rPr>
              <a:t>2</a:t>
            </a:r>
            <a:r>
              <a:rPr lang="en-US" altLang="en-US" sz="1600" b="1">
                <a:solidFill>
                  <a:schemeClr val="bg1"/>
                </a:solidFill>
              </a:rPr>
              <a:t> = 0.52) and identified a substantial upward bias in rainfed yields for those years.</a:t>
            </a:r>
          </a:p>
        </p:txBody>
      </p:sp>
      <p:sp>
        <p:nvSpPr>
          <p:cNvPr id="35849" name="Text Box 9"/>
          <p:cNvSpPr txBox="1">
            <a:spLocks noChangeArrowheads="1"/>
          </p:cNvSpPr>
          <p:nvPr/>
        </p:nvSpPr>
        <p:spPr bwMode="auto">
          <a:xfrm>
            <a:off x="1504950" y="3954463"/>
            <a:ext cx="2081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chemeClr val="bg1"/>
                </a:solidFill>
              </a:rPr>
              <a:t>Source: FAAHM/MAAHF</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Box 3"/>
          <p:cNvSpPr txBox="1">
            <a:spLocks noChangeArrowheads="1"/>
          </p:cNvSpPr>
          <p:nvPr/>
        </p:nvSpPr>
        <p:spPr bwMode="auto">
          <a:xfrm>
            <a:off x="361950" y="276225"/>
            <a:ext cx="790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rgbClr val="FFCC00"/>
                </a:solidFill>
              </a:rPr>
              <a:t>Northern Irrigated (2000-07)</a:t>
            </a:r>
          </a:p>
        </p:txBody>
      </p:sp>
      <p:sp>
        <p:nvSpPr>
          <p:cNvPr id="36872" name="TextBox 3"/>
          <p:cNvSpPr txBox="1">
            <a:spLocks noChangeArrowheads="1"/>
          </p:cNvSpPr>
          <p:nvPr/>
        </p:nvSpPr>
        <p:spPr bwMode="auto">
          <a:xfrm>
            <a:off x="923925" y="1917700"/>
            <a:ext cx="790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r"/>
            <a:r>
              <a:rPr lang="en-US" altLang="en-US" sz="2000" b="1">
                <a:solidFill>
                  <a:srgbClr val="FFCC00"/>
                </a:solidFill>
              </a:rPr>
              <a:t>Northern Rainfed (2000-07)</a:t>
            </a:r>
          </a:p>
        </p:txBody>
      </p:sp>
      <p:graphicFrame>
        <p:nvGraphicFramePr>
          <p:cNvPr id="36874" name="Object 10"/>
          <p:cNvGraphicFramePr>
            <a:graphicFrameLocks noChangeAspect="1"/>
          </p:cNvGraphicFramePr>
          <p:nvPr/>
        </p:nvGraphicFramePr>
        <p:xfrm>
          <a:off x="474663" y="703263"/>
          <a:ext cx="4570412" cy="3427412"/>
        </p:xfrm>
        <a:graphic>
          <a:graphicData uri="http://schemas.openxmlformats.org/presentationml/2006/ole">
            <mc:AlternateContent xmlns:mc="http://schemas.openxmlformats.org/markup-compatibility/2006">
              <mc:Choice xmlns:v="urn:schemas-microsoft-com:vml" Requires="v">
                <p:oleObj spid="_x0000_s36877" name="Chart" r:id="rId3" imgW="9744084" imgH="7305761" progId="Excel.Chart.8">
                  <p:embed/>
                </p:oleObj>
              </mc:Choice>
              <mc:Fallback>
                <p:oleObj name="Chart" r:id="rId3" imgW="9744084" imgH="7305761" progId="Excel.Chart.8">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703263"/>
                        <a:ext cx="4570412" cy="34274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70" name="Object 6"/>
          <p:cNvGraphicFramePr>
            <a:graphicFrameLocks noChangeAspect="1"/>
          </p:cNvGraphicFramePr>
          <p:nvPr/>
        </p:nvGraphicFramePr>
        <p:xfrm>
          <a:off x="4079875" y="2390775"/>
          <a:ext cx="4772025" cy="3429000"/>
        </p:xfrm>
        <a:graphic>
          <a:graphicData uri="http://schemas.openxmlformats.org/presentationml/2006/ole">
            <mc:AlternateContent xmlns:mc="http://schemas.openxmlformats.org/markup-compatibility/2006">
              <mc:Choice xmlns:v="urn:schemas-microsoft-com:vml" Requires="v">
                <p:oleObj spid="_x0000_s36878" name="Chart" r:id="rId5" imgW="9744084" imgH="7000882" progId="Excel.Chart.8">
                  <p:embed/>
                </p:oleObj>
              </mc:Choice>
              <mc:Fallback>
                <p:oleObj name="Chart" r:id="rId5" imgW="9744084" imgH="7000882" progId="Excel.Char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5" y="2390775"/>
                        <a:ext cx="4772025" cy="3429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381000" y="457200"/>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Background of the 2007-08 Season</a:t>
            </a:r>
          </a:p>
          <a:p>
            <a:pPr>
              <a:spcBef>
                <a:spcPct val="20000"/>
              </a:spcBef>
              <a:buClr>
                <a:srgbClr val="FFFF99"/>
              </a:buClr>
              <a:buSzPct val="125000"/>
              <a:buFont typeface="Wingdings" panose="05000000000000000000" pitchFamily="2" charset="2"/>
              <a:buNone/>
            </a:pPr>
            <a:endParaRPr lang="en-US" altLang="en-US" sz="3600" b="1">
              <a:solidFill>
                <a:srgbClr val="FFCC00"/>
              </a:solidFill>
            </a:endParaRPr>
          </a:p>
        </p:txBody>
      </p:sp>
      <p:sp>
        <p:nvSpPr>
          <p:cNvPr id="32771" name="Rectangle 3"/>
          <p:cNvSpPr>
            <a:spLocks noChangeArrowheads="1"/>
          </p:cNvSpPr>
          <p:nvPr/>
        </p:nvSpPr>
        <p:spPr bwMode="auto">
          <a:xfrm>
            <a:off x="344488" y="1295400"/>
            <a:ext cx="82296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rgbClr val="FFFF99"/>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9pPr>
          </a:lstStyle>
          <a:p>
            <a:r>
              <a:rPr lang="en-US" altLang="en-US" sz="2400"/>
              <a:t>Things we know: </a:t>
            </a:r>
          </a:p>
          <a:p>
            <a:pPr lvl="1"/>
            <a:r>
              <a:rPr lang="en-US" altLang="en-US" sz="2000"/>
              <a:t>Below normal snowpack (extent and water volume)</a:t>
            </a:r>
          </a:p>
          <a:p>
            <a:pPr lvl="1"/>
            <a:r>
              <a:rPr lang="en-US" altLang="en-US" sz="2000"/>
              <a:t>Abnormally high temperatures during much of the Spring</a:t>
            </a:r>
          </a:p>
          <a:p>
            <a:pPr lvl="1"/>
            <a:r>
              <a:rPr lang="en-US" altLang="en-US" sz="2000"/>
              <a:t>Early snowmelt</a:t>
            </a:r>
          </a:p>
          <a:p>
            <a:pPr lvl="1"/>
            <a:r>
              <a:rPr lang="en-US" altLang="en-US" sz="2000"/>
              <a:t>Poor rainfall during the Spring</a:t>
            </a:r>
          </a:p>
          <a:p>
            <a:pPr lvl="1">
              <a:buFont typeface="Wingdings" panose="05000000000000000000" pitchFamily="2" charset="2"/>
              <a:buNone/>
            </a:pPr>
            <a:endParaRPr lang="en-US" altLang="en-US" sz="2000"/>
          </a:p>
          <a:p>
            <a:r>
              <a:rPr lang="en-US" altLang="en-US" sz="2400"/>
              <a:t>Unknowns:</a:t>
            </a:r>
          </a:p>
          <a:p>
            <a:pPr lvl="1"/>
            <a:r>
              <a:rPr lang="en-US" altLang="en-US" sz="2000"/>
              <a:t>How does the 2007-08 season rank in terms of previous growing seasons?</a:t>
            </a:r>
          </a:p>
          <a:p>
            <a:pPr lvl="1"/>
            <a:r>
              <a:rPr lang="en-US" altLang="en-US" sz="2000"/>
              <a:t>Were irrigated and rainfed areas equally impacted?</a:t>
            </a:r>
          </a:p>
          <a:p>
            <a:pPr lvl="1"/>
            <a:r>
              <a:rPr lang="en-US" altLang="en-US" sz="2000"/>
              <a:t>Are the differences quantifiable? If so, to what degree?</a:t>
            </a:r>
          </a:p>
          <a:p>
            <a:pPr lvl="1"/>
            <a:endParaRPr lang="en-US" altLang="en-US"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50" name="Object 6"/>
          <p:cNvGraphicFramePr>
            <a:graphicFrameLocks noChangeAspect="1"/>
          </p:cNvGraphicFramePr>
          <p:nvPr/>
        </p:nvGraphicFramePr>
        <p:xfrm>
          <a:off x="476250" y="768350"/>
          <a:ext cx="6681788" cy="5029200"/>
        </p:xfrm>
        <a:graphic>
          <a:graphicData uri="http://schemas.openxmlformats.org/presentationml/2006/ole">
            <mc:AlternateContent xmlns:mc="http://schemas.openxmlformats.org/markup-compatibility/2006">
              <mc:Choice xmlns:v="urn:schemas-microsoft-com:vml" Requires="v">
                <p:oleObj spid="_x0000_s31755" name="Chart" r:id="rId3" imgW="9744084" imgH="7334393" progId="Excel.Chart.8">
                  <p:embed/>
                </p:oleObj>
              </mc:Choice>
              <mc:Fallback>
                <p:oleObj name="Chart" r:id="rId3" imgW="9744084" imgH="7334393" progId="Excel.Char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768350"/>
                        <a:ext cx="6681788" cy="50292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2" name="Rectangle 8"/>
          <p:cNvSpPr>
            <a:spLocks noChangeArrowheads="1"/>
          </p:cNvSpPr>
          <p:nvPr/>
        </p:nvSpPr>
        <p:spPr bwMode="auto">
          <a:xfrm>
            <a:off x="7169150" y="1431925"/>
            <a:ext cx="197485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80000"/>
              <a:buFont typeface="Wingdings" panose="05000000000000000000" pitchFamily="2" charset="2"/>
              <a:buChar char="§"/>
            </a:pPr>
            <a:r>
              <a:rPr lang="en-US" altLang="en-US" sz="1600" b="1">
                <a:solidFill>
                  <a:schemeClr val="bg1"/>
                </a:solidFill>
              </a:rPr>
              <a:t> </a:t>
            </a:r>
            <a:r>
              <a:rPr lang="en-US" altLang="en-US" sz="1800" b="1">
                <a:solidFill>
                  <a:schemeClr val="bg1"/>
                </a:solidFill>
              </a:rPr>
              <a:t>Yields are similar to the regression- based estimates for 2005 and 2007</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a:p>
            <a:pPr>
              <a:spcBef>
                <a:spcPct val="20000"/>
              </a:spcBef>
              <a:buClr>
                <a:srgbClr val="FFFF99"/>
              </a:buClr>
              <a:buSzPct val="80000"/>
              <a:buFont typeface="Wingdings" panose="05000000000000000000" pitchFamily="2" charset="2"/>
              <a:buChar char="§"/>
            </a:pPr>
            <a:r>
              <a:rPr lang="en-US" altLang="en-US" sz="1800" b="1">
                <a:solidFill>
                  <a:schemeClr val="bg1"/>
                </a:solidFill>
              </a:rPr>
              <a:t> Difference of  ~ 14% in 2006</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p:txBody>
      </p:sp>
      <p:sp>
        <p:nvSpPr>
          <p:cNvPr id="31753" name="TextBox 3"/>
          <p:cNvSpPr txBox="1">
            <a:spLocks noChangeArrowheads="1"/>
          </p:cNvSpPr>
          <p:nvPr/>
        </p:nvSpPr>
        <p:spPr bwMode="auto">
          <a:xfrm>
            <a:off x="361950" y="276225"/>
            <a:ext cx="790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rgbClr val="FFCC00"/>
                </a:solidFill>
              </a:rPr>
              <a:t>Time series of Northern Irrigated Yields (2000-2007)</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8"/>
          <p:cNvSpPr>
            <a:spLocks noChangeArrowheads="1"/>
          </p:cNvSpPr>
          <p:nvPr/>
        </p:nvSpPr>
        <p:spPr bwMode="auto">
          <a:xfrm>
            <a:off x="7205663" y="869950"/>
            <a:ext cx="1938337"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80000"/>
              <a:buFont typeface="Wingdings" panose="05000000000000000000" pitchFamily="2" charset="2"/>
              <a:buChar char="§"/>
            </a:pPr>
            <a:r>
              <a:rPr lang="en-US" altLang="en-US" sz="1600" b="1">
                <a:solidFill>
                  <a:schemeClr val="bg1"/>
                </a:solidFill>
              </a:rPr>
              <a:t> </a:t>
            </a:r>
            <a:r>
              <a:rPr lang="en-US" altLang="en-US" sz="1800" b="1">
                <a:solidFill>
                  <a:schemeClr val="bg1"/>
                </a:solidFill>
              </a:rPr>
              <a:t>High 2005-07 yields</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a:p>
            <a:pPr>
              <a:spcBef>
                <a:spcPct val="20000"/>
              </a:spcBef>
              <a:buClr>
                <a:srgbClr val="FFFF99"/>
              </a:buClr>
              <a:buSzPct val="80000"/>
              <a:buFont typeface="Wingdings" panose="05000000000000000000" pitchFamily="2" charset="2"/>
              <a:buChar char="§"/>
            </a:pPr>
            <a:r>
              <a:rPr lang="en-US" altLang="en-US" sz="1800" b="1">
                <a:solidFill>
                  <a:schemeClr val="bg1"/>
                </a:solidFill>
              </a:rPr>
              <a:t> Regression-based yields ~50% less for rainfed areas</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a:p>
            <a:pPr>
              <a:spcBef>
                <a:spcPct val="20000"/>
              </a:spcBef>
              <a:buClr>
                <a:srgbClr val="FFFF99"/>
              </a:buClr>
              <a:buSzPct val="80000"/>
              <a:buFont typeface="Wingdings" panose="05000000000000000000" pitchFamily="2" charset="2"/>
              <a:buChar char="§"/>
            </a:pPr>
            <a:r>
              <a:rPr lang="en-US" altLang="en-US" sz="1800" b="1">
                <a:solidFill>
                  <a:schemeClr val="bg1"/>
                </a:solidFill>
              </a:rPr>
              <a:t> CFSAM was last conducted in 2004 – since then, ag stats based on Min Ag surveys (???)</a:t>
            </a:r>
          </a:p>
          <a:p>
            <a:pPr>
              <a:spcBef>
                <a:spcPct val="20000"/>
              </a:spcBef>
              <a:buClr>
                <a:srgbClr val="FFFF99"/>
              </a:buClr>
              <a:buSzPct val="80000"/>
              <a:buFont typeface="Wingdings" panose="05000000000000000000" pitchFamily="2" charset="2"/>
              <a:buNone/>
            </a:pPr>
            <a:r>
              <a:rPr lang="en-US" altLang="en-US" sz="900" b="1">
                <a:solidFill>
                  <a:schemeClr val="bg1"/>
                </a:solidFill>
              </a:rPr>
              <a:t>(Shukri Ahmed FAO/GIEWS)</a:t>
            </a:r>
          </a:p>
        </p:txBody>
      </p:sp>
      <p:graphicFrame>
        <p:nvGraphicFramePr>
          <p:cNvPr id="37894" name="Object 6"/>
          <p:cNvGraphicFramePr>
            <a:graphicFrameLocks noChangeAspect="1"/>
          </p:cNvGraphicFramePr>
          <p:nvPr/>
        </p:nvGraphicFramePr>
        <p:xfrm>
          <a:off x="476250" y="766763"/>
          <a:ext cx="6681788" cy="4800600"/>
        </p:xfrm>
        <a:graphic>
          <a:graphicData uri="http://schemas.openxmlformats.org/presentationml/2006/ole">
            <mc:AlternateContent xmlns:mc="http://schemas.openxmlformats.org/markup-compatibility/2006">
              <mc:Choice xmlns:v="urn:schemas-microsoft-com:vml" Requires="v">
                <p:oleObj spid="_x0000_s37897" name="Chart" r:id="rId3" imgW="9744084" imgH="7000882" progId="Excel.Chart.8">
                  <p:embed/>
                </p:oleObj>
              </mc:Choice>
              <mc:Fallback>
                <p:oleObj name="Chart" r:id="rId3" imgW="9744084" imgH="7000882" progId="Excel.Char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766763"/>
                        <a:ext cx="6681788" cy="4800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5" name="TextBox 3"/>
          <p:cNvSpPr txBox="1">
            <a:spLocks noChangeArrowheads="1"/>
          </p:cNvSpPr>
          <p:nvPr/>
        </p:nvSpPr>
        <p:spPr bwMode="auto">
          <a:xfrm>
            <a:off x="361950" y="276225"/>
            <a:ext cx="790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rgbClr val="FFCC00"/>
                </a:solidFill>
              </a:rPr>
              <a:t>Time series of Northern Rainfed Yields (2000-2007)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CFSAM vs. Ag Stats Reports</a:t>
            </a:r>
          </a:p>
        </p:txBody>
      </p:sp>
      <p:pic>
        <p:nvPicPr>
          <p:cNvPr id="56325" name="Picture 5"/>
          <p:cNvPicPr>
            <a:picLocks noChangeAspect="1" noChangeArrowheads="1"/>
          </p:cNvPicPr>
          <p:nvPr/>
        </p:nvPicPr>
        <p:blipFill>
          <a:blip r:embed="rId2">
            <a:extLst>
              <a:ext uri="{28A0092B-C50C-407E-A947-70E740481C1C}">
                <a14:useLocalDpi xmlns:a14="http://schemas.microsoft.com/office/drawing/2010/main" val="0"/>
              </a:ext>
            </a:extLst>
          </a:blip>
          <a:srcRect l="838" r="1088" b="29756"/>
          <a:stretch>
            <a:fillRect/>
          </a:stretch>
        </p:blipFill>
        <p:spPr bwMode="auto">
          <a:xfrm>
            <a:off x="1341438" y="3341688"/>
            <a:ext cx="6032500" cy="23590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p:cNvPicPr>
            <a:picLocks noChangeAspect="1" noChangeArrowheads="1"/>
          </p:cNvPicPr>
          <p:nvPr/>
        </p:nvPicPr>
        <p:blipFill>
          <a:blip r:embed="rId3">
            <a:extLst>
              <a:ext uri="{28A0092B-C50C-407E-A947-70E740481C1C}">
                <a14:useLocalDpi xmlns:a14="http://schemas.microsoft.com/office/drawing/2010/main" val="0"/>
              </a:ext>
            </a:extLst>
          </a:blip>
          <a:srcRect b="1410"/>
          <a:stretch>
            <a:fillRect/>
          </a:stretch>
        </p:blipFill>
        <p:spPr bwMode="auto">
          <a:xfrm>
            <a:off x="1341438" y="854075"/>
            <a:ext cx="6015037" cy="23590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7" name="TextBox 3"/>
          <p:cNvSpPr txBox="1">
            <a:spLocks noChangeArrowheads="1"/>
          </p:cNvSpPr>
          <p:nvPr/>
        </p:nvSpPr>
        <p:spPr bwMode="auto">
          <a:xfrm>
            <a:off x="342900" y="2736850"/>
            <a:ext cx="982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r"/>
            <a:r>
              <a:rPr lang="en-US" altLang="en-US" sz="2000" b="1">
                <a:solidFill>
                  <a:srgbClr val="FFCC00"/>
                </a:solidFill>
              </a:rPr>
              <a:t>2004</a:t>
            </a:r>
          </a:p>
        </p:txBody>
      </p:sp>
      <p:sp>
        <p:nvSpPr>
          <p:cNvPr id="56328" name="TextBox 3"/>
          <p:cNvSpPr txBox="1">
            <a:spLocks noChangeArrowheads="1"/>
          </p:cNvSpPr>
          <p:nvPr/>
        </p:nvSpPr>
        <p:spPr bwMode="auto">
          <a:xfrm>
            <a:off x="342900" y="5241925"/>
            <a:ext cx="982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r"/>
            <a:r>
              <a:rPr lang="en-US" altLang="en-US" sz="2000" b="1">
                <a:solidFill>
                  <a:srgbClr val="FFCC00"/>
                </a:solidFill>
              </a:rPr>
              <a:t>2005</a:t>
            </a:r>
          </a:p>
        </p:txBody>
      </p:sp>
      <p:sp>
        <p:nvSpPr>
          <p:cNvPr id="56330" name="Rectangle 10"/>
          <p:cNvSpPr>
            <a:spLocks noChangeArrowheads="1"/>
          </p:cNvSpPr>
          <p:nvPr/>
        </p:nvSpPr>
        <p:spPr bwMode="auto">
          <a:xfrm>
            <a:off x="3971925" y="1604963"/>
            <a:ext cx="1622425" cy="87788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3" name="Rectangle 13"/>
          <p:cNvSpPr>
            <a:spLocks noChangeArrowheads="1"/>
          </p:cNvSpPr>
          <p:nvPr/>
        </p:nvSpPr>
        <p:spPr bwMode="auto">
          <a:xfrm>
            <a:off x="4111625" y="4146550"/>
            <a:ext cx="1622425" cy="8778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6336" name="AutoShape 16"/>
          <p:cNvCxnSpPr>
            <a:cxnSpLocks noChangeShapeType="1"/>
            <a:stCxn id="56330" idx="3"/>
            <a:endCxn id="56333" idx="3"/>
          </p:cNvCxnSpPr>
          <p:nvPr/>
        </p:nvCxnSpPr>
        <p:spPr bwMode="auto">
          <a:xfrm>
            <a:off x="5607050" y="2044700"/>
            <a:ext cx="139700" cy="2541588"/>
          </a:xfrm>
          <a:prstGeom prst="bentConnector3">
            <a:avLst>
              <a:gd name="adj1" fmla="val 254546"/>
            </a:avLst>
          </a:prstGeom>
          <a:noFill/>
          <a:ln w="254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37" name="Rectangle 17"/>
          <p:cNvSpPr>
            <a:spLocks noChangeArrowheads="1"/>
          </p:cNvSpPr>
          <p:nvPr/>
        </p:nvSpPr>
        <p:spPr bwMode="auto">
          <a:xfrm>
            <a:off x="7458075" y="2178050"/>
            <a:ext cx="1577975" cy="214153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9" name="Oval 19"/>
          <p:cNvSpPr>
            <a:spLocks noChangeArrowheads="1"/>
          </p:cNvSpPr>
          <p:nvPr/>
        </p:nvSpPr>
        <p:spPr bwMode="auto">
          <a:xfrm>
            <a:off x="5922963" y="3206750"/>
            <a:ext cx="88900" cy="889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6340" name="AutoShape 20"/>
          <p:cNvCxnSpPr>
            <a:cxnSpLocks noChangeShapeType="1"/>
            <a:stCxn id="56339" idx="6"/>
            <a:endCxn id="56337" idx="1"/>
          </p:cNvCxnSpPr>
          <p:nvPr/>
        </p:nvCxnSpPr>
        <p:spPr bwMode="auto">
          <a:xfrm flipV="1">
            <a:off x="6011863" y="3249613"/>
            <a:ext cx="1433512" cy="1587"/>
          </a:xfrm>
          <a:prstGeom prst="bentConnector3">
            <a:avLst>
              <a:gd name="adj1" fmla="val 50389"/>
            </a:avLst>
          </a:prstGeom>
          <a:noFill/>
          <a:ln w="254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41" name="Text Box 21"/>
          <p:cNvSpPr txBox="1">
            <a:spLocks noChangeArrowheads="1"/>
          </p:cNvSpPr>
          <p:nvPr/>
        </p:nvSpPr>
        <p:spPr bwMode="auto">
          <a:xfrm>
            <a:off x="7531100" y="2943225"/>
            <a:ext cx="14414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solidFill>
                  <a:schemeClr val="bg1"/>
                </a:solidFill>
              </a:rPr>
              <a:t>Area  &gt;  2x</a:t>
            </a:r>
          </a:p>
          <a:p>
            <a:pPr algn="ctr">
              <a:spcBef>
                <a:spcPct val="50000"/>
              </a:spcBef>
            </a:pPr>
            <a:r>
              <a:rPr lang="en-US" altLang="en-US" sz="1600" b="1">
                <a:solidFill>
                  <a:schemeClr val="bg1"/>
                </a:solidFill>
              </a:rPr>
              <a:t>Yield  &gt;  3x</a:t>
            </a:r>
          </a:p>
          <a:p>
            <a:pPr algn="ctr">
              <a:spcBef>
                <a:spcPct val="50000"/>
              </a:spcBef>
            </a:pPr>
            <a:r>
              <a:rPr lang="en-US" altLang="en-US" sz="1600" b="1">
                <a:solidFill>
                  <a:schemeClr val="bg1"/>
                </a:solidFill>
              </a:rPr>
              <a:t>Prod.  &gt;  5x</a:t>
            </a:r>
          </a:p>
        </p:txBody>
      </p:sp>
      <p:sp>
        <p:nvSpPr>
          <p:cNvPr id="56342" name="Text Box 22"/>
          <p:cNvSpPr txBox="1">
            <a:spLocks noChangeArrowheads="1"/>
          </p:cNvSpPr>
          <p:nvPr/>
        </p:nvSpPr>
        <p:spPr bwMode="auto">
          <a:xfrm>
            <a:off x="7524750" y="2192338"/>
            <a:ext cx="1433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u="sng">
                <a:solidFill>
                  <a:schemeClr val="bg1"/>
                </a:solidFill>
              </a:rPr>
              <a:t>N. Provinces Increase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Delineating Productive Areas</a:t>
            </a:r>
          </a:p>
        </p:txBody>
      </p:sp>
      <p:grpSp>
        <p:nvGrpSpPr>
          <p:cNvPr id="33799" name="Group 7"/>
          <p:cNvGrpSpPr>
            <a:grpSpLocks/>
          </p:cNvGrpSpPr>
          <p:nvPr/>
        </p:nvGrpSpPr>
        <p:grpSpPr bwMode="auto">
          <a:xfrm>
            <a:off x="1228725" y="769938"/>
            <a:ext cx="6757988" cy="5087937"/>
            <a:chOff x="774" y="485"/>
            <a:chExt cx="4257" cy="3205"/>
          </a:xfrm>
        </p:grpSpPr>
        <p:graphicFrame>
          <p:nvGraphicFramePr>
            <p:cNvPr id="33794" name="Object 2"/>
            <p:cNvGraphicFramePr>
              <a:graphicFrameLocks noChangeAspect="1"/>
            </p:cNvGraphicFramePr>
            <p:nvPr/>
          </p:nvGraphicFramePr>
          <p:xfrm>
            <a:off x="774" y="485"/>
            <a:ext cx="4257" cy="3205"/>
          </p:xfrm>
          <a:graphic>
            <a:graphicData uri="http://schemas.openxmlformats.org/presentationml/2006/ole">
              <mc:AlternateContent xmlns:mc="http://schemas.openxmlformats.org/markup-compatibility/2006">
                <mc:Choice xmlns:v="urn:schemas-microsoft-com:vml" Requires="v">
                  <p:oleObj spid="_x0000_s33802" name="Chart" r:id="rId3" imgW="9744084" imgH="7334393" progId="Excel.Chart.8">
                    <p:embed/>
                  </p:oleObj>
                </mc:Choice>
                <mc:Fallback>
                  <p:oleObj name="Chart" r:id="rId3" imgW="9744084" imgH="7334393"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 y="485"/>
                          <a:ext cx="4257" cy="320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Oval 3"/>
            <p:cNvSpPr>
              <a:spLocks noChangeArrowheads="1"/>
            </p:cNvSpPr>
            <p:nvPr/>
          </p:nvSpPr>
          <p:spPr bwMode="auto">
            <a:xfrm>
              <a:off x="2158" y="1255"/>
              <a:ext cx="163" cy="61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Line 5"/>
            <p:cNvSpPr>
              <a:spLocks noChangeShapeType="1"/>
            </p:cNvSpPr>
            <p:nvPr/>
          </p:nvSpPr>
          <p:spPr bwMode="auto">
            <a:xfrm>
              <a:off x="1090" y="1886"/>
              <a:ext cx="3552"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Text Box 6"/>
            <p:cNvSpPr txBox="1">
              <a:spLocks noChangeArrowheads="1"/>
            </p:cNvSpPr>
            <p:nvPr/>
          </p:nvSpPr>
          <p:spPr bwMode="auto">
            <a:xfrm>
              <a:off x="840" y="1809"/>
              <a:ext cx="3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b="1">
                  <a:solidFill>
                    <a:srgbClr val="FF0000"/>
                  </a:solidFill>
                </a:rPr>
                <a:t>0.35</a:t>
              </a:r>
            </a:p>
          </p:txBody>
        </p:sp>
      </p:grpSp>
      <p:sp>
        <p:nvSpPr>
          <p:cNvPr id="33800" name="Text Box 8"/>
          <p:cNvSpPr txBox="1">
            <a:spLocks noChangeArrowheads="1"/>
          </p:cNvSpPr>
          <p:nvPr/>
        </p:nvSpPr>
        <p:spPr bwMode="auto">
          <a:xfrm>
            <a:off x="4752975" y="2695575"/>
            <a:ext cx="2609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t>NDVI productivity threshold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ASTER Data for time of Max NDVI</a:t>
            </a:r>
          </a:p>
        </p:txBody>
      </p:sp>
      <p:pic>
        <p:nvPicPr>
          <p:cNvPr id="38919" name="Picture 7" descr="ASTER_acquisitions_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450" y="733425"/>
            <a:ext cx="5021263" cy="2974975"/>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aster_hirat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50" y="3943350"/>
            <a:ext cx="25019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38921" name="Picture 9" descr="ndvi_hirat_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925" y="3944938"/>
            <a:ext cx="2501900" cy="1924050"/>
          </a:xfrm>
          <a:prstGeom prst="rect">
            <a:avLst/>
          </a:prstGeom>
          <a:noFill/>
          <a:extLst>
            <a:ext uri="{909E8E84-426E-40DD-AFC4-6F175D3DCCD1}">
              <a14:hiddenFill xmlns:a14="http://schemas.microsoft.com/office/drawing/2010/main">
                <a:solidFill>
                  <a:srgbClr val="FFFFFF"/>
                </a:solidFill>
              </a14:hiddenFill>
            </a:ext>
          </a:extLst>
        </p:spPr>
      </p:pic>
      <p:sp>
        <p:nvSpPr>
          <p:cNvPr id="38923" name="Rectangle 8"/>
          <p:cNvSpPr>
            <a:spLocks noChangeArrowheads="1"/>
          </p:cNvSpPr>
          <p:nvPr/>
        </p:nvSpPr>
        <p:spPr bwMode="auto">
          <a:xfrm>
            <a:off x="377825" y="987425"/>
            <a:ext cx="33718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80000"/>
              <a:buFont typeface="Wingdings" panose="05000000000000000000" pitchFamily="2" charset="2"/>
              <a:buChar char="§"/>
            </a:pPr>
            <a:r>
              <a:rPr lang="en-US" altLang="en-US" sz="1600" b="1">
                <a:solidFill>
                  <a:schemeClr val="bg1"/>
                </a:solidFill>
              </a:rPr>
              <a:t> </a:t>
            </a:r>
            <a:r>
              <a:rPr lang="en-US" altLang="en-US" sz="1800" b="1">
                <a:solidFill>
                  <a:schemeClr val="bg1"/>
                </a:solidFill>
              </a:rPr>
              <a:t>Seven ASTER 15m images were acquired for the time of maximum NDVI (Apr- May).</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a:p>
            <a:pPr>
              <a:spcBef>
                <a:spcPct val="20000"/>
              </a:spcBef>
              <a:buClr>
                <a:srgbClr val="FFFF99"/>
              </a:buClr>
              <a:buSzPct val="80000"/>
              <a:buFont typeface="Wingdings" panose="05000000000000000000" pitchFamily="2" charset="2"/>
              <a:buChar char="§"/>
            </a:pPr>
            <a:r>
              <a:rPr lang="en-US" altLang="en-US" sz="1800" b="1">
                <a:solidFill>
                  <a:schemeClr val="bg1"/>
                </a:solidFill>
              </a:rPr>
              <a:t> Used as a guide to identify a productivity threshold value and to ‘validate’ the NDVI magnitude differences with higher resolution data.</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a:p>
            <a:pPr>
              <a:spcBef>
                <a:spcPct val="20000"/>
              </a:spcBef>
              <a:buClr>
                <a:srgbClr val="FFFF99"/>
              </a:buClr>
              <a:buSzPct val="80000"/>
              <a:buFont typeface="Wingdings" panose="05000000000000000000" pitchFamily="2" charset="2"/>
              <a:buChar char="§"/>
            </a:pPr>
            <a:r>
              <a:rPr lang="en-US" altLang="en-US" sz="1800" b="1">
                <a:solidFill>
                  <a:schemeClr val="bg1"/>
                </a:solidFill>
              </a:rPr>
              <a:t> MODIS 250m NDVI was very effective at capturing this variability.</a:t>
            </a:r>
            <a:r>
              <a:rPr lang="en-US" altLang="en-US" sz="2000" b="1">
                <a:solidFill>
                  <a:schemeClr val="bg1"/>
                </a:solidFill>
              </a:rPr>
              <a:t> </a:t>
            </a:r>
          </a:p>
        </p:txBody>
      </p:sp>
      <p:sp>
        <p:nvSpPr>
          <p:cNvPr id="38924" name="Text Box 12"/>
          <p:cNvSpPr txBox="1">
            <a:spLocks noChangeArrowheads="1"/>
          </p:cNvSpPr>
          <p:nvPr/>
        </p:nvSpPr>
        <p:spPr bwMode="auto">
          <a:xfrm>
            <a:off x="3925888" y="3698875"/>
            <a:ext cx="23129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solidFill>
                  <a:schemeClr val="bg1"/>
                </a:solidFill>
              </a:rPr>
              <a:t>ASTER – May 20, 2008</a:t>
            </a:r>
          </a:p>
        </p:txBody>
      </p:sp>
      <p:sp>
        <p:nvSpPr>
          <p:cNvPr id="38925" name="Text Box 13"/>
          <p:cNvSpPr txBox="1">
            <a:spLocks noChangeArrowheads="1"/>
          </p:cNvSpPr>
          <p:nvPr/>
        </p:nvSpPr>
        <p:spPr bwMode="auto">
          <a:xfrm>
            <a:off x="6469063" y="3698875"/>
            <a:ext cx="23129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solidFill>
                  <a:schemeClr val="bg1"/>
                </a:solidFill>
              </a:rPr>
              <a:t>Max NDVI – May 8 - 23, 2008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based on 0.35 Max NDVI </a:t>
            </a:r>
          </a:p>
        </p:txBody>
      </p:sp>
      <p:pic>
        <p:nvPicPr>
          <p:cNvPr id="39941" name="Picture 5" descr="Balkh_AST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238" y="1125538"/>
            <a:ext cx="6149975" cy="4659312"/>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Balkh_reference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887413"/>
            <a:ext cx="2079625" cy="1608137"/>
          </a:xfrm>
          <a:prstGeom prst="rect">
            <a:avLst/>
          </a:prstGeom>
          <a:noFill/>
          <a:extLst>
            <a:ext uri="{909E8E84-426E-40DD-AFC4-6F175D3DCCD1}">
              <a14:hiddenFill xmlns:a14="http://schemas.microsoft.com/office/drawing/2010/main">
                <a:solidFill>
                  <a:srgbClr val="FFFFFF"/>
                </a:solidFill>
              </a14:hiddenFill>
            </a:ext>
          </a:extLst>
        </p:spPr>
      </p:pic>
      <p:grpSp>
        <p:nvGrpSpPr>
          <p:cNvPr id="39950" name="Group 14"/>
          <p:cNvGrpSpPr>
            <a:grpSpLocks/>
          </p:cNvGrpSpPr>
          <p:nvPr/>
        </p:nvGrpSpPr>
        <p:grpSpPr bwMode="auto">
          <a:xfrm>
            <a:off x="476250" y="5421313"/>
            <a:ext cx="2047875" cy="300037"/>
            <a:chOff x="300" y="1663"/>
            <a:chExt cx="1290" cy="189"/>
          </a:xfrm>
        </p:grpSpPr>
        <p:pic>
          <p:nvPicPr>
            <p:cNvPr id="399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 y="1663"/>
              <a:ext cx="385"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6" name="Text Box 10"/>
            <p:cNvSpPr txBox="1">
              <a:spLocks noChangeArrowheads="1"/>
            </p:cNvSpPr>
            <p:nvPr/>
          </p:nvSpPr>
          <p:spPr bwMode="auto">
            <a:xfrm>
              <a:off x="666" y="1674"/>
              <a:ext cx="92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00" b="1">
                  <a:solidFill>
                    <a:schemeClr val="bg1"/>
                  </a:solidFill>
                </a:rPr>
                <a:t>Rangeland/Rainfed</a:t>
              </a:r>
            </a:p>
          </p:txBody>
        </p:sp>
      </p:grpSp>
      <p:sp>
        <p:nvSpPr>
          <p:cNvPr id="39948" name="Text Box 12"/>
          <p:cNvSpPr txBox="1">
            <a:spLocks noChangeArrowheads="1"/>
          </p:cNvSpPr>
          <p:nvPr/>
        </p:nvSpPr>
        <p:spPr bwMode="auto">
          <a:xfrm>
            <a:off x="2657475" y="714375"/>
            <a:ext cx="484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chemeClr val="bg1"/>
                </a:solidFill>
              </a:rPr>
              <a:t>Large irrigation area in Balkh Province</a:t>
            </a:r>
          </a:p>
        </p:txBody>
      </p:sp>
      <p:sp>
        <p:nvSpPr>
          <p:cNvPr id="39949" name="Text Box 13"/>
          <p:cNvSpPr txBox="1">
            <a:spLocks noChangeArrowheads="1"/>
          </p:cNvSpPr>
          <p:nvPr/>
        </p:nvSpPr>
        <p:spPr bwMode="auto">
          <a:xfrm>
            <a:off x="361950" y="4286250"/>
            <a:ext cx="220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bg1"/>
                </a:solidFill>
              </a:rPr>
              <a:t>ASTER 15m  May 15, 2007</a:t>
            </a:r>
          </a:p>
        </p:txBody>
      </p:sp>
      <p:grpSp>
        <p:nvGrpSpPr>
          <p:cNvPr id="39954" name="Group 18"/>
          <p:cNvGrpSpPr>
            <a:grpSpLocks/>
          </p:cNvGrpSpPr>
          <p:nvPr/>
        </p:nvGrpSpPr>
        <p:grpSpPr bwMode="auto">
          <a:xfrm>
            <a:off x="6438900" y="4581525"/>
            <a:ext cx="1371600" cy="365125"/>
            <a:chOff x="4056" y="2886"/>
            <a:chExt cx="864" cy="230"/>
          </a:xfrm>
        </p:grpSpPr>
        <p:sp>
          <p:nvSpPr>
            <p:cNvPr id="39952" name="Oval 16"/>
            <p:cNvSpPr>
              <a:spLocks noChangeArrowheads="1"/>
            </p:cNvSpPr>
            <p:nvPr/>
          </p:nvSpPr>
          <p:spPr bwMode="auto">
            <a:xfrm>
              <a:off x="4056" y="3060"/>
              <a:ext cx="56" cy="56"/>
            </a:xfrm>
            <a:prstGeom prst="ellipse">
              <a:avLst/>
            </a:prstGeom>
            <a:solidFill>
              <a:srgbClr val="800000"/>
            </a:solidFill>
            <a:ln w="158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3" name="Text Box 17"/>
            <p:cNvSpPr txBox="1">
              <a:spLocks noChangeArrowheads="1"/>
            </p:cNvSpPr>
            <p:nvPr/>
          </p:nvSpPr>
          <p:spPr bwMode="auto">
            <a:xfrm>
              <a:off x="4056" y="2886"/>
              <a:ext cx="864" cy="1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effectLst>
                    <a:outerShdw blurRad="38100" dist="38100" dir="2700000" algn="tl">
                      <a:srgbClr val="FFFFFF"/>
                    </a:outerShdw>
                  </a:effectLst>
                </a:rPr>
                <a:t>Mazar-e Sharif</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based on 0.35 Max NDVI </a:t>
            </a:r>
          </a:p>
        </p:txBody>
      </p:sp>
      <p:pic>
        <p:nvPicPr>
          <p:cNvPr id="40964" name="Picture 4" descr="Balkh_referenc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887413"/>
            <a:ext cx="2079625" cy="1608137"/>
          </a:xfrm>
          <a:prstGeom prst="rect">
            <a:avLst/>
          </a:prstGeom>
          <a:noFill/>
          <a:extLst>
            <a:ext uri="{909E8E84-426E-40DD-AFC4-6F175D3DCCD1}">
              <a14:hiddenFill xmlns:a14="http://schemas.microsoft.com/office/drawing/2010/main">
                <a:solidFill>
                  <a:srgbClr val="FFFFFF"/>
                </a:solidFill>
              </a14:hiddenFill>
            </a:ext>
          </a:extLst>
        </p:spPr>
      </p:pic>
      <p:grpSp>
        <p:nvGrpSpPr>
          <p:cNvPr id="40970" name="Group 10"/>
          <p:cNvGrpSpPr>
            <a:grpSpLocks/>
          </p:cNvGrpSpPr>
          <p:nvPr/>
        </p:nvGrpSpPr>
        <p:grpSpPr bwMode="auto">
          <a:xfrm>
            <a:off x="476250" y="5419725"/>
            <a:ext cx="2047875" cy="300038"/>
            <a:chOff x="300" y="1663"/>
            <a:chExt cx="1290" cy="189"/>
          </a:xfrm>
        </p:grpSpPr>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 y="1663"/>
              <a:ext cx="385"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Text Box 6"/>
            <p:cNvSpPr txBox="1">
              <a:spLocks noChangeArrowheads="1"/>
            </p:cNvSpPr>
            <p:nvPr/>
          </p:nvSpPr>
          <p:spPr bwMode="auto">
            <a:xfrm>
              <a:off x="666" y="1674"/>
              <a:ext cx="92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00" b="1">
                  <a:solidFill>
                    <a:schemeClr val="bg1"/>
                  </a:solidFill>
                </a:rPr>
                <a:t>Rangeland/Rainfed</a:t>
              </a:r>
            </a:p>
          </p:txBody>
        </p:sp>
      </p:grpSp>
      <p:sp>
        <p:nvSpPr>
          <p:cNvPr id="40967" name="Text Box 7"/>
          <p:cNvSpPr txBox="1">
            <a:spLocks noChangeArrowheads="1"/>
          </p:cNvSpPr>
          <p:nvPr/>
        </p:nvSpPr>
        <p:spPr bwMode="auto">
          <a:xfrm>
            <a:off x="2657475" y="714375"/>
            <a:ext cx="484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chemeClr val="bg1"/>
                </a:solidFill>
              </a:rPr>
              <a:t>Large irrigation area in Balkh Province</a:t>
            </a:r>
          </a:p>
        </p:txBody>
      </p:sp>
      <p:sp>
        <p:nvSpPr>
          <p:cNvPr id="40968" name="Text Box 8"/>
          <p:cNvSpPr txBox="1">
            <a:spLocks noChangeArrowheads="1"/>
          </p:cNvSpPr>
          <p:nvPr/>
        </p:nvSpPr>
        <p:spPr bwMode="auto">
          <a:xfrm>
            <a:off x="361950" y="4286250"/>
            <a:ext cx="220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bg1"/>
                </a:solidFill>
              </a:rPr>
              <a:t>NDVI Maximum  May 2007</a:t>
            </a:r>
          </a:p>
        </p:txBody>
      </p:sp>
      <p:grpSp>
        <p:nvGrpSpPr>
          <p:cNvPr id="40977" name="Group 17"/>
          <p:cNvGrpSpPr>
            <a:grpSpLocks/>
          </p:cNvGrpSpPr>
          <p:nvPr/>
        </p:nvGrpSpPr>
        <p:grpSpPr bwMode="auto">
          <a:xfrm>
            <a:off x="2659063" y="1123950"/>
            <a:ext cx="6151562" cy="4660900"/>
            <a:chOff x="1675" y="708"/>
            <a:chExt cx="3875" cy="2936"/>
          </a:xfrm>
        </p:grpSpPr>
        <p:pic>
          <p:nvPicPr>
            <p:cNvPr id="40969" name="Picture 9" descr="Balkh_NDmax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5" y="708"/>
              <a:ext cx="3875" cy="2936"/>
            </a:xfrm>
            <a:prstGeom prst="rect">
              <a:avLst/>
            </a:prstGeom>
            <a:noFill/>
            <a:extLst>
              <a:ext uri="{909E8E84-426E-40DD-AFC4-6F175D3DCCD1}">
                <a14:hiddenFill xmlns:a14="http://schemas.microsoft.com/office/drawing/2010/main">
                  <a:solidFill>
                    <a:srgbClr val="FFFFFF"/>
                  </a:solidFill>
                </a14:hiddenFill>
              </a:ext>
            </a:extLst>
          </p:spPr>
        </p:pic>
        <p:pic>
          <p:nvPicPr>
            <p:cNvPr id="40975" name="Picture 15"/>
            <p:cNvPicPr>
              <a:picLocks noChangeAspect="1" noChangeArrowheads="1"/>
            </p:cNvPicPr>
            <p:nvPr/>
          </p:nvPicPr>
          <p:blipFill>
            <a:blip r:embed="rId5">
              <a:extLst>
                <a:ext uri="{28A0092B-C50C-407E-A947-70E740481C1C}">
                  <a14:useLocalDpi xmlns:a14="http://schemas.microsoft.com/office/drawing/2010/main" val="0"/>
                </a:ext>
              </a:extLst>
            </a:blip>
            <a:srcRect l="5882" t="1494" b="4108"/>
            <a:stretch>
              <a:fillRect/>
            </a:stretch>
          </p:blipFill>
          <p:spPr bwMode="auto">
            <a:xfrm>
              <a:off x="5019" y="1263"/>
              <a:ext cx="480" cy="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978" name="Group 18"/>
          <p:cNvGrpSpPr>
            <a:grpSpLocks/>
          </p:cNvGrpSpPr>
          <p:nvPr/>
        </p:nvGrpSpPr>
        <p:grpSpPr bwMode="auto">
          <a:xfrm>
            <a:off x="6438900" y="4581525"/>
            <a:ext cx="1371600" cy="365125"/>
            <a:chOff x="4056" y="2886"/>
            <a:chExt cx="864" cy="230"/>
          </a:xfrm>
        </p:grpSpPr>
        <p:sp>
          <p:nvSpPr>
            <p:cNvPr id="40979" name="Oval 19"/>
            <p:cNvSpPr>
              <a:spLocks noChangeArrowheads="1"/>
            </p:cNvSpPr>
            <p:nvPr/>
          </p:nvSpPr>
          <p:spPr bwMode="auto">
            <a:xfrm>
              <a:off x="4056" y="3060"/>
              <a:ext cx="56" cy="56"/>
            </a:xfrm>
            <a:prstGeom prst="ellipse">
              <a:avLst/>
            </a:prstGeom>
            <a:solidFill>
              <a:srgbClr val="800000"/>
            </a:solidFill>
            <a:ln w="158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Text Box 20"/>
            <p:cNvSpPr txBox="1">
              <a:spLocks noChangeArrowheads="1"/>
            </p:cNvSpPr>
            <p:nvPr/>
          </p:nvSpPr>
          <p:spPr bwMode="auto">
            <a:xfrm>
              <a:off x="4056" y="2886"/>
              <a:ext cx="864" cy="1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effectLst>
                    <a:outerShdw blurRad="38100" dist="38100" dir="2700000" algn="tl">
                      <a:srgbClr val="FFFFFF"/>
                    </a:outerShdw>
                  </a:effectLst>
                </a:rPr>
                <a:t>Mazar-e Sharif</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based on 0.35 Max NDVI </a:t>
            </a:r>
          </a:p>
        </p:txBody>
      </p:sp>
      <p:pic>
        <p:nvPicPr>
          <p:cNvPr id="43011" name="Picture 3" descr="Balkh_referenc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887413"/>
            <a:ext cx="2079625" cy="1608137"/>
          </a:xfrm>
          <a:prstGeom prst="rect">
            <a:avLst/>
          </a:prstGeom>
          <a:noFill/>
          <a:extLst>
            <a:ext uri="{909E8E84-426E-40DD-AFC4-6F175D3DCCD1}">
              <a14:hiddenFill xmlns:a14="http://schemas.microsoft.com/office/drawing/2010/main">
                <a:solidFill>
                  <a:srgbClr val="FFFFFF"/>
                </a:solidFill>
              </a14:hiddenFill>
            </a:ext>
          </a:extLst>
        </p:spPr>
      </p:pic>
      <p:grpSp>
        <p:nvGrpSpPr>
          <p:cNvPr id="43021" name="Group 13"/>
          <p:cNvGrpSpPr>
            <a:grpSpLocks/>
          </p:cNvGrpSpPr>
          <p:nvPr/>
        </p:nvGrpSpPr>
        <p:grpSpPr bwMode="auto">
          <a:xfrm>
            <a:off x="476250" y="5097463"/>
            <a:ext cx="2047875" cy="300037"/>
            <a:chOff x="300" y="1663"/>
            <a:chExt cx="1290" cy="189"/>
          </a:xfrm>
        </p:grpSpPr>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 y="1663"/>
              <a:ext cx="385"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5"/>
            <p:cNvSpPr txBox="1">
              <a:spLocks noChangeArrowheads="1"/>
            </p:cNvSpPr>
            <p:nvPr/>
          </p:nvSpPr>
          <p:spPr bwMode="auto">
            <a:xfrm>
              <a:off x="666" y="1674"/>
              <a:ext cx="92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00" b="1">
                  <a:solidFill>
                    <a:schemeClr val="bg1"/>
                  </a:solidFill>
                </a:rPr>
                <a:t>Rangeland/Rainfed</a:t>
              </a:r>
            </a:p>
          </p:txBody>
        </p:sp>
      </p:grpSp>
      <p:sp>
        <p:nvSpPr>
          <p:cNvPr id="43014" name="Text Box 6"/>
          <p:cNvSpPr txBox="1">
            <a:spLocks noChangeArrowheads="1"/>
          </p:cNvSpPr>
          <p:nvPr/>
        </p:nvSpPr>
        <p:spPr bwMode="auto">
          <a:xfrm>
            <a:off x="2657475" y="714375"/>
            <a:ext cx="484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chemeClr val="bg1"/>
                </a:solidFill>
              </a:rPr>
              <a:t>Large irrigation area in Balkh Province</a:t>
            </a:r>
          </a:p>
        </p:txBody>
      </p:sp>
      <p:sp>
        <p:nvSpPr>
          <p:cNvPr id="43015" name="Text Box 7"/>
          <p:cNvSpPr txBox="1">
            <a:spLocks noChangeArrowheads="1"/>
          </p:cNvSpPr>
          <p:nvPr/>
        </p:nvSpPr>
        <p:spPr bwMode="auto">
          <a:xfrm>
            <a:off x="361950" y="3819525"/>
            <a:ext cx="2209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bg1"/>
                </a:solidFill>
              </a:rPr>
              <a:t>NDVI Maximum  w/ 0.35 threshold May 2007</a:t>
            </a:r>
          </a:p>
        </p:txBody>
      </p:sp>
      <p:grpSp>
        <p:nvGrpSpPr>
          <p:cNvPr id="43022" name="Group 14"/>
          <p:cNvGrpSpPr>
            <a:grpSpLocks/>
          </p:cNvGrpSpPr>
          <p:nvPr/>
        </p:nvGrpSpPr>
        <p:grpSpPr bwMode="auto">
          <a:xfrm>
            <a:off x="476250" y="5448300"/>
            <a:ext cx="2057400" cy="301625"/>
            <a:chOff x="300" y="1932"/>
            <a:chExt cx="1296" cy="190"/>
          </a:xfrm>
        </p:grpSpPr>
        <p:sp>
          <p:nvSpPr>
            <p:cNvPr id="43019" name="Rectangle 11"/>
            <p:cNvSpPr>
              <a:spLocks noChangeArrowheads="1"/>
            </p:cNvSpPr>
            <p:nvPr/>
          </p:nvSpPr>
          <p:spPr bwMode="auto">
            <a:xfrm>
              <a:off x="300" y="1932"/>
              <a:ext cx="386" cy="190"/>
            </a:xfrm>
            <a:prstGeom prst="rect">
              <a:avLst/>
            </a:prstGeom>
            <a:solidFill>
              <a:srgbClr val="44658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0" name="Text Box 12"/>
            <p:cNvSpPr txBox="1">
              <a:spLocks noChangeArrowheads="1"/>
            </p:cNvSpPr>
            <p:nvPr/>
          </p:nvSpPr>
          <p:spPr bwMode="auto">
            <a:xfrm>
              <a:off x="672" y="1950"/>
              <a:ext cx="92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00" b="1">
                  <a:solidFill>
                    <a:schemeClr val="bg1"/>
                  </a:solidFill>
                </a:rPr>
                <a:t>&gt; 0.35 NDVI Max</a:t>
              </a:r>
            </a:p>
          </p:txBody>
        </p:sp>
      </p:grpSp>
      <p:grpSp>
        <p:nvGrpSpPr>
          <p:cNvPr id="43027" name="Group 19"/>
          <p:cNvGrpSpPr>
            <a:grpSpLocks/>
          </p:cNvGrpSpPr>
          <p:nvPr/>
        </p:nvGrpSpPr>
        <p:grpSpPr bwMode="auto">
          <a:xfrm>
            <a:off x="2659063" y="1123950"/>
            <a:ext cx="6151562" cy="4660900"/>
            <a:chOff x="1675" y="708"/>
            <a:chExt cx="3875" cy="2936"/>
          </a:xfrm>
        </p:grpSpPr>
        <p:pic>
          <p:nvPicPr>
            <p:cNvPr id="43023" name="Picture 15" descr="Balkh_thresh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5" y="708"/>
              <a:ext cx="3875" cy="2936"/>
            </a:xfrm>
            <a:prstGeom prst="rect">
              <a:avLst/>
            </a:prstGeom>
            <a:noFill/>
            <a:extLst>
              <a:ext uri="{909E8E84-426E-40DD-AFC4-6F175D3DCCD1}">
                <a14:hiddenFill xmlns:a14="http://schemas.microsoft.com/office/drawing/2010/main">
                  <a:solidFill>
                    <a:srgbClr val="FFFFFF"/>
                  </a:solidFill>
                </a14:hiddenFill>
              </a:ext>
            </a:extLst>
          </p:spPr>
        </p:pic>
        <p:pic>
          <p:nvPicPr>
            <p:cNvPr id="43026" name="Picture 18"/>
            <p:cNvPicPr>
              <a:picLocks noChangeAspect="1" noChangeArrowheads="1"/>
            </p:cNvPicPr>
            <p:nvPr/>
          </p:nvPicPr>
          <p:blipFill>
            <a:blip r:embed="rId5">
              <a:extLst>
                <a:ext uri="{28A0092B-C50C-407E-A947-70E740481C1C}">
                  <a14:useLocalDpi xmlns:a14="http://schemas.microsoft.com/office/drawing/2010/main" val="0"/>
                </a:ext>
              </a:extLst>
            </a:blip>
            <a:srcRect l="5882" t="1494" b="4108"/>
            <a:stretch>
              <a:fillRect/>
            </a:stretch>
          </p:blipFill>
          <p:spPr bwMode="auto">
            <a:xfrm>
              <a:off x="5019" y="1263"/>
              <a:ext cx="480" cy="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028" name="Group 20"/>
          <p:cNvGrpSpPr>
            <a:grpSpLocks/>
          </p:cNvGrpSpPr>
          <p:nvPr/>
        </p:nvGrpSpPr>
        <p:grpSpPr bwMode="auto">
          <a:xfrm>
            <a:off x="6438900" y="4581525"/>
            <a:ext cx="1371600" cy="365125"/>
            <a:chOff x="4056" y="2886"/>
            <a:chExt cx="864" cy="230"/>
          </a:xfrm>
        </p:grpSpPr>
        <p:sp>
          <p:nvSpPr>
            <p:cNvPr id="43029" name="Oval 21"/>
            <p:cNvSpPr>
              <a:spLocks noChangeArrowheads="1"/>
            </p:cNvSpPr>
            <p:nvPr/>
          </p:nvSpPr>
          <p:spPr bwMode="auto">
            <a:xfrm>
              <a:off x="4056" y="3060"/>
              <a:ext cx="56" cy="56"/>
            </a:xfrm>
            <a:prstGeom prst="ellipse">
              <a:avLst/>
            </a:prstGeom>
            <a:solidFill>
              <a:srgbClr val="800000"/>
            </a:solidFill>
            <a:ln w="158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0" name="Text Box 22"/>
            <p:cNvSpPr txBox="1">
              <a:spLocks noChangeArrowheads="1"/>
            </p:cNvSpPr>
            <p:nvPr/>
          </p:nvSpPr>
          <p:spPr bwMode="auto">
            <a:xfrm>
              <a:off x="4056" y="2886"/>
              <a:ext cx="864" cy="1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effectLst>
                    <a:outerShdw blurRad="38100" dist="38100" dir="2700000" algn="tl">
                      <a:srgbClr val="FFFFFF"/>
                    </a:outerShdw>
                  </a:effectLst>
                </a:rPr>
                <a:t>Mazar-e Sharif</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ast_balkhzoom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466850"/>
            <a:ext cx="4175125" cy="3163888"/>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threshnd_balkhzoom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963" y="1482725"/>
            <a:ext cx="4176712" cy="3165475"/>
          </a:xfrm>
          <a:prstGeom prst="rect">
            <a:avLst/>
          </a:prstGeom>
          <a:noFill/>
          <a:extLst>
            <a:ext uri="{909E8E84-426E-40DD-AFC4-6F175D3DCCD1}">
              <a14:hiddenFill xmlns:a14="http://schemas.microsoft.com/office/drawing/2010/main">
                <a:solidFill>
                  <a:srgbClr val="FFFFFF"/>
                </a:solidFill>
              </a14:hiddenFill>
            </a:ext>
          </a:extLst>
        </p:spPr>
      </p:pic>
      <p:sp>
        <p:nvSpPr>
          <p:cNvPr id="57350" name="Rectangle 5"/>
          <p:cNvSpPr>
            <a:spLocks noChangeArrowheads="1"/>
          </p:cNvSpPr>
          <p:nvPr/>
        </p:nvSpPr>
        <p:spPr bwMode="auto">
          <a:xfrm>
            <a:off x="371475" y="4749800"/>
            <a:ext cx="86582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NDVI threshold values of &gt; 0.35 show good spatial agreement with the productive areas in the ASTER scene.</a:t>
            </a:r>
          </a:p>
          <a:p>
            <a:pPr>
              <a:spcBef>
                <a:spcPct val="20000"/>
              </a:spcBef>
              <a:buClr>
                <a:srgbClr val="FFFF99"/>
              </a:buClr>
              <a:buSzPct val="125000"/>
              <a:buFont typeface="Wingdings" panose="05000000000000000000" pitchFamily="2" charset="2"/>
              <a:buChar char="§"/>
            </a:pPr>
            <a:r>
              <a:rPr lang="en-US" altLang="en-US" sz="1600" b="1">
                <a:solidFill>
                  <a:schemeClr val="bg1"/>
                </a:solidFill>
              </a:rPr>
              <a:t>Productive area measurements were calculated for each province within the 1993 defined irrigated and rainfed areas and summarized for each year.</a:t>
            </a:r>
          </a:p>
        </p:txBody>
      </p:sp>
      <p:sp>
        <p:nvSpPr>
          <p:cNvPr id="57351"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based on 0.35 Max NDVI </a:t>
            </a:r>
          </a:p>
        </p:txBody>
      </p:sp>
      <p:sp>
        <p:nvSpPr>
          <p:cNvPr id="57352" name="Text Box 8"/>
          <p:cNvSpPr txBox="1">
            <a:spLocks noChangeArrowheads="1"/>
          </p:cNvSpPr>
          <p:nvPr/>
        </p:nvSpPr>
        <p:spPr bwMode="auto">
          <a:xfrm>
            <a:off x="476250" y="971550"/>
            <a:ext cx="417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bg1"/>
                </a:solidFill>
              </a:rPr>
              <a:t>ASTER 15m  May 15, 2007</a:t>
            </a:r>
          </a:p>
        </p:txBody>
      </p:sp>
      <p:sp>
        <p:nvSpPr>
          <p:cNvPr id="57353" name="Text Box 9"/>
          <p:cNvSpPr txBox="1">
            <a:spLocks noChangeArrowheads="1"/>
          </p:cNvSpPr>
          <p:nvPr/>
        </p:nvSpPr>
        <p:spPr bwMode="auto">
          <a:xfrm>
            <a:off x="4673600" y="1038225"/>
            <a:ext cx="4316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chemeClr val="bg1"/>
                </a:solidFill>
              </a:rPr>
              <a:t>NDVI Max w/ 0.35 threshold- May 2007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by Province (Irrigated)</a:t>
            </a:r>
          </a:p>
        </p:txBody>
      </p:sp>
      <p:graphicFrame>
        <p:nvGraphicFramePr>
          <p:cNvPr id="44038" name="Object 6"/>
          <p:cNvGraphicFramePr>
            <a:graphicFrameLocks noGrp="1" noChangeAspect="1"/>
          </p:cNvGraphicFramePr>
          <p:nvPr>
            <p:ph/>
          </p:nvPr>
        </p:nvGraphicFramePr>
        <p:xfrm>
          <a:off x="1606550" y="742950"/>
          <a:ext cx="6326188" cy="4802188"/>
        </p:xfrm>
        <a:graphic>
          <a:graphicData uri="http://schemas.openxmlformats.org/presentationml/2006/ole">
            <mc:AlternateContent xmlns:mc="http://schemas.openxmlformats.org/markup-compatibility/2006">
              <mc:Choice xmlns:v="urn:schemas-microsoft-com:vml" Requires="v">
                <p:oleObj spid="_x0000_s44043" name="Chart" r:id="rId3" imgW="9744084" imgH="7400780" progId="Excel.Chart.8">
                  <p:embed/>
                </p:oleObj>
              </mc:Choice>
              <mc:Fallback>
                <p:oleObj name="Chart" r:id="rId3" imgW="9744084" imgH="7400780" progId="Excel.Char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50" y="742950"/>
                        <a:ext cx="6326188" cy="4802188"/>
                      </a:xfrm>
                      <a:prstGeom prst="rect">
                        <a:avLst/>
                      </a:prstGeom>
                      <a:solidFill>
                        <a:schemeClr val="bg1"/>
                      </a:solidFill>
                      <a:ln>
                        <a:noFill/>
                      </a:ln>
                      <a:effectLst/>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1" name="Rectangle 5"/>
          <p:cNvSpPr>
            <a:spLocks noChangeArrowheads="1"/>
          </p:cNvSpPr>
          <p:nvPr/>
        </p:nvSpPr>
        <p:spPr bwMode="auto">
          <a:xfrm>
            <a:off x="855663" y="5559425"/>
            <a:ext cx="7392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Somewhat consistent productive areas are found in the NE provinces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46075" y="152400"/>
            <a:ext cx="8305800" cy="990600"/>
          </a:xfrm>
          <a:noFill/>
        </p:spPr>
        <p:txBody>
          <a:bodyPr/>
          <a:lstStyle/>
          <a:p>
            <a:r>
              <a:rPr lang="en-US" altLang="en-US" sz="2800" smtClean="0"/>
              <a:t>Data Inputs</a:t>
            </a:r>
          </a:p>
        </p:txBody>
      </p:sp>
      <p:sp>
        <p:nvSpPr>
          <p:cNvPr id="12291" name="Rectangle 3"/>
          <p:cNvSpPr>
            <a:spLocks noGrp="1" noChangeArrowheads="1"/>
          </p:cNvSpPr>
          <p:nvPr>
            <p:ph type="body" idx="1"/>
          </p:nvPr>
        </p:nvSpPr>
        <p:spPr>
          <a:xfrm>
            <a:off x="344488" y="1295400"/>
            <a:ext cx="8229600" cy="4413250"/>
          </a:xfrm>
          <a:noFill/>
        </p:spPr>
        <p:txBody>
          <a:bodyPr/>
          <a:lstStyle/>
          <a:p>
            <a:r>
              <a:rPr lang="en-US" altLang="en-US" sz="2400" smtClean="0"/>
              <a:t>MODIS 250m Normalized Difference Vegetation Index (NDVI) 2000-2008 </a:t>
            </a:r>
          </a:p>
          <a:p>
            <a:pPr lvl="1"/>
            <a:r>
              <a:rPr lang="en-US" altLang="en-US" sz="2000" smtClean="0"/>
              <a:t>Temporally Smoothed</a:t>
            </a:r>
          </a:p>
          <a:p>
            <a:pPr lvl="1"/>
            <a:r>
              <a:rPr lang="en-US" altLang="en-US" sz="2000" smtClean="0"/>
              <a:t>Masked for Irrigated and Rainfed Agriculture</a:t>
            </a:r>
          </a:p>
          <a:p>
            <a:pPr lvl="1"/>
            <a:r>
              <a:rPr lang="en-US" altLang="en-US" sz="2000" smtClean="0"/>
              <a:t>Spatially averaged, ranked, by year, at national and provincial levels </a:t>
            </a:r>
          </a:p>
          <a:p>
            <a:pPr lvl="1">
              <a:buFont typeface="Wingdings" panose="05000000000000000000" pitchFamily="2" charset="2"/>
              <a:buNone/>
            </a:pPr>
            <a:endParaRPr lang="en-US" altLang="en-US" sz="2000" smtClean="0"/>
          </a:p>
          <a:p>
            <a:r>
              <a:rPr lang="en-US" altLang="en-US" sz="2400" smtClean="0"/>
              <a:t>Irrigated/Rainfed Agricultural Map (1993)</a:t>
            </a:r>
          </a:p>
          <a:p>
            <a:pPr lvl="1"/>
            <a:r>
              <a:rPr lang="en-US" altLang="en-US" sz="2000" smtClean="0"/>
              <a:t>FAO / UNDP / Afghan Geodesy &amp; Cartography Office - Kabul</a:t>
            </a:r>
          </a:p>
          <a:p>
            <a:pPr>
              <a:buFont typeface="Wingdings" panose="05000000000000000000" pitchFamily="2" charset="2"/>
              <a:buNone/>
            </a:pPr>
            <a:endParaRPr lang="en-US" altLang="en-US" sz="2400" smtClean="0"/>
          </a:p>
          <a:p>
            <a:r>
              <a:rPr lang="en-US" altLang="en-US" sz="2400" smtClean="0"/>
              <a:t>FAO/WFP CFSAM  National Yield Estimates (2000-04)</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8" name="Object 8"/>
          <p:cNvGraphicFramePr>
            <a:graphicFrameLocks noGrp="1" noChangeAspect="1"/>
          </p:cNvGraphicFramePr>
          <p:nvPr>
            <p:ph/>
          </p:nvPr>
        </p:nvGraphicFramePr>
        <p:xfrm>
          <a:off x="1608138" y="739775"/>
          <a:ext cx="6326187" cy="4800600"/>
        </p:xfrm>
        <a:graphic>
          <a:graphicData uri="http://schemas.openxmlformats.org/presentationml/2006/ole">
            <mc:AlternateContent xmlns:mc="http://schemas.openxmlformats.org/markup-compatibility/2006">
              <mc:Choice xmlns:v="urn:schemas-microsoft-com:vml" Requires="v">
                <p:oleObj spid="_x0000_s46093" name="Chart" r:id="rId3" imgW="9744084" imgH="7400780" progId="Excel.Chart.8">
                  <p:embed/>
                </p:oleObj>
              </mc:Choice>
              <mc:Fallback>
                <p:oleObj name="Chart" r:id="rId3" imgW="9744084" imgH="7400780" progId="Excel.Char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739775"/>
                        <a:ext cx="6326187" cy="4800600"/>
                      </a:xfrm>
                      <a:prstGeom prst="rect">
                        <a:avLst/>
                      </a:prstGeom>
                      <a:solidFill>
                        <a:schemeClr val="bg1"/>
                      </a:solidFill>
                      <a:ln>
                        <a:noFill/>
                      </a:ln>
                      <a:effectLst/>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90" name="Rectangle 5"/>
          <p:cNvSpPr>
            <a:spLocks noChangeArrowheads="1"/>
          </p:cNvSpPr>
          <p:nvPr/>
        </p:nvSpPr>
        <p:spPr bwMode="auto">
          <a:xfrm>
            <a:off x="855663" y="5559425"/>
            <a:ext cx="7392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Much greater interannual variability in N. Central and NW provinces</a:t>
            </a:r>
          </a:p>
        </p:txBody>
      </p:sp>
      <p:sp>
        <p:nvSpPr>
          <p:cNvPr id="46091"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by Province (Irrigated)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by Province (Rainfed)</a:t>
            </a:r>
          </a:p>
        </p:txBody>
      </p:sp>
      <p:graphicFrame>
        <p:nvGraphicFramePr>
          <p:cNvPr id="53253" name="Object 5"/>
          <p:cNvGraphicFramePr>
            <a:graphicFrameLocks noChangeAspect="1"/>
          </p:cNvGraphicFramePr>
          <p:nvPr/>
        </p:nvGraphicFramePr>
        <p:xfrm>
          <a:off x="1503363" y="696913"/>
          <a:ext cx="6529387" cy="4691062"/>
        </p:xfrm>
        <a:graphic>
          <a:graphicData uri="http://schemas.openxmlformats.org/presentationml/2006/ole">
            <mc:AlternateContent xmlns:mc="http://schemas.openxmlformats.org/markup-compatibility/2006">
              <mc:Choice xmlns:v="urn:schemas-microsoft-com:vml" Requires="v">
                <p:oleObj spid="_x0000_s53256" name="Chart" r:id="rId3" imgW="9744084" imgH="7000882" progId="Excel.Chart.8">
                  <p:embed/>
                </p:oleObj>
              </mc:Choice>
              <mc:Fallback>
                <p:oleObj name="Chart" r:id="rId3" imgW="9744084" imgH="7000882" progId="Excel.Char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363" y="696913"/>
                        <a:ext cx="6529387" cy="46910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4" name="Rectangle 5"/>
          <p:cNvSpPr>
            <a:spLocks noChangeArrowheads="1"/>
          </p:cNvSpPr>
          <p:nvPr/>
        </p:nvSpPr>
        <p:spPr bwMode="auto">
          <a:xfrm>
            <a:off x="855663" y="5407025"/>
            <a:ext cx="7535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In contrast to the NE irrigated areas, interannual variability of productive area is high for rainfed areas with 2008 showing very poor conditions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Box 3"/>
          <p:cNvSpPr txBox="1">
            <a:spLocks noChangeArrowheads="1"/>
          </p:cNvSpPr>
          <p:nvPr/>
        </p:nvSpPr>
        <p:spPr bwMode="auto">
          <a:xfrm>
            <a:off x="371475" y="223838"/>
            <a:ext cx="790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800" b="1">
                <a:solidFill>
                  <a:srgbClr val="FFCC00"/>
                </a:solidFill>
              </a:rPr>
              <a:t>Productive Area by Province (Rainfed)</a:t>
            </a:r>
          </a:p>
        </p:txBody>
      </p:sp>
      <p:graphicFrame>
        <p:nvGraphicFramePr>
          <p:cNvPr id="54277" name="Object 5"/>
          <p:cNvGraphicFramePr>
            <a:graphicFrameLocks noChangeAspect="1"/>
          </p:cNvGraphicFramePr>
          <p:nvPr/>
        </p:nvGraphicFramePr>
        <p:xfrm>
          <a:off x="1498600" y="693738"/>
          <a:ext cx="6526213" cy="4689475"/>
        </p:xfrm>
        <a:graphic>
          <a:graphicData uri="http://schemas.openxmlformats.org/presentationml/2006/ole">
            <mc:AlternateContent xmlns:mc="http://schemas.openxmlformats.org/markup-compatibility/2006">
              <mc:Choice xmlns:v="urn:schemas-microsoft-com:vml" Requires="v">
                <p:oleObj spid="_x0000_s54280" name="Chart" r:id="rId3" imgW="9744084" imgH="7000882" progId="Excel.Chart.8">
                  <p:embed/>
                </p:oleObj>
              </mc:Choice>
              <mc:Fallback>
                <p:oleObj name="Chart" r:id="rId3" imgW="9744084" imgH="7000882" progId="Excel.Char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693738"/>
                        <a:ext cx="6526213" cy="46894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8" name="Rectangle 5"/>
          <p:cNvSpPr>
            <a:spLocks noChangeArrowheads="1"/>
          </p:cNvSpPr>
          <p:nvPr/>
        </p:nvSpPr>
        <p:spPr bwMode="auto">
          <a:xfrm>
            <a:off x="855663" y="5407025"/>
            <a:ext cx="7392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The N. Central and NW provinces……….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41"/>
          <p:cNvSpPr>
            <a:spLocks noChangeArrowheads="1"/>
          </p:cNvSpPr>
          <p:nvPr/>
        </p:nvSpPr>
        <p:spPr bwMode="auto">
          <a:xfrm>
            <a:off x="381000" y="361950"/>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Conclusions 1</a:t>
            </a:r>
            <a:endParaRPr lang="en-US" altLang="en-US" sz="3600" b="1">
              <a:solidFill>
                <a:srgbClr val="FFCC00"/>
              </a:solidFill>
            </a:endParaRPr>
          </a:p>
        </p:txBody>
      </p:sp>
      <p:sp>
        <p:nvSpPr>
          <p:cNvPr id="4099" name="Rectangle 845"/>
          <p:cNvSpPr>
            <a:spLocks noChangeArrowheads="1"/>
          </p:cNvSpPr>
          <p:nvPr/>
        </p:nvSpPr>
        <p:spPr bwMode="auto">
          <a:xfrm>
            <a:off x="344488" y="1219200"/>
            <a:ext cx="8229600" cy="4413250"/>
          </a:xfrm>
          <a:prstGeom prst="rect">
            <a:avLst/>
          </a:prstGeom>
          <a:noFill/>
          <a:ln w="12700">
            <a:noFill/>
            <a:miter lim="800000"/>
            <a:headEnd/>
            <a:tailEnd/>
          </a:ln>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ts val="2400"/>
              </a:spcBef>
              <a:buClr>
                <a:srgbClr val="FFFF99"/>
              </a:buClr>
              <a:buSzPct val="125000"/>
              <a:buFont typeface="Wingdings" panose="05000000000000000000" pitchFamily="2" charset="2"/>
              <a:buChar char="§"/>
            </a:pPr>
            <a:r>
              <a:rPr lang="en-US" altLang="en-US" sz="2000" b="1">
                <a:solidFill>
                  <a:schemeClr val="bg1"/>
                </a:solidFill>
              </a:rPr>
              <a:t>Analysis of the irrigated winter wheat crop, using satellite imagery for the period 2000-2008, shows that 2008 ranks last for the country as a whole, and last or second to last in 9 of the 11 most productive northern provinces.</a:t>
            </a:r>
          </a:p>
          <a:p>
            <a:pPr>
              <a:spcBef>
                <a:spcPts val="2400"/>
              </a:spcBef>
              <a:buClr>
                <a:srgbClr val="FFFF99"/>
              </a:buClr>
              <a:buSzPct val="125000"/>
              <a:buFont typeface="Wingdings" panose="05000000000000000000" pitchFamily="2" charset="2"/>
              <a:buChar char="§"/>
            </a:pPr>
            <a:r>
              <a:rPr lang="en-US" altLang="en-US" sz="2000" b="1">
                <a:solidFill>
                  <a:schemeClr val="bg1"/>
                </a:solidFill>
              </a:rPr>
              <a:t>An estimate of 2008’s average irrigated winter wheat yield, based on satellite image correlations with CFSAM yields, suggests that 2008 is as bad as the worst year in that record (2000).</a:t>
            </a:r>
          </a:p>
          <a:p>
            <a:pPr>
              <a:spcBef>
                <a:spcPts val="2400"/>
              </a:spcBef>
              <a:buFont typeface="Wingdings" panose="05000000000000000000" pitchFamily="2" charset="2"/>
              <a:buChar char="§"/>
            </a:pPr>
            <a:r>
              <a:rPr lang="en-US" altLang="en-US" sz="2000" b="1">
                <a:solidFill>
                  <a:schemeClr val="bg1"/>
                </a:solidFill>
              </a:rPr>
              <a:t>While this analysis focused on irrigated winter wheat (~ 80% of the country’s production), the findings strongly suggest failure of the rainfed winter wheat crop as well</a:t>
            </a:r>
            <a:r>
              <a:rPr lang="en-US" altLang="en-US" sz="2000">
                <a:solidFill>
                  <a:schemeClr val="bg1"/>
                </a:solidFill>
              </a:rPr>
              <a:t>.</a:t>
            </a:r>
          </a:p>
          <a:p>
            <a:pPr>
              <a:spcBef>
                <a:spcPct val="20000"/>
              </a:spcBef>
              <a:buClr>
                <a:srgbClr val="FFFF99"/>
              </a:buClr>
              <a:buSzPct val="125000"/>
              <a:buFont typeface="Wingdings" panose="05000000000000000000" pitchFamily="2" charset="2"/>
              <a:buChar char="§"/>
            </a:pPr>
            <a:endParaRPr lang="en-US" altLang="en-US" sz="2000" b="1">
              <a:solidFill>
                <a:schemeClr val="bg1"/>
              </a:solidFill>
            </a:endParaRPr>
          </a:p>
          <a:p>
            <a:pPr algn="r">
              <a:spcBef>
                <a:spcPct val="20000"/>
              </a:spcBef>
              <a:buClr>
                <a:srgbClr val="FFFF99"/>
              </a:buClr>
              <a:buSzPct val="125000"/>
            </a:pPr>
            <a:r>
              <a:rPr lang="en-US" altLang="en-US" sz="1400" b="1">
                <a:solidFill>
                  <a:srgbClr val="FFCC00"/>
                </a:solidFill>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41"/>
          <p:cNvSpPr>
            <a:spLocks noChangeArrowheads="1"/>
          </p:cNvSpPr>
          <p:nvPr/>
        </p:nvSpPr>
        <p:spPr bwMode="auto">
          <a:xfrm>
            <a:off x="381000" y="361950"/>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Conclusions 2</a:t>
            </a:r>
            <a:endParaRPr lang="en-US" altLang="en-US" sz="3600" b="1">
              <a:solidFill>
                <a:srgbClr val="FFCC00"/>
              </a:solidFill>
            </a:endParaRPr>
          </a:p>
        </p:txBody>
      </p:sp>
      <p:sp>
        <p:nvSpPr>
          <p:cNvPr id="4099" name="Rectangle 845"/>
          <p:cNvSpPr>
            <a:spLocks noChangeArrowheads="1"/>
          </p:cNvSpPr>
          <p:nvPr/>
        </p:nvSpPr>
        <p:spPr bwMode="auto">
          <a:xfrm>
            <a:off x="344488" y="4333875"/>
            <a:ext cx="8229600" cy="655638"/>
          </a:xfrm>
          <a:prstGeom prst="rect">
            <a:avLst/>
          </a:prstGeom>
          <a:noFill/>
          <a:ln w="12700">
            <a:noFill/>
            <a:miter lim="800000"/>
            <a:headEnd/>
            <a:tailEnd/>
          </a:ln>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r">
              <a:spcBef>
                <a:spcPct val="20000"/>
              </a:spcBef>
              <a:buClr>
                <a:srgbClr val="FFFF99"/>
              </a:buClr>
              <a:buSzPct val="125000"/>
            </a:pPr>
            <a:r>
              <a:rPr lang="en-US" altLang="en-US" sz="1400" b="1">
                <a:solidFill>
                  <a:srgbClr val="FFCC00"/>
                </a:solidFill>
              </a:rPr>
              <a:t> </a:t>
            </a:r>
          </a:p>
        </p:txBody>
      </p:sp>
      <p:sp>
        <p:nvSpPr>
          <p:cNvPr id="58372" name="Rectangle 3"/>
          <p:cNvSpPr>
            <a:spLocks noChangeArrowheads="1"/>
          </p:cNvSpPr>
          <p:nvPr/>
        </p:nvSpPr>
        <p:spPr bwMode="auto">
          <a:xfrm>
            <a:off x="344488" y="1028700"/>
            <a:ext cx="82296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rgbClr val="FFFF99"/>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9pPr>
          </a:lstStyle>
          <a:p>
            <a:r>
              <a:rPr lang="en-US" altLang="en-US" sz="2400" dirty="0"/>
              <a:t>Unknowns:</a:t>
            </a:r>
          </a:p>
          <a:p>
            <a:pPr lvl="1"/>
            <a:r>
              <a:rPr lang="en-US" altLang="en-US" sz="2000" dirty="0"/>
              <a:t>How does the 2007-08 season rank in terms of previous growing seasons?</a:t>
            </a:r>
          </a:p>
          <a:p>
            <a:pPr lvl="2">
              <a:buClr>
                <a:srgbClr val="FFCC00"/>
              </a:buClr>
              <a:buFont typeface="Wingdings" panose="05000000000000000000" pitchFamily="2" charset="2"/>
              <a:buChar char="v"/>
            </a:pPr>
            <a:r>
              <a:rPr lang="en-US" altLang="en-US" sz="1800" dirty="0">
                <a:solidFill>
                  <a:srgbClr val="FFCC00"/>
                </a:solidFill>
              </a:rPr>
              <a:t> Toward the bottom – on par with </a:t>
            </a:r>
            <a:r>
              <a:rPr lang="en-US" altLang="en-US" sz="1800" dirty="0" smtClean="0">
                <a:solidFill>
                  <a:srgbClr val="FFCC00"/>
                </a:solidFill>
              </a:rPr>
              <a:t>2000</a:t>
            </a:r>
          </a:p>
          <a:p>
            <a:pPr lvl="2">
              <a:buClr>
                <a:srgbClr val="FFCC00"/>
              </a:buClr>
              <a:buFont typeface="Wingdings" panose="05000000000000000000" pitchFamily="2" charset="2"/>
              <a:buChar char="v"/>
            </a:pPr>
            <a:endParaRPr lang="en-US" altLang="en-US" sz="1800" dirty="0">
              <a:solidFill>
                <a:srgbClr val="FFCC00"/>
              </a:solidFill>
            </a:endParaRPr>
          </a:p>
          <a:p>
            <a:pPr lvl="1"/>
            <a:r>
              <a:rPr lang="en-US" altLang="en-US" sz="2000" dirty="0"/>
              <a:t>Were irrigated and </a:t>
            </a:r>
            <a:r>
              <a:rPr lang="en-US" altLang="en-US" sz="2000" dirty="0" err="1"/>
              <a:t>rainfed</a:t>
            </a:r>
            <a:r>
              <a:rPr lang="en-US" altLang="en-US" sz="2000" dirty="0"/>
              <a:t> areas equally impacted?</a:t>
            </a:r>
          </a:p>
          <a:p>
            <a:pPr lvl="2">
              <a:buClr>
                <a:srgbClr val="FFCC00"/>
              </a:buClr>
              <a:buFont typeface="Wingdings" panose="05000000000000000000" pitchFamily="2" charset="2"/>
              <a:buChar char="v"/>
            </a:pPr>
            <a:r>
              <a:rPr lang="en-US" altLang="en-US" sz="1800" dirty="0">
                <a:solidFill>
                  <a:srgbClr val="FFCC00"/>
                </a:solidFill>
              </a:rPr>
              <a:t> Both irrigated and </a:t>
            </a:r>
            <a:r>
              <a:rPr lang="en-US" altLang="en-US" sz="1800" dirty="0" err="1">
                <a:solidFill>
                  <a:srgbClr val="FFCC00"/>
                </a:solidFill>
              </a:rPr>
              <a:t>rainfed</a:t>
            </a:r>
            <a:r>
              <a:rPr lang="en-US" altLang="en-US" sz="1800" dirty="0">
                <a:solidFill>
                  <a:srgbClr val="FFCC00"/>
                </a:solidFill>
              </a:rPr>
              <a:t> areas show poor conditions in 2008</a:t>
            </a:r>
          </a:p>
          <a:p>
            <a:pPr lvl="2">
              <a:buClr>
                <a:srgbClr val="FFCC00"/>
              </a:buClr>
              <a:buFont typeface="Wingdings" panose="05000000000000000000" pitchFamily="2" charset="2"/>
              <a:buChar char="v"/>
            </a:pPr>
            <a:r>
              <a:rPr lang="en-US" altLang="en-US" sz="1800" dirty="0">
                <a:solidFill>
                  <a:srgbClr val="FFCC00"/>
                </a:solidFill>
              </a:rPr>
              <a:t> Irrigated productive area varied by region (NE vs. NC/NW)</a:t>
            </a:r>
          </a:p>
          <a:p>
            <a:pPr lvl="2">
              <a:buClr>
                <a:srgbClr val="FFCC00"/>
              </a:buClr>
              <a:buFont typeface="Wingdings" panose="05000000000000000000" pitchFamily="2" charset="2"/>
              <a:buChar char="v"/>
            </a:pPr>
            <a:r>
              <a:rPr lang="en-US" altLang="en-US" sz="1800" dirty="0">
                <a:solidFill>
                  <a:srgbClr val="FFCC00"/>
                </a:solidFill>
              </a:rPr>
              <a:t> Dramatic reductions in productive area in </a:t>
            </a:r>
            <a:r>
              <a:rPr lang="en-US" altLang="en-US" sz="1800" dirty="0" err="1">
                <a:solidFill>
                  <a:srgbClr val="FFCC00"/>
                </a:solidFill>
              </a:rPr>
              <a:t>rainfed</a:t>
            </a:r>
            <a:r>
              <a:rPr lang="en-US" altLang="en-US" sz="1800" dirty="0">
                <a:solidFill>
                  <a:srgbClr val="FFCC00"/>
                </a:solidFill>
              </a:rPr>
              <a:t> areas</a:t>
            </a:r>
          </a:p>
          <a:p>
            <a:pPr lvl="2"/>
            <a:endParaRPr lang="en-US" altLang="en-US" sz="1800" dirty="0">
              <a:solidFill>
                <a:srgbClr val="FFCC00"/>
              </a:solidFill>
            </a:endParaRPr>
          </a:p>
          <a:p>
            <a:pPr lvl="1"/>
            <a:r>
              <a:rPr lang="en-US" altLang="en-US" sz="2000" dirty="0"/>
              <a:t>Are the differences quantifiable? If so, to what degree?</a:t>
            </a:r>
          </a:p>
          <a:p>
            <a:pPr lvl="2">
              <a:buClr>
                <a:srgbClr val="FFCC00"/>
              </a:buClr>
              <a:buFont typeface="Wingdings" panose="05000000000000000000" pitchFamily="2" charset="2"/>
              <a:buChar char="v"/>
            </a:pPr>
            <a:r>
              <a:rPr lang="en-US" altLang="en-US" sz="1800" dirty="0">
                <a:solidFill>
                  <a:srgbClr val="FFCC00"/>
                </a:solidFill>
              </a:rPr>
              <a:t> Yes, quantifiable in relation to CFSAM yields (2000-04)</a:t>
            </a:r>
          </a:p>
          <a:p>
            <a:pPr lvl="2">
              <a:buClr>
                <a:srgbClr val="FFCC00"/>
              </a:buClr>
              <a:buFont typeface="Wingdings" panose="05000000000000000000" pitchFamily="2" charset="2"/>
              <a:buChar char="v"/>
            </a:pPr>
            <a:r>
              <a:rPr lang="en-US" altLang="en-US" sz="1800" dirty="0">
                <a:solidFill>
                  <a:srgbClr val="FFCC00"/>
                </a:solidFill>
              </a:rPr>
              <a:t> Small sample size – need clarification on 2005-07 Ag Stats</a:t>
            </a:r>
          </a:p>
          <a:p>
            <a:pPr lvl="2">
              <a:buClr>
                <a:srgbClr val="FFCC00"/>
              </a:buClr>
              <a:buFont typeface="Wingdings" panose="05000000000000000000" pitchFamily="2" charset="2"/>
              <a:buChar char="v"/>
            </a:pPr>
            <a:r>
              <a:rPr lang="en-US" altLang="en-US" sz="1800" dirty="0">
                <a:solidFill>
                  <a:srgbClr val="FFCC00"/>
                </a:solidFill>
              </a:rPr>
              <a:t> Very quantifiable in a relative sense and timely</a:t>
            </a:r>
          </a:p>
          <a:p>
            <a:pPr lvl="1"/>
            <a:endParaRPr lang="en-US" altLang="en-US" sz="2000" dirty="0">
              <a:solidFill>
                <a:srgbClr val="FFCC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203325"/>
            <a:ext cx="5651500" cy="409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Rectangle 841"/>
          <p:cNvSpPr>
            <a:spLocks noChangeArrowheads="1"/>
          </p:cNvSpPr>
          <p:nvPr/>
        </p:nvSpPr>
        <p:spPr bwMode="auto">
          <a:xfrm>
            <a:off x="381000" y="361950"/>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Conclusions 3</a:t>
            </a:r>
            <a:endParaRPr lang="en-US" altLang="en-US" sz="3600" b="1">
              <a:solidFill>
                <a:srgbClr val="FFCC00"/>
              </a:solidFill>
            </a:endParaRPr>
          </a:p>
        </p:txBody>
      </p:sp>
      <p:sp>
        <p:nvSpPr>
          <p:cNvPr id="59398" name="Rectangle 8"/>
          <p:cNvSpPr>
            <a:spLocks noChangeArrowheads="1"/>
          </p:cNvSpPr>
          <p:nvPr/>
        </p:nvSpPr>
        <p:spPr bwMode="auto">
          <a:xfrm>
            <a:off x="6194425" y="979488"/>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80000"/>
              <a:buFont typeface="Wingdings" panose="05000000000000000000" pitchFamily="2" charset="2"/>
              <a:buChar char="§"/>
            </a:pPr>
            <a:r>
              <a:rPr lang="en-US" altLang="en-US" sz="1800" b="1">
                <a:solidFill>
                  <a:schemeClr val="bg1"/>
                </a:solidFill>
              </a:rPr>
              <a:t> Conclusions made in cooperation with USGS FEWS NET.</a:t>
            </a:r>
          </a:p>
          <a:p>
            <a:pPr>
              <a:spcBef>
                <a:spcPct val="20000"/>
              </a:spcBef>
              <a:buClr>
                <a:srgbClr val="FFFF99"/>
              </a:buClr>
              <a:buSzPct val="80000"/>
              <a:buFont typeface="Wingdings" panose="05000000000000000000" pitchFamily="2" charset="2"/>
              <a:buChar char="§"/>
            </a:pPr>
            <a:endParaRPr lang="en-US" altLang="en-US" sz="1800" b="1">
              <a:solidFill>
                <a:schemeClr val="bg1"/>
              </a:solidFill>
            </a:endParaRPr>
          </a:p>
          <a:p>
            <a:pPr>
              <a:spcBef>
                <a:spcPct val="20000"/>
              </a:spcBef>
              <a:buClr>
                <a:srgbClr val="FFFF99"/>
              </a:buClr>
              <a:buSzPct val="80000"/>
              <a:buFont typeface="Wingdings" panose="05000000000000000000" pitchFamily="2" charset="2"/>
              <a:buChar char="§"/>
            </a:pPr>
            <a:r>
              <a:rPr lang="en-US" altLang="en-US" sz="1800" b="1">
                <a:solidFill>
                  <a:schemeClr val="bg1"/>
                </a:solidFill>
              </a:rPr>
              <a:t> Additional productive area analysis aids in answering questions related to whether irrigated/rainfed wheat areas have declined</a:t>
            </a:r>
            <a:endParaRPr lang="en-US" altLang="en-US" sz="2000" b="1">
              <a:solidFill>
                <a:schemeClr val="bg1"/>
              </a:solidFill>
            </a:endParaRPr>
          </a:p>
        </p:txBody>
      </p:sp>
      <p:sp>
        <p:nvSpPr>
          <p:cNvPr id="59401" name="Rectangle 9"/>
          <p:cNvSpPr>
            <a:spLocks noChangeArrowheads="1"/>
          </p:cNvSpPr>
          <p:nvPr/>
        </p:nvSpPr>
        <p:spPr bwMode="auto">
          <a:xfrm>
            <a:off x="514350" y="3482975"/>
            <a:ext cx="5521325" cy="10318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9402" name="AutoShape 10"/>
          <p:cNvCxnSpPr>
            <a:cxnSpLocks noChangeShapeType="1"/>
            <a:stCxn id="59398" idx="2"/>
            <a:endCxn id="59401" idx="3"/>
          </p:cNvCxnSpPr>
          <p:nvPr/>
        </p:nvCxnSpPr>
        <p:spPr bwMode="auto">
          <a:xfrm rot="5400000">
            <a:off x="6823869" y="3153569"/>
            <a:ext cx="69850" cy="1620838"/>
          </a:xfrm>
          <a:prstGeom prst="bentConnector2">
            <a:avLst/>
          </a:prstGeom>
          <a:noFill/>
          <a:ln w="254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381000" y="457200"/>
            <a:ext cx="8305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National Irrigated Areas Analysis</a:t>
            </a:r>
          </a:p>
        </p:txBody>
      </p:sp>
      <p:sp>
        <p:nvSpPr>
          <p:cNvPr id="5123" name="Rectangle 7"/>
          <p:cNvSpPr>
            <a:spLocks noChangeArrowheads="1"/>
          </p:cNvSpPr>
          <p:nvPr/>
        </p:nvSpPr>
        <p:spPr bwMode="auto">
          <a:xfrm>
            <a:off x="344488" y="1343025"/>
            <a:ext cx="323215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2000" b="1">
                <a:solidFill>
                  <a:schemeClr val="bg1"/>
                </a:solidFill>
              </a:rPr>
              <a:t>Analysis looked only at irrigated areas</a:t>
            </a:r>
          </a:p>
          <a:p>
            <a:pPr>
              <a:spcBef>
                <a:spcPct val="20000"/>
              </a:spcBef>
              <a:buClr>
                <a:srgbClr val="FFFF99"/>
              </a:buClr>
              <a:buSzPct val="125000"/>
            </a:pPr>
            <a:endParaRPr lang="en-US" altLang="en-US" sz="2000" b="1">
              <a:solidFill>
                <a:schemeClr val="bg1"/>
              </a:solidFill>
            </a:endParaRPr>
          </a:p>
          <a:p>
            <a:pPr>
              <a:spcBef>
                <a:spcPct val="20000"/>
              </a:spcBef>
              <a:buClr>
                <a:srgbClr val="FFFF99"/>
              </a:buClr>
              <a:buSzPct val="125000"/>
              <a:buFont typeface="Wingdings" panose="05000000000000000000" pitchFamily="2" charset="2"/>
              <a:buChar char="§"/>
            </a:pPr>
            <a:r>
              <a:rPr lang="en-US" altLang="en-US" sz="2000" b="1">
                <a:solidFill>
                  <a:schemeClr val="bg1"/>
                </a:solidFill>
              </a:rPr>
              <a:t>At two levels:</a:t>
            </a:r>
          </a:p>
          <a:p>
            <a:pPr lvl="1">
              <a:spcBef>
                <a:spcPct val="20000"/>
              </a:spcBef>
              <a:buClr>
                <a:srgbClr val="FFFF99"/>
              </a:buClr>
              <a:buSzPct val="125000"/>
              <a:buFont typeface="Wingdings" panose="05000000000000000000" pitchFamily="2" charset="2"/>
              <a:buChar char="§"/>
            </a:pPr>
            <a:r>
              <a:rPr lang="en-US" altLang="en-US" sz="2000" b="1">
                <a:solidFill>
                  <a:schemeClr val="bg1"/>
                </a:solidFill>
              </a:rPr>
              <a:t>National</a:t>
            </a:r>
          </a:p>
          <a:p>
            <a:pPr lvl="1">
              <a:spcBef>
                <a:spcPct val="20000"/>
              </a:spcBef>
              <a:buClr>
                <a:srgbClr val="FFFF99"/>
              </a:buClr>
              <a:buSzPct val="125000"/>
              <a:buFont typeface="Wingdings" panose="05000000000000000000" pitchFamily="2" charset="2"/>
              <a:buChar char="§"/>
            </a:pPr>
            <a:r>
              <a:rPr lang="en-US" altLang="en-US" sz="2000" b="1">
                <a:solidFill>
                  <a:schemeClr val="bg1"/>
                </a:solidFill>
              </a:rPr>
              <a:t>Northern Provinces</a:t>
            </a:r>
          </a:p>
        </p:txBody>
      </p:sp>
      <p:pic>
        <p:nvPicPr>
          <p:cNvPr id="5124" name="Picture 8" descr="ndvi_irareas"/>
          <p:cNvPicPr>
            <a:picLocks noChangeAspect="1" noChangeArrowheads="1"/>
          </p:cNvPicPr>
          <p:nvPr/>
        </p:nvPicPr>
        <p:blipFill>
          <a:blip r:embed="rId2">
            <a:lum bright="-6000"/>
            <a:extLst>
              <a:ext uri="{28A0092B-C50C-407E-A947-70E740481C1C}">
                <a14:useLocalDpi xmlns:a14="http://schemas.microsoft.com/office/drawing/2010/main" val="0"/>
              </a:ext>
            </a:extLst>
          </a:blip>
          <a:srcRect l="2171" t="2429" r="1448" b="3102"/>
          <a:stretch>
            <a:fillRect/>
          </a:stretch>
        </p:blipFill>
        <p:spPr bwMode="auto">
          <a:xfrm>
            <a:off x="3575050" y="1306513"/>
            <a:ext cx="542607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National_m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644525"/>
            <a:ext cx="7593013"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6"/>
          <p:cNvSpPr>
            <a:spLocks noChangeArrowheads="1"/>
          </p:cNvSpPr>
          <p:nvPr/>
        </p:nvSpPr>
        <p:spPr bwMode="auto">
          <a:xfrm>
            <a:off x="7715250" y="3873500"/>
            <a:ext cx="574675" cy="23653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endParaRPr lang="en-US" altLang="en-US"/>
          </a:p>
        </p:txBody>
      </p:sp>
      <p:cxnSp>
        <p:nvCxnSpPr>
          <p:cNvPr id="19" name="Elbow Connector 18"/>
          <p:cNvCxnSpPr>
            <a:cxnSpLocks noChangeShapeType="1"/>
            <a:stCxn id="7171" idx="1"/>
            <a:endCxn id="7175" idx="6"/>
          </p:cNvCxnSpPr>
          <p:nvPr/>
        </p:nvCxnSpPr>
        <p:spPr bwMode="auto">
          <a:xfrm rot="10800000">
            <a:off x="2262188" y="3633788"/>
            <a:ext cx="5434012" cy="358775"/>
          </a:xfrm>
          <a:prstGeom prst="bentConnector3">
            <a:avLst>
              <a:gd name="adj1" fmla="val 49810"/>
            </a:avLst>
          </a:prstGeom>
          <a:noFill/>
          <a:ln w="38100" algn="ctr">
            <a:solidFill>
              <a:srgbClr val="FF0000"/>
            </a:solidFill>
            <a:round/>
            <a:headEnd type="arrow" w="med" len="med"/>
            <a:tailEnd type="arrow" w="med" len="med"/>
          </a:ln>
          <a:effectLst>
            <a:outerShdw dist="50800" dir="5400000" algn="ctr" rotWithShape="0">
              <a:schemeClr val="tx1"/>
            </a:outerShdw>
          </a:effectLst>
        </p:spPr>
      </p:cxnSp>
      <p:sp>
        <p:nvSpPr>
          <p:cNvPr id="7175" name="Oval 7"/>
          <p:cNvSpPr>
            <a:spLocks noChangeArrowheads="1"/>
          </p:cNvSpPr>
          <p:nvPr/>
        </p:nvSpPr>
        <p:spPr bwMode="auto">
          <a:xfrm>
            <a:off x="2173288" y="3589338"/>
            <a:ext cx="88900" cy="889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National_0708m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1574800"/>
            <a:ext cx="6269038"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381000" y="66675"/>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Afghanistan maximum NDVI</a:t>
            </a:r>
          </a:p>
          <a:p>
            <a:pPr>
              <a:spcBef>
                <a:spcPct val="20000"/>
              </a:spcBef>
              <a:buClr>
                <a:srgbClr val="FFFF99"/>
              </a:buClr>
              <a:buSzPct val="125000"/>
              <a:buFont typeface="Wingdings" panose="05000000000000000000" pitchFamily="2" charset="2"/>
              <a:buNone/>
            </a:pPr>
            <a:endParaRPr lang="en-US" altLang="en-US" sz="3600" b="1">
              <a:solidFill>
                <a:srgbClr val="FFCC00"/>
              </a:solidFill>
            </a:endParaRPr>
          </a:p>
        </p:txBody>
      </p:sp>
      <p:sp>
        <p:nvSpPr>
          <p:cNvPr id="13316" name="Rectangle 5"/>
          <p:cNvSpPr>
            <a:spLocks noChangeArrowheads="1"/>
          </p:cNvSpPr>
          <p:nvPr/>
        </p:nvSpPr>
        <p:spPr bwMode="auto">
          <a:xfrm>
            <a:off x="371475" y="635000"/>
            <a:ext cx="854551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1600" b="1">
                <a:solidFill>
                  <a:schemeClr val="bg1"/>
                </a:solidFill>
              </a:rPr>
              <a:t>Maximum NDVI consistently found during periods 113 and 129 (Late April – mid/late May).</a:t>
            </a:r>
          </a:p>
          <a:p>
            <a:pPr>
              <a:spcBef>
                <a:spcPct val="20000"/>
              </a:spcBef>
              <a:buClr>
                <a:srgbClr val="FFFF99"/>
              </a:buClr>
              <a:buSzPct val="125000"/>
              <a:buFont typeface="Wingdings" panose="05000000000000000000" pitchFamily="2" charset="2"/>
              <a:buChar char="§"/>
            </a:pPr>
            <a:r>
              <a:rPr lang="en-US" altLang="en-US" sz="1600" b="1">
                <a:solidFill>
                  <a:schemeClr val="bg1"/>
                </a:solidFill>
              </a:rPr>
              <a:t>National-level analysis used the average of these two periods.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l="61876" t="10205" r="12708" b="49902"/>
          <a:stretch>
            <a:fillRect/>
          </a:stretch>
        </p:blipFill>
        <p:spPr bwMode="auto">
          <a:xfrm>
            <a:off x="476250" y="1139825"/>
            <a:ext cx="4745038"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9" name="Rectangle 5"/>
          <p:cNvSpPr>
            <a:spLocks noChangeArrowheads="1"/>
          </p:cNvSpPr>
          <p:nvPr/>
        </p:nvSpPr>
        <p:spPr bwMode="auto">
          <a:xfrm>
            <a:off x="381000" y="457200"/>
            <a:ext cx="8570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Max NDVI and Winter Wheat Yield</a:t>
            </a:r>
          </a:p>
          <a:p>
            <a:pPr>
              <a:spcBef>
                <a:spcPct val="20000"/>
              </a:spcBef>
              <a:buClr>
                <a:srgbClr val="FFFF99"/>
              </a:buClr>
              <a:buSzPct val="125000"/>
              <a:buFont typeface="Wingdings" panose="05000000000000000000" pitchFamily="2" charset="2"/>
              <a:buNone/>
            </a:pPr>
            <a:endParaRPr lang="en-US" altLang="en-US" sz="3600" b="1">
              <a:solidFill>
                <a:srgbClr val="FFCC00"/>
              </a:solidFill>
            </a:endParaRPr>
          </a:p>
        </p:txBody>
      </p:sp>
      <p:sp>
        <p:nvSpPr>
          <p:cNvPr id="14340" name="Rectangle 6"/>
          <p:cNvSpPr>
            <a:spLocks noChangeArrowheads="1"/>
          </p:cNvSpPr>
          <p:nvPr/>
        </p:nvSpPr>
        <p:spPr bwMode="auto">
          <a:xfrm>
            <a:off x="476250" y="4921250"/>
            <a:ext cx="85042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Char char="§"/>
            </a:pPr>
            <a:r>
              <a:rPr lang="en-US" altLang="en-US" sz="2000" b="1">
                <a:solidFill>
                  <a:schemeClr val="bg1"/>
                </a:solidFill>
              </a:rPr>
              <a:t>USDA FAS report identifies strong correlation between maximum NDVI and Winter Wheat Yields in the Ukraine.</a:t>
            </a:r>
          </a:p>
        </p:txBody>
      </p:sp>
      <p:pic>
        <p:nvPicPr>
          <p:cNvPr id="14341" name="Picture 7"/>
          <p:cNvPicPr>
            <a:picLocks noChangeAspect="1" noChangeArrowheads="1"/>
          </p:cNvPicPr>
          <p:nvPr/>
        </p:nvPicPr>
        <p:blipFill>
          <a:blip r:embed="rId2">
            <a:extLst>
              <a:ext uri="{28A0092B-C50C-407E-A947-70E740481C1C}">
                <a14:useLocalDpi xmlns:a14="http://schemas.microsoft.com/office/drawing/2010/main" val="0"/>
              </a:ext>
            </a:extLst>
          </a:blip>
          <a:srcRect l="73628" t="49779" r="14510" b="27608"/>
          <a:stretch>
            <a:fillRect/>
          </a:stretch>
        </p:blipFill>
        <p:spPr bwMode="auto">
          <a:xfrm>
            <a:off x="5094288" y="1957388"/>
            <a:ext cx="35623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2" name="Oval 8"/>
          <p:cNvSpPr>
            <a:spLocks noChangeArrowheads="1"/>
          </p:cNvSpPr>
          <p:nvPr/>
        </p:nvSpPr>
        <p:spPr bwMode="auto">
          <a:xfrm>
            <a:off x="6523038" y="2235200"/>
            <a:ext cx="547687" cy="203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endParaRPr lang="en-US" altLang="en-US"/>
          </a:p>
        </p:txBody>
      </p:sp>
      <p:sp>
        <p:nvSpPr>
          <p:cNvPr id="14343" name="Text Box 9"/>
          <p:cNvSpPr txBox="1">
            <a:spLocks noChangeArrowheads="1"/>
          </p:cNvSpPr>
          <p:nvPr/>
        </p:nvSpPr>
        <p:spPr bwMode="auto">
          <a:xfrm>
            <a:off x="6867525" y="1263650"/>
            <a:ext cx="1331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50000"/>
              </a:spcBef>
            </a:pPr>
            <a:r>
              <a:rPr lang="en-US" altLang="en-US" sz="1600">
                <a:solidFill>
                  <a:schemeClr val="bg1"/>
                </a:solidFill>
              </a:rPr>
              <a:t>Period 129</a:t>
            </a:r>
          </a:p>
        </p:txBody>
      </p:sp>
      <p:cxnSp>
        <p:nvCxnSpPr>
          <p:cNvPr id="14344" name="AutoShape 10"/>
          <p:cNvCxnSpPr>
            <a:cxnSpLocks noChangeShapeType="1"/>
            <a:stCxn id="14342" idx="0"/>
            <a:endCxn id="14343" idx="2"/>
          </p:cNvCxnSpPr>
          <p:nvPr/>
        </p:nvCxnSpPr>
        <p:spPr bwMode="auto">
          <a:xfrm rot="-5400000">
            <a:off x="6853237" y="1544638"/>
            <a:ext cx="625475" cy="736600"/>
          </a:xfrm>
          <a:prstGeom prst="bentConnector3">
            <a:avLst>
              <a:gd name="adj1" fmla="val 62690"/>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68300" y="66675"/>
            <a:ext cx="807878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800" b="1">
                <a:solidFill>
                  <a:srgbClr val="FFCC00"/>
                </a:solidFill>
              </a:rPr>
              <a:t>CFSAM Irrigated Yield and Max NDVI</a:t>
            </a:r>
          </a:p>
          <a:p>
            <a:pPr>
              <a:spcBef>
                <a:spcPct val="20000"/>
              </a:spcBef>
              <a:buClr>
                <a:srgbClr val="FFFF99"/>
              </a:buClr>
              <a:buSzPct val="125000"/>
              <a:buFont typeface="Wingdings" panose="05000000000000000000" pitchFamily="2" charset="2"/>
              <a:buNone/>
            </a:pPr>
            <a:endParaRPr lang="en-US" altLang="en-US" sz="3600" b="1">
              <a:solidFill>
                <a:srgbClr val="FFCC00"/>
              </a:solidFill>
            </a:endParaRPr>
          </a:p>
        </p:txBody>
      </p:sp>
      <p:grpSp>
        <p:nvGrpSpPr>
          <p:cNvPr id="15372" name="Group 12"/>
          <p:cNvGrpSpPr>
            <a:grpSpLocks/>
          </p:cNvGrpSpPr>
          <p:nvPr/>
        </p:nvGrpSpPr>
        <p:grpSpPr bwMode="auto">
          <a:xfrm>
            <a:off x="974725" y="673100"/>
            <a:ext cx="7488238" cy="5121275"/>
            <a:chOff x="614" y="424"/>
            <a:chExt cx="4717" cy="3226"/>
          </a:xfrm>
        </p:grpSpPr>
        <p:pic>
          <p:nvPicPr>
            <p:cNvPr id="15363" name="Picture 5" descr="NDmax_yiel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 y="424"/>
              <a:ext cx="4717" cy="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9"/>
            <p:cNvSpPr txBox="1">
              <a:spLocks noChangeArrowheads="1"/>
            </p:cNvSpPr>
            <p:nvPr/>
          </p:nvSpPr>
          <p:spPr bwMode="auto">
            <a:xfrm>
              <a:off x="1974" y="2274"/>
              <a:ext cx="294" cy="144"/>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b="1"/>
                <a:t>2000</a:t>
              </a:r>
            </a:p>
          </p:txBody>
        </p:sp>
        <p:sp>
          <p:nvSpPr>
            <p:cNvPr id="15370" name="Text Box 10"/>
            <p:cNvSpPr txBox="1">
              <a:spLocks noChangeArrowheads="1"/>
            </p:cNvSpPr>
            <p:nvPr/>
          </p:nvSpPr>
          <p:spPr bwMode="auto">
            <a:xfrm>
              <a:off x="1439" y="2082"/>
              <a:ext cx="282" cy="144"/>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b="1"/>
                <a:t>2001</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361950" y="212725"/>
            <a:ext cx="85709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20000"/>
              </a:spcBef>
              <a:buClr>
                <a:srgbClr val="FFFF99"/>
              </a:buClr>
              <a:buSzPct val="125000"/>
              <a:buFont typeface="Wingdings" panose="05000000000000000000" pitchFamily="2" charset="2"/>
              <a:buNone/>
            </a:pPr>
            <a:r>
              <a:rPr lang="en-US" altLang="en-US" sz="2400" b="1">
                <a:solidFill>
                  <a:srgbClr val="FFCC00"/>
                </a:solidFill>
              </a:rPr>
              <a:t>Nationally, 2008 ranks as worst year since 2000</a:t>
            </a:r>
          </a:p>
        </p:txBody>
      </p:sp>
      <p:graphicFrame>
        <p:nvGraphicFramePr>
          <p:cNvPr id="359739" name="Group 315"/>
          <p:cNvGraphicFramePr>
            <a:graphicFrameLocks noGrp="1"/>
          </p:cNvGraphicFramePr>
          <p:nvPr/>
        </p:nvGraphicFramePr>
        <p:xfrm>
          <a:off x="1270000" y="1106488"/>
          <a:ext cx="7121525" cy="4572000"/>
        </p:xfrm>
        <a:graphic>
          <a:graphicData uri="http://schemas.openxmlformats.org/drawingml/2006/table">
            <a:tbl>
              <a:tblPr/>
              <a:tblGrid>
                <a:gridCol w="2373313">
                  <a:extLst>
                    <a:ext uri="{9D8B030D-6E8A-4147-A177-3AD203B41FA5}">
                      <a16:colId xmlns:a16="http://schemas.microsoft.com/office/drawing/2014/main" val="2498242226"/>
                    </a:ext>
                  </a:extLst>
                </a:gridCol>
                <a:gridCol w="2492375">
                  <a:extLst>
                    <a:ext uri="{9D8B030D-6E8A-4147-A177-3AD203B41FA5}">
                      <a16:colId xmlns:a16="http://schemas.microsoft.com/office/drawing/2014/main" val="858259778"/>
                    </a:ext>
                  </a:extLst>
                </a:gridCol>
                <a:gridCol w="2255837">
                  <a:extLst>
                    <a:ext uri="{9D8B030D-6E8A-4147-A177-3AD203B41FA5}">
                      <a16:colId xmlns:a16="http://schemas.microsoft.com/office/drawing/2014/main" val="468264863"/>
                    </a:ext>
                  </a:extLst>
                </a:gridCol>
              </a:tblGrid>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1" i="0" u="none" strike="noStrike" cap="none" normalizeH="0" baseline="0" smtClean="0">
                          <a:ln>
                            <a:noFill/>
                          </a:ln>
                          <a:solidFill>
                            <a:schemeClr val="tx1"/>
                          </a:solidFill>
                          <a:effectLst/>
                          <a:latin typeface="Arial" panose="020B0604020202020204" pitchFamily="34" charset="0"/>
                        </a:rPr>
                        <a:t>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1" i="0" u="none" strike="noStrike" cap="none" normalizeH="0" baseline="0" smtClean="0">
                          <a:ln>
                            <a:noFill/>
                          </a:ln>
                          <a:solidFill>
                            <a:schemeClr val="tx1"/>
                          </a:solidFill>
                          <a:effectLst/>
                          <a:latin typeface="Arial" panose="020B0604020202020204" pitchFamily="34" charset="0"/>
                        </a:rPr>
                        <a:t>Maximum NDVI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1" i="0" u="none" strike="noStrike" cap="none" normalizeH="0" baseline="0" smtClean="0">
                          <a:ln>
                            <a:noFill/>
                          </a:ln>
                          <a:solidFill>
                            <a:schemeClr val="tx1"/>
                          </a:solidFill>
                          <a:effectLst/>
                          <a:latin typeface="Arial" panose="020B0604020202020204" pitchFamily="34" charset="0"/>
                        </a:rPr>
                        <a:t>Yield (t/ha)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42830516"/>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40238423"/>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02431678"/>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94321561"/>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57172265"/>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56051709"/>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1.93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46367246"/>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1.12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92772462"/>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1.31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2689419"/>
                  </a:ext>
                </a:extLst>
              </a:tr>
              <a:tr h="457200">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2008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0.313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rgbClr val="FFFF99"/>
                        </a:buClr>
                        <a:buSzPct val="125000"/>
                        <a:buFont typeface="Wingdings" panose="05000000000000000000" pitchFamily="2" charset="2"/>
                        <a:defRPr sz="24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defRPr sz="20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defRPr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99"/>
                        </a:buClr>
                        <a:buSzPct val="125000"/>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 1.14*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794828293"/>
                  </a:ext>
                </a:extLst>
              </a:tr>
            </a:tbl>
          </a:graphicData>
        </a:graphic>
      </p:graphicFrame>
      <p:sp>
        <p:nvSpPr>
          <p:cNvPr id="6193" name="Text Box 316"/>
          <p:cNvSpPr txBox="1">
            <a:spLocks noChangeArrowheads="1"/>
          </p:cNvSpPr>
          <p:nvPr/>
        </p:nvSpPr>
        <p:spPr bwMode="auto">
          <a:xfrm>
            <a:off x="1292225" y="5688013"/>
            <a:ext cx="7107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spcBef>
                <a:spcPct val="50000"/>
              </a:spcBef>
            </a:pPr>
            <a:r>
              <a:rPr lang="en-US" altLang="en-US" sz="1200" b="1">
                <a:solidFill>
                  <a:schemeClr val="bg1"/>
                </a:solidFill>
              </a:rPr>
              <a:t>* Estimated based on regression of maximum NDVI and historical  yield figures</a:t>
            </a:r>
          </a:p>
        </p:txBody>
      </p:sp>
      <p:sp>
        <p:nvSpPr>
          <p:cNvPr id="6195" name="Rectangle 3"/>
          <p:cNvSpPr>
            <a:spLocks noChangeArrowheads="1"/>
          </p:cNvSpPr>
          <p:nvPr/>
        </p:nvSpPr>
        <p:spPr bwMode="auto">
          <a:xfrm>
            <a:off x="1276350" y="638175"/>
            <a:ext cx="70659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spcBef>
                <a:spcPct val="20000"/>
              </a:spcBef>
              <a:buClr>
                <a:srgbClr val="FFFF99"/>
              </a:buClr>
              <a:buSzPct val="125000"/>
              <a:buFont typeface="Wingdings" panose="05000000000000000000" pitchFamily="2" charset="2"/>
              <a:buNone/>
            </a:pPr>
            <a:r>
              <a:rPr lang="en-US" altLang="en-US" sz="2400" b="1">
                <a:solidFill>
                  <a:srgbClr val="FFFF99"/>
                </a:solidFill>
              </a:rPr>
              <a:t>Irrigated Areas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geography template</Template>
  <TotalTime>11003</TotalTime>
  <Pages>4</Pages>
  <Words>1155</Words>
  <Application>Microsoft Office PowerPoint</Application>
  <PresentationFormat>On-screen Show (4:3)</PresentationFormat>
  <Paragraphs>216</Paragraphs>
  <Slides>35</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Times New Roman</vt:lpstr>
      <vt:lpstr>Wingdings</vt:lpstr>
      <vt:lpstr>geography template</vt:lpstr>
      <vt:lpstr>Chart</vt:lpstr>
      <vt:lpstr>PowerPoint Presentation</vt:lpstr>
      <vt:lpstr>PowerPoint Presentation</vt:lpstr>
      <vt:lpstr>Data Inputs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USGS/EROS Data Center</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Presentation format with USGS Visual Identity</dc:subject>
  <dc:creator>Jan Nelson</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mbudde</cp:lastModifiedBy>
  <cp:revision>261</cp:revision>
  <cp:lastPrinted>1998-03-23T17:09:44Z</cp:lastPrinted>
  <dcterms:created xsi:type="dcterms:W3CDTF">2006-01-13T02:54:25Z</dcterms:created>
  <dcterms:modified xsi:type="dcterms:W3CDTF">2017-06-30T13:05:29Z</dcterms:modified>
</cp:coreProperties>
</file>