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Lst>
  <p:notesMasterIdLst>
    <p:notesMasterId r:id="rId21"/>
  </p:notesMasterIdLst>
  <p:handoutMasterIdLst>
    <p:handoutMasterId r:id="rId22"/>
  </p:handoutMasterIdLst>
  <p:sldIdLst>
    <p:sldId id="632" r:id="rId2"/>
    <p:sldId id="874" r:id="rId3"/>
    <p:sldId id="886" r:id="rId4"/>
    <p:sldId id="875" r:id="rId5"/>
    <p:sldId id="884" r:id="rId6"/>
    <p:sldId id="877" r:id="rId7"/>
    <p:sldId id="885" r:id="rId8"/>
    <p:sldId id="878" r:id="rId9"/>
    <p:sldId id="880" r:id="rId10"/>
    <p:sldId id="881" r:id="rId11"/>
    <p:sldId id="882" r:id="rId12"/>
    <p:sldId id="883" r:id="rId13"/>
    <p:sldId id="887" r:id="rId14"/>
    <p:sldId id="888" r:id="rId15"/>
    <p:sldId id="889" r:id="rId16"/>
    <p:sldId id="890" r:id="rId17"/>
    <p:sldId id="891" r:id="rId18"/>
    <p:sldId id="892" r:id="rId19"/>
    <p:sldId id="873" r:id="rId20"/>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CCECFF"/>
    <a:srgbClr val="002F57"/>
    <a:srgbClr val="75B0E5"/>
    <a:srgbClr val="1F497D"/>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313" autoAdjust="0"/>
  </p:normalViewPr>
  <p:slideViewPr>
    <p:cSldViewPr showGuides="1">
      <p:cViewPr varScale="1">
        <p:scale>
          <a:sx n="58" d="100"/>
          <a:sy n="58" d="100"/>
        </p:scale>
        <p:origin x="1050" y="78"/>
      </p:cViewPr>
      <p:guideLst>
        <p:guide orient="horz" pos="288"/>
        <p:guide pos="288"/>
      </p:guideLst>
    </p:cSldViewPr>
  </p:slideViewPr>
  <p:outlineViewPr>
    <p:cViewPr>
      <p:scale>
        <a:sx n="33" d="100"/>
        <a:sy n="33" d="100"/>
      </p:scale>
      <p:origin x="0" y="396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C21D2-2F13-48D4-A345-D3D836510B69}" type="doc">
      <dgm:prSet loTypeId="urn:microsoft.com/office/officeart/2005/8/layout/vList4" loCatId="list" qsTypeId="urn:microsoft.com/office/officeart/2005/8/quickstyle/simple1" qsCatId="simple" csTypeId="urn:microsoft.com/office/officeart/2005/8/colors/accent1_2" csCatId="accent1" phldr="1"/>
      <dgm:spPr/>
    </dgm:pt>
    <dgm:pt modelId="{9E9576BE-CC16-4C84-8F79-0D5FF9A7EFD4}">
      <dgm:prSet phldrT="[Text]" custT="1"/>
      <dgm:spPr>
        <a:solidFill>
          <a:schemeClr val="bg1">
            <a:lumMod val="95000"/>
          </a:schemeClr>
        </a:solidFill>
      </dgm:spPr>
      <dgm:t>
        <a:bodyPr/>
        <a:lstStyle/>
        <a:p>
          <a:r>
            <a:rPr lang="en-US" sz="2000" dirty="0" smtClean="0">
              <a:solidFill>
                <a:srgbClr val="003296"/>
              </a:solidFill>
              <a:effectLst>
                <a:outerShdw blurRad="38100" dist="38100" dir="2700000" algn="tl">
                  <a:srgbClr val="000000">
                    <a:alpha val="43137"/>
                  </a:srgbClr>
                </a:outerShdw>
              </a:effectLst>
            </a:rPr>
            <a:t>1)  </a:t>
          </a:r>
          <a:r>
            <a:rPr lang="en-US" sz="2000" dirty="0" smtClean="0">
              <a:solidFill>
                <a:srgbClr val="003296"/>
              </a:solidFill>
              <a:effectLst/>
            </a:rPr>
            <a:t>Pre-define </a:t>
          </a:r>
          <a:r>
            <a:rPr lang="en-US" sz="2000" b="1" dirty="0" err="1" smtClean="0">
              <a:solidFill>
                <a:srgbClr val="00B050"/>
              </a:solidFill>
              <a:effectLst/>
            </a:rPr>
            <a:t>dT</a:t>
          </a:r>
          <a:r>
            <a:rPr lang="en-US" sz="2000" b="1" dirty="0" smtClean="0">
              <a:solidFill>
                <a:srgbClr val="00B050"/>
              </a:solidFill>
              <a:effectLst/>
            </a:rPr>
            <a:t> (</a:t>
          </a:r>
          <a:r>
            <a:rPr lang="en-US" sz="2000" b="1" dirty="0" err="1" smtClean="0">
              <a:solidFill>
                <a:srgbClr val="00B050"/>
              </a:solidFill>
              <a:effectLst/>
            </a:rPr>
            <a:t>Th</a:t>
          </a:r>
          <a:r>
            <a:rPr lang="en-US" sz="2000" b="1" dirty="0" smtClean="0">
              <a:solidFill>
                <a:srgbClr val="00B050"/>
              </a:solidFill>
              <a:effectLst/>
            </a:rPr>
            <a:t>-Tc): </a:t>
          </a:r>
          <a:r>
            <a:rPr lang="en-US" sz="2000" dirty="0" smtClean="0">
              <a:solidFill>
                <a:srgbClr val="003296"/>
              </a:solidFill>
              <a:effectLst/>
            </a:rPr>
            <a:t>based on clear sky energy balance, using </a:t>
          </a:r>
          <a:r>
            <a:rPr lang="en-US" sz="2000" b="0" dirty="0" smtClean="0">
              <a:solidFill>
                <a:srgbClr val="003296"/>
              </a:solidFill>
              <a:effectLst/>
            </a:rPr>
            <a:t>air temperature </a:t>
          </a:r>
          <a:r>
            <a:rPr lang="en-US" sz="2000" dirty="0" smtClean="0">
              <a:solidFill>
                <a:srgbClr val="003296"/>
              </a:solidFill>
              <a:effectLst/>
            </a:rPr>
            <a:t>data</a:t>
          </a:r>
          <a:endParaRPr lang="en-US" sz="2000" dirty="0"/>
        </a:p>
      </dgm:t>
    </dgm:pt>
    <dgm:pt modelId="{002D2E26-CA92-4361-A97E-74514D5DD0F9}" type="parTrans" cxnId="{56DB4A7C-1C46-4A9B-B9A5-A611BF16F3BF}">
      <dgm:prSet/>
      <dgm:spPr/>
      <dgm:t>
        <a:bodyPr/>
        <a:lstStyle/>
        <a:p>
          <a:endParaRPr lang="en-US"/>
        </a:p>
      </dgm:t>
    </dgm:pt>
    <dgm:pt modelId="{2CFBC113-2206-4838-A18D-2A1607C23F7F}" type="sibTrans" cxnId="{56DB4A7C-1C46-4A9B-B9A5-A611BF16F3BF}">
      <dgm:prSet/>
      <dgm:spPr/>
      <dgm:t>
        <a:bodyPr/>
        <a:lstStyle/>
        <a:p>
          <a:endParaRPr lang="en-US"/>
        </a:p>
      </dgm:t>
    </dgm:pt>
    <dgm:pt modelId="{3E122848-5B80-4F83-8B42-F6CB1CAA5EBA}">
      <dgm:prSet phldrT="[Text]" custT="1"/>
      <dgm:spPr>
        <a:solidFill>
          <a:schemeClr val="bg1">
            <a:lumMod val="95000"/>
          </a:schemeClr>
        </a:solidFill>
      </dgm:spPr>
      <dgm:t>
        <a:bodyPr/>
        <a:lstStyle/>
        <a:p>
          <a:r>
            <a:rPr lang="en-US" sz="2000" dirty="0" smtClean="0">
              <a:solidFill>
                <a:srgbClr val="003296"/>
              </a:solidFill>
              <a:effectLst>
                <a:outerShdw blurRad="38100" dist="38100" dir="2700000" algn="tl">
                  <a:srgbClr val="000000">
                    <a:alpha val="43137"/>
                  </a:srgbClr>
                </a:outerShdw>
              </a:effectLst>
            </a:rPr>
            <a:t>2)  </a:t>
          </a:r>
          <a:r>
            <a:rPr lang="en-US" sz="2000" dirty="0" smtClean="0">
              <a:solidFill>
                <a:srgbClr val="003296"/>
              </a:solidFill>
              <a:effectLst/>
            </a:rPr>
            <a:t>Define scene-based Tc (cold boundary from air temp) using model correction coefficient: </a:t>
          </a:r>
          <a:r>
            <a:rPr lang="en-US" sz="2000" b="1" dirty="0" err="1" smtClean="0">
              <a:solidFill>
                <a:srgbClr val="0000FF"/>
              </a:solidFill>
              <a:effectLst/>
            </a:rPr>
            <a:t>Tcorr</a:t>
          </a:r>
          <a:endParaRPr lang="en-US" sz="2000" b="1" dirty="0">
            <a:solidFill>
              <a:srgbClr val="0000FF"/>
            </a:solidFill>
          </a:endParaRPr>
        </a:p>
      </dgm:t>
    </dgm:pt>
    <dgm:pt modelId="{EBB430C2-8CE4-4468-B18B-0DBE223B11A5}" type="parTrans" cxnId="{CD9A2704-7D79-4987-A4DE-02230F5B852A}">
      <dgm:prSet/>
      <dgm:spPr/>
      <dgm:t>
        <a:bodyPr/>
        <a:lstStyle/>
        <a:p>
          <a:endParaRPr lang="en-US"/>
        </a:p>
      </dgm:t>
    </dgm:pt>
    <dgm:pt modelId="{886173A2-1BA6-417C-9951-5313B5C14758}" type="sibTrans" cxnId="{CD9A2704-7D79-4987-A4DE-02230F5B852A}">
      <dgm:prSet/>
      <dgm:spPr/>
      <dgm:t>
        <a:bodyPr/>
        <a:lstStyle/>
        <a:p>
          <a:endParaRPr lang="en-US"/>
        </a:p>
      </dgm:t>
    </dgm:pt>
    <dgm:pt modelId="{4F49A8A4-6F53-48BB-9743-528CC0C40934}">
      <dgm:prSet phldrT="[Text]" custT="1"/>
      <dgm:spPr>
        <a:solidFill>
          <a:schemeClr val="bg1">
            <a:lumMod val="95000"/>
          </a:schemeClr>
        </a:solidFill>
      </dgm:spPr>
      <dgm:t>
        <a:bodyPr/>
        <a:lstStyle/>
        <a:p>
          <a:r>
            <a:rPr lang="en-US" sz="2000" dirty="0" smtClean="0">
              <a:solidFill>
                <a:srgbClr val="003296"/>
              </a:solidFill>
              <a:effectLst>
                <a:outerShdw blurRad="38100" dist="38100" dir="2700000" algn="tl">
                  <a:srgbClr val="000000">
                    <a:alpha val="43137"/>
                  </a:srgbClr>
                </a:outerShdw>
              </a:effectLst>
            </a:rPr>
            <a:t>3)  </a:t>
          </a:r>
          <a:r>
            <a:rPr lang="en-US" sz="2000" dirty="0" smtClean="0">
              <a:solidFill>
                <a:srgbClr val="003296"/>
              </a:solidFill>
              <a:effectLst/>
            </a:rPr>
            <a:t>Use </a:t>
          </a:r>
          <a:r>
            <a:rPr lang="en-US" sz="2000" dirty="0" err="1" smtClean="0">
              <a:solidFill>
                <a:srgbClr val="003296"/>
              </a:solidFill>
              <a:effectLst/>
            </a:rPr>
            <a:t>Ts</a:t>
          </a:r>
          <a:r>
            <a:rPr lang="en-US" sz="2000" dirty="0" smtClean="0">
              <a:solidFill>
                <a:srgbClr val="003296"/>
              </a:solidFill>
              <a:effectLst/>
            </a:rPr>
            <a:t> (</a:t>
          </a:r>
          <a:r>
            <a:rPr lang="en-US" sz="2000" b="1" dirty="0" smtClean="0">
              <a:solidFill>
                <a:srgbClr val="C00000"/>
              </a:solidFill>
              <a:effectLst/>
            </a:rPr>
            <a:t>LST</a:t>
          </a:r>
          <a:r>
            <a:rPr lang="en-US" sz="2000" dirty="0" smtClean="0">
              <a:solidFill>
                <a:srgbClr val="003296"/>
              </a:solidFill>
              <a:effectLst/>
            </a:rPr>
            <a:t>) from satellite to estimate </a:t>
          </a:r>
          <a:r>
            <a:rPr lang="en-US" sz="2000" dirty="0" err="1" smtClean="0">
              <a:solidFill>
                <a:srgbClr val="003296"/>
              </a:solidFill>
              <a:effectLst/>
            </a:rPr>
            <a:t>ETf</a:t>
          </a:r>
          <a:endParaRPr lang="en-US" sz="2000" dirty="0"/>
        </a:p>
      </dgm:t>
    </dgm:pt>
    <dgm:pt modelId="{12688E74-1536-4C05-B6F0-91B9C0111C5A}" type="parTrans" cxnId="{9D3B9972-2A4F-4FC0-9648-7E5C3EE4BC42}">
      <dgm:prSet/>
      <dgm:spPr/>
      <dgm:t>
        <a:bodyPr/>
        <a:lstStyle/>
        <a:p>
          <a:endParaRPr lang="en-US"/>
        </a:p>
      </dgm:t>
    </dgm:pt>
    <dgm:pt modelId="{1FC02466-F0CE-440F-A80D-0C70E6DBC845}" type="sibTrans" cxnId="{9D3B9972-2A4F-4FC0-9648-7E5C3EE4BC42}">
      <dgm:prSet/>
      <dgm:spPr/>
      <dgm:t>
        <a:bodyPr/>
        <a:lstStyle/>
        <a:p>
          <a:endParaRPr lang="en-US"/>
        </a:p>
      </dgm:t>
    </dgm:pt>
    <dgm:pt modelId="{02D53618-216D-45C8-A55E-A59707E2A53D}">
      <dgm:prSet phldrT="[Text]" custT="1"/>
      <dgm:spPr>
        <a:solidFill>
          <a:schemeClr val="bg1">
            <a:lumMod val="95000"/>
          </a:schemeClr>
        </a:solidFill>
      </dgm:spPr>
      <dgm:t>
        <a:bodyPr/>
        <a:lstStyle/>
        <a:p>
          <a:r>
            <a:rPr lang="en-US" sz="2000" dirty="0" smtClean="0">
              <a:solidFill>
                <a:srgbClr val="003296"/>
              </a:solidFill>
              <a:effectLst>
                <a:outerShdw blurRad="38100" dist="38100" dir="2700000" algn="tl">
                  <a:srgbClr val="000000">
                    <a:alpha val="43137"/>
                  </a:srgbClr>
                </a:outerShdw>
              </a:effectLst>
            </a:rPr>
            <a:t>4)  </a:t>
          </a:r>
          <a:r>
            <a:rPr lang="en-US" sz="2000" dirty="0" smtClean="0">
              <a:solidFill>
                <a:srgbClr val="003296"/>
              </a:solidFill>
              <a:effectLst/>
            </a:rPr>
            <a:t>Use weather data to calculate </a:t>
          </a:r>
          <a:r>
            <a:rPr lang="en-US" sz="2000" dirty="0" err="1" smtClean="0">
              <a:solidFill>
                <a:srgbClr val="003296"/>
              </a:solidFill>
              <a:effectLst/>
            </a:rPr>
            <a:t>ETo</a:t>
          </a:r>
          <a:r>
            <a:rPr lang="en-US" sz="2000" dirty="0" smtClean="0">
              <a:solidFill>
                <a:srgbClr val="003296"/>
              </a:solidFill>
              <a:effectLst/>
            </a:rPr>
            <a:t> (</a:t>
          </a:r>
          <a:r>
            <a:rPr lang="en-US" sz="2000" b="1" dirty="0" smtClean="0">
              <a:solidFill>
                <a:srgbClr val="00B050"/>
              </a:solidFill>
              <a:effectLst/>
            </a:rPr>
            <a:t>potential ET</a:t>
          </a:r>
          <a:r>
            <a:rPr lang="en-US" sz="2000" dirty="0" smtClean="0">
              <a:solidFill>
                <a:srgbClr val="003296"/>
              </a:solidFill>
              <a:effectLst/>
            </a:rPr>
            <a:t>)</a:t>
          </a:r>
          <a:endParaRPr lang="en-US" sz="2000" dirty="0"/>
        </a:p>
      </dgm:t>
    </dgm:pt>
    <dgm:pt modelId="{4ED1B1FE-219B-4F4F-B393-C4CB0635C1A0}" type="parTrans" cxnId="{23855352-AA37-4714-B68A-A46E5D098EBC}">
      <dgm:prSet/>
      <dgm:spPr/>
      <dgm:t>
        <a:bodyPr/>
        <a:lstStyle/>
        <a:p>
          <a:endParaRPr lang="en-US"/>
        </a:p>
      </dgm:t>
    </dgm:pt>
    <dgm:pt modelId="{3FD61582-3EF3-443C-9C74-724029A1EE69}" type="sibTrans" cxnId="{23855352-AA37-4714-B68A-A46E5D098EBC}">
      <dgm:prSet/>
      <dgm:spPr/>
      <dgm:t>
        <a:bodyPr/>
        <a:lstStyle/>
        <a:p>
          <a:endParaRPr lang="en-US"/>
        </a:p>
      </dgm:t>
    </dgm:pt>
    <dgm:pt modelId="{C288DFBA-1A14-4111-927F-656770251E97}">
      <dgm:prSet phldrT="[Text]" custT="1"/>
      <dgm:spPr>
        <a:solidFill>
          <a:schemeClr val="bg1">
            <a:lumMod val="95000"/>
          </a:schemeClr>
        </a:solidFill>
      </dgm:spPr>
      <dgm:t>
        <a:bodyPr/>
        <a:lstStyle/>
        <a:p>
          <a:r>
            <a:rPr lang="en-US" sz="2000" dirty="0" smtClean="0">
              <a:solidFill>
                <a:srgbClr val="003296"/>
              </a:solidFill>
              <a:effectLst>
                <a:outerShdw blurRad="38100" dist="38100" dir="2700000" algn="tl">
                  <a:srgbClr val="000000">
                    <a:alpha val="43137"/>
                  </a:srgbClr>
                </a:outerShdw>
              </a:effectLst>
            </a:rPr>
            <a:t>5)  </a:t>
          </a:r>
          <a:r>
            <a:rPr lang="en-US" sz="2000" dirty="0" smtClean="0">
              <a:solidFill>
                <a:srgbClr val="003296"/>
              </a:solidFill>
              <a:effectLst/>
            </a:rPr>
            <a:t>Estimate </a:t>
          </a:r>
          <a:r>
            <a:rPr lang="en-US" sz="2000" b="1" dirty="0" err="1" smtClean="0">
              <a:solidFill>
                <a:srgbClr val="00B050"/>
              </a:solidFill>
              <a:effectLst/>
            </a:rPr>
            <a:t>ETa</a:t>
          </a:r>
          <a:r>
            <a:rPr lang="en-US" sz="2000" dirty="0" smtClean="0">
              <a:solidFill>
                <a:srgbClr val="003296"/>
              </a:solidFill>
              <a:effectLst/>
            </a:rPr>
            <a:t> = </a:t>
          </a:r>
          <a:r>
            <a:rPr lang="en-US" sz="2000" dirty="0" err="1" smtClean="0">
              <a:solidFill>
                <a:srgbClr val="003296"/>
              </a:solidFill>
              <a:effectLst/>
            </a:rPr>
            <a:t>ETf</a:t>
          </a:r>
          <a:r>
            <a:rPr lang="en-US" sz="2000" dirty="0" smtClean="0">
              <a:solidFill>
                <a:srgbClr val="003296"/>
              </a:solidFill>
              <a:effectLst/>
            </a:rPr>
            <a:t> * </a:t>
          </a:r>
          <a:r>
            <a:rPr lang="en-US" sz="2000" dirty="0" err="1" smtClean="0">
              <a:solidFill>
                <a:srgbClr val="003296"/>
              </a:solidFill>
              <a:effectLst/>
            </a:rPr>
            <a:t>ETo</a:t>
          </a:r>
          <a:r>
            <a:rPr lang="en-US" sz="2000" dirty="0" smtClean="0">
              <a:solidFill>
                <a:srgbClr val="003296"/>
              </a:solidFill>
              <a:effectLst/>
            </a:rPr>
            <a:t> </a:t>
          </a:r>
          <a:endParaRPr lang="en-US" sz="2000" dirty="0"/>
        </a:p>
      </dgm:t>
    </dgm:pt>
    <dgm:pt modelId="{635A77C7-7D7F-4033-9A6F-46BDA62C06A1}" type="parTrans" cxnId="{65AE2D16-B136-4CD9-852D-6FF5413B0656}">
      <dgm:prSet/>
      <dgm:spPr/>
      <dgm:t>
        <a:bodyPr/>
        <a:lstStyle/>
        <a:p>
          <a:endParaRPr lang="en-US"/>
        </a:p>
      </dgm:t>
    </dgm:pt>
    <dgm:pt modelId="{81F98610-8935-49AE-91CD-F69B076590F7}" type="sibTrans" cxnId="{65AE2D16-B136-4CD9-852D-6FF5413B0656}">
      <dgm:prSet/>
      <dgm:spPr/>
      <dgm:t>
        <a:bodyPr/>
        <a:lstStyle/>
        <a:p>
          <a:endParaRPr lang="en-US"/>
        </a:p>
      </dgm:t>
    </dgm:pt>
    <dgm:pt modelId="{6AD13898-D95B-4DA4-8F49-2008166CED0C}" type="pres">
      <dgm:prSet presAssocID="{8ACC21D2-2F13-48D4-A345-D3D836510B69}" presName="linear" presStyleCnt="0">
        <dgm:presLayoutVars>
          <dgm:dir/>
          <dgm:resizeHandles val="exact"/>
        </dgm:presLayoutVars>
      </dgm:prSet>
      <dgm:spPr/>
    </dgm:pt>
    <dgm:pt modelId="{5729E86E-23E4-46DF-8DF6-310A7DE6CA9B}" type="pres">
      <dgm:prSet presAssocID="{9E9576BE-CC16-4C84-8F79-0D5FF9A7EFD4}" presName="comp" presStyleCnt="0"/>
      <dgm:spPr/>
    </dgm:pt>
    <dgm:pt modelId="{E757311D-91B3-40B2-A83A-488B5289B1CF}" type="pres">
      <dgm:prSet presAssocID="{9E9576BE-CC16-4C84-8F79-0D5FF9A7EFD4}" presName="box" presStyleLbl="node1" presStyleIdx="0" presStyleCnt="5"/>
      <dgm:spPr/>
      <dgm:t>
        <a:bodyPr/>
        <a:lstStyle/>
        <a:p>
          <a:endParaRPr lang="en-US"/>
        </a:p>
      </dgm:t>
    </dgm:pt>
    <dgm:pt modelId="{18482670-E73F-43AE-A304-B966F3E6925C}" type="pres">
      <dgm:prSet presAssocID="{9E9576BE-CC16-4C84-8F79-0D5FF9A7EFD4}" presName="img" presStyleLbl="fgImgPlace1" presStyleIdx="0" presStyleCnt="5" custLinFactX="100000" custLinFactNeighborX="111845" custLinFactNeighborY="11140"/>
      <dgm:spPr>
        <a:noFill/>
        <a:ln>
          <a:noFill/>
        </a:ln>
      </dgm:spPr>
    </dgm:pt>
    <dgm:pt modelId="{71A900CE-A967-4DE1-980B-527D0EA075E7}" type="pres">
      <dgm:prSet presAssocID="{9E9576BE-CC16-4C84-8F79-0D5FF9A7EFD4}" presName="text" presStyleLbl="node1" presStyleIdx="0" presStyleCnt="5">
        <dgm:presLayoutVars>
          <dgm:bulletEnabled val="1"/>
        </dgm:presLayoutVars>
      </dgm:prSet>
      <dgm:spPr/>
      <dgm:t>
        <a:bodyPr/>
        <a:lstStyle/>
        <a:p>
          <a:endParaRPr lang="en-US"/>
        </a:p>
      </dgm:t>
    </dgm:pt>
    <dgm:pt modelId="{969E87EF-27BC-432E-B98E-25C662F93F02}" type="pres">
      <dgm:prSet presAssocID="{2CFBC113-2206-4838-A18D-2A1607C23F7F}" presName="spacer" presStyleCnt="0"/>
      <dgm:spPr/>
    </dgm:pt>
    <dgm:pt modelId="{11AB8025-2D77-4156-891F-ECDE7F35C226}" type="pres">
      <dgm:prSet presAssocID="{3E122848-5B80-4F83-8B42-F6CB1CAA5EBA}" presName="comp" presStyleCnt="0"/>
      <dgm:spPr/>
    </dgm:pt>
    <dgm:pt modelId="{D02F1E8E-7C42-49AD-BB31-2E2526A3AAA9}" type="pres">
      <dgm:prSet presAssocID="{3E122848-5B80-4F83-8B42-F6CB1CAA5EBA}" presName="box" presStyleLbl="node1" presStyleIdx="1" presStyleCnt="5"/>
      <dgm:spPr/>
      <dgm:t>
        <a:bodyPr/>
        <a:lstStyle/>
        <a:p>
          <a:endParaRPr lang="en-US"/>
        </a:p>
      </dgm:t>
    </dgm:pt>
    <dgm:pt modelId="{6276E8B9-9E12-45C9-9062-A6065631060A}" type="pres">
      <dgm:prSet presAssocID="{3E122848-5B80-4F83-8B42-F6CB1CAA5EBA}" presName="img" presStyleLbl="fgImgPlace1" presStyleIdx="1" presStyleCnt="5"/>
      <dgm:spPr>
        <a:noFill/>
        <a:ln>
          <a:noFill/>
        </a:ln>
      </dgm:spPr>
    </dgm:pt>
    <dgm:pt modelId="{2348F078-E18C-4344-B51A-B562ECC34CF6}" type="pres">
      <dgm:prSet presAssocID="{3E122848-5B80-4F83-8B42-F6CB1CAA5EBA}" presName="text" presStyleLbl="node1" presStyleIdx="1" presStyleCnt="5">
        <dgm:presLayoutVars>
          <dgm:bulletEnabled val="1"/>
        </dgm:presLayoutVars>
      </dgm:prSet>
      <dgm:spPr/>
      <dgm:t>
        <a:bodyPr/>
        <a:lstStyle/>
        <a:p>
          <a:endParaRPr lang="en-US"/>
        </a:p>
      </dgm:t>
    </dgm:pt>
    <dgm:pt modelId="{26454DA4-55E8-481E-A8F4-4D71A28A5F7D}" type="pres">
      <dgm:prSet presAssocID="{886173A2-1BA6-417C-9951-5313B5C14758}" presName="spacer" presStyleCnt="0"/>
      <dgm:spPr/>
    </dgm:pt>
    <dgm:pt modelId="{3075175D-257B-4209-935E-ED09E535C527}" type="pres">
      <dgm:prSet presAssocID="{4F49A8A4-6F53-48BB-9743-528CC0C40934}" presName="comp" presStyleCnt="0"/>
      <dgm:spPr/>
    </dgm:pt>
    <dgm:pt modelId="{4884715F-9D14-4CEA-88E2-ACC2131068A6}" type="pres">
      <dgm:prSet presAssocID="{4F49A8A4-6F53-48BB-9743-528CC0C40934}" presName="box" presStyleLbl="node1" presStyleIdx="2" presStyleCnt="5"/>
      <dgm:spPr/>
      <dgm:t>
        <a:bodyPr/>
        <a:lstStyle/>
        <a:p>
          <a:endParaRPr lang="en-US"/>
        </a:p>
      </dgm:t>
    </dgm:pt>
    <dgm:pt modelId="{77B88E28-EB12-4461-AD95-454AB183F065}" type="pres">
      <dgm:prSet presAssocID="{4F49A8A4-6F53-48BB-9743-528CC0C40934}" presName="img" presStyleLbl="fgImgPlace1" presStyleIdx="2" presStyleCnt="5"/>
      <dgm:spPr>
        <a:noFill/>
        <a:ln>
          <a:noFill/>
        </a:ln>
      </dgm:spPr>
    </dgm:pt>
    <dgm:pt modelId="{B4541D8C-DBE8-45C2-9FEB-3FE1FD070F63}" type="pres">
      <dgm:prSet presAssocID="{4F49A8A4-6F53-48BB-9743-528CC0C40934}" presName="text" presStyleLbl="node1" presStyleIdx="2" presStyleCnt="5">
        <dgm:presLayoutVars>
          <dgm:bulletEnabled val="1"/>
        </dgm:presLayoutVars>
      </dgm:prSet>
      <dgm:spPr/>
      <dgm:t>
        <a:bodyPr/>
        <a:lstStyle/>
        <a:p>
          <a:endParaRPr lang="en-US"/>
        </a:p>
      </dgm:t>
    </dgm:pt>
    <dgm:pt modelId="{DDB58304-CF18-429F-9DEC-93C80A192395}" type="pres">
      <dgm:prSet presAssocID="{1FC02466-F0CE-440F-A80D-0C70E6DBC845}" presName="spacer" presStyleCnt="0"/>
      <dgm:spPr/>
    </dgm:pt>
    <dgm:pt modelId="{BD95D3B1-21CA-4868-BF0F-81749492F78F}" type="pres">
      <dgm:prSet presAssocID="{02D53618-216D-45C8-A55E-A59707E2A53D}" presName="comp" presStyleCnt="0"/>
      <dgm:spPr/>
    </dgm:pt>
    <dgm:pt modelId="{61149412-E201-4F33-A354-CAAD80430FE7}" type="pres">
      <dgm:prSet presAssocID="{02D53618-216D-45C8-A55E-A59707E2A53D}" presName="box" presStyleLbl="node1" presStyleIdx="3" presStyleCnt="5"/>
      <dgm:spPr/>
      <dgm:t>
        <a:bodyPr/>
        <a:lstStyle/>
        <a:p>
          <a:endParaRPr lang="en-US"/>
        </a:p>
      </dgm:t>
    </dgm:pt>
    <dgm:pt modelId="{A02BA1C5-1D4A-49CB-B11F-E3DFCF40C87E}" type="pres">
      <dgm:prSet presAssocID="{02D53618-216D-45C8-A55E-A59707E2A53D}" presName="img" presStyleLbl="fgImgPlace1" presStyleIdx="3" presStyleCnt="5"/>
      <dgm:spPr>
        <a:noFill/>
        <a:ln>
          <a:noFill/>
        </a:ln>
      </dgm:spPr>
    </dgm:pt>
    <dgm:pt modelId="{B9A14C11-A6C3-425B-BF69-664C4A58AECB}" type="pres">
      <dgm:prSet presAssocID="{02D53618-216D-45C8-A55E-A59707E2A53D}" presName="text" presStyleLbl="node1" presStyleIdx="3" presStyleCnt="5">
        <dgm:presLayoutVars>
          <dgm:bulletEnabled val="1"/>
        </dgm:presLayoutVars>
      </dgm:prSet>
      <dgm:spPr/>
      <dgm:t>
        <a:bodyPr/>
        <a:lstStyle/>
        <a:p>
          <a:endParaRPr lang="en-US"/>
        </a:p>
      </dgm:t>
    </dgm:pt>
    <dgm:pt modelId="{8CCBBEB6-EBB7-4197-9335-D1BB1A5444DC}" type="pres">
      <dgm:prSet presAssocID="{3FD61582-3EF3-443C-9C74-724029A1EE69}" presName="spacer" presStyleCnt="0"/>
      <dgm:spPr/>
    </dgm:pt>
    <dgm:pt modelId="{CDA2ADF9-A78B-489D-A3E3-80BA17403BCD}" type="pres">
      <dgm:prSet presAssocID="{C288DFBA-1A14-4111-927F-656770251E97}" presName="comp" presStyleCnt="0"/>
      <dgm:spPr/>
    </dgm:pt>
    <dgm:pt modelId="{D2EED9AD-86D1-47B1-950B-46BBD573F1E0}" type="pres">
      <dgm:prSet presAssocID="{C288DFBA-1A14-4111-927F-656770251E97}" presName="box" presStyleLbl="node1" presStyleIdx="4" presStyleCnt="5"/>
      <dgm:spPr/>
      <dgm:t>
        <a:bodyPr/>
        <a:lstStyle/>
        <a:p>
          <a:endParaRPr lang="en-US"/>
        </a:p>
      </dgm:t>
    </dgm:pt>
    <dgm:pt modelId="{EC32A86E-F144-4725-BF65-BEF20891F47E}" type="pres">
      <dgm:prSet presAssocID="{C288DFBA-1A14-4111-927F-656770251E97}" presName="img" presStyleLbl="fgImgPlace1" presStyleIdx="4" presStyleCnt="5"/>
      <dgm:spPr>
        <a:noFill/>
        <a:ln>
          <a:noFill/>
        </a:ln>
      </dgm:spPr>
    </dgm:pt>
    <dgm:pt modelId="{075EEC8C-1785-4166-A42E-D0A8F02AA403}" type="pres">
      <dgm:prSet presAssocID="{C288DFBA-1A14-4111-927F-656770251E97}" presName="text" presStyleLbl="node1" presStyleIdx="4" presStyleCnt="5">
        <dgm:presLayoutVars>
          <dgm:bulletEnabled val="1"/>
        </dgm:presLayoutVars>
      </dgm:prSet>
      <dgm:spPr/>
      <dgm:t>
        <a:bodyPr/>
        <a:lstStyle/>
        <a:p>
          <a:endParaRPr lang="en-US"/>
        </a:p>
      </dgm:t>
    </dgm:pt>
  </dgm:ptLst>
  <dgm:cxnLst>
    <dgm:cxn modelId="{9D3B9972-2A4F-4FC0-9648-7E5C3EE4BC42}" srcId="{8ACC21D2-2F13-48D4-A345-D3D836510B69}" destId="{4F49A8A4-6F53-48BB-9743-528CC0C40934}" srcOrd="2" destOrd="0" parTransId="{12688E74-1536-4C05-B6F0-91B9C0111C5A}" sibTransId="{1FC02466-F0CE-440F-A80D-0C70E6DBC845}"/>
    <dgm:cxn modelId="{08EA6E00-27D1-4B28-ACDA-DCE617E9F1F4}" type="presOf" srcId="{3E122848-5B80-4F83-8B42-F6CB1CAA5EBA}" destId="{D02F1E8E-7C42-49AD-BB31-2E2526A3AAA9}" srcOrd="0" destOrd="0" presId="urn:microsoft.com/office/officeart/2005/8/layout/vList4"/>
    <dgm:cxn modelId="{4C6141B2-AB3F-48E2-9D54-A1FB553C61D7}" type="presOf" srcId="{9E9576BE-CC16-4C84-8F79-0D5FF9A7EFD4}" destId="{71A900CE-A967-4DE1-980B-527D0EA075E7}" srcOrd="1" destOrd="0" presId="urn:microsoft.com/office/officeart/2005/8/layout/vList4"/>
    <dgm:cxn modelId="{4906A982-6217-4CB6-AFC0-257297C0D92B}" type="presOf" srcId="{9E9576BE-CC16-4C84-8F79-0D5FF9A7EFD4}" destId="{E757311D-91B3-40B2-A83A-488B5289B1CF}" srcOrd="0" destOrd="0" presId="urn:microsoft.com/office/officeart/2005/8/layout/vList4"/>
    <dgm:cxn modelId="{56DB4A7C-1C46-4A9B-B9A5-A611BF16F3BF}" srcId="{8ACC21D2-2F13-48D4-A345-D3D836510B69}" destId="{9E9576BE-CC16-4C84-8F79-0D5FF9A7EFD4}" srcOrd="0" destOrd="0" parTransId="{002D2E26-CA92-4361-A97E-74514D5DD0F9}" sibTransId="{2CFBC113-2206-4838-A18D-2A1607C23F7F}"/>
    <dgm:cxn modelId="{71E3A8F4-3FF7-4823-AFD5-8A6F30D6D92F}" type="presOf" srcId="{C288DFBA-1A14-4111-927F-656770251E97}" destId="{075EEC8C-1785-4166-A42E-D0A8F02AA403}" srcOrd="1" destOrd="0" presId="urn:microsoft.com/office/officeart/2005/8/layout/vList4"/>
    <dgm:cxn modelId="{C0B1DAC8-5797-4625-9493-4682F5F0BE13}" type="presOf" srcId="{4F49A8A4-6F53-48BB-9743-528CC0C40934}" destId="{B4541D8C-DBE8-45C2-9FEB-3FE1FD070F63}" srcOrd="1" destOrd="0" presId="urn:microsoft.com/office/officeart/2005/8/layout/vList4"/>
    <dgm:cxn modelId="{65AE2D16-B136-4CD9-852D-6FF5413B0656}" srcId="{8ACC21D2-2F13-48D4-A345-D3D836510B69}" destId="{C288DFBA-1A14-4111-927F-656770251E97}" srcOrd="4" destOrd="0" parTransId="{635A77C7-7D7F-4033-9A6F-46BDA62C06A1}" sibTransId="{81F98610-8935-49AE-91CD-F69B076590F7}"/>
    <dgm:cxn modelId="{09249E8A-4870-467A-B7F2-1BBFAE64329B}" type="presOf" srcId="{4F49A8A4-6F53-48BB-9743-528CC0C40934}" destId="{4884715F-9D14-4CEA-88E2-ACC2131068A6}" srcOrd="0" destOrd="0" presId="urn:microsoft.com/office/officeart/2005/8/layout/vList4"/>
    <dgm:cxn modelId="{6A09ACAA-91A1-4933-8D32-25327796A83D}" type="presOf" srcId="{8ACC21D2-2F13-48D4-A345-D3D836510B69}" destId="{6AD13898-D95B-4DA4-8F49-2008166CED0C}" srcOrd="0" destOrd="0" presId="urn:microsoft.com/office/officeart/2005/8/layout/vList4"/>
    <dgm:cxn modelId="{2F3714C2-6A3F-40E8-802B-AD79246024A6}" type="presOf" srcId="{C288DFBA-1A14-4111-927F-656770251E97}" destId="{D2EED9AD-86D1-47B1-950B-46BBD573F1E0}" srcOrd="0" destOrd="0" presId="urn:microsoft.com/office/officeart/2005/8/layout/vList4"/>
    <dgm:cxn modelId="{23855352-AA37-4714-B68A-A46E5D098EBC}" srcId="{8ACC21D2-2F13-48D4-A345-D3D836510B69}" destId="{02D53618-216D-45C8-A55E-A59707E2A53D}" srcOrd="3" destOrd="0" parTransId="{4ED1B1FE-219B-4F4F-B393-C4CB0635C1A0}" sibTransId="{3FD61582-3EF3-443C-9C74-724029A1EE69}"/>
    <dgm:cxn modelId="{CD9A2704-7D79-4987-A4DE-02230F5B852A}" srcId="{8ACC21D2-2F13-48D4-A345-D3D836510B69}" destId="{3E122848-5B80-4F83-8B42-F6CB1CAA5EBA}" srcOrd="1" destOrd="0" parTransId="{EBB430C2-8CE4-4468-B18B-0DBE223B11A5}" sibTransId="{886173A2-1BA6-417C-9951-5313B5C14758}"/>
    <dgm:cxn modelId="{D0603AFD-B7A6-4763-979D-76D95361FC0A}" type="presOf" srcId="{02D53618-216D-45C8-A55E-A59707E2A53D}" destId="{B9A14C11-A6C3-425B-BF69-664C4A58AECB}" srcOrd="1" destOrd="0" presId="urn:microsoft.com/office/officeart/2005/8/layout/vList4"/>
    <dgm:cxn modelId="{EA79E887-B0DD-43FF-930A-AA6B93B2436C}" type="presOf" srcId="{02D53618-216D-45C8-A55E-A59707E2A53D}" destId="{61149412-E201-4F33-A354-CAAD80430FE7}" srcOrd="0" destOrd="0" presId="urn:microsoft.com/office/officeart/2005/8/layout/vList4"/>
    <dgm:cxn modelId="{AB8A4880-7217-4C2C-8ACC-4C363F489E7A}" type="presOf" srcId="{3E122848-5B80-4F83-8B42-F6CB1CAA5EBA}" destId="{2348F078-E18C-4344-B51A-B562ECC34CF6}" srcOrd="1" destOrd="0" presId="urn:microsoft.com/office/officeart/2005/8/layout/vList4"/>
    <dgm:cxn modelId="{7F868A0A-E77E-4AE8-AF52-202C0643C8AB}" type="presParOf" srcId="{6AD13898-D95B-4DA4-8F49-2008166CED0C}" destId="{5729E86E-23E4-46DF-8DF6-310A7DE6CA9B}" srcOrd="0" destOrd="0" presId="urn:microsoft.com/office/officeart/2005/8/layout/vList4"/>
    <dgm:cxn modelId="{CC90BD97-A755-4F20-8BCC-56AC7C20AC3F}" type="presParOf" srcId="{5729E86E-23E4-46DF-8DF6-310A7DE6CA9B}" destId="{E757311D-91B3-40B2-A83A-488B5289B1CF}" srcOrd="0" destOrd="0" presId="urn:microsoft.com/office/officeart/2005/8/layout/vList4"/>
    <dgm:cxn modelId="{85B3EAFF-8C6F-4D09-B269-DA6A8A7E71D6}" type="presParOf" srcId="{5729E86E-23E4-46DF-8DF6-310A7DE6CA9B}" destId="{18482670-E73F-43AE-A304-B966F3E6925C}" srcOrd="1" destOrd="0" presId="urn:microsoft.com/office/officeart/2005/8/layout/vList4"/>
    <dgm:cxn modelId="{6B618BAC-AEF3-4FA2-80F0-800E2CEBBC2F}" type="presParOf" srcId="{5729E86E-23E4-46DF-8DF6-310A7DE6CA9B}" destId="{71A900CE-A967-4DE1-980B-527D0EA075E7}" srcOrd="2" destOrd="0" presId="urn:microsoft.com/office/officeart/2005/8/layout/vList4"/>
    <dgm:cxn modelId="{88F7636E-46EC-475B-B855-52304AB4D308}" type="presParOf" srcId="{6AD13898-D95B-4DA4-8F49-2008166CED0C}" destId="{969E87EF-27BC-432E-B98E-25C662F93F02}" srcOrd="1" destOrd="0" presId="urn:microsoft.com/office/officeart/2005/8/layout/vList4"/>
    <dgm:cxn modelId="{1DC8DCB5-EB1D-4429-8B4C-7B35D7B7D3DA}" type="presParOf" srcId="{6AD13898-D95B-4DA4-8F49-2008166CED0C}" destId="{11AB8025-2D77-4156-891F-ECDE7F35C226}" srcOrd="2" destOrd="0" presId="urn:microsoft.com/office/officeart/2005/8/layout/vList4"/>
    <dgm:cxn modelId="{7C13D6A1-A1E1-4727-B59A-34CF04529730}" type="presParOf" srcId="{11AB8025-2D77-4156-891F-ECDE7F35C226}" destId="{D02F1E8E-7C42-49AD-BB31-2E2526A3AAA9}" srcOrd="0" destOrd="0" presId="urn:microsoft.com/office/officeart/2005/8/layout/vList4"/>
    <dgm:cxn modelId="{A1AD2F7E-9144-4242-B84F-B5A9694A4AAC}" type="presParOf" srcId="{11AB8025-2D77-4156-891F-ECDE7F35C226}" destId="{6276E8B9-9E12-45C9-9062-A6065631060A}" srcOrd="1" destOrd="0" presId="urn:microsoft.com/office/officeart/2005/8/layout/vList4"/>
    <dgm:cxn modelId="{2DCE94D6-6329-4F32-900A-1DE3604EC93F}" type="presParOf" srcId="{11AB8025-2D77-4156-891F-ECDE7F35C226}" destId="{2348F078-E18C-4344-B51A-B562ECC34CF6}" srcOrd="2" destOrd="0" presId="urn:microsoft.com/office/officeart/2005/8/layout/vList4"/>
    <dgm:cxn modelId="{0C9953B0-AEA1-40F2-91C2-44DBE2E4AF82}" type="presParOf" srcId="{6AD13898-D95B-4DA4-8F49-2008166CED0C}" destId="{26454DA4-55E8-481E-A8F4-4D71A28A5F7D}" srcOrd="3" destOrd="0" presId="urn:microsoft.com/office/officeart/2005/8/layout/vList4"/>
    <dgm:cxn modelId="{254F2B77-31EA-4041-AB9C-652B85ECA16B}" type="presParOf" srcId="{6AD13898-D95B-4DA4-8F49-2008166CED0C}" destId="{3075175D-257B-4209-935E-ED09E535C527}" srcOrd="4" destOrd="0" presId="urn:microsoft.com/office/officeart/2005/8/layout/vList4"/>
    <dgm:cxn modelId="{53C078BD-67CC-409B-AC75-1C847692C53C}" type="presParOf" srcId="{3075175D-257B-4209-935E-ED09E535C527}" destId="{4884715F-9D14-4CEA-88E2-ACC2131068A6}" srcOrd="0" destOrd="0" presId="urn:microsoft.com/office/officeart/2005/8/layout/vList4"/>
    <dgm:cxn modelId="{9075DB2B-ADB5-4C1B-A31A-5F840F0D1071}" type="presParOf" srcId="{3075175D-257B-4209-935E-ED09E535C527}" destId="{77B88E28-EB12-4461-AD95-454AB183F065}" srcOrd="1" destOrd="0" presId="urn:microsoft.com/office/officeart/2005/8/layout/vList4"/>
    <dgm:cxn modelId="{8724A13F-9DD1-406E-BD4E-391EE9F13DD9}" type="presParOf" srcId="{3075175D-257B-4209-935E-ED09E535C527}" destId="{B4541D8C-DBE8-45C2-9FEB-3FE1FD070F63}" srcOrd="2" destOrd="0" presId="urn:microsoft.com/office/officeart/2005/8/layout/vList4"/>
    <dgm:cxn modelId="{5113D5DB-6E5F-4F63-8B3F-04FD7A9B6973}" type="presParOf" srcId="{6AD13898-D95B-4DA4-8F49-2008166CED0C}" destId="{DDB58304-CF18-429F-9DEC-93C80A192395}" srcOrd="5" destOrd="0" presId="urn:microsoft.com/office/officeart/2005/8/layout/vList4"/>
    <dgm:cxn modelId="{5F51EB6A-DE31-4F7B-8474-B8E9BAC53A55}" type="presParOf" srcId="{6AD13898-D95B-4DA4-8F49-2008166CED0C}" destId="{BD95D3B1-21CA-4868-BF0F-81749492F78F}" srcOrd="6" destOrd="0" presId="urn:microsoft.com/office/officeart/2005/8/layout/vList4"/>
    <dgm:cxn modelId="{CECB088F-E042-4C73-870F-89E11E0CEB14}" type="presParOf" srcId="{BD95D3B1-21CA-4868-BF0F-81749492F78F}" destId="{61149412-E201-4F33-A354-CAAD80430FE7}" srcOrd="0" destOrd="0" presId="urn:microsoft.com/office/officeart/2005/8/layout/vList4"/>
    <dgm:cxn modelId="{A288E416-3102-4736-AF29-8D183C1A3B05}" type="presParOf" srcId="{BD95D3B1-21CA-4868-BF0F-81749492F78F}" destId="{A02BA1C5-1D4A-49CB-B11F-E3DFCF40C87E}" srcOrd="1" destOrd="0" presId="urn:microsoft.com/office/officeart/2005/8/layout/vList4"/>
    <dgm:cxn modelId="{A8FF1C63-191E-479D-8B2A-B8CEF754B2F4}" type="presParOf" srcId="{BD95D3B1-21CA-4868-BF0F-81749492F78F}" destId="{B9A14C11-A6C3-425B-BF69-664C4A58AECB}" srcOrd="2" destOrd="0" presId="urn:microsoft.com/office/officeart/2005/8/layout/vList4"/>
    <dgm:cxn modelId="{498934AF-D2E6-4053-BA18-E28FF6153F9F}" type="presParOf" srcId="{6AD13898-D95B-4DA4-8F49-2008166CED0C}" destId="{8CCBBEB6-EBB7-4197-9335-D1BB1A5444DC}" srcOrd="7" destOrd="0" presId="urn:microsoft.com/office/officeart/2005/8/layout/vList4"/>
    <dgm:cxn modelId="{EB0AA938-0A50-4F1E-8E2D-CB728CCAE79E}" type="presParOf" srcId="{6AD13898-D95B-4DA4-8F49-2008166CED0C}" destId="{CDA2ADF9-A78B-489D-A3E3-80BA17403BCD}" srcOrd="8" destOrd="0" presId="urn:microsoft.com/office/officeart/2005/8/layout/vList4"/>
    <dgm:cxn modelId="{0B82694C-EC9A-4AC3-9EF6-F44350E9A6A9}" type="presParOf" srcId="{CDA2ADF9-A78B-489D-A3E3-80BA17403BCD}" destId="{D2EED9AD-86D1-47B1-950B-46BBD573F1E0}" srcOrd="0" destOrd="0" presId="urn:microsoft.com/office/officeart/2005/8/layout/vList4"/>
    <dgm:cxn modelId="{C2C16C76-974A-4020-BB63-57D755FF793B}" type="presParOf" srcId="{CDA2ADF9-A78B-489D-A3E3-80BA17403BCD}" destId="{EC32A86E-F144-4725-BF65-BEF20891F47E}" srcOrd="1" destOrd="0" presId="urn:microsoft.com/office/officeart/2005/8/layout/vList4"/>
    <dgm:cxn modelId="{CC5E537B-3568-46C0-AE1B-30F873020937}" type="presParOf" srcId="{CDA2ADF9-A78B-489D-A3E3-80BA17403BCD}" destId="{075EEC8C-1785-4166-A42E-D0A8F02AA40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7311D-91B3-40B2-A83A-488B5289B1CF}">
      <dsp:nvSpPr>
        <dsp:cNvPr id="0" name=""/>
        <dsp:cNvSpPr/>
      </dsp:nvSpPr>
      <dsp:spPr>
        <a:xfrm>
          <a:off x="0" y="0"/>
          <a:ext cx="7843934" cy="796358"/>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3296"/>
              </a:solidFill>
              <a:effectLst>
                <a:outerShdw blurRad="38100" dist="38100" dir="2700000" algn="tl">
                  <a:srgbClr val="000000">
                    <a:alpha val="43137"/>
                  </a:srgbClr>
                </a:outerShdw>
              </a:effectLst>
            </a:rPr>
            <a:t>1)  </a:t>
          </a:r>
          <a:r>
            <a:rPr lang="en-US" sz="2000" kern="1200" dirty="0" smtClean="0">
              <a:solidFill>
                <a:srgbClr val="003296"/>
              </a:solidFill>
              <a:effectLst/>
            </a:rPr>
            <a:t>Pre-define </a:t>
          </a:r>
          <a:r>
            <a:rPr lang="en-US" sz="2000" b="1" kern="1200" dirty="0" err="1" smtClean="0">
              <a:solidFill>
                <a:srgbClr val="00B050"/>
              </a:solidFill>
              <a:effectLst/>
            </a:rPr>
            <a:t>dT</a:t>
          </a:r>
          <a:r>
            <a:rPr lang="en-US" sz="2000" b="1" kern="1200" dirty="0" smtClean="0">
              <a:solidFill>
                <a:srgbClr val="00B050"/>
              </a:solidFill>
              <a:effectLst/>
            </a:rPr>
            <a:t> (</a:t>
          </a:r>
          <a:r>
            <a:rPr lang="en-US" sz="2000" b="1" kern="1200" dirty="0" err="1" smtClean="0">
              <a:solidFill>
                <a:srgbClr val="00B050"/>
              </a:solidFill>
              <a:effectLst/>
            </a:rPr>
            <a:t>Th</a:t>
          </a:r>
          <a:r>
            <a:rPr lang="en-US" sz="2000" b="1" kern="1200" dirty="0" smtClean="0">
              <a:solidFill>
                <a:srgbClr val="00B050"/>
              </a:solidFill>
              <a:effectLst/>
            </a:rPr>
            <a:t>-Tc): </a:t>
          </a:r>
          <a:r>
            <a:rPr lang="en-US" sz="2000" kern="1200" dirty="0" smtClean="0">
              <a:solidFill>
                <a:srgbClr val="003296"/>
              </a:solidFill>
              <a:effectLst/>
            </a:rPr>
            <a:t>based on clear sky energy balance, using </a:t>
          </a:r>
          <a:r>
            <a:rPr lang="en-US" sz="2000" b="0" kern="1200" dirty="0" smtClean="0">
              <a:solidFill>
                <a:srgbClr val="003296"/>
              </a:solidFill>
              <a:effectLst/>
            </a:rPr>
            <a:t>air temperature </a:t>
          </a:r>
          <a:r>
            <a:rPr lang="en-US" sz="2000" kern="1200" dirty="0" smtClean="0">
              <a:solidFill>
                <a:srgbClr val="003296"/>
              </a:solidFill>
              <a:effectLst/>
            </a:rPr>
            <a:t>data</a:t>
          </a:r>
          <a:endParaRPr lang="en-US" sz="2000" kern="1200" dirty="0"/>
        </a:p>
      </dsp:txBody>
      <dsp:txXfrm>
        <a:off x="1648422" y="0"/>
        <a:ext cx="6195511" cy="796358"/>
      </dsp:txXfrm>
    </dsp:sp>
    <dsp:sp modelId="{18482670-E73F-43AE-A304-B966F3E6925C}">
      <dsp:nvSpPr>
        <dsp:cNvPr id="0" name=""/>
        <dsp:cNvSpPr/>
      </dsp:nvSpPr>
      <dsp:spPr>
        <a:xfrm>
          <a:off x="3403032" y="150607"/>
          <a:ext cx="1568786" cy="63708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02F1E8E-7C42-49AD-BB31-2E2526A3AAA9}">
      <dsp:nvSpPr>
        <dsp:cNvPr id="0" name=""/>
        <dsp:cNvSpPr/>
      </dsp:nvSpPr>
      <dsp:spPr>
        <a:xfrm>
          <a:off x="0" y="875994"/>
          <a:ext cx="7843934" cy="796358"/>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3296"/>
              </a:solidFill>
              <a:effectLst>
                <a:outerShdw blurRad="38100" dist="38100" dir="2700000" algn="tl">
                  <a:srgbClr val="000000">
                    <a:alpha val="43137"/>
                  </a:srgbClr>
                </a:outerShdw>
              </a:effectLst>
            </a:rPr>
            <a:t>2)  </a:t>
          </a:r>
          <a:r>
            <a:rPr lang="en-US" sz="2000" kern="1200" dirty="0" smtClean="0">
              <a:solidFill>
                <a:srgbClr val="003296"/>
              </a:solidFill>
              <a:effectLst/>
            </a:rPr>
            <a:t>Define scene-based Tc (cold boundary from air temp) using model correction coefficient: </a:t>
          </a:r>
          <a:r>
            <a:rPr lang="en-US" sz="2000" b="1" kern="1200" dirty="0" err="1" smtClean="0">
              <a:solidFill>
                <a:srgbClr val="0000FF"/>
              </a:solidFill>
              <a:effectLst/>
            </a:rPr>
            <a:t>Tcorr</a:t>
          </a:r>
          <a:endParaRPr lang="en-US" sz="2000" b="1" kern="1200" dirty="0">
            <a:solidFill>
              <a:srgbClr val="0000FF"/>
            </a:solidFill>
          </a:endParaRPr>
        </a:p>
      </dsp:txBody>
      <dsp:txXfrm>
        <a:off x="1648422" y="875994"/>
        <a:ext cx="6195511" cy="796358"/>
      </dsp:txXfrm>
    </dsp:sp>
    <dsp:sp modelId="{6276E8B9-9E12-45C9-9062-A6065631060A}">
      <dsp:nvSpPr>
        <dsp:cNvPr id="0" name=""/>
        <dsp:cNvSpPr/>
      </dsp:nvSpPr>
      <dsp:spPr>
        <a:xfrm>
          <a:off x="79635" y="955629"/>
          <a:ext cx="1568786" cy="63708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884715F-9D14-4CEA-88E2-ACC2131068A6}">
      <dsp:nvSpPr>
        <dsp:cNvPr id="0" name=""/>
        <dsp:cNvSpPr/>
      </dsp:nvSpPr>
      <dsp:spPr>
        <a:xfrm>
          <a:off x="0" y="1751988"/>
          <a:ext cx="7843934" cy="796358"/>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3296"/>
              </a:solidFill>
              <a:effectLst>
                <a:outerShdw blurRad="38100" dist="38100" dir="2700000" algn="tl">
                  <a:srgbClr val="000000">
                    <a:alpha val="43137"/>
                  </a:srgbClr>
                </a:outerShdw>
              </a:effectLst>
            </a:rPr>
            <a:t>3)  </a:t>
          </a:r>
          <a:r>
            <a:rPr lang="en-US" sz="2000" kern="1200" dirty="0" smtClean="0">
              <a:solidFill>
                <a:srgbClr val="003296"/>
              </a:solidFill>
              <a:effectLst/>
            </a:rPr>
            <a:t>Use </a:t>
          </a:r>
          <a:r>
            <a:rPr lang="en-US" sz="2000" kern="1200" dirty="0" err="1" smtClean="0">
              <a:solidFill>
                <a:srgbClr val="003296"/>
              </a:solidFill>
              <a:effectLst/>
            </a:rPr>
            <a:t>Ts</a:t>
          </a:r>
          <a:r>
            <a:rPr lang="en-US" sz="2000" kern="1200" dirty="0" smtClean="0">
              <a:solidFill>
                <a:srgbClr val="003296"/>
              </a:solidFill>
              <a:effectLst/>
            </a:rPr>
            <a:t> (</a:t>
          </a:r>
          <a:r>
            <a:rPr lang="en-US" sz="2000" b="1" kern="1200" dirty="0" smtClean="0">
              <a:solidFill>
                <a:srgbClr val="C00000"/>
              </a:solidFill>
              <a:effectLst/>
            </a:rPr>
            <a:t>LST</a:t>
          </a:r>
          <a:r>
            <a:rPr lang="en-US" sz="2000" kern="1200" dirty="0" smtClean="0">
              <a:solidFill>
                <a:srgbClr val="003296"/>
              </a:solidFill>
              <a:effectLst/>
            </a:rPr>
            <a:t>) from satellite to estimate </a:t>
          </a:r>
          <a:r>
            <a:rPr lang="en-US" sz="2000" kern="1200" dirty="0" err="1" smtClean="0">
              <a:solidFill>
                <a:srgbClr val="003296"/>
              </a:solidFill>
              <a:effectLst/>
            </a:rPr>
            <a:t>ETf</a:t>
          </a:r>
          <a:endParaRPr lang="en-US" sz="2000" kern="1200" dirty="0"/>
        </a:p>
      </dsp:txBody>
      <dsp:txXfrm>
        <a:off x="1648422" y="1751988"/>
        <a:ext cx="6195511" cy="796358"/>
      </dsp:txXfrm>
    </dsp:sp>
    <dsp:sp modelId="{77B88E28-EB12-4461-AD95-454AB183F065}">
      <dsp:nvSpPr>
        <dsp:cNvPr id="0" name=""/>
        <dsp:cNvSpPr/>
      </dsp:nvSpPr>
      <dsp:spPr>
        <a:xfrm>
          <a:off x="79635" y="1831623"/>
          <a:ext cx="1568786" cy="63708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1149412-E201-4F33-A354-CAAD80430FE7}">
      <dsp:nvSpPr>
        <dsp:cNvPr id="0" name=""/>
        <dsp:cNvSpPr/>
      </dsp:nvSpPr>
      <dsp:spPr>
        <a:xfrm>
          <a:off x="0" y="2627982"/>
          <a:ext cx="7843934" cy="796358"/>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3296"/>
              </a:solidFill>
              <a:effectLst>
                <a:outerShdw blurRad="38100" dist="38100" dir="2700000" algn="tl">
                  <a:srgbClr val="000000">
                    <a:alpha val="43137"/>
                  </a:srgbClr>
                </a:outerShdw>
              </a:effectLst>
            </a:rPr>
            <a:t>4)  </a:t>
          </a:r>
          <a:r>
            <a:rPr lang="en-US" sz="2000" kern="1200" dirty="0" smtClean="0">
              <a:solidFill>
                <a:srgbClr val="003296"/>
              </a:solidFill>
              <a:effectLst/>
            </a:rPr>
            <a:t>Use weather data to calculate </a:t>
          </a:r>
          <a:r>
            <a:rPr lang="en-US" sz="2000" kern="1200" dirty="0" err="1" smtClean="0">
              <a:solidFill>
                <a:srgbClr val="003296"/>
              </a:solidFill>
              <a:effectLst/>
            </a:rPr>
            <a:t>ETo</a:t>
          </a:r>
          <a:r>
            <a:rPr lang="en-US" sz="2000" kern="1200" dirty="0" smtClean="0">
              <a:solidFill>
                <a:srgbClr val="003296"/>
              </a:solidFill>
              <a:effectLst/>
            </a:rPr>
            <a:t> (</a:t>
          </a:r>
          <a:r>
            <a:rPr lang="en-US" sz="2000" b="1" kern="1200" dirty="0" smtClean="0">
              <a:solidFill>
                <a:srgbClr val="00B050"/>
              </a:solidFill>
              <a:effectLst/>
            </a:rPr>
            <a:t>potential ET</a:t>
          </a:r>
          <a:r>
            <a:rPr lang="en-US" sz="2000" kern="1200" dirty="0" smtClean="0">
              <a:solidFill>
                <a:srgbClr val="003296"/>
              </a:solidFill>
              <a:effectLst/>
            </a:rPr>
            <a:t>)</a:t>
          </a:r>
          <a:endParaRPr lang="en-US" sz="2000" kern="1200" dirty="0"/>
        </a:p>
      </dsp:txBody>
      <dsp:txXfrm>
        <a:off x="1648422" y="2627982"/>
        <a:ext cx="6195511" cy="796358"/>
      </dsp:txXfrm>
    </dsp:sp>
    <dsp:sp modelId="{A02BA1C5-1D4A-49CB-B11F-E3DFCF40C87E}">
      <dsp:nvSpPr>
        <dsp:cNvPr id="0" name=""/>
        <dsp:cNvSpPr/>
      </dsp:nvSpPr>
      <dsp:spPr>
        <a:xfrm>
          <a:off x="79635" y="2707617"/>
          <a:ext cx="1568786" cy="63708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2EED9AD-86D1-47B1-950B-46BBD573F1E0}">
      <dsp:nvSpPr>
        <dsp:cNvPr id="0" name=""/>
        <dsp:cNvSpPr/>
      </dsp:nvSpPr>
      <dsp:spPr>
        <a:xfrm>
          <a:off x="0" y="3503976"/>
          <a:ext cx="7843934" cy="796358"/>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3296"/>
              </a:solidFill>
              <a:effectLst>
                <a:outerShdw blurRad="38100" dist="38100" dir="2700000" algn="tl">
                  <a:srgbClr val="000000">
                    <a:alpha val="43137"/>
                  </a:srgbClr>
                </a:outerShdw>
              </a:effectLst>
            </a:rPr>
            <a:t>5)  </a:t>
          </a:r>
          <a:r>
            <a:rPr lang="en-US" sz="2000" kern="1200" dirty="0" smtClean="0">
              <a:solidFill>
                <a:srgbClr val="003296"/>
              </a:solidFill>
              <a:effectLst/>
            </a:rPr>
            <a:t>Estimate </a:t>
          </a:r>
          <a:r>
            <a:rPr lang="en-US" sz="2000" b="1" kern="1200" dirty="0" err="1" smtClean="0">
              <a:solidFill>
                <a:srgbClr val="00B050"/>
              </a:solidFill>
              <a:effectLst/>
            </a:rPr>
            <a:t>ETa</a:t>
          </a:r>
          <a:r>
            <a:rPr lang="en-US" sz="2000" kern="1200" dirty="0" smtClean="0">
              <a:solidFill>
                <a:srgbClr val="003296"/>
              </a:solidFill>
              <a:effectLst/>
            </a:rPr>
            <a:t> = </a:t>
          </a:r>
          <a:r>
            <a:rPr lang="en-US" sz="2000" kern="1200" dirty="0" err="1" smtClean="0">
              <a:solidFill>
                <a:srgbClr val="003296"/>
              </a:solidFill>
              <a:effectLst/>
            </a:rPr>
            <a:t>ETf</a:t>
          </a:r>
          <a:r>
            <a:rPr lang="en-US" sz="2000" kern="1200" dirty="0" smtClean="0">
              <a:solidFill>
                <a:srgbClr val="003296"/>
              </a:solidFill>
              <a:effectLst/>
            </a:rPr>
            <a:t> * </a:t>
          </a:r>
          <a:r>
            <a:rPr lang="en-US" sz="2000" kern="1200" dirty="0" err="1" smtClean="0">
              <a:solidFill>
                <a:srgbClr val="003296"/>
              </a:solidFill>
              <a:effectLst/>
            </a:rPr>
            <a:t>ETo</a:t>
          </a:r>
          <a:r>
            <a:rPr lang="en-US" sz="2000" kern="1200" dirty="0" smtClean="0">
              <a:solidFill>
                <a:srgbClr val="003296"/>
              </a:solidFill>
              <a:effectLst/>
            </a:rPr>
            <a:t> </a:t>
          </a:r>
          <a:endParaRPr lang="en-US" sz="2000" kern="1200" dirty="0"/>
        </a:p>
      </dsp:txBody>
      <dsp:txXfrm>
        <a:off x="1648422" y="3503976"/>
        <a:ext cx="6195511" cy="796358"/>
      </dsp:txXfrm>
    </dsp:sp>
    <dsp:sp modelId="{EC32A86E-F144-4725-BF65-BEF20891F47E}">
      <dsp:nvSpPr>
        <dsp:cNvPr id="0" name=""/>
        <dsp:cNvSpPr/>
      </dsp:nvSpPr>
      <dsp:spPr>
        <a:xfrm>
          <a:off x="79635" y="3583611"/>
          <a:ext cx="1568786" cy="63708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50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A231710-1BBD-47C7-914E-84C0D1074F7C}" type="slidenum">
              <a:rPr lang="en-US" smtClean="0"/>
              <a:t>2</a:t>
            </a:fld>
            <a:endParaRPr lang="en-US"/>
          </a:p>
        </p:txBody>
      </p:sp>
    </p:spTree>
    <p:extLst>
      <p:ext uri="{BB962C8B-B14F-4D97-AF65-F5344CB8AC3E}">
        <p14:creationId xmlns:p14="http://schemas.microsoft.com/office/powerpoint/2010/main" val="399782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a:t>
            </a:r>
            <a:r>
              <a:rPr lang="en-US" baseline="0" dirty="0" smtClean="0"/>
              <a:t> air temperature establishes the </a:t>
            </a:r>
            <a:r>
              <a:rPr lang="en-US" baseline="0" dirty="0" err="1" smtClean="0"/>
              <a:t>Ts</a:t>
            </a:r>
            <a:r>
              <a:rPr lang="en-US" baseline="0" dirty="0" smtClean="0"/>
              <a:t> cold pixel and is used to estimate a theoretical </a:t>
            </a:r>
            <a:r>
              <a:rPr lang="en-US" baseline="0" dirty="0" err="1" smtClean="0"/>
              <a:t>Ts</a:t>
            </a:r>
            <a:r>
              <a:rPr lang="en-US" baseline="0" dirty="0" smtClean="0"/>
              <a:t> hot pixel based on the maximum temperature that would be achieved for clear-sky conditions and non-vegetative surfaces.  The difference Temperature (</a:t>
            </a:r>
            <a:r>
              <a:rPr lang="en-US" baseline="0" dirty="0" err="1" smtClean="0"/>
              <a:t>dT</a:t>
            </a:r>
            <a:r>
              <a:rPr lang="en-US" baseline="0" dirty="0" smtClean="0"/>
              <a:t>) between the </a:t>
            </a:r>
            <a:r>
              <a:rPr lang="en-US" baseline="0" dirty="0" err="1" smtClean="0"/>
              <a:t>Ts</a:t>
            </a:r>
            <a:r>
              <a:rPr lang="en-US" baseline="0" dirty="0" smtClean="0"/>
              <a:t> cold and </a:t>
            </a:r>
            <a:r>
              <a:rPr lang="en-US" baseline="0" dirty="0" err="1" smtClean="0"/>
              <a:t>Ts</a:t>
            </a:r>
            <a:r>
              <a:rPr lang="en-US" baseline="0" dirty="0" smtClean="0"/>
              <a:t> hot establishes the boundary conditions between bare/dry surfaces and well-watered surfaces.  Satellite based LST varies linearly within this range and is used to calculate the </a:t>
            </a:r>
            <a:r>
              <a:rPr lang="en-US" baseline="0" dirty="0" err="1" smtClean="0"/>
              <a:t>ETf</a:t>
            </a:r>
            <a:r>
              <a:rPr lang="en-US" baseline="0" dirty="0" smtClean="0"/>
              <a:t>, where well-watered fields or bare surfaces have an </a:t>
            </a:r>
            <a:r>
              <a:rPr lang="en-US" baseline="0" dirty="0" err="1" smtClean="0"/>
              <a:t>ETf</a:t>
            </a:r>
            <a:r>
              <a:rPr lang="en-US" baseline="0" dirty="0" smtClean="0"/>
              <a:t> near 1.0 and bare/dry surfaces have an </a:t>
            </a:r>
            <a:r>
              <a:rPr lang="en-US" baseline="0" dirty="0" err="1" smtClean="0"/>
              <a:t>ETf</a:t>
            </a:r>
            <a:r>
              <a:rPr lang="en-US" baseline="0" dirty="0" smtClean="0"/>
              <a:t> near 0.0.</a:t>
            </a:r>
          </a:p>
          <a:p>
            <a:endParaRPr lang="en-US" baseline="0" dirty="0" smtClean="0"/>
          </a:p>
          <a:p>
            <a:r>
              <a:rPr lang="en-US" baseline="0" dirty="0" smtClean="0"/>
              <a:t>A 1km DEM is used to adjust theoretical maximum temperature based on elevation.  This procedure is described in the 2012 JAWRA publication.</a:t>
            </a:r>
            <a:endParaRPr lang="en-US" dirty="0"/>
          </a:p>
        </p:txBody>
      </p:sp>
    </p:spTree>
    <p:extLst>
      <p:ext uri="{BB962C8B-B14F-4D97-AF65-F5344CB8AC3E}">
        <p14:creationId xmlns:p14="http://schemas.microsoft.com/office/powerpoint/2010/main" val="115660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Median </a:t>
            </a:r>
            <a:r>
              <a:rPr lang="en-US" sz="1600" dirty="0" err="1" smtClean="0"/>
              <a:t>dT</a:t>
            </a:r>
            <a:r>
              <a:rPr lang="en-US" sz="1600" dirty="0" smtClean="0"/>
              <a:t> dataset:</a:t>
            </a:r>
          </a:p>
          <a:p>
            <a:r>
              <a:rPr lang="en-US" sz="1200" dirty="0" smtClean="0"/>
              <a:t>predefined temperature difference between </a:t>
            </a:r>
            <a:r>
              <a:rPr lang="en-US" sz="1200" i="1" dirty="0" err="1" smtClean="0"/>
              <a:t>Th</a:t>
            </a:r>
            <a:r>
              <a:rPr lang="en-US" sz="1200" dirty="0" smtClean="0"/>
              <a:t> and </a:t>
            </a:r>
            <a:r>
              <a:rPr lang="en-US" sz="1200" i="1" dirty="0" smtClean="0"/>
              <a:t>Tc</a:t>
            </a:r>
            <a:r>
              <a:rPr lang="en-US" sz="1200" dirty="0" smtClean="0"/>
              <a:t> for each pixel</a:t>
            </a:r>
          </a:p>
          <a:p>
            <a:endParaRPr lang="en-US" sz="1200" dirty="0" smtClean="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err="1" smtClean="0">
                <a:solidFill>
                  <a:schemeClr val="tx1"/>
                </a:solidFill>
                <a:effectLst/>
                <a:latin typeface="Times New Roman" pitchFamily="-107" charset="0"/>
                <a:ea typeface="ＭＳ Ｐゴシック" pitchFamily="-107" charset="-128"/>
                <a:cs typeface="ＭＳ Ｐゴシック" pitchFamily="-107" charset="-128"/>
              </a:rPr>
              <a:t>Tcorr</a:t>
            </a:r>
            <a:r>
              <a:rPr lang="en-US" sz="1200" b="0" i="0" kern="1200" dirty="0" smtClean="0">
                <a:solidFill>
                  <a:schemeClr val="tx1"/>
                </a:solidFill>
                <a:effectLst/>
                <a:latin typeface="Times New Roman" pitchFamily="-107" charset="0"/>
                <a:ea typeface="ＭＳ Ｐゴシック" pitchFamily="-107" charset="-128"/>
                <a:cs typeface="ＭＳ Ｐゴシック" pitchFamily="-107" charset="-128"/>
              </a:rPr>
              <a:t> is based on a percentile and count reduction of all Landsat pixels in the scene based on a few different thresholds</a:t>
            </a:r>
            <a:r>
              <a:rPr lang="en-US" sz="1200" b="0" i="0" kern="1200" baseline="0" dirty="0" smtClean="0">
                <a:solidFill>
                  <a:schemeClr val="accent3"/>
                </a:solidFill>
                <a:effectLst/>
                <a:latin typeface="Times New Roman" pitchFamily="-107" charset="0"/>
                <a:ea typeface="ＭＳ Ｐゴシック" pitchFamily="-107" charset="-128"/>
                <a:cs typeface="ＭＳ Ｐゴシック" pitchFamily="-107" charset="-128"/>
              </a:rPr>
              <a:t> from</a:t>
            </a:r>
            <a:r>
              <a:rPr lang="en-US" sz="1200" b="0" i="0" kern="1200" dirty="0" smtClean="0">
                <a:solidFill>
                  <a:schemeClr val="tx1"/>
                </a:solidFill>
                <a:effectLst/>
                <a:latin typeface="Times New Roman" pitchFamily="-107" charset="0"/>
                <a:ea typeface="ＭＳ Ｐゴシック" pitchFamily="-107" charset="-128"/>
                <a:cs typeface="ＭＳ Ｐゴシック" pitchFamily="-107" charset="-128"/>
              </a:rPr>
              <a:t> NDVI, </a:t>
            </a:r>
            <a:r>
              <a:rPr lang="en-US" sz="1200" b="0" i="0" kern="1200" dirty="0" err="1" smtClean="0">
                <a:solidFill>
                  <a:schemeClr val="tx1"/>
                </a:solidFill>
                <a:effectLst/>
                <a:latin typeface="Times New Roman" pitchFamily="-107" charset="0"/>
                <a:ea typeface="ＭＳ Ｐゴシック" pitchFamily="-107" charset="-128"/>
                <a:cs typeface="ＭＳ Ｐゴシック" pitchFamily="-107" charset="-128"/>
              </a:rPr>
              <a:t>Ts</a:t>
            </a:r>
            <a:r>
              <a:rPr lang="en-US" sz="1200" b="0" i="0" kern="1200" dirty="0" smtClean="0">
                <a:solidFill>
                  <a:schemeClr val="tx1"/>
                </a:solidFill>
                <a:effectLst/>
                <a:latin typeface="Times New Roman" pitchFamily="-107" charset="0"/>
                <a:ea typeface="ＭＳ Ｐゴシック" pitchFamily="-107" charset="-128"/>
                <a:cs typeface="ＭＳ Ｐゴシック" pitchFamily="-107" charset="-128"/>
              </a:rPr>
              <a:t>, air temperature</a:t>
            </a:r>
            <a:endParaRPr lang="en-US" sz="1200" dirty="0">
              <a:solidFill>
                <a:schemeClr val="accent3"/>
              </a:solidFill>
            </a:endParaRPr>
          </a:p>
        </p:txBody>
      </p:sp>
    </p:spTree>
    <p:extLst>
      <p:ext uri="{BB962C8B-B14F-4D97-AF65-F5344CB8AC3E}">
        <p14:creationId xmlns:p14="http://schemas.microsoft.com/office/powerpoint/2010/main" val="172471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404587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2147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17199442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25164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endParaRPr lang="en-US" sz="3600" b="1" dirty="0">
              <a:ln w="6350">
                <a:noFill/>
              </a:ln>
              <a:solidFill>
                <a:srgbClr val="C00000"/>
              </a:solidFill>
              <a:effectLst>
                <a:outerShdw blurRad="50800" dist="38100" dir="2700000" algn="tl" rotWithShape="0">
                  <a:prstClr val="black">
                    <a:alpha val="40000"/>
                  </a:prstClr>
                </a:outerShdw>
              </a:effectLst>
              <a:latin typeface="Candara" pitchFamily="34" charset="0"/>
              <a:ea typeface="+mj-ea"/>
              <a:cs typeface="+mj-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Actual Evapotranspiration (</a:t>
            </a:r>
            <a:r>
              <a:rPr lang="en-US" b="0" dirty="0" err="1" smtClean="0">
                <a:ln w="6350">
                  <a:noFill/>
                </a:ln>
              </a:rPr>
              <a:t>ETa</a:t>
            </a:r>
            <a:r>
              <a:rPr lang="en-US" b="0" dirty="0" smtClean="0">
                <a:ln w="6350">
                  <a:noFill/>
                </a:ln>
              </a:rPr>
              <a:t>)</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400" smtClean="0"/>
              <a:t>Applications of FEWS NET Remote Sensing products for Agro-climatological Analysis Workshop</a:t>
            </a:r>
          </a:p>
          <a:p>
            <a:r>
              <a:rPr lang="en-US" altLang="en-US" sz="1400" smtClean="0"/>
              <a:t>10 – 14 July 2017 | Kathmandu Nepal</a:t>
            </a:r>
            <a:endParaRPr lang="en-US" altLang="en-US" sz="1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ETa</a:t>
            </a:r>
            <a:r>
              <a:rPr lang="en-US" dirty="0" smtClean="0"/>
              <a:t>: Characteristics</a:t>
            </a:r>
            <a:endParaRPr lang="en-US" dirty="0"/>
          </a:p>
        </p:txBody>
      </p:sp>
      <p:sp>
        <p:nvSpPr>
          <p:cNvPr id="3" name="Content Placeholder 2"/>
          <p:cNvSpPr>
            <a:spLocks noGrp="1"/>
          </p:cNvSpPr>
          <p:nvPr>
            <p:ph idx="1"/>
          </p:nvPr>
        </p:nvSpPr>
        <p:spPr/>
        <p:txBody>
          <a:bodyPr>
            <a:normAutofit/>
          </a:bodyPr>
          <a:lstStyle/>
          <a:p>
            <a:r>
              <a:rPr lang="en-US" dirty="0" smtClean="0"/>
              <a:t>Spatial: </a:t>
            </a:r>
          </a:p>
          <a:p>
            <a:pPr lvl="1"/>
            <a:r>
              <a:rPr lang="en-US" dirty="0" smtClean="0"/>
              <a:t>1km pixel resolution</a:t>
            </a:r>
          </a:p>
          <a:p>
            <a:pPr lvl="1"/>
            <a:r>
              <a:rPr lang="en-US" dirty="0" smtClean="0"/>
              <a:t>Global – Regional – National (monthly, annual, seasonal)</a:t>
            </a:r>
          </a:p>
          <a:p>
            <a:r>
              <a:rPr lang="en-US" dirty="0" smtClean="0"/>
              <a:t>Temporal:</a:t>
            </a:r>
          </a:p>
          <a:p>
            <a:pPr lvl="1"/>
            <a:r>
              <a:rPr lang="en-US" dirty="0" smtClean="0"/>
              <a:t>(1) </a:t>
            </a:r>
            <a:r>
              <a:rPr lang="en-US" dirty="0" smtClean="0"/>
              <a:t>10-day </a:t>
            </a:r>
            <a:r>
              <a:rPr lang="en-US" dirty="0" smtClean="0"/>
              <a:t>cumulative, (2) </a:t>
            </a:r>
            <a:r>
              <a:rPr lang="en-US" dirty="0" smtClean="0"/>
              <a:t>monthly, (3) annual</a:t>
            </a:r>
            <a:endParaRPr lang="en-US" dirty="0" smtClean="0"/>
          </a:p>
          <a:p>
            <a:r>
              <a:rPr lang="en-US" dirty="0" smtClean="0"/>
              <a:t>Quantities:</a:t>
            </a:r>
          </a:p>
          <a:p>
            <a:pPr lvl="1"/>
            <a:r>
              <a:rPr lang="en-US" dirty="0" smtClean="0"/>
              <a:t>Units: mm and percent of </a:t>
            </a:r>
            <a:r>
              <a:rPr lang="en-US" dirty="0" smtClean="0"/>
              <a:t>median</a:t>
            </a:r>
            <a:endParaRPr lang="en-US" dirty="0" smtClean="0"/>
          </a:p>
          <a:p>
            <a:r>
              <a:rPr lang="en-US" dirty="0" smtClean="0"/>
              <a:t>Typical Presentation:</a:t>
            </a:r>
          </a:p>
          <a:p>
            <a:pPr lvl="1"/>
            <a:r>
              <a:rPr lang="en-US" dirty="0" err="1" smtClean="0"/>
              <a:t>Pct</a:t>
            </a:r>
            <a:r>
              <a:rPr lang="en-US" dirty="0" smtClean="0"/>
              <a:t> of </a:t>
            </a:r>
            <a:r>
              <a:rPr lang="en-US" dirty="0"/>
              <a:t>average (seasonal cumulative </a:t>
            </a:r>
            <a:r>
              <a:rPr lang="en-US" dirty="0" smtClean="0"/>
              <a:t>and monthly) </a:t>
            </a:r>
          </a:p>
          <a:p>
            <a:pPr lvl="1"/>
            <a:endParaRPr lang="en-US" dirty="0"/>
          </a:p>
        </p:txBody>
      </p:sp>
    </p:spTree>
    <p:extLst>
      <p:ext uri="{BB962C8B-B14F-4D97-AF65-F5344CB8AC3E}">
        <p14:creationId xmlns:p14="http://schemas.microsoft.com/office/powerpoint/2010/main" val="212304858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err="1" smtClean="0"/>
              <a:t>ETa</a:t>
            </a:r>
            <a:r>
              <a:rPr lang="en-US" dirty="0" smtClean="0"/>
              <a:t> – strengths and limitations</a:t>
            </a:r>
            <a:endParaRPr lang="en-US" dirty="0"/>
          </a:p>
        </p:txBody>
      </p:sp>
      <p:sp>
        <p:nvSpPr>
          <p:cNvPr id="3" name="Content Placeholder 2"/>
          <p:cNvSpPr>
            <a:spLocks noGrp="1"/>
          </p:cNvSpPr>
          <p:nvPr>
            <p:ph idx="1"/>
          </p:nvPr>
        </p:nvSpPr>
        <p:spPr/>
        <p:txBody>
          <a:bodyPr>
            <a:normAutofit/>
          </a:bodyPr>
          <a:lstStyle/>
          <a:p>
            <a:r>
              <a:rPr lang="en-US" dirty="0" smtClean="0"/>
              <a:t>Strengths:</a:t>
            </a:r>
          </a:p>
          <a:p>
            <a:pPr lvl="1"/>
            <a:r>
              <a:rPr lang="en-US" dirty="0" err="1" smtClean="0"/>
              <a:t>ETa</a:t>
            </a:r>
            <a:r>
              <a:rPr lang="en-US" dirty="0" smtClean="0"/>
              <a:t> is a good indicator of crop yield in areas where crop is the dominant </a:t>
            </a:r>
            <a:r>
              <a:rPr lang="en-US" dirty="0" err="1" smtClean="0"/>
              <a:t>landcover</a:t>
            </a:r>
            <a:r>
              <a:rPr lang="en-US" dirty="0" smtClean="0"/>
              <a:t>, and pasture productivity in predominantly grassland covered areas</a:t>
            </a:r>
          </a:p>
          <a:p>
            <a:pPr lvl="1"/>
            <a:r>
              <a:rPr lang="en-US" dirty="0" smtClean="0"/>
              <a:t>Is independent of various cropping assumptions (water holding capacity, planting dates)</a:t>
            </a:r>
          </a:p>
          <a:p>
            <a:pPr lvl="1"/>
            <a:r>
              <a:rPr lang="en-US" dirty="0" smtClean="0"/>
              <a:t>Independent of errors associated with rainfall data</a:t>
            </a:r>
          </a:p>
          <a:p>
            <a:pPr lvl="1"/>
            <a:r>
              <a:rPr lang="en-US" dirty="0" smtClean="0"/>
              <a:t>Useful measure of </a:t>
            </a:r>
            <a:r>
              <a:rPr lang="en-US" dirty="0" err="1" smtClean="0"/>
              <a:t>ETa</a:t>
            </a:r>
            <a:r>
              <a:rPr lang="en-US" dirty="0" smtClean="0"/>
              <a:t> over irrigated areas</a:t>
            </a:r>
            <a:endParaRPr lang="en-US" dirty="0"/>
          </a:p>
          <a:p>
            <a:pPr lvl="1"/>
            <a:endParaRPr lang="en-US" dirty="0"/>
          </a:p>
        </p:txBody>
      </p:sp>
    </p:spTree>
    <p:extLst>
      <p:ext uri="{BB962C8B-B14F-4D97-AF65-F5344CB8AC3E}">
        <p14:creationId xmlns:p14="http://schemas.microsoft.com/office/powerpoint/2010/main" val="38643229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err="1" smtClean="0"/>
              <a:t>ETa</a:t>
            </a:r>
            <a:r>
              <a:rPr lang="en-US" dirty="0" smtClean="0"/>
              <a:t> – strengths and limitations</a:t>
            </a:r>
            <a:endParaRPr lang="en-US" dirty="0"/>
          </a:p>
        </p:txBody>
      </p:sp>
      <p:sp>
        <p:nvSpPr>
          <p:cNvPr id="3" name="Content Placeholder 2"/>
          <p:cNvSpPr>
            <a:spLocks noGrp="1"/>
          </p:cNvSpPr>
          <p:nvPr>
            <p:ph idx="1"/>
          </p:nvPr>
        </p:nvSpPr>
        <p:spPr/>
        <p:txBody>
          <a:bodyPr>
            <a:normAutofit/>
          </a:bodyPr>
          <a:lstStyle/>
          <a:p>
            <a:r>
              <a:rPr lang="en-US" dirty="0" smtClean="0"/>
              <a:t>Limitations:</a:t>
            </a:r>
          </a:p>
          <a:p>
            <a:pPr lvl="1"/>
            <a:r>
              <a:rPr lang="en-US" dirty="0" smtClean="0"/>
              <a:t>Periods of accumulation may not coincide with actual cropping periods. </a:t>
            </a:r>
          </a:p>
          <a:p>
            <a:pPr lvl="1"/>
            <a:r>
              <a:rPr lang="en-US" dirty="0" smtClean="0"/>
              <a:t>Susceptible to continuous cloud cover as it is </a:t>
            </a:r>
            <a:r>
              <a:rPr lang="en-US" dirty="0" err="1" smtClean="0"/>
              <a:t>dependant</a:t>
            </a:r>
            <a:r>
              <a:rPr lang="en-US" dirty="0" smtClean="0"/>
              <a:t> on LST estimates</a:t>
            </a:r>
          </a:p>
          <a:p>
            <a:pPr lvl="1"/>
            <a:endParaRPr lang="en-US" dirty="0" smtClean="0"/>
          </a:p>
          <a:p>
            <a:pPr lvl="1"/>
            <a:endParaRPr lang="en-US" dirty="0"/>
          </a:p>
        </p:txBody>
      </p:sp>
    </p:spTree>
    <p:extLst>
      <p:ext uri="{BB962C8B-B14F-4D97-AF65-F5344CB8AC3E}">
        <p14:creationId xmlns:p14="http://schemas.microsoft.com/office/powerpoint/2010/main" val="17162297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Future Directions</a:t>
            </a:r>
            <a:endParaRPr lang="en-US" dirty="0"/>
          </a:p>
        </p:txBody>
      </p:sp>
      <p:pic>
        <p:nvPicPr>
          <p:cNvPr id="5" name="Picture 2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951" y="1459383"/>
            <a:ext cx="3362577" cy="20039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798648" y="4157578"/>
            <a:ext cx="3402922" cy="1585394"/>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CC539"/>
              </a:buClr>
              <a:buSzPct val="125000"/>
              <a:buFont typeface="Wingdings" pitchFamily="-107" charset="2"/>
              <a:buChar char="§"/>
              <a:defRPr sz="2800" b="1">
                <a:solidFill>
                  <a:schemeClr val="bg1"/>
                </a:solidFill>
                <a:effectLst>
                  <a:outerShdw blurRad="50800" dist="38100" dir="2700000" algn="tl" rotWithShape="0">
                    <a:srgbClr val="000000">
                      <a:alpha val="43000"/>
                    </a:srgbClr>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FCC539"/>
              </a:buClr>
              <a:buSzPct val="125000"/>
              <a:buFont typeface="Wingdings" pitchFamily="-107" charset="2"/>
              <a:buChar char="§"/>
              <a:defRPr sz="2400">
                <a:solidFill>
                  <a:schemeClr val="bg1"/>
                </a:solidFill>
                <a:latin typeface="+mn-lt"/>
                <a:ea typeface="ＭＳ Ｐゴシック" pitchFamily="-107" charset="-128"/>
              </a:defRPr>
            </a:lvl2pPr>
            <a:lvl3pPr marL="1143000" indent="-228600" algn="l" rtl="0" eaLnBrk="0" fontAlgn="base" hangingPunct="0">
              <a:spcBef>
                <a:spcPct val="20000"/>
              </a:spcBef>
              <a:spcAft>
                <a:spcPct val="0"/>
              </a:spcAft>
              <a:buClr>
                <a:srgbClr val="FCC539"/>
              </a:buClr>
              <a:buSzPct val="125000"/>
              <a:buFont typeface="Wingdings" pitchFamily="-107" charset="2"/>
              <a:buChar char="§"/>
              <a:defRPr sz="2000">
                <a:solidFill>
                  <a:schemeClr val="bg1"/>
                </a:solidFill>
                <a:latin typeface="+mn-lt"/>
                <a:ea typeface="ＭＳ Ｐゴシック" pitchFamily="-107" charset="-128"/>
              </a:defRPr>
            </a:lvl3pPr>
            <a:lvl4pPr marL="16002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4pPr>
            <a:lvl5pPr marL="20574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5pPr>
            <a:lvl6pPr marL="25146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6pPr>
            <a:lvl7pPr marL="29718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7pPr>
            <a:lvl8pPr marL="34290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8pPr>
            <a:lvl9pPr marL="38862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9pPr>
          </a:lstStyle>
          <a:p>
            <a:pPr marL="0" marR="0" lvl="0" indent="0" algn="ctr" defTabSz="914400" rtl="0" eaLnBrk="0" fontAlgn="base" latinLnBrk="0" hangingPunct="0">
              <a:lnSpc>
                <a:spcPct val="100000"/>
              </a:lnSpc>
              <a:spcBef>
                <a:spcPct val="20000"/>
              </a:spcBef>
              <a:spcAft>
                <a:spcPct val="0"/>
              </a:spcAft>
              <a:buClr>
                <a:srgbClr val="FCC539"/>
              </a:buClr>
              <a:buSzPct val="125000"/>
              <a:buFont typeface="Wingdings" pitchFamily="-107" charset="2"/>
              <a:buNone/>
              <a:tabLst/>
              <a:defRPr/>
            </a:pPr>
            <a:r>
              <a:rPr kumimoji="0" lang="en-US" sz="2800" b="1" i="0" u="sng" strike="noStrike" kern="0" cap="none" spc="0" normalizeH="0" baseline="0" noProof="0" dirty="0" smtClean="0">
                <a:ln>
                  <a:noFill/>
                </a:ln>
                <a:solidFill>
                  <a:schemeClr val="tx1"/>
                </a:solidFill>
                <a:effectLst>
                  <a:outerShdw blurRad="50800" dist="38100" dir="2700000" algn="tl" rotWithShape="0">
                    <a:srgbClr val="000000">
                      <a:alpha val="43000"/>
                    </a:srgbClr>
                  </a:outerShdw>
                </a:effectLst>
                <a:uLnTx/>
                <a:uFillTx/>
                <a:latin typeface="Arial"/>
                <a:ea typeface="ＭＳ Ｐゴシック" pitchFamily="-107" charset="-128"/>
                <a:cs typeface="Aharoni" panose="02010803020104030203" pitchFamily="2" charset="-79"/>
              </a:rPr>
              <a:t>Desktop Tools</a:t>
            </a:r>
          </a:p>
          <a:p>
            <a:pPr marL="0" marR="0" lvl="0" indent="0" algn="ctr" defTabSz="914400" rtl="0" eaLnBrk="0" fontAlgn="base" latinLnBrk="0" hangingPunct="0">
              <a:lnSpc>
                <a:spcPct val="100000"/>
              </a:lnSpc>
              <a:spcBef>
                <a:spcPct val="20000"/>
              </a:spcBef>
              <a:spcAft>
                <a:spcPct val="0"/>
              </a:spcAft>
              <a:buClr>
                <a:srgbClr val="003296"/>
              </a:buClr>
              <a:buSzPct val="125000"/>
              <a:buFont typeface="Wingdings" pitchFamily="-107" charset="2"/>
              <a:buNone/>
              <a:tabLst/>
              <a:defRPr/>
            </a:pPr>
            <a:r>
              <a:rPr kumimoji="0" lang="en-US" sz="2000" b="1" i="0" u="none" strike="noStrike" kern="0" cap="none" spc="0" normalizeH="0" baseline="0" noProof="0" dirty="0" err="1" smtClean="0">
                <a:ln>
                  <a:noFill/>
                </a:ln>
                <a:solidFill>
                  <a:schemeClr val="tx1"/>
                </a:solidFill>
                <a:effectLst>
                  <a:outerShdw blurRad="50800" dist="38100" dir="2700000" algn="tl" rotWithShape="0">
                    <a:srgbClr val="000000">
                      <a:alpha val="43000"/>
                    </a:srgbClr>
                  </a:outerShdw>
                </a:effectLst>
                <a:uLnTx/>
                <a:uFillTx/>
                <a:latin typeface="Arial"/>
                <a:ea typeface="ＭＳ Ｐゴシック" pitchFamily="-107" charset="-128"/>
              </a:rPr>
              <a:t>Geoprocessing</a:t>
            </a:r>
            <a:r>
              <a:rPr kumimoji="0" lang="en-US" sz="2000" b="1" i="0" u="none" strike="noStrike" kern="0" cap="none" spc="0" normalizeH="0" baseline="0" noProof="0" dirty="0" smtClean="0">
                <a:ln>
                  <a:noFill/>
                </a:ln>
                <a:solidFill>
                  <a:schemeClr val="tx1"/>
                </a:solidFill>
                <a:effectLst>
                  <a:outerShdw blurRad="50800" dist="38100" dir="2700000" algn="tl" rotWithShape="0">
                    <a:srgbClr val="000000">
                      <a:alpha val="43000"/>
                    </a:srgbClr>
                  </a:outerShdw>
                </a:effectLst>
                <a:uLnTx/>
                <a:uFillTx/>
                <a:latin typeface="Arial"/>
                <a:ea typeface="ＭＳ Ｐゴシック" pitchFamily="-107" charset="-128"/>
              </a:rPr>
              <a:t> scripts using Python and </a:t>
            </a:r>
            <a:r>
              <a:rPr kumimoji="0" lang="en-US" sz="2000" b="1" i="0" u="none" strike="noStrike" kern="0" cap="none" spc="0" normalizeH="0" baseline="0" noProof="0" dirty="0" err="1" smtClean="0">
                <a:ln>
                  <a:noFill/>
                </a:ln>
                <a:solidFill>
                  <a:schemeClr val="tx1"/>
                </a:solidFill>
                <a:effectLst>
                  <a:outerShdw blurRad="50800" dist="38100" dir="2700000" algn="tl" rotWithShape="0">
                    <a:srgbClr val="000000">
                      <a:alpha val="43000"/>
                    </a:srgbClr>
                  </a:outerShdw>
                </a:effectLst>
                <a:uLnTx/>
                <a:uFillTx/>
                <a:latin typeface="Arial"/>
                <a:ea typeface="ＭＳ Ｐゴシック" pitchFamily="-107" charset="-128"/>
              </a:rPr>
              <a:t>Arcpy</a:t>
            </a:r>
            <a:endParaRPr kumimoji="0" lang="en-US" sz="2000" b="1" i="0" u="none" strike="noStrike" kern="0" cap="none" spc="0" normalizeH="0" baseline="0" noProof="0" dirty="0" smtClean="0">
              <a:ln>
                <a:noFill/>
              </a:ln>
              <a:solidFill>
                <a:schemeClr val="tx1"/>
              </a:solidFill>
              <a:effectLst>
                <a:outerShdw blurRad="50800" dist="38100" dir="2700000" algn="tl" rotWithShape="0">
                  <a:srgbClr val="000000">
                    <a:alpha val="43000"/>
                  </a:srgbClr>
                </a:outerShdw>
              </a:effectLst>
              <a:uLnTx/>
              <a:uFillTx/>
              <a:latin typeface="Arial"/>
              <a:ea typeface="ＭＳ Ｐゴシック" pitchFamily="-107" charset="-128"/>
            </a:endParaRPr>
          </a:p>
        </p:txBody>
      </p:sp>
      <p:pic>
        <p:nvPicPr>
          <p:cNvPr id="7" name="Picture 4" descr="Image result for google earth engin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513" y="1710088"/>
            <a:ext cx="676962" cy="676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Image result for pyth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727" y="2297784"/>
            <a:ext cx="1289972" cy="644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Image result for javascript logo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8660" y="2548489"/>
            <a:ext cx="622846" cy="6228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8" descr="Image result for cloud log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4002" y="2537857"/>
            <a:ext cx="644650" cy="573739"/>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768095" y="1182896"/>
            <a:ext cx="2029967" cy="2029967"/>
          </a:xfrm>
          <a:custGeom>
            <a:avLst/>
            <a:gdLst>
              <a:gd name="connsiteX0" fmla="*/ 0 w 2029967"/>
              <a:gd name="connsiteY0" fmla="*/ 1014984 h 2029967"/>
              <a:gd name="connsiteX1" fmla="*/ 1014984 w 2029967"/>
              <a:gd name="connsiteY1" fmla="*/ 0 h 2029967"/>
              <a:gd name="connsiteX2" fmla="*/ 2029968 w 2029967"/>
              <a:gd name="connsiteY2" fmla="*/ 1014984 h 2029967"/>
              <a:gd name="connsiteX3" fmla="*/ 1014984 w 2029967"/>
              <a:gd name="connsiteY3" fmla="*/ 2029968 h 2029967"/>
              <a:gd name="connsiteX4" fmla="*/ 0 w 2029967"/>
              <a:gd name="connsiteY4" fmla="*/ 1014984 h 202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967" h="2029967">
                <a:moveTo>
                  <a:pt x="0" y="1014984"/>
                </a:moveTo>
                <a:cubicBezTo>
                  <a:pt x="0" y="454424"/>
                  <a:pt x="454424" y="0"/>
                  <a:pt x="1014984" y="0"/>
                </a:cubicBezTo>
                <a:cubicBezTo>
                  <a:pt x="1575544" y="0"/>
                  <a:pt x="2029968" y="454424"/>
                  <a:pt x="2029968" y="1014984"/>
                </a:cubicBezTo>
                <a:cubicBezTo>
                  <a:pt x="2029968" y="1575544"/>
                  <a:pt x="1575544" y="2029968"/>
                  <a:pt x="1014984" y="2029968"/>
                </a:cubicBezTo>
                <a:cubicBezTo>
                  <a:pt x="454424" y="2029968"/>
                  <a:pt x="0" y="1575544"/>
                  <a:pt x="0" y="1014984"/>
                </a:cubicBezTo>
                <a:close/>
              </a:path>
            </a:pathLst>
          </a:custGeom>
          <a:solidFill>
            <a:srgbClr val="618FFD">
              <a:alpha val="50000"/>
              <a:hueOff val="0"/>
              <a:satOff val="0"/>
              <a:lumOff val="0"/>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454870" tIns="466547" rIns="747478" bIns="466547" numCol="1" spcCol="1270" anchor="ctr" anchorCtr="0">
            <a:noAutofit/>
          </a:bodyPr>
          <a:lstStyle/>
          <a:p>
            <a:pPr lvl="0" algn="l" defTabSz="1066800">
              <a:lnSpc>
                <a:spcPct val="90000"/>
              </a:lnSpc>
              <a:spcBef>
                <a:spcPct val="0"/>
              </a:spcBef>
              <a:spcAft>
                <a:spcPct val="35000"/>
              </a:spcAft>
            </a:pPr>
            <a:r>
              <a:rPr lang="en-US" sz="2000" kern="1200" dirty="0" smtClean="0">
                <a:latin typeface="Arial"/>
                <a:ea typeface="+mn-ea"/>
                <a:cs typeface="+mn-cs"/>
              </a:rPr>
              <a:t>ArcGIS</a:t>
            </a:r>
            <a:endParaRPr lang="en-US" sz="2000" kern="1200" dirty="0">
              <a:latin typeface="Arial"/>
              <a:ea typeface="+mn-ea"/>
              <a:cs typeface="+mn-cs"/>
            </a:endParaRPr>
          </a:p>
        </p:txBody>
      </p:sp>
      <p:sp>
        <p:nvSpPr>
          <p:cNvPr id="18" name="Freeform 17"/>
          <p:cNvSpPr/>
          <p:nvPr/>
        </p:nvSpPr>
        <p:spPr>
          <a:xfrm>
            <a:off x="2231135" y="1182896"/>
            <a:ext cx="2029967" cy="2029967"/>
          </a:xfrm>
          <a:custGeom>
            <a:avLst/>
            <a:gdLst>
              <a:gd name="connsiteX0" fmla="*/ 0 w 2029967"/>
              <a:gd name="connsiteY0" fmla="*/ 1014984 h 2029967"/>
              <a:gd name="connsiteX1" fmla="*/ 1014984 w 2029967"/>
              <a:gd name="connsiteY1" fmla="*/ 0 h 2029967"/>
              <a:gd name="connsiteX2" fmla="*/ 2029968 w 2029967"/>
              <a:gd name="connsiteY2" fmla="*/ 1014984 h 2029967"/>
              <a:gd name="connsiteX3" fmla="*/ 1014984 w 2029967"/>
              <a:gd name="connsiteY3" fmla="*/ 2029968 h 2029967"/>
              <a:gd name="connsiteX4" fmla="*/ 0 w 2029967"/>
              <a:gd name="connsiteY4" fmla="*/ 1014984 h 202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967" h="2029967">
                <a:moveTo>
                  <a:pt x="0" y="1014984"/>
                </a:moveTo>
                <a:cubicBezTo>
                  <a:pt x="0" y="454424"/>
                  <a:pt x="454424" y="0"/>
                  <a:pt x="1014984" y="0"/>
                </a:cubicBezTo>
                <a:cubicBezTo>
                  <a:pt x="1575544" y="0"/>
                  <a:pt x="2029968" y="454424"/>
                  <a:pt x="2029968" y="1014984"/>
                </a:cubicBezTo>
                <a:cubicBezTo>
                  <a:pt x="2029968" y="1575544"/>
                  <a:pt x="1575544" y="2029968"/>
                  <a:pt x="1014984" y="2029968"/>
                </a:cubicBezTo>
                <a:cubicBezTo>
                  <a:pt x="454424" y="2029968"/>
                  <a:pt x="0" y="1575544"/>
                  <a:pt x="0" y="1014984"/>
                </a:cubicBezTo>
                <a:close/>
              </a:path>
            </a:pathLst>
          </a:custGeom>
          <a:solidFill>
            <a:srgbClr val="618FFD">
              <a:lumMod val="75000"/>
              <a:alpha val="5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747478" tIns="466547" rIns="454870" bIns="466547" numCol="1" spcCol="1270" anchor="ctr" anchorCtr="0">
            <a:noAutofit/>
          </a:bodyPr>
          <a:lstStyle/>
          <a:p>
            <a:pPr lvl="0" algn="r" defTabSz="1066800">
              <a:lnSpc>
                <a:spcPct val="90000"/>
              </a:lnSpc>
              <a:spcBef>
                <a:spcPct val="0"/>
              </a:spcBef>
              <a:spcAft>
                <a:spcPct val="35000"/>
              </a:spcAft>
            </a:pPr>
            <a:r>
              <a:rPr lang="en-US" sz="2000" kern="1200" dirty="0" smtClean="0">
                <a:latin typeface="Arial"/>
                <a:ea typeface="+mn-ea"/>
                <a:cs typeface="+mn-cs"/>
              </a:rPr>
              <a:t>Python</a:t>
            </a:r>
            <a:endParaRPr lang="en-US" sz="2000" kern="1200" dirty="0">
              <a:latin typeface="Arial"/>
              <a:ea typeface="+mn-ea"/>
              <a:cs typeface="+mn-cs"/>
            </a:endParaRPr>
          </a:p>
        </p:txBody>
      </p:sp>
      <p:sp>
        <p:nvSpPr>
          <p:cNvPr id="12" name="TextBox 11"/>
          <p:cNvSpPr txBox="1"/>
          <p:nvPr/>
        </p:nvSpPr>
        <p:spPr>
          <a:xfrm>
            <a:off x="2203393" y="2059380"/>
            <a:ext cx="593432" cy="276999"/>
          </a:xfrm>
          <a:prstGeom prst="rect">
            <a:avLst/>
          </a:prstGeom>
          <a:noFill/>
        </p:spPr>
        <p:txBody>
          <a:bodyPr wrap="none" rtlCol="0">
            <a:spAutoFit/>
          </a:bodyPr>
          <a:lstStyle/>
          <a:p>
            <a:pPr>
              <a:spcBef>
                <a:spcPct val="0"/>
              </a:spcBef>
            </a:pPr>
            <a:r>
              <a:rPr lang="en-US" sz="1200" b="1" dirty="0" smtClean="0">
                <a:solidFill>
                  <a:srgbClr val="000000"/>
                </a:solidFill>
                <a:ea typeface="ＭＳ Ｐゴシック" pitchFamily="-107" charset="-128"/>
              </a:rPr>
              <a:t>arcpy</a:t>
            </a:r>
          </a:p>
        </p:txBody>
      </p:sp>
      <p:pic>
        <p:nvPicPr>
          <p:cNvPr id="13" name="Picture 32" descr="Image result for esri log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8758" y="3476485"/>
            <a:ext cx="1207737" cy="4574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6"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2792" y="3404964"/>
            <a:ext cx="595648" cy="59564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bwMode="auto">
          <a:xfrm>
            <a:off x="5088622" y="3780568"/>
            <a:ext cx="3402922" cy="1585394"/>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CC539"/>
              </a:buClr>
              <a:buSzPct val="125000"/>
              <a:buFont typeface="Wingdings" pitchFamily="-107" charset="2"/>
              <a:buChar char="§"/>
              <a:defRPr sz="2800" b="1">
                <a:solidFill>
                  <a:schemeClr val="bg1"/>
                </a:solidFill>
                <a:effectLst>
                  <a:outerShdw blurRad="50800" dist="38100" dir="2700000" algn="tl" rotWithShape="0">
                    <a:srgbClr val="000000">
                      <a:alpha val="43000"/>
                    </a:srgbClr>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FCC539"/>
              </a:buClr>
              <a:buSzPct val="125000"/>
              <a:buFont typeface="Wingdings" pitchFamily="-107" charset="2"/>
              <a:buChar char="§"/>
              <a:defRPr sz="2400">
                <a:solidFill>
                  <a:schemeClr val="bg1"/>
                </a:solidFill>
                <a:latin typeface="+mn-lt"/>
                <a:ea typeface="ＭＳ Ｐゴシック" pitchFamily="-107" charset="-128"/>
              </a:defRPr>
            </a:lvl2pPr>
            <a:lvl3pPr marL="1143000" indent="-228600" algn="l" rtl="0" eaLnBrk="0" fontAlgn="base" hangingPunct="0">
              <a:spcBef>
                <a:spcPct val="20000"/>
              </a:spcBef>
              <a:spcAft>
                <a:spcPct val="0"/>
              </a:spcAft>
              <a:buClr>
                <a:srgbClr val="FCC539"/>
              </a:buClr>
              <a:buSzPct val="125000"/>
              <a:buFont typeface="Wingdings" pitchFamily="-107" charset="2"/>
              <a:buChar char="§"/>
              <a:defRPr sz="2000">
                <a:solidFill>
                  <a:schemeClr val="bg1"/>
                </a:solidFill>
                <a:latin typeface="+mn-lt"/>
                <a:ea typeface="ＭＳ Ｐゴシック" pitchFamily="-107" charset="-128"/>
              </a:defRPr>
            </a:lvl3pPr>
            <a:lvl4pPr marL="16002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4pPr>
            <a:lvl5pPr marL="20574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5pPr>
            <a:lvl6pPr marL="25146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6pPr>
            <a:lvl7pPr marL="29718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7pPr>
            <a:lvl8pPr marL="34290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8pPr>
            <a:lvl9pPr marL="38862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9pPr>
          </a:lstStyle>
          <a:p>
            <a:pPr marL="0" indent="0" algn="ctr">
              <a:buFont typeface="Wingdings" pitchFamily="-107" charset="2"/>
              <a:buNone/>
            </a:pPr>
            <a:r>
              <a:rPr lang="en-US" u="sng" kern="0" dirty="0" smtClean="0">
                <a:solidFill>
                  <a:schemeClr val="tx1"/>
                </a:solidFill>
                <a:latin typeface="Arial"/>
                <a:cs typeface="Aharoni" panose="02010803020104030203" pitchFamily="2" charset="-79"/>
              </a:rPr>
              <a:t>Cloud Computing</a:t>
            </a:r>
          </a:p>
          <a:p>
            <a:pPr marL="0" indent="0" algn="ctr">
              <a:buClr>
                <a:srgbClr val="003296"/>
              </a:buClr>
              <a:buFont typeface="Wingdings" pitchFamily="-107" charset="2"/>
              <a:buNone/>
            </a:pPr>
            <a:r>
              <a:rPr lang="en-US" sz="2000" kern="0" dirty="0" smtClean="0">
                <a:solidFill>
                  <a:schemeClr val="tx1"/>
                </a:solidFill>
                <a:latin typeface="Arial"/>
              </a:rPr>
              <a:t>Developing using Google Earth Engine API and Google Cloud Platform</a:t>
            </a:r>
            <a:endParaRPr lang="en-US" sz="2000" kern="0" dirty="0">
              <a:solidFill>
                <a:schemeClr val="tx1"/>
              </a:solidFill>
              <a:latin typeface="Arial"/>
            </a:endParaRPr>
          </a:p>
        </p:txBody>
      </p:sp>
    </p:spTree>
    <p:extLst>
      <p:ext uri="{BB962C8B-B14F-4D97-AF65-F5344CB8AC3E}">
        <p14:creationId xmlns:p14="http://schemas.microsoft.com/office/powerpoint/2010/main" val="13844409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Landsat-based thermal information</a:t>
            </a:r>
            <a:endParaRPr lang="en-US" dirty="0"/>
          </a:p>
        </p:txBody>
      </p:sp>
      <p:sp>
        <p:nvSpPr>
          <p:cNvPr id="16" name="Content Placeholder 2"/>
          <p:cNvSpPr txBox="1">
            <a:spLocks/>
          </p:cNvSpPr>
          <p:nvPr/>
        </p:nvSpPr>
        <p:spPr bwMode="auto">
          <a:xfrm>
            <a:off x="381000" y="114717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CC539"/>
              </a:buClr>
              <a:buSzPct val="125000"/>
              <a:buFont typeface="Wingdings" pitchFamily="-107" charset="2"/>
              <a:buChar char="§"/>
              <a:defRPr sz="2800" b="1">
                <a:solidFill>
                  <a:schemeClr val="bg1"/>
                </a:solidFill>
                <a:effectLst>
                  <a:outerShdw blurRad="50800" dist="38100" dir="2700000" algn="tl" rotWithShape="0">
                    <a:srgbClr val="000000">
                      <a:alpha val="43000"/>
                    </a:srgbClr>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FCC539"/>
              </a:buClr>
              <a:buSzPct val="125000"/>
              <a:buFont typeface="Wingdings" pitchFamily="-107" charset="2"/>
              <a:buChar char="§"/>
              <a:defRPr sz="2400">
                <a:solidFill>
                  <a:schemeClr val="bg1"/>
                </a:solidFill>
                <a:latin typeface="+mn-lt"/>
                <a:ea typeface="ＭＳ Ｐゴシック" pitchFamily="-107" charset="-128"/>
              </a:defRPr>
            </a:lvl2pPr>
            <a:lvl3pPr marL="1143000" indent="-228600" algn="l" rtl="0" eaLnBrk="0" fontAlgn="base" hangingPunct="0">
              <a:spcBef>
                <a:spcPct val="20000"/>
              </a:spcBef>
              <a:spcAft>
                <a:spcPct val="0"/>
              </a:spcAft>
              <a:buClr>
                <a:srgbClr val="FCC539"/>
              </a:buClr>
              <a:buSzPct val="125000"/>
              <a:buFont typeface="Wingdings" pitchFamily="-107" charset="2"/>
              <a:buChar char="§"/>
              <a:defRPr sz="2000">
                <a:solidFill>
                  <a:schemeClr val="bg1"/>
                </a:solidFill>
                <a:latin typeface="+mn-lt"/>
                <a:ea typeface="ＭＳ Ｐゴシック" pitchFamily="-107" charset="-128"/>
              </a:defRPr>
            </a:lvl3pPr>
            <a:lvl4pPr marL="16002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4pPr>
            <a:lvl5pPr marL="20574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5pPr>
            <a:lvl6pPr marL="25146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6pPr>
            <a:lvl7pPr marL="29718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7pPr>
            <a:lvl8pPr marL="34290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8pPr>
            <a:lvl9pPr marL="38862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9pPr>
          </a:lstStyle>
          <a:p>
            <a:pPr marL="0" marR="0" lvl="0" indent="0" algn="l" defTabSz="914400" rtl="0" eaLnBrk="0" fontAlgn="base" latinLnBrk="0" hangingPunct="0">
              <a:lnSpc>
                <a:spcPct val="100000"/>
              </a:lnSpc>
              <a:spcBef>
                <a:spcPct val="20000"/>
              </a:spcBef>
              <a:spcAft>
                <a:spcPct val="0"/>
              </a:spcAft>
              <a:buClr>
                <a:srgbClr val="FCC539"/>
              </a:buClr>
              <a:buSzPct val="125000"/>
              <a:buFont typeface="Wingdings" pitchFamily="-107" charset="2"/>
              <a:buNone/>
              <a:tabLst/>
              <a:defRPr/>
            </a:pPr>
            <a:endParaRPr kumimoji="0" lang="en-US" sz="2800" b="1" i="0" u="none" strike="noStrike" kern="0" cap="none" spc="0" normalizeH="0" baseline="0" noProof="0" dirty="0" smtClean="0">
              <a:ln>
                <a:noFill/>
              </a:ln>
              <a:solidFill>
                <a:srgbClr val="FFFFFF"/>
              </a:solidFill>
              <a:effectLst>
                <a:outerShdw blurRad="50800" dist="38100" dir="2700000" algn="tl" rotWithShape="0">
                  <a:srgbClr val="000000">
                    <a:alpha val="43000"/>
                  </a:srgbClr>
                </a:outerShdw>
              </a:effectLst>
              <a:uLnTx/>
              <a:uFillTx/>
              <a:latin typeface="Arial"/>
              <a:ea typeface="ＭＳ Ｐゴシック" pitchFamily="-107" charset="-128"/>
            </a:endParaRPr>
          </a:p>
        </p:txBody>
      </p:sp>
      <p:grpSp>
        <p:nvGrpSpPr>
          <p:cNvPr id="19" name="Group 18"/>
          <p:cNvGrpSpPr/>
          <p:nvPr/>
        </p:nvGrpSpPr>
        <p:grpSpPr>
          <a:xfrm>
            <a:off x="4005798" y="1772575"/>
            <a:ext cx="4681002" cy="4628225"/>
            <a:chOff x="4173538" y="1141413"/>
            <a:chExt cx="4681002" cy="4628225"/>
          </a:xfrm>
        </p:grpSpPr>
        <p:cxnSp>
          <p:nvCxnSpPr>
            <p:cNvPr id="20" name="Straight Connector 23"/>
            <p:cNvCxnSpPr>
              <a:cxnSpLocks noChangeShapeType="1"/>
            </p:cNvCxnSpPr>
            <p:nvPr/>
          </p:nvCxnSpPr>
          <p:spPr bwMode="auto">
            <a:xfrm>
              <a:off x="6132513" y="3795713"/>
              <a:ext cx="1590675" cy="0"/>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8735" y="3368104"/>
              <a:ext cx="1665805" cy="889413"/>
            </a:xfrm>
            <a:prstGeom prst="roundRect">
              <a:avLst>
                <a:gd name="adj" fmla="val 8594"/>
              </a:avLst>
            </a:prstGeom>
            <a:solidFill>
              <a:srgbClr val="FFFFFF">
                <a:shade val="85000"/>
              </a:srgbClr>
            </a:solidFill>
            <a:ln>
              <a:noFill/>
            </a:ln>
            <a:effectLst/>
          </p:spPr>
        </p:pic>
        <p:sp>
          <p:nvSpPr>
            <p:cNvPr id="22" name="Rounded Rectangle 4"/>
            <p:cNvSpPr>
              <a:spLocks noChangeArrowheads="1"/>
            </p:cNvSpPr>
            <p:nvPr/>
          </p:nvSpPr>
          <p:spPr bwMode="auto">
            <a:xfrm>
              <a:off x="4630738" y="3459163"/>
              <a:ext cx="1524000" cy="685800"/>
            </a:xfrm>
            <a:prstGeom prst="roundRect">
              <a:avLst>
                <a:gd name="adj" fmla="val 16667"/>
              </a:avLst>
            </a:prstGeom>
            <a:solidFill>
              <a:srgbClr val="91BACA"/>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2600" b="0" i="0" u="none" strike="noStrike" kern="0" cap="none" spc="0" normalizeH="0" baseline="0" noProof="0">
                <a:ln>
                  <a:noFill/>
                </a:ln>
                <a:solidFill>
                  <a:srgbClr val="000000"/>
                </a:solidFill>
                <a:effectLst/>
                <a:uLnTx/>
                <a:uFillTx/>
                <a:latin typeface="Arial" charset="0"/>
                <a:ea typeface="ＭＳ Ｐゴシック" pitchFamily="-107" charset="-128"/>
              </a:endParaRPr>
            </a:p>
          </p:txBody>
        </p:sp>
        <p:sp>
          <p:nvSpPr>
            <p:cNvPr id="23" name="TextBox 8"/>
            <p:cNvSpPr txBox="1">
              <a:spLocks noChangeArrowheads="1"/>
            </p:cNvSpPr>
            <p:nvPr/>
          </p:nvSpPr>
          <p:spPr bwMode="auto">
            <a:xfrm>
              <a:off x="4630738" y="353536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Arial" charset="0"/>
                  <a:ea typeface="ＭＳ Ｐゴシック" pitchFamily="-107" charset="-128"/>
                </a:rPr>
                <a:t>ET</a:t>
              </a:r>
              <a:r>
                <a:rPr kumimoji="0" lang="en-US" altLang="en-US" sz="2800" b="1" i="0" u="none" strike="noStrike" kern="0" cap="none" spc="0" normalizeH="0" baseline="-25000" noProof="0">
                  <a:ln>
                    <a:noFill/>
                  </a:ln>
                  <a:solidFill>
                    <a:srgbClr val="000000"/>
                  </a:solidFill>
                  <a:effectLst/>
                  <a:uLnTx/>
                  <a:uFillTx/>
                  <a:latin typeface="Arial" charset="0"/>
                  <a:ea typeface="ＭＳ Ｐゴシック" pitchFamily="-107" charset="-128"/>
                </a:rPr>
                <a:t>fraction</a:t>
              </a:r>
              <a:r>
                <a:rPr kumimoji="0" lang="en-US" altLang="en-US" sz="2400" b="0" i="0" u="none" strike="noStrike" kern="0" cap="none" spc="0" normalizeH="0" baseline="0" noProof="0">
                  <a:ln>
                    <a:noFill/>
                  </a:ln>
                  <a:solidFill>
                    <a:srgbClr val="000000"/>
                  </a:solidFill>
                  <a:effectLst/>
                  <a:uLnTx/>
                  <a:uFillTx/>
                  <a:latin typeface="Arial" charset="0"/>
                  <a:ea typeface="ＭＳ Ｐゴシック" pitchFamily="-107" charset="-128"/>
                </a:rPr>
                <a:t> </a:t>
              </a:r>
            </a:p>
          </p:txBody>
        </p:sp>
        <p:sp>
          <p:nvSpPr>
            <p:cNvPr id="24" name="TextBox 13"/>
            <p:cNvSpPr txBox="1">
              <a:spLocks noChangeArrowheads="1"/>
            </p:cNvSpPr>
            <p:nvPr/>
          </p:nvSpPr>
          <p:spPr bwMode="auto">
            <a:xfrm>
              <a:off x="5680075" y="2193925"/>
              <a:ext cx="1247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Arial" charset="0"/>
                  <a:ea typeface="ＭＳ Ｐゴシック" pitchFamily="-107" charset="-128"/>
                </a:rPr>
                <a:t>Air Temp </a:t>
              </a:r>
            </a:p>
          </p:txBody>
        </p:sp>
        <p:sp>
          <p:nvSpPr>
            <p:cNvPr id="25" name="Rounded Rectangle 14"/>
            <p:cNvSpPr>
              <a:spLocks noChangeArrowheads="1"/>
            </p:cNvSpPr>
            <p:nvPr/>
          </p:nvSpPr>
          <p:spPr bwMode="auto">
            <a:xfrm>
              <a:off x="7289800" y="1354138"/>
              <a:ext cx="1463675" cy="1433512"/>
            </a:xfrm>
            <a:prstGeom prst="roundRect">
              <a:avLst>
                <a:gd name="adj" fmla="val 16667"/>
              </a:avLst>
            </a:prstGeom>
            <a:solidFill>
              <a:srgbClr val="91BACA"/>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2600" b="0" i="0" u="none" strike="noStrike" kern="0" cap="none" spc="0" normalizeH="0" baseline="0" noProof="0">
                <a:ln>
                  <a:noFill/>
                </a:ln>
                <a:solidFill>
                  <a:srgbClr val="000000"/>
                </a:solidFill>
                <a:effectLst/>
                <a:uLnTx/>
                <a:uFillTx/>
                <a:latin typeface="Arial" charset="0"/>
                <a:ea typeface="ＭＳ Ｐゴシック" pitchFamily="-107" charset="-128"/>
              </a:endParaRPr>
            </a:p>
          </p:txBody>
        </p:sp>
        <p:sp>
          <p:nvSpPr>
            <p:cNvPr id="26" name="TextBox 15"/>
            <p:cNvSpPr txBox="1">
              <a:spLocks noChangeArrowheads="1"/>
            </p:cNvSpPr>
            <p:nvPr/>
          </p:nvSpPr>
          <p:spPr bwMode="auto">
            <a:xfrm>
              <a:off x="7259638" y="1344613"/>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srgbClr val="0070C0"/>
                  </a:solidFill>
                  <a:effectLst/>
                  <a:uLnTx/>
                  <a:uFillTx/>
                  <a:latin typeface="Arial" charset="0"/>
                  <a:ea typeface="ＭＳ Ｐゴシック" pitchFamily="-107" charset="-128"/>
                </a:rPr>
                <a:t>Weather Data </a:t>
              </a:r>
            </a:p>
          </p:txBody>
        </p:sp>
        <p:sp>
          <p:nvSpPr>
            <p:cNvPr id="27" name="TextBox 16"/>
            <p:cNvSpPr txBox="1">
              <a:spLocks noChangeArrowheads="1"/>
            </p:cNvSpPr>
            <p:nvPr/>
          </p:nvSpPr>
          <p:spPr bwMode="auto">
            <a:xfrm>
              <a:off x="7259638" y="2039938"/>
              <a:ext cx="152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charset="0"/>
                  <a:ea typeface="ＭＳ Ｐゴシック" pitchFamily="-107" charset="-128"/>
                </a:rPr>
                <a:t>Radiation, Temp, Wind, RH, Pressure</a:t>
              </a:r>
            </a:p>
          </p:txBody>
        </p:sp>
        <p:cxnSp>
          <p:nvCxnSpPr>
            <p:cNvPr id="28" name="Straight Arrow Connector 19"/>
            <p:cNvCxnSpPr>
              <a:cxnSpLocks noChangeShapeType="1"/>
            </p:cNvCxnSpPr>
            <p:nvPr/>
          </p:nvCxnSpPr>
          <p:spPr bwMode="auto">
            <a:xfrm>
              <a:off x="4859338" y="2263775"/>
              <a:ext cx="0" cy="1195388"/>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0"/>
            <p:cNvSpPr txBox="1">
              <a:spLocks noChangeArrowheads="1"/>
            </p:cNvSpPr>
            <p:nvPr/>
          </p:nvSpPr>
          <p:spPr bwMode="auto">
            <a:xfrm>
              <a:off x="4268788" y="1141413"/>
              <a:ext cx="194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a:ln>
                    <a:noFill/>
                  </a:ln>
                  <a:solidFill>
                    <a:schemeClr val="tx1"/>
                  </a:solidFill>
                  <a:effectLst/>
                  <a:uLnTx/>
                  <a:uFillTx/>
                  <a:latin typeface="Arial" charset="0"/>
                  <a:ea typeface="ＭＳ Ｐゴシック" pitchFamily="-107" charset="-128"/>
                </a:rPr>
                <a:t>Surface Temp</a:t>
              </a:r>
            </a:p>
          </p:txBody>
        </p:sp>
        <p:cxnSp>
          <p:nvCxnSpPr>
            <p:cNvPr id="30" name="Straight Arrow Connector 29"/>
            <p:cNvCxnSpPr/>
            <p:nvPr/>
          </p:nvCxnSpPr>
          <p:spPr bwMode="auto">
            <a:xfrm>
              <a:off x="5239544" y="2317249"/>
              <a:ext cx="0" cy="762000"/>
            </a:xfrm>
            <a:prstGeom prst="straightConnector1">
              <a:avLst/>
            </a:prstGeom>
            <a:noFill/>
            <a:ln w="19050" cap="flat" cmpd="sng" algn="ctr">
              <a:solidFill>
                <a:srgbClr val="000000"/>
              </a:solidFill>
              <a:prstDash val="solid"/>
              <a:round/>
              <a:headEnd type="none" w="med" len="med"/>
              <a:tailEnd type="triangle" w="med" len="med"/>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6638131" y="3803149"/>
              <a:ext cx="0" cy="594439"/>
            </a:xfrm>
            <a:prstGeom prst="straightConnector1">
              <a:avLst/>
            </a:prstGeom>
            <a:noFill/>
            <a:ln w="19050" cap="flat" cmpd="sng" algn="ctr">
              <a:solidFill>
                <a:srgbClr val="000000"/>
              </a:solidFill>
              <a:prstDash val="solid"/>
              <a:round/>
              <a:headEnd type="none" w="med" len="med"/>
              <a:tailEnd type="triangle" w="med" len="med"/>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69" y="1423987"/>
              <a:ext cx="999873" cy="1012042"/>
            </a:xfrm>
            <a:prstGeom prst="roundRect">
              <a:avLst>
                <a:gd name="adj" fmla="val 8594"/>
              </a:avLst>
            </a:prstGeom>
            <a:solidFill>
              <a:srgbClr val="FFFFFF">
                <a:shade val="85000"/>
              </a:srgbClr>
            </a:solidFill>
            <a:ln>
              <a:noFill/>
            </a:ln>
            <a:effec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7504" y="2453723"/>
              <a:ext cx="1611440" cy="864790"/>
            </a:xfrm>
            <a:prstGeom prst="roundRect">
              <a:avLst>
                <a:gd name="adj" fmla="val 8594"/>
              </a:avLst>
            </a:prstGeom>
            <a:solidFill>
              <a:srgbClr val="FFFFFF">
                <a:shade val="85000"/>
              </a:srgbClr>
            </a:solidFill>
            <a:ln>
              <a:noFill/>
            </a:ln>
            <a:effectLst/>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3216" y="4397588"/>
              <a:ext cx="1355551" cy="1372050"/>
            </a:xfrm>
            <a:prstGeom prst="roundRect">
              <a:avLst>
                <a:gd name="adj" fmla="val 8594"/>
              </a:avLst>
            </a:prstGeom>
            <a:solidFill>
              <a:srgbClr val="FFFFFF">
                <a:shade val="85000"/>
              </a:srgbClr>
            </a:solidFill>
            <a:ln>
              <a:noFill/>
            </a:ln>
            <a:effectLst/>
          </p:spPr>
        </p:pic>
        <p:sp>
          <p:nvSpPr>
            <p:cNvPr id="35" name="TextBox 12"/>
            <p:cNvSpPr txBox="1">
              <a:spLocks noChangeArrowheads="1"/>
            </p:cNvSpPr>
            <p:nvPr/>
          </p:nvSpPr>
          <p:spPr bwMode="auto">
            <a:xfrm>
              <a:off x="5878513" y="4852988"/>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a:ln>
                    <a:noFill/>
                  </a:ln>
                  <a:solidFill>
                    <a:srgbClr val="180F9B"/>
                  </a:solidFill>
                  <a:effectLst/>
                  <a:uLnTx/>
                  <a:uFillTx/>
                  <a:latin typeface="Arial" charset="0"/>
                  <a:ea typeface="ＭＳ Ｐゴシック" pitchFamily="-107" charset="-128"/>
                </a:rPr>
                <a:t>ET</a:t>
              </a:r>
              <a:r>
                <a:rPr kumimoji="0" lang="en-US" altLang="en-US" sz="2800" b="1" i="0" u="none" strike="noStrike" kern="0" cap="none" spc="0" normalizeH="0" baseline="-25000" noProof="0">
                  <a:ln>
                    <a:noFill/>
                  </a:ln>
                  <a:solidFill>
                    <a:srgbClr val="180F9B"/>
                  </a:solidFill>
                  <a:effectLst/>
                  <a:uLnTx/>
                  <a:uFillTx/>
                  <a:latin typeface="Arial" charset="0"/>
                  <a:ea typeface="ＭＳ Ｐゴシック" pitchFamily="-107" charset="-128"/>
                </a:rPr>
                <a:t>a</a:t>
              </a:r>
              <a:r>
                <a:rPr kumimoji="0" lang="en-US" altLang="en-US" sz="2400" b="0" i="0" u="none" strike="noStrike" kern="0" cap="none" spc="0" normalizeH="0" baseline="0" noProof="0">
                  <a:ln>
                    <a:noFill/>
                  </a:ln>
                  <a:solidFill>
                    <a:srgbClr val="C00000"/>
                  </a:solidFill>
                  <a:effectLst/>
                  <a:uLnTx/>
                  <a:uFillTx/>
                  <a:latin typeface="Arial" charset="0"/>
                  <a:ea typeface="ＭＳ Ｐゴシック" pitchFamily="-107" charset="-128"/>
                </a:rPr>
                <a:t> </a:t>
              </a:r>
            </a:p>
          </p:txBody>
        </p:sp>
        <p:sp>
          <p:nvSpPr>
            <p:cNvPr id="36" name="TextBox 6"/>
            <p:cNvSpPr txBox="1">
              <a:spLocks noChangeArrowheads="1"/>
            </p:cNvSpPr>
            <p:nvPr/>
          </p:nvSpPr>
          <p:spPr bwMode="auto">
            <a:xfrm>
              <a:off x="4173538" y="16827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err="1">
                  <a:ln>
                    <a:noFill/>
                  </a:ln>
                  <a:solidFill>
                    <a:srgbClr val="0070C0"/>
                  </a:solidFill>
                  <a:effectLst/>
                  <a:uLnTx/>
                  <a:uFillTx/>
                  <a:latin typeface="Arial" charset="0"/>
                  <a:ea typeface="ＭＳ Ｐゴシック" pitchFamily="-107" charset="-128"/>
                </a:rPr>
                <a:t>Ts</a:t>
              </a:r>
              <a:r>
                <a:rPr kumimoji="0" lang="en-US" altLang="en-US" sz="1800" b="0" i="0" u="none" strike="noStrike" kern="0" cap="none" spc="0" normalizeH="0" baseline="0" noProof="0" dirty="0">
                  <a:ln>
                    <a:noFill/>
                  </a:ln>
                  <a:solidFill>
                    <a:srgbClr val="0070C0"/>
                  </a:solidFill>
                  <a:effectLst/>
                  <a:uLnTx/>
                  <a:uFillTx/>
                  <a:latin typeface="Arial" charset="0"/>
                  <a:ea typeface="ＭＳ Ｐゴシック" pitchFamily="-107" charset="-128"/>
                </a:rPr>
                <a:t> </a:t>
              </a:r>
            </a:p>
          </p:txBody>
        </p:sp>
        <p:sp>
          <p:nvSpPr>
            <p:cNvPr id="37" name="TextBox 7"/>
            <p:cNvSpPr txBox="1">
              <a:spLocks noChangeArrowheads="1"/>
            </p:cNvSpPr>
            <p:nvPr/>
          </p:nvSpPr>
          <p:spPr bwMode="auto">
            <a:xfrm>
              <a:off x="5980113" y="2617788"/>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a:ln>
                    <a:noFill/>
                  </a:ln>
                  <a:solidFill>
                    <a:srgbClr val="0070C0"/>
                  </a:solidFill>
                  <a:effectLst/>
                  <a:uLnTx/>
                  <a:uFillTx/>
                  <a:latin typeface="Arial" charset="0"/>
                  <a:ea typeface="ＭＳ Ｐゴシック" pitchFamily="-107" charset="-128"/>
                </a:rPr>
                <a:t>Ta</a:t>
              </a:r>
              <a:r>
                <a:rPr kumimoji="0" lang="en-US" altLang="en-US" sz="2400" b="0" i="0" u="none" strike="noStrike" kern="0" cap="none" spc="0" normalizeH="0" baseline="0" noProof="0">
                  <a:ln>
                    <a:noFill/>
                  </a:ln>
                  <a:solidFill>
                    <a:srgbClr val="FF9900"/>
                  </a:solidFill>
                  <a:effectLst/>
                  <a:uLnTx/>
                  <a:uFillTx/>
                  <a:latin typeface="Arial" charset="0"/>
                  <a:ea typeface="ＭＳ Ｐゴシック" pitchFamily="-107" charset="-128"/>
                </a:rPr>
                <a:t> </a:t>
              </a:r>
            </a:p>
          </p:txBody>
        </p:sp>
        <p:sp>
          <p:nvSpPr>
            <p:cNvPr id="38" name="TextBox 10"/>
            <p:cNvSpPr txBox="1">
              <a:spLocks noChangeArrowheads="1"/>
            </p:cNvSpPr>
            <p:nvPr/>
          </p:nvSpPr>
          <p:spPr bwMode="auto">
            <a:xfrm>
              <a:off x="7259638" y="3535363"/>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CC539"/>
                </a:buClr>
                <a:buSzPct val="125000"/>
                <a:buFont typeface="Wingdings" pitchFamily="-107" charset="2"/>
                <a:buChar char="§"/>
                <a:defRPr sz="2800" b="1">
                  <a:solidFill>
                    <a:schemeClr val="bg1"/>
                  </a:solidFill>
                  <a:latin typeface="Arial" charset="0"/>
                  <a:ea typeface="ＭＳ Ｐゴシック" pitchFamily="-107" charset="-128"/>
                </a:defRPr>
              </a:lvl1pPr>
              <a:lvl2pPr marL="742950" indent="-285750">
                <a:spcBef>
                  <a:spcPct val="20000"/>
                </a:spcBef>
                <a:buClr>
                  <a:srgbClr val="FCC539"/>
                </a:buClr>
                <a:buSzPct val="125000"/>
                <a:buFont typeface="Wingdings" pitchFamily="-107" charset="2"/>
                <a:buChar char="§"/>
                <a:defRPr sz="2400">
                  <a:solidFill>
                    <a:schemeClr val="bg1"/>
                  </a:solidFill>
                  <a:latin typeface="Arial" charset="0"/>
                  <a:ea typeface="ＭＳ Ｐゴシック" pitchFamily="-107" charset="-128"/>
                </a:defRPr>
              </a:lvl2pPr>
              <a:lvl3pPr marL="1143000" indent="-228600">
                <a:spcBef>
                  <a:spcPct val="20000"/>
                </a:spcBef>
                <a:buClr>
                  <a:srgbClr val="FCC539"/>
                </a:buClr>
                <a:buSzPct val="125000"/>
                <a:buFont typeface="Wingdings" pitchFamily="-107" charset="2"/>
                <a:buChar char="§"/>
                <a:defRPr sz="2000">
                  <a:solidFill>
                    <a:schemeClr val="bg1"/>
                  </a:solidFill>
                  <a:latin typeface="Arial" charset="0"/>
                  <a:ea typeface="ＭＳ Ｐゴシック" pitchFamily="-107" charset="-128"/>
                </a:defRPr>
              </a:lvl3pPr>
              <a:lvl4pPr marL="16002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4pPr>
              <a:lvl5pPr marL="2057400" indent="-228600">
                <a:spcBef>
                  <a:spcPct val="20000"/>
                </a:spcBef>
                <a:buClr>
                  <a:srgbClr val="FCC539"/>
                </a:buClr>
                <a:buSzPct val="125000"/>
                <a:buFont typeface="Wingdings" pitchFamily="-107" charset="2"/>
                <a:buChar char="§"/>
                <a:defRPr>
                  <a:solidFill>
                    <a:schemeClr val="bg1"/>
                  </a:solidFill>
                  <a:latin typeface="Arial" charset="0"/>
                  <a:ea typeface="ＭＳ Ｐゴシック" pitchFamily="-107" charset="-128"/>
                </a:defRPr>
              </a:lvl5pPr>
              <a:lvl6pPr marL="25146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6pPr>
              <a:lvl7pPr marL="29718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7pPr>
              <a:lvl8pPr marL="34290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8pPr>
              <a:lvl9pPr marL="3886200" indent="-228600" eaLnBrk="0" fontAlgn="base" hangingPunct="0">
                <a:spcBef>
                  <a:spcPct val="20000"/>
                </a:spcBef>
                <a:spcAft>
                  <a:spcPct val="0"/>
                </a:spcAft>
                <a:buClr>
                  <a:srgbClr val="FCC539"/>
                </a:buClr>
                <a:buSzPct val="125000"/>
                <a:buFont typeface="Wingdings" pitchFamily="-107" charset="2"/>
                <a:buChar char="§"/>
                <a:defRPr>
                  <a:solidFill>
                    <a:schemeClr val="bg1"/>
                  </a:solidFill>
                  <a:latin typeface="Arial" charset="0"/>
                  <a:ea typeface="ＭＳ Ｐゴシック" pitchFamily="-107"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ＭＳ Ｐゴシック" pitchFamily="-107" charset="-128"/>
                </a:rPr>
                <a:t>ET</a:t>
              </a:r>
              <a:r>
                <a:rPr kumimoji="0" lang="en-US" altLang="en-US" sz="2800" b="1" i="0" u="none" strike="noStrike" kern="0" cap="none" spc="0" normalizeH="0" baseline="-25000" noProof="0" dirty="0" err="1">
                  <a:ln>
                    <a:noFill/>
                  </a:ln>
                  <a:solidFill>
                    <a:srgbClr val="000000"/>
                  </a:solidFill>
                  <a:effectLst>
                    <a:outerShdw blurRad="38100" dist="38100" dir="2700000" algn="tl">
                      <a:srgbClr val="000000">
                        <a:alpha val="43137"/>
                      </a:srgbClr>
                    </a:outerShdw>
                  </a:effectLst>
                  <a:uLnTx/>
                  <a:uFillTx/>
                  <a:latin typeface="Arial" charset="0"/>
                  <a:ea typeface="ＭＳ Ｐゴシック" pitchFamily="-107" charset="-128"/>
                </a:rPr>
                <a:t>o</a:t>
              </a:r>
              <a:r>
                <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107" charset="-128"/>
                </a:rPr>
                <a:t> </a:t>
              </a:r>
            </a:p>
          </p:txBody>
        </p:sp>
        <p:cxnSp>
          <p:nvCxnSpPr>
            <p:cNvPr id="39" name="Straight Arrow Connector 38"/>
            <p:cNvCxnSpPr>
              <a:endCxn id="21" idx="0"/>
            </p:cNvCxnSpPr>
            <p:nvPr/>
          </p:nvCxnSpPr>
          <p:spPr bwMode="auto">
            <a:xfrm>
              <a:off x="8022431" y="2787059"/>
              <a:ext cx="0" cy="581045"/>
            </a:xfrm>
            <a:prstGeom prst="straightConnector1">
              <a:avLst/>
            </a:prstGeom>
            <a:noFill/>
            <a:ln w="19050" cap="flat" cmpd="sng" algn="ctr">
              <a:solidFill>
                <a:srgbClr val="000000"/>
              </a:solidFill>
              <a:prstDash val="solid"/>
              <a:round/>
              <a:headEnd type="none" w="med" len="med"/>
              <a:tailEnd type="triangle" w="med" len="med"/>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Content Placeholder 2"/>
          <p:cNvSpPr txBox="1">
            <a:spLocks/>
          </p:cNvSpPr>
          <p:nvPr/>
        </p:nvSpPr>
        <p:spPr bwMode="auto">
          <a:xfrm>
            <a:off x="366337" y="1975775"/>
            <a:ext cx="3633645" cy="1585394"/>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CC539"/>
              </a:buClr>
              <a:buSzPct val="125000"/>
              <a:buFont typeface="Wingdings" pitchFamily="-107" charset="2"/>
              <a:buChar char="§"/>
              <a:defRPr sz="2800" b="1">
                <a:solidFill>
                  <a:schemeClr val="bg1"/>
                </a:solidFill>
                <a:effectLst>
                  <a:outerShdw blurRad="50800" dist="38100" dir="2700000" algn="tl" rotWithShape="0">
                    <a:srgbClr val="000000">
                      <a:alpha val="43000"/>
                    </a:srgbClr>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FCC539"/>
              </a:buClr>
              <a:buSzPct val="125000"/>
              <a:buFont typeface="Wingdings" pitchFamily="-107" charset="2"/>
              <a:buChar char="§"/>
              <a:defRPr sz="2400">
                <a:solidFill>
                  <a:schemeClr val="bg1"/>
                </a:solidFill>
                <a:latin typeface="+mn-lt"/>
                <a:ea typeface="ＭＳ Ｐゴシック" pitchFamily="-107" charset="-128"/>
              </a:defRPr>
            </a:lvl2pPr>
            <a:lvl3pPr marL="1143000" indent="-228600" algn="l" rtl="0" eaLnBrk="0" fontAlgn="base" hangingPunct="0">
              <a:spcBef>
                <a:spcPct val="20000"/>
              </a:spcBef>
              <a:spcAft>
                <a:spcPct val="0"/>
              </a:spcAft>
              <a:buClr>
                <a:srgbClr val="FCC539"/>
              </a:buClr>
              <a:buSzPct val="125000"/>
              <a:buFont typeface="Wingdings" pitchFamily="-107" charset="2"/>
              <a:buChar char="§"/>
              <a:defRPr sz="2000">
                <a:solidFill>
                  <a:schemeClr val="bg1"/>
                </a:solidFill>
                <a:latin typeface="+mn-lt"/>
                <a:ea typeface="ＭＳ Ｐゴシック" pitchFamily="-107" charset="-128"/>
              </a:defRPr>
            </a:lvl3pPr>
            <a:lvl4pPr marL="16002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4pPr>
            <a:lvl5pPr marL="2057400" indent="-228600" algn="l" rtl="0" eaLnBrk="0" fontAlgn="base" hangingPunct="0">
              <a:spcBef>
                <a:spcPct val="20000"/>
              </a:spcBef>
              <a:spcAft>
                <a:spcPct val="0"/>
              </a:spcAft>
              <a:buClr>
                <a:srgbClr val="FCC539"/>
              </a:buClr>
              <a:buSzPct val="125000"/>
              <a:buFont typeface="Wingdings" pitchFamily="-107" charset="2"/>
              <a:buChar char="§"/>
              <a:defRPr>
                <a:solidFill>
                  <a:schemeClr val="bg1"/>
                </a:solidFill>
                <a:latin typeface="+mn-lt"/>
                <a:ea typeface="ＭＳ Ｐゴシック" pitchFamily="-107" charset="-128"/>
              </a:defRPr>
            </a:lvl5pPr>
            <a:lvl6pPr marL="25146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6pPr>
            <a:lvl7pPr marL="29718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7pPr>
            <a:lvl8pPr marL="34290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8pPr>
            <a:lvl9pPr marL="38862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9pPr>
          </a:lstStyle>
          <a:p>
            <a:pPr marL="0" indent="0">
              <a:buClr>
                <a:srgbClr val="003296"/>
              </a:buClr>
              <a:buFont typeface="Wingdings" pitchFamily="-107" charset="2"/>
              <a:buNone/>
            </a:pPr>
            <a:r>
              <a:rPr lang="en-US" sz="2400" kern="0" dirty="0" smtClean="0">
                <a:solidFill>
                  <a:schemeClr val="tx1"/>
                </a:solidFill>
                <a:latin typeface="Arial"/>
              </a:rPr>
              <a:t>The main driver of SSEBop is the thermal signal from the land surface:</a:t>
            </a:r>
          </a:p>
          <a:p>
            <a:pPr marL="0" indent="0">
              <a:buClr>
                <a:srgbClr val="003296"/>
              </a:buClr>
              <a:buFont typeface="Wingdings" pitchFamily="-107" charset="2"/>
              <a:buNone/>
            </a:pPr>
            <a:endParaRPr lang="en-US" sz="2400" kern="0" dirty="0" smtClean="0">
              <a:solidFill>
                <a:srgbClr val="FFFFFF"/>
              </a:solidFill>
              <a:latin typeface="Arial"/>
            </a:endParaRPr>
          </a:p>
          <a:p>
            <a:pPr>
              <a:buClr>
                <a:schemeClr val="tx1"/>
              </a:buClr>
              <a:buFontTx/>
              <a:buChar char="-"/>
            </a:pPr>
            <a:r>
              <a:rPr lang="en-US" sz="2400" kern="0" dirty="0" smtClean="0">
                <a:solidFill>
                  <a:schemeClr val="tx1"/>
                </a:solidFill>
                <a:latin typeface="Arial"/>
              </a:rPr>
              <a:t>MODIS  (1km)</a:t>
            </a:r>
          </a:p>
          <a:p>
            <a:pPr>
              <a:buClr>
                <a:schemeClr val="tx1"/>
              </a:buClr>
              <a:buFontTx/>
              <a:buChar char="-"/>
            </a:pPr>
            <a:r>
              <a:rPr lang="en-US" sz="2400" kern="0" dirty="0" smtClean="0">
                <a:solidFill>
                  <a:schemeClr val="tx1"/>
                </a:solidFill>
                <a:latin typeface="Arial"/>
              </a:rPr>
              <a:t>Landsat  (60-120m)</a:t>
            </a:r>
          </a:p>
        </p:txBody>
      </p:sp>
      <p:sp>
        <p:nvSpPr>
          <p:cNvPr id="41" name="Oval 40"/>
          <p:cNvSpPr/>
          <p:nvPr/>
        </p:nvSpPr>
        <p:spPr bwMode="auto">
          <a:xfrm>
            <a:off x="3858427" y="1603962"/>
            <a:ext cx="1812391" cy="1748838"/>
          </a:xfrm>
          <a:prstGeom prst="ellipse">
            <a:avLst/>
          </a:prstGeom>
          <a:noFill/>
          <a:ln w="38100" cap="flat" cmpd="sng" algn="ctr">
            <a:solidFill>
              <a:srgbClr val="C0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a:spcBef>
                <a:spcPct val="0"/>
              </a:spcBef>
            </a:pPr>
            <a:endParaRPr lang="en-US" sz="4000">
              <a:solidFill>
                <a:srgbClr val="000000"/>
              </a:solidFill>
              <a:latin typeface="Arial" pitchFamily="-107" charset="0"/>
              <a:ea typeface="ＭＳ Ｐゴシック" pitchFamily="-107" charset="-128"/>
            </a:endParaRPr>
          </a:p>
        </p:txBody>
      </p:sp>
      <p:cxnSp>
        <p:nvCxnSpPr>
          <p:cNvPr id="42" name="Straight Connector 41"/>
          <p:cNvCxnSpPr/>
          <p:nvPr/>
        </p:nvCxnSpPr>
        <p:spPr bwMode="auto">
          <a:xfrm>
            <a:off x="811272" y="4875281"/>
            <a:ext cx="1163346" cy="1519"/>
          </a:xfrm>
          <a:prstGeom prst="line">
            <a:avLst/>
          </a:prstGeom>
          <a:solidFill>
            <a:srgbClr val="618FFD"/>
          </a:solidFill>
          <a:ln w="381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294149017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Landsat Missions Timeline</a:t>
            </a:r>
            <a:endParaRPr lang="en-US" dirty="0"/>
          </a:p>
        </p:txBody>
      </p:sp>
      <p:pic>
        <p:nvPicPr>
          <p:cNvPr id="3" name="Picture 2"/>
          <p:cNvPicPr>
            <a:picLocks noChangeAspect="1"/>
          </p:cNvPicPr>
          <p:nvPr/>
        </p:nvPicPr>
        <p:blipFill>
          <a:blip r:embed="rId2"/>
          <a:stretch>
            <a:fillRect/>
          </a:stretch>
        </p:blipFill>
        <p:spPr>
          <a:xfrm>
            <a:off x="85408" y="1600200"/>
            <a:ext cx="8982392" cy="3198478"/>
          </a:xfrm>
          <a:prstGeom prst="rect">
            <a:avLst/>
          </a:prstGeom>
        </p:spPr>
      </p:pic>
      <p:sp>
        <p:nvSpPr>
          <p:cNvPr id="44" name="Content Placeholder 2"/>
          <p:cNvSpPr>
            <a:spLocks noGrp="1"/>
          </p:cNvSpPr>
          <p:nvPr>
            <p:ph idx="1"/>
          </p:nvPr>
        </p:nvSpPr>
        <p:spPr>
          <a:xfrm>
            <a:off x="85408" y="4951078"/>
            <a:ext cx="8982392" cy="1600200"/>
          </a:xfrm>
        </p:spPr>
        <p:txBody>
          <a:bodyPr>
            <a:normAutofit/>
          </a:bodyPr>
          <a:lstStyle/>
          <a:p>
            <a:pPr marL="0" indent="0">
              <a:buNone/>
            </a:pPr>
            <a:r>
              <a:rPr lang="en-US" dirty="0" smtClean="0"/>
              <a:t>Provides a long-term opportunity for high-spatial resolution </a:t>
            </a:r>
            <a:r>
              <a:rPr lang="en-US" dirty="0" err="1" smtClean="0"/>
              <a:t>ETa</a:t>
            </a:r>
            <a:r>
              <a:rPr lang="en-US" dirty="0" smtClean="0"/>
              <a:t> modeling, which can provide field-level information on water use and vegetation condition</a:t>
            </a:r>
            <a:endParaRPr lang="en-US" dirty="0"/>
          </a:p>
          <a:p>
            <a:pPr lvl="1"/>
            <a:endParaRPr lang="en-US" dirty="0"/>
          </a:p>
        </p:txBody>
      </p:sp>
    </p:spTree>
    <p:extLst>
      <p:ext uri="{BB962C8B-B14F-4D97-AF65-F5344CB8AC3E}">
        <p14:creationId xmlns:p14="http://schemas.microsoft.com/office/powerpoint/2010/main" val="35272712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Example day of overpass </a:t>
            </a:r>
            <a:r>
              <a:rPr lang="en-US" dirty="0" err="1" smtClean="0"/>
              <a:t>ETa</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173" y="1381214"/>
            <a:ext cx="6126480" cy="4734096"/>
          </a:xfrm>
          <a:prstGeom prst="rect">
            <a:avLst/>
          </a:prstGeom>
          <a:ln>
            <a:noFill/>
          </a:ln>
          <a:effectLst>
            <a:outerShdw blurRad="190500" algn="tl" rotWithShape="0">
              <a:srgbClr val="000000">
                <a:alpha val="70000"/>
              </a:srgbClr>
            </a:outerShdw>
          </a:effectLst>
        </p:spPr>
      </p:pic>
      <p:sp>
        <p:nvSpPr>
          <p:cNvPr id="7" name="TextBox 14"/>
          <p:cNvSpPr txBox="1"/>
          <p:nvPr/>
        </p:nvSpPr>
        <p:spPr>
          <a:xfrm>
            <a:off x="343993" y="1741725"/>
            <a:ext cx="1522993"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1600" b="1" dirty="0">
                <a:solidFill>
                  <a:srgbClr val="000000"/>
                </a:solidFill>
                <a:latin typeface="Arial"/>
              </a:rPr>
              <a:t>Day 155</a:t>
            </a:r>
          </a:p>
          <a:p>
            <a:pPr>
              <a:spcBef>
                <a:spcPct val="0"/>
              </a:spcBef>
            </a:pPr>
            <a:r>
              <a:rPr lang="en-US" sz="1600" b="1" dirty="0" smtClean="0">
                <a:solidFill>
                  <a:srgbClr val="000000"/>
                </a:solidFill>
                <a:latin typeface="Arial"/>
              </a:rPr>
              <a:t>6/4/2013</a:t>
            </a:r>
          </a:p>
          <a:p>
            <a:pPr>
              <a:spcBef>
                <a:spcPct val="0"/>
              </a:spcBef>
            </a:pPr>
            <a:r>
              <a:rPr lang="en-US" sz="1600" b="1" dirty="0" smtClean="0">
                <a:solidFill>
                  <a:srgbClr val="000000"/>
                </a:solidFill>
                <a:latin typeface="Arial"/>
              </a:rPr>
              <a:t>p35r38</a:t>
            </a:r>
            <a:endParaRPr lang="en-US" sz="1600" b="1" dirty="0">
              <a:solidFill>
                <a:srgbClr val="000000"/>
              </a:solidFill>
              <a:latin typeface="Arial"/>
            </a:endParaRPr>
          </a:p>
          <a:p>
            <a:pPr>
              <a:spcBef>
                <a:spcPct val="0"/>
              </a:spcBef>
            </a:pPr>
            <a:endParaRPr lang="en-US" sz="1600" b="1" dirty="0" smtClean="0">
              <a:solidFill>
                <a:srgbClr val="000000"/>
              </a:solidFill>
              <a:latin typeface="Arial"/>
            </a:endParaRPr>
          </a:p>
          <a:p>
            <a:pPr>
              <a:spcBef>
                <a:spcPct val="0"/>
              </a:spcBef>
            </a:pPr>
            <a:r>
              <a:rPr lang="en-US" sz="1400" b="1" dirty="0" smtClean="0">
                <a:solidFill>
                  <a:srgbClr val="000000"/>
                </a:solidFill>
                <a:latin typeface="Arial"/>
              </a:rPr>
              <a:t>Surface Temperature from Landsat 8</a:t>
            </a:r>
          </a:p>
          <a:p>
            <a:pPr>
              <a:spcBef>
                <a:spcPct val="0"/>
              </a:spcBef>
            </a:pPr>
            <a:endParaRPr lang="en-US" sz="1400" b="1" dirty="0">
              <a:solidFill>
                <a:srgbClr val="000000"/>
              </a:solidFill>
              <a:latin typeface="Arial"/>
            </a:endParaRPr>
          </a:p>
          <a:p>
            <a:pPr>
              <a:spcBef>
                <a:spcPct val="0"/>
              </a:spcBef>
            </a:pPr>
            <a:endParaRPr lang="en-US" sz="1400" b="1" dirty="0" smtClean="0">
              <a:solidFill>
                <a:srgbClr val="000000"/>
              </a:solidFill>
              <a:latin typeface="Arial"/>
            </a:endParaRPr>
          </a:p>
          <a:p>
            <a:pPr>
              <a:spcBef>
                <a:spcPct val="0"/>
              </a:spcBef>
            </a:pPr>
            <a:r>
              <a:rPr lang="en-US" sz="1400" b="1" dirty="0" smtClean="0">
                <a:solidFill>
                  <a:srgbClr val="000000"/>
                </a:solidFill>
                <a:latin typeface="Arial"/>
              </a:rPr>
              <a:t>Southern Arizona, USA</a:t>
            </a:r>
          </a:p>
        </p:txBody>
      </p:sp>
    </p:spTree>
    <p:extLst>
      <p:ext uri="{BB962C8B-B14F-4D97-AF65-F5344CB8AC3E}">
        <p14:creationId xmlns:p14="http://schemas.microsoft.com/office/powerpoint/2010/main" val="3899209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Example day of overpass </a:t>
            </a:r>
            <a:r>
              <a:rPr lang="en-US" dirty="0" err="1" smtClean="0"/>
              <a:t>ETa</a:t>
            </a:r>
            <a:endParaRPr lang="en-US" dirty="0"/>
          </a:p>
        </p:txBody>
      </p:sp>
      <p:sp>
        <p:nvSpPr>
          <p:cNvPr id="7" name="TextBox 14"/>
          <p:cNvSpPr txBox="1"/>
          <p:nvPr/>
        </p:nvSpPr>
        <p:spPr>
          <a:xfrm>
            <a:off x="343993" y="1741725"/>
            <a:ext cx="1522993" cy="23698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1600" b="1" dirty="0">
                <a:solidFill>
                  <a:srgbClr val="000000"/>
                </a:solidFill>
                <a:latin typeface="Arial"/>
              </a:rPr>
              <a:t>Day 155</a:t>
            </a:r>
          </a:p>
          <a:p>
            <a:pPr>
              <a:spcBef>
                <a:spcPct val="0"/>
              </a:spcBef>
            </a:pPr>
            <a:r>
              <a:rPr lang="en-US" sz="1600" b="1" dirty="0" smtClean="0">
                <a:solidFill>
                  <a:srgbClr val="000000"/>
                </a:solidFill>
                <a:latin typeface="Arial"/>
              </a:rPr>
              <a:t>6/4/2013</a:t>
            </a:r>
          </a:p>
          <a:p>
            <a:pPr>
              <a:spcBef>
                <a:spcPct val="0"/>
              </a:spcBef>
            </a:pPr>
            <a:r>
              <a:rPr lang="en-US" sz="1600" b="1" dirty="0" smtClean="0">
                <a:solidFill>
                  <a:srgbClr val="000000"/>
                </a:solidFill>
                <a:latin typeface="Arial"/>
              </a:rPr>
              <a:t>p35r38</a:t>
            </a:r>
            <a:endParaRPr lang="en-US" sz="1600" b="1" dirty="0">
              <a:solidFill>
                <a:srgbClr val="000000"/>
              </a:solidFill>
              <a:latin typeface="Arial"/>
            </a:endParaRPr>
          </a:p>
          <a:p>
            <a:pPr>
              <a:spcBef>
                <a:spcPct val="0"/>
              </a:spcBef>
            </a:pPr>
            <a:endParaRPr lang="en-US" sz="1600" b="1" dirty="0" smtClean="0">
              <a:solidFill>
                <a:srgbClr val="000000"/>
              </a:solidFill>
              <a:latin typeface="Arial"/>
            </a:endParaRPr>
          </a:p>
          <a:p>
            <a:pPr>
              <a:spcBef>
                <a:spcPct val="0"/>
              </a:spcBef>
            </a:pPr>
            <a:r>
              <a:rPr lang="en-US" sz="1400" b="1" dirty="0" err="1" smtClean="0">
                <a:solidFill>
                  <a:srgbClr val="000000"/>
                </a:solidFill>
                <a:latin typeface="Arial"/>
              </a:rPr>
              <a:t>SSEBop</a:t>
            </a:r>
            <a:r>
              <a:rPr lang="en-US" sz="1400" b="1" dirty="0" smtClean="0">
                <a:solidFill>
                  <a:srgbClr val="000000"/>
                </a:solidFill>
                <a:latin typeface="Arial"/>
              </a:rPr>
              <a:t> Actual ET</a:t>
            </a:r>
          </a:p>
          <a:p>
            <a:pPr>
              <a:spcBef>
                <a:spcPct val="0"/>
              </a:spcBef>
            </a:pPr>
            <a:endParaRPr lang="en-US" sz="1400" b="1" dirty="0">
              <a:solidFill>
                <a:srgbClr val="000000"/>
              </a:solidFill>
              <a:latin typeface="Arial"/>
            </a:endParaRPr>
          </a:p>
          <a:p>
            <a:pPr>
              <a:spcBef>
                <a:spcPct val="0"/>
              </a:spcBef>
            </a:pPr>
            <a:endParaRPr lang="en-US" sz="1400" b="1" dirty="0" smtClean="0">
              <a:solidFill>
                <a:srgbClr val="000000"/>
              </a:solidFill>
              <a:latin typeface="Arial"/>
            </a:endParaRPr>
          </a:p>
          <a:p>
            <a:pPr>
              <a:spcBef>
                <a:spcPct val="0"/>
              </a:spcBef>
            </a:pPr>
            <a:r>
              <a:rPr lang="en-US" sz="1400" b="1" dirty="0" smtClean="0">
                <a:solidFill>
                  <a:srgbClr val="000000"/>
                </a:solidFill>
                <a:latin typeface="Arial"/>
              </a:rPr>
              <a:t>Southern Arizona, USA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9112" y="1380744"/>
            <a:ext cx="6126480" cy="47340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15718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Landsat-based ET ?</a:t>
            </a:r>
            <a:endParaRPr lang="en-US" dirty="0"/>
          </a:p>
        </p:txBody>
      </p:sp>
      <p:pic>
        <p:nvPicPr>
          <p:cNvPr id="3" name="Picture 2"/>
          <p:cNvPicPr>
            <a:picLocks noChangeAspect="1"/>
          </p:cNvPicPr>
          <p:nvPr/>
        </p:nvPicPr>
        <p:blipFill rotWithShape="1">
          <a:blip r:embed="rId2"/>
          <a:srcRect l="18915"/>
          <a:stretch/>
        </p:blipFill>
        <p:spPr>
          <a:xfrm>
            <a:off x="228600" y="1295400"/>
            <a:ext cx="5190067" cy="3175112"/>
          </a:xfrm>
          <a:prstGeom prst="rect">
            <a:avLst/>
          </a:prstGeom>
        </p:spPr>
      </p:pic>
      <p:sp>
        <p:nvSpPr>
          <p:cNvPr id="8" name="Content Placeholder 2"/>
          <p:cNvSpPr>
            <a:spLocks noGrp="1"/>
          </p:cNvSpPr>
          <p:nvPr>
            <p:ph idx="1"/>
          </p:nvPr>
        </p:nvSpPr>
        <p:spPr>
          <a:xfrm>
            <a:off x="228601" y="4661012"/>
            <a:ext cx="5466644" cy="1600200"/>
          </a:xfrm>
        </p:spPr>
        <p:txBody>
          <a:bodyPr>
            <a:normAutofit/>
          </a:bodyPr>
          <a:lstStyle/>
          <a:p>
            <a:pPr marL="0" indent="0">
              <a:buNone/>
            </a:pPr>
            <a:r>
              <a:rPr lang="en-US" dirty="0" smtClean="0"/>
              <a:t>The availability of free Landsat data could offer the potential for focused modeling of ET for irrigated areas of Afghanistan. </a:t>
            </a:r>
            <a:endParaRPr lang="en-US" dirty="0"/>
          </a:p>
        </p:txBody>
      </p:sp>
      <p:grpSp>
        <p:nvGrpSpPr>
          <p:cNvPr id="15" name="Group 14"/>
          <p:cNvGrpSpPr/>
          <p:nvPr/>
        </p:nvGrpSpPr>
        <p:grpSpPr>
          <a:xfrm>
            <a:off x="5943600" y="762000"/>
            <a:ext cx="2963333" cy="5261181"/>
            <a:chOff x="5943600" y="685800"/>
            <a:chExt cx="2963333" cy="5261181"/>
          </a:xfrm>
        </p:grpSpPr>
        <p:pic>
          <p:nvPicPr>
            <p:cNvPr id="4" name="Picture 3"/>
            <p:cNvPicPr>
              <a:picLocks noChangeAspect="1"/>
            </p:cNvPicPr>
            <p:nvPr/>
          </p:nvPicPr>
          <p:blipFill rotWithShape="1">
            <a:blip r:embed="rId3"/>
            <a:srcRect t="-10138" r="32756" b="10138"/>
            <a:stretch/>
          </p:blipFill>
          <p:spPr>
            <a:xfrm>
              <a:off x="5943600" y="685800"/>
              <a:ext cx="2963333" cy="5261181"/>
            </a:xfrm>
            <a:prstGeom prst="rect">
              <a:avLst/>
            </a:prstGeom>
          </p:spPr>
        </p:pic>
        <p:sp>
          <p:nvSpPr>
            <p:cNvPr id="6" name="TextBox 5"/>
            <p:cNvSpPr txBox="1"/>
            <p:nvPr/>
          </p:nvSpPr>
          <p:spPr>
            <a:xfrm>
              <a:off x="7315200" y="1453444"/>
              <a:ext cx="914400" cy="276999"/>
            </a:xfrm>
            <a:prstGeom prst="rect">
              <a:avLst/>
            </a:prstGeom>
            <a:noFill/>
          </p:spPr>
          <p:txBody>
            <a:bodyPr wrap="square" rtlCol="0">
              <a:spAutoFit/>
            </a:bodyPr>
            <a:lstStyle/>
            <a:p>
              <a:r>
                <a:rPr lang="en-US" sz="1200" b="1" dirty="0" smtClean="0">
                  <a:solidFill>
                    <a:srgbClr val="FFFF00"/>
                  </a:solidFill>
                </a:rPr>
                <a:t>Irrigation</a:t>
              </a:r>
              <a:endParaRPr lang="en-US" sz="1200" b="1" dirty="0">
                <a:solidFill>
                  <a:srgbClr val="FFFF00"/>
                </a:solidFill>
              </a:endParaRPr>
            </a:p>
          </p:txBody>
        </p:sp>
        <p:sp>
          <p:nvSpPr>
            <p:cNvPr id="9" name="TextBox 8"/>
            <p:cNvSpPr txBox="1"/>
            <p:nvPr/>
          </p:nvSpPr>
          <p:spPr>
            <a:xfrm>
              <a:off x="6172200" y="3070435"/>
              <a:ext cx="914400" cy="276999"/>
            </a:xfrm>
            <a:prstGeom prst="rect">
              <a:avLst/>
            </a:prstGeom>
            <a:noFill/>
          </p:spPr>
          <p:txBody>
            <a:bodyPr wrap="square" rtlCol="0">
              <a:spAutoFit/>
            </a:bodyPr>
            <a:lstStyle/>
            <a:p>
              <a:r>
                <a:rPr lang="en-US" sz="1200" b="1" dirty="0" smtClean="0">
                  <a:solidFill>
                    <a:srgbClr val="FFFF00"/>
                  </a:solidFill>
                </a:rPr>
                <a:t>Irrigation</a:t>
              </a:r>
              <a:endParaRPr lang="en-US" sz="1200" b="1" dirty="0">
                <a:solidFill>
                  <a:srgbClr val="FFFF00"/>
                </a:solidFill>
              </a:endParaRPr>
            </a:p>
          </p:txBody>
        </p:sp>
        <p:cxnSp>
          <p:nvCxnSpPr>
            <p:cNvPr id="11" name="Straight Arrow Connector 10"/>
            <p:cNvCxnSpPr/>
            <p:nvPr/>
          </p:nvCxnSpPr>
          <p:spPr>
            <a:xfrm>
              <a:off x="6705600" y="3347434"/>
              <a:ext cx="381000" cy="232973"/>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flipH="1">
              <a:off x="7543800" y="1730443"/>
              <a:ext cx="228600" cy="174557"/>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540495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2418645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Evapotranspiration (</a:t>
            </a:r>
            <a:r>
              <a:rPr lang="en-US" dirty="0" err="1" smtClean="0"/>
              <a:t>ETa</a:t>
            </a:r>
            <a:r>
              <a:rPr lang="en-US" dirty="0" smtClean="0"/>
              <a:t>)</a:t>
            </a:r>
            <a:endParaRPr lang="en-US" dirty="0"/>
          </a:p>
        </p:txBody>
      </p:sp>
      <p:sp>
        <p:nvSpPr>
          <p:cNvPr id="3" name="Content Placeholder 2"/>
          <p:cNvSpPr>
            <a:spLocks noGrp="1"/>
          </p:cNvSpPr>
          <p:nvPr>
            <p:ph idx="1"/>
          </p:nvPr>
        </p:nvSpPr>
        <p:spPr>
          <a:xfrm>
            <a:off x="457200" y="1371600"/>
            <a:ext cx="8229600" cy="4114800"/>
          </a:xfrm>
        </p:spPr>
        <p:txBody>
          <a:bodyPr>
            <a:normAutofit/>
          </a:bodyPr>
          <a:lstStyle/>
          <a:p>
            <a:pPr lvl="1"/>
            <a:r>
              <a:rPr lang="en-US" dirty="0" smtClean="0"/>
              <a:t>An estimate of the actual evapotranspiration occurring on the earth’s surface</a:t>
            </a:r>
          </a:p>
          <a:p>
            <a:pPr lvl="1"/>
            <a:r>
              <a:rPr lang="en-US" dirty="0" smtClean="0"/>
              <a:t>Measures combination of  transpiration from vegetation and evaporation from the soil. </a:t>
            </a:r>
          </a:p>
          <a:p>
            <a:pPr lvl="1"/>
            <a:r>
              <a:rPr lang="en-US" dirty="0" smtClean="0"/>
              <a:t>Actual evapotranspiration is proportional to net primary production, which is a good indicator of crop yields and pasture condition</a:t>
            </a:r>
          </a:p>
          <a:p>
            <a:pPr lvl="1"/>
            <a:r>
              <a:rPr lang="en-US" dirty="0" smtClean="0"/>
              <a:t>As a percent of average, it can provide a good relative yield indicator when seasonally accumulated</a:t>
            </a:r>
            <a:endParaRPr lang="en-US" dirty="0"/>
          </a:p>
        </p:txBody>
      </p:sp>
    </p:spTree>
    <p:extLst>
      <p:ext uri="{BB962C8B-B14F-4D97-AF65-F5344CB8AC3E}">
        <p14:creationId xmlns:p14="http://schemas.microsoft.com/office/powerpoint/2010/main" val="35988676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8" name="Title 1"/>
          <p:cNvSpPr txBox="1">
            <a:spLocks/>
          </p:cNvSpPr>
          <p:nvPr/>
        </p:nvSpPr>
        <p:spPr>
          <a:xfrm>
            <a:off x="91440" y="777240"/>
            <a:ext cx="8961120" cy="731520"/>
          </a:xfrm>
          <a:prstGeom prst="rect">
            <a:avLst/>
          </a:prstGeom>
        </p:spPr>
        <p:txBody>
          <a:bodyPr anchor="ctr" anchorCtr="0"/>
          <a:lstStyle>
            <a:lvl1pPr algn="ctr" rtl="0" eaLnBrk="1" fontAlgn="base" hangingPunct="1">
              <a:spcBef>
                <a:spcPct val="0"/>
              </a:spcBef>
              <a:spcAft>
                <a:spcPct val="0"/>
              </a:spcAft>
              <a:defRPr sz="3200" b="1" i="0" kern="1200" baseline="0">
                <a:solidFill>
                  <a:schemeClr val="tx1"/>
                </a:solidFill>
                <a:latin typeface="Tw Cen M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Summary of </a:t>
            </a:r>
            <a:r>
              <a:rPr lang="en-US" dirty="0" err="1" smtClean="0"/>
              <a:t>SSEBop</a:t>
            </a:r>
            <a:endParaRPr lang="en-US" dirty="0"/>
          </a:p>
        </p:txBody>
      </p:sp>
      <p:sp>
        <p:nvSpPr>
          <p:cNvPr id="9" name="Content Placeholder 2"/>
          <p:cNvSpPr>
            <a:spLocks noGrp="1"/>
          </p:cNvSpPr>
          <p:nvPr>
            <p:ph idx="1"/>
          </p:nvPr>
        </p:nvSpPr>
        <p:spPr>
          <a:xfrm>
            <a:off x="457200" y="1524000"/>
            <a:ext cx="8229600" cy="4114800"/>
          </a:xfrm>
        </p:spPr>
        <p:txBody>
          <a:bodyPr>
            <a:normAutofit/>
          </a:bodyPr>
          <a:lstStyle/>
          <a:p>
            <a:pPr marL="0" indent="0">
              <a:buNone/>
            </a:pPr>
            <a:r>
              <a:rPr lang="en-US" sz="2000" dirty="0" smtClean="0">
                <a:cs typeface="Arial" panose="020B0604020202020204" pitchFamily="34" charset="0"/>
              </a:rPr>
              <a:t>T</a:t>
            </a:r>
            <a:r>
              <a:rPr lang="en-US" sz="2200" dirty="0" smtClean="0">
                <a:cs typeface="Arial" panose="020B0604020202020204" pitchFamily="34" charset="0"/>
              </a:rPr>
              <a:t>he </a:t>
            </a:r>
            <a:r>
              <a:rPr lang="en-US" sz="2200" dirty="0">
                <a:cs typeface="Arial" panose="020B0604020202020204" pitchFamily="34" charset="0"/>
              </a:rPr>
              <a:t>Operational Simplified Surface Energy Balance (</a:t>
            </a:r>
            <a:r>
              <a:rPr lang="en-US" sz="2200" dirty="0" err="1">
                <a:cs typeface="Arial" panose="020B0604020202020204" pitchFamily="34" charset="0"/>
              </a:rPr>
              <a:t>SSEBop</a:t>
            </a:r>
            <a:r>
              <a:rPr lang="en-US" sz="2200" dirty="0">
                <a:cs typeface="Arial" panose="020B0604020202020204" pitchFamily="34" charset="0"/>
              </a:rPr>
              <a:t>) model computes daily total actual evapotranspiration (</a:t>
            </a:r>
            <a:r>
              <a:rPr lang="en-US" sz="2200" dirty="0" err="1">
                <a:cs typeface="Arial" panose="020B0604020202020204" pitchFamily="34" charset="0"/>
              </a:rPr>
              <a:t>ETa</a:t>
            </a:r>
            <a:r>
              <a:rPr lang="en-US" sz="2200" dirty="0">
                <a:cs typeface="Arial" panose="020B0604020202020204" pitchFamily="34" charset="0"/>
              </a:rPr>
              <a:t>) using land surface temperature (</a:t>
            </a:r>
            <a:r>
              <a:rPr lang="en-US" sz="2200" dirty="0" err="1">
                <a:cs typeface="Arial" panose="020B0604020202020204" pitchFamily="34" charset="0"/>
              </a:rPr>
              <a:t>Ts</a:t>
            </a:r>
            <a:r>
              <a:rPr lang="en-US" sz="2200" dirty="0">
                <a:cs typeface="Arial" panose="020B0604020202020204" pitchFamily="34" charset="0"/>
              </a:rPr>
              <a:t>), maximum air temperature (Ta) and reference ET (</a:t>
            </a:r>
            <a:r>
              <a:rPr lang="en-US" sz="2200" dirty="0" err="1">
                <a:cs typeface="Arial" panose="020B0604020202020204" pitchFamily="34" charset="0"/>
              </a:rPr>
              <a:t>ETo</a:t>
            </a:r>
            <a:r>
              <a:rPr lang="en-US" sz="2200" dirty="0">
                <a:cs typeface="Arial" panose="020B0604020202020204" pitchFamily="34" charset="0"/>
              </a:rPr>
              <a:t>). </a:t>
            </a:r>
          </a:p>
          <a:p>
            <a:pPr marL="0" indent="0">
              <a:buNone/>
            </a:pPr>
            <a:endParaRPr lang="en-US" sz="2200" dirty="0">
              <a:cs typeface="Arial" panose="020B0604020202020204" pitchFamily="34" charset="0"/>
            </a:endParaRPr>
          </a:p>
          <a:p>
            <a:pPr marL="0" indent="0">
              <a:buNone/>
            </a:pPr>
            <a:r>
              <a:rPr lang="en-US" sz="2200" dirty="0">
                <a:cs typeface="Arial" panose="020B0604020202020204" pitchFamily="34" charset="0"/>
              </a:rPr>
              <a:t>The </a:t>
            </a:r>
            <a:r>
              <a:rPr lang="en-US" sz="2200" dirty="0" err="1">
                <a:cs typeface="Arial" panose="020B0604020202020204" pitchFamily="34" charset="0"/>
              </a:rPr>
              <a:t>SSEBop</a:t>
            </a:r>
            <a:r>
              <a:rPr lang="en-US" sz="2200" dirty="0">
                <a:cs typeface="Arial" panose="020B0604020202020204" pitchFamily="34" charset="0"/>
              </a:rPr>
              <a:t> model does not solve all the energy balance terms explicitly; rather, it defines the limiting conditions based on clear-sky net radiation balance principles. This approach predefines unique sets of “hot/dry” and “cold/wet” limiting values for each pixel and is designed to reduce model operator errors when estimating ET routinely</a:t>
            </a:r>
            <a:r>
              <a:rPr lang="en-US" sz="2200" dirty="0" smtClean="0">
                <a:cs typeface="Arial" panose="020B0604020202020204" pitchFamily="34" charset="0"/>
              </a:rPr>
              <a:t>.</a:t>
            </a:r>
            <a:endParaRPr lang="en-US" sz="2200" dirty="0">
              <a:cs typeface="Arial" panose="020B0604020202020204" pitchFamily="34" charset="0"/>
            </a:endParaRPr>
          </a:p>
        </p:txBody>
      </p:sp>
    </p:spTree>
    <p:extLst>
      <p:ext uri="{BB962C8B-B14F-4D97-AF65-F5344CB8AC3E}">
        <p14:creationId xmlns:p14="http://schemas.microsoft.com/office/powerpoint/2010/main" val="26877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5257800" y="1752600"/>
            <a:ext cx="3404616" cy="2179737"/>
          </a:xfrm>
          <a:prstGeom prst="rect">
            <a:avLst/>
          </a:prstGeom>
          <a:solidFill>
            <a:srgbClr val="009999"/>
          </a:solidFill>
          <a:ln>
            <a:noFill/>
          </a:ln>
          <a:effectLs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9" name="Rounded Rectangle 8"/>
          <p:cNvSpPr/>
          <p:nvPr/>
        </p:nvSpPr>
        <p:spPr bwMode="auto">
          <a:xfrm>
            <a:off x="1524000" y="2514600"/>
            <a:ext cx="533400" cy="685800"/>
          </a:xfrm>
          <a:prstGeom prst="roundRect">
            <a:avLst/>
          </a:prstGeom>
          <a:solidFill>
            <a:srgbClr val="009999"/>
          </a:solidFill>
          <a:ln>
            <a:noFill/>
          </a:ln>
          <a:effectLs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8" name="Rounded Rectangle 7"/>
          <p:cNvSpPr/>
          <p:nvPr/>
        </p:nvSpPr>
        <p:spPr bwMode="auto">
          <a:xfrm>
            <a:off x="457200" y="3429000"/>
            <a:ext cx="1524000" cy="685800"/>
          </a:xfrm>
          <a:prstGeom prst="roundRect">
            <a:avLst/>
          </a:prstGeom>
          <a:solidFill>
            <a:srgbClr val="009999"/>
          </a:solidFill>
          <a:ln>
            <a:noFill/>
          </a:ln>
          <a:effectLs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7" name="Rounded Rectangle 6"/>
          <p:cNvSpPr/>
          <p:nvPr/>
        </p:nvSpPr>
        <p:spPr bwMode="auto">
          <a:xfrm>
            <a:off x="457200" y="1546710"/>
            <a:ext cx="1524000" cy="685800"/>
          </a:xfrm>
          <a:prstGeom prst="roundRect">
            <a:avLst/>
          </a:prstGeom>
          <a:solidFill>
            <a:srgbClr val="009999"/>
          </a:solidFill>
          <a:ln>
            <a:noFill/>
          </a:ln>
          <a:effectLs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2" name="Rectangle 2"/>
          <p:cNvSpPr txBox="1">
            <a:spLocks noChangeArrowheads="1"/>
          </p:cNvSpPr>
          <p:nvPr/>
        </p:nvSpPr>
        <p:spPr>
          <a:xfrm>
            <a:off x="356616" y="381000"/>
            <a:ext cx="8458200" cy="838200"/>
          </a:xfrm>
          <a:prstGeom prst="rect">
            <a:avLst/>
          </a:prstGeom>
          <a:noFill/>
        </p:spPr>
        <p:txBody>
          <a:bodyPr anchor="ctr">
            <a:normAutofit fontScale="92500" lnSpcReduction="20000"/>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r>
              <a:rPr lang="en-US" sz="3200" b="1" dirty="0" smtClean="0">
                <a:ln w="6350">
                  <a:noFill/>
                </a:ln>
                <a:solidFill>
                  <a:srgbClr val="000000"/>
                </a:solidFill>
                <a:effectLst>
                  <a:outerShdw blurRad="50800" dist="38100" dir="2700000" algn="tl" rotWithShape="0">
                    <a:prstClr val="black">
                      <a:alpha val="40000"/>
                    </a:prstClr>
                  </a:outerShdw>
                </a:effectLst>
                <a:latin typeface="Arial"/>
              </a:rPr>
              <a:t>Simplified Surface Energy Balance (</a:t>
            </a:r>
            <a:r>
              <a:rPr lang="en-US" sz="3200" b="1" dirty="0" err="1" smtClean="0">
                <a:ln w="6350">
                  <a:noFill/>
                </a:ln>
                <a:solidFill>
                  <a:srgbClr val="000000"/>
                </a:solidFill>
                <a:effectLst>
                  <a:outerShdw blurRad="50800" dist="38100" dir="2700000" algn="tl" rotWithShape="0">
                    <a:prstClr val="black">
                      <a:alpha val="40000"/>
                    </a:prstClr>
                  </a:outerShdw>
                </a:effectLst>
                <a:latin typeface="Arial"/>
              </a:rPr>
              <a:t>SSEBop</a:t>
            </a:r>
            <a:r>
              <a:rPr lang="en-US" sz="3200" b="1" dirty="0" smtClean="0">
                <a:ln w="6350">
                  <a:noFill/>
                </a:ln>
                <a:solidFill>
                  <a:srgbClr val="000000"/>
                </a:solidFill>
                <a:effectLst>
                  <a:outerShdw blurRad="50800" dist="38100" dir="2700000" algn="tl" rotWithShape="0">
                    <a:prstClr val="black">
                      <a:alpha val="40000"/>
                    </a:prstClr>
                  </a:outerShdw>
                </a:effectLst>
                <a:latin typeface="Arial"/>
              </a:rPr>
              <a:t>)  Operational Modeling Approach</a:t>
            </a:r>
            <a:endParaRPr lang="en-US" sz="3200" b="1" dirty="0">
              <a:ln w="6350">
                <a:noFill/>
              </a:ln>
              <a:solidFill>
                <a:srgbClr val="000000"/>
              </a:solidFill>
              <a:effectLst>
                <a:outerShdw blurRad="50800" dist="38100" dir="2700000" algn="tl" rotWithShape="0">
                  <a:prstClr val="black">
                    <a:alpha val="40000"/>
                  </a:prstClr>
                </a:outerShdw>
              </a:effectLst>
              <a:latin typeface="Arial"/>
            </a:endParaRPr>
          </a:p>
        </p:txBody>
      </p:sp>
      <p:sp>
        <p:nvSpPr>
          <p:cNvPr id="4" name="TextBox 3"/>
          <p:cNvSpPr txBox="1"/>
          <p:nvPr/>
        </p:nvSpPr>
        <p:spPr>
          <a:xfrm>
            <a:off x="457200" y="1658778"/>
            <a:ext cx="1524000" cy="461665"/>
          </a:xfrm>
          <a:prstGeom prst="rect">
            <a:avLst/>
          </a:prstGeom>
          <a:noFill/>
          <a:ln>
            <a:noFill/>
          </a:ln>
        </p:spPr>
        <p:txBody>
          <a:bodyPr wrap="square" rtlCol="0">
            <a:spAutoFit/>
          </a:bodyPr>
          <a:lstStyle/>
          <a:p>
            <a:pPr algn="ctr"/>
            <a:r>
              <a:rPr lang="en-US" sz="2400" b="1" dirty="0" smtClean="0">
                <a:solidFill>
                  <a:srgbClr val="FF9900"/>
                </a:solidFill>
              </a:rPr>
              <a:t>LST (</a:t>
            </a:r>
            <a:r>
              <a:rPr lang="en-US" sz="2400" b="1" dirty="0" err="1" smtClean="0">
                <a:solidFill>
                  <a:srgbClr val="FF9900"/>
                </a:solidFill>
              </a:rPr>
              <a:t>Ts</a:t>
            </a:r>
            <a:r>
              <a:rPr lang="en-US" sz="2400" b="1" dirty="0" smtClean="0">
                <a:solidFill>
                  <a:srgbClr val="FF9900"/>
                </a:solidFill>
              </a:rPr>
              <a:t>)</a:t>
            </a:r>
            <a:r>
              <a:rPr lang="en-US" sz="2400" dirty="0" smtClean="0">
                <a:solidFill>
                  <a:srgbClr val="FF9900"/>
                </a:solidFill>
              </a:rPr>
              <a:t> </a:t>
            </a:r>
            <a:endParaRPr lang="en-US" sz="2400" dirty="0">
              <a:solidFill>
                <a:srgbClr val="FF9900"/>
              </a:solidFill>
            </a:endParaRPr>
          </a:p>
        </p:txBody>
      </p:sp>
      <p:sp>
        <p:nvSpPr>
          <p:cNvPr id="5" name="TextBox 4"/>
          <p:cNvSpPr txBox="1"/>
          <p:nvPr/>
        </p:nvSpPr>
        <p:spPr>
          <a:xfrm>
            <a:off x="1524000" y="2626668"/>
            <a:ext cx="533400" cy="461665"/>
          </a:xfrm>
          <a:prstGeom prst="rect">
            <a:avLst/>
          </a:prstGeom>
          <a:noFill/>
          <a:ln>
            <a:noFill/>
          </a:ln>
        </p:spPr>
        <p:txBody>
          <a:bodyPr wrap="square" rtlCol="0">
            <a:spAutoFit/>
          </a:bodyPr>
          <a:lstStyle/>
          <a:p>
            <a:r>
              <a:rPr lang="en-US" sz="2400" b="1" dirty="0" smtClean="0">
                <a:solidFill>
                  <a:srgbClr val="FF9900"/>
                </a:solidFill>
              </a:rPr>
              <a:t>Ta</a:t>
            </a:r>
            <a:r>
              <a:rPr lang="en-US" sz="2400" dirty="0" smtClean="0">
                <a:solidFill>
                  <a:srgbClr val="FF9900"/>
                </a:solidFill>
              </a:rPr>
              <a:t> </a:t>
            </a:r>
            <a:endParaRPr lang="en-US" sz="2400" dirty="0">
              <a:solidFill>
                <a:srgbClr val="FF9900"/>
              </a:solidFill>
            </a:endParaRPr>
          </a:p>
        </p:txBody>
      </p:sp>
      <p:sp>
        <p:nvSpPr>
          <p:cNvPr id="6" name="TextBox 5"/>
          <p:cNvSpPr txBox="1"/>
          <p:nvPr/>
        </p:nvSpPr>
        <p:spPr>
          <a:xfrm>
            <a:off x="457200" y="3505200"/>
            <a:ext cx="1524000" cy="461665"/>
          </a:xfrm>
          <a:prstGeom prst="rect">
            <a:avLst/>
          </a:prstGeom>
          <a:noFill/>
        </p:spPr>
        <p:txBody>
          <a:bodyPr wrap="square" rtlCol="0">
            <a:spAutoFit/>
          </a:bodyPr>
          <a:lstStyle/>
          <a:p>
            <a:pPr algn="ctr"/>
            <a:r>
              <a:rPr lang="en-US" sz="2400" b="1" dirty="0" err="1" smtClean="0">
                <a:solidFill>
                  <a:srgbClr val="000000"/>
                </a:solidFill>
              </a:rPr>
              <a:t>ET</a:t>
            </a:r>
            <a:r>
              <a:rPr lang="en-US" sz="2800" b="1" baseline="-25000" dirty="0" err="1" smtClean="0">
                <a:solidFill>
                  <a:srgbClr val="000000"/>
                </a:solidFill>
              </a:rPr>
              <a:t>fraction</a:t>
            </a:r>
            <a:r>
              <a:rPr lang="en-US" sz="2400" dirty="0" smtClean="0">
                <a:solidFill>
                  <a:srgbClr val="000000"/>
                </a:solidFill>
              </a:rPr>
              <a:t> </a:t>
            </a:r>
            <a:endParaRPr lang="en-US" sz="2400" dirty="0">
              <a:solidFill>
                <a:srgbClr val="000000"/>
              </a:solidFill>
            </a:endParaRPr>
          </a:p>
        </p:txBody>
      </p:sp>
      <p:sp>
        <p:nvSpPr>
          <p:cNvPr id="10" name="Rounded Rectangle 9"/>
          <p:cNvSpPr/>
          <p:nvPr/>
        </p:nvSpPr>
        <p:spPr bwMode="auto">
          <a:xfrm>
            <a:off x="2667000" y="3429000"/>
            <a:ext cx="1524000" cy="685800"/>
          </a:xfrm>
          <a:prstGeom prst="roundRect">
            <a:avLst/>
          </a:prstGeom>
          <a:solidFill>
            <a:srgbClr val="009999"/>
          </a:solidFill>
          <a:ln>
            <a:noFill/>
          </a:ln>
          <a:effectLs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11" name="TextBox 10"/>
          <p:cNvSpPr txBox="1"/>
          <p:nvPr/>
        </p:nvSpPr>
        <p:spPr>
          <a:xfrm>
            <a:off x="2667000" y="3505200"/>
            <a:ext cx="1524000" cy="461665"/>
          </a:xfrm>
          <a:prstGeom prst="rect">
            <a:avLst/>
          </a:prstGeom>
          <a:noFill/>
        </p:spPr>
        <p:txBody>
          <a:bodyPr wrap="square" rtlCol="0">
            <a:spAutoFit/>
          </a:bodyPr>
          <a:lstStyle/>
          <a:p>
            <a:pPr algn="ctr"/>
            <a:r>
              <a:rPr lang="en-US" sz="2400" b="1" dirty="0" err="1" smtClean="0">
                <a:solidFill>
                  <a:srgbClr val="000000"/>
                </a:solidFill>
              </a:rPr>
              <a:t>ET</a:t>
            </a:r>
            <a:r>
              <a:rPr lang="en-US" sz="2800" b="1" baseline="-25000" dirty="0" err="1" smtClean="0">
                <a:solidFill>
                  <a:srgbClr val="000000"/>
                </a:solidFill>
              </a:rPr>
              <a:t>o</a:t>
            </a:r>
            <a:r>
              <a:rPr lang="en-US" sz="2400" dirty="0" smtClean="0">
                <a:solidFill>
                  <a:srgbClr val="000000"/>
                </a:solidFill>
              </a:rPr>
              <a:t> </a:t>
            </a:r>
            <a:endParaRPr lang="en-US" sz="2400" dirty="0">
              <a:solidFill>
                <a:srgbClr val="000000"/>
              </a:solidFill>
            </a:endParaRPr>
          </a:p>
        </p:txBody>
      </p:sp>
      <p:sp>
        <p:nvSpPr>
          <p:cNvPr id="12" name="Rounded Rectangle 11"/>
          <p:cNvSpPr/>
          <p:nvPr/>
        </p:nvSpPr>
        <p:spPr bwMode="auto">
          <a:xfrm>
            <a:off x="1600200" y="4343400"/>
            <a:ext cx="1524000" cy="685800"/>
          </a:xfrm>
          <a:prstGeom prst="roundRect">
            <a:avLst/>
          </a:prstGeom>
          <a:solidFill>
            <a:srgbClr val="009999"/>
          </a:solidFill>
          <a:ln>
            <a:noFill/>
          </a:ln>
          <a:effectLs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13" name="TextBox 12"/>
          <p:cNvSpPr txBox="1"/>
          <p:nvPr/>
        </p:nvSpPr>
        <p:spPr>
          <a:xfrm>
            <a:off x="1600200" y="4419600"/>
            <a:ext cx="1524000" cy="461665"/>
          </a:xfrm>
          <a:prstGeom prst="rect">
            <a:avLst/>
          </a:prstGeom>
          <a:noFill/>
        </p:spPr>
        <p:txBody>
          <a:bodyPr wrap="square" rtlCol="0">
            <a:spAutoFit/>
          </a:bodyPr>
          <a:lstStyle/>
          <a:p>
            <a:pPr algn="ctr"/>
            <a:r>
              <a:rPr lang="en-US" sz="2400" b="1" dirty="0" err="1" smtClean="0">
                <a:solidFill>
                  <a:srgbClr val="180F9B"/>
                </a:solidFill>
              </a:rPr>
              <a:t>ET</a:t>
            </a:r>
            <a:r>
              <a:rPr lang="en-US" sz="2800" b="1" baseline="-25000" dirty="0" err="1" smtClean="0">
                <a:solidFill>
                  <a:srgbClr val="180F9B"/>
                </a:solidFill>
              </a:rPr>
              <a:t>a</a:t>
            </a:r>
            <a:r>
              <a:rPr lang="en-US" sz="2400" dirty="0" smtClean="0">
                <a:solidFill>
                  <a:srgbClr val="C00000"/>
                </a:solidFill>
              </a:rPr>
              <a:t> </a:t>
            </a:r>
            <a:endParaRPr lang="en-US" sz="2400" dirty="0">
              <a:solidFill>
                <a:srgbClr val="C00000"/>
              </a:solidFill>
            </a:endParaRPr>
          </a:p>
        </p:txBody>
      </p:sp>
      <p:sp>
        <p:nvSpPr>
          <p:cNvPr id="14" name="TextBox 13"/>
          <p:cNvSpPr txBox="1"/>
          <p:nvPr/>
        </p:nvSpPr>
        <p:spPr>
          <a:xfrm>
            <a:off x="1200150" y="2209800"/>
            <a:ext cx="1247776" cy="307777"/>
          </a:xfrm>
          <a:prstGeom prst="rect">
            <a:avLst/>
          </a:prstGeom>
          <a:noFill/>
        </p:spPr>
        <p:txBody>
          <a:bodyPr wrap="square" rtlCol="0">
            <a:spAutoFit/>
          </a:bodyPr>
          <a:lstStyle/>
          <a:p>
            <a:pPr algn="ctr"/>
            <a:r>
              <a:rPr lang="en-US" sz="1400" dirty="0" smtClean="0">
                <a:solidFill>
                  <a:srgbClr val="000000"/>
                </a:solidFill>
              </a:rPr>
              <a:t>Air Temp </a:t>
            </a:r>
            <a:endParaRPr lang="en-US" sz="1400" dirty="0">
              <a:solidFill>
                <a:srgbClr val="000000"/>
              </a:solidFill>
            </a:endParaRPr>
          </a:p>
        </p:txBody>
      </p:sp>
      <p:sp>
        <p:nvSpPr>
          <p:cNvPr id="15" name="Rounded Rectangle 14"/>
          <p:cNvSpPr/>
          <p:nvPr/>
        </p:nvSpPr>
        <p:spPr bwMode="auto">
          <a:xfrm>
            <a:off x="2663952" y="1493520"/>
            <a:ext cx="1527048" cy="1554480"/>
          </a:xfrm>
          <a:prstGeom prst="roundRect">
            <a:avLst/>
          </a:prstGeom>
          <a:solidFill>
            <a:srgbClr val="009999"/>
          </a:solidFill>
          <a:ln>
            <a:noFill/>
          </a:ln>
          <a:effectLs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16" name="TextBox 15"/>
          <p:cNvSpPr txBox="1"/>
          <p:nvPr/>
        </p:nvSpPr>
        <p:spPr>
          <a:xfrm>
            <a:off x="2667000" y="1470810"/>
            <a:ext cx="1524000" cy="830997"/>
          </a:xfrm>
          <a:prstGeom prst="rect">
            <a:avLst/>
          </a:prstGeom>
          <a:noFill/>
          <a:ln>
            <a:noFill/>
          </a:ln>
        </p:spPr>
        <p:txBody>
          <a:bodyPr wrap="square" rtlCol="0">
            <a:spAutoFit/>
          </a:bodyPr>
          <a:lstStyle/>
          <a:p>
            <a:pPr algn="ctr"/>
            <a:r>
              <a:rPr lang="en-US" sz="2400" b="1" dirty="0" smtClean="0">
                <a:solidFill>
                  <a:srgbClr val="FF9900"/>
                </a:solidFill>
              </a:rPr>
              <a:t>Weather Data </a:t>
            </a:r>
            <a:endParaRPr lang="en-US" sz="2400" b="1" dirty="0">
              <a:solidFill>
                <a:srgbClr val="FF9900"/>
              </a:solidFill>
            </a:endParaRPr>
          </a:p>
        </p:txBody>
      </p:sp>
      <p:sp>
        <p:nvSpPr>
          <p:cNvPr id="17" name="TextBox 16"/>
          <p:cNvSpPr txBox="1"/>
          <p:nvPr/>
        </p:nvSpPr>
        <p:spPr>
          <a:xfrm>
            <a:off x="2667000" y="2163813"/>
            <a:ext cx="1524000" cy="830997"/>
          </a:xfrm>
          <a:prstGeom prst="rect">
            <a:avLst/>
          </a:prstGeom>
          <a:noFill/>
        </p:spPr>
        <p:txBody>
          <a:bodyPr wrap="square" rtlCol="0">
            <a:spAutoFit/>
          </a:bodyPr>
          <a:lstStyle/>
          <a:p>
            <a:pPr algn="ctr"/>
            <a:r>
              <a:rPr lang="en-US" sz="1600" b="1" dirty="0" smtClean="0">
                <a:solidFill>
                  <a:srgbClr val="000000"/>
                </a:solidFill>
              </a:rPr>
              <a:t>Radiation, Temp, Wind, RH, Pressure</a:t>
            </a:r>
            <a:endParaRPr lang="en-US" sz="1600" b="1" dirty="0">
              <a:solidFill>
                <a:srgbClr val="000000"/>
              </a:solidFill>
            </a:endParaRPr>
          </a:p>
        </p:txBody>
      </p:sp>
      <p:sp>
        <p:nvSpPr>
          <p:cNvPr id="19" name="Rectangle 18"/>
          <p:cNvSpPr/>
          <p:nvPr/>
        </p:nvSpPr>
        <p:spPr>
          <a:xfrm>
            <a:off x="381000" y="5288578"/>
            <a:ext cx="8357616" cy="461665"/>
          </a:xfrm>
          <a:prstGeom prst="rect">
            <a:avLst/>
          </a:prstGeom>
        </p:spPr>
        <p:txBody>
          <a:bodyPr wrap="square">
            <a:spAutoFit/>
          </a:bodyPr>
          <a:lstStyle/>
          <a:p>
            <a:pPr eaLnBrk="1" fontAlgn="auto" hangingPunct="1">
              <a:spcBef>
                <a:spcPct val="0"/>
              </a:spcBef>
              <a:spcAft>
                <a:spcPts val="0"/>
              </a:spcAft>
              <a:defRPr/>
            </a:pPr>
            <a:r>
              <a:rPr lang="en-US" sz="1200" b="1" kern="0" dirty="0" smtClean="0">
                <a:solidFill>
                  <a:srgbClr val="000000"/>
                </a:solidFill>
              </a:rPr>
              <a:t>Adapted the “hot” and “cold” pixel concept from SEBAL (</a:t>
            </a:r>
            <a:r>
              <a:rPr lang="en-US" sz="1200" b="1" kern="0" dirty="0" err="1" smtClean="0">
                <a:solidFill>
                  <a:srgbClr val="000000"/>
                </a:solidFill>
              </a:rPr>
              <a:t>Bastiaanssen</a:t>
            </a:r>
            <a:r>
              <a:rPr lang="en-US" sz="1200" b="1" kern="0" dirty="0" smtClean="0">
                <a:solidFill>
                  <a:srgbClr val="000000"/>
                </a:solidFill>
              </a:rPr>
              <a:t> et al., 1998) and METRIC (Allen et al., 2005) to calculate ET fraction and combine it with </a:t>
            </a:r>
            <a:r>
              <a:rPr lang="en-US" sz="1200" b="1" kern="0" dirty="0" err="1" smtClean="0">
                <a:solidFill>
                  <a:srgbClr val="000000"/>
                </a:solidFill>
              </a:rPr>
              <a:t>ETo</a:t>
            </a:r>
            <a:r>
              <a:rPr lang="en-US" sz="1200" b="1" kern="0" dirty="0" smtClean="0">
                <a:solidFill>
                  <a:srgbClr val="000000"/>
                </a:solidFill>
              </a:rPr>
              <a:t>.</a:t>
            </a:r>
            <a:endParaRPr lang="en-US" sz="1200" b="1" kern="0" dirty="0">
              <a:solidFill>
                <a:srgbClr val="000000"/>
              </a:solidFill>
            </a:endParaRPr>
          </a:p>
        </p:txBody>
      </p:sp>
      <p:sp>
        <p:nvSpPr>
          <p:cNvPr id="20" name="Rectangle 19"/>
          <p:cNvSpPr/>
          <p:nvPr/>
        </p:nvSpPr>
        <p:spPr>
          <a:xfrm>
            <a:off x="381000" y="5742801"/>
            <a:ext cx="8281416" cy="276999"/>
          </a:xfrm>
          <a:prstGeom prst="rect">
            <a:avLst/>
          </a:prstGeom>
        </p:spPr>
        <p:txBody>
          <a:bodyPr wrap="square">
            <a:spAutoFit/>
          </a:bodyPr>
          <a:lstStyle/>
          <a:p>
            <a:pPr eaLnBrk="1" fontAlgn="auto" hangingPunct="1">
              <a:spcBef>
                <a:spcPct val="0"/>
              </a:spcBef>
              <a:spcAft>
                <a:spcPts val="0"/>
              </a:spcAft>
              <a:defRPr/>
            </a:pPr>
            <a:r>
              <a:rPr lang="en-US" sz="1200" b="1" kern="0" dirty="0" err="1" smtClean="0">
                <a:solidFill>
                  <a:srgbClr val="000000"/>
                </a:solidFill>
              </a:rPr>
              <a:t>Senay</a:t>
            </a:r>
            <a:r>
              <a:rPr lang="en-US" sz="1200" b="1" kern="0" dirty="0" smtClean="0">
                <a:solidFill>
                  <a:srgbClr val="000000"/>
                </a:solidFill>
              </a:rPr>
              <a:t>, et al., 2007 sensors; 2011 AWM; Hydrological Processes 2011, 2012 JAWRA (In Press)</a:t>
            </a:r>
            <a:endParaRPr lang="en-US" sz="1200" b="1" kern="0" dirty="0">
              <a:solidFill>
                <a:srgbClr val="000000"/>
              </a:solidFill>
            </a:endParaRPr>
          </a:p>
        </p:txBody>
      </p:sp>
      <p:cxnSp>
        <p:nvCxnSpPr>
          <p:cNvPr id="27" name="Straight Arrow Connector 26"/>
          <p:cNvCxnSpPr/>
          <p:nvPr/>
        </p:nvCxnSpPr>
        <p:spPr bwMode="auto">
          <a:xfrm>
            <a:off x="685800" y="2232510"/>
            <a:ext cx="0" cy="1196490"/>
          </a:xfrm>
          <a:prstGeom prst="straightConnector1">
            <a:avLst/>
          </a:prstGeom>
          <a:noFill/>
          <a:ln w="190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381000" y="1219200"/>
            <a:ext cx="1752600" cy="307777"/>
          </a:xfrm>
          <a:prstGeom prst="rect">
            <a:avLst/>
          </a:prstGeom>
          <a:noFill/>
        </p:spPr>
        <p:txBody>
          <a:bodyPr wrap="square" rtlCol="0">
            <a:spAutoFit/>
          </a:bodyPr>
          <a:lstStyle/>
          <a:p>
            <a:r>
              <a:rPr lang="en-US" sz="1400" dirty="0" smtClean="0">
                <a:solidFill>
                  <a:srgbClr val="000000"/>
                </a:solidFill>
              </a:rPr>
              <a:t>Land Surface Temp</a:t>
            </a:r>
            <a:endParaRPr lang="en-US" sz="1400" dirty="0">
              <a:solidFill>
                <a:srgbClr val="000000"/>
              </a:solidFill>
            </a:endParaRPr>
          </a:p>
        </p:txBody>
      </p:sp>
      <p:cxnSp>
        <p:nvCxnSpPr>
          <p:cNvPr id="35" name="Straight Arrow Connector 34"/>
          <p:cNvCxnSpPr/>
          <p:nvPr/>
        </p:nvCxnSpPr>
        <p:spPr bwMode="auto">
          <a:xfrm>
            <a:off x="1066800" y="2286000"/>
            <a:ext cx="0" cy="762000"/>
          </a:xfrm>
          <a:prstGeom prst="straightConnector1">
            <a:avLst/>
          </a:prstGeom>
          <a:noFill/>
          <a:ln w="19050" cap="flat" cmpd="sng" algn="ctr">
            <a:solidFill>
              <a:schemeClr val="tx1"/>
            </a:solidFill>
            <a:prstDash val="solid"/>
            <a:round/>
            <a:headEnd type="none" w="med" len="med"/>
            <a:tailEnd type="triangle" w="med" len="med"/>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a:off x="3429000" y="2994810"/>
            <a:ext cx="0" cy="434190"/>
          </a:xfrm>
          <a:prstGeom prst="straightConnector1">
            <a:avLst/>
          </a:prstGeom>
          <a:noFill/>
          <a:ln w="19050" cap="flat" cmpd="sng" algn="ctr">
            <a:solidFill>
              <a:schemeClr val="tx1"/>
            </a:solidFill>
            <a:prstDash val="solid"/>
            <a:round/>
            <a:headEnd type="none" w="med" len="med"/>
            <a:tailEnd type="triangle" w="med" len="med"/>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a:stCxn id="8" idx="3"/>
            <a:endCxn id="10" idx="1"/>
          </p:cNvCxnSpPr>
          <p:nvPr/>
        </p:nvCxnSpPr>
        <p:spPr bwMode="auto">
          <a:xfrm>
            <a:off x="1981200" y="3771900"/>
            <a:ext cx="6858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2304288" y="3771900"/>
            <a:ext cx="0" cy="495300"/>
          </a:xfrm>
          <a:prstGeom prst="straightConnector1">
            <a:avLst/>
          </a:prstGeom>
          <a:noFill/>
          <a:ln w="19050" cap="flat" cmpd="sng" algn="ctr">
            <a:solidFill>
              <a:schemeClr val="tx1"/>
            </a:solidFill>
            <a:prstDash val="solid"/>
            <a:round/>
            <a:headEnd type="none" w="med" len="med"/>
            <a:tailEnd type="triangle" w="med" len="med"/>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8" descr="corn field over clear blue sky"/>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57800" y="1752600"/>
            <a:ext cx="1447800" cy="1172564"/>
          </a:xfrm>
          <a:prstGeom prst="rect">
            <a:avLst/>
          </a:prstGeom>
          <a:noFill/>
          <a:ln w="9525">
            <a:noFill/>
            <a:miter lim="800000"/>
            <a:headEnd/>
            <a:tailEnd/>
          </a:ln>
        </p:spPr>
      </p:pic>
      <p:pic>
        <p:nvPicPr>
          <p:cNvPr id="49" name="Picture 17" descr="Stock Photo of Brown Soil, Agricultural Field Background Royalty Free"/>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239000" y="2798064"/>
            <a:ext cx="1402841" cy="1129806"/>
          </a:xfrm>
          <a:prstGeom prst="rect">
            <a:avLst/>
          </a:prstGeom>
          <a:noFill/>
          <a:ln w="9525">
            <a:noFill/>
            <a:miter lim="800000"/>
            <a:headEnd/>
            <a:tailEnd/>
          </a:ln>
        </p:spPr>
      </p:pic>
      <p:sp>
        <p:nvSpPr>
          <p:cNvPr id="51" name="TextBox 50"/>
          <p:cNvSpPr txBox="1"/>
          <p:nvPr/>
        </p:nvSpPr>
        <p:spPr>
          <a:xfrm>
            <a:off x="4419600" y="2590800"/>
            <a:ext cx="762000" cy="523220"/>
          </a:xfrm>
          <a:prstGeom prst="rect">
            <a:avLst/>
          </a:prstGeom>
          <a:noFill/>
        </p:spPr>
        <p:txBody>
          <a:bodyPr wrap="square" rtlCol="0">
            <a:spAutoFit/>
          </a:bodyPr>
          <a:lstStyle/>
          <a:p>
            <a:pPr algn="ctr"/>
            <a:r>
              <a:rPr lang="en-US" sz="2400" b="1" dirty="0" err="1" smtClean="0">
                <a:solidFill>
                  <a:srgbClr val="000000"/>
                </a:solidFill>
              </a:rPr>
              <a:t>ET</a:t>
            </a:r>
            <a:r>
              <a:rPr lang="en-US" sz="2800" b="1" baseline="-25000" dirty="0" err="1" smtClean="0">
                <a:solidFill>
                  <a:srgbClr val="000000"/>
                </a:solidFill>
              </a:rPr>
              <a:t>f</a:t>
            </a:r>
            <a:endParaRPr lang="en-US" sz="2400" dirty="0">
              <a:solidFill>
                <a:srgbClr val="000000"/>
              </a:solidFill>
            </a:endParaRPr>
          </a:p>
        </p:txBody>
      </p:sp>
      <p:sp>
        <p:nvSpPr>
          <p:cNvPr id="52" name="TextBox 51"/>
          <p:cNvSpPr txBox="1"/>
          <p:nvPr/>
        </p:nvSpPr>
        <p:spPr>
          <a:xfrm>
            <a:off x="4572000" y="3669268"/>
            <a:ext cx="762000" cy="369332"/>
          </a:xfrm>
          <a:prstGeom prst="rect">
            <a:avLst/>
          </a:prstGeom>
          <a:noFill/>
        </p:spPr>
        <p:txBody>
          <a:bodyPr wrap="square" rtlCol="0">
            <a:spAutoFit/>
          </a:bodyPr>
          <a:lstStyle/>
          <a:p>
            <a:pPr algn="ctr"/>
            <a:r>
              <a:rPr lang="en-US" sz="1800" b="1" dirty="0" smtClean="0">
                <a:solidFill>
                  <a:srgbClr val="000000"/>
                </a:solidFill>
              </a:rPr>
              <a:t>0.0</a:t>
            </a:r>
            <a:endParaRPr lang="en-US" sz="1800" dirty="0">
              <a:solidFill>
                <a:srgbClr val="000000"/>
              </a:solidFill>
            </a:endParaRPr>
          </a:p>
        </p:txBody>
      </p:sp>
      <p:sp>
        <p:nvSpPr>
          <p:cNvPr id="53" name="TextBox 52"/>
          <p:cNvSpPr txBox="1"/>
          <p:nvPr/>
        </p:nvSpPr>
        <p:spPr>
          <a:xfrm>
            <a:off x="4572000" y="1752600"/>
            <a:ext cx="762000" cy="369332"/>
          </a:xfrm>
          <a:prstGeom prst="rect">
            <a:avLst/>
          </a:prstGeom>
          <a:noFill/>
        </p:spPr>
        <p:txBody>
          <a:bodyPr wrap="square" rtlCol="0">
            <a:spAutoFit/>
          </a:bodyPr>
          <a:lstStyle/>
          <a:p>
            <a:pPr algn="ctr"/>
            <a:r>
              <a:rPr lang="en-US" sz="1800" b="1" dirty="0" smtClean="0">
                <a:solidFill>
                  <a:srgbClr val="000000"/>
                </a:solidFill>
              </a:rPr>
              <a:t>1.0</a:t>
            </a:r>
            <a:endParaRPr lang="en-US" sz="1800" dirty="0">
              <a:solidFill>
                <a:srgbClr val="000000"/>
              </a:solidFill>
            </a:endParaRPr>
          </a:p>
        </p:txBody>
      </p:sp>
      <p:sp>
        <p:nvSpPr>
          <p:cNvPr id="54" name="TextBox 53"/>
          <p:cNvSpPr txBox="1"/>
          <p:nvPr/>
        </p:nvSpPr>
        <p:spPr>
          <a:xfrm>
            <a:off x="4724400" y="4191000"/>
            <a:ext cx="1103168" cy="369332"/>
          </a:xfrm>
          <a:prstGeom prst="rect">
            <a:avLst/>
          </a:prstGeom>
          <a:noFill/>
        </p:spPr>
        <p:txBody>
          <a:bodyPr wrap="square" rtlCol="0">
            <a:spAutoFit/>
          </a:bodyPr>
          <a:lstStyle/>
          <a:p>
            <a:pPr algn="ctr"/>
            <a:r>
              <a:rPr lang="en-US" sz="1800" b="1" dirty="0" err="1" smtClean="0">
                <a:solidFill>
                  <a:srgbClr val="180F9B"/>
                </a:solidFill>
              </a:rPr>
              <a:t>Ts</a:t>
            </a:r>
            <a:r>
              <a:rPr lang="en-US" sz="1800" b="1" dirty="0" smtClean="0">
                <a:solidFill>
                  <a:srgbClr val="180F9B"/>
                </a:solidFill>
              </a:rPr>
              <a:t> cold</a:t>
            </a:r>
            <a:endParaRPr lang="en-US" sz="1800" dirty="0">
              <a:solidFill>
                <a:srgbClr val="180F9B"/>
              </a:solidFill>
            </a:endParaRPr>
          </a:p>
        </p:txBody>
      </p:sp>
      <p:sp>
        <p:nvSpPr>
          <p:cNvPr id="55" name="TextBox 54"/>
          <p:cNvSpPr txBox="1"/>
          <p:nvPr/>
        </p:nvSpPr>
        <p:spPr>
          <a:xfrm>
            <a:off x="6553200" y="4126468"/>
            <a:ext cx="762000" cy="369332"/>
          </a:xfrm>
          <a:prstGeom prst="rect">
            <a:avLst/>
          </a:prstGeom>
          <a:noFill/>
        </p:spPr>
        <p:txBody>
          <a:bodyPr wrap="square" rtlCol="0">
            <a:spAutoFit/>
          </a:bodyPr>
          <a:lstStyle/>
          <a:p>
            <a:pPr algn="ctr"/>
            <a:r>
              <a:rPr lang="en-US" sz="1800" b="1" dirty="0" err="1" smtClean="0">
                <a:solidFill>
                  <a:srgbClr val="000000"/>
                </a:solidFill>
              </a:rPr>
              <a:t>Ts</a:t>
            </a:r>
            <a:endParaRPr lang="en-US" sz="1800" dirty="0">
              <a:solidFill>
                <a:srgbClr val="000000"/>
              </a:solidFill>
            </a:endParaRPr>
          </a:p>
        </p:txBody>
      </p:sp>
      <p:sp>
        <p:nvSpPr>
          <p:cNvPr id="57" name="TextBox 56"/>
          <p:cNvSpPr txBox="1"/>
          <p:nvPr/>
        </p:nvSpPr>
        <p:spPr>
          <a:xfrm>
            <a:off x="8077200" y="4191000"/>
            <a:ext cx="1103168" cy="369332"/>
          </a:xfrm>
          <a:prstGeom prst="rect">
            <a:avLst/>
          </a:prstGeom>
          <a:noFill/>
        </p:spPr>
        <p:txBody>
          <a:bodyPr wrap="square" rtlCol="0">
            <a:spAutoFit/>
          </a:bodyPr>
          <a:lstStyle/>
          <a:p>
            <a:pPr algn="ctr"/>
            <a:r>
              <a:rPr lang="en-US" sz="1800" b="1" dirty="0" err="1" smtClean="0">
                <a:solidFill>
                  <a:srgbClr val="FF0000"/>
                </a:solidFill>
              </a:rPr>
              <a:t>Ts</a:t>
            </a:r>
            <a:r>
              <a:rPr lang="en-US" sz="1800" b="1" dirty="0" smtClean="0">
                <a:solidFill>
                  <a:srgbClr val="FF0000"/>
                </a:solidFill>
              </a:rPr>
              <a:t> hot</a:t>
            </a:r>
            <a:endParaRPr lang="en-US" sz="1800" dirty="0">
              <a:solidFill>
                <a:srgbClr val="FF0000"/>
              </a:solidFill>
            </a:endParaRPr>
          </a:p>
        </p:txBody>
      </p:sp>
      <p:cxnSp>
        <p:nvCxnSpPr>
          <p:cNvPr id="59" name="Straight Connector 58"/>
          <p:cNvCxnSpPr/>
          <p:nvPr/>
        </p:nvCxnSpPr>
        <p:spPr bwMode="auto">
          <a:xfrm>
            <a:off x="5257800" y="1752600"/>
            <a:ext cx="3384041" cy="2179737"/>
          </a:xfrm>
          <a:prstGeom prst="line">
            <a:avLst/>
          </a:prstGeom>
          <a:ln w="25400"/>
          <a:extLst/>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bwMode="auto">
          <a:xfrm>
            <a:off x="5266563" y="3914775"/>
            <a:ext cx="0" cy="365760"/>
          </a:xfrm>
          <a:prstGeom prst="straightConnector1">
            <a:avLst/>
          </a:prstGeom>
          <a:noFill/>
          <a:ln w="19050" cap="flat" cmpd="sng" algn="ctr">
            <a:solidFill>
              <a:schemeClr val="tx1"/>
            </a:solidFill>
            <a:prstDash val="solid"/>
            <a:round/>
            <a:headEnd type="none" w="med" len="med"/>
            <a:tailEnd type="none" w="med" len="med"/>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p:nvPr/>
        </p:nvCxnSpPr>
        <p:spPr bwMode="auto">
          <a:xfrm>
            <a:off x="8631936" y="3901440"/>
            <a:ext cx="0" cy="365760"/>
          </a:xfrm>
          <a:prstGeom prst="straightConnector1">
            <a:avLst/>
          </a:prstGeom>
          <a:noFill/>
          <a:ln w="19050" cap="flat" cmpd="sng" algn="ctr">
            <a:solidFill>
              <a:schemeClr val="tx1"/>
            </a:solidFill>
            <a:prstDash val="solid"/>
            <a:round/>
            <a:headEnd type="none" w="med" len="med"/>
            <a:tailEnd type="none" w="med" len="med"/>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62"/>
          <p:cNvCxnSpPr/>
          <p:nvPr/>
        </p:nvCxnSpPr>
        <p:spPr bwMode="auto">
          <a:xfrm>
            <a:off x="6934200" y="3962400"/>
            <a:ext cx="0" cy="182880"/>
          </a:xfrm>
          <a:prstGeom prst="straightConnector1">
            <a:avLst/>
          </a:prstGeom>
          <a:noFill/>
          <a:ln w="19050" cap="flat" cmpd="sng" algn="ctr">
            <a:solidFill>
              <a:schemeClr val="tx1"/>
            </a:solidFill>
            <a:prstDash val="solid"/>
            <a:round/>
            <a:headEnd type="none" w="med" len="med"/>
            <a:tailEnd type="none" w="med" len="med"/>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6858000" y="1752600"/>
            <a:ext cx="1676400" cy="523220"/>
          </a:xfrm>
          <a:prstGeom prst="rect">
            <a:avLst/>
          </a:prstGeom>
          <a:noFill/>
        </p:spPr>
        <p:txBody>
          <a:bodyPr wrap="square" rtlCol="0">
            <a:spAutoFit/>
          </a:bodyPr>
          <a:lstStyle/>
          <a:p>
            <a:pPr algn="ctr"/>
            <a:r>
              <a:rPr lang="en-US" sz="1400" b="1" dirty="0" smtClean="0">
                <a:solidFill>
                  <a:srgbClr val="000000"/>
                </a:solidFill>
              </a:rPr>
              <a:t>Well-watered fields/pixels</a:t>
            </a:r>
            <a:endParaRPr lang="en-US" sz="1400" dirty="0">
              <a:solidFill>
                <a:srgbClr val="000000"/>
              </a:solidFill>
            </a:endParaRPr>
          </a:p>
        </p:txBody>
      </p:sp>
      <p:sp>
        <p:nvSpPr>
          <p:cNvPr id="65" name="TextBox 64"/>
          <p:cNvSpPr txBox="1"/>
          <p:nvPr/>
        </p:nvSpPr>
        <p:spPr>
          <a:xfrm>
            <a:off x="5490972" y="3362980"/>
            <a:ext cx="1595628" cy="523220"/>
          </a:xfrm>
          <a:prstGeom prst="rect">
            <a:avLst/>
          </a:prstGeom>
          <a:noFill/>
        </p:spPr>
        <p:txBody>
          <a:bodyPr wrap="square" rtlCol="0">
            <a:spAutoFit/>
          </a:bodyPr>
          <a:lstStyle/>
          <a:p>
            <a:pPr algn="ctr"/>
            <a:r>
              <a:rPr lang="en-US" sz="1400" b="1" dirty="0" smtClean="0">
                <a:solidFill>
                  <a:srgbClr val="000000"/>
                </a:solidFill>
              </a:rPr>
              <a:t>Bare/dry  fields/pixels</a:t>
            </a:r>
            <a:endParaRPr lang="en-US" sz="1400" dirty="0">
              <a:solidFill>
                <a:srgbClr val="000000"/>
              </a:solidFill>
            </a:endParaRPr>
          </a:p>
        </p:txBody>
      </p:sp>
      <p:cxnSp>
        <p:nvCxnSpPr>
          <p:cNvPr id="67" name="Straight Arrow Connector 66"/>
          <p:cNvCxnSpPr/>
          <p:nvPr/>
        </p:nvCxnSpPr>
        <p:spPr bwMode="auto">
          <a:xfrm>
            <a:off x="7086600" y="3505200"/>
            <a:ext cx="0" cy="274320"/>
          </a:xfrm>
          <a:prstGeom prst="straightConnector1">
            <a:avLst/>
          </a:prstGeom>
          <a:noFill/>
          <a:ln w="19050" cap="flat" cmpd="sng" algn="ctr">
            <a:solidFill>
              <a:schemeClr val="tx1"/>
            </a:solidFill>
            <a:prstDash val="solid"/>
            <a:round/>
            <a:headEnd type="none" w="med" len="med"/>
            <a:tailEnd type="triangle" w="med" len="med"/>
          </a:ln>
          <a:effectLst/>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p:nvPr/>
        </p:nvCxnSpPr>
        <p:spPr bwMode="auto">
          <a:xfrm>
            <a:off x="6858000" y="1676400"/>
            <a:ext cx="0" cy="274320"/>
          </a:xfrm>
          <a:prstGeom prst="straightConnector1">
            <a:avLst/>
          </a:prstGeom>
          <a:noFill/>
          <a:ln w="19050" cap="flat" cmpd="sng" algn="ctr">
            <a:solidFill>
              <a:schemeClr val="tx1"/>
            </a:solidFill>
            <a:prstDash val="solid"/>
            <a:round/>
            <a:headEnd type="none" w="med" len="med"/>
            <a:tailEnd type="triangle" w="med" len="med"/>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Right Brace 70"/>
          <p:cNvSpPr/>
          <p:nvPr/>
        </p:nvSpPr>
        <p:spPr bwMode="auto">
          <a:xfrm>
            <a:off x="6781800" y="2971800"/>
            <a:ext cx="365760" cy="3383280"/>
          </a:xfrm>
          <a:prstGeom prst="rightBrace">
            <a:avLst>
              <a:gd name="adj1" fmla="val 0"/>
              <a:gd name="adj2" fmla="val 50000"/>
            </a:avLst>
          </a:prstGeom>
          <a:noFill/>
          <a:ln>
            <a:solidFill>
              <a:schemeClr val="accent4"/>
            </a:solidFill>
          </a:ln>
          <a:effectLst/>
          <a:scene3d>
            <a:camera prst="orthographicFront">
              <a:rot lat="0" lon="0" rev="16200000"/>
            </a:camera>
            <a:lightRig rig="threePt" dir="t"/>
          </a:scene3d>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endParaRPr>
          </a:p>
        </p:txBody>
      </p:sp>
      <p:sp>
        <p:nvSpPr>
          <p:cNvPr id="72" name="TextBox 71"/>
          <p:cNvSpPr txBox="1"/>
          <p:nvPr/>
        </p:nvSpPr>
        <p:spPr>
          <a:xfrm>
            <a:off x="6592824" y="4812268"/>
            <a:ext cx="762000" cy="369332"/>
          </a:xfrm>
          <a:prstGeom prst="rect">
            <a:avLst/>
          </a:prstGeom>
          <a:noFill/>
        </p:spPr>
        <p:txBody>
          <a:bodyPr wrap="square" rtlCol="0">
            <a:spAutoFit/>
          </a:bodyPr>
          <a:lstStyle/>
          <a:p>
            <a:pPr algn="ctr"/>
            <a:r>
              <a:rPr lang="en-US" sz="1800" b="1" dirty="0" err="1" smtClean="0">
                <a:solidFill>
                  <a:srgbClr val="000000"/>
                </a:solidFill>
              </a:rPr>
              <a:t>dT</a:t>
            </a:r>
            <a:endParaRPr lang="en-US" sz="1800" dirty="0">
              <a:solidFill>
                <a:srgbClr val="000000"/>
              </a:solidFill>
            </a:endParaRPr>
          </a:p>
        </p:txBody>
      </p:sp>
    </p:spTree>
    <p:extLst>
      <p:ext uri="{BB962C8B-B14F-4D97-AF65-F5344CB8AC3E}">
        <p14:creationId xmlns:p14="http://schemas.microsoft.com/office/powerpoint/2010/main" val="79956525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SSEBop Basic Steps</a:t>
            </a:r>
            <a:r>
              <a:rPr lang="en-US" dirty="0" smtClean="0"/>
              <a:t/>
            </a:r>
            <a:br>
              <a:rPr lang="en-US" dirty="0" smtClean="0"/>
            </a:br>
            <a:endParaRPr lang="en-US" dirty="0"/>
          </a:p>
        </p:txBody>
      </p:sp>
      <p:graphicFrame>
        <p:nvGraphicFramePr>
          <p:cNvPr id="5" name="Diagram 4"/>
          <p:cNvGraphicFramePr/>
          <p:nvPr>
            <p:extLst/>
          </p:nvPr>
        </p:nvGraphicFramePr>
        <p:xfrm>
          <a:off x="643412" y="1263750"/>
          <a:ext cx="7843934" cy="4303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bwMode="auto">
          <a:xfrm>
            <a:off x="737995" y="1337749"/>
            <a:ext cx="1441525" cy="666974"/>
          </a:xfrm>
          <a:prstGeom prst="roundRect">
            <a:avLst/>
          </a:prstGeom>
          <a:solidFill>
            <a:schemeClr val="bg1">
              <a:lumMod val="85000"/>
            </a:schemeClr>
          </a:solidFill>
          <a:ln>
            <a:solidFill>
              <a:srgbClr val="003296"/>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rgbClr val="00B050"/>
                </a:solidFill>
                <a:latin typeface="Arial" pitchFamily="-107" charset="0"/>
              </a:rPr>
              <a:t>Gridded Raster</a:t>
            </a:r>
            <a:endParaRPr kumimoji="0" lang="en-US" sz="1800" b="0" i="0" u="none" strike="noStrike" cap="none" normalizeH="0" baseline="0" dirty="0">
              <a:ln>
                <a:noFill/>
              </a:ln>
              <a:solidFill>
                <a:srgbClr val="00B050"/>
              </a:solidFill>
              <a:effectLst/>
              <a:latin typeface="Arial" pitchFamily="-107" charset="0"/>
            </a:endParaRPr>
          </a:p>
        </p:txBody>
      </p:sp>
      <p:sp>
        <p:nvSpPr>
          <p:cNvPr id="9" name="Rounded Rectangle 8"/>
          <p:cNvSpPr/>
          <p:nvPr/>
        </p:nvSpPr>
        <p:spPr bwMode="auto">
          <a:xfrm>
            <a:off x="737996" y="2212379"/>
            <a:ext cx="1441525" cy="666974"/>
          </a:xfrm>
          <a:prstGeom prst="roundRect">
            <a:avLst/>
          </a:prstGeom>
          <a:solidFill>
            <a:schemeClr val="bg1">
              <a:lumMod val="85000"/>
            </a:schemeClr>
          </a:solidFill>
          <a:ln>
            <a:solidFill>
              <a:srgbClr val="003296"/>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0488" tIns="44450" rIns="90488" bIns="44450" numCol="1" rtlCol="0" anchor="t" anchorCtr="0" compatLnSpc="1">
            <a:prstTxWarp prst="textNoShape">
              <a:avLst/>
            </a:prstTxWarp>
          </a:bodyPr>
          <a:lstStyle/>
          <a:p>
            <a:pPr algn="ctr"/>
            <a:r>
              <a:rPr lang="en-US" sz="1800" dirty="0" smtClean="0">
                <a:solidFill>
                  <a:srgbClr val="0000FF"/>
                </a:solidFill>
                <a:latin typeface="Arial" pitchFamily="-107" charset="0"/>
              </a:rPr>
              <a:t>Scene Calibration</a:t>
            </a:r>
            <a:endParaRPr lang="en-US" sz="1800" dirty="0">
              <a:solidFill>
                <a:srgbClr val="0000FF"/>
              </a:solidFill>
              <a:latin typeface="Arial" pitchFamily="-107" charset="0"/>
            </a:endParaRPr>
          </a:p>
        </p:txBody>
      </p:sp>
      <p:sp>
        <p:nvSpPr>
          <p:cNvPr id="10" name="Rounded Rectangle 9"/>
          <p:cNvSpPr/>
          <p:nvPr/>
        </p:nvSpPr>
        <p:spPr bwMode="auto">
          <a:xfrm>
            <a:off x="737996" y="3081901"/>
            <a:ext cx="1441525" cy="666974"/>
          </a:xfrm>
          <a:prstGeom prst="roundRect">
            <a:avLst/>
          </a:prstGeom>
          <a:solidFill>
            <a:schemeClr val="bg1">
              <a:lumMod val="85000"/>
            </a:schemeClr>
          </a:solidFill>
          <a:ln>
            <a:solidFill>
              <a:srgbClr val="003296"/>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0488" tIns="44450" rIns="90488" bIns="44450" numCol="1" rtlCol="0" anchor="t" anchorCtr="0" compatLnSpc="1">
            <a:prstTxWarp prst="textNoShape">
              <a:avLst/>
            </a:prstTxWarp>
          </a:bodyPr>
          <a:lstStyle/>
          <a:p>
            <a:pPr algn="ctr"/>
            <a:r>
              <a:rPr lang="en-US" sz="1800" dirty="0" smtClean="0">
                <a:solidFill>
                  <a:srgbClr val="C00000"/>
                </a:solidFill>
                <a:latin typeface="Arial" pitchFamily="-107" charset="0"/>
              </a:rPr>
              <a:t>Thermal Image</a:t>
            </a:r>
            <a:endParaRPr lang="en-US" sz="1800" dirty="0">
              <a:solidFill>
                <a:srgbClr val="C00000"/>
              </a:solidFill>
              <a:latin typeface="Arial" pitchFamily="-107" charset="0"/>
            </a:endParaRPr>
          </a:p>
        </p:txBody>
      </p:sp>
      <p:sp>
        <p:nvSpPr>
          <p:cNvPr id="11" name="Rounded Rectangle 10"/>
          <p:cNvSpPr/>
          <p:nvPr/>
        </p:nvSpPr>
        <p:spPr bwMode="auto">
          <a:xfrm>
            <a:off x="737996" y="3951423"/>
            <a:ext cx="1441525" cy="666974"/>
          </a:xfrm>
          <a:prstGeom prst="roundRect">
            <a:avLst/>
          </a:prstGeom>
          <a:solidFill>
            <a:schemeClr val="bg1">
              <a:lumMod val="85000"/>
            </a:schemeClr>
          </a:solidFill>
          <a:ln>
            <a:solidFill>
              <a:srgbClr val="003296"/>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0488" tIns="44450" rIns="90488" bIns="44450" numCol="1" rtlCol="0" anchor="t" anchorCtr="0" compatLnSpc="1">
            <a:prstTxWarp prst="textNoShape">
              <a:avLst/>
            </a:prstTxWarp>
          </a:bodyPr>
          <a:lstStyle/>
          <a:p>
            <a:pPr algn="ctr"/>
            <a:r>
              <a:rPr lang="en-US" sz="1800" dirty="0">
                <a:solidFill>
                  <a:srgbClr val="00B050"/>
                </a:solidFill>
                <a:latin typeface="Arial" pitchFamily="-107" charset="0"/>
              </a:rPr>
              <a:t>Gridded Raster</a:t>
            </a:r>
          </a:p>
        </p:txBody>
      </p:sp>
      <p:sp>
        <p:nvSpPr>
          <p:cNvPr id="12" name="Rounded Rectangle 11"/>
          <p:cNvSpPr/>
          <p:nvPr/>
        </p:nvSpPr>
        <p:spPr bwMode="auto">
          <a:xfrm>
            <a:off x="737996" y="4826053"/>
            <a:ext cx="1441525" cy="666974"/>
          </a:xfrm>
          <a:prstGeom prst="roundRect">
            <a:avLst/>
          </a:prstGeom>
          <a:solidFill>
            <a:schemeClr val="bg1">
              <a:lumMod val="85000"/>
            </a:schemeClr>
          </a:solidFill>
          <a:ln>
            <a:solidFill>
              <a:srgbClr val="003296"/>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0488" tIns="44450" rIns="90488" bIns="44450" numCol="1" rtlCol="0" anchor="t" anchorCtr="0" compatLnSpc="1">
            <a:prstTxWarp prst="textNoShape">
              <a:avLst/>
            </a:prstTxWarp>
          </a:bodyPr>
          <a:lstStyle/>
          <a:p>
            <a:pPr algn="ctr"/>
            <a:r>
              <a:rPr lang="en-US" sz="1800" dirty="0">
                <a:solidFill>
                  <a:srgbClr val="00B050"/>
                </a:solidFill>
                <a:latin typeface="Arial" pitchFamily="-107" charset="0"/>
              </a:rPr>
              <a:t>Gridded Raster</a:t>
            </a:r>
          </a:p>
        </p:txBody>
      </p:sp>
    </p:spTree>
    <p:extLst>
      <p:ext uri="{BB962C8B-B14F-4D97-AF65-F5344CB8AC3E}">
        <p14:creationId xmlns:p14="http://schemas.microsoft.com/office/powerpoint/2010/main" val="36557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with Flux Tower </a:t>
            </a:r>
            <a:endParaRPr lang="en-US" dirty="0"/>
          </a:p>
        </p:txBody>
      </p:sp>
      <p:pic>
        <p:nvPicPr>
          <p:cNvPr id="6" name="Picture 5" descr="D:\Posters\graphics_AustraliaRSconf\B_AudubonLEF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966"/>
          <a:stretch/>
        </p:blipFill>
        <p:spPr bwMode="auto">
          <a:xfrm>
            <a:off x="304799" y="2971800"/>
            <a:ext cx="4048470" cy="25980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Posters\graphics_AustraliaRSconf\B_AudubonRIGH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808"/>
          <a:stretch/>
        </p:blipFill>
        <p:spPr bwMode="auto">
          <a:xfrm>
            <a:off x="4571999" y="2971800"/>
            <a:ext cx="4079406" cy="26056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58903" y="2209800"/>
            <a:ext cx="4826193" cy="492443"/>
          </a:xfrm>
          <a:prstGeom prst="rect">
            <a:avLst/>
          </a:prstGeom>
        </p:spPr>
        <p:txBody>
          <a:bodyPr wrap="none">
            <a:spAutoFit/>
          </a:bodyPr>
          <a:lstStyle/>
          <a:p>
            <a:r>
              <a:rPr lang="en-US" dirty="0">
                <a:solidFill>
                  <a:srgbClr val="000000"/>
                </a:solidFill>
              </a:rPr>
              <a:t> </a:t>
            </a:r>
            <a:r>
              <a:rPr lang="en-US" sz="2400" b="1" dirty="0" smtClean="0">
                <a:solidFill>
                  <a:srgbClr val="000000"/>
                </a:solidFill>
              </a:rPr>
              <a:t>Flux Tower: Audubon, AZ, 2005</a:t>
            </a:r>
            <a:endParaRPr lang="en-US" sz="2400" b="1" dirty="0">
              <a:solidFill>
                <a:srgbClr val="000000"/>
              </a:solidFill>
            </a:endParaRPr>
          </a:p>
        </p:txBody>
      </p:sp>
    </p:spTree>
    <p:extLst>
      <p:ext uri="{BB962C8B-B14F-4D97-AF65-F5344CB8AC3E}">
        <p14:creationId xmlns:p14="http://schemas.microsoft.com/office/powerpoint/2010/main" val="37993951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ETa</a:t>
            </a:r>
            <a:r>
              <a:rPr lang="en-US" dirty="0" smtClean="0"/>
              <a:t> from Energy Balance: Principles</a:t>
            </a:r>
            <a:endParaRPr lang="en-US" dirty="0"/>
          </a:p>
        </p:txBody>
      </p:sp>
      <p:sp>
        <p:nvSpPr>
          <p:cNvPr id="3" name="Content Placeholder 2"/>
          <p:cNvSpPr>
            <a:spLocks noGrp="1"/>
          </p:cNvSpPr>
          <p:nvPr>
            <p:ph idx="1"/>
          </p:nvPr>
        </p:nvSpPr>
        <p:spPr/>
        <p:txBody>
          <a:bodyPr>
            <a:normAutofit/>
          </a:bodyPr>
          <a:lstStyle/>
          <a:p>
            <a:r>
              <a:rPr lang="en-US" dirty="0" smtClean="0"/>
              <a:t>Uses principle that when evapotranspiration occurs, heat (energy) is used up to convert liquid water to vapor.</a:t>
            </a:r>
          </a:p>
          <a:p>
            <a:r>
              <a:rPr lang="en-US" dirty="0" smtClean="0"/>
              <a:t>This energy is taken from the atmosphere and results in cooling taking place where the ET is occurring</a:t>
            </a:r>
          </a:p>
          <a:p>
            <a:r>
              <a:rPr lang="en-US" dirty="0" smtClean="0"/>
              <a:t>By estimating the change in temperature due to ET, the </a:t>
            </a:r>
            <a:r>
              <a:rPr lang="en-US" dirty="0" err="1" smtClean="0"/>
              <a:t>ETa</a:t>
            </a:r>
            <a:r>
              <a:rPr lang="en-US" dirty="0" smtClean="0"/>
              <a:t> can be calculated</a:t>
            </a:r>
          </a:p>
          <a:p>
            <a:endParaRPr lang="en-US" dirty="0"/>
          </a:p>
        </p:txBody>
      </p:sp>
    </p:spTree>
    <p:extLst>
      <p:ext uri="{BB962C8B-B14F-4D97-AF65-F5344CB8AC3E}">
        <p14:creationId xmlns:p14="http://schemas.microsoft.com/office/powerpoint/2010/main" val="35676118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52400"/>
            <a:ext cx="914400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r>
              <a:rPr lang="en-US" sz="2400" b="1" dirty="0" smtClean="0">
                <a:ln w="6350">
                  <a:noFill/>
                </a:ln>
                <a:solidFill>
                  <a:srgbClr val="000000"/>
                </a:solidFill>
                <a:effectLst>
                  <a:outerShdw blurRad="50800" dist="38100" dir="2700000" algn="tl" rotWithShape="0">
                    <a:prstClr val="black">
                      <a:alpha val="40000"/>
                    </a:prstClr>
                  </a:outerShdw>
                </a:effectLst>
                <a:latin typeface="Arial"/>
              </a:rPr>
              <a:t>    Annual, Seasonal, </a:t>
            </a:r>
            <a:r>
              <a:rPr lang="en-US" sz="2400" b="1" dirty="0" smtClean="0">
                <a:ln w="6350">
                  <a:noFill/>
                </a:ln>
                <a:solidFill>
                  <a:srgbClr val="000000"/>
                </a:solidFill>
                <a:effectLst>
                  <a:outerShdw blurRad="50800" dist="38100" dir="2700000" algn="tl" rotWithShape="0">
                    <a:prstClr val="black">
                      <a:alpha val="40000"/>
                    </a:prstClr>
                  </a:outerShdw>
                </a:effectLst>
                <a:latin typeface="Arial"/>
              </a:rPr>
              <a:t>&amp; </a:t>
            </a:r>
            <a:r>
              <a:rPr lang="en-US" sz="2400" b="1" dirty="0" smtClean="0">
                <a:ln w="6350">
                  <a:noFill/>
                </a:ln>
                <a:solidFill>
                  <a:srgbClr val="000000"/>
                </a:solidFill>
                <a:effectLst>
                  <a:outerShdw blurRad="50800" dist="38100" dir="2700000" algn="tl" rotWithShape="0">
                    <a:prstClr val="black">
                      <a:alpha val="40000"/>
                    </a:prstClr>
                  </a:outerShdw>
                </a:effectLst>
                <a:latin typeface="Arial"/>
              </a:rPr>
              <a:t>10-day </a:t>
            </a:r>
            <a:r>
              <a:rPr lang="en-US" sz="2400" b="1" dirty="0" smtClean="0">
                <a:ln w="6350">
                  <a:noFill/>
                </a:ln>
                <a:solidFill>
                  <a:srgbClr val="000000"/>
                </a:solidFill>
                <a:effectLst>
                  <a:outerShdw blurRad="50800" dist="38100" dir="2700000" algn="tl" rotWithShape="0">
                    <a:prstClr val="black">
                      <a:alpha val="40000"/>
                    </a:prstClr>
                  </a:outerShdw>
                </a:effectLst>
                <a:latin typeface="Arial"/>
              </a:rPr>
              <a:t>Cumulative ET Anomalies (%)</a:t>
            </a:r>
            <a:endParaRPr lang="en-US" sz="2400" b="1" dirty="0">
              <a:ln w="6350">
                <a:noFill/>
              </a:ln>
              <a:solidFill>
                <a:srgbClr val="000000"/>
              </a:solidFill>
              <a:effectLst>
                <a:outerShdw blurRad="50800" dist="38100" dir="2700000" algn="tl" rotWithShape="0">
                  <a:prstClr val="black">
                    <a:alpha val="40000"/>
                  </a:prstClr>
                </a:outerShdw>
              </a:effectLst>
              <a:latin typeface="Arial"/>
            </a:endParaRPr>
          </a:p>
        </p:txBody>
      </p:sp>
      <p:sp>
        <p:nvSpPr>
          <p:cNvPr id="7" name="TextBox 6"/>
          <p:cNvSpPr txBox="1"/>
          <p:nvPr/>
        </p:nvSpPr>
        <p:spPr>
          <a:xfrm>
            <a:off x="381000" y="914400"/>
            <a:ext cx="7772400" cy="369332"/>
          </a:xfrm>
          <a:prstGeom prst="rect">
            <a:avLst/>
          </a:prstGeom>
          <a:noFill/>
        </p:spPr>
        <p:txBody>
          <a:bodyPr wrap="square" rtlCol="0">
            <a:spAutoFit/>
          </a:bodyPr>
          <a:lstStyle/>
          <a:p>
            <a:r>
              <a:rPr lang="en-US" sz="1800" b="1" dirty="0" smtClean="0">
                <a:solidFill>
                  <a:srgbClr val="1F497D"/>
                </a:solidFill>
              </a:rPr>
              <a:t>Available for Africa, Central Asia, and CONUS – based on MODIS LST</a:t>
            </a:r>
            <a:endParaRPr lang="en-US" sz="1800" dirty="0">
              <a:solidFill>
                <a:srgbClr val="1F497D"/>
              </a:solidFill>
            </a:endParaRPr>
          </a:p>
        </p:txBody>
      </p:sp>
      <p:grpSp>
        <p:nvGrpSpPr>
          <p:cNvPr id="8" name="Group 7"/>
          <p:cNvGrpSpPr/>
          <p:nvPr/>
        </p:nvGrpSpPr>
        <p:grpSpPr>
          <a:xfrm>
            <a:off x="393305" y="1447799"/>
            <a:ext cx="4927092" cy="4953001"/>
            <a:chOff x="529921" y="1413932"/>
            <a:chExt cx="4178808" cy="4294988"/>
          </a:xfrm>
        </p:grpSpPr>
        <p:pic>
          <p:nvPicPr>
            <p:cNvPr id="3" name="Picture 2"/>
            <p:cNvPicPr>
              <a:picLocks noChangeAspect="1"/>
            </p:cNvPicPr>
            <p:nvPr/>
          </p:nvPicPr>
          <p:blipFill rotWithShape="1">
            <a:blip r:embed="rId3"/>
            <a:srcRect b="69600"/>
            <a:stretch/>
          </p:blipFill>
          <p:spPr>
            <a:xfrm>
              <a:off x="533400" y="1413932"/>
              <a:ext cx="4175329" cy="1634068"/>
            </a:xfrm>
            <a:prstGeom prst="rect">
              <a:avLst/>
            </a:prstGeom>
          </p:spPr>
        </p:pic>
        <p:pic>
          <p:nvPicPr>
            <p:cNvPr id="4" name="Picture 3"/>
            <p:cNvPicPr>
              <a:picLocks noChangeAspect="1"/>
            </p:cNvPicPr>
            <p:nvPr/>
          </p:nvPicPr>
          <p:blipFill rotWithShape="1">
            <a:blip r:embed="rId3"/>
            <a:srcRect t="39483" b="35022"/>
            <a:stretch/>
          </p:blipFill>
          <p:spPr>
            <a:xfrm>
              <a:off x="529921" y="2892558"/>
              <a:ext cx="4178808" cy="1371601"/>
            </a:xfrm>
            <a:prstGeom prst="rect">
              <a:avLst/>
            </a:prstGeom>
          </p:spPr>
        </p:pic>
        <p:pic>
          <p:nvPicPr>
            <p:cNvPr id="5" name="Picture 4"/>
            <p:cNvPicPr>
              <a:picLocks noChangeAspect="1"/>
            </p:cNvPicPr>
            <p:nvPr/>
          </p:nvPicPr>
          <p:blipFill rotWithShape="1">
            <a:blip r:embed="rId3"/>
            <a:srcRect t="74893" b="1028"/>
            <a:stretch/>
          </p:blipFill>
          <p:spPr>
            <a:xfrm>
              <a:off x="529921" y="4413519"/>
              <a:ext cx="4178808" cy="1295401"/>
            </a:xfrm>
            <a:prstGeom prst="rect">
              <a:avLst/>
            </a:prstGeom>
          </p:spPr>
        </p:pic>
      </p:grpSp>
      <p:pic>
        <p:nvPicPr>
          <p:cNvPr id="9" name="Picture 8"/>
          <p:cNvPicPr>
            <a:picLocks noChangeAspect="1"/>
          </p:cNvPicPr>
          <p:nvPr/>
        </p:nvPicPr>
        <p:blipFill>
          <a:blip r:embed="rId4"/>
          <a:stretch>
            <a:fillRect/>
          </a:stretch>
        </p:blipFill>
        <p:spPr>
          <a:xfrm>
            <a:off x="5410200" y="2209800"/>
            <a:ext cx="3467100" cy="3962400"/>
          </a:xfrm>
          <a:prstGeom prst="rect">
            <a:avLst/>
          </a:prstGeom>
        </p:spPr>
      </p:pic>
    </p:spTree>
    <p:extLst>
      <p:ext uri="{BB962C8B-B14F-4D97-AF65-F5344CB8AC3E}">
        <p14:creationId xmlns:p14="http://schemas.microsoft.com/office/powerpoint/2010/main" val="27448745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85800"/>
            <a:ext cx="8961120" cy="731520"/>
          </a:xfrm>
        </p:spPr>
        <p:txBody>
          <a:bodyPr/>
          <a:lstStyle/>
          <a:p>
            <a:r>
              <a:rPr lang="en-US" dirty="0" smtClean="0"/>
              <a:t>Primary </a:t>
            </a:r>
            <a:r>
              <a:rPr lang="en-US" dirty="0" err="1" smtClean="0"/>
              <a:t>ETa</a:t>
            </a:r>
            <a:r>
              <a:rPr lang="en-US" dirty="0" smtClean="0"/>
              <a:t> products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389118"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295400"/>
            <a:ext cx="4075611"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4638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69893</TotalTime>
  <Pages>4</Pages>
  <Words>943</Words>
  <Application>Microsoft Office PowerPoint</Application>
  <PresentationFormat>On-screen Show (4:3)</PresentationFormat>
  <Paragraphs>129</Paragraphs>
  <Slides>19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Aharoni</vt:lpstr>
      <vt:lpstr>Arial</vt:lpstr>
      <vt:lpstr>Calibri</vt:lpstr>
      <vt:lpstr>Candara</vt:lpstr>
      <vt:lpstr>Courier New</vt:lpstr>
      <vt:lpstr>Times New Roman</vt:lpstr>
      <vt:lpstr>Tw Cen MT</vt:lpstr>
      <vt:lpstr>Wingdings</vt:lpstr>
      <vt:lpstr>FEWS NET Official PPT Template</vt:lpstr>
      <vt:lpstr>Actual Evapotranspiration (ETa)</vt:lpstr>
      <vt:lpstr>Actual Evapotranspiration (ETa)</vt:lpstr>
      <vt:lpstr> </vt:lpstr>
      <vt:lpstr>PowerPoint Presentation</vt:lpstr>
      <vt:lpstr>SSEBop Basic Steps </vt:lpstr>
      <vt:lpstr>Validation with Flux Tower </vt:lpstr>
      <vt:lpstr>ETa from Energy Balance: Principles</vt:lpstr>
      <vt:lpstr>PowerPoint Presentation</vt:lpstr>
      <vt:lpstr>Primary ETa products </vt:lpstr>
      <vt:lpstr>ETa: Characteristics</vt:lpstr>
      <vt:lpstr>ETa – strengths and limitations</vt:lpstr>
      <vt:lpstr>ETa – strengths and limitations</vt:lpstr>
      <vt:lpstr>Future Directions</vt:lpstr>
      <vt:lpstr>Landsat-based thermal information</vt:lpstr>
      <vt:lpstr>Landsat Missions Timeline</vt:lpstr>
      <vt:lpstr>Example day of overpass ETa</vt:lpstr>
      <vt:lpstr>Example day of overpass ETa</vt:lpstr>
      <vt:lpstr>Landsat-based ET ?</vt:lpstr>
      <vt:lpstr>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Budde, Michael E</cp:lastModifiedBy>
  <cp:revision>622</cp:revision>
  <cp:lastPrinted>1998-03-23T17:09:44Z</cp:lastPrinted>
  <dcterms:created xsi:type="dcterms:W3CDTF">1998-01-16T15:44:57Z</dcterms:created>
  <dcterms:modified xsi:type="dcterms:W3CDTF">2017-07-13T04:28:15Z</dcterms:modified>
</cp:coreProperties>
</file>