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xml" ContentType="application/vnd.openxmlformats-officedocument.presentationml.tags+xml"/>
  <Override PartName="/ppt/notesSlides/notesSlide6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756" r:id="rId1"/>
  </p:sldMasterIdLst>
  <p:notesMasterIdLst>
    <p:notesMasterId r:id="rId120"/>
  </p:notesMasterIdLst>
  <p:handoutMasterIdLst>
    <p:handoutMasterId r:id="rId121"/>
  </p:handoutMasterIdLst>
  <p:sldIdLst>
    <p:sldId id="996" r:id="rId2"/>
    <p:sldId id="1034" r:id="rId3"/>
    <p:sldId id="1036" r:id="rId4"/>
    <p:sldId id="810" r:id="rId5"/>
    <p:sldId id="855" r:id="rId6"/>
    <p:sldId id="799" r:id="rId7"/>
    <p:sldId id="1086" r:id="rId8"/>
    <p:sldId id="800" r:id="rId9"/>
    <p:sldId id="801" r:id="rId10"/>
    <p:sldId id="811" r:id="rId11"/>
    <p:sldId id="832" r:id="rId12"/>
    <p:sldId id="875" r:id="rId13"/>
    <p:sldId id="838" r:id="rId14"/>
    <p:sldId id="836" r:id="rId15"/>
    <p:sldId id="845" r:id="rId16"/>
    <p:sldId id="846" r:id="rId17"/>
    <p:sldId id="1092" r:id="rId18"/>
    <p:sldId id="728" r:id="rId19"/>
    <p:sldId id="745" r:id="rId20"/>
    <p:sldId id="859" r:id="rId21"/>
    <p:sldId id="860" r:id="rId22"/>
    <p:sldId id="862" r:id="rId23"/>
    <p:sldId id="858" r:id="rId24"/>
    <p:sldId id="746" r:id="rId25"/>
    <p:sldId id="747" r:id="rId26"/>
    <p:sldId id="804" r:id="rId27"/>
    <p:sldId id="960" r:id="rId28"/>
    <p:sldId id="961" r:id="rId29"/>
    <p:sldId id="962" r:id="rId30"/>
    <p:sldId id="1087" r:id="rId31"/>
    <p:sldId id="869" r:id="rId32"/>
    <p:sldId id="953" r:id="rId33"/>
    <p:sldId id="956" r:id="rId34"/>
    <p:sldId id="870" r:id="rId35"/>
    <p:sldId id="863" r:id="rId36"/>
    <p:sldId id="871" r:id="rId37"/>
    <p:sldId id="872" r:id="rId38"/>
    <p:sldId id="812" r:id="rId39"/>
    <p:sldId id="735" r:id="rId40"/>
    <p:sldId id="738" r:id="rId41"/>
    <p:sldId id="808" r:id="rId42"/>
    <p:sldId id="733" r:id="rId43"/>
    <p:sldId id="809" r:id="rId44"/>
    <p:sldId id="805" r:id="rId45"/>
    <p:sldId id="806" r:id="rId46"/>
    <p:sldId id="1077" r:id="rId47"/>
    <p:sldId id="1090" r:id="rId48"/>
    <p:sldId id="1088" r:id="rId49"/>
    <p:sldId id="1089" r:id="rId50"/>
    <p:sldId id="1081" r:id="rId51"/>
    <p:sldId id="270" r:id="rId52"/>
    <p:sldId id="271" r:id="rId53"/>
    <p:sldId id="272" r:id="rId54"/>
    <p:sldId id="273" r:id="rId55"/>
    <p:sldId id="1091" r:id="rId56"/>
    <p:sldId id="1043" r:id="rId57"/>
    <p:sldId id="1044" r:id="rId58"/>
    <p:sldId id="1045" r:id="rId59"/>
    <p:sldId id="1049" r:id="rId60"/>
    <p:sldId id="730" r:id="rId61"/>
    <p:sldId id="695" r:id="rId62"/>
    <p:sldId id="475" r:id="rId63"/>
    <p:sldId id="915" r:id="rId64"/>
    <p:sldId id="1050" r:id="rId65"/>
    <p:sldId id="917" r:id="rId66"/>
    <p:sldId id="918" r:id="rId67"/>
    <p:sldId id="920" r:id="rId68"/>
    <p:sldId id="1035" r:id="rId69"/>
    <p:sldId id="1073" r:id="rId70"/>
    <p:sldId id="924" r:id="rId71"/>
    <p:sldId id="1074" r:id="rId72"/>
    <p:sldId id="1051" r:id="rId73"/>
    <p:sldId id="1047" r:id="rId74"/>
    <p:sldId id="562" r:id="rId75"/>
    <p:sldId id="556" r:id="rId76"/>
    <p:sldId id="558" r:id="rId77"/>
    <p:sldId id="1048" r:id="rId78"/>
    <p:sldId id="1055" r:id="rId79"/>
    <p:sldId id="1056" r:id="rId80"/>
    <p:sldId id="1057" r:id="rId81"/>
    <p:sldId id="1059" r:id="rId82"/>
    <p:sldId id="1060" r:id="rId83"/>
    <p:sldId id="1061" r:id="rId84"/>
    <p:sldId id="1063" r:id="rId85"/>
    <p:sldId id="1064" r:id="rId86"/>
    <p:sldId id="1065" r:id="rId87"/>
    <p:sldId id="1066" r:id="rId88"/>
    <p:sldId id="1067" r:id="rId89"/>
    <p:sldId id="1068" r:id="rId90"/>
    <p:sldId id="1069" r:id="rId91"/>
    <p:sldId id="748" r:id="rId92"/>
    <p:sldId id="749" r:id="rId93"/>
    <p:sldId id="751" r:id="rId94"/>
    <p:sldId id="1070" r:id="rId95"/>
    <p:sldId id="753" r:id="rId96"/>
    <p:sldId id="754" r:id="rId97"/>
    <p:sldId id="755" r:id="rId98"/>
    <p:sldId id="756" r:id="rId99"/>
    <p:sldId id="758" r:id="rId100"/>
    <p:sldId id="1071" r:id="rId101"/>
    <p:sldId id="1072" r:id="rId102"/>
    <p:sldId id="1033" r:id="rId103"/>
    <p:sldId id="420" r:id="rId104"/>
    <p:sldId id="422" r:id="rId105"/>
    <p:sldId id="423" r:id="rId106"/>
    <p:sldId id="424" r:id="rId107"/>
    <p:sldId id="385" r:id="rId108"/>
    <p:sldId id="852" r:id="rId109"/>
    <p:sldId id="991" r:id="rId110"/>
    <p:sldId id="992" r:id="rId111"/>
    <p:sldId id="1031" r:id="rId112"/>
    <p:sldId id="1032" r:id="rId113"/>
    <p:sldId id="873" r:id="rId114"/>
    <p:sldId id="807" r:id="rId115"/>
    <p:sldId id="848" r:id="rId116"/>
    <p:sldId id="849" r:id="rId117"/>
    <p:sldId id="1075" r:id="rId118"/>
    <p:sldId id="1076" r:id="rId119"/>
  </p:sldIdLst>
  <p:sldSz cx="9144000" cy="6858000" type="screen4x3"/>
  <p:notesSz cx="6950075" cy="9236075"/>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50000"/>
      </a:spcBef>
      <a:spcAft>
        <a:spcPct val="0"/>
      </a:spcAft>
      <a:defRPr sz="2600" kern="1200">
        <a:solidFill>
          <a:schemeClr val="tx1"/>
        </a:solidFill>
        <a:latin typeface="Arial" charset="0"/>
        <a:ea typeface="+mn-ea"/>
        <a:cs typeface="+mn-cs"/>
      </a:defRPr>
    </a:lvl1pPr>
    <a:lvl2pPr marL="457200" algn="l" rtl="0" eaLnBrk="0" fontAlgn="base" hangingPunct="0">
      <a:spcBef>
        <a:spcPct val="50000"/>
      </a:spcBef>
      <a:spcAft>
        <a:spcPct val="0"/>
      </a:spcAft>
      <a:defRPr sz="2600" kern="1200">
        <a:solidFill>
          <a:schemeClr val="tx1"/>
        </a:solidFill>
        <a:latin typeface="Arial" charset="0"/>
        <a:ea typeface="+mn-ea"/>
        <a:cs typeface="+mn-cs"/>
      </a:defRPr>
    </a:lvl2pPr>
    <a:lvl3pPr marL="914400" algn="l" rtl="0" eaLnBrk="0" fontAlgn="base" hangingPunct="0">
      <a:spcBef>
        <a:spcPct val="50000"/>
      </a:spcBef>
      <a:spcAft>
        <a:spcPct val="0"/>
      </a:spcAft>
      <a:defRPr sz="2600" kern="1200">
        <a:solidFill>
          <a:schemeClr val="tx1"/>
        </a:solidFill>
        <a:latin typeface="Arial" charset="0"/>
        <a:ea typeface="+mn-ea"/>
        <a:cs typeface="+mn-cs"/>
      </a:defRPr>
    </a:lvl3pPr>
    <a:lvl4pPr marL="1371600" algn="l" rtl="0" eaLnBrk="0" fontAlgn="base" hangingPunct="0">
      <a:spcBef>
        <a:spcPct val="50000"/>
      </a:spcBef>
      <a:spcAft>
        <a:spcPct val="0"/>
      </a:spcAft>
      <a:defRPr sz="2600" kern="1200">
        <a:solidFill>
          <a:schemeClr val="tx1"/>
        </a:solidFill>
        <a:latin typeface="Arial" charset="0"/>
        <a:ea typeface="+mn-ea"/>
        <a:cs typeface="+mn-cs"/>
      </a:defRPr>
    </a:lvl4pPr>
    <a:lvl5pPr marL="1828800" algn="l" rtl="0" eaLnBrk="0" fontAlgn="base" hangingPunct="0">
      <a:spcBef>
        <a:spcPct val="5000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
          <p15:clr>
            <a:srgbClr val="A4A3A4"/>
          </p15:clr>
        </p15:guide>
        <p15:guide id="2" pos="288">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CC33"/>
    <a:srgbClr val="CCECFF"/>
    <a:srgbClr val="002F57"/>
    <a:srgbClr val="75B0E5"/>
    <a:srgbClr val="1F497D"/>
    <a:srgbClr val="093366"/>
    <a:srgbClr val="DCE6F2"/>
    <a:srgbClr val="180F9B"/>
    <a:srgbClr val="908E66"/>
    <a:srgbClr val="4A49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275" autoAdjust="0"/>
    <p:restoredTop sz="86259" autoAdjust="0"/>
  </p:normalViewPr>
  <p:slideViewPr>
    <p:cSldViewPr showGuides="1">
      <p:cViewPr varScale="1">
        <p:scale>
          <a:sx n="82" d="100"/>
          <a:sy n="82" d="100"/>
        </p:scale>
        <p:origin x="1400" y="176"/>
      </p:cViewPr>
      <p:guideLst>
        <p:guide orient="horz" pos="288"/>
        <p:guide pos="288"/>
      </p:guideLst>
    </p:cSldViewPr>
  </p:slideViewPr>
  <p:outlineViewPr>
    <p:cViewPr>
      <p:scale>
        <a:sx n="33" d="100"/>
        <a:sy n="33" d="100"/>
      </p:scale>
      <p:origin x="0" y="3968"/>
    </p:cViewPr>
  </p:outlineViewPr>
  <p:notesTextViewPr>
    <p:cViewPr>
      <p:scale>
        <a:sx n="100" d="100"/>
        <a:sy n="100" d="100"/>
      </p:scale>
      <p:origin x="0" y="0"/>
    </p:cViewPr>
  </p:notesTextViewPr>
  <p:sorterViewPr>
    <p:cViewPr>
      <p:scale>
        <a:sx n="110" d="100"/>
        <a:sy n="110" d="100"/>
      </p:scale>
      <p:origin x="0" y="-7968"/>
    </p:cViewPr>
  </p:sorterViewPr>
  <p:notesViewPr>
    <p:cSldViewPr>
      <p:cViewPr varScale="1">
        <p:scale>
          <a:sx n="100" d="100"/>
          <a:sy n="100" d="100"/>
        </p:scale>
        <p:origin x="-3570" y="-90"/>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pedreros\Documents\GeoCLIM\Output\africa\march_june\CHIRPS_march-june_africa_cropzones_Timeseries.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D:\D\training\FEWS%20NET\Africa_forecastworshop\session1_exercise_sht\CHIRPS\CHIRPS_oct-june_africa_cropzones_Timeseries.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D:\D\training\FEWS%20NET\Africa_forecastworshop\session1_exercise\example.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D:\D\training\FEWS%20NET\Africa_forecastworshop\session1_exercise\example.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400" b="0" i="0" baseline="0" dirty="0">
                <a:effectLst/>
                <a:latin typeface="Tw Cen MT" pitchFamily="34" charset="0"/>
              </a:rPr>
              <a:t>March-June rainfall totals, Kenya coastal areas</a:t>
            </a:r>
            <a:endParaRPr lang="en-US" sz="1400" b="0" dirty="0">
              <a:effectLst/>
              <a:latin typeface="Tw Cen MT" pitchFamily="34" charset="0"/>
            </a:endParaRPr>
          </a:p>
        </c:rich>
      </c:tx>
      <c:layout>
        <c:manualLayout>
          <c:xMode val="edge"/>
          <c:yMode val="edge"/>
          <c:x val="8.0580828308169997E-2"/>
          <c:y val="2.6624068157614499E-2"/>
        </c:manualLayout>
      </c:layout>
      <c:overlay val="0"/>
    </c:title>
    <c:autoTitleDeleted val="0"/>
    <c:plotArea>
      <c:layout/>
      <c:lineChart>
        <c:grouping val="standard"/>
        <c:varyColors val="0"/>
        <c:ser>
          <c:idx val="0"/>
          <c:order val="0"/>
          <c:tx>
            <c:strRef>
              <c:f>'CHIRPS_march-june_africa_cropzo'!$AK$2</c:f>
              <c:strCache>
                <c:ptCount val="1"/>
                <c:pt idx="0">
                  <c:v>season</c:v>
                </c:pt>
              </c:strCache>
            </c:strRef>
          </c:tx>
          <c:marker>
            <c:symbol val="none"/>
          </c:marker>
          <c:trendline>
            <c:spPr>
              <a:ln w="31750"/>
            </c:spPr>
            <c:trendlineType val="linear"/>
            <c:dispRSqr val="0"/>
            <c:dispEq val="0"/>
          </c:trendline>
          <c:cat>
            <c:numRef>
              <c:f>'CHIRPS_march-june_africa_cropzo'!$AL$1:$BS$1</c:f>
              <c:numCache>
                <c:formatCode>General</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'CHIRPS_march-june_africa_cropzo'!$AL$2:$BS$2</c:f>
              <c:numCache>
                <c:formatCode>General</c:formatCode>
                <c:ptCount val="34"/>
                <c:pt idx="0">
                  <c:v>502</c:v>
                </c:pt>
                <c:pt idx="1">
                  <c:v>831</c:v>
                </c:pt>
                <c:pt idx="2">
                  <c:v>476</c:v>
                </c:pt>
                <c:pt idx="3">
                  <c:v>516</c:v>
                </c:pt>
                <c:pt idx="4">
                  <c:v>401</c:v>
                </c:pt>
                <c:pt idx="5">
                  <c:v>585</c:v>
                </c:pt>
                <c:pt idx="6">
                  <c:v>443</c:v>
                </c:pt>
                <c:pt idx="7">
                  <c:v>474</c:v>
                </c:pt>
                <c:pt idx="8">
                  <c:v>489</c:v>
                </c:pt>
                <c:pt idx="9">
                  <c:v>516</c:v>
                </c:pt>
                <c:pt idx="10">
                  <c:v>609</c:v>
                </c:pt>
                <c:pt idx="11">
                  <c:v>449</c:v>
                </c:pt>
                <c:pt idx="12">
                  <c:v>326</c:v>
                </c:pt>
                <c:pt idx="13">
                  <c:v>585</c:v>
                </c:pt>
                <c:pt idx="14">
                  <c:v>461</c:v>
                </c:pt>
                <c:pt idx="15">
                  <c:v>559</c:v>
                </c:pt>
                <c:pt idx="16">
                  <c:v>627</c:v>
                </c:pt>
                <c:pt idx="17">
                  <c:v>599</c:v>
                </c:pt>
                <c:pt idx="18">
                  <c:v>491</c:v>
                </c:pt>
                <c:pt idx="19">
                  <c:v>475</c:v>
                </c:pt>
                <c:pt idx="20">
                  <c:v>388</c:v>
                </c:pt>
                <c:pt idx="21">
                  <c:v>427</c:v>
                </c:pt>
                <c:pt idx="22">
                  <c:v>416</c:v>
                </c:pt>
                <c:pt idx="23">
                  <c:v>310</c:v>
                </c:pt>
                <c:pt idx="24">
                  <c:v>383</c:v>
                </c:pt>
                <c:pt idx="25">
                  <c:v>621</c:v>
                </c:pt>
                <c:pt idx="26">
                  <c:v>626</c:v>
                </c:pt>
                <c:pt idx="27">
                  <c:v>497</c:v>
                </c:pt>
                <c:pt idx="28">
                  <c:v>301</c:v>
                </c:pt>
                <c:pt idx="29">
                  <c:v>427</c:v>
                </c:pt>
                <c:pt idx="30">
                  <c:v>300</c:v>
                </c:pt>
                <c:pt idx="31">
                  <c:v>327</c:v>
                </c:pt>
                <c:pt idx="32">
                  <c:v>460</c:v>
                </c:pt>
                <c:pt idx="33">
                  <c:v>460</c:v>
                </c:pt>
              </c:numCache>
            </c:numRef>
          </c:val>
          <c:smooth val="0"/>
          <c:extLst>
            <c:ext xmlns:c16="http://schemas.microsoft.com/office/drawing/2014/chart" uri="{C3380CC4-5D6E-409C-BE32-E72D297353CC}">
              <c16:uniqueId val="{00000000-F3A2-4475-927C-D2D6DE9C5ABB}"/>
            </c:ext>
          </c:extLst>
        </c:ser>
        <c:ser>
          <c:idx val="1"/>
          <c:order val="1"/>
          <c:tx>
            <c:strRef>
              <c:f>'CHIRPS_march-june_africa_cropzo'!$AK$3</c:f>
              <c:strCache>
                <c:ptCount val="1"/>
                <c:pt idx="0">
                  <c:v>average</c:v>
                </c:pt>
              </c:strCache>
            </c:strRef>
          </c:tx>
          <c:spPr>
            <a:ln>
              <a:solidFill>
                <a:srgbClr val="FF0000"/>
              </a:solidFill>
            </a:ln>
          </c:spPr>
          <c:marker>
            <c:symbol val="none"/>
          </c:marker>
          <c:cat>
            <c:numRef>
              <c:f>'CHIRPS_march-june_africa_cropzo'!$AL$1:$BS$1</c:f>
              <c:numCache>
                <c:formatCode>General</c:formatCode>
                <c:ptCount val="34"/>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numCache>
            </c:numRef>
          </c:cat>
          <c:val>
            <c:numRef>
              <c:f>'CHIRPS_march-june_africa_cropzo'!$AL$3:$BS$3</c:f>
              <c:numCache>
                <c:formatCode>0</c:formatCode>
                <c:ptCount val="34"/>
                <c:pt idx="0">
                  <c:v>481</c:v>
                </c:pt>
                <c:pt idx="1">
                  <c:v>481</c:v>
                </c:pt>
                <c:pt idx="2">
                  <c:v>481</c:v>
                </c:pt>
                <c:pt idx="3">
                  <c:v>481</c:v>
                </c:pt>
                <c:pt idx="4">
                  <c:v>481</c:v>
                </c:pt>
                <c:pt idx="5">
                  <c:v>481</c:v>
                </c:pt>
                <c:pt idx="6">
                  <c:v>481</c:v>
                </c:pt>
                <c:pt idx="7">
                  <c:v>481</c:v>
                </c:pt>
                <c:pt idx="8">
                  <c:v>481</c:v>
                </c:pt>
                <c:pt idx="9">
                  <c:v>481</c:v>
                </c:pt>
                <c:pt idx="10">
                  <c:v>481</c:v>
                </c:pt>
                <c:pt idx="11">
                  <c:v>481</c:v>
                </c:pt>
                <c:pt idx="12">
                  <c:v>481</c:v>
                </c:pt>
                <c:pt idx="13">
                  <c:v>481</c:v>
                </c:pt>
                <c:pt idx="14">
                  <c:v>481</c:v>
                </c:pt>
                <c:pt idx="15">
                  <c:v>481</c:v>
                </c:pt>
                <c:pt idx="16">
                  <c:v>481</c:v>
                </c:pt>
                <c:pt idx="17">
                  <c:v>481</c:v>
                </c:pt>
                <c:pt idx="18">
                  <c:v>481</c:v>
                </c:pt>
                <c:pt idx="19">
                  <c:v>481</c:v>
                </c:pt>
                <c:pt idx="20">
                  <c:v>481</c:v>
                </c:pt>
                <c:pt idx="21">
                  <c:v>481</c:v>
                </c:pt>
                <c:pt idx="22">
                  <c:v>481</c:v>
                </c:pt>
                <c:pt idx="23">
                  <c:v>481</c:v>
                </c:pt>
                <c:pt idx="24">
                  <c:v>481</c:v>
                </c:pt>
                <c:pt idx="25">
                  <c:v>481</c:v>
                </c:pt>
                <c:pt idx="26">
                  <c:v>481</c:v>
                </c:pt>
                <c:pt idx="27">
                  <c:v>481</c:v>
                </c:pt>
                <c:pt idx="28">
                  <c:v>481</c:v>
                </c:pt>
                <c:pt idx="29">
                  <c:v>481</c:v>
                </c:pt>
                <c:pt idx="30">
                  <c:v>481</c:v>
                </c:pt>
                <c:pt idx="31">
                  <c:v>481</c:v>
                </c:pt>
                <c:pt idx="32">
                  <c:v>481</c:v>
                </c:pt>
                <c:pt idx="33">
                  <c:v>481</c:v>
                </c:pt>
              </c:numCache>
            </c:numRef>
          </c:val>
          <c:smooth val="0"/>
          <c:extLst>
            <c:ext xmlns:c16="http://schemas.microsoft.com/office/drawing/2014/chart" uri="{C3380CC4-5D6E-409C-BE32-E72D297353CC}">
              <c16:uniqueId val="{00000001-F3A2-4475-927C-D2D6DE9C5ABB}"/>
            </c:ext>
          </c:extLst>
        </c:ser>
        <c:dLbls>
          <c:showLegendKey val="0"/>
          <c:showVal val="0"/>
          <c:showCatName val="0"/>
          <c:showSerName val="0"/>
          <c:showPercent val="0"/>
          <c:showBubbleSize val="0"/>
        </c:dLbls>
        <c:smooth val="0"/>
        <c:axId val="-1900643136"/>
        <c:axId val="-1900646944"/>
      </c:lineChart>
      <c:catAx>
        <c:axId val="-1900643136"/>
        <c:scaling>
          <c:orientation val="minMax"/>
        </c:scaling>
        <c:delete val="0"/>
        <c:axPos val="b"/>
        <c:numFmt formatCode="General" sourceLinked="1"/>
        <c:majorTickMark val="none"/>
        <c:minorTickMark val="none"/>
        <c:tickLblPos val="nextTo"/>
        <c:crossAx val="-1900646944"/>
        <c:crosses val="autoZero"/>
        <c:auto val="1"/>
        <c:lblAlgn val="ctr"/>
        <c:lblOffset val="100"/>
        <c:noMultiLvlLbl val="0"/>
      </c:catAx>
      <c:valAx>
        <c:axId val="-1900646944"/>
        <c:scaling>
          <c:orientation val="minMax"/>
        </c:scaling>
        <c:delete val="0"/>
        <c:axPos val="l"/>
        <c:majorGridlines/>
        <c:title>
          <c:tx>
            <c:rich>
              <a:bodyPr/>
              <a:lstStyle/>
              <a:p>
                <a:pPr>
                  <a:defRPr/>
                </a:pPr>
                <a:r>
                  <a:rPr lang="en-US"/>
                  <a:t>Rainfall, mm</a:t>
                </a:r>
              </a:p>
            </c:rich>
          </c:tx>
          <c:overlay val="0"/>
        </c:title>
        <c:numFmt formatCode="General" sourceLinked="1"/>
        <c:majorTickMark val="none"/>
        <c:minorTickMark val="none"/>
        <c:tickLblPos val="nextTo"/>
        <c:crossAx val="-1900643136"/>
        <c:crosses val="autoZero"/>
        <c:crossBetween val="between"/>
      </c:valAx>
    </c:plotArea>
    <c:legend>
      <c:legendPos val="r"/>
      <c:overlay val="0"/>
    </c:legend>
    <c:plotVisOnly val="1"/>
    <c:dispBlanksAs val="gap"/>
    <c:showDLblsOverMax val="0"/>
  </c:chart>
  <c:spPr>
    <a:solidFill>
      <a:schemeClr val="bg1"/>
    </a:solidFill>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Tw Cen MT" pitchFamily="34" charset="0"/>
              </a:rPr>
              <a:t>Spatially</a:t>
            </a:r>
            <a:r>
              <a:rPr lang="en-US" baseline="0" dirty="0">
                <a:latin typeface="Tw Cen MT" pitchFamily="34" charset="0"/>
              </a:rPr>
              <a:t> Average Rainfall, mm/season</a:t>
            </a:r>
            <a:endParaRPr lang="en-US" dirty="0">
              <a:latin typeface="Tw Cen MT" pitchFamily="34" charset="0"/>
            </a:endParaRPr>
          </a:p>
        </c:rich>
      </c:tx>
      <c:overlay val="0"/>
    </c:title>
    <c:autoTitleDeleted val="0"/>
    <c:plotArea>
      <c:layout/>
      <c:barChart>
        <c:barDir val="col"/>
        <c:grouping val="clustered"/>
        <c:varyColors val="0"/>
        <c:ser>
          <c:idx val="0"/>
          <c:order val="0"/>
          <c:tx>
            <c:strRef>
              <c:f>Sheet1!$A$2</c:f>
              <c:strCache>
                <c:ptCount val="1"/>
                <c:pt idx="0">
                  <c:v>CHIRPS</c:v>
                </c:pt>
              </c:strCache>
            </c:strRef>
          </c:tx>
          <c:spPr>
            <a:ln w="28575">
              <a:noFill/>
            </a:ln>
          </c:spPr>
          <c:invertIfNegative val="0"/>
          <c:cat>
            <c:numRef>
              <c:f>Sheet1!$B$1:$AG$1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numCache>
            </c:numRef>
          </c:cat>
          <c:val>
            <c:numRef>
              <c:f>Sheet1!$B$2:$AG$2</c:f>
              <c:numCache>
                <c:formatCode>0</c:formatCode>
                <c:ptCount val="32"/>
                <c:pt idx="0">
                  <c:v>614.83689999999785</c:v>
                </c:pt>
                <c:pt idx="1">
                  <c:v>448.00749999999999</c:v>
                </c:pt>
                <c:pt idx="2">
                  <c:v>530.29890000000148</c:v>
                </c:pt>
                <c:pt idx="3">
                  <c:v>906.62270000000001</c:v>
                </c:pt>
                <c:pt idx="4">
                  <c:v>856.10090000000002</c:v>
                </c:pt>
                <c:pt idx="5">
                  <c:v>509.90159999999821</c:v>
                </c:pt>
                <c:pt idx="6">
                  <c:v>821.26149999999996</c:v>
                </c:pt>
                <c:pt idx="7">
                  <c:v>698.41589999999997</c:v>
                </c:pt>
                <c:pt idx="8">
                  <c:v>806.26149999999996</c:v>
                </c:pt>
                <c:pt idx="9">
                  <c:v>503.49069999999892</c:v>
                </c:pt>
                <c:pt idx="10">
                  <c:v>413.18309999999951</c:v>
                </c:pt>
                <c:pt idx="11">
                  <c:v>721.50310000000002</c:v>
                </c:pt>
                <c:pt idx="12">
                  <c:v>550.32629999999665</c:v>
                </c:pt>
                <c:pt idx="13">
                  <c:v>475.18680000000001</c:v>
                </c:pt>
                <c:pt idx="14">
                  <c:v>774.83559999999738</c:v>
                </c:pt>
                <c:pt idx="15">
                  <c:v>852.45699999999738</c:v>
                </c:pt>
                <c:pt idx="16">
                  <c:v>727.53300000000002</c:v>
                </c:pt>
                <c:pt idx="17">
                  <c:v>1041.1842999999969</c:v>
                </c:pt>
                <c:pt idx="18">
                  <c:v>943.43709999999737</c:v>
                </c:pt>
                <c:pt idx="19">
                  <c:v>991.01490000000001</c:v>
                </c:pt>
                <c:pt idx="20">
                  <c:v>536.2192</c:v>
                </c:pt>
                <c:pt idx="21">
                  <c:v>624.15940000000001</c:v>
                </c:pt>
                <c:pt idx="22">
                  <c:v>695.00619999999844</c:v>
                </c:pt>
                <c:pt idx="23">
                  <c:v>610.66129999999737</c:v>
                </c:pt>
                <c:pt idx="24">
                  <c:v>828.73970000000054</c:v>
                </c:pt>
                <c:pt idx="25">
                  <c:v>709.52679999999998</c:v>
                </c:pt>
                <c:pt idx="26">
                  <c:v>1028.99</c:v>
                </c:pt>
                <c:pt idx="27">
                  <c:v>939.77710000000002</c:v>
                </c:pt>
                <c:pt idx="28">
                  <c:v>677.39480000000003</c:v>
                </c:pt>
                <c:pt idx="29">
                  <c:v>824.42840000000001</c:v>
                </c:pt>
                <c:pt idx="30">
                  <c:v>713.19050000000004</c:v>
                </c:pt>
                <c:pt idx="31">
                  <c:v>698.47570000000053</c:v>
                </c:pt>
              </c:numCache>
            </c:numRef>
          </c:val>
          <c:extLst>
            <c:ext xmlns:c16="http://schemas.microsoft.com/office/drawing/2014/chart" uri="{C3380CC4-5D6E-409C-BE32-E72D297353CC}">
              <c16:uniqueId val="{00000000-F21F-4439-BCF6-83BF482795A2}"/>
            </c:ext>
          </c:extLst>
        </c:ser>
        <c:dLbls>
          <c:showLegendKey val="0"/>
          <c:showVal val="0"/>
          <c:showCatName val="0"/>
          <c:showSerName val="0"/>
          <c:showPercent val="0"/>
          <c:showBubbleSize val="0"/>
        </c:dLbls>
        <c:gapWidth val="75"/>
        <c:overlap val="-25"/>
        <c:axId val="-1900651296"/>
        <c:axId val="-1900649664"/>
      </c:barChart>
      <c:catAx>
        <c:axId val="-1900651296"/>
        <c:scaling>
          <c:orientation val="minMax"/>
        </c:scaling>
        <c:delete val="0"/>
        <c:axPos val="b"/>
        <c:numFmt formatCode="General" sourceLinked="1"/>
        <c:majorTickMark val="none"/>
        <c:minorTickMark val="none"/>
        <c:tickLblPos val="nextTo"/>
        <c:crossAx val="-1900649664"/>
        <c:crosses val="autoZero"/>
        <c:auto val="1"/>
        <c:lblAlgn val="ctr"/>
        <c:lblOffset val="100"/>
        <c:noMultiLvlLbl val="0"/>
      </c:catAx>
      <c:valAx>
        <c:axId val="-1900649664"/>
        <c:scaling>
          <c:orientation val="minMax"/>
        </c:scaling>
        <c:delete val="0"/>
        <c:axPos val="l"/>
        <c:majorGridlines/>
        <c:numFmt formatCode="0" sourceLinked="1"/>
        <c:majorTickMark val="none"/>
        <c:minorTickMark val="none"/>
        <c:tickLblPos val="nextTo"/>
        <c:spPr>
          <a:ln w="9525">
            <a:noFill/>
          </a:ln>
        </c:spPr>
        <c:crossAx val="-1900651296"/>
        <c:crosses val="autoZero"/>
        <c:crossBetween val="between"/>
      </c:valAx>
    </c:plotArea>
    <c:legend>
      <c:legendPos val="b"/>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b="1" i="0" baseline="0">
                <a:effectLst/>
              </a:rPr>
              <a:t>Spatially Average Rainfall, mm/season</a:t>
            </a:r>
            <a:endParaRPr lang="en-US">
              <a:effectLst/>
            </a:endParaRPr>
          </a:p>
        </c:rich>
      </c:tx>
      <c:overlay val="0"/>
    </c:title>
    <c:autoTitleDeleted val="0"/>
    <c:plotArea>
      <c:layout/>
      <c:barChart>
        <c:barDir val="col"/>
        <c:grouping val="clustered"/>
        <c:varyColors val="0"/>
        <c:ser>
          <c:idx val="0"/>
          <c:order val="0"/>
          <c:tx>
            <c:strRef>
              <c:f>'CHIRPS-RFE'!$A$2</c:f>
              <c:strCache>
                <c:ptCount val="1"/>
                <c:pt idx="0">
                  <c:v>CHIRPS</c:v>
                </c:pt>
              </c:strCache>
            </c:strRef>
          </c:tx>
          <c:invertIfNegative val="0"/>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'CHIRPS-RFE'!$B$2:$AG$2</c:f>
              <c:numCache>
                <c:formatCode>0</c:formatCode>
                <c:ptCount val="32"/>
                <c:pt idx="0">
                  <c:v>614.83689999999797</c:v>
                </c:pt>
                <c:pt idx="1">
                  <c:v>448.00749999999999</c:v>
                </c:pt>
                <c:pt idx="2">
                  <c:v>530.29890000000069</c:v>
                </c:pt>
                <c:pt idx="3">
                  <c:v>906.62270000000001</c:v>
                </c:pt>
                <c:pt idx="4">
                  <c:v>856.10090000000002</c:v>
                </c:pt>
                <c:pt idx="5">
                  <c:v>509.90159999999861</c:v>
                </c:pt>
                <c:pt idx="6">
                  <c:v>821.26149999999996</c:v>
                </c:pt>
                <c:pt idx="7">
                  <c:v>698.41589999999997</c:v>
                </c:pt>
                <c:pt idx="8">
                  <c:v>806.26149999999996</c:v>
                </c:pt>
                <c:pt idx="9">
                  <c:v>503.49069999999892</c:v>
                </c:pt>
                <c:pt idx="10">
                  <c:v>413.18309999999963</c:v>
                </c:pt>
                <c:pt idx="11">
                  <c:v>721.50310000000002</c:v>
                </c:pt>
                <c:pt idx="12">
                  <c:v>550.32629999999722</c:v>
                </c:pt>
                <c:pt idx="13">
                  <c:v>475.18680000000001</c:v>
                </c:pt>
                <c:pt idx="14">
                  <c:v>774.83559999999773</c:v>
                </c:pt>
                <c:pt idx="15">
                  <c:v>852.45699999999772</c:v>
                </c:pt>
                <c:pt idx="16">
                  <c:v>727.53300000000002</c:v>
                </c:pt>
                <c:pt idx="17">
                  <c:v>1041.1842999999981</c:v>
                </c:pt>
                <c:pt idx="18">
                  <c:v>943.43709999999771</c:v>
                </c:pt>
                <c:pt idx="19">
                  <c:v>991.01490000000001</c:v>
                </c:pt>
                <c:pt idx="20">
                  <c:v>536.2192</c:v>
                </c:pt>
                <c:pt idx="21">
                  <c:v>624.15940000000001</c:v>
                </c:pt>
                <c:pt idx="22">
                  <c:v>695.00619999999844</c:v>
                </c:pt>
                <c:pt idx="23">
                  <c:v>610.66129999999771</c:v>
                </c:pt>
                <c:pt idx="24">
                  <c:v>828.73970000000054</c:v>
                </c:pt>
                <c:pt idx="25">
                  <c:v>709.52679999999998</c:v>
                </c:pt>
                <c:pt idx="26">
                  <c:v>1028.99</c:v>
                </c:pt>
                <c:pt idx="27">
                  <c:v>939.77710000000002</c:v>
                </c:pt>
                <c:pt idx="28">
                  <c:v>677.39480000000003</c:v>
                </c:pt>
                <c:pt idx="29">
                  <c:v>824.42840000000001</c:v>
                </c:pt>
                <c:pt idx="30">
                  <c:v>713.19050000000004</c:v>
                </c:pt>
                <c:pt idx="31">
                  <c:v>698.47570000000053</c:v>
                </c:pt>
              </c:numCache>
            </c:numRef>
          </c:val>
          <c:extLst>
            <c:ext xmlns:c16="http://schemas.microsoft.com/office/drawing/2014/chart" uri="{C3380CC4-5D6E-409C-BE32-E72D297353CC}">
              <c16:uniqueId val="{00000000-2B83-492D-BC5B-FD6A2CCF9F9C}"/>
            </c:ext>
          </c:extLst>
        </c:ser>
        <c:dLbls>
          <c:showLegendKey val="0"/>
          <c:showVal val="0"/>
          <c:showCatName val="0"/>
          <c:showSerName val="0"/>
          <c:showPercent val="0"/>
          <c:showBubbleSize val="0"/>
        </c:dLbls>
        <c:gapWidth val="75"/>
        <c:axId val="-1900646400"/>
        <c:axId val="-1900642592"/>
      </c:barChart>
      <c:lineChart>
        <c:grouping val="standard"/>
        <c:varyColors val="0"/>
        <c:ser>
          <c:idx val="1"/>
          <c:order val="1"/>
          <c:tx>
            <c:strRef>
              <c:f>'CHIRPS-RFE'!$A$3</c:f>
              <c:strCache>
                <c:ptCount val="1"/>
                <c:pt idx="0">
                  <c:v>Average</c:v>
                </c:pt>
              </c:strCache>
            </c:strRef>
          </c:tx>
          <c:marker>
            <c:symbol val="none"/>
          </c:marker>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'CHIRPS-RFE'!$B$3:$AG$3</c:f>
              <c:numCache>
                <c:formatCode>0</c:formatCode>
                <c:ptCount val="32"/>
                <c:pt idx="0">
                  <c:v>721.01338750000104</c:v>
                </c:pt>
                <c:pt idx="1">
                  <c:v>721.01338750000104</c:v>
                </c:pt>
                <c:pt idx="2">
                  <c:v>721.01338750000104</c:v>
                </c:pt>
                <c:pt idx="3">
                  <c:v>721.01338750000104</c:v>
                </c:pt>
                <c:pt idx="4">
                  <c:v>721.01338750000104</c:v>
                </c:pt>
                <c:pt idx="5">
                  <c:v>721.01338750000104</c:v>
                </c:pt>
                <c:pt idx="6">
                  <c:v>721.01338750000104</c:v>
                </c:pt>
                <c:pt idx="7">
                  <c:v>721.01338750000104</c:v>
                </c:pt>
                <c:pt idx="8">
                  <c:v>721.01338750000104</c:v>
                </c:pt>
                <c:pt idx="9">
                  <c:v>721.01338750000104</c:v>
                </c:pt>
                <c:pt idx="10">
                  <c:v>721.01338750000104</c:v>
                </c:pt>
                <c:pt idx="11">
                  <c:v>721.01338750000104</c:v>
                </c:pt>
                <c:pt idx="12">
                  <c:v>721.01338750000104</c:v>
                </c:pt>
                <c:pt idx="13">
                  <c:v>721.01338750000104</c:v>
                </c:pt>
                <c:pt idx="14">
                  <c:v>721.01338750000104</c:v>
                </c:pt>
                <c:pt idx="15">
                  <c:v>721.01338750000104</c:v>
                </c:pt>
                <c:pt idx="16">
                  <c:v>721.01338750000104</c:v>
                </c:pt>
                <c:pt idx="17">
                  <c:v>721.01338750000104</c:v>
                </c:pt>
                <c:pt idx="18">
                  <c:v>721.01338750000104</c:v>
                </c:pt>
                <c:pt idx="19">
                  <c:v>721.01338750000104</c:v>
                </c:pt>
                <c:pt idx="20">
                  <c:v>721.01338750000104</c:v>
                </c:pt>
                <c:pt idx="21">
                  <c:v>721.01338750000104</c:v>
                </c:pt>
                <c:pt idx="22">
                  <c:v>721.01338750000104</c:v>
                </c:pt>
                <c:pt idx="23">
                  <c:v>721.01338750000104</c:v>
                </c:pt>
                <c:pt idx="24">
                  <c:v>721.01338750000104</c:v>
                </c:pt>
                <c:pt idx="25">
                  <c:v>721.01338750000104</c:v>
                </c:pt>
                <c:pt idx="26">
                  <c:v>721.01338750000104</c:v>
                </c:pt>
                <c:pt idx="27">
                  <c:v>721.01338750000104</c:v>
                </c:pt>
                <c:pt idx="28">
                  <c:v>721.01338750000104</c:v>
                </c:pt>
                <c:pt idx="29">
                  <c:v>721.01338750000104</c:v>
                </c:pt>
                <c:pt idx="30">
                  <c:v>721.01338750000104</c:v>
                </c:pt>
                <c:pt idx="31">
                  <c:v>721.01338750000104</c:v>
                </c:pt>
              </c:numCache>
            </c:numRef>
          </c:val>
          <c:smooth val="0"/>
          <c:extLst>
            <c:ext xmlns:c16="http://schemas.microsoft.com/office/drawing/2014/chart" uri="{C3380CC4-5D6E-409C-BE32-E72D297353CC}">
              <c16:uniqueId val="{00000001-2B83-492D-BC5B-FD6A2CCF9F9C}"/>
            </c:ext>
          </c:extLst>
        </c:ser>
        <c:dLbls>
          <c:showLegendKey val="0"/>
          <c:showVal val="0"/>
          <c:showCatName val="0"/>
          <c:showSerName val="0"/>
          <c:showPercent val="0"/>
          <c:showBubbleSize val="0"/>
        </c:dLbls>
        <c:marker val="1"/>
        <c:smooth val="0"/>
        <c:axId val="-1900646400"/>
        <c:axId val="-1900642592"/>
      </c:lineChart>
      <c:catAx>
        <c:axId val="-1900646400"/>
        <c:scaling>
          <c:orientation val="minMax"/>
        </c:scaling>
        <c:delete val="0"/>
        <c:axPos val="b"/>
        <c:numFmt formatCode="General" sourceLinked="1"/>
        <c:majorTickMark val="none"/>
        <c:minorTickMark val="none"/>
        <c:tickLblPos val="nextTo"/>
        <c:crossAx val="-1900642592"/>
        <c:crosses val="autoZero"/>
        <c:auto val="1"/>
        <c:lblAlgn val="ctr"/>
        <c:lblOffset val="100"/>
        <c:noMultiLvlLbl val="0"/>
      </c:catAx>
      <c:valAx>
        <c:axId val="-1900642592"/>
        <c:scaling>
          <c:orientation val="minMax"/>
        </c:scaling>
        <c:delete val="0"/>
        <c:axPos val="l"/>
        <c:majorGridlines/>
        <c:numFmt formatCode="0" sourceLinked="1"/>
        <c:majorTickMark val="none"/>
        <c:minorTickMark val="none"/>
        <c:tickLblPos val="nextTo"/>
        <c:spPr>
          <a:ln w="9525">
            <a:noFill/>
          </a:ln>
        </c:spPr>
        <c:crossAx val="-1900646400"/>
        <c:crosses val="autoZero"/>
        <c:crossBetween val="between"/>
      </c:valAx>
    </c:plotArea>
    <c:legend>
      <c:legendPos val="b"/>
      <c:overlay val="0"/>
    </c:legend>
    <c:plotVisOnly val="1"/>
    <c:dispBlanksAs val="gap"/>
    <c:showDLblsOverMax val="0"/>
  </c:chart>
  <c:spPr>
    <a:solidFill>
      <a:schemeClr val="bg1"/>
    </a:solidFill>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b="1" i="0" baseline="0">
                <a:effectLst/>
              </a:rPr>
              <a:t>Spatially Average Rainfall, mm/season</a:t>
            </a:r>
            <a:endParaRPr lang="en-US">
              <a:effectLst/>
            </a:endParaRPr>
          </a:p>
        </c:rich>
      </c:tx>
      <c:overlay val="0"/>
    </c:title>
    <c:autoTitleDeleted val="0"/>
    <c:plotArea>
      <c:layout/>
      <c:barChart>
        <c:barDir val="col"/>
        <c:grouping val="clustered"/>
        <c:varyColors val="0"/>
        <c:ser>
          <c:idx val="0"/>
          <c:order val="0"/>
          <c:tx>
            <c:strRef>
              <c:f>'CHIRPS-RFE'!$A$2</c:f>
              <c:strCache>
                <c:ptCount val="1"/>
                <c:pt idx="0">
                  <c:v>CHIRPS</c:v>
                </c:pt>
              </c:strCache>
            </c:strRef>
          </c:tx>
          <c:invertIfNegative val="0"/>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'CHIRPS-RFE'!$B$2:$AG$2</c:f>
              <c:numCache>
                <c:formatCode>0</c:formatCode>
                <c:ptCount val="32"/>
                <c:pt idx="0">
                  <c:v>614.83689999999797</c:v>
                </c:pt>
                <c:pt idx="1">
                  <c:v>448.00749999999999</c:v>
                </c:pt>
                <c:pt idx="2">
                  <c:v>530.29890000000069</c:v>
                </c:pt>
                <c:pt idx="3">
                  <c:v>906.62270000000001</c:v>
                </c:pt>
                <c:pt idx="4">
                  <c:v>856.10090000000002</c:v>
                </c:pt>
                <c:pt idx="5">
                  <c:v>509.90159999999861</c:v>
                </c:pt>
                <c:pt idx="6">
                  <c:v>821.26149999999996</c:v>
                </c:pt>
                <c:pt idx="7">
                  <c:v>698.41589999999997</c:v>
                </c:pt>
                <c:pt idx="8">
                  <c:v>806.26149999999996</c:v>
                </c:pt>
                <c:pt idx="9">
                  <c:v>503.49069999999892</c:v>
                </c:pt>
                <c:pt idx="10">
                  <c:v>413.18309999999963</c:v>
                </c:pt>
                <c:pt idx="11">
                  <c:v>721.50310000000002</c:v>
                </c:pt>
                <c:pt idx="12">
                  <c:v>550.32629999999722</c:v>
                </c:pt>
                <c:pt idx="13">
                  <c:v>475.18680000000001</c:v>
                </c:pt>
                <c:pt idx="14">
                  <c:v>774.83559999999773</c:v>
                </c:pt>
                <c:pt idx="15">
                  <c:v>852.45699999999772</c:v>
                </c:pt>
                <c:pt idx="16">
                  <c:v>727.53300000000002</c:v>
                </c:pt>
                <c:pt idx="17">
                  <c:v>1041.1842999999981</c:v>
                </c:pt>
                <c:pt idx="18">
                  <c:v>943.43709999999771</c:v>
                </c:pt>
                <c:pt idx="19">
                  <c:v>991.01490000000001</c:v>
                </c:pt>
                <c:pt idx="20">
                  <c:v>536.2192</c:v>
                </c:pt>
                <c:pt idx="21">
                  <c:v>624.15940000000001</c:v>
                </c:pt>
                <c:pt idx="22">
                  <c:v>695.00619999999844</c:v>
                </c:pt>
                <c:pt idx="23">
                  <c:v>610.66129999999771</c:v>
                </c:pt>
                <c:pt idx="24">
                  <c:v>828.73970000000054</c:v>
                </c:pt>
                <c:pt idx="25">
                  <c:v>709.52679999999998</c:v>
                </c:pt>
                <c:pt idx="26">
                  <c:v>1028.99</c:v>
                </c:pt>
                <c:pt idx="27">
                  <c:v>939.77710000000002</c:v>
                </c:pt>
                <c:pt idx="28">
                  <c:v>677.39480000000003</c:v>
                </c:pt>
                <c:pt idx="29">
                  <c:v>824.42840000000001</c:v>
                </c:pt>
                <c:pt idx="30">
                  <c:v>713.19050000000004</c:v>
                </c:pt>
                <c:pt idx="31">
                  <c:v>698.47570000000053</c:v>
                </c:pt>
              </c:numCache>
            </c:numRef>
          </c:val>
          <c:extLst>
            <c:ext xmlns:c16="http://schemas.microsoft.com/office/drawing/2014/chart" uri="{C3380CC4-5D6E-409C-BE32-E72D297353CC}">
              <c16:uniqueId val="{00000000-1F79-49EC-A02B-E34446506E7B}"/>
            </c:ext>
          </c:extLst>
        </c:ser>
        <c:ser>
          <c:idx val="3"/>
          <c:order val="3"/>
          <c:tx>
            <c:strRef>
              <c:f>'CHIRPS-RFE'!$A$5</c:f>
              <c:strCache>
                <c:ptCount val="1"/>
                <c:pt idx="0">
                  <c:v>RFE</c:v>
                </c:pt>
              </c:strCache>
            </c:strRef>
          </c:tx>
          <c:spPr>
            <a:solidFill>
              <a:schemeClr val="accent6">
                <a:lumMod val="75000"/>
              </a:schemeClr>
            </a:solidFill>
          </c:spPr>
          <c:invertIfNegative val="0"/>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'CHIRPS-RFE'!$B$5:$AG$5</c:f>
              <c:numCache>
                <c:formatCode>General</c:formatCode>
                <c:ptCount val="32"/>
                <c:pt idx="20" formatCode="0">
                  <c:v>514.97730000000013</c:v>
                </c:pt>
                <c:pt idx="21" formatCode="0">
                  <c:v>664.19629999999938</c:v>
                </c:pt>
                <c:pt idx="22" formatCode="0">
                  <c:v>652.19440000000054</c:v>
                </c:pt>
                <c:pt idx="23" formatCode="0">
                  <c:v>645.30599999999936</c:v>
                </c:pt>
                <c:pt idx="24" formatCode="0">
                  <c:v>833.36470000000031</c:v>
                </c:pt>
                <c:pt idx="25" formatCode="0">
                  <c:v>602.76749999999936</c:v>
                </c:pt>
                <c:pt idx="26" formatCode="0">
                  <c:v>766.49410000000012</c:v>
                </c:pt>
                <c:pt idx="27" formatCode="0">
                  <c:v>621.54320000000007</c:v>
                </c:pt>
                <c:pt idx="28" formatCode="0">
                  <c:v>636.69159999999999</c:v>
                </c:pt>
                <c:pt idx="29" formatCode="0">
                  <c:v>781.44789999999807</c:v>
                </c:pt>
                <c:pt idx="30" formatCode="0">
                  <c:v>715.09739999999999</c:v>
                </c:pt>
                <c:pt idx="31" formatCode="0">
                  <c:v>819.48149999999987</c:v>
                </c:pt>
              </c:numCache>
            </c:numRef>
          </c:val>
          <c:extLst>
            <c:ext xmlns:c16="http://schemas.microsoft.com/office/drawing/2014/chart" uri="{C3380CC4-5D6E-409C-BE32-E72D297353CC}">
              <c16:uniqueId val="{00000001-1F79-49EC-A02B-E34446506E7B}"/>
            </c:ext>
          </c:extLst>
        </c:ser>
        <c:dLbls>
          <c:showLegendKey val="0"/>
          <c:showVal val="0"/>
          <c:showCatName val="0"/>
          <c:showSerName val="0"/>
          <c:showPercent val="0"/>
          <c:showBubbleSize val="0"/>
        </c:dLbls>
        <c:gapWidth val="75"/>
        <c:axId val="-1900644768"/>
        <c:axId val="-1900645856"/>
      </c:barChart>
      <c:lineChart>
        <c:grouping val="standard"/>
        <c:varyColors val="0"/>
        <c:ser>
          <c:idx val="1"/>
          <c:order val="1"/>
          <c:tx>
            <c:strRef>
              <c:f>'CHIRPS-RFE'!$A$3</c:f>
              <c:strCache>
                <c:ptCount val="1"/>
                <c:pt idx="0">
                  <c:v>Average</c:v>
                </c:pt>
              </c:strCache>
            </c:strRef>
          </c:tx>
          <c:marker>
            <c:symbol val="none"/>
          </c:marker>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'CHIRPS-RFE'!$B$3:$AG$3</c:f>
              <c:numCache>
                <c:formatCode>0</c:formatCode>
                <c:ptCount val="32"/>
                <c:pt idx="0">
                  <c:v>721.01338750000104</c:v>
                </c:pt>
                <c:pt idx="1">
                  <c:v>721.01338750000104</c:v>
                </c:pt>
                <c:pt idx="2">
                  <c:v>721.01338750000104</c:v>
                </c:pt>
                <c:pt idx="3">
                  <c:v>721.01338750000104</c:v>
                </c:pt>
                <c:pt idx="4">
                  <c:v>721.01338750000104</c:v>
                </c:pt>
                <c:pt idx="5">
                  <c:v>721.01338750000104</c:v>
                </c:pt>
                <c:pt idx="6">
                  <c:v>721.01338750000104</c:v>
                </c:pt>
                <c:pt idx="7">
                  <c:v>721.01338750000104</c:v>
                </c:pt>
                <c:pt idx="8">
                  <c:v>721.01338750000104</c:v>
                </c:pt>
                <c:pt idx="9">
                  <c:v>721.01338750000104</c:v>
                </c:pt>
                <c:pt idx="10">
                  <c:v>721.01338750000104</c:v>
                </c:pt>
                <c:pt idx="11">
                  <c:v>721.01338750000104</c:v>
                </c:pt>
                <c:pt idx="12">
                  <c:v>721.01338750000104</c:v>
                </c:pt>
                <c:pt idx="13">
                  <c:v>721.01338750000104</c:v>
                </c:pt>
                <c:pt idx="14">
                  <c:v>721.01338750000104</c:v>
                </c:pt>
                <c:pt idx="15">
                  <c:v>721.01338750000104</c:v>
                </c:pt>
                <c:pt idx="16">
                  <c:v>721.01338750000104</c:v>
                </c:pt>
                <c:pt idx="17">
                  <c:v>721.01338750000104</c:v>
                </c:pt>
                <c:pt idx="18">
                  <c:v>721.01338750000104</c:v>
                </c:pt>
                <c:pt idx="19">
                  <c:v>721.01338750000104</c:v>
                </c:pt>
                <c:pt idx="20">
                  <c:v>721.01338750000104</c:v>
                </c:pt>
                <c:pt idx="21">
                  <c:v>721.01338750000104</c:v>
                </c:pt>
                <c:pt idx="22">
                  <c:v>721.01338750000104</c:v>
                </c:pt>
                <c:pt idx="23">
                  <c:v>721.01338750000104</c:v>
                </c:pt>
                <c:pt idx="24">
                  <c:v>721.01338750000104</c:v>
                </c:pt>
                <c:pt idx="25">
                  <c:v>721.01338750000104</c:v>
                </c:pt>
                <c:pt idx="26">
                  <c:v>721.01338750000104</c:v>
                </c:pt>
                <c:pt idx="27">
                  <c:v>721.01338750000104</c:v>
                </c:pt>
                <c:pt idx="28">
                  <c:v>721.01338750000104</c:v>
                </c:pt>
                <c:pt idx="29">
                  <c:v>721.01338750000104</c:v>
                </c:pt>
                <c:pt idx="30">
                  <c:v>721.01338750000104</c:v>
                </c:pt>
                <c:pt idx="31">
                  <c:v>721.01338750000104</c:v>
                </c:pt>
              </c:numCache>
            </c:numRef>
          </c:val>
          <c:smooth val="0"/>
          <c:extLst>
            <c:ext xmlns:c16="http://schemas.microsoft.com/office/drawing/2014/chart" uri="{C3380CC4-5D6E-409C-BE32-E72D297353CC}">
              <c16:uniqueId val="{00000002-1F79-49EC-A02B-E34446506E7B}"/>
            </c:ext>
          </c:extLst>
        </c:ser>
        <c:ser>
          <c:idx val="2"/>
          <c:order val="2"/>
          <c:tx>
            <c:strRef>
              <c:f>'CHIRPS-RFE'!$A$4</c:f>
              <c:strCache>
                <c:ptCount val="1"/>
              </c:strCache>
            </c:strRef>
          </c:tx>
          <c:marker>
            <c:symbol val="none"/>
          </c:marker>
          <c:cat>
            <c:numRef>
              <c:f>'CHIRPS-RFE'!$B$1:$AG$1</c:f>
              <c:numCache>
                <c:formatCode>General</c:formatCode>
                <c:ptCount val="32"/>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formatCode="0">
                  <c:v>2001</c:v>
                </c:pt>
                <c:pt idx="21" formatCode="0">
                  <c:v>2002</c:v>
                </c:pt>
                <c:pt idx="22" formatCode="0">
                  <c:v>2003</c:v>
                </c:pt>
                <c:pt idx="23" formatCode="0">
                  <c:v>2004</c:v>
                </c:pt>
                <c:pt idx="24" formatCode="0">
                  <c:v>2005</c:v>
                </c:pt>
                <c:pt idx="25" formatCode="0">
                  <c:v>2006</c:v>
                </c:pt>
                <c:pt idx="26" formatCode="0">
                  <c:v>2007</c:v>
                </c:pt>
                <c:pt idx="27" formatCode="0">
                  <c:v>2008</c:v>
                </c:pt>
                <c:pt idx="28" formatCode="0">
                  <c:v>2009</c:v>
                </c:pt>
                <c:pt idx="29" formatCode="0">
                  <c:v>2010</c:v>
                </c:pt>
                <c:pt idx="30" formatCode="0">
                  <c:v>2011</c:v>
                </c:pt>
                <c:pt idx="31" formatCode="0">
                  <c:v>2012</c:v>
                </c:pt>
              </c:numCache>
            </c:numRef>
          </c:cat>
          <c:val>
            <c:numRef>
              <c:f>'CHIRPS-RFE'!$B$4:$AG$4</c:f>
              <c:numCache>
                <c:formatCode>General</c:formatCode>
                <c:ptCount val="32"/>
              </c:numCache>
            </c:numRef>
          </c:val>
          <c:smooth val="0"/>
          <c:extLst>
            <c:ext xmlns:c16="http://schemas.microsoft.com/office/drawing/2014/chart" uri="{C3380CC4-5D6E-409C-BE32-E72D297353CC}">
              <c16:uniqueId val="{00000003-1F79-49EC-A02B-E34446506E7B}"/>
            </c:ext>
          </c:extLst>
        </c:ser>
        <c:dLbls>
          <c:showLegendKey val="0"/>
          <c:showVal val="0"/>
          <c:showCatName val="0"/>
          <c:showSerName val="0"/>
          <c:showPercent val="0"/>
          <c:showBubbleSize val="0"/>
        </c:dLbls>
        <c:marker val="1"/>
        <c:smooth val="0"/>
        <c:axId val="-1900644768"/>
        <c:axId val="-1900645856"/>
      </c:lineChart>
      <c:catAx>
        <c:axId val="-1900644768"/>
        <c:scaling>
          <c:orientation val="minMax"/>
        </c:scaling>
        <c:delete val="0"/>
        <c:axPos val="b"/>
        <c:numFmt formatCode="General" sourceLinked="1"/>
        <c:majorTickMark val="none"/>
        <c:minorTickMark val="none"/>
        <c:tickLblPos val="nextTo"/>
        <c:crossAx val="-1900645856"/>
        <c:crosses val="autoZero"/>
        <c:auto val="1"/>
        <c:lblAlgn val="ctr"/>
        <c:lblOffset val="100"/>
        <c:noMultiLvlLbl val="0"/>
      </c:catAx>
      <c:valAx>
        <c:axId val="-1900645856"/>
        <c:scaling>
          <c:orientation val="minMax"/>
        </c:scaling>
        <c:delete val="0"/>
        <c:axPos val="l"/>
        <c:majorGridlines/>
        <c:numFmt formatCode="0" sourceLinked="1"/>
        <c:majorTickMark val="none"/>
        <c:minorTickMark val="none"/>
        <c:tickLblPos val="nextTo"/>
        <c:spPr>
          <a:ln w="9525">
            <a:noFill/>
          </a:ln>
        </c:spPr>
        <c:crossAx val="-1900644768"/>
        <c:crosses val="autoZero"/>
        <c:crossBetween val="between"/>
      </c:valAx>
    </c:plotArea>
    <c:legend>
      <c:legendPos val="b"/>
      <c:legendEntry>
        <c:idx val="3"/>
        <c:delete val="1"/>
      </c:legendEntry>
      <c:layout>
        <c:manualLayout>
          <c:xMode val="edge"/>
          <c:yMode val="edge"/>
          <c:x val="0.28334536799841598"/>
          <c:y val="0.90885969805545397"/>
          <c:w val="0.37916966713493699"/>
          <c:h val="6.8433671608487706E-2"/>
        </c:manualLayout>
      </c:layout>
      <c:overlay val="0"/>
    </c:legend>
    <c:plotVisOnly val="1"/>
    <c:dispBlanksAs val="gap"/>
    <c:showDLblsOverMax val="0"/>
  </c:chart>
  <c:spPr>
    <a:solidFill>
      <a:schemeClr val="bg1"/>
    </a:solidFill>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733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5513" y="4387850"/>
            <a:ext cx="5099050" cy="415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746" tIns="45068" rIns="91746" bIns="4506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5235" name="Rectangle 3"/>
          <p:cNvSpPr>
            <a:spLocks noGrp="1" noRot="1" noChangeAspect="1" noChangeArrowheads="1" noTextEdit="1"/>
          </p:cNvSpPr>
          <p:nvPr>
            <p:ph type="sldImg" idx="2"/>
          </p:nvPr>
        </p:nvSpPr>
        <p:spPr bwMode="auto">
          <a:xfrm>
            <a:off x="1166813" y="692150"/>
            <a:ext cx="4618037" cy="3463925"/>
          </a:xfrm>
          <a:prstGeom prst="rect">
            <a:avLst/>
          </a:prstGeom>
          <a:noFill/>
          <a:ln w="12700">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Tree>
    <p:extLst>
      <p:ext uri="{BB962C8B-B14F-4D97-AF65-F5344CB8AC3E}">
        <p14:creationId xmlns:p14="http://schemas.microsoft.com/office/powerpoint/2010/main" val="529718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1075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https://data.chc.ucsb.edu/people/pete/chirps.monthly.station.density.Oct.Loop.gif</a:t>
            </a:r>
          </a:p>
        </p:txBody>
      </p:sp>
    </p:spTree>
    <p:extLst>
      <p:ext uri="{BB962C8B-B14F-4D97-AF65-F5344CB8AC3E}">
        <p14:creationId xmlns:p14="http://schemas.microsoft.com/office/powerpoint/2010/main" val="97947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672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2124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xfrm>
            <a:off x="926677" y="4387136"/>
            <a:ext cx="5096722" cy="4156234"/>
          </a:xfrm>
          <a:noFill/>
          <a:ln/>
        </p:spPr>
        <p:txBody>
          <a:bodyPr/>
          <a:lstStyle/>
          <a:p>
            <a:r>
              <a:rPr lang="en-US" dirty="0">
                <a:latin typeface="Arial" pitchFamily="34" charset="0"/>
              </a:rPr>
              <a:t>GDAS GCM; </a:t>
            </a:r>
            <a:r>
              <a:rPr lang="en-US" dirty="0" err="1">
                <a:latin typeface="Arial" pitchFamily="34" charset="0"/>
              </a:rPr>
              <a:t>RefET</a:t>
            </a:r>
            <a:r>
              <a:rPr lang="en-US" dirty="0">
                <a:latin typeface="Arial" pitchFamily="34" charset="0"/>
              </a:rPr>
              <a:t> from PSL</a:t>
            </a:r>
          </a:p>
        </p:txBody>
      </p:sp>
    </p:spTree>
    <p:extLst>
      <p:ext uri="{BB962C8B-B14F-4D97-AF65-F5344CB8AC3E}">
        <p14:creationId xmlns:p14="http://schemas.microsoft.com/office/powerpoint/2010/main" val="4158874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9076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FLDAS: FEWS NET Land Data Assimilation System, a custom instance of NASA LIS (Land Information System)</a:t>
            </a:r>
          </a:p>
        </p:txBody>
      </p:sp>
    </p:spTree>
    <p:extLst>
      <p:ext uri="{BB962C8B-B14F-4D97-AF65-F5344CB8AC3E}">
        <p14:creationId xmlns:p14="http://schemas.microsoft.com/office/powerpoint/2010/main" val="2700712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1d1a2378fd_0_0:notes"/>
          <p:cNvSpPr txBox="1">
            <a:spLocks noGrp="1"/>
          </p:cNvSpPr>
          <p:nvPr>
            <p:ph type="body" idx="1"/>
          </p:nvPr>
        </p:nvSpPr>
        <p:spPr>
          <a:xfrm>
            <a:off x="925513" y="4387850"/>
            <a:ext cx="5099100" cy="4156200"/>
          </a:xfrm>
          <a:prstGeom prst="rect">
            <a:avLst/>
          </a:prstGeom>
          <a:noFill/>
          <a:ln>
            <a:noFill/>
          </a:ln>
        </p:spPr>
        <p:txBody>
          <a:bodyPr spcFirstLastPara="1" wrap="square" lIns="91725" tIns="45050" rIns="91725" bIns="45050" anchor="t" anchorCtr="0">
            <a:noAutofit/>
          </a:bodyPr>
          <a:lstStyle/>
          <a:p>
            <a:pPr marL="0" lvl="0" indent="0" algn="l" rtl="0">
              <a:lnSpc>
                <a:spcPct val="100000"/>
              </a:lnSpc>
              <a:spcBef>
                <a:spcPts val="360"/>
              </a:spcBef>
              <a:spcAft>
                <a:spcPts val="0"/>
              </a:spcAft>
              <a:buSzPts val="1400"/>
              <a:buNone/>
            </a:pPr>
            <a:endParaRPr/>
          </a:p>
        </p:txBody>
      </p:sp>
      <p:sp>
        <p:nvSpPr>
          <p:cNvPr id="280" name="Google Shape;280;g11d1a2378fd_0_0: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11d1a2378fd_0_5:notes"/>
          <p:cNvSpPr txBox="1">
            <a:spLocks noGrp="1"/>
          </p:cNvSpPr>
          <p:nvPr>
            <p:ph type="body" idx="1"/>
          </p:nvPr>
        </p:nvSpPr>
        <p:spPr>
          <a:xfrm>
            <a:off x="925513" y="4387850"/>
            <a:ext cx="5099100" cy="4156200"/>
          </a:xfrm>
          <a:prstGeom prst="rect">
            <a:avLst/>
          </a:prstGeom>
          <a:noFill/>
          <a:ln>
            <a:noFill/>
          </a:ln>
        </p:spPr>
        <p:txBody>
          <a:bodyPr spcFirstLastPara="1" wrap="square" lIns="91725" tIns="45050" rIns="91725" bIns="45050" anchor="t" anchorCtr="0">
            <a:noAutofit/>
          </a:bodyPr>
          <a:lstStyle/>
          <a:p>
            <a:pPr marL="0" lvl="0" indent="0" algn="l" rtl="0">
              <a:lnSpc>
                <a:spcPct val="100000"/>
              </a:lnSpc>
              <a:spcBef>
                <a:spcPts val="360"/>
              </a:spcBef>
              <a:spcAft>
                <a:spcPts val="0"/>
              </a:spcAft>
              <a:buSzPts val="1400"/>
              <a:buNone/>
            </a:pPr>
            <a:endParaRPr/>
          </a:p>
        </p:txBody>
      </p:sp>
      <p:sp>
        <p:nvSpPr>
          <p:cNvPr id="286" name="Google Shape;286;g11d1a2378fd_0_5: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1d1a2378fd_0_166:notes"/>
          <p:cNvSpPr txBox="1">
            <a:spLocks noGrp="1"/>
          </p:cNvSpPr>
          <p:nvPr>
            <p:ph type="body" idx="1"/>
          </p:nvPr>
        </p:nvSpPr>
        <p:spPr>
          <a:xfrm>
            <a:off x="925513" y="4387850"/>
            <a:ext cx="5099100" cy="4156200"/>
          </a:xfrm>
          <a:prstGeom prst="rect">
            <a:avLst/>
          </a:prstGeom>
          <a:noFill/>
          <a:ln>
            <a:noFill/>
          </a:ln>
        </p:spPr>
        <p:txBody>
          <a:bodyPr spcFirstLastPara="1" wrap="square" lIns="91725" tIns="45050" rIns="91725" bIns="45050" anchor="t" anchorCtr="0">
            <a:noAutofit/>
          </a:bodyPr>
          <a:lstStyle/>
          <a:p>
            <a:pPr marL="0" lvl="0" indent="0" algn="l" rtl="0">
              <a:lnSpc>
                <a:spcPct val="100000"/>
              </a:lnSpc>
              <a:spcBef>
                <a:spcPts val="360"/>
              </a:spcBef>
              <a:spcAft>
                <a:spcPts val="0"/>
              </a:spcAft>
              <a:buSzPts val="1400"/>
              <a:buNone/>
            </a:pPr>
            <a:endParaRPr/>
          </a:p>
        </p:txBody>
      </p:sp>
      <p:sp>
        <p:nvSpPr>
          <p:cNvPr id="292" name="Google Shape;292;g11d1a2378fd_0_166:notes"/>
          <p:cNvSpPr>
            <a:spLocks noGrp="1" noRot="1" noChangeAspect="1"/>
          </p:cNvSpPr>
          <p:nvPr>
            <p:ph type="sldImg" idx="2"/>
          </p:nvPr>
        </p:nvSpPr>
        <p:spPr>
          <a:xfrm>
            <a:off x="1166813" y="692150"/>
            <a:ext cx="4617900" cy="3463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11d1a2378fd_0_83:notes"/>
          <p:cNvSpPr txBox="1">
            <a:spLocks noGrp="1"/>
          </p:cNvSpPr>
          <p:nvPr>
            <p:ph type="body" idx="1"/>
          </p:nvPr>
        </p:nvSpPr>
        <p:spPr>
          <a:xfrm>
            <a:off x="925513" y="4387850"/>
            <a:ext cx="5099100" cy="4156200"/>
          </a:xfrm>
          <a:prstGeom prst="rect">
            <a:avLst/>
          </a:prstGeom>
          <a:noFill/>
          <a:ln>
            <a:noFill/>
          </a:ln>
        </p:spPr>
        <p:txBody>
          <a:bodyPr spcFirstLastPara="1" wrap="square" lIns="91725" tIns="45050" rIns="91725" bIns="45050" anchor="t" anchorCtr="0">
            <a:noAutofit/>
          </a:bodyPr>
          <a:lstStyle/>
          <a:p>
            <a:pPr marL="0" lvl="0" indent="0" algn="l" rtl="0">
              <a:lnSpc>
                <a:spcPct val="100000"/>
              </a:lnSpc>
              <a:spcBef>
                <a:spcPts val="360"/>
              </a:spcBef>
              <a:spcAft>
                <a:spcPts val="0"/>
              </a:spcAft>
              <a:buSzPts val="1400"/>
              <a:buNone/>
            </a:pPr>
            <a:endParaRPr/>
          </a:p>
        </p:txBody>
      </p:sp>
      <p:sp>
        <p:nvSpPr>
          <p:cNvPr id="298" name="Google Shape;298;g11d1a2378fd_0_83:notes"/>
          <p:cNvSpPr>
            <a:spLocks noGrp="1" noRot="1" noChangeAspect="1"/>
          </p:cNvSpPr>
          <p:nvPr>
            <p:ph type="sldImg" idx="2"/>
          </p:nvPr>
        </p:nvSpPr>
        <p:spPr>
          <a:xfrm>
            <a:off x="1166813" y="692150"/>
            <a:ext cx="4618037"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dk1"/>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dirty="0">
              <a:latin typeface="Arial" pitchFamily="34" charset="0"/>
            </a:endParaRPr>
          </a:p>
        </p:txBody>
      </p:sp>
    </p:spTree>
    <p:extLst>
      <p:ext uri="{BB962C8B-B14F-4D97-AF65-F5344CB8AC3E}">
        <p14:creationId xmlns:p14="http://schemas.microsoft.com/office/powerpoint/2010/main" val="3988345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1200"/>
              </a:spcAft>
              <a:buClrTx/>
              <a:buSzTx/>
              <a:buFontTx/>
              <a:buNone/>
              <a:tabLst/>
              <a:defRPr/>
            </a:pPr>
            <a:r>
              <a:rPr lang="en-US" sz="1200" kern="1200" dirty="0">
                <a:solidFill>
                  <a:schemeClr val="tx1"/>
                </a:solidFill>
                <a:effectLst/>
                <a:latin typeface="+mn-lt"/>
                <a:ea typeface="ＭＳ Ｐゴシック" panose="020B0600070205080204" pitchFamily="34" charset="-128"/>
                <a:cs typeface="ＭＳ Ｐゴシック" charset="0"/>
              </a:rPr>
              <a:t>This refers to the fluctuation of climate over seasons and years (e.g., from year to year). When talking about climate variability we need to take into account two dimensions, one is the spatial variability which refers to the changes of the climate across a landscape it could be a crop</a:t>
            </a:r>
            <a:r>
              <a:rPr lang="en-US" sz="1200" kern="1200" baseline="0" dirty="0">
                <a:solidFill>
                  <a:schemeClr val="tx1"/>
                </a:solidFill>
                <a:effectLst/>
                <a:latin typeface="+mn-lt"/>
                <a:ea typeface="ＭＳ Ｐゴシック" panose="020B0600070205080204" pitchFamily="34" charset="-128"/>
                <a:cs typeface="ＭＳ Ｐゴシック" charset="0"/>
              </a:rPr>
              <a:t> region, a country or so on</a:t>
            </a:r>
            <a:r>
              <a:rPr lang="en-US" sz="1200" kern="1200" dirty="0">
                <a:solidFill>
                  <a:schemeClr val="tx1"/>
                </a:solidFill>
                <a:effectLst/>
                <a:latin typeface="+mn-lt"/>
                <a:ea typeface="ＭＳ Ｐゴシック" panose="020B0600070205080204" pitchFamily="34" charset="-128"/>
                <a:cs typeface="ＭＳ Ｐゴシック" charset="0"/>
              </a:rPr>
              <a:t>. This map shows how average rainfall values (one</a:t>
            </a:r>
            <a:r>
              <a:rPr lang="en-US" sz="1200" kern="1200" baseline="0" dirty="0">
                <a:solidFill>
                  <a:schemeClr val="tx1"/>
                </a:solidFill>
                <a:effectLst/>
                <a:latin typeface="+mn-lt"/>
                <a:ea typeface="ＭＳ Ｐゴシック" panose="020B0600070205080204" pitchFamily="34" charset="-128"/>
                <a:cs typeface="ＭＳ Ｐゴシック" charset="0"/>
              </a:rPr>
              <a:t> of the climate variables) </a:t>
            </a:r>
            <a:r>
              <a:rPr lang="en-US" sz="1200" kern="1200" dirty="0">
                <a:solidFill>
                  <a:schemeClr val="tx1"/>
                </a:solidFill>
                <a:effectLst/>
                <a:latin typeface="+mn-lt"/>
                <a:ea typeface="ＭＳ Ｐゴシック" panose="020B0600070205080204" pitchFamily="34" charset="-128"/>
                <a:cs typeface="ＭＳ Ｐゴシック" charset="0"/>
              </a:rPr>
              <a:t>change from one place to another across southern Africa.  Spatial variability</a:t>
            </a:r>
            <a:r>
              <a:rPr lang="en-US" sz="1200" kern="1200" baseline="0" dirty="0">
                <a:solidFill>
                  <a:schemeClr val="tx1"/>
                </a:solidFill>
                <a:effectLst/>
                <a:latin typeface="+mn-lt"/>
                <a:ea typeface="ＭＳ Ｐゴシック" panose="020B0600070205080204" pitchFamily="34" charset="-128"/>
                <a:cs typeface="ＭＳ Ｐゴシック" charset="0"/>
              </a:rPr>
              <a:t> could also be analyzed across all time scales, daily, dekads, months, etc.</a:t>
            </a:r>
            <a:endParaRPr lang="en-US" sz="1200" kern="1200" dirty="0">
              <a:solidFill>
                <a:schemeClr val="tx1"/>
              </a:solidFill>
              <a:effectLst/>
              <a:latin typeface="+mn-lt"/>
              <a:ea typeface="ＭＳ Ｐゴシック" panose="020B0600070205080204" pitchFamily="34" charset="-128"/>
              <a:cs typeface="ＭＳ Ｐゴシック" charset="0"/>
            </a:endParaRPr>
          </a:p>
          <a:p>
            <a:pPr eaLnBrk="1" hangingPunct="1">
              <a:spcBef>
                <a:spcPct val="0"/>
              </a:spcBef>
              <a:spcAft>
                <a:spcPts val="1200"/>
              </a:spcAft>
            </a:pPr>
            <a:r>
              <a:rPr lang="en-US" altLang="en-US" sz="1200" b="1" dirty="0">
                <a:solidFill>
                  <a:prstClr val="black"/>
                </a:solidFill>
                <a:latin typeface="Tw Cen MT" panose="020B0602020104020603" pitchFamily="34" charset="0"/>
              </a:rPr>
              <a:t>Spatial variability: </a:t>
            </a:r>
            <a:r>
              <a:rPr lang="en-US" altLang="en-US" sz="1200" dirty="0">
                <a:solidFill>
                  <a:prstClr val="black"/>
                </a:solidFill>
                <a:latin typeface="Tw Cen MT" panose="020B0602020104020603" pitchFamily="34" charset="0"/>
              </a:rPr>
              <a:t>changes of a climate variable (e.g., rainfall, temperature) over a landscape (region, country, state); this applies to any time scale (daily, monthly, annual, etc.)</a:t>
            </a:r>
          </a:p>
          <a:p>
            <a:pPr eaLnBrk="1" hangingPunct="1">
              <a:spcBef>
                <a:spcPct val="0"/>
              </a:spcBef>
              <a:spcAft>
                <a:spcPts val="1200"/>
              </a:spcAft>
            </a:pPr>
            <a:endParaRPr lang="en-US" altLang="en-US" sz="1200" dirty="0">
              <a:solidFill>
                <a:prstClr val="black"/>
              </a:solidFill>
              <a:latin typeface="Tw Cen MT" panose="020B0602020104020603" pitchFamily="34" charset="0"/>
            </a:endParaRPr>
          </a:p>
          <a:p>
            <a:pPr marL="0" marR="0" indent="0" algn="l" defTabSz="914400" rtl="0" eaLnBrk="1" fontAlgn="auto" latinLnBrk="0" hangingPunct="1">
              <a:lnSpc>
                <a:spcPct val="100000"/>
              </a:lnSpc>
              <a:spcBef>
                <a:spcPct val="0"/>
              </a:spcBef>
              <a:spcAft>
                <a:spcPts val="1200"/>
              </a:spcAft>
              <a:buClrTx/>
              <a:buSzTx/>
              <a:buFontTx/>
              <a:buNone/>
              <a:tabLst/>
              <a:defRPr/>
            </a:pPr>
            <a:r>
              <a:rPr lang="en-US" sz="1200" kern="1200" dirty="0">
                <a:solidFill>
                  <a:schemeClr val="tx1"/>
                </a:solidFill>
                <a:effectLst/>
                <a:latin typeface="+mn-lt"/>
                <a:ea typeface="ＭＳ Ｐゴシック" panose="020B0600070205080204" pitchFamily="34" charset="-128"/>
                <a:cs typeface="ＭＳ Ｐゴシック" charset="0"/>
              </a:rPr>
              <a:t>Another dimension of the climate variability is time.  This refers to changes of climate over time;</a:t>
            </a:r>
            <a:r>
              <a:rPr lang="en-US" sz="1200" kern="1200" baseline="0" dirty="0">
                <a:solidFill>
                  <a:schemeClr val="tx1"/>
                </a:solidFill>
                <a:effectLst/>
                <a:latin typeface="+mn-lt"/>
                <a:ea typeface="ＭＳ Ｐゴシック" panose="020B0600070205080204" pitchFamily="34" charset="-128"/>
                <a:cs typeface="ＭＳ Ｐゴシック" charset="0"/>
              </a:rPr>
              <a:t> </a:t>
            </a:r>
            <a:r>
              <a:rPr lang="en-US" sz="1200" kern="1200" dirty="0">
                <a:solidFill>
                  <a:schemeClr val="tx1"/>
                </a:solidFill>
                <a:effectLst/>
                <a:latin typeface="+mn-lt"/>
                <a:ea typeface="ＭＳ Ｐゴシック" panose="020B0600070205080204" pitchFamily="34" charset="-128"/>
                <a:cs typeface="ＭＳ Ｐゴシック" charset="0"/>
              </a:rPr>
              <a:t>it could be changes within a season/year, or changes</a:t>
            </a:r>
            <a:r>
              <a:rPr lang="en-US" sz="1200" kern="1200" baseline="0" dirty="0">
                <a:solidFill>
                  <a:schemeClr val="tx1"/>
                </a:solidFill>
                <a:effectLst/>
                <a:latin typeface="+mn-lt"/>
                <a:ea typeface="ＭＳ Ｐゴシック" panose="020B0600070205080204" pitchFamily="34" charset="-128"/>
                <a:cs typeface="ＭＳ Ｐゴシック" charset="0"/>
              </a:rPr>
              <a:t> from season to season (or year to year).  It can refer to changes in the mean value, the minimum or maximum, or the range (maximum minus minimum).  </a:t>
            </a:r>
            <a:r>
              <a:rPr lang="en-US" sz="1200" kern="1200" dirty="0">
                <a:solidFill>
                  <a:schemeClr val="tx1"/>
                </a:solidFill>
                <a:effectLst/>
                <a:latin typeface="+mn-lt"/>
                <a:ea typeface="ＭＳ Ｐゴシック" panose="020B0600070205080204" pitchFamily="34" charset="-128"/>
                <a:cs typeface="ＭＳ Ｐゴシック" charset="0"/>
              </a:rPr>
              <a:t>We refer to changes within a season or year as INTRA-annual variability</a:t>
            </a:r>
            <a:r>
              <a:rPr lang="en-US" sz="1200" kern="1200" baseline="0" dirty="0">
                <a:solidFill>
                  <a:schemeClr val="tx1"/>
                </a:solidFill>
                <a:effectLst/>
                <a:latin typeface="+mn-lt"/>
                <a:ea typeface="ＭＳ Ｐゴシック" panose="020B0600070205080204" pitchFamily="34" charset="-128"/>
                <a:cs typeface="ＭＳ Ｐゴシック" charset="0"/>
              </a:rPr>
              <a:t> (e.g., changes in rainfall from May to June to July) </a:t>
            </a:r>
            <a:r>
              <a:rPr lang="en-US" sz="1200" kern="1200" dirty="0">
                <a:solidFill>
                  <a:schemeClr val="tx1"/>
                </a:solidFill>
                <a:effectLst/>
                <a:latin typeface="+mn-lt"/>
                <a:ea typeface="ＭＳ Ｐゴシック" panose="020B0600070205080204" pitchFamily="34" charset="-128"/>
                <a:cs typeface="ＭＳ Ｐゴシック" charset="0"/>
              </a:rPr>
              <a:t>and changes between years as INTER-annual variability (e.g., changes from 2001</a:t>
            </a:r>
            <a:r>
              <a:rPr lang="en-US" sz="1200" kern="1200" baseline="0" dirty="0">
                <a:solidFill>
                  <a:schemeClr val="tx1"/>
                </a:solidFill>
                <a:effectLst/>
                <a:latin typeface="+mn-lt"/>
                <a:ea typeface="ＭＳ Ｐゴシック" panose="020B0600070205080204" pitchFamily="34" charset="-128"/>
                <a:cs typeface="ＭＳ Ｐゴシック" charset="0"/>
              </a:rPr>
              <a:t> to 2002 to 2003, etc.).  Over the long term, inter-annual variability can also provide a trend or tendency (e.g., decreasing rainfall over the period 1981 – 2013).</a:t>
            </a:r>
            <a:endParaRPr lang="en-US" sz="1200" kern="1200" dirty="0">
              <a:solidFill>
                <a:schemeClr val="tx1"/>
              </a:solidFill>
              <a:effectLst/>
              <a:latin typeface="+mn-lt"/>
              <a:ea typeface="ＭＳ Ｐゴシック" panose="020B0600070205080204" pitchFamily="34" charset="-128"/>
              <a:cs typeface="ＭＳ Ｐゴシック" charset="0"/>
            </a:endParaRPr>
          </a:p>
          <a:p>
            <a:pPr marL="0" marR="0" indent="0" algn="l" defTabSz="914400" rtl="0" eaLnBrk="1" fontAlgn="auto" latinLnBrk="0" hangingPunct="1">
              <a:lnSpc>
                <a:spcPct val="100000"/>
              </a:lnSpc>
              <a:spcBef>
                <a:spcPct val="0"/>
              </a:spcBef>
              <a:spcAft>
                <a:spcPts val="1200"/>
              </a:spcAft>
              <a:buClrTx/>
              <a:buSzTx/>
              <a:buFontTx/>
              <a:buNone/>
              <a:tabLst/>
              <a:defRPr/>
            </a:pPr>
            <a:endParaRPr lang="en-US" sz="1200" kern="1200" dirty="0">
              <a:solidFill>
                <a:schemeClr val="tx1"/>
              </a:solidFill>
              <a:effectLst/>
              <a:latin typeface="+mn-lt"/>
              <a:ea typeface="ＭＳ Ｐゴシック" panose="020B0600070205080204" pitchFamily="34" charset="-128"/>
              <a:cs typeface="ＭＳ Ｐゴシック" charset="0"/>
            </a:endParaRPr>
          </a:p>
          <a:p>
            <a:pPr eaLnBrk="1" hangingPunct="1">
              <a:spcBef>
                <a:spcPct val="0"/>
              </a:spcBef>
              <a:spcAft>
                <a:spcPts val="1200"/>
              </a:spcAft>
            </a:pPr>
            <a:endParaRPr lang="en-US" altLang="en-US" sz="1200" dirty="0">
              <a:solidFill>
                <a:prstClr val="black"/>
              </a:solidFill>
              <a:latin typeface="Tw Cen MT" panose="020B0602020104020603" pitchFamily="34" charset="0"/>
            </a:endParaRPr>
          </a:p>
          <a:p>
            <a:pPr eaLnBrk="1" hangingPunct="1">
              <a:spcBef>
                <a:spcPct val="0"/>
              </a:spcBef>
              <a:spcAft>
                <a:spcPts val="1200"/>
              </a:spcAft>
            </a:pPr>
            <a:endParaRPr lang="en-US" altLang="en-US" sz="1200" dirty="0">
              <a:solidFill>
                <a:prstClr val="black"/>
              </a:solidFill>
              <a:latin typeface="Tw Cen MT" panose="020B0602020104020603" pitchFamily="34" charset="0"/>
            </a:endParaRPr>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8875"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4013"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7563"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47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19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591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63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6B63A11-DEE2-4CE8-82DA-B2386CCA844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637219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panose="020B0600070205080204" pitchFamily="34" charset="-128"/>
                <a:cs typeface="ＭＳ Ｐゴシック" charset="0"/>
              </a:rPr>
              <a:t>With this information that we are gathering about our area of concern, we are building our knowledge about the area so that we can start making initial assumptions.  So, an initial assumption would be:</a:t>
            </a:r>
          </a:p>
          <a:p>
            <a:r>
              <a:rPr lang="en-US" sz="1200" kern="1200" dirty="0">
                <a:solidFill>
                  <a:schemeClr val="tx1"/>
                </a:solidFill>
                <a:effectLst/>
                <a:latin typeface="+mn-lt"/>
                <a:ea typeface="ＭＳ Ｐゴシック" panose="020B0600070205080204" pitchFamily="34" charset="-128"/>
                <a:cs typeface="ＭＳ Ｐゴシック" charset="0"/>
              </a:rPr>
              <a:t>“Based on climatology, rainfall during the first rainy season will begin in October and end in February, with average cumulative rainfall of approximately 250 mm.  Most rainfall is received in November.“</a:t>
            </a:r>
          </a:p>
          <a:p>
            <a:endParaRPr lang="en-US" altLang="en-US" dirty="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8875"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4013"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7563"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47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19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591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63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7D4B3B4-E6FC-4977-8C22-7F1A5C188D80}"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305076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ＭＳ Ｐゴシック" panose="020B0600070205080204" pitchFamily="34" charset="-128"/>
                <a:cs typeface="ＭＳ Ｐゴシック" charset="0"/>
              </a:rPr>
              <a:t>Before starting to measure variability  let’s use what we have to continue building our </a:t>
            </a:r>
            <a:r>
              <a:rPr lang="en-US" sz="1200" kern="1200" dirty="0" err="1">
                <a:solidFill>
                  <a:schemeClr val="tx1"/>
                </a:solidFill>
                <a:effectLst/>
                <a:latin typeface="+mn-lt"/>
                <a:ea typeface="ＭＳ Ｐゴシック" panose="020B0600070205080204" pitchFamily="34" charset="-128"/>
                <a:cs typeface="ＭＳ Ｐゴシック" charset="0"/>
              </a:rPr>
              <a:t>agroclimatological</a:t>
            </a:r>
            <a:r>
              <a:rPr lang="en-US" sz="1200" kern="1200" baseline="0" dirty="0">
                <a:solidFill>
                  <a:schemeClr val="tx1"/>
                </a:solidFill>
                <a:effectLst/>
                <a:latin typeface="+mn-lt"/>
                <a:ea typeface="ＭＳ Ｐゴシック" panose="020B0600070205080204" pitchFamily="34" charset="-128"/>
                <a:cs typeface="ＭＳ Ｐゴシック" charset="0"/>
              </a:rPr>
              <a:t> knowledge base</a:t>
            </a:r>
            <a:r>
              <a:rPr lang="en-US" sz="1200" kern="1200" dirty="0">
                <a:solidFill>
                  <a:schemeClr val="tx1"/>
                </a:solidFill>
                <a:effectLst/>
                <a:latin typeface="+mn-lt"/>
                <a:ea typeface="ＭＳ Ｐゴシック" panose="020B0600070205080204" pitchFamily="34" charset="-128"/>
                <a:cs typeface="ＭＳ Ｐゴシック" charset="0"/>
              </a:rPr>
              <a:t> about our area of concern.</a:t>
            </a:r>
          </a:p>
          <a:p>
            <a:endParaRPr lang="en-US" sz="1200" kern="1200" dirty="0">
              <a:solidFill>
                <a:schemeClr val="tx1"/>
              </a:solidFill>
              <a:effectLst/>
              <a:latin typeface="+mn-lt"/>
              <a:ea typeface="ＭＳ Ｐゴシック" panose="020B0600070205080204" pitchFamily="34" charset="-128"/>
              <a:cs typeface="ＭＳ Ｐゴシック" charset="0"/>
            </a:endParaRPr>
          </a:p>
          <a:p>
            <a:r>
              <a:rPr lang="en-US" sz="1200" b="1" kern="1200" dirty="0">
                <a:solidFill>
                  <a:schemeClr val="tx1"/>
                </a:solidFill>
                <a:effectLst/>
                <a:latin typeface="+mn-lt"/>
                <a:ea typeface="ＭＳ Ｐゴシック" panose="020B0600070205080204" pitchFamily="34" charset="-128"/>
                <a:cs typeface="ＭＳ Ｐゴシック" charset="0"/>
              </a:rPr>
              <a:t>EXPLAIN THAT SD</a:t>
            </a:r>
            <a:r>
              <a:rPr lang="en-US" sz="1200" b="1" kern="1200" baseline="0" dirty="0">
                <a:solidFill>
                  <a:schemeClr val="tx1"/>
                </a:solidFill>
                <a:effectLst/>
                <a:latin typeface="+mn-lt"/>
                <a:ea typeface="ＭＳ Ｐゴシック" panose="020B0600070205080204" pitchFamily="34" charset="-128"/>
                <a:cs typeface="ＭＳ Ｐゴシック" charset="0"/>
              </a:rPr>
              <a:t> AND CV ARE USED TO MEASURE INTER-ANNUAL VARIABILITY, BUT THAT THOSE TOPICS ARE COVERED IN THE FULL/ADVANCED TRAINING ON BUILDING AGROCLIMATOLOGY ASSUMPTIONS.  </a:t>
            </a:r>
            <a:endParaRPr lang="en-US" sz="1200" b="1" kern="1200" dirty="0">
              <a:solidFill>
                <a:schemeClr val="tx1"/>
              </a:solidFill>
              <a:effectLst/>
              <a:latin typeface="+mn-lt"/>
              <a:ea typeface="ＭＳ Ｐゴシック" panose="020B0600070205080204" pitchFamily="34" charset="-128"/>
              <a:cs typeface="ＭＳ Ｐゴシック" charset="0"/>
            </a:endParaRPr>
          </a:p>
          <a:p>
            <a:endParaRPr lang="en-US" altLang="en-US" b="1"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54063" indent="-2889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58875" indent="-23177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24013" indent="-23177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87563" indent="-23177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447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30019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591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916363" indent="-23177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1BBA835-1F03-4A3B-AC98-722716132B81}"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021505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r>
              <a:rPr lang="en-US"/>
              <a:t>Dekadal rainfall series from the map viewers shows seasonal distribution of rainfall and general consistency in the seasonality for each region.</a:t>
            </a:r>
          </a:p>
          <a:p>
            <a:endParaRPr lang="en-US"/>
          </a:p>
        </p:txBody>
      </p:sp>
    </p:spTree>
    <p:extLst>
      <p:ext uri="{BB962C8B-B14F-4D97-AF65-F5344CB8AC3E}">
        <p14:creationId xmlns:p14="http://schemas.microsoft.com/office/powerpoint/2010/main" val="1283584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r>
              <a:rPr lang="en-US"/>
              <a:t>Shows consistency in SOS timing for northern Zimbabwe, but more variability throughout the other two regions.</a:t>
            </a:r>
          </a:p>
          <a:p>
            <a:endParaRPr lang="en-US"/>
          </a:p>
        </p:txBody>
      </p:sp>
    </p:spTree>
    <p:extLst>
      <p:ext uri="{BB962C8B-B14F-4D97-AF65-F5344CB8AC3E}">
        <p14:creationId xmlns:p14="http://schemas.microsoft.com/office/powerpoint/2010/main" val="2847074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a:t>A climate mode describes one aspect of the way Earth</a:t>
            </a:r>
            <a:r>
              <a:rPr lang="ja-JP" altLang="en-US"/>
              <a:t>’</a:t>
            </a:r>
            <a:r>
              <a:rPr lang="en-US" altLang="ja-JP"/>
              <a:t>s climate behaves.  Since Earth</a:t>
            </a:r>
            <a:r>
              <a:rPr lang="ja-JP" altLang="en-US"/>
              <a:t>’</a:t>
            </a:r>
            <a:r>
              <a:rPr lang="en-US" altLang="ja-JP"/>
              <a:t>s climate is complex and behaves in many different ways that vary temporally and regionally we can understand the behavior of Earth</a:t>
            </a:r>
            <a:r>
              <a:rPr lang="ja-JP" altLang="en-US"/>
              <a:t>’</a:t>
            </a:r>
            <a:r>
              <a:rPr lang="en-US" altLang="ja-JP"/>
              <a:t>s climate in terms of many different climate modes.</a:t>
            </a:r>
          </a:p>
          <a:p>
            <a:pPr marL="171450" indent="-171450">
              <a:buFontTx/>
              <a:buChar char="-"/>
            </a:pPr>
            <a:r>
              <a:rPr lang="en-US" altLang="en-US"/>
              <a:t>Climate modes are identified and measured using variations of variables such as temperature and precipitation.  Other examples are wind direction and wind speed.</a:t>
            </a:r>
          </a:p>
          <a:p>
            <a:pPr marL="171450" indent="-171450">
              <a:buFontTx/>
              <a:buChar char="-"/>
            </a:pPr>
            <a:r>
              <a:rPr lang="en-US" altLang="en-US"/>
              <a:t>The identifiable characteristics of climate modes, such as temperature and precipitation, are used to understand the temporal changes and strength of the climate mode</a:t>
            </a:r>
          </a:p>
          <a:p>
            <a:pPr marL="171450" indent="-171450">
              <a:buFontTx/>
              <a:buChar char="-"/>
            </a:pPr>
            <a:r>
              <a:rPr lang="en-US" altLang="en-US"/>
              <a:t>There are many climate modes.  The most important climate mode is perhaps ENSO.  Other climate modes important to us are the Indian Ocean dipole.</a:t>
            </a:r>
          </a:p>
          <a:p>
            <a:pPr marL="171450" indent="-171450">
              <a:buFontTx/>
              <a:buChar char="-"/>
            </a:pPr>
            <a:endParaRPr lang="en-US" altLang="en-US"/>
          </a:p>
          <a:p>
            <a:pPr marL="171450" indent="-171450" eaLnBrk="1" hangingPunct="1">
              <a:spcBef>
                <a:spcPct val="0"/>
              </a:spcBef>
            </a:pPr>
            <a:endParaRPr lang="en-US" altLang="en-US"/>
          </a:p>
          <a:p>
            <a:pPr marL="171450" indent="-171450" eaLnBrk="1" hangingPunct="1">
              <a:spcBef>
                <a:spcPct val="0"/>
              </a:spcBef>
            </a:pPr>
            <a:endParaRPr lang="en-US" altLang="en-US"/>
          </a:p>
          <a:p>
            <a:pPr marL="171450" indent="-171450" eaLnBrk="1" hangingPunct="1">
              <a:spcBef>
                <a:spcPct val="0"/>
              </a:spcBef>
            </a:pPr>
            <a:r>
              <a:rPr lang="en-US" altLang="en-US"/>
              <a:t> </a:t>
            </a:r>
            <a:r>
              <a:rPr lang="en-US" altLang="en-US" b="1"/>
              <a:t> </a:t>
            </a:r>
            <a:endParaRPr lang="en-US" altLang="en-US"/>
          </a:p>
          <a:p>
            <a:pPr marL="171450" indent="-171450" eaLnBrk="1" hangingPunct="1">
              <a:spcBef>
                <a:spcPct val="0"/>
              </a:spcBef>
            </a:pPr>
            <a:endParaRPr lang="en-US" altLang="en-US"/>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FCC84A-B6BE-427B-BAB5-F04EB891A88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213928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6FCC84A-B6BE-427B-BAB5-F04EB891A88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06153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dirty="0"/>
              <a:t>Sea Surface Temperatures (SST) exhibit some of the most regular and predictable changes in the Earth</a:t>
            </a:r>
            <a:r>
              <a:rPr lang="ja-JP" altLang="en-US"/>
              <a:t>’</a:t>
            </a:r>
            <a:r>
              <a:rPr lang="en-US" altLang="ja-JP" dirty="0"/>
              <a:t>s climate system.  ENSO and IOD are two great examples of regular and predictable changes in SSTs.</a:t>
            </a:r>
          </a:p>
          <a:p>
            <a:pPr marL="171450" indent="-171450">
              <a:buFontTx/>
              <a:buChar char="-"/>
            </a:pPr>
            <a:r>
              <a:rPr lang="en-US" altLang="en-US" dirty="0"/>
              <a:t>SSTs are also one of the main controls on how much energy makes it</a:t>
            </a:r>
            <a:r>
              <a:rPr lang="en-US" altLang="ja-JP" dirty="0"/>
              <a:t>s way into the atmosphere.</a:t>
            </a:r>
          </a:p>
          <a:p>
            <a:pPr marL="171450" indent="-171450">
              <a:buFontTx/>
              <a:buChar char="-"/>
            </a:pPr>
            <a:r>
              <a:rPr lang="en-US" altLang="en-US" dirty="0"/>
              <a:t>The amount of energy going into and out of the atmosphere as a result of SST changes is very important to the global atmospheric circulation which in turn are responsible for the behavior of the atmosphere and precipitation in your areas of focus.</a:t>
            </a:r>
          </a:p>
          <a:p>
            <a:pPr marL="171450" indent="-171450">
              <a:buFontTx/>
              <a:buChar char="-"/>
            </a:pPr>
            <a:r>
              <a:rPr lang="en-US" altLang="en-US" dirty="0"/>
              <a:t>Therefore, the regularity of the changes in SSTs and the important of SSTs with respect to changes in atmospheric circulation and precipitation make understanding the behavior of SST-based climate modes very important.</a:t>
            </a:r>
          </a:p>
          <a:p>
            <a:pPr marL="171450" indent="-171450"/>
            <a:endParaRPr lang="en-US" altLang="en-US" dirty="0"/>
          </a:p>
          <a:p>
            <a:pPr marL="171450" indent="-171450" eaLnBrk="1" hangingPunct="1">
              <a:spcBef>
                <a:spcPct val="0"/>
              </a:spcBef>
            </a:pPr>
            <a:endParaRPr lang="en-US" altLang="en-US" dirty="0"/>
          </a:p>
          <a:p>
            <a:pPr marL="171450" indent="-171450" eaLnBrk="1" hangingPunct="1">
              <a:spcBef>
                <a:spcPct val="0"/>
              </a:spcBef>
            </a:pPr>
            <a:endParaRPr lang="en-US" altLang="en-US" dirty="0"/>
          </a:p>
          <a:p>
            <a:pPr marL="171450" indent="-171450" eaLnBrk="1" hangingPunct="1">
              <a:spcBef>
                <a:spcPct val="0"/>
              </a:spcBef>
            </a:pPr>
            <a:r>
              <a:rPr lang="en-US" altLang="en-US" dirty="0"/>
              <a:t> </a:t>
            </a:r>
            <a:r>
              <a:rPr lang="en-US" altLang="en-US" b="1" dirty="0"/>
              <a:t> </a:t>
            </a:r>
            <a:endParaRPr lang="en-US" altLang="en-US" dirty="0"/>
          </a:p>
          <a:p>
            <a:pPr marL="171450" indent="-171450"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5E184D-0338-4035-8EF8-AA076264773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58264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p:txBody>
          <a:bodyPr wrap="square" numCol="1" anchor="t" anchorCtr="0" compatLnSpc="1">
            <a:prstTxWarp prst="textNoShape">
              <a:avLst/>
            </a:prstTxWarp>
          </a:bodyPr>
          <a:lstStyle/>
          <a:p>
            <a:pPr marL="171450" indent="-171450">
              <a:buFontTx/>
              <a:buChar char="-"/>
              <a:defRPr/>
            </a:pPr>
            <a:r>
              <a:rPr lang="en-US" dirty="0">
                <a:ea typeface="ＭＳ Ｐゴシック" charset="0"/>
                <a:cs typeface="+mn-cs"/>
              </a:rPr>
              <a:t>Here, we discuss five climate modes with strong influences on regions that we are interested in, namely, Africa, Central Asia and CAC.  </a:t>
            </a:r>
          </a:p>
          <a:p>
            <a:pPr marL="171450" indent="-171450">
              <a:buFontTx/>
              <a:buChar char="-"/>
              <a:defRPr/>
            </a:pPr>
            <a:r>
              <a:rPr lang="en-US" dirty="0">
                <a:ea typeface="ＭＳ Ｐゴシック" charset="0"/>
                <a:cs typeface="+mn-cs"/>
              </a:rPr>
              <a:t>Since these five climate modes can be predicted with some certainty, we can predict the future climate of our regions of interest.</a:t>
            </a:r>
          </a:p>
          <a:p>
            <a:pPr eaLnBrk="1" hangingPunct="1">
              <a:spcBef>
                <a:spcPct val="0"/>
              </a:spcBef>
              <a:defRPr/>
            </a:pPr>
            <a:endParaRPr lang="en-US" dirty="0">
              <a:ea typeface="ＭＳ Ｐゴシック" charset="0"/>
              <a:cs typeface="+mn-cs"/>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03FBD1-7416-47F1-9ED3-526E1561EDC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483883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 The simplest way to measure the strength of an El Nino or La Nina is by calculating averages of SST over the tropical Pacific Ocean</a:t>
            </a:r>
          </a:p>
          <a:p>
            <a:pPr>
              <a:buFontTx/>
              <a:buChar char="-"/>
            </a:pPr>
            <a:r>
              <a:rPr lang="en-US" altLang="en-US" dirty="0"/>
              <a:t> These averages are calculated over certain areas of the ocean, defined as regions, Nino4, Nino34 and Nino3</a:t>
            </a:r>
          </a:p>
          <a:p>
            <a:pPr>
              <a:buFontTx/>
              <a:buChar char="-"/>
            </a:pPr>
            <a:r>
              <a:rPr lang="en-US" altLang="en-US" dirty="0"/>
              <a:t> The most commonly used index is Nino34, shaded in red and plotted for 1950-2010</a:t>
            </a:r>
          </a:p>
          <a:p>
            <a:pPr>
              <a:buFontTx/>
              <a:buChar char="-"/>
            </a:pPr>
            <a:r>
              <a:rPr lang="en-US" altLang="en-US" dirty="0"/>
              <a:t> Positive Nino34 (red) show El Nino events. Negative Nino34 (blue) show La Nina events. </a:t>
            </a:r>
          </a:p>
          <a:p>
            <a:pPr>
              <a:buFontTx/>
              <a:buChar char="-"/>
            </a:pPr>
            <a:r>
              <a:rPr lang="en-US" altLang="en-US" dirty="0"/>
              <a:t> El Nino and La Nina events typically last for 1-2 years</a:t>
            </a:r>
          </a:p>
          <a:p>
            <a:pPr eaLnBrk="1" hangingPunct="1">
              <a:spcBef>
                <a:spcPct val="0"/>
              </a:spcBef>
            </a:pPr>
            <a:endParaRPr lang="en-US" altLang="en-US" dirty="0"/>
          </a:p>
          <a:p>
            <a:pPr eaLnBrk="1" hangingPunct="1">
              <a:spcBef>
                <a:spcPct val="0"/>
              </a:spcBef>
            </a:pPr>
            <a:r>
              <a:rPr lang="en-US" altLang="en-US" dirty="0"/>
              <a:t> </a:t>
            </a:r>
            <a:r>
              <a:rPr lang="en-US" altLang="en-US" b="1" dirty="0"/>
              <a:t> </a:t>
            </a:r>
            <a:endParaRPr lang="en-US" altLang="en-US" dirty="0"/>
          </a:p>
          <a:p>
            <a:pPr eaLnBrk="1" hangingPunct="1">
              <a:spcBef>
                <a:spcPct val="0"/>
              </a:spcBef>
            </a:pP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9347989-01A0-4F31-B336-A796F5414E3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1221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dirty="0">
              <a:ea typeface="ＭＳ Ｐゴシック"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w Cen MT" pitchFamily="34" charset="0"/>
                <a:ea typeface="+mn-ea"/>
                <a:cs typeface="+mn-cs"/>
              </a:rPr>
              <a:t>After each step, develop assumptions about temporal and spatial distribution of rains and </a:t>
            </a:r>
            <a:r>
              <a:rPr lang="en-US" sz="1200" dirty="0">
                <a:solidFill>
                  <a:srgbClr val="000000"/>
                </a:solidFill>
                <a:latin typeface="Tw Cen MT" pitchFamily="34" charset="0"/>
              </a:rPr>
              <a:t>cu</a:t>
            </a:r>
            <a:r>
              <a:rPr kumimoji="0" lang="en-US" sz="1200" b="0" i="0" u="none" strike="noStrike" kern="1200" cap="none" spc="0" normalizeH="0" baseline="0" noProof="0" dirty="0" err="1">
                <a:ln>
                  <a:noFill/>
                </a:ln>
                <a:solidFill>
                  <a:srgbClr val="000000"/>
                </a:solidFill>
                <a:effectLst/>
                <a:uLnTx/>
                <a:uFillTx/>
                <a:latin typeface="Tw Cen MT" pitchFamily="34" charset="0"/>
                <a:ea typeface="+mn-ea"/>
                <a:cs typeface="+mn-cs"/>
              </a:rPr>
              <a:t>mulative</a:t>
            </a:r>
            <a:r>
              <a:rPr kumimoji="0" lang="en-US" sz="1200" b="0" i="0" u="none" strike="noStrike" kern="1200" cap="none" spc="0" normalizeH="0" baseline="0" noProof="0" dirty="0">
                <a:ln>
                  <a:noFill/>
                </a:ln>
                <a:solidFill>
                  <a:srgbClr val="000000"/>
                </a:solidFill>
                <a:effectLst/>
                <a:uLnTx/>
                <a:uFillTx/>
                <a:latin typeface="Tw Cen MT" pitchFamily="34" charset="0"/>
                <a:ea typeface="+mn-ea"/>
                <a:cs typeface="+mn-cs"/>
              </a:rPr>
              <a:t> seasonal rainfall</a:t>
            </a: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 </a:t>
            </a:r>
            <a:r>
              <a:rPr lang="en-US" altLang="en-US" b="1" dirty="0">
                <a:ea typeface="ＭＳ Ｐゴシック" panose="020B0600070205080204" pitchFamily="34" charset="-128"/>
              </a:rPr>
              <a:t> </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69C1D35-63A4-45BC-A87A-ADFF518A72D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908672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El Niño conditions in the tropical Pacific are known to shift rainfall patterns in many parts of the world. Although they vary somewhat from one El Niño to the next, the strongest shifts remain fairly consistent in the regions and seasons shown on the map.</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 </a:t>
            </a:r>
            <a:r>
              <a:rPr lang="en-US" altLang="en-US" b="1" dirty="0"/>
              <a:t> </a:t>
            </a:r>
            <a:endParaRPr lang="en-US" altLang="en-US" dirty="0"/>
          </a:p>
          <a:p>
            <a:pPr eaLnBrk="1" hangingPunct="1">
              <a:spcBef>
                <a:spcPct val="0"/>
              </a:spcBef>
            </a:pPr>
            <a:endParaRPr lang="en-US" altLang="en-US" dirty="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98DE38F-296F-43EC-B4B7-007D445AB3D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33491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a:p>
            <a:pPr eaLnBrk="1" hangingPunct="1">
              <a:spcBef>
                <a:spcPct val="0"/>
              </a:spcBef>
            </a:pPr>
            <a:endParaRPr lang="en-US" altLang="en-US"/>
          </a:p>
          <a:p>
            <a:pPr eaLnBrk="1" hangingPunct="1">
              <a:spcBef>
                <a:spcPct val="0"/>
              </a:spcBef>
            </a:pPr>
            <a:endParaRPr lang="en-US" altLang="en-US"/>
          </a:p>
          <a:p>
            <a:pPr eaLnBrk="1" hangingPunct="1">
              <a:spcBef>
                <a:spcPct val="0"/>
              </a:spcBef>
            </a:pPr>
            <a:r>
              <a:rPr lang="en-US" altLang="en-US"/>
              <a:t> </a:t>
            </a:r>
            <a:r>
              <a:rPr lang="en-US" altLang="en-US" b="1"/>
              <a:t> </a:t>
            </a:r>
            <a:endParaRPr lang="en-US" altLang="en-US"/>
          </a:p>
          <a:p>
            <a:pPr eaLnBrk="1" hangingPunct="1">
              <a:spcBef>
                <a:spcPct val="0"/>
              </a:spcBef>
            </a:pPr>
            <a:endParaRPr lang="en-US"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98DE38F-296F-43EC-B4B7-007D445AB3DF}"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023921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r>
              <a:rPr lang="en-US" altLang="en-US" b="1" dirty="0"/>
              <a:t> </a:t>
            </a:r>
            <a:endParaRPr lang="en-US" altLang="en-US" dirty="0"/>
          </a:p>
          <a:p>
            <a:pPr>
              <a:buFontTx/>
              <a:buChar char="-"/>
            </a:pPr>
            <a:r>
              <a:rPr lang="en-US" altLang="en-US" dirty="0"/>
              <a:t>IODZ quantifies the difference in SST between the west and east Indian Ocean</a:t>
            </a:r>
          </a:p>
          <a:p>
            <a:pPr>
              <a:buFontTx/>
              <a:buChar char="-"/>
            </a:pPr>
            <a:r>
              <a:rPr lang="en-US" altLang="en-US" dirty="0"/>
              <a:t>The IODZ is known as Indian Ocean ENSO because it</a:t>
            </a:r>
            <a:r>
              <a:rPr lang="ja-JP" altLang="en-US" dirty="0"/>
              <a:t>’</a:t>
            </a:r>
            <a:r>
              <a:rPr lang="en-US" altLang="ja-JP" dirty="0"/>
              <a:t>s influences are similar over that region of the world</a:t>
            </a:r>
          </a:p>
          <a:p>
            <a:pPr>
              <a:buFontTx/>
              <a:buChar char="-"/>
            </a:pPr>
            <a:r>
              <a:rPr lang="en-US" altLang="en-US" dirty="0"/>
              <a:t>The IODZ is an irregular oscillation</a:t>
            </a:r>
          </a:p>
          <a:p>
            <a:pPr>
              <a:buFontTx/>
              <a:buChar char="-"/>
            </a:pPr>
            <a:r>
              <a:rPr lang="en-US" altLang="en-US" dirty="0"/>
              <a:t>The IODZ is strongest during August-November</a:t>
            </a:r>
          </a:p>
          <a:p>
            <a:pPr>
              <a:buFontTx/>
              <a:buChar char="-"/>
            </a:pPr>
            <a:r>
              <a:rPr lang="en-US" altLang="en-US" dirty="0"/>
              <a:t>The IODZ does not have to be strong during ENSO events</a:t>
            </a:r>
          </a:p>
          <a:p>
            <a:pPr>
              <a:buFontTx/>
              <a:buChar char="-"/>
            </a:pPr>
            <a:r>
              <a:rPr lang="en-US" altLang="en-US" dirty="0"/>
              <a:t>The IODZ can only be positive during El Nino and the IODZ can only be negative during La Nina. In other words, IODZ cannot work against ENSO.</a:t>
            </a:r>
          </a:p>
          <a:p>
            <a:pPr eaLnBrk="1" hangingPunct="1">
              <a:spcBef>
                <a:spcPct val="0"/>
              </a:spcBef>
            </a:pPr>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CD39ACE-6A0E-458B-A3B8-59E4E01F108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905409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altLang="x-none" dirty="0">
                <a:ea typeface="ＭＳ Ｐゴシック" charset="-128"/>
              </a:rPr>
              <a:t>Similar information is available for SIOD (sub-tropical IOD) impacting southern Africa and WP variability and WPG (West Pacific Gradient), e.g., warm WP during La Niña events.</a:t>
            </a:r>
            <a:endParaRPr lang="x-none" altLang="x-none">
              <a:ea typeface="ＭＳ Ｐゴシック" charset="-128"/>
            </a:endParaRPr>
          </a:p>
        </p:txBody>
      </p:sp>
      <p:sp>
        <p:nvSpPr>
          <p:cNvPr id="68611"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E2D4E2F5-A3EA-1041-AC73-AE8AAEC1C7E2}" type="slidenum">
              <a:rPr lang="en-US" altLang="x-none" sz="1200">
                <a:latin typeface="Calibri" charset="0"/>
              </a:rPr>
              <a:pPr/>
              <a:t>71</a:t>
            </a:fld>
            <a:endParaRPr lang="en-US" altLang="x-none" sz="1200">
              <a:latin typeface="Calibri" charset="0"/>
            </a:endParaRPr>
          </a:p>
        </p:txBody>
      </p:sp>
    </p:spTree>
    <p:extLst>
      <p:ext uri="{BB962C8B-B14F-4D97-AF65-F5344CB8AC3E}">
        <p14:creationId xmlns:p14="http://schemas.microsoft.com/office/powerpoint/2010/main" val="2695078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5207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2DD12C-CF34-104D-B086-4D9A20819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4203B7E-5E11-2649-AC1B-396FFAE0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w Cen MT" pitchFamily="34" charset="0"/>
                <a:ea typeface="+mn-ea"/>
                <a:cs typeface="+mn-cs"/>
              </a:rPr>
              <a:t>Types of forecasts we generally use in FEWS NET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w Cen MT" pitchFamily="34" charset="0"/>
                <a:ea typeface="+mn-ea"/>
                <a:cs typeface="+mn-cs"/>
              </a:rPr>
              <a:t>In the interest of time, we will focus only on probabilistic forecasts as well as the dynamical, statistical, analogue, and ensemble</a:t>
            </a:r>
          </a:p>
          <a:p>
            <a:pPr eaLnBrk="1" hangingPunct="1">
              <a:spcBef>
                <a:spcPct val="5000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a:p>
            <a:pPr eaLnBrk="1" hangingPunct="1">
              <a:spcBef>
                <a:spcPct val="0"/>
              </a:spcBef>
            </a:pPr>
            <a:r>
              <a:rPr lang="en-US" altLang="en-US" dirty="0">
                <a:ea typeface="ＭＳ Ｐゴシック" panose="020B0600070205080204" pitchFamily="34" charset="-128"/>
              </a:rPr>
              <a:t> </a:t>
            </a:r>
            <a:r>
              <a:rPr lang="en-US" altLang="en-US" b="1" dirty="0">
                <a:ea typeface="ＭＳ Ｐゴシック" panose="020B0600070205080204" pitchFamily="34" charset="-128"/>
              </a:rPr>
              <a:t> </a:t>
            </a:r>
            <a:endParaRPr lang="en-US" altLang="en-US" dirty="0">
              <a:ea typeface="ＭＳ Ｐゴシック" panose="020B0600070205080204" pitchFamily="34" charset="-128"/>
            </a:endParaRPr>
          </a:p>
          <a:p>
            <a:pPr eaLnBrk="1" hangingPunct="1">
              <a:spcBef>
                <a:spcPct val="0"/>
              </a:spcBef>
            </a:pPr>
            <a:endParaRPr lang="en-US" altLang="en-US" dirty="0">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3696A19C-09FC-C34C-B8BC-C57D66B0D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CFBB4-93E0-0D4E-8CE7-877C39D04E7A}" type="slidenum">
              <a:rPr lang="en-US" altLang="en-US" smtClean="0"/>
              <a:pPr>
                <a:spcBef>
                  <a:spcPct val="0"/>
                </a:spcBef>
              </a:pPr>
              <a:t>73</a:t>
            </a:fld>
            <a:endParaRPr lang="en-US" altLang="en-US"/>
          </a:p>
        </p:txBody>
      </p:sp>
    </p:spTree>
    <p:extLst>
      <p:ext uri="{BB962C8B-B14F-4D97-AF65-F5344CB8AC3E}">
        <p14:creationId xmlns:p14="http://schemas.microsoft.com/office/powerpoint/2010/main" val="2322001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56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2DD12C-CF34-104D-B086-4D9A20819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4203B7E-5E11-2649-AC1B-396FFAE0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r>
              <a:rPr lang="en-US" altLang="en-US" b="1">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3696A19C-09FC-C34C-B8BC-C57D66B0D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CFBB4-93E0-0D4E-8CE7-877C39D04E7A}" type="slidenum">
              <a:rPr lang="en-US" altLang="en-US" smtClean="0"/>
              <a:pPr>
                <a:spcBef>
                  <a:spcPct val="0"/>
                </a:spcBef>
              </a:pPr>
              <a:t>77</a:t>
            </a:fld>
            <a:endParaRPr lang="en-US" altLang="en-US"/>
          </a:p>
        </p:txBody>
      </p:sp>
    </p:spTree>
    <p:extLst>
      <p:ext uri="{BB962C8B-B14F-4D97-AF65-F5344CB8AC3E}">
        <p14:creationId xmlns:p14="http://schemas.microsoft.com/office/powerpoint/2010/main" val="685321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Dynamical forecast: </a:t>
            </a:r>
            <a:r>
              <a:rPr kumimoji="0" lang="en-US" altLang="en-US" sz="2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use physics equations governing how air particles behave to forecast how weather/climate will evolve over next few hours to next few months</a:t>
            </a:r>
          </a:p>
          <a:p>
            <a:pPr marL="742950" marR="0" lvl="1"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E.g., most international forecasting centers use supercomputers to produce these forecasts</a:t>
            </a:r>
          </a:p>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78</a:t>
            </a:fld>
            <a:endParaRPr lang="en-US" dirty="0"/>
          </a:p>
        </p:txBody>
      </p:sp>
    </p:spTree>
    <p:extLst>
      <p:ext uri="{BB962C8B-B14F-4D97-AF65-F5344CB8AC3E}">
        <p14:creationId xmlns:p14="http://schemas.microsoft.com/office/powerpoint/2010/main" val="41109682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79</a:t>
            </a:fld>
            <a:endParaRPr lang="en-US" dirty="0"/>
          </a:p>
        </p:txBody>
      </p:sp>
    </p:spTree>
    <p:extLst>
      <p:ext uri="{BB962C8B-B14F-4D97-AF65-F5344CB8AC3E}">
        <p14:creationId xmlns:p14="http://schemas.microsoft.com/office/powerpoint/2010/main" val="353009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xfrm>
            <a:off x="3936768" y="8772668"/>
            <a:ext cx="3011699" cy="461804"/>
          </a:xfrm>
          <a:prstGeom prst="rect">
            <a:avLst/>
          </a:prstGeom>
          <a:noFill/>
          <a:ln>
            <a:miter lim="800000"/>
            <a:headEnd/>
            <a:tailEnd/>
          </a:ln>
        </p:spPr>
        <p:txBody>
          <a:bodyPr lIns="92492" tIns="46246" rIns="92492" bIns="46246"/>
          <a:lstStyle/>
          <a:p>
            <a:fld id="{B89E38DC-7739-470E-BB2F-83FADED44FD1}" type="slidenum">
              <a:rPr lang="en-US" altLang="en-US" smtClean="0">
                <a:latin typeface="Arial" pitchFamily="34" charset="0"/>
                <a:ea typeface="ＭＳ Ｐゴシック" pitchFamily="34" charset="-128"/>
              </a:rPr>
              <a:pPr/>
              <a:t>5</a:t>
            </a:fld>
            <a:endParaRPr lang="en-US" altLang="en-US">
              <a:latin typeface="Arial" pitchFamily="34" charset="0"/>
              <a:ea typeface="ＭＳ Ｐゴシック" pitchFamily="34" charset="-128"/>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altLang="en-US" dirty="0">
                <a:latin typeface="Arial" pitchFamily="34" charset="0"/>
                <a:ea typeface="ＭＳ Ｐゴシック" pitchFamily="34" charset="-128"/>
              </a:rPr>
              <a:t>NDVI works because is it a ratio of NIR-Red/</a:t>
            </a:r>
            <a:r>
              <a:rPr lang="en-US" altLang="en-US" dirty="0" err="1">
                <a:latin typeface="Arial" pitchFamily="34" charset="0"/>
                <a:ea typeface="ＭＳ Ｐゴシック" pitchFamily="34" charset="-128"/>
              </a:rPr>
              <a:t>NIR+Red</a:t>
            </a:r>
            <a:r>
              <a:rPr lang="en-US" altLang="en-US" dirty="0">
                <a:latin typeface="Arial" pitchFamily="34" charset="0"/>
                <a:ea typeface="ＭＳ Ｐゴシック" pitchFamily="34" charset="-128"/>
              </a:rPr>
              <a:t>; healthy (dense or very green) plants and soil (or non-green plants) reflect very differently in the NIR bands (wavelengths)</a:t>
            </a:r>
          </a:p>
        </p:txBody>
      </p:sp>
    </p:spTree>
    <p:extLst>
      <p:ext uri="{BB962C8B-B14F-4D97-AF65-F5344CB8AC3E}">
        <p14:creationId xmlns:p14="http://schemas.microsoft.com/office/powerpoint/2010/main" val="17111766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2DD12C-CF34-104D-B086-4D9A20819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4203B7E-5E11-2649-AC1B-396FFAE0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r>
              <a:rPr lang="en-US" altLang="en-US" b="1">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3696A19C-09FC-C34C-B8BC-C57D66B0D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CFBB4-93E0-0D4E-8CE7-877C39D04E7A}" type="slidenum">
              <a:rPr lang="en-US" altLang="en-US" smtClean="0"/>
              <a:pPr>
                <a:spcBef>
                  <a:spcPct val="0"/>
                </a:spcBef>
              </a:pPr>
              <a:t>80</a:t>
            </a:fld>
            <a:endParaRPr lang="en-US" altLang="en-US"/>
          </a:p>
        </p:txBody>
      </p:sp>
    </p:spTree>
    <p:extLst>
      <p:ext uri="{BB962C8B-B14F-4D97-AF65-F5344CB8AC3E}">
        <p14:creationId xmlns:p14="http://schemas.microsoft.com/office/powerpoint/2010/main" val="34623271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Statistical forecast: </a:t>
            </a:r>
            <a:r>
              <a:rPr kumimoji="0" lang="en-US" altLang="en-US" sz="2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uses historical relationship between climate variable to be forecast and a predictor</a:t>
            </a:r>
          </a:p>
          <a:p>
            <a:pPr marL="742950" marR="0" lvl="1" indent="-2857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E.g., if July sea surface temperatures (SST) in Indian Ocean are directly proportional to JFM rainfall in Malawi: July 2015 SST </a:t>
            </a:r>
            <a:r>
              <a:rPr kumimoji="0" lang="en-US" altLang="en-US" sz="20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sym typeface="Wingdings" panose="05000000000000000000" pitchFamily="2" charset="2"/>
              </a:rPr>
              <a:t>JFM 2016 rainfall. Many RCOF forecasts are statistically based</a:t>
            </a:r>
          </a:p>
          <a:p>
            <a:pPr eaLnBrk="1" hangingPunct="1">
              <a:spcBef>
                <a:spcPct val="0"/>
              </a:spcBef>
            </a:pPr>
            <a:r>
              <a:rPr lang="en-US" altLang="en-US" dirty="0">
                <a:ea typeface="ＭＳ Ｐゴシック" panose="020B0600070205080204" pitchFamily="34" charset="-128"/>
              </a:rPr>
              <a:t>Suppose we want to predict the rainfall over Afghanistan during February-April using El Nino Southern Oscillation.  </a:t>
            </a:r>
          </a:p>
          <a:p>
            <a:pPr eaLnBrk="1" hangingPunct="1">
              <a:spcBef>
                <a:spcPct val="0"/>
              </a:spcBef>
            </a:pPr>
            <a:r>
              <a:rPr lang="en-US" altLang="en-US" dirty="0">
                <a:ea typeface="ＭＳ Ｐゴシック" panose="020B0600070205080204" pitchFamily="34" charset="-128"/>
              </a:rPr>
              <a:t>The predictor is El Nino Southern Oscillation.  The predictand is precipitation.</a:t>
            </a:r>
          </a:p>
          <a:p>
            <a:pPr eaLnBrk="1" hangingPunct="1">
              <a:spcBef>
                <a:spcPct val="0"/>
              </a:spcBef>
            </a:pPr>
            <a:r>
              <a:rPr lang="en-US" altLang="en-US" dirty="0">
                <a:ea typeface="ＭＳ Ｐゴシック" panose="020B0600070205080204" pitchFamily="34" charset="-128"/>
              </a:rPr>
              <a:t>Step 1: Calculate a measure (an index) for El Nino Southern Oscillation (Nino3.4 in this case)</a:t>
            </a:r>
          </a:p>
          <a:p>
            <a:pPr eaLnBrk="1" hangingPunct="1">
              <a:spcBef>
                <a:spcPct val="0"/>
              </a:spcBef>
            </a:pPr>
            <a:r>
              <a:rPr lang="en-US" altLang="en-US" dirty="0">
                <a:ea typeface="ＭＳ Ｐゴシック" panose="020B0600070205080204" pitchFamily="34" charset="-128"/>
              </a:rPr>
              <a:t>Step 2: Calculate the statistical relationship between El Nino Southern Oscillation and precipitation.</a:t>
            </a:r>
          </a:p>
          <a:p>
            <a:pPr eaLnBrk="1" hangingPunct="1">
              <a:spcBef>
                <a:spcPct val="0"/>
              </a:spcBef>
            </a:pPr>
            <a:r>
              <a:rPr lang="en-US" altLang="en-US" dirty="0">
                <a:ea typeface="ＭＳ Ｐゴシック" panose="020B0600070205080204" pitchFamily="34" charset="-128"/>
              </a:rPr>
              <a:t>Step 3: Use the forecast index of El Nino Southern Oscillation, insert that forecast into the statistical model and precipitation will be obtained.</a:t>
            </a:r>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81</a:t>
            </a:fld>
            <a:endParaRPr lang="en-US" dirty="0"/>
          </a:p>
        </p:txBody>
      </p:sp>
    </p:spTree>
    <p:extLst>
      <p:ext uri="{BB962C8B-B14F-4D97-AF65-F5344CB8AC3E}">
        <p14:creationId xmlns:p14="http://schemas.microsoft.com/office/powerpoint/2010/main" val="746547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82</a:t>
            </a:fld>
            <a:endParaRPr lang="en-US" dirty="0"/>
          </a:p>
        </p:txBody>
      </p:sp>
    </p:spTree>
    <p:extLst>
      <p:ext uri="{BB962C8B-B14F-4D97-AF65-F5344CB8AC3E}">
        <p14:creationId xmlns:p14="http://schemas.microsoft.com/office/powerpoint/2010/main" val="3607606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2DD12C-CF34-104D-B086-4D9A20819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4203B7E-5E11-2649-AC1B-396FFAE0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r>
              <a:rPr lang="en-US" altLang="en-US" b="1">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3696A19C-09FC-C34C-B8BC-C57D66B0D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CFBB4-93E0-0D4E-8CE7-877C39D04E7A}" type="slidenum">
              <a:rPr lang="en-US" altLang="en-US" smtClean="0"/>
              <a:pPr>
                <a:spcBef>
                  <a:spcPct val="0"/>
                </a:spcBef>
              </a:pPr>
              <a:t>83</a:t>
            </a:fld>
            <a:endParaRPr lang="en-US" altLang="en-US"/>
          </a:p>
        </p:txBody>
      </p:sp>
    </p:spTree>
    <p:extLst>
      <p:ext uri="{BB962C8B-B14F-4D97-AF65-F5344CB8AC3E}">
        <p14:creationId xmlns:p14="http://schemas.microsoft.com/office/powerpoint/2010/main" val="2993483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ANALOGUE forecast: assume that the current season will behave similar to a (or a collection of) past season(s)</a:t>
            </a:r>
          </a:p>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84</a:t>
            </a:fld>
            <a:endParaRPr lang="en-US" dirty="0"/>
          </a:p>
        </p:txBody>
      </p:sp>
    </p:spTree>
    <p:extLst>
      <p:ext uri="{BB962C8B-B14F-4D97-AF65-F5344CB8AC3E}">
        <p14:creationId xmlns:p14="http://schemas.microsoft.com/office/powerpoint/2010/main" val="20135514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85</a:t>
            </a:fld>
            <a:endParaRPr lang="en-US" dirty="0"/>
          </a:p>
        </p:txBody>
      </p:sp>
    </p:spTree>
    <p:extLst>
      <p:ext uri="{BB962C8B-B14F-4D97-AF65-F5344CB8AC3E}">
        <p14:creationId xmlns:p14="http://schemas.microsoft.com/office/powerpoint/2010/main" val="8854978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7B2DD12C-CF34-104D-B086-4D9A208195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4203B7E-5E11-2649-AC1B-396FFAE0D7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r>
              <a:rPr lang="en-US" altLang="en-US" b="1">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244" name="Slide Number Placeholder 3">
            <a:extLst>
              <a:ext uri="{FF2B5EF4-FFF2-40B4-BE49-F238E27FC236}">
                <a16:creationId xmlns:a16="http://schemas.microsoft.com/office/drawing/2014/main" id="{3696A19C-09FC-C34C-B8BC-C57D66B0D4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8DCFBB4-93E0-0D4E-8CE7-877C39D04E7A}" type="slidenum">
              <a:rPr lang="en-US" altLang="en-US" smtClean="0"/>
              <a:pPr>
                <a:spcBef>
                  <a:spcPct val="0"/>
                </a:spcBef>
              </a:pPr>
              <a:t>86</a:t>
            </a:fld>
            <a:endParaRPr lang="en-US" altLang="en-US"/>
          </a:p>
        </p:txBody>
      </p:sp>
    </p:spTree>
    <p:extLst>
      <p:ext uri="{BB962C8B-B14F-4D97-AF65-F5344CB8AC3E}">
        <p14:creationId xmlns:p14="http://schemas.microsoft.com/office/powerpoint/2010/main" val="15903047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dirty="0">
                <a:solidFill>
                  <a:srgbClr val="000000"/>
                </a:solidFill>
                <a:latin typeface="Tw Cen MT" panose="020B0602020104020603" pitchFamily="34" charset="0"/>
                <a:sym typeface="Wingdings" panose="05000000000000000000" pitchFamily="2" charset="2"/>
              </a:rPr>
              <a:t>Ensemble forecast: </a:t>
            </a:r>
            <a:r>
              <a:rPr lang="en-US" altLang="en-US" sz="1200" dirty="0">
                <a:solidFill>
                  <a:srgbClr val="000000"/>
                </a:solidFill>
                <a:latin typeface="Tw Cen MT" panose="020B0602020104020603" pitchFamily="34" charset="0"/>
                <a:sym typeface="Wingdings" panose="05000000000000000000" pitchFamily="2" charset="2"/>
              </a:rPr>
              <a:t>run forecast many times using slightly different initial conditions to determine strength of forecast</a:t>
            </a:r>
            <a:endParaRPr kumimoji="0" lang="en-US" altLang="en-US" sz="1200" b="1"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87</a:t>
            </a:fld>
            <a:endParaRPr lang="en-US" dirty="0"/>
          </a:p>
        </p:txBody>
      </p:sp>
    </p:spTree>
    <p:extLst>
      <p:ext uri="{BB962C8B-B14F-4D97-AF65-F5344CB8AC3E}">
        <p14:creationId xmlns:p14="http://schemas.microsoft.com/office/powerpoint/2010/main" val="18054943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88</a:t>
            </a:fld>
            <a:endParaRPr lang="en-US" dirty="0"/>
          </a:p>
        </p:txBody>
      </p:sp>
    </p:spTree>
    <p:extLst>
      <p:ext uri="{BB962C8B-B14F-4D97-AF65-F5344CB8AC3E}">
        <p14:creationId xmlns:p14="http://schemas.microsoft.com/office/powerpoint/2010/main" val="5997063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5000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a:t>
            </a:r>
            <a:r>
              <a:rPr lang="en-US" altLang="en-US" b="1">
                <a:ea typeface="ＭＳ Ｐゴシック" panose="020B0600070205080204" pitchFamily="34" charset="-128"/>
              </a:rPr>
              <a:t> </a:t>
            </a: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69C1D35-63A4-45BC-A87A-ADFF518A72D1}"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2296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01750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2392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381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p:cNvSpPr>
            <a:spLocks noGrp="1"/>
          </p:cNvSpPr>
          <p:nvPr>
            <p:ph type="sldNum" sz="quarter" idx="5"/>
          </p:nvPr>
        </p:nvSpPr>
        <p:spPr>
          <a:xfrm>
            <a:off x="3970576" y="8829537"/>
            <a:ext cx="3038258" cy="465292"/>
          </a:xfrm>
          <a:prstGeom prst="rect">
            <a:avLst/>
          </a:prstGeom>
        </p:spPr>
        <p:txBody>
          <a:bodyPr lIns="90416" tIns="45208" rIns="90416" bIns="45208"/>
          <a:lstStyle/>
          <a:p>
            <a:pPr>
              <a:defRPr/>
            </a:pPr>
            <a:fld id="{57211AEE-6CF5-454D-8963-3C0920175822}" type="slidenum">
              <a:rPr lang="en-US">
                <a:solidFill>
                  <a:prstClr val="black"/>
                </a:solidFill>
              </a:rPr>
              <a:pPr>
                <a:defRPr/>
              </a:pPr>
              <a:t>103</a:t>
            </a:fld>
            <a:endParaRPr lang="en-US">
              <a:solidFill>
                <a:prstClr val="black"/>
              </a:solidFill>
            </a:endParaRPr>
          </a:p>
        </p:txBody>
      </p:sp>
    </p:spTree>
    <p:extLst>
      <p:ext uri="{BB962C8B-B14F-4D97-AF65-F5344CB8AC3E}">
        <p14:creationId xmlns:p14="http://schemas.microsoft.com/office/powerpoint/2010/main" val="36594370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NDVI: Normalized Difference Vegetation Index; Evapotranspiration: evaporation of water from the surface and transpiration of water from plants</a:t>
            </a:r>
          </a:p>
          <a:p>
            <a:r>
              <a:rPr lang="en-US" dirty="0"/>
              <a:t>Snow Water Equivalent: the equivalent of water contained in a snowpack; Soil Moisture: cubic meters of water per cubic meters of soil </a:t>
            </a:r>
          </a:p>
        </p:txBody>
      </p:sp>
      <p:sp>
        <p:nvSpPr>
          <p:cNvPr id="4" name="Slide Number Placeholder 3"/>
          <p:cNvSpPr>
            <a:spLocks noGrp="1"/>
          </p:cNvSpPr>
          <p:nvPr>
            <p:ph type="sldNum" sz="quarter" idx="5"/>
          </p:nvPr>
        </p:nvSpPr>
        <p:spPr/>
        <p:txBody>
          <a:bodyPr/>
          <a:lstStyle/>
          <a:p>
            <a:fld id="{263D8F30-D972-264A-B292-061A99F288A0}" type="slidenum">
              <a:rPr lang="en-US" smtClean="0"/>
              <a:t>104</a:t>
            </a:fld>
            <a:endParaRPr lang="en-US"/>
          </a:p>
        </p:txBody>
      </p:sp>
    </p:spTree>
    <p:extLst>
      <p:ext uri="{BB962C8B-B14F-4D97-AF65-F5344CB8AC3E}">
        <p14:creationId xmlns:p14="http://schemas.microsoft.com/office/powerpoint/2010/main" val="36777079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Warning </a:t>
            </a:r>
            <a:r>
              <a:rPr lang="en-US" dirty="0" err="1"/>
              <a:t>eXplorer</a:t>
            </a:r>
            <a:r>
              <a:rPr lang="en-US" dirty="0"/>
              <a:t> (EWX): Online analysis tool for FEWS NET datasets</a:t>
            </a:r>
          </a:p>
        </p:txBody>
      </p:sp>
      <p:sp>
        <p:nvSpPr>
          <p:cNvPr id="4" name="Slide Number Placeholder 3"/>
          <p:cNvSpPr>
            <a:spLocks noGrp="1"/>
          </p:cNvSpPr>
          <p:nvPr>
            <p:ph type="sldNum" sz="quarter" idx="5"/>
          </p:nvPr>
        </p:nvSpPr>
        <p:spPr/>
        <p:txBody>
          <a:bodyPr/>
          <a:lstStyle/>
          <a:p>
            <a:fld id="{263D8F30-D972-264A-B292-061A99F288A0}" type="slidenum">
              <a:rPr lang="en-US" smtClean="0"/>
              <a:t>105</a:t>
            </a:fld>
            <a:endParaRPr lang="en-US"/>
          </a:p>
        </p:txBody>
      </p:sp>
    </p:spTree>
    <p:extLst>
      <p:ext uri="{BB962C8B-B14F-4D97-AF65-F5344CB8AC3E}">
        <p14:creationId xmlns:p14="http://schemas.microsoft.com/office/powerpoint/2010/main" val="8876692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EWX allows anomaly images (difference from, and % of, normal) and time series analysis; z-score for precipitation</a:t>
            </a:r>
          </a:p>
        </p:txBody>
      </p:sp>
      <p:sp>
        <p:nvSpPr>
          <p:cNvPr id="4" name="Slide Number Placeholder 3"/>
          <p:cNvSpPr>
            <a:spLocks noGrp="1"/>
          </p:cNvSpPr>
          <p:nvPr>
            <p:ph type="sldNum" sz="quarter" idx="5"/>
          </p:nvPr>
        </p:nvSpPr>
        <p:spPr/>
        <p:txBody>
          <a:bodyPr/>
          <a:lstStyle/>
          <a:p>
            <a:fld id="{263D8F30-D972-264A-B292-061A99F288A0}" type="slidenum">
              <a:rPr lang="en-US" smtClean="0"/>
              <a:t>106</a:t>
            </a:fld>
            <a:endParaRPr lang="en-US"/>
          </a:p>
        </p:txBody>
      </p:sp>
    </p:spTree>
    <p:extLst>
      <p:ext uri="{BB962C8B-B14F-4D97-AF65-F5344CB8AC3E}">
        <p14:creationId xmlns:p14="http://schemas.microsoft.com/office/powerpoint/2010/main" val="69105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point viewer provides information on % of maximum depth compared to median depth on a daily basis.</a:t>
            </a:r>
          </a:p>
          <a:p>
            <a:r>
              <a:rPr lang="en-US" dirty="0" err="1"/>
              <a:t>Agro</a:t>
            </a:r>
            <a:r>
              <a:rPr lang="en-US" dirty="0"/>
              <a:t>-climatology knowledge base: basic climatological information (</a:t>
            </a:r>
            <a:r>
              <a:rPr lang="en-US" dirty="0" err="1"/>
              <a:t>precip</a:t>
            </a:r>
            <a:r>
              <a:rPr lang="en-US" dirty="0"/>
              <a:t>, temp, vegetation, ET, WRSI) and annual anomalies for ~80 countries and regions</a:t>
            </a:r>
          </a:p>
        </p:txBody>
      </p:sp>
      <p:sp>
        <p:nvSpPr>
          <p:cNvPr id="4" name="Slide Number Placeholder 3"/>
          <p:cNvSpPr>
            <a:spLocks noGrp="1"/>
          </p:cNvSpPr>
          <p:nvPr>
            <p:ph type="sldNum" sz="quarter" idx="5"/>
          </p:nvPr>
        </p:nvSpPr>
        <p:spPr/>
        <p:txBody>
          <a:bodyPr/>
          <a:lstStyle/>
          <a:p>
            <a:fld id="{263D8F30-D972-264A-B292-061A99F288A0}" type="slidenum">
              <a:rPr lang="en-US" smtClean="0"/>
              <a:t>107</a:t>
            </a:fld>
            <a:endParaRPr lang="en-US"/>
          </a:p>
        </p:txBody>
      </p:sp>
    </p:spTree>
    <p:extLst>
      <p:ext uri="{BB962C8B-B14F-4D97-AF65-F5344CB8AC3E}">
        <p14:creationId xmlns:p14="http://schemas.microsoft.com/office/powerpoint/2010/main" val="3559903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p:spPr>
        <p:txBody>
          <a:bodyPr/>
          <a:lstStyle/>
          <a:p>
            <a:endParaRPr lang="en-US">
              <a:latin typeface="Arial" pitchFamily="34" charset="0"/>
            </a:endParaRPr>
          </a:p>
        </p:txBody>
      </p:sp>
    </p:spTree>
    <p:extLst>
      <p:ext uri="{BB962C8B-B14F-4D97-AF65-F5344CB8AC3E}">
        <p14:creationId xmlns:p14="http://schemas.microsoft.com/office/powerpoint/2010/main" val="3814668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What is it, and what does it represent</a:t>
            </a:r>
          </a:p>
          <a:p>
            <a:pPr eaLnBrk="1" hangingPunct="1">
              <a:spcBef>
                <a:spcPct val="0"/>
              </a:spcBef>
            </a:pPr>
            <a:r>
              <a:rPr lang="en-US" dirty="0"/>
              <a:t>What are its characteristics: time, space, accuracy, other</a:t>
            </a:r>
          </a:p>
          <a:p>
            <a:pPr eaLnBrk="1" hangingPunct="1">
              <a:spcBef>
                <a:spcPct val="0"/>
              </a:spcBef>
            </a:pPr>
            <a:r>
              <a:rPr lang="en-US" dirty="0"/>
              <a:t>How is it made: math/technical/theoretical background</a:t>
            </a:r>
          </a:p>
          <a:p>
            <a:pPr eaLnBrk="1" hangingPunct="1">
              <a:spcBef>
                <a:spcPct val="0"/>
              </a:spcBef>
            </a:pPr>
            <a:r>
              <a:rPr lang="en-US" sz="3100" dirty="0"/>
              <a:t>What are its strengths and limitations</a:t>
            </a:r>
          </a:p>
          <a:p>
            <a:pPr eaLnBrk="1" hangingPunct="1">
              <a:spcBef>
                <a:spcPct val="0"/>
              </a:spcBef>
            </a:pPr>
            <a:r>
              <a:rPr lang="en-US" dirty="0"/>
              <a:t>Where can it be accessed</a:t>
            </a:r>
          </a:p>
          <a:p>
            <a:pPr eaLnBrk="1" hangingPunct="1">
              <a:spcBef>
                <a:spcPct val="0"/>
              </a:spcBef>
            </a:pPr>
            <a:r>
              <a:rPr lang="en-US" dirty="0"/>
              <a:t>How can it be used for monitoring the growing season; </a:t>
            </a:r>
          </a:p>
          <a:p>
            <a:pPr lvl="1" eaLnBrk="1" hangingPunct="1">
              <a:spcBef>
                <a:spcPct val="0"/>
              </a:spcBef>
            </a:pPr>
            <a:r>
              <a:rPr lang="en-US" sz="3000" dirty="0"/>
              <a:t>How should it be used</a:t>
            </a:r>
          </a:p>
          <a:p>
            <a:pPr lvl="1" eaLnBrk="1" hangingPunct="1">
              <a:spcBef>
                <a:spcPct val="0"/>
              </a:spcBef>
            </a:pPr>
            <a:r>
              <a:rPr lang="en-US" sz="3000" dirty="0"/>
              <a:t>When should it be used</a:t>
            </a:r>
          </a:p>
          <a:p>
            <a:pPr lvl="1" eaLnBrk="1" hangingPunct="1">
              <a:spcBef>
                <a:spcPct val="0"/>
              </a:spcBef>
            </a:pPr>
            <a:r>
              <a:rPr lang="en-US" sz="3000" dirty="0"/>
              <a:t>When should it NOT be used</a:t>
            </a:r>
          </a:p>
          <a:p>
            <a:pPr lvl="1" eaLnBrk="1" hangingPunct="1">
              <a:spcBef>
                <a:spcPct val="0"/>
              </a:spcBef>
            </a:pPr>
            <a:r>
              <a:rPr lang="en-US" sz="3000" dirty="0"/>
              <a:t>What other forms can it have (e.g., anomalies, what do they mean)</a:t>
            </a:r>
          </a:p>
          <a:p>
            <a:pPr lvl="1" eaLnBrk="1" hangingPunct="1">
              <a:spcBef>
                <a:spcPct val="0"/>
              </a:spcBef>
            </a:pPr>
            <a:r>
              <a:rPr lang="en-US" sz="3000" dirty="0"/>
              <a:t>What sort of inferences can be made about the actual situation</a:t>
            </a:r>
          </a:p>
        </p:txBody>
      </p:sp>
      <p:sp>
        <p:nvSpPr>
          <p:cNvPr id="158724" name="Slide Number Placeholder 3"/>
          <p:cNvSpPr>
            <a:spLocks noGrp="1"/>
          </p:cNvSpPr>
          <p:nvPr>
            <p:ph type="sldNum" sz="quarter" idx="5"/>
          </p:nvPr>
        </p:nvSpPr>
        <p:spPr bwMode="auto">
          <a:xfrm>
            <a:off x="3936768" y="8772668"/>
            <a:ext cx="3011699" cy="461804"/>
          </a:xfrm>
          <a:prstGeom prst="rect">
            <a:avLst/>
          </a:prstGeom>
          <a:ln>
            <a:miter lim="800000"/>
            <a:headEnd/>
            <a:tailEnd/>
          </a:ln>
        </p:spPr>
        <p:txBody>
          <a:bodyPr wrap="square" lIns="92492" tIns="46246" rIns="92492" bIns="46246" numCol="1" anchorCtr="0" compatLnSpc="1">
            <a:prstTxWarp prst="textNoShape">
              <a:avLst/>
            </a:prstTxWarp>
          </a:bodyPr>
          <a:lstStyle/>
          <a:p>
            <a:pPr fontAlgn="base">
              <a:spcBef>
                <a:spcPct val="0"/>
              </a:spcBef>
              <a:spcAft>
                <a:spcPct val="0"/>
              </a:spcAft>
              <a:defRPr/>
            </a:pPr>
            <a:fld id="{358C8692-39D3-4618-95B1-93457F490AE2}" type="slidenum">
              <a:rPr lang="en-US" smtClean="0"/>
              <a:pPr fontAlgn="base">
                <a:spcBef>
                  <a:spcPct val="0"/>
                </a:spcBef>
                <a:spcAft>
                  <a:spcPct val="0"/>
                </a:spcAft>
                <a:defRPr/>
              </a:pPr>
              <a:t>109</a:t>
            </a:fld>
            <a:endParaRPr lang="en-US"/>
          </a:p>
        </p:txBody>
      </p:sp>
    </p:spTree>
    <p:extLst>
      <p:ext uri="{BB962C8B-B14F-4D97-AF65-F5344CB8AC3E}">
        <p14:creationId xmlns:p14="http://schemas.microsoft.com/office/powerpoint/2010/main" val="2120597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bwMode="auto">
          <a:xfrm>
            <a:off x="3936768" y="8772668"/>
            <a:ext cx="3011699" cy="461804"/>
          </a:xfrm>
          <a:prstGeom prst="rect">
            <a:avLst/>
          </a:prstGeom>
          <a:noFill/>
          <a:ln>
            <a:miter lim="800000"/>
            <a:headEnd/>
            <a:tailEnd/>
          </a:ln>
        </p:spPr>
        <p:txBody>
          <a:bodyPr lIns="92492" tIns="46246" rIns="92492" bIns="46246"/>
          <a:lstStyle/>
          <a:p>
            <a:fld id="{B89E38DC-7739-470E-BB2F-83FADED44FD1}" type="slidenum">
              <a:rPr lang="en-US" altLang="en-US" smtClean="0">
                <a:latin typeface="Arial" pitchFamily="34" charset="0"/>
                <a:ea typeface="ＭＳ Ｐゴシック" pitchFamily="34" charset="-128"/>
              </a:rPr>
              <a:pPr/>
              <a:t>110</a:t>
            </a:fld>
            <a:endParaRPr lang="en-US" altLang="en-US">
              <a:latin typeface="Arial" pitchFamily="34" charset="0"/>
              <a:ea typeface="ＭＳ Ｐゴシック" pitchFamily="34" charset="-128"/>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213190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4159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D5E47D-46CC-4BCB-9EB9-55BA35D0CC51}" type="slidenum">
              <a:rPr lang="en-US" sz="1200" smtClean="0">
                <a:solidFill>
                  <a:prstClr val="black"/>
                </a:solidFill>
              </a:rPr>
              <a:pPr eaLnBrk="1" hangingPunct="1"/>
              <a:t>113</a:t>
            </a:fld>
            <a:endParaRPr lang="en-US" sz="1200">
              <a:solidFill>
                <a:prstClr val="black"/>
              </a:solidFill>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2763048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D56A3C5-15A0-4E29-AF48-8E9D422501C6}" type="slidenum">
              <a:rPr lang="en-US" sz="1200" smtClean="0"/>
              <a:pPr eaLnBrk="1" hangingPunct="1"/>
              <a:t>114</a:t>
            </a:fld>
            <a:endParaRPr lang="en-US" sz="120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5250328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38230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117</a:t>
            </a:fld>
            <a:endParaRPr lang="en-US" dirty="0"/>
          </a:p>
        </p:txBody>
      </p:sp>
    </p:spTree>
    <p:extLst>
      <p:ext uri="{BB962C8B-B14F-4D97-AF65-F5344CB8AC3E}">
        <p14:creationId xmlns:p14="http://schemas.microsoft.com/office/powerpoint/2010/main" val="8556700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758A452-DD65-468A-AB5D-05D2CF267347}" type="slidenum">
              <a:rPr lang="en-US" smtClean="0"/>
              <a:pPr>
                <a:defRPr/>
              </a:pPr>
              <a:t>118</a:t>
            </a:fld>
            <a:endParaRPr lang="en-US" dirty="0"/>
          </a:p>
        </p:txBody>
      </p:sp>
    </p:spTree>
    <p:extLst>
      <p:ext uri="{BB962C8B-B14F-4D97-AF65-F5344CB8AC3E}">
        <p14:creationId xmlns:p14="http://schemas.microsoft.com/office/powerpoint/2010/main" val="3721919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A231710-1BBD-47C7-914E-84C0D1074F7C}" type="slidenum">
              <a:rPr lang="en-US" smtClean="0"/>
              <a:t>11</a:t>
            </a:fld>
            <a:endParaRPr lang="en-US"/>
          </a:p>
        </p:txBody>
      </p:sp>
    </p:spTree>
    <p:extLst>
      <p:ext uri="{BB962C8B-B14F-4D97-AF65-F5344CB8AC3E}">
        <p14:creationId xmlns:p14="http://schemas.microsoft.com/office/powerpoint/2010/main" val="115808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34" charset="-128"/>
              </a:rPr>
              <a:t>Geostationary Operational Environmental Satellite</a:t>
            </a:r>
          </a:p>
        </p:txBody>
      </p:sp>
      <p:sp>
        <p:nvSpPr>
          <p:cNvPr id="105476" name="Slide Number Placeholder 3"/>
          <p:cNvSpPr>
            <a:spLocks noGrp="1"/>
          </p:cNvSpPr>
          <p:nvPr>
            <p:ph type="sldNum" sz="quarter" idx="5"/>
          </p:nvPr>
        </p:nvSpPr>
        <p:spPr bwMode="auto">
          <a:xfrm>
            <a:off x="3936768" y="8772668"/>
            <a:ext cx="3011699" cy="461804"/>
          </a:xfrm>
          <a:prstGeom prst="rect">
            <a:avLst/>
          </a:prstGeom>
          <a:noFill/>
          <a:ln>
            <a:miter lim="800000"/>
            <a:headEnd/>
            <a:tailEnd/>
          </a:ln>
        </p:spPr>
        <p:txBody>
          <a:bodyPr lIns="92492" tIns="46246" rIns="92492" bIns="46246"/>
          <a:lstStyle/>
          <a:p>
            <a:fld id="{F3BEC268-552B-4639-9F1D-452D52CECB51}" type="slidenum">
              <a:rPr lang="en-US" smtClean="0">
                <a:latin typeface="Calibri" pitchFamily="34" charset="0"/>
                <a:ea typeface="ＭＳ Ｐゴシック" pitchFamily="34" charset="-128"/>
              </a:rPr>
              <a:pPr/>
              <a:t>18</a:t>
            </a:fld>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3146475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GOES: Geostationary Operational Environmental Satellite (NOAA); half hourly </a:t>
            </a:r>
            <a:r>
              <a:rPr lang="en-US" dirty="0" err="1"/>
              <a:t>reporiting</a:t>
            </a:r>
            <a:endParaRPr lang="en-US" dirty="0"/>
          </a:p>
        </p:txBody>
      </p:sp>
    </p:spTree>
    <p:extLst>
      <p:ext uri="{BB962C8B-B14F-4D97-AF65-F5344CB8AC3E}">
        <p14:creationId xmlns:p14="http://schemas.microsoft.com/office/powerpoint/2010/main" val="2235717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USAID_Logo-1.0in.jpg"/>
          <p:cNvPicPr>
            <a:picLocks noChangeAspect="1"/>
          </p:cNvPicPr>
          <p:nvPr userDrawn="1"/>
        </p:nvPicPr>
        <p:blipFill>
          <a:blip r:embed="rId2" cstate="print"/>
          <a:srcRect/>
          <a:stretch>
            <a:fillRect/>
          </a:stretch>
        </p:blipFill>
        <p:spPr bwMode="auto">
          <a:xfrm>
            <a:off x="473676" y="6126480"/>
            <a:ext cx="1828800" cy="548640"/>
          </a:xfrm>
          <a:prstGeom prst="rect">
            <a:avLst/>
          </a:prstGeom>
          <a:noFill/>
          <a:ln w="9525">
            <a:noFill/>
            <a:miter lim="800000"/>
            <a:headEnd/>
            <a:tailEnd/>
          </a:ln>
        </p:spPr>
      </p:pic>
      <p:sp>
        <p:nvSpPr>
          <p:cNvPr id="6" name="Subtitle 2"/>
          <p:cNvSpPr txBox="1">
            <a:spLocks/>
          </p:cNvSpPr>
          <p:nvPr userDrawn="1"/>
        </p:nvSpPr>
        <p:spPr bwMode="auto">
          <a:xfrm>
            <a:off x="1371600" y="1828800"/>
            <a:ext cx="6400800" cy="457200"/>
          </a:xfrm>
          <a:prstGeom prst="rect">
            <a:avLst/>
          </a:prstGeom>
          <a:noFill/>
          <a:ln w="9525">
            <a:noFill/>
            <a:miter lim="800000"/>
            <a:headEnd/>
            <a:tailEnd/>
          </a:ln>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ct val="20000"/>
              </a:spcBef>
              <a:buFont typeface="Arial" charset="0"/>
              <a:buNone/>
              <a:defRPr/>
            </a:pPr>
            <a:r>
              <a:rPr lang="en-US" sz="2400" dirty="0">
                <a:solidFill>
                  <a:prstClr val="black"/>
                </a:solidFill>
                <a:latin typeface="Tw Cen MT" pitchFamily="34" charset="0"/>
              </a:rPr>
              <a:t>Famine Early Warning Systems Network</a:t>
            </a:r>
          </a:p>
        </p:txBody>
      </p:sp>
      <p:sp>
        <p:nvSpPr>
          <p:cNvPr id="2" name="Title 1"/>
          <p:cNvSpPr>
            <a:spLocks noGrp="1"/>
          </p:cNvSpPr>
          <p:nvPr>
            <p:ph type="ctrTitle"/>
          </p:nvPr>
        </p:nvSpPr>
        <p:spPr>
          <a:xfrm>
            <a:off x="685800" y="2514600"/>
            <a:ext cx="7772400" cy="1828800"/>
          </a:xfrm>
          <a:prstGeom prst="rect">
            <a:avLst/>
          </a:prstGeom>
        </p:spPr>
        <p:txBody>
          <a:bodyPr anchor="ctr" anchorCtr="0"/>
          <a:lstStyle>
            <a:lvl1pPr>
              <a:defRPr sz="3400" b="1" i="0" baseline="0">
                <a:latin typeface="Tw Cen MT"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600" y="4800600"/>
            <a:ext cx="6400800" cy="914400"/>
          </a:xfrm>
          <a:prstGeom prst="rect">
            <a:avLst/>
          </a:prstGeom>
        </p:spPr>
        <p:txBody>
          <a:bodyPr/>
          <a:lstStyle>
            <a:lvl1pPr marL="0" indent="0" algn="ctr">
              <a:buNone/>
              <a:defRPr sz="2000" baseline="0">
                <a:solidFill>
                  <a:schemeClr val="tx1"/>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8" descr="usgslarge"/>
          <p:cNvPicPr>
            <a:picLocks noChangeAspect="1" noChangeArrowheads="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 y="457200"/>
            <a:ext cx="1905000"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Text, logo&#10;&#10;Description automatically generated">
            <a:extLst>
              <a:ext uri="{FF2B5EF4-FFF2-40B4-BE49-F238E27FC236}">
                <a16:creationId xmlns:a16="http://schemas.microsoft.com/office/drawing/2014/main" id="{4D2268E4-0B38-3C8F-3EC6-D8891C9348E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864011" y="6126480"/>
            <a:ext cx="2011680" cy="548640"/>
          </a:xfrm>
          <a:prstGeom prst="rect">
            <a:avLst/>
          </a:prstGeom>
        </p:spPr>
      </p:pic>
    </p:spTree>
    <p:extLst>
      <p:ext uri="{BB962C8B-B14F-4D97-AF65-F5344CB8AC3E}">
        <p14:creationId xmlns:p14="http://schemas.microsoft.com/office/powerpoint/2010/main" val="17199442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descr="USAID_Logo-1.0in.jpg"/>
          <p:cNvPicPr>
            <a:picLocks noChangeAspect="1"/>
          </p:cNvPicPr>
          <p:nvPr userDrawn="1"/>
        </p:nvPicPr>
        <p:blipFill>
          <a:blip r:embed="rId2" cstate="print"/>
          <a:srcRect/>
          <a:stretch>
            <a:fillRect/>
          </a:stretch>
        </p:blipFill>
        <p:spPr bwMode="auto">
          <a:xfrm>
            <a:off x="5641975" y="457200"/>
            <a:ext cx="3048000" cy="914400"/>
          </a:xfrm>
          <a:prstGeom prst="rect">
            <a:avLst/>
          </a:prstGeom>
          <a:noFill/>
          <a:ln w="9525">
            <a:noFill/>
            <a:miter lim="800000"/>
            <a:headEnd/>
            <a:tailEnd/>
          </a:ln>
        </p:spPr>
      </p:pic>
      <p:sp>
        <p:nvSpPr>
          <p:cNvPr id="6" name="Subtitle 2"/>
          <p:cNvSpPr txBox="1">
            <a:spLocks/>
          </p:cNvSpPr>
          <p:nvPr userDrawn="1"/>
        </p:nvSpPr>
        <p:spPr bwMode="auto">
          <a:xfrm>
            <a:off x="1371600" y="1828800"/>
            <a:ext cx="6400800" cy="457200"/>
          </a:xfrm>
          <a:prstGeom prst="rect">
            <a:avLst/>
          </a:prstGeom>
          <a:noFill/>
          <a:ln w="9525">
            <a:noFill/>
            <a:miter lim="800000"/>
            <a:headEnd/>
            <a:tailEnd/>
          </a:ln>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ct val="20000"/>
              </a:spcBef>
              <a:buFont typeface="Arial" charset="0"/>
              <a:buNone/>
              <a:defRPr/>
            </a:pPr>
            <a:r>
              <a:rPr lang="en-US" sz="2400" dirty="0">
                <a:solidFill>
                  <a:prstClr val="black"/>
                </a:solidFill>
                <a:latin typeface="Tw Cen MT" pitchFamily="34" charset="0"/>
              </a:rPr>
              <a:t>Famine Early Warning Systems Network</a:t>
            </a:r>
          </a:p>
        </p:txBody>
      </p:sp>
      <p:sp>
        <p:nvSpPr>
          <p:cNvPr id="2" name="Title 1"/>
          <p:cNvSpPr>
            <a:spLocks noGrp="1"/>
          </p:cNvSpPr>
          <p:nvPr>
            <p:ph type="ctrTitle"/>
          </p:nvPr>
        </p:nvSpPr>
        <p:spPr>
          <a:xfrm>
            <a:off x="685800" y="2514600"/>
            <a:ext cx="7772400" cy="1828800"/>
          </a:xfrm>
          <a:prstGeom prst="rect">
            <a:avLst/>
          </a:prstGeom>
        </p:spPr>
        <p:txBody>
          <a:bodyPr anchor="ctr" anchorCtr="0"/>
          <a:lstStyle>
            <a:lvl1pPr>
              <a:defRPr sz="3400" b="1" i="0" baseline="0">
                <a:latin typeface="Tw Cen MT" pitchFamily="34" charset="0"/>
              </a:defRPr>
            </a:lvl1pPr>
          </a:lstStyle>
          <a:p>
            <a:r>
              <a:rPr lang="en-US"/>
              <a:t>Click to edit Master title style</a:t>
            </a:r>
            <a:endParaRPr lang="en-US" dirty="0"/>
          </a:p>
        </p:txBody>
      </p:sp>
      <p:pic>
        <p:nvPicPr>
          <p:cNvPr id="8" name="Picture 7" descr="Text, logo&#10;&#10;Description automatically generated">
            <a:extLst>
              <a:ext uri="{FF2B5EF4-FFF2-40B4-BE49-F238E27FC236}">
                <a16:creationId xmlns:a16="http://schemas.microsoft.com/office/drawing/2014/main" id="{24BAE33C-7BB2-7FCD-03BB-149251182A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4025" y="423472"/>
            <a:ext cx="3352807" cy="914402"/>
          </a:xfrm>
          <a:prstGeom prst="rect">
            <a:avLst/>
          </a:prstGeom>
        </p:spPr>
      </p:pic>
      <p:grpSp>
        <p:nvGrpSpPr>
          <p:cNvPr id="9" name="Group 8">
            <a:extLst>
              <a:ext uri="{FF2B5EF4-FFF2-40B4-BE49-F238E27FC236}">
                <a16:creationId xmlns:a16="http://schemas.microsoft.com/office/drawing/2014/main" id="{E8F2B97F-E687-4955-E41E-9B9D140B45D6}"/>
              </a:ext>
            </a:extLst>
          </p:cNvPr>
          <p:cNvGrpSpPr/>
          <p:nvPr userDrawn="1"/>
        </p:nvGrpSpPr>
        <p:grpSpPr>
          <a:xfrm>
            <a:off x="0" y="5483541"/>
            <a:ext cx="9144000" cy="1374459"/>
            <a:chOff x="0" y="3593592"/>
            <a:chExt cx="9144000" cy="1374459"/>
          </a:xfrm>
        </p:grpSpPr>
        <p:pic>
          <p:nvPicPr>
            <p:cNvPr id="10" name="Picture 9" descr="A child standing next to a cow&#10;&#10;Description automatically generated with low confidence">
              <a:extLst>
                <a:ext uri="{FF2B5EF4-FFF2-40B4-BE49-F238E27FC236}">
                  <a16:creationId xmlns:a16="http://schemas.microsoft.com/office/drawing/2014/main" id="{1A298D8E-D1BD-032E-3621-E3137F1575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96451"/>
              <a:ext cx="1828800" cy="1371600"/>
            </a:xfrm>
            <a:prstGeom prst="rect">
              <a:avLst/>
            </a:prstGeom>
          </p:spPr>
        </p:pic>
        <p:pic>
          <p:nvPicPr>
            <p:cNvPr id="11" name="Picture 10">
              <a:extLst>
                <a:ext uri="{FF2B5EF4-FFF2-40B4-BE49-F238E27FC236}">
                  <a16:creationId xmlns:a16="http://schemas.microsoft.com/office/drawing/2014/main" id="{7515A55B-8932-4091-8EED-CCFA6717C74F}"/>
                </a:ext>
              </a:extLst>
            </p:cNvPr>
            <p:cNvPicPr>
              <a:picLocks noChangeAspect="1"/>
            </p:cNvPicPr>
            <p:nvPr/>
          </p:nvPicPr>
          <p:blipFill rotWithShape="1">
            <a:blip r:embed="rId5"/>
            <a:srcRect l="27480" r="52521"/>
            <a:stretch/>
          </p:blipFill>
          <p:spPr>
            <a:xfrm>
              <a:off x="5486400" y="3596332"/>
              <a:ext cx="1828800" cy="1371719"/>
            </a:xfrm>
            <a:prstGeom prst="rect">
              <a:avLst/>
            </a:prstGeom>
          </p:spPr>
        </p:pic>
        <p:pic>
          <p:nvPicPr>
            <p:cNvPr id="12" name="Picture 11">
              <a:extLst>
                <a:ext uri="{FF2B5EF4-FFF2-40B4-BE49-F238E27FC236}">
                  <a16:creationId xmlns:a16="http://schemas.microsoft.com/office/drawing/2014/main" id="{8DF794CD-C5D6-7DC1-8A39-E98F09074835}"/>
                </a:ext>
              </a:extLst>
            </p:cNvPr>
            <p:cNvPicPr>
              <a:picLocks noChangeAspect="1"/>
            </p:cNvPicPr>
            <p:nvPr/>
          </p:nvPicPr>
          <p:blipFill rotWithShape="1">
            <a:blip r:embed="rId5"/>
            <a:srcRect l="79921" t="556" r="81" b="-556"/>
            <a:stretch/>
          </p:blipFill>
          <p:spPr>
            <a:xfrm>
              <a:off x="1828800" y="3593592"/>
              <a:ext cx="1828800" cy="1371719"/>
            </a:xfrm>
            <a:prstGeom prst="rect">
              <a:avLst/>
            </a:prstGeom>
          </p:spPr>
        </p:pic>
        <p:pic>
          <p:nvPicPr>
            <p:cNvPr id="13" name="Picture 12" descr="A picture containing outdoor, grass, sky, nature&#10;&#10;Description automatically generated">
              <a:extLst>
                <a:ext uri="{FF2B5EF4-FFF2-40B4-BE49-F238E27FC236}">
                  <a16:creationId xmlns:a16="http://schemas.microsoft.com/office/drawing/2014/main" id="{4C17A4C7-2EA8-9101-5527-F83541FD28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3596451"/>
              <a:ext cx="1828800" cy="1371600"/>
            </a:xfrm>
            <a:prstGeom prst="rect">
              <a:avLst/>
            </a:prstGeom>
          </p:spPr>
        </p:pic>
        <p:pic>
          <p:nvPicPr>
            <p:cNvPr id="14" name="Picture 13" descr="A picture containing outdoor, grass, person, plant&#10;&#10;Description automatically generated">
              <a:extLst>
                <a:ext uri="{FF2B5EF4-FFF2-40B4-BE49-F238E27FC236}">
                  <a16:creationId xmlns:a16="http://schemas.microsoft.com/office/drawing/2014/main" id="{BAD8972A-DC11-5EAB-D7DC-C274B9CC21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00" y="3596451"/>
              <a:ext cx="1828800" cy="1371600"/>
            </a:xfrm>
            <a:prstGeom prst="rect">
              <a:avLst/>
            </a:prstGeom>
          </p:spPr>
        </p:pic>
      </p:grpSp>
    </p:spTree>
    <p:extLst>
      <p:ext uri="{BB962C8B-B14F-4D97-AF65-F5344CB8AC3E}">
        <p14:creationId xmlns:p14="http://schemas.microsoft.com/office/powerpoint/2010/main" val="64934637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a:defRPr/>
            </a:pPr>
            <a:r>
              <a:rPr lang="en-US" sz="1200" u="sng" dirty="0">
                <a:solidFill>
                  <a:srgbClr val="1F497D"/>
                </a:solidFill>
              </a:rPr>
              <a:t>__________________________________________</a:t>
            </a:r>
          </a:p>
          <a:p>
            <a:pPr algn="ctr">
              <a:defRPr/>
            </a:pPr>
            <a:r>
              <a:rPr lang="en-US" sz="1200" dirty="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p>
            <a:pPr algn="r"/>
            <a:endParaRPr lang="en-US" sz="1200">
              <a:solidFill>
                <a:srgbClr val="898989"/>
              </a:solidFill>
              <a:latin typeface="Calibri" pitchFamily="34" charset="0"/>
            </a:endParaRPr>
          </a:p>
          <a:p>
            <a:pPr algn="r"/>
            <a:fld id="{F1BA3EA8-2BEB-4BF7-A29F-1AD30FD14EBD}" type="slidenum">
              <a:rPr lang="en-US" sz="1200">
                <a:solidFill>
                  <a:srgbClr val="898989"/>
                </a:solidFill>
                <a:latin typeface="Calibri" pitchFamily="34" charset="0"/>
              </a:rPr>
              <a:pPr algn="r"/>
              <a:t>‹#›</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6608593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USAID_Logo-0.6in.jpg"/>
          <p:cNvPicPr>
            <a:picLocks noChangeAspect="1"/>
          </p:cNvPicPr>
          <p:nvPr userDrawn="1"/>
        </p:nvPicPr>
        <p:blipFill>
          <a:blip r:embed="rId2" cstate="print"/>
          <a:srcRect/>
          <a:stretch>
            <a:fillRect/>
          </a:stretch>
        </p:blipFill>
        <p:spPr bwMode="auto">
          <a:xfrm>
            <a:off x="304800" y="182563"/>
            <a:ext cx="1828800" cy="549275"/>
          </a:xfrm>
          <a:prstGeom prst="rect">
            <a:avLst/>
          </a:prstGeom>
          <a:noFill/>
          <a:ln w="9525">
            <a:noFill/>
            <a:miter lim="800000"/>
            <a:headEnd/>
            <a:tailEnd/>
          </a:ln>
        </p:spPr>
      </p:pic>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F1C9F085-E261-404A-B399-26F9A60E9A6F}"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i="0" baseline="0">
                <a:latin typeface="Tw Cen MT"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754880"/>
          </a:xfrm>
          <a:prstGeom prst="rect">
            <a:avLst/>
          </a:prstGeom>
        </p:spPr>
        <p:txBody>
          <a:bodyPr tIns="18288" bIns="18288" anchor="ctr">
            <a:normAutofit/>
          </a:bodyPr>
          <a:lstStyle>
            <a:lvl1pPr>
              <a:spcBef>
                <a:spcPts val="800"/>
              </a:spcBef>
              <a:buFont typeface="Wingdings" pitchFamily="2" charset="2"/>
              <a:buChar char="§"/>
              <a:defRPr sz="2400" baseline="0">
                <a:latin typeface="Tw Cen MT" pitchFamily="34" charset="0"/>
              </a:defRPr>
            </a:lvl1pPr>
            <a:lvl2pPr>
              <a:buSzPct val="50000"/>
              <a:buFont typeface="Courier New" pitchFamily="49" charset="0"/>
              <a:buChar char="o"/>
              <a:defRPr sz="2400" baseline="0">
                <a:latin typeface="Tw Cen MT" pitchFamily="34" charset="0"/>
              </a:defRPr>
            </a:lvl2pPr>
            <a:lvl3pPr>
              <a:buSzPct val="100000"/>
              <a:defRPr sz="2000" baseline="0">
                <a:latin typeface="Tw Cen MT" pitchFamily="34" charset="0"/>
              </a:defRPr>
            </a:lvl3pPr>
            <a:lvl4pPr>
              <a:buSzPct val="40000"/>
              <a:buFont typeface="Wingdings" pitchFamily="2" charset="2"/>
              <a:buChar char="q"/>
              <a:defRPr baseline="0">
                <a:latin typeface="Tw Cen MT" pitchFamily="34" charset="0"/>
              </a:defRPr>
            </a:lvl4pPr>
            <a:lvl5pPr>
              <a:buSzPct val="80000"/>
              <a:defRPr baseline="0">
                <a:latin typeface="Tw Cen M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Text, logo&#10;&#10;Description automatically generated">
            <a:extLst>
              <a:ext uri="{FF2B5EF4-FFF2-40B4-BE49-F238E27FC236}">
                <a16:creationId xmlns:a16="http://schemas.microsoft.com/office/drawing/2014/main" id="{2F0DF89B-EEFB-B22A-4DFE-3C56D703FA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03720" y="152400"/>
            <a:ext cx="2011680" cy="548640"/>
          </a:xfrm>
          <a:prstGeom prst="rect">
            <a:avLst/>
          </a:prstGeom>
        </p:spPr>
      </p:pic>
    </p:spTree>
    <p:extLst>
      <p:ext uri="{BB962C8B-B14F-4D97-AF65-F5344CB8AC3E}">
        <p14:creationId xmlns:p14="http://schemas.microsoft.com/office/powerpoint/2010/main" val="321526159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pic>
        <p:nvPicPr>
          <p:cNvPr id="5" name="Picture 4" descr="USAID_Logo-0.6in.jpg"/>
          <p:cNvPicPr>
            <a:picLocks noChangeAspect="1"/>
          </p:cNvPicPr>
          <p:nvPr userDrawn="1"/>
        </p:nvPicPr>
        <p:blipFill>
          <a:blip r:embed="rId2" cstate="print"/>
          <a:srcRect/>
          <a:stretch>
            <a:fillRect/>
          </a:stretch>
        </p:blipFill>
        <p:spPr bwMode="auto">
          <a:xfrm>
            <a:off x="7132638" y="182563"/>
            <a:ext cx="1828800" cy="549275"/>
          </a:xfrm>
          <a:prstGeom prst="rect">
            <a:avLst/>
          </a:prstGeom>
          <a:noFill/>
          <a:ln w="9525">
            <a:noFill/>
            <a:miter lim="800000"/>
            <a:headEnd/>
            <a:tailEnd/>
          </a:ln>
        </p:spPr>
      </p:pic>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F1C9F085-E261-404A-B399-26F9A60E9A6F}"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i="0" baseline="0">
                <a:latin typeface="Tw Cen MT"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2057400"/>
            <a:ext cx="8229600" cy="4297680"/>
          </a:xfrm>
          <a:prstGeom prst="rect">
            <a:avLst/>
          </a:prstGeom>
        </p:spPr>
        <p:txBody>
          <a:bodyPr tIns="18288" bIns="18288" anchor="t" anchorCtr="0">
            <a:normAutofit/>
          </a:bodyPr>
          <a:lstStyle>
            <a:lvl1pPr>
              <a:spcBef>
                <a:spcPts val="800"/>
              </a:spcBef>
              <a:buFont typeface="Wingdings" pitchFamily="2" charset="2"/>
              <a:buChar char="§"/>
              <a:defRPr sz="2400" baseline="0">
                <a:latin typeface="Tw Cen MT" pitchFamily="34" charset="0"/>
              </a:defRPr>
            </a:lvl1pPr>
            <a:lvl2pPr>
              <a:buSzPct val="50000"/>
              <a:buFont typeface="Courier New" pitchFamily="49" charset="0"/>
              <a:buChar char="o"/>
              <a:defRPr sz="2400" baseline="0">
                <a:latin typeface="Tw Cen MT" pitchFamily="34" charset="0"/>
              </a:defRPr>
            </a:lvl2pPr>
            <a:lvl3pPr>
              <a:buSzPct val="100000"/>
              <a:defRPr sz="2000" baseline="0">
                <a:latin typeface="Tw Cen MT" pitchFamily="34" charset="0"/>
              </a:defRPr>
            </a:lvl3pPr>
            <a:lvl4pPr>
              <a:buSzPct val="40000"/>
              <a:buFont typeface="Wingdings" pitchFamily="2" charset="2"/>
              <a:buChar char="q"/>
              <a:defRPr baseline="0">
                <a:latin typeface="Tw Cen MT" pitchFamily="34" charset="0"/>
              </a:defRPr>
            </a:lvl4pPr>
            <a:lvl5pPr>
              <a:buSzPct val="80000"/>
              <a:defRPr baseline="0">
                <a:latin typeface="Tw Cen M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2"/>
          <p:cNvSpPr>
            <a:spLocks noGrp="1"/>
          </p:cNvSpPr>
          <p:nvPr>
            <p:ph type="body" idx="10"/>
          </p:nvPr>
        </p:nvSpPr>
        <p:spPr>
          <a:xfrm>
            <a:off x="457200" y="1600200"/>
            <a:ext cx="822960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9" name="Picture 8" descr="Text, logo&#10;&#10;Description automatically generated">
            <a:extLst>
              <a:ext uri="{FF2B5EF4-FFF2-40B4-BE49-F238E27FC236}">
                <a16:creationId xmlns:a16="http://schemas.microsoft.com/office/drawing/2014/main" id="{5798F30C-5ADA-AD9F-6EBD-6FD19FFB01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168258114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Single Content">
    <p:spTree>
      <p:nvGrpSpPr>
        <p:cNvPr id="1" name=""/>
        <p:cNvGrpSpPr/>
        <p:nvPr/>
      </p:nvGrpSpPr>
      <p:grpSpPr>
        <a:xfrm>
          <a:off x="0" y="0"/>
          <a:ext cx="0" cy="0"/>
          <a:chOff x="0" y="0"/>
          <a:chExt cx="0" cy="0"/>
        </a:xfrm>
      </p:grpSpPr>
      <p:pic>
        <p:nvPicPr>
          <p:cNvPr id="5" name="Picture 4" descr="USAID_Logo-0.6in.jpg"/>
          <p:cNvPicPr>
            <a:picLocks noChangeAspect="1"/>
          </p:cNvPicPr>
          <p:nvPr userDrawn="1"/>
        </p:nvPicPr>
        <p:blipFill>
          <a:blip r:embed="rId2" cstate="print"/>
          <a:srcRect/>
          <a:stretch>
            <a:fillRect/>
          </a:stretch>
        </p:blipFill>
        <p:spPr bwMode="auto">
          <a:xfrm>
            <a:off x="7132638" y="182563"/>
            <a:ext cx="1828800" cy="549275"/>
          </a:xfrm>
          <a:prstGeom prst="rect">
            <a:avLst/>
          </a:prstGeom>
          <a:noFill/>
          <a:ln w="9525">
            <a:noFill/>
            <a:miter lim="800000"/>
            <a:headEnd/>
            <a:tailEnd/>
          </a:ln>
        </p:spPr>
      </p:pic>
      <p:sp>
        <p:nvSpPr>
          <p:cNvPr id="6"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7"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i="0" baseline="0">
                <a:latin typeface="Tw Cen MT"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754880"/>
          </a:xfrm>
          <a:prstGeom prst="rect">
            <a:avLst/>
          </a:prstGeom>
        </p:spPr>
        <p:txBody>
          <a:bodyPr tIns="18288" bIns="18288" anchor="ctr" anchorCtr="0"/>
          <a:lstStyle>
            <a:lvl1pPr marL="914400" indent="0">
              <a:spcBef>
                <a:spcPts val="0"/>
              </a:spcBef>
              <a:buFontTx/>
              <a:buNone/>
              <a:defRPr sz="2800" baseline="0">
                <a:latin typeface="Tw Cen MT" pitchFamily="34" charset="0"/>
              </a:defRPr>
            </a:lvl1pPr>
            <a:lvl2pPr>
              <a:buSzPct val="50000"/>
              <a:buFont typeface="Courier New" pitchFamily="49" charset="0"/>
              <a:buChar char="o"/>
              <a:defRPr sz="2400" baseline="0"/>
            </a:lvl2pPr>
            <a:lvl3pPr>
              <a:buSzPct val="100000"/>
              <a:defRPr sz="2000" baseline="0"/>
            </a:lvl3pPr>
            <a:lvl4pPr>
              <a:buSzPct val="40000"/>
              <a:buFont typeface="Wingdings" pitchFamily="2" charset="2"/>
              <a:buChar char="q"/>
              <a:defRPr baseline="0"/>
            </a:lvl4pPr>
            <a:lvl5pPr>
              <a:buSzPct val="80000"/>
              <a:defRPr baseline="0"/>
            </a:lvl5pPr>
          </a:lstStyle>
          <a:p>
            <a:pPr lvl="0"/>
            <a:r>
              <a:rPr lang="en-US"/>
              <a:t>Click to edit Master text styles</a:t>
            </a:r>
          </a:p>
        </p:txBody>
      </p:sp>
      <p:pic>
        <p:nvPicPr>
          <p:cNvPr id="8" name="Picture 7" descr="Text, logo&#10;&#10;Description automatically generated">
            <a:extLst>
              <a:ext uri="{FF2B5EF4-FFF2-40B4-BE49-F238E27FC236}">
                <a16:creationId xmlns:a16="http://schemas.microsoft.com/office/drawing/2014/main" id="{540F7052-67D3-9515-9695-B131B34A32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236153858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 y="777240"/>
            <a:ext cx="8961120" cy="731520"/>
          </a:xfrm>
          <a:prstGeom prst="rect">
            <a:avLst/>
          </a:prstGeom>
        </p:spPr>
        <p:txBody>
          <a:bodyPr anchor="ctr" anchorCtr="0"/>
          <a:lstStyle>
            <a:lvl1pPr>
              <a:defRPr sz="3200" b="1">
                <a:latin typeface="Tw Cen MT"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23360" cy="47548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buSzPct val="100000"/>
              <a:buFont typeface="Arial" pitchFamily="34" charset="0"/>
              <a:buChar cha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600200"/>
            <a:ext cx="4023360" cy="47548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USAID_Logo-0.6in.jpg"/>
          <p:cNvPicPr>
            <a:picLocks noChangeAspect="1"/>
          </p:cNvPicPr>
          <p:nvPr userDrawn="1"/>
        </p:nvPicPr>
        <p:blipFill>
          <a:blip r:embed="rId2" cstate="print"/>
          <a:srcRect/>
          <a:stretch>
            <a:fillRect/>
          </a:stretch>
        </p:blipFill>
        <p:spPr bwMode="auto">
          <a:xfrm>
            <a:off x="7132638" y="182563"/>
            <a:ext cx="1828800" cy="549275"/>
          </a:xfrm>
          <a:prstGeom prst="rect">
            <a:avLst/>
          </a:prstGeom>
          <a:noFill/>
          <a:ln w="9525">
            <a:noFill/>
            <a:miter lim="800000"/>
            <a:headEnd/>
            <a:tailEnd/>
          </a:ln>
        </p:spPr>
      </p:pic>
      <p:sp>
        <p:nvSpPr>
          <p:cNvPr id="10"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11"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pic>
        <p:nvPicPr>
          <p:cNvPr id="5" name="Picture 4" descr="Text, logo&#10;&#10;Description automatically generated">
            <a:extLst>
              <a:ext uri="{FF2B5EF4-FFF2-40B4-BE49-F238E27FC236}">
                <a16:creationId xmlns:a16="http://schemas.microsoft.com/office/drawing/2014/main" id="{B2140F2F-79A4-27DE-E519-21A2B24CA9F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265913421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402336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63440" y="1600200"/>
            <a:ext cx="4114800" cy="457200"/>
          </a:xfrm>
          <a:prstGeom prst="rect">
            <a:avLst/>
          </a:prstGeom>
        </p:spPr>
        <p:txBody>
          <a:bodyPr anchor="b"/>
          <a:lstStyle>
            <a:lvl1pPr marL="0" indent="0">
              <a:buNone/>
              <a:defRPr sz="2400" b="1">
                <a:latin typeface="Tw Cen M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itle 1"/>
          <p:cNvSpPr>
            <a:spLocks noGrp="1"/>
          </p:cNvSpPr>
          <p:nvPr>
            <p:ph type="title"/>
          </p:nvPr>
        </p:nvSpPr>
        <p:spPr>
          <a:xfrm>
            <a:off x="91440" y="777240"/>
            <a:ext cx="8961120" cy="731520"/>
          </a:xfrm>
          <a:prstGeom prst="rect">
            <a:avLst/>
          </a:prstGeom>
        </p:spPr>
        <p:txBody>
          <a:bodyPr anchor="ctr" anchorCtr="0"/>
          <a:lstStyle>
            <a:lvl1pPr>
              <a:defRPr sz="3200" b="1">
                <a:latin typeface="Tw Cen MT" pitchFamily="34" charset="0"/>
              </a:defRPr>
            </a:lvl1pPr>
          </a:lstStyle>
          <a:p>
            <a:r>
              <a:rPr lang="en-US"/>
              <a:t>Click to edit Master title style</a:t>
            </a:r>
            <a:endParaRPr lang="en-US" dirty="0"/>
          </a:p>
        </p:txBody>
      </p:sp>
      <p:sp>
        <p:nvSpPr>
          <p:cNvPr id="18" name="Content Placeholder 2"/>
          <p:cNvSpPr>
            <a:spLocks noGrp="1"/>
          </p:cNvSpPr>
          <p:nvPr>
            <p:ph sz="half" idx="10"/>
          </p:nvPr>
        </p:nvSpPr>
        <p:spPr>
          <a:xfrm>
            <a:off x="457200" y="2057400"/>
            <a:ext cx="4023360" cy="42976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buSzPct val="100000"/>
              <a:buFont typeface="Arial" pitchFamily="34" charset="0"/>
              <a:buChar cha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3"/>
          <p:cNvSpPr>
            <a:spLocks noGrp="1"/>
          </p:cNvSpPr>
          <p:nvPr>
            <p:ph sz="half" idx="2"/>
          </p:nvPr>
        </p:nvSpPr>
        <p:spPr>
          <a:xfrm>
            <a:off x="4663440" y="2057400"/>
            <a:ext cx="4023360" cy="4297680"/>
          </a:xfrm>
          <a:prstGeom prst="rect">
            <a:avLst/>
          </a:prstGeom>
        </p:spPr>
        <p:txBody>
          <a:bodyPr/>
          <a:lstStyle>
            <a:lvl1pPr>
              <a:defRPr sz="2400">
                <a:latin typeface="Tw Cen MT" pitchFamily="34" charset="0"/>
              </a:defRPr>
            </a:lvl1pPr>
            <a:lvl2pPr>
              <a:buSzPct val="50000"/>
              <a:buFont typeface="Courier New" pitchFamily="49" charset="0"/>
              <a:buChar char="o"/>
              <a:defRPr sz="2400">
                <a:latin typeface="Tw Cen MT" pitchFamily="34" charset="0"/>
              </a:defRPr>
            </a:lvl2pPr>
            <a:lvl3pPr>
              <a:defRPr sz="2000">
                <a:latin typeface="Tw Cen MT" pitchFamily="34" charset="0"/>
              </a:defRPr>
            </a:lvl3pPr>
            <a:lvl4pPr>
              <a:buSzPct val="40000"/>
              <a:buFont typeface="Wingdings" pitchFamily="2" charset="2"/>
              <a:buChar char="q"/>
              <a:defRPr sz="2000">
                <a:latin typeface="Tw Cen MT" pitchFamily="34" charset="0"/>
              </a:defRPr>
            </a:lvl4pPr>
            <a:lvl5pPr>
              <a:buSzPct val="80000"/>
              <a:defRPr sz="2000">
                <a:latin typeface="Tw Cen MT"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Picture 20" descr="USAID_Logo-0.6in.jpg"/>
          <p:cNvPicPr>
            <a:picLocks noChangeAspect="1"/>
          </p:cNvPicPr>
          <p:nvPr userDrawn="1"/>
        </p:nvPicPr>
        <p:blipFill>
          <a:blip r:embed="rId2" cstate="print"/>
          <a:srcRect/>
          <a:stretch>
            <a:fillRect/>
          </a:stretch>
        </p:blipFill>
        <p:spPr bwMode="auto">
          <a:xfrm>
            <a:off x="7132638" y="182563"/>
            <a:ext cx="1828800" cy="549275"/>
          </a:xfrm>
          <a:prstGeom prst="rect">
            <a:avLst/>
          </a:prstGeom>
          <a:noFill/>
          <a:ln w="9525">
            <a:noFill/>
            <a:miter lim="800000"/>
            <a:headEnd/>
            <a:tailEnd/>
          </a:ln>
        </p:spPr>
      </p:pic>
      <p:sp>
        <p:nvSpPr>
          <p:cNvPr id="22"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23"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pic>
        <p:nvPicPr>
          <p:cNvPr id="2" name="Picture 1" descr="Text, logo&#10;&#10;Description automatically generated">
            <a:extLst>
              <a:ext uri="{FF2B5EF4-FFF2-40B4-BE49-F238E27FC236}">
                <a16:creationId xmlns:a16="http://schemas.microsoft.com/office/drawing/2014/main" id="{0F44B39E-8C96-4E41-FDFC-87B13EA161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1901031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0"/>
            <a:ext cx="8229600" cy="1828800"/>
          </a:xfrm>
          <a:prstGeom prst="rect">
            <a:avLst/>
          </a:prstGeom>
        </p:spPr>
        <p:txBody>
          <a:bodyPr anchor="t"/>
          <a:lstStyle>
            <a:lvl1pPr algn="l">
              <a:defRPr sz="3200" b="1" cap="all">
                <a:latin typeface="Tw Cen MT"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457200" y="1737360"/>
            <a:ext cx="8229600" cy="1463040"/>
          </a:xfrm>
          <a:prstGeom prst="rect">
            <a:avLst/>
          </a:prstGeom>
        </p:spPr>
        <p:txBody>
          <a:bodyPr anchor="b"/>
          <a:lstStyle>
            <a:lvl1pPr marL="0" indent="0">
              <a:buNone/>
              <a:defRPr sz="2400">
                <a:solidFill>
                  <a:schemeClr val="tx1">
                    <a:tint val="75000"/>
                  </a:schemeClr>
                </a:solidFill>
                <a:latin typeface="Tw Cen MT"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USAID_Logo-0.6in.jpg"/>
          <p:cNvPicPr>
            <a:picLocks noChangeAspect="1"/>
          </p:cNvPicPr>
          <p:nvPr userDrawn="1"/>
        </p:nvPicPr>
        <p:blipFill>
          <a:blip r:embed="rId2" cstate="print"/>
          <a:srcRect/>
          <a:stretch>
            <a:fillRect/>
          </a:stretch>
        </p:blipFill>
        <p:spPr bwMode="auto">
          <a:xfrm>
            <a:off x="7132638" y="182563"/>
            <a:ext cx="1828800" cy="549275"/>
          </a:xfrm>
          <a:prstGeom prst="rect">
            <a:avLst/>
          </a:prstGeom>
          <a:noFill/>
          <a:ln w="9525">
            <a:noFill/>
            <a:miter lim="800000"/>
            <a:headEnd/>
            <a:tailEnd/>
          </a:ln>
        </p:spPr>
      </p:pic>
      <p:sp>
        <p:nvSpPr>
          <p:cNvPr id="9"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10"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pic>
        <p:nvPicPr>
          <p:cNvPr id="4" name="Picture 3" descr="Text, logo&#10;&#10;Description automatically generated">
            <a:extLst>
              <a:ext uri="{FF2B5EF4-FFF2-40B4-BE49-F238E27FC236}">
                <a16:creationId xmlns:a16="http://schemas.microsoft.com/office/drawing/2014/main" id="{A23531E2-E968-B73F-B8FC-A0E7E160209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36799942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91440" y="777240"/>
            <a:ext cx="8961120" cy="731520"/>
          </a:xfrm>
          <a:prstGeom prst="rect">
            <a:avLst/>
          </a:prstGeom>
        </p:spPr>
        <p:txBody>
          <a:bodyPr anchor="ctr" anchorCtr="0"/>
          <a:lstStyle>
            <a:lvl1pPr>
              <a:defRPr sz="3200" b="1">
                <a:latin typeface="Tw Cen MT" pitchFamily="34" charset="0"/>
              </a:defRPr>
            </a:lvl1pPr>
          </a:lstStyle>
          <a:p>
            <a:r>
              <a:rPr lang="en-US"/>
              <a:t>Click to edit Master title style</a:t>
            </a:r>
            <a:endParaRPr lang="en-US" dirty="0"/>
          </a:p>
        </p:txBody>
      </p:sp>
      <p:sp>
        <p:nvSpPr>
          <p:cNvPr id="9" name="Footer Placeholder 4"/>
          <p:cNvSpPr txBox="1">
            <a:spLocks/>
          </p:cNvSpPr>
          <p:nvPr userDrawn="1"/>
        </p:nvSpPr>
        <p:spPr>
          <a:xfrm>
            <a:off x="2743200" y="6308725"/>
            <a:ext cx="3657600" cy="366713"/>
          </a:xfrm>
          <a:prstGeom prst="rect">
            <a:avLst/>
          </a:prstGeom>
          <a:ln w="6350">
            <a:noFill/>
          </a:ln>
        </p:spPr>
        <p:txBody>
          <a:bodyPr wrap="none" lIns="0" tIns="0" rIns="0" bIns="0" anchor="ctr"/>
          <a:lstStyle>
            <a:lvl1pPr>
              <a:defRPr baseline="0">
                <a:solidFill>
                  <a:schemeClr val="tx2"/>
                </a:solidFill>
                <a:latin typeface="Calibri" pitchFamily="34" charset="0"/>
              </a:defRPr>
            </a:lvl1pPr>
          </a:lstStyle>
          <a:p>
            <a:pPr algn="ctr" eaLnBrk="1" hangingPunct="1">
              <a:spcBef>
                <a:spcPct val="0"/>
              </a:spcBef>
              <a:defRPr/>
            </a:pPr>
            <a:r>
              <a:rPr lang="en-US" sz="1200" u="sng" dirty="0">
                <a:solidFill>
                  <a:srgbClr val="1F497D"/>
                </a:solidFill>
              </a:rPr>
              <a:t>__________________________________________</a:t>
            </a:r>
          </a:p>
          <a:p>
            <a:pPr algn="ctr" eaLnBrk="1" hangingPunct="1">
              <a:spcBef>
                <a:spcPct val="0"/>
              </a:spcBef>
              <a:defRPr/>
            </a:pPr>
            <a:r>
              <a:rPr lang="en-US" sz="1200" dirty="0">
                <a:solidFill>
                  <a:srgbClr val="1F497D"/>
                </a:solidFill>
              </a:rPr>
              <a:t>FAMINE EARLY WARNING SYSTEMS NETWORK</a:t>
            </a:r>
          </a:p>
        </p:txBody>
      </p:sp>
      <p:sp>
        <p:nvSpPr>
          <p:cNvPr id="10" name="Slide Number Placeholder 5"/>
          <p:cNvSpPr txBox="1">
            <a:spLocks/>
          </p:cNvSpPr>
          <p:nvPr userDrawn="1"/>
        </p:nvSpPr>
        <p:spPr>
          <a:xfrm>
            <a:off x="7132638" y="6308725"/>
            <a:ext cx="1828800" cy="366713"/>
          </a:xfrm>
          <a:prstGeom prst="rect">
            <a:avLst/>
          </a:prstGeom>
        </p:spPr>
        <p:txBody>
          <a:bodyPr wrap="none" lIns="0" tIns="0" rIns="0" bIns="0" anchor="ctr"/>
          <a:lstStyle>
            <a:lvl1pPr>
              <a:defRPr baseline="0">
                <a:latin typeface="Calibri" pitchFamily="34" charset="0"/>
              </a:defRPr>
            </a:lvl1pPr>
          </a:lstStyle>
          <a:p>
            <a:pPr algn="r" eaLnBrk="1" fontAlgn="auto" hangingPunct="1">
              <a:spcBef>
                <a:spcPts val="0"/>
              </a:spcBef>
              <a:spcAft>
                <a:spcPts val="0"/>
              </a:spcAft>
              <a:defRPr/>
            </a:pPr>
            <a:endParaRPr lang="en-US" sz="1200" dirty="0">
              <a:solidFill>
                <a:prstClr val="black">
                  <a:tint val="75000"/>
                </a:prstClr>
              </a:solidFill>
            </a:endParaRPr>
          </a:p>
          <a:p>
            <a:pPr algn="r" eaLnBrk="1" fontAlgn="auto" hangingPunct="1">
              <a:spcBef>
                <a:spcPts val="0"/>
              </a:spcBef>
              <a:spcAft>
                <a:spcPts val="0"/>
              </a:spcAft>
              <a:defRPr/>
            </a:pPr>
            <a:fld id="{D8FB0EDA-AD82-4420-B46C-1FDFF6637802}" type="slidenum">
              <a:rPr lang="en-US" sz="1200" smtClean="0">
                <a:solidFill>
                  <a:prstClr val="black">
                    <a:tint val="75000"/>
                  </a:prstClr>
                </a:solidFill>
              </a:rPr>
              <a:pPr algn="r" eaLnBrk="1" fontAlgn="auto" hangingPunct="1">
                <a:spcBef>
                  <a:spcPts val="0"/>
                </a:spcBef>
                <a:spcAft>
                  <a:spcPts val="0"/>
                </a:spcAft>
                <a:defRPr/>
              </a:pPr>
              <a:t>‹#›</a:t>
            </a:fld>
            <a:endParaRPr lang="en-US" sz="1200" dirty="0">
              <a:solidFill>
                <a:prstClr val="black">
                  <a:tint val="75000"/>
                </a:prstClr>
              </a:solidFill>
            </a:endParaRPr>
          </a:p>
        </p:txBody>
      </p:sp>
      <p:pic>
        <p:nvPicPr>
          <p:cNvPr id="12" name="Picture 11" descr="USAID_Logo-0.6in.jpg"/>
          <p:cNvPicPr>
            <a:picLocks noChangeAspect="1"/>
          </p:cNvPicPr>
          <p:nvPr userDrawn="1"/>
        </p:nvPicPr>
        <p:blipFill>
          <a:blip r:embed="rId2" cstate="print"/>
          <a:srcRect/>
          <a:stretch>
            <a:fillRect/>
          </a:stretch>
        </p:blipFill>
        <p:spPr bwMode="auto">
          <a:xfrm>
            <a:off x="304800" y="182563"/>
            <a:ext cx="1828800" cy="549275"/>
          </a:xfrm>
          <a:prstGeom prst="rect">
            <a:avLst/>
          </a:prstGeom>
          <a:noFill/>
          <a:ln w="9525">
            <a:noFill/>
            <a:miter lim="800000"/>
            <a:headEnd/>
            <a:tailEnd/>
          </a:ln>
        </p:spPr>
      </p:pic>
      <p:pic>
        <p:nvPicPr>
          <p:cNvPr id="2" name="Picture 1" descr="Text, logo&#10;&#10;Description automatically generated">
            <a:extLst>
              <a:ext uri="{FF2B5EF4-FFF2-40B4-BE49-F238E27FC236}">
                <a16:creationId xmlns:a16="http://schemas.microsoft.com/office/drawing/2014/main" id="{82AAF6C0-257C-786F-655C-DA4EA0066B8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03720" y="152400"/>
            <a:ext cx="2011680" cy="548640"/>
          </a:xfrm>
          <a:prstGeom prst="rect">
            <a:avLst/>
          </a:prstGeom>
        </p:spPr>
      </p:pic>
    </p:spTree>
    <p:extLst>
      <p:ext uri="{BB962C8B-B14F-4D97-AF65-F5344CB8AC3E}">
        <p14:creationId xmlns:p14="http://schemas.microsoft.com/office/powerpoint/2010/main" val="255439958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4/27/23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533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411003"/>
      </p:ext>
    </p:extLst>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78" r:id="rId9"/>
    <p:sldLayoutId id="2147484791" r:id="rId10"/>
    <p:sldLayoutId id="2147484792" r:id="rId11"/>
  </p:sldLayoutIdLst>
  <p:transition>
    <p:fade/>
  </p:transition>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10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9.xml"/><Relationship Id="rId5" Type="http://schemas.openxmlformats.org/officeDocument/2006/relationships/image" Target="../media/image107.png"/><Relationship Id="rId4" Type="http://schemas.openxmlformats.org/officeDocument/2006/relationships/image" Target="../media/image106.png"/></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10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4.xml"/><Relationship Id="rId4" Type="http://schemas.openxmlformats.org/officeDocument/2006/relationships/image" Target="../media/image117.png"/></Relationships>
</file>

<file path=ppt/slides/_rels/slide11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 Id="rId4" Type="http://schemas.openxmlformats.org/officeDocument/2006/relationships/image" Target="../media/image120.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1.xml"/><Relationship Id="rId4" Type="http://schemas.openxmlformats.org/officeDocument/2006/relationships/image" Target="../media/image121.wmf"/></Relationships>
</file>

<file path=ppt/slides/_rels/slide11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22.png"/></Relationships>
</file>

<file path=ppt/slides/_rels/slide1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11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chart" Target="../charts/chart1.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1.emf"/></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72.jpe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5.emf"/></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8.gi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84.gif"/><Relationship Id="rId5" Type="http://schemas.openxmlformats.org/officeDocument/2006/relationships/image" Target="../media/image83.gif"/><Relationship Id="rId4" Type="http://schemas.openxmlformats.org/officeDocument/2006/relationships/image" Target="../media/image82.gif"/></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35280" y="2362200"/>
            <a:ext cx="7894320" cy="838200"/>
          </a:xfrm>
          <a:prstGeom prst="rect">
            <a:avLst/>
          </a:prstGeom>
          <a:noFill/>
        </p:spPr>
        <p:txBody>
          <a:bodyPr anchor="ctr">
            <a:noAutofit/>
            <a:scene3d>
              <a:camera prst="orthographicFront"/>
              <a:lightRig rig="soft" dir="t">
                <a:rot lat="0" lon="0" rev="16800000"/>
              </a:lightRig>
            </a:scene3d>
            <a:sp3d prstMaterial="softEdge">
              <a:bevelT w="38100" h="38100"/>
            </a:sp3d>
          </a:bodyPr>
          <a:lstStyle/>
          <a:p>
            <a:pPr eaLnBrk="1" fontAlgn="auto" hangingPunct="1">
              <a:spcBef>
                <a:spcPct val="0"/>
              </a:spcBef>
              <a:spcAft>
                <a:spcPts val="0"/>
              </a:spcAft>
              <a:defRPr/>
            </a:pPr>
            <a:endParaRPr lang="en-US" sz="3600" b="1" dirty="0">
              <a:ln w="6350">
                <a:noFill/>
              </a:ln>
              <a:solidFill>
                <a:srgbClr val="C00000"/>
              </a:solidFill>
              <a:effectLst>
                <a:outerShdw blurRad="50800" dist="38100" dir="2700000" algn="tl" rotWithShape="0">
                  <a:prstClr val="black">
                    <a:alpha val="40000"/>
                  </a:prstClr>
                </a:outerShdw>
              </a:effectLst>
              <a:latin typeface="Candara" pitchFamily="34" charset="0"/>
              <a:ea typeface="+mj-ea"/>
              <a:cs typeface="+mj-cs"/>
            </a:endParaRPr>
          </a:p>
        </p:txBody>
      </p:sp>
      <p:sp>
        <p:nvSpPr>
          <p:cNvPr id="2" name="Title 1"/>
          <p:cNvSpPr>
            <a:spLocks noGrp="1"/>
          </p:cNvSpPr>
          <p:nvPr>
            <p:ph type="ctrTitle"/>
          </p:nvPr>
        </p:nvSpPr>
        <p:spPr/>
        <p:txBody>
          <a:bodyPr/>
          <a:lstStyle/>
          <a:p>
            <a:pPr fontAlgn="auto">
              <a:spcAft>
                <a:spcPts val="0"/>
              </a:spcAft>
              <a:defRPr/>
            </a:pPr>
            <a:r>
              <a:rPr lang="en-US" b="0" dirty="0">
                <a:ln w="6350">
                  <a:noFill/>
                </a:ln>
              </a:rPr>
              <a:t>Introduction to </a:t>
            </a:r>
            <a:r>
              <a:rPr lang="en-US" b="0" dirty="0" err="1">
                <a:ln w="6350">
                  <a:noFill/>
                </a:ln>
              </a:rPr>
              <a:t>Agro</a:t>
            </a:r>
            <a:r>
              <a:rPr lang="en-US" b="0" dirty="0">
                <a:ln w="6350">
                  <a:noFill/>
                </a:ln>
              </a:rPr>
              <a:t>-climatology in </a:t>
            </a:r>
            <a:br>
              <a:rPr lang="en-US" b="0" dirty="0">
                <a:ln w="6350">
                  <a:noFill/>
                </a:ln>
              </a:rPr>
            </a:br>
            <a:r>
              <a:rPr lang="en-US" b="0" dirty="0">
                <a:ln w="6350">
                  <a:noFill/>
                </a:ln>
              </a:rPr>
              <a:t>FEWS NET Monitoring</a:t>
            </a:r>
            <a:endParaRPr lang="en-US" b="0" dirty="0"/>
          </a:p>
        </p:txBody>
      </p:sp>
      <p:sp>
        <p:nvSpPr>
          <p:cNvPr id="6" name="Subtitle 5"/>
          <p:cNvSpPr txBox="1">
            <a:spLocks/>
          </p:cNvSpPr>
          <p:nvPr/>
        </p:nvSpPr>
        <p:spPr bwMode="auto">
          <a:xfrm>
            <a:off x="0" y="4724400"/>
            <a:ext cx="9144000" cy="533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Tx/>
              <a:buNone/>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en-US" sz="1400" dirty="0"/>
              <a:t>2023 All FEWS NET Workshop</a:t>
            </a:r>
          </a:p>
          <a:p>
            <a:r>
              <a:rPr lang="en-US" altLang="en-US" sz="1400" dirty="0"/>
              <a:t>4 May 2023 </a:t>
            </a:r>
          </a:p>
        </p:txBody>
      </p:sp>
    </p:spTree>
    <p:extLst>
      <p:ext uri="{BB962C8B-B14F-4D97-AF65-F5344CB8AC3E}">
        <p14:creationId xmlns:p14="http://schemas.microsoft.com/office/powerpoint/2010/main" val="236722041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t>Main products we will discuss</a:t>
            </a:r>
          </a:p>
        </p:txBody>
      </p:sp>
      <p:sp>
        <p:nvSpPr>
          <p:cNvPr id="35843" name="Content Placeholder 2"/>
          <p:cNvSpPr>
            <a:spLocks noGrp="1"/>
          </p:cNvSpPr>
          <p:nvPr>
            <p:ph idx="1"/>
          </p:nvPr>
        </p:nvSpPr>
        <p:spPr/>
        <p:txBody>
          <a:bodyPr/>
          <a:lstStyle/>
          <a:p>
            <a:pPr eaLnBrk="1" hangingPunct="1"/>
            <a:r>
              <a:rPr lang="en-US" dirty="0" err="1">
                <a:solidFill>
                  <a:schemeClr val="bg1">
                    <a:lumMod val="65000"/>
                  </a:schemeClr>
                </a:solidFill>
                <a:latin typeface="Candara" pitchFamily="34" charset="0"/>
              </a:rPr>
              <a:t>eVIIRS</a:t>
            </a:r>
            <a:r>
              <a:rPr lang="en-US" dirty="0">
                <a:solidFill>
                  <a:schemeClr val="bg1">
                    <a:lumMod val="65000"/>
                  </a:schemeClr>
                </a:solidFill>
                <a:latin typeface="Candara" pitchFamily="34" charset="0"/>
              </a:rPr>
              <a:t> NDVI -------------------------------- Vegetation</a:t>
            </a:r>
          </a:p>
          <a:p>
            <a:pPr eaLnBrk="1" hangingPunct="1"/>
            <a:r>
              <a:rPr lang="en-US" b="1" dirty="0" err="1">
                <a:latin typeface="Candara" pitchFamily="34" charset="0"/>
              </a:rPr>
              <a:t>ETa</a:t>
            </a:r>
            <a:r>
              <a:rPr lang="en-US" b="1" dirty="0">
                <a:latin typeface="Candara" pitchFamily="34" charset="0"/>
              </a:rPr>
              <a:t>* ------------- Crop Condition/Soil Moisture</a:t>
            </a:r>
          </a:p>
          <a:p>
            <a:pPr eaLnBrk="1" hangingPunct="1"/>
            <a:r>
              <a:rPr lang="en-US" dirty="0">
                <a:solidFill>
                  <a:schemeClr val="bg1">
                    <a:lumMod val="65000"/>
                  </a:schemeClr>
                </a:solidFill>
                <a:latin typeface="Candara" pitchFamily="34" charset="0"/>
              </a:rPr>
              <a:t>RFE/CHIRPS -------------------------------------- Rainfall</a:t>
            </a:r>
          </a:p>
          <a:p>
            <a:pPr eaLnBrk="1" hangingPunct="1"/>
            <a:r>
              <a:rPr lang="en-US" dirty="0">
                <a:solidFill>
                  <a:schemeClr val="bg1">
                    <a:lumMod val="65000"/>
                  </a:schemeClr>
                </a:solidFill>
                <a:latin typeface="Candara" pitchFamily="34" charset="0"/>
              </a:rPr>
              <a:t>WRSI  -----------------------------------  Crop Condition</a:t>
            </a:r>
          </a:p>
          <a:p>
            <a:r>
              <a:rPr lang="en-US" dirty="0">
                <a:solidFill>
                  <a:schemeClr val="bg1">
                    <a:lumMod val="65000"/>
                  </a:schemeClr>
                </a:solidFill>
                <a:latin typeface="Candara" pitchFamily="34" charset="0"/>
              </a:rPr>
              <a:t>FLDAS -------------------- Snow/Water Availability</a:t>
            </a:r>
          </a:p>
          <a:p>
            <a:pPr eaLnBrk="1" hangingPunct="1"/>
            <a:endParaRPr lang="en-US" dirty="0">
              <a:solidFill>
                <a:schemeClr val="bg1">
                  <a:lumMod val="65000"/>
                </a:schemeClr>
              </a:solidFill>
              <a:latin typeface="Candara" pitchFamily="34" charset="0"/>
            </a:endParaRPr>
          </a:p>
        </p:txBody>
      </p:sp>
      <p:sp>
        <p:nvSpPr>
          <p:cNvPr id="3" name="Google Shape;170;g118addcb003_3_504">
            <a:extLst>
              <a:ext uri="{FF2B5EF4-FFF2-40B4-BE49-F238E27FC236}">
                <a16:creationId xmlns:a16="http://schemas.microsoft.com/office/drawing/2014/main" id="{D001626E-AF19-C657-5C75-7D8E54068D10}"/>
              </a:ext>
            </a:extLst>
          </p:cNvPr>
          <p:cNvSpPr txBox="1"/>
          <p:nvPr/>
        </p:nvSpPr>
        <p:spPr>
          <a:xfrm>
            <a:off x="1066800" y="5153297"/>
            <a:ext cx="6658500" cy="58474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dirty="0"/>
              <a:t>* </a:t>
            </a:r>
            <a:r>
              <a:rPr lang="en-US" sz="1600" dirty="0"/>
              <a:t>Booth presentation throughout the week.</a:t>
            </a:r>
          </a:p>
        </p:txBody>
      </p:sp>
    </p:spTree>
    <p:extLst>
      <p:ext uri="{BB962C8B-B14F-4D97-AF65-F5344CB8AC3E}">
        <p14:creationId xmlns:p14="http://schemas.microsoft.com/office/powerpoint/2010/main" val="1857800570"/>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Mid Season Vegetation</a:t>
            </a:r>
          </a:p>
        </p:txBody>
      </p:sp>
      <p:pic>
        <p:nvPicPr>
          <p:cNvPr id="3" name="Picture 2" descr="Map&#10;&#10;Description automatically generated">
            <a:extLst>
              <a:ext uri="{FF2B5EF4-FFF2-40B4-BE49-F238E27FC236}">
                <a16:creationId xmlns:a16="http://schemas.microsoft.com/office/drawing/2014/main" id="{009EC4A9-4816-69DB-734C-BA6E1CC3F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864" y="1371599"/>
            <a:ext cx="4455941" cy="4965192"/>
          </a:xfrm>
          <a:prstGeom prst="rect">
            <a:avLst/>
          </a:prstGeom>
        </p:spPr>
      </p:pic>
    </p:spTree>
    <p:extLst>
      <p:ext uri="{BB962C8B-B14F-4D97-AF65-F5344CB8AC3E}">
        <p14:creationId xmlns:p14="http://schemas.microsoft.com/office/powerpoint/2010/main" val="1132053988"/>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 of Seasonal Analysis</a:t>
            </a:r>
          </a:p>
        </p:txBody>
      </p:sp>
      <p:sp>
        <p:nvSpPr>
          <p:cNvPr id="4" name="Content Placeholder 3"/>
          <p:cNvSpPr>
            <a:spLocks noGrp="1"/>
          </p:cNvSpPr>
          <p:nvPr>
            <p:ph idx="1"/>
          </p:nvPr>
        </p:nvSpPr>
        <p:spPr/>
        <p:txBody>
          <a:bodyPr anchor="t"/>
          <a:lstStyle/>
          <a:p>
            <a:pPr marL="640080" indent="-457200">
              <a:buFont typeface="Arial" panose="020B0604020202020204" pitchFamily="34" charset="0"/>
              <a:buChar char="•"/>
            </a:pPr>
            <a:r>
              <a:rPr lang="en-US" sz="2400" dirty="0"/>
              <a:t>As the season progresses one learns more about seasonal conditions.</a:t>
            </a:r>
          </a:p>
          <a:p>
            <a:pPr marL="640080" indent="-457200">
              <a:buFont typeface="Arial" panose="020B0604020202020204" pitchFamily="34" charset="0"/>
              <a:buChar char="•"/>
            </a:pPr>
            <a:r>
              <a:rPr lang="en-US" sz="2400" dirty="0"/>
              <a:t>In the case of Southern Africa in 2017/18, it was a reasonably normal season until a January dry spell created widespread rainfall and soil moisture deficits, which were evident based on WRSI and NDVI.</a:t>
            </a:r>
          </a:p>
          <a:p>
            <a:pPr marL="640080" indent="-457200">
              <a:buFont typeface="Arial" panose="020B0604020202020204" pitchFamily="34" charset="0"/>
              <a:buChar char="•"/>
            </a:pPr>
            <a:r>
              <a:rPr lang="en-US" sz="2400" dirty="0"/>
              <a:t>Routine </a:t>
            </a:r>
            <a:r>
              <a:rPr lang="en-US" sz="2400" dirty="0" err="1"/>
              <a:t>agro</a:t>
            </a:r>
            <a:r>
              <a:rPr lang="en-US" sz="2400" dirty="0"/>
              <a:t>-climatology monitoring throughout the season provides insight into the development of such dry spells - the impacts of which are determined by building a converging story across many </a:t>
            </a:r>
            <a:r>
              <a:rPr lang="en-US" sz="2400" dirty="0" err="1"/>
              <a:t>agro</a:t>
            </a:r>
            <a:r>
              <a:rPr lang="en-US" sz="2400" dirty="0"/>
              <a:t>-climatology products and other data resources.</a:t>
            </a:r>
          </a:p>
        </p:txBody>
      </p:sp>
    </p:spTree>
    <p:extLst>
      <p:ext uri="{BB962C8B-B14F-4D97-AF65-F5344CB8AC3E}">
        <p14:creationId xmlns:p14="http://schemas.microsoft.com/office/powerpoint/2010/main" val="118338217"/>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a:t>
            </a:r>
          </a:p>
        </p:txBody>
      </p:sp>
    </p:spTree>
    <p:extLst>
      <p:ext uri="{BB962C8B-B14F-4D97-AF65-F5344CB8AC3E}">
        <p14:creationId xmlns:p14="http://schemas.microsoft.com/office/powerpoint/2010/main" val="2444312531"/>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itle 1"/>
          <p:cNvSpPr>
            <a:spLocks noGrp="1"/>
          </p:cNvSpPr>
          <p:nvPr>
            <p:ph type="title"/>
          </p:nvPr>
        </p:nvSpPr>
        <p:spPr>
          <a:xfrm>
            <a:off x="1428750" y="1085851"/>
            <a:ext cx="6229350" cy="632222"/>
          </a:xfrm>
        </p:spPr>
        <p:txBody>
          <a:bodyPr>
            <a:normAutofit fontScale="90000"/>
          </a:bodyPr>
          <a:lstStyle/>
          <a:p>
            <a:pPr algn="ctr"/>
            <a:r>
              <a:rPr lang="en-US" altLang="en-US" sz="2700" dirty="0">
                <a:latin typeface="Tw Cen MT"/>
              </a:rPr>
              <a:t>FEWS NET Datasets: CHIRPS</a:t>
            </a:r>
            <a:r>
              <a:rPr lang="en-US" altLang="en-US" b="1" dirty="0">
                <a:latin typeface="Tw Cen MT"/>
              </a:rPr>
              <a:t> </a:t>
            </a:r>
            <a:br>
              <a:rPr lang="en-US" altLang="en-US" b="1" dirty="0">
                <a:latin typeface="Tw Cen MT"/>
              </a:rPr>
            </a:br>
            <a:r>
              <a:rPr lang="en-US" altLang="en-US" sz="2400" dirty="0">
                <a:latin typeface="Tw Cen MT"/>
              </a:rPr>
              <a:t>Climatological Precipitation Time-Series</a:t>
            </a:r>
          </a:p>
        </p:txBody>
      </p:sp>
      <p:sp>
        <p:nvSpPr>
          <p:cNvPr id="4" name="Subtitle 2"/>
          <p:cNvSpPr txBox="1">
            <a:spLocks/>
          </p:cNvSpPr>
          <p:nvPr/>
        </p:nvSpPr>
        <p:spPr>
          <a:xfrm>
            <a:off x="4543425" y="5045183"/>
            <a:ext cx="3120390" cy="326918"/>
          </a:xfrm>
          <a:prstGeom prst="rect">
            <a:avLst/>
          </a:prstGeom>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a:buNone/>
            </a:pPr>
            <a:r>
              <a:rPr lang="en-US" sz="750" kern="0" dirty="0"/>
              <a:t>UCSB/USGS Climate Hazards Group</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831085"/>
            <a:ext cx="8905472" cy="457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6400800"/>
            <a:ext cx="4368165" cy="323165"/>
          </a:xfrm>
          <a:prstGeom prst="rect">
            <a:avLst/>
          </a:prstGeom>
          <a:noFill/>
        </p:spPr>
        <p:txBody>
          <a:bodyPr wrap="square" rtlCol="0">
            <a:spAutoFit/>
          </a:bodyPr>
          <a:lstStyle/>
          <a:p>
            <a:r>
              <a:rPr lang="en-US" sz="1500" dirty="0"/>
              <a:t>Rainfall, March 2016 (data from 1981-present</a:t>
            </a:r>
          </a:p>
        </p:txBody>
      </p:sp>
    </p:spTree>
    <p:extLst>
      <p:ext uri="{BB962C8B-B14F-4D97-AF65-F5344CB8AC3E}">
        <p14:creationId xmlns:p14="http://schemas.microsoft.com/office/powerpoint/2010/main" val="3762190769"/>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85900" y="762000"/>
            <a:ext cx="6172200" cy="857250"/>
          </a:xfrm>
          <a:prstGeom prst="rect">
            <a:avLst/>
          </a:prstGeom>
        </p:spPr>
        <p:txBody>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pitchFamily="34" charset="0"/>
              </a:defRPr>
            </a:lvl2pPr>
            <a:lvl3pPr algn="ctr" rtl="0" eaLnBrk="0" fontAlgn="base" hangingPunct="0">
              <a:spcBef>
                <a:spcPct val="0"/>
              </a:spcBef>
              <a:spcAft>
                <a:spcPct val="0"/>
              </a:spcAft>
              <a:defRPr sz="3600" b="1">
                <a:solidFill>
                  <a:schemeClr val="tx2"/>
                </a:solidFill>
                <a:latin typeface="Arial" pitchFamily="34" charset="0"/>
              </a:defRPr>
            </a:lvl3pPr>
            <a:lvl4pPr algn="ctr" rtl="0" eaLnBrk="0" fontAlgn="base" hangingPunct="0">
              <a:spcBef>
                <a:spcPct val="0"/>
              </a:spcBef>
              <a:spcAft>
                <a:spcPct val="0"/>
              </a:spcAft>
              <a:defRPr sz="3600" b="1">
                <a:solidFill>
                  <a:schemeClr val="tx2"/>
                </a:solidFill>
                <a:latin typeface="Arial" pitchFamily="34" charset="0"/>
              </a:defRPr>
            </a:lvl4pPr>
            <a:lvl5pPr algn="ctr" rtl="0" eaLnBrk="0" fontAlgn="base" hangingPunct="0">
              <a:spcBef>
                <a:spcPct val="0"/>
              </a:spcBef>
              <a:spcAft>
                <a:spcPct val="0"/>
              </a:spcAft>
              <a:defRPr sz="3600" b="1">
                <a:solidFill>
                  <a:schemeClr val="tx2"/>
                </a:solidFill>
                <a:latin typeface="Arial" pitchFamily="34" charset="0"/>
              </a:defRPr>
            </a:lvl5pPr>
            <a:lvl6pPr marL="457200" algn="ctr" rtl="0" fontAlgn="base">
              <a:spcBef>
                <a:spcPct val="0"/>
              </a:spcBef>
              <a:spcAft>
                <a:spcPct val="0"/>
              </a:spcAft>
              <a:defRPr sz="3600" b="1">
                <a:solidFill>
                  <a:schemeClr val="tx2"/>
                </a:solidFill>
                <a:latin typeface="Arial" pitchFamily="34" charset="0"/>
              </a:defRPr>
            </a:lvl6pPr>
            <a:lvl7pPr marL="914400" algn="ctr" rtl="0" fontAlgn="base">
              <a:spcBef>
                <a:spcPct val="0"/>
              </a:spcBef>
              <a:spcAft>
                <a:spcPct val="0"/>
              </a:spcAft>
              <a:defRPr sz="3600" b="1">
                <a:solidFill>
                  <a:schemeClr val="tx2"/>
                </a:solidFill>
                <a:latin typeface="Arial" pitchFamily="34" charset="0"/>
              </a:defRPr>
            </a:lvl7pPr>
            <a:lvl8pPr marL="1371600" algn="ctr" rtl="0" fontAlgn="base">
              <a:spcBef>
                <a:spcPct val="0"/>
              </a:spcBef>
              <a:spcAft>
                <a:spcPct val="0"/>
              </a:spcAft>
              <a:defRPr sz="3600" b="1">
                <a:solidFill>
                  <a:schemeClr val="tx2"/>
                </a:solidFill>
                <a:latin typeface="Arial" pitchFamily="34" charset="0"/>
              </a:defRPr>
            </a:lvl8pPr>
            <a:lvl9pPr marL="1828800" algn="ctr" rtl="0" fontAlgn="base">
              <a:spcBef>
                <a:spcPct val="0"/>
              </a:spcBef>
              <a:spcAft>
                <a:spcPct val="0"/>
              </a:spcAft>
              <a:defRPr sz="3600" b="1">
                <a:solidFill>
                  <a:schemeClr val="tx2"/>
                </a:solidFill>
                <a:latin typeface="Arial" pitchFamily="34" charset="0"/>
              </a:defRPr>
            </a:lvl9pPr>
          </a:lstStyle>
          <a:p>
            <a:r>
              <a:rPr lang="en-US" altLang="en-US" sz="2400" kern="0" dirty="0">
                <a:solidFill>
                  <a:schemeClr val="tx1"/>
                </a:solidFill>
                <a:latin typeface="Tw Cen MT"/>
              </a:rPr>
              <a:t>FEWS NET Earth Observation Data Sets</a:t>
            </a:r>
          </a:p>
        </p:txBody>
      </p:sp>
      <p:grpSp>
        <p:nvGrpSpPr>
          <p:cNvPr id="8" name="Group 7"/>
          <p:cNvGrpSpPr/>
          <p:nvPr/>
        </p:nvGrpSpPr>
        <p:grpSpPr>
          <a:xfrm>
            <a:off x="4800600" y="1447800"/>
            <a:ext cx="3657600" cy="2753620"/>
            <a:chOff x="4819650" y="817584"/>
            <a:chExt cx="3667125" cy="2343938"/>
          </a:xfrm>
        </p:grpSpPr>
        <p:sp>
          <p:nvSpPr>
            <p:cNvPr id="3" name="TextBox 4"/>
            <p:cNvSpPr txBox="1">
              <a:spLocks noChangeArrowheads="1"/>
            </p:cNvSpPr>
            <p:nvPr/>
          </p:nvSpPr>
          <p:spPr bwMode="auto">
            <a:xfrm>
              <a:off x="4829175" y="817584"/>
              <a:ext cx="3657600" cy="400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algn="ctr" eaLnBrk="1" hangingPunct="1">
                <a:spcBef>
                  <a:spcPct val="0"/>
                </a:spcBef>
                <a:buNone/>
              </a:pPr>
              <a:r>
                <a:rPr lang="en-US" altLang="en-US" sz="1350" dirty="0">
                  <a:solidFill>
                    <a:srgbClr val="000000"/>
                  </a:solidFill>
                  <a:latin typeface="Tw Cen MT" panose="020B0602020104020603" pitchFamily="34" charset="0"/>
                  <a:cs typeface="Arial" pitchFamily="34" charset="0"/>
                </a:rPr>
                <a:t>Evapotranspiration – 1km</a:t>
              </a:r>
            </a:p>
          </p:txBody>
        </p:sp>
        <p:pic>
          <p:nvPicPr>
            <p:cNvPr id="717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35" t="15775" r="2638" b="30136"/>
            <a:stretch/>
          </p:blipFill>
          <p:spPr bwMode="auto">
            <a:xfrm>
              <a:off x="4819650" y="1314049"/>
              <a:ext cx="3657600" cy="167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spect="1"/>
            </p:cNvSpPr>
            <p:nvPr/>
          </p:nvSpPr>
          <p:spPr>
            <a:xfrm>
              <a:off x="4829175" y="1220442"/>
              <a:ext cx="3657600" cy="1941080"/>
            </a:xfrm>
            <a:prstGeom prst="rect">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nvGrpSpPr>
          <p:cNvPr id="7" name="Group 6"/>
          <p:cNvGrpSpPr/>
          <p:nvPr/>
        </p:nvGrpSpPr>
        <p:grpSpPr>
          <a:xfrm>
            <a:off x="4886300" y="4266325"/>
            <a:ext cx="3880842" cy="2515475"/>
            <a:chOff x="4867275" y="813816"/>
            <a:chExt cx="3667125" cy="2327646"/>
          </a:xfrm>
        </p:grpSpPr>
        <p:pic>
          <p:nvPicPr>
            <p:cNvPr id="717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8325" y="1204287"/>
              <a:ext cx="1973996" cy="102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2276" y="1914525"/>
              <a:ext cx="1146730" cy="1200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0" y="1929315"/>
              <a:ext cx="1295400" cy="118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4"/>
            <p:cNvSpPr txBox="1">
              <a:spLocks noChangeArrowheads="1"/>
            </p:cNvSpPr>
            <p:nvPr/>
          </p:nvSpPr>
          <p:spPr bwMode="auto">
            <a:xfrm>
              <a:off x="4867275" y="813816"/>
              <a:ext cx="3657600" cy="400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algn="ctr" eaLnBrk="1" hangingPunct="1">
                <a:spcBef>
                  <a:spcPct val="0"/>
                </a:spcBef>
                <a:buNone/>
              </a:pPr>
              <a:r>
                <a:rPr lang="en-US" altLang="en-US" sz="1350" dirty="0">
                  <a:solidFill>
                    <a:srgbClr val="000000"/>
                  </a:solidFill>
                  <a:latin typeface="Tw Cen MT" panose="020B0602020104020603" pitchFamily="34" charset="0"/>
                  <a:cs typeface="Arial" pitchFamily="34" charset="0"/>
                </a:rPr>
                <a:t>Soil Moisture/Runoff – 0.1 </a:t>
              </a:r>
              <a:r>
                <a:rPr lang="en-US" altLang="en-US" sz="1350" dirty="0" err="1">
                  <a:solidFill>
                    <a:srgbClr val="000000"/>
                  </a:solidFill>
                  <a:latin typeface="Tw Cen MT" panose="020B0602020104020603" pitchFamily="34" charset="0"/>
                  <a:cs typeface="Arial" pitchFamily="34" charset="0"/>
                </a:rPr>
                <a:t>deg</a:t>
              </a:r>
              <a:endParaRPr lang="en-US" altLang="en-US" sz="1350" dirty="0">
                <a:solidFill>
                  <a:srgbClr val="000000"/>
                </a:solidFill>
                <a:latin typeface="Tw Cen MT" panose="020B0602020104020603" pitchFamily="34" charset="0"/>
                <a:cs typeface="Arial" pitchFamily="34" charset="0"/>
              </a:endParaRPr>
            </a:p>
          </p:txBody>
        </p:sp>
        <p:sp>
          <p:nvSpPr>
            <p:cNvPr id="15" name="Rectangle 14"/>
            <p:cNvSpPr>
              <a:spLocks noChangeAspect="1"/>
            </p:cNvSpPr>
            <p:nvPr/>
          </p:nvSpPr>
          <p:spPr>
            <a:xfrm>
              <a:off x="4876800" y="1200382"/>
              <a:ext cx="3657600" cy="1941080"/>
            </a:xfrm>
            <a:prstGeom prst="rect">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grpSp>
        <p:nvGrpSpPr>
          <p:cNvPr id="10" name="Group 9"/>
          <p:cNvGrpSpPr/>
          <p:nvPr/>
        </p:nvGrpSpPr>
        <p:grpSpPr>
          <a:xfrm>
            <a:off x="609600" y="4266326"/>
            <a:ext cx="3880842" cy="2515474"/>
            <a:chOff x="713232" y="3502152"/>
            <a:chExt cx="3657600" cy="2343938"/>
          </a:xfrm>
        </p:grpSpPr>
        <p:sp>
          <p:nvSpPr>
            <p:cNvPr id="23" name="TextBox 4"/>
            <p:cNvSpPr txBox="1">
              <a:spLocks noChangeArrowheads="1"/>
            </p:cNvSpPr>
            <p:nvPr/>
          </p:nvSpPr>
          <p:spPr bwMode="auto">
            <a:xfrm>
              <a:off x="713232" y="3502152"/>
              <a:ext cx="3657600" cy="400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algn="ctr" eaLnBrk="1" hangingPunct="1">
                <a:spcBef>
                  <a:spcPct val="0"/>
                </a:spcBef>
                <a:buNone/>
              </a:pPr>
              <a:r>
                <a:rPr lang="en-US" altLang="en-US" sz="1350" dirty="0">
                  <a:solidFill>
                    <a:srgbClr val="000000"/>
                  </a:solidFill>
                  <a:latin typeface="Tw Cen MT" panose="020B0602020104020603" pitchFamily="34" charset="0"/>
                  <a:cs typeface="Arial" pitchFamily="34" charset="0"/>
                </a:rPr>
                <a:t>Snow Water Equivalent/Depth – 1km</a:t>
              </a:r>
            </a:p>
          </p:txBody>
        </p:sp>
        <p:sp>
          <p:nvSpPr>
            <p:cNvPr id="24" name="Rectangle 23"/>
            <p:cNvSpPr>
              <a:spLocks noChangeAspect="1"/>
            </p:cNvSpPr>
            <p:nvPr/>
          </p:nvSpPr>
          <p:spPr>
            <a:xfrm>
              <a:off x="713232" y="3905010"/>
              <a:ext cx="3657600" cy="1941080"/>
            </a:xfrm>
            <a:prstGeom prst="rect">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pic>
          <p:nvPicPr>
            <p:cNvPr id="7178"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62"/>
            <a:stretch/>
          </p:blipFill>
          <p:spPr bwMode="auto">
            <a:xfrm>
              <a:off x="762000" y="4029785"/>
              <a:ext cx="3566160" cy="1670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9"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0464" y="5124450"/>
              <a:ext cx="244972" cy="619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a:extLst>
              <a:ext uri="{FF2B5EF4-FFF2-40B4-BE49-F238E27FC236}">
                <a16:creationId xmlns:a16="http://schemas.microsoft.com/office/drawing/2014/main" id="{AC330731-0135-1240-95D3-E5BF2C3A2865}"/>
              </a:ext>
            </a:extLst>
          </p:cNvPr>
          <p:cNvGrpSpPr/>
          <p:nvPr/>
        </p:nvGrpSpPr>
        <p:grpSpPr>
          <a:xfrm>
            <a:off x="609600" y="1447800"/>
            <a:ext cx="3886200" cy="2751589"/>
            <a:chOff x="1676400" y="1522476"/>
            <a:chExt cx="2743200" cy="1757954"/>
          </a:xfrm>
        </p:grpSpPr>
        <p:grpSp>
          <p:nvGrpSpPr>
            <p:cNvPr id="9" name="Group 8"/>
            <p:cNvGrpSpPr/>
            <p:nvPr/>
          </p:nvGrpSpPr>
          <p:grpSpPr>
            <a:xfrm>
              <a:off x="1676400" y="1522476"/>
              <a:ext cx="2743200" cy="1757954"/>
              <a:chOff x="1190625" y="827109"/>
              <a:chExt cx="3657600" cy="2343938"/>
            </a:xfrm>
          </p:grpSpPr>
          <p:sp>
            <p:nvSpPr>
              <p:cNvPr id="18" name="TextBox 4"/>
              <p:cNvSpPr txBox="1">
                <a:spLocks noChangeArrowheads="1"/>
              </p:cNvSpPr>
              <p:nvPr/>
            </p:nvSpPr>
            <p:spPr bwMode="auto">
              <a:xfrm>
                <a:off x="1190625" y="827109"/>
                <a:ext cx="3657600" cy="4001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algn="ctr" eaLnBrk="1" hangingPunct="1">
                  <a:spcBef>
                    <a:spcPct val="0"/>
                  </a:spcBef>
                  <a:buNone/>
                </a:pPr>
                <a:r>
                  <a:rPr lang="en-US" altLang="en-US" sz="1350" dirty="0" err="1">
                    <a:solidFill>
                      <a:srgbClr val="000000"/>
                    </a:solidFill>
                    <a:latin typeface="Tw Cen MT" panose="020B0602020104020603" pitchFamily="34" charset="0"/>
                    <a:cs typeface="Arial" pitchFamily="34" charset="0"/>
                  </a:rPr>
                  <a:t>eMODIS</a:t>
                </a:r>
                <a:r>
                  <a:rPr lang="en-US" altLang="en-US" sz="1350" dirty="0">
                    <a:solidFill>
                      <a:srgbClr val="000000"/>
                    </a:solidFill>
                    <a:latin typeface="Tw Cen MT" panose="020B0602020104020603" pitchFamily="34" charset="0"/>
                    <a:cs typeface="Arial" pitchFamily="34" charset="0"/>
                  </a:rPr>
                  <a:t> NDVI – 250m</a:t>
                </a:r>
              </a:p>
            </p:txBody>
          </p:sp>
          <p:sp>
            <p:nvSpPr>
              <p:cNvPr id="19" name="Rectangle 18"/>
              <p:cNvSpPr>
                <a:spLocks noChangeAspect="1"/>
              </p:cNvSpPr>
              <p:nvPr/>
            </p:nvSpPr>
            <p:spPr>
              <a:xfrm>
                <a:off x="1190625" y="1229967"/>
                <a:ext cx="3657600" cy="1941080"/>
              </a:xfrm>
              <a:prstGeom prst="rect">
                <a:avLst/>
              </a:prstGeom>
              <a:noFill/>
              <a:ln w="158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50"/>
              </a:p>
            </p:txBody>
          </p:sp>
        </p:grpSp>
        <p:pic>
          <p:nvPicPr>
            <p:cNvPr id="7181" name="Picture 13"/>
            <p:cNvPicPr>
              <a:picLocks noChangeAspect="1" noChangeArrowheads="1"/>
            </p:cNvPicPr>
            <p:nvPr/>
          </p:nvPicPr>
          <p:blipFill rotWithShape="1">
            <a:blip r:embed="rId9">
              <a:extLst>
                <a:ext uri="{28A0092B-C50C-407E-A947-70E740481C1C}">
                  <a14:useLocalDpi xmlns:a14="http://schemas.microsoft.com/office/drawing/2010/main" val="0"/>
                </a:ext>
              </a:extLst>
            </a:blip>
            <a:srcRect l="4218"/>
            <a:stretch/>
          </p:blipFill>
          <p:spPr bwMode="auto">
            <a:xfrm>
              <a:off x="1726406" y="1908579"/>
              <a:ext cx="2693194" cy="1269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4726546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2E6F4347-22A1-B64B-BFCF-DAD487F42C62}"/>
              </a:ext>
            </a:extLst>
          </p:cNvPr>
          <p:cNvPicPr>
            <a:picLocks noChangeAspect="1"/>
          </p:cNvPicPr>
          <p:nvPr/>
        </p:nvPicPr>
        <p:blipFill>
          <a:blip r:embed="rId3"/>
          <a:stretch>
            <a:fillRect/>
          </a:stretch>
        </p:blipFill>
        <p:spPr>
          <a:xfrm>
            <a:off x="524127" y="1219200"/>
            <a:ext cx="8232781" cy="5638800"/>
          </a:xfrm>
          <a:prstGeom prst="rect">
            <a:avLst/>
          </a:prstGeom>
        </p:spPr>
      </p:pic>
      <p:sp>
        <p:nvSpPr>
          <p:cNvPr id="4" name="Title 1"/>
          <p:cNvSpPr txBox="1">
            <a:spLocks/>
          </p:cNvSpPr>
          <p:nvPr/>
        </p:nvSpPr>
        <p:spPr bwMode="auto">
          <a:xfrm>
            <a:off x="2752725" y="685800"/>
            <a:ext cx="3638550"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pitchFamily="34" charset="0"/>
              </a:defRPr>
            </a:lvl2pPr>
            <a:lvl3pPr algn="ctr" rtl="0" eaLnBrk="0" fontAlgn="base" hangingPunct="0">
              <a:spcBef>
                <a:spcPct val="0"/>
              </a:spcBef>
              <a:spcAft>
                <a:spcPct val="0"/>
              </a:spcAft>
              <a:defRPr sz="3600" b="1">
                <a:solidFill>
                  <a:schemeClr val="tx2"/>
                </a:solidFill>
                <a:latin typeface="Arial" pitchFamily="34" charset="0"/>
              </a:defRPr>
            </a:lvl3pPr>
            <a:lvl4pPr algn="ctr" rtl="0" eaLnBrk="0" fontAlgn="base" hangingPunct="0">
              <a:spcBef>
                <a:spcPct val="0"/>
              </a:spcBef>
              <a:spcAft>
                <a:spcPct val="0"/>
              </a:spcAft>
              <a:defRPr sz="3600" b="1">
                <a:solidFill>
                  <a:schemeClr val="tx2"/>
                </a:solidFill>
                <a:latin typeface="Arial" pitchFamily="34" charset="0"/>
              </a:defRPr>
            </a:lvl4pPr>
            <a:lvl5pPr algn="ctr" rtl="0" eaLnBrk="0" fontAlgn="base" hangingPunct="0">
              <a:spcBef>
                <a:spcPct val="0"/>
              </a:spcBef>
              <a:spcAft>
                <a:spcPct val="0"/>
              </a:spcAft>
              <a:defRPr sz="3600" b="1">
                <a:solidFill>
                  <a:schemeClr val="tx2"/>
                </a:solidFill>
                <a:latin typeface="Arial" pitchFamily="34" charset="0"/>
              </a:defRPr>
            </a:lvl5pPr>
            <a:lvl6pPr marL="457200" algn="ctr" rtl="0" fontAlgn="base">
              <a:spcBef>
                <a:spcPct val="0"/>
              </a:spcBef>
              <a:spcAft>
                <a:spcPct val="0"/>
              </a:spcAft>
              <a:defRPr sz="3600" b="1">
                <a:solidFill>
                  <a:schemeClr val="tx2"/>
                </a:solidFill>
                <a:latin typeface="Arial" pitchFamily="34" charset="0"/>
              </a:defRPr>
            </a:lvl6pPr>
            <a:lvl7pPr marL="914400" algn="ctr" rtl="0" fontAlgn="base">
              <a:spcBef>
                <a:spcPct val="0"/>
              </a:spcBef>
              <a:spcAft>
                <a:spcPct val="0"/>
              </a:spcAft>
              <a:defRPr sz="3600" b="1">
                <a:solidFill>
                  <a:schemeClr val="tx2"/>
                </a:solidFill>
                <a:latin typeface="Arial" pitchFamily="34" charset="0"/>
              </a:defRPr>
            </a:lvl7pPr>
            <a:lvl8pPr marL="1371600" algn="ctr" rtl="0" fontAlgn="base">
              <a:spcBef>
                <a:spcPct val="0"/>
              </a:spcBef>
              <a:spcAft>
                <a:spcPct val="0"/>
              </a:spcAft>
              <a:defRPr sz="3600" b="1">
                <a:solidFill>
                  <a:schemeClr val="tx2"/>
                </a:solidFill>
                <a:latin typeface="Arial" pitchFamily="34" charset="0"/>
              </a:defRPr>
            </a:lvl8pPr>
            <a:lvl9pPr marL="1828800" algn="ctr" rtl="0" fontAlgn="base">
              <a:spcBef>
                <a:spcPct val="0"/>
              </a:spcBef>
              <a:spcAft>
                <a:spcPct val="0"/>
              </a:spcAft>
              <a:defRPr sz="3600" b="1">
                <a:solidFill>
                  <a:schemeClr val="tx2"/>
                </a:solidFill>
                <a:latin typeface="Arial" pitchFamily="34" charset="0"/>
              </a:defRPr>
            </a:lvl9pPr>
          </a:lstStyle>
          <a:p>
            <a:r>
              <a:rPr lang="en-US" sz="2400" kern="0" dirty="0">
                <a:solidFill>
                  <a:schemeClr val="tx1"/>
                </a:solidFill>
                <a:latin typeface="Tw Cen MT"/>
              </a:rPr>
              <a:t>Early Warning </a:t>
            </a:r>
            <a:r>
              <a:rPr lang="en-US" sz="2400" kern="0" dirty="0" err="1">
                <a:solidFill>
                  <a:schemeClr val="tx1"/>
                </a:solidFill>
                <a:latin typeface="Tw Cen MT"/>
              </a:rPr>
              <a:t>eXplorer</a:t>
            </a:r>
            <a:endParaRPr lang="en-US" sz="2400" kern="0" dirty="0">
              <a:solidFill>
                <a:schemeClr val="tx1"/>
              </a:solidFill>
              <a:latin typeface="Tw Cen MT"/>
            </a:endParaRPr>
          </a:p>
        </p:txBody>
      </p:sp>
    </p:spTree>
    <p:extLst>
      <p:ext uri="{BB962C8B-B14F-4D97-AF65-F5344CB8AC3E}">
        <p14:creationId xmlns:p14="http://schemas.microsoft.com/office/powerpoint/2010/main" val="40135565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D635246-5EDB-2B4E-9016-65F119B90336}"/>
              </a:ext>
            </a:extLst>
          </p:cNvPr>
          <p:cNvGrpSpPr/>
          <p:nvPr/>
        </p:nvGrpSpPr>
        <p:grpSpPr>
          <a:xfrm>
            <a:off x="152400" y="1219199"/>
            <a:ext cx="8890024" cy="5347147"/>
            <a:chOff x="152400" y="1219199"/>
            <a:chExt cx="8890024" cy="5347147"/>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199"/>
              <a:ext cx="8890024" cy="5347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116" y="1900237"/>
              <a:ext cx="3365771" cy="2005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6226" y="3191723"/>
              <a:ext cx="3361135" cy="203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itle 1">
            <a:extLst>
              <a:ext uri="{FF2B5EF4-FFF2-40B4-BE49-F238E27FC236}">
                <a16:creationId xmlns:a16="http://schemas.microsoft.com/office/drawing/2014/main" id="{CE725C4D-DDBD-E543-8CF2-9C6329C5B66F}"/>
              </a:ext>
            </a:extLst>
          </p:cNvPr>
          <p:cNvSpPr txBox="1">
            <a:spLocks/>
          </p:cNvSpPr>
          <p:nvPr/>
        </p:nvSpPr>
        <p:spPr bwMode="auto">
          <a:xfrm>
            <a:off x="2752725" y="685800"/>
            <a:ext cx="3638550"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pitchFamily="34" charset="0"/>
              </a:defRPr>
            </a:lvl2pPr>
            <a:lvl3pPr algn="ctr" rtl="0" eaLnBrk="0" fontAlgn="base" hangingPunct="0">
              <a:spcBef>
                <a:spcPct val="0"/>
              </a:spcBef>
              <a:spcAft>
                <a:spcPct val="0"/>
              </a:spcAft>
              <a:defRPr sz="3600" b="1">
                <a:solidFill>
                  <a:schemeClr val="tx2"/>
                </a:solidFill>
                <a:latin typeface="Arial" pitchFamily="34" charset="0"/>
              </a:defRPr>
            </a:lvl3pPr>
            <a:lvl4pPr algn="ctr" rtl="0" eaLnBrk="0" fontAlgn="base" hangingPunct="0">
              <a:spcBef>
                <a:spcPct val="0"/>
              </a:spcBef>
              <a:spcAft>
                <a:spcPct val="0"/>
              </a:spcAft>
              <a:defRPr sz="3600" b="1">
                <a:solidFill>
                  <a:schemeClr val="tx2"/>
                </a:solidFill>
                <a:latin typeface="Arial" pitchFamily="34" charset="0"/>
              </a:defRPr>
            </a:lvl4pPr>
            <a:lvl5pPr algn="ctr" rtl="0" eaLnBrk="0" fontAlgn="base" hangingPunct="0">
              <a:spcBef>
                <a:spcPct val="0"/>
              </a:spcBef>
              <a:spcAft>
                <a:spcPct val="0"/>
              </a:spcAft>
              <a:defRPr sz="3600" b="1">
                <a:solidFill>
                  <a:schemeClr val="tx2"/>
                </a:solidFill>
                <a:latin typeface="Arial" pitchFamily="34" charset="0"/>
              </a:defRPr>
            </a:lvl5pPr>
            <a:lvl6pPr marL="457200" algn="ctr" rtl="0" fontAlgn="base">
              <a:spcBef>
                <a:spcPct val="0"/>
              </a:spcBef>
              <a:spcAft>
                <a:spcPct val="0"/>
              </a:spcAft>
              <a:defRPr sz="3600" b="1">
                <a:solidFill>
                  <a:schemeClr val="tx2"/>
                </a:solidFill>
                <a:latin typeface="Arial" pitchFamily="34" charset="0"/>
              </a:defRPr>
            </a:lvl6pPr>
            <a:lvl7pPr marL="914400" algn="ctr" rtl="0" fontAlgn="base">
              <a:spcBef>
                <a:spcPct val="0"/>
              </a:spcBef>
              <a:spcAft>
                <a:spcPct val="0"/>
              </a:spcAft>
              <a:defRPr sz="3600" b="1">
                <a:solidFill>
                  <a:schemeClr val="tx2"/>
                </a:solidFill>
                <a:latin typeface="Arial" pitchFamily="34" charset="0"/>
              </a:defRPr>
            </a:lvl7pPr>
            <a:lvl8pPr marL="1371600" algn="ctr" rtl="0" fontAlgn="base">
              <a:spcBef>
                <a:spcPct val="0"/>
              </a:spcBef>
              <a:spcAft>
                <a:spcPct val="0"/>
              </a:spcAft>
              <a:defRPr sz="3600" b="1">
                <a:solidFill>
                  <a:schemeClr val="tx2"/>
                </a:solidFill>
                <a:latin typeface="Arial" pitchFamily="34" charset="0"/>
              </a:defRPr>
            </a:lvl8pPr>
            <a:lvl9pPr marL="1828800" algn="ctr" rtl="0" fontAlgn="base">
              <a:spcBef>
                <a:spcPct val="0"/>
              </a:spcBef>
              <a:spcAft>
                <a:spcPct val="0"/>
              </a:spcAft>
              <a:defRPr sz="3600" b="1">
                <a:solidFill>
                  <a:schemeClr val="tx2"/>
                </a:solidFill>
                <a:latin typeface="Arial" pitchFamily="34" charset="0"/>
              </a:defRPr>
            </a:lvl9pPr>
          </a:lstStyle>
          <a:p>
            <a:r>
              <a:rPr lang="en-US" sz="2400" kern="0" dirty="0">
                <a:solidFill>
                  <a:schemeClr val="tx1"/>
                </a:solidFill>
                <a:latin typeface="Tw Cen MT"/>
              </a:rPr>
              <a:t>Early Warning </a:t>
            </a:r>
            <a:r>
              <a:rPr lang="en-US" sz="2400" kern="0" dirty="0" err="1">
                <a:solidFill>
                  <a:schemeClr val="tx1"/>
                </a:solidFill>
                <a:latin typeface="Tw Cen MT"/>
              </a:rPr>
              <a:t>eXplorer</a:t>
            </a:r>
            <a:endParaRPr lang="en-US" sz="2400" kern="0" dirty="0">
              <a:solidFill>
                <a:schemeClr val="tx1"/>
              </a:solidFill>
              <a:latin typeface="Tw Cen MT"/>
            </a:endParaRPr>
          </a:p>
        </p:txBody>
      </p:sp>
    </p:spTree>
    <p:extLst>
      <p:ext uri="{BB962C8B-B14F-4D97-AF65-F5344CB8AC3E}">
        <p14:creationId xmlns:p14="http://schemas.microsoft.com/office/powerpoint/2010/main" val="323530400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3B124E5-A350-3A46-BA65-9557C0D74F68}"/>
              </a:ext>
            </a:extLst>
          </p:cNvPr>
          <p:cNvGrpSpPr/>
          <p:nvPr/>
        </p:nvGrpSpPr>
        <p:grpSpPr>
          <a:xfrm>
            <a:off x="838200" y="1447800"/>
            <a:ext cx="7620000" cy="5181600"/>
            <a:chOff x="838200" y="1447800"/>
            <a:chExt cx="7620000" cy="5181600"/>
          </a:xfrm>
        </p:grpSpPr>
        <p:pic>
          <p:nvPicPr>
            <p:cNvPr id="5" name="Picture 4" descr="Map&#10;&#10;Description automatically generated">
              <a:extLst>
                <a:ext uri="{FF2B5EF4-FFF2-40B4-BE49-F238E27FC236}">
                  <a16:creationId xmlns:a16="http://schemas.microsoft.com/office/drawing/2014/main" id="{FB01949B-DC22-CC45-BC2E-34A5FDA0559D}"/>
                </a:ext>
              </a:extLst>
            </p:cNvPr>
            <p:cNvPicPr>
              <a:picLocks noChangeAspect="1"/>
            </p:cNvPicPr>
            <p:nvPr/>
          </p:nvPicPr>
          <p:blipFill>
            <a:blip r:embed="rId3"/>
            <a:stretch>
              <a:fillRect/>
            </a:stretch>
          </p:blipFill>
          <p:spPr>
            <a:xfrm>
              <a:off x="838200" y="1447800"/>
              <a:ext cx="7620000" cy="5162068"/>
            </a:xfrm>
            <a:prstGeom prst="rect">
              <a:avLst/>
            </a:prstGeom>
          </p:spPr>
        </p:pic>
        <p:grpSp>
          <p:nvGrpSpPr>
            <p:cNvPr id="3" name="Group 2">
              <a:extLst>
                <a:ext uri="{FF2B5EF4-FFF2-40B4-BE49-F238E27FC236}">
                  <a16:creationId xmlns:a16="http://schemas.microsoft.com/office/drawing/2014/main" id="{4FF7B190-BD27-2D4F-BE82-55F8D60F5BCF}"/>
                </a:ext>
              </a:extLst>
            </p:cNvPr>
            <p:cNvGrpSpPr/>
            <p:nvPr/>
          </p:nvGrpSpPr>
          <p:grpSpPr>
            <a:xfrm>
              <a:off x="1032232" y="3701175"/>
              <a:ext cx="5360197" cy="2928225"/>
              <a:chOff x="561974" y="3352666"/>
              <a:chExt cx="5850272" cy="3192716"/>
            </a:xfrm>
          </p:grpSpPr>
          <p:sp>
            <p:nvSpPr>
              <p:cNvPr id="12" name="TextBox 1"/>
              <p:cNvSpPr txBox="1">
                <a:spLocks noChangeArrowheads="1"/>
              </p:cNvSpPr>
              <p:nvPr/>
            </p:nvSpPr>
            <p:spPr bwMode="auto">
              <a:xfrm>
                <a:off x="923789" y="5542178"/>
                <a:ext cx="2913469" cy="677108"/>
              </a:xfrm>
              <a:prstGeom prst="rect">
                <a:avLst/>
              </a:prstGeom>
              <a:solidFill>
                <a:schemeClr val="bg1"/>
              </a:solidFill>
              <a:ln>
                <a:noFill/>
              </a:ln>
            </p:spPr>
            <p:txBody>
              <a:bodyPr wrap="square">
                <a:spAutoFit/>
              </a:bodyPr>
              <a:lstStyle>
                <a:lvl1pPr eaLnBrk="0" hangingPunct="0">
                  <a:spcBef>
                    <a:spcPct val="20000"/>
                  </a:spcBef>
                  <a:buChar char="•"/>
                  <a:defRPr sz="2800">
                    <a:solidFill>
                      <a:schemeClr val="tx1"/>
                    </a:solidFill>
                    <a:latin typeface="Arial" pitchFamily="34" charset="0"/>
                  </a:defRPr>
                </a:lvl1pPr>
                <a:lvl2pPr marL="742950" indent="-285750" eaLnBrk="0" hangingPunct="0">
                  <a:spcBef>
                    <a:spcPct val="20000"/>
                  </a:spcBef>
                  <a:buFont typeface="Wingdings" pitchFamily="2" charset="2"/>
                  <a:buChar char="§"/>
                  <a:defRPr sz="2400">
                    <a:solidFill>
                      <a:schemeClr val="tx1"/>
                    </a:solidFill>
                    <a:latin typeface="Arial" pitchFamily="34" charset="0"/>
                  </a:defRPr>
                </a:lvl2pPr>
                <a:lvl3pPr marL="1143000" indent="-228600" eaLnBrk="0" hangingPunct="0">
                  <a:spcBef>
                    <a:spcPct val="20000"/>
                  </a:spcBef>
                  <a:buChar char="•"/>
                  <a:defRPr sz="20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350" dirty="0">
                    <a:solidFill>
                      <a:srgbClr val="000000"/>
                    </a:solidFill>
                    <a:cs typeface="Arial" pitchFamily="34" charset="0"/>
                  </a:rPr>
                  <a:t>Landsat, ASTER, SRTM, and satellite rainfall</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4" y="3352666"/>
                <a:ext cx="3313339" cy="2144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407" y="4998694"/>
                <a:ext cx="2603839" cy="154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6" name="Straight Arrow Connector 5"/>
            <p:cNvCxnSpPr>
              <a:cxnSpLocks/>
            </p:cNvCxnSpPr>
            <p:nvPr/>
          </p:nvCxnSpPr>
          <p:spPr>
            <a:xfrm flipH="1">
              <a:off x="4006713" y="4087345"/>
              <a:ext cx="1888252" cy="1817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 name="Title 1">
            <a:extLst>
              <a:ext uri="{FF2B5EF4-FFF2-40B4-BE49-F238E27FC236}">
                <a16:creationId xmlns:a16="http://schemas.microsoft.com/office/drawing/2014/main" id="{5266ECE1-48CC-6E49-9FF0-3BF237E4E1B7}"/>
              </a:ext>
            </a:extLst>
          </p:cNvPr>
          <p:cNvSpPr txBox="1">
            <a:spLocks/>
          </p:cNvSpPr>
          <p:nvPr/>
        </p:nvSpPr>
        <p:spPr bwMode="auto">
          <a:xfrm>
            <a:off x="2752725" y="685800"/>
            <a:ext cx="3638550" cy="508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pitchFamily="34" charset="0"/>
              </a:defRPr>
            </a:lvl2pPr>
            <a:lvl3pPr algn="ctr" rtl="0" eaLnBrk="0" fontAlgn="base" hangingPunct="0">
              <a:spcBef>
                <a:spcPct val="0"/>
              </a:spcBef>
              <a:spcAft>
                <a:spcPct val="0"/>
              </a:spcAft>
              <a:defRPr sz="3600" b="1">
                <a:solidFill>
                  <a:schemeClr val="tx2"/>
                </a:solidFill>
                <a:latin typeface="Arial" pitchFamily="34" charset="0"/>
              </a:defRPr>
            </a:lvl3pPr>
            <a:lvl4pPr algn="ctr" rtl="0" eaLnBrk="0" fontAlgn="base" hangingPunct="0">
              <a:spcBef>
                <a:spcPct val="0"/>
              </a:spcBef>
              <a:spcAft>
                <a:spcPct val="0"/>
              </a:spcAft>
              <a:defRPr sz="3600" b="1">
                <a:solidFill>
                  <a:schemeClr val="tx2"/>
                </a:solidFill>
                <a:latin typeface="Arial" pitchFamily="34" charset="0"/>
              </a:defRPr>
            </a:lvl4pPr>
            <a:lvl5pPr algn="ctr" rtl="0" eaLnBrk="0" fontAlgn="base" hangingPunct="0">
              <a:spcBef>
                <a:spcPct val="0"/>
              </a:spcBef>
              <a:spcAft>
                <a:spcPct val="0"/>
              </a:spcAft>
              <a:defRPr sz="3600" b="1">
                <a:solidFill>
                  <a:schemeClr val="tx2"/>
                </a:solidFill>
                <a:latin typeface="Arial" pitchFamily="34" charset="0"/>
              </a:defRPr>
            </a:lvl5pPr>
            <a:lvl6pPr marL="457200" algn="ctr" rtl="0" fontAlgn="base">
              <a:spcBef>
                <a:spcPct val="0"/>
              </a:spcBef>
              <a:spcAft>
                <a:spcPct val="0"/>
              </a:spcAft>
              <a:defRPr sz="3600" b="1">
                <a:solidFill>
                  <a:schemeClr val="tx2"/>
                </a:solidFill>
                <a:latin typeface="Arial" pitchFamily="34" charset="0"/>
              </a:defRPr>
            </a:lvl6pPr>
            <a:lvl7pPr marL="914400" algn="ctr" rtl="0" fontAlgn="base">
              <a:spcBef>
                <a:spcPct val="0"/>
              </a:spcBef>
              <a:spcAft>
                <a:spcPct val="0"/>
              </a:spcAft>
              <a:defRPr sz="3600" b="1">
                <a:solidFill>
                  <a:schemeClr val="tx2"/>
                </a:solidFill>
                <a:latin typeface="Arial" pitchFamily="34" charset="0"/>
              </a:defRPr>
            </a:lvl7pPr>
            <a:lvl8pPr marL="1371600" algn="ctr" rtl="0" fontAlgn="base">
              <a:spcBef>
                <a:spcPct val="0"/>
              </a:spcBef>
              <a:spcAft>
                <a:spcPct val="0"/>
              </a:spcAft>
              <a:defRPr sz="3600" b="1">
                <a:solidFill>
                  <a:schemeClr val="tx2"/>
                </a:solidFill>
                <a:latin typeface="Arial" pitchFamily="34" charset="0"/>
              </a:defRPr>
            </a:lvl8pPr>
            <a:lvl9pPr marL="1828800" algn="ctr" rtl="0" fontAlgn="base">
              <a:spcBef>
                <a:spcPct val="0"/>
              </a:spcBef>
              <a:spcAft>
                <a:spcPct val="0"/>
              </a:spcAft>
              <a:defRPr sz="3600" b="1">
                <a:solidFill>
                  <a:schemeClr val="tx2"/>
                </a:solidFill>
                <a:latin typeface="Arial" pitchFamily="34" charset="0"/>
              </a:defRPr>
            </a:lvl9pPr>
          </a:lstStyle>
          <a:p>
            <a:r>
              <a:rPr lang="en-US" sz="2400" kern="0" dirty="0">
                <a:solidFill>
                  <a:schemeClr val="tx1"/>
                </a:solidFill>
                <a:latin typeface="Tw Cen MT"/>
              </a:rPr>
              <a:t>Water Point Monitoring</a:t>
            </a:r>
          </a:p>
        </p:txBody>
      </p:sp>
    </p:spTree>
    <p:extLst>
      <p:ext uri="{BB962C8B-B14F-4D97-AF65-F5344CB8AC3E}">
        <p14:creationId xmlns:p14="http://schemas.microsoft.com/office/powerpoint/2010/main" val="1800024117"/>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62000" y="1524000"/>
            <a:ext cx="81645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Satellite Remote Sensing</a:t>
            </a:r>
          </a:p>
        </p:txBody>
      </p:sp>
      <p:pic>
        <p:nvPicPr>
          <p:cNvPr id="7" name="Picture 2" descr="process"/>
          <p:cNvPicPr>
            <a:picLocks noChangeAspect="1" noChangeArrowheads="1"/>
          </p:cNvPicPr>
          <p:nvPr/>
        </p:nvPicPr>
        <p:blipFill>
          <a:blip r:embed="rId3">
            <a:extLst>
              <a:ext uri="{28A0092B-C50C-407E-A947-70E740481C1C}">
                <a14:useLocalDpi xmlns:a14="http://schemas.microsoft.com/office/drawing/2010/main" val="0"/>
              </a:ext>
            </a:extLst>
          </a:blip>
          <a:srcRect t="1596" b="5789"/>
          <a:stretch>
            <a:fillRect/>
          </a:stretch>
        </p:blipFill>
        <p:spPr bwMode="auto">
          <a:xfrm>
            <a:off x="1676400" y="1828800"/>
            <a:ext cx="5764794" cy="402336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47442127"/>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5288" y="2654220"/>
            <a:ext cx="4625552" cy="3469164"/>
          </a:xfrm>
          <a:prstGeom prst="rect">
            <a:avLst/>
          </a:prstGeom>
        </p:spPr>
      </p:pic>
      <p:sp>
        <p:nvSpPr>
          <p:cNvPr id="4" name="Title 3"/>
          <p:cNvSpPr>
            <a:spLocks noGrp="1"/>
          </p:cNvSpPr>
          <p:nvPr>
            <p:ph type="title"/>
          </p:nvPr>
        </p:nvSpPr>
        <p:spPr/>
        <p:txBody>
          <a:bodyPr/>
          <a:lstStyle/>
          <a:p>
            <a:r>
              <a:rPr lang="en-US" dirty="0"/>
              <a:t>   Normalized Difference Vegetation Index (NDVI)</a:t>
            </a:r>
          </a:p>
        </p:txBody>
      </p:sp>
      <p:sp>
        <p:nvSpPr>
          <p:cNvPr id="7" name="Text Box 2"/>
          <p:cNvSpPr txBox="1">
            <a:spLocks noChangeArrowheads="1"/>
          </p:cNvSpPr>
          <p:nvPr/>
        </p:nvSpPr>
        <p:spPr bwMode="auto">
          <a:xfrm>
            <a:off x="5503070" y="2637181"/>
            <a:ext cx="33528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spcBef>
                <a:spcPct val="50000"/>
              </a:spcBef>
              <a:buClr>
                <a:srgbClr val="FFFF99"/>
              </a:buClr>
            </a:pPr>
            <a:r>
              <a:rPr lang="en-US" sz="1800" dirty="0"/>
              <a:t>Those surfaces containing large amounts of chlorophyll have high reflectivity in the NIR and low reflectivity in the red.</a:t>
            </a:r>
          </a:p>
        </p:txBody>
      </p:sp>
      <p:sp>
        <p:nvSpPr>
          <p:cNvPr id="8" name="Rectangle 3"/>
          <p:cNvSpPr>
            <a:spLocks noChangeArrowheads="1"/>
          </p:cNvSpPr>
          <p:nvPr/>
        </p:nvSpPr>
        <p:spPr bwMode="auto">
          <a:xfrm>
            <a:off x="395288" y="1600200"/>
            <a:ext cx="8245475"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r>
              <a:rPr lang="en-US" sz="1800" dirty="0"/>
              <a:t>A ratio of the intensity of light reflected off the Earth’s surface in the visible and near-infrared spectral wavelengths which quantifies the photosynthetic capacity of the vegetation in a given pixel of the land surface. </a:t>
            </a:r>
          </a:p>
        </p:txBody>
      </p:sp>
      <p:pic>
        <p:nvPicPr>
          <p:cNvPr id="9" name="Picture 4" descr="cor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1" y="3982285"/>
            <a:ext cx="2065338" cy="218991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3" name="AutoShape 9"/>
          <p:cNvCxnSpPr>
            <a:cxnSpLocks noChangeShapeType="1"/>
            <a:endCxn id="9" idx="1"/>
          </p:cNvCxnSpPr>
          <p:nvPr/>
        </p:nvCxnSpPr>
        <p:spPr bwMode="auto">
          <a:xfrm>
            <a:off x="4572000" y="3505200"/>
            <a:ext cx="1600201" cy="1572043"/>
          </a:xfrm>
          <a:prstGeom prst="bentConnector3">
            <a:avLst>
              <a:gd name="adj1" fmla="val 50000"/>
            </a:avLst>
          </a:prstGeom>
          <a:noFill/>
          <a:ln w="25400">
            <a:solidFill>
              <a:srgbClr val="FF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3635273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Actual Evapotranspiration (</a:t>
            </a:r>
            <a:r>
              <a:rPr lang="en-US" dirty="0" err="1"/>
              <a:t>ETa</a:t>
            </a:r>
            <a:r>
              <a:rPr lang="en-US" dirty="0"/>
              <a:t>)</a:t>
            </a:r>
          </a:p>
        </p:txBody>
      </p:sp>
      <p:sp>
        <p:nvSpPr>
          <p:cNvPr id="3" name="Content Placeholder 2"/>
          <p:cNvSpPr>
            <a:spLocks noGrp="1"/>
          </p:cNvSpPr>
          <p:nvPr>
            <p:ph idx="1"/>
          </p:nvPr>
        </p:nvSpPr>
        <p:spPr/>
        <p:txBody>
          <a:bodyPr>
            <a:normAutofit/>
          </a:bodyPr>
          <a:lstStyle/>
          <a:p>
            <a:pPr lvl="1"/>
            <a:r>
              <a:rPr lang="en-US" dirty="0"/>
              <a:t>An estimate of the actual evapotranspiration occurring at the earth’s surface</a:t>
            </a:r>
          </a:p>
          <a:p>
            <a:pPr lvl="1"/>
            <a:r>
              <a:rPr lang="en-US" dirty="0"/>
              <a:t>Measures combination of  transpiration from vegetation and evaporation from the soil</a:t>
            </a:r>
          </a:p>
          <a:p>
            <a:pPr lvl="1"/>
            <a:r>
              <a:rPr lang="en-US" dirty="0"/>
              <a:t>Actual evapotranspiration is proportional to net primary production, which is a good indicator of crop yields and pasture</a:t>
            </a:r>
          </a:p>
          <a:p>
            <a:pPr lvl="1"/>
            <a:r>
              <a:rPr lang="en-US" dirty="0"/>
              <a:t>As a percent of average, it can provide a good relative yield indicator when seasonally accumulated</a:t>
            </a:r>
          </a:p>
        </p:txBody>
      </p:sp>
    </p:spTree>
    <p:extLst>
      <p:ext uri="{BB962C8B-B14F-4D97-AF65-F5344CB8AC3E}">
        <p14:creationId xmlns:p14="http://schemas.microsoft.com/office/powerpoint/2010/main" val="207886943"/>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4496031" y="1673551"/>
            <a:ext cx="4038600" cy="609600"/>
          </a:xfrm>
          <a:prstGeom prst="rect">
            <a:avLst/>
          </a:prstGeom>
          <a:noFill/>
          <a:ln w="12700">
            <a:noFill/>
            <a:miter lim="800000"/>
            <a:headEnd/>
            <a:tailEnd/>
          </a:ln>
        </p:spPr>
        <p:txBody>
          <a:bodyPr lIns="90488" tIns="44450" rIns="90488" bIns="44450" anchor="ctr"/>
          <a:lstStyle/>
          <a:p>
            <a:pPr algn="ctr"/>
            <a:r>
              <a:rPr lang="en-US" altLang="en-US" sz="1600" b="1" dirty="0">
                <a:solidFill>
                  <a:srgbClr val="180F9B"/>
                </a:solidFill>
                <a:latin typeface="Garamond" pitchFamily="18" charset="0"/>
              </a:rPr>
              <a:t>NDVI = (NIR – Red) / (NIR + Red)</a:t>
            </a:r>
          </a:p>
        </p:txBody>
      </p:sp>
      <p:sp>
        <p:nvSpPr>
          <p:cNvPr id="38916" name="Text Box 4"/>
          <p:cNvSpPr txBox="1">
            <a:spLocks noChangeArrowheads="1"/>
          </p:cNvSpPr>
          <p:nvPr/>
        </p:nvSpPr>
        <p:spPr bwMode="auto">
          <a:xfrm>
            <a:off x="381000" y="2005548"/>
            <a:ext cx="3733800" cy="3170099"/>
          </a:xfrm>
          <a:prstGeom prst="rect">
            <a:avLst/>
          </a:prstGeom>
          <a:noFill/>
          <a:ln w="9525">
            <a:noFill/>
            <a:miter lim="800000"/>
            <a:headEnd/>
            <a:tailEnd/>
          </a:ln>
        </p:spPr>
        <p:txBody>
          <a:bodyPr wrap="square">
            <a:spAutoFit/>
          </a:bodyPr>
          <a:lstStyle/>
          <a:p>
            <a:r>
              <a:rPr lang="en-US" altLang="en-US" sz="2000" dirty="0">
                <a:latin typeface="Tw Cen MT" panose="020B0602020104020603" pitchFamily="34" charset="0"/>
              </a:rPr>
              <a:t>Healthy green vegetation (left) absorbs most of the visible light that reaches it, and reflects a large portion of the near-infrared light. </a:t>
            </a:r>
          </a:p>
          <a:p>
            <a:r>
              <a:rPr lang="en-US" altLang="en-US" sz="2000" dirty="0">
                <a:latin typeface="Tw Cen MT" panose="020B0602020104020603" pitchFamily="34" charset="0"/>
              </a:rPr>
              <a:t>Unhealthy or senescing vegetation (right) reflects more visible light and less near-infrared light.</a:t>
            </a:r>
          </a:p>
          <a:p>
            <a:r>
              <a:rPr lang="en-US" altLang="en-US" sz="2000" dirty="0">
                <a:latin typeface="Tw Cen MT" panose="020B0602020104020603" pitchFamily="34" charset="0"/>
              </a:rPr>
              <a:t>What about atmospheric effects? </a:t>
            </a:r>
          </a:p>
        </p:txBody>
      </p:sp>
      <p:sp>
        <p:nvSpPr>
          <p:cNvPr id="38917" name="Rectangle 2"/>
          <p:cNvSpPr>
            <a:spLocks noChangeArrowheads="1"/>
          </p:cNvSpPr>
          <p:nvPr/>
        </p:nvSpPr>
        <p:spPr bwMode="auto">
          <a:xfrm>
            <a:off x="152400" y="838200"/>
            <a:ext cx="8839200" cy="609600"/>
          </a:xfrm>
          <a:prstGeom prst="rect">
            <a:avLst/>
          </a:prstGeom>
          <a:noFill/>
          <a:ln w="12700">
            <a:noFill/>
            <a:miter lim="800000"/>
            <a:headEnd/>
            <a:tailEnd/>
          </a:ln>
        </p:spPr>
        <p:txBody>
          <a:bodyPr lIns="90488" tIns="44450" rIns="90488" bIns="44450" anchor="ctr"/>
          <a:lstStyle/>
          <a:p>
            <a:pPr algn="ctr"/>
            <a:r>
              <a:rPr lang="en-US" altLang="en-US" sz="2800" b="1" dirty="0">
                <a:latin typeface="Tw Cen MT" panose="020B0602020104020603" pitchFamily="34" charset="0"/>
              </a:rPr>
              <a:t>Vegetation Monitoring (Crop &amp; Rangeland): </a:t>
            </a:r>
            <a:br>
              <a:rPr lang="en-US" altLang="en-US" sz="2800" b="1" dirty="0">
                <a:latin typeface="Tw Cen MT" panose="020B0602020104020603" pitchFamily="34" charset="0"/>
              </a:rPr>
            </a:br>
            <a:r>
              <a:rPr lang="en-US" altLang="en-US" sz="2800" b="1" dirty="0">
                <a:latin typeface="Tw Cen MT" panose="020B0602020104020603" pitchFamily="34" charset="0"/>
              </a:rPr>
              <a:t>Normalized Difference Vegetation Index</a:t>
            </a:r>
          </a:p>
        </p:txBody>
      </p:sp>
      <p:pic>
        <p:nvPicPr>
          <p:cNvPr id="3" name="Picture 2"/>
          <p:cNvPicPr>
            <a:picLocks noChangeAspect="1"/>
          </p:cNvPicPr>
          <p:nvPr/>
        </p:nvPicPr>
        <p:blipFill rotWithShape="1">
          <a:blip r:embed="rId3"/>
          <a:srcRect r="7143"/>
          <a:stretch/>
        </p:blipFill>
        <p:spPr>
          <a:xfrm>
            <a:off x="3962400" y="2286000"/>
            <a:ext cx="4953462" cy="3432345"/>
          </a:xfrm>
          <a:prstGeom prst="rect">
            <a:avLst/>
          </a:prstGeom>
        </p:spPr>
      </p:pic>
    </p:spTree>
    <p:extLst>
      <p:ext uri="{BB962C8B-B14F-4D97-AF65-F5344CB8AC3E}">
        <p14:creationId xmlns:p14="http://schemas.microsoft.com/office/powerpoint/2010/main" val="1198234482"/>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135" y="713813"/>
            <a:ext cx="7694532" cy="461665"/>
          </a:xfrm>
          <a:prstGeom prst="rect">
            <a:avLst/>
          </a:prstGeom>
          <a:noFill/>
        </p:spPr>
        <p:txBody>
          <a:bodyPr wrap="square" rtlCol="0">
            <a:spAutoFit/>
          </a:bodyPr>
          <a:lstStyle/>
          <a:p>
            <a:pPr algn="ctr" defTabSz="457200" eaLnBrk="1" fontAlgn="auto" hangingPunct="1">
              <a:spcBef>
                <a:spcPts val="0"/>
              </a:spcBef>
              <a:spcAft>
                <a:spcPts val="0"/>
              </a:spcAft>
            </a:pPr>
            <a:r>
              <a:rPr lang="en-US" sz="2400" dirty="0">
                <a:solidFill>
                  <a:prstClr val="black"/>
                </a:solidFill>
                <a:latin typeface="Calibri"/>
              </a:rPr>
              <a:t>Comparison with Independent stations</a:t>
            </a:r>
          </a:p>
        </p:txBody>
      </p:sp>
      <p:grpSp>
        <p:nvGrpSpPr>
          <p:cNvPr id="3" name="Group 2"/>
          <p:cNvGrpSpPr/>
          <p:nvPr/>
        </p:nvGrpSpPr>
        <p:grpSpPr>
          <a:xfrm>
            <a:off x="0" y="1659590"/>
            <a:ext cx="9037239" cy="4300398"/>
            <a:chOff x="106762" y="547369"/>
            <a:chExt cx="9037239" cy="4300398"/>
          </a:xfrm>
        </p:grpSpPr>
        <p:pic>
          <p:nvPicPr>
            <p:cNvPr id="4" name="Picture 3" descr="Elevation-n-stations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3711" y="709634"/>
              <a:ext cx="4430290" cy="4138133"/>
            </a:xfrm>
            <a:prstGeom prst="rect">
              <a:avLst/>
            </a:prstGeom>
          </p:spPr>
        </p:pic>
        <p:pic>
          <p:nvPicPr>
            <p:cNvPr id="5" name="Picture 4" descr="April-Sept.allSourc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762" y="709634"/>
              <a:ext cx="4558099" cy="4138133"/>
            </a:xfrm>
            <a:prstGeom prst="rect">
              <a:avLst/>
            </a:prstGeom>
          </p:spPr>
        </p:pic>
        <p:pic>
          <p:nvPicPr>
            <p:cNvPr id="6" name="Picture 5" descr="2nd_title.png"/>
            <p:cNvPicPr>
              <a:picLocks noChangeAspect="1"/>
            </p:cNvPicPr>
            <p:nvPr/>
          </p:nvPicPr>
          <p:blipFill rotWithShape="1">
            <a:blip r:embed="rId4">
              <a:extLst>
                <a:ext uri="{28A0092B-C50C-407E-A947-70E740481C1C}">
                  <a14:useLocalDpi xmlns:a14="http://schemas.microsoft.com/office/drawing/2010/main" val="0"/>
                </a:ext>
              </a:extLst>
            </a:blip>
            <a:srcRect r="1751"/>
            <a:stretch/>
          </p:blipFill>
          <p:spPr>
            <a:xfrm>
              <a:off x="466764" y="547369"/>
              <a:ext cx="3359749" cy="249032"/>
            </a:xfrm>
            <a:prstGeom prst="rect">
              <a:avLst/>
            </a:prstGeom>
          </p:spPr>
        </p:pic>
      </p:grpSp>
    </p:spTree>
    <p:extLst>
      <p:ext uri="{BB962C8B-B14F-4D97-AF65-F5344CB8AC3E}">
        <p14:creationId xmlns:p14="http://schemas.microsoft.com/office/powerpoint/2010/main" val="1879150171"/>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8741" y="0"/>
            <a:ext cx="7694532" cy="369332"/>
          </a:xfrm>
          <a:prstGeom prst="rect">
            <a:avLst/>
          </a:prstGeom>
          <a:noFill/>
        </p:spPr>
        <p:txBody>
          <a:bodyPr wrap="square" rtlCol="0">
            <a:spAutoFit/>
          </a:bodyPr>
          <a:lstStyle/>
          <a:p>
            <a:pPr algn="ctr" defTabSz="457200" eaLnBrk="1" fontAlgn="auto" hangingPunct="1">
              <a:spcBef>
                <a:spcPts val="0"/>
              </a:spcBef>
              <a:spcAft>
                <a:spcPts val="0"/>
              </a:spcAft>
            </a:pPr>
            <a:r>
              <a:rPr lang="en-US" sz="1800" dirty="0">
                <a:solidFill>
                  <a:prstClr val="black"/>
                </a:solidFill>
                <a:latin typeface="Calibri"/>
              </a:rPr>
              <a:t>Monthly Station Stats by Source</a:t>
            </a:r>
          </a:p>
        </p:txBody>
      </p:sp>
      <p:pic>
        <p:nvPicPr>
          <p:cNvPr id="5" name="Picture 4" descr="correlation.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8470" y="713621"/>
            <a:ext cx="3932070" cy="2926080"/>
          </a:xfrm>
          <a:prstGeom prst="rect">
            <a:avLst/>
          </a:prstGeom>
        </p:spPr>
      </p:pic>
      <p:pic>
        <p:nvPicPr>
          <p:cNvPr id="6" name="Picture 5" descr="MA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734" y="3768077"/>
            <a:ext cx="3860982" cy="2926080"/>
          </a:xfrm>
          <a:prstGeom prst="rect">
            <a:avLst/>
          </a:prstGeom>
        </p:spPr>
      </p:pic>
      <p:pic>
        <p:nvPicPr>
          <p:cNvPr id="7" name="Picture 6" descr="MB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5368" y="3768077"/>
            <a:ext cx="3855199" cy="2926080"/>
          </a:xfrm>
          <a:prstGeom prst="rect">
            <a:avLst/>
          </a:prstGeom>
        </p:spPr>
      </p:pic>
    </p:spTree>
    <p:extLst>
      <p:ext uri="{BB962C8B-B14F-4D97-AF65-F5344CB8AC3E}">
        <p14:creationId xmlns:p14="http://schemas.microsoft.com/office/powerpoint/2010/main" val="3833684410"/>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2"/>
          <p:cNvSpPr>
            <a:spLocks noChangeShapeType="1"/>
          </p:cNvSpPr>
          <p:nvPr/>
        </p:nvSpPr>
        <p:spPr bwMode="auto">
          <a:xfrm>
            <a:off x="1447800" y="5334000"/>
            <a:ext cx="5334000" cy="0"/>
          </a:xfrm>
          <a:prstGeom prst="line">
            <a:avLst/>
          </a:prstGeom>
          <a:noFill/>
          <a:ln w="9525">
            <a:solidFill>
              <a:schemeClr val="tx1"/>
            </a:solidFill>
            <a:round/>
            <a:headEnd/>
            <a:tailEnd/>
          </a:ln>
        </p:spPr>
        <p:txBody>
          <a:bodyPr/>
          <a:lstStyle/>
          <a:p>
            <a:endParaRPr lang="en-US">
              <a:solidFill>
                <a:prstClr val="black"/>
              </a:solidFill>
            </a:endParaRPr>
          </a:p>
        </p:txBody>
      </p:sp>
      <p:sp>
        <p:nvSpPr>
          <p:cNvPr id="8" name="Text Box 3"/>
          <p:cNvSpPr txBox="1">
            <a:spLocks noChangeArrowheads="1"/>
          </p:cNvSpPr>
          <p:nvPr/>
        </p:nvSpPr>
        <p:spPr bwMode="auto">
          <a:xfrm>
            <a:off x="3054445" y="5322983"/>
            <a:ext cx="744538" cy="457200"/>
          </a:xfrm>
          <a:prstGeom prst="rect">
            <a:avLst/>
          </a:prstGeom>
          <a:noFill/>
          <a:ln w="9525">
            <a:noFill/>
            <a:miter lim="800000"/>
            <a:headEnd/>
            <a:tailEnd/>
          </a:ln>
        </p:spPr>
        <p:txBody>
          <a:bodyPr wrap="none">
            <a:spAutoFit/>
          </a:bodyPr>
          <a:lstStyle/>
          <a:p>
            <a:r>
              <a:rPr lang="en-US" dirty="0">
                <a:solidFill>
                  <a:prstClr val="black"/>
                </a:solidFill>
              </a:rPr>
              <a:t>SOS</a:t>
            </a:r>
          </a:p>
        </p:txBody>
      </p:sp>
      <p:sp>
        <p:nvSpPr>
          <p:cNvPr id="9" name="Text Box 4"/>
          <p:cNvSpPr txBox="1">
            <a:spLocks noChangeArrowheads="1"/>
          </p:cNvSpPr>
          <p:nvPr/>
        </p:nvSpPr>
        <p:spPr bwMode="auto">
          <a:xfrm>
            <a:off x="6096000" y="5257800"/>
            <a:ext cx="760413" cy="457200"/>
          </a:xfrm>
          <a:prstGeom prst="rect">
            <a:avLst/>
          </a:prstGeom>
          <a:noFill/>
          <a:ln w="9525">
            <a:noFill/>
            <a:miter lim="800000"/>
            <a:headEnd/>
            <a:tailEnd/>
          </a:ln>
        </p:spPr>
        <p:txBody>
          <a:bodyPr wrap="none">
            <a:spAutoFit/>
          </a:bodyPr>
          <a:lstStyle/>
          <a:p>
            <a:r>
              <a:rPr lang="en-US">
                <a:solidFill>
                  <a:prstClr val="black"/>
                </a:solidFill>
              </a:rPr>
              <a:t>EOS</a:t>
            </a:r>
          </a:p>
        </p:txBody>
      </p:sp>
      <p:sp>
        <p:nvSpPr>
          <p:cNvPr id="10" name="Text Box 5"/>
          <p:cNvSpPr txBox="1">
            <a:spLocks noChangeArrowheads="1"/>
          </p:cNvSpPr>
          <p:nvPr/>
        </p:nvSpPr>
        <p:spPr bwMode="auto">
          <a:xfrm>
            <a:off x="4641850" y="5334000"/>
            <a:ext cx="615950" cy="366713"/>
          </a:xfrm>
          <a:prstGeom prst="rect">
            <a:avLst/>
          </a:prstGeom>
          <a:noFill/>
          <a:ln w="9525">
            <a:noFill/>
            <a:miter lim="800000"/>
            <a:headEnd/>
            <a:tailEnd/>
          </a:ln>
        </p:spPr>
        <p:txBody>
          <a:bodyPr wrap="none">
            <a:spAutoFit/>
          </a:bodyPr>
          <a:lstStyle/>
          <a:p>
            <a:r>
              <a:rPr lang="en-US" sz="1800" dirty="0">
                <a:solidFill>
                  <a:prstClr val="black"/>
                </a:solidFill>
              </a:rPr>
              <a:t>LGP</a:t>
            </a:r>
          </a:p>
        </p:txBody>
      </p:sp>
      <p:sp>
        <p:nvSpPr>
          <p:cNvPr id="11" name="Text Box 6"/>
          <p:cNvSpPr txBox="1">
            <a:spLocks noChangeArrowheads="1"/>
          </p:cNvSpPr>
          <p:nvPr/>
        </p:nvSpPr>
        <p:spPr bwMode="auto">
          <a:xfrm rot="10800000">
            <a:off x="303054" y="2617787"/>
            <a:ext cx="492443" cy="2562225"/>
          </a:xfrm>
          <a:prstGeom prst="rect">
            <a:avLst/>
          </a:prstGeom>
          <a:noFill/>
          <a:ln w="9525">
            <a:noFill/>
            <a:miter lim="800000"/>
            <a:headEnd/>
            <a:tailEnd/>
          </a:ln>
        </p:spPr>
        <p:txBody>
          <a:bodyPr vert="eaVert" wrap="square">
            <a:spAutoFit/>
          </a:bodyPr>
          <a:lstStyle/>
          <a:p>
            <a:r>
              <a:rPr lang="en-US" sz="2000" dirty="0">
                <a:solidFill>
                  <a:prstClr val="black"/>
                </a:solidFill>
              </a:rPr>
              <a:t>RFE: Rainfall ( mm)</a:t>
            </a:r>
          </a:p>
        </p:txBody>
      </p:sp>
      <p:sp>
        <p:nvSpPr>
          <p:cNvPr id="12" name="Line 7"/>
          <p:cNvSpPr>
            <a:spLocks noChangeShapeType="1"/>
          </p:cNvSpPr>
          <p:nvPr/>
        </p:nvSpPr>
        <p:spPr bwMode="auto">
          <a:xfrm flipH="1">
            <a:off x="3883152" y="5486400"/>
            <a:ext cx="612648" cy="0"/>
          </a:xfrm>
          <a:prstGeom prst="line">
            <a:avLst/>
          </a:prstGeom>
          <a:noFill/>
          <a:ln w="9525">
            <a:solidFill>
              <a:schemeClr val="tx1"/>
            </a:solidFill>
            <a:round/>
            <a:headEnd/>
            <a:tailEnd type="triangle" w="med" len="med"/>
          </a:ln>
        </p:spPr>
        <p:txBody>
          <a:bodyPr/>
          <a:lstStyle/>
          <a:p>
            <a:endParaRPr lang="en-US">
              <a:solidFill>
                <a:prstClr val="black"/>
              </a:solidFill>
            </a:endParaRPr>
          </a:p>
        </p:txBody>
      </p:sp>
      <p:sp>
        <p:nvSpPr>
          <p:cNvPr id="13" name="Line 8"/>
          <p:cNvSpPr>
            <a:spLocks noChangeShapeType="1"/>
          </p:cNvSpPr>
          <p:nvPr/>
        </p:nvSpPr>
        <p:spPr bwMode="auto">
          <a:xfrm>
            <a:off x="5486400" y="5486400"/>
            <a:ext cx="609600" cy="0"/>
          </a:xfrm>
          <a:prstGeom prst="line">
            <a:avLst/>
          </a:prstGeom>
          <a:noFill/>
          <a:ln w="9525">
            <a:solidFill>
              <a:schemeClr val="tx1"/>
            </a:solidFill>
            <a:round/>
            <a:headEnd/>
            <a:tailEnd type="triangle" w="med" len="med"/>
          </a:ln>
        </p:spPr>
        <p:txBody>
          <a:bodyPr/>
          <a:lstStyle/>
          <a:p>
            <a:endParaRPr lang="en-US">
              <a:solidFill>
                <a:prstClr val="black"/>
              </a:solidFill>
            </a:endParaRPr>
          </a:p>
        </p:txBody>
      </p:sp>
      <p:sp>
        <p:nvSpPr>
          <p:cNvPr id="14" name="Text Box 9"/>
          <p:cNvSpPr txBox="1">
            <a:spLocks noChangeArrowheads="1"/>
          </p:cNvSpPr>
          <p:nvPr/>
        </p:nvSpPr>
        <p:spPr bwMode="auto">
          <a:xfrm>
            <a:off x="1447800" y="990600"/>
            <a:ext cx="6210354" cy="1092607"/>
          </a:xfrm>
          <a:prstGeom prst="rect">
            <a:avLst/>
          </a:prstGeom>
          <a:noFill/>
          <a:ln w="9525">
            <a:noFill/>
            <a:miter lim="800000"/>
            <a:headEnd/>
            <a:tailEnd/>
          </a:ln>
        </p:spPr>
        <p:txBody>
          <a:bodyPr wrap="none">
            <a:spAutoFit/>
          </a:bodyPr>
          <a:lstStyle/>
          <a:p>
            <a:pPr algn="ctr"/>
            <a:r>
              <a:rPr lang="en-US" b="1" dirty="0">
                <a:solidFill>
                  <a:prstClr val="black"/>
                </a:solidFill>
              </a:rPr>
              <a:t>Onset of Rains (Start of Season: SOS)</a:t>
            </a:r>
          </a:p>
          <a:p>
            <a:pPr algn="ctr"/>
            <a:r>
              <a:rPr lang="en-US" dirty="0">
                <a:solidFill>
                  <a:prstClr val="black"/>
                </a:solidFill>
              </a:rPr>
              <a:t>(Rainfall Accounting Method)</a:t>
            </a:r>
          </a:p>
        </p:txBody>
      </p:sp>
      <p:sp>
        <p:nvSpPr>
          <p:cNvPr id="15" name="Line 10"/>
          <p:cNvSpPr>
            <a:spLocks noChangeShapeType="1"/>
          </p:cNvSpPr>
          <p:nvPr/>
        </p:nvSpPr>
        <p:spPr bwMode="auto">
          <a:xfrm flipV="1">
            <a:off x="1447800" y="2438400"/>
            <a:ext cx="0" cy="2895600"/>
          </a:xfrm>
          <a:prstGeom prst="line">
            <a:avLst/>
          </a:prstGeom>
          <a:noFill/>
          <a:ln w="9525">
            <a:solidFill>
              <a:schemeClr val="tx1"/>
            </a:solidFill>
            <a:round/>
            <a:headEnd/>
            <a:tailEnd/>
          </a:ln>
        </p:spPr>
        <p:txBody>
          <a:bodyPr/>
          <a:lstStyle/>
          <a:p>
            <a:endParaRPr lang="en-US">
              <a:solidFill>
                <a:prstClr val="black"/>
              </a:solidFill>
            </a:endParaRPr>
          </a:p>
        </p:txBody>
      </p:sp>
      <p:sp>
        <p:nvSpPr>
          <p:cNvPr id="16" name="Text Box 11"/>
          <p:cNvSpPr txBox="1">
            <a:spLocks noChangeArrowheads="1"/>
          </p:cNvSpPr>
          <p:nvPr/>
        </p:nvSpPr>
        <p:spPr bwMode="auto">
          <a:xfrm>
            <a:off x="3657600" y="5715000"/>
            <a:ext cx="2743200" cy="492443"/>
          </a:xfrm>
          <a:prstGeom prst="rect">
            <a:avLst/>
          </a:prstGeom>
          <a:noFill/>
          <a:ln w="9525">
            <a:noFill/>
            <a:miter lim="800000"/>
            <a:headEnd/>
            <a:tailEnd/>
          </a:ln>
        </p:spPr>
        <p:txBody>
          <a:bodyPr wrap="square">
            <a:spAutoFit/>
          </a:bodyPr>
          <a:lstStyle/>
          <a:p>
            <a:r>
              <a:rPr lang="en-US" dirty="0">
                <a:solidFill>
                  <a:prstClr val="black"/>
                </a:solidFill>
              </a:rPr>
              <a:t>Growing Season</a:t>
            </a:r>
          </a:p>
        </p:txBody>
      </p:sp>
      <p:sp>
        <p:nvSpPr>
          <p:cNvPr id="17" name="Rectangle 12"/>
          <p:cNvSpPr>
            <a:spLocks noChangeArrowheads="1"/>
          </p:cNvSpPr>
          <p:nvPr/>
        </p:nvSpPr>
        <p:spPr bwMode="auto">
          <a:xfrm>
            <a:off x="1752600" y="4953000"/>
            <a:ext cx="76200" cy="3810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18" name="Rectangle 13"/>
          <p:cNvSpPr>
            <a:spLocks noChangeArrowheads="1"/>
          </p:cNvSpPr>
          <p:nvPr/>
        </p:nvSpPr>
        <p:spPr bwMode="auto">
          <a:xfrm>
            <a:off x="1981200" y="4572000"/>
            <a:ext cx="152400" cy="762000"/>
          </a:xfrm>
          <a:prstGeom prst="rect">
            <a:avLst/>
          </a:prstGeom>
          <a:solidFill>
            <a:srgbClr val="66FF33"/>
          </a:solidFill>
          <a:ln w="9525">
            <a:solidFill>
              <a:schemeClr val="tx2"/>
            </a:solidFill>
            <a:miter lim="800000"/>
            <a:headEnd/>
            <a:tailEnd/>
          </a:ln>
        </p:spPr>
        <p:txBody>
          <a:bodyPr wrap="none" anchor="ctr"/>
          <a:lstStyle/>
          <a:p>
            <a:endParaRPr lang="en-US">
              <a:solidFill>
                <a:prstClr val="black"/>
              </a:solidFill>
            </a:endParaRPr>
          </a:p>
        </p:txBody>
      </p:sp>
      <p:sp>
        <p:nvSpPr>
          <p:cNvPr id="19" name="Rectangle 14"/>
          <p:cNvSpPr>
            <a:spLocks noChangeArrowheads="1"/>
          </p:cNvSpPr>
          <p:nvPr/>
        </p:nvSpPr>
        <p:spPr bwMode="auto">
          <a:xfrm>
            <a:off x="5105400" y="4419600"/>
            <a:ext cx="76200" cy="914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0" name="Rectangle 15"/>
          <p:cNvSpPr>
            <a:spLocks noChangeArrowheads="1"/>
          </p:cNvSpPr>
          <p:nvPr/>
        </p:nvSpPr>
        <p:spPr bwMode="auto">
          <a:xfrm>
            <a:off x="2743200" y="5181600"/>
            <a:ext cx="76200" cy="152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1" name="Rectangle 16"/>
          <p:cNvSpPr>
            <a:spLocks noChangeArrowheads="1"/>
          </p:cNvSpPr>
          <p:nvPr/>
        </p:nvSpPr>
        <p:spPr bwMode="auto">
          <a:xfrm>
            <a:off x="2971800" y="5257800"/>
            <a:ext cx="76200" cy="762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2" name="Rectangle 17"/>
          <p:cNvSpPr>
            <a:spLocks noChangeArrowheads="1"/>
          </p:cNvSpPr>
          <p:nvPr/>
        </p:nvSpPr>
        <p:spPr bwMode="auto">
          <a:xfrm>
            <a:off x="4800600" y="4038600"/>
            <a:ext cx="152400" cy="1295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3" name="Rectangle 18"/>
          <p:cNvSpPr>
            <a:spLocks noChangeArrowheads="1"/>
          </p:cNvSpPr>
          <p:nvPr/>
        </p:nvSpPr>
        <p:spPr bwMode="auto">
          <a:xfrm>
            <a:off x="4495800" y="4114800"/>
            <a:ext cx="152400" cy="12192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4" name="Rectangle 19"/>
          <p:cNvSpPr>
            <a:spLocks noChangeArrowheads="1"/>
          </p:cNvSpPr>
          <p:nvPr/>
        </p:nvSpPr>
        <p:spPr bwMode="auto">
          <a:xfrm>
            <a:off x="4267200" y="3886200"/>
            <a:ext cx="76200" cy="14478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6" name="Rectangle 21"/>
          <p:cNvSpPr>
            <a:spLocks noChangeArrowheads="1"/>
          </p:cNvSpPr>
          <p:nvPr/>
        </p:nvSpPr>
        <p:spPr bwMode="auto">
          <a:xfrm>
            <a:off x="3435350" y="4648200"/>
            <a:ext cx="146050" cy="685800"/>
          </a:xfrm>
          <a:prstGeom prst="rect">
            <a:avLst/>
          </a:prstGeom>
          <a:solidFill>
            <a:srgbClr val="66FF33"/>
          </a:solidFill>
          <a:ln w="9525">
            <a:solidFill>
              <a:schemeClr val="tx2"/>
            </a:solidFill>
            <a:miter lim="800000"/>
            <a:headEnd/>
            <a:tailEnd/>
          </a:ln>
        </p:spPr>
        <p:txBody>
          <a:bodyPr wrap="none" anchor="ctr"/>
          <a:lstStyle/>
          <a:p>
            <a:endParaRPr lang="en-US">
              <a:solidFill>
                <a:prstClr val="black"/>
              </a:solidFill>
            </a:endParaRPr>
          </a:p>
        </p:txBody>
      </p:sp>
      <p:sp>
        <p:nvSpPr>
          <p:cNvPr id="27" name="Rectangle 22"/>
          <p:cNvSpPr>
            <a:spLocks noChangeArrowheads="1"/>
          </p:cNvSpPr>
          <p:nvPr/>
        </p:nvSpPr>
        <p:spPr bwMode="auto">
          <a:xfrm>
            <a:off x="3200400" y="5181600"/>
            <a:ext cx="76200" cy="152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8" name="Rectangle 23"/>
          <p:cNvSpPr>
            <a:spLocks noChangeArrowheads="1"/>
          </p:cNvSpPr>
          <p:nvPr/>
        </p:nvSpPr>
        <p:spPr bwMode="auto">
          <a:xfrm>
            <a:off x="2209800" y="5181600"/>
            <a:ext cx="152400" cy="152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29" name="Rectangle 24"/>
          <p:cNvSpPr>
            <a:spLocks noChangeArrowheads="1"/>
          </p:cNvSpPr>
          <p:nvPr/>
        </p:nvSpPr>
        <p:spPr bwMode="auto">
          <a:xfrm>
            <a:off x="2514600" y="5181600"/>
            <a:ext cx="76200" cy="152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0" name="Rectangle 25"/>
          <p:cNvSpPr>
            <a:spLocks noChangeArrowheads="1"/>
          </p:cNvSpPr>
          <p:nvPr/>
        </p:nvSpPr>
        <p:spPr bwMode="auto">
          <a:xfrm>
            <a:off x="1524000" y="5105400"/>
            <a:ext cx="76200" cy="2286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1" name="Line 26"/>
          <p:cNvSpPr>
            <a:spLocks noChangeShapeType="1"/>
          </p:cNvSpPr>
          <p:nvPr/>
        </p:nvSpPr>
        <p:spPr bwMode="auto">
          <a:xfrm>
            <a:off x="685800" y="4800600"/>
            <a:ext cx="762000" cy="0"/>
          </a:xfrm>
          <a:prstGeom prst="line">
            <a:avLst/>
          </a:prstGeom>
          <a:noFill/>
          <a:ln w="9525">
            <a:solidFill>
              <a:schemeClr val="tx2"/>
            </a:solidFill>
            <a:round/>
            <a:headEnd/>
            <a:tailEnd type="triangle" w="med" len="med"/>
          </a:ln>
        </p:spPr>
        <p:txBody>
          <a:bodyPr/>
          <a:lstStyle/>
          <a:p>
            <a:endParaRPr lang="en-US">
              <a:solidFill>
                <a:prstClr val="black"/>
              </a:solidFill>
            </a:endParaRPr>
          </a:p>
        </p:txBody>
      </p:sp>
      <p:sp>
        <p:nvSpPr>
          <p:cNvPr id="32" name="Rectangle 27"/>
          <p:cNvSpPr>
            <a:spLocks noChangeArrowheads="1"/>
          </p:cNvSpPr>
          <p:nvPr/>
        </p:nvSpPr>
        <p:spPr bwMode="auto">
          <a:xfrm>
            <a:off x="5334000" y="4419600"/>
            <a:ext cx="152400" cy="914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3" name="Rectangle 28"/>
          <p:cNvSpPr>
            <a:spLocks noChangeArrowheads="1"/>
          </p:cNvSpPr>
          <p:nvPr/>
        </p:nvSpPr>
        <p:spPr bwMode="auto">
          <a:xfrm>
            <a:off x="5638800" y="4876800"/>
            <a:ext cx="152400" cy="4572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4" name="Rectangle 29"/>
          <p:cNvSpPr>
            <a:spLocks noChangeArrowheads="1"/>
          </p:cNvSpPr>
          <p:nvPr/>
        </p:nvSpPr>
        <p:spPr bwMode="auto">
          <a:xfrm>
            <a:off x="5943600" y="4953000"/>
            <a:ext cx="76200" cy="3810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5" name="Rectangle 30"/>
          <p:cNvSpPr>
            <a:spLocks noChangeArrowheads="1"/>
          </p:cNvSpPr>
          <p:nvPr/>
        </p:nvSpPr>
        <p:spPr bwMode="auto">
          <a:xfrm>
            <a:off x="6096000" y="5029200"/>
            <a:ext cx="76200" cy="3048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36" name="Text Box 31"/>
          <p:cNvSpPr txBox="1">
            <a:spLocks noChangeArrowheads="1"/>
          </p:cNvSpPr>
          <p:nvPr/>
        </p:nvSpPr>
        <p:spPr bwMode="auto">
          <a:xfrm>
            <a:off x="822325" y="4602103"/>
            <a:ext cx="574675" cy="244475"/>
          </a:xfrm>
          <a:prstGeom prst="rect">
            <a:avLst/>
          </a:prstGeom>
          <a:noFill/>
          <a:ln w="9525">
            <a:noFill/>
            <a:miter lim="800000"/>
            <a:headEnd/>
            <a:tailEnd/>
          </a:ln>
        </p:spPr>
        <p:txBody>
          <a:bodyPr wrap="none">
            <a:spAutoFit/>
          </a:bodyPr>
          <a:lstStyle/>
          <a:p>
            <a:r>
              <a:rPr lang="en-US" sz="1000" dirty="0">
                <a:solidFill>
                  <a:prstClr val="black"/>
                </a:solidFill>
                <a:latin typeface="Comic Sans MS" pitchFamily="66" charset="0"/>
              </a:rPr>
              <a:t>25 mm</a:t>
            </a:r>
          </a:p>
        </p:txBody>
      </p:sp>
      <p:sp>
        <p:nvSpPr>
          <p:cNvPr id="37" name="Rectangle 32"/>
          <p:cNvSpPr>
            <a:spLocks noChangeArrowheads="1"/>
          </p:cNvSpPr>
          <p:nvPr/>
        </p:nvSpPr>
        <p:spPr bwMode="auto">
          <a:xfrm>
            <a:off x="1981200" y="4343400"/>
            <a:ext cx="533400" cy="76200"/>
          </a:xfrm>
          <a:prstGeom prst="rect">
            <a:avLst/>
          </a:prstGeom>
          <a:solidFill>
            <a:schemeClr val="accent2"/>
          </a:solidFill>
          <a:ln w="9525">
            <a:solidFill>
              <a:schemeClr val="tx1"/>
            </a:solidFill>
            <a:miter lim="800000"/>
            <a:headEnd/>
            <a:tailEnd/>
          </a:ln>
        </p:spPr>
        <p:txBody>
          <a:bodyPr wrap="none" anchor="ctr"/>
          <a:lstStyle/>
          <a:p>
            <a:endParaRPr lang="en-US">
              <a:solidFill>
                <a:prstClr val="black"/>
              </a:solidFill>
            </a:endParaRPr>
          </a:p>
        </p:txBody>
      </p:sp>
      <p:sp>
        <p:nvSpPr>
          <p:cNvPr id="38" name="Text Box 33"/>
          <p:cNvSpPr txBox="1">
            <a:spLocks noChangeArrowheads="1"/>
          </p:cNvSpPr>
          <p:nvPr/>
        </p:nvSpPr>
        <p:spPr bwMode="auto">
          <a:xfrm>
            <a:off x="1889125" y="4329113"/>
            <a:ext cx="222250" cy="244475"/>
          </a:xfrm>
          <a:prstGeom prst="rect">
            <a:avLst/>
          </a:prstGeom>
          <a:noFill/>
          <a:ln w="9525">
            <a:noFill/>
            <a:miter lim="800000"/>
            <a:headEnd/>
            <a:tailEnd/>
          </a:ln>
        </p:spPr>
        <p:txBody>
          <a:bodyPr wrap="none">
            <a:spAutoFit/>
          </a:bodyPr>
          <a:lstStyle/>
          <a:p>
            <a:r>
              <a:rPr lang="en-US" sz="1000">
                <a:solidFill>
                  <a:prstClr val="black"/>
                </a:solidFill>
                <a:latin typeface="Comic Sans MS" pitchFamily="66" charset="0"/>
              </a:rPr>
              <a:t> </a:t>
            </a:r>
          </a:p>
        </p:txBody>
      </p:sp>
      <p:sp>
        <p:nvSpPr>
          <p:cNvPr id="39" name="Rectangle 35"/>
          <p:cNvSpPr>
            <a:spLocks noChangeArrowheads="1"/>
          </p:cNvSpPr>
          <p:nvPr/>
        </p:nvSpPr>
        <p:spPr bwMode="auto">
          <a:xfrm>
            <a:off x="3505200" y="4495800"/>
            <a:ext cx="457200" cy="76200"/>
          </a:xfrm>
          <a:prstGeom prst="rect">
            <a:avLst/>
          </a:prstGeom>
          <a:solidFill>
            <a:schemeClr val="accent2"/>
          </a:solidFill>
          <a:ln w="9525">
            <a:solidFill>
              <a:schemeClr val="tx1"/>
            </a:solidFill>
            <a:miter lim="800000"/>
            <a:headEnd/>
            <a:tailEnd/>
          </a:ln>
        </p:spPr>
        <p:txBody>
          <a:bodyPr wrap="none" anchor="ctr"/>
          <a:lstStyle/>
          <a:p>
            <a:endParaRPr lang="en-US">
              <a:solidFill>
                <a:prstClr val="black"/>
              </a:solidFill>
            </a:endParaRPr>
          </a:p>
        </p:txBody>
      </p:sp>
      <p:sp>
        <p:nvSpPr>
          <p:cNvPr id="40" name="Text Box 36"/>
          <p:cNvSpPr txBox="1">
            <a:spLocks noChangeArrowheads="1"/>
          </p:cNvSpPr>
          <p:nvPr/>
        </p:nvSpPr>
        <p:spPr bwMode="auto">
          <a:xfrm>
            <a:off x="1905000" y="3810000"/>
            <a:ext cx="1107996" cy="246221"/>
          </a:xfrm>
          <a:prstGeom prst="rect">
            <a:avLst/>
          </a:prstGeom>
          <a:noFill/>
          <a:ln w="9525">
            <a:noFill/>
            <a:miter lim="800000"/>
            <a:headEnd/>
            <a:tailEnd/>
          </a:ln>
        </p:spPr>
        <p:txBody>
          <a:bodyPr wrap="none">
            <a:spAutoFit/>
          </a:bodyPr>
          <a:lstStyle/>
          <a:p>
            <a:r>
              <a:rPr lang="en-US" sz="1000" dirty="0">
                <a:solidFill>
                  <a:prstClr val="black"/>
                </a:solidFill>
                <a:latin typeface="Comic Sans MS" pitchFamily="66" charset="0"/>
              </a:rPr>
              <a:t>False/No Start</a:t>
            </a:r>
          </a:p>
        </p:txBody>
      </p:sp>
      <p:sp>
        <p:nvSpPr>
          <p:cNvPr id="41" name="Text Box 37"/>
          <p:cNvSpPr txBox="1">
            <a:spLocks noChangeArrowheads="1"/>
          </p:cNvSpPr>
          <p:nvPr/>
        </p:nvSpPr>
        <p:spPr bwMode="auto">
          <a:xfrm>
            <a:off x="3429000" y="3962400"/>
            <a:ext cx="914400" cy="244475"/>
          </a:xfrm>
          <a:prstGeom prst="rect">
            <a:avLst/>
          </a:prstGeom>
          <a:noFill/>
          <a:ln w="9525">
            <a:noFill/>
            <a:miter lim="800000"/>
            <a:headEnd/>
            <a:tailEnd/>
          </a:ln>
        </p:spPr>
        <p:txBody>
          <a:bodyPr>
            <a:spAutoFit/>
          </a:bodyPr>
          <a:lstStyle/>
          <a:p>
            <a:r>
              <a:rPr lang="en-US" sz="1000" dirty="0">
                <a:solidFill>
                  <a:prstClr val="black"/>
                </a:solidFill>
                <a:latin typeface="Comic Sans MS" pitchFamily="66" charset="0"/>
              </a:rPr>
              <a:t>Real start</a:t>
            </a:r>
          </a:p>
        </p:txBody>
      </p:sp>
      <p:sp>
        <p:nvSpPr>
          <p:cNvPr id="42" name="Line 38"/>
          <p:cNvSpPr>
            <a:spLocks noChangeShapeType="1"/>
          </p:cNvSpPr>
          <p:nvPr/>
        </p:nvSpPr>
        <p:spPr bwMode="auto">
          <a:xfrm>
            <a:off x="1981200" y="4038600"/>
            <a:ext cx="0" cy="228600"/>
          </a:xfrm>
          <a:prstGeom prst="line">
            <a:avLst/>
          </a:prstGeom>
          <a:noFill/>
          <a:ln w="9525">
            <a:solidFill>
              <a:schemeClr val="tx1"/>
            </a:solidFill>
            <a:round/>
            <a:headEnd/>
            <a:tailEnd type="triangle" w="med" len="med"/>
          </a:ln>
        </p:spPr>
        <p:txBody>
          <a:bodyPr/>
          <a:lstStyle/>
          <a:p>
            <a:endParaRPr lang="en-US">
              <a:solidFill>
                <a:prstClr val="black"/>
              </a:solidFill>
            </a:endParaRPr>
          </a:p>
        </p:txBody>
      </p:sp>
      <p:sp>
        <p:nvSpPr>
          <p:cNvPr id="43" name="Line 39"/>
          <p:cNvSpPr>
            <a:spLocks noChangeShapeType="1"/>
          </p:cNvSpPr>
          <p:nvPr/>
        </p:nvSpPr>
        <p:spPr bwMode="auto">
          <a:xfrm>
            <a:off x="3505200" y="4267200"/>
            <a:ext cx="0" cy="152400"/>
          </a:xfrm>
          <a:prstGeom prst="line">
            <a:avLst/>
          </a:prstGeom>
          <a:noFill/>
          <a:ln w="9525">
            <a:solidFill>
              <a:schemeClr val="tx1"/>
            </a:solidFill>
            <a:round/>
            <a:headEnd/>
            <a:tailEnd type="triangle" w="med" len="med"/>
          </a:ln>
        </p:spPr>
        <p:txBody>
          <a:bodyPr/>
          <a:lstStyle/>
          <a:p>
            <a:endParaRPr lang="en-US">
              <a:solidFill>
                <a:prstClr val="black"/>
              </a:solidFill>
            </a:endParaRPr>
          </a:p>
        </p:txBody>
      </p:sp>
      <p:sp>
        <p:nvSpPr>
          <p:cNvPr id="44" name="Rectangle 40"/>
          <p:cNvSpPr>
            <a:spLocks noChangeArrowheads="1"/>
          </p:cNvSpPr>
          <p:nvPr/>
        </p:nvSpPr>
        <p:spPr bwMode="auto">
          <a:xfrm>
            <a:off x="1981200" y="2438400"/>
            <a:ext cx="533400" cy="76200"/>
          </a:xfrm>
          <a:prstGeom prst="rect">
            <a:avLst/>
          </a:prstGeom>
          <a:solidFill>
            <a:schemeClr val="accent2"/>
          </a:solidFill>
          <a:ln w="9525">
            <a:solidFill>
              <a:schemeClr val="tx1"/>
            </a:solidFill>
            <a:miter lim="800000"/>
            <a:headEnd/>
            <a:tailEnd/>
          </a:ln>
        </p:spPr>
        <p:txBody>
          <a:bodyPr wrap="none" anchor="ctr"/>
          <a:lstStyle/>
          <a:p>
            <a:endParaRPr lang="en-US">
              <a:solidFill>
                <a:prstClr val="black"/>
              </a:solidFill>
            </a:endParaRPr>
          </a:p>
        </p:txBody>
      </p:sp>
      <p:sp>
        <p:nvSpPr>
          <p:cNvPr id="45" name="Text Box 41"/>
          <p:cNvSpPr txBox="1">
            <a:spLocks noChangeArrowheads="1"/>
          </p:cNvSpPr>
          <p:nvPr/>
        </p:nvSpPr>
        <p:spPr bwMode="auto">
          <a:xfrm>
            <a:off x="2651125" y="2251075"/>
            <a:ext cx="3733800" cy="366713"/>
          </a:xfrm>
          <a:prstGeom prst="rect">
            <a:avLst/>
          </a:prstGeom>
          <a:noFill/>
          <a:ln w="9525">
            <a:noFill/>
            <a:miter lim="800000"/>
            <a:headEnd/>
            <a:tailEnd/>
          </a:ln>
        </p:spPr>
        <p:txBody>
          <a:bodyPr wrap="none">
            <a:spAutoFit/>
          </a:bodyPr>
          <a:lstStyle/>
          <a:p>
            <a:r>
              <a:rPr lang="en-US" sz="1800">
                <a:solidFill>
                  <a:prstClr val="black"/>
                </a:solidFill>
                <a:latin typeface="Comic Sans MS" pitchFamily="66" charset="0"/>
              </a:rPr>
              <a:t>SOS:  25 mm + 20 mm (2 dekads)</a:t>
            </a:r>
          </a:p>
        </p:txBody>
      </p:sp>
      <p:sp>
        <p:nvSpPr>
          <p:cNvPr id="46" name="Rectangle 42"/>
          <p:cNvSpPr>
            <a:spLocks noChangeArrowheads="1"/>
          </p:cNvSpPr>
          <p:nvPr/>
        </p:nvSpPr>
        <p:spPr bwMode="auto">
          <a:xfrm>
            <a:off x="4038600" y="4419600"/>
            <a:ext cx="76200" cy="9144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sp>
        <p:nvSpPr>
          <p:cNvPr id="47" name="Rectangle 43"/>
          <p:cNvSpPr>
            <a:spLocks noChangeArrowheads="1"/>
          </p:cNvSpPr>
          <p:nvPr/>
        </p:nvSpPr>
        <p:spPr bwMode="auto">
          <a:xfrm>
            <a:off x="3657600" y="5029200"/>
            <a:ext cx="76200" cy="3048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cxnSp>
        <p:nvCxnSpPr>
          <p:cNvPr id="5" name="Straight Connector 4"/>
          <p:cNvCxnSpPr/>
          <p:nvPr/>
        </p:nvCxnSpPr>
        <p:spPr>
          <a:xfrm>
            <a:off x="1447800" y="4802188"/>
            <a:ext cx="5181600" cy="0"/>
          </a:xfrm>
          <a:prstGeom prst="line">
            <a:avLst/>
          </a:prstGeom>
        </p:spPr>
        <p:style>
          <a:lnRef idx="1">
            <a:schemeClr val="accent1"/>
          </a:lnRef>
          <a:fillRef idx="0">
            <a:schemeClr val="accent1"/>
          </a:fillRef>
          <a:effectRef idx="0">
            <a:schemeClr val="accent1"/>
          </a:effectRef>
          <a:fontRef idx="minor">
            <a:schemeClr val="tx1"/>
          </a:fontRef>
        </p:style>
      </p:cxnSp>
      <p:sp>
        <p:nvSpPr>
          <p:cNvPr id="50" name="Rectangle 43"/>
          <p:cNvSpPr>
            <a:spLocks noChangeArrowheads="1"/>
          </p:cNvSpPr>
          <p:nvPr/>
        </p:nvSpPr>
        <p:spPr bwMode="auto">
          <a:xfrm>
            <a:off x="3852866" y="4953000"/>
            <a:ext cx="76200" cy="381000"/>
          </a:xfrm>
          <a:prstGeom prst="rect">
            <a:avLst/>
          </a:prstGeom>
          <a:solidFill>
            <a:schemeClr val="accent1"/>
          </a:solidFill>
          <a:ln w="9525">
            <a:solidFill>
              <a:schemeClr val="tx1"/>
            </a:solidFill>
            <a:miter lim="800000"/>
            <a:headEnd/>
            <a:tailEnd/>
          </a:ln>
        </p:spPr>
        <p:txBody>
          <a:bodyPr wrap="none" anchor="ctr"/>
          <a:lstStyle/>
          <a:p>
            <a:endParaRPr lang="en-US">
              <a:solidFill>
                <a:prstClr val="black"/>
              </a:solidFill>
            </a:endParaRPr>
          </a:p>
        </p:txBody>
      </p:sp>
      <p:cxnSp>
        <p:nvCxnSpPr>
          <p:cNvPr id="48" name="Straight Connector 47"/>
          <p:cNvCxnSpPr/>
          <p:nvPr/>
        </p:nvCxnSpPr>
        <p:spPr>
          <a:xfrm>
            <a:off x="1447800" y="4921190"/>
            <a:ext cx="5181600"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Line 26"/>
          <p:cNvSpPr>
            <a:spLocks noChangeShapeType="1"/>
          </p:cNvSpPr>
          <p:nvPr/>
        </p:nvSpPr>
        <p:spPr bwMode="auto">
          <a:xfrm flipH="1">
            <a:off x="6630988" y="4921190"/>
            <a:ext cx="990600" cy="681"/>
          </a:xfrm>
          <a:prstGeom prst="line">
            <a:avLst/>
          </a:prstGeom>
          <a:noFill/>
          <a:ln w="9525">
            <a:solidFill>
              <a:schemeClr val="tx2"/>
            </a:solidFill>
            <a:round/>
            <a:headEnd/>
            <a:tailEnd type="triangle" w="med" len="med"/>
          </a:ln>
        </p:spPr>
        <p:txBody>
          <a:bodyPr/>
          <a:lstStyle/>
          <a:p>
            <a:endParaRPr lang="en-US">
              <a:solidFill>
                <a:prstClr val="black"/>
              </a:solidFill>
            </a:endParaRPr>
          </a:p>
        </p:txBody>
      </p:sp>
      <p:sp>
        <p:nvSpPr>
          <p:cNvPr id="51" name="Text Box 31"/>
          <p:cNvSpPr txBox="1">
            <a:spLocks noChangeArrowheads="1"/>
          </p:cNvSpPr>
          <p:nvPr/>
        </p:nvSpPr>
        <p:spPr bwMode="auto">
          <a:xfrm>
            <a:off x="6974887" y="4706779"/>
            <a:ext cx="579005" cy="246221"/>
          </a:xfrm>
          <a:prstGeom prst="rect">
            <a:avLst/>
          </a:prstGeom>
          <a:noFill/>
          <a:ln w="9525">
            <a:noFill/>
            <a:miter lim="800000"/>
            <a:headEnd/>
            <a:tailEnd/>
          </a:ln>
        </p:spPr>
        <p:txBody>
          <a:bodyPr wrap="none">
            <a:spAutoFit/>
          </a:bodyPr>
          <a:lstStyle/>
          <a:p>
            <a:r>
              <a:rPr lang="en-US" sz="1000" dirty="0">
                <a:solidFill>
                  <a:prstClr val="black"/>
                </a:solidFill>
                <a:latin typeface="Comic Sans MS" pitchFamily="66" charset="0"/>
              </a:rPr>
              <a:t>20 mm</a:t>
            </a:r>
          </a:p>
        </p:txBody>
      </p:sp>
    </p:spTree>
    <p:extLst>
      <p:ext uri="{BB962C8B-B14F-4D97-AF65-F5344CB8AC3E}">
        <p14:creationId xmlns:p14="http://schemas.microsoft.com/office/powerpoint/2010/main" val="116836058"/>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828800" y="2819400"/>
            <a:ext cx="2362200" cy="2590800"/>
          </a:xfrm>
          <a:prstGeom prst="rect">
            <a:avLst/>
          </a:prstGeom>
          <a:solidFill>
            <a:srgbClr val="993300"/>
          </a:solidFill>
          <a:ln w="9525">
            <a:solidFill>
              <a:schemeClr val="tx1"/>
            </a:solidFill>
            <a:miter lim="800000"/>
            <a:headEnd/>
            <a:tailEnd/>
          </a:ln>
        </p:spPr>
        <p:txBody>
          <a:bodyPr wrap="none" anchor="ctr"/>
          <a:lstStyle/>
          <a:p>
            <a:endParaRPr lang="en-US"/>
          </a:p>
        </p:txBody>
      </p:sp>
      <p:grpSp>
        <p:nvGrpSpPr>
          <p:cNvPr id="6" name="Group 5"/>
          <p:cNvGrpSpPr/>
          <p:nvPr/>
        </p:nvGrpSpPr>
        <p:grpSpPr>
          <a:xfrm>
            <a:off x="1828801" y="4191000"/>
            <a:ext cx="2369544" cy="1209101"/>
            <a:chOff x="1828801" y="3886200"/>
            <a:chExt cx="2369544" cy="1437701"/>
          </a:xfrm>
        </p:grpSpPr>
        <p:sp>
          <p:nvSpPr>
            <p:cNvPr id="50" name="Rectangle 2"/>
            <p:cNvSpPr>
              <a:spLocks noChangeArrowheads="1"/>
            </p:cNvSpPr>
            <p:nvPr/>
          </p:nvSpPr>
          <p:spPr bwMode="auto">
            <a:xfrm>
              <a:off x="1836145" y="3906862"/>
              <a:ext cx="2362200" cy="1417039"/>
            </a:xfrm>
            <a:prstGeom prst="rect">
              <a:avLst/>
            </a:prstGeom>
            <a:solidFill>
              <a:schemeClr val="tx2">
                <a:lumMod val="60000"/>
                <a:lumOff val="40000"/>
                <a:alpha val="33000"/>
              </a:schemeClr>
            </a:solidFill>
            <a:ln w="9525">
              <a:noFill/>
              <a:miter lim="800000"/>
              <a:headEnd/>
              <a:tailEnd/>
            </a:ln>
          </p:spPr>
          <p:txBody>
            <a:bodyPr wrap="none" anchor="ctr"/>
            <a:lstStyle/>
            <a:p>
              <a:endParaRPr lang="en-US"/>
            </a:p>
          </p:txBody>
        </p:sp>
        <p:sp>
          <p:nvSpPr>
            <p:cNvPr id="15369" name="Line 9"/>
            <p:cNvSpPr>
              <a:spLocks noChangeShapeType="1"/>
            </p:cNvSpPr>
            <p:nvPr/>
          </p:nvSpPr>
          <p:spPr bwMode="auto">
            <a:xfrm>
              <a:off x="1828801" y="3886200"/>
              <a:ext cx="2369544" cy="0"/>
            </a:xfrm>
            <a:prstGeom prst="line">
              <a:avLst/>
            </a:prstGeom>
            <a:noFill/>
            <a:ln w="38100">
              <a:solidFill>
                <a:srgbClr val="3399FF"/>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7" name="Group 6"/>
          <p:cNvGrpSpPr/>
          <p:nvPr/>
        </p:nvGrpSpPr>
        <p:grpSpPr>
          <a:xfrm>
            <a:off x="1600200" y="838199"/>
            <a:ext cx="758825" cy="1458817"/>
            <a:chOff x="1600200" y="762000"/>
            <a:chExt cx="758825" cy="1066800"/>
          </a:xfrm>
        </p:grpSpPr>
        <p:sp>
          <p:nvSpPr>
            <p:cNvPr id="15367" name="AutoShape 7"/>
            <p:cNvSpPr>
              <a:spLocks noChangeArrowheads="1"/>
            </p:cNvSpPr>
            <p:nvPr/>
          </p:nvSpPr>
          <p:spPr bwMode="auto">
            <a:xfrm>
              <a:off x="1733550" y="1033173"/>
              <a:ext cx="476250" cy="795627"/>
            </a:xfrm>
            <a:prstGeom prst="downArrow">
              <a:avLst>
                <a:gd name="adj1" fmla="val 50000"/>
                <a:gd name="adj2" fmla="val 50000"/>
              </a:avLst>
            </a:prstGeom>
            <a:solidFill>
              <a:srgbClr val="0000FF"/>
            </a:solidFill>
            <a:ln w="9525">
              <a:solidFill>
                <a:schemeClr val="accent1"/>
              </a:solidFill>
              <a:miter lim="800000"/>
              <a:headEnd/>
              <a:tailEnd/>
            </a:ln>
          </p:spPr>
          <p:txBody>
            <a:bodyPr wrap="none" anchor="ctr"/>
            <a:lstStyle/>
            <a:p>
              <a:endParaRPr lang="en-US"/>
            </a:p>
          </p:txBody>
        </p:sp>
        <p:sp>
          <p:nvSpPr>
            <p:cNvPr id="15375" name="Text Box 15"/>
            <p:cNvSpPr txBox="1">
              <a:spLocks noChangeArrowheads="1"/>
            </p:cNvSpPr>
            <p:nvPr/>
          </p:nvSpPr>
          <p:spPr bwMode="auto">
            <a:xfrm>
              <a:off x="1600200" y="762000"/>
              <a:ext cx="7588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solidFill>
                    <a:srgbClr val="0000FF"/>
                  </a:solidFill>
                </a:rPr>
                <a:t>PPT</a:t>
              </a:r>
            </a:p>
          </p:txBody>
        </p:sp>
      </p:grpSp>
      <p:sp>
        <p:nvSpPr>
          <p:cNvPr id="141330" name="Text Box 18"/>
          <p:cNvSpPr txBox="1">
            <a:spLocks noChangeArrowheads="1"/>
          </p:cNvSpPr>
          <p:nvPr/>
        </p:nvSpPr>
        <p:spPr bwMode="auto">
          <a:xfrm>
            <a:off x="1190025" y="6066069"/>
            <a:ext cx="3712683" cy="553998"/>
          </a:xfrm>
          <a:prstGeom prst="rect">
            <a:avLst/>
          </a:prstGeom>
          <a:solidFill>
            <a:schemeClr val="bg1"/>
          </a:solidFill>
          <a:ln w="9525">
            <a:noFill/>
            <a:miter lim="800000"/>
            <a:headEnd/>
            <a:tailEnd/>
          </a:ln>
          <a:effectLst/>
        </p:spPr>
        <p:txBody>
          <a:bodyPr wrap="none">
            <a:spAutoFit/>
          </a:bodyPr>
          <a:lstStyle/>
          <a:p>
            <a:pPr>
              <a:defRPr/>
            </a:pPr>
            <a:r>
              <a:rPr lang="en-US" sz="3000" b="1" dirty="0">
                <a:solidFill>
                  <a:srgbClr val="3399FF"/>
                </a:solidFill>
              </a:rPr>
              <a:t>SW</a:t>
            </a:r>
            <a:r>
              <a:rPr lang="en-US" sz="3000" b="1" dirty="0"/>
              <a:t> = </a:t>
            </a:r>
            <a:r>
              <a:rPr lang="en-US" sz="3000" b="1" dirty="0">
                <a:solidFill>
                  <a:srgbClr val="3399FF"/>
                </a:solidFill>
              </a:rPr>
              <a:t>SW</a:t>
            </a:r>
            <a:r>
              <a:rPr lang="en-US" sz="3000" b="1" baseline="-25000" dirty="0">
                <a:solidFill>
                  <a:srgbClr val="3399FF"/>
                </a:solidFill>
              </a:rPr>
              <a:t>i-1</a:t>
            </a:r>
            <a:r>
              <a:rPr lang="en-US" sz="3000" b="1" dirty="0"/>
              <a:t> + </a:t>
            </a:r>
            <a:r>
              <a:rPr lang="en-US" sz="3000" b="1" dirty="0">
                <a:solidFill>
                  <a:srgbClr val="0000FF"/>
                </a:solidFill>
              </a:rPr>
              <a:t>PPT</a:t>
            </a:r>
            <a:r>
              <a:rPr lang="en-US" sz="3000" b="1" dirty="0"/>
              <a:t> - </a:t>
            </a:r>
            <a:r>
              <a:rPr lang="en-US" sz="3000" b="1" dirty="0">
                <a:solidFill>
                  <a:schemeClr val="accent5">
                    <a:lumMod val="50000"/>
                  </a:schemeClr>
                </a:solidFill>
              </a:rPr>
              <a:t>ETA</a:t>
            </a:r>
          </a:p>
        </p:txBody>
      </p:sp>
      <p:sp>
        <p:nvSpPr>
          <p:cNvPr id="15379" name="Rectangle 19"/>
          <p:cNvSpPr>
            <a:spLocks noChangeArrowheads="1"/>
          </p:cNvSpPr>
          <p:nvPr/>
        </p:nvSpPr>
        <p:spPr bwMode="auto">
          <a:xfrm>
            <a:off x="2286000" y="0"/>
            <a:ext cx="446949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3200" dirty="0">
                <a:latin typeface="+mj-lt"/>
              </a:rPr>
              <a:t>Soil Water Balance Model</a:t>
            </a:r>
          </a:p>
        </p:txBody>
      </p:sp>
      <p:grpSp>
        <p:nvGrpSpPr>
          <p:cNvPr id="12" name="Group 11"/>
          <p:cNvGrpSpPr/>
          <p:nvPr/>
        </p:nvGrpSpPr>
        <p:grpSpPr>
          <a:xfrm>
            <a:off x="762000" y="2819400"/>
            <a:ext cx="990600" cy="2590800"/>
            <a:chOff x="762000" y="2819400"/>
            <a:chExt cx="990600" cy="2590800"/>
          </a:xfrm>
        </p:grpSpPr>
        <p:sp>
          <p:nvSpPr>
            <p:cNvPr id="15371" name="Line 11"/>
            <p:cNvSpPr>
              <a:spLocks noChangeShapeType="1"/>
            </p:cNvSpPr>
            <p:nvPr/>
          </p:nvSpPr>
          <p:spPr bwMode="auto">
            <a:xfrm flipH="1">
              <a:off x="1066800" y="5410200"/>
              <a:ext cx="533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72" name="Line 12"/>
            <p:cNvSpPr>
              <a:spLocks noChangeShapeType="1"/>
            </p:cNvSpPr>
            <p:nvPr/>
          </p:nvSpPr>
          <p:spPr bwMode="auto">
            <a:xfrm flipH="1">
              <a:off x="1219200" y="2819400"/>
              <a:ext cx="381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73" name="Text Box 13"/>
            <p:cNvSpPr txBox="1">
              <a:spLocks noChangeArrowheads="1"/>
            </p:cNvSpPr>
            <p:nvPr/>
          </p:nvSpPr>
          <p:spPr bwMode="auto">
            <a:xfrm>
              <a:off x="762000" y="3581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 </a:t>
              </a:r>
              <a:r>
                <a:rPr lang="en-US" sz="2000" dirty="0"/>
                <a:t>WHC </a:t>
              </a:r>
              <a:endParaRPr lang="en-US" dirty="0"/>
            </a:p>
          </p:txBody>
        </p:sp>
        <p:sp>
          <p:nvSpPr>
            <p:cNvPr id="15380" name="Line 20"/>
            <p:cNvSpPr>
              <a:spLocks noChangeShapeType="1"/>
            </p:cNvSpPr>
            <p:nvPr/>
          </p:nvSpPr>
          <p:spPr bwMode="auto">
            <a:xfrm>
              <a:off x="1295400" y="41910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5381" name="Line 21"/>
            <p:cNvSpPr>
              <a:spLocks noChangeShapeType="1"/>
            </p:cNvSpPr>
            <p:nvPr/>
          </p:nvSpPr>
          <p:spPr bwMode="auto">
            <a:xfrm flipV="1">
              <a:off x="1295400" y="2819400"/>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5387" name="Line 27"/>
          <p:cNvSpPr>
            <a:spLocks noChangeShapeType="1"/>
          </p:cNvSpPr>
          <p:nvPr/>
        </p:nvSpPr>
        <p:spPr bwMode="auto">
          <a:xfrm>
            <a:off x="4419600" y="3940365"/>
            <a:ext cx="3581400" cy="19833"/>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88" name="Line 28"/>
          <p:cNvSpPr>
            <a:spLocks noChangeShapeType="1"/>
          </p:cNvSpPr>
          <p:nvPr/>
        </p:nvSpPr>
        <p:spPr bwMode="auto">
          <a:xfrm>
            <a:off x="4419600" y="5410200"/>
            <a:ext cx="685800" cy="0"/>
          </a:xfrm>
          <a:prstGeom prst="line">
            <a:avLst/>
          </a:prstGeom>
          <a:noFill/>
          <a:ln w="9525" cap="rnd">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nvGrpSpPr>
          <p:cNvPr id="10" name="Group 9"/>
          <p:cNvGrpSpPr/>
          <p:nvPr/>
        </p:nvGrpSpPr>
        <p:grpSpPr>
          <a:xfrm>
            <a:off x="1828800" y="2438400"/>
            <a:ext cx="2362200" cy="381000"/>
            <a:chOff x="1828800" y="2438400"/>
            <a:chExt cx="2362200" cy="381000"/>
          </a:xfrm>
        </p:grpSpPr>
        <p:sp>
          <p:nvSpPr>
            <p:cNvPr id="15377" name="Text Box 17"/>
            <p:cNvSpPr txBox="1">
              <a:spLocks noChangeArrowheads="1"/>
            </p:cNvSpPr>
            <p:nvPr/>
          </p:nvSpPr>
          <p:spPr bwMode="auto">
            <a:xfrm>
              <a:off x="1981200" y="2438400"/>
              <a:ext cx="13716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solidFill>
                    <a:srgbClr val="0000FF"/>
                  </a:solidFill>
                </a:rPr>
                <a:t>Surplus</a:t>
              </a:r>
            </a:p>
          </p:txBody>
        </p:sp>
        <p:sp>
          <p:nvSpPr>
            <p:cNvPr id="15396" name="Rectangle 36"/>
            <p:cNvSpPr>
              <a:spLocks noChangeArrowheads="1"/>
            </p:cNvSpPr>
            <p:nvPr/>
          </p:nvSpPr>
          <p:spPr bwMode="auto">
            <a:xfrm>
              <a:off x="1828800" y="2743200"/>
              <a:ext cx="2362200" cy="76200"/>
            </a:xfrm>
            <a:prstGeom prst="rect">
              <a:avLst/>
            </a:prstGeom>
            <a:solidFill>
              <a:srgbClr val="0000FF"/>
            </a:solidFill>
            <a:ln w="9525">
              <a:solidFill>
                <a:srgbClr val="0000FF"/>
              </a:solidFill>
              <a:miter lim="800000"/>
              <a:headEnd/>
              <a:tailEnd/>
            </a:ln>
          </p:spPr>
          <p:txBody>
            <a:bodyPr wrap="none" anchor="ctr"/>
            <a:lstStyle/>
            <a:p>
              <a:endParaRPr lang="en-US"/>
            </a:p>
          </p:txBody>
        </p:sp>
      </p:grpSp>
      <p:grpSp>
        <p:nvGrpSpPr>
          <p:cNvPr id="3" name="Group 2"/>
          <p:cNvGrpSpPr/>
          <p:nvPr/>
        </p:nvGrpSpPr>
        <p:grpSpPr>
          <a:xfrm>
            <a:off x="1847850" y="1150747"/>
            <a:ext cx="1943100" cy="3810000"/>
            <a:chOff x="5234000" y="642937"/>
            <a:chExt cx="1943100" cy="3810000"/>
          </a:xfrm>
        </p:grpSpPr>
        <p:sp>
          <p:nvSpPr>
            <p:cNvPr id="15363" name="Freeform 3"/>
            <p:cNvSpPr>
              <a:spLocks/>
            </p:cNvSpPr>
            <p:nvPr/>
          </p:nvSpPr>
          <p:spPr bwMode="auto">
            <a:xfrm>
              <a:off x="5538800" y="2319337"/>
              <a:ext cx="609600" cy="762000"/>
            </a:xfrm>
            <a:custGeom>
              <a:avLst/>
              <a:gdLst>
                <a:gd name="T0" fmla="*/ 609600 w 384"/>
                <a:gd name="T1" fmla="*/ 0 h 480"/>
                <a:gd name="T2" fmla="*/ 381000 w 384"/>
                <a:gd name="T3" fmla="*/ 457200 h 480"/>
                <a:gd name="T4" fmla="*/ 304800 w 384"/>
                <a:gd name="T5" fmla="*/ 533400 h 480"/>
                <a:gd name="T6" fmla="*/ 152400 w 384"/>
                <a:gd name="T7" fmla="*/ 533400 h 480"/>
                <a:gd name="T8" fmla="*/ 0 w 384"/>
                <a:gd name="T9" fmla="*/ 762000 h 480"/>
                <a:gd name="T10" fmla="*/ 0 60000 65536"/>
                <a:gd name="T11" fmla="*/ 0 60000 65536"/>
                <a:gd name="T12" fmla="*/ 0 60000 65536"/>
                <a:gd name="T13" fmla="*/ 0 60000 65536"/>
                <a:gd name="T14" fmla="*/ 0 60000 65536"/>
                <a:gd name="T15" fmla="*/ 0 w 384"/>
                <a:gd name="T16" fmla="*/ 0 h 480"/>
                <a:gd name="T17" fmla="*/ 384 w 384"/>
                <a:gd name="T18" fmla="*/ 480 h 480"/>
              </a:gdLst>
              <a:ahLst/>
              <a:cxnLst>
                <a:cxn ang="T10">
                  <a:pos x="T0" y="T1"/>
                </a:cxn>
                <a:cxn ang="T11">
                  <a:pos x="T2" y="T3"/>
                </a:cxn>
                <a:cxn ang="T12">
                  <a:pos x="T4" y="T5"/>
                </a:cxn>
                <a:cxn ang="T13">
                  <a:pos x="T6" y="T7"/>
                </a:cxn>
                <a:cxn ang="T14">
                  <a:pos x="T8" y="T9"/>
                </a:cxn>
              </a:cxnLst>
              <a:rect l="T15" t="T16" r="T17" b="T18"/>
              <a:pathLst>
                <a:path w="384" h="480">
                  <a:moveTo>
                    <a:pt x="384" y="0"/>
                  </a:moveTo>
                  <a:cubicBezTo>
                    <a:pt x="328" y="116"/>
                    <a:pt x="272" y="232"/>
                    <a:pt x="240" y="288"/>
                  </a:cubicBezTo>
                  <a:cubicBezTo>
                    <a:pt x="208" y="344"/>
                    <a:pt x="216" y="328"/>
                    <a:pt x="192" y="336"/>
                  </a:cubicBezTo>
                  <a:cubicBezTo>
                    <a:pt x="168" y="344"/>
                    <a:pt x="128" y="312"/>
                    <a:pt x="96" y="336"/>
                  </a:cubicBezTo>
                  <a:cubicBezTo>
                    <a:pt x="64" y="360"/>
                    <a:pt x="32" y="420"/>
                    <a:pt x="0" y="480"/>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64" name="Freeform 4"/>
            <p:cNvSpPr>
              <a:spLocks/>
            </p:cNvSpPr>
            <p:nvPr/>
          </p:nvSpPr>
          <p:spPr bwMode="auto">
            <a:xfrm>
              <a:off x="6377000" y="2319337"/>
              <a:ext cx="800100" cy="2057400"/>
            </a:xfrm>
            <a:custGeom>
              <a:avLst/>
              <a:gdLst>
                <a:gd name="T0" fmla="*/ 28074 w 456"/>
                <a:gd name="T1" fmla="*/ 0 h 1248"/>
                <a:gd name="T2" fmla="*/ 28074 w 456"/>
                <a:gd name="T3" fmla="*/ 79131 h 1248"/>
                <a:gd name="T4" fmla="*/ 196516 w 456"/>
                <a:gd name="T5" fmla="*/ 316523 h 1248"/>
                <a:gd name="T6" fmla="*/ 449179 w 456"/>
                <a:gd name="T7" fmla="*/ 395654 h 1248"/>
                <a:gd name="T8" fmla="*/ 533400 w 456"/>
                <a:gd name="T9" fmla="*/ 712177 h 1248"/>
                <a:gd name="T10" fmla="*/ 533400 w 456"/>
                <a:gd name="T11" fmla="*/ 1028700 h 1248"/>
                <a:gd name="T12" fmla="*/ 701842 w 456"/>
                <a:gd name="T13" fmla="*/ 1582615 h 1248"/>
                <a:gd name="T14" fmla="*/ 786063 w 456"/>
                <a:gd name="T15" fmla="*/ 1899139 h 1248"/>
                <a:gd name="T16" fmla="*/ 786063 w 456"/>
                <a:gd name="T17" fmla="*/ 2057400 h 12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6"/>
                <a:gd name="T28" fmla="*/ 0 h 1248"/>
                <a:gd name="T29" fmla="*/ 456 w 456"/>
                <a:gd name="T30" fmla="*/ 1248 h 12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6" h="1248">
                  <a:moveTo>
                    <a:pt x="16" y="0"/>
                  </a:moveTo>
                  <a:cubicBezTo>
                    <a:pt x="8" y="8"/>
                    <a:pt x="0" y="16"/>
                    <a:pt x="16" y="48"/>
                  </a:cubicBezTo>
                  <a:cubicBezTo>
                    <a:pt x="32" y="80"/>
                    <a:pt x="72" y="160"/>
                    <a:pt x="112" y="192"/>
                  </a:cubicBezTo>
                  <a:cubicBezTo>
                    <a:pt x="152" y="224"/>
                    <a:pt x="224" y="200"/>
                    <a:pt x="256" y="240"/>
                  </a:cubicBezTo>
                  <a:cubicBezTo>
                    <a:pt x="288" y="280"/>
                    <a:pt x="296" y="368"/>
                    <a:pt x="304" y="432"/>
                  </a:cubicBezTo>
                  <a:cubicBezTo>
                    <a:pt x="312" y="496"/>
                    <a:pt x="288" y="536"/>
                    <a:pt x="304" y="624"/>
                  </a:cubicBezTo>
                  <a:cubicBezTo>
                    <a:pt x="320" y="712"/>
                    <a:pt x="376" y="872"/>
                    <a:pt x="400" y="960"/>
                  </a:cubicBezTo>
                  <a:cubicBezTo>
                    <a:pt x="424" y="1048"/>
                    <a:pt x="440" y="1104"/>
                    <a:pt x="448" y="1152"/>
                  </a:cubicBezTo>
                  <a:cubicBezTo>
                    <a:pt x="456" y="1200"/>
                    <a:pt x="448" y="1232"/>
                    <a:pt x="448" y="124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65" name="Freeform 5"/>
            <p:cNvSpPr>
              <a:spLocks/>
            </p:cNvSpPr>
            <p:nvPr/>
          </p:nvSpPr>
          <p:spPr bwMode="auto">
            <a:xfrm>
              <a:off x="6224600" y="2319337"/>
              <a:ext cx="266700" cy="2133600"/>
            </a:xfrm>
            <a:custGeom>
              <a:avLst/>
              <a:gdLst>
                <a:gd name="T0" fmla="*/ 190500 w 168"/>
                <a:gd name="T1" fmla="*/ 0 h 1344"/>
                <a:gd name="T2" fmla="*/ 190500 w 168"/>
                <a:gd name="T3" fmla="*/ 457200 h 1344"/>
                <a:gd name="T4" fmla="*/ 38100 w 168"/>
                <a:gd name="T5" fmla="*/ 838200 h 1344"/>
                <a:gd name="T6" fmla="*/ 190500 w 168"/>
                <a:gd name="T7" fmla="*/ 1066800 h 1344"/>
                <a:gd name="T8" fmla="*/ 190500 w 168"/>
                <a:gd name="T9" fmla="*/ 1371600 h 1344"/>
                <a:gd name="T10" fmla="*/ 38100 w 168"/>
                <a:gd name="T11" fmla="*/ 1600200 h 1344"/>
                <a:gd name="T12" fmla="*/ 38100 w 168"/>
                <a:gd name="T13" fmla="*/ 1905000 h 1344"/>
                <a:gd name="T14" fmla="*/ 266700 w 168"/>
                <a:gd name="T15" fmla="*/ 2133600 h 1344"/>
                <a:gd name="T16" fmla="*/ 0 60000 65536"/>
                <a:gd name="T17" fmla="*/ 0 60000 65536"/>
                <a:gd name="T18" fmla="*/ 0 60000 65536"/>
                <a:gd name="T19" fmla="*/ 0 60000 65536"/>
                <a:gd name="T20" fmla="*/ 0 60000 65536"/>
                <a:gd name="T21" fmla="*/ 0 60000 65536"/>
                <a:gd name="T22" fmla="*/ 0 60000 65536"/>
                <a:gd name="T23" fmla="*/ 0 60000 65536"/>
                <a:gd name="T24" fmla="*/ 0 w 168"/>
                <a:gd name="T25" fmla="*/ 0 h 1344"/>
                <a:gd name="T26" fmla="*/ 168 w 168"/>
                <a:gd name="T27" fmla="*/ 1344 h 13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8" h="1344">
                  <a:moveTo>
                    <a:pt x="120" y="0"/>
                  </a:moveTo>
                  <a:cubicBezTo>
                    <a:pt x="128" y="100"/>
                    <a:pt x="136" y="200"/>
                    <a:pt x="120" y="288"/>
                  </a:cubicBezTo>
                  <a:cubicBezTo>
                    <a:pt x="104" y="376"/>
                    <a:pt x="24" y="464"/>
                    <a:pt x="24" y="528"/>
                  </a:cubicBezTo>
                  <a:cubicBezTo>
                    <a:pt x="24" y="592"/>
                    <a:pt x="104" y="616"/>
                    <a:pt x="120" y="672"/>
                  </a:cubicBezTo>
                  <a:cubicBezTo>
                    <a:pt x="136" y="728"/>
                    <a:pt x="136" y="808"/>
                    <a:pt x="120" y="864"/>
                  </a:cubicBezTo>
                  <a:cubicBezTo>
                    <a:pt x="104" y="920"/>
                    <a:pt x="40" y="952"/>
                    <a:pt x="24" y="1008"/>
                  </a:cubicBezTo>
                  <a:cubicBezTo>
                    <a:pt x="8" y="1064"/>
                    <a:pt x="0" y="1144"/>
                    <a:pt x="24" y="1200"/>
                  </a:cubicBezTo>
                  <a:cubicBezTo>
                    <a:pt x="48" y="1256"/>
                    <a:pt x="144" y="1320"/>
                    <a:pt x="168" y="1344"/>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66" name="Freeform 6"/>
            <p:cNvSpPr>
              <a:spLocks/>
            </p:cNvSpPr>
            <p:nvPr/>
          </p:nvSpPr>
          <p:spPr bwMode="auto">
            <a:xfrm>
              <a:off x="5234000" y="2319337"/>
              <a:ext cx="1066800" cy="2070100"/>
            </a:xfrm>
            <a:custGeom>
              <a:avLst/>
              <a:gdLst>
                <a:gd name="T0" fmla="*/ 1066800 w 680"/>
                <a:gd name="T1" fmla="*/ 0 h 1256"/>
                <a:gd name="T2" fmla="*/ 690282 w 680"/>
                <a:gd name="T3" fmla="*/ 395560 h 1256"/>
                <a:gd name="T4" fmla="*/ 690282 w 680"/>
                <a:gd name="T5" fmla="*/ 791121 h 1256"/>
                <a:gd name="T6" fmla="*/ 389068 w 680"/>
                <a:gd name="T7" fmla="*/ 1186681 h 1256"/>
                <a:gd name="T8" fmla="*/ 313765 w 680"/>
                <a:gd name="T9" fmla="*/ 1503130 h 1256"/>
                <a:gd name="T10" fmla="*/ 539675 w 680"/>
                <a:gd name="T11" fmla="*/ 1661354 h 1256"/>
                <a:gd name="T12" fmla="*/ 238461 w 680"/>
                <a:gd name="T13" fmla="*/ 1819578 h 1256"/>
                <a:gd name="T14" fmla="*/ 87854 w 680"/>
                <a:gd name="T15" fmla="*/ 2056915 h 1256"/>
                <a:gd name="T16" fmla="*/ 12551 w 680"/>
                <a:gd name="T17" fmla="*/ 1740466 h 1256"/>
                <a:gd name="T18" fmla="*/ 12551 w 680"/>
                <a:gd name="T19" fmla="*/ 2056915 h 12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1256"/>
                <a:gd name="T32" fmla="*/ 680 w 680"/>
                <a:gd name="T33" fmla="*/ 1256 h 12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1256">
                  <a:moveTo>
                    <a:pt x="680" y="0"/>
                  </a:moveTo>
                  <a:cubicBezTo>
                    <a:pt x="580" y="80"/>
                    <a:pt x="480" y="160"/>
                    <a:pt x="440" y="240"/>
                  </a:cubicBezTo>
                  <a:cubicBezTo>
                    <a:pt x="400" y="320"/>
                    <a:pt x="472" y="400"/>
                    <a:pt x="440" y="480"/>
                  </a:cubicBezTo>
                  <a:cubicBezTo>
                    <a:pt x="408" y="560"/>
                    <a:pt x="288" y="648"/>
                    <a:pt x="248" y="720"/>
                  </a:cubicBezTo>
                  <a:cubicBezTo>
                    <a:pt x="208" y="792"/>
                    <a:pt x="184" y="864"/>
                    <a:pt x="200" y="912"/>
                  </a:cubicBezTo>
                  <a:cubicBezTo>
                    <a:pt x="216" y="960"/>
                    <a:pt x="352" y="976"/>
                    <a:pt x="344" y="1008"/>
                  </a:cubicBezTo>
                  <a:cubicBezTo>
                    <a:pt x="336" y="1040"/>
                    <a:pt x="200" y="1064"/>
                    <a:pt x="152" y="1104"/>
                  </a:cubicBezTo>
                  <a:cubicBezTo>
                    <a:pt x="104" y="1144"/>
                    <a:pt x="80" y="1256"/>
                    <a:pt x="56" y="1248"/>
                  </a:cubicBezTo>
                  <a:cubicBezTo>
                    <a:pt x="32" y="1240"/>
                    <a:pt x="16" y="1056"/>
                    <a:pt x="8" y="1056"/>
                  </a:cubicBezTo>
                  <a:cubicBezTo>
                    <a:pt x="0" y="1056"/>
                    <a:pt x="4" y="1152"/>
                    <a:pt x="8" y="1248"/>
                  </a:cubicBezTo>
                </a:path>
              </a:pathLst>
            </a:cu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pic>
          <p:nvPicPr>
            <p:cNvPr id="15397" name="Picture 37" descr="na01441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5000" y="642937"/>
              <a:ext cx="1493838" cy="168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10"/>
          <p:cNvGrpSpPr/>
          <p:nvPr/>
        </p:nvGrpSpPr>
        <p:grpSpPr>
          <a:xfrm>
            <a:off x="2819400" y="5334000"/>
            <a:ext cx="1217613" cy="381000"/>
            <a:chOff x="2819400" y="5334000"/>
            <a:chExt cx="1217613" cy="381000"/>
          </a:xfrm>
        </p:grpSpPr>
        <p:sp>
          <p:nvSpPr>
            <p:cNvPr id="15395" name="AutoShape 35"/>
            <p:cNvSpPr>
              <a:spLocks noChangeArrowheads="1"/>
            </p:cNvSpPr>
            <p:nvPr/>
          </p:nvSpPr>
          <p:spPr bwMode="auto">
            <a:xfrm>
              <a:off x="2819400" y="5334000"/>
              <a:ext cx="381000" cy="304800"/>
            </a:xfrm>
            <a:prstGeom prst="downArrow">
              <a:avLst>
                <a:gd name="adj1" fmla="val 50000"/>
                <a:gd name="adj2" fmla="val 25000"/>
              </a:avLst>
            </a:prstGeom>
            <a:solidFill>
              <a:srgbClr val="0000FF"/>
            </a:solidFill>
            <a:ln w="9525">
              <a:solidFill>
                <a:srgbClr val="0000FF"/>
              </a:solidFill>
              <a:miter lim="800000"/>
              <a:headEnd/>
              <a:tailEnd/>
            </a:ln>
          </p:spPr>
          <p:txBody>
            <a:bodyPr wrap="none" anchor="ctr"/>
            <a:lstStyle/>
            <a:p>
              <a:endParaRPr lang="en-US"/>
            </a:p>
          </p:txBody>
        </p:sp>
        <p:sp>
          <p:nvSpPr>
            <p:cNvPr id="15398" name="Text Box 38"/>
            <p:cNvSpPr txBox="1">
              <a:spLocks noChangeArrowheads="1"/>
            </p:cNvSpPr>
            <p:nvPr/>
          </p:nvSpPr>
          <p:spPr bwMode="auto">
            <a:xfrm>
              <a:off x="3200400" y="5410200"/>
              <a:ext cx="8366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solidFill>
                    <a:srgbClr val="0000FF"/>
                  </a:solidFill>
                </a:rPr>
                <a:t>Drainage</a:t>
              </a:r>
            </a:p>
          </p:txBody>
        </p:sp>
      </p:grpSp>
      <p:grpSp>
        <p:nvGrpSpPr>
          <p:cNvPr id="9" name="Group 8"/>
          <p:cNvGrpSpPr/>
          <p:nvPr/>
        </p:nvGrpSpPr>
        <p:grpSpPr>
          <a:xfrm>
            <a:off x="3657600" y="2387600"/>
            <a:ext cx="1447800" cy="304800"/>
            <a:chOff x="3657600" y="2387600"/>
            <a:chExt cx="1068388" cy="304800"/>
          </a:xfrm>
        </p:grpSpPr>
        <p:sp>
          <p:nvSpPr>
            <p:cNvPr id="15400" name="AutoShape 40"/>
            <p:cNvSpPr>
              <a:spLocks noChangeArrowheads="1"/>
            </p:cNvSpPr>
            <p:nvPr/>
          </p:nvSpPr>
          <p:spPr bwMode="auto">
            <a:xfrm>
              <a:off x="3657600" y="2438400"/>
              <a:ext cx="381000" cy="228600"/>
            </a:xfrm>
            <a:prstGeom prst="rightArrow">
              <a:avLst>
                <a:gd name="adj1" fmla="val 50000"/>
                <a:gd name="adj2" fmla="val 41667"/>
              </a:avLst>
            </a:prstGeom>
            <a:solidFill>
              <a:srgbClr val="0000FF"/>
            </a:solidFill>
            <a:ln w="9525">
              <a:solidFill>
                <a:srgbClr val="0000FF"/>
              </a:solidFill>
              <a:miter lim="800000"/>
              <a:headEnd/>
              <a:tailEnd/>
            </a:ln>
          </p:spPr>
          <p:txBody>
            <a:bodyPr wrap="none" anchor="ctr"/>
            <a:lstStyle/>
            <a:p>
              <a:endParaRPr lang="en-US"/>
            </a:p>
          </p:txBody>
        </p:sp>
        <p:sp>
          <p:nvSpPr>
            <p:cNvPr id="15401" name="Text Box 41"/>
            <p:cNvSpPr txBox="1">
              <a:spLocks noChangeArrowheads="1"/>
            </p:cNvSpPr>
            <p:nvPr/>
          </p:nvSpPr>
          <p:spPr bwMode="auto">
            <a:xfrm>
              <a:off x="4038600" y="2387600"/>
              <a:ext cx="687388"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dirty="0">
                  <a:solidFill>
                    <a:srgbClr val="0000FF"/>
                  </a:solidFill>
                </a:rPr>
                <a:t>Runoff</a:t>
              </a:r>
            </a:p>
          </p:txBody>
        </p:sp>
      </p:grpSp>
      <p:grpSp>
        <p:nvGrpSpPr>
          <p:cNvPr id="14" name="Group 13"/>
          <p:cNvGrpSpPr/>
          <p:nvPr/>
        </p:nvGrpSpPr>
        <p:grpSpPr>
          <a:xfrm>
            <a:off x="5181600" y="2340951"/>
            <a:ext cx="3544669" cy="3419471"/>
            <a:chOff x="5463724" y="2220817"/>
            <a:chExt cx="3544669" cy="3419471"/>
          </a:xfrm>
        </p:grpSpPr>
        <p:sp>
          <p:nvSpPr>
            <p:cNvPr id="15382" name="Line 22"/>
            <p:cNvSpPr>
              <a:spLocks noChangeShapeType="1"/>
            </p:cNvSpPr>
            <p:nvPr/>
          </p:nvSpPr>
          <p:spPr bwMode="auto">
            <a:xfrm>
              <a:off x="5960393" y="5280753"/>
              <a:ext cx="3048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5383" name="Line 23"/>
            <p:cNvSpPr>
              <a:spLocks noChangeShapeType="1"/>
            </p:cNvSpPr>
            <p:nvPr/>
          </p:nvSpPr>
          <p:spPr bwMode="auto">
            <a:xfrm flipH="1" flipV="1">
              <a:off x="5960393" y="2220817"/>
              <a:ext cx="0" cy="30480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5384" name="Line 24"/>
            <p:cNvSpPr>
              <a:spLocks noChangeShapeType="1"/>
            </p:cNvSpPr>
            <p:nvPr/>
          </p:nvSpPr>
          <p:spPr bwMode="auto">
            <a:xfrm flipH="1">
              <a:off x="7789193" y="2700051"/>
              <a:ext cx="0" cy="1148049"/>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5385" name="Line 25"/>
            <p:cNvSpPr>
              <a:spLocks noChangeShapeType="1"/>
            </p:cNvSpPr>
            <p:nvPr/>
          </p:nvSpPr>
          <p:spPr bwMode="auto">
            <a:xfrm flipH="1">
              <a:off x="5960393" y="3821017"/>
              <a:ext cx="1828800" cy="14478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41354" name="Text Box 42"/>
            <p:cNvSpPr txBox="1">
              <a:spLocks noChangeArrowheads="1"/>
            </p:cNvSpPr>
            <p:nvPr/>
          </p:nvSpPr>
          <p:spPr bwMode="auto">
            <a:xfrm>
              <a:off x="7569267" y="5246783"/>
              <a:ext cx="442750" cy="307777"/>
            </a:xfrm>
            <a:prstGeom prst="rect">
              <a:avLst/>
            </a:prstGeom>
            <a:noFill/>
            <a:ln w="9525">
              <a:noFill/>
              <a:miter lim="800000"/>
              <a:headEnd/>
              <a:tailEnd/>
            </a:ln>
            <a:effectLst/>
          </p:spPr>
          <p:txBody>
            <a:bodyPr wrap="none">
              <a:spAutoFit/>
            </a:bodyPr>
            <a:lstStyle/>
            <a:p>
              <a:pPr>
                <a:defRPr/>
              </a:pPr>
              <a:r>
                <a:rPr lang="en-US" sz="1400" i="1" dirty="0">
                  <a:solidFill>
                    <a:schemeClr val="accent5">
                      <a:lumMod val="50000"/>
                    </a:schemeClr>
                  </a:solidFill>
                </a:rPr>
                <a:t>WR</a:t>
              </a:r>
            </a:p>
          </p:txBody>
        </p:sp>
        <p:sp>
          <p:nvSpPr>
            <p:cNvPr id="2" name="TextBox 1"/>
            <p:cNvSpPr txBox="1"/>
            <p:nvPr/>
          </p:nvSpPr>
          <p:spPr>
            <a:xfrm rot="16200000">
              <a:off x="5262062" y="3737585"/>
              <a:ext cx="1122808" cy="338554"/>
            </a:xfrm>
            <a:prstGeom prst="rect">
              <a:avLst/>
            </a:prstGeom>
            <a:noFill/>
          </p:spPr>
          <p:txBody>
            <a:bodyPr wrap="none" rtlCol="0">
              <a:spAutoFit/>
            </a:bodyPr>
            <a:lstStyle/>
            <a:p>
              <a:r>
                <a:rPr lang="en-US" sz="1600" dirty="0"/>
                <a:t>Soil Water</a:t>
              </a:r>
            </a:p>
          </p:txBody>
        </p:sp>
        <p:sp>
          <p:nvSpPr>
            <p:cNvPr id="46" name="Line 22"/>
            <p:cNvSpPr>
              <a:spLocks noChangeShapeType="1"/>
            </p:cNvSpPr>
            <p:nvPr/>
          </p:nvSpPr>
          <p:spPr bwMode="auto">
            <a:xfrm>
              <a:off x="5960393" y="2700051"/>
              <a:ext cx="3048000" cy="0"/>
            </a:xfrm>
            <a:prstGeom prst="line">
              <a:avLst/>
            </a:prstGeom>
            <a:noFill/>
            <a:ln w="9525">
              <a:solidFill>
                <a:schemeClr val="tx1"/>
              </a:solidFill>
              <a:prstDash val="dash"/>
              <a:round/>
              <a:headEnd/>
              <a:tailEnd type="none" w="med" len="med"/>
            </a:ln>
            <a:extLst>
              <a:ext uri="{909E8E84-426E-40dd-AFC4-6F175D3DCCD1}">
                <a14:hiddenFill xmlns:a14="http://schemas.microsoft.com/office/drawing/2010/main" xmlns="">
                  <a:noFill/>
                </a14:hiddenFill>
              </a:ext>
            </a:extLst>
          </p:spPr>
          <p:txBody>
            <a:bodyPr/>
            <a:lstStyle/>
            <a:p>
              <a:endParaRPr lang="en-US"/>
            </a:p>
          </p:txBody>
        </p:sp>
        <p:sp>
          <p:nvSpPr>
            <p:cNvPr id="47" name="Line 24"/>
            <p:cNvSpPr>
              <a:spLocks noChangeShapeType="1"/>
            </p:cNvSpPr>
            <p:nvPr/>
          </p:nvSpPr>
          <p:spPr bwMode="auto">
            <a:xfrm>
              <a:off x="7787625" y="3862099"/>
              <a:ext cx="1568" cy="1439635"/>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 name="TextBox 47"/>
            <p:cNvSpPr txBox="1"/>
            <p:nvPr/>
          </p:nvSpPr>
          <p:spPr>
            <a:xfrm>
              <a:off x="6858000" y="5301734"/>
              <a:ext cx="537006" cy="338554"/>
            </a:xfrm>
            <a:prstGeom prst="rect">
              <a:avLst/>
            </a:prstGeom>
            <a:noFill/>
          </p:spPr>
          <p:txBody>
            <a:bodyPr wrap="none" rtlCol="0">
              <a:spAutoFit/>
            </a:bodyPr>
            <a:lstStyle/>
            <a:p>
              <a:r>
                <a:rPr lang="en-US" sz="1600" dirty="0" err="1"/>
                <a:t>ETa</a:t>
              </a:r>
              <a:endParaRPr lang="en-US" sz="1600" dirty="0"/>
            </a:p>
          </p:txBody>
        </p:sp>
        <p:sp>
          <p:nvSpPr>
            <p:cNvPr id="49" name="Text Box 42"/>
            <p:cNvSpPr txBox="1">
              <a:spLocks noChangeArrowheads="1"/>
            </p:cNvSpPr>
            <p:nvPr/>
          </p:nvSpPr>
          <p:spPr bwMode="auto">
            <a:xfrm>
              <a:off x="5463724" y="2547651"/>
              <a:ext cx="551754" cy="307777"/>
            </a:xfrm>
            <a:prstGeom prst="rect">
              <a:avLst/>
            </a:prstGeom>
            <a:noFill/>
            <a:ln w="9525">
              <a:noFill/>
              <a:miter lim="800000"/>
              <a:headEnd/>
              <a:tailEnd/>
            </a:ln>
            <a:effectLst/>
          </p:spPr>
          <p:txBody>
            <a:bodyPr wrap="none">
              <a:spAutoFit/>
            </a:bodyPr>
            <a:lstStyle/>
            <a:p>
              <a:pPr>
                <a:defRPr/>
              </a:pPr>
              <a:r>
                <a:rPr lang="en-US" sz="1400" i="1" dirty="0">
                  <a:solidFill>
                    <a:schemeClr val="accent5">
                      <a:lumMod val="50000"/>
                    </a:schemeClr>
                  </a:solidFill>
                </a:rPr>
                <a:t>WHC</a:t>
              </a:r>
            </a:p>
          </p:txBody>
        </p:sp>
      </p:grpSp>
      <p:grpSp>
        <p:nvGrpSpPr>
          <p:cNvPr id="8" name="Group 7"/>
          <p:cNvGrpSpPr/>
          <p:nvPr/>
        </p:nvGrpSpPr>
        <p:grpSpPr>
          <a:xfrm>
            <a:off x="3352800" y="457200"/>
            <a:ext cx="803322" cy="2256277"/>
            <a:chOff x="3352800" y="457200"/>
            <a:chExt cx="803322" cy="2256277"/>
          </a:xfrm>
        </p:grpSpPr>
        <p:sp>
          <p:nvSpPr>
            <p:cNvPr id="141320" name="AutoShape 8"/>
            <p:cNvSpPr>
              <a:spLocks noChangeArrowheads="1"/>
            </p:cNvSpPr>
            <p:nvPr/>
          </p:nvSpPr>
          <p:spPr bwMode="auto">
            <a:xfrm>
              <a:off x="3352800" y="914400"/>
              <a:ext cx="803322" cy="320406"/>
            </a:xfrm>
            <a:prstGeom prst="upArrow">
              <a:avLst>
                <a:gd name="adj1" fmla="val 50000"/>
                <a:gd name="adj2" fmla="val 43750"/>
              </a:avLst>
            </a:prstGeom>
            <a:solidFill>
              <a:schemeClr val="accent1">
                <a:lumMod val="50000"/>
              </a:schemeClr>
            </a:solidFill>
            <a:ln w="9525">
              <a:solidFill>
                <a:schemeClr val="tx2"/>
              </a:solidFill>
              <a:miter lim="800000"/>
              <a:headEnd/>
              <a:tailEnd/>
            </a:ln>
            <a:effectLst/>
          </p:spPr>
          <p:txBody>
            <a:bodyPr wrap="none" anchor="ctr"/>
            <a:lstStyle/>
            <a:p>
              <a:pPr>
                <a:defRPr/>
              </a:pPr>
              <a:endParaRPr lang="en-US"/>
            </a:p>
          </p:txBody>
        </p:sp>
        <p:sp>
          <p:nvSpPr>
            <p:cNvPr id="141328" name="Text Box 16"/>
            <p:cNvSpPr txBox="1">
              <a:spLocks noChangeArrowheads="1"/>
            </p:cNvSpPr>
            <p:nvPr/>
          </p:nvSpPr>
          <p:spPr bwMode="auto">
            <a:xfrm>
              <a:off x="3429000" y="457200"/>
              <a:ext cx="727122" cy="523220"/>
            </a:xfrm>
            <a:prstGeom prst="rect">
              <a:avLst/>
            </a:prstGeom>
            <a:noFill/>
            <a:ln w="9525">
              <a:noFill/>
              <a:miter lim="800000"/>
              <a:headEnd/>
              <a:tailEnd/>
            </a:ln>
            <a:effectLst/>
          </p:spPr>
          <p:txBody>
            <a:bodyPr wrap="none">
              <a:spAutoFit/>
            </a:bodyPr>
            <a:lstStyle/>
            <a:p>
              <a:pPr>
                <a:defRPr/>
              </a:pPr>
              <a:r>
                <a:rPr lang="en-US" sz="2800" b="1" dirty="0">
                  <a:solidFill>
                    <a:schemeClr val="accent5">
                      <a:lumMod val="50000"/>
                    </a:schemeClr>
                  </a:solidFill>
                </a:rPr>
                <a:t>ETA</a:t>
              </a:r>
            </a:p>
          </p:txBody>
        </p:sp>
        <p:sp>
          <p:nvSpPr>
            <p:cNvPr id="59" name="AutoShape 8"/>
            <p:cNvSpPr>
              <a:spLocks noChangeArrowheads="1"/>
            </p:cNvSpPr>
            <p:nvPr/>
          </p:nvSpPr>
          <p:spPr bwMode="auto">
            <a:xfrm>
              <a:off x="3802214" y="1310950"/>
              <a:ext cx="234800" cy="1402527"/>
            </a:xfrm>
            <a:prstGeom prst="upArrow">
              <a:avLst>
                <a:gd name="adj1" fmla="val 50000"/>
                <a:gd name="adj2" fmla="val 43750"/>
              </a:avLst>
            </a:prstGeom>
            <a:solidFill>
              <a:schemeClr val="accent1">
                <a:lumMod val="50000"/>
              </a:schemeClr>
            </a:solidFill>
            <a:ln w="9525">
              <a:solidFill>
                <a:schemeClr val="tx2"/>
              </a:solidFill>
              <a:miter lim="800000"/>
              <a:headEnd/>
              <a:tailEnd/>
            </a:ln>
            <a:effectLst/>
          </p:spPr>
          <p:txBody>
            <a:bodyPr wrap="none" anchor="ctr"/>
            <a:lstStyle/>
            <a:p>
              <a:pPr>
                <a:defRPr/>
              </a:pPr>
              <a:endParaRPr lang="en-US"/>
            </a:p>
          </p:txBody>
        </p:sp>
        <p:sp>
          <p:nvSpPr>
            <p:cNvPr id="60" name="AutoShape 8"/>
            <p:cNvSpPr>
              <a:spLocks noChangeArrowheads="1"/>
            </p:cNvSpPr>
            <p:nvPr/>
          </p:nvSpPr>
          <p:spPr bwMode="auto">
            <a:xfrm>
              <a:off x="3538601" y="1310950"/>
              <a:ext cx="215860" cy="384442"/>
            </a:xfrm>
            <a:prstGeom prst="upArrow">
              <a:avLst>
                <a:gd name="adj1" fmla="val 50000"/>
                <a:gd name="adj2" fmla="val 43750"/>
              </a:avLst>
            </a:prstGeom>
            <a:solidFill>
              <a:schemeClr val="accent1">
                <a:lumMod val="50000"/>
              </a:schemeClr>
            </a:solidFill>
            <a:ln w="9525">
              <a:solidFill>
                <a:schemeClr val="tx2"/>
              </a:solidFill>
              <a:miter lim="800000"/>
              <a:headEnd/>
              <a:tailEnd/>
            </a:ln>
            <a:effectLst/>
          </p:spPr>
          <p:txBody>
            <a:bodyPr wrap="none" anchor="ctr"/>
            <a:lstStyle/>
            <a:p>
              <a:pPr>
                <a:defRPr/>
              </a:pPr>
              <a:endParaRPr lang="en-US"/>
            </a:p>
          </p:txBody>
        </p:sp>
      </p:grpSp>
      <p:grpSp>
        <p:nvGrpSpPr>
          <p:cNvPr id="62" name="Group 61"/>
          <p:cNvGrpSpPr/>
          <p:nvPr/>
        </p:nvGrpSpPr>
        <p:grpSpPr>
          <a:xfrm>
            <a:off x="1824048" y="3484086"/>
            <a:ext cx="2369544" cy="1937131"/>
            <a:chOff x="1828801" y="3886200"/>
            <a:chExt cx="2369544" cy="1437701"/>
          </a:xfrm>
        </p:grpSpPr>
        <p:sp>
          <p:nvSpPr>
            <p:cNvPr id="63" name="Rectangle 2"/>
            <p:cNvSpPr>
              <a:spLocks noChangeArrowheads="1"/>
            </p:cNvSpPr>
            <p:nvPr/>
          </p:nvSpPr>
          <p:spPr bwMode="auto">
            <a:xfrm>
              <a:off x="1836145" y="3906862"/>
              <a:ext cx="2362200" cy="1417039"/>
            </a:xfrm>
            <a:prstGeom prst="rect">
              <a:avLst/>
            </a:prstGeom>
            <a:solidFill>
              <a:schemeClr val="tx2">
                <a:lumMod val="60000"/>
                <a:lumOff val="40000"/>
                <a:alpha val="33000"/>
              </a:schemeClr>
            </a:solidFill>
            <a:ln w="9525">
              <a:noFill/>
              <a:miter lim="800000"/>
              <a:headEnd/>
              <a:tailEnd/>
            </a:ln>
          </p:spPr>
          <p:txBody>
            <a:bodyPr wrap="none" anchor="ctr"/>
            <a:lstStyle/>
            <a:p>
              <a:endParaRPr lang="en-US"/>
            </a:p>
          </p:txBody>
        </p:sp>
        <p:sp>
          <p:nvSpPr>
            <p:cNvPr id="64" name="Line 9"/>
            <p:cNvSpPr>
              <a:spLocks noChangeShapeType="1"/>
            </p:cNvSpPr>
            <p:nvPr/>
          </p:nvSpPr>
          <p:spPr bwMode="auto">
            <a:xfrm>
              <a:off x="1828801" y="3886200"/>
              <a:ext cx="2369544" cy="0"/>
            </a:xfrm>
            <a:prstGeom prst="line">
              <a:avLst/>
            </a:prstGeom>
            <a:noFill/>
            <a:ln w="38100">
              <a:solidFill>
                <a:srgbClr val="3399FF"/>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66" name="Group 65"/>
          <p:cNvGrpSpPr/>
          <p:nvPr/>
        </p:nvGrpSpPr>
        <p:grpSpPr>
          <a:xfrm>
            <a:off x="1832473" y="2819400"/>
            <a:ext cx="2369544" cy="2590800"/>
            <a:chOff x="1828801" y="3886200"/>
            <a:chExt cx="2369544" cy="1437701"/>
          </a:xfrm>
        </p:grpSpPr>
        <p:sp>
          <p:nvSpPr>
            <p:cNvPr id="67" name="Rectangle 2"/>
            <p:cNvSpPr>
              <a:spLocks noChangeArrowheads="1"/>
            </p:cNvSpPr>
            <p:nvPr/>
          </p:nvSpPr>
          <p:spPr bwMode="auto">
            <a:xfrm>
              <a:off x="1836145" y="3906862"/>
              <a:ext cx="2362200" cy="1417039"/>
            </a:xfrm>
            <a:prstGeom prst="rect">
              <a:avLst/>
            </a:prstGeom>
            <a:solidFill>
              <a:schemeClr val="tx2">
                <a:lumMod val="60000"/>
                <a:lumOff val="40000"/>
                <a:alpha val="33000"/>
              </a:schemeClr>
            </a:solidFill>
            <a:ln w="9525">
              <a:noFill/>
              <a:miter lim="800000"/>
              <a:headEnd/>
              <a:tailEnd/>
            </a:ln>
          </p:spPr>
          <p:txBody>
            <a:bodyPr wrap="none" anchor="ctr"/>
            <a:lstStyle/>
            <a:p>
              <a:endParaRPr lang="en-US"/>
            </a:p>
          </p:txBody>
        </p:sp>
        <p:sp>
          <p:nvSpPr>
            <p:cNvPr id="68" name="Line 9"/>
            <p:cNvSpPr>
              <a:spLocks noChangeShapeType="1"/>
            </p:cNvSpPr>
            <p:nvPr/>
          </p:nvSpPr>
          <p:spPr bwMode="auto">
            <a:xfrm>
              <a:off x="1828801" y="3886200"/>
              <a:ext cx="2369544" cy="0"/>
            </a:xfrm>
            <a:prstGeom prst="line">
              <a:avLst/>
            </a:prstGeom>
            <a:noFill/>
            <a:ln w="38100">
              <a:solidFill>
                <a:srgbClr val="3399FF"/>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2" name="Group 81"/>
          <p:cNvGrpSpPr/>
          <p:nvPr/>
        </p:nvGrpSpPr>
        <p:grpSpPr>
          <a:xfrm>
            <a:off x="1840504" y="4626166"/>
            <a:ext cx="2369544" cy="782762"/>
            <a:chOff x="1828801" y="3886200"/>
            <a:chExt cx="2369544" cy="1437701"/>
          </a:xfrm>
        </p:grpSpPr>
        <p:sp>
          <p:nvSpPr>
            <p:cNvPr id="83" name="Rectangle 2"/>
            <p:cNvSpPr>
              <a:spLocks noChangeArrowheads="1"/>
            </p:cNvSpPr>
            <p:nvPr/>
          </p:nvSpPr>
          <p:spPr bwMode="auto">
            <a:xfrm>
              <a:off x="1836145" y="3906862"/>
              <a:ext cx="2362200" cy="1417039"/>
            </a:xfrm>
            <a:prstGeom prst="rect">
              <a:avLst/>
            </a:prstGeom>
            <a:solidFill>
              <a:schemeClr val="tx2">
                <a:lumMod val="60000"/>
                <a:lumOff val="40000"/>
                <a:alpha val="33000"/>
              </a:schemeClr>
            </a:solidFill>
            <a:ln w="9525">
              <a:noFill/>
              <a:miter lim="800000"/>
              <a:headEnd/>
              <a:tailEnd/>
            </a:ln>
          </p:spPr>
          <p:txBody>
            <a:bodyPr wrap="none" anchor="ctr"/>
            <a:lstStyle/>
            <a:p>
              <a:endParaRPr lang="en-US"/>
            </a:p>
          </p:txBody>
        </p:sp>
        <p:sp>
          <p:nvSpPr>
            <p:cNvPr id="84" name="Line 9"/>
            <p:cNvSpPr>
              <a:spLocks noChangeShapeType="1"/>
            </p:cNvSpPr>
            <p:nvPr/>
          </p:nvSpPr>
          <p:spPr bwMode="auto">
            <a:xfrm>
              <a:off x="1828801" y="3886200"/>
              <a:ext cx="2369544" cy="0"/>
            </a:xfrm>
            <a:prstGeom prst="line">
              <a:avLst/>
            </a:prstGeom>
            <a:noFill/>
            <a:ln w="38100">
              <a:solidFill>
                <a:srgbClr val="3399FF"/>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86" name="Group 85"/>
          <p:cNvGrpSpPr/>
          <p:nvPr/>
        </p:nvGrpSpPr>
        <p:grpSpPr>
          <a:xfrm>
            <a:off x="1603279" y="830966"/>
            <a:ext cx="758825" cy="900018"/>
            <a:chOff x="1600200" y="762000"/>
            <a:chExt cx="758825" cy="658163"/>
          </a:xfrm>
        </p:grpSpPr>
        <p:sp>
          <p:nvSpPr>
            <p:cNvPr id="87" name="AutoShape 7"/>
            <p:cNvSpPr>
              <a:spLocks noChangeArrowheads="1"/>
            </p:cNvSpPr>
            <p:nvPr/>
          </p:nvSpPr>
          <p:spPr bwMode="auto">
            <a:xfrm>
              <a:off x="1847659" y="1033174"/>
              <a:ext cx="246061" cy="386989"/>
            </a:xfrm>
            <a:prstGeom prst="downArrow">
              <a:avLst>
                <a:gd name="adj1" fmla="val 50000"/>
                <a:gd name="adj2" fmla="val 50000"/>
              </a:avLst>
            </a:prstGeom>
            <a:solidFill>
              <a:srgbClr val="0000FF"/>
            </a:solidFill>
            <a:ln w="9525">
              <a:solidFill>
                <a:schemeClr val="accent1"/>
              </a:solidFill>
              <a:miter lim="800000"/>
              <a:headEnd/>
              <a:tailEnd/>
            </a:ln>
          </p:spPr>
          <p:txBody>
            <a:bodyPr wrap="none" anchor="ctr"/>
            <a:lstStyle/>
            <a:p>
              <a:endParaRPr lang="en-US"/>
            </a:p>
          </p:txBody>
        </p:sp>
        <p:sp>
          <p:nvSpPr>
            <p:cNvPr id="88" name="Text Box 15"/>
            <p:cNvSpPr txBox="1">
              <a:spLocks noChangeArrowheads="1"/>
            </p:cNvSpPr>
            <p:nvPr/>
          </p:nvSpPr>
          <p:spPr bwMode="auto">
            <a:xfrm>
              <a:off x="1600200" y="762000"/>
              <a:ext cx="75882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b="1" dirty="0">
                  <a:solidFill>
                    <a:srgbClr val="0000FF"/>
                  </a:solidFill>
                </a:rPr>
                <a:t>PPT</a:t>
              </a:r>
            </a:p>
          </p:txBody>
        </p:sp>
      </p:grpSp>
      <p:grpSp>
        <p:nvGrpSpPr>
          <p:cNvPr id="18" name="Group 17"/>
          <p:cNvGrpSpPr/>
          <p:nvPr/>
        </p:nvGrpSpPr>
        <p:grpSpPr>
          <a:xfrm>
            <a:off x="6745069" y="4626951"/>
            <a:ext cx="838200" cy="366713"/>
            <a:chOff x="6745069" y="4626951"/>
            <a:chExt cx="838200" cy="366713"/>
          </a:xfrm>
        </p:grpSpPr>
        <p:sp>
          <p:nvSpPr>
            <p:cNvPr id="89" name="Text Box 14"/>
            <p:cNvSpPr txBox="1">
              <a:spLocks noChangeArrowheads="1"/>
            </p:cNvSpPr>
            <p:nvPr/>
          </p:nvSpPr>
          <p:spPr bwMode="auto">
            <a:xfrm>
              <a:off x="6745069" y="4626951"/>
              <a:ext cx="8382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dirty="0">
                  <a:solidFill>
                    <a:srgbClr val="FF3300"/>
                  </a:solidFill>
                </a:rPr>
                <a:t>Deficit</a:t>
              </a:r>
            </a:p>
          </p:txBody>
        </p:sp>
        <p:sp>
          <p:nvSpPr>
            <p:cNvPr id="90" name="Line 32"/>
            <p:cNvSpPr>
              <a:spLocks noChangeShapeType="1"/>
            </p:cNvSpPr>
            <p:nvPr/>
          </p:nvSpPr>
          <p:spPr bwMode="auto">
            <a:xfrm>
              <a:off x="6745069" y="4626951"/>
              <a:ext cx="685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19" name="Group 18"/>
          <p:cNvGrpSpPr/>
          <p:nvPr/>
        </p:nvGrpSpPr>
        <p:grpSpPr>
          <a:xfrm>
            <a:off x="2971800" y="4473766"/>
            <a:ext cx="3620869" cy="153185"/>
            <a:chOff x="2971800" y="4473766"/>
            <a:chExt cx="3620869" cy="153185"/>
          </a:xfrm>
        </p:grpSpPr>
        <p:sp>
          <p:nvSpPr>
            <p:cNvPr id="72" name="AutoShape 10"/>
            <p:cNvSpPr>
              <a:spLocks noChangeArrowheads="1"/>
            </p:cNvSpPr>
            <p:nvPr/>
          </p:nvSpPr>
          <p:spPr bwMode="auto">
            <a:xfrm rot="10800000">
              <a:off x="3048000" y="4473766"/>
              <a:ext cx="228600" cy="152400"/>
            </a:xfrm>
            <a:prstGeom prst="triangle">
              <a:avLst>
                <a:gd name="adj" fmla="val 50000"/>
              </a:avLst>
            </a:prstGeom>
            <a:solidFill>
              <a:srgbClr val="FF0000"/>
            </a:solidFill>
            <a:ln w="9525">
              <a:solidFill>
                <a:schemeClr val="accent2"/>
              </a:solidFill>
              <a:miter lim="800000"/>
              <a:headEnd/>
              <a:tailEnd/>
            </a:ln>
          </p:spPr>
          <p:txBody>
            <a:bodyPr wrap="none" anchor="ctr"/>
            <a:lstStyle/>
            <a:p>
              <a:endParaRPr lang="en-US"/>
            </a:p>
          </p:txBody>
        </p:sp>
        <p:sp>
          <p:nvSpPr>
            <p:cNvPr id="73" name="Line 29"/>
            <p:cNvSpPr>
              <a:spLocks noChangeShapeType="1"/>
            </p:cNvSpPr>
            <p:nvPr/>
          </p:nvSpPr>
          <p:spPr bwMode="auto">
            <a:xfrm>
              <a:off x="2971800" y="4626166"/>
              <a:ext cx="381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8" name="Line 22"/>
            <p:cNvSpPr>
              <a:spLocks noChangeShapeType="1"/>
            </p:cNvSpPr>
            <p:nvPr/>
          </p:nvSpPr>
          <p:spPr bwMode="auto">
            <a:xfrm>
              <a:off x="3390900" y="4626166"/>
              <a:ext cx="3048000" cy="0"/>
            </a:xfrm>
            <a:prstGeom prst="line">
              <a:avLst/>
            </a:prstGeom>
            <a:noFill/>
            <a:ln w="9525">
              <a:solidFill>
                <a:schemeClr val="tx1"/>
              </a:solidFill>
              <a:prstDash val="dash"/>
              <a:round/>
              <a:headEnd/>
              <a:tailEnd type="none" w="med" len="med"/>
            </a:ln>
            <a:extLst>
              <a:ext uri="{909E8E84-426E-40dd-AFC4-6F175D3DCCD1}">
                <a14:hiddenFill xmlns:a14="http://schemas.microsoft.com/office/drawing/2010/main" xmlns="">
                  <a:noFill/>
                </a14:hiddenFill>
              </a:ext>
            </a:extLst>
          </p:spPr>
          <p:txBody>
            <a:bodyPr/>
            <a:lstStyle/>
            <a:p>
              <a:endParaRPr lang="en-US"/>
            </a:p>
          </p:txBody>
        </p:sp>
        <p:sp>
          <p:nvSpPr>
            <p:cNvPr id="92" name="Line 34"/>
            <p:cNvSpPr>
              <a:spLocks noChangeShapeType="1"/>
            </p:cNvSpPr>
            <p:nvPr/>
          </p:nvSpPr>
          <p:spPr bwMode="auto">
            <a:xfrm>
              <a:off x="5678269" y="4626951"/>
              <a:ext cx="9144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20" name="Group 19"/>
          <p:cNvGrpSpPr/>
          <p:nvPr/>
        </p:nvGrpSpPr>
        <p:grpSpPr>
          <a:xfrm>
            <a:off x="2971800" y="3331685"/>
            <a:ext cx="4535269" cy="152400"/>
            <a:chOff x="2971800" y="3331685"/>
            <a:chExt cx="4535269" cy="152400"/>
          </a:xfrm>
        </p:grpSpPr>
        <p:grpSp>
          <p:nvGrpSpPr>
            <p:cNvPr id="16" name="Group 15"/>
            <p:cNvGrpSpPr/>
            <p:nvPr/>
          </p:nvGrpSpPr>
          <p:grpSpPr>
            <a:xfrm>
              <a:off x="2971800" y="3331685"/>
              <a:ext cx="3620869" cy="152400"/>
              <a:chOff x="2971800" y="3331685"/>
              <a:chExt cx="3620869" cy="152400"/>
            </a:xfrm>
          </p:grpSpPr>
          <p:sp>
            <p:nvSpPr>
              <p:cNvPr id="74" name="AutoShape 30"/>
              <p:cNvSpPr>
                <a:spLocks noChangeArrowheads="1"/>
              </p:cNvSpPr>
              <p:nvPr/>
            </p:nvSpPr>
            <p:spPr bwMode="auto">
              <a:xfrm rot="10800000">
                <a:off x="3048000" y="3331685"/>
                <a:ext cx="228600" cy="152400"/>
              </a:xfrm>
              <a:prstGeom prst="triangle">
                <a:avLst>
                  <a:gd name="adj" fmla="val 50000"/>
                </a:avLst>
              </a:prstGeom>
              <a:solidFill>
                <a:srgbClr val="3399FF"/>
              </a:solidFill>
              <a:ln w="9525">
                <a:solidFill>
                  <a:schemeClr val="tx1"/>
                </a:solidFill>
                <a:miter lim="800000"/>
                <a:headEnd/>
                <a:tailEnd/>
              </a:ln>
            </p:spPr>
            <p:txBody>
              <a:bodyPr wrap="none" anchor="ctr"/>
              <a:lstStyle/>
              <a:p>
                <a:endParaRPr lang="en-US"/>
              </a:p>
            </p:txBody>
          </p:sp>
          <p:sp>
            <p:nvSpPr>
              <p:cNvPr id="75" name="Line 31"/>
              <p:cNvSpPr>
                <a:spLocks noChangeShapeType="1"/>
              </p:cNvSpPr>
              <p:nvPr/>
            </p:nvSpPr>
            <p:spPr bwMode="auto">
              <a:xfrm>
                <a:off x="2971800" y="3484085"/>
                <a:ext cx="4572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9" name="Line 22"/>
              <p:cNvSpPr>
                <a:spLocks noChangeShapeType="1"/>
              </p:cNvSpPr>
              <p:nvPr/>
            </p:nvSpPr>
            <p:spPr bwMode="auto">
              <a:xfrm>
                <a:off x="3544669" y="3483951"/>
                <a:ext cx="3048000" cy="0"/>
              </a:xfrm>
              <a:prstGeom prst="line">
                <a:avLst/>
              </a:prstGeom>
              <a:noFill/>
              <a:ln w="9525">
                <a:solidFill>
                  <a:schemeClr val="tx1"/>
                </a:solidFill>
                <a:prstDash val="dash"/>
                <a:round/>
                <a:headEnd/>
                <a:tailEnd type="none" w="med" len="med"/>
              </a:ln>
              <a:extLst>
                <a:ext uri="{909E8E84-426E-40dd-AFC4-6F175D3DCCD1}">
                  <a14:hiddenFill xmlns:a14="http://schemas.microsoft.com/office/drawing/2010/main" xmlns="">
                    <a:noFill/>
                  </a14:hiddenFill>
                </a:ext>
              </a:extLst>
            </p:spPr>
            <p:txBody>
              <a:bodyPr/>
              <a:lstStyle/>
              <a:p>
                <a:endParaRPr lang="en-US"/>
              </a:p>
            </p:txBody>
          </p:sp>
        </p:grpSp>
        <p:sp>
          <p:nvSpPr>
            <p:cNvPr id="94" name="Line 39"/>
            <p:cNvSpPr>
              <a:spLocks noChangeShapeType="1"/>
            </p:cNvSpPr>
            <p:nvPr/>
          </p:nvSpPr>
          <p:spPr bwMode="auto">
            <a:xfrm>
              <a:off x="5678269" y="3483951"/>
              <a:ext cx="18288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pic>
        <p:nvPicPr>
          <p:cNvPr id="80" name="Picture 37" descr="na01441_"/>
          <p:cNvPicPr>
            <a:picLocks noChangeAspect="1" noChangeArrowheads="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227298" y="1150888"/>
            <a:ext cx="1493838" cy="168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046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22" presetClass="entr" presetSubtype="4"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down)">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8" fill="hold" nodeType="clickEffect">
                                  <p:stCondLst>
                                    <p:cond delay="0"/>
                                  </p:stCondLst>
                                  <p:childTnLst>
                                    <p:animEffect transition="out" filter="wipe(left)">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22" presetClass="exit" presetSubtype="1" fill="hold" nodeType="withEffect">
                                  <p:stCondLst>
                                    <p:cond delay="0"/>
                                  </p:stCondLst>
                                  <p:childTnLst>
                                    <p:animEffect transition="out" filter="wipe(up)">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par>
                                <p:cTn id="51" presetID="22" presetClass="exit" presetSubtype="1" fill="hold" nodeType="withEffect">
                                  <p:stCondLst>
                                    <p:cond delay="0"/>
                                  </p:stCondLst>
                                  <p:childTnLst>
                                    <p:animEffect transition="out" filter="wipe(up)">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500"/>
                                        <p:tgtEl>
                                          <p:spTgt spid="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xit" presetSubtype="1" fill="hold" nodeType="clickEffect">
                                  <p:stCondLst>
                                    <p:cond delay="0"/>
                                  </p:stCondLst>
                                  <p:childTnLst>
                                    <p:animEffect transition="out" filter="wipe(up)">
                                      <p:cBhvr>
                                        <p:cTn id="62" dur="500"/>
                                        <p:tgtEl>
                                          <p:spTgt spid="66"/>
                                        </p:tgtEl>
                                      </p:cBhvr>
                                    </p:animEffect>
                                    <p:set>
                                      <p:cBhvr>
                                        <p:cTn id="63" dur="1" fill="hold">
                                          <p:stCondLst>
                                            <p:cond delay="499"/>
                                          </p:stCondLst>
                                        </p:cTn>
                                        <p:tgtEl>
                                          <p:spTgt spid="66"/>
                                        </p:tgtEl>
                                        <p:attrNameLst>
                                          <p:attrName>style.visibility</p:attrName>
                                        </p:attrNameLst>
                                      </p:cBhvr>
                                      <p:to>
                                        <p:strVal val="hidden"/>
                                      </p:to>
                                    </p:set>
                                  </p:childTnLst>
                                </p:cTn>
                              </p:par>
                              <p:par>
                                <p:cTn id="64" presetID="9" presetClass="entr" presetSubtype="0" fill="hold" nodeType="with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dissolve">
                                      <p:cBhvr>
                                        <p:cTn id="66" dur="500"/>
                                        <p:tgtEl>
                                          <p:spTgt spid="6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3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1" presetClass="exit" presetSubtype="0" fill="hold" nodeType="clickEffect">
                                  <p:stCondLst>
                                    <p:cond delay="0"/>
                                  </p:stCondLst>
                                  <p:childTnLst>
                                    <p:anim calcmode="lin" valueType="num">
                                      <p:cBhvr>
                                        <p:cTn id="82" dur="1000"/>
                                        <p:tgtEl>
                                          <p:spTgt spid="7"/>
                                        </p:tgtEl>
                                        <p:attrNameLst>
                                          <p:attrName>ppt_w</p:attrName>
                                        </p:attrNameLst>
                                      </p:cBhvr>
                                      <p:tavLst>
                                        <p:tav tm="0">
                                          <p:val>
                                            <p:strVal val="ppt_w"/>
                                          </p:val>
                                        </p:tav>
                                        <p:tav tm="100000">
                                          <p:val>
                                            <p:fltVal val="0"/>
                                          </p:val>
                                        </p:tav>
                                      </p:tavLst>
                                    </p:anim>
                                    <p:anim calcmode="lin" valueType="num">
                                      <p:cBhvr>
                                        <p:cTn id="83" dur="1000"/>
                                        <p:tgtEl>
                                          <p:spTgt spid="7"/>
                                        </p:tgtEl>
                                        <p:attrNameLst>
                                          <p:attrName>ppt_h</p:attrName>
                                        </p:attrNameLst>
                                      </p:cBhvr>
                                      <p:tavLst>
                                        <p:tav tm="0">
                                          <p:val>
                                            <p:strVal val="ppt_h"/>
                                          </p:val>
                                        </p:tav>
                                        <p:tav tm="100000">
                                          <p:val>
                                            <p:fltVal val="0"/>
                                          </p:val>
                                        </p:tav>
                                      </p:tavLst>
                                    </p:anim>
                                    <p:anim calcmode="lin" valueType="num">
                                      <p:cBhvr>
                                        <p:cTn id="84" dur="1000"/>
                                        <p:tgtEl>
                                          <p:spTgt spid="7"/>
                                        </p:tgtEl>
                                        <p:attrNameLst>
                                          <p:attrName>style.rotation</p:attrName>
                                        </p:attrNameLst>
                                      </p:cBhvr>
                                      <p:tavLst>
                                        <p:tav tm="0">
                                          <p:val>
                                            <p:fltVal val="0"/>
                                          </p:val>
                                        </p:tav>
                                        <p:tav tm="100000">
                                          <p:val>
                                            <p:fltVal val="90"/>
                                          </p:val>
                                        </p:tav>
                                      </p:tavLst>
                                    </p:anim>
                                    <p:animEffect transition="out" filter="fade">
                                      <p:cBhvr>
                                        <p:cTn id="85" dur="1000"/>
                                        <p:tgtEl>
                                          <p:spTgt spid="7"/>
                                        </p:tgtEl>
                                      </p:cBhvr>
                                    </p:animEffect>
                                    <p:set>
                                      <p:cBhvr>
                                        <p:cTn id="86" dur="1" fill="hold">
                                          <p:stCondLst>
                                            <p:cond delay="999"/>
                                          </p:stCondLst>
                                        </p:cTn>
                                        <p:tgtEl>
                                          <p:spTgt spid="7"/>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86"/>
                                        </p:tgtEl>
                                        <p:attrNameLst>
                                          <p:attrName>style.visibility</p:attrName>
                                        </p:attrNameLst>
                                      </p:cBhvr>
                                      <p:to>
                                        <p:strVal val="visible"/>
                                      </p:to>
                                    </p:set>
                                    <p:animEffect transition="in" filter="fade">
                                      <p:cBhvr>
                                        <p:cTn id="89" dur="500"/>
                                        <p:tgtEl>
                                          <p:spTgt spid="86"/>
                                        </p:tgtEl>
                                      </p:cBhvr>
                                    </p:animEffect>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8"/>
                                        </p:tgtEl>
                                      </p:cBhvr>
                                    </p:animEffect>
                                    <p:animScale>
                                      <p:cBhvr>
                                        <p:cTn id="94" dur="250" autoRev="1" fill="hold"/>
                                        <p:tgtEl>
                                          <p:spTgt spid="8"/>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22" presetClass="exit" presetSubtype="1" fill="hold" nodeType="clickEffect">
                                  <p:stCondLst>
                                    <p:cond delay="0"/>
                                  </p:stCondLst>
                                  <p:childTnLst>
                                    <p:animEffect transition="out" filter="wipe(up)">
                                      <p:cBhvr>
                                        <p:cTn id="98" dur="500"/>
                                        <p:tgtEl>
                                          <p:spTgt spid="62"/>
                                        </p:tgtEl>
                                      </p:cBhvr>
                                    </p:animEffect>
                                    <p:set>
                                      <p:cBhvr>
                                        <p:cTn id="99" dur="1" fill="hold">
                                          <p:stCondLst>
                                            <p:cond delay="499"/>
                                          </p:stCondLst>
                                        </p:cTn>
                                        <p:tgtEl>
                                          <p:spTgt spid="6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0"/>
                                        </p:tgtEl>
                                      </p:cBhvr>
                                    </p:animEffect>
                                    <p:set>
                                      <p:cBhvr>
                                        <p:cTn id="102" dur="1" fill="hold">
                                          <p:stCondLst>
                                            <p:cond delay="499"/>
                                          </p:stCondLst>
                                        </p:cTn>
                                        <p:tgtEl>
                                          <p:spTgt spid="20"/>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80"/>
                                        </p:tgtEl>
                                        <p:attrNameLst>
                                          <p:attrName>style.visibility</p:attrName>
                                        </p:attrNameLst>
                                      </p:cBhvr>
                                      <p:to>
                                        <p:strVal val="visible"/>
                                      </p:to>
                                    </p:set>
                                    <p:animEffect transition="in" filter="fade">
                                      <p:cBhvr>
                                        <p:cTn id="105" dur="500"/>
                                        <p:tgtEl>
                                          <p:spTgt spid="80"/>
                                        </p:tgtEl>
                                      </p:cBhvr>
                                    </p:animEffect>
                                  </p:childTnLst>
                                </p:cTn>
                              </p:par>
                              <p:par>
                                <p:cTn id="106" presetID="9" presetClass="entr" presetSubtype="0" fill="hold" nodeType="withEffect">
                                  <p:stCondLst>
                                    <p:cond delay="0"/>
                                  </p:stCondLst>
                                  <p:childTnLst>
                                    <p:set>
                                      <p:cBhvr>
                                        <p:cTn id="107" dur="1" fill="hold">
                                          <p:stCondLst>
                                            <p:cond delay="0"/>
                                          </p:stCondLst>
                                        </p:cTn>
                                        <p:tgtEl>
                                          <p:spTgt spid="82"/>
                                        </p:tgtEl>
                                        <p:attrNameLst>
                                          <p:attrName>style.visibility</p:attrName>
                                        </p:attrNameLst>
                                      </p:cBhvr>
                                      <p:to>
                                        <p:strVal val="visible"/>
                                      </p:to>
                                    </p:set>
                                    <p:animEffect transition="in" filter="dissolve">
                                      <p:cBhvr>
                                        <p:cTn id="108" dur="500"/>
                                        <p:tgtEl>
                                          <p:spTgt spid="82"/>
                                        </p:tgtEl>
                                      </p:cBhvr>
                                    </p:animEffec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randombar(horizontal)">
                                      <p:cBhvr>
                                        <p:cTn id="117" dur="500"/>
                                        <p:tgtEl>
                                          <p:spTgt spid="18"/>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141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30" grpId="0" animBg="1"/>
      <p:bldP spid="1538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458200" cy="1143000"/>
          </a:xfrm>
        </p:spPr>
        <p:txBody>
          <a:bodyPr>
            <a:normAutofit/>
          </a:bodyPr>
          <a:lstStyle/>
          <a:p>
            <a:pPr algn="l"/>
            <a:r>
              <a:rPr lang="en-US" sz="2400" dirty="0"/>
              <a:t>Caveat: How incorrect planting date can affect WRSI</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74" y="1510498"/>
            <a:ext cx="6238689"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2" name="Straight Connector 11"/>
          <p:cNvCxnSpPr/>
          <p:nvPr/>
        </p:nvCxnSpPr>
        <p:spPr>
          <a:xfrm flipV="1">
            <a:off x="3070034" y="5189865"/>
            <a:ext cx="11017" cy="1210935"/>
          </a:xfrm>
          <a:prstGeom prst="line">
            <a:avLst/>
          </a:prstGeom>
          <a:ln w="50800">
            <a:solidFill>
              <a:srgbClr val="006600"/>
            </a:solidFill>
            <a:head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95600" y="6400800"/>
            <a:ext cx="2674130" cy="276999"/>
          </a:xfrm>
          <a:prstGeom prst="rect">
            <a:avLst/>
          </a:prstGeom>
          <a:noFill/>
        </p:spPr>
        <p:txBody>
          <a:bodyPr wrap="none" rtlCol="0">
            <a:spAutoFit/>
          </a:bodyPr>
          <a:lstStyle/>
          <a:p>
            <a:r>
              <a:rPr lang="en-US" sz="1200" dirty="0"/>
              <a:t>Modeled planting dates (High WRSI)</a:t>
            </a:r>
          </a:p>
        </p:txBody>
      </p:sp>
      <p:sp>
        <p:nvSpPr>
          <p:cNvPr id="16" name="TextBox 15"/>
          <p:cNvSpPr txBox="1"/>
          <p:nvPr/>
        </p:nvSpPr>
        <p:spPr>
          <a:xfrm>
            <a:off x="3352800" y="6107668"/>
            <a:ext cx="4203843" cy="276999"/>
          </a:xfrm>
          <a:prstGeom prst="rect">
            <a:avLst/>
          </a:prstGeom>
          <a:noFill/>
        </p:spPr>
        <p:txBody>
          <a:bodyPr wrap="none" rtlCol="0">
            <a:spAutoFit/>
          </a:bodyPr>
          <a:lstStyle/>
          <a:p>
            <a:r>
              <a:rPr lang="en-US" sz="1200" dirty="0"/>
              <a:t>Actual planting dates (Low WRSI, affected by Feb dryness)</a:t>
            </a:r>
          </a:p>
        </p:txBody>
      </p:sp>
      <p:cxnSp>
        <p:nvCxnSpPr>
          <p:cNvPr id="18" name="Straight Connector 17"/>
          <p:cNvCxnSpPr/>
          <p:nvPr/>
        </p:nvCxnSpPr>
        <p:spPr>
          <a:xfrm flipV="1">
            <a:off x="3865087" y="5862162"/>
            <a:ext cx="0" cy="310038"/>
          </a:xfrm>
          <a:prstGeom prst="line">
            <a:avLst/>
          </a:prstGeom>
          <a:ln w="50800">
            <a:solidFill>
              <a:schemeClr val="accent6">
                <a:lumMod val="50000"/>
              </a:schemeClr>
            </a:solidFill>
            <a:headEnd type="triangle"/>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854070" y="4351932"/>
            <a:ext cx="2057400" cy="1510229"/>
            <a:chOff x="3854070" y="4351932"/>
            <a:chExt cx="2057400" cy="1510229"/>
          </a:xfrm>
        </p:grpSpPr>
        <p:cxnSp>
          <p:nvCxnSpPr>
            <p:cNvPr id="21" name="Straight Connector 20"/>
            <p:cNvCxnSpPr/>
            <p:nvPr/>
          </p:nvCxnSpPr>
          <p:spPr>
            <a:xfrm flipV="1">
              <a:off x="5896783" y="4351932"/>
              <a:ext cx="0" cy="1066800"/>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865087" y="4351932"/>
              <a:ext cx="0" cy="1066800"/>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54070" y="5404961"/>
              <a:ext cx="2057400" cy="4572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ACTUAL</a:t>
              </a:r>
            </a:p>
          </p:txBody>
        </p:sp>
      </p:grpSp>
      <p:grpSp>
        <p:nvGrpSpPr>
          <p:cNvPr id="30" name="Group 29"/>
          <p:cNvGrpSpPr/>
          <p:nvPr/>
        </p:nvGrpSpPr>
        <p:grpSpPr>
          <a:xfrm>
            <a:off x="3070034" y="4351932"/>
            <a:ext cx="2057400" cy="968566"/>
            <a:chOff x="3070034" y="4351932"/>
            <a:chExt cx="2057400" cy="968566"/>
          </a:xfrm>
        </p:grpSpPr>
        <p:cxnSp>
          <p:nvCxnSpPr>
            <p:cNvPr id="23" name="Straight Connector 22"/>
            <p:cNvCxnSpPr/>
            <p:nvPr/>
          </p:nvCxnSpPr>
          <p:spPr>
            <a:xfrm flipV="1">
              <a:off x="3081051" y="4351932"/>
              <a:ext cx="0" cy="533400"/>
            </a:xfrm>
            <a:prstGeom prst="line">
              <a:avLst/>
            </a:prstGeom>
            <a:ln w="508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099892" y="4351932"/>
              <a:ext cx="0" cy="533400"/>
            </a:xfrm>
            <a:prstGeom prst="line">
              <a:avLst/>
            </a:prstGeom>
            <a:ln w="50800">
              <a:solidFill>
                <a:srgbClr val="006600"/>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70034" y="4863298"/>
              <a:ext cx="2057400" cy="45720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MODELLED</a:t>
              </a:r>
            </a:p>
          </p:txBody>
        </p:sp>
      </p:grpSp>
    </p:spTree>
    <p:custDataLst>
      <p:tags r:id="rId1"/>
    </p:custDataLst>
    <p:extLst>
      <p:ext uri="{BB962C8B-B14F-4D97-AF65-F5344CB8AC3E}">
        <p14:creationId xmlns:p14="http://schemas.microsoft.com/office/powerpoint/2010/main" val="1241864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up)">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2648"/>
            <a:ext cx="8458200" cy="1143000"/>
          </a:xfrm>
        </p:spPr>
        <p:txBody>
          <a:bodyPr>
            <a:normAutofit/>
          </a:bodyPr>
          <a:lstStyle/>
          <a:p>
            <a:pPr algn="l"/>
            <a:r>
              <a:rPr lang="en-US" sz="2400" dirty="0"/>
              <a:t>Caveat: How incorrect LGP can affect WRSI</a:t>
            </a:r>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4" y="1499481"/>
            <a:ext cx="6238689" cy="3200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12" name="Straight Connector 11"/>
          <p:cNvCxnSpPr/>
          <p:nvPr/>
        </p:nvCxnSpPr>
        <p:spPr>
          <a:xfrm flipV="1">
            <a:off x="3088671" y="5189866"/>
            <a:ext cx="0" cy="1265100"/>
          </a:xfrm>
          <a:prstGeom prst="line">
            <a:avLst/>
          </a:prstGeom>
          <a:ln w="50800">
            <a:solidFill>
              <a:srgbClr val="006600"/>
            </a:solidFill>
            <a:head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73566" y="6368668"/>
            <a:ext cx="2803973" cy="276999"/>
          </a:xfrm>
          <a:prstGeom prst="rect">
            <a:avLst/>
          </a:prstGeom>
          <a:noFill/>
        </p:spPr>
        <p:txBody>
          <a:bodyPr wrap="none" rtlCol="0">
            <a:spAutoFit/>
          </a:bodyPr>
          <a:lstStyle/>
          <a:p>
            <a:r>
              <a:rPr lang="en-US" sz="1200" dirty="0"/>
              <a:t>Actual Crop Cycle Length (high WRSI)</a:t>
            </a:r>
          </a:p>
        </p:txBody>
      </p:sp>
      <p:sp>
        <p:nvSpPr>
          <p:cNvPr id="16" name="TextBox 15"/>
          <p:cNvSpPr txBox="1"/>
          <p:nvPr/>
        </p:nvSpPr>
        <p:spPr>
          <a:xfrm>
            <a:off x="3788885" y="6085634"/>
            <a:ext cx="3749040" cy="276999"/>
          </a:xfrm>
          <a:prstGeom prst="rect">
            <a:avLst/>
          </a:prstGeom>
          <a:noFill/>
        </p:spPr>
        <p:txBody>
          <a:bodyPr wrap="none" rtlCol="0">
            <a:spAutoFit/>
          </a:bodyPr>
          <a:lstStyle/>
          <a:p>
            <a:r>
              <a:rPr lang="en-US" sz="1200" dirty="0"/>
              <a:t>Modeled LGP (Low WRSI, affected by Feb dryness)</a:t>
            </a:r>
          </a:p>
        </p:txBody>
      </p:sp>
      <p:cxnSp>
        <p:nvCxnSpPr>
          <p:cNvPr id="18" name="Straight Connector 17"/>
          <p:cNvCxnSpPr/>
          <p:nvPr/>
        </p:nvCxnSpPr>
        <p:spPr>
          <a:xfrm flipH="1" flipV="1">
            <a:off x="3505201" y="5851145"/>
            <a:ext cx="359886" cy="408138"/>
          </a:xfrm>
          <a:prstGeom prst="line">
            <a:avLst/>
          </a:prstGeom>
          <a:ln w="50800">
            <a:solidFill>
              <a:schemeClr val="accent6">
                <a:lumMod val="50000"/>
              </a:schemeClr>
            </a:solidFill>
            <a:head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070034" y="4340915"/>
            <a:ext cx="2057400" cy="968566"/>
            <a:chOff x="3070034" y="4340915"/>
            <a:chExt cx="2057400" cy="968566"/>
          </a:xfrm>
        </p:grpSpPr>
        <p:cxnSp>
          <p:nvCxnSpPr>
            <p:cNvPr id="23" name="Straight Connector 22"/>
            <p:cNvCxnSpPr/>
            <p:nvPr/>
          </p:nvCxnSpPr>
          <p:spPr>
            <a:xfrm flipV="1">
              <a:off x="3088671" y="4340915"/>
              <a:ext cx="0" cy="533400"/>
            </a:xfrm>
            <a:prstGeom prst="line">
              <a:avLst/>
            </a:prstGeom>
            <a:ln w="508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107512" y="4340915"/>
              <a:ext cx="0" cy="533400"/>
            </a:xfrm>
            <a:prstGeom prst="line">
              <a:avLst/>
            </a:prstGeom>
            <a:ln w="50800">
              <a:solidFill>
                <a:srgbClr val="0066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70034" y="4852281"/>
              <a:ext cx="2057400" cy="457200"/>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ACTUAL</a:t>
              </a:r>
            </a:p>
          </p:txBody>
        </p:sp>
      </p:grpSp>
      <p:grpSp>
        <p:nvGrpSpPr>
          <p:cNvPr id="13" name="Group 12"/>
          <p:cNvGrpSpPr/>
          <p:nvPr/>
        </p:nvGrpSpPr>
        <p:grpSpPr>
          <a:xfrm>
            <a:off x="3070034" y="4340915"/>
            <a:ext cx="2841436" cy="1510229"/>
            <a:chOff x="3070034" y="4340915"/>
            <a:chExt cx="2841436" cy="1510229"/>
          </a:xfrm>
        </p:grpSpPr>
        <p:cxnSp>
          <p:nvCxnSpPr>
            <p:cNvPr id="21" name="Straight Connector 20"/>
            <p:cNvCxnSpPr/>
            <p:nvPr/>
          </p:nvCxnSpPr>
          <p:spPr>
            <a:xfrm flipV="1">
              <a:off x="5896783" y="4340915"/>
              <a:ext cx="0" cy="1066800"/>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124200" y="4340915"/>
              <a:ext cx="0" cy="1066800"/>
            </a:xfrm>
            <a:prstGeom prst="line">
              <a:avLst/>
            </a:prstGeom>
            <a:ln w="508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70034" y="5393944"/>
              <a:ext cx="2841436" cy="4572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MODELLED</a:t>
              </a:r>
            </a:p>
          </p:txBody>
        </p:sp>
      </p:grpSp>
    </p:spTree>
    <p:custDataLst>
      <p:tags r:id="rId1"/>
    </p:custDataLst>
    <p:extLst>
      <p:ext uri="{BB962C8B-B14F-4D97-AF65-F5344CB8AC3E}">
        <p14:creationId xmlns:p14="http://schemas.microsoft.com/office/powerpoint/2010/main" val="3988018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Dynamical Forecasts</a:t>
            </a:r>
          </a:p>
        </p:txBody>
      </p:sp>
      <p:sp>
        <p:nvSpPr>
          <p:cNvPr id="11" name="TextBox 8">
            <a:extLst>
              <a:ext uri="{FF2B5EF4-FFF2-40B4-BE49-F238E27FC236}">
                <a16:creationId xmlns:a16="http://schemas.microsoft.com/office/drawing/2014/main" id="{F68249FA-ABDA-834C-A92D-F8639D8DD2DB}"/>
              </a:ext>
            </a:extLst>
          </p:cNvPr>
          <p:cNvSpPr txBox="1">
            <a:spLocks noChangeArrowheads="1"/>
          </p:cNvSpPr>
          <p:nvPr/>
        </p:nvSpPr>
        <p:spPr bwMode="auto">
          <a:xfrm>
            <a:off x="609600" y="1447800"/>
            <a:ext cx="792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dirty="0">
                <a:latin typeface="Tw Cen MT" panose="020B0602020104020603" pitchFamily="34" charset="77"/>
              </a:rPr>
              <a:t>Simulate Earth With Physical Models</a:t>
            </a:r>
          </a:p>
        </p:txBody>
      </p:sp>
      <p:sp>
        <p:nvSpPr>
          <p:cNvPr id="12" name="TextBox 8">
            <a:extLst>
              <a:ext uri="{FF2B5EF4-FFF2-40B4-BE49-F238E27FC236}">
                <a16:creationId xmlns:a16="http://schemas.microsoft.com/office/drawing/2014/main" id="{DDF0CD9B-6317-814E-9B74-6CB958FD6D18}"/>
              </a:ext>
            </a:extLst>
          </p:cNvPr>
          <p:cNvSpPr txBox="1">
            <a:spLocks noChangeArrowheads="1"/>
          </p:cNvSpPr>
          <p:nvPr/>
        </p:nvSpPr>
        <p:spPr bwMode="auto">
          <a:xfrm>
            <a:off x="533400" y="2179320"/>
            <a:ext cx="3429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indent="-342900">
              <a:spcBef>
                <a:spcPct val="0"/>
              </a:spcBef>
              <a:buFont typeface="Wingdings" pitchFamily="2" charset="2"/>
              <a:buChar char="§"/>
            </a:pPr>
            <a:r>
              <a:rPr lang="en-US" altLang="en-US" sz="2200" dirty="0">
                <a:latin typeface="Tw Cen MT" panose="020B0602020104020603" pitchFamily="34" charset="77"/>
              </a:rPr>
              <a:t>Obtain a three- dimensional view of the Earth by separating the Earth into smaller pieces.</a:t>
            </a:r>
          </a:p>
          <a:p>
            <a:pPr marL="342900" indent="-342900">
              <a:spcBef>
                <a:spcPct val="0"/>
              </a:spcBef>
              <a:buFont typeface="Wingdings" pitchFamily="2" charset="2"/>
              <a:buChar char="§"/>
            </a:pPr>
            <a:endParaRPr lang="en-US" altLang="en-US" sz="2200" dirty="0">
              <a:latin typeface="Tw Cen MT" panose="020B0602020104020603" pitchFamily="34" charset="77"/>
            </a:endParaRPr>
          </a:p>
          <a:p>
            <a:pPr marL="342900" indent="-342900">
              <a:spcBef>
                <a:spcPct val="0"/>
              </a:spcBef>
              <a:buFont typeface="Wingdings" pitchFamily="2" charset="2"/>
              <a:buChar char="§"/>
            </a:pPr>
            <a:r>
              <a:rPr lang="en-US" altLang="en-US" sz="2200" dirty="0">
                <a:latin typeface="Tw Cen MT" panose="020B0602020104020603" pitchFamily="34" charset="77"/>
              </a:rPr>
              <a:t>The three dimensions are latitude, longitude and height above/below Earth’s surface</a:t>
            </a:r>
          </a:p>
        </p:txBody>
      </p:sp>
      <p:pic>
        <p:nvPicPr>
          <p:cNvPr id="13" name="Picture 12">
            <a:extLst>
              <a:ext uri="{FF2B5EF4-FFF2-40B4-BE49-F238E27FC236}">
                <a16:creationId xmlns:a16="http://schemas.microsoft.com/office/drawing/2014/main" id="{1051FFC1-64D6-FA46-97D9-58BED1CF61C0}"/>
              </a:ext>
            </a:extLst>
          </p:cNvPr>
          <p:cNvPicPr>
            <a:picLocks noChangeAspect="1"/>
          </p:cNvPicPr>
          <p:nvPr/>
        </p:nvPicPr>
        <p:blipFill rotWithShape="1">
          <a:blip r:embed="rId3">
            <a:extLst>
              <a:ext uri="{28A0092B-C50C-407E-A947-70E740481C1C}">
                <a14:useLocalDpi xmlns:a14="http://schemas.microsoft.com/office/drawing/2010/main" val="0"/>
              </a:ext>
            </a:extLst>
          </a:blip>
          <a:srcRect r="7587"/>
          <a:stretch/>
        </p:blipFill>
        <p:spPr>
          <a:xfrm>
            <a:off x="4343400" y="2438400"/>
            <a:ext cx="4571999" cy="3265239"/>
          </a:xfrm>
          <a:prstGeom prst="rect">
            <a:avLst/>
          </a:prstGeom>
        </p:spPr>
      </p:pic>
    </p:spTree>
    <p:extLst>
      <p:ext uri="{BB962C8B-B14F-4D97-AF65-F5344CB8AC3E}">
        <p14:creationId xmlns:p14="http://schemas.microsoft.com/office/powerpoint/2010/main" val="3244024346"/>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Dynamical Forecasts</a:t>
            </a:r>
          </a:p>
        </p:txBody>
      </p:sp>
      <p:sp>
        <p:nvSpPr>
          <p:cNvPr id="11" name="TextBox 8">
            <a:extLst>
              <a:ext uri="{FF2B5EF4-FFF2-40B4-BE49-F238E27FC236}">
                <a16:creationId xmlns:a16="http://schemas.microsoft.com/office/drawing/2014/main" id="{F68249FA-ABDA-834C-A92D-F8639D8DD2DB}"/>
              </a:ext>
            </a:extLst>
          </p:cNvPr>
          <p:cNvSpPr txBox="1">
            <a:spLocks noChangeArrowheads="1"/>
          </p:cNvSpPr>
          <p:nvPr/>
        </p:nvSpPr>
        <p:spPr bwMode="auto">
          <a:xfrm>
            <a:off x="0" y="1447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dirty="0">
                <a:latin typeface="Tw Cen MT" panose="020B0602020104020603" pitchFamily="34" charset="77"/>
              </a:rPr>
              <a:t>Using observed condition and governing equations to forecast future</a:t>
            </a:r>
          </a:p>
        </p:txBody>
      </p:sp>
      <p:pic>
        <p:nvPicPr>
          <p:cNvPr id="6" name="Picture 1">
            <a:extLst>
              <a:ext uri="{FF2B5EF4-FFF2-40B4-BE49-F238E27FC236}">
                <a16:creationId xmlns:a16="http://schemas.microsoft.com/office/drawing/2014/main" id="{EE4C0CAC-73BA-9F43-BD51-E48091D39F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2133600"/>
            <a:ext cx="912177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10568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56966" y="685800"/>
            <a:ext cx="8458200" cy="838200"/>
          </a:xfrm>
          <a:prstGeom prst="rect">
            <a:avLst/>
          </a:prstGeom>
          <a:noFill/>
        </p:spPr>
        <p:txBody>
          <a:bodyPr anchor="ctr">
            <a:normAutofit/>
            <a:scene3d>
              <a:camera prst="orthographicFront"/>
              <a:lightRig rig="soft" dir="t">
                <a:rot lat="0" lon="0" rev="16800000"/>
              </a:lightRig>
            </a:scene3d>
            <a:sp3d prstMaterial="softEdge">
              <a:bevelT w="38100" h="38100"/>
            </a:sp3d>
          </a:bodyPr>
          <a:lstStyle/>
          <a:p>
            <a:pPr eaLnBrk="1" fontAlgn="auto" hangingPunct="1">
              <a:spcBef>
                <a:spcPct val="0"/>
              </a:spcBef>
              <a:spcAft>
                <a:spcPts val="0"/>
              </a:spcAft>
              <a:defRPr/>
            </a:pPr>
            <a:r>
              <a:rPr lang="en-US" sz="3200" b="1" dirty="0" err="1">
                <a:ln w="6350">
                  <a:noFill/>
                </a:ln>
                <a:solidFill>
                  <a:srgbClr val="000000"/>
                </a:solidFill>
                <a:effectLst>
                  <a:outerShdw blurRad="50800" dist="38100" dir="2700000" algn="tl" rotWithShape="0">
                    <a:prstClr val="black">
                      <a:alpha val="40000"/>
                    </a:prstClr>
                  </a:outerShdw>
                </a:effectLst>
                <a:latin typeface="Arial"/>
              </a:rPr>
              <a:t>SSEBop</a:t>
            </a:r>
            <a:r>
              <a:rPr lang="en-US" sz="3200" b="1" dirty="0">
                <a:ln w="6350">
                  <a:noFill/>
                </a:ln>
                <a:solidFill>
                  <a:srgbClr val="000000"/>
                </a:solidFill>
                <a:effectLst>
                  <a:outerShdw blurRad="50800" dist="38100" dir="2700000" algn="tl" rotWithShape="0">
                    <a:prstClr val="black">
                      <a:alpha val="40000"/>
                    </a:prstClr>
                  </a:outerShdw>
                </a:effectLst>
                <a:latin typeface="Arial"/>
              </a:rPr>
              <a:t> Basic Steps:</a:t>
            </a:r>
          </a:p>
        </p:txBody>
      </p:sp>
      <p:grpSp>
        <p:nvGrpSpPr>
          <p:cNvPr id="9" name="Group 8">
            <a:extLst>
              <a:ext uri="{FF2B5EF4-FFF2-40B4-BE49-F238E27FC236}">
                <a16:creationId xmlns:a16="http://schemas.microsoft.com/office/drawing/2014/main" id="{8BDEA31E-D751-9B4E-87C8-BF5F8DCD69F9}"/>
              </a:ext>
            </a:extLst>
          </p:cNvPr>
          <p:cNvGrpSpPr/>
          <p:nvPr/>
        </p:nvGrpSpPr>
        <p:grpSpPr>
          <a:xfrm>
            <a:off x="457200" y="3636721"/>
            <a:ext cx="8346606" cy="2611679"/>
            <a:chOff x="457200" y="3200400"/>
            <a:chExt cx="8346606" cy="2611679"/>
          </a:xfrm>
        </p:grpSpPr>
        <p:pic>
          <p:nvPicPr>
            <p:cNvPr id="5" name="Picture 4" descr="D:\Posters\graphics_AustraliaRSconf\B_AudubonLEFT.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966"/>
            <a:stretch/>
          </p:blipFill>
          <p:spPr bwMode="auto">
            <a:xfrm>
              <a:off x="457200" y="3214044"/>
              <a:ext cx="4048470" cy="259803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D:\Posters\graphics_AustraliaRSconf\B_AudubonRIGH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808"/>
            <a:stretch/>
          </p:blipFill>
          <p:spPr bwMode="auto">
            <a:xfrm>
              <a:off x="4724400" y="3200400"/>
              <a:ext cx="4079406" cy="260569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Rectangle 6"/>
          <p:cNvSpPr/>
          <p:nvPr/>
        </p:nvSpPr>
        <p:spPr>
          <a:xfrm>
            <a:off x="2412807" y="3241357"/>
            <a:ext cx="4826193" cy="492443"/>
          </a:xfrm>
          <a:prstGeom prst="rect">
            <a:avLst/>
          </a:prstGeom>
        </p:spPr>
        <p:txBody>
          <a:bodyPr wrap="none">
            <a:spAutoFit/>
          </a:bodyPr>
          <a:lstStyle/>
          <a:p>
            <a:r>
              <a:rPr lang="en-US" dirty="0">
                <a:solidFill>
                  <a:srgbClr val="000000"/>
                </a:solidFill>
              </a:rPr>
              <a:t> </a:t>
            </a:r>
            <a:r>
              <a:rPr lang="en-US" sz="2400" b="1" dirty="0">
                <a:solidFill>
                  <a:srgbClr val="000000"/>
                </a:solidFill>
              </a:rPr>
              <a:t>Flux Tower: Audubon, AZ, 2005</a:t>
            </a:r>
          </a:p>
        </p:txBody>
      </p:sp>
      <p:sp>
        <p:nvSpPr>
          <p:cNvPr id="8" name="TextBox 7"/>
          <p:cNvSpPr txBox="1"/>
          <p:nvPr/>
        </p:nvSpPr>
        <p:spPr>
          <a:xfrm>
            <a:off x="322972" y="1491496"/>
            <a:ext cx="8288038" cy="1785104"/>
          </a:xfrm>
          <a:prstGeom prst="rect">
            <a:avLst/>
          </a:prstGeom>
          <a:noFill/>
        </p:spPr>
        <p:txBody>
          <a:bodyPr wrap="none" rtlCol="0">
            <a:spAutoFit/>
          </a:bodyPr>
          <a:lstStyle/>
          <a:p>
            <a:pPr marL="457200" indent="-457200"/>
            <a:r>
              <a:rPr lang="en-US" sz="2000" b="1" dirty="0">
                <a:solidFill>
                  <a:srgbClr val="000000"/>
                </a:solidFill>
              </a:rPr>
              <a:t> 1) Establish temperature difference (dT)</a:t>
            </a:r>
          </a:p>
          <a:p>
            <a:pPr marL="457200" indent="-457200"/>
            <a:r>
              <a:rPr lang="en-US" sz="2000" b="1" dirty="0">
                <a:solidFill>
                  <a:srgbClr val="000000"/>
                </a:solidFill>
              </a:rPr>
              <a:t> 2) Use LST (Ts) from satellite (VIIRS, Landsat, etc.) to estimate </a:t>
            </a:r>
            <a:r>
              <a:rPr lang="en-US" sz="2000" b="1" dirty="0" err="1">
                <a:solidFill>
                  <a:srgbClr val="000000"/>
                </a:solidFill>
              </a:rPr>
              <a:t>ETf</a:t>
            </a:r>
            <a:endParaRPr lang="en-US" sz="2000" b="1" dirty="0">
              <a:solidFill>
                <a:srgbClr val="000000"/>
              </a:solidFill>
            </a:endParaRPr>
          </a:p>
          <a:p>
            <a:r>
              <a:rPr lang="en-US" sz="2000" b="1" dirty="0">
                <a:solidFill>
                  <a:srgbClr val="000000"/>
                </a:solidFill>
              </a:rPr>
              <a:t> 3) Use weather data to calculate </a:t>
            </a:r>
            <a:r>
              <a:rPr lang="en-US" sz="2000" b="1" dirty="0" err="1">
                <a:solidFill>
                  <a:srgbClr val="000000"/>
                </a:solidFill>
              </a:rPr>
              <a:t>ETo</a:t>
            </a:r>
            <a:r>
              <a:rPr lang="en-US" sz="2000" b="1" dirty="0">
                <a:solidFill>
                  <a:srgbClr val="000000"/>
                </a:solidFill>
              </a:rPr>
              <a:t> (potential ET)</a:t>
            </a:r>
          </a:p>
          <a:p>
            <a:r>
              <a:rPr lang="en-US" sz="2000" b="1" dirty="0">
                <a:solidFill>
                  <a:srgbClr val="000000"/>
                </a:solidFill>
              </a:rPr>
              <a:t> 4) Estimate </a:t>
            </a:r>
            <a:r>
              <a:rPr lang="en-US" sz="2000" b="1" dirty="0" err="1">
                <a:solidFill>
                  <a:srgbClr val="000000"/>
                </a:solidFill>
              </a:rPr>
              <a:t>ETa</a:t>
            </a:r>
            <a:endParaRPr lang="en-US" sz="2000" b="1" dirty="0">
              <a:solidFill>
                <a:srgbClr val="000000"/>
              </a:solidFill>
            </a:endParaRPr>
          </a:p>
        </p:txBody>
      </p:sp>
    </p:spTree>
    <p:extLst>
      <p:ext uri="{BB962C8B-B14F-4D97-AF65-F5344CB8AC3E}">
        <p14:creationId xmlns:p14="http://schemas.microsoft.com/office/powerpoint/2010/main" val="299862373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ETa</a:t>
            </a:r>
            <a:r>
              <a:rPr lang="en-US" dirty="0"/>
              <a:t> from Energy Balance: Principles</a:t>
            </a:r>
          </a:p>
        </p:txBody>
      </p:sp>
      <p:sp>
        <p:nvSpPr>
          <p:cNvPr id="3" name="Content Placeholder 2"/>
          <p:cNvSpPr>
            <a:spLocks noGrp="1"/>
          </p:cNvSpPr>
          <p:nvPr>
            <p:ph idx="1"/>
          </p:nvPr>
        </p:nvSpPr>
        <p:spPr>
          <a:xfrm>
            <a:off x="0" y="1600200"/>
            <a:ext cx="8610600" cy="4754880"/>
          </a:xfrm>
        </p:spPr>
        <p:txBody>
          <a:bodyPr>
            <a:normAutofit/>
          </a:bodyPr>
          <a:lstStyle/>
          <a:p>
            <a:pPr marL="1371600" indent="-457200">
              <a:buFont typeface="Courier New" panose="02070309020205020404" pitchFamily="49" charset="0"/>
              <a:buChar char="o"/>
            </a:pPr>
            <a:r>
              <a:rPr lang="en-US" dirty="0"/>
              <a:t>Uses principle that when evapotranspiration occurs, heat (energy) is used up to convert liquid water to vapor.</a:t>
            </a:r>
          </a:p>
          <a:p>
            <a:pPr marL="1371600" indent="-457200">
              <a:buFont typeface="Courier New" panose="02070309020205020404" pitchFamily="49" charset="0"/>
              <a:buChar char="o"/>
            </a:pPr>
            <a:r>
              <a:rPr lang="en-US" dirty="0"/>
              <a:t>This energy is taken from the immediate environment and results in cooling where ET is occurring (i.e., at the Earth’s surface).</a:t>
            </a:r>
          </a:p>
          <a:p>
            <a:pPr marL="1371600" indent="-457200">
              <a:buFont typeface="Courier New" panose="02070309020205020404" pitchFamily="49" charset="0"/>
              <a:buChar char="o"/>
            </a:pPr>
            <a:r>
              <a:rPr lang="en-US" dirty="0"/>
              <a:t>By estimating the change in surface temperature, the actual evapotranspiration (</a:t>
            </a:r>
            <a:r>
              <a:rPr lang="en-US" dirty="0" err="1"/>
              <a:t>ETa</a:t>
            </a:r>
            <a:r>
              <a:rPr lang="en-US" dirty="0"/>
              <a:t>) can be calculated.</a:t>
            </a:r>
          </a:p>
        </p:txBody>
      </p:sp>
    </p:spTree>
    <p:extLst>
      <p:ext uri="{BB962C8B-B14F-4D97-AF65-F5344CB8AC3E}">
        <p14:creationId xmlns:p14="http://schemas.microsoft.com/office/powerpoint/2010/main" val="390239512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ETa</a:t>
            </a:r>
            <a:r>
              <a:rPr lang="en-US" dirty="0"/>
              <a:t>: Characteristics</a:t>
            </a:r>
          </a:p>
        </p:txBody>
      </p:sp>
      <p:sp>
        <p:nvSpPr>
          <p:cNvPr id="4" name="Content Placeholder 2">
            <a:extLst>
              <a:ext uri="{FF2B5EF4-FFF2-40B4-BE49-F238E27FC236}">
                <a16:creationId xmlns:a16="http://schemas.microsoft.com/office/drawing/2014/main" id="{15AF385D-A121-C31A-D51C-B7472E3EF59B}"/>
              </a:ext>
            </a:extLst>
          </p:cNvPr>
          <p:cNvSpPr txBox="1">
            <a:spLocks/>
          </p:cNvSpPr>
          <p:nvPr/>
        </p:nvSpPr>
        <p:spPr>
          <a:xfrm>
            <a:off x="457200" y="1508760"/>
            <a:ext cx="8229600" cy="4754880"/>
          </a:xfrm>
          <a:prstGeom prst="rect">
            <a:avLst/>
          </a:prstGeom>
        </p:spPr>
        <p:txBody>
          <a:bodyPr tIns="18288" bIns="18288" rtlCol="0" anchor="t" anchorCtr="0">
            <a:normAutofit/>
          </a:bodyPr>
          <a:lstStyle>
            <a:lvl1pPr marL="914400" indent="0" algn="l" rtl="0" eaLnBrk="1" fontAlgn="base" hangingPunct="1">
              <a:spcBef>
                <a:spcPts val="0"/>
              </a:spcBef>
              <a:spcAft>
                <a:spcPct val="0"/>
              </a:spcAft>
              <a:buFontTx/>
              <a:buNone/>
              <a:defRPr sz="2800" kern="1200" baseline="0">
                <a:solidFill>
                  <a:schemeClr val="tx1"/>
                </a:solidFill>
                <a:latin typeface="Tw Cen MT" pitchFamily="34" charset="0"/>
                <a:ea typeface="+mn-ea"/>
                <a:cs typeface="+mn-cs"/>
              </a:defRPr>
            </a:lvl1pPr>
            <a:lvl2pPr marL="742950" indent="-285750" algn="l" rtl="0" eaLnBrk="1" fontAlgn="base" hangingPunct="1">
              <a:spcBef>
                <a:spcPct val="20000"/>
              </a:spcBef>
              <a:spcAft>
                <a:spcPct val="0"/>
              </a:spcAft>
              <a:buSzPct val="50000"/>
              <a:buFont typeface="Courier New" pitchFamily="49" charset="0"/>
              <a:buChar char="o"/>
              <a:defRPr sz="2400" kern="1200" baseline="0">
                <a:solidFill>
                  <a:schemeClr val="tx1"/>
                </a:solidFill>
                <a:latin typeface="+mn-lt"/>
                <a:ea typeface="+mn-ea"/>
                <a:cs typeface="+mn-cs"/>
              </a:defRPr>
            </a:lvl2pPr>
            <a:lvl3pPr marL="1143000" indent="-228600" algn="l" rtl="0" eaLnBrk="1" fontAlgn="base" hangingPunct="1">
              <a:spcBef>
                <a:spcPct val="20000"/>
              </a:spcBef>
              <a:spcAft>
                <a:spcPct val="0"/>
              </a:spcAft>
              <a:buSzPct val="100000"/>
              <a:buFont typeface="Arial" charset="0"/>
              <a:buChar char="•"/>
              <a:defRPr sz="2000" kern="1200" baseline="0">
                <a:solidFill>
                  <a:schemeClr val="tx1"/>
                </a:solidFill>
                <a:latin typeface="+mn-lt"/>
                <a:ea typeface="+mn-ea"/>
                <a:cs typeface="+mn-cs"/>
              </a:defRPr>
            </a:lvl3pPr>
            <a:lvl4pPr marL="1600200" indent="-228600" algn="l" rtl="0" eaLnBrk="1" fontAlgn="base" hangingPunct="1">
              <a:spcBef>
                <a:spcPct val="20000"/>
              </a:spcBef>
              <a:spcAft>
                <a:spcPct val="0"/>
              </a:spcAft>
              <a:buSzPct val="40000"/>
              <a:buFont typeface="Wingdings" pitchFamily="2" charset="2"/>
              <a:buChar char="q"/>
              <a:defRPr sz="2000" kern="1200" baseline="0">
                <a:solidFill>
                  <a:schemeClr val="tx1"/>
                </a:solidFill>
                <a:latin typeface="+mn-lt"/>
                <a:ea typeface="+mn-ea"/>
                <a:cs typeface="+mn-cs"/>
              </a:defRPr>
            </a:lvl4pPr>
            <a:lvl5pPr marL="2057400" indent="-228600" algn="l" rtl="0" eaLnBrk="1" fontAlgn="base" hangingPunct="1">
              <a:spcBef>
                <a:spcPct val="20000"/>
              </a:spcBef>
              <a:spcAft>
                <a:spcPct val="0"/>
              </a:spcAft>
              <a:buSzPct val="80000"/>
              <a:buFont typeface="Arial"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1440" fontAlgn="auto">
              <a:spcAft>
                <a:spcPts val="0"/>
              </a:spcAft>
              <a:defRPr/>
            </a:pPr>
            <a:r>
              <a:rPr lang="en-US" b="1" dirty="0"/>
              <a:t>Spatial: </a:t>
            </a:r>
          </a:p>
          <a:p>
            <a:pPr lvl="1"/>
            <a:r>
              <a:rPr lang="en-US" dirty="0"/>
              <a:t>1km pixel resolution</a:t>
            </a:r>
          </a:p>
          <a:p>
            <a:pPr lvl="1"/>
            <a:r>
              <a:rPr lang="en-US" dirty="0"/>
              <a:t>Continental (monthly) and Regional (seasonal) coverage: West, East, and Southern Africa; Central America, Caribbean (Hispaniola)</a:t>
            </a:r>
          </a:p>
          <a:p>
            <a:pPr marL="91440" fontAlgn="auto">
              <a:spcAft>
                <a:spcPts val="0"/>
              </a:spcAft>
              <a:defRPr/>
            </a:pPr>
            <a:r>
              <a:rPr lang="en-US" b="1" dirty="0"/>
              <a:t>Temporal:</a:t>
            </a:r>
          </a:p>
          <a:p>
            <a:pPr lvl="1"/>
            <a:r>
              <a:rPr lang="en-US" dirty="0"/>
              <a:t>10-day cumulative, monthly</a:t>
            </a:r>
          </a:p>
          <a:p>
            <a:pPr marL="91440" fontAlgn="auto">
              <a:spcAft>
                <a:spcPts val="0"/>
              </a:spcAft>
              <a:defRPr/>
            </a:pPr>
            <a:r>
              <a:rPr lang="en-US" b="1" dirty="0"/>
              <a:t>Quantities:</a:t>
            </a:r>
          </a:p>
          <a:p>
            <a:pPr lvl="1"/>
            <a:r>
              <a:rPr lang="en-US" dirty="0"/>
              <a:t>Units: unit-less (ratio, percent of normal)</a:t>
            </a:r>
          </a:p>
          <a:p>
            <a:pPr marL="91440" fontAlgn="auto">
              <a:spcAft>
                <a:spcPts val="0"/>
              </a:spcAft>
              <a:defRPr/>
            </a:pPr>
            <a:r>
              <a:rPr lang="en-US" b="1" dirty="0"/>
              <a:t>Typical Presentation:</a:t>
            </a:r>
          </a:p>
          <a:p>
            <a:pPr lvl="1"/>
            <a:r>
              <a:rPr lang="en-US" dirty="0"/>
              <a:t>% of average (seasonal cumulative and monthly)</a:t>
            </a:r>
          </a:p>
          <a:p>
            <a:pPr marL="457200" lvl="1" indent="0">
              <a:buNone/>
            </a:pPr>
            <a:endParaRPr lang="en-US" dirty="0"/>
          </a:p>
          <a:p>
            <a:pPr marL="91440" lvl="1" fontAlgn="auto">
              <a:spcAft>
                <a:spcPts val="0"/>
              </a:spcAft>
              <a:defRPr/>
            </a:pPr>
            <a:endParaRPr lang="en-US" dirty="0"/>
          </a:p>
        </p:txBody>
      </p:sp>
    </p:spTree>
    <p:extLst>
      <p:ext uri="{BB962C8B-B14F-4D97-AF65-F5344CB8AC3E}">
        <p14:creationId xmlns:p14="http://schemas.microsoft.com/office/powerpoint/2010/main" val="270528862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ETa</a:t>
            </a:r>
            <a:r>
              <a:rPr lang="en-US" dirty="0"/>
              <a:t> – strengths and limitations</a:t>
            </a:r>
          </a:p>
        </p:txBody>
      </p:sp>
      <p:sp>
        <p:nvSpPr>
          <p:cNvPr id="3" name="Content Placeholder 2"/>
          <p:cNvSpPr>
            <a:spLocks noGrp="1"/>
          </p:cNvSpPr>
          <p:nvPr>
            <p:ph idx="1"/>
          </p:nvPr>
        </p:nvSpPr>
        <p:spPr/>
        <p:txBody>
          <a:bodyPr>
            <a:normAutofit/>
          </a:bodyPr>
          <a:lstStyle/>
          <a:p>
            <a:r>
              <a:rPr lang="en-US" dirty="0"/>
              <a:t>Strengths:</a:t>
            </a:r>
          </a:p>
          <a:p>
            <a:pPr lvl="1"/>
            <a:r>
              <a:rPr lang="en-US" dirty="0" err="1"/>
              <a:t>ETa</a:t>
            </a:r>
            <a:r>
              <a:rPr lang="en-US" dirty="0"/>
              <a:t> is a good indicator of crop yield in areas where crop is the dominant land cover, and pasture productivity in predominantly grassland covered areas</a:t>
            </a:r>
          </a:p>
          <a:p>
            <a:pPr lvl="1"/>
            <a:r>
              <a:rPr lang="en-US" dirty="0"/>
              <a:t>Is independent of various cropping assumptions (water holding capacity, planting dates) required by WRSI</a:t>
            </a:r>
          </a:p>
          <a:p>
            <a:pPr lvl="1"/>
            <a:r>
              <a:rPr lang="en-US" dirty="0"/>
              <a:t>Independent of errors associated with rainfall data</a:t>
            </a:r>
          </a:p>
          <a:p>
            <a:pPr lvl="1"/>
            <a:r>
              <a:rPr lang="en-US" dirty="0"/>
              <a:t>Useful measure of </a:t>
            </a:r>
            <a:r>
              <a:rPr lang="en-US" dirty="0" err="1"/>
              <a:t>ETa</a:t>
            </a:r>
            <a:r>
              <a:rPr lang="en-US" dirty="0"/>
              <a:t> over irrigated areas</a:t>
            </a:r>
          </a:p>
          <a:p>
            <a:pPr lvl="1"/>
            <a:endParaRPr lang="en-US" dirty="0"/>
          </a:p>
        </p:txBody>
      </p:sp>
    </p:spTree>
    <p:extLst>
      <p:ext uri="{BB962C8B-B14F-4D97-AF65-F5344CB8AC3E}">
        <p14:creationId xmlns:p14="http://schemas.microsoft.com/office/powerpoint/2010/main" val="125981695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ETa</a:t>
            </a:r>
            <a:r>
              <a:rPr lang="en-US" dirty="0"/>
              <a:t> – strengths and limitations</a:t>
            </a:r>
          </a:p>
        </p:txBody>
      </p:sp>
      <p:sp>
        <p:nvSpPr>
          <p:cNvPr id="3" name="Content Placeholder 2"/>
          <p:cNvSpPr>
            <a:spLocks noGrp="1"/>
          </p:cNvSpPr>
          <p:nvPr>
            <p:ph idx="1"/>
          </p:nvPr>
        </p:nvSpPr>
        <p:spPr>
          <a:xfrm>
            <a:off x="457200" y="1798320"/>
            <a:ext cx="8229600" cy="4754880"/>
          </a:xfrm>
        </p:spPr>
        <p:txBody>
          <a:bodyPr>
            <a:normAutofit/>
          </a:bodyPr>
          <a:lstStyle/>
          <a:p>
            <a:r>
              <a:rPr lang="en-US" dirty="0"/>
              <a:t>Limitations:</a:t>
            </a:r>
          </a:p>
          <a:p>
            <a:pPr lvl="1"/>
            <a:r>
              <a:rPr lang="en-US" dirty="0"/>
              <a:t>Periods of accumulation may not coincide with cropping periods. </a:t>
            </a:r>
          </a:p>
          <a:p>
            <a:pPr lvl="1"/>
            <a:r>
              <a:rPr lang="en-US" dirty="0"/>
              <a:t>Anomaly image may not relate to the same growing phenology stage</a:t>
            </a:r>
          </a:p>
          <a:p>
            <a:pPr lvl="1"/>
            <a:r>
              <a:rPr lang="en-US" dirty="0"/>
              <a:t>Susceptible to frequent or continuous cloud cover as it depends on (optical) land surface temperature (LST) estimates</a:t>
            </a:r>
          </a:p>
          <a:p>
            <a:pPr lvl="1"/>
            <a:endParaRPr lang="en-US" dirty="0"/>
          </a:p>
          <a:p>
            <a:pPr lvl="1"/>
            <a:endParaRPr lang="en-US" dirty="0"/>
          </a:p>
        </p:txBody>
      </p:sp>
    </p:spTree>
    <p:extLst>
      <p:ext uri="{BB962C8B-B14F-4D97-AF65-F5344CB8AC3E}">
        <p14:creationId xmlns:p14="http://schemas.microsoft.com/office/powerpoint/2010/main" val="212040787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t>Main products we will discuss</a:t>
            </a:r>
          </a:p>
        </p:txBody>
      </p:sp>
      <p:sp>
        <p:nvSpPr>
          <p:cNvPr id="35843" name="Content Placeholder 2"/>
          <p:cNvSpPr>
            <a:spLocks noGrp="1"/>
          </p:cNvSpPr>
          <p:nvPr>
            <p:ph idx="1"/>
          </p:nvPr>
        </p:nvSpPr>
        <p:spPr/>
        <p:txBody>
          <a:bodyPr/>
          <a:lstStyle/>
          <a:p>
            <a:pPr eaLnBrk="1" hangingPunct="1"/>
            <a:r>
              <a:rPr lang="en-US" dirty="0" err="1">
                <a:solidFill>
                  <a:schemeClr val="bg1">
                    <a:lumMod val="65000"/>
                  </a:schemeClr>
                </a:solidFill>
                <a:latin typeface="Candara" pitchFamily="34" charset="0"/>
              </a:rPr>
              <a:t>eVIIRS</a:t>
            </a:r>
            <a:r>
              <a:rPr lang="en-US" dirty="0">
                <a:solidFill>
                  <a:schemeClr val="bg1">
                    <a:lumMod val="65000"/>
                  </a:schemeClr>
                </a:solidFill>
                <a:latin typeface="Candara" pitchFamily="34" charset="0"/>
              </a:rPr>
              <a:t> NDVI ---------------------------------- Vegetation</a:t>
            </a:r>
          </a:p>
          <a:p>
            <a:pPr eaLnBrk="1" hangingPunct="1"/>
            <a:r>
              <a:rPr lang="en-US" dirty="0">
                <a:solidFill>
                  <a:schemeClr val="bg1">
                    <a:lumMod val="65000"/>
                  </a:schemeClr>
                </a:solidFill>
                <a:latin typeface="Candara" pitchFamily="34" charset="0"/>
              </a:rPr>
              <a:t>Eta ------------------- Crop Condition/Soil Moisture</a:t>
            </a:r>
          </a:p>
          <a:p>
            <a:pPr eaLnBrk="1" hangingPunct="1"/>
            <a:r>
              <a:rPr lang="en-US" b="1" dirty="0">
                <a:latin typeface="Candara" pitchFamily="34" charset="0"/>
              </a:rPr>
              <a:t>RFE/CHIRPS* -------------------------------------- Rainfall</a:t>
            </a:r>
          </a:p>
          <a:p>
            <a:pPr eaLnBrk="1" hangingPunct="1"/>
            <a:r>
              <a:rPr lang="en-US" dirty="0">
                <a:solidFill>
                  <a:schemeClr val="bg1">
                    <a:lumMod val="65000"/>
                  </a:schemeClr>
                </a:solidFill>
                <a:latin typeface="Candara" pitchFamily="34" charset="0"/>
              </a:rPr>
              <a:t>WRSI  -------------------------------------  Crop Condition</a:t>
            </a:r>
          </a:p>
          <a:p>
            <a:r>
              <a:rPr lang="en-US" dirty="0">
                <a:solidFill>
                  <a:schemeClr val="bg1">
                    <a:lumMod val="65000"/>
                  </a:schemeClr>
                </a:solidFill>
                <a:latin typeface="Candara" pitchFamily="34" charset="0"/>
              </a:rPr>
              <a:t>FLDAS -----------------------Snow/Water Availability</a:t>
            </a:r>
          </a:p>
        </p:txBody>
      </p:sp>
      <p:sp>
        <p:nvSpPr>
          <p:cNvPr id="3" name="Google Shape;170;g118addcb003_3_504">
            <a:extLst>
              <a:ext uri="{FF2B5EF4-FFF2-40B4-BE49-F238E27FC236}">
                <a16:creationId xmlns:a16="http://schemas.microsoft.com/office/drawing/2014/main" id="{39680408-100D-0719-E97C-5D016D9ADB17}"/>
              </a:ext>
            </a:extLst>
          </p:cNvPr>
          <p:cNvSpPr txBox="1"/>
          <p:nvPr/>
        </p:nvSpPr>
        <p:spPr>
          <a:xfrm>
            <a:off x="1066800" y="5153297"/>
            <a:ext cx="6658500" cy="58474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dirty="0"/>
              <a:t>* </a:t>
            </a:r>
            <a:r>
              <a:rPr lang="en-US" sz="1600" dirty="0"/>
              <a:t>Presented during the “new products” rotation on Thursday 4 May.</a:t>
            </a:r>
            <a:endParaRPr sz="1600" dirty="0"/>
          </a:p>
        </p:txBody>
      </p:sp>
    </p:spTree>
    <p:extLst>
      <p:ext uri="{BB962C8B-B14F-4D97-AF65-F5344CB8AC3E}">
        <p14:creationId xmlns:p14="http://schemas.microsoft.com/office/powerpoint/2010/main" val="32145209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b="1" dirty="0">
                <a:ea typeface="ＭＳ Ｐゴシック" pitchFamily="34" charset="-128"/>
                <a:cs typeface="Arial" pitchFamily="34" charset="0"/>
              </a:rPr>
              <a:t>Rainfall Monitoring – 2 Primary Sources</a:t>
            </a:r>
          </a:p>
        </p:txBody>
      </p:sp>
      <p:sp>
        <p:nvSpPr>
          <p:cNvPr id="3" name="Rectangle 3"/>
          <p:cNvSpPr>
            <a:spLocks noGrp="1" noChangeArrowheads="1"/>
          </p:cNvSpPr>
          <p:nvPr>
            <p:ph idx="1"/>
          </p:nvPr>
        </p:nvSpPr>
        <p:spPr>
          <a:prstGeom prst="rect">
            <a:avLst/>
          </a:prstGeom>
        </p:spPr>
        <p:txBody>
          <a:bodyPr>
            <a:normAutofit lnSpcReduction="10000"/>
          </a:bodyPr>
          <a:lstStyle/>
          <a:p>
            <a:pPr marL="0" indent="0">
              <a:buNone/>
              <a:defRPr/>
            </a:pPr>
            <a:r>
              <a:rPr lang="en-US" sz="2400" dirty="0">
                <a:latin typeface="Tw Cen MT" panose="020B0602020104020603" pitchFamily="34" charset="0"/>
                <a:cs typeface="Arial" pitchFamily="34" charset="0"/>
              </a:rPr>
              <a:t>1)  NOAA CPC/Rainfall Estimates (RFE2.0)</a:t>
            </a:r>
          </a:p>
          <a:p>
            <a:pPr lvl="1">
              <a:defRPr/>
            </a:pPr>
            <a:r>
              <a:rPr lang="en-US" sz="2100" dirty="0">
                <a:latin typeface="Tw Cen MT" panose="020B0602020104020603" pitchFamily="34" charset="0"/>
                <a:cs typeface="Arial" pitchFamily="34" charset="0"/>
              </a:rPr>
              <a:t>Coverage: Africa, South/Central Asia</a:t>
            </a:r>
          </a:p>
          <a:p>
            <a:pPr lvl="1">
              <a:defRPr/>
            </a:pPr>
            <a:r>
              <a:rPr lang="en-US" sz="2000" dirty="0">
                <a:latin typeface="Tw Cen MT" panose="020B0602020104020603" pitchFamily="34" charset="0"/>
                <a:cs typeface="Arial" pitchFamily="34" charset="0"/>
              </a:rPr>
              <a:t>RFE 2.0 (daily estimates) from 2001-present</a:t>
            </a:r>
          </a:p>
          <a:p>
            <a:pPr lvl="2">
              <a:defRPr/>
            </a:pPr>
            <a:r>
              <a:rPr lang="en-US" sz="1800" dirty="0">
                <a:latin typeface="Tw Cen MT" panose="020B0602020104020603" pitchFamily="34" charset="0"/>
                <a:cs typeface="Arial" pitchFamily="34" charset="0"/>
              </a:rPr>
              <a:t>GOES/Global Precipitation Index (GPI) from Infra-red cold cloud duration)</a:t>
            </a:r>
          </a:p>
          <a:p>
            <a:pPr lvl="2">
              <a:defRPr/>
            </a:pPr>
            <a:r>
              <a:rPr lang="en-US" sz="1800" dirty="0">
                <a:latin typeface="Tw Cen MT" panose="020B0602020104020603" pitchFamily="34" charset="0"/>
                <a:cs typeface="Arial" pitchFamily="34" charset="0"/>
              </a:rPr>
              <a:t>Incorporation of microwave from AMSU-B and SSM/I</a:t>
            </a:r>
          </a:p>
          <a:p>
            <a:pPr lvl="2">
              <a:defRPr/>
            </a:pPr>
            <a:r>
              <a:rPr lang="en-US" sz="1800" dirty="0">
                <a:latin typeface="Tw Cen MT" panose="020B0602020104020603" pitchFamily="34" charset="0"/>
                <a:cs typeface="Arial" pitchFamily="34" charset="0"/>
              </a:rPr>
              <a:t>Incorporation of GTS rain gauge data</a:t>
            </a:r>
          </a:p>
          <a:p>
            <a:pPr>
              <a:defRPr/>
            </a:pPr>
            <a:endParaRPr lang="en-US" sz="2600" dirty="0">
              <a:latin typeface="Tw Cen MT" panose="020B0602020104020603" pitchFamily="34" charset="0"/>
              <a:cs typeface="Arial" pitchFamily="34" charset="0"/>
            </a:endParaRPr>
          </a:p>
          <a:p>
            <a:pPr marL="0" indent="0">
              <a:buNone/>
              <a:defRPr/>
            </a:pPr>
            <a:r>
              <a:rPr lang="en-US" sz="2600" dirty="0">
                <a:latin typeface="Tw Cen MT" panose="020B0602020104020603" pitchFamily="34" charset="0"/>
                <a:cs typeface="Arial" pitchFamily="34" charset="0"/>
              </a:rPr>
              <a:t>2)  CHIRPS (Climate Hazards InfraRed Precipitation with Stations)</a:t>
            </a:r>
          </a:p>
          <a:p>
            <a:pPr lvl="1">
              <a:defRPr/>
            </a:pPr>
            <a:r>
              <a:rPr lang="en-US" sz="2100" dirty="0">
                <a:latin typeface="Tw Cen MT" panose="020B0602020104020603" pitchFamily="34" charset="0"/>
                <a:cs typeface="Arial" pitchFamily="34" charset="0"/>
              </a:rPr>
              <a:t>Coverage: Quasi-global: 50 deg N to 50 deg S</a:t>
            </a:r>
          </a:p>
          <a:p>
            <a:pPr lvl="1">
              <a:defRPr/>
            </a:pPr>
            <a:r>
              <a:rPr lang="en-US" sz="2100" dirty="0">
                <a:latin typeface="Tw Cen MT" panose="020B0602020104020603" pitchFamily="34" charset="0"/>
                <a:cs typeface="Arial" pitchFamily="34" charset="0"/>
              </a:rPr>
              <a:t>CHIRPS 2.0 (</a:t>
            </a:r>
            <a:r>
              <a:rPr lang="en-US" sz="2100" dirty="0" err="1">
                <a:latin typeface="Tw Cen MT" panose="020B0602020104020603" pitchFamily="34" charset="0"/>
                <a:cs typeface="Arial" pitchFamily="34" charset="0"/>
              </a:rPr>
              <a:t>pentadal</a:t>
            </a:r>
            <a:r>
              <a:rPr lang="en-US" sz="2100" dirty="0">
                <a:latin typeface="Tw Cen MT" panose="020B0602020104020603" pitchFamily="34" charset="0"/>
                <a:cs typeface="Arial" pitchFamily="34" charset="0"/>
              </a:rPr>
              <a:t> estimates) 1981-present</a:t>
            </a:r>
          </a:p>
          <a:p>
            <a:pPr lvl="2">
              <a:defRPr/>
            </a:pPr>
            <a:r>
              <a:rPr lang="en-US" sz="1700" dirty="0" err="1">
                <a:latin typeface="Tw Cen MT" panose="020B0602020104020603" pitchFamily="34" charset="0"/>
                <a:cs typeface="Arial" pitchFamily="34" charset="0"/>
              </a:rPr>
              <a:t>CHPClim</a:t>
            </a:r>
            <a:r>
              <a:rPr lang="en-US" sz="1700" dirty="0">
                <a:latin typeface="Tw Cen MT" panose="020B0602020104020603" pitchFamily="34" charset="0"/>
                <a:cs typeface="Arial" pitchFamily="34" charset="0"/>
              </a:rPr>
              <a:t> monthly rainfall long-term averages</a:t>
            </a:r>
          </a:p>
          <a:p>
            <a:pPr lvl="2">
              <a:defRPr/>
            </a:pPr>
            <a:r>
              <a:rPr lang="en-US" sz="1700" dirty="0">
                <a:latin typeface="Tw Cen MT" panose="020B0602020104020603" pitchFamily="34" charset="0"/>
                <a:cs typeface="Arial" pitchFamily="34" charset="0"/>
              </a:rPr>
              <a:t>Cloud top temperatures (Satellite thermal-infrared data from NOAA)</a:t>
            </a:r>
          </a:p>
          <a:p>
            <a:pPr lvl="2">
              <a:defRPr/>
            </a:pPr>
            <a:r>
              <a:rPr lang="en-US" sz="1700" dirty="0">
                <a:latin typeface="Tw Cen MT" panose="020B0602020104020603" pitchFamily="34" charset="0"/>
                <a:cs typeface="Arial" pitchFamily="34" charset="0"/>
              </a:rPr>
              <a:t>Rain gauge data from a variety of sources</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Rainfall Estimation: Basic Assumptions</a:t>
            </a:r>
          </a:p>
        </p:txBody>
      </p:sp>
      <p:sp>
        <p:nvSpPr>
          <p:cNvPr id="3" name="Content Placeholder 2"/>
          <p:cNvSpPr>
            <a:spLocks noGrp="1"/>
          </p:cNvSpPr>
          <p:nvPr>
            <p:ph idx="1"/>
          </p:nvPr>
        </p:nvSpPr>
        <p:spPr/>
        <p:txBody>
          <a:bodyPr rtlCol="0">
            <a:normAutofit/>
          </a:bodyPr>
          <a:lstStyle/>
          <a:p>
            <a:pPr marL="548640" indent="-457200" eaLnBrk="1" fontAlgn="auto" hangingPunct="1">
              <a:spcAft>
                <a:spcPts val="0"/>
              </a:spcAft>
              <a:buFont typeface="Arial" panose="020B0604020202020204" pitchFamily="34" charset="0"/>
              <a:buChar char="•"/>
              <a:defRPr/>
            </a:pPr>
            <a:r>
              <a:rPr lang="en-US" sz="2800" dirty="0">
                <a:latin typeface="Tw Cen MT" panose="020B0602020104020603" pitchFamily="34" charset="77"/>
              </a:rPr>
              <a:t>Much of the rainfall in the tropics comes mainly from </a:t>
            </a:r>
            <a:r>
              <a:rPr lang="en-US" sz="2800" b="1" i="1" dirty="0">
                <a:latin typeface="Tw Cen MT" panose="020B0602020104020603" pitchFamily="34" charset="77"/>
              </a:rPr>
              <a:t>convective storm clouds</a:t>
            </a:r>
          </a:p>
          <a:p>
            <a:pPr marL="548640" indent="-457200" eaLnBrk="1" fontAlgn="auto" hangingPunct="1">
              <a:spcAft>
                <a:spcPts val="0"/>
              </a:spcAft>
              <a:buFont typeface="Arial" panose="020B0604020202020204" pitchFamily="34" charset="0"/>
              <a:buChar char="•"/>
              <a:defRPr/>
            </a:pPr>
            <a:r>
              <a:rPr lang="en-US" sz="2800" dirty="0">
                <a:latin typeface="Tw Cen MT" panose="020B0602020104020603" pitchFamily="34" charset="77"/>
              </a:rPr>
              <a:t>These </a:t>
            </a:r>
            <a:r>
              <a:rPr lang="en-US" sz="2800" b="1" i="1" dirty="0">
                <a:latin typeface="Tw Cen MT" panose="020B0602020104020603" pitchFamily="34" charset="77"/>
              </a:rPr>
              <a:t>clouds precipitate</a:t>
            </a:r>
            <a:r>
              <a:rPr lang="en-US" sz="2800" dirty="0">
                <a:latin typeface="Tw Cen MT" panose="020B0602020104020603" pitchFamily="34" charset="77"/>
              </a:rPr>
              <a:t> when their tops have reached a </a:t>
            </a:r>
            <a:r>
              <a:rPr lang="en-US" sz="2800" b="1" i="1" dirty="0">
                <a:latin typeface="Tw Cen MT" panose="020B0602020104020603" pitchFamily="34" charset="77"/>
              </a:rPr>
              <a:t>certain optimal temperature</a:t>
            </a:r>
            <a:r>
              <a:rPr lang="en-US" sz="2800" dirty="0">
                <a:latin typeface="Tw Cen MT" panose="020B0602020104020603" pitchFamily="34" charset="77"/>
              </a:rPr>
              <a:t> or </a:t>
            </a:r>
            <a:r>
              <a:rPr lang="en-US" sz="2800" b="1" i="1" dirty="0">
                <a:latin typeface="Tw Cen MT" panose="020B0602020104020603" pitchFamily="34" charset="77"/>
              </a:rPr>
              <a:t>height</a:t>
            </a:r>
          </a:p>
          <a:p>
            <a:pPr marL="548640" indent="-457200" eaLnBrk="1" fontAlgn="auto" hangingPunct="1">
              <a:spcAft>
                <a:spcPts val="0"/>
              </a:spcAft>
              <a:buFont typeface="Arial" panose="020B0604020202020204" pitchFamily="34" charset="0"/>
              <a:buChar char="•"/>
              <a:defRPr/>
            </a:pPr>
            <a:r>
              <a:rPr lang="en-US" sz="2800" dirty="0">
                <a:latin typeface="Tw Cen MT" panose="020B0602020104020603" pitchFamily="34" charset="77"/>
              </a:rPr>
              <a:t>The </a:t>
            </a:r>
            <a:r>
              <a:rPr lang="en-US" sz="2800" b="1" i="1" dirty="0">
                <a:latin typeface="Tw Cen MT" panose="020B0602020104020603" pitchFamily="34" charset="77"/>
              </a:rPr>
              <a:t>cloud top temperature (related to height) </a:t>
            </a:r>
            <a:r>
              <a:rPr lang="en-US" sz="2800" dirty="0">
                <a:latin typeface="Tw Cen MT" panose="020B0602020104020603" pitchFamily="34" charset="77"/>
              </a:rPr>
              <a:t>can be computed from satellite infra-red (IR) images derived from </a:t>
            </a:r>
            <a:r>
              <a:rPr lang="en-US" sz="2800" b="1" i="1" dirty="0">
                <a:latin typeface="Tw Cen MT" panose="020B0602020104020603" pitchFamily="34" charset="77"/>
              </a:rPr>
              <a:t>observational</a:t>
            </a:r>
            <a:r>
              <a:rPr lang="en-US" sz="2800" dirty="0">
                <a:latin typeface="Tw Cen MT" panose="020B0602020104020603" pitchFamily="34" charset="77"/>
              </a:rPr>
              <a:t> data</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62000" y="1524000"/>
            <a:ext cx="81645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3"/>
          <p:cNvSpPr>
            <a:spLocks noChangeArrowheads="1"/>
          </p:cNvSpPr>
          <p:nvPr/>
        </p:nvSpPr>
        <p:spPr bwMode="auto">
          <a:xfrm>
            <a:off x="451585" y="2057400"/>
            <a:ext cx="8229600" cy="2971800"/>
          </a:xfrm>
          <a:prstGeom prst="rect">
            <a:avLst/>
          </a:prstGeom>
          <a:noFill/>
          <a:ln w="12700">
            <a:noFill/>
            <a:miter lim="800000"/>
            <a:headEnd/>
            <a:tailEnd/>
          </a:ln>
        </p:spPr>
        <p:txBody>
          <a:bodyPr lIns="90488" tIns="44450" rIns="90488" bIns="44450"/>
          <a:lstStyle/>
          <a:p>
            <a:pPr marL="342900" indent="-342900">
              <a:lnSpc>
                <a:spcPct val="90000"/>
              </a:lnSpc>
              <a:spcBef>
                <a:spcPct val="20000"/>
              </a:spcBef>
              <a:buFontTx/>
              <a:buChar char="•"/>
            </a:pPr>
            <a:r>
              <a:rPr lang="en-US" altLang="en-US" sz="2100" dirty="0">
                <a:latin typeface="Tw Cen MT" panose="020B0602020104020603" pitchFamily="34" charset="0"/>
              </a:rPr>
              <a:t>Timing of the </a:t>
            </a:r>
            <a:r>
              <a:rPr lang="en-US" altLang="en-US" sz="2100" dirty="0" err="1">
                <a:latin typeface="Tw Cen MT" panose="020B0602020104020603" pitchFamily="34" charset="0"/>
              </a:rPr>
              <a:t>Agroclimatological</a:t>
            </a:r>
            <a:r>
              <a:rPr lang="en-US" altLang="en-US" sz="2100" dirty="0">
                <a:latin typeface="Tw Cen MT" panose="020B0602020104020603" pitchFamily="34" charset="0"/>
              </a:rPr>
              <a:t> monitoring cycle</a:t>
            </a:r>
          </a:p>
          <a:p>
            <a:pPr marL="342900" indent="-342900">
              <a:lnSpc>
                <a:spcPct val="90000"/>
              </a:lnSpc>
              <a:spcBef>
                <a:spcPct val="20000"/>
              </a:spcBef>
              <a:buFontTx/>
              <a:buChar char="•"/>
            </a:pPr>
            <a:r>
              <a:rPr lang="en-US" altLang="en-US" sz="2100" dirty="0">
                <a:latin typeface="Tw Cen MT" panose="020B0602020104020603" pitchFamily="34" charset="0"/>
              </a:rPr>
              <a:t>Products and tools used in monitoring and developing assumptions</a:t>
            </a:r>
          </a:p>
          <a:p>
            <a:pPr marL="342900" indent="-342900">
              <a:lnSpc>
                <a:spcPct val="90000"/>
              </a:lnSpc>
              <a:spcBef>
                <a:spcPct val="20000"/>
              </a:spcBef>
              <a:buFontTx/>
              <a:buChar char="•"/>
            </a:pPr>
            <a:endParaRPr lang="en-US" altLang="en-US" sz="2100" dirty="0">
              <a:latin typeface="Tw Cen MT" panose="020B0602020104020603" pitchFamily="34" charset="0"/>
            </a:endParaRPr>
          </a:p>
        </p:txBody>
      </p:sp>
      <p:sp>
        <p:nvSpPr>
          <p:cNvPr id="2" name="Title 1"/>
          <p:cNvSpPr>
            <a:spLocks noGrp="1"/>
          </p:cNvSpPr>
          <p:nvPr>
            <p:ph type="title"/>
          </p:nvPr>
        </p:nvSpPr>
        <p:spPr/>
        <p:txBody>
          <a:bodyPr/>
          <a:lstStyle/>
          <a:p>
            <a:r>
              <a:rPr lang="en-US" dirty="0"/>
              <a:t>What’s Covered</a:t>
            </a:r>
          </a:p>
        </p:txBody>
      </p:sp>
    </p:spTree>
    <p:extLst>
      <p:ext uri="{BB962C8B-B14F-4D97-AF65-F5344CB8AC3E}">
        <p14:creationId xmlns:p14="http://schemas.microsoft.com/office/powerpoint/2010/main" val="13636563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56" y="2362200"/>
            <a:ext cx="7907488" cy="3531081"/>
          </a:xfrm>
          <a:prstGeom prst="rect">
            <a:avLst/>
          </a:prstGeom>
        </p:spPr>
      </p:pic>
      <p:sp>
        <p:nvSpPr>
          <p:cNvPr id="59394" name="Title 1"/>
          <p:cNvSpPr>
            <a:spLocks noGrp="1"/>
          </p:cNvSpPr>
          <p:nvPr>
            <p:ph type="title"/>
          </p:nvPr>
        </p:nvSpPr>
        <p:spPr/>
        <p:txBody>
          <a:bodyPr/>
          <a:lstStyle/>
          <a:p>
            <a:pPr eaLnBrk="1" hangingPunct="1"/>
            <a:r>
              <a:rPr lang="en-US" dirty="0"/>
              <a:t>GOES Precipitation Index Technique</a:t>
            </a:r>
          </a:p>
        </p:txBody>
      </p:sp>
      <p:sp>
        <p:nvSpPr>
          <p:cNvPr id="3" name="Content Placeholder 2"/>
          <p:cNvSpPr>
            <a:spLocks noGrp="1"/>
          </p:cNvSpPr>
          <p:nvPr>
            <p:ph idx="1"/>
          </p:nvPr>
        </p:nvSpPr>
        <p:spPr>
          <a:xfrm>
            <a:off x="228600" y="1447800"/>
            <a:ext cx="8030444" cy="838200"/>
          </a:xfrm>
        </p:spPr>
        <p:txBody>
          <a:bodyPr rtlCol="0">
            <a:normAutofit lnSpcReduction="10000"/>
          </a:bodyPr>
          <a:lstStyle/>
          <a:p>
            <a:pPr marL="91440" eaLnBrk="1" fontAlgn="auto" hangingPunct="1">
              <a:spcAft>
                <a:spcPts val="0"/>
              </a:spcAft>
              <a:defRPr/>
            </a:pPr>
            <a:r>
              <a:rPr lang="en-US" sz="2800" dirty="0">
                <a:latin typeface="Tw Cen MT" panose="020B0602020104020603" pitchFamily="34" charset="77"/>
              </a:rPr>
              <a:t>Cold cloud duration threshold (235K or -38deg. C)</a:t>
            </a:r>
          </a:p>
          <a:p>
            <a:pPr marL="91440" eaLnBrk="1" fontAlgn="auto" hangingPunct="1">
              <a:spcAft>
                <a:spcPts val="0"/>
              </a:spcAft>
              <a:defRPr/>
            </a:pPr>
            <a:r>
              <a:rPr lang="en-US" sz="2800" dirty="0">
                <a:latin typeface="Tw Cen MT" panose="020B0602020104020603" pitchFamily="34" charset="77"/>
              </a:rPr>
              <a:t>Assumed rate of 3 mm/hour</a:t>
            </a:r>
          </a:p>
        </p:txBody>
      </p:sp>
      <p:sp>
        <p:nvSpPr>
          <p:cNvPr id="5" name="Line 5"/>
          <p:cNvSpPr>
            <a:spLocks noChangeShapeType="1"/>
          </p:cNvSpPr>
          <p:nvPr/>
        </p:nvSpPr>
        <p:spPr bwMode="auto">
          <a:xfrm>
            <a:off x="990600" y="4038600"/>
            <a:ext cx="6781800" cy="0"/>
          </a:xfrm>
          <a:prstGeom prst="line">
            <a:avLst/>
          </a:prstGeom>
          <a:noFill/>
          <a:ln w="50800">
            <a:solidFill>
              <a:srgbClr val="FC0128"/>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sz="4000" b="0" i="0" u="none" strike="noStrike" kern="0" cap="none" spc="0" normalizeH="0" baseline="0" noProof="0">
              <a:ln>
                <a:noFill/>
              </a:ln>
              <a:solidFill>
                <a:srgbClr val="000000"/>
              </a:solidFill>
              <a:effectLst/>
              <a:uLnTx/>
              <a:uFillTx/>
              <a:latin typeface="Arial" pitchFamily="34" charset="0"/>
            </a:endParaRPr>
          </a:p>
        </p:txBody>
      </p:sp>
    </p:spTree>
    <p:extLst>
      <p:ext uri="{BB962C8B-B14F-4D97-AF65-F5344CB8AC3E}">
        <p14:creationId xmlns:p14="http://schemas.microsoft.com/office/powerpoint/2010/main" val="415209439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NOAA RFE: Microwave Inputs (SSM/I &amp; AMSU-B)</a:t>
            </a:r>
          </a:p>
        </p:txBody>
      </p:sp>
      <p:sp>
        <p:nvSpPr>
          <p:cNvPr id="3" name="Content Placeholder 2"/>
          <p:cNvSpPr>
            <a:spLocks noGrp="1"/>
          </p:cNvSpPr>
          <p:nvPr>
            <p:ph idx="1"/>
          </p:nvPr>
        </p:nvSpPr>
        <p:spPr/>
        <p:txBody>
          <a:bodyPr rtlCol="0">
            <a:noAutofit/>
          </a:bodyPr>
          <a:lstStyle/>
          <a:p>
            <a:pPr marL="0" indent="0" eaLnBrk="1" fontAlgn="auto" hangingPunct="1">
              <a:spcAft>
                <a:spcPts val="0"/>
              </a:spcAft>
              <a:buNone/>
              <a:defRPr/>
            </a:pPr>
            <a:r>
              <a:rPr lang="en-US" b="1" dirty="0">
                <a:latin typeface="Tw Cen MT"/>
              </a:rPr>
              <a:t>SSM/I (stratospheric sounding microwave/imager)</a:t>
            </a:r>
          </a:p>
          <a:p>
            <a:pPr eaLnBrk="1" fontAlgn="auto" hangingPunct="1">
              <a:spcAft>
                <a:spcPts val="0"/>
              </a:spcAft>
              <a:defRPr/>
            </a:pPr>
            <a:r>
              <a:rPr lang="en-US" sz="2000" dirty="0">
                <a:latin typeface="Tw Cen MT"/>
              </a:rPr>
              <a:t>2 instruments estimate precipitation daily at ~6 hourly frequency</a:t>
            </a:r>
          </a:p>
          <a:p>
            <a:pPr eaLnBrk="1" fontAlgn="auto" hangingPunct="1">
              <a:spcAft>
                <a:spcPts val="0"/>
              </a:spcAft>
              <a:defRPr/>
            </a:pPr>
            <a:r>
              <a:rPr lang="en-US" sz="2000" dirty="0">
                <a:latin typeface="Tw Cen MT"/>
              </a:rPr>
              <a:t>Tends to sharply overestimate detected convective rainfall</a:t>
            </a:r>
          </a:p>
          <a:p>
            <a:pPr eaLnBrk="1" fontAlgn="auto" hangingPunct="1">
              <a:spcAft>
                <a:spcPts val="0"/>
              </a:spcAft>
              <a:defRPr/>
            </a:pPr>
            <a:r>
              <a:rPr lang="en-US" sz="2000" dirty="0">
                <a:latin typeface="Tw Cen MT"/>
              </a:rPr>
              <a:t>Fails to catch other rainfall in temporal gaps</a:t>
            </a:r>
          </a:p>
          <a:p>
            <a:pPr marL="0" indent="0" eaLnBrk="1" fontAlgn="auto" hangingPunct="1">
              <a:spcAft>
                <a:spcPts val="0"/>
              </a:spcAft>
              <a:buNone/>
              <a:defRPr/>
            </a:pPr>
            <a:endParaRPr lang="en-US" b="1" dirty="0">
              <a:latin typeface="Tw Cen MT"/>
            </a:endParaRPr>
          </a:p>
          <a:p>
            <a:pPr marL="0" indent="0" eaLnBrk="1" fontAlgn="auto" hangingPunct="1">
              <a:spcAft>
                <a:spcPts val="0"/>
              </a:spcAft>
              <a:buNone/>
              <a:defRPr/>
            </a:pPr>
            <a:r>
              <a:rPr lang="en-US" b="1" dirty="0">
                <a:latin typeface="Tw Cen MT"/>
              </a:rPr>
              <a:t>AMSU-B  (advanced microwave sounder)</a:t>
            </a:r>
          </a:p>
          <a:p>
            <a:pPr eaLnBrk="1" fontAlgn="auto" hangingPunct="1">
              <a:spcAft>
                <a:spcPts val="0"/>
              </a:spcAft>
              <a:defRPr/>
            </a:pPr>
            <a:r>
              <a:rPr lang="en-US" sz="2000" dirty="0">
                <a:latin typeface="Tw Cen MT"/>
              </a:rPr>
              <a:t>Data available 4 times daily, staggered temporally</a:t>
            </a:r>
          </a:p>
          <a:p>
            <a:pPr eaLnBrk="1" fontAlgn="auto" hangingPunct="1">
              <a:spcAft>
                <a:spcPts val="0"/>
              </a:spcAft>
              <a:defRPr/>
            </a:pPr>
            <a:r>
              <a:rPr lang="en-US" sz="2000" dirty="0">
                <a:latin typeface="Tw Cen MT"/>
              </a:rPr>
              <a:t>Tends to overestimate most precipitation, but does well with highly convective systems</a:t>
            </a:r>
          </a:p>
          <a:p>
            <a:pPr eaLnBrk="1" fontAlgn="auto" hangingPunct="1">
              <a:spcAft>
                <a:spcPts val="0"/>
              </a:spcAft>
              <a:defRPr/>
            </a:pPr>
            <a:r>
              <a:rPr lang="en-US" sz="2000" dirty="0">
                <a:latin typeface="Tw Cen MT"/>
              </a:rPr>
              <a:t>Pre-processing of data; conversion from HDF format and resampling to 0.1 </a:t>
            </a:r>
            <a:r>
              <a:rPr lang="en-US" sz="2000" dirty="0" err="1">
                <a:latin typeface="Tw Cen MT"/>
              </a:rPr>
              <a:t>deg</a:t>
            </a:r>
            <a:r>
              <a:rPr lang="en-US" sz="2000" dirty="0">
                <a:latin typeface="Tw Cen MT"/>
              </a:rPr>
              <a:t> resolution</a:t>
            </a:r>
          </a:p>
        </p:txBody>
      </p:sp>
    </p:spTree>
    <p:extLst>
      <p:ext uri="{BB962C8B-B14F-4D97-AF65-F5344CB8AC3E}">
        <p14:creationId xmlns:p14="http://schemas.microsoft.com/office/powerpoint/2010/main" val="416892325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9" y="0"/>
            <a:ext cx="2543333" cy="3383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267" y="0"/>
            <a:ext cx="2543333" cy="3383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 y="3474720"/>
            <a:ext cx="2543333" cy="3383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267" y="3474720"/>
            <a:ext cx="2537460" cy="3383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1645920"/>
            <a:ext cx="3758222" cy="4754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5334000" y="685800"/>
            <a:ext cx="3581400" cy="861774"/>
          </a:xfrm>
          <a:prstGeom prst="rect">
            <a:avLst/>
          </a:prstGeom>
          <a:noFill/>
        </p:spPr>
        <p:txBody>
          <a:bodyPr wrap="square" rtlCol="0">
            <a:spAutoFit/>
          </a:bodyPr>
          <a:lstStyle/>
          <a:p>
            <a:pPr algn="ctr"/>
            <a:r>
              <a:rPr lang="en-US" sz="2000" b="1" dirty="0">
                <a:latin typeface="Tw Cen MT"/>
              </a:rPr>
              <a:t>Synergy of Outputs for</a:t>
            </a:r>
          </a:p>
          <a:p>
            <a:pPr algn="ctr"/>
            <a:r>
              <a:rPr lang="en-US" sz="2000" b="1" dirty="0">
                <a:latin typeface="Tw Cen MT"/>
              </a:rPr>
              <a:t>Final Product </a:t>
            </a:r>
          </a:p>
        </p:txBody>
      </p:sp>
    </p:spTree>
    <p:extLst>
      <p:ext uri="{BB962C8B-B14F-4D97-AF65-F5344CB8AC3E}">
        <p14:creationId xmlns:p14="http://schemas.microsoft.com/office/powerpoint/2010/main" val="8084200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RFE2: Characteristics</a:t>
            </a:r>
          </a:p>
        </p:txBody>
      </p:sp>
      <p:sp>
        <p:nvSpPr>
          <p:cNvPr id="3" name="Content Placeholder 2"/>
          <p:cNvSpPr>
            <a:spLocks noGrp="1"/>
          </p:cNvSpPr>
          <p:nvPr>
            <p:ph idx="1"/>
          </p:nvPr>
        </p:nvSpPr>
        <p:spPr/>
        <p:txBody>
          <a:bodyPr rtlCol="0">
            <a:normAutofit/>
          </a:bodyPr>
          <a:lstStyle/>
          <a:p>
            <a:pPr marL="91440" eaLnBrk="1" fontAlgn="auto" hangingPunct="1">
              <a:spcAft>
                <a:spcPts val="0"/>
              </a:spcAft>
              <a:defRPr/>
            </a:pPr>
            <a:r>
              <a:rPr lang="en-US" sz="2000" b="1" dirty="0">
                <a:latin typeface="Tw Cen MT" panose="020B0602020104020603" pitchFamily="34" charset="77"/>
              </a:rPr>
              <a:t>Spatial: </a:t>
            </a:r>
          </a:p>
          <a:p>
            <a:pPr marL="91440" lvl="1" eaLnBrk="1" fontAlgn="auto" hangingPunct="1">
              <a:spcAft>
                <a:spcPts val="0"/>
              </a:spcAft>
              <a:defRPr/>
            </a:pPr>
            <a:r>
              <a:rPr lang="en-US" sz="2000" dirty="0">
                <a:latin typeface="Tw Cen MT" panose="020B0602020104020603" pitchFamily="34" charset="77"/>
              </a:rPr>
              <a:t>0.1 degree (~10km) pixel resolution</a:t>
            </a:r>
          </a:p>
          <a:p>
            <a:pPr marL="91440" lvl="1" eaLnBrk="1" fontAlgn="auto" hangingPunct="1">
              <a:spcAft>
                <a:spcPts val="0"/>
              </a:spcAft>
              <a:defRPr/>
            </a:pPr>
            <a:r>
              <a:rPr lang="en-US" sz="2000" dirty="0">
                <a:latin typeface="Tw Cen MT" panose="020B0602020104020603" pitchFamily="34" charset="77"/>
              </a:rPr>
              <a:t>Africa-wide coverage, Central and Southeast Asia</a:t>
            </a:r>
          </a:p>
          <a:p>
            <a:pPr marL="91440" eaLnBrk="1" fontAlgn="auto" hangingPunct="1">
              <a:spcAft>
                <a:spcPts val="0"/>
              </a:spcAft>
              <a:defRPr/>
            </a:pPr>
            <a:r>
              <a:rPr lang="en-US" sz="2000" b="1" dirty="0">
                <a:latin typeface="Tw Cen MT" panose="020B0602020104020603" pitchFamily="34" charset="77"/>
              </a:rPr>
              <a:t>Temporal:</a:t>
            </a:r>
          </a:p>
          <a:p>
            <a:pPr marL="91440" lvl="1" eaLnBrk="1" fontAlgn="auto" hangingPunct="1">
              <a:spcAft>
                <a:spcPts val="0"/>
              </a:spcAft>
              <a:defRPr/>
            </a:pPr>
            <a:r>
              <a:rPr lang="en-US" sz="2000" dirty="0">
                <a:latin typeface="Tw Cen MT" panose="020B0602020104020603" pitchFamily="34" charset="77"/>
              </a:rPr>
              <a:t>Daily estimates, summed to </a:t>
            </a:r>
            <a:r>
              <a:rPr lang="en-US" sz="2000" dirty="0" err="1">
                <a:latin typeface="Tw Cen MT" panose="020B0602020104020603" pitchFamily="34" charset="77"/>
              </a:rPr>
              <a:t>dekadal</a:t>
            </a:r>
            <a:r>
              <a:rPr lang="en-US" sz="2000" dirty="0">
                <a:latin typeface="Tw Cen MT" panose="020B0602020104020603" pitchFamily="34" charset="77"/>
              </a:rPr>
              <a:t> (10-day) totals</a:t>
            </a:r>
          </a:p>
          <a:p>
            <a:pPr marL="91440" lvl="1" eaLnBrk="1" fontAlgn="auto" hangingPunct="1">
              <a:spcAft>
                <a:spcPts val="0"/>
              </a:spcAft>
              <a:defRPr/>
            </a:pPr>
            <a:r>
              <a:rPr lang="en-US" sz="2000" dirty="0">
                <a:latin typeface="Tw Cen MT" panose="020B0602020104020603" pitchFamily="34" charset="77"/>
              </a:rPr>
              <a:t>2001-present</a:t>
            </a:r>
          </a:p>
          <a:p>
            <a:pPr marL="91440" eaLnBrk="1" fontAlgn="auto" hangingPunct="1">
              <a:spcAft>
                <a:spcPts val="0"/>
              </a:spcAft>
              <a:defRPr/>
            </a:pPr>
            <a:r>
              <a:rPr lang="en-US" sz="2000" b="1" dirty="0">
                <a:latin typeface="Tw Cen MT" panose="020B0602020104020603" pitchFamily="34" charset="77"/>
              </a:rPr>
              <a:t>Quantities:</a:t>
            </a:r>
          </a:p>
          <a:p>
            <a:pPr marL="91440" lvl="1" eaLnBrk="1" fontAlgn="auto" hangingPunct="1">
              <a:spcAft>
                <a:spcPts val="0"/>
              </a:spcAft>
              <a:defRPr/>
            </a:pPr>
            <a:r>
              <a:rPr lang="en-US" sz="2000" dirty="0">
                <a:latin typeface="Tw Cen MT" panose="020B0602020104020603" pitchFamily="34" charset="77"/>
              </a:rPr>
              <a:t>Units: mm</a:t>
            </a:r>
          </a:p>
          <a:p>
            <a:pPr marL="91440" eaLnBrk="1" fontAlgn="auto" hangingPunct="1">
              <a:spcAft>
                <a:spcPts val="0"/>
              </a:spcAft>
              <a:defRPr/>
            </a:pPr>
            <a:r>
              <a:rPr lang="en-US" sz="2000" b="1" dirty="0">
                <a:latin typeface="Tw Cen MT" panose="020B0602020104020603" pitchFamily="34" charset="77"/>
              </a:rPr>
              <a:t>Typical Presentation:</a:t>
            </a:r>
          </a:p>
          <a:p>
            <a:pPr marL="91440" lvl="1" eaLnBrk="1" fontAlgn="auto" hangingPunct="1">
              <a:spcAft>
                <a:spcPts val="0"/>
              </a:spcAft>
              <a:defRPr/>
            </a:pPr>
            <a:r>
              <a:rPr lang="en-US" sz="2000" dirty="0">
                <a:latin typeface="Tw Cen MT" panose="020B0602020104020603" pitchFamily="34" charset="77"/>
              </a:rPr>
              <a:t>Actual / Diff-Avg, </a:t>
            </a:r>
            <a:r>
              <a:rPr lang="en-US" sz="2000" dirty="0" err="1">
                <a:latin typeface="Tw Cen MT" panose="020B0602020104020603" pitchFamily="34" charset="77"/>
              </a:rPr>
              <a:t>Pct</a:t>
            </a:r>
            <a:r>
              <a:rPr lang="en-US" sz="2000" dirty="0">
                <a:latin typeface="Tw Cen MT" panose="020B0602020104020603" pitchFamily="34" charset="77"/>
              </a:rPr>
              <a:t>-Avg, time series graphs, 30-day rain/dry day</a:t>
            </a:r>
          </a:p>
          <a:p>
            <a:pPr marL="91440" eaLnBrk="1" fontAlgn="auto" hangingPunct="1">
              <a:spcAft>
                <a:spcPts val="0"/>
              </a:spcAft>
              <a:defRPr/>
            </a:pPr>
            <a:r>
              <a:rPr lang="en-US" sz="2000" b="1" dirty="0">
                <a:latin typeface="Tw Cen MT" panose="020B0602020104020603" pitchFamily="34" charset="77"/>
              </a:rPr>
              <a:t>Accuracy: </a:t>
            </a:r>
          </a:p>
          <a:p>
            <a:pPr marL="91440" lvl="1" eaLnBrk="1" fontAlgn="auto" hangingPunct="1">
              <a:spcAft>
                <a:spcPts val="0"/>
              </a:spcAft>
              <a:defRPr/>
            </a:pPr>
            <a:r>
              <a:rPr lang="en-US" sz="2000" dirty="0">
                <a:latin typeface="Tw Cen MT" panose="020B0602020104020603" pitchFamily="34" charset="77"/>
              </a:rPr>
              <a:t>Best estimates convective rainfall</a:t>
            </a:r>
          </a:p>
          <a:p>
            <a:pPr marL="91440" lvl="1" eaLnBrk="1" fontAlgn="auto" hangingPunct="1">
              <a:spcAft>
                <a:spcPts val="0"/>
              </a:spcAft>
              <a:defRPr/>
            </a:pPr>
            <a:r>
              <a:rPr lang="en-US" sz="2000" dirty="0">
                <a:latin typeface="Tw Cen MT" panose="020B0602020104020603" pitchFamily="34" charset="77"/>
              </a:rPr>
              <a:t>Good when rain gauges available via GTS</a:t>
            </a:r>
          </a:p>
        </p:txBody>
      </p:sp>
    </p:spTree>
    <p:extLst>
      <p:ext uri="{BB962C8B-B14F-4D97-AF65-F5344CB8AC3E}">
        <p14:creationId xmlns:p14="http://schemas.microsoft.com/office/powerpoint/2010/main" val="206552178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dirty="0"/>
              <a:t>RFE – strengths and limitations</a:t>
            </a:r>
          </a:p>
        </p:txBody>
      </p:sp>
      <p:sp>
        <p:nvSpPr>
          <p:cNvPr id="71683" name="Content Placeholder 2"/>
          <p:cNvSpPr>
            <a:spLocks noGrp="1"/>
          </p:cNvSpPr>
          <p:nvPr>
            <p:ph idx="1"/>
          </p:nvPr>
        </p:nvSpPr>
        <p:spPr/>
        <p:txBody>
          <a:bodyPr/>
          <a:lstStyle/>
          <a:p>
            <a:pPr eaLnBrk="1" hangingPunct="1"/>
            <a:r>
              <a:rPr lang="en-US" dirty="0"/>
              <a:t>Strengths:</a:t>
            </a:r>
          </a:p>
          <a:p>
            <a:pPr lvl="1" eaLnBrk="1" hangingPunct="1"/>
            <a:r>
              <a:rPr lang="en-US" dirty="0"/>
              <a:t>Provides good spatial representation of rainfall performance</a:t>
            </a:r>
          </a:p>
          <a:p>
            <a:pPr lvl="1" eaLnBrk="1" hangingPunct="1"/>
            <a:r>
              <a:rPr lang="en-US" dirty="0"/>
              <a:t>High native temporal resolution (daily): allows further analysis at a daily time step (e.g. dry spells) </a:t>
            </a:r>
          </a:p>
          <a:p>
            <a:pPr lvl="1" eaLnBrk="1" hangingPunct="1"/>
            <a:r>
              <a:rPr lang="en-US" dirty="0"/>
              <a:t>Can be improved after the final product using locally available rain gauge data</a:t>
            </a:r>
          </a:p>
          <a:p>
            <a:pPr lvl="1" eaLnBrk="1" hangingPunct="1"/>
            <a:endParaRPr lang="en-US" dirty="0"/>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1F0879-7065-034A-ABDF-95EF8DB3D2A0}"/>
              </a:ext>
            </a:extLst>
          </p:cNvPr>
          <p:cNvSpPr>
            <a:spLocks noGrp="1"/>
          </p:cNvSpPr>
          <p:nvPr>
            <p:ph type="title"/>
          </p:nvPr>
        </p:nvSpPr>
        <p:spPr/>
        <p:txBody>
          <a:bodyPr/>
          <a:lstStyle/>
          <a:p>
            <a:pPr eaLnBrk="1" hangingPunct="1"/>
            <a:r>
              <a:rPr lang="en-US" dirty="0"/>
              <a:t>RFE – strengths and limitations</a:t>
            </a:r>
          </a:p>
        </p:txBody>
      </p:sp>
      <p:sp>
        <p:nvSpPr>
          <p:cNvPr id="3" name="Content Placeholder 2"/>
          <p:cNvSpPr>
            <a:spLocks noGrp="1"/>
          </p:cNvSpPr>
          <p:nvPr>
            <p:ph idx="1"/>
          </p:nvPr>
        </p:nvSpPr>
        <p:spPr/>
        <p:txBody>
          <a:bodyPr rtlCol="0">
            <a:normAutofit/>
          </a:bodyPr>
          <a:lstStyle/>
          <a:p>
            <a:pPr marL="91440" eaLnBrk="1" fontAlgn="auto" hangingPunct="1">
              <a:spcAft>
                <a:spcPts val="0"/>
              </a:spcAft>
              <a:defRPr/>
            </a:pPr>
            <a:r>
              <a:rPr lang="en-US" dirty="0">
                <a:latin typeface="Tw Cen MT" panose="020B0602020104020603" pitchFamily="34" charset="77"/>
              </a:rPr>
              <a:t>Limitations:</a:t>
            </a:r>
          </a:p>
          <a:p>
            <a:pPr marL="91440" lvl="1" eaLnBrk="1" fontAlgn="auto" hangingPunct="1">
              <a:spcAft>
                <a:spcPts val="0"/>
              </a:spcAft>
              <a:defRPr/>
            </a:pPr>
            <a:r>
              <a:rPr lang="en-US" dirty="0">
                <a:latin typeface="Tw Cen MT" panose="020B0602020104020603" pitchFamily="34" charset="77"/>
              </a:rPr>
              <a:t>Cirrus clouds (cold and non-raining clouds)</a:t>
            </a:r>
          </a:p>
          <a:p>
            <a:pPr marL="91440" lvl="1" eaLnBrk="1" fontAlgn="auto" hangingPunct="1">
              <a:spcAft>
                <a:spcPts val="0"/>
              </a:spcAft>
              <a:defRPr/>
            </a:pPr>
            <a:r>
              <a:rPr lang="en-US" dirty="0">
                <a:latin typeface="Tw Cen MT" panose="020B0602020104020603" pitchFamily="34" charset="77"/>
              </a:rPr>
              <a:t>Coarse spatial resolution – misses very isolated storms</a:t>
            </a:r>
          </a:p>
          <a:p>
            <a:pPr marL="91440" lvl="1" eaLnBrk="1" fontAlgn="auto" hangingPunct="1">
              <a:spcAft>
                <a:spcPts val="0"/>
              </a:spcAft>
              <a:defRPr/>
            </a:pPr>
            <a:r>
              <a:rPr lang="en-US" dirty="0">
                <a:latin typeface="Tw Cen MT" panose="020B0602020104020603" pitchFamily="34" charset="77"/>
              </a:rPr>
              <a:t>Rainfall estimate may be biased where there are no rain gauges reporting on the GTS network</a:t>
            </a:r>
          </a:p>
          <a:p>
            <a:pPr marL="91440" lvl="1" eaLnBrk="1" fontAlgn="auto" hangingPunct="1">
              <a:spcAft>
                <a:spcPts val="0"/>
              </a:spcAft>
              <a:defRPr/>
            </a:pPr>
            <a:endParaRPr lang="en-US" dirty="0">
              <a:latin typeface="Tw Cen MT" panose="020B0602020104020603" pitchFamily="34" charset="77"/>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CHIRPS Process</a:t>
            </a:r>
          </a:p>
        </p:txBody>
      </p:sp>
      <p:sp>
        <p:nvSpPr>
          <p:cNvPr id="6" name="Content Placeholder 2"/>
          <p:cNvSpPr>
            <a:spLocks noGrp="1"/>
          </p:cNvSpPr>
          <p:nvPr>
            <p:ph idx="1"/>
          </p:nvPr>
        </p:nvSpPr>
        <p:spPr/>
        <p:txBody>
          <a:bodyPr rtlCol="0" anchor="b">
            <a:normAutofit/>
          </a:bodyPr>
          <a:lstStyle/>
          <a:p>
            <a:pPr marL="91440" eaLnBrk="1" fontAlgn="auto" hangingPunct="1">
              <a:spcAft>
                <a:spcPts val="0"/>
              </a:spcAft>
              <a:defRPr/>
            </a:pPr>
            <a:r>
              <a:rPr lang="en-US" dirty="0">
                <a:latin typeface="Tw Cen MT" panose="020B0602020104020603" pitchFamily="34" charset="77"/>
              </a:rPr>
              <a:t>Create historic precipitation climatology </a:t>
            </a:r>
            <a:r>
              <a:rPr lang="en-US" b="1" dirty="0" err="1">
                <a:latin typeface="Tw Cen MT" panose="020B0602020104020603" pitchFamily="34" charset="77"/>
              </a:rPr>
              <a:t>CHPclim</a:t>
            </a:r>
            <a:endParaRPr lang="en-US" b="1" i="1" dirty="0">
              <a:latin typeface="Tw Cen MT" panose="020B0602020104020603" pitchFamily="34" charset="77"/>
            </a:endParaRPr>
          </a:p>
          <a:p>
            <a:pPr marL="91440" eaLnBrk="1" fontAlgn="auto" hangingPunct="1">
              <a:spcAft>
                <a:spcPts val="0"/>
              </a:spcAft>
              <a:defRPr/>
            </a:pPr>
            <a:r>
              <a:rPr lang="en-US" dirty="0">
                <a:latin typeface="Tw Cen MT" panose="020B0602020104020603" pitchFamily="34" charset="77"/>
              </a:rPr>
              <a:t>Convert IR data to precipitation estimate </a:t>
            </a:r>
            <a:r>
              <a:rPr lang="en-US" b="1" dirty="0">
                <a:latin typeface="Tw Cen MT" panose="020B0602020104020603" pitchFamily="34" charset="77"/>
              </a:rPr>
              <a:t>IRP</a:t>
            </a:r>
          </a:p>
          <a:p>
            <a:pPr marL="91440" lvl="1" fontAlgn="auto">
              <a:spcAft>
                <a:spcPts val="0"/>
              </a:spcAft>
              <a:defRPr/>
            </a:pPr>
            <a:r>
              <a:rPr lang="en-US" b="1" dirty="0">
                <a:latin typeface="Tw Cen MT" panose="020B0602020104020603" pitchFamily="34" charset="77"/>
              </a:rPr>
              <a:t>IRP </a:t>
            </a:r>
            <a:r>
              <a:rPr lang="en-US" dirty="0">
                <a:latin typeface="Tw Cen MT" panose="020B0602020104020603" pitchFamily="34" charset="77"/>
              </a:rPr>
              <a:t>=</a:t>
            </a:r>
            <a:r>
              <a:rPr lang="en-US" b="1" i="1" dirty="0">
                <a:latin typeface="Tw Cen MT" panose="020B0602020104020603" pitchFamily="34" charset="77"/>
              </a:rPr>
              <a:t> </a:t>
            </a:r>
            <a:r>
              <a:rPr lang="en-US" dirty="0">
                <a:latin typeface="Tw Cen MT" panose="020B0602020104020603" pitchFamily="34" charset="77"/>
              </a:rPr>
              <a:t>b0 + b1 *(Cold Cloud Duration percent)</a:t>
            </a:r>
          </a:p>
          <a:p>
            <a:pPr marL="91440" eaLnBrk="1" fontAlgn="auto" hangingPunct="1">
              <a:spcAft>
                <a:spcPts val="0"/>
              </a:spcAft>
              <a:defRPr/>
            </a:pPr>
            <a:r>
              <a:rPr lang="en-US" dirty="0">
                <a:latin typeface="Tw Cen MT" panose="020B0602020104020603" pitchFamily="34" charset="77"/>
              </a:rPr>
              <a:t>Apply time variability of IRP to </a:t>
            </a:r>
            <a:r>
              <a:rPr lang="en-US" dirty="0" err="1">
                <a:latin typeface="Tw Cen MT" panose="020B0602020104020603" pitchFamily="34" charset="77"/>
              </a:rPr>
              <a:t>CHPclim</a:t>
            </a:r>
            <a:r>
              <a:rPr lang="en-US" dirty="0">
                <a:latin typeface="Tw Cen MT" panose="020B0602020104020603" pitchFamily="34" charset="77"/>
              </a:rPr>
              <a:t> to make CHIRP</a:t>
            </a:r>
          </a:p>
          <a:p>
            <a:pPr marL="91440" lvl="1" fontAlgn="auto">
              <a:spcAft>
                <a:spcPts val="0"/>
              </a:spcAft>
              <a:defRPr/>
            </a:pPr>
            <a:r>
              <a:rPr lang="en-US" b="1" dirty="0">
                <a:latin typeface="Tw Cen MT" panose="020B0602020104020603" pitchFamily="34" charset="77"/>
              </a:rPr>
              <a:t>CHIRP </a:t>
            </a:r>
            <a:r>
              <a:rPr lang="en-US" dirty="0">
                <a:latin typeface="Tw Cen MT" panose="020B0602020104020603" pitchFamily="34" charset="77"/>
              </a:rPr>
              <a:t>= </a:t>
            </a:r>
            <a:r>
              <a:rPr lang="en-US" dirty="0" err="1">
                <a:latin typeface="Tw Cen MT" panose="020B0602020104020603" pitchFamily="34" charset="77"/>
              </a:rPr>
              <a:t>CHPclim</a:t>
            </a:r>
            <a:r>
              <a:rPr lang="en-US" dirty="0">
                <a:latin typeface="Tw Cen MT" panose="020B0602020104020603" pitchFamily="34" charset="77"/>
              </a:rPr>
              <a:t> * (IRP %normal)</a:t>
            </a:r>
          </a:p>
          <a:p>
            <a:pPr marL="91440" eaLnBrk="1" fontAlgn="auto" hangingPunct="1">
              <a:spcAft>
                <a:spcPts val="0"/>
              </a:spcAft>
              <a:defRPr/>
            </a:pPr>
            <a:r>
              <a:rPr lang="en-US" dirty="0">
                <a:latin typeface="Tw Cen MT" panose="020B0602020104020603" pitchFamily="34" charset="77"/>
              </a:rPr>
              <a:t>Blend in stations with CHIRP to make </a:t>
            </a:r>
            <a:r>
              <a:rPr lang="en-US" b="1" dirty="0">
                <a:latin typeface="Tw Cen MT" panose="020B0602020104020603" pitchFamily="34" charset="77"/>
              </a:rPr>
              <a:t>CHIRPS</a:t>
            </a:r>
          </a:p>
          <a:p>
            <a:pPr marL="91440" indent="0" eaLnBrk="1" fontAlgn="auto" hangingPunct="1">
              <a:spcAft>
                <a:spcPts val="0"/>
              </a:spcAft>
              <a:buNone/>
              <a:defRPr/>
            </a:pPr>
            <a:endParaRPr lang="en-US" dirty="0">
              <a:latin typeface="Tw Cen MT" panose="020B0602020104020603" pitchFamily="34" charset="77"/>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371600"/>
            <a:ext cx="7743825" cy="17430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1288702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Climatology (</a:t>
            </a:r>
            <a:r>
              <a:rPr lang="en-US" dirty="0" err="1"/>
              <a:t>CHPClim</a:t>
            </a:r>
            <a:r>
              <a:rPr lang="en-US" dirty="0"/>
              <a:t>)</a:t>
            </a:r>
          </a:p>
        </p:txBody>
      </p:sp>
      <p:sp>
        <p:nvSpPr>
          <p:cNvPr id="5" name="Content Placeholder 4"/>
          <p:cNvSpPr>
            <a:spLocks noGrp="1"/>
          </p:cNvSpPr>
          <p:nvPr>
            <p:ph idx="1"/>
          </p:nvPr>
        </p:nvSpPr>
        <p:spPr/>
        <p:txBody>
          <a:bodyPr anchor="t"/>
          <a:lstStyle/>
          <a:p>
            <a:pPr marL="640080" indent="-457200">
              <a:buFont typeface="Arial" panose="020B0604020202020204" pitchFamily="34" charset="0"/>
              <a:buChar char="•"/>
            </a:pPr>
            <a:r>
              <a:rPr lang="en-US" dirty="0"/>
              <a:t>Climatology is the average, or expected, rainfall during a period</a:t>
            </a:r>
          </a:p>
          <a:p>
            <a:pPr marL="640080" indent="-457200">
              <a:buFont typeface="Arial" panose="020B0604020202020204" pitchFamily="34" charset="0"/>
              <a:buChar char="•"/>
            </a:pPr>
            <a:r>
              <a:rPr lang="en-US" dirty="0"/>
              <a:t>Developed using:</a:t>
            </a:r>
          </a:p>
          <a:p>
            <a:pPr marL="868680" lvl="2" indent="-457200">
              <a:buFont typeface="Arial" panose="020B0604020202020204" pitchFamily="34" charset="0"/>
              <a:buChar char="•"/>
            </a:pPr>
            <a:r>
              <a:rPr lang="en-US" dirty="0"/>
              <a:t>All available station data</a:t>
            </a:r>
          </a:p>
          <a:p>
            <a:pPr marL="868680" lvl="2" indent="-457200">
              <a:buFont typeface="Arial" panose="020B0604020202020204" pitchFamily="34" charset="0"/>
              <a:buChar char="•"/>
            </a:pPr>
            <a:r>
              <a:rPr lang="en-US" dirty="0"/>
              <a:t>Topographic information</a:t>
            </a:r>
          </a:p>
          <a:p>
            <a:pPr marL="868680" lvl="2" indent="-457200">
              <a:buFont typeface="Arial" panose="020B0604020202020204" pitchFamily="34" charset="0"/>
              <a:buChar char="•"/>
            </a:pPr>
            <a:r>
              <a:rPr lang="en-US" dirty="0"/>
              <a:t>Satellite data</a:t>
            </a:r>
          </a:p>
          <a:p>
            <a:pPr marL="868680" lvl="2" indent="-457200">
              <a:buFont typeface="Arial" panose="020B0604020202020204" pitchFamily="34" charset="0"/>
              <a:buChar char="•"/>
            </a:pPr>
            <a:r>
              <a:rPr lang="en-US" dirty="0"/>
              <a:t>Statistical techniques for interpolation</a:t>
            </a:r>
          </a:p>
          <a:p>
            <a:pPr marL="640080" indent="-457200">
              <a:buFont typeface="Arial" panose="020B0604020202020204" pitchFamily="34" charset="0"/>
              <a:buChar char="•"/>
            </a:pPr>
            <a:r>
              <a:rPr lang="en-US" dirty="0"/>
              <a:t>Just understanding the mean dramatically improves estimates</a:t>
            </a:r>
          </a:p>
          <a:p>
            <a:pPr marL="640080" indent="-457200">
              <a:buFont typeface="Arial" panose="020B0604020202020204" pitchFamily="34" charset="0"/>
              <a:buChar char="•"/>
            </a:pPr>
            <a:r>
              <a:rPr lang="en-US" dirty="0" err="1"/>
              <a:t>CHPClim</a:t>
            </a:r>
            <a:r>
              <a:rPr lang="en-US" dirty="0"/>
              <a:t> has been adopted by other groups (TAMSAT3)</a:t>
            </a:r>
          </a:p>
        </p:txBody>
      </p:sp>
    </p:spTree>
    <p:extLst>
      <p:ext uri="{BB962C8B-B14F-4D97-AF65-F5344CB8AC3E}">
        <p14:creationId xmlns:p14="http://schemas.microsoft.com/office/powerpoint/2010/main" val="350215897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CHPClim</a:t>
            </a:r>
            <a:r>
              <a:rPr lang="en-US" dirty="0"/>
              <a:t> (September)</a:t>
            </a:r>
          </a:p>
        </p:txBody>
      </p:sp>
      <p:pic>
        <p:nvPicPr>
          <p:cNvPr id="2050" name="Picture 2" descr="https://lh3.googleusercontent.com/J_T_KW374G-cMIrrMOQ3yeSFYemJosdxSuUImFwchARr2a5RoHtz09hF3xjOyix23KcyHECV5iqKs4948mc2ijdHoNAl8qM3WE1mIDgHhP8BqilynOWx7gVhFHQf4nMkyQzrZ0wBuJi6mLI=s2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1508760"/>
            <a:ext cx="8591550" cy="45714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lh5.googleusercontent.com/bJL1KMYbDznmSolxl0ETQvFAGwh6qJD9DmD5MQTAQaYB71OE_kZjP_0EBIH4HyFZlL0md5eDCwow34F-w6BH4g1klYYjZpoxl-P6DRgHHURCIe8rWshzq-gPh8Ybzj4X4hxVxjpceWrZ_OA=s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029200"/>
            <a:ext cx="2038350" cy="56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32601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Satellite Infrared Data</a:t>
            </a:r>
          </a:p>
        </p:txBody>
      </p:sp>
      <p:sp>
        <p:nvSpPr>
          <p:cNvPr id="4" name="Content Placeholder 3"/>
          <p:cNvSpPr>
            <a:spLocks noGrp="1"/>
          </p:cNvSpPr>
          <p:nvPr>
            <p:ph idx="1"/>
          </p:nvPr>
        </p:nvSpPr>
        <p:spPr/>
        <p:txBody>
          <a:bodyPr anchor="t"/>
          <a:lstStyle/>
          <a:p>
            <a:pPr marL="640080" indent="-457200">
              <a:buFont typeface="Arial" panose="020B0604020202020204" pitchFamily="34" charset="0"/>
              <a:buChar char="•"/>
            </a:pPr>
            <a:r>
              <a:rPr lang="en-US" dirty="0"/>
              <a:t>Use satellite cloud-top temperatures to adjust the climatology</a:t>
            </a:r>
          </a:p>
          <a:p>
            <a:pPr marL="640080" indent="-457200">
              <a:buFont typeface="Arial" panose="020B0604020202020204" pitchFamily="34" charset="0"/>
              <a:buChar char="•"/>
            </a:pPr>
            <a:r>
              <a:rPr lang="en-US" dirty="0"/>
              <a:t>An improvement over some other methods is that we do this as a percent-of-average, so relative relationships are maintained</a:t>
            </a:r>
          </a:p>
          <a:p>
            <a:pPr marL="640080" indent="-457200">
              <a:buFont typeface="Arial" panose="020B0604020202020204" pitchFamily="34" charset="0"/>
              <a:buChar char="•"/>
            </a:pPr>
            <a:r>
              <a:rPr lang="en-US" dirty="0"/>
              <a:t>Gives updated information in both time (how does this year compare to this time in previous years) and space (were there clouds here, but not over there)</a:t>
            </a:r>
          </a:p>
          <a:p>
            <a:pPr marL="640080" indent="-457200">
              <a:buFont typeface="Arial" panose="020B0604020202020204" pitchFamily="34" charset="0"/>
              <a:buChar char="•"/>
            </a:pPr>
            <a:r>
              <a:rPr lang="en-US" dirty="0"/>
              <a:t>This produces the CHIRP (no “S”)</a:t>
            </a:r>
          </a:p>
          <a:p>
            <a:pPr marL="868680" lvl="2" indent="-457200">
              <a:buFont typeface="Arial" panose="020B0604020202020204" pitchFamily="34" charset="0"/>
              <a:buChar char="•"/>
            </a:pPr>
            <a:r>
              <a:rPr lang="en-US" dirty="0"/>
              <a:t>Available 2-days after each pentad</a:t>
            </a:r>
          </a:p>
          <a:p>
            <a:pPr marL="868680" lvl="2" indent="-457200">
              <a:buFont typeface="Arial" panose="020B0604020202020204" pitchFamily="34" charset="0"/>
              <a:buChar char="•"/>
            </a:pPr>
            <a:r>
              <a:rPr lang="en-US" dirty="0"/>
              <a:t>Sum to make a month</a:t>
            </a:r>
          </a:p>
        </p:txBody>
      </p:sp>
    </p:spTree>
    <p:extLst>
      <p:ext uri="{BB962C8B-B14F-4D97-AF65-F5344CB8AC3E}">
        <p14:creationId xmlns:p14="http://schemas.microsoft.com/office/powerpoint/2010/main" val="425858544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8080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Developing agro-climatology assumptions</a:t>
            </a:r>
          </a:p>
        </p:txBody>
      </p:sp>
      <p:pic>
        <p:nvPicPr>
          <p:cNvPr id="9221"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838200" y="1676400"/>
            <a:ext cx="7543800" cy="609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1.  Understand the climatology for the area of concern (well in advance of SOS and/or as </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necessary)</a:t>
            </a:r>
          </a:p>
        </p:txBody>
      </p:sp>
      <p:sp>
        <p:nvSpPr>
          <p:cNvPr id="20" name="Rectangle 19"/>
          <p:cNvSpPr/>
          <p:nvPr/>
        </p:nvSpPr>
        <p:spPr>
          <a:xfrm>
            <a:off x="3276600" y="2362200"/>
            <a:ext cx="5105400"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2.  Evaluate current climate modes (~3 months before SOS</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and until EOS)</a:t>
            </a:r>
          </a:p>
        </p:txBody>
      </p:sp>
      <p:sp>
        <p:nvSpPr>
          <p:cNvPr id="21" name="Rectangle 20"/>
          <p:cNvSpPr/>
          <p:nvPr/>
        </p:nvSpPr>
        <p:spPr>
          <a:xfrm>
            <a:off x="3886200" y="2971800"/>
            <a:ext cx="4495800"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3. Interpret available forecasts (~2 months before</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SOS and through EOS)</a:t>
            </a:r>
          </a:p>
        </p:txBody>
      </p:sp>
      <p:sp>
        <p:nvSpPr>
          <p:cNvPr id="22" name="Rectangle 21"/>
          <p:cNvSpPr/>
          <p:nvPr/>
        </p:nvSpPr>
        <p:spPr>
          <a:xfrm>
            <a:off x="5105400" y="3581400"/>
            <a:ext cx="3276600" cy="838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4. Incorporate monitoring data from</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remote sensing and other sources </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(SOS through EOS)</a:t>
            </a:r>
          </a:p>
        </p:txBody>
      </p:sp>
      <p:pic>
        <p:nvPicPr>
          <p:cNvPr id="9227" name="Picture 13" descr="Mali Oc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554538"/>
            <a:ext cx="76962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4"/>
          <p:cNvSpPr txBox="1">
            <a:spLocks/>
          </p:cNvSpPr>
          <p:nvPr/>
        </p:nvSpPr>
        <p:spPr bwMode="auto">
          <a:xfrm>
            <a:off x="2895600" y="6356350"/>
            <a:ext cx="3505200" cy="365125"/>
          </a:xfrm>
          <a:prstGeom prst="rect">
            <a:avLst/>
          </a:prstGeom>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________________________________________</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FAMINE EARLY WARNING SYSTEMS NETWORK</a:t>
            </a:r>
          </a:p>
        </p:txBody>
      </p:sp>
      <p:pic>
        <p:nvPicPr>
          <p:cNvPr id="2" name="Picture 1" descr="Text, logo&#10;&#10;Description automatically generated">
            <a:extLst>
              <a:ext uri="{FF2B5EF4-FFF2-40B4-BE49-F238E27FC236}">
                <a16:creationId xmlns:a16="http://schemas.microsoft.com/office/drawing/2014/main" id="{EFE44708-B780-295E-E44D-7465C28C2F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562" y="137160"/>
            <a:ext cx="2011680" cy="548640"/>
          </a:xfrm>
          <a:prstGeom prst="rect">
            <a:avLst/>
          </a:prstGeom>
        </p:spPr>
      </p:pic>
    </p:spTree>
    <p:extLst>
      <p:ext uri="{BB962C8B-B14F-4D97-AF65-F5344CB8AC3E}">
        <p14:creationId xmlns:p14="http://schemas.microsoft.com/office/powerpoint/2010/main" val="380968669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10264E-85D9-EB3A-0932-3B8F6247F58B}"/>
              </a:ext>
            </a:extLst>
          </p:cNvPr>
          <p:cNvPicPr>
            <a:picLocks noChangeAspect="1"/>
          </p:cNvPicPr>
          <p:nvPr/>
        </p:nvPicPr>
        <p:blipFill>
          <a:blip r:embed="rId2"/>
          <a:stretch>
            <a:fillRect/>
          </a:stretch>
        </p:blipFill>
        <p:spPr>
          <a:xfrm>
            <a:off x="42279" y="725189"/>
            <a:ext cx="9059441" cy="5407621"/>
          </a:xfrm>
          <a:prstGeom prst="rect">
            <a:avLst/>
          </a:prstGeom>
        </p:spPr>
      </p:pic>
    </p:spTree>
    <p:extLst>
      <p:ext uri="{BB962C8B-B14F-4D97-AF65-F5344CB8AC3E}">
        <p14:creationId xmlns:p14="http://schemas.microsoft.com/office/powerpoint/2010/main" val="270514923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Case of the Missing Stations</a:t>
            </a:r>
            <a:endParaRPr lang="en-US" dirty="0"/>
          </a:p>
        </p:txBody>
      </p:sp>
      <p:sp>
        <p:nvSpPr>
          <p:cNvPr id="5" name="Rectangle 4"/>
          <p:cNvSpPr/>
          <p:nvPr/>
        </p:nvSpPr>
        <p:spPr>
          <a:xfrm>
            <a:off x="18405" y="1447800"/>
            <a:ext cx="9057861" cy="4923802"/>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4" y="1706046"/>
            <a:ext cx="8971464" cy="4407310"/>
          </a:xfrm>
          <a:prstGeom prst="rect">
            <a:avLst/>
          </a:prstGeom>
        </p:spPr>
      </p:pic>
    </p:spTree>
    <p:extLst>
      <p:ext uri="{BB962C8B-B14F-4D97-AF65-F5344CB8AC3E}">
        <p14:creationId xmlns:p14="http://schemas.microsoft.com/office/powerpoint/2010/main" val="367846064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ctr"/>
          <a:lstStyle/>
          <a:p>
            <a:pPr algn="ctr"/>
            <a:r>
              <a:rPr lang="en-US" sz="3200" dirty="0">
                <a:latin typeface="Tw Cen MT" charset="0"/>
                <a:ea typeface="Tw Cen MT" charset="0"/>
                <a:cs typeface="Tw Cen MT" charset="0"/>
              </a:rPr>
              <a:t>Checking Stations</a:t>
            </a:r>
          </a:p>
        </p:txBody>
      </p:sp>
      <p:pic>
        <p:nvPicPr>
          <p:cNvPr id="5" name="Picture 4"/>
          <p:cNvPicPr>
            <a:picLocks noChangeAspect="1"/>
          </p:cNvPicPr>
          <p:nvPr/>
        </p:nvPicPr>
        <p:blipFill rotWithShape="1">
          <a:blip r:embed="rId3"/>
          <a:srcRect r="587"/>
          <a:stretch/>
        </p:blipFill>
        <p:spPr>
          <a:xfrm>
            <a:off x="1728896" y="1371600"/>
            <a:ext cx="5686208" cy="5060582"/>
          </a:xfrm>
          <a:prstGeom prst="rect">
            <a:avLst/>
          </a:prstGeom>
        </p:spPr>
      </p:pic>
    </p:spTree>
    <p:extLst>
      <p:ext uri="{BB962C8B-B14F-4D97-AF65-F5344CB8AC3E}">
        <p14:creationId xmlns:p14="http://schemas.microsoft.com/office/powerpoint/2010/main" val="21639731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Conclusions</a:t>
            </a:r>
          </a:p>
        </p:txBody>
      </p:sp>
      <p:sp>
        <p:nvSpPr>
          <p:cNvPr id="4" name="Content Placeholder 3"/>
          <p:cNvSpPr>
            <a:spLocks noGrp="1"/>
          </p:cNvSpPr>
          <p:nvPr>
            <p:ph idx="1"/>
          </p:nvPr>
        </p:nvSpPr>
        <p:spPr/>
        <p:txBody>
          <a:bodyPr/>
          <a:lstStyle/>
          <a:p>
            <a:pPr marL="91440" lvl="1">
              <a:spcBef>
                <a:spcPts val="600"/>
              </a:spcBef>
            </a:pPr>
            <a:r>
              <a:rPr lang="en-US" b="0" dirty="0">
                <a:latin typeface="Tw Cen MT" panose="020B0602020104020603" pitchFamily="34" charset="77"/>
              </a:rPr>
              <a:t>CHIRPS blends three different data products to create the rainfall estimate</a:t>
            </a:r>
          </a:p>
          <a:p>
            <a:pPr marL="91440" lvl="1">
              <a:spcBef>
                <a:spcPts val="600"/>
              </a:spcBef>
            </a:pPr>
            <a:r>
              <a:rPr lang="en-US" b="0" dirty="0">
                <a:latin typeface="Tw Cen MT" panose="020B0602020104020603" pitchFamily="34" charset="77"/>
              </a:rPr>
              <a:t>Understanding the climatology is very important</a:t>
            </a:r>
          </a:p>
          <a:p>
            <a:pPr marL="91440" lvl="1">
              <a:spcBef>
                <a:spcPts val="600"/>
              </a:spcBef>
            </a:pPr>
            <a:r>
              <a:rPr lang="en-US" b="0" dirty="0">
                <a:latin typeface="Tw Cen MT" panose="020B0602020104020603" pitchFamily="34" charset="77"/>
              </a:rPr>
              <a:t>Satellite information informs this in both time and space</a:t>
            </a:r>
          </a:p>
          <a:p>
            <a:pPr marL="91440" lvl="1">
              <a:spcBef>
                <a:spcPts val="600"/>
              </a:spcBef>
            </a:pPr>
            <a:r>
              <a:rPr lang="en-US" b="0" dirty="0">
                <a:latin typeface="Tw Cen MT" panose="020B0602020104020603" pitchFamily="34" charset="77"/>
              </a:rPr>
              <a:t>Stations add a final layer of adjustment</a:t>
            </a:r>
          </a:p>
          <a:p>
            <a:pPr marL="91440" lvl="2">
              <a:spcBef>
                <a:spcPts val="600"/>
              </a:spcBef>
            </a:pPr>
            <a:r>
              <a:rPr lang="en-US" b="0" dirty="0">
                <a:latin typeface="Tw Cen MT" panose="020B0602020104020603" pitchFamily="34" charset="77"/>
              </a:rPr>
              <a:t>Human and automatic screening identify problematic stations</a:t>
            </a:r>
          </a:p>
          <a:p>
            <a:pPr marL="91440" lvl="2">
              <a:spcBef>
                <a:spcPts val="600"/>
              </a:spcBef>
            </a:pPr>
            <a:r>
              <a:rPr lang="en-US" b="0" dirty="0">
                <a:latin typeface="Tw Cen MT" panose="020B0602020104020603" pitchFamily="34" charset="77"/>
              </a:rPr>
              <a:t>CHIRPS performs well when compared to independent station data</a:t>
            </a:r>
          </a:p>
          <a:p>
            <a:pPr marL="91440" lvl="2">
              <a:spcBef>
                <a:spcPts val="600"/>
              </a:spcBef>
            </a:pPr>
            <a:r>
              <a:rPr lang="en-US" b="0" dirty="0">
                <a:latin typeface="Tw Cen MT" panose="020B0602020104020603" pitchFamily="34" charset="77"/>
              </a:rPr>
              <a:t>Temporal consistency of the product is a vital tool in contextualizing events</a:t>
            </a:r>
          </a:p>
        </p:txBody>
      </p:sp>
    </p:spTree>
    <p:extLst>
      <p:ext uri="{BB962C8B-B14F-4D97-AF65-F5344CB8AC3E}">
        <p14:creationId xmlns:p14="http://schemas.microsoft.com/office/powerpoint/2010/main" val="352066173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1394293"/>
            <a:ext cx="4599072" cy="46597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175" y="762000"/>
            <a:ext cx="2739304" cy="2743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79" y="3657600"/>
            <a:ext cx="2743200" cy="2743200"/>
          </a:xfrm>
          <a:prstGeom prst="rect">
            <a:avLst/>
          </a:prstGeom>
        </p:spPr>
      </p:pic>
    </p:spTree>
    <p:extLst>
      <p:ext uri="{BB962C8B-B14F-4D97-AF65-F5344CB8AC3E}">
        <p14:creationId xmlns:p14="http://schemas.microsoft.com/office/powerpoint/2010/main" val="301082496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a:t>CHIRPS: Characteristics</a:t>
            </a:r>
          </a:p>
        </p:txBody>
      </p:sp>
      <p:sp>
        <p:nvSpPr>
          <p:cNvPr id="3" name="Content Placeholder 2"/>
          <p:cNvSpPr>
            <a:spLocks noGrp="1"/>
          </p:cNvSpPr>
          <p:nvPr>
            <p:ph idx="1"/>
          </p:nvPr>
        </p:nvSpPr>
        <p:spPr/>
        <p:txBody>
          <a:bodyPr rtlCol="0">
            <a:normAutofit lnSpcReduction="10000"/>
          </a:bodyPr>
          <a:lstStyle/>
          <a:p>
            <a:pPr marL="91440" eaLnBrk="1" fontAlgn="auto" hangingPunct="1">
              <a:spcAft>
                <a:spcPts val="0"/>
              </a:spcAft>
              <a:defRPr/>
            </a:pPr>
            <a:r>
              <a:rPr lang="en-US" sz="2000" b="1" dirty="0">
                <a:latin typeface="Tw Cen MT" panose="020B0602020104020603" pitchFamily="34" charset="77"/>
              </a:rPr>
              <a:t>Spatial: </a:t>
            </a:r>
          </a:p>
          <a:p>
            <a:pPr marL="91440" lvl="1" eaLnBrk="1" fontAlgn="auto" hangingPunct="1">
              <a:spcAft>
                <a:spcPts val="0"/>
              </a:spcAft>
              <a:defRPr/>
            </a:pPr>
            <a:r>
              <a:rPr lang="en-US" sz="2000" dirty="0">
                <a:latin typeface="Tw Cen MT" panose="020B0602020104020603" pitchFamily="34" charset="77"/>
              </a:rPr>
              <a:t>0.05 degree (~5km) pixel resolution</a:t>
            </a:r>
          </a:p>
          <a:p>
            <a:pPr marL="91440" lvl="1" eaLnBrk="1" fontAlgn="auto" hangingPunct="1">
              <a:spcAft>
                <a:spcPts val="0"/>
              </a:spcAft>
              <a:defRPr/>
            </a:pPr>
            <a:r>
              <a:rPr lang="en-US" sz="2000" dirty="0">
                <a:latin typeface="Tw Cen MT" panose="020B0602020104020603" pitchFamily="34" charset="77"/>
              </a:rPr>
              <a:t>Quasi-global coverage, with windows available for select geographical areas (including Africa, Central America, Caribbean, SE Asia</a:t>
            </a:r>
          </a:p>
          <a:p>
            <a:pPr marL="91440" eaLnBrk="1" fontAlgn="auto" hangingPunct="1">
              <a:spcAft>
                <a:spcPts val="0"/>
              </a:spcAft>
              <a:defRPr/>
            </a:pPr>
            <a:r>
              <a:rPr lang="en-US" sz="2000" b="1" dirty="0">
                <a:latin typeface="Tw Cen MT" panose="020B0602020104020603" pitchFamily="34" charset="77"/>
              </a:rPr>
              <a:t>Temporal:</a:t>
            </a:r>
          </a:p>
          <a:p>
            <a:pPr marL="91440" lvl="1" eaLnBrk="1" fontAlgn="auto" hangingPunct="1">
              <a:spcAft>
                <a:spcPts val="0"/>
              </a:spcAft>
              <a:defRPr/>
            </a:pPr>
            <a:r>
              <a:rPr lang="en-US" sz="2000" dirty="0" err="1">
                <a:latin typeface="Tw Cen MT" panose="020B0602020104020603" pitchFamily="34" charset="77"/>
              </a:rPr>
              <a:t>Pentadal</a:t>
            </a:r>
            <a:r>
              <a:rPr lang="en-US" sz="2000" dirty="0">
                <a:latin typeface="Tw Cen MT" panose="020B0602020104020603" pitchFamily="34" charset="77"/>
              </a:rPr>
              <a:t>, </a:t>
            </a:r>
            <a:r>
              <a:rPr lang="en-US" sz="2000" dirty="0" err="1">
                <a:latin typeface="Tw Cen MT" panose="020B0602020104020603" pitchFamily="34" charset="77"/>
              </a:rPr>
              <a:t>dekadal</a:t>
            </a:r>
            <a:r>
              <a:rPr lang="en-US" sz="2000" dirty="0">
                <a:latin typeface="Tw Cen MT" panose="020B0602020104020603" pitchFamily="34" charset="77"/>
              </a:rPr>
              <a:t>, and monthly estimates available</a:t>
            </a:r>
          </a:p>
          <a:p>
            <a:pPr marL="91440" lvl="1" eaLnBrk="1" fontAlgn="auto" hangingPunct="1">
              <a:spcAft>
                <a:spcPts val="0"/>
              </a:spcAft>
              <a:defRPr/>
            </a:pPr>
            <a:r>
              <a:rPr lang="en-US" sz="2000" dirty="0">
                <a:latin typeface="Tw Cen MT" panose="020B0602020104020603" pitchFamily="34" charset="77"/>
              </a:rPr>
              <a:t>Daily data available after the </a:t>
            </a:r>
            <a:r>
              <a:rPr lang="en-US" sz="2000" dirty="0" err="1">
                <a:latin typeface="Tw Cen MT" panose="020B0602020104020603" pitchFamily="34" charset="77"/>
              </a:rPr>
              <a:t>pentadal</a:t>
            </a:r>
            <a:r>
              <a:rPr lang="en-US" sz="2000" dirty="0">
                <a:latin typeface="Tw Cen MT" panose="020B0602020104020603" pitchFamily="34" charset="77"/>
              </a:rPr>
              <a:t> estimates</a:t>
            </a:r>
          </a:p>
          <a:p>
            <a:pPr marL="91440" lvl="1" eaLnBrk="1" fontAlgn="auto" hangingPunct="1">
              <a:spcAft>
                <a:spcPts val="0"/>
              </a:spcAft>
              <a:defRPr/>
            </a:pPr>
            <a:r>
              <a:rPr lang="en-US" sz="2000" dirty="0">
                <a:latin typeface="Tw Cen MT" panose="020B0602020104020603" pitchFamily="34" charset="77"/>
              </a:rPr>
              <a:t>1981-present</a:t>
            </a:r>
          </a:p>
          <a:p>
            <a:pPr marL="91440" eaLnBrk="1" fontAlgn="auto" hangingPunct="1">
              <a:spcAft>
                <a:spcPts val="0"/>
              </a:spcAft>
              <a:defRPr/>
            </a:pPr>
            <a:r>
              <a:rPr lang="en-US" sz="2000" b="1" dirty="0">
                <a:latin typeface="Tw Cen MT" panose="020B0602020104020603" pitchFamily="34" charset="77"/>
              </a:rPr>
              <a:t>Quantities:</a:t>
            </a:r>
          </a:p>
          <a:p>
            <a:pPr marL="91440" lvl="1" eaLnBrk="1" fontAlgn="auto" hangingPunct="1">
              <a:spcAft>
                <a:spcPts val="0"/>
              </a:spcAft>
              <a:defRPr/>
            </a:pPr>
            <a:r>
              <a:rPr lang="en-US" sz="2000" dirty="0">
                <a:latin typeface="Tw Cen MT" panose="020B0602020104020603" pitchFamily="34" charset="77"/>
              </a:rPr>
              <a:t>Units: mm</a:t>
            </a:r>
          </a:p>
          <a:p>
            <a:pPr marL="91440" eaLnBrk="1" fontAlgn="auto" hangingPunct="1">
              <a:spcAft>
                <a:spcPts val="0"/>
              </a:spcAft>
              <a:defRPr/>
            </a:pPr>
            <a:r>
              <a:rPr lang="en-US" sz="2000" b="1" dirty="0">
                <a:latin typeface="Tw Cen MT" panose="020B0602020104020603" pitchFamily="34" charset="77"/>
              </a:rPr>
              <a:t>Typical Presentation:</a:t>
            </a:r>
          </a:p>
          <a:p>
            <a:pPr marL="91440" lvl="1" eaLnBrk="1" fontAlgn="auto" hangingPunct="1">
              <a:spcAft>
                <a:spcPts val="0"/>
              </a:spcAft>
              <a:defRPr/>
            </a:pPr>
            <a:r>
              <a:rPr lang="en-US" sz="2000" dirty="0">
                <a:latin typeface="Tw Cen MT" panose="020B0602020104020603" pitchFamily="34" charset="77"/>
              </a:rPr>
              <a:t>Actual, Diff-Avg, </a:t>
            </a:r>
            <a:r>
              <a:rPr lang="en-US" sz="2000" dirty="0" err="1">
                <a:latin typeface="Tw Cen MT" panose="020B0602020104020603" pitchFamily="34" charset="77"/>
              </a:rPr>
              <a:t>Pct</a:t>
            </a:r>
            <a:r>
              <a:rPr lang="en-US" sz="2000" dirty="0">
                <a:latin typeface="Tw Cen MT" panose="020B0602020104020603" pitchFamily="34" charset="77"/>
              </a:rPr>
              <a:t>-Avg, SPI,  time series graphs</a:t>
            </a:r>
          </a:p>
          <a:p>
            <a:pPr marL="91440" eaLnBrk="1" fontAlgn="auto" hangingPunct="1">
              <a:spcAft>
                <a:spcPts val="0"/>
              </a:spcAft>
              <a:defRPr/>
            </a:pPr>
            <a:r>
              <a:rPr lang="en-US" sz="2000" b="1" dirty="0">
                <a:latin typeface="Tw Cen MT" panose="020B0602020104020603" pitchFamily="34" charset="77"/>
              </a:rPr>
              <a:t>Accuracy: </a:t>
            </a:r>
          </a:p>
          <a:p>
            <a:pPr marL="91440" lvl="1" eaLnBrk="1" fontAlgn="auto" hangingPunct="1">
              <a:spcAft>
                <a:spcPts val="0"/>
              </a:spcAft>
              <a:defRPr/>
            </a:pPr>
            <a:r>
              <a:rPr lang="en-US" sz="2000" dirty="0">
                <a:latin typeface="Tw Cen MT" panose="020B0602020104020603" pitchFamily="34" charset="77"/>
              </a:rPr>
              <a:t>Improves with more rain gauge data available</a:t>
            </a:r>
          </a:p>
        </p:txBody>
      </p:sp>
    </p:spTree>
    <p:extLst>
      <p:ext uri="{BB962C8B-B14F-4D97-AF65-F5344CB8AC3E}">
        <p14:creationId xmlns:p14="http://schemas.microsoft.com/office/powerpoint/2010/main" val="332011298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dirty="0"/>
              <a:t>CHIRPS – strengths and limitations</a:t>
            </a:r>
          </a:p>
        </p:txBody>
      </p:sp>
      <p:sp>
        <p:nvSpPr>
          <p:cNvPr id="71683" name="Content Placeholder 2"/>
          <p:cNvSpPr>
            <a:spLocks noGrp="1"/>
          </p:cNvSpPr>
          <p:nvPr>
            <p:ph idx="1"/>
          </p:nvPr>
        </p:nvSpPr>
        <p:spPr/>
        <p:txBody>
          <a:bodyPr/>
          <a:lstStyle/>
          <a:p>
            <a:pPr marL="91440" eaLnBrk="1" hangingPunct="1"/>
            <a:r>
              <a:rPr lang="en-US" dirty="0"/>
              <a:t>Strengths:</a:t>
            </a:r>
          </a:p>
          <a:p>
            <a:pPr marL="91440" lvl="1" eaLnBrk="1" hangingPunct="1"/>
            <a:r>
              <a:rPr lang="en-US" dirty="0"/>
              <a:t>Provides good spatial representation of rainfall performance</a:t>
            </a:r>
          </a:p>
          <a:p>
            <a:pPr marL="91440" lvl="1" eaLnBrk="1" hangingPunct="1"/>
            <a:r>
              <a:rPr lang="en-US" dirty="0"/>
              <a:t>Provides higher spatial resolution (0.05 deg) in comparison to other rainfall datasets</a:t>
            </a:r>
          </a:p>
          <a:p>
            <a:pPr marL="91440" lvl="1" eaLnBrk="1" hangingPunct="1"/>
            <a:r>
              <a:rPr lang="en-US" dirty="0"/>
              <a:t>Quasi-global extent</a:t>
            </a:r>
          </a:p>
          <a:p>
            <a:pPr marL="91440" lvl="1" eaLnBrk="1" hangingPunct="1"/>
            <a:r>
              <a:rPr lang="en-US" dirty="0"/>
              <a:t>Based on a long-term (1981-present) climatology, allowing for rainfall trend analysis</a:t>
            </a:r>
          </a:p>
          <a:p>
            <a:pPr marL="91440" lvl="1" eaLnBrk="1" hangingPunct="1"/>
            <a:r>
              <a:rPr lang="en-US" dirty="0"/>
              <a:t>An abundance of station data are incorporated</a:t>
            </a:r>
          </a:p>
          <a:p>
            <a:pPr marL="91440" lvl="1" eaLnBrk="1" hangingPunct="1"/>
            <a:endParaRPr lang="en-US" dirty="0"/>
          </a:p>
        </p:txBody>
      </p:sp>
    </p:spTree>
    <p:extLst>
      <p:ext uri="{BB962C8B-B14F-4D97-AF65-F5344CB8AC3E}">
        <p14:creationId xmlns:p14="http://schemas.microsoft.com/office/powerpoint/2010/main" val="51468165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dirty="0"/>
              <a:t>CHIRPS – strengths and limitations</a:t>
            </a:r>
          </a:p>
        </p:txBody>
      </p:sp>
      <p:sp>
        <p:nvSpPr>
          <p:cNvPr id="3" name="Content Placeholder 2"/>
          <p:cNvSpPr>
            <a:spLocks noGrp="1"/>
          </p:cNvSpPr>
          <p:nvPr>
            <p:ph idx="1"/>
          </p:nvPr>
        </p:nvSpPr>
        <p:spPr/>
        <p:txBody>
          <a:bodyPr rtlCol="0">
            <a:normAutofit/>
          </a:bodyPr>
          <a:lstStyle/>
          <a:p>
            <a:pPr marL="91440" eaLnBrk="1" fontAlgn="auto" hangingPunct="1">
              <a:spcAft>
                <a:spcPts val="0"/>
              </a:spcAft>
              <a:defRPr/>
            </a:pPr>
            <a:r>
              <a:rPr lang="en-US" dirty="0">
                <a:latin typeface="Tw Cen MT" panose="020B0602020104020603" pitchFamily="34" charset="77"/>
              </a:rPr>
              <a:t>Limitations:</a:t>
            </a:r>
          </a:p>
          <a:p>
            <a:pPr marL="91440" lvl="1" eaLnBrk="1" fontAlgn="auto" hangingPunct="1">
              <a:spcAft>
                <a:spcPts val="0"/>
              </a:spcAft>
              <a:defRPr/>
            </a:pPr>
            <a:r>
              <a:rPr lang="en-US" dirty="0" err="1">
                <a:latin typeface="Tw Cen MT" panose="020B0602020104020603" pitchFamily="34" charset="77"/>
              </a:rPr>
              <a:t>Pentadal</a:t>
            </a:r>
            <a:r>
              <a:rPr lang="en-US" dirty="0">
                <a:latin typeface="Tw Cen MT" panose="020B0602020104020603" pitchFamily="34" charset="77"/>
              </a:rPr>
              <a:t> (5-day) data disaggregated to daily observations</a:t>
            </a:r>
          </a:p>
          <a:p>
            <a:pPr marL="91440" lvl="1" eaLnBrk="1" fontAlgn="auto" hangingPunct="1">
              <a:spcAft>
                <a:spcPts val="0"/>
              </a:spcAft>
              <a:defRPr/>
            </a:pPr>
            <a:r>
              <a:rPr lang="en-US" dirty="0">
                <a:latin typeface="Tw Cen MT" panose="020B0602020104020603" pitchFamily="34" charset="77"/>
              </a:rPr>
              <a:t>Timeliness of “final” data – prelim for operational</a:t>
            </a:r>
          </a:p>
          <a:p>
            <a:pPr marL="91440" lvl="1" eaLnBrk="1" fontAlgn="auto" hangingPunct="1">
              <a:spcAft>
                <a:spcPts val="0"/>
              </a:spcAft>
              <a:defRPr/>
            </a:pPr>
            <a:r>
              <a:rPr lang="en-US" dirty="0">
                <a:latin typeface="Tw Cen MT" panose="020B0602020104020603" pitchFamily="34" charset="77"/>
              </a:rPr>
              <a:t>Tends to miss high rainfall events due to being tuned as a drought indicator, and limited by long-term </a:t>
            </a:r>
            <a:r>
              <a:rPr lang="en-US" dirty="0" err="1">
                <a:latin typeface="Tw Cen MT" panose="020B0602020104020603" pitchFamily="34" charset="77"/>
              </a:rPr>
              <a:t>CHPclim</a:t>
            </a:r>
            <a:endParaRPr lang="en-US" dirty="0">
              <a:latin typeface="Tw Cen MT" panose="020B0602020104020603" pitchFamily="34" charset="77"/>
            </a:endParaRPr>
          </a:p>
          <a:p>
            <a:pPr marL="91440" lvl="1" eaLnBrk="1" fontAlgn="auto" hangingPunct="1">
              <a:spcAft>
                <a:spcPts val="0"/>
              </a:spcAft>
              <a:defRPr/>
            </a:pPr>
            <a:endParaRPr lang="en-US" dirty="0">
              <a:latin typeface="Tw Cen MT" panose="020B0602020104020603" pitchFamily="34" charset="77"/>
            </a:endParaRPr>
          </a:p>
        </p:txBody>
      </p:sp>
    </p:spTree>
    <p:extLst>
      <p:ext uri="{BB962C8B-B14F-4D97-AF65-F5344CB8AC3E}">
        <p14:creationId xmlns:p14="http://schemas.microsoft.com/office/powerpoint/2010/main" val="30432979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t>Main products we will discuss</a:t>
            </a:r>
          </a:p>
        </p:txBody>
      </p:sp>
      <p:sp>
        <p:nvSpPr>
          <p:cNvPr id="35843" name="Content Placeholder 2"/>
          <p:cNvSpPr>
            <a:spLocks noGrp="1"/>
          </p:cNvSpPr>
          <p:nvPr>
            <p:ph idx="1"/>
          </p:nvPr>
        </p:nvSpPr>
        <p:spPr/>
        <p:txBody>
          <a:bodyPr/>
          <a:lstStyle/>
          <a:p>
            <a:pPr eaLnBrk="1" hangingPunct="1"/>
            <a:r>
              <a:rPr lang="en-US" dirty="0" err="1">
                <a:solidFill>
                  <a:schemeClr val="bg1">
                    <a:lumMod val="65000"/>
                  </a:schemeClr>
                </a:solidFill>
                <a:latin typeface="Candara" pitchFamily="34" charset="0"/>
              </a:rPr>
              <a:t>eVIIRS</a:t>
            </a:r>
            <a:r>
              <a:rPr lang="en-US" dirty="0">
                <a:solidFill>
                  <a:schemeClr val="bg1">
                    <a:lumMod val="65000"/>
                  </a:schemeClr>
                </a:solidFill>
                <a:latin typeface="Candara" pitchFamily="34" charset="0"/>
              </a:rPr>
              <a:t> NDVI --------------------------------- Vegetation</a:t>
            </a:r>
          </a:p>
          <a:p>
            <a:pPr eaLnBrk="1" hangingPunct="1"/>
            <a:r>
              <a:rPr lang="en-US" dirty="0" err="1">
                <a:solidFill>
                  <a:schemeClr val="bg1">
                    <a:lumMod val="65000"/>
                  </a:schemeClr>
                </a:solidFill>
                <a:latin typeface="Candara" pitchFamily="34" charset="0"/>
              </a:rPr>
              <a:t>ETa</a:t>
            </a:r>
            <a:r>
              <a:rPr lang="en-US" dirty="0">
                <a:solidFill>
                  <a:schemeClr val="bg1">
                    <a:lumMod val="65000"/>
                  </a:schemeClr>
                </a:solidFill>
                <a:latin typeface="Candara" pitchFamily="34" charset="0"/>
              </a:rPr>
              <a:t> ---------------- Crop Conditions/Soil Moisture</a:t>
            </a:r>
          </a:p>
          <a:p>
            <a:pPr eaLnBrk="1" hangingPunct="1"/>
            <a:r>
              <a:rPr lang="en-US" dirty="0">
                <a:solidFill>
                  <a:schemeClr val="bg1">
                    <a:lumMod val="65000"/>
                  </a:schemeClr>
                </a:solidFill>
                <a:latin typeface="Candara" pitchFamily="34" charset="0"/>
              </a:rPr>
              <a:t>RFE/CHIRPS--------------------------------------   Rainfall</a:t>
            </a:r>
          </a:p>
          <a:p>
            <a:pPr eaLnBrk="1" hangingPunct="1"/>
            <a:r>
              <a:rPr lang="en-US" b="1" dirty="0">
                <a:latin typeface="Candara" pitchFamily="34" charset="0"/>
              </a:rPr>
              <a:t>WRSI  -----------------------------------  Crop Condition</a:t>
            </a:r>
          </a:p>
          <a:p>
            <a:r>
              <a:rPr lang="en-US" dirty="0">
                <a:solidFill>
                  <a:schemeClr val="bg1">
                    <a:lumMod val="65000"/>
                  </a:schemeClr>
                </a:solidFill>
                <a:latin typeface="Candara" pitchFamily="34" charset="0"/>
              </a:rPr>
              <a:t>FLDAS --------------------- Snow/Water Availability</a:t>
            </a:r>
          </a:p>
        </p:txBody>
      </p:sp>
    </p:spTree>
    <p:extLst>
      <p:ext uri="{BB962C8B-B14F-4D97-AF65-F5344CB8AC3E}">
        <p14:creationId xmlns:p14="http://schemas.microsoft.com/office/powerpoint/2010/main" val="328183058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Water Requirement Satisfaction Index (WRSI)</a:t>
            </a:r>
          </a:p>
        </p:txBody>
      </p:sp>
      <p:sp>
        <p:nvSpPr>
          <p:cNvPr id="30" name="Content Placeholder 2"/>
          <p:cNvSpPr txBox="1">
            <a:spLocks/>
          </p:cNvSpPr>
          <p:nvPr/>
        </p:nvSpPr>
        <p:spPr>
          <a:xfrm>
            <a:off x="480060" y="1676400"/>
            <a:ext cx="8229600" cy="4267200"/>
          </a:xfrm>
          <a:prstGeom prst="rect">
            <a:avLst/>
          </a:prstGeom>
        </p:spPr>
        <p:txBody>
          <a:bodyPr>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
            </a:pPr>
            <a:r>
              <a:rPr lang="en-US" dirty="0"/>
              <a:t>A crop specific water-balance model identifies the impact of temporal rainfall distribution (timing/quantity) on crops </a:t>
            </a:r>
          </a:p>
          <a:p>
            <a:pPr lvl="1">
              <a:buFont typeface="Wingdings" panose="05000000000000000000" pitchFamily="2" charset="2"/>
              <a:buChar char="§"/>
            </a:pPr>
            <a:r>
              <a:rPr lang="en-US" dirty="0"/>
              <a:t>A supply/demand ratio between soil water required by the crop during the season and the amount of water available (or actually used).</a:t>
            </a:r>
          </a:p>
          <a:p>
            <a:pPr lvl="1">
              <a:buFont typeface="Wingdings" panose="05000000000000000000" pitchFamily="2" charset="2"/>
              <a:buChar char="§"/>
            </a:pPr>
            <a:r>
              <a:rPr lang="en-US" dirty="0"/>
              <a:t>Several by-products available from this process including start of season, soil water index, and anomalies</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t>Main products we will discuss</a:t>
            </a:r>
          </a:p>
        </p:txBody>
      </p:sp>
      <p:sp>
        <p:nvSpPr>
          <p:cNvPr id="35843" name="Content Placeholder 2"/>
          <p:cNvSpPr>
            <a:spLocks noGrp="1"/>
          </p:cNvSpPr>
          <p:nvPr>
            <p:ph idx="1"/>
          </p:nvPr>
        </p:nvSpPr>
        <p:spPr/>
        <p:txBody>
          <a:bodyPr/>
          <a:lstStyle/>
          <a:p>
            <a:pPr eaLnBrk="1" hangingPunct="1"/>
            <a:r>
              <a:rPr lang="en-US" b="1" dirty="0" err="1">
                <a:latin typeface="Candara" pitchFamily="34" charset="0"/>
              </a:rPr>
              <a:t>eVIIRS</a:t>
            </a:r>
            <a:r>
              <a:rPr lang="en-US" b="1" dirty="0">
                <a:latin typeface="Candara" pitchFamily="34" charset="0"/>
              </a:rPr>
              <a:t> NDVI* ----------------------------- Vegetation</a:t>
            </a:r>
          </a:p>
          <a:p>
            <a:pPr eaLnBrk="1" hangingPunct="1"/>
            <a:r>
              <a:rPr lang="en-US" dirty="0" err="1">
                <a:solidFill>
                  <a:schemeClr val="bg1">
                    <a:lumMod val="65000"/>
                  </a:schemeClr>
                </a:solidFill>
                <a:latin typeface="Candara" pitchFamily="34" charset="0"/>
              </a:rPr>
              <a:t>ETa</a:t>
            </a:r>
            <a:r>
              <a:rPr lang="en-US" dirty="0">
                <a:solidFill>
                  <a:schemeClr val="bg1">
                    <a:lumMod val="65000"/>
                  </a:schemeClr>
                </a:solidFill>
                <a:latin typeface="Candara" pitchFamily="34" charset="0"/>
              </a:rPr>
              <a:t> ---------------- Crop Condition/Soil Moisture</a:t>
            </a:r>
          </a:p>
          <a:p>
            <a:pPr eaLnBrk="1" hangingPunct="1"/>
            <a:r>
              <a:rPr lang="en-US" dirty="0">
                <a:solidFill>
                  <a:schemeClr val="bg1">
                    <a:lumMod val="65000"/>
                  </a:schemeClr>
                </a:solidFill>
                <a:latin typeface="Candara" pitchFamily="34" charset="0"/>
              </a:rPr>
              <a:t>RFE/CHIRPS-------------------------------------   Rainfall</a:t>
            </a:r>
          </a:p>
          <a:p>
            <a:pPr eaLnBrk="1" hangingPunct="1"/>
            <a:r>
              <a:rPr lang="en-US" dirty="0">
                <a:solidFill>
                  <a:schemeClr val="bg1">
                    <a:lumMod val="65000"/>
                  </a:schemeClr>
                </a:solidFill>
                <a:latin typeface="Candara" pitchFamily="34" charset="0"/>
              </a:rPr>
              <a:t>WRSI  -----------------------------------  Crop Condition</a:t>
            </a:r>
          </a:p>
          <a:p>
            <a:pPr eaLnBrk="1" hangingPunct="1"/>
            <a:r>
              <a:rPr lang="en-US" dirty="0">
                <a:solidFill>
                  <a:schemeClr val="bg1">
                    <a:lumMod val="65000"/>
                  </a:schemeClr>
                </a:solidFill>
                <a:latin typeface="Candara" pitchFamily="34" charset="0"/>
              </a:rPr>
              <a:t>FLDAS -------------------- Snow/Water Availability</a:t>
            </a:r>
          </a:p>
          <a:p>
            <a:pPr eaLnBrk="1" hangingPunct="1"/>
            <a:endParaRPr lang="en-US" dirty="0">
              <a:solidFill>
                <a:schemeClr val="bg1">
                  <a:lumMod val="65000"/>
                </a:schemeClr>
              </a:solidFill>
              <a:latin typeface="Candara" pitchFamily="34" charset="0"/>
            </a:endParaRPr>
          </a:p>
        </p:txBody>
      </p:sp>
      <p:sp>
        <p:nvSpPr>
          <p:cNvPr id="2" name="Google Shape;170;g118addcb003_3_504">
            <a:extLst>
              <a:ext uri="{FF2B5EF4-FFF2-40B4-BE49-F238E27FC236}">
                <a16:creationId xmlns:a16="http://schemas.microsoft.com/office/drawing/2014/main" id="{E612DA49-2824-20CF-6DAD-6D64CBB73A2C}"/>
              </a:ext>
            </a:extLst>
          </p:cNvPr>
          <p:cNvSpPr txBox="1"/>
          <p:nvPr/>
        </p:nvSpPr>
        <p:spPr>
          <a:xfrm>
            <a:off x="1066800" y="5153297"/>
            <a:ext cx="6658500" cy="58474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dirty="0"/>
              <a:t>* </a:t>
            </a:r>
            <a:r>
              <a:rPr lang="en-US" sz="1600" dirty="0"/>
              <a:t>Presented during the “new products” rotation on Thursday 4 May.</a:t>
            </a:r>
            <a:endParaRPr sz="1600" dirty="0"/>
          </a:p>
        </p:txBody>
      </p:sp>
    </p:spTree>
    <p:extLst>
      <p:ext uri="{BB962C8B-B14F-4D97-AF65-F5344CB8AC3E}">
        <p14:creationId xmlns:p14="http://schemas.microsoft.com/office/powerpoint/2010/main" val="394573980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5" name="Text Box 13"/>
          <p:cNvSpPr txBox="1">
            <a:spLocks noChangeArrowheads="1"/>
          </p:cNvSpPr>
          <p:nvPr/>
        </p:nvSpPr>
        <p:spPr bwMode="auto">
          <a:xfrm>
            <a:off x="2933086" y="935800"/>
            <a:ext cx="3379451" cy="584775"/>
          </a:xfrm>
          <a:prstGeom prst="rect">
            <a:avLst/>
          </a:prstGeom>
          <a:noFill/>
          <a:ln w="9525">
            <a:noFill/>
            <a:miter lim="800000"/>
            <a:headEnd/>
            <a:tailEnd/>
          </a:ln>
        </p:spPr>
        <p:txBody>
          <a:bodyPr wrap="none">
            <a:spAutoFit/>
          </a:bodyPr>
          <a:lstStyle/>
          <a:p>
            <a:r>
              <a:rPr lang="en-US" sz="3200" b="1" dirty="0">
                <a:latin typeface="Tw Cen MT" panose="020B0602020104020603" pitchFamily="34" charset="0"/>
              </a:rPr>
              <a:t>WRSI model inputs</a:t>
            </a:r>
          </a:p>
        </p:txBody>
      </p:sp>
      <p:sp>
        <p:nvSpPr>
          <p:cNvPr id="16" name="Text Box 2"/>
          <p:cNvSpPr txBox="1">
            <a:spLocks noChangeArrowheads="1"/>
          </p:cNvSpPr>
          <p:nvPr/>
        </p:nvSpPr>
        <p:spPr bwMode="auto">
          <a:xfrm>
            <a:off x="533400" y="1600200"/>
            <a:ext cx="717908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b="1" dirty="0"/>
              <a:t>WRSI = f (</a:t>
            </a:r>
            <a:r>
              <a:rPr lang="en-US" b="1" u="sng" dirty="0" err="1"/>
              <a:t>ppt</a:t>
            </a:r>
            <a:r>
              <a:rPr lang="en-US" b="1" dirty="0"/>
              <a:t>,  </a:t>
            </a:r>
            <a:r>
              <a:rPr lang="en-US" b="1" u="sng" dirty="0"/>
              <a:t>pet</a:t>
            </a:r>
            <a:r>
              <a:rPr lang="en-US" b="1" dirty="0"/>
              <a:t>,  </a:t>
            </a:r>
            <a:r>
              <a:rPr lang="en-US" b="1" u="sng" dirty="0"/>
              <a:t>WHC</a:t>
            </a:r>
            <a:r>
              <a:rPr lang="en-US" b="1" dirty="0"/>
              <a:t>,  </a:t>
            </a:r>
            <a:r>
              <a:rPr lang="en-US" b="1" u="sng" dirty="0"/>
              <a:t>Crop Type</a:t>
            </a:r>
            <a:r>
              <a:rPr lang="en-US" b="1" dirty="0"/>
              <a:t>,  </a:t>
            </a:r>
            <a:r>
              <a:rPr lang="en-US" b="1" u="sng" dirty="0"/>
              <a:t>SOS</a:t>
            </a:r>
            <a:r>
              <a:rPr lang="en-US" b="1" dirty="0"/>
              <a:t>,  </a:t>
            </a:r>
            <a:r>
              <a:rPr lang="en-US" b="1" u="sng" dirty="0"/>
              <a:t>LGP</a:t>
            </a:r>
            <a:r>
              <a:rPr lang="en-US" b="1" dirty="0"/>
              <a:t>)</a:t>
            </a:r>
          </a:p>
        </p:txBody>
      </p:sp>
      <p:sp>
        <p:nvSpPr>
          <p:cNvPr id="17" name="Text Box 3"/>
          <p:cNvSpPr txBox="1">
            <a:spLocks noChangeArrowheads="1"/>
          </p:cNvSpPr>
          <p:nvPr/>
        </p:nvSpPr>
        <p:spPr bwMode="auto">
          <a:xfrm>
            <a:off x="172722" y="3733800"/>
            <a:ext cx="1886946"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800" dirty="0">
                <a:solidFill>
                  <a:srgbClr val="0000FF"/>
                </a:solidFill>
              </a:rPr>
              <a:t>  </a:t>
            </a:r>
            <a:r>
              <a:rPr lang="en-US" sz="1400" dirty="0">
                <a:solidFill>
                  <a:srgbClr val="0000FF"/>
                </a:solidFill>
                <a:latin typeface="Arial" pitchFamily="34" charset="0"/>
              </a:rPr>
              <a:t>RFE (NOAA) / CHIRPS (UCSB)</a:t>
            </a:r>
          </a:p>
        </p:txBody>
      </p:sp>
      <p:sp>
        <p:nvSpPr>
          <p:cNvPr id="18" name="Line 4"/>
          <p:cNvSpPr>
            <a:spLocks noChangeShapeType="1"/>
          </p:cNvSpPr>
          <p:nvPr/>
        </p:nvSpPr>
        <p:spPr bwMode="auto">
          <a:xfrm flipH="1">
            <a:off x="1081711" y="2095500"/>
            <a:ext cx="1128087" cy="1509236"/>
          </a:xfrm>
          <a:prstGeom prst="line">
            <a:avLst/>
          </a:prstGeom>
          <a:noFill/>
          <a:ln w="9525">
            <a:solidFill>
              <a:srgbClr val="0000FF"/>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19" name="Text Box 5"/>
          <p:cNvSpPr txBox="1">
            <a:spLocks noChangeArrowheads="1"/>
          </p:cNvSpPr>
          <p:nvPr/>
        </p:nvSpPr>
        <p:spPr bwMode="auto">
          <a:xfrm>
            <a:off x="2027473" y="3810000"/>
            <a:ext cx="166505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solidFill>
                  <a:srgbClr val="0000FF"/>
                </a:solidFill>
                <a:latin typeface="Arial" pitchFamily="34" charset="0"/>
              </a:rPr>
              <a:t>NOAA GDAS / NOAA </a:t>
            </a:r>
            <a:r>
              <a:rPr lang="en-US" sz="1400" dirty="0" err="1">
                <a:solidFill>
                  <a:srgbClr val="0000FF"/>
                </a:solidFill>
                <a:latin typeface="Arial" pitchFamily="34" charset="0"/>
              </a:rPr>
              <a:t>RefET</a:t>
            </a:r>
            <a:endParaRPr lang="en-US" sz="1400" dirty="0">
              <a:solidFill>
                <a:srgbClr val="0000FF"/>
              </a:solidFill>
              <a:latin typeface="Arial" pitchFamily="34" charset="0"/>
            </a:endParaRPr>
          </a:p>
        </p:txBody>
      </p:sp>
      <p:sp>
        <p:nvSpPr>
          <p:cNvPr id="20" name="Text Box 6"/>
          <p:cNvSpPr txBox="1">
            <a:spLocks noChangeArrowheads="1"/>
          </p:cNvSpPr>
          <p:nvPr/>
        </p:nvSpPr>
        <p:spPr bwMode="auto">
          <a:xfrm>
            <a:off x="3808617" y="4190161"/>
            <a:ext cx="134979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solidFill>
                  <a:srgbClr val="0000FF"/>
                </a:solidFill>
                <a:latin typeface="Arial" pitchFamily="34" charset="0"/>
              </a:rPr>
              <a:t>FAO soils map</a:t>
            </a:r>
            <a:br>
              <a:rPr lang="en-US" sz="1400" dirty="0">
                <a:solidFill>
                  <a:srgbClr val="0000FF"/>
                </a:solidFill>
                <a:latin typeface="Arial" pitchFamily="34" charset="0"/>
              </a:rPr>
            </a:br>
            <a:r>
              <a:rPr lang="en-US" sz="1400" dirty="0">
                <a:solidFill>
                  <a:srgbClr val="0000FF"/>
                </a:solidFill>
                <a:latin typeface="Arial" pitchFamily="34" charset="0"/>
              </a:rPr>
              <a:t>of the world</a:t>
            </a:r>
          </a:p>
        </p:txBody>
      </p:sp>
      <p:sp>
        <p:nvSpPr>
          <p:cNvPr id="21" name="Line 8"/>
          <p:cNvSpPr>
            <a:spLocks noChangeShapeType="1"/>
          </p:cNvSpPr>
          <p:nvPr/>
        </p:nvSpPr>
        <p:spPr bwMode="auto">
          <a:xfrm flipH="1">
            <a:off x="2830661" y="2095499"/>
            <a:ext cx="141138" cy="1467915"/>
          </a:xfrm>
          <a:prstGeom prst="line">
            <a:avLst/>
          </a:prstGeom>
          <a:noFill/>
          <a:ln w="9525">
            <a:solidFill>
              <a:srgbClr val="0000FF"/>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22" name="Line 9"/>
          <p:cNvSpPr>
            <a:spLocks noChangeShapeType="1"/>
          </p:cNvSpPr>
          <p:nvPr/>
        </p:nvSpPr>
        <p:spPr bwMode="auto">
          <a:xfrm>
            <a:off x="3810000" y="2095500"/>
            <a:ext cx="533400" cy="2057978"/>
          </a:xfrm>
          <a:prstGeom prst="line">
            <a:avLst/>
          </a:prstGeom>
          <a:noFill/>
          <a:ln w="9525">
            <a:solidFill>
              <a:srgbClr val="0000FF"/>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pic>
        <p:nvPicPr>
          <p:cNvPr id="24" name="Picture 11" descr="whcf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7315" y="4634376"/>
            <a:ext cx="2057400" cy="173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2" descr="k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6426" y="5127112"/>
            <a:ext cx="2514600" cy="1308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14" descr="afsampp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2609" y="4366601"/>
            <a:ext cx="1598613"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5" descr="afsamprf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4419600"/>
            <a:ext cx="1595438"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Line 10"/>
          <p:cNvSpPr>
            <a:spLocks noChangeShapeType="1"/>
          </p:cNvSpPr>
          <p:nvPr/>
        </p:nvSpPr>
        <p:spPr bwMode="auto">
          <a:xfrm>
            <a:off x="6248401" y="2061865"/>
            <a:ext cx="238890" cy="1073817"/>
          </a:xfrm>
          <a:prstGeom prst="line">
            <a:avLst/>
          </a:prstGeom>
          <a:noFill/>
          <a:ln w="9525">
            <a:solidFill>
              <a:srgbClr val="0000FF"/>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29" name="Line 10"/>
          <p:cNvSpPr>
            <a:spLocks noChangeShapeType="1"/>
          </p:cNvSpPr>
          <p:nvPr/>
        </p:nvSpPr>
        <p:spPr bwMode="auto">
          <a:xfrm>
            <a:off x="7350125" y="2061864"/>
            <a:ext cx="401637" cy="227483"/>
          </a:xfrm>
          <a:prstGeom prst="line">
            <a:avLst/>
          </a:prstGeom>
          <a:noFill/>
          <a:ln w="9525">
            <a:solidFill>
              <a:srgbClr val="0000FF"/>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
        <p:nvSpPr>
          <p:cNvPr id="30" name="Text Box 7"/>
          <p:cNvSpPr txBox="1">
            <a:spLocks noChangeArrowheads="1"/>
          </p:cNvSpPr>
          <p:nvPr/>
        </p:nvSpPr>
        <p:spPr bwMode="auto">
          <a:xfrm>
            <a:off x="7493664" y="2256296"/>
            <a:ext cx="1300356"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solidFill>
                  <a:srgbClr val="0000FF"/>
                </a:solidFill>
                <a:latin typeface="Arial" pitchFamily="34" charset="0"/>
              </a:rPr>
              <a:t>Climatological</a:t>
            </a:r>
            <a:br>
              <a:rPr lang="en-US" sz="1400" dirty="0">
                <a:solidFill>
                  <a:srgbClr val="0000FF"/>
                </a:solidFill>
                <a:latin typeface="Arial" pitchFamily="34" charset="0"/>
              </a:rPr>
            </a:br>
            <a:r>
              <a:rPr lang="en-US" sz="1400" dirty="0">
                <a:solidFill>
                  <a:srgbClr val="0000FF"/>
                </a:solidFill>
                <a:latin typeface="Arial" pitchFamily="34" charset="0"/>
              </a:rPr>
              <a:t>PPT/PET </a:t>
            </a:r>
            <a:br>
              <a:rPr lang="en-US" sz="1400" dirty="0">
                <a:solidFill>
                  <a:srgbClr val="0000FF"/>
                </a:solidFill>
                <a:latin typeface="Arial" pitchFamily="34" charset="0"/>
              </a:rPr>
            </a:br>
            <a:r>
              <a:rPr lang="en-US" sz="1400" dirty="0">
                <a:solidFill>
                  <a:srgbClr val="0000FF"/>
                </a:solidFill>
                <a:latin typeface="Arial" pitchFamily="34" charset="0"/>
              </a:rPr>
              <a:t>analysis</a:t>
            </a:r>
          </a:p>
        </p:txBody>
      </p:sp>
      <p:sp>
        <p:nvSpPr>
          <p:cNvPr id="31" name="Text Box 7"/>
          <p:cNvSpPr txBox="1">
            <a:spLocks noChangeArrowheads="1"/>
          </p:cNvSpPr>
          <p:nvPr/>
        </p:nvSpPr>
        <p:spPr bwMode="auto">
          <a:xfrm>
            <a:off x="6137276" y="5410907"/>
            <a:ext cx="92179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err="1">
                <a:solidFill>
                  <a:srgbClr val="0000FF"/>
                </a:solidFill>
                <a:latin typeface="Arial" pitchFamily="34" charset="0"/>
              </a:rPr>
              <a:t>Kc</a:t>
            </a:r>
            <a:r>
              <a:rPr lang="en-US" sz="1400" dirty="0">
                <a:solidFill>
                  <a:srgbClr val="0000FF"/>
                </a:solidFill>
                <a:latin typeface="Arial" pitchFamily="34" charset="0"/>
              </a:rPr>
              <a:t> (FAO)</a:t>
            </a:r>
          </a:p>
        </p:txBody>
      </p:sp>
      <p:pic>
        <p:nvPicPr>
          <p:cNvPr id="3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4589" y="2913458"/>
            <a:ext cx="1412473" cy="12400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19800" y="3724672"/>
            <a:ext cx="1480561" cy="12489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Text Box 7"/>
          <p:cNvSpPr txBox="1">
            <a:spLocks noChangeArrowheads="1"/>
          </p:cNvSpPr>
          <p:nvPr/>
        </p:nvSpPr>
        <p:spPr bwMode="auto">
          <a:xfrm>
            <a:off x="6042599" y="3168567"/>
            <a:ext cx="107112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dirty="0">
                <a:solidFill>
                  <a:srgbClr val="0000FF"/>
                </a:solidFill>
                <a:latin typeface="Arial" pitchFamily="34" charset="0"/>
              </a:rPr>
              <a:t>Rainfall</a:t>
            </a:r>
            <a:br>
              <a:rPr lang="en-US" sz="1400" dirty="0">
                <a:solidFill>
                  <a:srgbClr val="0000FF"/>
                </a:solidFill>
                <a:latin typeface="Arial" pitchFamily="34" charset="0"/>
              </a:rPr>
            </a:br>
            <a:r>
              <a:rPr lang="en-US" sz="1400" dirty="0">
                <a:solidFill>
                  <a:srgbClr val="0000FF"/>
                </a:solidFill>
                <a:latin typeface="Arial" pitchFamily="34" charset="0"/>
              </a:rPr>
              <a:t>Accounting</a:t>
            </a:r>
          </a:p>
        </p:txBody>
      </p:sp>
      <p:sp>
        <p:nvSpPr>
          <p:cNvPr id="35" name="Line 10"/>
          <p:cNvSpPr>
            <a:spLocks noChangeShapeType="1"/>
          </p:cNvSpPr>
          <p:nvPr/>
        </p:nvSpPr>
        <p:spPr bwMode="auto">
          <a:xfrm>
            <a:off x="4845050" y="2095500"/>
            <a:ext cx="1140590" cy="3109302"/>
          </a:xfrm>
          <a:prstGeom prst="line">
            <a:avLst/>
          </a:prstGeom>
          <a:noFill/>
          <a:ln w="9525">
            <a:solidFill>
              <a:srgbClr val="0000FF"/>
            </a:solidFill>
            <a:round/>
            <a:headEnd/>
            <a:tailEnd type="stealth"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par>
                          <p:cTn id="39" fill="hold">
                            <p:stCondLst>
                              <p:cond delay="1000"/>
                            </p:stCondLst>
                            <p:childTnLst>
                              <p:par>
                                <p:cTn id="40" presetID="10" presetClass="entr" presetSubtype="0" fill="hold" grpId="0" nodeType="after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up)">
                                      <p:cBhvr>
                                        <p:cTn id="50" dur="500"/>
                                        <p:tgtEl>
                                          <p:spTgt spid="28"/>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up)">
                                      <p:cBhvr>
                                        <p:cTn id="62" dur="500"/>
                                        <p:tgtEl>
                                          <p:spTgt spid="29"/>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10"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ipe(up)">
                                      <p:cBhvr>
                                        <p:cTn id="7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1" grpId="0" animBg="1"/>
      <p:bldP spid="22" grpId="0" animBg="1"/>
      <p:bldP spid="28" grpId="0" animBg="1"/>
      <p:bldP spid="29" grpId="0" animBg="1"/>
      <p:bldP spid="30" grpId="0"/>
      <p:bldP spid="31" grpId="0"/>
      <p:bldP spid="34" grpId="0"/>
      <p:bldP spid="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259080"/>
            <a:ext cx="8961120" cy="731520"/>
          </a:xfrm>
        </p:spPr>
        <p:txBody>
          <a:bodyPr/>
          <a:lstStyle/>
          <a:p>
            <a:r>
              <a:rPr lang="en-US" dirty="0"/>
              <a:t>WRSI products </a:t>
            </a:r>
          </a:p>
        </p:txBody>
      </p:sp>
      <p:sp>
        <p:nvSpPr>
          <p:cNvPr id="4" name="TextBox 3"/>
          <p:cNvSpPr txBox="1"/>
          <p:nvPr/>
        </p:nvSpPr>
        <p:spPr>
          <a:xfrm>
            <a:off x="1145700" y="685800"/>
            <a:ext cx="1518364" cy="338554"/>
          </a:xfrm>
          <a:prstGeom prst="rect">
            <a:avLst/>
          </a:prstGeom>
          <a:noFill/>
        </p:spPr>
        <p:txBody>
          <a:bodyPr wrap="none" rtlCol="0">
            <a:spAutoFit/>
          </a:bodyPr>
          <a:lstStyle/>
          <a:p>
            <a:r>
              <a:rPr lang="en-US" sz="1600" b="1" dirty="0"/>
              <a:t>WRSI Current</a:t>
            </a:r>
          </a:p>
        </p:txBody>
      </p:sp>
      <p:sp>
        <p:nvSpPr>
          <p:cNvPr id="10" name="TextBox 9"/>
          <p:cNvSpPr txBox="1"/>
          <p:nvPr/>
        </p:nvSpPr>
        <p:spPr>
          <a:xfrm>
            <a:off x="6606296" y="685800"/>
            <a:ext cx="1699504" cy="338554"/>
          </a:xfrm>
          <a:prstGeom prst="rect">
            <a:avLst/>
          </a:prstGeom>
          <a:noFill/>
        </p:spPr>
        <p:txBody>
          <a:bodyPr wrap="none" rtlCol="0">
            <a:spAutoFit/>
          </a:bodyPr>
          <a:lstStyle/>
          <a:p>
            <a:r>
              <a:rPr lang="en-US" sz="1600" b="1" dirty="0"/>
              <a:t>WRSI Extended</a:t>
            </a:r>
          </a:p>
        </p:txBody>
      </p:sp>
      <p:sp>
        <p:nvSpPr>
          <p:cNvPr id="11" name="TextBox 10"/>
          <p:cNvSpPr txBox="1"/>
          <p:nvPr/>
        </p:nvSpPr>
        <p:spPr>
          <a:xfrm>
            <a:off x="533400" y="3733800"/>
            <a:ext cx="3024931" cy="338554"/>
          </a:xfrm>
          <a:prstGeom prst="rect">
            <a:avLst/>
          </a:prstGeom>
          <a:noFill/>
        </p:spPr>
        <p:txBody>
          <a:bodyPr wrap="none" rtlCol="0">
            <a:spAutoFit/>
          </a:bodyPr>
          <a:lstStyle/>
          <a:p>
            <a:r>
              <a:rPr lang="en-US" sz="1600" b="1" dirty="0"/>
              <a:t>WRSI Anomaly (Median Year)</a:t>
            </a:r>
          </a:p>
        </p:txBody>
      </p:sp>
      <p:sp>
        <p:nvSpPr>
          <p:cNvPr id="12" name="TextBox 11"/>
          <p:cNvSpPr txBox="1"/>
          <p:nvPr/>
        </p:nvSpPr>
        <p:spPr>
          <a:xfrm>
            <a:off x="5837654" y="3730752"/>
            <a:ext cx="3191258" cy="338554"/>
          </a:xfrm>
          <a:prstGeom prst="rect">
            <a:avLst/>
          </a:prstGeom>
          <a:noFill/>
        </p:spPr>
        <p:txBody>
          <a:bodyPr wrap="none" rtlCol="0">
            <a:spAutoFit/>
          </a:bodyPr>
          <a:lstStyle/>
          <a:p>
            <a:r>
              <a:rPr lang="en-US" sz="1600" b="1" dirty="0"/>
              <a:t>WRSI Percent of Previous Year</a:t>
            </a:r>
          </a:p>
        </p:txBody>
      </p:sp>
      <p:pic>
        <p:nvPicPr>
          <p:cNvPr id="143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1219200"/>
            <a:ext cx="1539994" cy="2166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206" y="4267200"/>
            <a:ext cx="1539994" cy="20205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https://lh5.googleusercontent.com/HgixnI8Pg6XdAkucdE5IDYS1BhPNRRLHU2yH91WGMMhs2FxUGDhqparGWiaLPEBHkiPgeP3SvcXh_0otaJi0IA6mHpxlR53u8AZa1KsEPOhtraR2BUTs10pw97reT6IH45o0WUwPJpKK0CQ=s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 y="990600"/>
            <a:ext cx="295088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A7vRayeacxRHjSpT1G1tgqcULiGcu1W-I3dMVQWovMQb9DFER6MubLbWuNDLuXv5eotwC-IPbVIZbAX4XkJ1Za5B0GsxqF6nUZXcpwgcxwojOq9l5s4Wkom65fGYVqhvIQc5qcbG3w5aVB8=s2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7336" y="987552"/>
            <a:ext cx="295088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wWaMAxhFWJEvCK5Aj-BeFT2g4ALlXYzynH5LuV6MCDgj1xjUSdFmugpK6OHagbA4IbeWeooFdejLylqQAdaqWuCip392TLhmTqGTUGd81Zv59JB5JmrJbbTVJ6iobOxJPAN5pVmB40XokKs=s20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114800"/>
            <a:ext cx="295088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9Beb04U1KjvWSoqRSWn4yeZtyMDCYrhsi-p-oUKvdrV-BDJ0nlOr17vbtpEFkT_rjC3ZeikoDZzihC01BUtw6PrGP2o3PBe_RgMXIUFG5xZXrbtHrhMpjMeKRlsqw1ssgy4vyhl7e7VIjlk=s20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6913" y="4114800"/>
            <a:ext cx="2950887"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72717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Assessing current cropping conditions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057400"/>
            <a:ext cx="4131242" cy="38404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2057400"/>
            <a:ext cx="4131242" cy="3840480"/>
          </a:xfrm>
          <a:prstGeom prst="rect">
            <a:avLst/>
          </a:prstGeom>
        </p:spPr>
      </p:pic>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WRSI: Characteristics</a:t>
            </a:r>
          </a:p>
        </p:txBody>
      </p:sp>
      <p:sp>
        <p:nvSpPr>
          <p:cNvPr id="3" name="Content Placeholder 2"/>
          <p:cNvSpPr>
            <a:spLocks noGrp="1"/>
          </p:cNvSpPr>
          <p:nvPr>
            <p:ph idx="1"/>
          </p:nvPr>
        </p:nvSpPr>
        <p:spPr/>
        <p:txBody>
          <a:bodyPr>
            <a:normAutofit fontScale="85000" lnSpcReduction="10000"/>
          </a:bodyPr>
          <a:lstStyle/>
          <a:p>
            <a:r>
              <a:rPr lang="en-US" dirty="0"/>
              <a:t>Spatial: </a:t>
            </a:r>
          </a:p>
          <a:p>
            <a:pPr lvl="1"/>
            <a:r>
              <a:rPr lang="en-US" dirty="0"/>
              <a:t>0.1 degree (~10km) pixel resolution</a:t>
            </a:r>
          </a:p>
          <a:p>
            <a:pPr lvl="1"/>
            <a:r>
              <a:rPr lang="en-US" dirty="0"/>
              <a:t>Regional coverage (Southern, East, and West Africa; C. America, Caribbean</a:t>
            </a:r>
          </a:p>
          <a:p>
            <a:r>
              <a:rPr lang="en-US" dirty="0"/>
              <a:t>Temporal:</a:t>
            </a:r>
          </a:p>
          <a:p>
            <a:pPr lvl="1"/>
            <a:r>
              <a:rPr lang="en-US" dirty="0"/>
              <a:t>10-day, Updated every 10 days (5-day timestep for C.A/</a:t>
            </a:r>
            <a:r>
              <a:rPr lang="en-US" dirty="0" err="1"/>
              <a:t>Carribean</a:t>
            </a:r>
            <a:r>
              <a:rPr lang="en-US" dirty="0"/>
              <a:t>)</a:t>
            </a:r>
          </a:p>
          <a:p>
            <a:r>
              <a:rPr lang="en-US" dirty="0"/>
              <a:t>Quantities:</a:t>
            </a:r>
          </a:p>
          <a:p>
            <a:pPr lvl="1"/>
            <a:r>
              <a:rPr lang="en-US" dirty="0"/>
              <a:t>Units: unit-less (ratio of water quantities)</a:t>
            </a:r>
          </a:p>
          <a:p>
            <a:r>
              <a:rPr lang="en-US" dirty="0"/>
              <a:t>Typical Presentation:</a:t>
            </a:r>
          </a:p>
          <a:p>
            <a:pPr lvl="1"/>
            <a:r>
              <a:rPr lang="en-US" dirty="0"/>
              <a:t>Current, % of Median, % of Previous Year, Extended</a:t>
            </a:r>
          </a:p>
          <a:p>
            <a:r>
              <a:rPr lang="en-US" dirty="0"/>
              <a:t>Accuracy: </a:t>
            </a:r>
          </a:p>
          <a:p>
            <a:pPr lvl="1"/>
            <a:r>
              <a:rPr lang="en-US" dirty="0"/>
              <a:t>Affected by accuracy of rainfall estimates</a:t>
            </a:r>
          </a:p>
          <a:p>
            <a:pPr lvl="1"/>
            <a:r>
              <a:rPr lang="en-US" dirty="0"/>
              <a:t>Depends on accuracy of assumptions regarding time of planting, crop cycle length, and soil characteristics (WHC)</a:t>
            </a:r>
          </a:p>
          <a:p>
            <a:pPr lvl="1"/>
            <a:endParaRPr lang="en-US" dirty="0"/>
          </a:p>
        </p:txBody>
      </p:sp>
    </p:spTree>
    <p:extLst>
      <p:ext uri="{BB962C8B-B14F-4D97-AF65-F5344CB8AC3E}">
        <p14:creationId xmlns:p14="http://schemas.microsoft.com/office/powerpoint/2010/main" val="64745508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WRSI – strengths and limitations</a:t>
            </a:r>
          </a:p>
        </p:txBody>
      </p:sp>
      <p:sp>
        <p:nvSpPr>
          <p:cNvPr id="3" name="Content Placeholder 2"/>
          <p:cNvSpPr>
            <a:spLocks noGrp="1"/>
          </p:cNvSpPr>
          <p:nvPr>
            <p:ph idx="1"/>
          </p:nvPr>
        </p:nvSpPr>
        <p:spPr/>
        <p:txBody>
          <a:bodyPr>
            <a:normAutofit/>
          </a:bodyPr>
          <a:lstStyle/>
          <a:p>
            <a:r>
              <a:rPr lang="en-US" dirty="0"/>
              <a:t>Strengths:</a:t>
            </a:r>
          </a:p>
          <a:p>
            <a:pPr lvl="1"/>
            <a:r>
              <a:rPr lang="en-US" dirty="0"/>
              <a:t>Shown to be good predictor of yield where water is the limiting factor in cropping</a:t>
            </a:r>
          </a:p>
          <a:p>
            <a:pPr lvl="1"/>
            <a:r>
              <a:rPr lang="en-US" dirty="0"/>
              <a:t>Can show impacts of temporal rainfall distribution (deficits) on cropping</a:t>
            </a:r>
          </a:p>
          <a:p>
            <a:pPr lvl="1"/>
            <a:r>
              <a:rPr lang="en-US" dirty="0"/>
              <a:t>Can be used for several different crops and to model different conditions (</a:t>
            </a:r>
            <a:r>
              <a:rPr lang="en-US" dirty="0" err="1"/>
              <a:t>e.g</a:t>
            </a:r>
            <a:r>
              <a:rPr lang="en-US" dirty="0"/>
              <a:t> different planting times)</a:t>
            </a:r>
          </a:p>
          <a:p>
            <a:pPr lvl="1"/>
            <a:r>
              <a:rPr lang="en-US" dirty="0"/>
              <a:t>Detects growing areas negatively impacted by water deficits through growing season</a:t>
            </a:r>
          </a:p>
          <a:p>
            <a:pPr lvl="1"/>
            <a:endParaRPr lang="en-US" dirty="0"/>
          </a:p>
          <a:p>
            <a:pPr lvl="1"/>
            <a:endParaRPr lang="en-US" dirty="0"/>
          </a:p>
        </p:txBody>
      </p:sp>
    </p:spTree>
    <p:extLst>
      <p:ext uri="{BB962C8B-B14F-4D97-AF65-F5344CB8AC3E}">
        <p14:creationId xmlns:p14="http://schemas.microsoft.com/office/powerpoint/2010/main" val="325690900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WRSI – strengths and limitations</a:t>
            </a:r>
          </a:p>
        </p:txBody>
      </p:sp>
      <p:sp>
        <p:nvSpPr>
          <p:cNvPr id="3" name="Content Placeholder 2"/>
          <p:cNvSpPr>
            <a:spLocks noGrp="1"/>
          </p:cNvSpPr>
          <p:nvPr>
            <p:ph idx="1"/>
          </p:nvPr>
        </p:nvSpPr>
        <p:spPr/>
        <p:txBody>
          <a:bodyPr>
            <a:normAutofit/>
          </a:bodyPr>
          <a:lstStyle/>
          <a:p>
            <a:r>
              <a:rPr lang="en-US" dirty="0"/>
              <a:t>Limitations:</a:t>
            </a:r>
          </a:p>
          <a:p>
            <a:pPr lvl="1"/>
            <a:r>
              <a:rPr lang="en-US" dirty="0"/>
              <a:t>Dependent on accuracy of assumptions on planting date and crop cycle length</a:t>
            </a:r>
          </a:p>
          <a:p>
            <a:pPr lvl="1"/>
            <a:r>
              <a:rPr lang="en-US" dirty="0"/>
              <a:t>Model is reliant on quality rainfall inputs</a:t>
            </a:r>
          </a:p>
          <a:p>
            <a:pPr lvl="1"/>
            <a:r>
              <a:rPr lang="en-US" dirty="0"/>
              <a:t>Yield modeling capability:</a:t>
            </a:r>
          </a:p>
          <a:p>
            <a:pPr lvl="2"/>
            <a:r>
              <a:rPr lang="en-US" dirty="0"/>
              <a:t>limited to areas where water availability is the main limiting factor</a:t>
            </a:r>
          </a:p>
          <a:p>
            <a:pPr lvl="1"/>
            <a:r>
              <a:rPr lang="en-US" dirty="0"/>
              <a:t>Non-water-deficit related factors can also affect yield  - excess moisture, pest/disease, input availability etc.</a:t>
            </a:r>
          </a:p>
          <a:p>
            <a:pPr lvl="1"/>
            <a:endParaRPr lang="en-US" dirty="0"/>
          </a:p>
        </p:txBody>
      </p:sp>
    </p:spTree>
    <p:extLst>
      <p:ext uri="{BB962C8B-B14F-4D97-AF65-F5344CB8AC3E}">
        <p14:creationId xmlns:p14="http://schemas.microsoft.com/office/powerpoint/2010/main" val="382335418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dirty="0"/>
              <a:t>Main products we will discuss</a:t>
            </a:r>
          </a:p>
        </p:txBody>
      </p:sp>
      <p:sp>
        <p:nvSpPr>
          <p:cNvPr id="35843" name="Content Placeholder 2"/>
          <p:cNvSpPr>
            <a:spLocks noGrp="1"/>
          </p:cNvSpPr>
          <p:nvPr>
            <p:ph idx="1"/>
          </p:nvPr>
        </p:nvSpPr>
        <p:spPr/>
        <p:txBody>
          <a:bodyPr/>
          <a:lstStyle/>
          <a:p>
            <a:pPr eaLnBrk="1" hangingPunct="1"/>
            <a:r>
              <a:rPr lang="en-US" dirty="0" err="1">
                <a:solidFill>
                  <a:schemeClr val="bg1">
                    <a:lumMod val="65000"/>
                  </a:schemeClr>
                </a:solidFill>
                <a:latin typeface="Candara" pitchFamily="34" charset="0"/>
              </a:rPr>
              <a:t>eVIIRS</a:t>
            </a:r>
            <a:r>
              <a:rPr lang="en-US" dirty="0">
                <a:solidFill>
                  <a:schemeClr val="bg1">
                    <a:lumMod val="65000"/>
                  </a:schemeClr>
                </a:solidFill>
                <a:latin typeface="Candara" pitchFamily="34" charset="0"/>
              </a:rPr>
              <a:t> NDVI ------------------------------- Vegetation</a:t>
            </a:r>
          </a:p>
          <a:p>
            <a:pPr eaLnBrk="1" hangingPunct="1"/>
            <a:r>
              <a:rPr lang="en-US" dirty="0" err="1">
                <a:solidFill>
                  <a:schemeClr val="bg1">
                    <a:lumMod val="65000"/>
                  </a:schemeClr>
                </a:solidFill>
                <a:latin typeface="Candara" pitchFamily="34" charset="0"/>
              </a:rPr>
              <a:t>ETa</a:t>
            </a:r>
            <a:r>
              <a:rPr lang="en-US" dirty="0">
                <a:solidFill>
                  <a:schemeClr val="bg1">
                    <a:lumMod val="65000"/>
                  </a:schemeClr>
                </a:solidFill>
                <a:latin typeface="Candara" pitchFamily="34" charset="0"/>
              </a:rPr>
              <a:t> ---------------- Crop Condition/Soil Moisture</a:t>
            </a:r>
          </a:p>
          <a:p>
            <a:pPr eaLnBrk="1" hangingPunct="1"/>
            <a:r>
              <a:rPr lang="en-US" dirty="0">
                <a:solidFill>
                  <a:schemeClr val="bg1">
                    <a:lumMod val="65000"/>
                  </a:schemeClr>
                </a:solidFill>
                <a:latin typeface="Candara" pitchFamily="34" charset="0"/>
              </a:rPr>
              <a:t>RFE/CHIRPS-------------------------------------  Rainfall</a:t>
            </a:r>
          </a:p>
          <a:p>
            <a:pPr eaLnBrk="1" hangingPunct="1"/>
            <a:r>
              <a:rPr lang="en-US" dirty="0">
                <a:solidFill>
                  <a:schemeClr val="bg1">
                    <a:lumMod val="65000"/>
                  </a:schemeClr>
                </a:solidFill>
                <a:latin typeface="Candara" pitchFamily="34" charset="0"/>
              </a:rPr>
              <a:t>WRSI  ----------------------------------- Crop Condition</a:t>
            </a:r>
          </a:p>
          <a:p>
            <a:r>
              <a:rPr lang="en-US" b="1" dirty="0">
                <a:latin typeface="Candara" pitchFamily="34" charset="0"/>
              </a:rPr>
              <a:t>FLDAS* ---------------- Snow/Water Availability</a:t>
            </a:r>
          </a:p>
        </p:txBody>
      </p:sp>
      <p:sp>
        <p:nvSpPr>
          <p:cNvPr id="2" name="Google Shape;170;g118addcb003_3_504">
            <a:extLst>
              <a:ext uri="{FF2B5EF4-FFF2-40B4-BE49-F238E27FC236}">
                <a16:creationId xmlns:a16="http://schemas.microsoft.com/office/drawing/2014/main" id="{33037AD7-84A7-39A6-6E67-CD3204DFCCB9}"/>
              </a:ext>
            </a:extLst>
          </p:cNvPr>
          <p:cNvSpPr txBox="1"/>
          <p:nvPr/>
        </p:nvSpPr>
        <p:spPr>
          <a:xfrm>
            <a:off x="1066800" y="5153297"/>
            <a:ext cx="6658500" cy="584745"/>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dirty="0"/>
              <a:t>* </a:t>
            </a:r>
            <a:r>
              <a:rPr lang="en-US" sz="1600" dirty="0"/>
              <a:t>Booth presentation throughout the week.</a:t>
            </a:r>
            <a:endParaRPr sz="1600" dirty="0"/>
          </a:p>
        </p:txBody>
      </p:sp>
    </p:spTree>
    <p:extLst>
      <p:ext uri="{BB962C8B-B14F-4D97-AF65-F5344CB8AC3E}">
        <p14:creationId xmlns:p14="http://schemas.microsoft.com/office/powerpoint/2010/main" val="1277800621"/>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68;g118addcb003_3_504">
            <a:extLst>
              <a:ext uri="{FF2B5EF4-FFF2-40B4-BE49-F238E27FC236}">
                <a16:creationId xmlns:a16="http://schemas.microsoft.com/office/drawing/2014/main" id="{9F06B57F-D61D-5FBF-F43C-25E56918F779}"/>
              </a:ext>
            </a:extLst>
          </p:cNvPr>
          <p:cNvSpPr txBox="1">
            <a:spLocks/>
          </p:cNvSpPr>
          <p:nvPr/>
        </p:nvSpPr>
        <p:spPr>
          <a:xfrm>
            <a:off x="91440" y="990600"/>
            <a:ext cx="8961000" cy="731400"/>
          </a:xfrm>
          <a:prstGeom prst="rect">
            <a:avLst/>
          </a:prstGeom>
          <a:noFill/>
          <a:ln>
            <a:noFill/>
          </a:ln>
        </p:spPr>
        <p:txBody>
          <a:bodyPr spcFirstLastPara="1" wrap="square" lIns="91425" tIns="45700" rIns="91425" bIns="45700" anchor="ctr" anchorCtr="0">
            <a:noAutofit/>
          </a:bodyPr>
          <a:lstStyle>
            <a:lvl1pPr algn="ctr" rtl="0" eaLnBrk="1" fontAlgn="base" hangingPunct="1">
              <a:spcBef>
                <a:spcPct val="0"/>
              </a:spcBef>
              <a:spcAft>
                <a:spcPct val="0"/>
              </a:spcAft>
              <a:defRPr sz="3200" b="1" i="0" kern="1200" baseline="0">
                <a:solidFill>
                  <a:schemeClr val="tx1"/>
                </a:solidFill>
                <a:latin typeface="Tw Cen MT"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spcBef>
                <a:spcPts val="0"/>
              </a:spcBef>
              <a:spcAft>
                <a:spcPts val="0"/>
              </a:spcAft>
              <a:buSzPts val="1400"/>
            </a:pPr>
            <a:r>
              <a:rPr lang="en-US" dirty="0"/>
              <a:t>FLDAS* Hydrologic Modeling Products</a:t>
            </a:r>
          </a:p>
        </p:txBody>
      </p:sp>
      <p:sp>
        <p:nvSpPr>
          <p:cNvPr id="5" name="Google Shape;169;g118addcb003_3_504">
            <a:extLst>
              <a:ext uri="{FF2B5EF4-FFF2-40B4-BE49-F238E27FC236}">
                <a16:creationId xmlns:a16="http://schemas.microsoft.com/office/drawing/2014/main" id="{093DB3D4-FC3C-ED43-73F2-DED64959E081}"/>
              </a:ext>
            </a:extLst>
          </p:cNvPr>
          <p:cNvSpPr txBox="1"/>
          <p:nvPr/>
        </p:nvSpPr>
        <p:spPr>
          <a:xfrm>
            <a:off x="457140" y="1615440"/>
            <a:ext cx="8229600" cy="4267200"/>
          </a:xfrm>
          <a:prstGeom prst="rect">
            <a:avLst/>
          </a:prstGeom>
          <a:noFill/>
          <a:ln>
            <a:noFill/>
          </a:ln>
        </p:spPr>
        <p:txBody>
          <a:bodyPr spcFirstLastPara="1" wrap="square" lIns="91425" tIns="45700" rIns="91425" bIns="45700" anchor="t" anchorCtr="0">
            <a:normAutofit/>
          </a:bodyPr>
          <a:lstStyle/>
          <a:p>
            <a:pPr marL="742950" marR="0" lvl="1" indent="-285750" algn="l" rtl="0">
              <a:lnSpc>
                <a:spcPct val="100000"/>
              </a:lnSpc>
              <a:spcBef>
                <a:spcPts val="0"/>
              </a:spcBef>
              <a:spcAft>
                <a:spcPts val="0"/>
              </a:spcAft>
              <a:buClr>
                <a:srgbClr val="000000"/>
              </a:buClr>
              <a:buSzPts val="2800"/>
              <a:buFont typeface="Noto Sans Symbols"/>
              <a:buChar char="▪"/>
            </a:pPr>
            <a:r>
              <a:rPr lang="en-US" sz="2800" b="0" i="0" u="none" strike="noStrike" cap="none">
                <a:solidFill>
                  <a:srgbClr val="000000"/>
                </a:solidFill>
                <a:latin typeface="Calibri"/>
                <a:ea typeface="Calibri"/>
                <a:cs typeface="Calibri"/>
                <a:sym typeface="Calibri"/>
              </a:rPr>
              <a:t>A water</a:t>
            </a:r>
            <a:r>
              <a:rPr lang="en-US" sz="2800">
                <a:latin typeface="Calibri"/>
                <a:ea typeface="Calibri"/>
                <a:cs typeface="Calibri"/>
                <a:sym typeface="Calibri"/>
              </a:rPr>
              <a:t> and energy </a:t>
            </a:r>
            <a:r>
              <a:rPr lang="en-US" sz="2800" b="0" i="0" u="none" strike="noStrike" cap="none">
                <a:solidFill>
                  <a:srgbClr val="000000"/>
                </a:solidFill>
                <a:latin typeface="Calibri"/>
                <a:ea typeface="Calibri"/>
                <a:cs typeface="Calibri"/>
                <a:sym typeface="Calibri"/>
              </a:rPr>
              <a:t>balance model </a:t>
            </a:r>
            <a:r>
              <a:rPr lang="en-US" sz="2800">
                <a:latin typeface="Calibri"/>
                <a:ea typeface="Calibri"/>
                <a:cs typeface="Calibri"/>
                <a:sym typeface="Calibri"/>
              </a:rPr>
              <a:t>that calculates hydrologic storage (soil moisture, snow pack) and fluxes (streamflow, evapotranspiration).</a:t>
            </a:r>
            <a:r>
              <a:rPr lang="en-US" sz="28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742950" marR="0" lvl="1" indent="-285750" algn="l" rtl="0">
              <a:lnSpc>
                <a:spcPct val="100000"/>
              </a:lnSpc>
              <a:spcBef>
                <a:spcPts val="560"/>
              </a:spcBef>
              <a:spcAft>
                <a:spcPts val="0"/>
              </a:spcAft>
              <a:buClr>
                <a:srgbClr val="000000"/>
              </a:buClr>
              <a:buSzPts val="2800"/>
              <a:buFont typeface="Noto Sans Symbols"/>
              <a:buChar char="▪"/>
            </a:pPr>
            <a:r>
              <a:rPr lang="en-US" sz="2800">
                <a:latin typeface="Calibri"/>
                <a:ea typeface="Calibri"/>
                <a:cs typeface="Calibri"/>
                <a:sym typeface="Calibri"/>
              </a:rPr>
              <a:t>Snow water volume, soil moisture, streamflow are most commonly used. Evapotranspiration, Water Stress and more available.</a:t>
            </a:r>
            <a:endParaRPr sz="2800">
              <a:latin typeface="Calibri"/>
              <a:ea typeface="Calibri"/>
              <a:cs typeface="Calibri"/>
              <a:sym typeface="Calibri"/>
            </a:endParaRPr>
          </a:p>
        </p:txBody>
      </p:sp>
      <p:sp>
        <p:nvSpPr>
          <p:cNvPr id="6" name="Google Shape;170;g118addcb003_3_504">
            <a:extLst>
              <a:ext uri="{FF2B5EF4-FFF2-40B4-BE49-F238E27FC236}">
                <a16:creationId xmlns:a16="http://schemas.microsoft.com/office/drawing/2014/main" id="{E3BDBA0F-C78A-C47B-BFB6-59E7CBA0D85A}"/>
              </a:ext>
            </a:extLst>
          </p:cNvPr>
          <p:cNvSpPr txBox="1"/>
          <p:nvPr/>
        </p:nvSpPr>
        <p:spPr>
          <a:xfrm>
            <a:off x="1066800" y="5153297"/>
            <a:ext cx="6658500" cy="584745"/>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dirty="0"/>
              <a:t>* </a:t>
            </a:r>
            <a:r>
              <a:rPr lang="en-US" sz="2000" dirty="0"/>
              <a:t>FEWS NET Land Data Assimilation System (FLDAS)</a:t>
            </a:r>
            <a:endParaRPr sz="2000" dirty="0"/>
          </a:p>
        </p:txBody>
      </p:sp>
    </p:spTree>
    <p:extLst>
      <p:ext uri="{BB962C8B-B14F-4D97-AF65-F5344CB8AC3E}">
        <p14:creationId xmlns:p14="http://schemas.microsoft.com/office/powerpoint/2010/main" val="218043955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0FEBB5-930F-57DB-7A42-4F57F4D4C9BC}"/>
              </a:ext>
            </a:extLst>
          </p:cNvPr>
          <p:cNvPicPr>
            <a:picLocks noChangeAspect="1"/>
          </p:cNvPicPr>
          <p:nvPr/>
        </p:nvPicPr>
        <p:blipFill>
          <a:blip r:embed="rId2"/>
          <a:stretch>
            <a:fillRect/>
          </a:stretch>
        </p:blipFill>
        <p:spPr>
          <a:xfrm>
            <a:off x="1130509" y="767865"/>
            <a:ext cx="6882981" cy="5322269"/>
          </a:xfrm>
          <a:prstGeom prst="rect">
            <a:avLst/>
          </a:prstGeom>
        </p:spPr>
      </p:pic>
    </p:spTree>
    <p:extLst>
      <p:ext uri="{BB962C8B-B14F-4D97-AF65-F5344CB8AC3E}">
        <p14:creationId xmlns:p14="http://schemas.microsoft.com/office/powerpoint/2010/main" val="37387314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64;g12f02530130_0_170">
            <a:extLst>
              <a:ext uri="{FF2B5EF4-FFF2-40B4-BE49-F238E27FC236}">
                <a16:creationId xmlns:a16="http://schemas.microsoft.com/office/drawing/2014/main" id="{12D42387-E7A9-EADE-939C-6FAFE5567FE8}"/>
              </a:ext>
            </a:extLst>
          </p:cNvPr>
          <p:cNvPicPr preferRelativeResize="0"/>
          <p:nvPr/>
        </p:nvPicPr>
        <p:blipFill>
          <a:blip r:embed="rId3">
            <a:alphaModFix/>
          </a:blip>
          <a:stretch>
            <a:fillRect/>
          </a:stretch>
        </p:blipFill>
        <p:spPr>
          <a:xfrm>
            <a:off x="542126" y="2059325"/>
            <a:ext cx="4792177" cy="3783675"/>
          </a:xfrm>
          <a:prstGeom prst="rect">
            <a:avLst/>
          </a:prstGeom>
          <a:noFill/>
          <a:ln>
            <a:noFill/>
          </a:ln>
        </p:spPr>
      </p:pic>
      <p:sp>
        <p:nvSpPr>
          <p:cNvPr id="5" name="Google Shape;265;g12f02530130_0_170">
            <a:extLst>
              <a:ext uri="{FF2B5EF4-FFF2-40B4-BE49-F238E27FC236}">
                <a16:creationId xmlns:a16="http://schemas.microsoft.com/office/drawing/2014/main" id="{0E12F752-31B6-0596-DEF5-5391B49A0FEE}"/>
              </a:ext>
            </a:extLst>
          </p:cNvPr>
          <p:cNvSpPr txBox="1">
            <a:spLocks noGrp="1"/>
          </p:cNvSpPr>
          <p:nvPr>
            <p:ph type="title"/>
          </p:nvPr>
        </p:nvSpPr>
        <p:spPr>
          <a:xfrm>
            <a:off x="91440" y="777240"/>
            <a:ext cx="8961000" cy="731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Soil Moisture Forecasts</a:t>
            </a:r>
            <a:endParaRPr dirty="0"/>
          </a:p>
        </p:txBody>
      </p:sp>
      <p:pic>
        <p:nvPicPr>
          <p:cNvPr id="6" name="Google Shape;266;g12f02530130_0_170">
            <a:extLst>
              <a:ext uri="{FF2B5EF4-FFF2-40B4-BE49-F238E27FC236}">
                <a16:creationId xmlns:a16="http://schemas.microsoft.com/office/drawing/2014/main" id="{1FD0F623-2C65-56E3-788B-A21192C0C4EB}"/>
              </a:ext>
            </a:extLst>
          </p:cNvPr>
          <p:cNvPicPr preferRelativeResize="0"/>
          <p:nvPr/>
        </p:nvPicPr>
        <p:blipFill>
          <a:blip r:embed="rId4">
            <a:alphaModFix/>
          </a:blip>
          <a:stretch>
            <a:fillRect/>
          </a:stretch>
        </p:blipFill>
        <p:spPr>
          <a:xfrm>
            <a:off x="6007805" y="2209800"/>
            <a:ext cx="2983794" cy="2239568"/>
          </a:xfrm>
          <a:prstGeom prst="rect">
            <a:avLst/>
          </a:prstGeom>
          <a:noFill/>
          <a:ln>
            <a:noFill/>
          </a:ln>
        </p:spPr>
      </p:pic>
      <p:sp>
        <p:nvSpPr>
          <p:cNvPr id="7" name="Google Shape;267;g12f02530130_0_170">
            <a:extLst>
              <a:ext uri="{FF2B5EF4-FFF2-40B4-BE49-F238E27FC236}">
                <a16:creationId xmlns:a16="http://schemas.microsoft.com/office/drawing/2014/main" id="{CD595363-CE3C-7CD7-0DEF-5668DC908F90}"/>
              </a:ext>
            </a:extLst>
          </p:cNvPr>
          <p:cNvSpPr txBox="1"/>
          <p:nvPr/>
        </p:nvSpPr>
        <p:spPr>
          <a:xfrm>
            <a:off x="5486400" y="4535400"/>
            <a:ext cx="3436500" cy="167119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400" dirty="0">
                <a:solidFill>
                  <a:schemeClr val="dk1"/>
                </a:solidFill>
              </a:rPr>
              <a:t>Soil moisture forecast reflects the rainfall forecast in predicting well above average soil moisture conditions in the upper catchments of the White Nile and persistence of dry conditions in the Eastern Horn.</a:t>
            </a:r>
            <a:endParaRPr sz="1400" dirty="0"/>
          </a:p>
        </p:txBody>
      </p:sp>
      <p:sp>
        <p:nvSpPr>
          <p:cNvPr id="8" name="Google Shape;268;g12f02530130_0_170">
            <a:extLst>
              <a:ext uri="{FF2B5EF4-FFF2-40B4-BE49-F238E27FC236}">
                <a16:creationId xmlns:a16="http://schemas.microsoft.com/office/drawing/2014/main" id="{2E691238-CAE0-C1D4-2D5F-765184CE3081}"/>
              </a:ext>
            </a:extLst>
          </p:cNvPr>
          <p:cNvSpPr txBox="1"/>
          <p:nvPr/>
        </p:nvSpPr>
        <p:spPr>
          <a:xfrm>
            <a:off x="285375" y="1659125"/>
            <a:ext cx="35358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t>Soil Moisture Forecasts</a:t>
            </a:r>
            <a:endParaRPr sz="1800" dirty="0"/>
          </a:p>
        </p:txBody>
      </p:sp>
      <p:sp>
        <p:nvSpPr>
          <p:cNvPr id="9" name="Google Shape;269;g12f02530130_0_170">
            <a:extLst>
              <a:ext uri="{FF2B5EF4-FFF2-40B4-BE49-F238E27FC236}">
                <a16:creationId xmlns:a16="http://schemas.microsoft.com/office/drawing/2014/main" id="{680CF06F-38A6-5BEB-3462-607067850FA2}"/>
              </a:ext>
            </a:extLst>
          </p:cNvPr>
          <p:cNvSpPr txBox="1"/>
          <p:nvPr/>
        </p:nvSpPr>
        <p:spPr>
          <a:xfrm>
            <a:off x="6172200" y="1659125"/>
            <a:ext cx="25908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dirty="0"/>
              <a:t>Precipitation Forecasts</a:t>
            </a:r>
            <a:endParaRPr sz="1800" dirty="0"/>
          </a:p>
        </p:txBody>
      </p:sp>
    </p:spTree>
    <p:extLst>
      <p:ext uri="{BB962C8B-B14F-4D97-AF65-F5344CB8AC3E}">
        <p14:creationId xmlns:p14="http://schemas.microsoft.com/office/powerpoint/2010/main" val="17667114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pPr eaLnBrk="1" hangingPunct="1"/>
            <a:r>
              <a:rPr lang="en-US" sz="2800" dirty="0"/>
              <a:t>Maximum Value Compositing (MVC)</a:t>
            </a:r>
          </a:p>
        </p:txBody>
      </p:sp>
      <p:grpSp>
        <p:nvGrpSpPr>
          <p:cNvPr id="3" name="Group 2"/>
          <p:cNvGrpSpPr/>
          <p:nvPr/>
        </p:nvGrpSpPr>
        <p:grpSpPr>
          <a:xfrm>
            <a:off x="422709" y="2478194"/>
            <a:ext cx="4758891" cy="2795482"/>
            <a:chOff x="1273743" y="2098908"/>
            <a:chExt cx="5889057" cy="2892171"/>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743" y="2098908"/>
              <a:ext cx="1828800" cy="1520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943" y="2251308"/>
              <a:ext cx="1828800" cy="1520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8143" y="2403708"/>
              <a:ext cx="1828800" cy="1520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343" y="2556108"/>
              <a:ext cx="1828800" cy="1520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543" y="2708508"/>
              <a:ext cx="1828800" cy="1520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743" y="2860908"/>
              <a:ext cx="1828800" cy="1520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6943" y="3013308"/>
              <a:ext cx="1828800" cy="1520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143" y="3165708"/>
              <a:ext cx="1828800" cy="1520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1343" y="3318108"/>
              <a:ext cx="1828800" cy="1520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470508"/>
              <a:ext cx="1828800" cy="152057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
        <p:nvSpPr>
          <p:cNvPr id="18" name="TextBox 17"/>
          <p:cNvSpPr txBox="1"/>
          <p:nvPr/>
        </p:nvSpPr>
        <p:spPr>
          <a:xfrm>
            <a:off x="76200" y="3986842"/>
            <a:ext cx="609600" cy="261610"/>
          </a:xfrm>
          <a:prstGeom prst="rect">
            <a:avLst/>
          </a:prstGeom>
          <a:noFill/>
        </p:spPr>
        <p:txBody>
          <a:bodyPr wrap="square" rtlCol="0">
            <a:spAutoFit/>
          </a:bodyPr>
          <a:lstStyle/>
          <a:p>
            <a:pPr eaLnBrk="1" hangingPunct="1">
              <a:spcBef>
                <a:spcPct val="0"/>
              </a:spcBef>
            </a:pPr>
            <a:r>
              <a:rPr lang="en-US" sz="1100" b="1" dirty="0">
                <a:solidFill>
                  <a:prstClr val="black"/>
                </a:solidFill>
                <a:latin typeface="Arial" pitchFamily="34" charset="0"/>
              </a:rPr>
              <a:t>Day 1</a:t>
            </a:r>
          </a:p>
        </p:txBody>
      </p:sp>
      <p:sp>
        <p:nvSpPr>
          <p:cNvPr id="19" name="TextBox 18"/>
          <p:cNvSpPr txBox="1"/>
          <p:nvPr/>
        </p:nvSpPr>
        <p:spPr>
          <a:xfrm>
            <a:off x="3661079" y="5283082"/>
            <a:ext cx="685800" cy="261610"/>
          </a:xfrm>
          <a:prstGeom prst="rect">
            <a:avLst/>
          </a:prstGeom>
          <a:noFill/>
        </p:spPr>
        <p:txBody>
          <a:bodyPr wrap="square" rtlCol="0">
            <a:spAutoFit/>
          </a:bodyPr>
          <a:lstStyle/>
          <a:p>
            <a:pPr eaLnBrk="1" hangingPunct="1">
              <a:spcBef>
                <a:spcPct val="0"/>
              </a:spcBef>
            </a:pPr>
            <a:r>
              <a:rPr lang="en-US" sz="1100" b="1" dirty="0">
                <a:solidFill>
                  <a:prstClr val="black"/>
                </a:solidFill>
                <a:latin typeface="Arial" pitchFamily="34" charset="0"/>
              </a:rPr>
              <a:t>Day 10</a:t>
            </a:r>
          </a:p>
        </p:txBody>
      </p:sp>
      <p:cxnSp>
        <p:nvCxnSpPr>
          <p:cNvPr id="20" name="Straight Arrow Connector 19"/>
          <p:cNvCxnSpPr>
            <a:stCxn id="18" idx="3"/>
            <a:endCxn id="19" idx="1"/>
          </p:cNvCxnSpPr>
          <p:nvPr/>
        </p:nvCxnSpPr>
        <p:spPr>
          <a:xfrm>
            <a:off x="685800" y="4117647"/>
            <a:ext cx="2975279" cy="1296240"/>
          </a:xfrm>
          <a:prstGeom prst="straightConnector1">
            <a:avLst/>
          </a:prstGeom>
          <a:noFill/>
          <a:ln w="25400" cap="flat" cmpd="sng" algn="ctr">
            <a:solidFill>
              <a:srgbClr val="CEB966"/>
            </a:solidFill>
            <a:prstDash val="solid"/>
            <a:tailEnd type="arrow"/>
          </a:ln>
          <a:effectLst>
            <a:outerShdw blurRad="130000" dist="101600" dir="2700000" algn="tl" rotWithShape="0">
              <a:srgbClr val="000000">
                <a:alpha val="35000"/>
              </a:srgbClr>
            </a:outerShdw>
          </a:effectLst>
        </p:spPr>
      </p:cxnSp>
      <p:sp>
        <p:nvSpPr>
          <p:cNvPr id="22" name="Rectangle 3"/>
          <p:cNvSpPr>
            <a:spLocks noChangeArrowheads="1"/>
          </p:cNvSpPr>
          <p:nvPr/>
        </p:nvSpPr>
        <p:spPr bwMode="auto">
          <a:xfrm>
            <a:off x="395288" y="1371600"/>
            <a:ext cx="8245475"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0"/>
              </a:spcBef>
            </a:pPr>
            <a:r>
              <a:rPr lang="en-US" sz="1800" dirty="0">
                <a:solidFill>
                  <a:prstClr val="black"/>
                </a:solidFill>
                <a:latin typeface="Tw Cen MT"/>
              </a:rPr>
              <a:t>MVC for a </a:t>
            </a:r>
            <a:r>
              <a:rPr lang="en-US" sz="1800" dirty="0" err="1">
                <a:solidFill>
                  <a:prstClr val="black"/>
                </a:solidFill>
                <a:latin typeface="Tw Cen MT"/>
              </a:rPr>
              <a:t>dekad</a:t>
            </a:r>
            <a:r>
              <a:rPr lang="en-US" sz="1800" dirty="0">
                <a:solidFill>
                  <a:prstClr val="black"/>
                </a:solidFill>
                <a:latin typeface="Tw Cen MT"/>
              </a:rPr>
              <a:t> (10 days)  is used to address atmospheric contamination while still allowing for detection of subtle vegetation differences through time.</a:t>
            </a:r>
          </a:p>
        </p:txBody>
      </p:sp>
      <p:sp>
        <p:nvSpPr>
          <p:cNvPr id="23" name="Text Box 14"/>
          <p:cNvSpPr txBox="1">
            <a:spLocks noChangeArrowheads="1"/>
          </p:cNvSpPr>
          <p:nvPr/>
        </p:nvSpPr>
        <p:spPr bwMode="auto">
          <a:xfrm>
            <a:off x="5181600" y="2286000"/>
            <a:ext cx="3733800" cy="36317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eaLnBrk="1" hangingPunct="1">
              <a:spcBef>
                <a:spcPct val="50000"/>
              </a:spcBef>
            </a:pPr>
            <a:r>
              <a:rPr lang="en-US" sz="2000" dirty="0">
                <a:latin typeface="Tw Cen MT"/>
              </a:rPr>
              <a:t>The maximum value for each pixel of a composite period is used as the value for that pixel.  </a:t>
            </a:r>
          </a:p>
          <a:p>
            <a:pPr eaLnBrk="1" hangingPunct="1">
              <a:spcBef>
                <a:spcPct val="50000"/>
              </a:spcBef>
            </a:pPr>
            <a:r>
              <a:rPr lang="en-US" sz="2000" dirty="0">
                <a:latin typeface="Tw Cen MT"/>
              </a:rPr>
              <a:t>Since cloud and other atmospheric contaminants reduce NDVI values, this process helps to minimize (but not eliminate) these effects in the final composite product.</a:t>
            </a:r>
          </a:p>
        </p:txBody>
      </p:sp>
    </p:spTree>
    <p:extLst>
      <p:ext uri="{BB962C8B-B14F-4D97-AF65-F5344CB8AC3E}">
        <p14:creationId xmlns:p14="http://schemas.microsoft.com/office/powerpoint/2010/main" val="234479501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95467075-C07A-154E-9EA2-6471B39D8223}"/>
              </a:ext>
            </a:extLst>
          </p:cNvPr>
          <p:cNvSpPr>
            <a:spLocks noGrp="1"/>
          </p:cNvSpPr>
          <p:nvPr>
            <p:ph type="title"/>
          </p:nvPr>
        </p:nvSpPr>
        <p:spPr/>
        <p:txBody>
          <a:bodyPr/>
          <a:lstStyle/>
          <a:p>
            <a:r>
              <a:rPr lang="en-US" dirty="0"/>
              <a:t>Monitoring Afghanistan</a:t>
            </a:r>
          </a:p>
        </p:txBody>
      </p:sp>
      <p:sp>
        <p:nvSpPr>
          <p:cNvPr id="3" name="Content Placeholder 2">
            <a:extLst>
              <a:ext uri="{FF2B5EF4-FFF2-40B4-BE49-F238E27FC236}">
                <a16:creationId xmlns:a16="http://schemas.microsoft.com/office/drawing/2014/main" id="{230BDA51-2C4E-7148-9363-C9B51B9A4243}"/>
              </a:ext>
            </a:extLst>
          </p:cNvPr>
          <p:cNvSpPr>
            <a:spLocks noGrp="1"/>
          </p:cNvSpPr>
          <p:nvPr>
            <p:ph idx="1"/>
          </p:nvPr>
        </p:nvSpPr>
        <p:spPr/>
        <p:txBody>
          <a:bodyPr anchor="t">
            <a:normAutofit/>
          </a:bodyPr>
          <a:lstStyle/>
          <a:p>
            <a:r>
              <a:rPr lang="en-US" sz="2000" dirty="0"/>
              <a:t>Snow Water Equivalent (Afghanistan / Central Asia)</a:t>
            </a:r>
          </a:p>
          <a:p>
            <a:endParaRPr lang="en-US" sz="2000" dirty="0"/>
          </a:p>
        </p:txBody>
      </p:sp>
      <p:pic>
        <p:nvPicPr>
          <p:cNvPr id="14" name="Picture 13">
            <a:extLst>
              <a:ext uri="{FF2B5EF4-FFF2-40B4-BE49-F238E27FC236}">
                <a16:creationId xmlns:a16="http://schemas.microsoft.com/office/drawing/2014/main" id="{8C9E6BBF-B0E7-5E43-9EF4-C5A0308320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2057400"/>
            <a:ext cx="4724400" cy="3650673"/>
          </a:xfrm>
          <a:prstGeom prst="rect">
            <a:avLst/>
          </a:prstGeom>
        </p:spPr>
      </p:pic>
      <p:pic>
        <p:nvPicPr>
          <p:cNvPr id="12" name="Picture 11">
            <a:extLst>
              <a:ext uri="{FF2B5EF4-FFF2-40B4-BE49-F238E27FC236}">
                <a16:creationId xmlns:a16="http://schemas.microsoft.com/office/drawing/2014/main" id="{224251D1-F70A-1D48-BDEF-8A72F12263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80161"/>
            <a:ext cx="4703909" cy="3634839"/>
          </a:xfrm>
          <a:prstGeom prst="rect">
            <a:avLst/>
          </a:prstGeom>
        </p:spPr>
      </p:pic>
    </p:spTree>
    <p:extLst>
      <p:ext uri="{BB962C8B-B14F-4D97-AF65-F5344CB8AC3E}">
        <p14:creationId xmlns:p14="http://schemas.microsoft.com/office/powerpoint/2010/main" val="237108620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11d1a2378fd_0_0"/>
          <p:cNvSpPr txBox="1">
            <a:spLocks noGrp="1"/>
          </p:cNvSpPr>
          <p:nvPr>
            <p:ph type="title"/>
          </p:nvPr>
        </p:nvSpPr>
        <p:spPr>
          <a:xfrm>
            <a:off x="91440" y="777240"/>
            <a:ext cx="8961000" cy="7314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FLDAS: Characteristics</a:t>
            </a:r>
            <a:endParaRPr/>
          </a:p>
        </p:txBody>
      </p:sp>
      <p:sp>
        <p:nvSpPr>
          <p:cNvPr id="283" name="Google Shape;283;g11d1a2378fd_0_0"/>
          <p:cNvSpPr txBox="1">
            <a:spLocks noGrp="1"/>
          </p:cNvSpPr>
          <p:nvPr>
            <p:ph type="body" idx="1"/>
          </p:nvPr>
        </p:nvSpPr>
        <p:spPr>
          <a:xfrm>
            <a:off x="457200" y="1447800"/>
            <a:ext cx="8229600" cy="4755000"/>
          </a:xfrm>
          <a:prstGeom prst="rect">
            <a:avLst/>
          </a:prstGeom>
          <a:noFill/>
          <a:ln>
            <a:noFill/>
          </a:ln>
        </p:spPr>
        <p:txBody>
          <a:bodyPr spcFirstLastPara="1" wrap="square" lIns="91425" tIns="18275" rIns="91425" bIns="18275" anchor="ctr" anchorCtr="0">
            <a:normAutofit fontScale="92500" lnSpcReduction="20000"/>
          </a:bodyPr>
          <a:lstStyle/>
          <a:p>
            <a:pPr marL="342900" lvl="0" indent="-342900" algn="l" rtl="0">
              <a:lnSpc>
                <a:spcPct val="100000"/>
              </a:lnSpc>
              <a:spcBef>
                <a:spcPts val="0"/>
              </a:spcBef>
              <a:spcAft>
                <a:spcPts val="0"/>
              </a:spcAft>
              <a:buClr>
                <a:schemeClr val="dk1"/>
              </a:buClr>
              <a:buSzPct val="100000"/>
              <a:buFont typeface="Noto Sans Symbols"/>
              <a:buChar char="▪"/>
            </a:pPr>
            <a:r>
              <a:rPr lang="en-US"/>
              <a:t>Spatial: </a:t>
            </a:r>
            <a:endParaRPr/>
          </a:p>
          <a:p>
            <a:pPr marL="628650" lvl="1" indent="-293370" algn="l" rtl="0">
              <a:lnSpc>
                <a:spcPct val="100000"/>
              </a:lnSpc>
              <a:spcBef>
                <a:spcPts val="408"/>
              </a:spcBef>
              <a:spcAft>
                <a:spcPts val="0"/>
              </a:spcAft>
              <a:buClr>
                <a:schemeClr val="dk1"/>
              </a:buClr>
              <a:buSzPct val="50000"/>
              <a:buChar char="o"/>
            </a:pPr>
            <a:r>
              <a:rPr lang="en-US"/>
              <a:t>0.1 degree (~10 km) pixel resolution Global</a:t>
            </a:r>
            <a:endParaRPr/>
          </a:p>
          <a:p>
            <a:pPr marL="628650" lvl="1" indent="-293370" algn="l" rtl="0">
              <a:spcBef>
                <a:spcPts val="408"/>
              </a:spcBef>
              <a:spcAft>
                <a:spcPts val="0"/>
              </a:spcAft>
              <a:buSzPct val="50000"/>
              <a:buChar char="o"/>
            </a:pPr>
            <a:r>
              <a:rPr lang="en-US"/>
              <a:t>0.01 degree (~1 km) pixel resolution Central Asia</a:t>
            </a:r>
            <a:endParaRPr/>
          </a:p>
          <a:p>
            <a:pPr marL="628650" lvl="1" indent="-293370" algn="l" rtl="0">
              <a:spcBef>
                <a:spcPts val="408"/>
              </a:spcBef>
              <a:spcAft>
                <a:spcPts val="0"/>
              </a:spcAft>
              <a:buSzPct val="50000"/>
              <a:buChar char="o"/>
            </a:pPr>
            <a:r>
              <a:rPr lang="en-US"/>
              <a:t>0.25 degree (~25 km) pixel resolution Forecast</a:t>
            </a:r>
            <a:endParaRPr/>
          </a:p>
          <a:p>
            <a:pPr marL="342900" lvl="0" indent="-342900" algn="l" rtl="0">
              <a:lnSpc>
                <a:spcPct val="100000"/>
              </a:lnSpc>
              <a:spcBef>
                <a:spcPts val="800"/>
              </a:spcBef>
              <a:spcAft>
                <a:spcPts val="0"/>
              </a:spcAft>
              <a:buClr>
                <a:schemeClr val="dk1"/>
              </a:buClr>
              <a:buSzPct val="100000"/>
              <a:buFont typeface="Noto Sans Symbols"/>
              <a:buChar char="▪"/>
            </a:pPr>
            <a:r>
              <a:rPr lang="en-US"/>
              <a:t>Temporal:</a:t>
            </a:r>
            <a:endParaRPr/>
          </a:p>
          <a:p>
            <a:pPr marL="628650" lvl="1" indent="-293370" algn="l" rtl="0">
              <a:lnSpc>
                <a:spcPct val="100000"/>
              </a:lnSpc>
              <a:spcBef>
                <a:spcPts val="408"/>
              </a:spcBef>
              <a:spcAft>
                <a:spcPts val="0"/>
              </a:spcAft>
              <a:buClr>
                <a:schemeClr val="dk1"/>
              </a:buClr>
              <a:buSzPct val="50000"/>
              <a:buChar char="o"/>
            </a:pPr>
            <a:r>
              <a:rPr lang="en-US"/>
              <a:t>1-day, Updated every days (Central Asia/Afghanistan)</a:t>
            </a:r>
            <a:endParaRPr/>
          </a:p>
          <a:p>
            <a:pPr marL="628650" lvl="1" indent="-293370" algn="l" rtl="0">
              <a:lnSpc>
                <a:spcPct val="100000"/>
              </a:lnSpc>
              <a:spcBef>
                <a:spcPts val="408"/>
              </a:spcBef>
              <a:spcAft>
                <a:spcPts val="0"/>
              </a:spcAft>
              <a:buSzPct val="50000"/>
              <a:buChar char="o"/>
            </a:pPr>
            <a:r>
              <a:rPr lang="en-US"/>
              <a:t>1-month, Updated early-month and mid-month with CHIRPS-prelim &amp; final (Global, Forecast)</a:t>
            </a:r>
            <a:endParaRPr/>
          </a:p>
          <a:p>
            <a:pPr marL="342900" lvl="0" indent="-342900" algn="l" rtl="0">
              <a:lnSpc>
                <a:spcPct val="100000"/>
              </a:lnSpc>
              <a:spcBef>
                <a:spcPts val="800"/>
              </a:spcBef>
              <a:spcAft>
                <a:spcPts val="0"/>
              </a:spcAft>
              <a:buClr>
                <a:schemeClr val="dk1"/>
              </a:buClr>
              <a:buSzPct val="100000"/>
              <a:buFont typeface="Noto Sans Symbols"/>
              <a:buChar char="▪"/>
            </a:pPr>
            <a:r>
              <a:rPr lang="en-US"/>
              <a:t>Quantities:</a:t>
            </a:r>
            <a:endParaRPr/>
          </a:p>
          <a:p>
            <a:pPr marL="628650" lvl="1" indent="-293370" algn="l" rtl="0">
              <a:lnSpc>
                <a:spcPct val="100000"/>
              </a:lnSpc>
              <a:spcBef>
                <a:spcPts val="408"/>
              </a:spcBef>
              <a:spcAft>
                <a:spcPts val="0"/>
              </a:spcAft>
              <a:buClr>
                <a:schemeClr val="dk1"/>
              </a:buClr>
              <a:buSzPct val="50000"/>
              <a:buChar char="o"/>
            </a:pPr>
            <a:r>
              <a:rPr lang="en-US"/>
              <a:t>Units are variable dependant: SWE (mm), Soil moisture (Volumetric Water Content %), Streamflow (m3/s)</a:t>
            </a:r>
            <a:endParaRPr/>
          </a:p>
          <a:p>
            <a:pPr marL="342900" lvl="0" indent="-342900" algn="l" rtl="0">
              <a:lnSpc>
                <a:spcPct val="100000"/>
              </a:lnSpc>
              <a:spcBef>
                <a:spcPts val="800"/>
              </a:spcBef>
              <a:spcAft>
                <a:spcPts val="0"/>
              </a:spcAft>
              <a:buClr>
                <a:schemeClr val="dk1"/>
              </a:buClr>
              <a:buSzPct val="100000"/>
              <a:buFont typeface="Noto Sans Symbols"/>
              <a:buChar char="▪"/>
            </a:pPr>
            <a:r>
              <a:rPr lang="en-US"/>
              <a:t>Typical Presentation:</a:t>
            </a:r>
            <a:endParaRPr/>
          </a:p>
          <a:p>
            <a:pPr marL="628650" lvl="1" indent="-293370" algn="l" rtl="0">
              <a:lnSpc>
                <a:spcPct val="100000"/>
              </a:lnSpc>
              <a:spcBef>
                <a:spcPts val="408"/>
              </a:spcBef>
              <a:spcAft>
                <a:spcPts val="0"/>
              </a:spcAft>
              <a:buClr>
                <a:schemeClr val="dk1"/>
              </a:buClr>
              <a:buSzPct val="50000"/>
              <a:buChar char="o"/>
            </a:pPr>
            <a:r>
              <a:rPr lang="en-US"/>
              <a:t>Current, Pct of Average, Difference Anomaly (mm), tercile probability, percentile</a:t>
            </a:r>
            <a:endParaRPr/>
          </a:p>
          <a:p>
            <a:pPr marL="742950" lvl="1" indent="-220980" algn="l" rtl="0">
              <a:lnSpc>
                <a:spcPct val="100000"/>
              </a:lnSpc>
              <a:spcBef>
                <a:spcPts val="408"/>
              </a:spcBef>
              <a:spcAft>
                <a:spcPts val="0"/>
              </a:spcAft>
              <a:buClr>
                <a:schemeClr val="dk1"/>
              </a:buClr>
              <a:buSzPct val="50000"/>
              <a:buNone/>
            </a:pPr>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11d1a2378fd_0_5"/>
          <p:cNvSpPr txBox="1">
            <a:spLocks noGrp="1"/>
          </p:cNvSpPr>
          <p:nvPr>
            <p:ph type="title"/>
          </p:nvPr>
        </p:nvSpPr>
        <p:spPr>
          <a:xfrm>
            <a:off x="76200" y="457200"/>
            <a:ext cx="9067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a:t>FLDAS – strengths and limitations</a:t>
            </a:r>
            <a:endParaRPr/>
          </a:p>
        </p:txBody>
      </p:sp>
      <p:sp>
        <p:nvSpPr>
          <p:cNvPr id="289" name="Google Shape;289;g11d1a2378fd_0_5"/>
          <p:cNvSpPr txBox="1">
            <a:spLocks noGrp="1"/>
          </p:cNvSpPr>
          <p:nvPr>
            <p:ph type="body" idx="1"/>
          </p:nvPr>
        </p:nvSpPr>
        <p:spPr>
          <a:xfrm>
            <a:off x="457200" y="1600200"/>
            <a:ext cx="8229600" cy="4755000"/>
          </a:xfrm>
          <a:prstGeom prst="rect">
            <a:avLst/>
          </a:prstGeom>
          <a:noFill/>
          <a:ln>
            <a:noFill/>
          </a:ln>
        </p:spPr>
        <p:txBody>
          <a:bodyPr spcFirstLastPara="1" wrap="square" lIns="91425" tIns="18275" rIns="91425" bIns="18275" anchor="ctr" anchorCtr="0">
            <a:normAutofit/>
          </a:bodyPr>
          <a:lstStyle/>
          <a:p>
            <a:pPr marL="342900" lvl="0" indent="-342900" algn="l" rtl="0">
              <a:lnSpc>
                <a:spcPct val="100000"/>
              </a:lnSpc>
              <a:spcBef>
                <a:spcPts val="0"/>
              </a:spcBef>
              <a:spcAft>
                <a:spcPts val="0"/>
              </a:spcAft>
              <a:buClr>
                <a:schemeClr val="dk1"/>
              </a:buClr>
              <a:buSzPts val="2400"/>
              <a:buFont typeface="Noto Sans Symbols"/>
              <a:buChar char="▪"/>
            </a:pPr>
            <a:r>
              <a:rPr lang="en-US"/>
              <a:t>Strengths:</a:t>
            </a:r>
            <a:endParaRPr/>
          </a:p>
          <a:p>
            <a:pPr marL="742950" lvl="1" indent="-285750" algn="l" rtl="0">
              <a:lnSpc>
                <a:spcPct val="100000"/>
              </a:lnSpc>
              <a:spcBef>
                <a:spcPts val="480"/>
              </a:spcBef>
              <a:spcAft>
                <a:spcPts val="0"/>
              </a:spcAft>
              <a:buClr>
                <a:schemeClr val="dk1"/>
              </a:buClr>
              <a:buSzPts val="1200"/>
              <a:buChar char="o"/>
            </a:pPr>
            <a:r>
              <a:rPr lang="en-US"/>
              <a:t>Snow estimates are shown to be good estimate compared to water and ag impacts and MODIS Snow Cover Fraction.</a:t>
            </a:r>
            <a:endParaRPr/>
          </a:p>
          <a:p>
            <a:pPr marL="742950" lvl="1" indent="-285750" algn="l" rtl="0">
              <a:lnSpc>
                <a:spcPct val="100000"/>
              </a:lnSpc>
              <a:spcBef>
                <a:spcPts val="480"/>
              </a:spcBef>
              <a:spcAft>
                <a:spcPts val="0"/>
              </a:spcAft>
              <a:buSzPts val="1200"/>
              <a:buChar char="o"/>
            </a:pPr>
            <a:r>
              <a:rPr lang="en-US"/>
              <a:t>Soil moisture and ET estimates are useful in pastoral regions, and compare well with NDVI and SSEBop ET.</a:t>
            </a:r>
            <a:endParaRPr/>
          </a:p>
          <a:p>
            <a:pPr marL="742950" lvl="1" indent="-285750" algn="l" rtl="0">
              <a:lnSpc>
                <a:spcPct val="100000"/>
              </a:lnSpc>
              <a:spcBef>
                <a:spcPts val="480"/>
              </a:spcBef>
              <a:spcAft>
                <a:spcPts val="0"/>
              </a:spcAft>
              <a:buSzPts val="1200"/>
              <a:buChar char="o"/>
            </a:pPr>
            <a:r>
              <a:rPr lang="en-US"/>
              <a:t>Forecasts soil moisture and streamflow highlight how antecedent (current) conditions may ameliorate or exacerbate forecasted rainfall anomalies.</a:t>
            </a:r>
            <a:endParaRPr/>
          </a:p>
          <a:p>
            <a:pPr marL="742950" lvl="1" indent="-285750" algn="l" rtl="0">
              <a:lnSpc>
                <a:spcPct val="100000"/>
              </a:lnSpc>
              <a:spcBef>
                <a:spcPts val="480"/>
              </a:spcBef>
              <a:spcAft>
                <a:spcPts val="0"/>
              </a:spcAft>
              <a:buClr>
                <a:schemeClr val="dk1"/>
              </a:buClr>
              <a:buSzPts val="1200"/>
              <a:buChar char="o"/>
            </a:pPr>
            <a:r>
              <a:rPr lang="en-US"/>
              <a:t>Captures impacts of temporal rainfall distribution (deficits) on water availability</a:t>
            </a:r>
            <a:endParaRPr/>
          </a:p>
          <a:p>
            <a:pPr marL="742950" lvl="1" indent="-209550" algn="l" rtl="0">
              <a:lnSpc>
                <a:spcPct val="100000"/>
              </a:lnSpc>
              <a:spcBef>
                <a:spcPts val="480"/>
              </a:spcBef>
              <a:spcAft>
                <a:spcPts val="0"/>
              </a:spcAft>
              <a:buClr>
                <a:schemeClr val="dk1"/>
              </a:buClr>
              <a:buSzPts val="1200"/>
              <a:buNone/>
            </a:pPr>
            <a:endParaRPr/>
          </a:p>
          <a:p>
            <a:pPr marL="742950" lvl="1" indent="-209550" algn="l" rtl="0">
              <a:lnSpc>
                <a:spcPct val="100000"/>
              </a:lnSpc>
              <a:spcBef>
                <a:spcPts val="480"/>
              </a:spcBef>
              <a:spcAft>
                <a:spcPts val="0"/>
              </a:spcAft>
              <a:buClr>
                <a:schemeClr val="dk1"/>
              </a:buClr>
              <a:buSzPts val="1200"/>
              <a:buNone/>
            </a:pPr>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11d1a2378fd_0_166"/>
          <p:cNvSpPr txBox="1">
            <a:spLocks noGrp="1"/>
          </p:cNvSpPr>
          <p:nvPr>
            <p:ph type="title"/>
          </p:nvPr>
        </p:nvSpPr>
        <p:spPr>
          <a:xfrm>
            <a:off x="76200" y="457200"/>
            <a:ext cx="9067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a:t>FLDAS – strengths and limitations</a:t>
            </a:r>
            <a:endParaRPr/>
          </a:p>
        </p:txBody>
      </p:sp>
      <p:sp>
        <p:nvSpPr>
          <p:cNvPr id="295" name="Google Shape;295;g11d1a2378fd_0_166"/>
          <p:cNvSpPr txBox="1">
            <a:spLocks noGrp="1"/>
          </p:cNvSpPr>
          <p:nvPr>
            <p:ph type="body" idx="1"/>
          </p:nvPr>
        </p:nvSpPr>
        <p:spPr>
          <a:xfrm>
            <a:off x="457200" y="1600200"/>
            <a:ext cx="8229600" cy="4038600"/>
          </a:xfrm>
          <a:prstGeom prst="rect">
            <a:avLst/>
          </a:prstGeom>
          <a:noFill/>
          <a:ln>
            <a:noFill/>
          </a:ln>
        </p:spPr>
        <p:txBody>
          <a:bodyPr spcFirstLastPara="1" wrap="square" lIns="91425" tIns="18275" rIns="91425" bIns="18275" anchor="ctr" anchorCtr="0">
            <a:normAutofit/>
          </a:bodyPr>
          <a:lstStyle/>
          <a:p>
            <a:pPr marL="342900" lvl="0" indent="-342900" algn="l" rtl="0">
              <a:lnSpc>
                <a:spcPct val="100000"/>
              </a:lnSpc>
              <a:spcBef>
                <a:spcPts val="0"/>
              </a:spcBef>
              <a:spcAft>
                <a:spcPts val="0"/>
              </a:spcAft>
              <a:buClr>
                <a:schemeClr val="dk1"/>
              </a:buClr>
              <a:buSzPts val="2400"/>
              <a:buFont typeface="Noto Sans Symbols"/>
              <a:buChar char="▪"/>
            </a:pPr>
            <a:r>
              <a:rPr lang="en-US" dirty="0"/>
              <a:t>Limitations:</a:t>
            </a:r>
            <a:endParaRPr dirty="0"/>
          </a:p>
          <a:p>
            <a:pPr marL="742950" lvl="1" indent="-361950" algn="l" rtl="0">
              <a:spcBef>
                <a:spcPts val="480"/>
              </a:spcBef>
              <a:spcAft>
                <a:spcPts val="0"/>
              </a:spcAft>
              <a:buSzPts val="1200"/>
              <a:buChar char="o"/>
            </a:pPr>
            <a:r>
              <a:rPr lang="en-US" dirty="0"/>
              <a:t>Model is reliant on quality of rainfall (CHIRPS, CHIRPS-prelim, GDAS, NMME-forecasts)</a:t>
            </a:r>
            <a:endParaRPr dirty="0"/>
          </a:p>
          <a:p>
            <a:pPr marL="742950" lvl="1" indent="-361950" algn="l" rtl="0">
              <a:lnSpc>
                <a:spcPct val="100000"/>
              </a:lnSpc>
              <a:spcBef>
                <a:spcPts val="480"/>
              </a:spcBef>
              <a:spcAft>
                <a:spcPts val="0"/>
              </a:spcAft>
              <a:buClr>
                <a:schemeClr val="dk1"/>
              </a:buClr>
              <a:buSzPts val="1200"/>
              <a:buChar char="o"/>
            </a:pPr>
            <a:r>
              <a:rPr lang="en-US" dirty="0"/>
              <a:t>Somewhat sensitive to assumptions on vegetation and soil characteristics.</a:t>
            </a:r>
            <a:endParaRPr dirty="0"/>
          </a:p>
          <a:p>
            <a:pPr marL="742950" lvl="1" indent="-361950" algn="l" rtl="0">
              <a:lnSpc>
                <a:spcPct val="100000"/>
              </a:lnSpc>
              <a:spcBef>
                <a:spcPts val="480"/>
              </a:spcBef>
              <a:spcAft>
                <a:spcPts val="0"/>
              </a:spcAft>
              <a:buSzPts val="1200"/>
              <a:buChar char="o"/>
            </a:pPr>
            <a:r>
              <a:rPr lang="en-US" dirty="0"/>
              <a:t>Does not include engineered water features (dams, irrigation), impacts streamflow and soil moisture</a:t>
            </a:r>
            <a:endParaRPr dirty="0"/>
          </a:p>
          <a:p>
            <a:pPr marL="742950" lvl="1" indent="-361950" algn="l" rtl="0">
              <a:lnSpc>
                <a:spcPct val="100000"/>
              </a:lnSpc>
              <a:spcBef>
                <a:spcPts val="480"/>
              </a:spcBef>
              <a:spcAft>
                <a:spcPts val="0"/>
              </a:spcAft>
              <a:buSzPts val="1200"/>
              <a:buChar char="o"/>
            </a:pPr>
            <a:r>
              <a:rPr lang="en-US" dirty="0"/>
              <a:t>~1 month latency for global monitoring product</a:t>
            </a:r>
            <a:endParaRPr dirty="0"/>
          </a:p>
          <a:p>
            <a:pPr marL="742950" lvl="1" indent="-209550" algn="l" rtl="0">
              <a:lnSpc>
                <a:spcPct val="100000"/>
              </a:lnSpc>
              <a:spcBef>
                <a:spcPts val="480"/>
              </a:spcBef>
              <a:spcAft>
                <a:spcPts val="0"/>
              </a:spcAft>
              <a:buClr>
                <a:schemeClr val="dk1"/>
              </a:buClr>
              <a:buSzPts val="1200"/>
              <a:buNone/>
            </a:pPr>
            <a:endParaRPr dirty="0"/>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11d1a2378fd_0_83"/>
          <p:cNvSpPr txBox="1">
            <a:spLocks noGrp="1"/>
          </p:cNvSpPr>
          <p:nvPr>
            <p:ph type="title"/>
          </p:nvPr>
        </p:nvSpPr>
        <p:spPr>
          <a:xfrm>
            <a:off x="76200" y="457200"/>
            <a:ext cx="90678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1400"/>
              <a:buNone/>
            </a:pPr>
            <a:r>
              <a:rPr lang="en-US"/>
              <a:t>FLDAS – Usage Notes</a:t>
            </a:r>
            <a:endParaRPr/>
          </a:p>
        </p:txBody>
      </p:sp>
      <p:sp>
        <p:nvSpPr>
          <p:cNvPr id="301" name="Google Shape;301;g11d1a2378fd_0_83"/>
          <p:cNvSpPr txBox="1">
            <a:spLocks noGrp="1"/>
          </p:cNvSpPr>
          <p:nvPr>
            <p:ph type="body" idx="1"/>
          </p:nvPr>
        </p:nvSpPr>
        <p:spPr>
          <a:xfrm>
            <a:off x="457200" y="1600200"/>
            <a:ext cx="8229600" cy="4038600"/>
          </a:xfrm>
          <a:prstGeom prst="rect">
            <a:avLst/>
          </a:prstGeom>
          <a:noFill/>
          <a:ln>
            <a:noFill/>
          </a:ln>
        </p:spPr>
        <p:txBody>
          <a:bodyPr spcFirstLastPara="1" wrap="square" lIns="91425" tIns="18275" rIns="91425" bIns="18275" anchor="ctr" anchorCtr="0">
            <a:normAutofit/>
          </a:bodyPr>
          <a:lstStyle/>
          <a:p>
            <a:pPr marL="419100">
              <a:spcBef>
                <a:spcPts val="0"/>
              </a:spcBef>
              <a:spcAft>
                <a:spcPts val="0"/>
              </a:spcAft>
              <a:buSzPts val="2400"/>
            </a:pPr>
            <a:r>
              <a:rPr lang="en-US" dirty="0"/>
              <a:t>Some notes to consider:</a:t>
            </a:r>
            <a:endParaRPr dirty="0"/>
          </a:p>
          <a:p>
            <a:pPr marL="914400" lvl="1" indent="-304800" algn="l" rtl="0">
              <a:spcBef>
                <a:spcPts val="0"/>
              </a:spcBef>
              <a:spcAft>
                <a:spcPts val="0"/>
              </a:spcAft>
              <a:buSzPts val="1200"/>
              <a:buChar char="o"/>
            </a:pPr>
            <a:r>
              <a:rPr lang="en-US" dirty="0"/>
              <a:t>Soil moisture 0-10cm particularly useful in pastoral east Africa.</a:t>
            </a:r>
            <a:endParaRPr dirty="0"/>
          </a:p>
          <a:p>
            <a:pPr marL="914400" lvl="1" indent="-304800" algn="l" rtl="0">
              <a:spcBef>
                <a:spcPts val="0"/>
              </a:spcBef>
              <a:spcAft>
                <a:spcPts val="0"/>
              </a:spcAft>
              <a:buSzPts val="1200"/>
              <a:buChar char="o"/>
            </a:pPr>
            <a:r>
              <a:rPr lang="en-US" dirty="0"/>
              <a:t>Useful for “independent” comparison with other remotely sensed vegetation, evapotranspiration, soil moisture and snow estimates (e.g. from MODIS).</a:t>
            </a:r>
            <a:endParaRPr dirty="0"/>
          </a:p>
          <a:p>
            <a:pPr marL="914400" lvl="1" indent="-304800" algn="l" rtl="0">
              <a:spcBef>
                <a:spcPts val="0"/>
              </a:spcBef>
              <a:spcAft>
                <a:spcPts val="0"/>
              </a:spcAft>
              <a:buSzPts val="1200"/>
              <a:buChar char="o"/>
            </a:pPr>
            <a:r>
              <a:rPr lang="en-US" dirty="0"/>
              <a:t> Soil moisture and streamflow forecasts, driven by NMME precipitation, are useful for indicating likely outcomes related to water resources (flooding, water storage) .</a:t>
            </a:r>
            <a:endParaRPr dirty="0"/>
          </a:p>
          <a:p>
            <a:pPr marL="742950" lvl="1" indent="-209550" algn="l" rtl="0">
              <a:lnSpc>
                <a:spcPct val="100000"/>
              </a:lnSpc>
              <a:spcBef>
                <a:spcPts val="480"/>
              </a:spcBef>
              <a:spcAft>
                <a:spcPts val="0"/>
              </a:spcAft>
              <a:buClr>
                <a:schemeClr val="dk1"/>
              </a:buClr>
              <a:buSzPts val="1200"/>
              <a:buNone/>
            </a:pPr>
            <a:endParaRPr dirty="0"/>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3" descr="jpg.jpg">
            <a:extLst>
              <a:ext uri="{FF2B5EF4-FFF2-40B4-BE49-F238E27FC236}">
                <a16:creationId xmlns:a16="http://schemas.microsoft.com/office/drawing/2014/main" id="{83638BEA-1B8E-AF42-B7CA-D9C26B1DFB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498975"/>
            <a:ext cx="77724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9FF63C9-CB64-954D-952B-DD21045656A4}"/>
              </a:ext>
            </a:extLst>
          </p:cNvPr>
          <p:cNvSpPr txBox="1">
            <a:spLocks/>
          </p:cNvSpPr>
          <p:nvPr/>
        </p:nvSpPr>
        <p:spPr bwMode="auto">
          <a:xfrm>
            <a:off x="457200" y="808038"/>
            <a:ext cx="8458200" cy="487362"/>
          </a:xfrm>
          <a:prstGeom prst="rect">
            <a:avLst/>
          </a:prstGeom>
          <a:noFill/>
          <a:ln w="9525">
            <a:noFill/>
            <a:miter lim="800000"/>
            <a:headEnd/>
            <a:tailEnd/>
          </a:ln>
        </p:spPr>
        <p:txBody>
          <a:bodyPr anchor="ctr"/>
          <a:lstStyle/>
          <a:p>
            <a:pPr algn="ctr" fontAlgn="auto">
              <a:spcBef>
                <a:spcPts val="0"/>
              </a:spcBef>
              <a:spcAft>
                <a:spcPts val="0"/>
              </a:spcAft>
              <a:defRPr/>
            </a:pPr>
            <a:r>
              <a:rPr lang="en-US" sz="3200" b="1" dirty="0">
                <a:latin typeface="Tw Cen MT" pitchFamily="34" charset="0"/>
                <a:ea typeface="+mj-ea"/>
                <a:cs typeface="+mj-cs"/>
              </a:rPr>
              <a:t>Developing </a:t>
            </a:r>
            <a:r>
              <a:rPr lang="en-US" sz="3200" b="1" dirty="0" err="1">
                <a:latin typeface="Tw Cen MT" pitchFamily="34" charset="0"/>
                <a:ea typeface="+mj-ea"/>
                <a:cs typeface="+mj-cs"/>
              </a:rPr>
              <a:t>agroclimatology</a:t>
            </a:r>
            <a:r>
              <a:rPr lang="en-US" sz="3200" b="1" dirty="0">
                <a:latin typeface="Tw Cen MT" pitchFamily="34" charset="0"/>
                <a:ea typeface="+mj-ea"/>
                <a:cs typeface="+mj-cs"/>
              </a:rPr>
              <a:t> assumptions</a:t>
            </a:r>
          </a:p>
        </p:txBody>
      </p:sp>
      <p:sp>
        <p:nvSpPr>
          <p:cNvPr id="5" name="Rectangle 4">
            <a:extLst>
              <a:ext uri="{FF2B5EF4-FFF2-40B4-BE49-F238E27FC236}">
                <a16:creationId xmlns:a16="http://schemas.microsoft.com/office/drawing/2014/main" id="{FF369C5C-4A73-4240-883A-5545F502BC44}"/>
              </a:ext>
            </a:extLst>
          </p:cNvPr>
          <p:cNvSpPr/>
          <p:nvPr/>
        </p:nvSpPr>
        <p:spPr>
          <a:xfrm>
            <a:off x="444500" y="1447800"/>
            <a:ext cx="76962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1.  Understand climatology for the area of concern (well before of SOS and as necessary)</a:t>
            </a:r>
          </a:p>
        </p:txBody>
      </p:sp>
      <p:sp>
        <p:nvSpPr>
          <p:cNvPr id="6" name="Rectangle 5">
            <a:extLst>
              <a:ext uri="{FF2B5EF4-FFF2-40B4-BE49-F238E27FC236}">
                <a16:creationId xmlns:a16="http://schemas.microsoft.com/office/drawing/2014/main" id="{027167EE-2600-A94E-B6A0-B754405295B6}"/>
              </a:ext>
            </a:extLst>
          </p:cNvPr>
          <p:cNvSpPr/>
          <p:nvPr/>
        </p:nvSpPr>
        <p:spPr>
          <a:xfrm>
            <a:off x="3390900" y="2286000"/>
            <a:ext cx="47244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2.  Evaluate current climate modes (~3 months before SOS and until EOS)</a:t>
            </a:r>
          </a:p>
        </p:txBody>
      </p:sp>
      <p:sp>
        <p:nvSpPr>
          <p:cNvPr id="7" name="Rectangle 6">
            <a:extLst>
              <a:ext uri="{FF2B5EF4-FFF2-40B4-BE49-F238E27FC236}">
                <a16:creationId xmlns:a16="http://schemas.microsoft.com/office/drawing/2014/main" id="{7582C284-3AA3-4948-A1FE-D50BC60D38B7}"/>
              </a:ext>
            </a:extLst>
          </p:cNvPr>
          <p:cNvSpPr/>
          <p:nvPr/>
        </p:nvSpPr>
        <p:spPr>
          <a:xfrm>
            <a:off x="3916363" y="3048000"/>
            <a:ext cx="41910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3. Interpret available forecasts (~2 months before SOS and through EOS)</a:t>
            </a:r>
          </a:p>
        </p:txBody>
      </p:sp>
      <p:sp>
        <p:nvSpPr>
          <p:cNvPr id="8" name="Rectangle 7">
            <a:extLst>
              <a:ext uri="{FF2B5EF4-FFF2-40B4-BE49-F238E27FC236}">
                <a16:creationId xmlns:a16="http://schemas.microsoft.com/office/drawing/2014/main" id="{69D522D5-452F-1D42-901A-E0C43D324BF7}"/>
              </a:ext>
            </a:extLst>
          </p:cNvPr>
          <p:cNvSpPr/>
          <p:nvPr/>
        </p:nvSpPr>
        <p:spPr>
          <a:xfrm>
            <a:off x="342900" y="1371600"/>
            <a:ext cx="78994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05FE0FB3-0F1E-9945-B0C5-5AE05352D68E}"/>
              </a:ext>
            </a:extLst>
          </p:cNvPr>
          <p:cNvSpPr/>
          <p:nvPr/>
        </p:nvSpPr>
        <p:spPr>
          <a:xfrm>
            <a:off x="5037138" y="3733800"/>
            <a:ext cx="3048000" cy="917575"/>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4. Incorporate monitoring data from remote sensing, other sources (SOS through EOS</a:t>
            </a:r>
            <a:r>
              <a:rPr lang="en-US" sz="1100" dirty="0">
                <a:solidFill>
                  <a:schemeClr val="tx1"/>
                </a:solidFill>
              </a:rPr>
              <a:t>)</a:t>
            </a:r>
          </a:p>
        </p:txBody>
      </p:sp>
    </p:spTree>
    <p:extLst>
      <p:ext uri="{BB962C8B-B14F-4D97-AF65-F5344CB8AC3E}">
        <p14:creationId xmlns:p14="http://schemas.microsoft.com/office/powerpoint/2010/main" val="278605212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7778"/>
          <a:stretch/>
        </p:blipFill>
        <p:spPr>
          <a:xfrm>
            <a:off x="1445171" y="1457336"/>
            <a:ext cx="2578068" cy="2743200"/>
          </a:xfrm>
          <a:prstGeom prst="rect">
            <a:avLst/>
          </a:prstGeom>
        </p:spPr>
      </p:pic>
      <p:sp>
        <p:nvSpPr>
          <p:cNvPr id="7" name="Title 1"/>
          <p:cNvSpPr txBox="1">
            <a:spLocks/>
          </p:cNvSpPr>
          <p:nvPr/>
        </p:nvSpPr>
        <p:spPr bwMode="auto">
          <a:xfrm>
            <a:off x="457200" y="8080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w Cen MT" pitchFamily="34" charset="0"/>
                <a:ea typeface="+mn-ea"/>
                <a:cs typeface="+mn-cs"/>
              </a:rPr>
              <a:t>Basics of climatology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Tw Cen MT" pitchFamily="34" charset="0"/>
                <a:ea typeface="+mn-ea"/>
                <a:cs typeface="+mn-cs"/>
              </a:rPr>
              <a:t>Average weather over a long period of time</a:t>
            </a:r>
          </a:p>
        </p:txBody>
      </p:sp>
      <p:pic>
        <p:nvPicPr>
          <p:cNvPr id="21509" name="Picture 18" descr="Horizontal_RGB_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ooter Placeholder 4"/>
          <p:cNvSpPr txBox="1">
            <a:spLocks/>
          </p:cNvSpPr>
          <p:nvPr/>
        </p:nvSpPr>
        <p:spPr bwMode="auto">
          <a:xfrm>
            <a:off x="2895600" y="6356350"/>
            <a:ext cx="3505200" cy="365125"/>
          </a:xfrm>
          <a:prstGeom prst="rect">
            <a:avLst/>
          </a:prstGeom>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________________________________________</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FAMINE EARLY WARNING SYSTEMS NETWORK</a:t>
            </a:r>
          </a:p>
        </p:txBody>
      </p:sp>
      <p:sp>
        <p:nvSpPr>
          <p:cNvPr id="5" name="TextBox 4"/>
          <p:cNvSpPr txBox="1"/>
          <p:nvPr/>
        </p:nvSpPr>
        <p:spPr>
          <a:xfrm>
            <a:off x="118370" y="2080183"/>
            <a:ext cx="1219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Spatial variability</a:t>
            </a:r>
          </a:p>
        </p:txBody>
      </p:sp>
      <p:sp>
        <p:nvSpPr>
          <p:cNvPr id="17" name="TextBox 16"/>
          <p:cNvSpPr txBox="1"/>
          <p:nvPr/>
        </p:nvSpPr>
        <p:spPr>
          <a:xfrm>
            <a:off x="1219200" y="1604753"/>
            <a:ext cx="3074206" cy="276999"/>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w Cen MT" pitchFamily="34" charset="0"/>
                <a:ea typeface="+mn-ea"/>
                <a:cs typeface="+mn-cs"/>
              </a:rPr>
              <a:t>Average Rainfall Dec-Apr 1991-2020</a:t>
            </a:r>
          </a:p>
        </p:txBody>
      </p:sp>
      <p:graphicFrame>
        <p:nvGraphicFramePr>
          <p:cNvPr id="18" name="Chart 17"/>
          <p:cNvGraphicFramePr>
            <a:graphicFrameLocks/>
          </p:cNvGraphicFramePr>
          <p:nvPr/>
        </p:nvGraphicFramePr>
        <p:xfrm>
          <a:off x="4925916" y="1611103"/>
          <a:ext cx="4038599" cy="2198897"/>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p:cNvSpPr txBox="1"/>
          <p:nvPr/>
        </p:nvSpPr>
        <p:spPr>
          <a:xfrm>
            <a:off x="3988606" y="2163533"/>
            <a:ext cx="1219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Temporal variability</a:t>
            </a:r>
          </a:p>
        </p:txBody>
      </p:sp>
      <p:sp>
        <p:nvSpPr>
          <p:cNvPr id="21" name="TextBox 20"/>
          <p:cNvSpPr txBox="1"/>
          <p:nvPr/>
        </p:nvSpPr>
        <p:spPr>
          <a:xfrm>
            <a:off x="533400" y="4618672"/>
            <a:ext cx="12192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w Cen MT" panose="020B0602020104020603" pitchFamily="34" charset="0"/>
                <a:ea typeface="+mn-ea"/>
                <a:cs typeface="+mn-cs"/>
              </a:rPr>
              <a:t>Cumulative rainfall and annual dekadal rainfall</a:t>
            </a:r>
          </a:p>
        </p:txBody>
      </p:sp>
      <p:pic>
        <p:nvPicPr>
          <p:cNvPr id="6" name="Picture 5">
            <a:extLst>
              <a:ext uri="{FF2B5EF4-FFF2-40B4-BE49-F238E27FC236}">
                <a16:creationId xmlns:a16="http://schemas.microsoft.com/office/drawing/2014/main" id="{DAFB48B7-5BB2-CB44-9863-65E1B97BF8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200" y="4598556"/>
            <a:ext cx="2711450" cy="1573644"/>
          </a:xfrm>
          <a:prstGeom prst="rect">
            <a:avLst/>
          </a:prstGeom>
        </p:spPr>
      </p:pic>
      <p:pic>
        <p:nvPicPr>
          <p:cNvPr id="9" name="Picture 8">
            <a:extLst>
              <a:ext uri="{FF2B5EF4-FFF2-40B4-BE49-F238E27FC236}">
                <a16:creationId xmlns:a16="http://schemas.microsoft.com/office/drawing/2014/main" id="{C49D4569-EC1C-1D44-B081-138346038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200" y="4567881"/>
            <a:ext cx="2895600" cy="168051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3007" t="82222"/>
          <a:stretch/>
        </p:blipFill>
        <p:spPr>
          <a:xfrm>
            <a:off x="351559" y="2947176"/>
            <a:ext cx="1430481" cy="1219200"/>
          </a:xfrm>
          <a:prstGeom prst="rect">
            <a:avLst/>
          </a:prstGeom>
          <a:ln w="28575">
            <a:solidFill>
              <a:schemeClr val="tx1"/>
            </a:solidFill>
          </a:ln>
        </p:spPr>
      </p:pic>
      <p:pic>
        <p:nvPicPr>
          <p:cNvPr id="4" name="Picture 3" descr="Text, logo&#10;&#10;Description automatically generated">
            <a:extLst>
              <a:ext uri="{FF2B5EF4-FFF2-40B4-BE49-F238E27FC236}">
                <a16:creationId xmlns:a16="http://schemas.microsoft.com/office/drawing/2014/main" id="{53F2B343-E231-B551-042E-24D81E3C22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9319764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Graphic spid="18" grpId="0">
        <p:bldAsOne/>
      </p:bldGraphic>
      <p:bldP spid="19" grpId="0"/>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CFBC48-A373-E443-BE41-9538CC3E2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750" y="1524000"/>
            <a:ext cx="2635671" cy="1384300"/>
          </a:xfrm>
          <a:prstGeom prst="rect">
            <a:avLst/>
          </a:prstGeom>
        </p:spPr>
      </p:pic>
      <p:sp>
        <p:nvSpPr>
          <p:cNvPr id="37890" name="Title 1"/>
          <p:cNvSpPr txBox="1">
            <a:spLocks/>
          </p:cNvSpPr>
          <p:nvPr/>
        </p:nvSpPr>
        <p:spPr bwMode="auto">
          <a:xfrm>
            <a:off x="457200" y="808038"/>
            <a:ext cx="82296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w Cen MT" panose="020B0602020104020603" pitchFamily="34" charset="0"/>
                <a:ea typeface="ＭＳ Ｐゴシック" panose="020B0600070205080204" pitchFamily="34" charset="-128"/>
                <a:cs typeface="+mn-cs"/>
              </a:rPr>
              <a:t>Building blocks for an assumption</a:t>
            </a:r>
          </a:p>
        </p:txBody>
      </p:sp>
      <p:pic>
        <p:nvPicPr>
          <p:cNvPr id="37893" name="Picture 18" descr="Horizontal_RGB_6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524000"/>
            <a:ext cx="42402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TextBox 15"/>
          <p:cNvSpPr txBox="1">
            <a:spLocks noChangeArrowheads="1"/>
          </p:cNvSpPr>
          <p:nvPr/>
        </p:nvSpPr>
        <p:spPr bwMode="auto">
          <a:xfrm>
            <a:off x="963613" y="4876800"/>
            <a:ext cx="70373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w Cen MT" panose="020B0602020104020603" pitchFamily="34" charset="0"/>
                <a:ea typeface="ＭＳ Ｐゴシック" panose="020B0600070205080204" pitchFamily="34" charset="-128"/>
                <a:cs typeface="+mn-cs"/>
              </a:rPr>
              <a:t>Based on climatology, rainfall during the </a:t>
            </a:r>
            <a:r>
              <a:rPr lang="en-US" altLang="en-US" sz="1800" dirty="0">
                <a:solidFill>
                  <a:prstClr val="black"/>
                </a:solidFill>
                <a:latin typeface="Tw Cen MT" panose="020B0602020104020603" pitchFamily="34" charset="0"/>
              </a:rPr>
              <a:t>long</a:t>
            </a:r>
            <a:r>
              <a:rPr kumimoji="0" lang="en-US" altLang="en-US" sz="1800" b="0" i="0" u="none" strike="noStrike" kern="1200" cap="none" spc="0" normalizeH="0" baseline="0" noProof="0" dirty="0">
                <a:ln>
                  <a:noFill/>
                </a:ln>
                <a:solidFill>
                  <a:prstClr val="black"/>
                </a:solidFill>
                <a:effectLst/>
                <a:uLnTx/>
                <a:uFillTx/>
                <a:latin typeface="Tw Cen MT" panose="020B0602020104020603" pitchFamily="34" charset="0"/>
                <a:ea typeface="ＭＳ Ｐゴシック" panose="020B0600070205080204" pitchFamily="34" charset="-128"/>
                <a:cs typeface="+mn-cs"/>
              </a:rPr>
              <a:t> rains season (MAM) will begin in March and end in May, with average cumulative rainfall of approximately 400 mm.  Most rainfall is received in April. </a:t>
            </a:r>
          </a:p>
        </p:txBody>
      </p:sp>
      <p:cxnSp>
        <p:nvCxnSpPr>
          <p:cNvPr id="37899" name="Straight Arrow Connector 17"/>
          <p:cNvCxnSpPr>
            <a:cxnSpLocks noChangeShapeType="1"/>
          </p:cNvCxnSpPr>
          <p:nvPr/>
        </p:nvCxnSpPr>
        <p:spPr bwMode="auto">
          <a:xfrm>
            <a:off x="3581400" y="3810000"/>
            <a:ext cx="2514600" cy="381000"/>
          </a:xfrm>
          <a:prstGeom prst="straightConnector1">
            <a:avLst/>
          </a:prstGeom>
          <a:noFill/>
          <a:ln w="38100">
            <a:solidFill>
              <a:srgbClr val="C00000"/>
            </a:solidFill>
            <a:round/>
            <a:headEnd/>
            <a:tailEnd type="arrow" w="med" len="med"/>
          </a:ln>
          <a:extLst>
            <a:ext uri="{909E8E84-426E-40DD-AFC4-6F175D3DCCD1}">
              <a14:hiddenFill xmlns:a14="http://schemas.microsoft.com/office/drawing/2010/main">
                <a:noFill/>
              </a14:hiddenFill>
            </a:ext>
          </a:extLst>
        </p:spPr>
      </p:cxnSp>
      <p:cxnSp>
        <p:nvCxnSpPr>
          <p:cNvPr id="3" name="Straight Arrow Connector 2"/>
          <p:cNvCxnSpPr>
            <a:cxnSpLocks/>
          </p:cNvCxnSpPr>
          <p:nvPr/>
        </p:nvCxnSpPr>
        <p:spPr>
          <a:xfrm>
            <a:off x="1219200" y="2133600"/>
            <a:ext cx="838200" cy="0"/>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Footer Placeholder 4"/>
          <p:cNvSpPr txBox="1">
            <a:spLocks/>
          </p:cNvSpPr>
          <p:nvPr/>
        </p:nvSpPr>
        <p:spPr bwMode="auto">
          <a:xfrm>
            <a:off x="2895600" y="6356350"/>
            <a:ext cx="3505200" cy="365125"/>
          </a:xfrm>
          <a:prstGeom prst="rect">
            <a:avLst/>
          </a:prstGeom>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________________________________________</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FAMINE EARLY WARNING SYSTEMS NETWORK</a:t>
            </a:r>
          </a:p>
        </p:txBody>
      </p:sp>
      <p:pic>
        <p:nvPicPr>
          <p:cNvPr id="4" name="Picture 3">
            <a:extLst>
              <a:ext uri="{FF2B5EF4-FFF2-40B4-BE49-F238E27FC236}">
                <a16:creationId xmlns:a16="http://schemas.microsoft.com/office/drawing/2014/main" id="{6C9F1AB1-0975-554F-BF83-3EFF234E61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750" y="3048000"/>
            <a:ext cx="2635671" cy="1384301"/>
          </a:xfrm>
          <a:prstGeom prst="rect">
            <a:avLst/>
          </a:prstGeom>
        </p:spPr>
      </p:pic>
      <p:pic>
        <p:nvPicPr>
          <p:cNvPr id="2" name="Picture 1" descr="Text, logo&#10;&#10;Description automatically generated">
            <a:extLst>
              <a:ext uri="{FF2B5EF4-FFF2-40B4-BE49-F238E27FC236}">
                <a16:creationId xmlns:a16="http://schemas.microsoft.com/office/drawing/2014/main" id="{C58AF0F8-F9D6-25B0-19F5-B25210F945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112227560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8080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w Cen MT" pitchFamily="34" charset="0"/>
              <a:ea typeface="+mn-ea"/>
              <a:cs typeface="+mn-cs"/>
            </a:endParaRPr>
          </a:p>
        </p:txBody>
      </p:sp>
      <p:pic>
        <p:nvPicPr>
          <p:cNvPr id="46085"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hart 8"/>
          <p:cNvGraphicFramePr>
            <a:graphicFrameLocks/>
          </p:cNvGraphicFramePr>
          <p:nvPr/>
        </p:nvGraphicFramePr>
        <p:xfrm>
          <a:off x="1371600" y="1450848"/>
          <a:ext cx="6096000" cy="3352800"/>
        </p:xfrm>
        <a:graphic>
          <a:graphicData uri="http://schemas.openxmlformats.org/drawingml/2006/chart">
            <c:chart xmlns:c="http://schemas.openxmlformats.org/drawingml/2006/chart" xmlns:r="http://schemas.openxmlformats.org/officeDocument/2006/relationships" r:id="rId4"/>
          </a:graphicData>
        </a:graphic>
      </p:graphicFrame>
      <p:sp>
        <p:nvSpPr>
          <p:cNvPr id="46088" name="TextBox 15"/>
          <p:cNvSpPr txBox="1">
            <a:spLocks noChangeArrowheads="1"/>
          </p:cNvSpPr>
          <p:nvPr/>
        </p:nvSpPr>
        <p:spPr bwMode="auto">
          <a:xfrm>
            <a:off x="990600" y="4832350"/>
            <a:ext cx="7543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w Cen MT" panose="020B0602020104020603" pitchFamily="34" charset="0"/>
                <a:ea typeface="ＭＳ Ｐゴシック" panose="020B0600070205080204" pitchFamily="34" charset="-128"/>
                <a:cs typeface="+mn-cs"/>
              </a:rPr>
              <a:t>In Zimbabwe, Mashonaland East maize cropping area, over the 1981-2012 period, the wettest year was 1998 with slightly more than 1000 mm of rainfall during the season.  The driest year was 1991 with 400 mm.   </a:t>
            </a:r>
          </a:p>
        </p:txBody>
      </p:sp>
      <p:sp>
        <p:nvSpPr>
          <p:cNvPr id="14" name="Title 1"/>
          <p:cNvSpPr txBox="1">
            <a:spLocks/>
          </p:cNvSpPr>
          <p:nvPr/>
        </p:nvSpPr>
        <p:spPr bwMode="auto">
          <a:xfrm>
            <a:off x="609600" y="9604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w Cen MT" pitchFamily="34" charset="0"/>
                <a:ea typeface="+mn-ea"/>
                <a:cs typeface="+mn-cs"/>
              </a:rPr>
              <a:t>Building Blocks for an Assumption</a:t>
            </a:r>
          </a:p>
        </p:txBody>
      </p:sp>
      <p:graphicFrame>
        <p:nvGraphicFramePr>
          <p:cNvPr id="15" name="Chart 14"/>
          <p:cNvGraphicFramePr>
            <a:graphicFrameLocks/>
          </p:cNvGraphicFramePr>
          <p:nvPr/>
        </p:nvGraphicFramePr>
        <p:xfrm>
          <a:off x="1371600" y="1453896"/>
          <a:ext cx="6099048" cy="335584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nvGraphicFramePr>
        <p:xfrm>
          <a:off x="1371600" y="1453896"/>
          <a:ext cx="6099048" cy="3355848"/>
        </p:xfrm>
        <a:graphic>
          <a:graphicData uri="http://schemas.openxmlformats.org/drawingml/2006/chart">
            <c:chart xmlns:c="http://schemas.openxmlformats.org/drawingml/2006/chart" xmlns:r="http://schemas.openxmlformats.org/officeDocument/2006/relationships" r:id="rId6"/>
          </a:graphicData>
        </a:graphic>
      </p:graphicFrame>
      <p:cxnSp>
        <p:nvCxnSpPr>
          <p:cNvPr id="5" name="Straight Arrow Connector 4"/>
          <p:cNvCxnSpPr/>
          <p:nvPr/>
        </p:nvCxnSpPr>
        <p:spPr>
          <a:xfrm>
            <a:off x="3581400" y="2895600"/>
            <a:ext cx="0" cy="457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800600" y="1752600"/>
            <a:ext cx="0" cy="457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7" name="Footer Placeholder 4"/>
          <p:cNvSpPr txBox="1">
            <a:spLocks/>
          </p:cNvSpPr>
          <p:nvPr/>
        </p:nvSpPr>
        <p:spPr bwMode="auto">
          <a:xfrm>
            <a:off x="2895600" y="6356350"/>
            <a:ext cx="3505200" cy="365125"/>
          </a:xfrm>
          <a:prstGeom prst="rect">
            <a:avLst/>
          </a:prstGeom>
          <a:ln>
            <a:miter lim="800000"/>
            <a:headEnd/>
            <a:tailEnd/>
          </a:ln>
        </p:spPr>
        <p:txBody>
          <a:bodyPr wrap="square" numCol="1"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________________________________________</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1F497D"/>
                </a:solidFill>
                <a:effectLst/>
                <a:uLnTx/>
                <a:uFillTx/>
                <a:latin typeface="Calibri" panose="020F0502020204030204" pitchFamily="34" charset="0"/>
                <a:ea typeface="+mn-ea"/>
                <a:cs typeface="Calibri" panose="020F0502020204030204" pitchFamily="34" charset="0"/>
              </a:rPr>
              <a:t>FAMINE EARLY WARNING SYSTEMS NETWORK</a:t>
            </a:r>
          </a:p>
        </p:txBody>
      </p:sp>
      <p:pic>
        <p:nvPicPr>
          <p:cNvPr id="2" name="Picture 1" descr="Text, logo&#10;&#10;Description automatically generated">
            <a:extLst>
              <a:ext uri="{FF2B5EF4-FFF2-40B4-BE49-F238E27FC236}">
                <a16:creationId xmlns:a16="http://schemas.microsoft.com/office/drawing/2014/main" id="{101AC85A-9515-6379-C04E-3310104681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3612793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E1378-3817-9F47-8194-C2F9891E8FC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2200"/>
            <a:ext cx="2603500" cy="2877820"/>
          </a:xfrm>
          <a:prstGeom prst="rect">
            <a:avLst/>
          </a:prstGeom>
          <a:noFill/>
          <a:ln>
            <a:noFill/>
          </a:ln>
        </p:spPr>
      </p:pic>
      <p:sp>
        <p:nvSpPr>
          <p:cNvPr id="3" name="Rectangle 2">
            <a:extLst>
              <a:ext uri="{FF2B5EF4-FFF2-40B4-BE49-F238E27FC236}">
                <a16:creationId xmlns:a16="http://schemas.microsoft.com/office/drawing/2014/main" id="{E3520561-9F95-9B4D-8ADF-4B338E025917}"/>
              </a:ext>
            </a:extLst>
          </p:cNvPr>
          <p:cNvSpPr/>
          <p:nvPr/>
        </p:nvSpPr>
        <p:spPr>
          <a:xfrm>
            <a:off x="762000" y="1752600"/>
            <a:ext cx="2971800" cy="461665"/>
          </a:xfrm>
          <a:prstGeom prst="rect">
            <a:avLst/>
          </a:prstGeom>
        </p:spPr>
        <p:txBody>
          <a:bodyPr wrap="square">
            <a:spAutoFit/>
          </a:bodyPr>
          <a:lstStyle/>
          <a:p>
            <a:r>
              <a:rPr lang="en-US" sz="1200" dirty="0">
                <a:latin typeface="Gill Sans MT" panose="020B0502020104020203" pitchFamily="34" charset="77"/>
                <a:ea typeface="Times New Roman" panose="02020603050405020304" pitchFamily="18" charset="0"/>
                <a:cs typeface="Calibri" panose="020F0502020204030204" pitchFamily="34" charset="0"/>
              </a:rPr>
              <a:t>Distribution of two datasets with the same average but different standard deviation</a:t>
            </a:r>
            <a:r>
              <a:rPr lang="en-US" sz="1200" dirty="0"/>
              <a:t> </a:t>
            </a:r>
          </a:p>
        </p:txBody>
      </p:sp>
      <p:pic>
        <p:nvPicPr>
          <p:cNvPr id="23" name="Picture 22">
            <a:extLst>
              <a:ext uri="{FF2B5EF4-FFF2-40B4-BE49-F238E27FC236}">
                <a16:creationId xmlns:a16="http://schemas.microsoft.com/office/drawing/2014/main" id="{0BF45D74-55B6-2449-A723-622EAD7EDD3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261739" y="2362200"/>
            <a:ext cx="2215515" cy="2331720"/>
          </a:xfrm>
          <a:prstGeom prst="rect">
            <a:avLst/>
          </a:prstGeom>
          <a:noFill/>
          <a:ln>
            <a:noFill/>
          </a:ln>
        </p:spPr>
      </p:pic>
      <p:pic>
        <p:nvPicPr>
          <p:cNvPr id="24" name="Picture 23">
            <a:extLst>
              <a:ext uri="{FF2B5EF4-FFF2-40B4-BE49-F238E27FC236}">
                <a16:creationId xmlns:a16="http://schemas.microsoft.com/office/drawing/2014/main" id="{ED36D178-E930-7543-BCBF-6AFCC5E790C8}"/>
              </a:ext>
            </a:extLst>
          </p:cNvPr>
          <p:cNvPicPr/>
          <p:nvPr/>
        </p:nvPicPr>
        <p:blipFill rotWithShape="1">
          <a:blip r:embed="rId4">
            <a:extLst>
              <a:ext uri="{28A0092B-C50C-407E-A947-70E740481C1C}">
                <a14:useLocalDpi xmlns:a14="http://schemas.microsoft.com/office/drawing/2010/main" val="0"/>
              </a:ext>
            </a:extLst>
          </a:blip>
          <a:srcRect b="2999"/>
          <a:stretch/>
        </p:blipFill>
        <p:spPr bwMode="auto">
          <a:xfrm>
            <a:off x="6592189" y="2387600"/>
            <a:ext cx="2206625" cy="2260600"/>
          </a:xfrm>
          <a:prstGeom prst="rect">
            <a:avLst/>
          </a:prstGeom>
          <a:noFill/>
          <a:ln>
            <a:no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40A5A20D-C351-5A40-8B7A-F848EBBC767F}"/>
              </a:ext>
            </a:extLst>
          </p:cNvPr>
          <p:cNvSpPr/>
          <p:nvPr/>
        </p:nvSpPr>
        <p:spPr>
          <a:xfrm>
            <a:off x="4237292" y="1816100"/>
            <a:ext cx="2239962" cy="500522"/>
          </a:xfrm>
          <a:prstGeom prst="rect">
            <a:avLst/>
          </a:prstGeom>
        </p:spPr>
        <p:txBody>
          <a:bodyPr wrap="square">
            <a:spAutoFit/>
          </a:bodyPr>
          <a:lstStyle/>
          <a:p>
            <a:pPr>
              <a:lnSpc>
                <a:spcPct val="115000"/>
              </a:lnSpc>
              <a:spcBef>
                <a:spcPts val="0"/>
              </a:spcBef>
              <a:spcAft>
                <a:spcPts val="0"/>
              </a:spcAft>
            </a:pPr>
            <a:r>
              <a:rPr lang="en-US" sz="1200" dirty="0">
                <a:latin typeface="Gill Sans MT" panose="020B0502020104020203" pitchFamily="34" charset="77"/>
                <a:ea typeface="Times New Roman" panose="02020603050405020304" pitchFamily="18" charset="0"/>
                <a:cs typeface="Calibri" panose="020F0502020204030204" pitchFamily="34" charset="0"/>
              </a:rPr>
              <a:t>Standard deviation for annual rainfall totals</a:t>
            </a:r>
            <a:endParaRPr lang="en-US" sz="1600" dirty="0">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6ED1DEEF-966D-2444-A13D-8FB409433EEB}"/>
              </a:ext>
            </a:extLst>
          </p:cNvPr>
          <p:cNvSpPr/>
          <p:nvPr/>
        </p:nvSpPr>
        <p:spPr>
          <a:xfrm>
            <a:off x="6741033" y="1813052"/>
            <a:ext cx="2057400" cy="500522"/>
          </a:xfrm>
          <a:prstGeom prst="rect">
            <a:avLst/>
          </a:prstGeom>
        </p:spPr>
        <p:txBody>
          <a:bodyPr wrap="square">
            <a:spAutoFit/>
          </a:bodyPr>
          <a:lstStyle/>
          <a:p>
            <a:pPr>
              <a:lnSpc>
                <a:spcPct val="115000"/>
              </a:lnSpc>
              <a:spcBef>
                <a:spcPts val="0"/>
              </a:spcBef>
              <a:spcAft>
                <a:spcPts val="0"/>
              </a:spcAft>
            </a:pPr>
            <a:r>
              <a:rPr lang="en-US" sz="1200" dirty="0">
                <a:latin typeface="Gill Sans MT" panose="020B0502020104020203" pitchFamily="34" charset="77"/>
                <a:ea typeface="Times New Roman" panose="02020603050405020304" pitchFamily="18" charset="0"/>
                <a:cs typeface="Calibri" panose="020F0502020204030204" pitchFamily="34" charset="0"/>
              </a:rPr>
              <a:t>Coefficient of variation for annual rainfall totals</a:t>
            </a:r>
            <a:endParaRPr lang="en-US" sz="1600" dirty="0">
              <a:effectLst/>
              <a:latin typeface="Times New Roman" panose="02020603050405020304" pitchFamily="18" charset="0"/>
              <a:ea typeface="Times New Roman" panose="02020603050405020304" pitchFamily="18" charset="0"/>
            </a:endParaRPr>
          </a:p>
        </p:txBody>
      </p:sp>
      <p:graphicFrame>
        <p:nvGraphicFramePr>
          <p:cNvPr id="13" name="Table 12">
            <a:extLst>
              <a:ext uri="{FF2B5EF4-FFF2-40B4-BE49-F238E27FC236}">
                <a16:creationId xmlns:a16="http://schemas.microsoft.com/office/drawing/2014/main" id="{4A84779E-DD21-4946-8A7E-F0B5D4F05044}"/>
              </a:ext>
            </a:extLst>
          </p:cNvPr>
          <p:cNvGraphicFramePr>
            <a:graphicFrameLocks noGrp="1"/>
          </p:cNvGraphicFramePr>
          <p:nvPr/>
        </p:nvGraphicFramePr>
        <p:xfrm>
          <a:off x="5084953" y="4876800"/>
          <a:ext cx="2684780" cy="887096"/>
        </p:xfrm>
        <a:graphic>
          <a:graphicData uri="http://schemas.openxmlformats.org/drawingml/2006/table">
            <a:tbl>
              <a:tblPr>
                <a:tableStyleId>{5C22544A-7EE6-4342-B048-85BDC9FD1C3A}</a:tableStyleId>
              </a:tblPr>
              <a:tblGrid>
                <a:gridCol w="1084580">
                  <a:extLst>
                    <a:ext uri="{9D8B030D-6E8A-4147-A177-3AD203B41FA5}">
                      <a16:colId xmlns:a16="http://schemas.microsoft.com/office/drawing/2014/main" val="2497724348"/>
                    </a:ext>
                  </a:extLst>
                </a:gridCol>
                <a:gridCol w="800100">
                  <a:extLst>
                    <a:ext uri="{9D8B030D-6E8A-4147-A177-3AD203B41FA5}">
                      <a16:colId xmlns:a16="http://schemas.microsoft.com/office/drawing/2014/main" val="1511028022"/>
                    </a:ext>
                  </a:extLst>
                </a:gridCol>
                <a:gridCol w="400050">
                  <a:extLst>
                    <a:ext uri="{9D8B030D-6E8A-4147-A177-3AD203B41FA5}">
                      <a16:colId xmlns:a16="http://schemas.microsoft.com/office/drawing/2014/main" val="1429402546"/>
                    </a:ext>
                  </a:extLst>
                </a:gridCol>
                <a:gridCol w="400050">
                  <a:extLst>
                    <a:ext uri="{9D8B030D-6E8A-4147-A177-3AD203B41FA5}">
                      <a16:colId xmlns:a16="http://schemas.microsoft.com/office/drawing/2014/main" val="748631501"/>
                    </a:ext>
                  </a:extLst>
                </a:gridCol>
              </a:tblGrid>
              <a:tr h="292100">
                <a:tc>
                  <a:txBody>
                    <a:bodyPr/>
                    <a:lstStyle/>
                    <a:p>
                      <a:endParaRPr lang="en-US" sz="1000">
                        <a:effectLst/>
                        <a:latin typeface="Calibri" panose="020F0502020204030204" pitchFamily="34" charset="0"/>
                        <a:cs typeface="Times New Roman" panose="02020603050405020304" pitchFamily="18" charset="0"/>
                      </a:endParaRPr>
                    </a:p>
                  </a:txBody>
                  <a:tcPr marL="9525" marR="9525" marT="9525" marB="0" anchor="b"/>
                </a:tc>
                <a:tc>
                  <a:txBody>
                    <a:bodyPr/>
                    <a:lstStyle/>
                    <a:p>
                      <a:pPr marL="0" marR="0" algn="l">
                        <a:lnSpc>
                          <a:spcPct val="115000"/>
                        </a:lnSpc>
                        <a:spcBef>
                          <a:spcPts val="0"/>
                        </a:spcBef>
                        <a:spcAft>
                          <a:spcPts val="0"/>
                        </a:spcAft>
                      </a:pPr>
                      <a:r>
                        <a:rPr lang="en-US" sz="1000">
                          <a:effectLst/>
                        </a:rPr>
                        <a:t>Mean rainfall (mm)</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just">
                        <a:lnSpc>
                          <a:spcPct val="115000"/>
                        </a:lnSpc>
                        <a:spcBef>
                          <a:spcPts val="0"/>
                        </a:spcBef>
                        <a:spcAft>
                          <a:spcPts val="0"/>
                        </a:spcAft>
                      </a:pPr>
                      <a:r>
                        <a:rPr lang="en-US" sz="1000">
                          <a:effectLst/>
                        </a:rPr>
                        <a:t>SD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0" algn="just">
                        <a:lnSpc>
                          <a:spcPct val="115000"/>
                        </a:lnSpc>
                        <a:spcBef>
                          <a:spcPts val="0"/>
                        </a:spcBef>
                        <a:spcAft>
                          <a:spcPts val="0"/>
                        </a:spcAft>
                      </a:pPr>
                      <a:r>
                        <a:rPr lang="en-US" sz="1000">
                          <a:effectLst/>
                        </a:rPr>
                        <a:t>CV</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37338095"/>
                  </a:ext>
                </a:extLst>
              </a:tr>
              <a:tr h="189230">
                <a:tc>
                  <a:txBody>
                    <a:bodyPr/>
                    <a:lstStyle/>
                    <a:p>
                      <a:pPr marL="0" marR="0" algn="l">
                        <a:lnSpc>
                          <a:spcPct val="115000"/>
                        </a:lnSpc>
                        <a:spcBef>
                          <a:spcPts val="0"/>
                        </a:spcBef>
                        <a:spcAft>
                          <a:spcPts val="0"/>
                        </a:spcAft>
                      </a:pPr>
                      <a:r>
                        <a:rPr lang="fr-BE" sz="1000">
                          <a:effectLst/>
                        </a:rPr>
                        <a:t>Bie region (Angola)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just">
                        <a:lnSpc>
                          <a:spcPct val="115000"/>
                        </a:lnSpc>
                        <a:spcBef>
                          <a:spcPts val="0"/>
                        </a:spcBef>
                        <a:spcAft>
                          <a:spcPts val="0"/>
                        </a:spcAft>
                      </a:pPr>
                      <a:r>
                        <a:rPr lang="en-US" sz="1000">
                          <a:effectLst/>
                        </a:rPr>
                        <a:t>1153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just">
                        <a:lnSpc>
                          <a:spcPct val="115000"/>
                        </a:lnSpc>
                        <a:spcBef>
                          <a:spcPts val="0"/>
                        </a:spcBef>
                        <a:spcAft>
                          <a:spcPts val="0"/>
                        </a:spcAft>
                      </a:pPr>
                      <a:r>
                        <a:rPr lang="en-US" sz="1000">
                          <a:effectLst/>
                        </a:rPr>
                        <a:t>69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0" algn="just">
                        <a:lnSpc>
                          <a:spcPct val="115000"/>
                        </a:lnSpc>
                        <a:spcBef>
                          <a:spcPts val="0"/>
                        </a:spcBef>
                        <a:spcAft>
                          <a:spcPts val="0"/>
                        </a:spcAft>
                      </a:pPr>
                      <a:r>
                        <a:rPr lang="en-US" sz="1000">
                          <a:effectLst/>
                        </a:rPr>
                        <a:t>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008923403"/>
                  </a:ext>
                </a:extLst>
              </a:tr>
              <a:tr h="206375">
                <a:tc>
                  <a:txBody>
                    <a:bodyPr/>
                    <a:lstStyle/>
                    <a:p>
                      <a:pPr marL="0" marR="0" algn="l">
                        <a:lnSpc>
                          <a:spcPct val="115000"/>
                        </a:lnSpc>
                        <a:spcBef>
                          <a:spcPts val="0"/>
                        </a:spcBef>
                        <a:spcAft>
                          <a:spcPts val="0"/>
                        </a:spcAft>
                      </a:pPr>
                      <a:r>
                        <a:rPr lang="en-US" sz="1000">
                          <a:effectLst/>
                        </a:rPr>
                        <a:t>Free State (South Africa)</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just">
                        <a:lnSpc>
                          <a:spcPct val="115000"/>
                        </a:lnSpc>
                        <a:spcBef>
                          <a:spcPts val="0"/>
                        </a:spcBef>
                        <a:spcAft>
                          <a:spcPts val="0"/>
                        </a:spcAft>
                      </a:pPr>
                      <a:r>
                        <a:rPr lang="en-US" sz="1000">
                          <a:effectLst/>
                        </a:rPr>
                        <a:t>482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tc>
                  <a:txBody>
                    <a:bodyPr/>
                    <a:lstStyle/>
                    <a:p>
                      <a:pPr marL="0" marR="0" algn="just">
                        <a:lnSpc>
                          <a:spcPct val="115000"/>
                        </a:lnSpc>
                        <a:spcBef>
                          <a:spcPts val="0"/>
                        </a:spcBef>
                        <a:spcAft>
                          <a:spcPts val="0"/>
                        </a:spcAft>
                      </a:pPr>
                      <a:r>
                        <a:rPr lang="en-US" sz="1000">
                          <a:effectLst/>
                        </a:rPr>
                        <a:t>95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b"/>
                </a:tc>
                <a:tc>
                  <a:txBody>
                    <a:bodyPr/>
                    <a:lstStyle/>
                    <a:p>
                      <a:pPr marL="0" marR="0" algn="just">
                        <a:lnSpc>
                          <a:spcPct val="115000"/>
                        </a:lnSpc>
                        <a:spcBef>
                          <a:spcPts val="0"/>
                        </a:spcBef>
                        <a:spcAft>
                          <a:spcPts val="0"/>
                        </a:spcAft>
                      </a:pPr>
                      <a:r>
                        <a:rPr lang="en-US" sz="1000" dirty="0">
                          <a:effectLst/>
                        </a:rPr>
                        <a:t>20</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4040600218"/>
                  </a:ext>
                </a:extLst>
              </a:tr>
            </a:tbl>
          </a:graphicData>
        </a:graphic>
      </p:graphicFrame>
      <p:sp>
        <p:nvSpPr>
          <p:cNvPr id="28" name="Oval 27">
            <a:extLst>
              <a:ext uri="{FF2B5EF4-FFF2-40B4-BE49-F238E27FC236}">
                <a16:creationId xmlns:a16="http://schemas.microsoft.com/office/drawing/2014/main" id="{481E3A76-34A7-5B4A-B974-9224658B94A1}"/>
              </a:ext>
            </a:extLst>
          </p:cNvPr>
          <p:cNvSpPr/>
          <p:nvPr/>
        </p:nvSpPr>
        <p:spPr>
          <a:xfrm rot="19496314">
            <a:off x="5265017" y="3873702"/>
            <a:ext cx="270510" cy="17970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29" name="Oval 28">
            <a:extLst>
              <a:ext uri="{FF2B5EF4-FFF2-40B4-BE49-F238E27FC236}">
                <a16:creationId xmlns:a16="http://schemas.microsoft.com/office/drawing/2014/main" id="{97DD85B3-3758-D846-9055-46D86AEB7340}"/>
              </a:ext>
            </a:extLst>
          </p:cNvPr>
          <p:cNvSpPr/>
          <p:nvPr/>
        </p:nvSpPr>
        <p:spPr>
          <a:xfrm rot="19496314">
            <a:off x="5493617" y="4254702"/>
            <a:ext cx="270510" cy="17970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30" name="Oval 29">
            <a:extLst>
              <a:ext uri="{FF2B5EF4-FFF2-40B4-BE49-F238E27FC236}">
                <a16:creationId xmlns:a16="http://schemas.microsoft.com/office/drawing/2014/main" id="{2FFC1965-CF42-424D-A8C5-C619580DC65F}"/>
              </a:ext>
            </a:extLst>
          </p:cNvPr>
          <p:cNvSpPr/>
          <p:nvPr/>
        </p:nvSpPr>
        <p:spPr>
          <a:xfrm rot="19496314">
            <a:off x="7855817" y="4254702"/>
            <a:ext cx="270510" cy="17970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sp>
        <p:nvSpPr>
          <p:cNvPr id="31" name="Oval 30">
            <a:extLst>
              <a:ext uri="{FF2B5EF4-FFF2-40B4-BE49-F238E27FC236}">
                <a16:creationId xmlns:a16="http://schemas.microsoft.com/office/drawing/2014/main" id="{B3216706-6A13-F248-B5F0-53719D7DE05B}"/>
              </a:ext>
            </a:extLst>
          </p:cNvPr>
          <p:cNvSpPr/>
          <p:nvPr/>
        </p:nvSpPr>
        <p:spPr>
          <a:xfrm rot="19496314">
            <a:off x="7627217" y="3873702"/>
            <a:ext cx="270510" cy="179705"/>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en-US"/>
          </a:p>
        </p:txBody>
      </p:sp>
      <p:pic>
        <p:nvPicPr>
          <p:cNvPr id="1029" name="Picture 3">
            <a:extLst>
              <a:ext uri="{FF2B5EF4-FFF2-40B4-BE49-F238E27FC236}">
                <a16:creationId xmlns:a16="http://schemas.microsoft.com/office/drawing/2014/main" id="{27A09AC3-9DAD-6C42-BB43-F973E907EB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4987" y="3733800"/>
            <a:ext cx="354013" cy="77787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a:extLst>
              <a:ext uri="{FF2B5EF4-FFF2-40B4-BE49-F238E27FC236}">
                <a16:creationId xmlns:a16="http://schemas.microsoft.com/office/drawing/2014/main" id="{7327FEE9-4C5E-014C-BFA3-D45F1E1E16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2787" y="3717925"/>
            <a:ext cx="354013" cy="77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81197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dirty="0" err="1"/>
              <a:t>eVIIRS</a:t>
            </a:r>
            <a:r>
              <a:rPr lang="en-US" dirty="0"/>
              <a:t> NDVI: Characteristics</a:t>
            </a:r>
          </a:p>
        </p:txBody>
      </p:sp>
      <p:sp>
        <p:nvSpPr>
          <p:cNvPr id="3" name="Content Placeholder 2"/>
          <p:cNvSpPr>
            <a:spLocks noGrp="1"/>
          </p:cNvSpPr>
          <p:nvPr>
            <p:ph idx="1"/>
          </p:nvPr>
        </p:nvSpPr>
        <p:spPr>
          <a:xfrm>
            <a:off x="457200" y="1447800"/>
            <a:ext cx="8229600" cy="4754880"/>
          </a:xfrm>
        </p:spPr>
        <p:txBody>
          <a:bodyPr rtlCol="0" anchor="t">
            <a:normAutofit fontScale="92500" lnSpcReduction="10000"/>
          </a:bodyPr>
          <a:lstStyle/>
          <a:p>
            <a:pPr marL="91440" eaLnBrk="1" fontAlgn="auto" hangingPunct="1">
              <a:spcAft>
                <a:spcPts val="0"/>
              </a:spcAft>
              <a:defRPr/>
            </a:pPr>
            <a:r>
              <a:rPr lang="en-US" b="1" dirty="0"/>
              <a:t>Spatial: </a:t>
            </a:r>
          </a:p>
          <a:p>
            <a:pPr marL="491490" lvl="2" fontAlgn="auto">
              <a:spcAft>
                <a:spcPts val="0"/>
              </a:spcAft>
              <a:defRPr/>
            </a:pPr>
            <a:r>
              <a:rPr lang="en-US" dirty="0"/>
              <a:t>375m pixel resolution</a:t>
            </a:r>
          </a:p>
          <a:p>
            <a:pPr marL="491490" lvl="2" fontAlgn="auto">
              <a:spcAft>
                <a:spcPts val="0"/>
              </a:spcAft>
              <a:defRPr/>
            </a:pPr>
            <a:r>
              <a:rPr lang="en-US" dirty="0"/>
              <a:t>Global coverage (with specific domains for FEWS NET)</a:t>
            </a:r>
          </a:p>
          <a:p>
            <a:pPr marL="91440" eaLnBrk="1" fontAlgn="auto" hangingPunct="1">
              <a:spcAft>
                <a:spcPts val="0"/>
              </a:spcAft>
              <a:defRPr/>
            </a:pPr>
            <a:r>
              <a:rPr lang="en-US" b="1" dirty="0"/>
              <a:t>Temporal:</a:t>
            </a:r>
          </a:p>
          <a:p>
            <a:pPr marL="491490" lvl="2" fontAlgn="auto">
              <a:spcAft>
                <a:spcPts val="0"/>
              </a:spcAft>
              <a:defRPr/>
            </a:pPr>
            <a:r>
              <a:rPr lang="en-US" dirty="0"/>
              <a:t>10-day (</a:t>
            </a:r>
            <a:r>
              <a:rPr lang="en-US" dirty="0" err="1"/>
              <a:t>dekadal</a:t>
            </a:r>
            <a:r>
              <a:rPr lang="en-US" dirty="0"/>
              <a:t>) aggregates (Max Value Composites)</a:t>
            </a:r>
          </a:p>
          <a:p>
            <a:pPr marL="491490" lvl="2" fontAlgn="auto">
              <a:spcAft>
                <a:spcPts val="0"/>
              </a:spcAft>
              <a:defRPr/>
            </a:pPr>
            <a:r>
              <a:rPr lang="en-US" dirty="0"/>
              <a:t>Updated every 5 days</a:t>
            </a:r>
          </a:p>
          <a:p>
            <a:pPr marL="91440" eaLnBrk="1" fontAlgn="auto" hangingPunct="1">
              <a:spcAft>
                <a:spcPts val="0"/>
              </a:spcAft>
              <a:defRPr/>
            </a:pPr>
            <a:r>
              <a:rPr lang="en-US" b="1" dirty="0"/>
              <a:t>Quantities:</a:t>
            </a:r>
          </a:p>
          <a:p>
            <a:pPr marL="491490" lvl="2" fontAlgn="auto">
              <a:spcAft>
                <a:spcPts val="0"/>
              </a:spcAft>
              <a:defRPr/>
            </a:pPr>
            <a:r>
              <a:rPr lang="en-US" dirty="0"/>
              <a:t>Units: unit-less (ratio of reflectance)</a:t>
            </a:r>
          </a:p>
          <a:p>
            <a:pPr marL="91440" eaLnBrk="1" fontAlgn="auto" hangingPunct="1">
              <a:spcAft>
                <a:spcPts val="0"/>
              </a:spcAft>
              <a:defRPr/>
            </a:pPr>
            <a:r>
              <a:rPr lang="en-US" b="1" dirty="0"/>
              <a:t>Typical Presentation:</a:t>
            </a:r>
          </a:p>
          <a:p>
            <a:pPr marL="491490" lvl="2" fontAlgn="auto">
              <a:spcAft>
                <a:spcPts val="0"/>
              </a:spcAft>
              <a:defRPr/>
            </a:pPr>
            <a:r>
              <a:rPr lang="en-US" dirty="0"/>
              <a:t>Actual, Diff-Mean, Diff-Prev. Year, Pct-Mean, time series</a:t>
            </a:r>
          </a:p>
          <a:p>
            <a:pPr marL="91440" eaLnBrk="1" fontAlgn="auto" hangingPunct="1">
              <a:spcAft>
                <a:spcPts val="0"/>
              </a:spcAft>
              <a:defRPr/>
            </a:pPr>
            <a:r>
              <a:rPr lang="en-US" b="1" dirty="0"/>
              <a:t>Accuracy: </a:t>
            </a:r>
          </a:p>
          <a:p>
            <a:pPr marL="491490" lvl="2" fontAlgn="auto">
              <a:spcAft>
                <a:spcPts val="0"/>
              </a:spcAft>
              <a:defRPr/>
            </a:pPr>
            <a:r>
              <a:rPr lang="en-US" dirty="0"/>
              <a:t>NDVI affected by clouds</a:t>
            </a:r>
          </a:p>
          <a:p>
            <a:pPr marL="491490" lvl="2" fontAlgn="auto">
              <a:spcAft>
                <a:spcPts val="0"/>
              </a:spcAft>
              <a:defRPr/>
            </a:pPr>
            <a:r>
              <a:rPr lang="en-US" dirty="0" err="1"/>
              <a:t>eVIIRS</a:t>
            </a:r>
            <a:r>
              <a:rPr lang="en-US" dirty="0"/>
              <a:t> reduces cloud effects by temporal smoothing</a:t>
            </a:r>
          </a:p>
          <a:p>
            <a:pPr marL="491490" lvl="2" fontAlgn="auto">
              <a:spcAft>
                <a:spcPts val="0"/>
              </a:spcAft>
              <a:defRPr/>
            </a:pPr>
            <a:r>
              <a:rPr lang="en-US" dirty="0"/>
              <a:t>Direct observations – no modeling</a:t>
            </a:r>
          </a:p>
          <a:p>
            <a:pPr marL="91440" lvl="1" eaLnBrk="1" fontAlgn="auto" hangingPunct="1">
              <a:spcAft>
                <a:spcPts val="0"/>
              </a:spcAft>
              <a:defRPr/>
            </a:pPr>
            <a:endParaRPr lang="en-US" dirty="0"/>
          </a:p>
        </p:txBody>
      </p:sp>
    </p:spTree>
    <p:extLst>
      <p:ext uri="{BB962C8B-B14F-4D97-AF65-F5344CB8AC3E}">
        <p14:creationId xmlns:p14="http://schemas.microsoft.com/office/powerpoint/2010/main" val="353834652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1440" y="480234"/>
            <a:ext cx="8961120" cy="731520"/>
          </a:xfrm>
        </p:spPr>
        <p:txBody>
          <a:bodyPr/>
          <a:lstStyle/>
          <a:p>
            <a:r>
              <a:rPr lang="en-US" dirty="0"/>
              <a:t>Climatology</a:t>
            </a:r>
          </a:p>
        </p:txBody>
      </p:sp>
      <p:pic>
        <p:nvPicPr>
          <p:cNvPr id="2" name="Picture 1"/>
          <p:cNvPicPr>
            <a:picLocks noChangeAspect="1"/>
          </p:cNvPicPr>
          <p:nvPr/>
        </p:nvPicPr>
        <p:blipFill>
          <a:blip r:embed="rId3"/>
          <a:stretch>
            <a:fillRect/>
          </a:stretch>
        </p:blipFill>
        <p:spPr>
          <a:xfrm>
            <a:off x="1161331" y="1066800"/>
            <a:ext cx="6821338" cy="4852764"/>
          </a:xfrm>
          <a:prstGeom prst="rect">
            <a:avLst/>
          </a:prstGeom>
        </p:spPr>
      </p:pic>
      <p:sp>
        <p:nvSpPr>
          <p:cNvPr id="4" name="Oval 3"/>
          <p:cNvSpPr/>
          <p:nvPr/>
        </p:nvSpPr>
        <p:spPr>
          <a:xfrm>
            <a:off x="4191000" y="4038600"/>
            <a:ext cx="7620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181600" y="2590800"/>
            <a:ext cx="6096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486400" y="3581400"/>
            <a:ext cx="476135"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968" y="2469054"/>
            <a:ext cx="3255264" cy="204825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736" y="1414272"/>
            <a:ext cx="3255264" cy="20482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736" y="4119264"/>
            <a:ext cx="3255264" cy="2048256"/>
          </a:xfrm>
          <a:prstGeom prst="rect">
            <a:avLst/>
          </a:prstGeom>
        </p:spPr>
      </p:pic>
    </p:spTree>
    <p:extLst>
      <p:ext uri="{BB962C8B-B14F-4D97-AF65-F5344CB8AC3E}">
        <p14:creationId xmlns:p14="http://schemas.microsoft.com/office/powerpoint/2010/main" val="318231732"/>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t>Climatology</a:t>
            </a:r>
          </a:p>
        </p:txBody>
      </p:sp>
      <p:pic>
        <p:nvPicPr>
          <p:cNvPr id="1026" name="Picture 2" descr="https://lh6.googleusercontent.com/eqqOhY1Dl3_IxVfzsbxGgPTV4jALmQt-vJ9iPSRLxbxAbvurUGn2zqtTFNv55VjXJKz8HA0cYWYh7QHzVdjiFxNiU8CZATjVAhozPCRDut6b_xrWFtk7ACA1EJNg7PiNYRmI-7CcAy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508125"/>
            <a:ext cx="5933521" cy="4832113"/>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https://lh5.googleusercontent.com/mrLRrn-4hxIYGYc7NdTKP2dnDVO_6peNr4vcDs7eTdXPh85ZKkwsmbEN_H529KCRJXSxoo8Ii7zKbSn0r5ZnF18xELkkHjen-A-XAs9XaIzlns-85OR0XVz49TEEHHGZrYyL_IZpFN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2330" y="152400"/>
            <a:ext cx="1317625" cy="658812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06377544"/>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3" descr="jpg.jpg">
            <a:extLst>
              <a:ext uri="{FF2B5EF4-FFF2-40B4-BE49-F238E27FC236}">
                <a16:creationId xmlns:a16="http://schemas.microsoft.com/office/drawing/2014/main" id="{83638BEA-1B8E-AF42-B7CA-D9C26B1DFB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8325" y="4498975"/>
            <a:ext cx="77724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9FF63C9-CB64-954D-952B-DD21045656A4}"/>
              </a:ext>
            </a:extLst>
          </p:cNvPr>
          <p:cNvSpPr txBox="1">
            <a:spLocks/>
          </p:cNvSpPr>
          <p:nvPr/>
        </p:nvSpPr>
        <p:spPr bwMode="auto">
          <a:xfrm>
            <a:off x="457200" y="808038"/>
            <a:ext cx="8458200" cy="487362"/>
          </a:xfrm>
          <a:prstGeom prst="rect">
            <a:avLst/>
          </a:prstGeom>
          <a:noFill/>
          <a:ln w="9525">
            <a:noFill/>
            <a:miter lim="800000"/>
            <a:headEnd/>
            <a:tailEnd/>
          </a:ln>
        </p:spPr>
        <p:txBody>
          <a:bodyPr anchor="ctr"/>
          <a:lstStyle/>
          <a:p>
            <a:pPr algn="ctr" fontAlgn="auto">
              <a:spcBef>
                <a:spcPts val="0"/>
              </a:spcBef>
              <a:spcAft>
                <a:spcPts val="0"/>
              </a:spcAft>
              <a:defRPr/>
            </a:pPr>
            <a:r>
              <a:rPr lang="en-US" sz="3200" b="1" dirty="0">
                <a:latin typeface="Tw Cen MT" pitchFamily="34" charset="0"/>
                <a:ea typeface="+mj-ea"/>
                <a:cs typeface="+mj-cs"/>
              </a:rPr>
              <a:t>Developing </a:t>
            </a:r>
            <a:r>
              <a:rPr lang="en-US" sz="3200" b="1" dirty="0" err="1">
                <a:latin typeface="Tw Cen MT" pitchFamily="34" charset="0"/>
                <a:ea typeface="+mj-ea"/>
                <a:cs typeface="+mj-cs"/>
              </a:rPr>
              <a:t>agroclimatology</a:t>
            </a:r>
            <a:r>
              <a:rPr lang="en-US" sz="3200" b="1" dirty="0">
                <a:latin typeface="Tw Cen MT" pitchFamily="34" charset="0"/>
                <a:ea typeface="+mj-ea"/>
                <a:cs typeface="+mj-cs"/>
              </a:rPr>
              <a:t> assumptions</a:t>
            </a:r>
          </a:p>
        </p:txBody>
      </p:sp>
      <p:sp>
        <p:nvSpPr>
          <p:cNvPr id="5" name="Rectangle 4">
            <a:extLst>
              <a:ext uri="{FF2B5EF4-FFF2-40B4-BE49-F238E27FC236}">
                <a16:creationId xmlns:a16="http://schemas.microsoft.com/office/drawing/2014/main" id="{FF369C5C-4A73-4240-883A-5545F502BC44}"/>
              </a:ext>
            </a:extLst>
          </p:cNvPr>
          <p:cNvSpPr/>
          <p:nvPr/>
        </p:nvSpPr>
        <p:spPr>
          <a:xfrm>
            <a:off x="444500" y="1447800"/>
            <a:ext cx="76962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1.  Understand climatology for the area of concern (well before of SOS and as necessary)</a:t>
            </a:r>
          </a:p>
        </p:txBody>
      </p:sp>
      <p:sp>
        <p:nvSpPr>
          <p:cNvPr id="6" name="Rectangle 5">
            <a:extLst>
              <a:ext uri="{FF2B5EF4-FFF2-40B4-BE49-F238E27FC236}">
                <a16:creationId xmlns:a16="http://schemas.microsoft.com/office/drawing/2014/main" id="{027167EE-2600-A94E-B6A0-B754405295B6}"/>
              </a:ext>
            </a:extLst>
          </p:cNvPr>
          <p:cNvSpPr/>
          <p:nvPr/>
        </p:nvSpPr>
        <p:spPr>
          <a:xfrm>
            <a:off x="3390900" y="2286000"/>
            <a:ext cx="47244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2.  Evaluate current climate modes (~3 months before SOS and until EOS)</a:t>
            </a:r>
          </a:p>
        </p:txBody>
      </p:sp>
      <p:sp>
        <p:nvSpPr>
          <p:cNvPr id="7" name="Rectangle 6">
            <a:extLst>
              <a:ext uri="{FF2B5EF4-FFF2-40B4-BE49-F238E27FC236}">
                <a16:creationId xmlns:a16="http://schemas.microsoft.com/office/drawing/2014/main" id="{7582C284-3AA3-4948-A1FE-D50BC60D38B7}"/>
              </a:ext>
            </a:extLst>
          </p:cNvPr>
          <p:cNvSpPr/>
          <p:nvPr/>
        </p:nvSpPr>
        <p:spPr>
          <a:xfrm>
            <a:off x="3916363" y="3048000"/>
            <a:ext cx="41910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3. Interpret available forecasts (~2 months before SOS and through EOS)</a:t>
            </a:r>
          </a:p>
        </p:txBody>
      </p:sp>
      <p:sp>
        <p:nvSpPr>
          <p:cNvPr id="8" name="Rectangle 7">
            <a:extLst>
              <a:ext uri="{FF2B5EF4-FFF2-40B4-BE49-F238E27FC236}">
                <a16:creationId xmlns:a16="http://schemas.microsoft.com/office/drawing/2014/main" id="{69D522D5-452F-1D42-901A-E0C43D324BF7}"/>
              </a:ext>
            </a:extLst>
          </p:cNvPr>
          <p:cNvSpPr/>
          <p:nvPr/>
        </p:nvSpPr>
        <p:spPr>
          <a:xfrm>
            <a:off x="3314383" y="2205831"/>
            <a:ext cx="490220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05FE0FB3-0F1E-9945-B0C5-5AE05352D68E}"/>
              </a:ext>
            </a:extLst>
          </p:cNvPr>
          <p:cNvSpPr/>
          <p:nvPr/>
        </p:nvSpPr>
        <p:spPr>
          <a:xfrm>
            <a:off x="5037138" y="3733800"/>
            <a:ext cx="3048000" cy="917575"/>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4. Incorporate monitoring data from remote sensing, other sources (SOS through EOS</a:t>
            </a:r>
            <a:r>
              <a:rPr lang="en-US" sz="1100" dirty="0">
                <a:solidFill>
                  <a:schemeClr val="tx1"/>
                </a:solidFill>
              </a:rPr>
              <a:t>)</a:t>
            </a:r>
          </a:p>
        </p:txBody>
      </p:sp>
    </p:spTree>
    <p:extLst>
      <p:ext uri="{BB962C8B-B14F-4D97-AF65-F5344CB8AC3E}">
        <p14:creationId xmlns:p14="http://schemas.microsoft.com/office/powerpoint/2010/main" val="330248994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10366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What is a Climate Mode?</a:t>
            </a:r>
          </a:p>
        </p:txBody>
      </p:sp>
      <p:sp>
        <p:nvSpPr>
          <p:cNvPr id="11270" name="TextBox 8"/>
          <p:cNvSpPr txBox="1">
            <a:spLocks noChangeArrowheads="1"/>
          </p:cNvSpPr>
          <p:nvPr/>
        </p:nvSpPr>
        <p:spPr bwMode="auto">
          <a:xfrm>
            <a:off x="381000" y="1752600"/>
            <a:ext cx="83820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A description of one aspect of the way Earth’</a:t>
            </a:r>
            <a:r>
              <a:rPr kumimoji="0" lang="en-US" altLang="ja-JP" sz="28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s climate behaves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Identifiable characteristics: variations in temperature, precipitation + wind speed/direction</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Simplified numerical indices measure strength and temporal changes. These indices incorporate changes in the identifiable characteristics.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1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Example:  El Niño – Southern Oscillation</a:t>
            </a:r>
          </a:p>
        </p:txBody>
      </p:sp>
    </p:spTree>
    <p:extLst>
      <p:ext uri="{BB962C8B-B14F-4D97-AF65-F5344CB8AC3E}">
        <p14:creationId xmlns:p14="http://schemas.microsoft.com/office/powerpoint/2010/main" val="27227549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10366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Why Climate Modes are </a:t>
            </a:r>
            <a:r>
              <a:rPr lang="en-US" sz="3200" b="1" dirty="0">
                <a:solidFill>
                  <a:srgbClr val="000000"/>
                </a:solidFill>
                <a:latin typeface="Tw Cen MT" pitchFamily="34" charset="0"/>
              </a:rPr>
              <a:t>Important</a:t>
            </a:r>
            <a:endPar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endParaRPr>
          </a:p>
        </p:txBody>
      </p:sp>
      <p:sp>
        <p:nvSpPr>
          <p:cNvPr id="5" name="TextBox 8">
            <a:extLst>
              <a:ext uri="{FF2B5EF4-FFF2-40B4-BE49-F238E27FC236}">
                <a16:creationId xmlns:a16="http://schemas.microsoft.com/office/drawing/2014/main" id="{7AA70962-E760-A849-98E5-492E8E6AD1BA}"/>
              </a:ext>
            </a:extLst>
          </p:cNvPr>
          <p:cNvSpPr txBox="1">
            <a:spLocks noChangeArrowheads="1"/>
          </p:cNvSpPr>
          <p:nvPr/>
        </p:nvSpPr>
        <p:spPr bwMode="auto">
          <a:xfrm>
            <a:off x="381000" y="1752600"/>
            <a:ext cx="8382000"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r>
              <a:rPr lang="en-US" altLang="en-US" sz="2400" dirty="0">
                <a:latin typeface="Tw Cen MT" panose="020B0602020104020603" pitchFamily="34" charset="77"/>
              </a:rPr>
              <a:t>The climate modes that we consider for FEWS NET application originate either in the tropics and/or the oceans</a:t>
            </a:r>
          </a:p>
          <a:p>
            <a:r>
              <a:rPr lang="en-US" altLang="en-US" sz="2400" dirty="0">
                <a:latin typeface="Tw Cen MT" panose="020B0602020104020603" pitchFamily="34" charset="77"/>
              </a:rPr>
              <a:t>The tropical atmosphere is very energetic and exerts a strong effect on global atmospheric circulation</a:t>
            </a:r>
          </a:p>
          <a:p>
            <a:r>
              <a:rPr lang="en-US" altLang="en-US" sz="2400" dirty="0">
                <a:latin typeface="Tw Cen MT" panose="020B0602020104020603" pitchFamily="34" charset="77"/>
              </a:rPr>
              <a:t>These climate modes change the spatial and temporal distribution of energy in the tropical atmosphere</a:t>
            </a:r>
          </a:p>
          <a:p>
            <a:r>
              <a:rPr lang="en-US" altLang="en-US" sz="2400" dirty="0">
                <a:latin typeface="Tw Cen MT" panose="020B0602020104020603" pitchFamily="34" charset="77"/>
              </a:rPr>
              <a:t>Variations in climate modes therefore modify the global atmospheric circulation</a:t>
            </a:r>
          </a:p>
          <a:p>
            <a:pPr marL="0" marR="0" lvl="0" indent="0" algn="l" defTabSz="914400" rtl="0" eaLnBrk="1" fontAlgn="auto" latinLnBrk="0" hangingPunct="1">
              <a:lnSpc>
                <a:spcPct val="100000"/>
              </a:lnSpc>
              <a:spcBef>
                <a:spcPct val="0"/>
              </a:spcBef>
              <a:spcAft>
                <a:spcPts val="0"/>
              </a:spcAft>
              <a:buClrTx/>
              <a:buSzTx/>
              <a:buNone/>
              <a:tabLst/>
              <a:defRPr/>
            </a:pPr>
            <a:endParaRPr kumimoji="0" lang="en-US" altLang="en-US" sz="24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p:txBody>
      </p:sp>
    </p:spTree>
    <p:extLst>
      <p:ext uri="{BB962C8B-B14F-4D97-AF65-F5344CB8AC3E}">
        <p14:creationId xmlns:p14="http://schemas.microsoft.com/office/powerpoint/2010/main" val="273547225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1066800"/>
            <a:ext cx="8229600" cy="487363"/>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w Cen MT" pitchFamily="34" charset="0"/>
              </a:rPr>
              <a:t>Climate Modes Offer </a:t>
            </a:r>
            <a:r>
              <a:rPr lang="en-US" sz="3200" b="1" u="sng" dirty="0">
                <a:solidFill>
                  <a:srgbClr val="000000"/>
                </a:solidFill>
                <a:latin typeface="Tw Cen MT" pitchFamily="34" charset="0"/>
              </a:rPr>
              <a:t>Predictability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w Cen MT" pitchFamily="34" charset="0"/>
              </a:rPr>
              <a:t>o</a:t>
            </a: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f</a:t>
            </a:r>
            <a:r>
              <a:rPr kumimoji="0" lang="en-US" sz="3200" b="1" i="0" u="none" strike="noStrike" kern="1200" cap="none" spc="0" normalizeH="0" noProof="0" dirty="0">
                <a:ln>
                  <a:noFill/>
                </a:ln>
                <a:solidFill>
                  <a:srgbClr val="000000"/>
                </a:solidFill>
                <a:effectLst/>
                <a:uLnTx/>
                <a:uFillTx/>
                <a:latin typeface="Tw Cen MT" pitchFamily="34" charset="0"/>
                <a:ea typeface="+mn-ea"/>
                <a:cs typeface="+mn-cs"/>
              </a:rPr>
              <a:t> Regional Conditions</a:t>
            </a:r>
            <a:endPar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endParaRPr>
          </a:p>
        </p:txBody>
      </p:sp>
      <p:sp>
        <p:nvSpPr>
          <p:cNvPr id="13318" name="TextBox 8"/>
          <p:cNvSpPr txBox="1">
            <a:spLocks noChangeArrowheads="1"/>
          </p:cNvSpPr>
          <p:nvPr/>
        </p:nvSpPr>
        <p:spPr bwMode="auto">
          <a:xfrm>
            <a:off x="533400" y="1905000"/>
            <a:ext cx="82296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Climate modes change</a:t>
            </a:r>
            <a:r>
              <a:rPr kumimoji="0" lang="en-US" altLang="en-US" sz="2600" b="0" i="0" u="none" strike="noStrike" kern="1200" cap="none" spc="0" normalizeH="0" noProof="0" dirty="0">
                <a:ln>
                  <a:noFill/>
                </a:ln>
                <a:solidFill>
                  <a:srgbClr val="000000"/>
                </a:solidFill>
                <a:effectLst/>
                <a:uLnTx/>
                <a:uFillTx/>
                <a:latin typeface="Tw Cen MT" panose="020B0602020104020603" pitchFamily="34" charset="0"/>
                <a:ea typeface="MS PGothic" panose="020B0600070205080204" pitchFamily="34" charset="-128"/>
                <a:cs typeface="+mn-cs"/>
              </a:rPr>
              <a:t> slowly, so once established they last for months to seasons</a:t>
            </a:r>
            <a:endParaRPr kumimoji="0" lang="en-US" altLang="en-US" sz="12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kumimoji="0" lang="en-US" altLang="en-US" sz="26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Climate modes have</a:t>
            </a:r>
            <a:r>
              <a:rPr kumimoji="0" lang="en-US" altLang="en-US" sz="2600" b="0" i="0" u="none" strike="noStrike" kern="1200" cap="none" spc="0" normalizeH="0" noProof="0" dirty="0">
                <a:ln>
                  <a:noFill/>
                </a:ln>
                <a:solidFill>
                  <a:srgbClr val="000000"/>
                </a:solidFill>
                <a:effectLst/>
                <a:uLnTx/>
                <a:uFillTx/>
                <a:latin typeface="Tw Cen MT" panose="020B0602020104020603" pitchFamily="34" charset="0"/>
                <a:ea typeface="MS PGothic" panose="020B0600070205080204" pitchFamily="34" charset="-128"/>
                <a:cs typeface="+mn-cs"/>
              </a:rPr>
              <a:t> preferred/typical impact patterns</a:t>
            </a:r>
          </a:p>
          <a:p>
            <a:pPr marL="342900" marR="0" lvl="0" indent="-342900" algn="l" defTabSz="914400" rtl="0" eaLnBrk="1" fontAlgn="auto" latinLnBrk="0" hangingPunct="1">
              <a:lnSpc>
                <a:spcPct val="150000"/>
              </a:lnSpc>
              <a:spcBef>
                <a:spcPct val="0"/>
              </a:spcBef>
              <a:spcAft>
                <a:spcPts val="0"/>
              </a:spcAft>
              <a:buClrTx/>
              <a:buSzTx/>
              <a:buFont typeface="Arial" panose="020B0604020202020204" pitchFamily="34" charset="0"/>
              <a:buChar char="•"/>
              <a:tabLst/>
              <a:defRPr/>
            </a:pPr>
            <a:r>
              <a:rPr lang="en-US" altLang="en-US" sz="2600" dirty="0">
                <a:solidFill>
                  <a:srgbClr val="000000"/>
                </a:solidFill>
                <a:latin typeface="Tw Cen MT" panose="020B0602020104020603" pitchFamily="34" charset="0"/>
              </a:rPr>
              <a:t>Knowledge of the state of a climate mode combined with knowledge of how that climate mode impacts regional climates </a:t>
            </a:r>
            <a:r>
              <a:rPr lang="en-US" altLang="en-US" sz="2600">
                <a:solidFill>
                  <a:srgbClr val="000000"/>
                </a:solidFill>
                <a:latin typeface="Tw Cen MT" panose="020B0602020104020603" pitchFamily="34" charset="0"/>
              </a:rPr>
              <a:t>offers </a:t>
            </a:r>
            <a:r>
              <a:rPr lang="en-US" altLang="en-US" sz="2600" b="1" i="1" u="sng">
                <a:solidFill>
                  <a:srgbClr val="000000"/>
                </a:solidFill>
                <a:latin typeface="Tw Cen MT" panose="020B0602020104020603" pitchFamily="34" charset="0"/>
              </a:rPr>
              <a:t>predictablity</a:t>
            </a:r>
            <a:r>
              <a:rPr lang="en-US" altLang="en-US" sz="2600">
                <a:solidFill>
                  <a:srgbClr val="000000"/>
                </a:solidFill>
                <a:latin typeface="Tw Cen MT" panose="020B0602020104020603" pitchFamily="34" charset="0"/>
              </a:rPr>
              <a:t> </a:t>
            </a:r>
            <a:r>
              <a:rPr lang="en-US" altLang="en-US" sz="2600" dirty="0">
                <a:solidFill>
                  <a:srgbClr val="000000"/>
                </a:solidFill>
                <a:latin typeface="Tw Cen MT" panose="020B0602020104020603" pitchFamily="34" charset="0"/>
              </a:rPr>
              <a:t>for that regional climate</a:t>
            </a:r>
            <a:endParaRPr kumimoji="0" lang="en-US" altLang="en-US" sz="2600" b="0" i="0" u="none" strike="noStrike" kern="1200" cap="none" spc="0" normalizeH="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a:p>
            <a:pPr marL="342900" marR="0" lvl="0" indent="-342900" algn="l" defTabSz="914400" rtl="0" eaLnBrk="1" fontAlgn="auto" latinLnBrk="0" hangingPunct="1">
              <a:spcBef>
                <a:spcPct val="0"/>
              </a:spcBef>
              <a:spcAft>
                <a:spcPts val="0"/>
              </a:spcAft>
              <a:buClrTx/>
              <a:buSzTx/>
              <a:buFont typeface="Arial" panose="020B0604020202020204" pitchFamily="34" charset="0"/>
              <a:buChar char="•"/>
              <a:tabLst/>
              <a:defRPr/>
            </a:pPr>
            <a:endParaRPr kumimoji="0" lang="en-US" altLang="en-US" sz="2600" b="0"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endParaRPr>
          </a:p>
        </p:txBody>
      </p:sp>
    </p:spTree>
    <p:extLst>
      <p:ext uri="{BB962C8B-B14F-4D97-AF65-F5344CB8AC3E}">
        <p14:creationId xmlns:p14="http://schemas.microsoft.com/office/powerpoint/2010/main" val="98735505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228600" y="1171575"/>
            <a:ext cx="8534400" cy="487363"/>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Climate Modes Most Relevant to Our Work</a:t>
            </a:r>
          </a:p>
        </p:txBody>
      </p:sp>
      <p:pic>
        <p:nvPicPr>
          <p:cNvPr id="15365"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3"/>
          <p:cNvSpPr/>
          <p:nvPr/>
        </p:nvSpPr>
        <p:spPr>
          <a:xfrm>
            <a:off x="3642455" y="1987367"/>
            <a:ext cx="4443476" cy="644203"/>
          </a:xfrm>
          <a:custGeom>
            <a:avLst/>
            <a:gdLst>
              <a:gd name="connsiteX0" fmla="*/ 107369 w 644202"/>
              <a:gd name="connsiteY0" fmla="*/ 0 h 4443475"/>
              <a:gd name="connsiteX1" fmla="*/ 536833 w 644202"/>
              <a:gd name="connsiteY1" fmla="*/ 0 h 4443475"/>
              <a:gd name="connsiteX2" fmla="*/ 644202 w 644202"/>
              <a:gd name="connsiteY2" fmla="*/ 107369 h 4443475"/>
              <a:gd name="connsiteX3" fmla="*/ 644202 w 644202"/>
              <a:gd name="connsiteY3" fmla="*/ 4443475 h 4443475"/>
              <a:gd name="connsiteX4" fmla="*/ 644202 w 644202"/>
              <a:gd name="connsiteY4" fmla="*/ 4443475 h 4443475"/>
              <a:gd name="connsiteX5" fmla="*/ 0 w 644202"/>
              <a:gd name="connsiteY5" fmla="*/ 4443475 h 4443475"/>
              <a:gd name="connsiteX6" fmla="*/ 0 w 644202"/>
              <a:gd name="connsiteY6" fmla="*/ 4443475 h 4443475"/>
              <a:gd name="connsiteX7" fmla="*/ 0 w 644202"/>
              <a:gd name="connsiteY7" fmla="*/ 107369 h 4443475"/>
              <a:gd name="connsiteX8" fmla="*/ 107369 w 644202"/>
              <a:gd name="connsiteY8" fmla="*/ 0 h 44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2" h="4443475">
                <a:moveTo>
                  <a:pt x="644202" y="740595"/>
                </a:moveTo>
                <a:lnTo>
                  <a:pt x="644202" y="3702880"/>
                </a:lnTo>
                <a:cubicBezTo>
                  <a:pt x="644202" y="4111896"/>
                  <a:pt x="637233" y="4443472"/>
                  <a:pt x="628636" y="4443472"/>
                </a:cubicBezTo>
                <a:lnTo>
                  <a:pt x="0" y="4443472"/>
                </a:lnTo>
                <a:lnTo>
                  <a:pt x="0" y="4443472"/>
                </a:lnTo>
                <a:lnTo>
                  <a:pt x="0" y="3"/>
                </a:lnTo>
                <a:lnTo>
                  <a:pt x="0" y="3"/>
                </a:lnTo>
                <a:lnTo>
                  <a:pt x="628636" y="3"/>
                </a:lnTo>
                <a:cubicBezTo>
                  <a:pt x="637233" y="3"/>
                  <a:pt x="644202" y="331579"/>
                  <a:pt x="644202" y="74059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72" rIns="279097" bIns="155273"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El Ni</a:t>
            </a:r>
            <a:r>
              <a:rPr lang="en-US" altLang="en-US" sz="2400" kern="1200" dirty="0">
                <a:latin typeface="Tw Cen MT" panose="020B0602020104020603" pitchFamily="34" charset="0"/>
              </a:rPr>
              <a:t>ñ</a:t>
            </a:r>
            <a:r>
              <a:rPr lang="en-US" sz="2400" kern="1200" dirty="0">
                <a:latin typeface="Tw Cen MT" panose="020B0602020104020603" pitchFamily="34" charset="0"/>
              </a:rPr>
              <a:t>o – Southern Oscillation</a:t>
            </a:r>
          </a:p>
        </p:txBody>
      </p:sp>
      <p:sp>
        <p:nvSpPr>
          <p:cNvPr id="5" name="Freeform 4"/>
          <p:cNvSpPr/>
          <p:nvPr/>
        </p:nvSpPr>
        <p:spPr>
          <a:xfrm>
            <a:off x="1143001" y="1923421"/>
            <a:ext cx="2499454" cy="805253"/>
          </a:xfrm>
          <a:custGeom>
            <a:avLst/>
            <a:gdLst>
              <a:gd name="connsiteX0" fmla="*/ 0 w 2499454"/>
              <a:gd name="connsiteY0" fmla="*/ 134212 h 805253"/>
              <a:gd name="connsiteX1" fmla="*/ 134212 w 2499454"/>
              <a:gd name="connsiteY1" fmla="*/ 0 h 805253"/>
              <a:gd name="connsiteX2" fmla="*/ 2365242 w 2499454"/>
              <a:gd name="connsiteY2" fmla="*/ 0 h 805253"/>
              <a:gd name="connsiteX3" fmla="*/ 2499454 w 2499454"/>
              <a:gd name="connsiteY3" fmla="*/ 134212 h 805253"/>
              <a:gd name="connsiteX4" fmla="*/ 2499454 w 2499454"/>
              <a:gd name="connsiteY4" fmla="*/ 671041 h 805253"/>
              <a:gd name="connsiteX5" fmla="*/ 2365242 w 2499454"/>
              <a:gd name="connsiteY5" fmla="*/ 805253 h 805253"/>
              <a:gd name="connsiteX6" fmla="*/ 134212 w 2499454"/>
              <a:gd name="connsiteY6" fmla="*/ 805253 h 805253"/>
              <a:gd name="connsiteX7" fmla="*/ 0 w 2499454"/>
              <a:gd name="connsiteY7" fmla="*/ 671041 h 805253"/>
              <a:gd name="connsiteX8" fmla="*/ 0 w 2499454"/>
              <a:gd name="connsiteY8" fmla="*/ 134212 h 8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54" h="805253">
                <a:moveTo>
                  <a:pt x="0" y="134212"/>
                </a:moveTo>
                <a:cubicBezTo>
                  <a:pt x="0" y="60089"/>
                  <a:pt x="60089" y="0"/>
                  <a:pt x="134212" y="0"/>
                </a:cubicBezTo>
                <a:lnTo>
                  <a:pt x="2365242" y="0"/>
                </a:lnTo>
                <a:cubicBezTo>
                  <a:pt x="2439365" y="0"/>
                  <a:pt x="2499454" y="60089"/>
                  <a:pt x="2499454" y="134212"/>
                </a:cubicBezTo>
                <a:lnTo>
                  <a:pt x="2499454" y="671041"/>
                </a:lnTo>
                <a:cubicBezTo>
                  <a:pt x="2499454" y="745164"/>
                  <a:pt x="2439365" y="805253"/>
                  <a:pt x="2365242" y="805253"/>
                </a:cubicBezTo>
                <a:lnTo>
                  <a:pt x="134212" y="805253"/>
                </a:lnTo>
                <a:cubicBezTo>
                  <a:pt x="60089" y="805253"/>
                  <a:pt x="0" y="745164"/>
                  <a:pt x="0" y="671041"/>
                </a:cubicBezTo>
                <a:lnTo>
                  <a:pt x="0" y="1342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469" tIns="107889" rIns="176469" bIns="107889" numCol="1" spcCol="1270" anchor="ctr" anchorCtr="0">
            <a:noAutofit/>
          </a:bodyPr>
          <a:lstStyle/>
          <a:p>
            <a:pPr lvl="0" algn="ctr" defTabSz="1600200">
              <a:lnSpc>
                <a:spcPct val="90000"/>
              </a:lnSpc>
              <a:spcBef>
                <a:spcPct val="0"/>
              </a:spcBef>
              <a:spcAft>
                <a:spcPct val="35000"/>
              </a:spcAft>
            </a:pPr>
            <a:r>
              <a:rPr lang="en-US" sz="3600" kern="1200" dirty="0"/>
              <a:t>ENSO</a:t>
            </a:r>
          </a:p>
        </p:txBody>
      </p:sp>
      <p:sp>
        <p:nvSpPr>
          <p:cNvPr id="6" name="Freeform 5"/>
          <p:cNvSpPr/>
          <p:nvPr/>
        </p:nvSpPr>
        <p:spPr>
          <a:xfrm>
            <a:off x="3676322" y="4528753"/>
            <a:ext cx="4443476" cy="644203"/>
          </a:xfrm>
          <a:custGeom>
            <a:avLst/>
            <a:gdLst>
              <a:gd name="connsiteX0" fmla="*/ 107369 w 644202"/>
              <a:gd name="connsiteY0" fmla="*/ 0 h 4443475"/>
              <a:gd name="connsiteX1" fmla="*/ 536833 w 644202"/>
              <a:gd name="connsiteY1" fmla="*/ 0 h 4443475"/>
              <a:gd name="connsiteX2" fmla="*/ 644202 w 644202"/>
              <a:gd name="connsiteY2" fmla="*/ 107369 h 4443475"/>
              <a:gd name="connsiteX3" fmla="*/ 644202 w 644202"/>
              <a:gd name="connsiteY3" fmla="*/ 4443475 h 4443475"/>
              <a:gd name="connsiteX4" fmla="*/ 644202 w 644202"/>
              <a:gd name="connsiteY4" fmla="*/ 4443475 h 4443475"/>
              <a:gd name="connsiteX5" fmla="*/ 0 w 644202"/>
              <a:gd name="connsiteY5" fmla="*/ 4443475 h 4443475"/>
              <a:gd name="connsiteX6" fmla="*/ 0 w 644202"/>
              <a:gd name="connsiteY6" fmla="*/ 4443475 h 4443475"/>
              <a:gd name="connsiteX7" fmla="*/ 0 w 644202"/>
              <a:gd name="connsiteY7" fmla="*/ 107369 h 4443475"/>
              <a:gd name="connsiteX8" fmla="*/ 107369 w 644202"/>
              <a:gd name="connsiteY8" fmla="*/ 0 h 44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2" h="4443475">
                <a:moveTo>
                  <a:pt x="644202" y="740595"/>
                </a:moveTo>
                <a:lnTo>
                  <a:pt x="644202" y="3702880"/>
                </a:lnTo>
                <a:cubicBezTo>
                  <a:pt x="644202" y="4111896"/>
                  <a:pt x="637233" y="4443472"/>
                  <a:pt x="628636" y="4443472"/>
                </a:cubicBezTo>
                <a:lnTo>
                  <a:pt x="0" y="4443472"/>
                </a:lnTo>
                <a:lnTo>
                  <a:pt x="0" y="4443472"/>
                </a:lnTo>
                <a:lnTo>
                  <a:pt x="0" y="3"/>
                </a:lnTo>
                <a:lnTo>
                  <a:pt x="0" y="3"/>
                </a:lnTo>
                <a:lnTo>
                  <a:pt x="628636" y="3"/>
                </a:lnTo>
                <a:cubicBezTo>
                  <a:pt x="637233" y="3"/>
                  <a:pt x="644202" y="331579"/>
                  <a:pt x="644202" y="74059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72" rIns="279097" bIns="155273"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Variability of the West Pacific Ocean</a:t>
            </a:r>
          </a:p>
        </p:txBody>
      </p:sp>
      <p:sp>
        <p:nvSpPr>
          <p:cNvPr id="8" name="Freeform 7"/>
          <p:cNvSpPr/>
          <p:nvPr/>
        </p:nvSpPr>
        <p:spPr>
          <a:xfrm>
            <a:off x="1143001" y="4456981"/>
            <a:ext cx="2499454" cy="805253"/>
          </a:xfrm>
          <a:custGeom>
            <a:avLst/>
            <a:gdLst>
              <a:gd name="connsiteX0" fmla="*/ 0 w 2499454"/>
              <a:gd name="connsiteY0" fmla="*/ 134212 h 805253"/>
              <a:gd name="connsiteX1" fmla="*/ 134212 w 2499454"/>
              <a:gd name="connsiteY1" fmla="*/ 0 h 805253"/>
              <a:gd name="connsiteX2" fmla="*/ 2365242 w 2499454"/>
              <a:gd name="connsiteY2" fmla="*/ 0 h 805253"/>
              <a:gd name="connsiteX3" fmla="*/ 2499454 w 2499454"/>
              <a:gd name="connsiteY3" fmla="*/ 134212 h 805253"/>
              <a:gd name="connsiteX4" fmla="*/ 2499454 w 2499454"/>
              <a:gd name="connsiteY4" fmla="*/ 671041 h 805253"/>
              <a:gd name="connsiteX5" fmla="*/ 2365242 w 2499454"/>
              <a:gd name="connsiteY5" fmla="*/ 805253 h 805253"/>
              <a:gd name="connsiteX6" fmla="*/ 134212 w 2499454"/>
              <a:gd name="connsiteY6" fmla="*/ 805253 h 805253"/>
              <a:gd name="connsiteX7" fmla="*/ 0 w 2499454"/>
              <a:gd name="connsiteY7" fmla="*/ 671041 h 805253"/>
              <a:gd name="connsiteX8" fmla="*/ 0 w 2499454"/>
              <a:gd name="connsiteY8" fmla="*/ 134212 h 8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54" h="805253">
                <a:moveTo>
                  <a:pt x="0" y="134212"/>
                </a:moveTo>
                <a:cubicBezTo>
                  <a:pt x="0" y="60089"/>
                  <a:pt x="60089" y="0"/>
                  <a:pt x="134212" y="0"/>
                </a:cubicBezTo>
                <a:lnTo>
                  <a:pt x="2365242" y="0"/>
                </a:lnTo>
                <a:cubicBezTo>
                  <a:pt x="2439365" y="0"/>
                  <a:pt x="2499454" y="60089"/>
                  <a:pt x="2499454" y="134212"/>
                </a:cubicBezTo>
                <a:lnTo>
                  <a:pt x="2499454" y="671041"/>
                </a:lnTo>
                <a:cubicBezTo>
                  <a:pt x="2499454" y="745164"/>
                  <a:pt x="2439365" y="805253"/>
                  <a:pt x="2365242" y="805253"/>
                </a:cubicBezTo>
                <a:lnTo>
                  <a:pt x="134212" y="805253"/>
                </a:lnTo>
                <a:cubicBezTo>
                  <a:pt x="60089" y="805253"/>
                  <a:pt x="0" y="745164"/>
                  <a:pt x="0" y="671041"/>
                </a:cubicBezTo>
                <a:lnTo>
                  <a:pt x="0" y="1342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469" tIns="107889" rIns="176469" bIns="107889" numCol="1" spcCol="1270" anchor="ctr" anchorCtr="0">
            <a:noAutofit/>
          </a:bodyPr>
          <a:lstStyle/>
          <a:p>
            <a:pPr lvl="0" algn="ctr" defTabSz="1600200">
              <a:lnSpc>
                <a:spcPct val="90000"/>
              </a:lnSpc>
              <a:spcBef>
                <a:spcPct val="0"/>
              </a:spcBef>
              <a:spcAft>
                <a:spcPct val="35000"/>
              </a:spcAft>
            </a:pPr>
            <a:r>
              <a:rPr lang="en-US" sz="3600" kern="1200" dirty="0"/>
              <a:t>WP</a:t>
            </a:r>
          </a:p>
        </p:txBody>
      </p:sp>
      <p:sp>
        <p:nvSpPr>
          <p:cNvPr id="9" name="Freeform 8"/>
          <p:cNvSpPr/>
          <p:nvPr/>
        </p:nvSpPr>
        <p:spPr>
          <a:xfrm>
            <a:off x="3642455" y="2823726"/>
            <a:ext cx="4443476" cy="644203"/>
          </a:xfrm>
          <a:custGeom>
            <a:avLst/>
            <a:gdLst>
              <a:gd name="connsiteX0" fmla="*/ 107369 w 644202"/>
              <a:gd name="connsiteY0" fmla="*/ 0 h 4443475"/>
              <a:gd name="connsiteX1" fmla="*/ 536833 w 644202"/>
              <a:gd name="connsiteY1" fmla="*/ 0 h 4443475"/>
              <a:gd name="connsiteX2" fmla="*/ 644202 w 644202"/>
              <a:gd name="connsiteY2" fmla="*/ 107369 h 4443475"/>
              <a:gd name="connsiteX3" fmla="*/ 644202 w 644202"/>
              <a:gd name="connsiteY3" fmla="*/ 4443475 h 4443475"/>
              <a:gd name="connsiteX4" fmla="*/ 644202 w 644202"/>
              <a:gd name="connsiteY4" fmla="*/ 4443475 h 4443475"/>
              <a:gd name="connsiteX5" fmla="*/ 0 w 644202"/>
              <a:gd name="connsiteY5" fmla="*/ 4443475 h 4443475"/>
              <a:gd name="connsiteX6" fmla="*/ 0 w 644202"/>
              <a:gd name="connsiteY6" fmla="*/ 4443475 h 4443475"/>
              <a:gd name="connsiteX7" fmla="*/ 0 w 644202"/>
              <a:gd name="connsiteY7" fmla="*/ 107369 h 4443475"/>
              <a:gd name="connsiteX8" fmla="*/ 107369 w 644202"/>
              <a:gd name="connsiteY8" fmla="*/ 0 h 44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2" h="4443475">
                <a:moveTo>
                  <a:pt x="644202" y="740595"/>
                </a:moveTo>
                <a:lnTo>
                  <a:pt x="644202" y="3702880"/>
                </a:lnTo>
                <a:cubicBezTo>
                  <a:pt x="644202" y="4111896"/>
                  <a:pt x="637233" y="4443472"/>
                  <a:pt x="628636" y="4443472"/>
                </a:cubicBezTo>
                <a:lnTo>
                  <a:pt x="0" y="4443472"/>
                </a:lnTo>
                <a:lnTo>
                  <a:pt x="0" y="4443472"/>
                </a:lnTo>
                <a:lnTo>
                  <a:pt x="0" y="3"/>
                </a:lnTo>
                <a:lnTo>
                  <a:pt x="0" y="3"/>
                </a:lnTo>
                <a:lnTo>
                  <a:pt x="628636" y="3"/>
                </a:lnTo>
                <a:cubicBezTo>
                  <a:pt x="637233" y="3"/>
                  <a:pt x="644202" y="331579"/>
                  <a:pt x="644202" y="74059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72" rIns="279097" bIns="155273"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Indian Ocean Zonal Dipole</a:t>
            </a:r>
          </a:p>
        </p:txBody>
      </p:sp>
      <p:sp>
        <p:nvSpPr>
          <p:cNvPr id="10" name="Freeform 9"/>
          <p:cNvSpPr/>
          <p:nvPr/>
        </p:nvSpPr>
        <p:spPr>
          <a:xfrm>
            <a:off x="1143001" y="2743200"/>
            <a:ext cx="2499454" cy="805253"/>
          </a:xfrm>
          <a:custGeom>
            <a:avLst/>
            <a:gdLst>
              <a:gd name="connsiteX0" fmla="*/ 0 w 2499454"/>
              <a:gd name="connsiteY0" fmla="*/ 134212 h 805253"/>
              <a:gd name="connsiteX1" fmla="*/ 134212 w 2499454"/>
              <a:gd name="connsiteY1" fmla="*/ 0 h 805253"/>
              <a:gd name="connsiteX2" fmla="*/ 2365242 w 2499454"/>
              <a:gd name="connsiteY2" fmla="*/ 0 h 805253"/>
              <a:gd name="connsiteX3" fmla="*/ 2499454 w 2499454"/>
              <a:gd name="connsiteY3" fmla="*/ 134212 h 805253"/>
              <a:gd name="connsiteX4" fmla="*/ 2499454 w 2499454"/>
              <a:gd name="connsiteY4" fmla="*/ 671041 h 805253"/>
              <a:gd name="connsiteX5" fmla="*/ 2365242 w 2499454"/>
              <a:gd name="connsiteY5" fmla="*/ 805253 h 805253"/>
              <a:gd name="connsiteX6" fmla="*/ 134212 w 2499454"/>
              <a:gd name="connsiteY6" fmla="*/ 805253 h 805253"/>
              <a:gd name="connsiteX7" fmla="*/ 0 w 2499454"/>
              <a:gd name="connsiteY7" fmla="*/ 671041 h 805253"/>
              <a:gd name="connsiteX8" fmla="*/ 0 w 2499454"/>
              <a:gd name="connsiteY8" fmla="*/ 134212 h 8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54" h="805253">
                <a:moveTo>
                  <a:pt x="0" y="134212"/>
                </a:moveTo>
                <a:cubicBezTo>
                  <a:pt x="0" y="60089"/>
                  <a:pt x="60089" y="0"/>
                  <a:pt x="134212" y="0"/>
                </a:cubicBezTo>
                <a:lnTo>
                  <a:pt x="2365242" y="0"/>
                </a:lnTo>
                <a:cubicBezTo>
                  <a:pt x="2439365" y="0"/>
                  <a:pt x="2499454" y="60089"/>
                  <a:pt x="2499454" y="134212"/>
                </a:cubicBezTo>
                <a:lnTo>
                  <a:pt x="2499454" y="671041"/>
                </a:lnTo>
                <a:cubicBezTo>
                  <a:pt x="2499454" y="745164"/>
                  <a:pt x="2439365" y="805253"/>
                  <a:pt x="2365242" y="805253"/>
                </a:cubicBezTo>
                <a:lnTo>
                  <a:pt x="134212" y="805253"/>
                </a:lnTo>
                <a:cubicBezTo>
                  <a:pt x="60089" y="805253"/>
                  <a:pt x="0" y="745164"/>
                  <a:pt x="0" y="671041"/>
                </a:cubicBezTo>
                <a:lnTo>
                  <a:pt x="0" y="1342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469" tIns="107889" rIns="176469" bIns="107889" numCol="1" spcCol="1270" anchor="ctr" anchorCtr="0">
            <a:noAutofit/>
          </a:bodyPr>
          <a:lstStyle/>
          <a:p>
            <a:pPr lvl="0" algn="ctr" defTabSz="1600200">
              <a:lnSpc>
                <a:spcPct val="90000"/>
              </a:lnSpc>
              <a:spcBef>
                <a:spcPct val="0"/>
              </a:spcBef>
              <a:spcAft>
                <a:spcPct val="35000"/>
              </a:spcAft>
            </a:pPr>
            <a:r>
              <a:rPr lang="en-US" sz="3600" kern="1200" dirty="0"/>
              <a:t>IOD</a:t>
            </a:r>
          </a:p>
        </p:txBody>
      </p:sp>
      <p:sp>
        <p:nvSpPr>
          <p:cNvPr id="11" name="Freeform 10"/>
          <p:cNvSpPr/>
          <p:nvPr/>
        </p:nvSpPr>
        <p:spPr>
          <a:xfrm>
            <a:off x="3642455" y="3669241"/>
            <a:ext cx="4443476" cy="644203"/>
          </a:xfrm>
          <a:custGeom>
            <a:avLst/>
            <a:gdLst>
              <a:gd name="connsiteX0" fmla="*/ 107369 w 644202"/>
              <a:gd name="connsiteY0" fmla="*/ 0 h 4443475"/>
              <a:gd name="connsiteX1" fmla="*/ 536833 w 644202"/>
              <a:gd name="connsiteY1" fmla="*/ 0 h 4443475"/>
              <a:gd name="connsiteX2" fmla="*/ 644202 w 644202"/>
              <a:gd name="connsiteY2" fmla="*/ 107369 h 4443475"/>
              <a:gd name="connsiteX3" fmla="*/ 644202 w 644202"/>
              <a:gd name="connsiteY3" fmla="*/ 4443475 h 4443475"/>
              <a:gd name="connsiteX4" fmla="*/ 644202 w 644202"/>
              <a:gd name="connsiteY4" fmla="*/ 4443475 h 4443475"/>
              <a:gd name="connsiteX5" fmla="*/ 0 w 644202"/>
              <a:gd name="connsiteY5" fmla="*/ 4443475 h 4443475"/>
              <a:gd name="connsiteX6" fmla="*/ 0 w 644202"/>
              <a:gd name="connsiteY6" fmla="*/ 4443475 h 4443475"/>
              <a:gd name="connsiteX7" fmla="*/ 0 w 644202"/>
              <a:gd name="connsiteY7" fmla="*/ 107369 h 4443475"/>
              <a:gd name="connsiteX8" fmla="*/ 107369 w 644202"/>
              <a:gd name="connsiteY8" fmla="*/ 0 h 44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2" h="4443475">
                <a:moveTo>
                  <a:pt x="644202" y="740595"/>
                </a:moveTo>
                <a:lnTo>
                  <a:pt x="644202" y="3702880"/>
                </a:lnTo>
                <a:cubicBezTo>
                  <a:pt x="644202" y="4111896"/>
                  <a:pt x="637233" y="4443472"/>
                  <a:pt x="628636" y="4443472"/>
                </a:cubicBezTo>
                <a:lnTo>
                  <a:pt x="0" y="4443472"/>
                </a:lnTo>
                <a:lnTo>
                  <a:pt x="0" y="4443472"/>
                </a:lnTo>
                <a:lnTo>
                  <a:pt x="0" y="3"/>
                </a:lnTo>
                <a:lnTo>
                  <a:pt x="0" y="3"/>
                </a:lnTo>
                <a:lnTo>
                  <a:pt x="628636" y="3"/>
                </a:lnTo>
                <a:cubicBezTo>
                  <a:pt x="637233" y="3"/>
                  <a:pt x="644202" y="331579"/>
                  <a:pt x="644202" y="74059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73" rIns="279097" bIns="155272"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Subtropical Indian Ocean </a:t>
            </a:r>
            <a:r>
              <a:rPr lang="en-US" sz="2400" kern="1200" dirty="0" err="1">
                <a:latin typeface="Tw Cen MT" panose="020B0602020104020603" pitchFamily="34" charset="0"/>
              </a:rPr>
              <a:t>Meridional</a:t>
            </a:r>
            <a:r>
              <a:rPr lang="en-US" sz="2400" kern="1200" dirty="0">
                <a:latin typeface="Tw Cen MT" panose="020B0602020104020603" pitchFamily="34" charset="0"/>
              </a:rPr>
              <a:t> Dipole</a:t>
            </a:r>
          </a:p>
        </p:txBody>
      </p:sp>
      <p:sp>
        <p:nvSpPr>
          <p:cNvPr id="12" name="Freeform 11"/>
          <p:cNvSpPr/>
          <p:nvPr/>
        </p:nvSpPr>
        <p:spPr>
          <a:xfrm>
            <a:off x="1143001" y="3588716"/>
            <a:ext cx="2499454" cy="805253"/>
          </a:xfrm>
          <a:custGeom>
            <a:avLst/>
            <a:gdLst>
              <a:gd name="connsiteX0" fmla="*/ 0 w 2499454"/>
              <a:gd name="connsiteY0" fmla="*/ 134212 h 805253"/>
              <a:gd name="connsiteX1" fmla="*/ 134212 w 2499454"/>
              <a:gd name="connsiteY1" fmla="*/ 0 h 805253"/>
              <a:gd name="connsiteX2" fmla="*/ 2365242 w 2499454"/>
              <a:gd name="connsiteY2" fmla="*/ 0 h 805253"/>
              <a:gd name="connsiteX3" fmla="*/ 2499454 w 2499454"/>
              <a:gd name="connsiteY3" fmla="*/ 134212 h 805253"/>
              <a:gd name="connsiteX4" fmla="*/ 2499454 w 2499454"/>
              <a:gd name="connsiteY4" fmla="*/ 671041 h 805253"/>
              <a:gd name="connsiteX5" fmla="*/ 2365242 w 2499454"/>
              <a:gd name="connsiteY5" fmla="*/ 805253 h 805253"/>
              <a:gd name="connsiteX6" fmla="*/ 134212 w 2499454"/>
              <a:gd name="connsiteY6" fmla="*/ 805253 h 805253"/>
              <a:gd name="connsiteX7" fmla="*/ 0 w 2499454"/>
              <a:gd name="connsiteY7" fmla="*/ 671041 h 805253"/>
              <a:gd name="connsiteX8" fmla="*/ 0 w 2499454"/>
              <a:gd name="connsiteY8" fmla="*/ 134212 h 8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54" h="805253">
                <a:moveTo>
                  <a:pt x="0" y="134212"/>
                </a:moveTo>
                <a:cubicBezTo>
                  <a:pt x="0" y="60089"/>
                  <a:pt x="60089" y="0"/>
                  <a:pt x="134212" y="0"/>
                </a:cubicBezTo>
                <a:lnTo>
                  <a:pt x="2365242" y="0"/>
                </a:lnTo>
                <a:cubicBezTo>
                  <a:pt x="2439365" y="0"/>
                  <a:pt x="2499454" y="60089"/>
                  <a:pt x="2499454" y="134212"/>
                </a:cubicBezTo>
                <a:lnTo>
                  <a:pt x="2499454" y="671041"/>
                </a:lnTo>
                <a:cubicBezTo>
                  <a:pt x="2499454" y="745164"/>
                  <a:pt x="2439365" y="805253"/>
                  <a:pt x="2365242" y="805253"/>
                </a:cubicBezTo>
                <a:lnTo>
                  <a:pt x="134212" y="805253"/>
                </a:lnTo>
                <a:cubicBezTo>
                  <a:pt x="60089" y="805253"/>
                  <a:pt x="0" y="745164"/>
                  <a:pt x="0" y="671041"/>
                </a:cubicBezTo>
                <a:lnTo>
                  <a:pt x="0" y="1342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469" tIns="107889" rIns="176469" bIns="107889" numCol="1" spcCol="1270" anchor="ctr" anchorCtr="0">
            <a:noAutofit/>
          </a:bodyPr>
          <a:lstStyle/>
          <a:p>
            <a:pPr lvl="0" algn="ctr" defTabSz="1600200">
              <a:lnSpc>
                <a:spcPct val="90000"/>
              </a:lnSpc>
              <a:spcBef>
                <a:spcPct val="0"/>
              </a:spcBef>
              <a:spcAft>
                <a:spcPct val="35000"/>
              </a:spcAft>
            </a:pPr>
            <a:r>
              <a:rPr lang="en-US" sz="3600" kern="1200" dirty="0"/>
              <a:t>SIOD</a:t>
            </a:r>
          </a:p>
        </p:txBody>
      </p:sp>
      <p:sp>
        <p:nvSpPr>
          <p:cNvPr id="13" name="Freeform 12"/>
          <p:cNvSpPr/>
          <p:nvPr/>
        </p:nvSpPr>
        <p:spPr>
          <a:xfrm>
            <a:off x="3676322" y="5589577"/>
            <a:ext cx="4443476" cy="644203"/>
          </a:xfrm>
          <a:custGeom>
            <a:avLst/>
            <a:gdLst>
              <a:gd name="connsiteX0" fmla="*/ 107369 w 644202"/>
              <a:gd name="connsiteY0" fmla="*/ 0 h 4443475"/>
              <a:gd name="connsiteX1" fmla="*/ 536833 w 644202"/>
              <a:gd name="connsiteY1" fmla="*/ 0 h 4443475"/>
              <a:gd name="connsiteX2" fmla="*/ 644202 w 644202"/>
              <a:gd name="connsiteY2" fmla="*/ 107369 h 4443475"/>
              <a:gd name="connsiteX3" fmla="*/ 644202 w 644202"/>
              <a:gd name="connsiteY3" fmla="*/ 4443475 h 4443475"/>
              <a:gd name="connsiteX4" fmla="*/ 644202 w 644202"/>
              <a:gd name="connsiteY4" fmla="*/ 4443475 h 4443475"/>
              <a:gd name="connsiteX5" fmla="*/ 0 w 644202"/>
              <a:gd name="connsiteY5" fmla="*/ 4443475 h 4443475"/>
              <a:gd name="connsiteX6" fmla="*/ 0 w 644202"/>
              <a:gd name="connsiteY6" fmla="*/ 4443475 h 4443475"/>
              <a:gd name="connsiteX7" fmla="*/ 0 w 644202"/>
              <a:gd name="connsiteY7" fmla="*/ 107369 h 4443475"/>
              <a:gd name="connsiteX8" fmla="*/ 107369 w 644202"/>
              <a:gd name="connsiteY8" fmla="*/ 0 h 444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202" h="4443475">
                <a:moveTo>
                  <a:pt x="644202" y="740595"/>
                </a:moveTo>
                <a:lnTo>
                  <a:pt x="644202" y="3702880"/>
                </a:lnTo>
                <a:cubicBezTo>
                  <a:pt x="644202" y="4111896"/>
                  <a:pt x="637233" y="4443472"/>
                  <a:pt x="628636" y="4443472"/>
                </a:cubicBezTo>
                <a:lnTo>
                  <a:pt x="0" y="4443472"/>
                </a:lnTo>
                <a:lnTo>
                  <a:pt x="0" y="4443472"/>
                </a:lnTo>
                <a:lnTo>
                  <a:pt x="0" y="3"/>
                </a:lnTo>
                <a:lnTo>
                  <a:pt x="0" y="3"/>
                </a:lnTo>
                <a:lnTo>
                  <a:pt x="628636" y="3"/>
                </a:lnTo>
                <a:cubicBezTo>
                  <a:pt x="637233" y="3"/>
                  <a:pt x="644202" y="331579"/>
                  <a:pt x="644202" y="740595"/>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47651" tIns="155273" rIns="279097" bIns="155272"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Tw Cen MT" panose="020B0602020104020603" pitchFamily="34" charset="0"/>
              </a:rPr>
              <a:t>Madden Julian Oscillation</a:t>
            </a:r>
          </a:p>
        </p:txBody>
      </p:sp>
      <p:sp>
        <p:nvSpPr>
          <p:cNvPr id="14" name="Freeform 13"/>
          <p:cNvSpPr/>
          <p:nvPr/>
        </p:nvSpPr>
        <p:spPr>
          <a:xfrm>
            <a:off x="1143001" y="5523986"/>
            <a:ext cx="2499454" cy="805253"/>
          </a:xfrm>
          <a:custGeom>
            <a:avLst/>
            <a:gdLst>
              <a:gd name="connsiteX0" fmla="*/ 0 w 2499454"/>
              <a:gd name="connsiteY0" fmla="*/ 134212 h 805253"/>
              <a:gd name="connsiteX1" fmla="*/ 134212 w 2499454"/>
              <a:gd name="connsiteY1" fmla="*/ 0 h 805253"/>
              <a:gd name="connsiteX2" fmla="*/ 2365242 w 2499454"/>
              <a:gd name="connsiteY2" fmla="*/ 0 h 805253"/>
              <a:gd name="connsiteX3" fmla="*/ 2499454 w 2499454"/>
              <a:gd name="connsiteY3" fmla="*/ 134212 h 805253"/>
              <a:gd name="connsiteX4" fmla="*/ 2499454 w 2499454"/>
              <a:gd name="connsiteY4" fmla="*/ 671041 h 805253"/>
              <a:gd name="connsiteX5" fmla="*/ 2365242 w 2499454"/>
              <a:gd name="connsiteY5" fmla="*/ 805253 h 805253"/>
              <a:gd name="connsiteX6" fmla="*/ 134212 w 2499454"/>
              <a:gd name="connsiteY6" fmla="*/ 805253 h 805253"/>
              <a:gd name="connsiteX7" fmla="*/ 0 w 2499454"/>
              <a:gd name="connsiteY7" fmla="*/ 671041 h 805253"/>
              <a:gd name="connsiteX8" fmla="*/ 0 w 2499454"/>
              <a:gd name="connsiteY8" fmla="*/ 134212 h 80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9454" h="805253">
                <a:moveTo>
                  <a:pt x="0" y="134212"/>
                </a:moveTo>
                <a:cubicBezTo>
                  <a:pt x="0" y="60089"/>
                  <a:pt x="60089" y="0"/>
                  <a:pt x="134212" y="0"/>
                </a:cubicBezTo>
                <a:lnTo>
                  <a:pt x="2365242" y="0"/>
                </a:lnTo>
                <a:cubicBezTo>
                  <a:pt x="2439365" y="0"/>
                  <a:pt x="2499454" y="60089"/>
                  <a:pt x="2499454" y="134212"/>
                </a:cubicBezTo>
                <a:lnTo>
                  <a:pt x="2499454" y="671041"/>
                </a:lnTo>
                <a:cubicBezTo>
                  <a:pt x="2499454" y="745164"/>
                  <a:pt x="2439365" y="805253"/>
                  <a:pt x="2365242" y="805253"/>
                </a:cubicBezTo>
                <a:lnTo>
                  <a:pt x="134212" y="805253"/>
                </a:lnTo>
                <a:cubicBezTo>
                  <a:pt x="60089" y="805253"/>
                  <a:pt x="0" y="745164"/>
                  <a:pt x="0" y="671041"/>
                </a:cubicBezTo>
                <a:lnTo>
                  <a:pt x="0" y="13421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6469" tIns="107889" rIns="176469" bIns="107889" numCol="1" spcCol="1270" anchor="ctr" anchorCtr="0">
            <a:noAutofit/>
          </a:bodyPr>
          <a:lstStyle/>
          <a:p>
            <a:pPr lvl="0" algn="ctr" defTabSz="1600200">
              <a:lnSpc>
                <a:spcPct val="90000"/>
              </a:lnSpc>
              <a:spcBef>
                <a:spcPct val="0"/>
              </a:spcBef>
              <a:spcAft>
                <a:spcPct val="35000"/>
              </a:spcAft>
            </a:pPr>
            <a:r>
              <a:rPr lang="en-US" sz="3600" kern="1200" dirty="0"/>
              <a:t>MJO</a:t>
            </a:r>
          </a:p>
        </p:txBody>
      </p:sp>
      <p:cxnSp>
        <p:nvCxnSpPr>
          <p:cNvPr id="16" name="Straight Connector 15"/>
          <p:cNvCxnSpPr/>
          <p:nvPr/>
        </p:nvCxnSpPr>
        <p:spPr bwMode="auto">
          <a:xfrm>
            <a:off x="1219200" y="5410200"/>
            <a:ext cx="7162800" cy="0"/>
          </a:xfrm>
          <a:prstGeom prst="line">
            <a:avLst/>
          </a:prstGeom>
          <a:noFill/>
          <a:ln w="38100" cap="flat" cmpd="sng" algn="ctr">
            <a:solidFill>
              <a:srgbClr val="1F497D"/>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 name="Picture 1" descr="Text, logo&#10;&#10;Description automatically generated">
            <a:extLst>
              <a:ext uri="{FF2B5EF4-FFF2-40B4-BE49-F238E27FC236}">
                <a16:creationId xmlns:a16="http://schemas.microsoft.com/office/drawing/2014/main" id="{C9FC76C0-C204-28FE-0E4E-63E44DFAEA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871326796"/>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838200"/>
            <a:ext cx="8229600" cy="487363"/>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Basic ENSO Metrics</a:t>
            </a:r>
          </a:p>
        </p:txBody>
      </p:sp>
      <p:pic>
        <p:nvPicPr>
          <p:cNvPr id="25607" name="Content Placeholder 8" descr="nino_regions.pdf"/>
          <p:cNvPicPr>
            <a:picLocks noChangeAspect="1"/>
          </p:cNvPicPr>
          <p:nvPr/>
        </p:nvPicPr>
        <p:blipFill>
          <a:blip r:embed="rId3">
            <a:extLst>
              <a:ext uri="{28A0092B-C50C-407E-A947-70E740481C1C}">
                <a14:useLocalDpi xmlns:a14="http://schemas.microsoft.com/office/drawing/2010/main" val="0"/>
              </a:ext>
            </a:extLst>
          </a:blip>
          <a:srcRect l="8990" t="42831" r="12267" b="40601"/>
          <a:stretch>
            <a:fillRect/>
          </a:stretch>
        </p:blipFill>
        <p:spPr bwMode="auto">
          <a:xfrm>
            <a:off x="2057400" y="1752600"/>
            <a:ext cx="6308725"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Content Placeholder 9" descr="nino3.4.pdf"/>
          <p:cNvPicPr>
            <a:picLocks noChangeAspect="1"/>
          </p:cNvPicPr>
          <p:nvPr/>
        </p:nvPicPr>
        <p:blipFill>
          <a:blip r:embed="rId4">
            <a:extLst>
              <a:ext uri="{28A0092B-C50C-407E-A947-70E740481C1C}">
                <a14:useLocalDpi xmlns:a14="http://schemas.microsoft.com/office/drawing/2010/main" val="0"/>
              </a:ext>
            </a:extLst>
          </a:blip>
          <a:srcRect l="7230" t="37691" r="5894" b="35744"/>
          <a:stretch>
            <a:fillRect/>
          </a:stretch>
        </p:blipFill>
        <p:spPr bwMode="auto">
          <a:xfrm>
            <a:off x="2057400" y="3810000"/>
            <a:ext cx="625157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Title 1"/>
          <p:cNvSpPr txBox="1">
            <a:spLocks/>
          </p:cNvSpPr>
          <p:nvPr/>
        </p:nvSpPr>
        <p:spPr bwMode="auto">
          <a:xfrm>
            <a:off x="1143000" y="1371600"/>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w Cen MT" panose="020B0602020104020603" pitchFamily="34" charset="0"/>
                <a:ea typeface="MS PGothic" panose="020B0600070205080204" pitchFamily="34" charset="-128"/>
                <a:cs typeface="+mn-cs"/>
              </a:rPr>
              <a:t>Niño Indices: Area Average SST Anomaly</a:t>
            </a:r>
          </a:p>
        </p:txBody>
      </p:sp>
      <p:sp>
        <p:nvSpPr>
          <p:cNvPr id="25610" name="Title 1"/>
          <p:cNvSpPr txBox="1">
            <a:spLocks/>
          </p:cNvSpPr>
          <p:nvPr/>
        </p:nvSpPr>
        <p:spPr bwMode="auto">
          <a:xfrm>
            <a:off x="1295400" y="3429000"/>
            <a:ext cx="82296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Tw Cen MT" panose="020B0602020104020603" pitchFamily="34" charset="0"/>
                <a:ea typeface="MS PGothic" panose="020B0600070205080204" pitchFamily="34" charset="-128"/>
                <a:cs typeface="+mn-cs"/>
              </a:rPr>
              <a:t>Niño3.4 Index 1950-2010</a:t>
            </a:r>
          </a:p>
        </p:txBody>
      </p:sp>
      <p:cxnSp>
        <p:nvCxnSpPr>
          <p:cNvPr id="15" name="Straight Connector 14"/>
          <p:cNvCxnSpPr>
            <a:cxnSpLocks noChangeShapeType="1"/>
          </p:cNvCxnSpPr>
          <p:nvPr/>
        </p:nvCxnSpPr>
        <p:spPr bwMode="auto">
          <a:xfrm>
            <a:off x="457200" y="4772840"/>
            <a:ext cx="7620000" cy="27850"/>
          </a:xfrm>
          <a:prstGeom prst="line">
            <a:avLst/>
          </a:prstGeom>
          <a:noFill/>
          <a:ln w="508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457200" y="5140415"/>
            <a:ext cx="7624763" cy="20727"/>
          </a:xfrm>
          <a:prstGeom prst="line">
            <a:avLst/>
          </a:prstGeom>
          <a:noFill/>
          <a:ln w="508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 name="TextBox 4"/>
          <p:cNvSpPr txBox="1"/>
          <p:nvPr/>
        </p:nvSpPr>
        <p:spPr>
          <a:xfrm>
            <a:off x="76201" y="3849469"/>
            <a:ext cx="1981200" cy="646331"/>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El Niño: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mn-cs"/>
              </a:rPr>
              <a:t>Nino3.4 &gt; </a:t>
            </a:r>
            <a:r>
              <a:rPr kumimoji="0" lang="en-US" sz="1800" b="1" i="0" u="none" strike="noStrike" kern="1200" cap="none" spc="0" normalizeH="0" baseline="0" noProof="0" dirty="0">
                <a:ln>
                  <a:noFill/>
                </a:ln>
                <a:solidFill>
                  <a:srgbClr val="FF0000"/>
                </a:solidFill>
                <a:effectLst/>
                <a:uLnTx/>
                <a:uFillTx/>
                <a:latin typeface="Arial"/>
                <a:ea typeface="+mn-ea"/>
                <a:cs typeface="+mn-cs"/>
              </a:rPr>
              <a:t>+0.5</a:t>
            </a:r>
            <a:r>
              <a:rPr kumimoji="0" lang="en-US" sz="1800" b="1" i="0" u="none" strike="noStrike" kern="1200" cap="none" spc="0" normalizeH="0" baseline="40000" noProof="0" dirty="0">
                <a:ln>
                  <a:noFill/>
                </a:ln>
                <a:solidFill>
                  <a:srgbClr val="FF0000"/>
                </a:solidFill>
                <a:effectLst/>
                <a:uLnTx/>
                <a:uFillTx/>
                <a:latin typeface="Arial"/>
                <a:ea typeface="+mn-ea"/>
                <a:cs typeface="+mn-cs"/>
              </a:rPr>
              <a:t>o</a:t>
            </a:r>
            <a:r>
              <a:rPr kumimoji="0" lang="en-US" sz="1800" b="1" i="0" u="none" strike="noStrike" kern="1200" cap="none" spc="0" normalizeH="0" baseline="0" noProof="0" dirty="0">
                <a:ln>
                  <a:noFill/>
                </a:ln>
                <a:solidFill>
                  <a:srgbClr val="FF0000"/>
                </a:solidFill>
                <a:effectLst/>
                <a:uLnTx/>
                <a:uFillTx/>
                <a:latin typeface="Arial"/>
                <a:ea typeface="+mn-ea"/>
                <a:cs typeface="+mn-cs"/>
              </a:rPr>
              <a:t>C</a:t>
            </a:r>
          </a:p>
        </p:txBody>
      </p:sp>
      <p:sp>
        <p:nvSpPr>
          <p:cNvPr id="13" name="TextBox 12"/>
          <p:cNvSpPr txBox="1"/>
          <p:nvPr/>
        </p:nvSpPr>
        <p:spPr>
          <a:xfrm>
            <a:off x="76200" y="5410200"/>
            <a:ext cx="1981200" cy="646331"/>
          </a:xfrm>
          <a:prstGeom prst="rect">
            <a:avLst/>
          </a:prstGeom>
          <a:noFill/>
          <a:ln>
            <a:solidFill>
              <a:srgbClr val="0000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La Niña: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a:ea typeface="+mn-ea"/>
                <a:cs typeface="+mn-cs"/>
              </a:rPr>
              <a:t>Nino3.4 &lt;</a:t>
            </a:r>
            <a:r>
              <a:rPr kumimoji="0" lang="en-US" sz="1800" b="1" i="0" u="none" strike="noStrike" kern="1200" cap="none" spc="0" normalizeH="0" baseline="0" noProof="0" dirty="0">
                <a:ln>
                  <a:noFill/>
                </a:ln>
                <a:solidFill>
                  <a:srgbClr val="0000FF"/>
                </a:solidFill>
                <a:effectLst/>
                <a:uLnTx/>
                <a:uFillTx/>
                <a:latin typeface="Arial"/>
                <a:ea typeface="+mn-ea"/>
                <a:cs typeface="+mn-cs"/>
              </a:rPr>
              <a:t> -0.5</a:t>
            </a:r>
            <a:r>
              <a:rPr kumimoji="0" lang="en-US" sz="1800" b="1" i="0" u="none" strike="noStrike" kern="1200" cap="none" spc="0" normalizeH="0" baseline="40000" noProof="0" dirty="0">
                <a:ln>
                  <a:noFill/>
                </a:ln>
                <a:solidFill>
                  <a:srgbClr val="0000FF"/>
                </a:solidFill>
                <a:effectLst/>
                <a:uLnTx/>
                <a:uFillTx/>
                <a:latin typeface="Arial"/>
                <a:ea typeface="+mn-ea"/>
                <a:cs typeface="+mn-cs"/>
              </a:rPr>
              <a:t>o</a:t>
            </a:r>
            <a:r>
              <a:rPr kumimoji="0" lang="en-US" sz="1800" b="1" i="0" u="none" strike="noStrike" kern="1200" cap="none" spc="0" normalizeH="0" baseline="0" noProof="0" dirty="0">
                <a:ln>
                  <a:noFill/>
                </a:ln>
                <a:solidFill>
                  <a:srgbClr val="0000FF"/>
                </a:solidFill>
                <a:effectLst/>
                <a:uLnTx/>
                <a:uFillTx/>
                <a:latin typeface="Arial"/>
                <a:ea typeface="+mn-ea"/>
                <a:cs typeface="+mn-cs"/>
              </a:rPr>
              <a:t>C</a:t>
            </a:r>
          </a:p>
        </p:txBody>
      </p:sp>
      <p:sp>
        <p:nvSpPr>
          <p:cNvPr id="14" name="TextBox 13"/>
          <p:cNvSpPr txBox="1"/>
          <p:nvPr/>
        </p:nvSpPr>
        <p:spPr>
          <a:xfrm>
            <a:off x="30161" y="1155332"/>
            <a:ext cx="2133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Nino 3.4 Index: average SST anomaly in the red area on the map</a:t>
            </a:r>
            <a:endParaRPr kumimoji="0" lang="en-US" sz="1800" b="1" i="0" u="none" strike="noStrike" kern="1200" cap="none" spc="0" normalizeH="0" baseline="0" noProof="0" dirty="0">
              <a:ln>
                <a:noFill/>
              </a:ln>
              <a:solidFill>
                <a:srgbClr val="000000"/>
              </a:solidFill>
              <a:effectLst/>
              <a:uLnTx/>
              <a:uFillTx/>
              <a:latin typeface="Arial"/>
              <a:ea typeface="+mn-ea"/>
              <a:cs typeface="+mn-cs"/>
            </a:endParaRPr>
          </a:p>
        </p:txBody>
      </p:sp>
      <p:cxnSp>
        <p:nvCxnSpPr>
          <p:cNvPr id="10" name="Straight Arrow Connector 9"/>
          <p:cNvCxnSpPr/>
          <p:nvPr/>
        </p:nvCxnSpPr>
        <p:spPr bwMode="auto">
          <a:xfrm flipV="1">
            <a:off x="533400" y="4495800"/>
            <a:ext cx="0" cy="27704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p:nvPr/>
        </p:nvCxnSpPr>
        <p:spPr bwMode="auto">
          <a:xfrm flipV="1">
            <a:off x="838200" y="4495800"/>
            <a:ext cx="0" cy="27704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p:cNvCxnSpPr/>
          <p:nvPr/>
        </p:nvCxnSpPr>
        <p:spPr bwMode="auto">
          <a:xfrm flipV="1">
            <a:off x="1131743" y="4500367"/>
            <a:ext cx="0" cy="27704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p:cNvCxnSpPr/>
          <p:nvPr/>
        </p:nvCxnSpPr>
        <p:spPr bwMode="auto">
          <a:xfrm flipV="1">
            <a:off x="1447800" y="4495800"/>
            <a:ext cx="0" cy="27704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p:nvPr/>
        </p:nvCxnSpPr>
        <p:spPr bwMode="auto">
          <a:xfrm flipV="1">
            <a:off x="1752600" y="4509725"/>
            <a:ext cx="0" cy="277040"/>
          </a:xfrm>
          <a:prstGeom prst="straightConnector1">
            <a:avLst/>
          </a:prstGeom>
          <a:noFill/>
          <a:ln w="38100"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p:nvPr/>
        </p:nvCxnSpPr>
        <p:spPr bwMode="auto">
          <a:xfrm>
            <a:off x="533400" y="5171257"/>
            <a:ext cx="0" cy="238943"/>
          </a:xfrm>
          <a:prstGeom prst="straightConnector1">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p:nvPr/>
        </p:nvCxnSpPr>
        <p:spPr bwMode="auto">
          <a:xfrm>
            <a:off x="838200" y="5171257"/>
            <a:ext cx="0" cy="243439"/>
          </a:xfrm>
          <a:prstGeom prst="straightConnector1">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a:off x="1131743" y="5175824"/>
            <a:ext cx="7649" cy="252653"/>
          </a:xfrm>
          <a:prstGeom prst="straightConnector1">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p:cNvCxnSpPr/>
          <p:nvPr/>
        </p:nvCxnSpPr>
        <p:spPr bwMode="auto">
          <a:xfrm>
            <a:off x="1447800" y="5171257"/>
            <a:ext cx="0" cy="257220"/>
          </a:xfrm>
          <a:prstGeom prst="straightConnector1">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Straight Arrow Connector 27"/>
          <p:cNvCxnSpPr/>
          <p:nvPr/>
        </p:nvCxnSpPr>
        <p:spPr bwMode="auto">
          <a:xfrm>
            <a:off x="1752600" y="5185182"/>
            <a:ext cx="0" cy="243295"/>
          </a:xfrm>
          <a:prstGeom prst="straightConnector1">
            <a:avLst/>
          </a:prstGeom>
          <a:noFill/>
          <a:ln w="38100" cap="flat" cmpd="sng" algn="ctr">
            <a:solidFill>
              <a:srgbClr val="0000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TextBox 54"/>
          <p:cNvSpPr txBox="1"/>
          <p:nvPr/>
        </p:nvSpPr>
        <p:spPr>
          <a:xfrm>
            <a:off x="76200" y="2568009"/>
            <a:ext cx="2041525" cy="1015663"/>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For El Niño/La Niña to occur, anomalies have to be persistent and atmospheric conditions have to be consistent </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37847846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14325" y="754857"/>
            <a:ext cx="8229600" cy="4857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El Niño Impacts</a:t>
            </a:r>
          </a:p>
        </p:txBody>
      </p:sp>
      <p:pic>
        <p:nvPicPr>
          <p:cNvPr id="4" name="Picture 3">
            <a:extLst>
              <a:ext uri="{FF2B5EF4-FFF2-40B4-BE49-F238E27FC236}">
                <a16:creationId xmlns:a16="http://schemas.microsoft.com/office/drawing/2014/main" id="{209972F3-9A63-1642-A492-3430D106BC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25" y="1237262"/>
            <a:ext cx="8515350" cy="4323177"/>
          </a:xfrm>
          <a:prstGeom prst="rect">
            <a:avLst/>
          </a:prstGeom>
        </p:spPr>
      </p:pic>
      <p:pic>
        <p:nvPicPr>
          <p:cNvPr id="2" name="Picture 1" descr="Text, logo&#10;&#10;Description automatically generated">
            <a:extLst>
              <a:ext uri="{FF2B5EF4-FFF2-40B4-BE49-F238E27FC236}">
                <a16:creationId xmlns:a16="http://schemas.microsoft.com/office/drawing/2014/main" id="{CFC651B5-03E9-AB0D-E103-15765C006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106607621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bwMode="auto">
          <a:xfrm>
            <a:off x="314325" y="754857"/>
            <a:ext cx="8229600" cy="4857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La Niña</a:t>
            </a:r>
            <a:r>
              <a:rPr kumimoji="0" lang="en-US" sz="3200" b="1" i="0" u="none" strike="noStrike" kern="1200" cap="none" spc="0" normalizeH="0" noProof="0" dirty="0">
                <a:ln>
                  <a:noFill/>
                </a:ln>
                <a:solidFill>
                  <a:srgbClr val="000000"/>
                </a:solidFill>
                <a:effectLst/>
                <a:uLnTx/>
                <a:uFillTx/>
                <a:latin typeface="Tw Cen MT" pitchFamily="34" charset="0"/>
                <a:ea typeface="+mn-ea"/>
                <a:cs typeface="+mn-cs"/>
              </a:rPr>
              <a:t> </a:t>
            </a: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Impacts</a:t>
            </a:r>
          </a:p>
        </p:txBody>
      </p:sp>
      <p:pic>
        <p:nvPicPr>
          <p:cNvPr id="6" name="Picture 5" descr="Map&#10;&#10;Description automatically generated">
            <a:extLst>
              <a:ext uri="{FF2B5EF4-FFF2-40B4-BE49-F238E27FC236}">
                <a16:creationId xmlns:a16="http://schemas.microsoft.com/office/drawing/2014/main" id="{AA1302ED-99CC-D243-A148-4BE5019AC0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68" y="1295399"/>
            <a:ext cx="8391832" cy="4230029"/>
          </a:xfrm>
          <a:prstGeom prst="rect">
            <a:avLst/>
          </a:prstGeom>
        </p:spPr>
      </p:pic>
      <p:pic>
        <p:nvPicPr>
          <p:cNvPr id="2" name="Picture 1" descr="Text, logo&#10;&#10;Description automatically generated">
            <a:extLst>
              <a:ext uri="{FF2B5EF4-FFF2-40B4-BE49-F238E27FC236}">
                <a16:creationId xmlns:a16="http://schemas.microsoft.com/office/drawing/2014/main" id="{C45A0C0E-9064-0A93-D363-45754A0E5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7160"/>
            <a:ext cx="2011680" cy="548640"/>
          </a:xfrm>
          <a:prstGeom prst="rect">
            <a:avLst/>
          </a:prstGeom>
        </p:spPr>
      </p:pic>
    </p:spTree>
    <p:extLst>
      <p:ext uri="{BB962C8B-B14F-4D97-AF65-F5344CB8AC3E}">
        <p14:creationId xmlns:p14="http://schemas.microsoft.com/office/powerpoint/2010/main" val="266209735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6AC16-0E7D-8EF8-E090-910DFF7CCEE0}"/>
              </a:ext>
            </a:extLst>
          </p:cNvPr>
          <p:cNvSpPr txBox="1">
            <a:spLocks/>
          </p:cNvSpPr>
          <p:nvPr/>
        </p:nvSpPr>
        <p:spPr>
          <a:xfrm>
            <a:off x="91440" y="457200"/>
            <a:ext cx="8961120" cy="731520"/>
          </a:xfrm>
          <a:prstGeom prst="rect">
            <a:avLst/>
          </a:prstGeom>
        </p:spPr>
        <p:txBody>
          <a:bodyPr anchor="ctr" anchorCtr="0"/>
          <a:lstStyle>
            <a:lvl1pPr algn="ctr" rtl="0" eaLnBrk="1" fontAlgn="base" hangingPunct="1">
              <a:spcBef>
                <a:spcPct val="0"/>
              </a:spcBef>
              <a:spcAft>
                <a:spcPct val="0"/>
              </a:spcAft>
              <a:defRPr sz="3200" b="1" kern="1200">
                <a:solidFill>
                  <a:schemeClr val="tx1"/>
                </a:solidFill>
                <a:latin typeface="Tw Cen MT" pitchFamily="34"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dirty="0" err="1"/>
              <a:t>eVIIRS</a:t>
            </a:r>
            <a:r>
              <a:rPr lang="en-US" dirty="0"/>
              <a:t> NDVI Products</a:t>
            </a:r>
          </a:p>
        </p:txBody>
      </p:sp>
      <p:grpSp>
        <p:nvGrpSpPr>
          <p:cNvPr id="5" name="Group 4">
            <a:extLst>
              <a:ext uri="{FF2B5EF4-FFF2-40B4-BE49-F238E27FC236}">
                <a16:creationId xmlns:a16="http://schemas.microsoft.com/office/drawing/2014/main" id="{F9963CB4-F71C-0EB0-867D-20EF74DDFA98}"/>
              </a:ext>
            </a:extLst>
          </p:cNvPr>
          <p:cNvGrpSpPr/>
          <p:nvPr/>
        </p:nvGrpSpPr>
        <p:grpSpPr>
          <a:xfrm>
            <a:off x="304800" y="1276883"/>
            <a:ext cx="8456307" cy="4937760"/>
            <a:chOff x="304800" y="1276883"/>
            <a:chExt cx="8456307" cy="4937760"/>
          </a:xfrm>
        </p:grpSpPr>
        <p:pic>
          <p:nvPicPr>
            <p:cNvPr id="6" name="Picture 2">
              <a:extLst>
                <a:ext uri="{FF2B5EF4-FFF2-40B4-BE49-F238E27FC236}">
                  <a16:creationId xmlns:a16="http://schemas.microsoft.com/office/drawing/2014/main" id="{BF47B4C0-0777-FC83-113C-18D60481919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103" b="6587"/>
            <a:stretch/>
          </p:blipFill>
          <p:spPr bwMode="auto">
            <a:xfrm>
              <a:off x="1608502" y="3745763"/>
              <a:ext cx="2430098" cy="2468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9902D50-0820-84DF-1470-FB6E4EBE80F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03" b="6587"/>
            <a:stretch/>
          </p:blipFill>
          <p:spPr bwMode="auto">
            <a:xfrm>
              <a:off x="3990400" y="1276883"/>
              <a:ext cx="2430098" cy="2468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56547287-CBEC-1F02-30C0-14921ADD67E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103" b="6587"/>
            <a:stretch/>
          </p:blipFill>
          <p:spPr bwMode="auto">
            <a:xfrm>
              <a:off x="5410200" y="3745763"/>
              <a:ext cx="2430097" cy="24688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BDA4079-8764-459D-177F-D191282CA465}"/>
                </a:ext>
              </a:extLst>
            </p:cNvPr>
            <p:cNvSpPr txBox="1"/>
            <p:nvPr/>
          </p:nvSpPr>
          <p:spPr>
            <a:xfrm>
              <a:off x="6422779" y="2667000"/>
              <a:ext cx="1809102" cy="569387"/>
            </a:xfrm>
            <a:prstGeom prst="rect">
              <a:avLst/>
            </a:prstGeom>
            <a:noFill/>
          </p:spPr>
          <p:txBody>
            <a:bodyPr wrap="square" rtlCol="0">
              <a:spAutoFit/>
            </a:bodyPr>
            <a:lstStyle/>
            <a:p>
              <a:r>
                <a:rPr lang="en-US" sz="1600" b="1" dirty="0"/>
                <a:t>Percent of Mean</a:t>
              </a:r>
            </a:p>
            <a:p>
              <a:r>
                <a:rPr lang="en-US" sz="1000" b="1" dirty="0"/>
                <a:t>2022 / Mean (2012 – 2021)</a:t>
              </a:r>
            </a:p>
          </p:txBody>
        </p:sp>
        <p:sp>
          <p:nvSpPr>
            <p:cNvPr id="10" name="TextBox 9">
              <a:extLst>
                <a:ext uri="{FF2B5EF4-FFF2-40B4-BE49-F238E27FC236}">
                  <a16:creationId xmlns:a16="http://schemas.microsoft.com/office/drawing/2014/main" id="{74C46B07-AB50-D721-44F6-FD6678263FBE}"/>
                </a:ext>
              </a:extLst>
            </p:cNvPr>
            <p:cNvSpPr txBox="1"/>
            <p:nvPr/>
          </p:nvSpPr>
          <p:spPr>
            <a:xfrm>
              <a:off x="3520747" y="4980203"/>
              <a:ext cx="1684702" cy="569387"/>
            </a:xfrm>
            <a:prstGeom prst="rect">
              <a:avLst/>
            </a:prstGeom>
            <a:noFill/>
          </p:spPr>
          <p:txBody>
            <a:bodyPr wrap="square" rtlCol="0">
              <a:spAutoFit/>
            </a:bodyPr>
            <a:lstStyle/>
            <a:p>
              <a:r>
                <a:rPr lang="en-US" sz="1600" b="1" dirty="0"/>
                <a:t>Mean Anomaly</a:t>
              </a:r>
            </a:p>
            <a:p>
              <a:r>
                <a:rPr lang="en-US" sz="1000" b="1" dirty="0"/>
                <a:t>2022 – Mean (2012-2021</a:t>
              </a:r>
            </a:p>
          </p:txBody>
        </p:sp>
        <p:sp>
          <p:nvSpPr>
            <p:cNvPr id="11" name="TextBox 10">
              <a:extLst>
                <a:ext uri="{FF2B5EF4-FFF2-40B4-BE49-F238E27FC236}">
                  <a16:creationId xmlns:a16="http://schemas.microsoft.com/office/drawing/2014/main" id="{189F26F0-58C5-828B-80D1-9134F9545313}"/>
                </a:ext>
              </a:extLst>
            </p:cNvPr>
            <p:cNvSpPr txBox="1"/>
            <p:nvPr/>
          </p:nvSpPr>
          <p:spPr>
            <a:xfrm>
              <a:off x="7541907" y="4876799"/>
              <a:ext cx="1219200" cy="738664"/>
            </a:xfrm>
            <a:prstGeom prst="rect">
              <a:avLst/>
            </a:prstGeom>
            <a:noFill/>
          </p:spPr>
          <p:txBody>
            <a:bodyPr wrap="square" rtlCol="0">
              <a:spAutoFit/>
            </a:bodyPr>
            <a:lstStyle/>
            <a:p>
              <a:r>
                <a:rPr lang="en-US" sz="1600" b="1" dirty="0"/>
                <a:t>Prev. Year Difference </a:t>
              </a:r>
              <a:r>
                <a:rPr lang="en-US" sz="1000" b="1" dirty="0"/>
                <a:t>2022-2021</a:t>
              </a:r>
            </a:p>
          </p:txBody>
        </p:sp>
        <p:pic>
          <p:nvPicPr>
            <p:cNvPr id="12" name="Picture 2">
              <a:extLst>
                <a:ext uri="{FF2B5EF4-FFF2-40B4-BE49-F238E27FC236}">
                  <a16:creationId xmlns:a16="http://schemas.microsoft.com/office/drawing/2014/main" id="{061F31E8-5843-C1E1-F984-2A8C346EA8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103" b="6587"/>
            <a:stretch/>
          </p:blipFill>
          <p:spPr bwMode="auto">
            <a:xfrm>
              <a:off x="304800" y="1276883"/>
              <a:ext cx="2430098" cy="24688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69F5D80-D031-623A-28E2-BEEDC4652E86}"/>
                </a:ext>
              </a:extLst>
            </p:cNvPr>
            <p:cNvSpPr txBox="1"/>
            <p:nvPr/>
          </p:nvSpPr>
          <p:spPr>
            <a:xfrm>
              <a:off x="2277698" y="2667000"/>
              <a:ext cx="1151302" cy="492443"/>
            </a:xfrm>
            <a:prstGeom prst="rect">
              <a:avLst/>
            </a:prstGeom>
            <a:noFill/>
          </p:spPr>
          <p:txBody>
            <a:bodyPr wrap="square" rtlCol="0">
              <a:spAutoFit/>
            </a:bodyPr>
            <a:lstStyle/>
            <a:p>
              <a:r>
                <a:rPr lang="en-US" sz="1600" b="1" dirty="0"/>
                <a:t>NDVI            </a:t>
              </a:r>
              <a:r>
                <a:rPr lang="en-US" sz="1000" b="1" dirty="0"/>
                <a:t>Dec 21-31,2022</a:t>
              </a:r>
            </a:p>
          </p:txBody>
        </p:sp>
      </p:grpSp>
    </p:spTree>
    <p:extLst>
      <p:ext uri="{BB962C8B-B14F-4D97-AF65-F5344CB8AC3E}">
        <p14:creationId xmlns:p14="http://schemas.microsoft.com/office/powerpoint/2010/main" val="1877466641"/>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5" name="Content Placeholder 12" descr="iod_regions.pdf"/>
          <p:cNvPicPr>
            <a:picLocks noChangeAspect="1"/>
          </p:cNvPicPr>
          <p:nvPr/>
        </p:nvPicPr>
        <p:blipFill>
          <a:blip r:embed="rId3">
            <a:extLst>
              <a:ext uri="{28A0092B-C50C-407E-A947-70E740481C1C}">
                <a14:useLocalDpi xmlns:a14="http://schemas.microsoft.com/office/drawing/2010/main" val="0"/>
              </a:ext>
            </a:extLst>
          </a:blip>
          <a:srcRect l="8727" t="36690" r="11856" b="34401"/>
          <a:stretch>
            <a:fillRect/>
          </a:stretch>
        </p:blipFill>
        <p:spPr bwMode="auto">
          <a:xfrm>
            <a:off x="381000" y="1600200"/>
            <a:ext cx="447675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Content Placeholder 13" descr="dmi.pdf"/>
          <p:cNvPicPr>
            <a:picLocks noChangeAspect="1"/>
          </p:cNvPicPr>
          <p:nvPr/>
        </p:nvPicPr>
        <p:blipFill>
          <a:blip r:embed="rId4">
            <a:extLst>
              <a:ext uri="{28A0092B-C50C-407E-A947-70E740481C1C}">
                <a14:useLocalDpi xmlns:a14="http://schemas.microsoft.com/office/drawing/2010/main" val="0"/>
              </a:ext>
            </a:extLst>
          </a:blip>
          <a:srcRect l="8153" t="37750" r="6071" b="35522"/>
          <a:stretch>
            <a:fillRect/>
          </a:stretch>
        </p:blipFill>
        <p:spPr bwMode="auto">
          <a:xfrm>
            <a:off x="2889250" y="3810000"/>
            <a:ext cx="6254750" cy="252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TextBox 8"/>
          <p:cNvSpPr txBox="1">
            <a:spLocks noChangeArrowheads="1"/>
          </p:cNvSpPr>
          <p:nvPr/>
        </p:nvSpPr>
        <p:spPr bwMode="auto">
          <a:xfrm>
            <a:off x="685800" y="1219200"/>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w Cen MT" panose="020B0602020104020603" pitchFamily="34" charset="0"/>
                <a:ea typeface="MS PGothic" panose="020B0600070205080204" pitchFamily="34" charset="-128"/>
                <a:cs typeface="+mn-cs"/>
              </a:rPr>
              <a:t>IOD Regions</a:t>
            </a:r>
          </a:p>
        </p:txBody>
      </p:sp>
      <p:sp>
        <p:nvSpPr>
          <p:cNvPr id="48138" name="TextBox 8"/>
          <p:cNvSpPr txBox="1">
            <a:spLocks noChangeArrowheads="1"/>
          </p:cNvSpPr>
          <p:nvPr/>
        </p:nvSpPr>
        <p:spPr bwMode="auto">
          <a:xfrm>
            <a:off x="4876800" y="3429000"/>
            <a:ext cx="411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w Cen MT" panose="020B0602020104020603" pitchFamily="34" charset="0"/>
                <a:ea typeface="MS PGothic" panose="020B0600070205080204" pitchFamily="34" charset="-128"/>
                <a:cs typeface="+mn-cs"/>
              </a:rPr>
              <a:t>IOD Index 1950-2010</a:t>
            </a:r>
          </a:p>
        </p:txBody>
      </p:sp>
      <p:sp>
        <p:nvSpPr>
          <p:cNvPr id="48139" name="Text Placeholder 6"/>
          <p:cNvSpPr txBox="1">
            <a:spLocks/>
          </p:cNvSpPr>
          <p:nvPr/>
        </p:nvSpPr>
        <p:spPr bwMode="auto">
          <a:xfrm>
            <a:off x="5029200" y="1905000"/>
            <a:ext cx="382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0000"/>
                </a:solidFill>
                <a:effectLst/>
                <a:uLnTx/>
                <a:uFillTx/>
                <a:latin typeface="Corbel" panose="020B0503020204020204" pitchFamily="34" charset="0"/>
                <a:ea typeface="MS PGothic" panose="020B0600070205080204" pitchFamily="34" charset="-128"/>
                <a:cs typeface="+mn-cs"/>
              </a:rPr>
              <a:t>IOD Index = </a:t>
            </a:r>
          </a:p>
          <a:p>
            <a:pPr marL="0" marR="0" lvl="0" indent="0" algn="ctr" defTabSz="457200" rtl="0" eaLnBrk="1" fontAlgn="auto" latinLnBrk="0" hangingPunct="1">
              <a:lnSpc>
                <a:spcPct val="100000"/>
              </a:lnSpc>
              <a:spcBef>
                <a:spcPct val="20000"/>
              </a:spcBef>
              <a:spcAft>
                <a:spcPts val="0"/>
              </a:spcAft>
              <a:buClrTx/>
              <a:buSzTx/>
              <a:buFont typeface="Wingdings" panose="05000000000000000000" pitchFamily="2" charset="2"/>
              <a:buNone/>
              <a:tabLst/>
              <a:defRPr/>
            </a:pPr>
            <a:r>
              <a:rPr kumimoji="0" lang="en-US" altLang="en-US" sz="2400" b="1" i="0" u="none" strike="noStrike" kern="1200" cap="none" spc="0" normalizeH="0" baseline="0" noProof="0" dirty="0">
                <a:ln>
                  <a:noFill/>
                </a:ln>
                <a:solidFill>
                  <a:srgbClr val="0000FF"/>
                </a:solidFill>
                <a:effectLst/>
                <a:uLnTx/>
                <a:uFillTx/>
                <a:latin typeface="Corbel" panose="020B0503020204020204" pitchFamily="34" charset="0"/>
                <a:ea typeface="MS PGothic" panose="020B0600070205080204" pitchFamily="34" charset="-128"/>
                <a:cs typeface="+mn-cs"/>
              </a:rPr>
              <a:t>West</a:t>
            </a:r>
            <a:r>
              <a:rPr kumimoji="0" lang="en-US" altLang="en-US" sz="2400" b="1" i="0" u="none" strike="noStrike" kern="1200" cap="none" spc="0" normalizeH="0" baseline="0" noProof="0" dirty="0">
                <a:ln>
                  <a:noFill/>
                </a:ln>
                <a:solidFill>
                  <a:srgbClr val="000000"/>
                </a:solidFill>
                <a:effectLst/>
                <a:uLnTx/>
                <a:uFillTx/>
                <a:latin typeface="Corbel" panose="020B0503020204020204" pitchFamily="34" charset="0"/>
                <a:ea typeface="MS PGothic" panose="020B0600070205080204" pitchFamily="34" charset="-128"/>
                <a:cs typeface="+mn-cs"/>
              </a:rPr>
              <a:t> - </a:t>
            </a:r>
            <a:r>
              <a:rPr kumimoji="0" lang="en-US" altLang="en-US" sz="2400" b="1" i="0" u="none" strike="noStrike" kern="1200" cap="none" spc="0" normalizeH="0" baseline="0" noProof="0" dirty="0">
                <a:ln>
                  <a:noFill/>
                </a:ln>
                <a:solidFill>
                  <a:srgbClr val="FF0000"/>
                </a:solidFill>
                <a:effectLst/>
                <a:uLnTx/>
                <a:uFillTx/>
                <a:latin typeface="Corbel" panose="020B0503020204020204" pitchFamily="34" charset="0"/>
                <a:ea typeface="MS PGothic" panose="020B0600070205080204" pitchFamily="34" charset="-128"/>
                <a:cs typeface="+mn-cs"/>
              </a:rPr>
              <a:t>East</a:t>
            </a:r>
          </a:p>
        </p:txBody>
      </p:sp>
      <p:cxnSp>
        <p:nvCxnSpPr>
          <p:cNvPr id="12" name="Straight Connector 11"/>
          <p:cNvCxnSpPr>
            <a:cxnSpLocks noChangeShapeType="1"/>
          </p:cNvCxnSpPr>
          <p:nvPr/>
        </p:nvCxnSpPr>
        <p:spPr bwMode="auto">
          <a:xfrm>
            <a:off x="3276600" y="4572000"/>
            <a:ext cx="5715000" cy="0"/>
          </a:xfrm>
          <a:prstGeom prst="line">
            <a:avLst/>
          </a:prstGeom>
          <a:noFill/>
          <a:ln w="508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Connector 13"/>
          <p:cNvCxnSpPr>
            <a:cxnSpLocks noChangeShapeType="1"/>
          </p:cNvCxnSpPr>
          <p:nvPr/>
        </p:nvCxnSpPr>
        <p:spPr bwMode="auto">
          <a:xfrm>
            <a:off x="3276600" y="5334000"/>
            <a:ext cx="5715000" cy="0"/>
          </a:xfrm>
          <a:prstGeom prst="line">
            <a:avLst/>
          </a:prstGeom>
          <a:noFill/>
          <a:ln w="508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Title 1"/>
          <p:cNvSpPr txBox="1">
            <a:spLocks/>
          </p:cNvSpPr>
          <p:nvPr/>
        </p:nvSpPr>
        <p:spPr bwMode="auto">
          <a:xfrm>
            <a:off x="314325" y="754857"/>
            <a:ext cx="8229600" cy="485775"/>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Indian Ocean Dipole</a:t>
            </a:r>
          </a:p>
        </p:txBody>
      </p:sp>
    </p:spTree>
    <p:extLst>
      <p:ext uri="{BB962C8B-B14F-4D97-AF65-F5344CB8AC3E}">
        <p14:creationId xmlns:p14="http://schemas.microsoft.com/office/powerpoint/2010/main" val="1808525593"/>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808038"/>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IOD Impacts Map</a:t>
            </a:r>
          </a:p>
        </p:txBody>
      </p:sp>
      <p:pic>
        <p:nvPicPr>
          <p:cNvPr id="5" name="Picture 4" descr="Map&#10;&#10;Description automatically generated">
            <a:extLst>
              <a:ext uri="{FF2B5EF4-FFF2-40B4-BE49-F238E27FC236}">
                <a16:creationId xmlns:a16="http://schemas.microsoft.com/office/drawing/2014/main" id="{4AA86C61-B7AB-A84B-B629-992EC3EBF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59" y="2082800"/>
            <a:ext cx="9181859" cy="3022600"/>
          </a:xfrm>
          <a:prstGeom prst="rect">
            <a:avLst/>
          </a:prstGeom>
        </p:spPr>
      </p:pic>
    </p:spTree>
    <p:extLst>
      <p:ext uri="{BB962C8B-B14F-4D97-AF65-F5344CB8AC3E}">
        <p14:creationId xmlns:p14="http://schemas.microsoft.com/office/powerpoint/2010/main" val="242822460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3" descr="jpg.jpg">
            <a:extLst>
              <a:ext uri="{FF2B5EF4-FFF2-40B4-BE49-F238E27FC236}">
                <a16:creationId xmlns:a16="http://schemas.microsoft.com/office/drawing/2014/main" id="{83638BEA-1B8E-AF42-B7CA-D9C26B1DFB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8325" y="4498975"/>
            <a:ext cx="7772400"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F9FF63C9-CB64-954D-952B-DD21045656A4}"/>
              </a:ext>
            </a:extLst>
          </p:cNvPr>
          <p:cNvSpPr txBox="1">
            <a:spLocks/>
          </p:cNvSpPr>
          <p:nvPr/>
        </p:nvSpPr>
        <p:spPr bwMode="auto">
          <a:xfrm>
            <a:off x="457200" y="808038"/>
            <a:ext cx="8458200" cy="487362"/>
          </a:xfrm>
          <a:prstGeom prst="rect">
            <a:avLst/>
          </a:prstGeom>
          <a:noFill/>
          <a:ln w="9525">
            <a:noFill/>
            <a:miter lim="800000"/>
            <a:headEnd/>
            <a:tailEnd/>
          </a:ln>
        </p:spPr>
        <p:txBody>
          <a:bodyPr anchor="ctr"/>
          <a:lstStyle/>
          <a:p>
            <a:pPr algn="ctr" fontAlgn="auto">
              <a:spcBef>
                <a:spcPts val="0"/>
              </a:spcBef>
              <a:spcAft>
                <a:spcPts val="0"/>
              </a:spcAft>
              <a:defRPr/>
            </a:pPr>
            <a:r>
              <a:rPr lang="en-US" sz="3200" b="1" dirty="0">
                <a:latin typeface="Tw Cen MT" pitchFamily="34" charset="0"/>
                <a:ea typeface="+mj-ea"/>
                <a:cs typeface="+mj-cs"/>
              </a:rPr>
              <a:t>Developing </a:t>
            </a:r>
            <a:r>
              <a:rPr lang="en-US" sz="3200" b="1" dirty="0" err="1">
                <a:latin typeface="Tw Cen MT" pitchFamily="34" charset="0"/>
                <a:ea typeface="+mj-ea"/>
                <a:cs typeface="+mj-cs"/>
              </a:rPr>
              <a:t>agroclimatology</a:t>
            </a:r>
            <a:r>
              <a:rPr lang="en-US" sz="3200" b="1" dirty="0">
                <a:latin typeface="Tw Cen MT" pitchFamily="34" charset="0"/>
                <a:ea typeface="+mj-ea"/>
                <a:cs typeface="+mj-cs"/>
              </a:rPr>
              <a:t> assumptions</a:t>
            </a:r>
          </a:p>
        </p:txBody>
      </p:sp>
      <p:sp>
        <p:nvSpPr>
          <p:cNvPr id="5" name="Rectangle 4">
            <a:extLst>
              <a:ext uri="{FF2B5EF4-FFF2-40B4-BE49-F238E27FC236}">
                <a16:creationId xmlns:a16="http://schemas.microsoft.com/office/drawing/2014/main" id="{FF369C5C-4A73-4240-883A-5545F502BC44}"/>
              </a:ext>
            </a:extLst>
          </p:cNvPr>
          <p:cNvSpPr/>
          <p:nvPr/>
        </p:nvSpPr>
        <p:spPr>
          <a:xfrm>
            <a:off x="444500" y="1447800"/>
            <a:ext cx="76962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1.  Understand climatology for the area of concern (well before of SOS and as necessary)</a:t>
            </a:r>
          </a:p>
        </p:txBody>
      </p:sp>
      <p:sp>
        <p:nvSpPr>
          <p:cNvPr id="6" name="Rectangle 5">
            <a:extLst>
              <a:ext uri="{FF2B5EF4-FFF2-40B4-BE49-F238E27FC236}">
                <a16:creationId xmlns:a16="http://schemas.microsoft.com/office/drawing/2014/main" id="{027167EE-2600-A94E-B6A0-B754405295B6}"/>
              </a:ext>
            </a:extLst>
          </p:cNvPr>
          <p:cNvSpPr/>
          <p:nvPr/>
        </p:nvSpPr>
        <p:spPr>
          <a:xfrm>
            <a:off x="3390900" y="2286000"/>
            <a:ext cx="47244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2.  Evaluate current climate modes (~3 months before SOS and until EOS)</a:t>
            </a:r>
          </a:p>
        </p:txBody>
      </p:sp>
      <p:sp>
        <p:nvSpPr>
          <p:cNvPr id="7" name="Rectangle 6">
            <a:extLst>
              <a:ext uri="{FF2B5EF4-FFF2-40B4-BE49-F238E27FC236}">
                <a16:creationId xmlns:a16="http://schemas.microsoft.com/office/drawing/2014/main" id="{7582C284-3AA3-4948-A1FE-D50BC60D38B7}"/>
              </a:ext>
            </a:extLst>
          </p:cNvPr>
          <p:cNvSpPr/>
          <p:nvPr/>
        </p:nvSpPr>
        <p:spPr>
          <a:xfrm>
            <a:off x="3916363" y="3048000"/>
            <a:ext cx="4191000" cy="609600"/>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3. Interpret available forecasts (~2 months before SOS and through EOS)</a:t>
            </a:r>
          </a:p>
        </p:txBody>
      </p:sp>
      <p:sp>
        <p:nvSpPr>
          <p:cNvPr id="8" name="Rectangle 7">
            <a:extLst>
              <a:ext uri="{FF2B5EF4-FFF2-40B4-BE49-F238E27FC236}">
                <a16:creationId xmlns:a16="http://schemas.microsoft.com/office/drawing/2014/main" id="{69D522D5-452F-1D42-901A-E0C43D324BF7}"/>
              </a:ext>
            </a:extLst>
          </p:cNvPr>
          <p:cNvSpPr/>
          <p:nvPr/>
        </p:nvSpPr>
        <p:spPr>
          <a:xfrm>
            <a:off x="3789363" y="2971800"/>
            <a:ext cx="4440237"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a:extLst>
              <a:ext uri="{FF2B5EF4-FFF2-40B4-BE49-F238E27FC236}">
                <a16:creationId xmlns:a16="http://schemas.microsoft.com/office/drawing/2014/main" id="{05FE0FB3-0F1E-9945-B0C5-5AE05352D68E}"/>
              </a:ext>
            </a:extLst>
          </p:cNvPr>
          <p:cNvSpPr/>
          <p:nvPr/>
        </p:nvSpPr>
        <p:spPr>
          <a:xfrm>
            <a:off x="5037138" y="3733800"/>
            <a:ext cx="3048000" cy="917575"/>
          </a:xfrm>
          <a:prstGeom prst="rect">
            <a:avLst/>
          </a:prstGeom>
          <a:solidFill>
            <a:schemeClr val="accent1">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en-US" sz="1800" dirty="0">
                <a:solidFill>
                  <a:schemeClr val="tx1"/>
                </a:solidFill>
              </a:rPr>
              <a:t>4. Incorporate monitoring data from remote sensing, other sources (SOS through EOS</a:t>
            </a:r>
            <a:r>
              <a:rPr lang="en-US" sz="1100" dirty="0">
                <a:solidFill>
                  <a:schemeClr val="tx1"/>
                </a:solidFill>
              </a:rPr>
              <a:t>)</a:t>
            </a:r>
          </a:p>
        </p:txBody>
      </p:sp>
    </p:spTree>
    <p:extLst>
      <p:ext uri="{BB962C8B-B14F-4D97-AF65-F5344CB8AC3E}">
        <p14:creationId xmlns:p14="http://schemas.microsoft.com/office/powerpoint/2010/main" val="585243996"/>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8E3BF-CC0C-1B46-919F-7593BDED6B13}"/>
              </a:ext>
            </a:extLst>
          </p:cNvPr>
          <p:cNvSpPr txBox="1">
            <a:spLocks/>
          </p:cNvSpPr>
          <p:nvPr/>
        </p:nvSpPr>
        <p:spPr bwMode="auto">
          <a:xfrm>
            <a:off x="457200" y="1219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Outline</a:t>
            </a:r>
          </a:p>
        </p:txBody>
      </p:sp>
      <p:sp>
        <p:nvSpPr>
          <p:cNvPr id="9219" name="Slide Number Placeholder 11">
            <a:extLst>
              <a:ext uri="{FF2B5EF4-FFF2-40B4-BE49-F238E27FC236}">
                <a16:creationId xmlns:a16="http://schemas.microsoft.com/office/drawing/2014/main" id="{3A9E0E63-8D84-7B4F-89AB-156E10AB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2A36B2-44F9-F84B-A4E2-AF37FA86199F}" type="slidenum">
              <a:rPr lang="en-US" altLang="en-US" sz="1200" smtClean="0">
                <a:solidFill>
                  <a:srgbClr val="898989"/>
                </a:solidFill>
              </a:rPr>
              <a:pPr>
                <a:spcBef>
                  <a:spcPct val="0"/>
                </a:spcBef>
                <a:buFontTx/>
                <a:buNone/>
              </a:pPr>
              <a:t>73</a:t>
            </a:fld>
            <a:endParaRPr lang="en-US" altLang="en-US" sz="1200">
              <a:solidFill>
                <a:srgbClr val="898989"/>
              </a:solidFill>
            </a:endParaRPr>
          </a:p>
        </p:txBody>
      </p:sp>
      <p:sp>
        <p:nvSpPr>
          <p:cNvPr id="5" name="Content Placeholder 2">
            <a:extLst>
              <a:ext uri="{FF2B5EF4-FFF2-40B4-BE49-F238E27FC236}">
                <a16:creationId xmlns:a16="http://schemas.microsoft.com/office/drawing/2014/main" id="{251C3FEC-38FE-6B4D-A6E9-36BCF2F3B834}"/>
              </a:ext>
            </a:extLst>
          </p:cNvPr>
          <p:cNvSpPr txBox="1">
            <a:spLocks/>
          </p:cNvSpPr>
          <p:nvPr/>
        </p:nvSpPr>
        <p:spPr>
          <a:xfrm>
            <a:off x="1219200" y="2286000"/>
            <a:ext cx="7391400" cy="3840480"/>
          </a:xfrm>
          <a:prstGeom prst="rect">
            <a:avLst/>
          </a:prstGeom>
        </p:spPr>
        <p:txBody>
          <a:bodyPr/>
          <a:lstStyle>
            <a:lvl1pPr marL="342900" indent="-342900" algn="l" rtl="0" eaLnBrk="0" fontAlgn="base" hangingPunct="0">
              <a:spcBef>
                <a:spcPct val="20000"/>
              </a:spcBef>
              <a:spcAft>
                <a:spcPct val="0"/>
              </a:spcAft>
              <a:buClr>
                <a:schemeClr val="tx1"/>
              </a:buClr>
              <a:buSzPct val="15000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SzPct val="150000"/>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SzPct val="150000"/>
              <a:buChar char="·"/>
              <a:defRPr b="1">
                <a:solidFill>
                  <a:schemeClr val="tx1"/>
                </a:solidFill>
                <a:latin typeface="+mn-lt"/>
              </a:defRPr>
            </a:lvl5pPr>
            <a:lvl6pPr marL="2514600" indent="-228600" algn="l" rtl="0" eaLnBrk="0" fontAlgn="base" hangingPunct="0">
              <a:spcBef>
                <a:spcPct val="20000"/>
              </a:spcBef>
              <a:spcAft>
                <a:spcPct val="0"/>
              </a:spcAft>
              <a:buClr>
                <a:schemeClr val="tx1"/>
              </a:buClr>
              <a:buSzPct val="150000"/>
              <a:buChar char="·"/>
              <a:defRPr b="1">
                <a:solidFill>
                  <a:schemeClr val="tx1"/>
                </a:solidFill>
                <a:latin typeface="+mn-lt"/>
              </a:defRPr>
            </a:lvl6pPr>
            <a:lvl7pPr marL="2971800" indent="-228600" algn="l" rtl="0" eaLnBrk="0" fontAlgn="base" hangingPunct="0">
              <a:spcBef>
                <a:spcPct val="20000"/>
              </a:spcBef>
              <a:spcAft>
                <a:spcPct val="0"/>
              </a:spcAft>
              <a:buClr>
                <a:schemeClr val="tx1"/>
              </a:buClr>
              <a:buSzPct val="150000"/>
              <a:buChar char="·"/>
              <a:defRPr b="1">
                <a:solidFill>
                  <a:schemeClr val="tx1"/>
                </a:solidFill>
                <a:latin typeface="+mn-lt"/>
              </a:defRPr>
            </a:lvl7pPr>
            <a:lvl8pPr marL="3429000" indent="-228600" algn="l" rtl="0" eaLnBrk="0" fontAlgn="base" hangingPunct="0">
              <a:spcBef>
                <a:spcPct val="20000"/>
              </a:spcBef>
              <a:spcAft>
                <a:spcPct val="0"/>
              </a:spcAft>
              <a:buClr>
                <a:schemeClr val="tx1"/>
              </a:buClr>
              <a:buSzPct val="150000"/>
              <a:buChar char="·"/>
              <a:defRPr b="1">
                <a:solidFill>
                  <a:schemeClr val="tx1"/>
                </a:solidFill>
                <a:latin typeface="+mn-lt"/>
              </a:defRPr>
            </a:lvl8pPr>
            <a:lvl9pPr marL="3886200" indent="-228600" algn="l" rtl="0" eaLnBrk="0" fontAlgn="base" hangingPunct="0">
              <a:spcBef>
                <a:spcPct val="20000"/>
              </a:spcBef>
              <a:spcAft>
                <a:spcPct val="0"/>
              </a:spcAft>
              <a:buClr>
                <a:schemeClr val="tx1"/>
              </a:buClr>
              <a:buSzPct val="150000"/>
              <a:buChar char="·"/>
              <a:defRPr b="1">
                <a:solidFill>
                  <a:schemeClr val="tx1"/>
                </a:solidFill>
                <a:latin typeface="+mn-lt"/>
              </a:defRPr>
            </a:lvl9pPr>
          </a:lstStyle>
          <a:p>
            <a:pPr>
              <a:spcBef>
                <a:spcPct val="0"/>
              </a:spcBef>
              <a:spcAft>
                <a:spcPts val="1200"/>
              </a:spcAft>
              <a:buFont typeface="Wingdings" pitchFamily="2" charset="2"/>
              <a:buChar char="§"/>
            </a:pPr>
            <a:r>
              <a:rPr lang="en-US" altLang="en-US" sz="2400" b="0" kern="0" dirty="0">
                <a:latin typeface="Tw Cen MT" panose="020B0602020104020603" pitchFamily="34" charset="77"/>
              </a:rPr>
              <a:t>How forecasts are communicated:</a:t>
            </a:r>
          </a:p>
          <a:p>
            <a:pPr lvl="1">
              <a:spcBef>
                <a:spcPct val="0"/>
              </a:spcBef>
              <a:spcAft>
                <a:spcPts val="1200"/>
              </a:spcAft>
            </a:pPr>
            <a:r>
              <a:rPr lang="en-US" altLang="en-US" b="0" kern="0" dirty="0">
                <a:latin typeface="Tw Cen MT" panose="020B0602020104020603" pitchFamily="34" charset="77"/>
              </a:rPr>
              <a:t>Probabilistic vs. Categorical</a:t>
            </a:r>
          </a:p>
          <a:p>
            <a:pPr>
              <a:spcBef>
                <a:spcPct val="0"/>
              </a:spcBef>
              <a:spcAft>
                <a:spcPts val="1200"/>
              </a:spcAft>
              <a:buFont typeface="Wingdings" pitchFamily="2" charset="2"/>
              <a:buChar char="§"/>
            </a:pPr>
            <a:r>
              <a:rPr lang="en-US" altLang="en-US" sz="2400" b="0" kern="0" dirty="0">
                <a:latin typeface="Tw Cen MT" panose="020B0602020104020603" pitchFamily="34" charset="77"/>
              </a:rPr>
              <a:t>Types of Forecasts: </a:t>
            </a:r>
          </a:p>
          <a:p>
            <a:pPr lvl="1">
              <a:spcBef>
                <a:spcPct val="0"/>
              </a:spcBef>
              <a:spcAft>
                <a:spcPts val="1200"/>
              </a:spcAft>
            </a:pPr>
            <a:r>
              <a:rPr lang="en-US" altLang="en-US" b="0" kern="0" dirty="0">
                <a:latin typeface="Tw Cen MT" panose="020B0602020104020603" pitchFamily="34" charset="77"/>
              </a:rPr>
              <a:t>Dynamical</a:t>
            </a:r>
          </a:p>
          <a:p>
            <a:pPr lvl="1">
              <a:spcBef>
                <a:spcPct val="0"/>
              </a:spcBef>
              <a:spcAft>
                <a:spcPts val="1200"/>
              </a:spcAft>
            </a:pPr>
            <a:r>
              <a:rPr lang="en-US" altLang="en-US" b="0" kern="0" dirty="0">
                <a:latin typeface="Tw Cen MT" panose="020B0602020104020603" pitchFamily="34" charset="77"/>
              </a:rPr>
              <a:t>Statistical</a:t>
            </a:r>
          </a:p>
          <a:p>
            <a:pPr lvl="1">
              <a:spcBef>
                <a:spcPct val="0"/>
              </a:spcBef>
              <a:spcAft>
                <a:spcPts val="1200"/>
              </a:spcAft>
            </a:pPr>
            <a:r>
              <a:rPr lang="en-US" altLang="en-US" b="0" kern="0" dirty="0">
                <a:latin typeface="Tw Cen MT" panose="020B0602020104020603" pitchFamily="34" charset="77"/>
              </a:rPr>
              <a:t>Analogue</a:t>
            </a:r>
          </a:p>
          <a:p>
            <a:pPr lvl="1">
              <a:spcBef>
                <a:spcPct val="0"/>
              </a:spcBef>
              <a:spcAft>
                <a:spcPts val="1200"/>
              </a:spcAft>
            </a:pPr>
            <a:r>
              <a:rPr lang="en-US" altLang="en-US" b="0" kern="0" dirty="0">
                <a:latin typeface="Tw Cen MT" panose="020B0602020104020603" pitchFamily="34" charset="77"/>
              </a:rPr>
              <a:t>Ensemble</a:t>
            </a:r>
          </a:p>
        </p:txBody>
      </p:sp>
      <p:grpSp>
        <p:nvGrpSpPr>
          <p:cNvPr id="6" name="Group 5">
            <a:extLst>
              <a:ext uri="{FF2B5EF4-FFF2-40B4-BE49-F238E27FC236}">
                <a16:creationId xmlns:a16="http://schemas.microsoft.com/office/drawing/2014/main" id="{6582100C-ABB4-264B-AC1C-68188BFBC928}"/>
              </a:ext>
            </a:extLst>
          </p:cNvPr>
          <p:cNvGrpSpPr/>
          <p:nvPr/>
        </p:nvGrpSpPr>
        <p:grpSpPr>
          <a:xfrm>
            <a:off x="3429000" y="4330868"/>
            <a:ext cx="5334000" cy="1015663"/>
            <a:chOff x="3429000" y="4330868"/>
            <a:chExt cx="5334000" cy="1015663"/>
          </a:xfrm>
        </p:grpSpPr>
        <p:sp>
          <p:nvSpPr>
            <p:cNvPr id="8" name="Right Brace 7">
              <a:extLst>
                <a:ext uri="{FF2B5EF4-FFF2-40B4-BE49-F238E27FC236}">
                  <a16:creationId xmlns:a16="http://schemas.microsoft.com/office/drawing/2014/main" id="{A0BA571C-66A5-7242-BA36-84ABB37F70A4}"/>
                </a:ext>
              </a:extLst>
            </p:cNvPr>
            <p:cNvSpPr/>
            <p:nvPr/>
          </p:nvSpPr>
          <p:spPr bwMode="auto">
            <a:xfrm>
              <a:off x="3429000" y="4419600"/>
              <a:ext cx="228600" cy="838200"/>
            </a:xfrm>
            <a:prstGeom prst="rightBrace">
              <a:avLst>
                <a:gd name="adj1" fmla="val 31579"/>
                <a:gd name="adj2" fmla="val 50000"/>
              </a:avLst>
            </a:prstGeom>
            <a:noFill/>
            <a:ln w="127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US" sz="2600" b="0" i="0" u="none" strike="noStrike" cap="none" normalizeH="0" baseline="0">
                <a:ln>
                  <a:noFill/>
                </a:ln>
                <a:solidFill>
                  <a:schemeClr val="tx1"/>
                </a:solidFill>
                <a:effectLst/>
                <a:latin typeface="Arial" pitchFamily="34" charset="0"/>
              </a:endParaRPr>
            </a:p>
          </p:txBody>
        </p:sp>
        <p:sp>
          <p:nvSpPr>
            <p:cNvPr id="9" name="TextBox 8">
              <a:extLst>
                <a:ext uri="{FF2B5EF4-FFF2-40B4-BE49-F238E27FC236}">
                  <a16:creationId xmlns:a16="http://schemas.microsoft.com/office/drawing/2014/main" id="{DDA8E4C8-0FF4-2545-8EE2-229A03712767}"/>
                </a:ext>
              </a:extLst>
            </p:cNvPr>
            <p:cNvSpPr txBox="1"/>
            <p:nvPr/>
          </p:nvSpPr>
          <p:spPr>
            <a:xfrm>
              <a:off x="3886200" y="4330868"/>
              <a:ext cx="4876800" cy="1015663"/>
            </a:xfrm>
            <a:prstGeom prst="rect">
              <a:avLst/>
            </a:prstGeom>
            <a:noFill/>
          </p:spPr>
          <p:txBody>
            <a:bodyPr wrap="square" rtlCol="0">
              <a:spAutoFit/>
            </a:bodyPr>
            <a:lstStyle/>
            <a:p>
              <a:r>
                <a:rPr lang="en-US" sz="2000" dirty="0">
                  <a:latin typeface="Tw Cen MT" panose="020B0602020104020603" pitchFamily="34" charset="0"/>
                </a:rPr>
                <a:t>Can be based on dynamical forecasts, but more often are based on historical observed relationships and are thus empirical</a:t>
              </a:r>
            </a:p>
          </p:txBody>
        </p:sp>
      </p:grpSp>
    </p:spTree>
    <p:extLst>
      <p:ext uri="{BB962C8B-B14F-4D97-AF65-F5344CB8AC3E}">
        <p14:creationId xmlns:p14="http://schemas.microsoft.com/office/powerpoint/2010/main" val="2263093240"/>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A03E8-48A5-2F44-BF94-2EA0A8E8F883}"/>
              </a:ext>
            </a:extLst>
          </p:cNvPr>
          <p:cNvSpPr>
            <a:spLocks noGrp="1"/>
          </p:cNvSpPr>
          <p:nvPr>
            <p:ph type="title"/>
          </p:nvPr>
        </p:nvSpPr>
        <p:spPr>
          <a:xfrm>
            <a:off x="91440" y="609600"/>
            <a:ext cx="8961120" cy="731520"/>
          </a:xfrm>
        </p:spPr>
        <p:txBody>
          <a:bodyPr/>
          <a:lstStyle/>
          <a:p>
            <a:pPr algn="ctr"/>
            <a:br>
              <a:rPr lang="en-US" sz="2400" dirty="0"/>
            </a:br>
            <a:br>
              <a:rPr lang="en-US" sz="2400" dirty="0"/>
            </a:br>
            <a:r>
              <a:rPr lang="en-US" sz="2400" dirty="0"/>
              <a:t>Tercile Forecasts: Common Probabilistic Forecasts</a:t>
            </a:r>
          </a:p>
        </p:txBody>
      </p:sp>
      <p:pic>
        <p:nvPicPr>
          <p:cNvPr id="10" name="Picture 9" descr="C:\Work\Workshops\SARCOF 2013\DJF2013.jpg">
            <a:extLst>
              <a:ext uri="{FF2B5EF4-FFF2-40B4-BE49-F238E27FC236}">
                <a16:creationId xmlns:a16="http://schemas.microsoft.com/office/drawing/2014/main" id="{74AD8F24-AB4F-674B-8279-106DD2FCC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461286"/>
            <a:ext cx="4038600" cy="37445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8">
            <a:extLst>
              <a:ext uri="{FF2B5EF4-FFF2-40B4-BE49-F238E27FC236}">
                <a16:creationId xmlns:a16="http://schemas.microsoft.com/office/drawing/2014/main" id="{45BEB03D-8725-BF4C-A018-B9107322315C}"/>
              </a:ext>
            </a:extLst>
          </p:cNvPr>
          <p:cNvSpPr txBox="1">
            <a:spLocks noChangeArrowheads="1"/>
          </p:cNvSpPr>
          <p:nvPr/>
        </p:nvSpPr>
        <p:spPr bwMode="auto">
          <a:xfrm>
            <a:off x="882541" y="1531203"/>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285750" indent="-285750">
              <a:spcBef>
                <a:spcPct val="0"/>
              </a:spcBef>
            </a:pPr>
            <a:r>
              <a:rPr lang="en-US" altLang="en-US" sz="2400" dirty="0">
                <a:latin typeface="Tw Cen MT" panose="020B0602020104020603" pitchFamily="34" charset="77"/>
              </a:rPr>
              <a:t>Forecast with three numbers are common </a:t>
            </a:r>
          </a:p>
          <a:p>
            <a:pPr marL="285750" indent="-285750">
              <a:spcBef>
                <a:spcPct val="0"/>
              </a:spcBef>
            </a:pPr>
            <a:r>
              <a:rPr lang="en-US" altLang="en-US" sz="2400" dirty="0">
                <a:latin typeface="Tw Cen MT" panose="020B0602020104020603" pitchFamily="34" charset="77"/>
              </a:rPr>
              <a:t>What does this mean?</a:t>
            </a:r>
          </a:p>
        </p:txBody>
      </p:sp>
    </p:spTree>
    <p:extLst>
      <p:ext uri="{BB962C8B-B14F-4D97-AF65-F5344CB8AC3E}">
        <p14:creationId xmlns:p14="http://schemas.microsoft.com/office/powerpoint/2010/main" val="1566133852"/>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938EB99-0A56-074F-91BE-7D3BA46533CD}"/>
              </a:ext>
            </a:extLst>
          </p:cNvPr>
          <p:cNvPicPr>
            <a:picLocks noChangeAspect="1"/>
          </p:cNvPicPr>
          <p:nvPr/>
        </p:nvPicPr>
        <p:blipFill rotWithShape="1">
          <a:blip r:embed="rId2">
            <a:extLst>
              <a:ext uri="{28A0092B-C50C-407E-A947-70E740481C1C}">
                <a14:useLocalDpi xmlns:a14="http://schemas.microsoft.com/office/drawing/2010/main" val="0"/>
              </a:ext>
            </a:extLst>
          </a:blip>
          <a:srcRect t="6722"/>
          <a:stretch/>
        </p:blipFill>
        <p:spPr>
          <a:xfrm>
            <a:off x="4343400" y="2620289"/>
            <a:ext cx="4449598" cy="2531821"/>
          </a:xfrm>
          <a:prstGeom prst="rect">
            <a:avLst/>
          </a:prstGeom>
        </p:spPr>
      </p:pic>
      <p:sp>
        <p:nvSpPr>
          <p:cNvPr id="2" name="Title 1">
            <a:extLst>
              <a:ext uri="{FF2B5EF4-FFF2-40B4-BE49-F238E27FC236}">
                <a16:creationId xmlns:a16="http://schemas.microsoft.com/office/drawing/2014/main" id="{E63A03E8-48A5-2F44-BF94-2EA0A8E8F883}"/>
              </a:ext>
            </a:extLst>
          </p:cNvPr>
          <p:cNvSpPr>
            <a:spLocks noGrp="1"/>
          </p:cNvSpPr>
          <p:nvPr>
            <p:ph type="title"/>
          </p:nvPr>
        </p:nvSpPr>
        <p:spPr/>
        <p:txBody>
          <a:bodyPr/>
          <a:lstStyle/>
          <a:p>
            <a:pPr algn="ctr"/>
            <a:br>
              <a:rPr lang="en-US" sz="2400" dirty="0"/>
            </a:br>
            <a:br>
              <a:rPr lang="en-US" sz="2400" dirty="0"/>
            </a:br>
            <a:r>
              <a:rPr lang="en-US" sz="2400" dirty="0"/>
              <a:t>Tercile Forecasts: Common Probabilistic Forecasts</a:t>
            </a:r>
          </a:p>
        </p:txBody>
      </p:sp>
      <p:sp>
        <p:nvSpPr>
          <p:cNvPr id="4" name="TextBox 8">
            <a:extLst>
              <a:ext uri="{FF2B5EF4-FFF2-40B4-BE49-F238E27FC236}">
                <a16:creationId xmlns:a16="http://schemas.microsoft.com/office/drawing/2014/main" id="{54A8627B-B692-ED48-983A-BBD1C4231D5F}"/>
              </a:ext>
            </a:extLst>
          </p:cNvPr>
          <p:cNvSpPr txBox="1">
            <a:spLocks noChangeArrowheads="1"/>
          </p:cNvSpPr>
          <p:nvPr/>
        </p:nvSpPr>
        <p:spPr bwMode="auto">
          <a:xfrm>
            <a:off x="380999" y="2111771"/>
            <a:ext cx="4250504"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742950" indent="-3429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200" dirty="0">
                <a:latin typeface="Tw Cen MT" panose="020B0602020104020603" pitchFamily="34" charset="77"/>
              </a:rPr>
              <a:t>Arrange historical data</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Separate historical data into three equal-sized groups (33%) called terciles</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These groups are called:</a:t>
            </a:r>
          </a:p>
          <a:p>
            <a:pPr lvl="1">
              <a:spcBef>
                <a:spcPct val="0"/>
              </a:spcBef>
              <a:buFont typeface="Wingdings" pitchFamily="2" charset="2"/>
              <a:buChar char="§"/>
            </a:pPr>
            <a:r>
              <a:rPr lang="en-US" altLang="en-US" sz="2200" dirty="0">
                <a:latin typeface="Tw Cen MT" panose="020B0602020104020603" pitchFamily="34" charset="77"/>
              </a:rPr>
              <a:t>Below average (lower 33%)</a:t>
            </a:r>
          </a:p>
          <a:p>
            <a:pPr lvl="1">
              <a:spcBef>
                <a:spcPct val="0"/>
              </a:spcBef>
              <a:buFont typeface="Wingdings" pitchFamily="2" charset="2"/>
              <a:buChar char="§"/>
            </a:pPr>
            <a:r>
              <a:rPr lang="en-US" altLang="en-US" sz="2200" dirty="0">
                <a:latin typeface="Tw Cen MT" panose="020B0602020104020603" pitchFamily="34" charset="77"/>
              </a:rPr>
              <a:t>Average (middle 33%)</a:t>
            </a:r>
          </a:p>
          <a:p>
            <a:pPr lvl="1">
              <a:spcBef>
                <a:spcPct val="0"/>
              </a:spcBef>
              <a:buFont typeface="Wingdings" pitchFamily="2" charset="2"/>
              <a:buChar char="§"/>
            </a:pPr>
            <a:r>
              <a:rPr lang="en-US" altLang="en-US" sz="2200" dirty="0">
                <a:latin typeface="Tw Cen MT" panose="020B0602020104020603" pitchFamily="34" charset="77"/>
              </a:rPr>
              <a:t>Above average (upper 33%) </a:t>
            </a:r>
          </a:p>
        </p:txBody>
      </p:sp>
      <p:cxnSp>
        <p:nvCxnSpPr>
          <p:cNvPr id="8" name="Straight Connector 7">
            <a:extLst>
              <a:ext uri="{FF2B5EF4-FFF2-40B4-BE49-F238E27FC236}">
                <a16:creationId xmlns:a16="http://schemas.microsoft.com/office/drawing/2014/main" id="{A63A0F9B-9A67-E94A-BCE8-D8A8792BFB2D}"/>
              </a:ext>
            </a:extLst>
          </p:cNvPr>
          <p:cNvCxnSpPr>
            <a:cxnSpLocks/>
          </p:cNvCxnSpPr>
          <p:nvPr/>
        </p:nvCxnSpPr>
        <p:spPr>
          <a:xfrm>
            <a:off x="5872462" y="1981200"/>
            <a:ext cx="1"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AC99F4-8CB8-7545-BC35-261BE28AED17}"/>
              </a:ext>
            </a:extLst>
          </p:cNvPr>
          <p:cNvCxnSpPr>
            <a:cxnSpLocks/>
          </p:cNvCxnSpPr>
          <p:nvPr/>
        </p:nvCxnSpPr>
        <p:spPr>
          <a:xfrm>
            <a:off x="6400800" y="1981200"/>
            <a:ext cx="0"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BD9B60-98EC-B044-AB21-53849AD1C49F}"/>
              </a:ext>
            </a:extLst>
          </p:cNvPr>
          <p:cNvSpPr txBox="1"/>
          <p:nvPr/>
        </p:nvSpPr>
        <p:spPr>
          <a:xfrm>
            <a:off x="4953000" y="2250957"/>
            <a:ext cx="671945" cy="369332"/>
          </a:xfrm>
          <a:prstGeom prst="rect">
            <a:avLst/>
          </a:prstGeom>
          <a:solidFill>
            <a:schemeClr val="bg1"/>
          </a:solidFill>
        </p:spPr>
        <p:txBody>
          <a:bodyPr wrap="square" rtlCol="0">
            <a:spAutoFit/>
          </a:bodyPr>
          <a:lstStyle/>
          <a:p>
            <a:r>
              <a:rPr lang="en-US" b="1" dirty="0">
                <a:solidFill>
                  <a:schemeClr val="accent6">
                    <a:lumMod val="50000"/>
                  </a:schemeClr>
                </a:solidFill>
                <a:latin typeface="Tw Cen MT" panose="020B0602020104020603" pitchFamily="34" charset="77"/>
              </a:rPr>
              <a:t>33%</a:t>
            </a:r>
          </a:p>
        </p:txBody>
      </p:sp>
      <p:sp>
        <p:nvSpPr>
          <p:cNvPr id="18" name="TextBox 17">
            <a:extLst>
              <a:ext uri="{FF2B5EF4-FFF2-40B4-BE49-F238E27FC236}">
                <a16:creationId xmlns:a16="http://schemas.microsoft.com/office/drawing/2014/main" id="{73216C3B-100D-9E4C-B475-3A2FAF79F2FF}"/>
              </a:ext>
            </a:extLst>
          </p:cNvPr>
          <p:cNvSpPr txBox="1"/>
          <p:nvPr/>
        </p:nvSpPr>
        <p:spPr>
          <a:xfrm>
            <a:off x="6722297" y="2250957"/>
            <a:ext cx="685800" cy="369332"/>
          </a:xfrm>
          <a:prstGeom prst="rect">
            <a:avLst/>
          </a:prstGeom>
          <a:noFill/>
        </p:spPr>
        <p:txBody>
          <a:bodyPr wrap="square" rtlCol="0">
            <a:spAutoFit/>
          </a:bodyPr>
          <a:lstStyle/>
          <a:p>
            <a:r>
              <a:rPr lang="en-US" b="1" dirty="0">
                <a:solidFill>
                  <a:srgbClr val="00B050"/>
                </a:solidFill>
                <a:latin typeface="Tw Cen MT" panose="020B0602020104020603" pitchFamily="34" charset="77"/>
              </a:rPr>
              <a:t>33%</a:t>
            </a:r>
          </a:p>
        </p:txBody>
      </p:sp>
      <p:sp>
        <p:nvSpPr>
          <p:cNvPr id="19" name="TextBox 18">
            <a:extLst>
              <a:ext uri="{FF2B5EF4-FFF2-40B4-BE49-F238E27FC236}">
                <a16:creationId xmlns:a16="http://schemas.microsoft.com/office/drawing/2014/main" id="{39ED170E-419A-5241-AB78-6BE5759AC031}"/>
              </a:ext>
            </a:extLst>
          </p:cNvPr>
          <p:cNvSpPr txBox="1"/>
          <p:nvPr/>
        </p:nvSpPr>
        <p:spPr>
          <a:xfrm>
            <a:off x="5830721" y="2250957"/>
            <a:ext cx="685800" cy="36933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77"/>
              </a:rPr>
              <a:t>33%</a:t>
            </a:r>
          </a:p>
        </p:txBody>
      </p:sp>
    </p:spTree>
    <p:extLst>
      <p:ext uri="{BB962C8B-B14F-4D97-AF65-F5344CB8AC3E}">
        <p14:creationId xmlns:p14="http://schemas.microsoft.com/office/powerpoint/2010/main" val="231986377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938EB99-0A56-074F-91BE-7D3BA46533CD}"/>
              </a:ext>
            </a:extLst>
          </p:cNvPr>
          <p:cNvPicPr>
            <a:picLocks noChangeAspect="1"/>
          </p:cNvPicPr>
          <p:nvPr/>
        </p:nvPicPr>
        <p:blipFill rotWithShape="1">
          <a:blip r:embed="rId3">
            <a:extLst>
              <a:ext uri="{28A0092B-C50C-407E-A947-70E740481C1C}">
                <a14:useLocalDpi xmlns:a14="http://schemas.microsoft.com/office/drawing/2010/main" val="0"/>
              </a:ext>
            </a:extLst>
          </a:blip>
          <a:srcRect t="6722"/>
          <a:stretch/>
        </p:blipFill>
        <p:spPr>
          <a:xfrm>
            <a:off x="4343400" y="2620289"/>
            <a:ext cx="4449598" cy="2531821"/>
          </a:xfrm>
          <a:prstGeom prst="rect">
            <a:avLst/>
          </a:prstGeom>
        </p:spPr>
      </p:pic>
      <p:sp>
        <p:nvSpPr>
          <p:cNvPr id="2" name="Title 1">
            <a:extLst>
              <a:ext uri="{FF2B5EF4-FFF2-40B4-BE49-F238E27FC236}">
                <a16:creationId xmlns:a16="http://schemas.microsoft.com/office/drawing/2014/main" id="{E63A03E8-48A5-2F44-BF94-2EA0A8E8F883}"/>
              </a:ext>
            </a:extLst>
          </p:cNvPr>
          <p:cNvSpPr>
            <a:spLocks noGrp="1"/>
          </p:cNvSpPr>
          <p:nvPr>
            <p:ph type="title"/>
          </p:nvPr>
        </p:nvSpPr>
        <p:spPr/>
        <p:txBody>
          <a:bodyPr/>
          <a:lstStyle/>
          <a:p>
            <a:pPr algn="ctr"/>
            <a:br>
              <a:rPr lang="en-US" sz="2400" dirty="0"/>
            </a:br>
            <a:br>
              <a:rPr lang="en-US" sz="2400" dirty="0"/>
            </a:br>
            <a:r>
              <a:rPr lang="en-US" sz="2400" dirty="0"/>
              <a:t>Tercile Forecasts: Common Probabilistic Forecasts</a:t>
            </a:r>
          </a:p>
        </p:txBody>
      </p:sp>
      <p:cxnSp>
        <p:nvCxnSpPr>
          <p:cNvPr id="8" name="Straight Connector 7">
            <a:extLst>
              <a:ext uri="{FF2B5EF4-FFF2-40B4-BE49-F238E27FC236}">
                <a16:creationId xmlns:a16="http://schemas.microsoft.com/office/drawing/2014/main" id="{A63A0F9B-9A67-E94A-BCE8-D8A8792BFB2D}"/>
              </a:ext>
            </a:extLst>
          </p:cNvPr>
          <p:cNvCxnSpPr>
            <a:cxnSpLocks/>
          </p:cNvCxnSpPr>
          <p:nvPr/>
        </p:nvCxnSpPr>
        <p:spPr>
          <a:xfrm>
            <a:off x="5872462" y="1981200"/>
            <a:ext cx="1"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AC99F4-8CB8-7545-BC35-261BE28AED17}"/>
              </a:ext>
            </a:extLst>
          </p:cNvPr>
          <p:cNvCxnSpPr>
            <a:cxnSpLocks/>
          </p:cNvCxnSpPr>
          <p:nvPr/>
        </p:nvCxnSpPr>
        <p:spPr>
          <a:xfrm>
            <a:off x="6400800" y="1981200"/>
            <a:ext cx="0" cy="289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C:\Work\Workshops\SARCOF 2013\DJF2013.jpg">
            <a:extLst>
              <a:ext uri="{FF2B5EF4-FFF2-40B4-BE49-F238E27FC236}">
                <a16:creationId xmlns:a16="http://schemas.microsoft.com/office/drawing/2014/main" id="{74AD8F24-AB4F-674B-8279-106DD2FCC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684" y="1828800"/>
            <a:ext cx="3944846"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DF7F3EA3-77F5-FC46-B10A-6C20A2C17517}"/>
              </a:ext>
            </a:extLst>
          </p:cNvPr>
          <p:cNvSpPr/>
          <p:nvPr/>
        </p:nvSpPr>
        <p:spPr>
          <a:xfrm>
            <a:off x="2590800" y="2362200"/>
            <a:ext cx="685800" cy="8382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0ABE221-FAD3-BF4C-AF79-2E9F51E349B1}"/>
              </a:ext>
            </a:extLst>
          </p:cNvPr>
          <p:cNvSpPr txBox="1"/>
          <p:nvPr/>
        </p:nvSpPr>
        <p:spPr>
          <a:xfrm>
            <a:off x="4953000" y="2250957"/>
            <a:ext cx="671945" cy="369332"/>
          </a:xfrm>
          <a:prstGeom prst="rect">
            <a:avLst/>
          </a:prstGeom>
          <a:solidFill>
            <a:schemeClr val="bg1"/>
          </a:solidFill>
        </p:spPr>
        <p:txBody>
          <a:bodyPr wrap="square" rtlCol="0">
            <a:spAutoFit/>
          </a:bodyPr>
          <a:lstStyle/>
          <a:p>
            <a:r>
              <a:rPr lang="en-US" b="1" dirty="0">
                <a:solidFill>
                  <a:schemeClr val="accent6">
                    <a:lumMod val="50000"/>
                  </a:schemeClr>
                </a:solidFill>
                <a:latin typeface="Tw Cen MT" panose="020B0602020104020603" pitchFamily="34" charset="77"/>
              </a:rPr>
              <a:t>35%</a:t>
            </a:r>
          </a:p>
        </p:txBody>
      </p:sp>
      <p:sp>
        <p:nvSpPr>
          <p:cNvPr id="15" name="TextBox 14">
            <a:extLst>
              <a:ext uri="{FF2B5EF4-FFF2-40B4-BE49-F238E27FC236}">
                <a16:creationId xmlns:a16="http://schemas.microsoft.com/office/drawing/2014/main" id="{4CCCBDD7-B46B-DD41-97F4-0965EEB7B6CF}"/>
              </a:ext>
            </a:extLst>
          </p:cNvPr>
          <p:cNvSpPr txBox="1"/>
          <p:nvPr/>
        </p:nvSpPr>
        <p:spPr>
          <a:xfrm>
            <a:off x="6656404" y="2250957"/>
            <a:ext cx="671945" cy="369332"/>
          </a:xfrm>
          <a:prstGeom prst="rect">
            <a:avLst/>
          </a:prstGeom>
          <a:solidFill>
            <a:schemeClr val="bg1"/>
          </a:solidFill>
        </p:spPr>
        <p:txBody>
          <a:bodyPr wrap="square" rtlCol="0">
            <a:spAutoFit/>
          </a:bodyPr>
          <a:lstStyle/>
          <a:p>
            <a:r>
              <a:rPr lang="en-US" b="1" dirty="0">
                <a:solidFill>
                  <a:srgbClr val="00B050"/>
                </a:solidFill>
                <a:latin typeface="Tw Cen MT" panose="020B0602020104020603" pitchFamily="34" charset="77"/>
              </a:rPr>
              <a:t>25%</a:t>
            </a:r>
          </a:p>
        </p:txBody>
      </p:sp>
      <p:sp>
        <p:nvSpPr>
          <p:cNvPr id="12" name="TextBox 11">
            <a:extLst>
              <a:ext uri="{FF2B5EF4-FFF2-40B4-BE49-F238E27FC236}">
                <a16:creationId xmlns:a16="http://schemas.microsoft.com/office/drawing/2014/main" id="{101CFBD8-FBFE-E54B-8DD4-0B56524F016E}"/>
              </a:ext>
            </a:extLst>
          </p:cNvPr>
          <p:cNvSpPr txBox="1"/>
          <p:nvPr/>
        </p:nvSpPr>
        <p:spPr>
          <a:xfrm>
            <a:off x="5830721" y="2250957"/>
            <a:ext cx="685800" cy="892552"/>
          </a:xfrm>
          <a:prstGeom prst="rect">
            <a:avLst/>
          </a:prstGeom>
          <a:noFill/>
        </p:spPr>
        <p:txBody>
          <a:bodyPr wrap="square" rtlCol="0">
            <a:spAutoFit/>
          </a:bodyPr>
          <a:lstStyle/>
          <a:p>
            <a:r>
              <a:rPr lang="en-US" b="1" dirty="0">
                <a:solidFill>
                  <a:schemeClr val="tx1">
                    <a:lumMod val="75000"/>
                    <a:lumOff val="25000"/>
                  </a:schemeClr>
                </a:solidFill>
                <a:latin typeface="Tw Cen MT" panose="020B0602020104020603" pitchFamily="34" charset="77"/>
              </a:rPr>
              <a:t>40%</a:t>
            </a:r>
          </a:p>
        </p:txBody>
      </p:sp>
    </p:spTree>
    <p:extLst>
      <p:ext uri="{BB962C8B-B14F-4D97-AF65-F5344CB8AC3E}">
        <p14:creationId xmlns:p14="http://schemas.microsoft.com/office/powerpoint/2010/main" val="2195527228"/>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8E3BF-CC0C-1B46-919F-7593BDED6B13}"/>
              </a:ext>
            </a:extLst>
          </p:cNvPr>
          <p:cNvSpPr txBox="1">
            <a:spLocks/>
          </p:cNvSpPr>
          <p:nvPr/>
        </p:nvSpPr>
        <p:spPr bwMode="auto">
          <a:xfrm>
            <a:off x="457200" y="1219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Outline</a:t>
            </a:r>
          </a:p>
        </p:txBody>
      </p:sp>
      <p:sp>
        <p:nvSpPr>
          <p:cNvPr id="9219" name="Slide Number Placeholder 11">
            <a:extLst>
              <a:ext uri="{FF2B5EF4-FFF2-40B4-BE49-F238E27FC236}">
                <a16:creationId xmlns:a16="http://schemas.microsoft.com/office/drawing/2014/main" id="{3A9E0E63-8D84-7B4F-89AB-156E10AB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2A36B2-44F9-F84B-A4E2-AF37FA86199F}" type="slidenum">
              <a:rPr lang="en-US" altLang="en-US" sz="1200" smtClean="0">
                <a:solidFill>
                  <a:srgbClr val="898989"/>
                </a:solidFill>
              </a:rPr>
              <a:pPr>
                <a:spcBef>
                  <a:spcPct val="0"/>
                </a:spcBef>
                <a:buFontTx/>
                <a:buNone/>
              </a:pPr>
              <a:t>77</a:t>
            </a:fld>
            <a:endParaRPr lang="en-US" altLang="en-US" sz="1200">
              <a:solidFill>
                <a:srgbClr val="898989"/>
              </a:solidFill>
            </a:endParaRPr>
          </a:p>
        </p:txBody>
      </p:sp>
      <p:sp>
        <p:nvSpPr>
          <p:cNvPr id="5" name="Content Placeholder 2">
            <a:extLst>
              <a:ext uri="{FF2B5EF4-FFF2-40B4-BE49-F238E27FC236}">
                <a16:creationId xmlns:a16="http://schemas.microsoft.com/office/drawing/2014/main" id="{251C3FEC-38FE-6B4D-A6E9-36BCF2F3B834}"/>
              </a:ext>
            </a:extLst>
          </p:cNvPr>
          <p:cNvSpPr txBox="1">
            <a:spLocks/>
          </p:cNvSpPr>
          <p:nvPr/>
        </p:nvSpPr>
        <p:spPr>
          <a:xfrm>
            <a:off x="1219200" y="2286000"/>
            <a:ext cx="7391400" cy="3840480"/>
          </a:xfrm>
          <a:prstGeom prst="rect">
            <a:avLst/>
          </a:prstGeom>
        </p:spPr>
        <p:txBody>
          <a:bodyPr/>
          <a:lstStyle>
            <a:lvl1pPr marL="342900" indent="-342900" algn="l" rtl="0" eaLnBrk="0" fontAlgn="base" hangingPunct="0">
              <a:spcBef>
                <a:spcPct val="20000"/>
              </a:spcBef>
              <a:spcAft>
                <a:spcPct val="0"/>
              </a:spcAft>
              <a:buClr>
                <a:schemeClr val="tx1"/>
              </a:buClr>
              <a:buSzPct val="15000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SzPct val="150000"/>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SzPct val="150000"/>
              <a:buChar char="·"/>
              <a:defRPr b="1">
                <a:solidFill>
                  <a:schemeClr val="tx1"/>
                </a:solidFill>
                <a:latin typeface="+mn-lt"/>
              </a:defRPr>
            </a:lvl5pPr>
            <a:lvl6pPr marL="2514600" indent="-228600" algn="l" rtl="0" eaLnBrk="0" fontAlgn="base" hangingPunct="0">
              <a:spcBef>
                <a:spcPct val="20000"/>
              </a:spcBef>
              <a:spcAft>
                <a:spcPct val="0"/>
              </a:spcAft>
              <a:buClr>
                <a:schemeClr val="tx1"/>
              </a:buClr>
              <a:buSzPct val="150000"/>
              <a:buChar char="·"/>
              <a:defRPr b="1">
                <a:solidFill>
                  <a:schemeClr val="tx1"/>
                </a:solidFill>
                <a:latin typeface="+mn-lt"/>
              </a:defRPr>
            </a:lvl6pPr>
            <a:lvl7pPr marL="2971800" indent="-228600" algn="l" rtl="0" eaLnBrk="0" fontAlgn="base" hangingPunct="0">
              <a:spcBef>
                <a:spcPct val="20000"/>
              </a:spcBef>
              <a:spcAft>
                <a:spcPct val="0"/>
              </a:spcAft>
              <a:buClr>
                <a:schemeClr val="tx1"/>
              </a:buClr>
              <a:buSzPct val="150000"/>
              <a:buChar char="·"/>
              <a:defRPr b="1">
                <a:solidFill>
                  <a:schemeClr val="tx1"/>
                </a:solidFill>
                <a:latin typeface="+mn-lt"/>
              </a:defRPr>
            </a:lvl7pPr>
            <a:lvl8pPr marL="3429000" indent="-228600" algn="l" rtl="0" eaLnBrk="0" fontAlgn="base" hangingPunct="0">
              <a:spcBef>
                <a:spcPct val="20000"/>
              </a:spcBef>
              <a:spcAft>
                <a:spcPct val="0"/>
              </a:spcAft>
              <a:buClr>
                <a:schemeClr val="tx1"/>
              </a:buClr>
              <a:buSzPct val="150000"/>
              <a:buChar char="·"/>
              <a:defRPr b="1">
                <a:solidFill>
                  <a:schemeClr val="tx1"/>
                </a:solidFill>
                <a:latin typeface="+mn-lt"/>
              </a:defRPr>
            </a:lvl8pPr>
            <a:lvl9pPr marL="3886200" indent="-228600" algn="l" rtl="0" eaLnBrk="0" fontAlgn="base" hangingPunct="0">
              <a:spcBef>
                <a:spcPct val="20000"/>
              </a:spcBef>
              <a:spcAft>
                <a:spcPct val="0"/>
              </a:spcAft>
              <a:buClr>
                <a:schemeClr val="tx1"/>
              </a:buClr>
              <a:buSzPct val="150000"/>
              <a:buChar char="·"/>
              <a:defRPr b="1">
                <a:solidFill>
                  <a:schemeClr val="tx1"/>
                </a:solidFill>
                <a:latin typeface="+mn-lt"/>
              </a:defRPr>
            </a:lvl9pPr>
          </a:lstStyle>
          <a:p>
            <a:pPr>
              <a:spcBef>
                <a:spcPct val="0"/>
              </a:spcBef>
              <a:spcAft>
                <a:spcPts val="1200"/>
              </a:spcAft>
              <a:buFont typeface="Wingdings" pitchFamily="2" charset="2"/>
              <a:buChar char="§"/>
            </a:pPr>
            <a:r>
              <a:rPr lang="en-US" altLang="en-US" sz="2400" kern="0" dirty="0">
                <a:latin typeface="Tw Cen MT" panose="020B0602020104020603" pitchFamily="34" charset="77"/>
              </a:rPr>
              <a:t>How forecasts are communicated:</a:t>
            </a:r>
          </a:p>
          <a:p>
            <a:pPr lvl="1">
              <a:spcBef>
                <a:spcPct val="0"/>
              </a:spcBef>
              <a:spcAft>
                <a:spcPts val="1200"/>
              </a:spcAft>
            </a:pPr>
            <a:r>
              <a:rPr lang="en-US" altLang="en-US" kern="0" dirty="0">
                <a:latin typeface="Tw Cen MT" panose="020B0602020104020603" pitchFamily="34" charset="77"/>
              </a:rPr>
              <a:t>Probabilistic vs. Categorical</a:t>
            </a:r>
          </a:p>
          <a:p>
            <a:pPr>
              <a:spcBef>
                <a:spcPct val="0"/>
              </a:spcBef>
              <a:spcAft>
                <a:spcPts val="1200"/>
              </a:spcAft>
              <a:buFont typeface="Wingdings" pitchFamily="2" charset="2"/>
              <a:buChar char="§"/>
            </a:pPr>
            <a:r>
              <a:rPr lang="en-US" altLang="en-US" sz="2400" kern="0" dirty="0">
                <a:latin typeface="Tw Cen MT" panose="020B0602020104020603" pitchFamily="34" charset="77"/>
              </a:rPr>
              <a:t>Types of Forecasts: </a:t>
            </a:r>
          </a:p>
          <a:p>
            <a:pPr lvl="1">
              <a:spcBef>
                <a:spcPct val="0"/>
              </a:spcBef>
              <a:spcAft>
                <a:spcPts val="1200"/>
              </a:spcAft>
            </a:pPr>
            <a:r>
              <a:rPr lang="en-US" altLang="en-US" kern="0" dirty="0">
                <a:solidFill>
                  <a:srgbClr val="FF0000"/>
                </a:solidFill>
                <a:latin typeface="Tw Cen MT" panose="020B0602020104020603" pitchFamily="34" charset="77"/>
              </a:rPr>
              <a:t>Dynamical</a:t>
            </a:r>
          </a:p>
          <a:p>
            <a:pPr lvl="1">
              <a:spcBef>
                <a:spcPct val="0"/>
              </a:spcBef>
              <a:spcAft>
                <a:spcPts val="1200"/>
              </a:spcAft>
            </a:pPr>
            <a:r>
              <a:rPr lang="en-US" altLang="en-US" kern="0" dirty="0">
                <a:latin typeface="Tw Cen MT" panose="020B0602020104020603" pitchFamily="34" charset="77"/>
              </a:rPr>
              <a:t>Statistical</a:t>
            </a:r>
          </a:p>
          <a:p>
            <a:pPr lvl="1">
              <a:spcBef>
                <a:spcPct val="0"/>
              </a:spcBef>
              <a:spcAft>
                <a:spcPts val="1200"/>
              </a:spcAft>
            </a:pPr>
            <a:r>
              <a:rPr lang="en-US" altLang="en-US" kern="0" dirty="0">
                <a:latin typeface="Tw Cen MT" panose="020B0602020104020603" pitchFamily="34" charset="77"/>
              </a:rPr>
              <a:t>Analogue</a:t>
            </a:r>
          </a:p>
          <a:p>
            <a:pPr lvl="1">
              <a:spcBef>
                <a:spcPct val="0"/>
              </a:spcBef>
              <a:spcAft>
                <a:spcPts val="1200"/>
              </a:spcAft>
            </a:pPr>
            <a:r>
              <a:rPr lang="en-US" altLang="en-US" kern="0" dirty="0">
                <a:latin typeface="Tw Cen MT" panose="020B0602020104020603" pitchFamily="34" charset="77"/>
              </a:rPr>
              <a:t>Ensemble</a:t>
            </a:r>
          </a:p>
        </p:txBody>
      </p:sp>
    </p:spTree>
    <p:extLst>
      <p:ext uri="{BB962C8B-B14F-4D97-AF65-F5344CB8AC3E}">
        <p14:creationId xmlns:p14="http://schemas.microsoft.com/office/powerpoint/2010/main" val="273193668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Dynamical Forecast Example</a:t>
            </a:r>
          </a:p>
        </p:txBody>
      </p:sp>
      <p:pic>
        <p:nvPicPr>
          <p:cNvPr id="7" name="Picture 6">
            <a:extLst>
              <a:ext uri="{FF2B5EF4-FFF2-40B4-BE49-F238E27FC236}">
                <a16:creationId xmlns:a16="http://schemas.microsoft.com/office/drawing/2014/main" id="{400A35AF-144F-8C4A-B2B0-938A432375BE}"/>
              </a:ext>
            </a:extLst>
          </p:cNvPr>
          <p:cNvPicPr>
            <a:picLocks noChangeAspect="1"/>
          </p:cNvPicPr>
          <p:nvPr/>
        </p:nvPicPr>
        <p:blipFill>
          <a:blip r:embed="rId3"/>
          <a:stretch>
            <a:fillRect/>
          </a:stretch>
        </p:blipFill>
        <p:spPr>
          <a:xfrm>
            <a:off x="1244600" y="1676400"/>
            <a:ext cx="6654800" cy="4708271"/>
          </a:xfrm>
          <a:prstGeom prst="rect">
            <a:avLst/>
          </a:prstGeom>
        </p:spPr>
      </p:pic>
    </p:spTree>
    <p:extLst>
      <p:ext uri="{BB962C8B-B14F-4D97-AF65-F5344CB8AC3E}">
        <p14:creationId xmlns:p14="http://schemas.microsoft.com/office/powerpoint/2010/main" val="480905269"/>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Benefits/Drawbacks of Dynamical Forecasts</a:t>
            </a:r>
          </a:p>
        </p:txBody>
      </p:sp>
      <p:grpSp>
        <p:nvGrpSpPr>
          <p:cNvPr id="4" name="Group 3">
            <a:extLst>
              <a:ext uri="{FF2B5EF4-FFF2-40B4-BE49-F238E27FC236}">
                <a16:creationId xmlns:a16="http://schemas.microsoft.com/office/drawing/2014/main" id="{46DA7D67-1616-164A-8EBE-A19BC218C4AF}"/>
              </a:ext>
            </a:extLst>
          </p:cNvPr>
          <p:cNvGrpSpPr/>
          <p:nvPr/>
        </p:nvGrpSpPr>
        <p:grpSpPr>
          <a:xfrm>
            <a:off x="228600" y="1828800"/>
            <a:ext cx="8458200" cy="2560260"/>
            <a:chOff x="228600" y="1828800"/>
            <a:chExt cx="8458200" cy="2560260"/>
          </a:xfrm>
        </p:grpSpPr>
        <p:sp>
          <p:nvSpPr>
            <p:cNvPr id="6" name="TextBox 8">
              <a:extLst>
                <a:ext uri="{FF2B5EF4-FFF2-40B4-BE49-F238E27FC236}">
                  <a16:creationId xmlns:a16="http://schemas.microsoft.com/office/drawing/2014/main" id="{CD74F5D5-4846-FC48-92E8-6095BC99063B}"/>
                </a:ext>
              </a:extLst>
            </p:cNvPr>
            <p:cNvSpPr txBox="1">
              <a:spLocks noChangeArrowheads="1"/>
            </p:cNvSpPr>
            <p:nvPr/>
          </p:nvSpPr>
          <p:spPr bwMode="auto">
            <a:xfrm>
              <a:off x="6096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Benefits</a:t>
              </a:r>
            </a:p>
          </p:txBody>
        </p:sp>
        <p:sp>
          <p:nvSpPr>
            <p:cNvPr id="8" name="TextBox 8">
              <a:extLst>
                <a:ext uri="{FF2B5EF4-FFF2-40B4-BE49-F238E27FC236}">
                  <a16:creationId xmlns:a16="http://schemas.microsoft.com/office/drawing/2014/main" id="{A4DA41D0-69D6-5A45-874D-BA35C1FE771F}"/>
                </a:ext>
              </a:extLst>
            </p:cNvPr>
            <p:cNvSpPr txBox="1">
              <a:spLocks noChangeArrowheads="1"/>
            </p:cNvSpPr>
            <p:nvPr/>
          </p:nvSpPr>
          <p:spPr bwMode="auto">
            <a:xfrm>
              <a:off x="45720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Drawbacks</a:t>
              </a:r>
            </a:p>
          </p:txBody>
        </p:sp>
        <p:sp>
          <p:nvSpPr>
            <p:cNvPr id="9" name="TextBox 8">
              <a:extLst>
                <a:ext uri="{FF2B5EF4-FFF2-40B4-BE49-F238E27FC236}">
                  <a16:creationId xmlns:a16="http://schemas.microsoft.com/office/drawing/2014/main" id="{B73FA643-5B11-054D-B652-29D1D1052462}"/>
                </a:ext>
              </a:extLst>
            </p:cNvPr>
            <p:cNvSpPr txBox="1">
              <a:spLocks noChangeArrowheads="1"/>
            </p:cNvSpPr>
            <p:nvPr/>
          </p:nvSpPr>
          <p:spPr bwMode="auto">
            <a:xfrm>
              <a:off x="228600" y="2819400"/>
              <a:ext cx="411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Based on physical laws</a:t>
              </a:r>
            </a:p>
            <a:p>
              <a:pPr>
                <a:spcBef>
                  <a:spcPct val="0"/>
                </a:spcBef>
                <a:buFont typeface="Wingdings" pitchFamily="2" charset="2"/>
                <a:buChar char="§"/>
              </a:pPr>
              <a:endParaRPr lang="en-US" altLang="en-US" sz="2400" dirty="0">
                <a:latin typeface="Tw Cen MT" panose="020B0602020104020603" pitchFamily="34" charset="77"/>
              </a:endParaRPr>
            </a:p>
            <a:p>
              <a:pPr>
                <a:spcBef>
                  <a:spcPct val="0"/>
                </a:spcBef>
                <a:buFont typeface="Wingdings" pitchFamily="2" charset="2"/>
                <a:buChar char="§"/>
              </a:pPr>
              <a:r>
                <a:rPr lang="en-US" altLang="en-US" sz="2400" dirty="0">
                  <a:latin typeface="Tw Cen MT" panose="020B0602020104020603" pitchFamily="34" charset="77"/>
                </a:rPr>
                <a:t>Uncertainty quantified with large ensembles</a:t>
              </a:r>
            </a:p>
          </p:txBody>
        </p:sp>
        <p:sp>
          <p:nvSpPr>
            <p:cNvPr id="10" name="TextBox 8">
              <a:extLst>
                <a:ext uri="{FF2B5EF4-FFF2-40B4-BE49-F238E27FC236}">
                  <a16:creationId xmlns:a16="http://schemas.microsoft.com/office/drawing/2014/main" id="{DF29EDC0-F524-1743-AE08-701D0EACA35B}"/>
                </a:ext>
              </a:extLst>
            </p:cNvPr>
            <p:cNvSpPr txBox="1">
              <a:spLocks noChangeArrowheads="1"/>
            </p:cNvSpPr>
            <p:nvPr/>
          </p:nvSpPr>
          <p:spPr bwMode="auto">
            <a:xfrm>
              <a:off x="4572000" y="2819400"/>
              <a:ext cx="411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Some physical processes are not well simulated, which will degrade the quality of forecasts</a:t>
              </a:r>
            </a:p>
          </p:txBody>
        </p:sp>
      </p:grpSp>
    </p:spTree>
    <p:extLst>
      <p:ext uri="{BB962C8B-B14F-4D97-AF65-F5344CB8AC3E}">
        <p14:creationId xmlns:p14="http://schemas.microsoft.com/office/powerpoint/2010/main" val="973487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err="1"/>
              <a:t>eVIIRS</a:t>
            </a:r>
            <a:r>
              <a:rPr lang="en-US" sz="3000" dirty="0"/>
              <a:t> NDVI – strengths and limitations</a:t>
            </a:r>
          </a:p>
        </p:txBody>
      </p:sp>
      <p:sp>
        <p:nvSpPr>
          <p:cNvPr id="3" name="Content Placeholder 2"/>
          <p:cNvSpPr>
            <a:spLocks noGrp="1"/>
          </p:cNvSpPr>
          <p:nvPr>
            <p:ph idx="1"/>
          </p:nvPr>
        </p:nvSpPr>
        <p:spPr/>
        <p:txBody>
          <a:bodyPr>
            <a:normAutofit/>
          </a:bodyPr>
          <a:lstStyle/>
          <a:p>
            <a:pPr marL="91440"/>
            <a:r>
              <a:rPr lang="en-US" b="1" dirty="0"/>
              <a:t>Strengths</a:t>
            </a:r>
            <a:r>
              <a:rPr lang="en-US" dirty="0"/>
              <a:t>:</a:t>
            </a:r>
          </a:p>
          <a:p>
            <a:pPr marL="342900" lvl="1" indent="-342900"/>
            <a:r>
              <a:rPr lang="en-US" dirty="0"/>
              <a:t>Good at tracking change in vegetation due to seasonal trends, planting, burning, water deficits, etc.</a:t>
            </a:r>
          </a:p>
          <a:p>
            <a:pPr marL="342900" lvl="1" indent="-342900"/>
            <a:r>
              <a:rPr lang="en-US" dirty="0"/>
              <a:t>Relatively high-resolution images (375m)</a:t>
            </a:r>
          </a:p>
          <a:p>
            <a:pPr marL="342900" lvl="1" indent="-342900"/>
            <a:r>
              <a:rPr lang="en-US" dirty="0"/>
              <a:t>Good for analyzing agricultural conditions for crop and pasture, especially where agricultural activity is dominant</a:t>
            </a:r>
          </a:p>
          <a:p>
            <a:pPr marL="342900" lvl="1" indent="-342900"/>
            <a:r>
              <a:rPr lang="en-US" dirty="0"/>
              <a:t>NDVI is affected by clouds, but </a:t>
            </a:r>
            <a:r>
              <a:rPr lang="en-US" dirty="0" err="1"/>
              <a:t>eVIIRS</a:t>
            </a:r>
            <a:r>
              <a:rPr lang="en-US" dirty="0"/>
              <a:t> minimizes those impacts by temporal smoothing</a:t>
            </a:r>
          </a:p>
          <a:p>
            <a:pPr marL="342900" lvl="1" indent="-342900"/>
            <a:r>
              <a:rPr lang="en-US" dirty="0"/>
              <a:t>No assumptions about agricultural practices required</a:t>
            </a:r>
          </a:p>
          <a:p>
            <a:pPr marL="91440" lvl="1"/>
            <a:endParaRPr lang="en-US" dirty="0"/>
          </a:p>
        </p:txBody>
      </p:sp>
    </p:spTree>
    <p:extLst>
      <p:ext uri="{BB962C8B-B14F-4D97-AF65-F5344CB8AC3E}">
        <p14:creationId xmlns:p14="http://schemas.microsoft.com/office/powerpoint/2010/main" val="105651423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8E3BF-CC0C-1B46-919F-7593BDED6B13}"/>
              </a:ext>
            </a:extLst>
          </p:cNvPr>
          <p:cNvSpPr txBox="1">
            <a:spLocks/>
          </p:cNvSpPr>
          <p:nvPr/>
        </p:nvSpPr>
        <p:spPr bwMode="auto">
          <a:xfrm>
            <a:off x="457200" y="1219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Outline</a:t>
            </a:r>
          </a:p>
        </p:txBody>
      </p:sp>
      <p:sp>
        <p:nvSpPr>
          <p:cNvPr id="9219" name="Slide Number Placeholder 11">
            <a:extLst>
              <a:ext uri="{FF2B5EF4-FFF2-40B4-BE49-F238E27FC236}">
                <a16:creationId xmlns:a16="http://schemas.microsoft.com/office/drawing/2014/main" id="{3A9E0E63-8D84-7B4F-89AB-156E10AB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2A36B2-44F9-F84B-A4E2-AF37FA86199F}" type="slidenum">
              <a:rPr lang="en-US" altLang="en-US" sz="1200" smtClean="0">
                <a:solidFill>
                  <a:srgbClr val="898989"/>
                </a:solidFill>
              </a:rPr>
              <a:pPr>
                <a:spcBef>
                  <a:spcPct val="0"/>
                </a:spcBef>
                <a:buFontTx/>
                <a:buNone/>
              </a:pPr>
              <a:t>80</a:t>
            </a:fld>
            <a:endParaRPr lang="en-US" altLang="en-US" sz="1200">
              <a:solidFill>
                <a:srgbClr val="898989"/>
              </a:solidFill>
            </a:endParaRPr>
          </a:p>
        </p:txBody>
      </p:sp>
      <p:sp>
        <p:nvSpPr>
          <p:cNvPr id="5" name="Content Placeholder 2">
            <a:extLst>
              <a:ext uri="{FF2B5EF4-FFF2-40B4-BE49-F238E27FC236}">
                <a16:creationId xmlns:a16="http://schemas.microsoft.com/office/drawing/2014/main" id="{251C3FEC-38FE-6B4D-A6E9-36BCF2F3B834}"/>
              </a:ext>
            </a:extLst>
          </p:cNvPr>
          <p:cNvSpPr txBox="1">
            <a:spLocks/>
          </p:cNvSpPr>
          <p:nvPr/>
        </p:nvSpPr>
        <p:spPr>
          <a:xfrm>
            <a:off x="1219200" y="2286000"/>
            <a:ext cx="7391400" cy="3840480"/>
          </a:xfrm>
          <a:prstGeom prst="rect">
            <a:avLst/>
          </a:prstGeom>
        </p:spPr>
        <p:txBody>
          <a:bodyPr/>
          <a:lstStyle>
            <a:lvl1pPr marL="342900" indent="-342900" algn="l" rtl="0" eaLnBrk="0" fontAlgn="base" hangingPunct="0">
              <a:spcBef>
                <a:spcPct val="20000"/>
              </a:spcBef>
              <a:spcAft>
                <a:spcPct val="0"/>
              </a:spcAft>
              <a:buClr>
                <a:schemeClr val="tx1"/>
              </a:buClr>
              <a:buSzPct val="15000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SzPct val="150000"/>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SzPct val="150000"/>
              <a:buChar char="·"/>
              <a:defRPr b="1">
                <a:solidFill>
                  <a:schemeClr val="tx1"/>
                </a:solidFill>
                <a:latin typeface="+mn-lt"/>
              </a:defRPr>
            </a:lvl5pPr>
            <a:lvl6pPr marL="2514600" indent="-228600" algn="l" rtl="0" eaLnBrk="0" fontAlgn="base" hangingPunct="0">
              <a:spcBef>
                <a:spcPct val="20000"/>
              </a:spcBef>
              <a:spcAft>
                <a:spcPct val="0"/>
              </a:spcAft>
              <a:buClr>
                <a:schemeClr val="tx1"/>
              </a:buClr>
              <a:buSzPct val="150000"/>
              <a:buChar char="·"/>
              <a:defRPr b="1">
                <a:solidFill>
                  <a:schemeClr val="tx1"/>
                </a:solidFill>
                <a:latin typeface="+mn-lt"/>
              </a:defRPr>
            </a:lvl6pPr>
            <a:lvl7pPr marL="2971800" indent="-228600" algn="l" rtl="0" eaLnBrk="0" fontAlgn="base" hangingPunct="0">
              <a:spcBef>
                <a:spcPct val="20000"/>
              </a:spcBef>
              <a:spcAft>
                <a:spcPct val="0"/>
              </a:spcAft>
              <a:buClr>
                <a:schemeClr val="tx1"/>
              </a:buClr>
              <a:buSzPct val="150000"/>
              <a:buChar char="·"/>
              <a:defRPr b="1">
                <a:solidFill>
                  <a:schemeClr val="tx1"/>
                </a:solidFill>
                <a:latin typeface="+mn-lt"/>
              </a:defRPr>
            </a:lvl7pPr>
            <a:lvl8pPr marL="3429000" indent="-228600" algn="l" rtl="0" eaLnBrk="0" fontAlgn="base" hangingPunct="0">
              <a:spcBef>
                <a:spcPct val="20000"/>
              </a:spcBef>
              <a:spcAft>
                <a:spcPct val="0"/>
              </a:spcAft>
              <a:buClr>
                <a:schemeClr val="tx1"/>
              </a:buClr>
              <a:buSzPct val="150000"/>
              <a:buChar char="·"/>
              <a:defRPr b="1">
                <a:solidFill>
                  <a:schemeClr val="tx1"/>
                </a:solidFill>
                <a:latin typeface="+mn-lt"/>
              </a:defRPr>
            </a:lvl8pPr>
            <a:lvl9pPr marL="3886200" indent="-228600" algn="l" rtl="0" eaLnBrk="0" fontAlgn="base" hangingPunct="0">
              <a:spcBef>
                <a:spcPct val="20000"/>
              </a:spcBef>
              <a:spcAft>
                <a:spcPct val="0"/>
              </a:spcAft>
              <a:buClr>
                <a:schemeClr val="tx1"/>
              </a:buClr>
              <a:buSzPct val="150000"/>
              <a:buChar char="·"/>
              <a:defRPr b="1">
                <a:solidFill>
                  <a:schemeClr val="tx1"/>
                </a:solidFill>
                <a:latin typeface="+mn-lt"/>
              </a:defRPr>
            </a:lvl9pPr>
          </a:lstStyle>
          <a:p>
            <a:pPr>
              <a:spcBef>
                <a:spcPct val="0"/>
              </a:spcBef>
              <a:spcAft>
                <a:spcPts val="1200"/>
              </a:spcAft>
              <a:buFont typeface="Wingdings" pitchFamily="2" charset="2"/>
              <a:buChar char="§"/>
            </a:pPr>
            <a:r>
              <a:rPr lang="en-US" altLang="en-US" sz="2400" kern="0" dirty="0">
                <a:latin typeface="Tw Cen MT" panose="020B0602020104020603" pitchFamily="34" charset="77"/>
              </a:rPr>
              <a:t>How forecasts are communicated:</a:t>
            </a:r>
          </a:p>
          <a:p>
            <a:pPr lvl="1">
              <a:spcBef>
                <a:spcPct val="0"/>
              </a:spcBef>
              <a:spcAft>
                <a:spcPts val="1200"/>
              </a:spcAft>
            </a:pPr>
            <a:r>
              <a:rPr lang="en-US" altLang="en-US" kern="0" dirty="0">
                <a:latin typeface="Tw Cen MT" panose="020B0602020104020603" pitchFamily="34" charset="77"/>
              </a:rPr>
              <a:t>Probabilistic vs. Categorical</a:t>
            </a:r>
          </a:p>
          <a:p>
            <a:pPr>
              <a:spcBef>
                <a:spcPct val="0"/>
              </a:spcBef>
              <a:spcAft>
                <a:spcPts val="1200"/>
              </a:spcAft>
              <a:buFont typeface="Wingdings" pitchFamily="2" charset="2"/>
              <a:buChar char="§"/>
            </a:pPr>
            <a:r>
              <a:rPr lang="en-US" altLang="en-US" sz="2400" kern="0" dirty="0">
                <a:latin typeface="Tw Cen MT" panose="020B0602020104020603" pitchFamily="34" charset="77"/>
              </a:rPr>
              <a:t>Types of Forecasts: </a:t>
            </a:r>
          </a:p>
          <a:p>
            <a:pPr lvl="1">
              <a:spcBef>
                <a:spcPct val="0"/>
              </a:spcBef>
              <a:spcAft>
                <a:spcPts val="1200"/>
              </a:spcAft>
            </a:pPr>
            <a:r>
              <a:rPr lang="en-US" altLang="en-US" kern="0" dirty="0">
                <a:latin typeface="Tw Cen MT" panose="020B0602020104020603" pitchFamily="34" charset="77"/>
              </a:rPr>
              <a:t>Dynamical</a:t>
            </a:r>
          </a:p>
          <a:p>
            <a:pPr lvl="1">
              <a:spcBef>
                <a:spcPct val="0"/>
              </a:spcBef>
              <a:spcAft>
                <a:spcPts val="1200"/>
              </a:spcAft>
            </a:pPr>
            <a:r>
              <a:rPr lang="en-US" altLang="en-US" kern="0" dirty="0">
                <a:solidFill>
                  <a:srgbClr val="FF0000"/>
                </a:solidFill>
                <a:latin typeface="Tw Cen MT" panose="020B0602020104020603" pitchFamily="34" charset="77"/>
              </a:rPr>
              <a:t>Statistical</a:t>
            </a:r>
          </a:p>
          <a:p>
            <a:pPr lvl="1">
              <a:spcBef>
                <a:spcPct val="0"/>
              </a:spcBef>
              <a:spcAft>
                <a:spcPts val="1200"/>
              </a:spcAft>
            </a:pPr>
            <a:r>
              <a:rPr lang="en-US" altLang="en-US" kern="0" dirty="0">
                <a:latin typeface="Tw Cen MT" panose="020B0602020104020603" pitchFamily="34" charset="77"/>
              </a:rPr>
              <a:t>Analogue</a:t>
            </a:r>
          </a:p>
          <a:p>
            <a:pPr lvl="1">
              <a:spcBef>
                <a:spcPct val="0"/>
              </a:spcBef>
              <a:spcAft>
                <a:spcPts val="1200"/>
              </a:spcAft>
            </a:pPr>
            <a:r>
              <a:rPr lang="en-US" altLang="en-US" kern="0" dirty="0">
                <a:latin typeface="Tw Cen MT" panose="020B0602020104020603" pitchFamily="34" charset="77"/>
              </a:rPr>
              <a:t>Ensemble</a:t>
            </a:r>
          </a:p>
        </p:txBody>
      </p:sp>
    </p:spTree>
    <p:extLst>
      <p:ext uri="{BB962C8B-B14F-4D97-AF65-F5344CB8AC3E}">
        <p14:creationId xmlns:p14="http://schemas.microsoft.com/office/powerpoint/2010/main" val="389357048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Statistical Forecast Example</a:t>
            </a:r>
          </a:p>
        </p:txBody>
      </p:sp>
      <p:sp>
        <p:nvSpPr>
          <p:cNvPr id="6" name="TextBox 8">
            <a:extLst>
              <a:ext uri="{FF2B5EF4-FFF2-40B4-BE49-F238E27FC236}">
                <a16:creationId xmlns:a16="http://schemas.microsoft.com/office/drawing/2014/main" id="{40CC6575-D54E-D44C-A3E4-ED1E79918235}"/>
              </a:ext>
            </a:extLst>
          </p:cNvPr>
          <p:cNvSpPr txBox="1">
            <a:spLocks noChangeArrowheads="1"/>
          </p:cNvSpPr>
          <p:nvPr/>
        </p:nvSpPr>
        <p:spPr bwMode="auto">
          <a:xfrm>
            <a:off x="609600" y="1447800"/>
            <a:ext cx="7924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200" dirty="0">
                <a:latin typeface="Tw Cen MT" panose="020B0602020104020603" pitchFamily="34" charset="77"/>
              </a:rPr>
              <a:t>Predict rainfall over Afghanistan During February-April w/ ENSO</a:t>
            </a:r>
          </a:p>
        </p:txBody>
      </p:sp>
      <p:pic>
        <p:nvPicPr>
          <p:cNvPr id="7" name="Picture 6">
            <a:extLst>
              <a:ext uri="{FF2B5EF4-FFF2-40B4-BE49-F238E27FC236}">
                <a16:creationId xmlns:a16="http://schemas.microsoft.com/office/drawing/2014/main" id="{F834AD0D-2261-1B4A-8C67-0706B750A67B}"/>
              </a:ext>
            </a:extLst>
          </p:cNvPr>
          <p:cNvPicPr>
            <a:picLocks noChangeAspect="1"/>
          </p:cNvPicPr>
          <p:nvPr/>
        </p:nvPicPr>
        <p:blipFill rotWithShape="1">
          <a:blip r:embed="rId3"/>
          <a:srcRect t="11111" b="7936"/>
          <a:stretch/>
        </p:blipFill>
        <p:spPr>
          <a:xfrm>
            <a:off x="381000" y="2133600"/>
            <a:ext cx="5003800" cy="3886200"/>
          </a:xfrm>
          <a:prstGeom prst="rect">
            <a:avLst/>
          </a:prstGeom>
        </p:spPr>
      </p:pic>
      <p:sp>
        <p:nvSpPr>
          <p:cNvPr id="8" name="TextBox 8">
            <a:extLst>
              <a:ext uri="{FF2B5EF4-FFF2-40B4-BE49-F238E27FC236}">
                <a16:creationId xmlns:a16="http://schemas.microsoft.com/office/drawing/2014/main" id="{ACCFD8E0-B3DE-8746-915A-15B7BA35DD30}"/>
              </a:ext>
            </a:extLst>
          </p:cNvPr>
          <p:cNvSpPr txBox="1">
            <a:spLocks noChangeArrowheads="1"/>
          </p:cNvSpPr>
          <p:nvPr/>
        </p:nvSpPr>
        <p:spPr bwMode="auto">
          <a:xfrm>
            <a:off x="5486400" y="2061508"/>
            <a:ext cx="342900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200" dirty="0">
                <a:latin typeface="Tw Cen MT" panose="020B0602020104020603" pitchFamily="34" charset="77"/>
              </a:rPr>
              <a:t>Calculate an index of ENSO: Nino3.4 common</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Calculate the statistical relationship between Nino3.4 and precipitation</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Use the forecast index of Nino3.4 (predictor) and the model to forecast precipitation (</a:t>
            </a:r>
            <a:r>
              <a:rPr lang="en-US" altLang="en-US" sz="2200" dirty="0" err="1">
                <a:latin typeface="Tw Cen MT" panose="020B0602020104020603" pitchFamily="34" charset="77"/>
              </a:rPr>
              <a:t>predictand</a:t>
            </a:r>
            <a:r>
              <a:rPr lang="en-US" altLang="en-US" sz="2200" dirty="0">
                <a:latin typeface="Tw Cen MT" panose="020B0602020104020603" pitchFamily="34" charset="77"/>
              </a:rPr>
              <a:t>)</a:t>
            </a:r>
          </a:p>
        </p:txBody>
      </p:sp>
    </p:spTree>
    <p:extLst>
      <p:ext uri="{BB962C8B-B14F-4D97-AF65-F5344CB8AC3E}">
        <p14:creationId xmlns:p14="http://schemas.microsoft.com/office/powerpoint/2010/main" val="109183787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Benefits and Drawbacks of Statistical Forecasts</a:t>
            </a:r>
          </a:p>
        </p:txBody>
      </p:sp>
      <p:grpSp>
        <p:nvGrpSpPr>
          <p:cNvPr id="11" name="Group 10">
            <a:extLst>
              <a:ext uri="{FF2B5EF4-FFF2-40B4-BE49-F238E27FC236}">
                <a16:creationId xmlns:a16="http://schemas.microsoft.com/office/drawing/2014/main" id="{D7E6D57A-0195-7249-88EE-F3778D9BFF7A}"/>
              </a:ext>
            </a:extLst>
          </p:cNvPr>
          <p:cNvGrpSpPr/>
          <p:nvPr/>
        </p:nvGrpSpPr>
        <p:grpSpPr>
          <a:xfrm>
            <a:off x="228600" y="1828800"/>
            <a:ext cx="8458200" cy="3961388"/>
            <a:chOff x="228600" y="1828800"/>
            <a:chExt cx="8458200" cy="3961388"/>
          </a:xfrm>
        </p:grpSpPr>
        <p:sp>
          <p:nvSpPr>
            <p:cNvPr id="12" name="TextBox 8">
              <a:extLst>
                <a:ext uri="{FF2B5EF4-FFF2-40B4-BE49-F238E27FC236}">
                  <a16:creationId xmlns:a16="http://schemas.microsoft.com/office/drawing/2014/main" id="{7BDA1707-F154-4941-ABC2-D20F8BE146A0}"/>
                </a:ext>
              </a:extLst>
            </p:cNvPr>
            <p:cNvSpPr txBox="1">
              <a:spLocks noChangeArrowheads="1"/>
            </p:cNvSpPr>
            <p:nvPr/>
          </p:nvSpPr>
          <p:spPr bwMode="auto">
            <a:xfrm>
              <a:off x="6096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Benefits</a:t>
              </a:r>
            </a:p>
          </p:txBody>
        </p:sp>
        <p:sp>
          <p:nvSpPr>
            <p:cNvPr id="13" name="TextBox 8">
              <a:extLst>
                <a:ext uri="{FF2B5EF4-FFF2-40B4-BE49-F238E27FC236}">
                  <a16:creationId xmlns:a16="http://schemas.microsoft.com/office/drawing/2014/main" id="{00198FC5-10F6-BD42-A139-254986C0F48F}"/>
                </a:ext>
              </a:extLst>
            </p:cNvPr>
            <p:cNvSpPr txBox="1">
              <a:spLocks noChangeArrowheads="1"/>
            </p:cNvSpPr>
            <p:nvPr/>
          </p:nvSpPr>
          <p:spPr bwMode="auto">
            <a:xfrm>
              <a:off x="45720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Drawbacks</a:t>
              </a:r>
            </a:p>
          </p:txBody>
        </p:sp>
        <p:sp>
          <p:nvSpPr>
            <p:cNvPr id="14" name="TextBox 8">
              <a:extLst>
                <a:ext uri="{FF2B5EF4-FFF2-40B4-BE49-F238E27FC236}">
                  <a16:creationId xmlns:a16="http://schemas.microsoft.com/office/drawing/2014/main" id="{C4DF6881-6291-E546-9B81-15FC5C4935CC}"/>
                </a:ext>
              </a:extLst>
            </p:cNvPr>
            <p:cNvSpPr txBox="1">
              <a:spLocks noChangeArrowheads="1"/>
            </p:cNvSpPr>
            <p:nvPr/>
          </p:nvSpPr>
          <p:spPr bwMode="auto">
            <a:xfrm>
              <a:off x="228600" y="2819400"/>
              <a:ext cx="4114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Can be used with actual realizations of weather/climate</a:t>
              </a:r>
            </a:p>
            <a:p>
              <a:pPr>
                <a:spcBef>
                  <a:spcPct val="0"/>
                </a:spcBef>
                <a:buFont typeface="Wingdings" pitchFamily="2" charset="2"/>
                <a:buChar char="§"/>
              </a:pPr>
              <a:r>
                <a:rPr lang="en-US" altLang="en-US" sz="2400" dirty="0">
                  <a:latin typeface="Tw Cen MT" panose="020B0602020104020603" pitchFamily="34" charset="77"/>
                </a:rPr>
                <a:t>Capable of making very specific forecasts</a:t>
              </a:r>
            </a:p>
          </p:txBody>
        </p:sp>
        <p:sp>
          <p:nvSpPr>
            <p:cNvPr id="15" name="TextBox 8">
              <a:extLst>
                <a:ext uri="{FF2B5EF4-FFF2-40B4-BE49-F238E27FC236}">
                  <a16:creationId xmlns:a16="http://schemas.microsoft.com/office/drawing/2014/main" id="{54DC1621-3C45-5B4F-9AC3-E099B1C026FE}"/>
                </a:ext>
              </a:extLst>
            </p:cNvPr>
            <p:cNvSpPr txBox="1">
              <a:spLocks noChangeArrowheads="1"/>
            </p:cNvSpPr>
            <p:nvPr/>
          </p:nvSpPr>
          <p:spPr bwMode="auto">
            <a:xfrm>
              <a:off x="4572000" y="2743200"/>
              <a:ext cx="41148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Not based upon physical laws</a:t>
              </a:r>
            </a:p>
            <a:p>
              <a:pPr>
                <a:spcBef>
                  <a:spcPct val="0"/>
                </a:spcBef>
                <a:buFont typeface="Wingdings" pitchFamily="2" charset="2"/>
                <a:buChar char="§"/>
              </a:pPr>
              <a:r>
                <a:rPr lang="en-US" altLang="en-US" sz="2400" dirty="0">
                  <a:latin typeface="Tw Cen MT" panose="020B0602020104020603" pitchFamily="34" charset="77"/>
                </a:rPr>
                <a:t>Only useful when the relationships are strong between variables</a:t>
              </a:r>
            </a:p>
            <a:p>
              <a:pPr>
                <a:spcBef>
                  <a:spcPct val="0"/>
                </a:spcBef>
                <a:buFont typeface="Wingdings" pitchFamily="2" charset="2"/>
                <a:buChar char="§"/>
              </a:pPr>
              <a:r>
                <a:rPr lang="en-US" altLang="en-US" sz="2400" dirty="0">
                  <a:latin typeface="Tw Cen MT" panose="020B0602020104020603" pitchFamily="34" charset="77"/>
                </a:rPr>
                <a:t>Does not account for factors other than a subset of </a:t>
              </a:r>
              <a:r>
                <a:rPr lang="en-US" altLang="en-US" sz="2400" dirty="0" err="1">
                  <a:latin typeface="Tw Cen MT" panose="020B0602020104020603" pitchFamily="34" charset="77"/>
                </a:rPr>
                <a:t>predictands</a:t>
              </a:r>
              <a:endParaRPr lang="en-US" altLang="en-US" sz="2400" dirty="0">
                <a:latin typeface="Tw Cen MT" panose="020B0602020104020603" pitchFamily="34" charset="77"/>
              </a:endParaRPr>
            </a:p>
          </p:txBody>
        </p:sp>
      </p:grpSp>
    </p:spTree>
    <p:extLst>
      <p:ext uri="{BB962C8B-B14F-4D97-AF65-F5344CB8AC3E}">
        <p14:creationId xmlns:p14="http://schemas.microsoft.com/office/powerpoint/2010/main" val="97303213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8E3BF-CC0C-1B46-919F-7593BDED6B13}"/>
              </a:ext>
            </a:extLst>
          </p:cNvPr>
          <p:cNvSpPr txBox="1">
            <a:spLocks/>
          </p:cNvSpPr>
          <p:nvPr/>
        </p:nvSpPr>
        <p:spPr bwMode="auto">
          <a:xfrm>
            <a:off x="457200" y="1219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Outline</a:t>
            </a:r>
          </a:p>
        </p:txBody>
      </p:sp>
      <p:sp>
        <p:nvSpPr>
          <p:cNvPr id="9219" name="Slide Number Placeholder 11">
            <a:extLst>
              <a:ext uri="{FF2B5EF4-FFF2-40B4-BE49-F238E27FC236}">
                <a16:creationId xmlns:a16="http://schemas.microsoft.com/office/drawing/2014/main" id="{3A9E0E63-8D84-7B4F-89AB-156E10AB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2A36B2-44F9-F84B-A4E2-AF37FA86199F}" type="slidenum">
              <a:rPr lang="en-US" altLang="en-US" sz="1200" smtClean="0">
                <a:solidFill>
                  <a:srgbClr val="898989"/>
                </a:solidFill>
              </a:rPr>
              <a:pPr>
                <a:spcBef>
                  <a:spcPct val="0"/>
                </a:spcBef>
                <a:buFontTx/>
                <a:buNone/>
              </a:pPr>
              <a:t>83</a:t>
            </a:fld>
            <a:endParaRPr lang="en-US" altLang="en-US" sz="1200">
              <a:solidFill>
                <a:srgbClr val="898989"/>
              </a:solidFill>
            </a:endParaRPr>
          </a:p>
        </p:txBody>
      </p:sp>
      <p:sp>
        <p:nvSpPr>
          <p:cNvPr id="5" name="Content Placeholder 2">
            <a:extLst>
              <a:ext uri="{FF2B5EF4-FFF2-40B4-BE49-F238E27FC236}">
                <a16:creationId xmlns:a16="http://schemas.microsoft.com/office/drawing/2014/main" id="{251C3FEC-38FE-6B4D-A6E9-36BCF2F3B834}"/>
              </a:ext>
            </a:extLst>
          </p:cNvPr>
          <p:cNvSpPr txBox="1">
            <a:spLocks/>
          </p:cNvSpPr>
          <p:nvPr/>
        </p:nvSpPr>
        <p:spPr>
          <a:xfrm>
            <a:off x="1219200" y="2286000"/>
            <a:ext cx="7391400" cy="3840480"/>
          </a:xfrm>
          <a:prstGeom prst="rect">
            <a:avLst/>
          </a:prstGeom>
        </p:spPr>
        <p:txBody>
          <a:bodyPr/>
          <a:lstStyle>
            <a:lvl1pPr marL="342900" indent="-342900" algn="l" rtl="0" eaLnBrk="0" fontAlgn="base" hangingPunct="0">
              <a:spcBef>
                <a:spcPct val="20000"/>
              </a:spcBef>
              <a:spcAft>
                <a:spcPct val="0"/>
              </a:spcAft>
              <a:buClr>
                <a:schemeClr val="tx1"/>
              </a:buClr>
              <a:buSzPct val="15000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SzPct val="150000"/>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SzPct val="150000"/>
              <a:buChar char="·"/>
              <a:defRPr b="1">
                <a:solidFill>
                  <a:schemeClr val="tx1"/>
                </a:solidFill>
                <a:latin typeface="+mn-lt"/>
              </a:defRPr>
            </a:lvl5pPr>
            <a:lvl6pPr marL="2514600" indent="-228600" algn="l" rtl="0" eaLnBrk="0" fontAlgn="base" hangingPunct="0">
              <a:spcBef>
                <a:spcPct val="20000"/>
              </a:spcBef>
              <a:spcAft>
                <a:spcPct val="0"/>
              </a:spcAft>
              <a:buClr>
                <a:schemeClr val="tx1"/>
              </a:buClr>
              <a:buSzPct val="150000"/>
              <a:buChar char="·"/>
              <a:defRPr b="1">
                <a:solidFill>
                  <a:schemeClr val="tx1"/>
                </a:solidFill>
                <a:latin typeface="+mn-lt"/>
              </a:defRPr>
            </a:lvl6pPr>
            <a:lvl7pPr marL="2971800" indent="-228600" algn="l" rtl="0" eaLnBrk="0" fontAlgn="base" hangingPunct="0">
              <a:spcBef>
                <a:spcPct val="20000"/>
              </a:spcBef>
              <a:spcAft>
                <a:spcPct val="0"/>
              </a:spcAft>
              <a:buClr>
                <a:schemeClr val="tx1"/>
              </a:buClr>
              <a:buSzPct val="150000"/>
              <a:buChar char="·"/>
              <a:defRPr b="1">
                <a:solidFill>
                  <a:schemeClr val="tx1"/>
                </a:solidFill>
                <a:latin typeface="+mn-lt"/>
              </a:defRPr>
            </a:lvl7pPr>
            <a:lvl8pPr marL="3429000" indent="-228600" algn="l" rtl="0" eaLnBrk="0" fontAlgn="base" hangingPunct="0">
              <a:spcBef>
                <a:spcPct val="20000"/>
              </a:spcBef>
              <a:spcAft>
                <a:spcPct val="0"/>
              </a:spcAft>
              <a:buClr>
                <a:schemeClr val="tx1"/>
              </a:buClr>
              <a:buSzPct val="150000"/>
              <a:buChar char="·"/>
              <a:defRPr b="1">
                <a:solidFill>
                  <a:schemeClr val="tx1"/>
                </a:solidFill>
                <a:latin typeface="+mn-lt"/>
              </a:defRPr>
            </a:lvl8pPr>
            <a:lvl9pPr marL="3886200" indent="-228600" algn="l" rtl="0" eaLnBrk="0" fontAlgn="base" hangingPunct="0">
              <a:spcBef>
                <a:spcPct val="20000"/>
              </a:spcBef>
              <a:spcAft>
                <a:spcPct val="0"/>
              </a:spcAft>
              <a:buClr>
                <a:schemeClr val="tx1"/>
              </a:buClr>
              <a:buSzPct val="150000"/>
              <a:buChar char="·"/>
              <a:defRPr b="1">
                <a:solidFill>
                  <a:schemeClr val="tx1"/>
                </a:solidFill>
                <a:latin typeface="+mn-lt"/>
              </a:defRPr>
            </a:lvl9pPr>
          </a:lstStyle>
          <a:p>
            <a:pPr>
              <a:spcBef>
                <a:spcPct val="0"/>
              </a:spcBef>
              <a:spcAft>
                <a:spcPts val="1200"/>
              </a:spcAft>
              <a:buFont typeface="Wingdings" pitchFamily="2" charset="2"/>
              <a:buChar char="§"/>
            </a:pPr>
            <a:r>
              <a:rPr lang="en-US" altLang="en-US" sz="2400" kern="0" dirty="0">
                <a:latin typeface="Tw Cen MT" panose="020B0602020104020603" pitchFamily="34" charset="77"/>
              </a:rPr>
              <a:t>How forecasts are communicated:</a:t>
            </a:r>
          </a:p>
          <a:p>
            <a:pPr lvl="1">
              <a:spcBef>
                <a:spcPct val="0"/>
              </a:spcBef>
              <a:spcAft>
                <a:spcPts val="1200"/>
              </a:spcAft>
            </a:pPr>
            <a:r>
              <a:rPr lang="en-US" altLang="en-US" kern="0" dirty="0">
                <a:latin typeface="Tw Cen MT" panose="020B0602020104020603" pitchFamily="34" charset="77"/>
              </a:rPr>
              <a:t>Probabilistic vs. Categorical</a:t>
            </a:r>
          </a:p>
          <a:p>
            <a:pPr>
              <a:spcBef>
                <a:spcPct val="0"/>
              </a:spcBef>
              <a:spcAft>
                <a:spcPts val="1200"/>
              </a:spcAft>
              <a:buFont typeface="Wingdings" pitchFamily="2" charset="2"/>
              <a:buChar char="§"/>
            </a:pPr>
            <a:r>
              <a:rPr lang="en-US" altLang="en-US" sz="2400" kern="0" dirty="0">
                <a:latin typeface="Tw Cen MT" panose="020B0602020104020603" pitchFamily="34" charset="77"/>
              </a:rPr>
              <a:t>Types of Forecasts: </a:t>
            </a:r>
          </a:p>
          <a:p>
            <a:pPr lvl="1">
              <a:spcBef>
                <a:spcPct val="0"/>
              </a:spcBef>
              <a:spcAft>
                <a:spcPts val="1200"/>
              </a:spcAft>
            </a:pPr>
            <a:r>
              <a:rPr lang="en-US" altLang="en-US" kern="0" dirty="0">
                <a:latin typeface="Tw Cen MT" panose="020B0602020104020603" pitchFamily="34" charset="77"/>
              </a:rPr>
              <a:t>Dynamical</a:t>
            </a:r>
          </a:p>
          <a:p>
            <a:pPr lvl="1">
              <a:spcBef>
                <a:spcPct val="0"/>
              </a:spcBef>
              <a:spcAft>
                <a:spcPts val="1200"/>
              </a:spcAft>
            </a:pPr>
            <a:r>
              <a:rPr lang="en-US" altLang="en-US" kern="0" dirty="0">
                <a:latin typeface="Tw Cen MT" panose="020B0602020104020603" pitchFamily="34" charset="77"/>
              </a:rPr>
              <a:t>Statistical</a:t>
            </a:r>
          </a:p>
          <a:p>
            <a:pPr lvl="1">
              <a:spcBef>
                <a:spcPct val="0"/>
              </a:spcBef>
              <a:spcAft>
                <a:spcPts val="1200"/>
              </a:spcAft>
            </a:pPr>
            <a:r>
              <a:rPr lang="en-US" altLang="en-US" kern="0" dirty="0">
                <a:solidFill>
                  <a:srgbClr val="FF0000"/>
                </a:solidFill>
                <a:latin typeface="Tw Cen MT" panose="020B0602020104020603" pitchFamily="34" charset="77"/>
              </a:rPr>
              <a:t>Analogue</a:t>
            </a:r>
          </a:p>
          <a:p>
            <a:pPr lvl="1">
              <a:spcBef>
                <a:spcPct val="0"/>
              </a:spcBef>
              <a:spcAft>
                <a:spcPts val="1200"/>
              </a:spcAft>
            </a:pPr>
            <a:r>
              <a:rPr lang="en-US" altLang="en-US" kern="0" dirty="0">
                <a:latin typeface="Tw Cen MT" panose="020B0602020104020603" pitchFamily="34" charset="77"/>
              </a:rPr>
              <a:t>Ensemble</a:t>
            </a:r>
          </a:p>
        </p:txBody>
      </p:sp>
    </p:spTree>
    <p:extLst>
      <p:ext uri="{BB962C8B-B14F-4D97-AF65-F5344CB8AC3E}">
        <p14:creationId xmlns:p14="http://schemas.microsoft.com/office/powerpoint/2010/main" val="341158794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Analogue Forecast Example</a:t>
            </a:r>
          </a:p>
        </p:txBody>
      </p:sp>
      <p:sp>
        <p:nvSpPr>
          <p:cNvPr id="6" name="TextBox 8">
            <a:extLst>
              <a:ext uri="{FF2B5EF4-FFF2-40B4-BE49-F238E27FC236}">
                <a16:creationId xmlns:a16="http://schemas.microsoft.com/office/drawing/2014/main" id="{C98048C4-0498-154D-B5D8-D876AF7EB3CE}"/>
              </a:ext>
            </a:extLst>
          </p:cNvPr>
          <p:cNvSpPr txBox="1">
            <a:spLocks noChangeArrowheads="1"/>
          </p:cNvSpPr>
          <p:nvPr/>
        </p:nvSpPr>
        <p:spPr bwMode="auto">
          <a:xfrm>
            <a:off x="609600" y="1447800"/>
            <a:ext cx="7924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200" dirty="0">
                <a:latin typeface="Tw Cen MT" panose="020B0602020104020603" pitchFamily="34" charset="77"/>
              </a:rPr>
              <a:t>Predict rainfall over Afghanistan During February-April w/ La Nina by Using Previous La Nina Seasons as Guidance</a:t>
            </a:r>
          </a:p>
        </p:txBody>
      </p:sp>
      <p:grpSp>
        <p:nvGrpSpPr>
          <p:cNvPr id="7" name="Group 6">
            <a:extLst>
              <a:ext uri="{FF2B5EF4-FFF2-40B4-BE49-F238E27FC236}">
                <a16:creationId xmlns:a16="http://schemas.microsoft.com/office/drawing/2014/main" id="{6CD15D35-3197-5C4B-BBA5-4589C71712C1}"/>
              </a:ext>
            </a:extLst>
          </p:cNvPr>
          <p:cNvGrpSpPr/>
          <p:nvPr/>
        </p:nvGrpSpPr>
        <p:grpSpPr>
          <a:xfrm>
            <a:off x="345823" y="2428342"/>
            <a:ext cx="4846984" cy="4429658"/>
            <a:chOff x="345823" y="2428342"/>
            <a:chExt cx="4846984" cy="4429658"/>
          </a:xfrm>
        </p:grpSpPr>
        <p:pic>
          <p:nvPicPr>
            <p:cNvPr id="10" name="Picture 9">
              <a:extLst>
                <a:ext uri="{FF2B5EF4-FFF2-40B4-BE49-F238E27FC236}">
                  <a16:creationId xmlns:a16="http://schemas.microsoft.com/office/drawing/2014/main" id="{901C2AC1-6F02-7646-8500-4FA35F097B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426" y="2428342"/>
              <a:ext cx="2286000" cy="2152553"/>
            </a:xfrm>
            <a:prstGeom prst="rect">
              <a:avLst/>
            </a:prstGeom>
          </p:spPr>
        </p:pic>
        <p:pic>
          <p:nvPicPr>
            <p:cNvPr id="11" name="Picture 10">
              <a:extLst>
                <a:ext uri="{FF2B5EF4-FFF2-40B4-BE49-F238E27FC236}">
                  <a16:creationId xmlns:a16="http://schemas.microsoft.com/office/drawing/2014/main" id="{4FF073C5-EFB9-1C4E-ABAB-1355BFF5C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5600" y="2428342"/>
              <a:ext cx="2286000" cy="2152553"/>
            </a:xfrm>
            <a:prstGeom prst="rect">
              <a:avLst/>
            </a:prstGeom>
          </p:spPr>
        </p:pic>
        <p:pic>
          <p:nvPicPr>
            <p:cNvPr id="12" name="Picture 11">
              <a:extLst>
                <a:ext uri="{FF2B5EF4-FFF2-40B4-BE49-F238E27FC236}">
                  <a16:creationId xmlns:a16="http://schemas.microsoft.com/office/drawing/2014/main" id="{377EA826-1AC7-4043-9DED-972B864A47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823" y="4694895"/>
              <a:ext cx="2297206" cy="2163105"/>
            </a:xfrm>
            <a:prstGeom prst="rect">
              <a:avLst/>
            </a:prstGeom>
          </p:spPr>
        </p:pic>
        <p:pic>
          <p:nvPicPr>
            <p:cNvPr id="13" name="Picture 12">
              <a:extLst>
                <a:ext uri="{FF2B5EF4-FFF2-40B4-BE49-F238E27FC236}">
                  <a16:creationId xmlns:a16="http://schemas.microsoft.com/office/drawing/2014/main" id="{42190310-3F3C-E041-89E6-4AF5963541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600" y="4694894"/>
              <a:ext cx="2297207" cy="2163106"/>
            </a:xfrm>
            <a:prstGeom prst="rect">
              <a:avLst/>
            </a:prstGeom>
          </p:spPr>
        </p:pic>
      </p:grpSp>
      <p:sp>
        <p:nvSpPr>
          <p:cNvPr id="14" name="TextBox 8">
            <a:extLst>
              <a:ext uri="{FF2B5EF4-FFF2-40B4-BE49-F238E27FC236}">
                <a16:creationId xmlns:a16="http://schemas.microsoft.com/office/drawing/2014/main" id="{AE33C164-B9CB-1F42-B62F-E70E497B31F4}"/>
              </a:ext>
            </a:extLst>
          </p:cNvPr>
          <p:cNvSpPr txBox="1">
            <a:spLocks noChangeArrowheads="1"/>
          </p:cNvSpPr>
          <p:nvPr/>
        </p:nvSpPr>
        <p:spPr bwMode="auto">
          <a:xfrm>
            <a:off x="5445378" y="2514600"/>
            <a:ext cx="33528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200" dirty="0">
                <a:latin typeface="Tw Cen MT" panose="020B0602020104020603" pitchFamily="34" charset="77"/>
              </a:rPr>
              <a:t>Select representative La Nina seasons</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Our forecast is for below average precipitation</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We do, however, recognize that this does not happen 100% of the time</a:t>
            </a:r>
          </a:p>
        </p:txBody>
      </p:sp>
    </p:spTree>
    <p:extLst>
      <p:ext uri="{BB962C8B-B14F-4D97-AF65-F5344CB8AC3E}">
        <p14:creationId xmlns:p14="http://schemas.microsoft.com/office/powerpoint/2010/main" val="4040556589"/>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Benefits and Drawbacks of Analogue Forecasts</a:t>
            </a:r>
          </a:p>
        </p:txBody>
      </p:sp>
      <p:grpSp>
        <p:nvGrpSpPr>
          <p:cNvPr id="11" name="Group 10">
            <a:extLst>
              <a:ext uri="{FF2B5EF4-FFF2-40B4-BE49-F238E27FC236}">
                <a16:creationId xmlns:a16="http://schemas.microsoft.com/office/drawing/2014/main" id="{D7E6D57A-0195-7249-88EE-F3778D9BFF7A}"/>
              </a:ext>
            </a:extLst>
          </p:cNvPr>
          <p:cNvGrpSpPr/>
          <p:nvPr/>
        </p:nvGrpSpPr>
        <p:grpSpPr>
          <a:xfrm>
            <a:off x="609600" y="1828800"/>
            <a:ext cx="7924800" cy="461963"/>
            <a:chOff x="609600" y="1828800"/>
            <a:chExt cx="7924800" cy="461963"/>
          </a:xfrm>
        </p:grpSpPr>
        <p:sp>
          <p:nvSpPr>
            <p:cNvPr id="12" name="TextBox 8">
              <a:extLst>
                <a:ext uri="{FF2B5EF4-FFF2-40B4-BE49-F238E27FC236}">
                  <a16:creationId xmlns:a16="http://schemas.microsoft.com/office/drawing/2014/main" id="{7BDA1707-F154-4941-ABC2-D20F8BE146A0}"/>
                </a:ext>
              </a:extLst>
            </p:cNvPr>
            <p:cNvSpPr txBox="1">
              <a:spLocks noChangeArrowheads="1"/>
            </p:cNvSpPr>
            <p:nvPr/>
          </p:nvSpPr>
          <p:spPr bwMode="auto">
            <a:xfrm>
              <a:off x="6096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Benefits</a:t>
              </a:r>
            </a:p>
          </p:txBody>
        </p:sp>
        <p:sp>
          <p:nvSpPr>
            <p:cNvPr id="13" name="TextBox 8">
              <a:extLst>
                <a:ext uri="{FF2B5EF4-FFF2-40B4-BE49-F238E27FC236}">
                  <a16:creationId xmlns:a16="http://schemas.microsoft.com/office/drawing/2014/main" id="{00198FC5-10F6-BD42-A139-254986C0F48F}"/>
                </a:ext>
              </a:extLst>
            </p:cNvPr>
            <p:cNvSpPr txBox="1">
              <a:spLocks noChangeArrowheads="1"/>
            </p:cNvSpPr>
            <p:nvPr/>
          </p:nvSpPr>
          <p:spPr bwMode="auto">
            <a:xfrm>
              <a:off x="4572000" y="1828800"/>
              <a:ext cx="396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400" b="1" dirty="0">
                  <a:latin typeface="Tw Cen MT" panose="020B0602020104020603" pitchFamily="34" charset="77"/>
                </a:rPr>
                <a:t>Drawbacks</a:t>
              </a:r>
            </a:p>
          </p:txBody>
        </p:sp>
      </p:grpSp>
      <p:sp>
        <p:nvSpPr>
          <p:cNvPr id="8" name="TextBox 8">
            <a:extLst>
              <a:ext uri="{FF2B5EF4-FFF2-40B4-BE49-F238E27FC236}">
                <a16:creationId xmlns:a16="http://schemas.microsoft.com/office/drawing/2014/main" id="{F7853137-467E-F449-BB45-46A1B5441C96}"/>
              </a:ext>
            </a:extLst>
          </p:cNvPr>
          <p:cNvSpPr txBox="1">
            <a:spLocks noChangeArrowheads="1"/>
          </p:cNvSpPr>
          <p:nvPr/>
        </p:nvSpPr>
        <p:spPr bwMode="auto">
          <a:xfrm>
            <a:off x="228600" y="2819400"/>
            <a:ext cx="411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Focuses on actual realizations of the weather/climate</a:t>
            </a:r>
          </a:p>
          <a:p>
            <a:pPr>
              <a:spcBef>
                <a:spcPct val="0"/>
              </a:spcBef>
              <a:buFont typeface="Wingdings" pitchFamily="2" charset="2"/>
              <a:buChar char="§"/>
            </a:pPr>
            <a:r>
              <a:rPr lang="en-US" altLang="en-US" sz="2400" dirty="0">
                <a:latin typeface="Tw Cen MT" panose="020B0602020104020603" pitchFamily="34" charset="77"/>
              </a:rPr>
              <a:t>Capable of making very specific forecasts</a:t>
            </a:r>
          </a:p>
        </p:txBody>
      </p:sp>
      <p:sp>
        <p:nvSpPr>
          <p:cNvPr id="9" name="TextBox 8">
            <a:extLst>
              <a:ext uri="{FF2B5EF4-FFF2-40B4-BE49-F238E27FC236}">
                <a16:creationId xmlns:a16="http://schemas.microsoft.com/office/drawing/2014/main" id="{91906582-F0C6-A24B-B4B1-59AF8083E8AF}"/>
              </a:ext>
            </a:extLst>
          </p:cNvPr>
          <p:cNvSpPr txBox="1">
            <a:spLocks noChangeArrowheads="1"/>
          </p:cNvSpPr>
          <p:nvPr/>
        </p:nvSpPr>
        <p:spPr bwMode="auto">
          <a:xfrm>
            <a:off x="4581600" y="2819400"/>
            <a:ext cx="411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400" dirty="0">
                <a:latin typeface="Tw Cen MT" panose="020B0602020104020603" pitchFamily="34" charset="77"/>
              </a:rPr>
              <a:t>Does not account for factors other than a subset of characteristics</a:t>
            </a:r>
          </a:p>
        </p:txBody>
      </p:sp>
    </p:spTree>
    <p:extLst>
      <p:ext uri="{BB962C8B-B14F-4D97-AF65-F5344CB8AC3E}">
        <p14:creationId xmlns:p14="http://schemas.microsoft.com/office/powerpoint/2010/main" val="327812094"/>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B8E3BF-CC0C-1B46-919F-7593BDED6B13}"/>
              </a:ext>
            </a:extLst>
          </p:cNvPr>
          <p:cNvSpPr txBox="1">
            <a:spLocks/>
          </p:cNvSpPr>
          <p:nvPr/>
        </p:nvSpPr>
        <p:spPr bwMode="auto">
          <a:xfrm>
            <a:off x="457200" y="1219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ea typeface="+mj-ea"/>
                <a:cs typeface="+mj-cs"/>
              </a:rPr>
              <a:t>Outline</a:t>
            </a:r>
          </a:p>
        </p:txBody>
      </p:sp>
      <p:sp>
        <p:nvSpPr>
          <p:cNvPr id="9219" name="Slide Number Placeholder 11">
            <a:extLst>
              <a:ext uri="{FF2B5EF4-FFF2-40B4-BE49-F238E27FC236}">
                <a16:creationId xmlns:a16="http://schemas.microsoft.com/office/drawing/2014/main" id="{3A9E0E63-8D84-7B4F-89AB-156E10AB424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AA2A36B2-44F9-F84B-A4E2-AF37FA86199F}" type="slidenum">
              <a:rPr lang="en-US" altLang="en-US" sz="1200" smtClean="0">
                <a:solidFill>
                  <a:srgbClr val="898989"/>
                </a:solidFill>
              </a:rPr>
              <a:pPr>
                <a:spcBef>
                  <a:spcPct val="0"/>
                </a:spcBef>
                <a:buFontTx/>
                <a:buNone/>
              </a:pPr>
              <a:t>86</a:t>
            </a:fld>
            <a:endParaRPr lang="en-US" altLang="en-US" sz="1200">
              <a:solidFill>
                <a:srgbClr val="898989"/>
              </a:solidFill>
            </a:endParaRPr>
          </a:p>
        </p:txBody>
      </p:sp>
      <p:sp>
        <p:nvSpPr>
          <p:cNvPr id="5" name="Content Placeholder 2">
            <a:extLst>
              <a:ext uri="{FF2B5EF4-FFF2-40B4-BE49-F238E27FC236}">
                <a16:creationId xmlns:a16="http://schemas.microsoft.com/office/drawing/2014/main" id="{251C3FEC-38FE-6B4D-A6E9-36BCF2F3B834}"/>
              </a:ext>
            </a:extLst>
          </p:cNvPr>
          <p:cNvSpPr txBox="1">
            <a:spLocks/>
          </p:cNvSpPr>
          <p:nvPr/>
        </p:nvSpPr>
        <p:spPr>
          <a:xfrm>
            <a:off x="1219200" y="2286000"/>
            <a:ext cx="7391400" cy="3840480"/>
          </a:xfrm>
          <a:prstGeom prst="rect">
            <a:avLst/>
          </a:prstGeom>
        </p:spPr>
        <p:txBody>
          <a:bodyPr/>
          <a:lstStyle>
            <a:lvl1pPr marL="342900" indent="-342900" algn="l" rtl="0" eaLnBrk="0" fontAlgn="base" hangingPunct="0">
              <a:spcBef>
                <a:spcPct val="20000"/>
              </a:spcBef>
              <a:spcAft>
                <a:spcPct val="0"/>
              </a:spcAft>
              <a:buClr>
                <a:schemeClr val="tx1"/>
              </a:buClr>
              <a:buSzPct val="150000"/>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50000"/>
              <a:buChar char="·"/>
              <a:defRPr sz="2400" b="1">
                <a:solidFill>
                  <a:schemeClr val="tx1"/>
                </a:solidFill>
                <a:latin typeface="+mn-lt"/>
              </a:defRPr>
            </a:lvl2pPr>
            <a:lvl3pPr marL="1143000" indent="-228600" algn="l" rtl="0" eaLnBrk="0" fontAlgn="base" hangingPunct="0">
              <a:spcBef>
                <a:spcPct val="20000"/>
              </a:spcBef>
              <a:spcAft>
                <a:spcPct val="0"/>
              </a:spcAft>
              <a:buClr>
                <a:schemeClr val="tx1"/>
              </a:buClr>
              <a:buSzPct val="150000"/>
              <a:buChar char="·"/>
              <a:defRPr sz="2000" b="1">
                <a:solidFill>
                  <a:schemeClr val="tx1"/>
                </a:solidFill>
                <a:latin typeface="+mn-lt"/>
              </a:defRPr>
            </a:lvl3pPr>
            <a:lvl4pPr marL="1600200" indent="-228600" algn="l" rtl="0" eaLnBrk="0" fontAlgn="base" hangingPunct="0">
              <a:spcBef>
                <a:spcPct val="20000"/>
              </a:spcBef>
              <a:spcAft>
                <a:spcPct val="0"/>
              </a:spcAft>
              <a:buClr>
                <a:schemeClr val="tx1"/>
              </a:buClr>
              <a:buSzPct val="150000"/>
              <a:buChar char="·"/>
              <a:defRPr b="1">
                <a:solidFill>
                  <a:schemeClr val="tx1"/>
                </a:solidFill>
                <a:latin typeface="+mn-lt"/>
              </a:defRPr>
            </a:lvl4pPr>
            <a:lvl5pPr marL="2057400" indent="-228600" algn="l" rtl="0" eaLnBrk="0" fontAlgn="base" hangingPunct="0">
              <a:spcBef>
                <a:spcPct val="20000"/>
              </a:spcBef>
              <a:spcAft>
                <a:spcPct val="0"/>
              </a:spcAft>
              <a:buClr>
                <a:schemeClr val="tx1"/>
              </a:buClr>
              <a:buSzPct val="150000"/>
              <a:buChar char="·"/>
              <a:defRPr b="1">
                <a:solidFill>
                  <a:schemeClr val="tx1"/>
                </a:solidFill>
                <a:latin typeface="+mn-lt"/>
              </a:defRPr>
            </a:lvl5pPr>
            <a:lvl6pPr marL="2514600" indent="-228600" algn="l" rtl="0" eaLnBrk="0" fontAlgn="base" hangingPunct="0">
              <a:spcBef>
                <a:spcPct val="20000"/>
              </a:spcBef>
              <a:spcAft>
                <a:spcPct val="0"/>
              </a:spcAft>
              <a:buClr>
                <a:schemeClr val="tx1"/>
              </a:buClr>
              <a:buSzPct val="150000"/>
              <a:buChar char="·"/>
              <a:defRPr b="1">
                <a:solidFill>
                  <a:schemeClr val="tx1"/>
                </a:solidFill>
                <a:latin typeface="+mn-lt"/>
              </a:defRPr>
            </a:lvl6pPr>
            <a:lvl7pPr marL="2971800" indent="-228600" algn="l" rtl="0" eaLnBrk="0" fontAlgn="base" hangingPunct="0">
              <a:spcBef>
                <a:spcPct val="20000"/>
              </a:spcBef>
              <a:spcAft>
                <a:spcPct val="0"/>
              </a:spcAft>
              <a:buClr>
                <a:schemeClr val="tx1"/>
              </a:buClr>
              <a:buSzPct val="150000"/>
              <a:buChar char="·"/>
              <a:defRPr b="1">
                <a:solidFill>
                  <a:schemeClr val="tx1"/>
                </a:solidFill>
                <a:latin typeface="+mn-lt"/>
              </a:defRPr>
            </a:lvl7pPr>
            <a:lvl8pPr marL="3429000" indent="-228600" algn="l" rtl="0" eaLnBrk="0" fontAlgn="base" hangingPunct="0">
              <a:spcBef>
                <a:spcPct val="20000"/>
              </a:spcBef>
              <a:spcAft>
                <a:spcPct val="0"/>
              </a:spcAft>
              <a:buClr>
                <a:schemeClr val="tx1"/>
              </a:buClr>
              <a:buSzPct val="150000"/>
              <a:buChar char="·"/>
              <a:defRPr b="1">
                <a:solidFill>
                  <a:schemeClr val="tx1"/>
                </a:solidFill>
                <a:latin typeface="+mn-lt"/>
              </a:defRPr>
            </a:lvl8pPr>
            <a:lvl9pPr marL="3886200" indent="-228600" algn="l" rtl="0" eaLnBrk="0" fontAlgn="base" hangingPunct="0">
              <a:spcBef>
                <a:spcPct val="20000"/>
              </a:spcBef>
              <a:spcAft>
                <a:spcPct val="0"/>
              </a:spcAft>
              <a:buClr>
                <a:schemeClr val="tx1"/>
              </a:buClr>
              <a:buSzPct val="150000"/>
              <a:buChar char="·"/>
              <a:defRPr b="1">
                <a:solidFill>
                  <a:schemeClr val="tx1"/>
                </a:solidFill>
                <a:latin typeface="+mn-lt"/>
              </a:defRPr>
            </a:lvl9pPr>
          </a:lstStyle>
          <a:p>
            <a:pPr>
              <a:spcBef>
                <a:spcPct val="0"/>
              </a:spcBef>
              <a:spcAft>
                <a:spcPts val="1200"/>
              </a:spcAft>
              <a:buFont typeface="Wingdings" pitchFamily="2" charset="2"/>
              <a:buChar char="§"/>
            </a:pPr>
            <a:r>
              <a:rPr lang="en-US" altLang="en-US" sz="2400" kern="0" dirty="0">
                <a:latin typeface="Tw Cen MT" panose="020B0602020104020603" pitchFamily="34" charset="77"/>
              </a:rPr>
              <a:t>How forecasts are communicated:</a:t>
            </a:r>
          </a:p>
          <a:p>
            <a:pPr lvl="1">
              <a:spcBef>
                <a:spcPct val="0"/>
              </a:spcBef>
              <a:spcAft>
                <a:spcPts val="1200"/>
              </a:spcAft>
            </a:pPr>
            <a:r>
              <a:rPr lang="en-US" altLang="en-US" kern="0" dirty="0">
                <a:latin typeface="Tw Cen MT" panose="020B0602020104020603" pitchFamily="34" charset="77"/>
              </a:rPr>
              <a:t>Probabilistic vs. Categorical</a:t>
            </a:r>
          </a:p>
          <a:p>
            <a:pPr>
              <a:spcBef>
                <a:spcPct val="0"/>
              </a:spcBef>
              <a:spcAft>
                <a:spcPts val="1200"/>
              </a:spcAft>
              <a:buFont typeface="Wingdings" pitchFamily="2" charset="2"/>
              <a:buChar char="§"/>
            </a:pPr>
            <a:r>
              <a:rPr lang="en-US" altLang="en-US" sz="2400" kern="0" dirty="0">
                <a:latin typeface="Tw Cen MT" panose="020B0602020104020603" pitchFamily="34" charset="77"/>
              </a:rPr>
              <a:t>Types of Forecasts: </a:t>
            </a:r>
          </a:p>
          <a:p>
            <a:pPr lvl="1">
              <a:spcBef>
                <a:spcPct val="0"/>
              </a:spcBef>
              <a:spcAft>
                <a:spcPts val="1200"/>
              </a:spcAft>
            </a:pPr>
            <a:r>
              <a:rPr lang="en-US" altLang="en-US" kern="0" dirty="0">
                <a:latin typeface="Tw Cen MT" panose="020B0602020104020603" pitchFamily="34" charset="77"/>
              </a:rPr>
              <a:t>Dynamical</a:t>
            </a:r>
          </a:p>
          <a:p>
            <a:pPr lvl="1">
              <a:spcBef>
                <a:spcPct val="0"/>
              </a:spcBef>
              <a:spcAft>
                <a:spcPts val="1200"/>
              </a:spcAft>
            </a:pPr>
            <a:r>
              <a:rPr lang="en-US" altLang="en-US" kern="0" dirty="0">
                <a:latin typeface="Tw Cen MT" panose="020B0602020104020603" pitchFamily="34" charset="77"/>
              </a:rPr>
              <a:t>Statistical</a:t>
            </a:r>
          </a:p>
          <a:p>
            <a:pPr lvl="1">
              <a:spcBef>
                <a:spcPct val="0"/>
              </a:spcBef>
              <a:spcAft>
                <a:spcPts val="1200"/>
              </a:spcAft>
            </a:pPr>
            <a:r>
              <a:rPr lang="en-US" altLang="en-US" kern="0" dirty="0">
                <a:latin typeface="Tw Cen MT" panose="020B0602020104020603" pitchFamily="34" charset="77"/>
              </a:rPr>
              <a:t>Analogue</a:t>
            </a:r>
          </a:p>
          <a:p>
            <a:pPr lvl="1">
              <a:spcBef>
                <a:spcPct val="0"/>
              </a:spcBef>
              <a:spcAft>
                <a:spcPts val="1200"/>
              </a:spcAft>
            </a:pPr>
            <a:r>
              <a:rPr lang="en-US" altLang="en-US" kern="0" dirty="0">
                <a:solidFill>
                  <a:srgbClr val="FF0000"/>
                </a:solidFill>
                <a:latin typeface="Tw Cen MT" panose="020B0602020104020603" pitchFamily="34" charset="77"/>
              </a:rPr>
              <a:t>Ensemble</a:t>
            </a:r>
          </a:p>
        </p:txBody>
      </p:sp>
    </p:spTree>
    <p:extLst>
      <p:ext uri="{BB962C8B-B14F-4D97-AF65-F5344CB8AC3E}">
        <p14:creationId xmlns:p14="http://schemas.microsoft.com/office/powerpoint/2010/main" val="19464458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Ensemble Forecasts 1/2</a:t>
            </a:r>
          </a:p>
        </p:txBody>
      </p:sp>
      <p:sp>
        <p:nvSpPr>
          <p:cNvPr id="10" name="TextBox 8">
            <a:extLst>
              <a:ext uri="{FF2B5EF4-FFF2-40B4-BE49-F238E27FC236}">
                <a16:creationId xmlns:a16="http://schemas.microsoft.com/office/drawing/2014/main" id="{5851BA6A-50D7-7443-92E2-6C7AEB499B1C}"/>
              </a:ext>
            </a:extLst>
          </p:cNvPr>
          <p:cNvSpPr txBox="1">
            <a:spLocks noChangeArrowheads="1"/>
          </p:cNvSpPr>
          <p:nvPr/>
        </p:nvSpPr>
        <p:spPr bwMode="auto">
          <a:xfrm>
            <a:off x="228600" y="1621760"/>
            <a:ext cx="3810000" cy="4493538"/>
          </a:xfrm>
          <a:prstGeom prst="rect">
            <a:avLst/>
          </a:prstGeom>
          <a:noFill/>
          <a:ln>
            <a:noFill/>
          </a:ln>
          <a:extLst>
            <a:ext uri="{909E8E84-426E-40dd-AFC4-6F175D3DCCD1}"/>
            <a:ext uri="{91240B29-F687-4f45-9708-019B960494DF}"/>
          </a:ex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342900" indent="-342900">
              <a:buFont typeface="Wingdings" pitchFamily="2" charset="2"/>
              <a:buChar char="§"/>
              <a:defRPr/>
            </a:pPr>
            <a:r>
              <a:rPr lang="en-US" sz="2200" dirty="0">
                <a:latin typeface="Tw Cen MT" charset="0"/>
                <a:cs typeface="Tw Cen MT" charset="0"/>
              </a:rPr>
              <a:t>Remember from before that we need observed conditions to begin running climate models</a:t>
            </a:r>
          </a:p>
          <a:p>
            <a:pPr marL="342900" indent="-342900">
              <a:buFont typeface="Wingdings" pitchFamily="2" charset="2"/>
              <a:buChar char="§"/>
              <a:defRPr/>
            </a:pPr>
            <a:r>
              <a:rPr lang="en-US" sz="2200" dirty="0">
                <a:latin typeface="Tw Cen MT" charset="0"/>
                <a:cs typeface="Tw Cen MT" charset="0"/>
              </a:rPr>
              <a:t>We do not know those observed conditions with great certainty</a:t>
            </a:r>
          </a:p>
          <a:p>
            <a:pPr marL="342900" indent="-342900">
              <a:buFont typeface="Wingdings" pitchFamily="2" charset="2"/>
              <a:buChar char="§"/>
              <a:defRPr/>
            </a:pPr>
            <a:r>
              <a:rPr lang="en-US" sz="2200" dirty="0">
                <a:latin typeface="Tw Cen MT" charset="0"/>
                <a:cs typeface="Tw Cen MT" charset="0"/>
              </a:rPr>
              <a:t>To quantify the uncertainty introduced by those observed conditions, we run models with slightly different initial conditions</a:t>
            </a:r>
          </a:p>
        </p:txBody>
      </p:sp>
      <p:pic>
        <p:nvPicPr>
          <p:cNvPr id="14" name="Content Placeholder 5" descr="chaos.eps">
            <a:extLst>
              <a:ext uri="{FF2B5EF4-FFF2-40B4-BE49-F238E27FC236}">
                <a16:creationId xmlns:a16="http://schemas.microsoft.com/office/drawing/2014/main" id="{48AE2E7F-2066-A34E-B858-401BFA233367}"/>
              </a:ext>
            </a:extLst>
          </p:cNvPr>
          <p:cNvPicPr>
            <a:picLocks noChangeAspect="1"/>
          </p:cNvPicPr>
          <p:nvPr/>
        </p:nvPicPr>
        <p:blipFill>
          <a:blip r:embed="rId3">
            <a:extLst>
              <a:ext uri="{28A0092B-C50C-407E-A947-70E740481C1C}">
                <a14:useLocalDpi xmlns:a14="http://schemas.microsoft.com/office/drawing/2010/main" val="0"/>
              </a:ext>
            </a:extLst>
          </a:blip>
          <a:srcRect l="7986" r="6979" b="5603"/>
          <a:stretch>
            <a:fillRect/>
          </a:stretch>
        </p:blipFill>
        <p:spPr bwMode="auto">
          <a:xfrm>
            <a:off x="4267200" y="2133600"/>
            <a:ext cx="4560888"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48523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EE16E3-4D19-E545-B44C-A1C9FAC98094}"/>
              </a:ext>
            </a:extLst>
          </p:cNvPr>
          <p:cNvSpPr txBox="1">
            <a:spLocks/>
          </p:cNvSpPr>
          <p:nvPr/>
        </p:nvSpPr>
        <p:spPr bwMode="auto">
          <a:xfrm>
            <a:off x="457200" y="838200"/>
            <a:ext cx="8229600" cy="487362"/>
          </a:xfrm>
          <a:prstGeom prst="rect">
            <a:avLst/>
          </a:prstGeom>
          <a:noFill/>
          <a:ln w="9525">
            <a:noFill/>
            <a:miter lim="800000"/>
            <a:headEnd/>
            <a:tailEnd/>
          </a:ln>
        </p:spPr>
        <p:txBody>
          <a:bodyPr anchor="ctr"/>
          <a:lstStyle/>
          <a:p>
            <a:pPr algn="ctr" eaLnBrk="1" fontAlgn="auto" hangingPunct="1">
              <a:spcBef>
                <a:spcPts val="0"/>
              </a:spcBef>
              <a:spcAft>
                <a:spcPts val="0"/>
              </a:spcAft>
              <a:defRPr/>
            </a:pPr>
            <a:r>
              <a:rPr lang="en-US" sz="3200" b="1" dirty="0">
                <a:latin typeface="Tw Cen MT" pitchFamily="34" charset="0"/>
              </a:rPr>
              <a:t>Ensemble Forecasts 2/2</a:t>
            </a:r>
          </a:p>
        </p:txBody>
      </p:sp>
      <p:sp>
        <p:nvSpPr>
          <p:cNvPr id="6" name="TextBox 8">
            <a:extLst>
              <a:ext uri="{FF2B5EF4-FFF2-40B4-BE49-F238E27FC236}">
                <a16:creationId xmlns:a16="http://schemas.microsoft.com/office/drawing/2014/main" id="{3EF539A8-FBA7-7243-9DAB-970A89C443A0}"/>
              </a:ext>
            </a:extLst>
          </p:cNvPr>
          <p:cNvSpPr txBox="1">
            <a:spLocks noChangeArrowheads="1"/>
          </p:cNvSpPr>
          <p:nvPr/>
        </p:nvSpPr>
        <p:spPr bwMode="auto">
          <a:xfrm>
            <a:off x="228600" y="1752600"/>
            <a:ext cx="40386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Wingdings" pitchFamily="2" charset="2"/>
              <a:buChar char="§"/>
            </a:pPr>
            <a:r>
              <a:rPr lang="en-US" altLang="en-US" sz="2200" dirty="0">
                <a:latin typeface="Tw Cen MT" panose="020B0602020104020603" pitchFamily="34" charset="77"/>
              </a:rPr>
              <a:t>An ensemble forecast is a collection of individual model runs started from slightly different initial conditions </a:t>
            </a:r>
          </a:p>
          <a:p>
            <a:pPr>
              <a:spcBef>
                <a:spcPct val="0"/>
              </a:spcBef>
              <a:buFont typeface="Wingdings" pitchFamily="2" charset="2"/>
              <a:buChar char="§"/>
            </a:pPr>
            <a:endParaRPr lang="en-US" altLang="en-US" sz="2200" dirty="0">
              <a:latin typeface="Tw Cen MT" panose="020B0602020104020603" pitchFamily="34" charset="77"/>
            </a:endParaRPr>
          </a:p>
          <a:p>
            <a:pPr>
              <a:spcBef>
                <a:spcPct val="0"/>
              </a:spcBef>
              <a:buFont typeface="Wingdings" pitchFamily="2" charset="2"/>
              <a:buChar char="§"/>
            </a:pPr>
            <a:r>
              <a:rPr lang="en-US" altLang="en-US" sz="2200" dirty="0">
                <a:latin typeface="Tw Cen MT" panose="020B0602020104020603" pitchFamily="34" charset="77"/>
              </a:rPr>
              <a:t>We create ensemble forecasts to test the strength of the forecasts (i.e., quantify uncertainty of forecasts).  If ensembles give similar results then we have confidence in the forecast.  This is a convergence of evidence.</a:t>
            </a:r>
          </a:p>
        </p:txBody>
      </p:sp>
      <p:pic>
        <p:nvPicPr>
          <p:cNvPr id="7" name="Picture 6">
            <a:extLst>
              <a:ext uri="{FF2B5EF4-FFF2-40B4-BE49-F238E27FC236}">
                <a16:creationId xmlns:a16="http://schemas.microsoft.com/office/drawing/2014/main" id="{E5D81DDE-E6AA-264F-B270-D2034EC3F1B6}"/>
              </a:ext>
            </a:extLst>
          </p:cNvPr>
          <p:cNvPicPr>
            <a:picLocks noChangeAspect="1"/>
          </p:cNvPicPr>
          <p:nvPr/>
        </p:nvPicPr>
        <p:blipFill>
          <a:blip r:embed="rId3"/>
          <a:stretch>
            <a:fillRect/>
          </a:stretch>
        </p:blipFill>
        <p:spPr>
          <a:xfrm>
            <a:off x="4419600" y="2286000"/>
            <a:ext cx="4577677" cy="3665400"/>
          </a:xfrm>
          <a:prstGeom prst="rect">
            <a:avLst/>
          </a:prstGeom>
        </p:spPr>
      </p:pic>
    </p:spTree>
    <p:extLst>
      <p:ext uri="{BB962C8B-B14F-4D97-AF65-F5344CB8AC3E}">
        <p14:creationId xmlns:p14="http://schemas.microsoft.com/office/powerpoint/2010/main" val="1722223325"/>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457200" y="808038"/>
            <a:ext cx="8229600" cy="487362"/>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w Cen MT" pitchFamily="34" charset="0"/>
                <a:ea typeface="+mn-ea"/>
                <a:cs typeface="+mn-cs"/>
              </a:rPr>
              <a:t>Developing agro-climatology assumptions</a:t>
            </a:r>
          </a:p>
        </p:txBody>
      </p:sp>
      <p:pic>
        <p:nvPicPr>
          <p:cNvPr id="9221" name="Picture 18" descr="Horizontal_RGB_6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6525"/>
            <a:ext cx="1846263"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ectangle 17"/>
          <p:cNvSpPr/>
          <p:nvPr/>
        </p:nvSpPr>
        <p:spPr>
          <a:xfrm>
            <a:off x="838200" y="1676400"/>
            <a:ext cx="7543800" cy="609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1.  Understand the climatology for the area of concern (well in advance of SOS and as </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necessary)</a:t>
            </a:r>
          </a:p>
        </p:txBody>
      </p:sp>
      <p:sp>
        <p:nvSpPr>
          <p:cNvPr id="20" name="Rectangle 19"/>
          <p:cNvSpPr/>
          <p:nvPr/>
        </p:nvSpPr>
        <p:spPr>
          <a:xfrm>
            <a:off x="3276600" y="2362200"/>
            <a:ext cx="5105400"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2.  Evaluate current climate modes (~3 months before SOS</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and until EOS)</a:t>
            </a:r>
          </a:p>
        </p:txBody>
      </p:sp>
      <p:sp>
        <p:nvSpPr>
          <p:cNvPr id="21" name="Rectangle 20"/>
          <p:cNvSpPr/>
          <p:nvPr/>
        </p:nvSpPr>
        <p:spPr>
          <a:xfrm>
            <a:off x="3886200" y="2971800"/>
            <a:ext cx="4495800" cy="533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3. Interpret available forecasts (~2 months before</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SOS and through EOS)</a:t>
            </a:r>
          </a:p>
        </p:txBody>
      </p:sp>
      <p:sp>
        <p:nvSpPr>
          <p:cNvPr id="22" name="Rectangle 21"/>
          <p:cNvSpPr/>
          <p:nvPr/>
        </p:nvSpPr>
        <p:spPr>
          <a:xfrm>
            <a:off x="5105400" y="3581400"/>
            <a:ext cx="3276600" cy="8382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4. Incorporate monitoring data from</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remote sensing and other sources </a:t>
            </a:r>
            <a:b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br>
            <a:r>
              <a:rPr kumimoji="0" lang="en-US" sz="1600" b="0" i="0" u="none" strike="noStrike" kern="1200" cap="none" spc="0" normalizeH="0" baseline="0" noProof="0" dirty="0">
                <a:ln>
                  <a:noFill/>
                </a:ln>
                <a:solidFill>
                  <a:srgbClr val="000000"/>
                </a:solidFill>
                <a:effectLst/>
                <a:uLnTx/>
                <a:uFillTx/>
                <a:latin typeface="Tw Cen MT" pitchFamily="34" charset="0"/>
                <a:ea typeface="+mn-ea"/>
                <a:cs typeface="+mn-cs"/>
              </a:rPr>
              <a:t>    (SOS through EOS)</a:t>
            </a:r>
          </a:p>
        </p:txBody>
      </p:sp>
      <p:pic>
        <p:nvPicPr>
          <p:cNvPr id="9227" name="Picture 13" descr="Mali Oc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554538"/>
            <a:ext cx="7696200" cy="180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a:extLst>
              <a:ext uri="{FF2B5EF4-FFF2-40B4-BE49-F238E27FC236}">
                <a16:creationId xmlns:a16="http://schemas.microsoft.com/office/drawing/2014/main" id="{690ECF2A-6109-4E15-9D77-65EE5044BE44}"/>
              </a:ext>
            </a:extLst>
          </p:cNvPr>
          <p:cNvSpPr/>
          <p:nvPr/>
        </p:nvSpPr>
        <p:spPr>
          <a:xfrm>
            <a:off x="5029200" y="3560890"/>
            <a:ext cx="3395472" cy="85871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59512272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3000" dirty="0" err="1"/>
              <a:t>eVIIRS</a:t>
            </a:r>
            <a:r>
              <a:rPr lang="en-US" sz="3000" dirty="0"/>
              <a:t> NDVI – strengths and limitations</a:t>
            </a:r>
          </a:p>
        </p:txBody>
      </p:sp>
      <p:sp>
        <p:nvSpPr>
          <p:cNvPr id="3" name="Content Placeholder 2"/>
          <p:cNvSpPr>
            <a:spLocks noGrp="1"/>
          </p:cNvSpPr>
          <p:nvPr>
            <p:ph idx="1"/>
          </p:nvPr>
        </p:nvSpPr>
        <p:spPr/>
        <p:txBody>
          <a:bodyPr>
            <a:normAutofit/>
          </a:bodyPr>
          <a:lstStyle/>
          <a:p>
            <a:pPr marL="91440"/>
            <a:r>
              <a:rPr lang="en-US" b="1" dirty="0"/>
              <a:t>Limitations</a:t>
            </a:r>
            <a:r>
              <a:rPr lang="en-US" dirty="0"/>
              <a:t>:</a:t>
            </a:r>
          </a:p>
          <a:p>
            <a:pPr marL="342900" lvl="1" indent="-342900"/>
            <a:r>
              <a:rPr lang="en-US" dirty="0"/>
              <a:t>Cannot detect vegetation conditions under continuous cloud cover</a:t>
            </a:r>
          </a:p>
          <a:p>
            <a:pPr marL="342900" lvl="1" indent="-342900"/>
            <a:r>
              <a:rPr lang="en-US" dirty="0"/>
              <a:t>Can provide misleading agricultural interpretations when analyzed where non-agricultural land cover is dominant (e.g., natural vegetation)</a:t>
            </a:r>
          </a:p>
          <a:p>
            <a:pPr marL="342900" lvl="1" indent="-342900"/>
            <a:r>
              <a:rPr lang="en-US" dirty="0"/>
              <a:t>Should be considered only during the active growing season – not meaningful when crops or rangelands are not actively growing.</a:t>
            </a:r>
          </a:p>
          <a:p>
            <a:pPr marL="91440" lvl="1"/>
            <a:endParaRPr lang="en-US" dirty="0"/>
          </a:p>
        </p:txBody>
      </p:sp>
    </p:spTree>
    <p:extLst>
      <p:ext uri="{BB962C8B-B14F-4D97-AF65-F5344CB8AC3E}">
        <p14:creationId xmlns:p14="http://schemas.microsoft.com/office/powerpoint/2010/main" val="1692476484"/>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Season Start</a:t>
            </a:r>
          </a:p>
        </p:txBody>
      </p:sp>
      <p:pic>
        <p:nvPicPr>
          <p:cNvPr id="13314" name="Picture 2" descr="https://edcintl.cr.usgs.gov/downloads/sciweb1/shared/fews/web/africa/southern/dekadal/wrsi/southern/dd/graphics/orsa1731d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371600"/>
            <a:ext cx="5353050" cy="49762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21458049"/>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 Season Rains</a:t>
            </a:r>
          </a:p>
        </p:txBody>
      </p:sp>
      <p:pic>
        <p:nvPicPr>
          <p:cNvPr id="10246" name="Picture 6" descr="https://edcintl.cr.usgs.gov/downloads/sciweb1/shared/fews/web/africa/southern/pentadal/chirps/seasaccum/octmay/anom/lta/graphics/sa_chirps_seasaccum_anom_octmay_201762_l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152" y="1371600"/>
            <a:ext cx="4963696" cy="5029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44282179"/>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Incorporating Seasonal Information</a:t>
            </a:r>
          </a:p>
        </p:txBody>
      </p:sp>
      <p:sp>
        <p:nvSpPr>
          <p:cNvPr id="5" name="Text Placeholder 4"/>
          <p:cNvSpPr>
            <a:spLocks noGrp="1"/>
          </p:cNvSpPr>
          <p:nvPr>
            <p:ph type="body" idx="1"/>
          </p:nvPr>
        </p:nvSpPr>
        <p:spPr/>
        <p:txBody>
          <a:bodyPr/>
          <a:lstStyle/>
          <a:p>
            <a:r>
              <a:rPr lang="en-US" dirty="0"/>
              <a:t>Early-Mid Season Assessment</a:t>
            </a:r>
          </a:p>
        </p:txBody>
      </p:sp>
    </p:spTree>
    <p:extLst>
      <p:ext uri="{BB962C8B-B14F-4D97-AF65-F5344CB8AC3E}">
        <p14:creationId xmlns:p14="http://schemas.microsoft.com/office/powerpoint/2010/main" val="1780183722"/>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Early-Mid Season Start</a:t>
            </a:r>
          </a:p>
        </p:txBody>
      </p:sp>
      <p:pic>
        <p:nvPicPr>
          <p:cNvPr id="3" name="Picture 4" descr="https://edcintl.cr.usgs.gov/downloads/sciweb1/shared/fews/web/africa/southern/dekadal/wrsi/southern/dd/graphics/orsa1736d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371600"/>
            <a:ext cx="5353050" cy="49762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76719741"/>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edcintl.cr.usgs.gov/downloads/sciweb1/shared/fews/web/africa/southern/pentadal/chirps/seasaccum/octmay/anom/lta/graphics/sa_chirps_seasaccum_anom_octmay_201772_l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152" y="1371600"/>
            <a:ext cx="4963696"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en-US" dirty="0"/>
              <a:t>Early-Mid Season Rains</a:t>
            </a:r>
          </a:p>
        </p:txBody>
      </p:sp>
    </p:spTree>
    <p:extLst>
      <p:ext uri="{BB962C8B-B14F-4D97-AF65-F5344CB8AC3E}">
        <p14:creationId xmlns:p14="http://schemas.microsoft.com/office/powerpoint/2010/main" val="1407722377"/>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Early-Mid Season Vegetation</a:t>
            </a:r>
          </a:p>
        </p:txBody>
      </p:sp>
      <p:pic>
        <p:nvPicPr>
          <p:cNvPr id="3" name="Picture 2" descr="Map&#10;&#10;Description automatically generated">
            <a:extLst>
              <a:ext uri="{FF2B5EF4-FFF2-40B4-BE49-F238E27FC236}">
                <a16:creationId xmlns:a16="http://schemas.microsoft.com/office/drawing/2014/main" id="{BF3E998B-413B-6FFC-F4A7-965E47FF2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864" y="1371600"/>
            <a:ext cx="4455941" cy="4965192"/>
          </a:xfrm>
          <a:prstGeom prst="rect">
            <a:avLst/>
          </a:prstGeom>
        </p:spPr>
      </p:pic>
    </p:spTree>
    <p:extLst>
      <p:ext uri="{BB962C8B-B14F-4D97-AF65-F5344CB8AC3E}">
        <p14:creationId xmlns:p14="http://schemas.microsoft.com/office/powerpoint/2010/main" val="1593349760"/>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Incorporating Seasonal Information</a:t>
            </a:r>
          </a:p>
        </p:txBody>
      </p:sp>
      <p:sp>
        <p:nvSpPr>
          <p:cNvPr id="5" name="Text Placeholder 4"/>
          <p:cNvSpPr>
            <a:spLocks noGrp="1"/>
          </p:cNvSpPr>
          <p:nvPr>
            <p:ph type="body" idx="1"/>
          </p:nvPr>
        </p:nvSpPr>
        <p:spPr/>
        <p:txBody>
          <a:bodyPr/>
          <a:lstStyle/>
          <a:p>
            <a:r>
              <a:rPr lang="en-US" dirty="0"/>
              <a:t>Mid Season Assessment</a:t>
            </a:r>
          </a:p>
        </p:txBody>
      </p:sp>
    </p:spTree>
    <p:extLst>
      <p:ext uri="{BB962C8B-B14F-4D97-AF65-F5344CB8AC3E}">
        <p14:creationId xmlns:p14="http://schemas.microsoft.com/office/powerpoint/2010/main" val="3212061873"/>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edcintl.cr.usgs.gov/downloads/sciweb1/shared/fews/web/africa/southern/dekadal/wrsi/southern/er/graphics/wssa1803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475" y="1371600"/>
            <a:ext cx="5353050" cy="497629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en-US" dirty="0"/>
              <a:t>Mid Season WRSI</a:t>
            </a:r>
          </a:p>
        </p:txBody>
      </p:sp>
    </p:spTree>
    <p:extLst>
      <p:ext uri="{BB962C8B-B14F-4D97-AF65-F5344CB8AC3E}">
        <p14:creationId xmlns:p14="http://schemas.microsoft.com/office/powerpoint/2010/main" val="1046110725"/>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edcintl.cr.usgs.gov/downloads/sciweb1/shared/fews/web/africa/southern/pentadal/chirps/seasaccum/octmay/anom/lta/graphics/sa_chirps_seasaccum_anom_octmay_201806_lt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152" y="1371600"/>
            <a:ext cx="4963696"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en-US" dirty="0"/>
              <a:t>Mid Season Rains</a:t>
            </a:r>
          </a:p>
        </p:txBody>
      </p:sp>
    </p:spTree>
    <p:extLst>
      <p:ext uri="{BB962C8B-B14F-4D97-AF65-F5344CB8AC3E}">
        <p14:creationId xmlns:p14="http://schemas.microsoft.com/office/powerpoint/2010/main" val="4202727115"/>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edcintl.cr.usgs.gov/downloads/sciweb1/shared/fews/web/africa/southern/monthly/soilmoisture/sm_10_40cm/sm_diff_anomaly/graphics/sa_monthly_fldas_soilmoi10_40cm_tavg_anom_18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3671" y="1371600"/>
            <a:ext cx="5496657" cy="50292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le 3"/>
          <p:cNvSpPr>
            <a:spLocks noGrp="1"/>
          </p:cNvSpPr>
          <p:nvPr>
            <p:ph type="title"/>
          </p:nvPr>
        </p:nvSpPr>
        <p:spPr/>
        <p:txBody>
          <a:bodyPr/>
          <a:lstStyle/>
          <a:p>
            <a:r>
              <a:rPr lang="en-US" dirty="0"/>
              <a:t>Mid Season Soil Moisture</a:t>
            </a:r>
          </a:p>
        </p:txBody>
      </p:sp>
    </p:spTree>
    <p:extLst>
      <p:ext uri="{BB962C8B-B14F-4D97-AF65-F5344CB8AC3E}">
        <p14:creationId xmlns:p14="http://schemas.microsoft.com/office/powerpoint/2010/main" val="89256974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15.7|13.5|29.1|16.1|19|16|8.9|10.4|13.8|6.6|37.6|13.1|55.1|31.2|32.2|8.6|5.6|13.8|19.3|10.2|76.3"/>
</p:tagLst>
</file>

<file path=ppt/tags/tag2.xml><?xml version="1.0" encoding="utf-8"?>
<p:tagLst xmlns:a="http://schemas.openxmlformats.org/drawingml/2006/main" xmlns:r="http://schemas.openxmlformats.org/officeDocument/2006/relationships" xmlns:p="http://schemas.openxmlformats.org/presentationml/2006/main">
  <p:tag name="TIMING" val="|43.6|20.4|24.2|16"/>
</p:tagLst>
</file>

<file path=ppt/tags/tag3.xml><?xml version="1.0" encoding="utf-8"?>
<p:tagLst xmlns:a="http://schemas.openxmlformats.org/drawingml/2006/main" xmlns:r="http://schemas.openxmlformats.org/officeDocument/2006/relationships" xmlns:p="http://schemas.openxmlformats.org/presentationml/2006/main">
  <p:tag name="TIMING" val="|12|27.8|8.7|10.4"/>
</p:tagLst>
</file>

<file path=ppt/theme/theme1.xml><?xml version="1.0" encoding="utf-8"?>
<a:theme xmlns:a="http://schemas.openxmlformats.org/drawingml/2006/main" name="FEWS NET Official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103782</TotalTime>
  <Pages>4</Pages>
  <Words>6206</Words>
  <Application>Microsoft Macintosh PowerPoint</Application>
  <PresentationFormat>On-screen Show (4:3)</PresentationFormat>
  <Paragraphs>781</Paragraphs>
  <Slides>118</Slides>
  <Notes>64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118</vt:i4>
      </vt:variant>
    </vt:vector>
  </HeadingPairs>
  <TitlesOfParts>
    <vt:vector size="131" baseType="lpstr">
      <vt:lpstr>Arial</vt:lpstr>
      <vt:lpstr>Calibri</vt:lpstr>
      <vt:lpstr>Candara</vt:lpstr>
      <vt:lpstr>Comic Sans MS</vt:lpstr>
      <vt:lpstr>Corbel</vt:lpstr>
      <vt:lpstr>Courier New</vt:lpstr>
      <vt:lpstr>Garamond</vt:lpstr>
      <vt:lpstr>Gill Sans MT</vt:lpstr>
      <vt:lpstr>Noto Sans Symbols</vt:lpstr>
      <vt:lpstr>Times New Roman</vt:lpstr>
      <vt:lpstr>Tw Cen MT</vt:lpstr>
      <vt:lpstr>Wingdings</vt:lpstr>
      <vt:lpstr>FEWS NET Official PPT Template</vt:lpstr>
      <vt:lpstr>Introduction to Agro-climatology in  FEWS NET Monitoring</vt:lpstr>
      <vt:lpstr>What’s Covered</vt:lpstr>
      <vt:lpstr>PowerPoint Presentation</vt:lpstr>
      <vt:lpstr>Main products we will discuss</vt:lpstr>
      <vt:lpstr>Maximum Value Compositing (MVC)</vt:lpstr>
      <vt:lpstr>eVIIRS NDVI: Characteristics</vt:lpstr>
      <vt:lpstr>PowerPoint Presentation</vt:lpstr>
      <vt:lpstr>eVIIRS NDVI – strengths and limitations</vt:lpstr>
      <vt:lpstr>eVIIRS NDVI – strengths and limitations</vt:lpstr>
      <vt:lpstr>Main products we will discuss</vt:lpstr>
      <vt:lpstr>Actual Evapotranspiration (ETa)</vt:lpstr>
      <vt:lpstr>PowerPoint Presentation</vt:lpstr>
      <vt:lpstr>ETa from Energy Balance: Principles</vt:lpstr>
      <vt:lpstr>ETa: Characteristics</vt:lpstr>
      <vt:lpstr>ETa – strengths and limitations</vt:lpstr>
      <vt:lpstr>ETa – strengths and limitations</vt:lpstr>
      <vt:lpstr>Main products we will discuss</vt:lpstr>
      <vt:lpstr>Rainfall Monitoring – 2 Primary Sources</vt:lpstr>
      <vt:lpstr>Rainfall Estimation: Basic Assumptions</vt:lpstr>
      <vt:lpstr>GOES Precipitation Index Technique</vt:lpstr>
      <vt:lpstr>NOAA RFE: Microwave Inputs (SSM/I &amp; AMSU-B)</vt:lpstr>
      <vt:lpstr>PowerPoint Presentation</vt:lpstr>
      <vt:lpstr>RFE2: Characteristics</vt:lpstr>
      <vt:lpstr>RFE – strengths and limitations</vt:lpstr>
      <vt:lpstr>RFE – strengths and limitations</vt:lpstr>
      <vt:lpstr>CHIRPS Process</vt:lpstr>
      <vt:lpstr>Climatology (CHPClim)</vt:lpstr>
      <vt:lpstr>CHPClim (September)</vt:lpstr>
      <vt:lpstr>Satellite Infrared Data</vt:lpstr>
      <vt:lpstr>PowerPoint Presentation</vt:lpstr>
      <vt:lpstr>The Case of the Missing Stations</vt:lpstr>
      <vt:lpstr>Checking Stations</vt:lpstr>
      <vt:lpstr>Conclusions</vt:lpstr>
      <vt:lpstr>PowerPoint Presentation</vt:lpstr>
      <vt:lpstr>CHIRPS: Characteristics</vt:lpstr>
      <vt:lpstr>CHIRPS – strengths and limitations</vt:lpstr>
      <vt:lpstr>CHIRPS – strengths and limitations</vt:lpstr>
      <vt:lpstr>Main products we will discuss</vt:lpstr>
      <vt:lpstr>Water Requirement Satisfaction Index (WRSI)</vt:lpstr>
      <vt:lpstr>PowerPoint Presentation</vt:lpstr>
      <vt:lpstr>WRSI products </vt:lpstr>
      <vt:lpstr>Assessing current cropping conditions</vt:lpstr>
      <vt:lpstr>WRSI: Characteristics</vt:lpstr>
      <vt:lpstr>WRSI – strengths and limitations</vt:lpstr>
      <vt:lpstr>WRSI – strengths and limitations</vt:lpstr>
      <vt:lpstr>Main products we will discuss</vt:lpstr>
      <vt:lpstr>PowerPoint Presentation</vt:lpstr>
      <vt:lpstr>PowerPoint Presentation</vt:lpstr>
      <vt:lpstr>Soil Moisture Forecasts</vt:lpstr>
      <vt:lpstr>Monitoring Afghanistan</vt:lpstr>
      <vt:lpstr>FLDAS: Characteristics</vt:lpstr>
      <vt:lpstr>FLDAS – strengths and limitations</vt:lpstr>
      <vt:lpstr>FLDAS – strengths and limitations</vt:lpstr>
      <vt:lpstr>FLDAS – Usage Notes</vt:lpstr>
      <vt:lpstr>PowerPoint Presentation</vt:lpstr>
      <vt:lpstr>PowerPoint Presentation</vt:lpstr>
      <vt:lpstr>PowerPoint Presentation</vt:lpstr>
      <vt:lpstr>PowerPoint Presentation</vt:lpstr>
      <vt:lpstr>PowerPoint Presentation</vt:lpstr>
      <vt:lpstr>Climatology</vt:lpstr>
      <vt:lpstr>Climatology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Tercile Forecasts: Common Probabilistic Forecasts</vt:lpstr>
      <vt:lpstr>  Tercile Forecasts: Common Probabilistic Forecasts</vt:lpstr>
      <vt:lpstr>  Tercile Forecasts: Common Probabilistic Forecasts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Early Season Start</vt:lpstr>
      <vt:lpstr>Early Season Rains</vt:lpstr>
      <vt:lpstr>Incorporating Seasonal Information</vt:lpstr>
      <vt:lpstr>Early-Mid Season Start</vt:lpstr>
      <vt:lpstr>Early-Mid Season Rains</vt:lpstr>
      <vt:lpstr>Early-Mid Season Vegetation</vt:lpstr>
      <vt:lpstr>Incorporating Seasonal Information</vt:lpstr>
      <vt:lpstr>Mid Season WRSI</vt:lpstr>
      <vt:lpstr>Mid Season Rains</vt:lpstr>
      <vt:lpstr>Mid Season Soil Moisture</vt:lpstr>
      <vt:lpstr>Mid Season Vegetation</vt:lpstr>
      <vt:lpstr>Summary of Seasonal Analysis</vt:lpstr>
      <vt:lpstr>Questions?</vt:lpstr>
      <vt:lpstr>FEWS NET Datasets: CHIRPS  Climatological Precipitation Time-Series</vt:lpstr>
      <vt:lpstr>PowerPoint Presentation</vt:lpstr>
      <vt:lpstr>PowerPoint Presentation</vt:lpstr>
      <vt:lpstr>PowerPoint Presentation</vt:lpstr>
      <vt:lpstr>PowerPoint Presentation</vt:lpstr>
      <vt:lpstr>Satellite Remote Sensing</vt:lpstr>
      <vt:lpstr>   Normalized Difference Vegetation Index (NDVI)</vt:lpstr>
      <vt:lpstr>PowerPoint Presentation</vt:lpstr>
      <vt:lpstr>PowerPoint Presentation</vt:lpstr>
      <vt:lpstr>PowerPoint Presentation</vt:lpstr>
      <vt:lpstr>PowerPoint Presentation</vt:lpstr>
      <vt:lpstr>PowerPoint Presentation</vt:lpstr>
      <vt:lpstr>Caveat: How incorrect planting date can affect WRSI</vt:lpstr>
      <vt:lpstr>Caveat: How incorrect LGP can affect WRSI</vt:lpstr>
      <vt:lpstr>PowerPoint Presentation</vt:lpstr>
      <vt:lpstr>PowerPoint Presentation</vt:lpstr>
    </vt:vector>
  </TitlesOfParts>
  <Company>USGS</Company>
  <LinksUpToDate>false</LinksUpToDate>
  <SharedDoc>false</SharedDoc>
  <HyperlinkBase>http://www.usgs.gov/visual-id/specs/slides/slide.html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Blue Design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Budde, Michael E</cp:lastModifiedBy>
  <cp:revision>771</cp:revision>
  <cp:lastPrinted>1998-03-23T17:09:44Z</cp:lastPrinted>
  <dcterms:created xsi:type="dcterms:W3CDTF">1998-01-16T15:44:57Z</dcterms:created>
  <dcterms:modified xsi:type="dcterms:W3CDTF">2023-04-27T14:42:52Z</dcterms:modified>
</cp:coreProperties>
</file>