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0" r:id="rId2"/>
  </p:sldMasterIdLst>
  <p:notesMasterIdLst>
    <p:notesMasterId r:id="rId25"/>
  </p:notesMasterIdLst>
  <p:sldIdLst>
    <p:sldId id="258" r:id="rId3"/>
    <p:sldId id="261" r:id="rId4"/>
    <p:sldId id="288" r:id="rId5"/>
    <p:sldId id="295" r:id="rId6"/>
    <p:sldId id="273" r:id="rId7"/>
    <p:sldId id="291" r:id="rId8"/>
    <p:sldId id="268" r:id="rId9"/>
    <p:sldId id="263" r:id="rId10"/>
    <p:sldId id="299" r:id="rId11"/>
    <p:sldId id="281" r:id="rId12"/>
    <p:sldId id="297" r:id="rId13"/>
    <p:sldId id="296" r:id="rId14"/>
    <p:sldId id="269" r:id="rId15"/>
    <p:sldId id="265" r:id="rId16"/>
    <p:sldId id="300" r:id="rId17"/>
    <p:sldId id="301" r:id="rId18"/>
    <p:sldId id="293" r:id="rId19"/>
    <p:sldId id="294" r:id="rId20"/>
    <p:sldId id="271" r:id="rId21"/>
    <p:sldId id="272" r:id="rId22"/>
    <p:sldId id="276" r:id="rId23"/>
    <p:sldId id="278"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96" userDrawn="1">
          <p15:clr>
            <a:srgbClr val="A4A3A4"/>
          </p15:clr>
        </p15:guide>
        <p15:guide id="4" pos="56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3FD732-B1F8-456B-A787-D241114054D3}" v="91" dt="2025-12-14T16:06:53.7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2" autoAdjust="0"/>
    <p:restoredTop sz="63539" autoAdjust="0"/>
  </p:normalViewPr>
  <p:slideViewPr>
    <p:cSldViewPr snapToGrid="0" snapToObjects="1">
      <p:cViewPr varScale="1">
        <p:scale>
          <a:sx n="43" d="100"/>
          <a:sy n="43" d="100"/>
        </p:scale>
        <p:origin x="1554" y="48"/>
      </p:cViewPr>
      <p:guideLst>
        <p:guide orient="horz" pos="1620"/>
        <p:guide pos="2880"/>
        <p:guide pos="96"/>
        <p:guide pos="566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 Hua (Contractor)" userId="78e4dba9-b040-4f61-b15f-808d1d44fc75" providerId="ADAL" clId="{6E3C3620-BE13-448A-A628-0A4F4D6902BD}"/>
    <pc:docChg chg="undo custSel addSld delSld modSld sldOrd">
      <pc:chgData name="Shi, Hua (Contractor)" userId="78e4dba9-b040-4f61-b15f-808d1d44fc75" providerId="ADAL" clId="{6E3C3620-BE13-448A-A628-0A4F4D6902BD}" dt="2025-12-14T16:07:34.430" v="4619" actId="20577"/>
      <pc:docMkLst>
        <pc:docMk/>
      </pc:docMkLst>
      <pc:sldChg chg="modSp mod modNotesTx">
        <pc:chgData name="Shi, Hua (Contractor)" userId="78e4dba9-b040-4f61-b15f-808d1d44fc75" providerId="ADAL" clId="{6E3C3620-BE13-448A-A628-0A4F4D6902BD}" dt="2025-12-14T14:38:37.509" v="4422" actId="20577"/>
        <pc:sldMkLst>
          <pc:docMk/>
          <pc:sldMk cId="0" sldId="258"/>
        </pc:sldMkLst>
        <pc:spChg chg="mod">
          <ac:chgData name="Shi, Hua (Contractor)" userId="78e4dba9-b040-4f61-b15f-808d1d44fc75" providerId="ADAL" clId="{6E3C3620-BE13-448A-A628-0A4F4D6902BD}" dt="2025-12-14T10:37:48.381" v="66" actId="1035"/>
          <ac:spMkLst>
            <pc:docMk/>
            <pc:sldMk cId="0" sldId="258"/>
            <ac:spMk id="2" creationId="{00000000-0000-0000-0000-000000000000}"/>
          </ac:spMkLst>
        </pc:spChg>
      </pc:sldChg>
      <pc:sldChg chg="modNotesTx">
        <pc:chgData name="Shi, Hua (Contractor)" userId="78e4dba9-b040-4f61-b15f-808d1d44fc75" providerId="ADAL" clId="{6E3C3620-BE13-448A-A628-0A4F4D6902BD}" dt="2025-12-14T14:45:56.268" v="4501" actId="20577"/>
        <pc:sldMkLst>
          <pc:docMk/>
          <pc:sldMk cId="1546689453" sldId="261"/>
        </pc:sldMkLst>
      </pc:sldChg>
      <pc:sldChg chg="addSp delSp modSp mod modNotesTx">
        <pc:chgData name="Shi, Hua (Contractor)" userId="78e4dba9-b040-4f61-b15f-808d1d44fc75" providerId="ADAL" clId="{6E3C3620-BE13-448A-A628-0A4F4D6902BD}" dt="2025-12-14T15:18:29.111" v="4526" actId="1076"/>
        <pc:sldMkLst>
          <pc:docMk/>
          <pc:sldMk cId="7057650" sldId="263"/>
        </pc:sldMkLst>
        <pc:spChg chg="add mod">
          <ac:chgData name="Shi, Hua (Contractor)" userId="78e4dba9-b040-4f61-b15f-808d1d44fc75" providerId="ADAL" clId="{6E3C3620-BE13-448A-A628-0A4F4D6902BD}" dt="2025-12-14T12:13:45.429" v="3302"/>
          <ac:spMkLst>
            <pc:docMk/>
            <pc:sldMk cId="7057650" sldId="263"/>
            <ac:spMk id="5" creationId="{6234DDC5-AA66-5635-C28F-09D3306E7E19}"/>
          </ac:spMkLst>
        </pc:spChg>
        <pc:spChg chg="mod">
          <ac:chgData name="Shi, Hua (Contractor)" userId="78e4dba9-b040-4f61-b15f-808d1d44fc75" providerId="ADAL" clId="{6E3C3620-BE13-448A-A628-0A4F4D6902BD}" dt="2025-12-14T15:13:59.451" v="4512" actId="1035"/>
          <ac:spMkLst>
            <pc:docMk/>
            <pc:sldMk cId="7057650" sldId="263"/>
            <ac:spMk id="6" creationId="{FC4AE910-F4B0-4976-FB38-1D6F25A9644C}"/>
          </ac:spMkLst>
        </pc:spChg>
        <pc:spChg chg="add mod">
          <ac:chgData name="Shi, Hua (Contractor)" userId="78e4dba9-b040-4f61-b15f-808d1d44fc75" providerId="ADAL" clId="{6E3C3620-BE13-448A-A628-0A4F4D6902BD}" dt="2025-12-14T12:13:45.429" v="3302"/>
          <ac:spMkLst>
            <pc:docMk/>
            <pc:sldMk cId="7057650" sldId="263"/>
            <ac:spMk id="7" creationId="{A1A21B65-96AC-D6B0-DCB3-C700782AEFBE}"/>
          </ac:spMkLst>
        </pc:spChg>
        <pc:spChg chg="add mod">
          <ac:chgData name="Shi, Hua (Contractor)" userId="78e4dba9-b040-4f61-b15f-808d1d44fc75" providerId="ADAL" clId="{6E3C3620-BE13-448A-A628-0A4F4D6902BD}" dt="2025-12-14T12:13:45.429" v="3302"/>
          <ac:spMkLst>
            <pc:docMk/>
            <pc:sldMk cId="7057650" sldId="263"/>
            <ac:spMk id="8" creationId="{427BB1A4-1D14-CFB3-F876-044214D4D721}"/>
          </ac:spMkLst>
        </pc:spChg>
        <pc:spChg chg="add mod">
          <ac:chgData name="Shi, Hua (Contractor)" userId="78e4dba9-b040-4f61-b15f-808d1d44fc75" providerId="ADAL" clId="{6E3C3620-BE13-448A-A628-0A4F4D6902BD}" dt="2025-12-14T12:13:45.429" v="3302"/>
          <ac:spMkLst>
            <pc:docMk/>
            <pc:sldMk cId="7057650" sldId="263"/>
            <ac:spMk id="9" creationId="{5BCC6B79-46BF-12C5-4BC1-73517CBE7DFB}"/>
          </ac:spMkLst>
        </pc:spChg>
        <pc:spChg chg="add mod">
          <ac:chgData name="Shi, Hua (Contractor)" userId="78e4dba9-b040-4f61-b15f-808d1d44fc75" providerId="ADAL" clId="{6E3C3620-BE13-448A-A628-0A4F4D6902BD}" dt="2025-12-14T12:13:45.429" v="3302"/>
          <ac:spMkLst>
            <pc:docMk/>
            <pc:sldMk cId="7057650" sldId="263"/>
            <ac:spMk id="10" creationId="{8DD204A5-597D-D269-D91A-4499E2B18752}"/>
          </ac:spMkLst>
        </pc:spChg>
        <pc:spChg chg="add mod">
          <ac:chgData name="Shi, Hua (Contractor)" userId="78e4dba9-b040-4f61-b15f-808d1d44fc75" providerId="ADAL" clId="{6E3C3620-BE13-448A-A628-0A4F4D6902BD}" dt="2025-12-14T12:13:45.429" v="3302"/>
          <ac:spMkLst>
            <pc:docMk/>
            <pc:sldMk cId="7057650" sldId="263"/>
            <ac:spMk id="11" creationId="{7A638602-2FAF-F8EB-2459-BCE963C9DC67}"/>
          </ac:spMkLst>
        </pc:spChg>
        <pc:spChg chg="add mod">
          <ac:chgData name="Shi, Hua (Contractor)" userId="78e4dba9-b040-4f61-b15f-808d1d44fc75" providerId="ADAL" clId="{6E3C3620-BE13-448A-A628-0A4F4D6902BD}" dt="2025-12-14T12:13:45.429" v="3302"/>
          <ac:spMkLst>
            <pc:docMk/>
            <pc:sldMk cId="7057650" sldId="263"/>
            <ac:spMk id="12" creationId="{6134213C-C478-124A-B4AD-1BBF07DD0F99}"/>
          </ac:spMkLst>
        </pc:spChg>
        <pc:spChg chg="add mod">
          <ac:chgData name="Shi, Hua (Contractor)" userId="78e4dba9-b040-4f61-b15f-808d1d44fc75" providerId="ADAL" clId="{6E3C3620-BE13-448A-A628-0A4F4D6902BD}" dt="2025-12-14T12:13:45.429" v="3302"/>
          <ac:spMkLst>
            <pc:docMk/>
            <pc:sldMk cId="7057650" sldId="263"/>
            <ac:spMk id="13" creationId="{6539184F-CA29-0369-6693-93DC34F7DEA7}"/>
          </ac:spMkLst>
        </pc:spChg>
        <pc:spChg chg="add mod">
          <ac:chgData name="Shi, Hua (Contractor)" userId="78e4dba9-b040-4f61-b15f-808d1d44fc75" providerId="ADAL" clId="{6E3C3620-BE13-448A-A628-0A4F4D6902BD}" dt="2025-12-14T12:13:45.429" v="3302"/>
          <ac:spMkLst>
            <pc:docMk/>
            <pc:sldMk cId="7057650" sldId="263"/>
            <ac:spMk id="14" creationId="{67E9E38C-7309-5B42-18ED-FD8BBE033C94}"/>
          </ac:spMkLst>
        </pc:spChg>
        <pc:spChg chg="add mod">
          <ac:chgData name="Shi, Hua (Contractor)" userId="78e4dba9-b040-4f61-b15f-808d1d44fc75" providerId="ADAL" clId="{6E3C3620-BE13-448A-A628-0A4F4D6902BD}" dt="2025-12-14T12:14:24.980" v="3303"/>
          <ac:spMkLst>
            <pc:docMk/>
            <pc:sldMk cId="7057650" sldId="263"/>
            <ac:spMk id="15" creationId="{CCE5BA56-3EF1-EF75-E1DB-F140CA8692A9}"/>
          </ac:spMkLst>
        </pc:spChg>
        <pc:spChg chg="add mod">
          <ac:chgData name="Shi, Hua (Contractor)" userId="78e4dba9-b040-4f61-b15f-808d1d44fc75" providerId="ADAL" clId="{6E3C3620-BE13-448A-A628-0A4F4D6902BD}" dt="2025-12-14T12:14:24.980" v="3303"/>
          <ac:spMkLst>
            <pc:docMk/>
            <pc:sldMk cId="7057650" sldId="263"/>
            <ac:spMk id="16" creationId="{81227B27-D3F8-DADC-43E5-106DBE239E30}"/>
          </ac:spMkLst>
        </pc:spChg>
        <pc:spChg chg="add mod">
          <ac:chgData name="Shi, Hua (Contractor)" userId="78e4dba9-b040-4f61-b15f-808d1d44fc75" providerId="ADAL" clId="{6E3C3620-BE13-448A-A628-0A4F4D6902BD}" dt="2025-12-14T12:14:24.980" v="3303"/>
          <ac:spMkLst>
            <pc:docMk/>
            <pc:sldMk cId="7057650" sldId="263"/>
            <ac:spMk id="17" creationId="{1C28DA22-3840-3443-025D-22728B7C0F1C}"/>
          </ac:spMkLst>
        </pc:spChg>
        <pc:spChg chg="add mod">
          <ac:chgData name="Shi, Hua (Contractor)" userId="78e4dba9-b040-4f61-b15f-808d1d44fc75" providerId="ADAL" clId="{6E3C3620-BE13-448A-A628-0A4F4D6902BD}" dt="2025-12-14T12:14:24.980" v="3303"/>
          <ac:spMkLst>
            <pc:docMk/>
            <pc:sldMk cId="7057650" sldId="263"/>
            <ac:spMk id="18" creationId="{15F167E3-48EB-3EFE-366B-98177CD010F7}"/>
          </ac:spMkLst>
        </pc:spChg>
        <pc:spChg chg="add mod">
          <ac:chgData name="Shi, Hua (Contractor)" userId="78e4dba9-b040-4f61-b15f-808d1d44fc75" providerId="ADAL" clId="{6E3C3620-BE13-448A-A628-0A4F4D6902BD}" dt="2025-12-14T12:14:24.980" v="3303"/>
          <ac:spMkLst>
            <pc:docMk/>
            <pc:sldMk cId="7057650" sldId="263"/>
            <ac:spMk id="19" creationId="{DE4B51AF-C3E3-6A49-04C5-79D00789FC20}"/>
          </ac:spMkLst>
        </pc:spChg>
        <pc:spChg chg="add mod">
          <ac:chgData name="Shi, Hua (Contractor)" userId="78e4dba9-b040-4f61-b15f-808d1d44fc75" providerId="ADAL" clId="{6E3C3620-BE13-448A-A628-0A4F4D6902BD}" dt="2025-12-14T12:14:24.980" v="3303"/>
          <ac:spMkLst>
            <pc:docMk/>
            <pc:sldMk cId="7057650" sldId="263"/>
            <ac:spMk id="20" creationId="{4BFB4165-6E02-438D-549F-788DBE45DB6B}"/>
          </ac:spMkLst>
        </pc:spChg>
        <pc:spChg chg="add mod">
          <ac:chgData name="Shi, Hua (Contractor)" userId="78e4dba9-b040-4f61-b15f-808d1d44fc75" providerId="ADAL" clId="{6E3C3620-BE13-448A-A628-0A4F4D6902BD}" dt="2025-12-14T12:14:24.980" v="3303"/>
          <ac:spMkLst>
            <pc:docMk/>
            <pc:sldMk cId="7057650" sldId="263"/>
            <ac:spMk id="21" creationId="{AFF21A2F-5C87-4B7C-9FFA-4880A0D8BC47}"/>
          </ac:spMkLst>
        </pc:spChg>
        <pc:spChg chg="add mod">
          <ac:chgData name="Shi, Hua (Contractor)" userId="78e4dba9-b040-4f61-b15f-808d1d44fc75" providerId="ADAL" clId="{6E3C3620-BE13-448A-A628-0A4F4D6902BD}" dt="2025-12-14T12:14:24.980" v="3303"/>
          <ac:spMkLst>
            <pc:docMk/>
            <pc:sldMk cId="7057650" sldId="263"/>
            <ac:spMk id="22" creationId="{C43AF7D1-33D3-72E2-D352-93B554DBAC2D}"/>
          </ac:spMkLst>
        </pc:spChg>
        <pc:spChg chg="add mod">
          <ac:chgData name="Shi, Hua (Contractor)" userId="78e4dba9-b040-4f61-b15f-808d1d44fc75" providerId="ADAL" clId="{6E3C3620-BE13-448A-A628-0A4F4D6902BD}" dt="2025-12-14T12:14:24.980" v="3303"/>
          <ac:spMkLst>
            <pc:docMk/>
            <pc:sldMk cId="7057650" sldId="263"/>
            <ac:spMk id="23" creationId="{E304A4C4-E1E0-9EDC-F213-70304A2E1035}"/>
          </ac:spMkLst>
        </pc:spChg>
        <pc:spChg chg="add mod">
          <ac:chgData name="Shi, Hua (Contractor)" userId="78e4dba9-b040-4f61-b15f-808d1d44fc75" providerId="ADAL" clId="{6E3C3620-BE13-448A-A628-0A4F4D6902BD}" dt="2025-12-14T12:14:24.980" v="3303"/>
          <ac:spMkLst>
            <pc:docMk/>
            <pc:sldMk cId="7057650" sldId="263"/>
            <ac:spMk id="24" creationId="{D1D1540B-C20A-8A18-E87F-B8F3155E9F85}"/>
          </ac:spMkLst>
        </pc:spChg>
        <pc:picChg chg="mod">
          <ac:chgData name="Shi, Hua (Contractor)" userId="78e4dba9-b040-4f61-b15f-808d1d44fc75" providerId="ADAL" clId="{6E3C3620-BE13-448A-A628-0A4F4D6902BD}" dt="2025-12-14T12:15:02.256" v="3325" actId="1037"/>
          <ac:picMkLst>
            <pc:docMk/>
            <pc:sldMk cId="7057650" sldId="263"/>
            <ac:picMk id="2" creationId="{FD50F3AA-CC9B-A868-02FE-4958C7B76285}"/>
          </ac:picMkLst>
        </pc:picChg>
        <pc:picChg chg="add del mod">
          <ac:chgData name="Shi, Hua (Contractor)" userId="78e4dba9-b040-4f61-b15f-808d1d44fc75" providerId="ADAL" clId="{6E3C3620-BE13-448A-A628-0A4F4D6902BD}" dt="2025-12-14T15:17:25.266" v="4515" actId="21"/>
          <ac:picMkLst>
            <pc:docMk/>
            <pc:sldMk cId="7057650" sldId="263"/>
            <ac:picMk id="4" creationId="{18261C2E-111C-AC78-D341-3693C5127F25}"/>
          </ac:picMkLst>
        </pc:picChg>
        <pc:picChg chg="add mod">
          <ac:chgData name="Shi, Hua (Contractor)" userId="78e4dba9-b040-4f61-b15f-808d1d44fc75" providerId="ADAL" clId="{6E3C3620-BE13-448A-A628-0A4F4D6902BD}" dt="2025-12-14T12:13:45.429" v="3302"/>
          <ac:picMkLst>
            <pc:docMk/>
            <pc:sldMk cId="7057650" sldId="263"/>
            <ac:picMk id="4" creationId="{74DC293C-018E-6A43-3588-7132B1AC2E80}"/>
          </ac:picMkLst>
        </pc:picChg>
        <pc:picChg chg="add mod">
          <ac:chgData name="Shi, Hua (Contractor)" userId="78e4dba9-b040-4f61-b15f-808d1d44fc75" providerId="ADAL" clId="{6E3C3620-BE13-448A-A628-0A4F4D6902BD}" dt="2025-12-14T15:18:29.111" v="4526" actId="1076"/>
          <ac:picMkLst>
            <pc:docMk/>
            <pc:sldMk cId="7057650" sldId="263"/>
            <ac:picMk id="5" creationId="{69A7A24B-F448-ADE8-6601-3C612C1C89E2}"/>
          </ac:picMkLst>
        </pc:picChg>
      </pc:sldChg>
      <pc:sldChg chg="modNotesTx">
        <pc:chgData name="Shi, Hua (Contractor)" userId="78e4dba9-b040-4f61-b15f-808d1d44fc75" providerId="ADAL" clId="{6E3C3620-BE13-448A-A628-0A4F4D6902BD}" dt="2025-12-14T12:24:25.117" v="3487" actId="20577"/>
        <pc:sldMkLst>
          <pc:docMk/>
          <pc:sldMk cId="2909789006" sldId="265"/>
        </pc:sldMkLst>
      </pc:sldChg>
      <pc:sldChg chg="addSp delSp modSp mod modNotesTx">
        <pc:chgData name="Shi, Hua (Contractor)" userId="78e4dba9-b040-4f61-b15f-808d1d44fc75" providerId="ADAL" clId="{6E3C3620-BE13-448A-A628-0A4F4D6902BD}" dt="2025-12-14T15:18:09.820" v="4525" actId="14100"/>
        <pc:sldMkLst>
          <pc:docMk/>
          <pc:sldMk cId="2795945091" sldId="268"/>
        </pc:sldMkLst>
        <pc:spChg chg="mod">
          <ac:chgData name="Shi, Hua (Contractor)" userId="78e4dba9-b040-4f61-b15f-808d1d44fc75" providerId="ADAL" clId="{6E3C3620-BE13-448A-A628-0A4F4D6902BD}" dt="2025-12-14T15:17:45.699" v="4519" actId="14100"/>
          <ac:spMkLst>
            <pc:docMk/>
            <pc:sldMk cId="2795945091" sldId="268"/>
            <ac:spMk id="2" creationId="{BA57BE82-08BB-936D-5A3A-DA4125D3DC07}"/>
          </ac:spMkLst>
        </pc:spChg>
        <pc:spChg chg="add mod">
          <ac:chgData name="Shi, Hua (Contractor)" userId="78e4dba9-b040-4f61-b15f-808d1d44fc75" providerId="ADAL" clId="{6E3C3620-BE13-448A-A628-0A4F4D6902BD}" dt="2025-12-14T12:09:07.677" v="2353" actId="1076"/>
          <ac:spMkLst>
            <pc:docMk/>
            <pc:sldMk cId="2795945091" sldId="268"/>
            <ac:spMk id="5" creationId="{F9CFA634-93A7-EF4B-210F-25E1D8FBCDDD}"/>
          </ac:spMkLst>
        </pc:spChg>
        <pc:spChg chg="add mod">
          <ac:chgData name="Shi, Hua (Contractor)" userId="78e4dba9-b040-4f61-b15f-808d1d44fc75" providerId="ADAL" clId="{6E3C3620-BE13-448A-A628-0A4F4D6902BD}" dt="2025-12-14T12:09:36.230" v="2490" actId="1038"/>
          <ac:spMkLst>
            <pc:docMk/>
            <pc:sldMk cId="2795945091" sldId="268"/>
            <ac:spMk id="6" creationId="{F115A6CA-1D3E-9DD6-0390-6576F133BDAB}"/>
          </ac:spMkLst>
        </pc:spChg>
        <pc:spChg chg="add mod">
          <ac:chgData name="Shi, Hua (Contractor)" userId="78e4dba9-b040-4f61-b15f-808d1d44fc75" providerId="ADAL" clId="{6E3C3620-BE13-448A-A628-0A4F4D6902BD}" dt="2025-12-14T12:10:01.358" v="2630" actId="1038"/>
          <ac:spMkLst>
            <pc:docMk/>
            <pc:sldMk cId="2795945091" sldId="268"/>
            <ac:spMk id="7" creationId="{77B6E468-2BCC-CCA0-3606-513E000444A2}"/>
          </ac:spMkLst>
        </pc:spChg>
        <pc:spChg chg="add mod">
          <ac:chgData name="Shi, Hua (Contractor)" userId="78e4dba9-b040-4f61-b15f-808d1d44fc75" providerId="ADAL" clId="{6E3C3620-BE13-448A-A628-0A4F4D6902BD}" dt="2025-12-14T12:10:23.246" v="2753" actId="1038"/>
          <ac:spMkLst>
            <pc:docMk/>
            <pc:sldMk cId="2795945091" sldId="268"/>
            <ac:spMk id="8" creationId="{2EB46FCC-CA84-752E-42AF-F83F21887D9F}"/>
          </ac:spMkLst>
        </pc:spChg>
        <pc:spChg chg="add mod">
          <ac:chgData name="Shi, Hua (Contractor)" userId="78e4dba9-b040-4f61-b15f-808d1d44fc75" providerId="ADAL" clId="{6E3C3620-BE13-448A-A628-0A4F4D6902BD}" dt="2025-12-14T12:10:37.473" v="2828" actId="1038"/>
          <ac:spMkLst>
            <pc:docMk/>
            <pc:sldMk cId="2795945091" sldId="268"/>
            <ac:spMk id="9" creationId="{3D3F924D-73A9-E616-B142-4FDDF86196C6}"/>
          </ac:spMkLst>
        </pc:spChg>
        <pc:spChg chg="add mod">
          <ac:chgData name="Shi, Hua (Contractor)" userId="78e4dba9-b040-4f61-b15f-808d1d44fc75" providerId="ADAL" clId="{6E3C3620-BE13-448A-A628-0A4F4D6902BD}" dt="2025-12-14T12:11:04.358" v="2873" actId="1036"/>
          <ac:spMkLst>
            <pc:docMk/>
            <pc:sldMk cId="2795945091" sldId="268"/>
            <ac:spMk id="10" creationId="{8300660D-45D5-B874-520C-420584FA3176}"/>
          </ac:spMkLst>
        </pc:spChg>
        <pc:spChg chg="add mod">
          <ac:chgData name="Shi, Hua (Contractor)" userId="78e4dba9-b040-4f61-b15f-808d1d44fc75" providerId="ADAL" clId="{6E3C3620-BE13-448A-A628-0A4F4D6902BD}" dt="2025-12-14T12:11:40.107" v="2935" actId="1038"/>
          <ac:spMkLst>
            <pc:docMk/>
            <pc:sldMk cId="2795945091" sldId="268"/>
            <ac:spMk id="11" creationId="{776B4035-010E-5323-3018-5F143C84B1FA}"/>
          </ac:spMkLst>
        </pc:spChg>
        <pc:spChg chg="add mod">
          <ac:chgData name="Shi, Hua (Contractor)" userId="78e4dba9-b040-4f61-b15f-808d1d44fc75" providerId="ADAL" clId="{6E3C3620-BE13-448A-A628-0A4F4D6902BD}" dt="2025-12-14T12:12:01.056" v="3059" actId="1038"/>
          <ac:spMkLst>
            <pc:docMk/>
            <pc:sldMk cId="2795945091" sldId="268"/>
            <ac:spMk id="12" creationId="{4080E598-5D01-E0E0-F5C2-614AAD60A140}"/>
          </ac:spMkLst>
        </pc:spChg>
        <pc:spChg chg="add mod">
          <ac:chgData name="Shi, Hua (Contractor)" userId="78e4dba9-b040-4f61-b15f-808d1d44fc75" providerId="ADAL" clId="{6E3C3620-BE13-448A-A628-0A4F4D6902BD}" dt="2025-12-14T12:12:18.690" v="3164" actId="1038"/>
          <ac:spMkLst>
            <pc:docMk/>
            <pc:sldMk cId="2795945091" sldId="268"/>
            <ac:spMk id="13" creationId="{F92ECEA0-5988-11DE-710D-2102E4E6327F}"/>
          </ac:spMkLst>
        </pc:spChg>
        <pc:spChg chg="add mod">
          <ac:chgData name="Shi, Hua (Contractor)" userId="78e4dba9-b040-4f61-b15f-808d1d44fc75" providerId="ADAL" clId="{6E3C3620-BE13-448A-A628-0A4F4D6902BD}" dt="2025-12-14T12:12:46.839" v="3301" actId="1038"/>
          <ac:spMkLst>
            <pc:docMk/>
            <pc:sldMk cId="2795945091" sldId="268"/>
            <ac:spMk id="14" creationId="{0B9906FC-C96A-A2B7-64E5-866142627097}"/>
          </ac:spMkLst>
        </pc:spChg>
        <pc:picChg chg="mod">
          <ac:chgData name="Shi, Hua (Contractor)" userId="78e4dba9-b040-4f61-b15f-808d1d44fc75" providerId="ADAL" clId="{6E3C3620-BE13-448A-A628-0A4F4D6902BD}" dt="2025-12-14T12:09:15.789" v="2356" actId="1076"/>
          <ac:picMkLst>
            <pc:docMk/>
            <pc:sldMk cId="2795945091" sldId="268"/>
            <ac:picMk id="4" creationId="{DABE92F6-F7A9-669F-D14B-7C478382BF63}"/>
          </ac:picMkLst>
        </pc:picChg>
        <pc:picChg chg="add del">
          <ac:chgData name="Shi, Hua (Contractor)" userId="78e4dba9-b040-4f61-b15f-808d1d44fc75" providerId="ADAL" clId="{6E3C3620-BE13-448A-A628-0A4F4D6902BD}" dt="2025-12-14T15:17:49.553" v="4520" actId="21"/>
          <ac:picMkLst>
            <pc:docMk/>
            <pc:sldMk cId="2795945091" sldId="268"/>
            <ac:picMk id="15" creationId="{81E92572-98E1-DEA7-8D2F-A11A15DCD00E}"/>
          </ac:picMkLst>
        </pc:picChg>
        <pc:picChg chg="add mod">
          <ac:chgData name="Shi, Hua (Contractor)" userId="78e4dba9-b040-4f61-b15f-808d1d44fc75" providerId="ADAL" clId="{6E3C3620-BE13-448A-A628-0A4F4D6902BD}" dt="2025-12-14T15:18:09.820" v="4525" actId="14100"/>
          <ac:picMkLst>
            <pc:docMk/>
            <pc:sldMk cId="2795945091" sldId="268"/>
            <ac:picMk id="16" creationId="{9B8732FD-FF17-7192-2B2A-B4C7A68B65DC}"/>
          </ac:picMkLst>
        </pc:picChg>
      </pc:sldChg>
      <pc:sldChg chg="modNotesTx">
        <pc:chgData name="Shi, Hua (Contractor)" userId="78e4dba9-b040-4f61-b15f-808d1d44fc75" providerId="ADAL" clId="{6E3C3620-BE13-448A-A628-0A4F4D6902BD}" dt="2025-12-14T12:22:01.432" v="3351" actId="20577"/>
        <pc:sldMkLst>
          <pc:docMk/>
          <pc:sldMk cId="3844539653" sldId="269"/>
        </pc:sldMkLst>
      </pc:sldChg>
      <pc:sldChg chg="modSp mod">
        <pc:chgData name="Shi, Hua (Contractor)" userId="78e4dba9-b040-4f61-b15f-808d1d44fc75" providerId="ADAL" clId="{6E3C3620-BE13-448A-A628-0A4F4D6902BD}" dt="2025-12-14T15:38:23.060" v="4590" actId="20577"/>
        <pc:sldMkLst>
          <pc:docMk/>
          <pc:sldMk cId="3093782437" sldId="271"/>
        </pc:sldMkLst>
        <pc:spChg chg="mod">
          <ac:chgData name="Shi, Hua (Contractor)" userId="78e4dba9-b040-4f61-b15f-808d1d44fc75" providerId="ADAL" clId="{6E3C3620-BE13-448A-A628-0A4F4D6902BD}" dt="2025-12-14T15:38:23.060" v="4590" actId="20577"/>
          <ac:spMkLst>
            <pc:docMk/>
            <pc:sldMk cId="3093782437" sldId="271"/>
            <ac:spMk id="3" creationId="{3347674E-3FBA-A5EA-F199-AC63C3F62A65}"/>
          </ac:spMkLst>
        </pc:spChg>
      </pc:sldChg>
      <pc:sldChg chg="modSp mod">
        <pc:chgData name="Shi, Hua (Contractor)" userId="78e4dba9-b040-4f61-b15f-808d1d44fc75" providerId="ADAL" clId="{6E3C3620-BE13-448A-A628-0A4F4D6902BD}" dt="2025-12-14T15:38:54.407" v="4602" actId="20577"/>
        <pc:sldMkLst>
          <pc:docMk/>
          <pc:sldMk cId="1116915622" sldId="272"/>
        </pc:sldMkLst>
        <pc:spChg chg="mod">
          <ac:chgData name="Shi, Hua (Contractor)" userId="78e4dba9-b040-4f61-b15f-808d1d44fc75" providerId="ADAL" clId="{6E3C3620-BE13-448A-A628-0A4F4D6902BD}" dt="2025-12-14T15:38:54.407" v="4602" actId="20577"/>
          <ac:spMkLst>
            <pc:docMk/>
            <pc:sldMk cId="1116915622" sldId="272"/>
            <ac:spMk id="3" creationId="{3347674E-3FBA-A5EA-F199-AC63C3F62A65}"/>
          </ac:spMkLst>
        </pc:spChg>
      </pc:sldChg>
      <pc:sldChg chg="modSp mod modNotesTx">
        <pc:chgData name="Shi, Hua (Contractor)" userId="78e4dba9-b040-4f61-b15f-808d1d44fc75" providerId="ADAL" clId="{6E3C3620-BE13-448A-A628-0A4F4D6902BD}" dt="2025-12-14T16:07:34.430" v="4619" actId="20577"/>
        <pc:sldMkLst>
          <pc:docMk/>
          <pc:sldMk cId="1731431429" sldId="276"/>
        </pc:sldMkLst>
        <pc:spChg chg="mod">
          <ac:chgData name="Shi, Hua (Contractor)" userId="78e4dba9-b040-4f61-b15f-808d1d44fc75" providerId="ADAL" clId="{6E3C3620-BE13-448A-A628-0A4F4D6902BD}" dt="2025-12-14T15:53:39.100" v="4615" actId="20577"/>
          <ac:spMkLst>
            <pc:docMk/>
            <pc:sldMk cId="1731431429" sldId="276"/>
            <ac:spMk id="2" creationId="{485F567E-C4BA-C37F-CF3F-E990442A5CD3}"/>
          </ac:spMkLst>
        </pc:spChg>
      </pc:sldChg>
      <pc:sldChg chg="modSp mod modNotesTx">
        <pc:chgData name="Shi, Hua (Contractor)" userId="78e4dba9-b040-4f61-b15f-808d1d44fc75" providerId="ADAL" clId="{6E3C3620-BE13-448A-A628-0A4F4D6902BD}" dt="2025-12-14T11:58:10.294" v="2251" actId="20577"/>
        <pc:sldMkLst>
          <pc:docMk/>
          <pc:sldMk cId="2698675495" sldId="288"/>
        </pc:sldMkLst>
        <pc:spChg chg="mod">
          <ac:chgData name="Shi, Hua (Contractor)" userId="78e4dba9-b040-4f61-b15f-808d1d44fc75" providerId="ADAL" clId="{6E3C3620-BE13-448A-A628-0A4F4D6902BD}" dt="2025-12-14T11:51:07.036" v="1833" actId="20577"/>
          <ac:spMkLst>
            <pc:docMk/>
            <pc:sldMk cId="2698675495" sldId="288"/>
            <ac:spMk id="6" creationId="{B43FA3BE-5A56-AD80-4932-52BB34F0A11E}"/>
          </ac:spMkLst>
        </pc:spChg>
      </pc:sldChg>
      <pc:sldChg chg="modNotesTx">
        <pc:chgData name="Shi, Hua (Contractor)" userId="78e4dba9-b040-4f61-b15f-808d1d44fc75" providerId="ADAL" clId="{6E3C3620-BE13-448A-A628-0A4F4D6902BD}" dt="2025-12-14T12:03:09.574" v="2328" actId="6549"/>
        <pc:sldMkLst>
          <pc:docMk/>
          <pc:sldMk cId="809346102" sldId="291"/>
        </pc:sldMkLst>
      </pc:sldChg>
      <pc:sldChg chg="del ord">
        <pc:chgData name="Shi, Hua (Contractor)" userId="78e4dba9-b040-4f61-b15f-808d1d44fc75" providerId="ADAL" clId="{6E3C3620-BE13-448A-A628-0A4F4D6902BD}" dt="2025-12-14T13:29:40.606" v="3881" actId="2696"/>
        <pc:sldMkLst>
          <pc:docMk/>
          <pc:sldMk cId="3224304658" sldId="292"/>
        </pc:sldMkLst>
      </pc:sldChg>
      <pc:sldChg chg="modSp mod modNotesTx">
        <pc:chgData name="Shi, Hua (Contractor)" userId="78e4dba9-b040-4f61-b15f-808d1d44fc75" providerId="ADAL" clId="{6E3C3620-BE13-448A-A628-0A4F4D6902BD}" dt="2025-12-14T15:38:09.155" v="4581" actId="20577"/>
        <pc:sldMkLst>
          <pc:docMk/>
          <pc:sldMk cId="1866588577" sldId="293"/>
        </pc:sldMkLst>
        <pc:spChg chg="mod">
          <ac:chgData name="Shi, Hua (Contractor)" userId="78e4dba9-b040-4f61-b15f-808d1d44fc75" providerId="ADAL" clId="{6E3C3620-BE13-448A-A628-0A4F4D6902BD}" dt="2025-12-14T15:38:09.155" v="4581" actId="20577"/>
          <ac:spMkLst>
            <pc:docMk/>
            <pc:sldMk cId="1866588577" sldId="293"/>
            <ac:spMk id="3" creationId="{3347674E-3FBA-A5EA-F199-AC63C3F62A65}"/>
          </ac:spMkLst>
        </pc:spChg>
      </pc:sldChg>
      <pc:sldChg chg="modSp mod modNotesTx">
        <pc:chgData name="Shi, Hua (Contractor)" userId="78e4dba9-b040-4f61-b15f-808d1d44fc75" providerId="ADAL" clId="{6E3C3620-BE13-448A-A628-0A4F4D6902BD}" dt="2025-12-14T15:37:03.433" v="4552" actId="20577"/>
        <pc:sldMkLst>
          <pc:docMk/>
          <pc:sldMk cId="1199596456" sldId="294"/>
        </pc:sldMkLst>
        <pc:spChg chg="mod">
          <ac:chgData name="Shi, Hua (Contractor)" userId="78e4dba9-b040-4f61-b15f-808d1d44fc75" providerId="ADAL" clId="{6E3C3620-BE13-448A-A628-0A4F4D6902BD}" dt="2025-12-14T15:37:03.433" v="4552" actId="20577"/>
          <ac:spMkLst>
            <pc:docMk/>
            <pc:sldMk cId="1199596456" sldId="294"/>
            <ac:spMk id="3" creationId="{3347674E-3FBA-A5EA-F199-AC63C3F62A65}"/>
          </ac:spMkLst>
        </pc:spChg>
        <pc:spChg chg="mod">
          <ac:chgData name="Shi, Hua (Contractor)" userId="78e4dba9-b040-4f61-b15f-808d1d44fc75" providerId="ADAL" clId="{6E3C3620-BE13-448A-A628-0A4F4D6902BD}" dt="2025-12-14T12:50:27.283" v="3495" actId="27636"/>
          <ac:spMkLst>
            <pc:docMk/>
            <pc:sldMk cId="1199596456" sldId="294"/>
            <ac:spMk id="4" creationId="{39849A7A-2456-E625-DD2B-2395EC1AAC5F}"/>
          </ac:spMkLst>
        </pc:spChg>
      </pc:sldChg>
      <pc:sldChg chg="addSp delSp modSp mod modNotesTx">
        <pc:chgData name="Shi, Hua (Contractor)" userId="78e4dba9-b040-4f61-b15f-808d1d44fc75" providerId="ADAL" clId="{6E3C3620-BE13-448A-A628-0A4F4D6902BD}" dt="2025-12-14T11:28:03.317" v="1340" actId="20577"/>
        <pc:sldMkLst>
          <pc:docMk/>
          <pc:sldMk cId="4016533832" sldId="295"/>
        </pc:sldMkLst>
        <pc:spChg chg="add del mod">
          <ac:chgData name="Shi, Hua (Contractor)" userId="78e4dba9-b040-4f61-b15f-808d1d44fc75" providerId="ADAL" clId="{6E3C3620-BE13-448A-A628-0A4F4D6902BD}" dt="2025-12-14T10:31:14.876" v="25" actId="478"/>
          <ac:spMkLst>
            <pc:docMk/>
            <pc:sldMk cId="4016533832" sldId="295"/>
            <ac:spMk id="4" creationId="{4DFBFFD4-BFF6-9FF4-4056-32B622C085CE}"/>
          </ac:spMkLst>
        </pc:spChg>
      </pc:sldChg>
      <pc:sldChg chg="del ord">
        <pc:chgData name="Shi, Hua (Contractor)" userId="78e4dba9-b040-4f61-b15f-808d1d44fc75" providerId="ADAL" clId="{6E3C3620-BE13-448A-A628-0A4F4D6902BD}" dt="2025-12-14T15:34:02.937" v="4531" actId="47"/>
        <pc:sldMkLst>
          <pc:docMk/>
          <pc:sldMk cId="260905397" sldId="298"/>
        </pc:sldMkLst>
      </pc:sldChg>
      <pc:sldChg chg="add del ord">
        <pc:chgData name="Shi, Hua (Contractor)" userId="78e4dba9-b040-4f61-b15f-808d1d44fc75" providerId="ADAL" clId="{6E3C3620-BE13-448A-A628-0A4F4D6902BD}" dt="2025-12-14T15:33:56.727" v="4530" actId="47"/>
        <pc:sldMkLst>
          <pc:docMk/>
          <pc:sldMk cId="2493935691" sldId="299"/>
        </pc:sldMkLst>
      </pc:sldChg>
      <pc:sldChg chg="modNotesTx">
        <pc:chgData name="Shi, Hua (Contractor)" userId="78e4dba9-b040-4f61-b15f-808d1d44fc75" providerId="ADAL" clId="{6E3C3620-BE13-448A-A628-0A4F4D6902BD}" dt="2025-12-14T12:52:21.594" v="3525" actId="20577"/>
        <pc:sldMkLst>
          <pc:docMk/>
          <pc:sldMk cId="3909180296" sldId="3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22AA14-AA87-6543-B4AE-12D49A5A6C1C}" type="datetimeFigureOut">
              <a:rPr lang="en-US" smtClean="0"/>
              <a:pPr/>
              <a:t>12/23/2025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5CB47A-5BAF-5847-8462-8E087781F250}" type="slidenum">
              <a:rPr lang="en-US" smtClean="0"/>
              <a:pPr/>
              <a:t>‹#›</a:t>
            </a:fld>
            <a:endParaRPr lang="en-US" dirty="0"/>
          </a:p>
        </p:txBody>
      </p:sp>
    </p:spTree>
    <p:extLst>
      <p:ext uri="{BB962C8B-B14F-4D97-AF65-F5344CB8AC3E}">
        <p14:creationId xmlns:p14="http://schemas.microsoft.com/office/powerpoint/2010/main" val="40856074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a:t>
            </a:fld>
            <a:endParaRPr lang="en-US" dirty="0"/>
          </a:p>
        </p:txBody>
      </p:sp>
    </p:spTree>
    <p:extLst>
      <p:ext uri="{BB962C8B-B14F-4D97-AF65-F5344CB8AC3E}">
        <p14:creationId xmlns:p14="http://schemas.microsoft.com/office/powerpoint/2010/main" val="3164690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land cover trends from 1985 to 2023 for nine selected urban centers within a 5 km buffer zone. The red line indicates urban change, while the green line represents major non-urban change over the same period. Panels a) to </a:t>
            </a:r>
            <a:r>
              <a:rPr lang="en-US" dirty="0" err="1"/>
              <a:t>i</a:t>
            </a:r>
            <a:r>
              <a:rPr lang="en-US" dirty="0"/>
              <a:t>) correspond to Seattle, WA; Phoenix, AZ; Omaha, NE; Houston, TX; Chicago, IL; Atlanta, GA; Pittsburgh, PA; Washington, D.C.; and Las Vegas, NV.</a:t>
            </a:r>
          </a:p>
        </p:txBody>
      </p:sp>
      <p:sp>
        <p:nvSpPr>
          <p:cNvPr id="4" name="Slide Number Placeholder 3"/>
          <p:cNvSpPr>
            <a:spLocks noGrp="1"/>
          </p:cNvSpPr>
          <p:nvPr>
            <p:ph type="sldNum" sz="quarter" idx="5"/>
          </p:nvPr>
        </p:nvSpPr>
        <p:spPr/>
        <p:txBody>
          <a:bodyPr/>
          <a:lstStyle/>
          <a:p>
            <a:fld id="{7D5CB47A-5BAF-5847-8462-8E087781F250}" type="slidenum">
              <a:rPr lang="en-US" smtClean="0"/>
              <a:pPr/>
              <a:t>10</a:t>
            </a:fld>
            <a:endParaRPr lang="en-US"/>
          </a:p>
        </p:txBody>
      </p:sp>
    </p:spTree>
    <p:extLst>
      <p:ext uri="{BB962C8B-B14F-4D97-AF65-F5344CB8AC3E}">
        <p14:creationId xmlns:p14="http://schemas.microsoft.com/office/powerpoint/2010/main" val="2230926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58A2E-EA64-820E-1489-14FC28EA7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E7F6D-CA30-E2D4-1496-8F06BE865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CECFF6-63C6-A95C-5CBC-244778F9E276}"/>
              </a:ext>
            </a:extLst>
          </p:cNvPr>
          <p:cNvSpPr>
            <a:spLocks noGrp="1"/>
          </p:cNvSpPr>
          <p:nvPr>
            <p:ph type="body" idx="1"/>
          </p:nvPr>
        </p:nvSpPr>
        <p:spPr/>
        <p:txBody>
          <a:bodyPr>
            <a:normAutofit/>
          </a:bodyPr>
          <a:lstStyle/>
          <a:p>
            <a:r>
              <a:rPr lang="en-US" dirty="0"/>
              <a:t>This plot shows the land cover trends from 1985 to 2023 for nine selected urban centers within a 5 km buffer zone. The red line indicates urban change, while the green line represents all non-urban change over the same period. Panels a) to </a:t>
            </a:r>
            <a:r>
              <a:rPr lang="en-US" dirty="0" err="1"/>
              <a:t>i</a:t>
            </a:r>
            <a:r>
              <a:rPr lang="en-US" dirty="0"/>
              <a:t>) correspond to Atlanta, GA; Washington, D.C.; Sioux Falls, SD; Phoenix, AZ; Seattle, WA.</a:t>
            </a:r>
          </a:p>
        </p:txBody>
      </p:sp>
      <p:sp>
        <p:nvSpPr>
          <p:cNvPr id="4" name="Slide Number Placeholder 3">
            <a:extLst>
              <a:ext uri="{FF2B5EF4-FFF2-40B4-BE49-F238E27FC236}">
                <a16:creationId xmlns:a16="http://schemas.microsoft.com/office/drawing/2014/main" id="{706DA1FF-654C-6BFD-2F94-D4EF885A7F38}"/>
              </a:ext>
            </a:extLst>
          </p:cNvPr>
          <p:cNvSpPr>
            <a:spLocks noGrp="1"/>
          </p:cNvSpPr>
          <p:nvPr>
            <p:ph type="sldNum" sz="quarter" idx="5"/>
          </p:nvPr>
        </p:nvSpPr>
        <p:spPr/>
        <p:txBody>
          <a:bodyPr/>
          <a:lstStyle/>
          <a:p>
            <a:fld id="{7D5CB47A-5BAF-5847-8462-8E087781F250}" type="slidenum">
              <a:rPr lang="en-US" smtClean="0"/>
              <a:pPr/>
              <a:t>11</a:t>
            </a:fld>
            <a:endParaRPr lang="en-US" dirty="0"/>
          </a:p>
        </p:txBody>
      </p:sp>
    </p:spTree>
    <p:extLst>
      <p:ext uri="{BB962C8B-B14F-4D97-AF65-F5344CB8AC3E}">
        <p14:creationId xmlns:p14="http://schemas.microsoft.com/office/powerpoint/2010/main" val="2137177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8C7DC-C640-C938-18E0-291A91C73B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754B3-D940-9304-4A2A-170A8C22D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D5B08E-9DA6-E0CD-69F4-125AB43BD08E}"/>
              </a:ext>
            </a:extLst>
          </p:cNvPr>
          <p:cNvSpPr>
            <a:spLocks noGrp="1"/>
          </p:cNvSpPr>
          <p:nvPr>
            <p:ph type="body" idx="1"/>
          </p:nvPr>
        </p:nvSpPr>
        <p:spPr/>
        <p:txBody>
          <a:bodyPr/>
          <a:lstStyle/>
          <a:p>
            <a:r>
              <a:rPr lang="en-US" dirty="0"/>
              <a:t>This chart shows the percentage of land cover classes within a 5 km buffer zone surrounding five selected urban centers and give you an idea </a:t>
            </a:r>
          </a:p>
        </p:txBody>
      </p:sp>
      <p:sp>
        <p:nvSpPr>
          <p:cNvPr id="4" name="Slide Number Placeholder 3">
            <a:extLst>
              <a:ext uri="{FF2B5EF4-FFF2-40B4-BE49-F238E27FC236}">
                <a16:creationId xmlns:a16="http://schemas.microsoft.com/office/drawing/2014/main" id="{7E132AA8-968D-1A44-0811-CFEB68B51725}"/>
              </a:ext>
            </a:extLst>
          </p:cNvPr>
          <p:cNvSpPr>
            <a:spLocks noGrp="1"/>
          </p:cNvSpPr>
          <p:nvPr>
            <p:ph type="sldNum" sz="quarter" idx="5"/>
          </p:nvPr>
        </p:nvSpPr>
        <p:spPr/>
        <p:txBody>
          <a:bodyPr/>
          <a:lstStyle/>
          <a:p>
            <a:fld id="{7D5CB47A-5BAF-5847-8462-8E087781F250}" type="slidenum">
              <a:rPr lang="en-US" smtClean="0"/>
              <a:pPr/>
              <a:t>12</a:t>
            </a:fld>
            <a:endParaRPr lang="en-US" dirty="0"/>
          </a:p>
        </p:txBody>
      </p:sp>
    </p:spTree>
    <p:extLst>
      <p:ext uri="{BB962C8B-B14F-4D97-AF65-F5344CB8AC3E}">
        <p14:creationId xmlns:p14="http://schemas.microsoft.com/office/powerpoint/2010/main" val="846804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how we applied our research methods in Atlanta, Georgia. On the left, you can see the land cover patterns, which help us understand how different surfaces affect temperature. In the top right, the red line shows how the urban heat island intensity changed over time, from 1985 to 2020. Below that, we compared air temperature data from two NOAA GHCN weather stations: one in the urban area near the airport (dark brown line), and one in a nearby forested area (green line).Together, these visuals show how changes in land cover relate to temperature trends, and how our satellite-based analysis aligns with ground-based observations over the same period.</a:t>
            </a:r>
          </a:p>
        </p:txBody>
      </p:sp>
      <p:sp>
        <p:nvSpPr>
          <p:cNvPr id="4" name="Slide Number Placeholder 3"/>
          <p:cNvSpPr>
            <a:spLocks noGrp="1"/>
          </p:cNvSpPr>
          <p:nvPr>
            <p:ph type="sldNum" sz="quarter" idx="5"/>
          </p:nvPr>
        </p:nvSpPr>
        <p:spPr/>
        <p:txBody>
          <a:bodyPr/>
          <a:lstStyle/>
          <a:p>
            <a:fld id="{7D5CB47A-5BAF-5847-8462-8E087781F250}" type="slidenum">
              <a:rPr lang="en-US" smtClean="0"/>
              <a:pPr/>
              <a:t>13</a:t>
            </a:fld>
            <a:endParaRPr lang="en-US"/>
          </a:p>
        </p:txBody>
      </p:sp>
    </p:spTree>
    <p:extLst>
      <p:ext uri="{BB962C8B-B14F-4D97-AF65-F5344CB8AC3E}">
        <p14:creationId xmlns:p14="http://schemas.microsoft.com/office/powerpoint/2010/main" val="3029748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28600" eaLnBrk="1" fontAlgn="auto" latinLnBrk="0" hangingPunct="1">
              <a:lnSpc>
                <a:spcPct val="117999"/>
              </a:lnSpc>
              <a:spcBef>
                <a:spcPts val="0"/>
              </a:spcBef>
              <a:spcAft>
                <a:spcPts val="0"/>
              </a:spcAft>
              <a:buClrTx/>
              <a:buSzTx/>
              <a:buFontTx/>
              <a:buNone/>
              <a:tabLst/>
              <a:defRPr/>
            </a:pPr>
            <a:r>
              <a:rPr lang="en-US" dirty="0"/>
              <a:t>This short animation shows for Washington, D.C. area. On the left, you’ll see how land cover has changed over time. The top right graph tracks the average SUHI intensity from 1985 to 2020, with the red line showing temperature differences between urban and nearby non-urban areas. At the bottom right, there’s a 3D animation that zooms in on one area to show how SUHI intensity has changed spatially over time.</a:t>
            </a:r>
          </a:p>
        </p:txBody>
      </p:sp>
      <p:sp>
        <p:nvSpPr>
          <p:cNvPr id="4" name="Slide Number Placeholder 3"/>
          <p:cNvSpPr>
            <a:spLocks noGrp="1"/>
          </p:cNvSpPr>
          <p:nvPr>
            <p:ph type="sldNum" sz="quarter" idx="5"/>
          </p:nvPr>
        </p:nvSpPr>
        <p:spPr/>
        <p:txBody>
          <a:bodyPr/>
          <a:lstStyle/>
          <a:p>
            <a:fld id="{7D5CB47A-5BAF-5847-8462-8E087781F250}" type="slidenum">
              <a:rPr lang="en-US" smtClean="0"/>
              <a:pPr/>
              <a:t>14</a:t>
            </a:fld>
            <a:endParaRPr lang="en-US"/>
          </a:p>
        </p:txBody>
      </p:sp>
    </p:spTree>
    <p:extLst>
      <p:ext uri="{BB962C8B-B14F-4D97-AF65-F5344CB8AC3E}">
        <p14:creationId xmlns:p14="http://schemas.microsoft.com/office/powerpoint/2010/main" val="1636518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00C3E-3BCD-8DBD-C807-32786DBD5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6E9B5A-2B2A-4F75-FF6B-7552E6118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ECD74A-0875-E5A9-BD1C-CB743F67C09A}"/>
              </a:ext>
            </a:extLst>
          </p:cNvPr>
          <p:cNvSpPr>
            <a:spLocks noGrp="1"/>
          </p:cNvSpPr>
          <p:nvPr>
            <p:ph type="body" idx="1"/>
          </p:nvPr>
        </p:nvSpPr>
        <p:spPr/>
        <p:txBody>
          <a:bodyPr>
            <a:normAutofit/>
          </a:bodyPr>
          <a:lstStyle/>
          <a:p>
            <a:r>
              <a:rPr lang="en-US" dirty="0"/>
              <a:t>These maps show daytime and nighttime surface temperatures for the Phoenix and Washington, D.C. areas, using data from Landsat, MODIS, VIIRS, and ECOSTRESS that arranged from top to bottom. All images were captured on the same day or very close dates to ensure consistency. For both cities, we focused our analysis within a 5 km buffer around their 2023 boundaries, which helps us compare urban and nearby non-urban temperature patterns more accurately.</a:t>
            </a:r>
          </a:p>
        </p:txBody>
      </p:sp>
      <p:sp>
        <p:nvSpPr>
          <p:cNvPr id="4" name="Slide Number Placeholder 3">
            <a:extLst>
              <a:ext uri="{FF2B5EF4-FFF2-40B4-BE49-F238E27FC236}">
                <a16:creationId xmlns:a16="http://schemas.microsoft.com/office/drawing/2014/main" id="{1064EFF7-FB30-A39A-73EC-8B6164B34F93}"/>
              </a:ext>
            </a:extLst>
          </p:cNvPr>
          <p:cNvSpPr>
            <a:spLocks noGrp="1"/>
          </p:cNvSpPr>
          <p:nvPr>
            <p:ph type="sldNum" sz="quarter" idx="5"/>
          </p:nvPr>
        </p:nvSpPr>
        <p:spPr/>
        <p:txBody>
          <a:bodyPr/>
          <a:lstStyle/>
          <a:p>
            <a:fld id="{7D5CB47A-5BAF-5847-8462-8E087781F250}" type="slidenum">
              <a:rPr lang="en-US" smtClean="0"/>
              <a:pPr/>
              <a:t>15</a:t>
            </a:fld>
            <a:endParaRPr lang="en-US" dirty="0"/>
          </a:p>
        </p:txBody>
      </p:sp>
    </p:spTree>
    <p:extLst>
      <p:ext uri="{BB962C8B-B14F-4D97-AF65-F5344CB8AC3E}">
        <p14:creationId xmlns:p14="http://schemas.microsoft.com/office/powerpoint/2010/main" val="779168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F4B0A-5EE4-0737-F64E-1F8FCC72D1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7A337-469D-12B7-542F-6EC8F6678F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C21782-FCCA-E781-BB1D-5E438C52253A}"/>
              </a:ext>
            </a:extLst>
          </p:cNvPr>
          <p:cNvSpPr>
            <a:spLocks noGrp="1"/>
          </p:cNvSpPr>
          <p:nvPr>
            <p:ph type="body" idx="1"/>
          </p:nvPr>
        </p:nvSpPr>
        <p:spPr/>
        <p:txBody>
          <a:bodyPr>
            <a:normAutofit/>
          </a:bodyPr>
          <a:lstStyle/>
          <a:p>
            <a:r>
              <a:rPr lang="en-US" dirty="0"/>
              <a:t>These plots show how surface temperatures—both daytime and nighttime—correlate across four satellite sensors: Landsat, MODIS, VIIRS, and ECOSTRESS. The data is shown from top to bottom for Phoenix and Washington, D.C., using images captured on the same or closely aligned dates. For consistency, we focused on a 5 km buffer around each city's 2023 boundaries. This helps us compare how different sensors capture temperature patterns in urban and nearby non-urban areas.</a:t>
            </a:r>
          </a:p>
        </p:txBody>
      </p:sp>
      <p:sp>
        <p:nvSpPr>
          <p:cNvPr id="4" name="Slide Number Placeholder 3">
            <a:extLst>
              <a:ext uri="{FF2B5EF4-FFF2-40B4-BE49-F238E27FC236}">
                <a16:creationId xmlns:a16="http://schemas.microsoft.com/office/drawing/2014/main" id="{D4C52361-E1F5-BB6E-F342-A7A9987FC003}"/>
              </a:ext>
            </a:extLst>
          </p:cNvPr>
          <p:cNvSpPr>
            <a:spLocks noGrp="1"/>
          </p:cNvSpPr>
          <p:nvPr>
            <p:ph type="sldNum" sz="quarter" idx="5"/>
          </p:nvPr>
        </p:nvSpPr>
        <p:spPr/>
        <p:txBody>
          <a:bodyPr/>
          <a:lstStyle/>
          <a:p>
            <a:fld id="{7D5CB47A-5BAF-5847-8462-8E087781F250}" type="slidenum">
              <a:rPr lang="en-US" smtClean="0"/>
              <a:pPr/>
              <a:t>16</a:t>
            </a:fld>
            <a:endParaRPr lang="en-US" dirty="0"/>
          </a:p>
        </p:txBody>
      </p:sp>
    </p:spTree>
    <p:extLst>
      <p:ext uri="{BB962C8B-B14F-4D97-AF65-F5344CB8AC3E}">
        <p14:creationId xmlns:p14="http://schemas.microsoft.com/office/powerpoint/2010/main" val="1816876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shows how we connect SUHI data with census socio-economic information. The maps display the </a:t>
            </a:r>
            <a:r>
              <a:rPr lang="en-US" dirty="0" err="1"/>
              <a:t>maxLST</a:t>
            </a:r>
            <a:r>
              <a:rPr lang="en-US" dirty="0"/>
              <a:t> in 2020 for three cities: Atlanta (a), Houston (b), and Minneapolis (c). The plots (d, e, f) show how </a:t>
            </a:r>
            <a:r>
              <a:rPr lang="en-US" dirty="0" err="1"/>
              <a:t>maxLST</a:t>
            </a:r>
            <a:r>
              <a:rPr lang="en-US" dirty="0"/>
              <a:t> relates to median household income across different census tracts in each city. Our analysis found a clear trend: areas with higher income tend to have lower surface temperatures. </a:t>
            </a:r>
          </a:p>
        </p:txBody>
      </p:sp>
      <p:sp>
        <p:nvSpPr>
          <p:cNvPr id="4" name="Slide Number Placeholder 3"/>
          <p:cNvSpPr>
            <a:spLocks noGrp="1"/>
          </p:cNvSpPr>
          <p:nvPr>
            <p:ph type="sldNum" sz="quarter" idx="5"/>
          </p:nvPr>
        </p:nvSpPr>
        <p:spPr/>
        <p:txBody>
          <a:bodyPr/>
          <a:lstStyle/>
          <a:p>
            <a:fld id="{7D5CB47A-5BAF-5847-8462-8E087781F250}" type="slidenum">
              <a:rPr lang="en-US" smtClean="0"/>
              <a:pPr/>
              <a:t>17</a:t>
            </a:fld>
            <a:endParaRPr lang="en-US"/>
          </a:p>
        </p:txBody>
      </p:sp>
    </p:spTree>
    <p:extLst>
      <p:ext uri="{BB962C8B-B14F-4D97-AF65-F5344CB8AC3E}">
        <p14:creationId xmlns:p14="http://schemas.microsoft.com/office/powerpoint/2010/main" val="593348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plots show similar results for Pittsburgh, Pennsylvania. On the top row, each graph compares  </a:t>
            </a:r>
            <a:r>
              <a:rPr lang="en-US" dirty="0" err="1"/>
              <a:t>meanLST</a:t>
            </a:r>
            <a:r>
              <a:rPr lang="en-US" dirty="0"/>
              <a:t> in 2020 with different socio-economic factors: house value on the left, household income in the middle, and population density on the right. As you can see, areas with higher house values and incomes tend to have lower surface temperatures, while population density tends to decrease as temperatures rise. On the bottom row, we look at how LST relates to different types of urban land cover from the NLCD dataset. The low-intensity urban area, we see that </a:t>
            </a:r>
            <a:r>
              <a:rPr lang="en-US" dirty="0" err="1"/>
              <a:t>meanLST</a:t>
            </a:r>
            <a:r>
              <a:rPr lang="en-US" dirty="0"/>
              <a:t> decreases as the percentage of this land cover goes down. On the other hand, </a:t>
            </a:r>
            <a:r>
              <a:rPr lang="en-US" dirty="0" err="1"/>
              <a:t>meanLST</a:t>
            </a:r>
            <a:r>
              <a:rPr lang="en-US" dirty="0"/>
              <a:t> increases with higher percentages of high-intensity urban areas.</a:t>
            </a:r>
          </a:p>
        </p:txBody>
      </p:sp>
      <p:sp>
        <p:nvSpPr>
          <p:cNvPr id="4" name="Slide Number Placeholder 3"/>
          <p:cNvSpPr>
            <a:spLocks noGrp="1"/>
          </p:cNvSpPr>
          <p:nvPr>
            <p:ph type="sldNum" sz="quarter" idx="5"/>
          </p:nvPr>
        </p:nvSpPr>
        <p:spPr/>
        <p:txBody>
          <a:bodyPr/>
          <a:lstStyle/>
          <a:p>
            <a:fld id="{7D5CB47A-5BAF-5847-8462-8E087781F250}" type="slidenum">
              <a:rPr lang="en-US" smtClean="0"/>
              <a:pPr/>
              <a:t>18</a:t>
            </a:fld>
            <a:endParaRPr lang="en-US"/>
          </a:p>
        </p:txBody>
      </p:sp>
    </p:spTree>
    <p:extLst>
      <p:ext uri="{BB962C8B-B14F-4D97-AF65-F5344CB8AC3E}">
        <p14:creationId xmlns:p14="http://schemas.microsoft.com/office/powerpoint/2010/main" val="408889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 how SUHI intensity relates to different factors across eight representative urban centers. We looked at land cover, income, population density, and house value at the Census block group level.</a:t>
            </a:r>
          </a:p>
          <a:p>
            <a:r>
              <a:rPr lang="en-US" dirty="0"/>
              <a:t>On the left, we have Atlanta, Washington D.C., Houston, and Omaha. On the right, you’ll see Chicago, Phoenix, Pittsburgh, and Seattle. The top panels show the spatial patterns of SUHI intensity and the four variables. The bottom panels highlight how SUHI intensity correlates with each one.</a:t>
            </a:r>
          </a:p>
          <a:p>
            <a:r>
              <a:rPr lang="en-US" dirty="0"/>
              <a:t>For example, in Atlanta, we found that areas with more urban land cover and higher population density tend to have higher surface temperatures. In contrast, neighborhoods with higher income and house values generally show lower temperatures—likely due to more green space and water features.</a:t>
            </a:r>
          </a:p>
          <a:p>
            <a:r>
              <a:rPr lang="en-US" dirty="0"/>
              <a:t>These patterns help us understand how social and environmental factors influence heat exposure, and they highlight the need for targeted strategies to protect vulnerable communities as cities continue to grow.</a:t>
            </a:r>
          </a:p>
        </p:txBody>
      </p:sp>
      <p:sp>
        <p:nvSpPr>
          <p:cNvPr id="4" name="Slide Number Placeholder 3"/>
          <p:cNvSpPr>
            <a:spLocks noGrp="1"/>
          </p:cNvSpPr>
          <p:nvPr>
            <p:ph type="sldNum" sz="quarter" idx="5"/>
          </p:nvPr>
        </p:nvSpPr>
        <p:spPr/>
        <p:txBody>
          <a:bodyPr/>
          <a:lstStyle/>
          <a:p>
            <a:fld id="{7D5CB47A-5BAF-5847-8462-8E087781F250}" type="slidenum">
              <a:rPr lang="en-US" smtClean="0"/>
              <a:pPr/>
              <a:t>19</a:t>
            </a:fld>
            <a:endParaRPr lang="en-US"/>
          </a:p>
        </p:txBody>
      </p:sp>
    </p:spTree>
    <p:extLst>
      <p:ext uri="{BB962C8B-B14F-4D97-AF65-F5344CB8AC3E}">
        <p14:creationId xmlns:p14="http://schemas.microsoft.com/office/powerpoint/2010/main" val="1460345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Good morning everyone, let me start by giving a bit of background on USGS SUHI research. Thermal remote sensing has become a key tool for studying SUHI and understanding SUHI effect. SUHI is a major biophysical impact linked to urban development. There's growing interest in this topic from various users (urban planners, policymakers, and agencies like the EPA, NIH/NIEHS, and NOAA, as well as local governments and researchers focused on the urban-wildland interface). On top of that, SUHI is an important scientific issue, especially as we think about climate change and its effects on urban ecosystems.</a:t>
            </a:r>
          </a:p>
        </p:txBody>
      </p:sp>
      <p:sp>
        <p:nvSpPr>
          <p:cNvPr id="4" name="Slide Number Placeholder 3"/>
          <p:cNvSpPr>
            <a:spLocks noGrp="1"/>
          </p:cNvSpPr>
          <p:nvPr>
            <p:ph type="sldNum" sz="quarter" idx="5"/>
          </p:nvPr>
        </p:nvSpPr>
        <p:spPr/>
        <p:txBody>
          <a:bodyPr/>
          <a:lstStyle/>
          <a:p>
            <a:fld id="{7D5CB47A-5BAF-5847-8462-8E087781F250}" type="slidenum">
              <a:rPr lang="en-US" smtClean="0"/>
              <a:pPr/>
              <a:t>2</a:t>
            </a:fld>
            <a:endParaRPr lang="en-US" dirty="0"/>
          </a:p>
        </p:txBody>
      </p:sp>
    </p:spTree>
    <p:extLst>
      <p:ext uri="{BB962C8B-B14F-4D97-AF65-F5344CB8AC3E}">
        <p14:creationId xmlns:p14="http://schemas.microsoft.com/office/powerpoint/2010/main" val="927691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evaluate how well our selected urban centers represent SUHI intensity across the seven NCA climate zones, we compared their temperature trends with the average from all urban centers in each zone. In the plot, the solid line shows the average SUHI intensity for all cities in a zone, while the dashed line shows the trend for the representative city—from 1985 to 2020. </a:t>
            </a:r>
          </a:p>
          <a:p>
            <a:r>
              <a:rPr lang="en-US" dirty="0"/>
              <a:t>Overall, most representative cities follow similar SUHI patterns as their regions, except for Phoenix in the Southwest, which stands out. This suggests that future studies should include more cities per zone and consider regional differences more closely—especially in unique climates like arid regions. Doing so will help us better understand how urban heat varies across the country and how it may evolve with climate change.</a:t>
            </a:r>
          </a:p>
        </p:txBody>
      </p:sp>
      <p:sp>
        <p:nvSpPr>
          <p:cNvPr id="4" name="Slide Number Placeholder 3"/>
          <p:cNvSpPr>
            <a:spLocks noGrp="1"/>
          </p:cNvSpPr>
          <p:nvPr>
            <p:ph type="sldNum" sz="quarter" idx="5"/>
          </p:nvPr>
        </p:nvSpPr>
        <p:spPr/>
        <p:txBody>
          <a:bodyPr/>
          <a:lstStyle/>
          <a:p>
            <a:fld id="{7D5CB47A-5BAF-5847-8462-8E087781F250}" type="slidenum">
              <a:rPr lang="en-US" smtClean="0"/>
              <a:pPr/>
              <a:t>20</a:t>
            </a:fld>
            <a:endParaRPr lang="en-US" dirty="0"/>
          </a:p>
        </p:txBody>
      </p:sp>
    </p:spTree>
    <p:extLst>
      <p:ext uri="{BB962C8B-B14F-4D97-AF65-F5344CB8AC3E}">
        <p14:creationId xmlns:p14="http://schemas.microsoft.com/office/powerpoint/2010/main" val="1083816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are the key takeaways: 1). Landsat thermal data helps track SUHI intensity and changes over time; 2). Different urban land types show varying SUHI levels, useful for mitigation planning</a:t>
            </a:r>
            <a:r>
              <a:rPr lang="en-US"/>
              <a:t>; 3</a:t>
            </a:r>
            <a:r>
              <a:rPr lang="en-US" dirty="0"/>
              <a:t>). SUHI patterns are linked to land cover changes across regions, and our approach effectively maps SUHI across large areas. 4). Day and night satellite thermal data show consistent SUHI trends with some differences from multiple sensors; 5). SUHI is related to population, income, house value, and land cover—highlighting environmental and social disparities; 6). Hotter areas often have lower income, more impervious surfaces, and greater racial/ethnic diversity, while cooler areas tend to have more vegetation, more water bodies, and higher income within study areas. 7) Understanding SUHI is key for climate resilience and protecting vulnerable communities as urbanization grows.</a:t>
            </a:r>
          </a:p>
        </p:txBody>
      </p:sp>
      <p:sp>
        <p:nvSpPr>
          <p:cNvPr id="4" name="Slide Number Placeholder 3"/>
          <p:cNvSpPr>
            <a:spLocks noGrp="1"/>
          </p:cNvSpPr>
          <p:nvPr>
            <p:ph type="sldNum" sz="quarter" idx="5"/>
          </p:nvPr>
        </p:nvSpPr>
        <p:spPr/>
        <p:txBody>
          <a:bodyPr/>
          <a:lstStyle/>
          <a:p>
            <a:fld id="{7D5CB47A-5BAF-5847-8462-8E087781F250}" type="slidenum">
              <a:rPr lang="en-US" smtClean="0"/>
              <a:pPr/>
              <a:t>21</a:t>
            </a:fld>
            <a:endParaRPr lang="en-US" dirty="0"/>
          </a:p>
        </p:txBody>
      </p:sp>
    </p:spTree>
    <p:extLst>
      <p:ext uri="{BB962C8B-B14F-4D97-AF65-F5344CB8AC3E}">
        <p14:creationId xmlns:p14="http://schemas.microsoft.com/office/powerpoint/2010/main" val="2082771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Our objectives include: First, studying how urban warming varies across CONUS, and exploring the reasons. Second, developing methods to measure and map the SUHI effect, including its size, intensity, and hotspots. Third, analyzing how SUHI patterns change over time with land cover dynamics. Fourth, comparing LST data from multiple sensors -- like Landsat, MODIS, VIIRS, and ECOSTRESS during both day and night. Last, working on ways to connect SUHI data with land cover and population information, including census data, to better understand its environmental, social, and health impacts.</a:t>
            </a:r>
          </a:p>
        </p:txBody>
      </p:sp>
      <p:sp>
        <p:nvSpPr>
          <p:cNvPr id="4" name="Slide Number Placeholder 3"/>
          <p:cNvSpPr>
            <a:spLocks noGrp="1"/>
          </p:cNvSpPr>
          <p:nvPr>
            <p:ph type="sldNum" sz="quarter" idx="5"/>
          </p:nvPr>
        </p:nvSpPr>
        <p:spPr/>
        <p:txBody>
          <a:bodyPr/>
          <a:lstStyle/>
          <a:p>
            <a:fld id="{7D5CB47A-5BAF-5847-8462-8E087781F250}" type="slidenum">
              <a:rPr lang="en-US" smtClean="0"/>
              <a:pPr/>
              <a:t>3</a:t>
            </a:fld>
            <a:endParaRPr lang="en-US" dirty="0"/>
          </a:p>
        </p:txBody>
      </p:sp>
    </p:spTree>
    <p:extLst>
      <p:ext uri="{BB962C8B-B14F-4D97-AF65-F5344CB8AC3E}">
        <p14:creationId xmlns:p14="http://schemas.microsoft.com/office/powerpoint/2010/main" val="1397186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66877-6246-5564-F0FE-55C9687D1D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0ECFCC-5710-7AD3-A9EC-8C9BA83159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17AA26-C30E-16D3-1313-C9D67A2CE646}"/>
              </a:ext>
            </a:extLst>
          </p:cNvPr>
          <p:cNvSpPr>
            <a:spLocks noGrp="1"/>
          </p:cNvSpPr>
          <p:nvPr>
            <p:ph type="body" idx="1"/>
          </p:nvPr>
        </p:nvSpPr>
        <p:spPr/>
        <p:txBody>
          <a:bodyPr/>
          <a:lstStyle/>
          <a:p>
            <a:r>
              <a:rPr lang="en-US" dirty="0"/>
              <a:t>The USGS SUHI team has created several products using Landsat data, available on USGS </a:t>
            </a:r>
            <a:r>
              <a:rPr lang="en-US" dirty="0" err="1"/>
              <a:t>ScienceBase</a:t>
            </a:r>
            <a:r>
              <a:rPr lang="en-US" dirty="0"/>
              <a:t>. These include land surface temperature (LST), SUHI intensity, and hotspot datasets. The first version, based on Landsat Collection 1, covers 50 urban areas in the ARD tiles, shown in maroon. The newer version, using Landsat Collection 2, expands coverage to 71 urban centers of CONUS, shown in green.</a:t>
            </a:r>
          </a:p>
        </p:txBody>
      </p:sp>
      <p:sp>
        <p:nvSpPr>
          <p:cNvPr id="4" name="Slide Number Placeholder 3">
            <a:extLst>
              <a:ext uri="{FF2B5EF4-FFF2-40B4-BE49-F238E27FC236}">
                <a16:creationId xmlns:a16="http://schemas.microsoft.com/office/drawing/2014/main" id="{1EF673F0-2790-072E-C75E-5436BB20E667}"/>
              </a:ext>
            </a:extLst>
          </p:cNvPr>
          <p:cNvSpPr>
            <a:spLocks noGrp="1"/>
          </p:cNvSpPr>
          <p:nvPr>
            <p:ph type="sldNum" sz="quarter" idx="5"/>
          </p:nvPr>
        </p:nvSpPr>
        <p:spPr/>
        <p:txBody>
          <a:bodyPr/>
          <a:lstStyle/>
          <a:p>
            <a:fld id="{7D5CB47A-5BAF-5847-8462-8E087781F250}" type="slidenum">
              <a:rPr lang="en-US" smtClean="0"/>
              <a:pPr/>
              <a:t>4</a:t>
            </a:fld>
            <a:endParaRPr lang="en-US" dirty="0"/>
          </a:p>
        </p:txBody>
      </p:sp>
    </p:spTree>
    <p:extLst>
      <p:ext uri="{BB962C8B-B14F-4D97-AF65-F5344CB8AC3E}">
        <p14:creationId xmlns:p14="http://schemas.microsoft.com/office/powerpoint/2010/main" val="2432891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highlights five representative urban centers selected across the CONUS for comparative analysis using daytime and nighttime data from multiple sensors. It displays the 2023 NLCD annual land cover, along with GHCN stations located within a 5 km buffer zone.</a:t>
            </a:r>
          </a:p>
        </p:txBody>
      </p:sp>
      <p:sp>
        <p:nvSpPr>
          <p:cNvPr id="4" name="Slide Number Placeholder 3"/>
          <p:cNvSpPr>
            <a:spLocks noGrp="1"/>
          </p:cNvSpPr>
          <p:nvPr>
            <p:ph type="sldNum" sz="quarter" idx="5"/>
          </p:nvPr>
        </p:nvSpPr>
        <p:spPr/>
        <p:txBody>
          <a:bodyPr/>
          <a:lstStyle/>
          <a:p>
            <a:fld id="{7D5CB47A-5BAF-5847-8462-8E087781F250}" type="slidenum">
              <a:rPr lang="en-US" smtClean="0"/>
              <a:pPr/>
              <a:t>5</a:t>
            </a:fld>
            <a:endParaRPr lang="en-US" dirty="0"/>
          </a:p>
        </p:txBody>
      </p:sp>
    </p:spTree>
    <p:extLst>
      <p:ext uri="{BB962C8B-B14F-4D97-AF65-F5344CB8AC3E}">
        <p14:creationId xmlns:p14="http://schemas.microsoft.com/office/powerpoint/2010/main" val="4018811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eight selected representative urban centers across the CONUS. It illustrates the </a:t>
            </a:r>
            <a:r>
              <a:rPr lang="en-US" dirty="0" err="1"/>
              <a:t>meanLST</a:t>
            </a:r>
            <a:r>
              <a:rPr lang="en-US" dirty="0"/>
              <a:t> in these cities for the year 2023, grouped within seven National Climate Assessment regions. The 71 selected urban centers are highlighted with red, providing a clear visual reference across the regions.</a:t>
            </a:r>
          </a:p>
        </p:txBody>
      </p:sp>
      <p:sp>
        <p:nvSpPr>
          <p:cNvPr id="4" name="Slide Number Placeholder 3"/>
          <p:cNvSpPr>
            <a:spLocks noGrp="1"/>
          </p:cNvSpPr>
          <p:nvPr>
            <p:ph type="sldNum" sz="quarter" idx="5"/>
          </p:nvPr>
        </p:nvSpPr>
        <p:spPr/>
        <p:txBody>
          <a:bodyPr/>
          <a:lstStyle/>
          <a:p>
            <a:fld id="{7D5CB47A-5BAF-5847-8462-8E087781F250}" type="slidenum">
              <a:rPr lang="en-US" smtClean="0"/>
              <a:pPr/>
              <a:t>6</a:t>
            </a:fld>
            <a:endParaRPr lang="en-US" dirty="0"/>
          </a:p>
        </p:txBody>
      </p:sp>
    </p:spTree>
    <p:extLst>
      <p:ext uri="{BB962C8B-B14F-4D97-AF65-F5344CB8AC3E}">
        <p14:creationId xmlns:p14="http://schemas.microsoft.com/office/powerpoint/2010/main" val="3392876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slides I will show you the results. This figure displays the results of the SUHI intensity analysis, representing the mean SUHI intensity from 1985 to 2023. Red indicates positive values, while blue signifies negative values. The green circles highlight the all selected urban centers to which we have linked SUHI products with census variables.</a:t>
            </a:r>
          </a:p>
        </p:txBody>
      </p:sp>
      <p:sp>
        <p:nvSpPr>
          <p:cNvPr id="4" name="Slide Number Placeholder 3"/>
          <p:cNvSpPr>
            <a:spLocks noGrp="1"/>
          </p:cNvSpPr>
          <p:nvPr>
            <p:ph type="sldNum" sz="quarter" idx="5"/>
          </p:nvPr>
        </p:nvSpPr>
        <p:spPr/>
        <p:txBody>
          <a:bodyPr/>
          <a:lstStyle/>
          <a:p>
            <a:fld id="{7D5CB47A-5BAF-5847-8462-8E087781F250}" type="slidenum">
              <a:rPr lang="en-US" smtClean="0"/>
              <a:pPr/>
              <a:t>7</a:t>
            </a:fld>
            <a:endParaRPr lang="en-US"/>
          </a:p>
        </p:txBody>
      </p:sp>
    </p:spTree>
    <p:extLst>
      <p:ext uri="{BB962C8B-B14F-4D97-AF65-F5344CB8AC3E}">
        <p14:creationId xmlns:p14="http://schemas.microsoft.com/office/powerpoint/2010/main" val="1803076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presents the results of the SUHI trend analysis in a different way, specifically the slope of the Mean LST from 1985 to 2023. Most major urban centers in CONUS exhibit a positive slope, indicating that the Mean LST has increased from 1985 to 2023. Only three cities experienced a decline. Phoenix and Salt Lake City, located in arid regions, exhibit cool island effects. The green circles highlight the all selected urban centers.</a:t>
            </a:r>
          </a:p>
        </p:txBody>
      </p:sp>
      <p:sp>
        <p:nvSpPr>
          <p:cNvPr id="4" name="Slide Number Placeholder 3"/>
          <p:cNvSpPr>
            <a:spLocks noGrp="1"/>
          </p:cNvSpPr>
          <p:nvPr>
            <p:ph type="sldNum" sz="quarter" idx="5"/>
          </p:nvPr>
        </p:nvSpPr>
        <p:spPr/>
        <p:txBody>
          <a:bodyPr/>
          <a:lstStyle/>
          <a:p>
            <a:fld id="{7D5CB47A-5BAF-5847-8462-8E087781F250}" type="slidenum">
              <a:rPr lang="en-US" smtClean="0"/>
              <a:pPr/>
              <a:t>8</a:t>
            </a:fld>
            <a:endParaRPr lang="en-US"/>
          </a:p>
        </p:txBody>
      </p:sp>
    </p:spTree>
    <p:extLst>
      <p:ext uri="{BB962C8B-B14F-4D97-AF65-F5344CB8AC3E}">
        <p14:creationId xmlns:p14="http://schemas.microsoft.com/office/powerpoint/2010/main" val="684177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57B43-9EF0-16CE-450B-A12113092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60216B-5A9B-0527-C515-C238C545C1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D033FE-86E5-E28E-CBD4-936AB5EE21F8}"/>
              </a:ext>
            </a:extLst>
          </p:cNvPr>
          <p:cNvSpPr>
            <a:spLocks noGrp="1"/>
          </p:cNvSpPr>
          <p:nvPr>
            <p:ph type="body" idx="1"/>
          </p:nvPr>
        </p:nvSpPr>
        <p:spPr/>
        <p:txBody>
          <a:bodyPr>
            <a:normAutofit/>
          </a:bodyPr>
          <a:lstStyle/>
          <a:p>
            <a:r>
              <a:rPr lang="en-US" dirty="0"/>
              <a:t>These charts show the SUHI  annual mean LST intensity and its trends from 1985 to 2023 across five selected urban centers. We're focusing on how urban areas have changed over time and how those changes relate to heat intensity.</a:t>
            </a:r>
          </a:p>
        </p:txBody>
      </p:sp>
      <p:sp>
        <p:nvSpPr>
          <p:cNvPr id="4" name="Slide Number Placeholder 3">
            <a:extLst>
              <a:ext uri="{FF2B5EF4-FFF2-40B4-BE49-F238E27FC236}">
                <a16:creationId xmlns:a16="http://schemas.microsoft.com/office/drawing/2014/main" id="{73320ACB-92A2-F803-4B1F-6924F8AADDB5}"/>
              </a:ext>
            </a:extLst>
          </p:cNvPr>
          <p:cNvSpPr>
            <a:spLocks noGrp="1"/>
          </p:cNvSpPr>
          <p:nvPr>
            <p:ph type="sldNum" sz="quarter" idx="5"/>
          </p:nvPr>
        </p:nvSpPr>
        <p:spPr/>
        <p:txBody>
          <a:bodyPr/>
          <a:lstStyle/>
          <a:p>
            <a:fld id="{7D5CB47A-5BAF-5847-8462-8E087781F250}" type="slidenum">
              <a:rPr lang="en-US" smtClean="0"/>
              <a:pPr/>
              <a:t>9</a:t>
            </a:fld>
            <a:endParaRPr lang="en-US" dirty="0"/>
          </a:p>
        </p:txBody>
      </p:sp>
    </p:spTree>
    <p:extLst>
      <p:ext uri="{BB962C8B-B14F-4D97-AF65-F5344CB8AC3E}">
        <p14:creationId xmlns:p14="http://schemas.microsoft.com/office/powerpoint/2010/main" val="3295486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C2BA8C-DC55-3646-9ECE-4914F7580939}"/>
              </a:ext>
            </a:extLst>
          </p:cNvPr>
          <p:cNvSpPr>
            <a:spLocks noGrp="1"/>
          </p:cNvSpPr>
          <p:nvPr>
            <p:ph type="body" sz="quarter" idx="10"/>
          </p:nvPr>
        </p:nvSpPr>
        <p:spPr>
          <a:xfrm>
            <a:off x="214313" y="1020763"/>
            <a:ext cx="8675687" cy="3257550"/>
          </a:xfrm>
          <a:prstGeom prst="rect">
            <a:avLst/>
          </a:prstGeom>
        </p:spPr>
        <p:txBody>
          <a:bodyPr/>
          <a:lstStyle>
            <a:lvl1pPr>
              <a:defRPr b="1">
                <a:solidFill>
                  <a:schemeClr val="bg1"/>
                </a:solidFill>
                <a:latin typeface="Arial" panose="020B0604020202020204" pitchFamily="34" charset="0"/>
                <a:cs typeface="Arial" panose="020B0604020202020204" pitchFamily="34" charset="0"/>
              </a:defRPr>
            </a:lvl1pPr>
            <a:lvl2pPr>
              <a:defRPr b="1">
                <a:solidFill>
                  <a:schemeClr val="bg1"/>
                </a:solidFill>
                <a:latin typeface="Arial" panose="020B0604020202020204" pitchFamily="34" charset="0"/>
                <a:cs typeface="Arial" panose="020B0604020202020204" pitchFamily="34" charset="0"/>
              </a:defRPr>
            </a:lvl2pPr>
            <a:lvl3pPr>
              <a:defRPr b="1">
                <a:solidFill>
                  <a:schemeClr val="bg1"/>
                </a:solidFill>
                <a:latin typeface="Arial" panose="020B0604020202020204" pitchFamily="34" charset="0"/>
                <a:cs typeface="Arial" panose="020B0604020202020204" pitchFamily="34" charset="0"/>
              </a:defRPr>
            </a:lvl3pPr>
            <a:lvl4pPr>
              <a:defRPr b="1">
                <a:solidFill>
                  <a:schemeClr val="bg1"/>
                </a:solidFill>
                <a:latin typeface="Arial" panose="020B0604020202020204" pitchFamily="34" charset="0"/>
                <a:cs typeface="Arial" panose="020B0604020202020204" pitchFamily="34" charset="0"/>
              </a:defRPr>
            </a:lvl4pPr>
            <a:lvl5pPr>
              <a:defRPr b="1">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478E6E49-65BF-9447-B9B6-DB160FCC595C}"/>
              </a:ext>
            </a:extLst>
          </p:cNvPr>
          <p:cNvSpPr>
            <a:spLocks noGrp="1"/>
          </p:cNvSpPr>
          <p:nvPr>
            <p:ph type="body" sz="quarter" idx="11" hasCustomPrompt="1"/>
          </p:nvPr>
        </p:nvSpPr>
        <p:spPr>
          <a:xfrm>
            <a:off x="210312" y="220257"/>
            <a:ext cx="8675687" cy="372410"/>
          </a:xfrm>
          <a:prstGeom prst="rect">
            <a:avLst/>
          </a:prstGeom>
        </p:spPr>
        <p:txBody>
          <a:bodyPr lIns="54864" tIns="54864" bIns="54864"/>
          <a:lstStyle>
            <a:lvl1pPr marL="0" indent="0">
              <a:lnSpc>
                <a:spcPts val="2840"/>
              </a:lnSpc>
              <a:spcBef>
                <a:spcPts val="0"/>
              </a:spcBef>
              <a:buFontTx/>
              <a:buNone/>
              <a:defRPr sz="3200" b="1" i="0" baseline="0">
                <a:solidFill>
                  <a:schemeClr val="bg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a:t>
            </a:r>
          </a:p>
        </p:txBody>
      </p:sp>
      <p:sp>
        <p:nvSpPr>
          <p:cNvPr id="10" name="Text Placeholder 9">
            <a:extLst>
              <a:ext uri="{FF2B5EF4-FFF2-40B4-BE49-F238E27FC236}">
                <a16:creationId xmlns:a16="http://schemas.microsoft.com/office/drawing/2014/main" id="{BAF5F4FA-6398-1540-9159-608D1F049559}"/>
              </a:ext>
            </a:extLst>
          </p:cNvPr>
          <p:cNvSpPr>
            <a:spLocks noGrp="1"/>
          </p:cNvSpPr>
          <p:nvPr>
            <p:ph type="body" sz="quarter" idx="12" hasCustomPrompt="1"/>
          </p:nvPr>
        </p:nvSpPr>
        <p:spPr>
          <a:xfrm>
            <a:off x="210312" y="592667"/>
            <a:ext cx="8674926" cy="245966"/>
          </a:xfrm>
          <a:prstGeom prst="rect">
            <a:avLst/>
          </a:prstGeom>
        </p:spPr>
        <p:txBody>
          <a:bodyPr tIns="0" bIns="0"/>
          <a:lstStyle>
            <a:lvl1pPr marL="0" indent="0">
              <a:buFontTx/>
              <a:buNone/>
              <a:defRPr sz="1800" b="1" i="1">
                <a:solidFill>
                  <a:schemeClr val="bg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Optional Subhead</a:t>
            </a: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close-up of several people&#10;&#10;Description automatically generated">
            <a:extLst>
              <a:ext uri="{FF2B5EF4-FFF2-40B4-BE49-F238E27FC236}">
                <a16:creationId xmlns:a16="http://schemas.microsoft.com/office/drawing/2014/main" id="{69CCAED6-FD40-2EB2-8F16-EA00D1D88274}"/>
              </a:ext>
            </a:extLst>
          </p:cNvPr>
          <p:cNvPicPr>
            <a:picLocks noChangeAspect="1"/>
          </p:cNvPicPr>
          <p:nvPr userDrawn="1"/>
        </p:nvPicPr>
        <p:blipFill>
          <a:blip r:embed="rId3"/>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201420" y="904058"/>
            <a:ext cx="8744872" cy="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userDrawn="1"/>
        </p:nvSpPr>
        <p:spPr>
          <a:xfrm>
            <a:off x="8559796" y="4674483"/>
            <a:ext cx="450638" cy="307777"/>
          </a:xfrm>
          <a:prstGeom prst="rect">
            <a:avLst/>
          </a:prstGeom>
          <a:noFill/>
          <a:ln>
            <a:noFill/>
          </a:ln>
        </p:spPr>
        <p:txBody>
          <a:bodyPr wrap="square" rtlCol="0">
            <a:spAutoFit/>
          </a:bodyPr>
          <a:lstStyle/>
          <a:p>
            <a:pPr algn="r"/>
            <a:fld id="{03610961-D6F9-084D-B4EB-1F6333E61954}" type="slidenum">
              <a:rPr lang="en-US" sz="1400" smtClean="0">
                <a:solidFill>
                  <a:schemeClr val="bg1"/>
                </a:solidFill>
                <a:latin typeface="Arial" charset="0"/>
                <a:ea typeface="Arial" charset="0"/>
                <a:cs typeface="Arial" charset="0"/>
              </a:rPr>
              <a:pPr algn="r"/>
              <a:t>‹#›</a:t>
            </a:fld>
            <a:endParaRPr lang="en-US" sz="1400" dirty="0">
              <a:solidFill>
                <a:schemeClr val="bg1"/>
              </a:solidFill>
              <a:latin typeface="Arial" charset="0"/>
              <a:ea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bwMode="auto">
          <a:xfrm>
            <a:off x="0" y="2543783"/>
            <a:ext cx="9144000" cy="1210432"/>
          </a:xfrm>
          <a:prstGeom prst="rect">
            <a:avLst/>
          </a:prstGeom>
          <a:noFill/>
          <a:ln w="12700">
            <a:noFill/>
            <a:miter lim="800000"/>
            <a:headEnd/>
            <a:tailEnd/>
          </a:ln>
          <a:effectLst/>
        </p:spPr>
        <p:txBody>
          <a:bodyPr lIns="50800" tIns="50800" rIns="90488" bIns="50800" anchor="t">
            <a:prstTxWarp prst="textNoShape">
              <a:avLst/>
            </a:prstTxWarp>
          </a:bodyPr>
          <a:lstStyle/>
          <a:p>
            <a:pPr>
              <a:spcAft>
                <a:spcPts val="0"/>
              </a:spcAft>
              <a:defRPr/>
            </a:pPr>
            <a:r>
              <a:rPr lang="en-US" sz="2600" b="1" kern="0" dirty="0">
                <a:solidFill>
                  <a:schemeClr val="bg1"/>
                </a:solidFill>
                <a:latin typeface="Arial" pitchFamily="34" charset="0"/>
                <a:ea typeface="+mn-ea"/>
                <a:cs typeface="Arial" pitchFamily="34" charset="0"/>
                <a:sym typeface="Arial Bold" charset="0"/>
              </a:rPr>
              <a:t>Thermal Remote Sensing of Diurnal Surface Temperature Variations Across Urban and Non-Urban Interfaces</a:t>
            </a:r>
            <a:endParaRPr lang="en-US" sz="1400" b="1" kern="0" dirty="0">
              <a:solidFill>
                <a:schemeClr val="accent6">
                  <a:lumMod val="75000"/>
                </a:schemeClr>
              </a:solidFill>
              <a:highlight>
                <a:srgbClr val="FFFF00"/>
              </a:highlight>
              <a:latin typeface="Arial" pitchFamily="34" charset="0"/>
              <a:ea typeface="+mn-ea"/>
              <a:cs typeface="Arial" pitchFamily="34" charset="0"/>
              <a:sym typeface="Arial Bold" charset="0"/>
            </a:endParaRPr>
          </a:p>
        </p:txBody>
      </p:sp>
      <p:sp>
        <p:nvSpPr>
          <p:cNvPr id="3" name="TextBox 2">
            <a:extLst>
              <a:ext uri="{FF2B5EF4-FFF2-40B4-BE49-F238E27FC236}">
                <a16:creationId xmlns:a16="http://schemas.microsoft.com/office/drawing/2014/main" id="{8647C35C-60A9-412C-8B68-04E0D9CBC923}"/>
              </a:ext>
            </a:extLst>
          </p:cNvPr>
          <p:cNvSpPr txBox="1"/>
          <p:nvPr/>
        </p:nvSpPr>
        <p:spPr>
          <a:xfrm>
            <a:off x="2547017" y="4567080"/>
            <a:ext cx="1581636" cy="276999"/>
          </a:xfrm>
          <a:prstGeom prst="rect">
            <a:avLst/>
          </a:prstGeom>
          <a:noFill/>
        </p:spPr>
        <p:txBody>
          <a:bodyPr wrap="square" rtlCol="0">
            <a:spAutoFit/>
          </a:bodyPr>
          <a:lstStyle/>
          <a:p>
            <a:pPr algn="r"/>
            <a:r>
              <a:rPr lang="en-US" sz="1200" kern="0" dirty="0">
                <a:solidFill>
                  <a:schemeClr val="bg1"/>
                </a:solidFill>
                <a:latin typeface="Arial" pitchFamily="34" charset="0"/>
                <a:cs typeface="Arial" pitchFamily="34" charset="0"/>
              </a:rPr>
              <a:t>December 18, 2025</a:t>
            </a:r>
          </a:p>
        </p:txBody>
      </p:sp>
      <p:pic>
        <p:nvPicPr>
          <p:cNvPr id="8" name="Picture 7" descr="Logo&#10;&#10;Description automatically generated">
            <a:extLst>
              <a:ext uri="{FF2B5EF4-FFF2-40B4-BE49-F238E27FC236}">
                <a16:creationId xmlns:a16="http://schemas.microsoft.com/office/drawing/2014/main" id="{DA98561D-4E80-AE66-C51B-D219890A8760}"/>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2308945" y="74645"/>
            <a:ext cx="2057781" cy="604120"/>
          </a:xfrm>
          <a:prstGeom prst="rect">
            <a:avLst/>
          </a:prstGeom>
          <a:effectLst>
            <a:glow rad="228600">
              <a:schemeClr val="accent4">
                <a:satMod val="175000"/>
                <a:alpha val="40000"/>
              </a:schemeClr>
            </a:glow>
          </a:effectLst>
        </p:spPr>
      </p:pic>
      <p:sp>
        <p:nvSpPr>
          <p:cNvPr id="6" name="TextBox 5">
            <a:extLst>
              <a:ext uri="{FF2B5EF4-FFF2-40B4-BE49-F238E27FC236}">
                <a16:creationId xmlns:a16="http://schemas.microsoft.com/office/drawing/2014/main" id="{C28F2089-CC1D-3F41-0095-7EF312AD905C}"/>
              </a:ext>
            </a:extLst>
          </p:cNvPr>
          <p:cNvSpPr txBox="1"/>
          <p:nvPr/>
        </p:nvSpPr>
        <p:spPr>
          <a:xfrm>
            <a:off x="133738" y="3984822"/>
            <a:ext cx="1581636" cy="338554"/>
          </a:xfrm>
          <a:prstGeom prst="rect">
            <a:avLst/>
          </a:prstGeom>
          <a:noFill/>
        </p:spPr>
        <p:txBody>
          <a:bodyPr wrap="square" rtlCol="0">
            <a:spAutoFit/>
          </a:bodyPr>
          <a:lstStyle/>
          <a:p>
            <a:pPr algn="ctr"/>
            <a:r>
              <a:rPr lang="en-US" sz="1600" b="1" kern="0" dirty="0">
                <a:solidFill>
                  <a:schemeClr val="bg1"/>
                </a:solidFill>
                <a:latin typeface="Arial" pitchFamily="34" charset="0"/>
                <a:cs typeface="Arial" pitchFamily="34" charset="0"/>
              </a:rPr>
              <a:t>Hua Shi </a:t>
            </a:r>
          </a:p>
        </p:txBody>
      </p:sp>
      <p:pic>
        <p:nvPicPr>
          <p:cNvPr id="7" name="Picture 6">
            <a:extLst>
              <a:ext uri="{FF2B5EF4-FFF2-40B4-BE49-F238E27FC236}">
                <a16:creationId xmlns:a16="http://schemas.microsoft.com/office/drawing/2014/main" id="{BC351954-BAA8-0807-B9B8-153261754540}"/>
              </a:ext>
            </a:extLst>
          </p:cNvPr>
          <p:cNvPicPr>
            <a:picLocks noChangeAspect="1"/>
          </p:cNvPicPr>
          <p:nvPr/>
        </p:nvPicPr>
        <p:blipFill>
          <a:blip r:embed="rId4"/>
          <a:stretch>
            <a:fillRect/>
          </a:stretch>
        </p:blipFill>
        <p:spPr>
          <a:xfrm>
            <a:off x="133738" y="1026367"/>
            <a:ext cx="1782148" cy="1337007"/>
          </a:xfrm>
          <a:prstGeom prst="rect">
            <a:avLst/>
          </a:prstGeom>
        </p:spPr>
      </p:pic>
      <p:sp>
        <p:nvSpPr>
          <p:cNvPr id="9" name="Rectangle 8">
            <a:extLst>
              <a:ext uri="{FF2B5EF4-FFF2-40B4-BE49-F238E27FC236}">
                <a16:creationId xmlns:a16="http://schemas.microsoft.com/office/drawing/2014/main" id="{A591DB18-9BE6-7F56-89B4-E6F03E184C84}"/>
              </a:ext>
            </a:extLst>
          </p:cNvPr>
          <p:cNvSpPr/>
          <p:nvPr/>
        </p:nvSpPr>
        <p:spPr>
          <a:xfrm>
            <a:off x="133738" y="1026367"/>
            <a:ext cx="1782148" cy="1337007"/>
          </a:xfrm>
          <a:prstGeom prst="rect">
            <a:avLst/>
          </a:prstGeom>
          <a:noFill/>
          <a:ln w="285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57BE82-08BB-936D-5A3A-DA4125D3DC07}"/>
              </a:ext>
            </a:extLst>
          </p:cNvPr>
          <p:cNvSpPr>
            <a:spLocks noGrp="1"/>
          </p:cNvSpPr>
          <p:nvPr>
            <p:ph type="body" sz="quarter" idx="10"/>
          </p:nvPr>
        </p:nvSpPr>
        <p:spPr>
          <a:xfrm>
            <a:off x="107157" y="1020763"/>
            <a:ext cx="1822834" cy="3297850"/>
          </a:xfrm>
        </p:spPr>
        <p:txBody>
          <a:bodyPr/>
          <a:lstStyle/>
          <a:p>
            <a:pPr marL="0" indent="0">
              <a:buNone/>
            </a:pPr>
            <a:r>
              <a:rPr lang="en-US" sz="1600" dirty="0"/>
              <a:t>Urban vs major nonurban from 1985-2023</a:t>
            </a:r>
          </a:p>
          <a:p>
            <a:pPr marL="0" indent="0">
              <a:buNone/>
            </a:pPr>
            <a:endParaRPr lang="en-US" sz="1600" dirty="0"/>
          </a:p>
          <a:p>
            <a:pPr marL="0" indent="0">
              <a:buNone/>
            </a:pPr>
            <a:r>
              <a:rPr lang="en-US" sz="1600" dirty="0"/>
              <a:t>9 selected representative urban center with 5 km buffer zone</a:t>
            </a:r>
          </a:p>
        </p:txBody>
      </p:sp>
      <p:sp>
        <p:nvSpPr>
          <p:cNvPr id="3" name="Text Placeholder 2">
            <a:extLst>
              <a:ext uri="{FF2B5EF4-FFF2-40B4-BE49-F238E27FC236}">
                <a16:creationId xmlns:a16="http://schemas.microsoft.com/office/drawing/2014/main" id="{3347674E-3FBA-A5EA-F199-AC63C3F62A65}"/>
              </a:ext>
            </a:extLst>
          </p:cNvPr>
          <p:cNvSpPr>
            <a:spLocks noGrp="1"/>
          </p:cNvSpPr>
          <p:nvPr>
            <p:ph type="body" sz="quarter" idx="11"/>
          </p:nvPr>
        </p:nvSpPr>
        <p:spPr>
          <a:xfrm>
            <a:off x="0" y="130744"/>
            <a:ext cx="2398697" cy="694143"/>
          </a:xfrm>
        </p:spPr>
        <p:txBody>
          <a:bodyPr/>
          <a:lstStyle/>
          <a:p>
            <a:r>
              <a:rPr lang="en-US" sz="2800" dirty="0"/>
              <a:t>Land cover trends</a:t>
            </a:r>
          </a:p>
        </p:txBody>
      </p:sp>
      <p:pic>
        <p:nvPicPr>
          <p:cNvPr id="4" name="Picture 3">
            <a:extLst>
              <a:ext uri="{FF2B5EF4-FFF2-40B4-BE49-F238E27FC236}">
                <a16:creationId xmlns:a16="http://schemas.microsoft.com/office/drawing/2014/main" id="{0CAABB27-6722-2D49-7756-99B0F5D622E0}"/>
              </a:ext>
            </a:extLst>
          </p:cNvPr>
          <p:cNvPicPr>
            <a:picLocks noChangeAspect="1"/>
          </p:cNvPicPr>
          <p:nvPr/>
        </p:nvPicPr>
        <p:blipFill>
          <a:blip r:embed="rId3"/>
          <a:stretch>
            <a:fillRect/>
          </a:stretch>
        </p:blipFill>
        <p:spPr>
          <a:xfrm>
            <a:off x="2037147" y="0"/>
            <a:ext cx="7106853" cy="5143500"/>
          </a:xfrm>
          <a:prstGeom prst="rect">
            <a:avLst/>
          </a:prstGeom>
        </p:spPr>
      </p:pic>
    </p:spTree>
    <p:extLst>
      <p:ext uri="{BB962C8B-B14F-4D97-AF65-F5344CB8AC3E}">
        <p14:creationId xmlns:p14="http://schemas.microsoft.com/office/powerpoint/2010/main" val="898442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2AAC2-5249-D858-E5A1-1933219B909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25916F-64AF-C306-FF7F-A0D1934CA4FF}"/>
              </a:ext>
            </a:extLst>
          </p:cNvPr>
          <p:cNvSpPr>
            <a:spLocks noGrp="1"/>
          </p:cNvSpPr>
          <p:nvPr>
            <p:ph type="body" sz="quarter" idx="11"/>
          </p:nvPr>
        </p:nvSpPr>
        <p:spPr/>
        <p:txBody>
          <a:bodyPr/>
          <a:lstStyle/>
          <a:p>
            <a:r>
              <a:rPr lang="en-US" dirty="0"/>
              <a:t>Land cover trends (1985 – 2023)</a:t>
            </a:r>
          </a:p>
        </p:txBody>
      </p:sp>
      <p:pic>
        <p:nvPicPr>
          <p:cNvPr id="11" name="Picture 10">
            <a:extLst>
              <a:ext uri="{FF2B5EF4-FFF2-40B4-BE49-F238E27FC236}">
                <a16:creationId xmlns:a16="http://schemas.microsoft.com/office/drawing/2014/main" id="{41348245-14D6-34EF-CD40-2AF8DB33A447}"/>
              </a:ext>
            </a:extLst>
          </p:cNvPr>
          <p:cNvPicPr>
            <a:picLocks noChangeAspect="1"/>
          </p:cNvPicPr>
          <p:nvPr/>
        </p:nvPicPr>
        <p:blipFill>
          <a:blip r:embed="rId3"/>
          <a:stretch>
            <a:fillRect/>
          </a:stretch>
        </p:blipFill>
        <p:spPr>
          <a:xfrm>
            <a:off x="0" y="902962"/>
            <a:ext cx="3062310" cy="2096716"/>
          </a:xfrm>
          <a:prstGeom prst="rect">
            <a:avLst/>
          </a:prstGeom>
        </p:spPr>
      </p:pic>
      <p:pic>
        <p:nvPicPr>
          <p:cNvPr id="12" name="Picture 11">
            <a:extLst>
              <a:ext uri="{FF2B5EF4-FFF2-40B4-BE49-F238E27FC236}">
                <a16:creationId xmlns:a16="http://schemas.microsoft.com/office/drawing/2014/main" id="{41B6DFFA-E6EE-E958-7ECA-120459079C14}"/>
              </a:ext>
            </a:extLst>
          </p:cNvPr>
          <p:cNvPicPr>
            <a:picLocks noChangeAspect="1"/>
          </p:cNvPicPr>
          <p:nvPr/>
        </p:nvPicPr>
        <p:blipFill>
          <a:blip r:embed="rId4"/>
          <a:stretch>
            <a:fillRect/>
          </a:stretch>
        </p:blipFill>
        <p:spPr>
          <a:xfrm>
            <a:off x="3065806" y="902960"/>
            <a:ext cx="3062308" cy="2096715"/>
          </a:xfrm>
          <a:prstGeom prst="rect">
            <a:avLst/>
          </a:prstGeom>
        </p:spPr>
      </p:pic>
      <p:pic>
        <p:nvPicPr>
          <p:cNvPr id="13" name="Picture 12">
            <a:extLst>
              <a:ext uri="{FF2B5EF4-FFF2-40B4-BE49-F238E27FC236}">
                <a16:creationId xmlns:a16="http://schemas.microsoft.com/office/drawing/2014/main" id="{88624E28-8794-A31C-D825-9C5A61DFE967}"/>
              </a:ext>
            </a:extLst>
          </p:cNvPr>
          <p:cNvPicPr>
            <a:picLocks noChangeAspect="1"/>
          </p:cNvPicPr>
          <p:nvPr/>
        </p:nvPicPr>
        <p:blipFill>
          <a:blip r:embed="rId5"/>
          <a:stretch>
            <a:fillRect/>
          </a:stretch>
        </p:blipFill>
        <p:spPr>
          <a:xfrm>
            <a:off x="6070715" y="891809"/>
            <a:ext cx="3078598" cy="2107869"/>
          </a:xfrm>
          <a:prstGeom prst="rect">
            <a:avLst/>
          </a:prstGeom>
        </p:spPr>
      </p:pic>
      <p:pic>
        <p:nvPicPr>
          <p:cNvPr id="14" name="Picture 13">
            <a:extLst>
              <a:ext uri="{FF2B5EF4-FFF2-40B4-BE49-F238E27FC236}">
                <a16:creationId xmlns:a16="http://schemas.microsoft.com/office/drawing/2014/main" id="{CE604B91-2683-0626-4BA8-8D6D30443A8D}"/>
              </a:ext>
            </a:extLst>
          </p:cNvPr>
          <p:cNvPicPr>
            <a:picLocks noChangeAspect="1"/>
          </p:cNvPicPr>
          <p:nvPr/>
        </p:nvPicPr>
        <p:blipFill>
          <a:blip r:embed="rId6"/>
          <a:stretch>
            <a:fillRect/>
          </a:stretch>
        </p:blipFill>
        <p:spPr>
          <a:xfrm>
            <a:off x="0" y="3046783"/>
            <a:ext cx="3062308" cy="2096716"/>
          </a:xfrm>
          <a:prstGeom prst="rect">
            <a:avLst/>
          </a:prstGeom>
        </p:spPr>
      </p:pic>
      <p:pic>
        <p:nvPicPr>
          <p:cNvPr id="15" name="Picture 14">
            <a:extLst>
              <a:ext uri="{FF2B5EF4-FFF2-40B4-BE49-F238E27FC236}">
                <a16:creationId xmlns:a16="http://schemas.microsoft.com/office/drawing/2014/main" id="{CCAAE8E9-324A-DBAF-3C4B-A27EB8B43EF0}"/>
              </a:ext>
            </a:extLst>
          </p:cNvPr>
          <p:cNvPicPr>
            <a:picLocks noChangeAspect="1"/>
          </p:cNvPicPr>
          <p:nvPr/>
        </p:nvPicPr>
        <p:blipFill>
          <a:blip r:embed="rId7"/>
          <a:stretch>
            <a:fillRect/>
          </a:stretch>
        </p:blipFill>
        <p:spPr>
          <a:xfrm>
            <a:off x="3065806" y="3046783"/>
            <a:ext cx="3066908" cy="2096717"/>
          </a:xfrm>
          <a:prstGeom prst="rect">
            <a:avLst/>
          </a:prstGeom>
        </p:spPr>
      </p:pic>
      <p:pic>
        <p:nvPicPr>
          <p:cNvPr id="16" name="Picture 15">
            <a:extLst>
              <a:ext uri="{FF2B5EF4-FFF2-40B4-BE49-F238E27FC236}">
                <a16:creationId xmlns:a16="http://schemas.microsoft.com/office/drawing/2014/main" id="{539067F5-191D-D703-EE63-FB33151FD1F7}"/>
              </a:ext>
            </a:extLst>
          </p:cNvPr>
          <p:cNvPicPr>
            <a:picLocks noChangeAspect="1"/>
          </p:cNvPicPr>
          <p:nvPr/>
        </p:nvPicPr>
        <p:blipFill>
          <a:blip r:embed="rId8"/>
          <a:stretch>
            <a:fillRect/>
          </a:stretch>
        </p:blipFill>
        <p:spPr>
          <a:xfrm>
            <a:off x="6136212" y="4240540"/>
            <a:ext cx="3013100" cy="902959"/>
          </a:xfrm>
          <a:prstGeom prst="rect">
            <a:avLst/>
          </a:prstGeom>
        </p:spPr>
      </p:pic>
      <p:sp>
        <p:nvSpPr>
          <p:cNvPr id="17" name="Text Placeholder 2">
            <a:extLst>
              <a:ext uri="{FF2B5EF4-FFF2-40B4-BE49-F238E27FC236}">
                <a16:creationId xmlns:a16="http://schemas.microsoft.com/office/drawing/2014/main" id="{5648C69C-7633-B5FE-FB37-6316A83BA3C5}"/>
              </a:ext>
            </a:extLst>
          </p:cNvPr>
          <p:cNvSpPr txBox="1">
            <a:spLocks/>
          </p:cNvSpPr>
          <p:nvPr/>
        </p:nvSpPr>
        <p:spPr>
          <a:xfrm>
            <a:off x="6136212" y="3308028"/>
            <a:ext cx="3007788" cy="682165"/>
          </a:xfrm>
          <a:prstGeom prst="rect">
            <a:avLst/>
          </a:prstGeom>
        </p:spPr>
        <p:txBody>
          <a:bodyPr lIns="54864" tIns="54864" bIns="54864"/>
          <a:lstStyle>
            <a:lvl1pPr marL="0" indent="0" algn="l" defTabSz="457200" rtl="0" eaLnBrk="1" latinLnBrk="0" hangingPunct="1">
              <a:lnSpc>
                <a:spcPts val="2840"/>
              </a:lnSpc>
              <a:spcBef>
                <a:spcPts val="0"/>
              </a:spcBef>
              <a:buFontTx/>
              <a:buNone/>
              <a:defRPr sz="32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t>Urban vs all non-urban</a:t>
            </a:r>
          </a:p>
        </p:txBody>
      </p:sp>
      <p:sp>
        <p:nvSpPr>
          <p:cNvPr id="18" name="Text Placeholder 2">
            <a:extLst>
              <a:ext uri="{FF2B5EF4-FFF2-40B4-BE49-F238E27FC236}">
                <a16:creationId xmlns:a16="http://schemas.microsoft.com/office/drawing/2014/main" id="{E1EDB00E-5680-D0E3-0F80-1B5013461693}"/>
              </a:ext>
            </a:extLst>
          </p:cNvPr>
          <p:cNvSpPr txBox="1">
            <a:spLocks/>
          </p:cNvSpPr>
          <p:nvPr/>
        </p:nvSpPr>
        <p:spPr>
          <a:xfrm>
            <a:off x="458109" y="846918"/>
            <a:ext cx="1738681" cy="372406"/>
          </a:xfrm>
          <a:prstGeom prst="rect">
            <a:avLst/>
          </a:prstGeom>
        </p:spPr>
        <p:txBody>
          <a:bodyPr lIns="54864" tIns="54864" bIns="54864"/>
          <a:lstStyle>
            <a:lvl1pPr marL="0" indent="0" algn="l" defTabSz="457200" rtl="0" eaLnBrk="1" latinLnBrk="0" hangingPunct="1">
              <a:lnSpc>
                <a:spcPts val="2840"/>
              </a:lnSpc>
              <a:spcBef>
                <a:spcPts val="0"/>
              </a:spcBef>
              <a:buFontTx/>
              <a:buNone/>
              <a:defRPr sz="32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tx1"/>
                </a:solidFill>
              </a:rPr>
              <a:t>Atlanta, GA</a:t>
            </a:r>
          </a:p>
        </p:txBody>
      </p:sp>
      <p:sp>
        <p:nvSpPr>
          <p:cNvPr id="19" name="Text Placeholder 2">
            <a:extLst>
              <a:ext uri="{FF2B5EF4-FFF2-40B4-BE49-F238E27FC236}">
                <a16:creationId xmlns:a16="http://schemas.microsoft.com/office/drawing/2014/main" id="{E065E5BA-F3A1-2EE0-73FB-2F8D8FAFC40B}"/>
              </a:ext>
            </a:extLst>
          </p:cNvPr>
          <p:cNvSpPr txBox="1">
            <a:spLocks/>
          </p:cNvSpPr>
          <p:nvPr/>
        </p:nvSpPr>
        <p:spPr>
          <a:xfrm>
            <a:off x="3678814" y="846568"/>
            <a:ext cx="1738681" cy="372406"/>
          </a:xfrm>
          <a:prstGeom prst="rect">
            <a:avLst/>
          </a:prstGeom>
        </p:spPr>
        <p:txBody>
          <a:bodyPr lIns="54864" tIns="54864" bIns="54864"/>
          <a:lstStyle>
            <a:lvl1pPr marL="0" indent="0" algn="l" defTabSz="457200" rtl="0" eaLnBrk="1" latinLnBrk="0" hangingPunct="1">
              <a:lnSpc>
                <a:spcPts val="2840"/>
              </a:lnSpc>
              <a:spcBef>
                <a:spcPts val="0"/>
              </a:spcBef>
              <a:buFontTx/>
              <a:buNone/>
              <a:defRPr sz="32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tx1"/>
                </a:solidFill>
              </a:rPr>
              <a:t>Washinton DC</a:t>
            </a:r>
          </a:p>
        </p:txBody>
      </p:sp>
      <p:sp>
        <p:nvSpPr>
          <p:cNvPr id="20" name="Text Placeholder 2">
            <a:extLst>
              <a:ext uri="{FF2B5EF4-FFF2-40B4-BE49-F238E27FC236}">
                <a16:creationId xmlns:a16="http://schemas.microsoft.com/office/drawing/2014/main" id="{2F736E31-5A68-096D-5FCE-894BB140C233}"/>
              </a:ext>
            </a:extLst>
          </p:cNvPr>
          <p:cNvSpPr txBox="1">
            <a:spLocks/>
          </p:cNvSpPr>
          <p:nvPr/>
        </p:nvSpPr>
        <p:spPr>
          <a:xfrm>
            <a:off x="6683723" y="812765"/>
            <a:ext cx="1738681" cy="372406"/>
          </a:xfrm>
          <a:prstGeom prst="rect">
            <a:avLst/>
          </a:prstGeom>
        </p:spPr>
        <p:txBody>
          <a:bodyPr lIns="54864" tIns="54864" bIns="54864"/>
          <a:lstStyle>
            <a:lvl1pPr marL="0" indent="0" algn="l" defTabSz="457200" rtl="0" eaLnBrk="1" latinLnBrk="0" hangingPunct="1">
              <a:lnSpc>
                <a:spcPts val="2840"/>
              </a:lnSpc>
              <a:spcBef>
                <a:spcPts val="0"/>
              </a:spcBef>
              <a:buFontTx/>
              <a:buNone/>
              <a:defRPr sz="32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tx1"/>
                </a:solidFill>
              </a:rPr>
              <a:t>Sioux Falls, SD</a:t>
            </a:r>
          </a:p>
        </p:txBody>
      </p:sp>
      <p:sp>
        <p:nvSpPr>
          <p:cNvPr id="21" name="Text Placeholder 2">
            <a:extLst>
              <a:ext uri="{FF2B5EF4-FFF2-40B4-BE49-F238E27FC236}">
                <a16:creationId xmlns:a16="http://schemas.microsoft.com/office/drawing/2014/main" id="{1DDFA210-5C18-99F6-3A61-3DC990C3F29B}"/>
              </a:ext>
            </a:extLst>
          </p:cNvPr>
          <p:cNvSpPr txBox="1">
            <a:spLocks/>
          </p:cNvSpPr>
          <p:nvPr/>
        </p:nvSpPr>
        <p:spPr>
          <a:xfrm>
            <a:off x="373922" y="2990802"/>
            <a:ext cx="1738681" cy="372406"/>
          </a:xfrm>
          <a:prstGeom prst="rect">
            <a:avLst/>
          </a:prstGeom>
        </p:spPr>
        <p:txBody>
          <a:bodyPr lIns="54864" tIns="54864" bIns="54864"/>
          <a:lstStyle>
            <a:lvl1pPr marL="0" indent="0" algn="l" defTabSz="457200" rtl="0" eaLnBrk="1" latinLnBrk="0" hangingPunct="1">
              <a:lnSpc>
                <a:spcPts val="2840"/>
              </a:lnSpc>
              <a:spcBef>
                <a:spcPts val="0"/>
              </a:spcBef>
              <a:buFontTx/>
              <a:buNone/>
              <a:defRPr sz="32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tx1"/>
                </a:solidFill>
              </a:rPr>
              <a:t>Phoenix, AZ</a:t>
            </a:r>
          </a:p>
        </p:txBody>
      </p:sp>
      <p:sp>
        <p:nvSpPr>
          <p:cNvPr id="22" name="Text Placeholder 2">
            <a:extLst>
              <a:ext uri="{FF2B5EF4-FFF2-40B4-BE49-F238E27FC236}">
                <a16:creationId xmlns:a16="http://schemas.microsoft.com/office/drawing/2014/main" id="{3ACCBEAF-B5D5-66F8-C313-45169734E58B}"/>
              </a:ext>
            </a:extLst>
          </p:cNvPr>
          <p:cNvSpPr txBox="1">
            <a:spLocks/>
          </p:cNvSpPr>
          <p:nvPr/>
        </p:nvSpPr>
        <p:spPr>
          <a:xfrm>
            <a:off x="3678813" y="3020886"/>
            <a:ext cx="1738681" cy="372406"/>
          </a:xfrm>
          <a:prstGeom prst="rect">
            <a:avLst/>
          </a:prstGeom>
        </p:spPr>
        <p:txBody>
          <a:bodyPr lIns="54864" tIns="54864" bIns="54864"/>
          <a:lstStyle>
            <a:lvl1pPr marL="0" indent="0" algn="l" defTabSz="457200" rtl="0" eaLnBrk="1" latinLnBrk="0" hangingPunct="1">
              <a:lnSpc>
                <a:spcPts val="2840"/>
              </a:lnSpc>
              <a:spcBef>
                <a:spcPts val="0"/>
              </a:spcBef>
              <a:buFontTx/>
              <a:buNone/>
              <a:defRPr sz="32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tx1"/>
                </a:solidFill>
              </a:rPr>
              <a:t>Seattle, WA</a:t>
            </a:r>
          </a:p>
        </p:txBody>
      </p:sp>
    </p:spTree>
    <p:extLst>
      <p:ext uri="{BB962C8B-B14F-4D97-AF65-F5344CB8AC3E}">
        <p14:creationId xmlns:p14="http://schemas.microsoft.com/office/powerpoint/2010/main" val="182240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0A357-2285-D5BD-2814-60593017D176}"/>
            </a:ext>
          </a:extLst>
        </p:cNvPr>
        <p:cNvGrpSpPr/>
        <p:nvPr/>
      </p:nvGrpSpPr>
      <p:grpSpPr>
        <a:xfrm>
          <a:off x="0" y="0"/>
          <a:ext cx="0" cy="0"/>
          <a:chOff x="0" y="0"/>
          <a:chExt cx="0" cy="0"/>
        </a:xfrm>
      </p:grpSpPr>
      <p:sp>
        <p:nvSpPr>
          <p:cNvPr id="7" name="Text Placeholder 1">
            <a:extLst>
              <a:ext uri="{FF2B5EF4-FFF2-40B4-BE49-F238E27FC236}">
                <a16:creationId xmlns:a16="http://schemas.microsoft.com/office/drawing/2014/main" id="{96BA1A9F-3278-A105-2E0D-94CA814D0D79}"/>
              </a:ext>
            </a:extLst>
          </p:cNvPr>
          <p:cNvSpPr>
            <a:spLocks noGrp="1"/>
          </p:cNvSpPr>
          <p:nvPr>
            <p:ph type="body" sz="quarter" idx="10"/>
          </p:nvPr>
        </p:nvSpPr>
        <p:spPr>
          <a:xfrm>
            <a:off x="-1" y="903890"/>
            <a:ext cx="3155796" cy="3634656"/>
          </a:xfrm>
        </p:spPr>
        <p:txBody>
          <a:bodyPr/>
          <a:lstStyle/>
          <a:p>
            <a:pPr marL="0" indent="0">
              <a:buNone/>
            </a:pPr>
            <a:r>
              <a:rPr lang="en-US" sz="1600" dirty="0"/>
              <a:t>11: open water; </a:t>
            </a:r>
          </a:p>
          <a:p>
            <a:pPr marL="0" indent="0">
              <a:buNone/>
            </a:pPr>
            <a:r>
              <a:rPr lang="en-US" sz="1600" dirty="0"/>
              <a:t>21: dev., open space; 22: dev., L intensity; 23: dev., M intensity; 24: dev., H intensity; </a:t>
            </a:r>
          </a:p>
          <a:p>
            <a:pPr marL="0" indent="0">
              <a:buNone/>
            </a:pPr>
            <a:r>
              <a:rPr lang="en-US" sz="1600" dirty="0"/>
              <a:t>31: barren land;</a:t>
            </a:r>
          </a:p>
          <a:p>
            <a:pPr marL="0" indent="0">
              <a:buNone/>
            </a:pPr>
            <a:r>
              <a:rPr lang="en-US" sz="1600" dirty="0"/>
              <a:t>41: deciduous forest;</a:t>
            </a:r>
          </a:p>
          <a:p>
            <a:pPr marL="0" indent="0">
              <a:buNone/>
            </a:pPr>
            <a:r>
              <a:rPr lang="en-US" sz="1600" dirty="0"/>
              <a:t>42: evergreen forest;</a:t>
            </a:r>
          </a:p>
          <a:p>
            <a:pPr marL="0" indent="0">
              <a:buNone/>
            </a:pPr>
            <a:r>
              <a:rPr lang="en-US" sz="1600" dirty="0"/>
              <a:t>43: mixed forest;</a:t>
            </a:r>
          </a:p>
          <a:p>
            <a:pPr marL="0" indent="0">
              <a:buNone/>
            </a:pPr>
            <a:r>
              <a:rPr lang="en-US" sz="1600" dirty="0"/>
              <a:t>52: shrub; 71: herbaceous;</a:t>
            </a:r>
          </a:p>
          <a:p>
            <a:pPr marL="0" indent="0">
              <a:buNone/>
            </a:pPr>
            <a:r>
              <a:rPr lang="en-US" sz="1600" dirty="0"/>
              <a:t>81: hay/pasture, 82 crop;</a:t>
            </a:r>
          </a:p>
          <a:p>
            <a:pPr marL="0" indent="0">
              <a:buNone/>
            </a:pPr>
            <a:r>
              <a:rPr lang="en-US" sz="1600" dirty="0"/>
              <a:t>90: woody wetland; </a:t>
            </a:r>
          </a:p>
          <a:p>
            <a:pPr marL="0" indent="0">
              <a:buNone/>
            </a:pPr>
            <a:r>
              <a:rPr lang="en-US" sz="1600" dirty="0"/>
              <a:t>95: herb wetland</a:t>
            </a:r>
          </a:p>
          <a:p>
            <a:pPr marL="0" indent="0">
              <a:buNone/>
            </a:pPr>
            <a:endParaRPr lang="en-US" sz="1600" dirty="0"/>
          </a:p>
        </p:txBody>
      </p:sp>
      <p:sp>
        <p:nvSpPr>
          <p:cNvPr id="4" name="Text Placeholder 2">
            <a:extLst>
              <a:ext uri="{FF2B5EF4-FFF2-40B4-BE49-F238E27FC236}">
                <a16:creationId xmlns:a16="http://schemas.microsoft.com/office/drawing/2014/main" id="{753039CF-3466-AA63-93B8-91B524881834}"/>
              </a:ext>
            </a:extLst>
          </p:cNvPr>
          <p:cNvSpPr>
            <a:spLocks noGrp="1"/>
          </p:cNvSpPr>
          <p:nvPr>
            <p:ph type="body" sz="quarter" idx="11"/>
          </p:nvPr>
        </p:nvSpPr>
        <p:spPr>
          <a:xfrm>
            <a:off x="139406" y="102461"/>
            <a:ext cx="2765471" cy="698967"/>
          </a:xfrm>
        </p:spPr>
        <p:txBody>
          <a:bodyPr/>
          <a:lstStyle/>
          <a:p>
            <a:pPr algn="ctr"/>
            <a:r>
              <a:rPr lang="en-US" dirty="0"/>
              <a:t>Land cover 2023 by class </a:t>
            </a:r>
          </a:p>
        </p:txBody>
      </p:sp>
      <p:pic>
        <p:nvPicPr>
          <p:cNvPr id="2" name="Picture 1">
            <a:extLst>
              <a:ext uri="{FF2B5EF4-FFF2-40B4-BE49-F238E27FC236}">
                <a16:creationId xmlns:a16="http://schemas.microsoft.com/office/drawing/2014/main" id="{19642F3A-4213-1ABE-794F-87181E28EA43}"/>
              </a:ext>
            </a:extLst>
          </p:cNvPr>
          <p:cNvPicPr>
            <a:picLocks noChangeAspect="1"/>
          </p:cNvPicPr>
          <p:nvPr/>
        </p:nvPicPr>
        <p:blipFill>
          <a:blip r:embed="rId3"/>
          <a:stretch>
            <a:fillRect/>
          </a:stretch>
        </p:blipFill>
        <p:spPr>
          <a:xfrm>
            <a:off x="3044283" y="-1"/>
            <a:ext cx="6099717" cy="4426799"/>
          </a:xfrm>
          <a:prstGeom prst="rect">
            <a:avLst/>
          </a:prstGeom>
        </p:spPr>
      </p:pic>
    </p:spTree>
    <p:extLst>
      <p:ext uri="{BB962C8B-B14F-4D97-AF65-F5344CB8AC3E}">
        <p14:creationId xmlns:p14="http://schemas.microsoft.com/office/powerpoint/2010/main" val="111396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47674E-3FBA-A5EA-F199-AC63C3F62A65}"/>
              </a:ext>
            </a:extLst>
          </p:cNvPr>
          <p:cNvSpPr>
            <a:spLocks noGrp="1"/>
          </p:cNvSpPr>
          <p:nvPr>
            <p:ph type="body" sz="quarter" idx="11"/>
          </p:nvPr>
        </p:nvSpPr>
        <p:spPr/>
        <p:txBody>
          <a:bodyPr/>
          <a:lstStyle/>
          <a:p>
            <a:r>
              <a:rPr lang="en-US" dirty="0"/>
              <a:t>Results</a:t>
            </a:r>
          </a:p>
        </p:txBody>
      </p:sp>
      <p:pic>
        <p:nvPicPr>
          <p:cNvPr id="2" name="Picture 1" descr="Map&#10;&#10;Description automatically generated">
            <a:extLst>
              <a:ext uri="{FF2B5EF4-FFF2-40B4-BE49-F238E27FC236}">
                <a16:creationId xmlns:a16="http://schemas.microsoft.com/office/drawing/2014/main" id="{6D7746DF-A8B6-4112-C357-8159D0BA7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71" y="-8446"/>
            <a:ext cx="8875548" cy="5151946"/>
          </a:xfrm>
          <a:prstGeom prst="rect">
            <a:avLst/>
          </a:prstGeom>
        </p:spPr>
      </p:pic>
    </p:spTree>
    <p:extLst>
      <p:ext uri="{BB962C8B-B14F-4D97-AF65-F5344CB8AC3E}">
        <p14:creationId xmlns:p14="http://schemas.microsoft.com/office/powerpoint/2010/main" val="3844539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47674E-3FBA-A5EA-F199-AC63C3F62A65}"/>
              </a:ext>
            </a:extLst>
          </p:cNvPr>
          <p:cNvSpPr>
            <a:spLocks noGrp="1"/>
          </p:cNvSpPr>
          <p:nvPr>
            <p:ph type="body" sz="quarter" idx="11"/>
          </p:nvPr>
        </p:nvSpPr>
        <p:spPr/>
        <p:txBody>
          <a:bodyPr/>
          <a:lstStyle/>
          <a:p>
            <a:r>
              <a:rPr lang="en-US" dirty="0"/>
              <a:t>Results</a:t>
            </a:r>
          </a:p>
        </p:txBody>
      </p:sp>
      <p:pic>
        <p:nvPicPr>
          <p:cNvPr id="4" name="Picture 3" descr="Map&#10;&#10;Description automatically generated">
            <a:extLst>
              <a:ext uri="{FF2B5EF4-FFF2-40B4-BE49-F238E27FC236}">
                <a16:creationId xmlns:a16="http://schemas.microsoft.com/office/drawing/2014/main" id="{F17E70EE-49F9-3C95-BD27-2E8AC7C0E75C}"/>
              </a:ext>
            </a:extLst>
          </p:cNvPr>
          <p:cNvPicPr>
            <a:picLocks noChangeAspect="1"/>
          </p:cNvPicPr>
          <p:nvPr/>
        </p:nvPicPr>
        <p:blipFill>
          <a:blip r:embed="rId3"/>
          <a:stretch>
            <a:fillRect/>
          </a:stretch>
        </p:blipFill>
        <p:spPr>
          <a:xfrm>
            <a:off x="-23845" y="1"/>
            <a:ext cx="9144000" cy="5143500"/>
          </a:xfrm>
          <a:prstGeom prst="rect">
            <a:avLst/>
          </a:prstGeom>
        </p:spPr>
      </p:pic>
    </p:spTree>
    <p:extLst>
      <p:ext uri="{BB962C8B-B14F-4D97-AF65-F5344CB8AC3E}">
        <p14:creationId xmlns:p14="http://schemas.microsoft.com/office/powerpoint/2010/main" val="2909789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3FA74-64D5-956A-8ACA-CD75E25FF09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F729143-7B10-3AFA-592D-07D61AFA7622}"/>
              </a:ext>
            </a:extLst>
          </p:cNvPr>
          <p:cNvSpPr>
            <a:spLocks noGrp="1"/>
          </p:cNvSpPr>
          <p:nvPr>
            <p:ph type="body" sz="quarter" idx="11"/>
          </p:nvPr>
        </p:nvSpPr>
        <p:spPr>
          <a:xfrm>
            <a:off x="346947" y="1218739"/>
            <a:ext cx="3746533" cy="3143054"/>
          </a:xfrm>
        </p:spPr>
        <p:txBody>
          <a:bodyPr/>
          <a:lstStyle/>
          <a:p>
            <a:r>
              <a:rPr lang="en-US" sz="2000" dirty="0"/>
              <a:t>Daytime and nighttime ST from Landsat, MODIS, VIIRS and ECOSTRESS</a:t>
            </a:r>
          </a:p>
          <a:p>
            <a:endParaRPr lang="en-US" sz="2000" dirty="0"/>
          </a:p>
          <a:p>
            <a:r>
              <a:rPr lang="en-US" sz="2000" dirty="0"/>
              <a:t>Phoenix: Sept. 11, 2024</a:t>
            </a:r>
          </a:p>
          <a:p>
            <a:r>
              <a:rPr lang="en-US" sz="2000" dirty="0"/>
              <a:t>Washington DC: Oct. 02, 2023 </a:t>
            </a:r>
          </a:p>
        </p:txBody>
      </p:sp>
      <p:pic>
        <p:nvPicPr>
          <p:cNvPr id="4" name="Picture 3" descr="Map&#10;&#10;AI-generated content may be incorrect.">
            <a:extLst>
              <a:ext uri="{FF2B5EF4-FFF2-40B4-BE49-F238E27FC236}">
                <a16:creationId xmlns:a16="http://schemas.microsoft.com/office/drawing/2014/main" id="{5A14ACA2-FDAB-8C56-AA51-65ABAFF1E012}"/>
              </a:ext>
            </a:extLst>
          </p:cNvPr>
          <p:cNvPicPr>
            <a:picLocks noChangeAspect="1"/>
          </p:cNvPicPr>
          <p:nvPr/>
        </p:nvPicPr>
        <p:blipFill>
          <a:blip r:embed="rId3"/>
          <a:stretch>
            <a:fillRect/>
          </a:stretch>
        </p:blipFill>
        <p:spPr>
          <a:xfrm>
            <a:off x="4159255" y="-31048"/>
            <a:ext cx="5012354" cy="5174548"/>
          </a:xfrm>
          <a:prstGeom prst="rect">
            <a:avLst/>
          </a:prstGeom>
        </p:spPr>
      </p:pic>
      <p:sp>
        <p:nvSpPr>
          <p:cNvPr id="5" name="Text Placeholder 2">
            <a:extLst>
              <a:ext uri="{FF2B5EF4-FFF2-40B4-BE49-F238E27FC236}">
                <a16:creationId xmlns:a16="http://schemas.microsoft.com/office/drawing/2014/main" id="{DD78F293-B37A-A0C2-76CA-6F496CFF8C69}"/>
              </a:ext>
            </a:extLst>
          </p:cNvPr>
          <p:cNvSpPr txBox="1">
            <a:spLocks/>
          </p:cNvSpPr>
          <p:nvPr/>
        </p:nvSpPr>
        <p:spPr>
          <a:xfrm>
            <a:off x="346947" y="240817"/>
            <a:ext cx="3510350" cy="372410"/>
          </a:xfrm>
          <a:prstGeom prst="rect">
            <a:avLst/>
          </a:prstGeom>
        </p:spPr>
        <p:txBody>
          <a:bodyPr lIns="54864" tIns="54864" bIns="54864"/>
          <a:lstStyle>
            <a:lvl1pPr marL="0" indent="0" algn="l" defTabSz="457200" rtl="0" eaLnBrk="1" latinLnBrk="0" hangingPunct="1">
              <a:lnSpc>
                <a:spcPts val="2840"/>
              </a:lnSpc>
              <a:spcBef>
                <a:spcPts val="0"/>
              </a:spcBef>
              <a:buFontTx/>
              <a:buNone/>
              <a:defRPr sz="32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Comparison</a:t>
            </a:r>
          </a:p>
        </p:txBody>
      </p:sp>
    </p:spTree>
    <p:extLst>
      <p:ext uri="{BB962C8B-B14F-4D97-AF65-F5344CB8AC3E}">
        <p14:creationId xmlns:p14="http://schemas.microsoft.com/office/powerpoint/2010/main" val="3909180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BADE9-C0D6-DB95-0942-08B01FF0423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A4DE6FF-4F6F-A8CB-51C7-EC91BAC8B3B1}"/>
              </a:ext>
            </a:extLst>
          </p:cNvPr>
          <p:cNvSpPr>
            <a:spLocks noGrp="1"/>
          </p:cNvSpPr>
          <p:nvPr>
            <p:ph type="body" sz="quarter" idx="11"/>
          </p:nvPr>
        </p:nvSpPr>
        <p:spPr>
          <a:xfrm>
            <a:off x="241844" y="1000223"/>
            <a:ext cx="2918767" cy="3309018"/>
          </a:xfrm>
        </p:spPr>
        <p:txBody>
          <a:bodyPr/>
          <a:lstStyle/>
          <a:p>
            <a:r>
              <a:rPr lang="en-US" sz="2000" dirty="0"/>
              <a:t>Daytime and nighttime ST from Landsat, MODIS, VIIRS and ECOSTRESS</a:t>
            </a:r>
          </a:p>
          <a:p>
            <a:endParaRPr lang="en-US" sz="2000" dirty="0"/>
          </a:p>
          <a:p>
            <a:r>
              <a:rPr lang="en-US" sz="2000" dirty="0"/>
              <a:t>Phoenix: Sept. 11, 2024</a:t>
            </a:r>
          </a:p>
          <a:p>
            <a:r>
              <a:rPr lang="en-US" sz="2000" dirty="0"/>
              <a:t>Washington DC: Oct. 02, 2023 </a:t>
            </a:r>
          </a:p>
        </p:txBody>
      </p:sp>
      <p:sp>
        <p:nvSpPr>
          <p:cNvPr id="2" name="Text Placeholder 2">
            <a:extLst>
              <a:ext uri="{FF2B5EF4-FFF2-40B4-BE49-F238E27FC236}">
                <a16:creationId xmlns:a16="http://schemas.microsoft.com/office/drawing/2014/main" id="{58CB7A3D-4D22-C529-0625-48B5A4B7501B}"/>
              </a:ext>
            </a:extLst>
          </p:cNvPr>
          <p:cNvSpPr txBox="1">
            <a:spLocks/>
          </p:cNvSpPr>
          <p:nvPr/>
        </p:nvSpPr>
        <p:spPr>
          <a:xfrm>
            <a:off x="346947" y="240817"/>
            <a:ext cx="3510350" cy="372410"/>
          </a:xfrm>
          <a:prstGeom prst="rect">
            <a:avLst/>
          </a:prstGeom>
        </p:spPr>
        <p:txBody>
          <a:bodyPr lIns="54864" tIns="54864" bIns="54864"/>
          <a:lstStyle>
            <a:lvl1pPr marL="0" indent="0" algn="l" defTabSz="457200" rtl="0" eaLnBrk="1" latinLnBrk="0" hangingPunct="1">
              <a:lnSpc>
                <a:spcPts val="2840"/>
              </a:lnSpc>
              <a:spcBef>
                <a:spcPts val="0"/>
              </a:spcBef>
              <a:buFontTx/>
              <a:buNone/>
              <a:defRPr sz="32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Comparison</a:t>
            </a:r>
          </a:p>
        </p:txBody>
      </p:sp>
      <p:pic>
        <p:nvPicPr>
          <p:cNvPr id="6" name="Picture 5" descr="Diagram&#10;&#10;AI-generated content may be incorrect.">
            <a:extLst>
              <a:ext uri="{FF2B5EF4-FFF2-40B4-BE49-F238E27FC236}">
                <a16:creationId xmlns:a16="http://schemas.microsoft.com/office/drawing/2014/main" id="{B30A4B29-1C9E-F412-6AE0-D609278D48A4}"/>
              </a:ext>
            </a:extLst>
          </p:cNvPr>
          <p:cNvPicPr>
            <a:picLocks noChangeAspect="1"/>
          </p:cNvPicPr>
          <p:nvPr/>
        </p:nvPicPr>
        <p:blipFill>
          <a:blip r:embed="rId3"/>
          <a:stretch>
            <a:fillRect/>
          </a:stretch>
        </p:blipFill>
        <p:spPr>
          <a:xfrm>
            <a:off x="3265714" y="0"/>
            <a:ext cx="5878286" cy="5143500"/>
          </a:xfrm>
          <a:prstGeom prst="rect">
            <a:avLst/>
          </a:prstGeom>
        </p:spPr>
      </p:pic>
    </p:spTree>
    <p:extLst>
      <p:ext uri="{BB962C8B-B14F-4D97-AF65-F5344CB8AC3E}">
        <p14:creationId xmlns:p14="http://schemas.microsoft.com/office/powerpoint/2010/main" val="2715217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47674E-3FBA-A5EA-F199-AC63C3F62A65}"/>
              </a:ext>
            </a:extLst>
          </p:cNvPr>
          <p:cNvSpPr>
            <a:spLocks noGrp="1"/>
          </p:cNvSpPr>
          <p:nvPr>
            <p:ph type="body" sz="quarter" idx="11"/>
          </p:nvPr>
        </p:nvSpPr>
        <p:spPr/>
        <p:txBody>
          <a:bodyPr/>
          <a:lstStyle/>
          <a:p>
            <a:r>
              <a:rPr lang="en-US" dirty="0"/>
              <a:t>Linkage</a:t>
            </a:r>
          </a:p>
        </p:txBody>
      </p:sp>
      <p:pic>
        <p:nvPicPr>
          <p:cNvPr id="2" name="Picture 1">
            <a:extLst>
              <a:ext uri="{FF2B5EF4-FFF2-40B4-BE49-F238E27FC236}">
                <a16:creationId xmlns:a16="http://schemas.microsoft.com/office/drawing/2014/main" id="{84829143-E1C7-9762-DAA2-085F59624F0A}"/>
              </a:ext>
            </a:extLst>
          </p:cNvPr>
          <p:cNvPicPr>
            <a:picLocks noChangeAspect="1"/>
          </p:cNvPicPr>
          <p:nvPr/>
        </p:nvPicPr>
        <p:blipFill>
          <a:blip r:embed="rId3"/>
          <a:stretch>
            <a:fillRect/>
          </a:stretch>
        </p:blipFill>
        <p:spPr>
          <a:xfrm>
            <a:off x="3183197" y="0"/>
            <a:ext cx="5961675" cy="5143500"/>
          </a:xfrm>
          <a:prstGeom prst="rect">
            <a:avLst/>
          </a:prstGeom>
        </p:spPr>
      </p:pic>
      <p:sp>
        <p:nvSpPr>
          <p:cNvPr id="6" name="Content Placeholder 23">
            <a:extLst>
              <a:ext uri="{FF2B5EF4-FFF2-40B4-BE49-F238E27FC236}">
                <a16:creationId xmlns:a16="http://schemas.microsoft.com/office/drawing/2014/main" id="{7A5F6B81-AC8F-8BBD-830C-F91E09639A70}"/>
              </a:ext>
            </a:extLst>
          </p:cNvPr>
          <p:cNvSpPr txBox="1">
            <a:spLocks/>
          </p:cNvSpPr>
          <p:nvPr/>
        </p:nvSpPr>
        <p:spPr>
          <a:xfrm>
            <a:off x="210312" y="1438333"/>
            <a:ext cx="2300772" cy="1767839"/>
          </a:xfrm>
          <a:prstGeom prst="rect">
            <a:avLst/>
          </a:prstGeom>
        </p:spPr>
        <p:txBody>
          <a:bodyPr vert="horz" lIns="91440" tIns="45720" rIns="91440" bIns="45720" rtlCol="0">
            <a:normAutofit fontScale="85000" lnSpcReduction="10000"/>
          </a:bodyPr>
          <a:lstStyle>
            <a:lvl1pPr marL="0" marR="0" indent="0" algn="l" defTabSz="412750" eaLnBrk="1" fontAlgn="auto" latinLnBrk="0" hangingPunct="1">
              <a:lnSpc>
                <a:spcPct val="100000"/>
              </a:lnSpc>
              <a:spcBef>
                <a:spcPts val="300"/>
              </a:spcBef>
              <a:spcAft>
                <a:spcPts val="0"/>
              </a:spcAft>
              <a:buClrTx/>
              <a:buSzPct val="75000"/>
              <a:buFontTx/>
              <a:buNone/>
              <a:tabLst/>
              <a:defRPr sz="1800" b="1"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1pPr>
            <a:lvl2pPr marL="228600" marR="0" indent="228600" algn="l" defTabSz="412750" eaLnBrk="1" fontAlgn="auto" latinLnBrk="0" hangingPunct="1">
              <a:lnSpc>
                <a:spcPct val="100000"/>
              </a:lnSpc>
              <a:spcBef>
                <a:spcPts val="300"/>
              </a:spcBef>
              <a:spcAft>
                <a:spcPts val="0"/>
              </a:spcAft>
              <a:buClrTx/>
              <a:buSzPct val="65000"/>
              <a:buFont typeface="Arial" panose="020B0604020202020204" pitchFamily="34" charset="0"/>
              <a:buChar char="•"/>
              <a:tabLst/>
              <a:defRPr sz="1600" b="0"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2pPr>
            <a:lvl3pPr marL="685800" marR="0" indent="-228600" algn="l" defTabSz="412750" eaLnBrk="1" fontAlgn="auto" latinLnBrk="0" hangingPunct="1">
              <a:lnSpc>
                <a:spcPct val="100000"/>
              </a:lnSpc>
              <a:spcBef>
                <a:spcPts val="300"/>
              </a:spcBef>
              <a:spcAft>
                <a:spcPts val="0"/>
              </a:spcAft>
              <a:buClrTx/>
              <a:buSzPct val="65000"/>
              <a:buFont typeface="Arial" panose="020B0604020202020204" pitchFamily="34" charset="0"/>
              <a:buChar char="•"/>
              <a:tabLst/>
              <a:defRPr sz="1400" b="0"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3pPr>
            <a:lvl4pPr marL="685800" marR="0" indent="228600" algn="l" defTabSz="412750" eaLnBrk="1" fontAlgn="auto" latinLnBrk="0" hangingPunct="1">
              <a:lnSpc>
                <a:spcPct val="100000"/>
              </a:lnSpc>
              <a:spcBef>
                <a:spcPts val="300"/>
              </a:spcBef>
              <a:spcAft>
                <a:spcPts val="0"/>
              </a:spcAft>
              <a:buClrTx/>
              <a:buSzPct val="65000"/>
              <a:buFont typeface="Arial" panose="020B0604020202020204" pitchFamily="34" charset="0"/>
              <a:buChar char="•"/>
              <a:tabLst/>
              <a:defRPr sz="1200" b="0"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4pPr>
            <a:lvl5pPr marL="1143000" marR="0" indent="-228600" algn="l" defTabSz="412750" eaLnBrk="1" latinLnBrk="0" hangingPunct="1">
              <a:lnSpc>
                <a:spcPct val="100000"/>
              </a:lnSpc>
              <a:spcBef>
                <a:spcPts val="300"/>
              </a:spcBef>
              <a:spcAft>
                <a:spcPts val="0"/>
              </a:spcAft>
              <a:buClrTx/>
              <a:buSzPct val="75000"/>
              <a:buFontTx/>
              <a:buChar char="•"/>
              <a:tabLst/>
              <a:defRPr sz="1100" b="0"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5pPr>
            <a:lvl6pPr marL="1691298" marR="0" indent="-103798" algn="l" defTabSz="412750" eaLnBrk="1" latinLnBrk="0" hangingPunct="1">
              <a:lnSpc>
                <a:spcPct val="160000"/>
              </a:lnSpc>
              <a:spcBef>
                <a:spcPts val="2600"/>
              </a:spcBef>
              <a:spcAft>
                <a:spcPts val="0"/>
              </a:spcAft>
              <a:buClrTx/>
              <a:buSzPct val="75000"/>
              <a:buFontTx/>
              <a:buChar char="•"/>
              <a:tabLst/>
              <a:defRPr sz="850" b="0" i="0" u="none" strike="noStrike" cap="none" spc="0" baseline="0">
                <a:ln>
                  <a:noFill/>
                </a:ln>
                <a:solidFill>
                  <a:srgbClr val="8B8C8C"/>
                </a:solidFill>
                <a:uFillTx/>
                <a:latin typeface="+mj-lt"/>
                <a:ea typeface="+mj-ea"/>
                <a:cs typeface="+mj-cs"/>
                <a:sym typeface="Open Sans"/>
              </a:defRPr>
            </a:lvl6pPr>
            <a:lvl7pPr marL="2008798" marR="0" indent="-103798" algn="l" defTabSz="412750" eaLnBrk="1" latinLnBrk="0" hangingPunct="1">
              <a:lnSpc>
                <a:spcPct val="160000"/>
              </a:lnSpc>
              <a:spcBef>
                <a:spcPts val="2600"/>
              </a:spcBef>
              <a:spcAft>
                <a:spcPts val="0"/>
              </a:spcAft>
              <a:buClrTx/>
              <a:buSzPct val="75000"/>
              <a:buFontTx/>
              <a:buChar char="•"/>
              <a:tabLst/>
              <a:defRPr sz="850" b="0" i="0" u="none" strike="noStrike" cap="none" spc="0" baseline="0">
                <a:ln>
                  <a:noFill/>
                </a:ln>
                <a:solidFill>
                  <a:srgbClr val="8B8C8C"/>
                </a:solidFill>
                <a:uFillTx/>
                <a:latin typeface="+mj-lt"/>
                <a:ea typeface="+mj-ea"/>
                <a:cs typeface="+mj-cs"/>
                <a:sym typeface="Open Sans"/>
              </a:defRPr>
            </a:lvl7pPr>
            <a:lvl8pPr marL="2326298" marR="0" indent="-103798" algn="l" defTabSz="412750" eaLnBrk="1" latinLnBrk="0" hangingPunct="1">
              <a:lnSpc>
                <a:spcPct val="160000"/>
              </a:lnSpc>
              <a:spcBef>
                <a:spcPts val="2600"/>
              </a:spcBef>
              <a:spcAft>
                <a:spcPts val="0"/>
              </a:spcAft>
              <a:buClrTx/>
              <a:buSzPct val="75000"/>
              <a:buFontTx/>
              <a:buChar char="•"/>
              <a:tabLst/>
              <a:defRPr sz="850" b="0" i="0" u="none" strike="noStrike" cap="none" spc="0" baseline="0">
                <a:ln>
                  <a:noFill/>
                </a:ln>
                <a:solidFill>
                  <a:srgbClr val="8B8C8C"/>
                </a:solidFill>
                <a:uFillTx/>
                <a:latin typeface="+mj-lt"/>
                <a:ea typeface="+mj-ea"/>
                <a:cs typeface="+mj-cs"/>
                <a:sym typeface="Open Sans"/>
              </a:defRPr>
            </a:lvl8pPr>
            <a:lvl9pPr marL="2643798" marR="0" indent="-103798" algn="l" defTabSz="412750" eaLnBrk="1" latinLnBrk="0" hangingPunct="1">
              <a:lnSpc>
                <a:spcPct val="160000"/>
              </a:lnSpc>
              <a:spcBef>
                <a:spcPts val="2600"/>
              </a:spcBef>
              <a:spcAft>
                <a:spcPts val="0"/>
              </a:spcAft>
              <a:buClrTx/>
              <a:buSzPct val="75000"/>
              <a:buFontTx/>
              <a:buChar char="•"/>
              <a:tabLst/>
              <a:defRPr sz="850" b="0" i="0" u="none" strike="noStrike" cap="none" spc="0" baseline="0">
                <a:ln>
                  <a:noFill/>
                </a:ln>
                <a:solidFill>
                  <a:srgbClr val="8B8C8C"/>
                </a:solidFill>
                <a:uFillTx/>
                <a:latin typeface="+mj-lt"/>
                <a:ea typeface="+mj-ea"/>
                <a:cs typeface="+mj-cs"/>
                <a:sym typeface="Open Sans"/>
              </a:defRPr>
            </a:lvl9pPr>
          </a:lstStyle>
          <a:p>
            <a:r>
              <a:rPr lang="en-US" sz="2000" dirty="0">
                <a:solidFill>
                  <a:schemeClr val="bg1"/>
                </a:solidFill>
              </a:rPr>
              <a:t>SUHI Landsat land surface temperature (LST) and its relationship to median household incomes for three cities.</a:t>
            </a:r>
          </a:p>
        </p:txBody>
      </p:sp>
    </p:spTree>
    <p:extLst>
      <p:ext uri="{BB962C8B-B14F-4D97-AF65-F5344CB8AC3E}">
        <p14:creationId xmlns:p14="http://schemas.microsoft.com/office/powerpoint/2010/main" val="1866588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47674E-3FBA-A5EA-F199-AC63C3F62A65}"/>
              </a:ext>
            </a:extLst>
          </p:cNvPr>
          <p:cNvSpPr>
            <a:spLocks noGrp="1"/>
          </p:cNvSpPr>
          <p:nvPr>
            <p:ph type="body" sz="quarter" idx="11"/>
          </p:nvPr>
        </p:nvSpPr>
        <p:spPr>
          <a:xfrm>
            <a:off x="48951" y="220257"/>
            <a:ext cx="3106629" cy="644930"/>
          </a:xfrm>
        </p:spPr>
        <p:txBody>
          <a:bodyPr/>
          <a:lstStyle/>
          <a:p>
            <a:r>
              <a:rPr lang="en-US" dirty="0"/>
              <a:t>Linkage</a:t>
            </a:r>
          </a:p>
        </p:txBody>
      </p:sp>
      <p:pic>
        <p:nvPicPr>
          <p:cNvPr id="2" name="Picture 1">
            <a:extLst>
              <a:ext uri="{FF2B5EF4-FFF2-40B4-BE49-F238E27FC236}">
                <a16:creationId xmlns:a16="http://schemas.microsoft.com/office/drawing/2014/main" id="{23303661-3B47-51B0-0702-823C9669B838}"/>
              </a:ext>
            </a:extLst>
          </p:cNvPr>
          <p:cNvPicPr>
            <a:picLocks noChangeAspect="1"/>
          </p:cNvPicPr>
          <p:nvPr/>
        </p:nvPicPr>
        <p:blipFill>
          <a:blip r:embed="rId3"/>
          <a:stretch>
            <a:fillRect/>
          </a:stretch>
        </p:blipFill>
        <p:spPr>
          <a:xfrm>
            <a:off x="935480" y="0"/>
            <a:ext cx="8220085" cy="5143500"/>
          </a:xfrm>
          <a:prstGeom prst="rect">
            <a:avLst/>
          </a:prstGeom>
        </p:spPr>
      </p:pic>
      <p:sp>
        <p:nvSpPr>
          <p:cNvPr id="4" name="Content Placeholder 23">
            <a:extLst>
              <a:ext uri="{FF2B5EF4-FFF2-40B4-BE49-F238E27FC236}">
                <a16:creationId xmlns:a16="http://schemas.microsoft.com/office/drawing/2014/main" id="{39849A7A-2456-E625-DD2B-2395EC1AAC5F}"/>
              </a:ext>
            </a:extLst>
          </p:cNvPr>
          <p:cNvSpPr txBox="1">
            <a:spLocks/>
          </p:cNvSpPr>
          <p:nvPr/>
        </p:nvSpPr>
        <p:spPr>
          <a:xfrm>
            <a:off x="-12546" y="1461943"/>
            <a:ext cx="1009524" cy="1767839"/>
          </a:xfrm>
          <a:prstGeom prst="rect">
            <a:avLst/>
          </a:prstGeom>
        </p:spPr>
        <p:txBody>
          <a:bodyPr vert="horz" lIns="91440" tIns="45720" rIns="91440" bIns="45720" rtlCol="0">
            <a:normAutofit/>
          </a:bodyPr>
          <a:lstStyle>
            <a:lvl1pPr marL="0" marR="0" indent="0" algn="l" defTabSz="412750" eaLnBrk="1" fontAlgn="auto" latinLnBrk="0" hangingPunct="1">
              <a:lnSpc>
                <a:spcPct val="100000"/>
              </a:lnSpc>
              <a:spcBef>
                <a:spcPts val="300"/>
              </a:spcBef>
              <a:spcAft>
                <a:spcPts val="0"/>
              </a:spcAft>
              <a:buClrTx/>
              <a:buSzPct val="75000"/>
              <a:buFontTx/>
              <a:buNone/>
              <a:tabLst/>
              <a:defRPr sz="1800" b="1"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1pPr>
            <a:lvl2pPr marL="228600" marR="0" indent="228600" algn="l" defTabSz="412750" eaLnBrk="1" fontAlgn="auto" latinLnBrk="0" hangingPunct="1">
              <a:lnSpc>
                <a:spcPct val="100000"/>
              </a:lnSpc>
              <a:spcBef>
                <a:spcPts val="300"/>
              </a:spcBef>
              <a:spcAft>
                <a:spcPts val="0"/>
              </a:spcAft>
              <a:buClrTx/>
              <a:buSzPct val="65000"/>
              <a:buFont typeface="Arial" panose="020B0604020202020204" pitchFamily="34" charset="0"/>
              <a:buChar char="•"/>
              <a:tabLst/>
              <a:defRPr sz="1600" b="0"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2pPr>
            <a:lvl3pPr marL="685800" marR="0" indent="-228600" algn="l" defTabSz="412750" eaLnBrk="1" fontAlgn="auto" latinLnBrk="0" hangingPunct="1">
              <a:lnSpc>
                <a:spcPct val="100000"/>
              </a:lnSpc>
              <a:spcBef>
                <a:spcPts val="300"/>
              </a:spcBef>
              <a:spcAft>
                <a:spcPts val="0"/>
              </a:spcAft>
              <a:buClrTx/>
              <a:buSzPct val="65000"/>
              <a:buFont typeface="Arial" panose="020B0604020202020204" pitchFamily="34" charset="0"/>
              <a:buChar char="•"/>
              <a:tabLst/>
              <a:defRPr sz="1400" b="0"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3pPr>
            <a:lvl4pPr marL="685800" marR="0" indent="228600" algn="l" defTabSz="412750" eaLnBrk="1" fontAlgn="auto" latinLnBrk="0" hangingPunct="1">
              <a:lnSpc>
                <a:spcPct val="100000"/>
              </a:lnSpc>
              <a:spcBef>
                <a:spcPts val="300"/>
              </a:spcBef>
              <a:spcAft>
                <a:spcPts val="0"/>
              </a:spcAft>
              <a:buClrTx/>
              <a:buSzPct val="65000"/>
              <a:buFont typeface="Arial" panose="020B0604020202020204" pitchFamily="34" charset="0"/>
              <a:buChar char="•"/>
              <a:tabLst/>
              <a:defRPr sz="1200" b="0"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4pPr>
            <a:lvl5pPr marL="1143000" marR="0" indent="-228600" algn="l" defTabSz="412750" eaLnBrk="1" latinLnBrk="0" hangingPunct="1">
              <a:lnSpc>
                <a:spcPct val="100000"/>
              </a:lnSpc>
              <a:spcBef>
                <a:spcPts val="300"/>
              </a:spcBef>
              <a:spcAft>
                <a:spcPts val="0"/>
              </a:spcAft>
              <a:buClrTx/>
              <a:buSzPct val="75000"/>
              <a:buFontTx/>
              <a:buChar char="•"/>
              <a:tabLst/>
              <a:defRPr sz="1100" b="0"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5pPr>
            <a:lvl6pPr marL="1691298" marR="0" indent="-103798" algn="l" defTabSz="412750" eaLnBrk="1" latinLnBrk="0" hangingPunct="1">
              <a:lnSpc>
                <a:spcPct val="160000"/>
              </a:lnSpc>
              <a:spcBef>
                <a:spcPts val="2600"/>
              </a:spcBef>
              <a:spcAft>
                <a:spcPts val="0"/>
              </a:spcAft>
              <a:buClrTx/>
              <a:buSzPct val="75000"/>
              <a:buFontTx/>
              <a:buChar char="•"/>
              <a:tabLst/>
              <a:defRPr sz="850" b="0" i="0" u="none" strike="noStrike" cap="none" spc="0" baseline="0">
                <a:ln>
                  <a:noFill/>
                </a:ln>
                <a:solidFill>
                  <a:srgbClr val="8B8C8C"/>
                </a:solidFill>
                <a:uFillTx/>
                <a:latin typeface="+mj-lt"/>
                <a:ea typeface="+mj-ea"/>
                <a:cs typeface="+mj-cs"/>
                <a:sym typeface="Open Sans"/>
              </a:defRPr>
            </a:lvl6pPr>
            <a:lvl7pPr marL="2008798" marR="0" indent="-103798" algn="l" defTabSz="412750" eaLnBrk="1" latinLnBrk="0" hangingPunct="1">
              <a:lnSpc>
                <a:spcPct val="160000"/>
              </a:lnSpc>
              <a:spcBef>
                <a:spcPts val="2600"/>
              </a:spcBef>
              <a:spcAft>
                <a:spcPts val="0"/>
              </a:spcAft>
              <a:buClrTx/>
              <a:buSzPct val="75000"/>
              <a:buFontTx/>
              <a:buChar char="•"/>
              <a:tabLst/>
              <a:defRPr sz="850" b="0" i="0" u="none" strike="noStrike" cap="none" spc="0" baseline="0">
                <a:ln>
                  <a:noFill/>
                </a:ln>
                <a:solidFill>
                  <a:srgbClr val="8B8C8C"/>
                </a:solidFill>
                <a:uFillTx/>
                <a:latin typeface="+mj-lt"/>
                <a:ea typeface="+mj-ea"/>
                <a:cs typeface="+mj-cs"/>
                <a:sym typeface="Open Sans"/>
              </a:defRPr>
            </a:lvl7pPr>
            <a:lvl8pPr marL="2326298" marR="0" indent="-103798" algn="l" defTabSz="412750" eaLnBrk="1" latinLnBrk="0" hangingPunct="1">
              <a:lnSpc>
                <a:spcPct val="160000"/>
              </a:lnSpc>
              <a:spcBef>
                <a:spcPts val="2600"/>
              </a:spcBef>
              <a:spcAft>
                <a:spcPts val="0"/>
              </a:spcAft>
              <a:buClrTx/>
              <a:buSzPct val="75000"/>
              <a:buFontTx/>
              <a:buChar char="•"/>
              <a:tabLst/>
              <a:defRPr sz="850" b="0" i="0" u="none" strike="noStrike" cap="none" spc="0" baseline="0">
                <a:ln>
                  <a:noFill/>
                </a:ln>
                <a:solidFill>
                  <a:srgbClr val="8B8C8C"/>
                </a:solidFill>
                <a:uFillTx/>
                <a:latin typeface="+mj-lt"/>
                <a:ea typeface="+mj-ea"/>
                <a:cs typeface="+mj-cs"/>
                <a:sym typeface="Open Sans"/>
              </a:defRPr>
            </a:lvl8pPr>
            <a:lvl9pPr marL="2643798" marR="0" indent="-103798" algn="l" defTabSz="412750" eaLnBrk="1" latinLnBrk="0" hangingPunct="1">
              <a:lnSpc>
                <a:spcPct val="160000"/>
              </a:lnSpc>
              <a:spcBef>
                <a:spcPts val="2600"/>
              </a:spcBef>
              <a:spcAft>
                <a:spcPts val="0"/>
              </a:spcAft>
              <a:buClrTx/>
              <a:buSzPct val="75000"/>
              <a:buFontTx/>
              <a:buChar char="•"/>
              <a:tabLst/>
              <a:defRPr sz="850" b="0" i="0" u="none" strike="noStrike" cap="none" spc="0" baseline="0">
                <a:ln>
                  <a:noFill/>
                </a:ln>
                <a:solidFill>
                  <a:srgbClr val="8B8C8C"/>
                </a:solidFill>
                <a:uFillTx/>
                <a:latin typeface="+mj-lt"/>
                <a:ea typeface="+mj-ea"/>
                <a:cs typeface="+mj-cs"/>
                <a:sym typeface="Open Sans"/>
              </a:defRPr>
            </a:lvl9pPr>
          </a:lstStyle>
          <a:p>
            <a:r>
              <a:rPr lang="en-US" sz="1000" dirty="0">
                <a:solidFill>
                  <a:schemeClr val="bg1"/>
                </a:solidFill>
              </a:rPr>
              <a:t>Assessment of Increasing Temporal Frequency for Landsat-Based Time Series Land Surface Temperature Product</a:t>
            </a:r>
          </a:p>
        </p:txBody>
      </p:sp>
    </p:spTree>
    <p:extLst>
      <p:ext uri="{BB962C8B-B14F-4D97-AF65-F5344CB8AC3E}">
        <p14:creationId xmlns:p14="http://schemas.microsoft.com/office/powerpoint/2010/main" val="1199596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D4C85-E370-3750-F9A0-8E939624CA3F}"/>
              </a:ext>
            </a:extLst>
          </p:cNvPr>
          <p:cNvPicPr>
            <a:picLocks noChangeAspect="1"/>
          </p:cNvPicPr>
          <p:nvPr/>
        </p:nvPicPr>
        <p:blipFill>
          <a:blip r:embed="rId3"/>
          <a:stretch>
            <a:fillRect/>
          </a:stretch>
        </p:blipFill>
        <p:spPr>
          <a:xfrm>
            <a:off x="2838138" y="0"/>
            <a:ext cx="3118611" cy="5143500"/>
          </a:xfrm>
          <a:prstGeom prst="rect">
            <a:avLst/>
          </a:prstGeom>
        </p:spPr>
      </p:pic>
      <p:pic>
        <p:nvPicPr>
          <p:cNvPr id="5" name="Picture 4">
            <a:extLst>
              <a:ext uri="{FF2B5EF4-FFF2-40B4-BE49-F238E27FC236}">
                <a16:creationId xmlns:a16="http://schemas.microsoft.com/office/drawing/2014/main" id="{93B3C944-14F8-B731-E7A0-2776DC7BCC96}"/>
              </a:ext>
            </a:extLst>
          </p:cNvPr>
          <p:cNvPicPr>
            <a:picLocks noChangeAspect="1"/>
          </p:cNvPicPr>
          <p:nvPr/>
        </p:nvPicPr>
        <p:blipFill>
          <a:blip r:embed="rId4"/>
          <a:stretch>
            <a:fillRect/>
          </a:stretch>
        </p:blipFill>
        <p:spPr>
          <a:xfrm>
            <a:off x="6013814" y="0"/>
            <a:ext cx="3118173" cy="5143500"/>
          </a:xfrm>
          <a:prstGeom prst="rect">
            <a:avLst/>
          </a:prstGeom>
        </p:spPr>
      </p:pic>
      <p:sp>
        <p:nvSpPr>
          <p:cNvPr id="2" name="Text Placeholder 1">
            <a:extLst>
              <a:ext uri="{FF2B5EF4-FFF2-40B4-BE49-F238E27FC236}">
                <a16:creationId xmlns:a16="http://schemas.microsoft.com/office/drawing/2014/main" id="{BA57BE82-08BB-936D-5A3A-DA4125D3DC07}"/>
              </a:ext>
            </a:extLst>
          </p:cNvPr>
          <p:cNvSpPr>
            <a:spLocks noGrp="1"/>
          </p:cNvSpPr>
          <p:nvPr>
            <p:ph type="body" sz="quarter" idx="10"/>
          </p:nvPr>
        </p:nvSpPr>
        <p:spPr>
          <a:xfrm>
            <a:off x="214314" y="1020763"/>
            <a:ext cx="2566760" cy="3257550"/>
          </a:xfrm>
        </p:spPr>
        <p:txBody>
          <a:bodyPr/>
          <a:lstStyle/>
          <a:p>
            <a:pPr marL="0" indent="0">
              <a:buNone/>
            </a:pPr>
            <a:r>
              <a:rPr lang="en-US" sz="1800" dirty="0"/>
              <a:t>Urbanization Related Warming: Addressing Social and Economic Aspects in Land Surface Temperature</a:t>
            </a:r>
          </a:p>
          <a:p>
            <a:endParaRPr lang="en-US" sz="1800" dirty="0"/>
          </a:p>
        </p:txBody>
      </p:sp>
      <p:sp>
        <p:nvSpPr>
          <p:cNvPr id="3" name="Text Placeholder 2">
            <a:extLst>
              <a:ext uri="{FF2B5EF4-FFF2-40B4-BE49-F238E27FC236}">
                <a16:creationId xmlns:a16="http://schemas.microsoft.com/office/drawing/2014/main" id="{3347674E-3FBA-A5EA-F199-AC63C3F62A65}"/>
              </a:ext>
            </a:extLst>
          </p:cNvPr>
          <p:cNvSpPr>
            <a:spLocks noGrp="1"/>
          </p:cNvSpPr>
          <p:nvPr>
            <p:ph type="body" sz="quarter" idx="11"/>
          </p:nvPr>
        </p:nvSpPr>
        <p:spPr/>
        <p:txBody>
          <a:bodyPr/>
          <a:lstStyle/>
          <a:p>
            <a:r>
              <a:rPr lang="en-US" dirty="0"/>
              <a:t>Linkage</a:t>
            </a:r>
          </a:p>
        </p:txBody>
      </p:sp>
      <p:pic>
        <p:nvPicPr>
          <p:cNvPr id="6" name="Picture 5">
            <a:extLst>
              <a:ext uri="{FF2B5EF4-FFF2-40B4-BE49-F238E27FC236}">
                <a16:creationId xmlns:a16="http://schemas.microsoft.com/office/drawing/2014/main" id="{1DE6A0CE-58CA-968E-6497-E1933C0A9EB9}"/>
              </a:ext>
            </a:extLst>
          </p:cNvPr>
          <p:cNvPicPr>
            <a:picLocks noChangeAspect="1"/>
          </p:cNvPicPr>
          <p:nvPr/>
        </p:nvPicPr>
        <p:blipFill>
          <a:blip r:embed="rId5"/>
          <a:stretch>
            <a:fillRect/>
          </a:stretch>
        </p:blipFill>
        <p:spPr>
          <a:xfrm>
            <a:off x="0" y="3496916"/>
            <a:ext cx="2838138" cy="776659"/>
          </a:xfrm>
          <a:prstGeom prst="rect">
            <a:avLst/>
          </a:prstGeom>
        </p:spPr>
      </p:pic>
    </p:spTree>
    <p:extLst>
      <p:ext uri="{BB962C8B-B14F-4D97-AF65-F5344CB8AC3E}">
        <p14:creationId xmlns:p14="http://schemas.microsoft.com/office/powerpoint/2010/main" val="3093782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47674E-3FBA-A5EA-F199-AC63C3F62A65}"/>
              </a:ext>
            </a:extLst>
          </p:cNvPr>
          <p:cNvSpPr>
            <a:spLocks noGrp="1"/>
          </p:cNvSpPr>
          <p:nvPr>
            <p:ph type="body" sz="quarter" idx="11"/>
          </p:nvPr>
        </p:nvSpPr>
        <p:spPr/>
        <p:txBody>
          <a:bodyPr/>
          <a:lstStyle/>
          <a:p>
            <a:r>
              <a:rPr lang="en-US" dirty="0"/>
              <a:t>Background</a:t>
            </a:r>
          </a:p>
        </p:txBody>
      </p:sp>
      <p:sp>
        <p:nvSpPr>
          <p:cNvPr id="6" name="Text Placeholder 5">
            <a:extLst>
              <a:ext uri="{FF2B5EF4-FFF2-40B4-BE49-F238E27FC236}">
                <a16:creationId xmlns:a16="http://schemas.microsoft.com/office/drawing/2014/main" id="{29B78944-2C29-1A88-9DB2-88E720838E55}"/>
              </a:ext>
            </a:extLst>
          </p:cNvPr>
          <p:cNvSpPr>
            <a:spLocks noGrp="1"/>
          </p:cNvSpPr>
          <p:nvPr>
            <p:ph type="body" sz="quarter" idx="10"/>
          </p:nvPr>
        </p:nvSpPr>
        <p:spPr>
          <a:xfrm>
            <a:off x="210312" y="1096874"/>
            <a:ext cx="7298266" cy="3195727"/>
          </a:xfrm>
        </p:spPr>
        <p:txBody>
          <a:bodyPr vert="horz" lIns="91440" tIns="45720" rIns="91440" bIns="45720" rtlCol="0" anchor="t">
            <a:normAutofit/>
          </a:bodyPr>
          <a:lstStyle/>
          <a:p>
            <a:r>
              <a:rPr lang="en-US" sz="2300" b="1" dirty="0"/>
              <a:t>Urbanization and the SUHI Phenomenon</a:t>
            </a:r>
          </a:p>
          <a:p>
            <a:r>
              <a:rPr lang="en-US" sz="2300" b="1" dirty="0"/>
              <a:t>Role of Landsat Thermal Remote Sensing</a:t>
            </a:r>
          </a:p>
          <a:p>
            <a:r>
              <a:rPr lang="en-US" sz="2300" b="1" dirty="0"/>
              <a:t>Applications and Needs </a:t>
            </a:r>
          </a:p>
          <a:p>
            <a:r>
              <a:rPr lang="en-US" sz="2300" b="1" dirty="0"/>
              <a:t>Scientific research in urban ecosystems and wildland-unban interface</a:t>
            </a:r>
          </a:p>
        </p:txBody>
      </p:sp>
    </p:spTree>
    <p:extLst>
      <p:ext uri="{BB962C8B-B14F-4D97-AF65-F5344CB8AC3E}">
        <p14:creationId xmlns:p14="http://schemas.microsoft.com/office/powerpoint/2010/main" val="1546689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A57744-E4DF-CB4F-F29C-15625B451B59}"/>
              </a:ext>
            </a:extLst>
          </p:cNvPr>
          <p:cNvPicPr>
            <a:picLocks noChangeAspect="1"/>
          </p:cNvPicPr>
          <p:nvPr/>
        </p:nvPicPr>
        <p:blipFill>
          <a:blip r:embed="rId3"/>
          <a:stretch>
            <a:fillRect/>
          </a:stretch>
        </p:blipFill>
        <p:spPr>
          <a:xfrm>
            <a:off x="0" y="1055742"/>
            <a:ext cx="9144000" cy="3262432"/>
          </a:xfrm>
          <a:prstGeom prst="rect">
            <a:avLst/>
          </a:prstGeom>
        </p:spPr>
      </p:pic>
      <p:sp>
        <p:nvSpPr>
          <p:cNvPr id="3" name="Text Placeholder 2">
            <a:extLst>
              <a:ext uri="{FF2B5EF4-FFF2-40B4-BE49-F238E27FC236}">
                <a16:creationId xmlns:a16="http://schemas.microsoft.com/office/drawing/2014/main" id="{3347674E-3FBA-A5EA-F199-AC63C3F62A65}"/>
              </a:ext>
            </a:extLst>
          </p:cNvPr>
          <p:cNvSpPr>
            <a:spLocks noGrp="1"/>
          </p:cNvSpPr>
          <p:nvPr>
            <p:ph type="body" sz="quarter" idx="11"/>
          </p:nvPr>
        </p:nvSpPr>
        <p:spPr>
          <a:xfrm>
            <a:off x="210312" y="76200"/>
            <a:ext cx="8865955" cy="821267"/>
          </a:xfrm>
        </p:spPr>
        <p:txBody>
          <a:bodyPr/>
          <a:lstStyle/>
          <a:p>
            <a:r>
              <a:rPr lang="en-US" dirty="0"/>
              <a:t>Representative urban center vs average of region</a:t>
            </a:r>
          </a:p>
        </p:txBody>
      </p:sp>
    </p:spTree>
    <p:extLst>
      <p:ext uri="{BB962C8B-B14F-4D97-AF65-F5344CB8AC3E}">
        <p14:creationId xmlns:p14="http://schemas.microsoft.com/office/powerpoint/2010/main" val="1116915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5F567E-C4BA-C37F-CF3F-E990442A5CD3}"/>
              </a:ext>
            </a:extLst>
          </p:cNvPr>
          <p:cNvSpPr>
            <a:spLocks noGrp="1"/>
          </p:cNvSpPr>
          <p:nvPr>
            <p:ph type="body" sz="quarter" idx="10"/>
          </p:nvPr>
        </p:nvSpPr>
        <p:spPr>
          <a:xfrm>
            <a:off x="210312" y="1147468"/>
            <a:ext cx="7845954" cy="2671000"/>
          </a:xfrm>
        </p:spPr>
        <p:txBody>
          <a:bodyPr/>
          <a:lstStyle/>
          <a:p>
            <a:r>
              <a:rPr lang="en-US" sz="1800" dirty="0"/>
              <a:t>Landsat SUHI measurement</a:t>
            </a:r>
          </a:p>
          <a:p>
            <a:r>
              <a:rPr lang="en-US" sz="1800" dirty="0"/>
              <a:t>Land cover impact</a:t>
            </a:r>
          </a:p>
          <a:p>
            <a:r>
              <a:rPr lang="en-US" sz="1800" dirty="0"/>
              <a:t>Regional SUHI trends</a:t>
            </a:r>
          </a:p>
          <a:p>
            <a:r>
              <a:rPr lang="en-US" sz="1800" dirty="0"/>
              <a:t>Multi-sensor with diurnal LST insights</a:t>
            </a:r>
          </a:p>
          <a:p>
            <a:r>
              <a:rPr lang="en-US" sz="1800" dirty="0"/>
              <a:t>Social-economical connections</a:t>
            </a:r>
          </a:p>
          <a:p>
            <a:r>
              <a:rPr lang="en-US" sz="1800" dirty="0"/>
              <a:t>Equity implications</a:t>
            </a:r>
          </a:p>
          <a:p>
            <a:r>
              <a:rPr lang="en-US" sz="1800" dirty="0"/>
              <a:t>Planning for the future</a:t>
            </a:r>
            <a:endParaRPr lang="en-US" sz="1600" dirty="0"/>
          </a:p>
        </p:txBody>
      </p:sp>
      <p:sp>
        <p:nvSpPr>
          <p:cNvPr id="5" name="Text Placeholder 4">
            <a:extLst>
              <a:ext uri="{FF2B5EF4-FFF2-40B4-BE49-F238E27FC236}">
                <a16:creationId xmlns:a16="http://schemas.microsoft.com/office/drawing/2014/main" id="{4306DA62-7229-B6D2-0112-D533083F4FF0}"/>
              </a:ext>
            </a:extLst>
          </p:cNvPr>
          <p:cNvSpPr>
            <a:spLocks noGrp="1"/>
          </p:cNvSpPr>
          <p:nvPr>
            <p:ph type="body" sz="quarter" idx="11"/>
          </p:nvPr>
        </p:nvSpPr>
        <p:spPr/>
        <p:txBody>
          <a:bodyPr/>
          <a:lstStyle/>
          <a:p>
            <a:r>
              <a:rPr lang="en-US" dirty="0"/>
              <a:t>Conclusion</a:t>
            </a:r>
          </a:p>
        </p:txBody>
      </p:sp>
    </p:spTree>
    <p:extLst>
      <p:ext uri="{BB962C8B-B14F-4D97-AF65-F5344CB8AC3E}">
        <p14:creationId xmlns:p14="http://schemas.microsoft.com/office/powerpoint/2010/main" val="1731431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sky, outdoor, ground&#10;&#10;Description automatically generated">
            <a:extLst>
              <a:ext uri="{FF2B5EF4-FFF2-40B4-BE49-F238E27FC236}">
                <a16:creationId xmlns:a16="http://schemas.microsoft.com/office/drawing/2014/main" id="{829E25B2-3CFE-4CC4-7BC4-3E69AB6C4823}"/>
              </a:ext>
            </a:extLst>
          </p:cNvPr>
          <p:cNvPicPr>
            <a:picLocks noChangeAspect="1"/>
          </p:cNvPicPr>
          <p:nvPr/>
        </p:nvPicPr>
        <p:blipFill>
          <a:blip r:embed="rId2"/>
          <a:stretch>
            <a:fillRect/>
          </a:stretch>
        </p:blipFill>
        <p:spPr>
          <a:xfrm>
            <a:off x="1355835" y="0"/>
            <a:ext cx="6858000" cy="5143500"/>
          </a:xfrm>
          <a:prstGeom prst="rect">
            <a:avLst/>
          </a:prstGeom>
        </p:spPr>
      </p:pic>
      <p:sp>
        <p:nvSpPr>
          <p:cNvPr id="3" name="Text Placeholder 2">
            <a:extLst>
              <a:ext uri="{FF2B5EF4-FFF2-40B4-BE49-F238E27FC236}">
                <a16:creationId xmlns:a16="http://schemas.microsoft.com/office/drawing/2014/main" id="{CD3F39E1-7C74-E545-47B8-9903D47BEF58}"/>
              </a:ext>
            </a:extLst>
          </p:cNvPr>
          <p:cNvSpPr>
            <a:spLocks noGrp="1"/>
          </p:cNvSpPr>
          <p:nvPr>
            <p:ph type="body" sz="quarter" idx="11"/>
          </p:nvPr>
        </p:nvSpPr>
        <p:spPr>
          <a:xfrm>
            <a:off x="3071755" y="406462"/>
            <a:ext cx="3131978" cy="372410"/>
          </a:xfrm>
        </p:spPr>
        <p:txBody>
          <a:bodyPr/>
          <a:lstStyle/>
          <a:p>
            <a:r>
              <a:rPr lang="en-US" dirty="0"/>
              <a:t>Questions?</a:t>
            </a:r>
          </a:p>
        </p:txBody>
      </p:sp>
      <p:sp>
        <p:nvSpPr>
          <p:cNvPr id="4" name="Text Placeholder 2">
            <a:extLst>
              <a:ext uri="{FF2B5EF4-FFF2-40B4-BE49-F238E27FC236}">
                <a16:creationId xmlns:a16="http://schemas.microsoft.com/office/drawing/2014/main" id="{AEC32981-B85D-675F-8C31-C884BF84AEEC}"/>
              </a:ext>
            </a:extLst>
          </p:cNvPr>
          <p:cNvSpPr txBox="1">
            <a:spLocks/>
          </p:cNvSpPr>
          <p:nvPr/>
        </p:nvSpPr>
        <p:spPr>
          <a:xfrm>
            <a:off x="5192215" y="4172147"/>
            <a:ext cx="3131978" cy="372410"/>
          </a:xfrm>
          <a:prstGeom prst="rect">
            <a:avLst/>
          </a:prstGeom>
        </p:spPr>
        <p:txBody>
          <a:bodyPr lIns="54864" tIns="54864" bIns="54864"/>
          <a:lstStyle>
            <a:lvl1pPr marL="0" indent="0" algn="l" defTabSz="457200" rtl="0" eaLnBrk="1" latinLnBrk="0" hangingPunct="1">
              <a:lnSpc>
                <a:spcPts val="2840"/>
              </a:lnSpc>
              <a:spcBef>
                <a:spcPts val="0"/>
              </a:spcBef>
              <a:buFontTx/>
              <a:buNone/>
              <a:defRPr sz="32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Thanks!</a:t>
            </a:r>
          </a:p>
        </p:txBody>
      </p:sp>
    </p:spTree>
    <p:extLst>
      <p:ext uri="{BB962C8B-B14F-4D97-AF65-F5344CB8AC3E}">
        <p14:creationId xmlns:p14="http://schemas.microsoft.com/office/powerpoint/2010/main" val="2550202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47674E-3FBA-A5EA-F199-AC63C3F62A65}"/>
              </a:ext>
            </a:extLst>
          </p:cNvPr>
          <p:cNvSpPr>
            <a:spLocks noGrp="1"/>
          </p:cNvSpPr>
          <p:nvPr>
            <p:ph type="body" sz="quarter" idx="11"/>
          </p:nvPr>
        </p:nvSpPr>
        <p:spPr>
          <a:xfrm>
            <a:off x="234156" y="317999"/>
            <a:ext cx="8675687" cy="372410"/>
          </a:xfrm>
        </p:spPr>
        <p:txBody>
          <a:bodyPr/>
          <a:lstStyle/>
          <a:p>
            <a:r>
              <a:rPr lang="en-US" dirty="0"/>
              <a:t>Objectives</a:t>
            </a:r>
          </a:p>
        </p:txBody>
      </p:sp>
      <p:sp>
        <p:nvSpPr>
          <p:cNvPr id="6" name="Text Placeholder 5">
            <a:extLst>
              <a:ext uri="{FF2B5EF4-FFF2-40B4-BE49-F238E27FC236}">
                <a16:creationId xmlns:a16="http://schemas.microsoft.com/office/drawing/2014/main" id="{B43FA3BE-5A56-AD80-4932-52BB34F0A11E}"/>
              </a:ext>
            </a:extLst>
          </p:cNvPr>
          <p:cNvSpPr>
            <a:spLocks noGrp="1"/>
          </p:cNvSpPr>
          <p:nvPr>
            <p:ph type="body" sz="quarter" idx="10"/>
          </p:nvPr>
        </p:nvSpPr>
        <p:spPr>
          <a:xfrm>
            <a:off x="1" y="947703"/>
            <a:ext cx="9144000" cy="3529702"/>
          </a:xfrm>
        </p:spPr>
        <p:txBody>
          <a:bodyPr vert="horz" lIns="91440" tIns="45720" rIns="91440" bIns="45720" rtlCol="0" anchor="t">
            <a:normAutofit/>
          </a:bodyPr>
          <a:lstStyle/>
          <a:p>
            <a:pPr lvl="1">
              <a:buFont typeface="Arial" panose="020B0604020202020204" pitchFamily="34" charset="0"/>
              <a:buChar char="•"/>
            </a:pPr>
            <a:r>
              <a:rPr lang="en-US" sz="2400" b="1" dirty="0"/>
              <a:t>Understand regional </a:t>
            </a:r>
            <a:r>
              <a:rPr lang="en-US" sz="2400" dirty="0"/>
              <a:t>d</a:t>
            </a:r>
            <a:r>
              <a:rPr lang="en-US" sz="2400" b="1" dirty="0"/>
              <a:t>ifferences of SUHI</a:t>
            </a:r>
          </a:p>
          <a:p>
            <a:pPr lvl="1">
              <a:buFont typeface="Arial" panose="020B0604020202020204" pitchFamily="34" charset="0"/>
              <a:buChar char="•"/>
            </a:pPr>
            <a:r>
              <a:rPr lang="en-US" sz="2400" b="1" dirty="0"/>
              <a:t>Measure and map SUHI</a:t>
            </a:r>
          </a:p>
          <a:p>
            <a:pPr lvl="1">
              <a:buFont typeface="Arial" panose="020B0604020202020204" pitchFamily="34" charset="0"/>
              <a:buChar char="•"/>
            </a:pPr>
            <a:r>
              <a:rPr lang="en-US" sz="2400" b="1" dirty="0"/>
              <a:t>Track changes </a:t>
            </a:r>
            <a:r>
              <a:rPr lang="en-US" sz="2400" dirty="0"/>
              <a:t>o</a:t>
            </a:r>
            <a:r>
              <a:rPr lang="en-US" sz="2400" b="1" dirty="0"/>
              <a:t>ver </a:t>
            </a:r>
            <a:r>
              <a:rPr lang="en-US" sz="2400" dirty="0"/>
              <a:t>t</a:t>
            </a:r>
            <a:r>
              <a:rPr lang="en-US" sz="2400" b="1" dirty="0"/>
              <a:t>ime (trends analysis)</a:t>
            </a:r>
          </a:p>
          <a:p>
            <a:pPr lvl="1">
              <a:buFont typeface="Arial" panose="020B0604020202020204" pitchFamily="34" charset="0"/>
              <a:buChar char="•"/>
            </a:pPr>
            <a:r>
              <a:rPr lang="en-US" sz="2400" b="1" dirty="0"/>
              <a:t>Analyze SUHI trends in relation to land cover changes</a:t>
            </a:r>
          </a:p>
          <a:p>
            <a:pPr lvl="1">
              <a:buFont typeface="Arial" panose="020B0604020202020204" pitchFamily="34" charset="0"/>
              <a:buChar char="•"/>
            </a:pPr>
            <a:r>
              <a:rPr lang="en-US" sz="2400" b="1" dirty="0"/>
              <a:t>Compare thermal </a:t>
            </a:r>
            <a:r>
              <a:rPr lang="en-US" sz="2400" dirty="0"/>
              <a:t>d</a:t>
            </a:r>
            <a:r>
              <a:rPr lang="en-US" sz="2400" b="1" dirty="0"/>
              <a:t>ata from multiple sensors</a:t>
            </a:r>
          </a:p>
          <a:p>
            <a:pPr lvl="1">
              <a:buFont typeface="Arial" panose="020B0604020202020204" pitchFamily="34" charset="0"/>
              <a:buChar char="•"/>
            </a:pPr>
            <a:r>
              <a:rPr lang="en-US" sz="2400" b="1" dirty="0"/>
              <a:t>Link SUHI to people and places</a:t>
            </a:r>
            <a:endParaRPr lang="en-US" sz="2400" dirty="0"/>
          </a:p>
        </p:txBody>
      </p:sp>
    </p:spTree>
    <p:extLst>
      <p:ext uri="{BB962C8B-B14F-4D97-AF65-F5344CB8AC3E}">
        <p14:creationId xmlns:p14="http://schemas.microsoft.com/office/powerpoint/2010/main" val="2698675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09FF4-F5D8-867D-0253-51CA20EEB2F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8E40753-2BEE-638D-8AC1-E2BB50E2AE2E}"/>
              </a:ext>
            </a:extLst>
          </p:cNvPr>
          <p:cNvPicPr>
            <a:picLocks noChangeAspect="1"/>
          </p:cNvPicPr>
          <p:nvPr/>
        </p:nvPicPr>
        <p:blipFill>
          <a:blip r:embed="rId3"/>
          <a:stretch>
            <a:fillRect/>
          </a:stretch>
        </p:blipFill>
        <p:spPr>
          <a:xfrm>
            <a:off x="1403083" y="0"/>
            <a:ext cx="7740917" cy="5143500"/>
          </a:xfrm>
          <a:prstGeom prst="rect">
            <a:avLst/>
          </a:prstGeom>
        </p:spPr>
      </p:pic>
      <p:sp>
        <p:nvSpPr>
          <p:cNvPr id="7" name="Text Placeholder 1">
            <a:extLst>
              <a:ext uri="{FF2B5EF4-FFF2-40B4-BE49-F238E27FC236}">
                <a16:creationId xmlns:a16="http://schemas.microsoft.com/office/drawing/2014/main" id="{6AC530F1-E2AF-FB4E-4C67-6033DB1BBA44}"/>
              </a:ext>
            </a:extLst>
          </p:cNvPr>
          <p:cNvSpPr>
            <a:spLocks noGrp="1"/>
          </p:cNvSpPr>
          <p:nvPr>
            <p:ph type="body" sz="quarter" idx="10"/>
          </p:nvPr>
        </p:nvSpPr>
        <p:spPr>
          <a:xfrm>
            <a:off x="73572" y="903890"/>
            <a:ext cx="1403083" cy="1975944"/>
          </a:xfrm>
        </p:spPr>
        <p:txBody>
          <a:bodyPr/>
          <a:lstStyle/>
          <a:p>
            <a:pPr marL="0" indent="0">
              <a:buNone/>
            </a:pPr>
            <a:r>
              <a:rPr lang="en-US" sz="1800" dirty="0"/>
              <a:t>SUHI C1 selected 50 and C2 71 major urban center in CONUS</a:t>
            </a:r>
          </a:p>
        </p:txBody>
      </p:sp>
      <p:sp>
        <p:nvSpPr>
          <p:cNvPr id="8" name="TextBox 7">
            <a:extLst>
              <a:ext uri="{FF2B5EF4-FFF2-40B4-BE49-F238E27FC236}">
                <a16:creationId xmlns:a16="http://schemas.microsoft.com/office/drawing/2014/main" id="{41934D66-1AC4-0454-7ED1-12E0A2ACC1B8}"/>
              </a:ext>
            </a:extLst>
          </p:cNvPr>
          <p:cNvSpPr txBox="1"/>
          <p:nvPr/>
        </p:nvSpPr>
        <p:spPr>
          <a:xfrm>
            <a:off x="73571" y="3000408"/>
            <a:ext cx="1403083"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0"/>
              </a:spcAft>
              <a:buClrTx/>
              <a:buSzTx/>
              <a:buFont typeface="+mj-lt"/>
              <a:buAutoNum type="alphaLcParenR"/>
              <a:tabLst/>
            </a:pPr>
            <a:r>
              <a:rPr kumimoji="0" lang="en-US" sz="12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Arial"/>
              </a:rPr>
              <a:t>Population &gt; 50 k</a:t>
            </a:r>
          </a:p>
          <a:p>
            <a:pPr marL="342900" marR="0" indent="-342900" algn="l" defTabSz="825500" rtl="0" fontAlgn="auto" latinLnBrk="0" hangingPunct="0">
              <a:lnSpc>
                <a:spcPct val="100000"/>
              </a:lnSpc>
              <a:spcBef>
                <a:spcPts val="0"/>
              </a:spcBef>
              <a:spcAft>
                <a:spcPts val="0"/>
              </a:spcAft>
              <a:buClrTx/>
              <a:buSzTx/>
              <a:buFont typeface="+mj-lt"/>
              <a:buAutoNum type="alphaLcParenR"/>
              <a:tabLst/>
            </a:pPr>
            <a:r>
              <a:rPr lang="en-US" sz="1200" dirty="0">
                <a:solidFill>
                  <a:schemeClr val="bg1"/>
                </a:solidFill>
                <a:latin typeface="Times New Roman" panose="02020603050405020304" pitchFamily="18" charset="0"/>
                <a:cs typeface="Times New Roman" panose="02020603050405020304" pitchFamily="18" charset="0"/>
              </a:rPr>
              <a:t>351 urban centers in CONUS</a:t>
            </a:r>
          </a:p>
          <a:p>
            <a:pPr marL="342900" marR="0" indent="-342900" algn="l" defTabSz="825500" rtl="0" fontAlgn="auto" latinLnBrk="0" hangingPunct="0">
              <a:lnSpc>
                <a:spcPct val="100000"/>
              </a:lnSpc>
              <a:spcBef>
                <a:spcPts val="0"/>
              </a:spcBef>
              <a:spcAft>
                <a:spcPts val="0"/>
              </a:spcAft>
              <a:buClrTx/>
              <a:buSzTx/>
              <a:buFont typeface="+mj-lt"/>
              <a:buAutoNum type="alphaLcParenR"/>
              <a:tabLst/>
            </a:pPr>
            <a:r>
              <a:rPr kumimoji="0" lang="en-US" sz="12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Arial"/>
              </a:rPr>
              <a:t>226 ARD tiles  (C1 91)</a:t>
            </a:r>
          </a:p>
        </p:txBody>
      </p:sp>
      <p:sp>
        <p:nvSpPr>
          <p:cNvPr id="3" name="Text Placeholder 2">
            <a:extLst>
              <a:ext uri="{FF2B5EF4-FFF2-40B4-BE49-F238E27FC236}">
                <a16:creationId xmlns:a16="http://schemas.microsoft.com/office/drawing/2014/main" id="{F26B0F97-37A4-55B6-4197-87C8433D6B6C}"/>
              </a:ext>
            </a:extLst>
          </p:cNvPr>
          <p:cNvSpPr>
            <a:spLocks noGrp="1"/>
          </p:cNvSpPr>
          <p:nvPr>
            <p:ph type="body" sz="quarter" idx="11"/>
          </p:nvPr>
        </p:nvSpPr>
        <p:spPr>
          <a:xfrm>
            <a:off x="3987800" y="101723"/>
            <a:ext cx="4711932" cy="372410"/>
          </a:xfrm>
        </p:spPr>
        <p:txBody>
          <a:bodyPr/>
          <a:lstStyle/>
          <a:p>
            <a:r>
              <a:rPr lang="en-US" dirty="0">
                <a:solidFill>
                  <a:schemeClr val="tx1"/>
                </a:solidFill>
              </a:rPr>
              <a:t>USGS SUHI products</a:t>
            </a:r>
          </a:p>
        </p:txBody>
      </p:sp>
    </p:spTree>
    <p:extLst>
      <p:ext uri="{BB962C8B-B14F-4D97-AF65-F5344CB8AC3E}">
        <p14:creationId xmlns:p14="http://schemas.microsoft.com/office/powerpoint/2010/main" val="4016533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AA05B4DB-534B-DF67-BAF5-90D2B4FEF877}"/>
              </a:ext>
            </a:extLst>
          </p:cNvPr>
          <p:cNvSpPr>
            <a:spLocks noGrp="1"/>
          </p:cNvSpPr>
          <p:nvPr>
            <p:ph type="body" sz="quarter" idx="10"/>
          </p:nvPr>
        </p:nvSpPr>
        <p:spPr>
          <a:xfrm>
            <a:off x="73572" y="903890"/>
            <a:ext cx="2165131" cy="3581042"/>
          </a:xfrm>
        </p:spPr>
        <p:txBody>
          <a:bodyPr/>
          <a:lstStyle/>
          <a:p>
            <a:pPr marL="0" indent="0">
              <a:buNone/>
            </a:pPr>
            <a:r>
              <a:rPr lang="en-US" sz="2000" dirty="0"/>
              <a:t>Comparison</a:t>
            </a:r>
          </a:p>
          <a:p>
            <a:pPr marL="0" indent="0">
              <a:buNone/>
            </a:pPr>
            <a:endParaRPr lang="en-US" sz="1600" dirty="0"/>
          </a:p>
          <a:p>
            <a:pPr marL="0" indent="0">
              <a:buNone/>
            </a:pPr>
            <a:r>
              <a:rPr lang="en-US" sz="1600" dirty="0"/>
              <a:t>ATL: Atlanta, GA</a:t>
            </a:r>
          </a:p>
          <a:p>
            <a:pPr marL="0" indent="0">
              <a:buNone/>
            </a:pPr>
            <a:r>
              <a:rPr lang="en-US" sz="1600" dirty="0"/>
              <a:t>DCA: Washington DC</a:t>
            </a:r>
          </a:p>
          <a:p>
            <a:pPr marL="0" indent="0">
              <a:buNone/>
            </a:pPr>
            <a:r>
              <a:rPr lang="en-US" sz="1600" dirty="0"/>
              <a:t>FSD: Sioux Falls, SD</a:t>
            </a:r>
          </a:p>
          <a:p>
            <a:pPr marL="0" indent="0">
              <a:buNone/>
            </a:pPr>
            <a:r>
              <a:rPr lang="en-US" sz="1600" dirty="0"/>
              <a:t>PHX: Phoenix AZ</a:t>
            </a:r>
          </a:p>
          <a:p>
            <a:pPr marL="0" indent="0">
              <a:buNone/>
            </a:pPr>
            <a:r>
              <a:rPr lang="en-US" sz="1600" dirty="0"/>
              <a:t>SEA: Seattle, WA</a:t>
            </a:r>
          </a:p>
          <a:p>
            <a:pPr marL="0" indent="0">
              <a:buNone/>
            </a:pPr>
            <a:endParaRPr lang="en-US" sz="1800" dirty="0"/>
          </a:p>
        </p:txBody>
      </p:sp>
      <p:sp>
        <p:nvSpPr>
          <p:cNvPr id="4" name="Text Placeholder 2">
            <a:extLst>
              <a:ext uri="{FF2B5EF4-FFF2-40B4-BE49-F238E27FC236}">
                <a16:creationId xmlns:a16="http://schemas.microsoft.com/office/drawing/2014/main" id="{F5D25970-277C-4665-1475-6CE7AFBB9604}"/>
              </a:ext>
            </a:extLst>
          </p:cNvPr>
          <p:cNvSpPr>
            <a:spLocks noGrp="1"/>
          </p:cNvSpPr>
          <p:nvPr>
            <p:ph type="body" sz="quarter" idx="11"/>
          </p:nvPr>
        </p:nvSpPr>
        <p:spPr>
          <a:xfrm>
            <a:off x="144997" y="99683"/>
            <a:ext cx="2000640" cy="683633"/>
          </a:xfrm>
        </p:spPr>
        <p:txBody>
          <a:bodyPr/>
          <a:lstStyle/>
          <a:p>
            <a:r>
              <a:rPr lang="en-US" dirty="0"/>
              <a:t>Study area</a:t>
            </a:r>
          </a:p>
        </p:txBody>
      </p:sp>
      <p:pic>
        <p:nvPicPr>
          <p:cNvPr id="6" name="Picture 5" descr="Map&#10;&#10;AI-generated content may be incorrect.">
            <a:extLst>
              <a:ext uri="{FF2B5EF4-FFF2-40B4-BE49-F238E27FC236}">
                <a16:creationId xmlns:a16="http://schemas.microsoft.com/office/drawing/2014/main" id="{7235E071-D3C4-23F6-73A4-1C1D70F6BF27}"/>
              </a:ext>
            </a:extLst>
          </p:cNvPr>
          <p:cNvPicPr>
            <a:picLocks noChangeAspect="1"/>
          </p:cNvPicPr>
          <p:nvPr/>
        </p:nvPicPr>
        <p:blipFill>
          <a:blip r:embed="rId3"/>
          <a:stretch>
            <a:fillRect/>
          </a:stretch>
        </p:blipFill>
        <p:spPr>
          <a:xfrm>
            <a:off x="2145637" y="0"/>
            <a:ext cx="6998363" cy="4484932"/>
          </a:xfrm>
          <a:prstGeom prst="rect">
            <a:avLst/>
          </a:prstGeom>
        </p:spPr>
      </p:pic>
    </p:spTree>
    <p:extLst>
      <p:ext uri="{BB962C8B-B14F-4D97-AF65-F5344CB8AC3E}">
        <p14:creationId xmlns:p14="http://schemas.microsoft.com/office/powerpoint/2010/main" val="1442623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362B5A60-6B1D-8797-FE91-B26AB6B7D367}"/>
              </a:ext>
            </a:extLst>
          </p:cNvPr>
          <p:cNvSpPr txBox="1">
            <a:spLocks/>
          </p:cNvSpPr>
          <p:nvPr/>
        </p:nvSpPr>
        <p:spPr>
          <a:xfrm>
            <a:off x="210313" y="104643"/>
            <a:ext cx="1625260" cy="1104046"/>
          </a:xfrm>
          <a:prstGeom prst="rect">
            <a:avLst/>
          </a:prstGeom>
        </p:spPr>
        <p:txBody>
          <a:bodyPr lIns="54864" tIns="54864" bIns="54864"/>
          <a:lstStyle>
            <a:lvl1pPr marL="0" indent="0" algn="l" defTabSz="457200" rtl="0" eaLnBrk="1" latinLnBrk="0" hangingPunct="1">
              <a:lnSpc>
                <a:spcPts val="2840"/>
              </a:lnSpc>
              <a:spcBef>
                <a:spcPts val="0"/>
              </a:spcBef>
              <a:buFontTx/>
              <a:buNone/>
              <a:defRPr sz="32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Study area</a:t>
            </a:r>
          </a:p>
        </p:txBody>
      </p:sp>
      <p:sp>
        <p:nvSpPr>
          <p:cNvPr id="10" name="TextBox 9">
            <a:extLst>
              <a:ext uri="{FF2B5EF4-FFF2-40B4-BE49-F238E27FC236}">
                <a16:creationId xmlns:a16="http://schemas.microsoft.com/office/drawing/2014/main" id="{0DAFA27A-381F-FE05-6963-905BDD48F324}"/>
              </a:ext>
            </a:extLst>
          </p:cNvPr>
          <p:cNvSpPr txBox="1"/>
          <p:nvPr/>
        </p:nvSpPr>
        <p:spPr>
          <a:xfrm>
            <a:off x="174635" y="1023055"/>
            <a:ext cx="1403083"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0"/>
              </a:spcAft>
              <a:buClrTx/>
              <a:buSzTx/>
              <a:buFont typeface="+mj-lt"/>
              <a:buAutoNum type="alphaLcParenR"/>
              <a:tabLst/>
            </a:pPr>
            <a:r>
              <a:rPr kumimoji="0" lang="en-US" sz="1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Arial"/>
              </a:rPr>
              <a:t>Eight urban centers</a:t>
            </a:r>
          </a:p>
          <a:p>
            <a:pPr marL="342900" marR="0" indent="-342900" algn="l" defTabSz="825500" rtl="0" fontAlgn="auto" latinLnBrk="0" hangingPunct="0">
              <a:lnSpc>
                <a:spcPct val="100000"/>
              </a:lnSpc>
              <a:spcBef>
                <a:spcPts val="0"/>
              </a:spcBef>
              <a:spcAft>
                <a:spcPts val="0"/>
              </a:spcAft>
              <a:buClrTx/>
              <a:buSzTx/>
              <a:buFont typeface="+mj-lt"/>
              <a:buAutoNum type="alphaLcParenR"/>
              <a:tabLst/>
            </a:pPr>
            <a:r>
              <a:rPr kumimoji="0" lang="en-US" sz="1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Arial"/>
              </a:rPr>
              <a:t>Within seven NCA zones</a:t>
            </a:r>
          </a:p>
          <a:p>
            <a:pPr marL="342900" marR="0" indent="-342900" algn="l" defTabSz="825500" rtl="0" fontAlgn="auto" latinLnBrk="0" hangingPunct="0">
              <a:lnSpc>
                <a:spcPct val="100000"/>
              </a:lnSpc>
              <a:spcBef>
                <a:spcPts val="0"/>
              </a:spcBef>
              <a:spcAft>
                <a:spcPts val="0"/>
              </a:spcAft>
              <a:buClrTx/>
              <a:buSzTx/>
              <a:buFont typeface="+mj-lt"/>
              <a:buAutoNum type="alphaLcParenR"/>
              <a:tabLst/>
            </a:pPr>
            <a:r>
              <a:rPr lang="en-US" sz="1400" dirty="0">
                <a:solidFill>
                  <a:schemeClr val="bg1"/>
                </a:solidFill>
                <a:latin typeface="Times New Roman" panose="02020603050405020304" pitchFamily="18" charset="0"/>
                <a:cs typeface="Times New Roman" panose="02020603050405020304" pitchFamily="18" charset="0"/>
                <a:sym typeface="Arial"/>
              </a:rPr>
              <a:t>50 urban centers</a:t>
            </a:r>
            <a:endParaRPr kumimoji="0" lang="en-US" sz="1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9224CC09-837A-CC25-D306-46D4273B1191}"/>
              </a:ext>
            </a:extLst>
          </p:cNvPr>
          <p:cNvSpPr txBox="1"/>
          <p:nvPr/>
        </p:nvSpPr>
        <p:spPr>
          <a:xfrm>
            <a:off x="162509" y="2668743"/>
            <a:ext cx="1472357"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Arial"/>
              </a:rPr>
              <a:t>Seattle, WA</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200" dirty="0">
                <a:solidFill>
                  <a:schemeClr val="bg1"/>
                </a:solidFill>
                <a:latin typeface="Times New Roman" panose="02020603050405020304" pitchFamily="18" charset="0"/>
                <a:cs typeface="Times New Roman" panose="02020603050405020304" pitchFamily="18" charset="0"/>
              </a:rPr>
              <a:t>Phoenix, AZ</a:t>
            </a:r>
            <a:endParaRPr kumimoji="0" lang="en-US" sz="12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Arial"/>
            </a:endParaRP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Arial"/>
              </a:rPr>
              <a:t>Omaha, NE</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200" dirty="0">
                <a:solidFill>
                  <a:schemeClr val="bg1"/>
                </a:solidFill>
                <a:latin typeface="Times New Roman" panose="02020603050405020304" pitchFamily="18" charset="0"/>
                <a:cs typeface="Times New Roman" panose="02020603050405020304" pitchFamily="18" charset="0"/>
              </a:rPr>
              <a:t>Houston, TX</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Arial"/>
              </a:rPr>
              <a:t>Chicago, IL</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200" dirty="0">
                <a:solidFill>
                  <a:schemeClr val="bg1"/>
                </a:solidFill>
                <a:latin typeface="Times New Roman" panose="02020603050405020304" pitchFamily="18" charset="0"/>
                <a:cs typeface="Times New Roman" panose="02020603050405020304" pitchFamily="18" charset="0"/>
              </a:rPr>
              <a:t>Atlanta, GA</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Arial"/>
              </a:rPr>
              <a:t>Pittsburg, PA</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200" dirty="0">
                <a:solidFill>
                  <a:schemeClr val="bg1"/>
                </a:solidFill>
                <a:latin typeface="Times New Roman" panose="02020603050405020304" pitchFamily="18" charset="0"/>
                <a:cs typeface="Times New Roman" panose="02020603050405020304" pitchFamily="18" charset="0"/>
              </a:rPr>
              <a:t>Washington DC</a:t>
            </a:r>
            <a:endParaRPr kumimoji="0" lang="en-US" sz="12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pic>
        <p:nvPicPr>
          <p:cNvPr id="5" name="Picture 4" descr="Diagram&#10;&#10;AI-generated content may be incorrect.">
            <a:extLst>
              <a:ext uri="{FF2B5EF4-FFF2-40B4-BE49-F238E27FC236}">
                <a16:creationId xmlns:a16="http://schemas.microsoft.com/office/drawing/2014/main" id="{9A99B25C-FE4C-7AF4-04C1-9F874FB1519A}"/>
              </a:ext>
            </a:extLst>
          </p:cNvPr>
          <p:cNvPicPr>
            <a:picLocks noChangeAspect="1"/>
          </p:cNvPicPr>
          <p:nvPr/>
        </p:nvPicPr>
        <p:blipFill>
          <a:blip r:embed="rId3"/>
          <a:srcRect l="2053" t="1830" r="259" b="2239"/>
          <a:stretch>
            <a:fillRect/>
          </a:stretch>
        </p:blipFill>
        <p:spPr>
          <a:xfrm>
            <a:off x="1536588" y="-6788"/>
            <a:ext cx="7607412" cy="5150288"/>
          </a:xfrm>
          <a:prstGeom prst="rect">
            <a:avLst/>
          </a:prstGeom>
        </p:spPr>
      </p:pic>
    </p:spTree>
    <p:extLst>
      <p:ext uri="{BB962C8B-B14F-4D97-AF65-F5344CB8AC3E}">
        <p14:creationId xmlns:p14="http://schemas.microsoft.com/office/powerpoint/2010/main" val="809346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57BE82-08BB-936D-5A3A-DA4125D3DC07}"/>
              </a:ext>
            </a:extLst>
          </p:cNvPr>
          <p:cNvSpPr>
            <a:spLocks noGrp="1"/>
          </p:cNvSpPr>
          <p:nvPr>
            <p:ph type="body" sz="quarter" idx="10"/>
          </p:nvPr>
        </p:nvSpPr>
        <p:spPr>
          <a:xfrm>
            <a:off x="182716" y="947659"/>
            <a:ext cx="1933975" cy="1382590"/>
          </a:xfrm>
        </p:spPr>
        <p:txBody>
          <a:bodyPr/>
          <a:lstStyle/>
          <a:p>
            <a:pPr marL="0" indent="0">
              <a:buNone/>
            </a:pPr>
            <a:r>
              <a:rPr lang="en-US" sz="1800" dirty="0"/>
              <a:t>SUHI </a:t>
            </a:r>
            <a:r>
              <a:rPr lang="en-US" sz="1800" dirty="0" err="1"/>
              <a:t>meanLST</a:t>
            </a:r>
            <a:r>
              <a:rPr lang="en-US" sz="1800" dirty="0"/>
              <a:t>  average intensity</a:t>
            </a:r>
          </a:p>
          <a:p>
            <a:pPr marL="0" indent="0">
              <a:buNone/>
            </a:pPr>
            <a:r>
              <a:rPr lang="en-US" sz="1800" dirty="0"/>
              <a:t>From 1985-2023 </a:t>
            </a:r>
          </a:p>
          <a:p>
            <a:pPr marL="0" indent="0">
              <a:buNone/>
            </a:pPr>
            <a:endParaRPr lang="en-US" sz="1800" dirty="0"/>
          </a:p>
        </p:txBody>
      </p:sp>
      <p:sp>
        <p:nvSpPr>
          <p:cNvPr id="3" name="Text Placeholder 2">
            <a:extLst>
              <a:ext uri="{FF2B5EF4-FFF2-40B4-BE49-F238E27FC236}">
                <a16:creationId xmlns:a16="http://schemas.microsoft.com/office/drawing/2014/main" id="{3347674E-3FBA-A5EA-F199-AC63C3F62A65}"/>
              </a:ext>
            </a:extLst>
          </p:cNvPr>
          <p:cNvSpPr>
            <a:spLocks noGrp="1"/>
          </p:cNvSpPr>
          <p:nvPr>
            <p:ph type="body" sz="quarter" idx="11"/>
          </p:nvPr>
        </p:nvSpPr>
        <p:spPr/>
        <p:txBody>
          <a:bodyPr/>
          <a:lstStyle/>
          <a:p>
            <a:r>
              <a:rPr lang="en-US" dirty="0"/>
              <a:t>Results</a:t>
            </a:r>
          </a:p>
        </p:txBody>
      </p:sp>
      <p:pic>
        <p:nvPicPr>
          <p:cNvPr id="4" name="Picture 3">
            <a:extLst>
              <a:ext uri="{FF2B5EF4-FFF2-40B4-BE49-F238E27FC236}">
                <a16:creationId xmlns:a16="http://schemas.microsoft.com/office/drawing/2014/main" id="{DABE92F6-F7A9-669F-D14B-7C478382BF63}"/>
              </a:ext>
            </a:extLst>
          </p:cNvPr>
          <p:cNvPicPr>
            <a:picLocks noChangeAspect="1"/>
          </p:cNvPicPr>
          <p:nvPr/>
        </p:nvPicPr>
        <p:blipFill>
          <a:blip r:embed="rId3"/>
          <a:stretch>
            <a:fillRect/>
          </a:stretch>
        </p:blipFill>
        <p:spPr>
          <a:xfrm>
            <a:off x="2148289" y="0"/>
            <a:ext cx="6995711" cy="4496331"/>
          </a:xfrm>
          <a:prstGeom prst="rect">
            <a:avLst/>
          </a:prstGeom>
        </p:spPr>
      </p:pic>
      <p:sp>
        <p:nvSpPr>
          <p:cNvPr id="5" name="Oval 4">
            <a:extLst>
              <a:ext uri="{FF2B5EF4-FFF2-40B4-BE49-F238E27FC236}">
                <a16:creationId xmlns:a16="http://schemas.microsoft.com/office/drawing/2014/main" id="{F9CFA634-93A7-EF4B-210F-25E1D8FBCDDD}"/>
              </a:ext>
            </a:extLst>
          </p:cNvPr>
          <p:cNvSpPr/>
          <p:nvPr/>
        </p:nvSpPr>
        <p:spPr>
          <a:xfrm>
            <a:off x="2582334" y="122300"/>
            <a:ext cx="719667" cy="30109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115A6CA-1D3E-9DD6-0390-6576F133BDAB}"/>
              </a:ext>
            </a:extLst>
          </p:cNvPr>
          <p:cNvSpPr/>
          <p:nvPr/>
        </p:nvSpPr>
        <p:spPr>
          <a:xfrm>
            <a:off x="3352806" y="2687699"/>
            <a:ext cx="719667" cy="30109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7B6E468-2BCC-CCA0-3606-513E000444A2}"/>
              </a:ext>
            </a:extLst>
          </p:cNvPr>
          <p:cNvSpPr/>
          <p:nvPr/>
        </p:nvSpPr>
        <p:spPr>
          <a:xfrm>
            <a:off x="5325545" y="1231419"/>
            <a:ext cx="719667" cy="30109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EB46FCC-CA84-752E-42AF-F83F21887D9F}"/>
              </a:ext>
            </a:extLst>
          </p:cNvPr>
          <p:cNvSpPr/>
          <p:nvPr/>
        </p:nvSpPr>
        <p:spPr>
          <a:xfrm>
            <a:off x="7907888" y="1764825"/>
            <a:ext cx="719667" cy="30109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3F924D-73A9-E616-B142-4FDDF86196C6}"/>
              </a:ext>
            </a:extLst>
          </p:cNvPr>
          <p:cNvSpPr/>
          <p:nvPr/>
        </p:nvSpPr>
        <p:spPr>
          <a:xfrm>
            <a:off x="7120486" y="2755425"/>
            <a:ext cx="719667" cy="30109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300660D-45D5-B874-520C-420584FA3176}"/>
              </a:ext>
            </a:extLst>
          </p:cNvPr>
          <p:cNvSpPr/>
          <p:nvPr/>
        </p:nvSpPr>
        <p:spPr>
          <a:xfrm>
            <a:off x="7416820" y="1527758"/>
            <a:ext cx="719667" cy="30109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76B4035-010E-5323-3018-5F143C84B1FA}"/>
              </a:ext>
            </a:extLst>
          </p:cNvPr>
          <p:cNvSpPr/>
          <p:nvPr/>
        </p:nvSpPr>
        <p:spPr>
          <a:xfrm>
            <a:off x="2963339" y="2179701"/>
            <a:ext cx="719667" cy="30109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80E598-5D01-E0E0-F5C2-614AAD60A140}"/>
              </a:ext>
            </a:extLst>
          </p:cNvPr>
          <p:cNvSpPr/>
          <p:nvPr/>
        </p:nvSpPr>
        <p:spPr>
          <a:xfrm>
            <a:off x="5638811" y="3517435"/>
            <a:ext cx="719667" cy="30109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92ECEA0-5988-11DE-710D-2102E4E6327F}"/>
              </a:ext>
            </a:extLst>
          </p:cNvPr>
          <p:cNvSpPr/>
          <p:nvPr/>
        </p:nvSpPr>
        <p:spPr>
          <a:xfrm>
            <a:off x="5215479" y="1595494"/>
            <a:ext cx="719667" cy="30109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9906FC-C96A-A2B7-64E5-866142627097}"/>
              </a:ext>
            </a:extLst>
          </p:cNvPr>
          <p:cNvSpPr/>
          <p:nvPr/>
        </p:nvSpPr>
        <p:spPr>
          <a:xfrm>
            <a:off x="6527817" y="1476965"/>
            <a:ext cx="719667" cy="30109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B8732FD-FF17-7192-2B2A-B4C7A68B65DC}"/>
              </a:ext>
            </a:extLst>
          </p:cNvPr>
          <p:cNvPicPr>
            <a:picLocks noChangeAspect="1"/>
          </p:cNvPicPr>
          <p:nvPr/>
        </p:nvPicPr>
        <p:blipFill>
          <a:blip r:embed="rId4"/>
          <a:stretch>
            <a:fillRect/>
          </a:stretch>
        </p:blipFill>
        <p:spPr>
          <a:xfrm>
            <a:off x="329501" y="2207507"/>
            <a:ext cx="1435504" cy="2146790"/>
          </a:xfrm>
          <a:prstGeom prst="rect">
            <a:avLst/>
          </a:prstGeom>
        </p:spPr>
      </p:pic>
    </p:spTree>
    <p:extLst>
      <p:ext uri="{BB962C8B-B14F-4D97-AF65-F5344CB8AC3E}">
        <p14:creationId xmlns:p14="http://schemas.microsoft.com/office/powerpoint/2010/main" val="2795945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47674E-3FBA-A5EA-F199-AC63C3F62A65}"/>
              </a:ext>
            </a:extLst>
          </p:cNvPr>
          <p:cNvSpPr>
            <a:spLocks noGrp="1"/>
          </p:cNvSpPr>
          <p:nvPr>
            <p:ph type="body" sz="quarter" idx="11"/>
          </p:nvPr>
        </p:nvSpPr>
        <p:spPr/>
        <p:txBody>
          <a:bodyPr/>
          <a:lstStyle/>
          <a:p>
            <a:r>
              <a:rPr lang="en-US" dirty="0"/>
              <a:t>Results</a:t>
            </a:r>
          </a:p>
        </p:txBody>
      </p:sp>
      <p:sp>
        <p:nvSpPr>
          <p:cNvPr id="6" name="Text Placeholder 1">
            <a:extLst>
              <a:ext uri="{FF2B5EF4-FFF2-40B4-BE49-F238E27FC236}">
                <a16:creationId xmlns:a16="http://schemas.microsoft.com/office/drawing/2014/main" id="{FC4AE910-F4B0-4976-FB38-1D6F25A9644C}"/>
              </a:ext>
            </a:extLst>
          </p:cNvPr>
          <p:cNvSpPr>
            <a:spLocks noGrp="1"/>
          </p:cNvSpPr>
          <p:nvPr>
            <p:ph type="body" sz="quarter" idx="10"/>
          </p:nvPr>
        </p:nvSpPr>
        <p:spPr>
          <a:xfrm>
            <a:off x="214314" y="946332"/>
            <a:ext cx="2003369" cy="3257550"/>
          </a:xfrm>
        </p:spPr>
        <p:txBody>
          <a:bodyPr/>
          <a:lstStyle/>
          <a:p>
            <a:pPr marL="0" indent="0">
              <a:buNone/>
            </a:pPr>
            <a:r>
              <a:rPr lang="en-US" sz="1800" dirty="0"/>
              <a:t>SUHI </a:t>
            </a:r>
            <a:r>
              <a:rPr lang="en-US" sz="1800" dirty="0" err="1"/>
              <a:t>meanlst</a:t>
            </a:r>
            <a:r>
              <a:rPr lang="en-US" sz="1800" dirty="0"/>
              <a:t> intensity trends analysis (slope)</a:t>
            </a:r>
          </a:p>
          <a:p>
            <a:pPr marL="0" indent="0">
              <a:buNone/>
            </a:pPr>
            <a:r>
              <a:rPr lang="en-US" sz="1800" dirty="0"/>
              <a:t>1985-20223 </a:t>
            </a:r>
          </a:p>
        </p:txBody>
      </p:sp>
      <p:pic>
        <p:nvPicPr>
          <p:cNvPr id="2" name="Picture 1">
            <a:extLst>
              <a:ext uri="{FF2B5EF4-FFF2-40B4-BE49-F238E27FC236}">
                <a16:creationId xmlns:a16="http://schemas.microsoft.com/office/drawing/2014/main" id="{FD50F3AA-CC9B-A868-02FE-4958C7B76285}"/>
              </a:ext>
            </a:extLst>
          </p:cNvPr>
          <p:cNvPicPr>
            <a:picLocks noChangeAspect="1"/>
          </p:cNvPicPr>
          <p:nvPr/>
        </p:nvPicPr>
        <p:blipFill>
          <a:blip r:embed="rId3"/>
          <a:stretch>
            <a:fillRect/>
          </a:stretch>
        </p:blipFill>
        <p:spPr>
          <a:xfrm>
            <a:off x="2209216" y="8467"/>
            <a:ext cx="6926317" cy="4452931"/>
          </a:xfrm>
          <a:prstGeom prst="rect">
            <a:avLst/>
          </a:prstGeom>
        </p:spPr>
      </p:pic>
      <p:sp>
        <p:nvSpPr>
          <p:cNvPr id="15" name="Oval 14">
            <a:extLst>
              <a:ext uri="{FF2B5EF4-FFF2-40B4-BE49-F238E27FC236}">
                <a16:creationId xmlns:a16="http://schemas.microsoft.com/office/drawing/2014/main" id="{CCE5BA56-3EF1-EF75-E1DB-F140CA8692A9}"/>
              </a:ext>
            </a:extLst>
          </p:cNvPr>
          <p:cNvSpPr/>
          <p:nvPr/>
        </p:nvSpPr>
        <p:spPr>
          <a:xfrm>
            <a:off x="2582334" y="122300"/>
            <a:ext cx="719667" cy="30109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227B27-D3F8-DADC-43E5-106DBE239E30}"/>
              </a:ext>
            </a:extLst>
          </p:cNvPr>
          <p:cNvSpPr/>
          <p:nvPr/>
        </p:nvSpPr>
        <p:spPr>
          <a:xfrm>
            <a:off x="3352806" y="2687699"/>
            <a:ext cx="719667" cy="30109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C28DA22-3840-3443-025D-22728B7C0F1C}"/>
              </a:ext>
            </a:extLst>
          </p:cNvPr>
          <p:cNvSpPr/>
          <p:nvPr/>
        </p:nvSpPr>
        <p:spPr>
          <a:xfrm>
            <a:off x="5325545" y="1231419"/>
            <a:ext cx="719667" cy="30109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5F167E3-48EB-3EFE-366B-98177CD010F7}"/>
              </a:ext>
            </a:extLst>
          </p:cNvPr>
          <p:cNvSpPr/>
          <p:nvPr/>
        </p:nvSpPr>
        <p:spPr>
          <a:xfrm>
            <a:off x="7907888" y="1764825"/>
            <a:ext cx="719667" cy="30109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4B51AF-C3E3-6A49-04C5-79D00789FC20}"/>
              </a:ext>
            </a:extLst>
          </p:cNvPr>
          <p:cNvSpPr/>
          <p:nvPr/>
        </p:nvSpPr>
        <p:spPr>
          <a:xfrm>
            <a:off x="7120486" y="2755425"/>
            <a:ext cx="719667" cy="30109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BFB4165-6E02-438D-549F-788DBE45DB6B}"/>
              </a:ext>
            </a:extLst>
          </p:cNvPr>
          <p:cNvSpPr/>
          <p:nvPr/>
        </p:nvSpPr>
        <p:spPr>
          <a:xfrm>
            <a:off x="7416820" y="1527758"/>
            <a:ext cx="719667" cy="30109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FF21A2F-5C87-4B7C-9FFA-4880A0D8BC47}"/>
              </a:ext>
            </a:extLst>
          </p:cNvPr>
          <p:cNvSpPr/>
          <p:nvPr/>
        </p:nvSpPr>
        <p:spPr>
          <a:xfrm>
            <a:off x="2963339" y="2179701"/>
            <a:ext cx="719667" cy="30109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43AF7D1-33D3-72E2-D352-93B554DBAC2D}"/>
              </a:ext>
            </a:extLst>
          </p:cNvPr>
          <p:cNvSpPr/>
          <p:nvPr/>
        </p:nvSpPr>
        <p:spPr>
          <a:xfrm>
            <a:off x="5638811" y="3517435"/>
            <a:ext cx="719667" cy="30109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304A4C4-E1E0-9EDC-F213-70304A2E1035}"/>
              </a:ext>
            </a:extLst>
          </p:cNvPr>
          <p:cNvSpPr/>
          <p:nvPr/>
        </p:nvSpPr>
        <p:spPr>
          <a:xfrm>
            <a:off x="5215479" y="1595494"/>
            <a:ext cx="719667" cy="30109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1D1540B-C20A-8A18-E87F-B8F3155E9F85}"/>
              </a:ext>
            </a:extLst>
          </p:cNvPr>
          <p:cNvSpPr/>
          <p:nvPr/>
        </p:nvSpPr>
        <p:spPr>
          <a:xfrm>
            <a:off x="6527817" y="1476965"/>
            <a:ext cx="719667" cy="30109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9A7A24B-F448-ADE8-6601-3C612C1C89E2}"/>
              </a:ext>
            </a:extLst>
          </p:cNvPr>
          <p:cNvPicPr>
            <a:picLocks noChangeAspect="1"/>
          </p:cNvPicPr>
          <p:nvPr/>
        </p:nvPicPr>
        <p:blipFill>
          <a:blip r:embed="rId4"/>
          <a:stretch>
            <a:fillRect/>
          </a:stretch>
        </p:blipFill>
        <p:spPr>
          <a:xfrm>
            <a:off x="418258" y="2320663"/>
            <a:ext cx="1311670" cy="1967504"/>
          </a:xfrm>
          <a:prstGeom prst="rect">
            <a:avLst/>
          </a:prstGeom>
        </p:spPr>
      </p:pic>
    </p:spTree>
    <p:extLst>
      <p:ext uri="{BB962C8B-B14F-4D97-AF65-F5344CB8AC3E}">
        <p14:creationId xmlns:p14="http://schemas.microsoft.com/office/powerpoint/2010/main" val="7057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6FEC6-88F0-D13A-617B-EF5F10BF032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CB5A4B5-6E5C-832B-FAEF-C49B3F3F2F21}"/>
              </a:ext>
            </a:extLst>
          </p:cNvPr>
          <p:cNvSpPr>
            <a:spLocks noGrp="1"/>
          </p:cNvSpPr>
          <p:nvPr>
            <p:ph type="body" sz="quarter" idx="11"/>
          </p:nvPr>
        </p:nvSpPr>
        <p:spPr/>
        <p:txBody>
          <a:bodyPr/>
          <a:lstStyle/>
          <a:p>
            <a:r>
              <a:rPr lang="en-US" dirty="0"/>
              <a:t>SUHI intensity of </a:t>
            </a:r>
            <a:r>
              <a:rPr lang="en-US" dirty="0" err="1"/>
              <a:t>MeanLST</a:t>
            </a:r>
            <a:r>
              <a:rPr lang="en-US" dirty="0"/>
              <a:t> in urban classes</a:t>
            </a:r>
          </a:p>
        </p:txBody>
      </p:sp>
      <p:pic>
        <p:nvPicPr>
          <p:cNvPr id="10" name="Picture 9">
            <a:extLst>
              <a:ext uri="{FF2B5EF4-FFF2-40B4-BE49-F238E27FC236}">
                <a16:creationId xmlns:a16="http://schemas.microsoft.com/office/drawing/2014/main" id="{2C368064-B139-E9A1-14F1-179CB55FAD0C}"/>
              </a:ext>
            </a:extLst>
          </p:cNvPr>
          <p:cNvPicPr>
            <a:picLocks noChangeAspect="1"/>
          </p:cNvPicPr>
          <p:nvPr/>
        </p:nvPicPr>
        <p:blipFill>
          <a:blip r:embed="rId3"/>
          <a:stretch>
            <a:fillRect/>
          </a:stretch>
        </p:blipFill>
        <p:spPr>
          <a:xfrm>
            <a:off x="6109342" y="4392399"/>
            <a:ext cx="3034658" cy="751101"/>
          </a:xfrm>
          <a:prstGeom prst="rect">
            <a:avLst/>
          </a:prstGeom>
        </p:spPr>
      </p:pic>
      <p:pic>
        <p:nvPicPr>
          <p:cNvPr id="2" name="Picture 1">
            <a:extLst>
              <a:ext uri="{FF2B5EF4-FFF2-40B4-BE49-F238E27FC236}">
                <a16:creationId xmlns:a16="http://schemas.microsoft.com/office/drawing/2014/main" id="{354C9167-DB60-CA06-C20B-9506C926BE9C}"/>
              </a:ext>
            </a:extLst>
          </p:cNvPr>
          <p:cNvPicPr>
            <a:picLocks noChangeAspect="1"/>
          </p:cNvPicPr>
          <p:nvPr/>
        </p:nvPicPr>
        <p:blipFill>
          <a:blip r:embed="rId4"/>
          <a:stretch>
            <a:fillRect/>
          </a:stretch>
        </p:blipFill>
        <p:spPr>
          <a:xfrm>
            <a:off x="1" y="747030"/>
            <a:ext cx="2988526" cy="2167146"/>
          </a:xfrm>
          <a:prstGeom prst="rect">
            <a:avLst/>
          </a:prstGeom>
        </p:spPr>
      </p:pic>
      <p:pic>
        <p:nvPicPr>
          <p:cNvPr id="11" name="Picture 10">
            <a:extLst>
              <a:ext uri="{FF2B5EF4-FFF2-40B4-BE49-F238E27FC236}">
                <a16:creationId xmlns:a16="http://schemas.microsoft.com/office/drawing/2014/main" id="{72BD54ED-505B-A3CE-9760-C2CEA1CCF6B5}"/>
              </a:ext>
            </a:extLst>
          </p:cNvPr>
          <p:cNvPicPr>
            <a:picLocks noChangeAspect="1"/>
          </p:cNvPicPr>
          <p:nvPr/>
        </p:nvPicPr>
        <p:blipFill>
          <a:blip r:embed="rId5"/>
          <a:stretch>
            <a:fillRect/>
          </a:stretch>
        </p:blipFill>
        <p:spPr>
          <a:xfrm>
            <a:off x="3047569" y="738179"/>
            <a:ext cx="3004261" cy="2181944"/>
          </a:xfrm>
          <a:prstGeom prst="rect">
            <a:avLst/>
          </a:prstGeom>
        </p:spPr>
      </p:pic>
      <p:pic>
        <p:nvPicPr>
          <p:cNvPr id="12" name="Picture 11">
            <a:extLst>
              <a:ext uri="{FF2B5EF4-FFF2-40B4-BE49-F238E27FC236}">
                <a16:creationId xmlns:a16="http://schemas.microsoft.com/office/drawing/2014/main" id="{0FFDC486-52F5-51E5-BCEC-60A064B69E54}"/>
              </a:ext>
            </a:extLst>
          </p:cNvPr>
          <p:cNvPicPr>
            <a:picLocks noChangeAspect="1"/>
          </p:cNvPicPr>
          <p:nvPr/>
        </p:nvPicPr>
        <p:blipFill>
          <a:blip r:embed="rId6"/>
          <a:stretch>
            <a:fillRect/>
          </a:stretch>
        </p:blipFill>
        <p:spPr>
          <a:xfrm>
            <a:off x="6109342" y="732977"/>
            <a:ext cx="3007906" cy="2181199"/>
          </a:xfrm>
          <a:prstGeom prst="rect">
            <a:avLst/>
          </a:prstGeom>
        </p:spPr>
      </p:pic>
      <p:pic>
        <p:nvPicPr>
          <p:cNvPr id="13" name="Picture 12">
            <a:extLst>
              <a:ext uri="{FF2B5EF4-FFF2-40B4-BE49-F238E27FC236}">
                <a16:creationId xmlns:a16="http://schemas.microsoft.com/office/drawing/2014/main" id="{5FA93EB7-31DA-A09D-F26C-E2C1CC60B014}"/>
              </a:ext>
            </a:extLst>
          </p:cNvPr>
          <p:cNvPicPr>
            <a:picLocks noChangeAspect="1"/>
          </p:cNvPicPr>
          <p:nvPr/>
        </p:nvPicPr>
        <p:blipFill>
          <a:blip r:embed="rId7"/>
          <a:stretch>
            <a:fillRect/>
          </a:stretch>
        </p:blipFill>
        <p:spPr>
          <a:xfrm>
            <a:off x="-1" y="2966847"/>
            <a:ext cx="3004261" cy="2176654"/>
          </a:xfrm>
          <a:prstGeom prst="rect">
            <a:avLst/>
          </a:prstGeom>
        </p:spPr>
      </p:pic>
      <p:pic>
        <p:nvPicPr>
          <p:cNvPr id="14" name="Picture 13">
            <a:extLst>
              <a:ext uri="{FF2B5EF4-FFF2-40B4-BE49-F238E27FC236}">
                <a16:creationId xmlns:a16="http://schemas.microsoft.com/office/drawing/2014/main" id="{44ADDE00-B1E3-3075-E43B-8A6807B36F42}"/>
              </a:ext>
            </a:extLst>
          </p:cNvPr>
          <p:cNvPicPr>
            <a:picLocks noChangeAspect="1"/>
          </p:cNvPicPr>
          <p:nvPr/>
        </p:nvPicPr>
        <p:blipFill>
          <a:blip r:embed="rId8"/>
          <a:stretch>
            <a:fillRect/>
          </a:stretch>
        </p:blipFill>
        <p:spPr>
          <a:xfrm>
            <a:off x="3047569" y="2967687"/>
            <a:ext cx="3004261" cy="2175813"/>
          </a:xfrm>
          <a:prstGeom prst="rect">
            <a:avLst/>
          </a:prstGeom>
        </p:spPr>
      </p:pic>
      <p:sp>
        <p:nvSpPr>
          <p:cNvPr id="17" name="Text Placeholder 2">
            <a:extLst>
              <a:ext uri="{FF2B5EF4-FFF2-40B4-BE49-F238E27FC236}">
                <a16:creationId xmlns:a16="http://schemas.microsoft.com/office/drawing/2014/main" id="{2EFD398B-37B4-EDE2-9CB6-B4D39EFF8B33}"/>
              </a:ext>
            </a:extLst>
          </p:cNvPr>
          <p:cNvSpPr txBox="1">
            <a:spLocks/>
          </p:cNvSpPr>
          <p:nvPr/>
        </p:nvSpPr>
        <p:spPr>
          <a:xfrm>
            <a:off x="6300439" y="3308028"/>
            <a:ext cx="2743200" cy="682165"/>
          </a:xfrm>
          <a:prstGeom prst="rect">
            <a:avLst/>
          </a:prstGeom>
        </p:spPr>
        <p:txBody>
          <a:bodyPr lIns="54864" tIns="54864" bIns="54864"/>
          <a:lstStyle>
            <a:lvl1pPr marL="0" indent="0" algn="l" defTabSz="457200" rtl="0" eaLnBrk="1" latinLnBrk="0" hangingPunct="1">
              <a:lnSpc>
                <a:spcPts val="2840"/>
              </a:lnSpc>
              <a:spcBef>
                <a:spcPts val="0"/>
              </a:spcBef>
              <a:buFontTx/>
              <a:buNone/>
              <a:defRPr sz="32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p>
        </p:txBody>
      </p:sp>
      <p:sp>
        <p:nvSpPr>
          <p:cNvPr id="19" name="TextBox 18">
            <a:extLst>
              <a:ext uri="{FF2B5EF4-FFF2-40B4-BE49-F238E27FC236}">
                <a16:creationId xmlns:a16="http://schemas.microsoft.com/office/drawing/2014/main" id="{172C5F58-10B6-47B3-DC96-E17BD6FE7F9D}"/>
              </a:ext>
            </a:extLst>
          </p:cNvPr>
          <p:cNvSpPr txBox="1"/>
          <p:nvPr/>
        </p:nvSpPr>
        <p:spPr>
          <a:xfrm>
            <a:off x="6389649" y="3468621"/>
            <a:ext cx="2364058" cy="369332"/>
          </a:xfrm>
          <a:prstGeom prst="rect">
            <a:avLst/>
          </a:prstGeom>
          <a:noFill/>
        </p:spPr>
        <p:txBody>
          <a:bodyPr wrap="square">
            <a:spAutoFit/>
          </a:bodyPr>
          <a:lstStyle/>
          <a:p>
            <a:r>
              <a:rPr lang="el-GR" i="1" dirty="0">
                <a:solidFill>
                  <a:schemeClr val="bg1"/>
                </a:solidFill>
              </a:rPr>
              <a:t>Δ</a:t>
            </a:r>
            <a:r>
              <a:rPr lang="en-US" i="1" dirty="0">
                <a:solidFill>
                  <a:schemeClr val="bg1"/>
                </a:solidFill>
              </a:rPr>
              <a:t>T (</a:t>
            </a:r>
            <a:r>
              <a:rPr lang="en-US" i="1" dirty="0" err="1">
                <a:solidFill>
                  <a:schemeClr val="bg1"/>
                </a:solidFill>
              </a:rPr>
              <a:t>I,t</a:t>
            </a:r>
            <a:r>
              <a:rPr lang="en-US" i="1" dirty="0">
                <a:solidFill>
                  <a:schemeClr val="bg1"/>
                </a:solidFill>
              </a:rPr>
              <a:t>) = Tu (</a:t>
            </a:r>
            <a:r>
              <a:rPr lang="en-US" i="1" dirty="0" err="1">
                <a:solidFill>
                  <a:schemeClr val="bg1"/>
                </a:solidFill>
              </a:rPr>
              <a:t>I,t</a:t>
            </a:r>
            <a:r>
              <a:rPr lang="en-US" i="1" dirty="0">
                <a:solidFill>
                  <a:schemeClr val="bg1"/>
                </a:solidFill>
              </a:rPr>
              <a:t>) - ₸r (t)</a:t>
            </a:r>
          </a:p>
        </p:txBody>
      </p:sp>
      <p:sp>
        <p:nvSpPr>
          <p:cNvPr id="25" name="Text Placeholder 2">
            <a:extLst>
              <a:ext uri="{FF2B5EF4-FFF2-40B4-BE49-F238E27FC236}">
                <a16:creationId xmlns:a16="http://schemas.microsoft.com/office/drawing/2014/main" id="{52C99AD9-672B-1EF4-9D85-EA6B63729890}"/>
              </a:ext>
            </a:extLst>
          </p:cNvPr>
          <p:cNvSpPr txBox="1">
            <a:spLocks/>
          </p:cNvSpPr>
          <p:nvPr/>
        </p:nvSpPr>
        <p:spPr>
          <a:xfrm>
            <a:off x="458109" y="656270"/>
            <a:ext cx="1738681" cy="372406"/>
          </a:xfrm>
          <a:prstGeom prst="rect">
            <a:avLst/>
          </a:prstGeom>
        </p:spPr>
        <p:txBody>
          <a:bodyPr lIns="54864" tIns="54864" bIns="54864"/>
          <a:lstStyle>
            <a:lvl1pPr marL="0" indent="0" algn="l" defTabSz="457200" rtl="0" eaLnBrk="1" latinLnBrk="0" hangingPunct="1">
              <a:lnSpc>
                <a:spcPts val="2840"/>
              </a:lnSpc>
              <a:spcBef>
                <a:spcPts val="0"/>
              </a:spcBef>
              <a:buFontTx/>
              <a:buNone/>
              <a:defRPr sz="32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tx1"/>
                </a:solidFill>
              </a:rPr>
              <a:t>Atlanta, GA</a:t>
            </a:r>
          </a:p>
        </p:txBody>
      </p:sp>
      <p:sp>
        <p:nvSpPr>
          <p:cNvPr id="26" name="Text Placeholder 2">
            <a:extLst>
              <a:ext uri="{FF2B5EF4-FFF2-40B4-BE49-F238E27FC236}">
                <a16:creationId xmlns:a16="http://schemas.microsoft.com/office/drawing/2014/main" id="{DC5E1162-28B6-A952-1D64-EB775EEC9BD5}"/>
              </a:ext>
            </a:extLst>
          </p:cNvPr>
          <p:cNvSpPr txBox="1">
            <a:spLocks/>
          </p:cNvSpPr>
          <p:nvPr/>
        </p:nvSpPr>
        <p:spPr>
          <a:xfrm>
            <a:off x="3678814" y="656270"/>
            <a:ext cx="1738681" cy="372406"/>
          </a:xfrm>
          <a:prstGeom prst="rect">
            <a:avLst/>
          </a:prstGeom>
        </p:spPr>
        <p:txBody>
          <a:bodyPr lIns="54864" tIns="54864" bIns="54864"/>
          <a:lstStyle>
            <a:lvl1pPr marL="0" indent="0" algn="l" defTabSz="457200" rtl="0" eaLnBrk="1" latinLnBrk="0" hangingPunct="1">
              <a:lnSpc>
                <a:spcPts val="2840"/>
              </a:lnSpc>
              <a:spcBef>
                <a:spcPts val="0"/>
              </a:spcBef>
              <a:buFontTx/>
              <a:buNone/>
              <a:defRPr sz="32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tx1"/>
                </a:solidFill>
              </a:rPr>
              <a:t>Washinton DC</a:t>
            </a:r>
          </a:p>
        </p:txBody>
      </p:sp>
      <p:sp>
        <p:nvSpPr>
          <p:cNvPr id="27" name="Text Placeholder 2">
            <a:extLst>
              <a:ext uri="{FF2B5EF4-FFF2-40B4-BE49-F238E27FC236}">
                <a16:creationId xmlns:a16="http://schemas.microsoft.com/office/drawing/2014/main" id="{4D3714EE-F1D0-7CA6-7C1A-5AE999F8D491}"/>
              </a:ext>
            </a:extLst>
          </p:cNvPr>
          <p:cNvSpPr txBox="1">
            <a:spLocks/>
          </p:cNvSpPr>
          <p:nvPr/>
        </p:nvSpPr>
        <p:spPr>
          <a:xfrm>
            <a:off x="6683723" y="622467"/>
            <a:ext cx="1738681" cy="372406"/>
          </a:xfrm>
          <a:prstGeom prst="rect">
            <a:avLst/>
          </a:prstGeom>
        </p:spPr>
        <p:txBody>
          <a:bodyPr lIns="54864" tIns="54864" bIns="54864"/>
          <a:lstStyle>
            <a:lvl1pPr marL="0" indent="0" algn="l" defTabSz="457200" rtl="0" eaLnBrk="1" latinLnBrk="0" hangingPunct="1">
              <a:lnSpc>
                <a:spcPts val="2840"/>
              </a:lnSpc>
              <a:spcBef>
                <a:spcPts val="0"/>
              </a:spcBef>
              <a:buFontTx/>
              <a:buNone/>
              <a:defRPr sz="32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tx1"/>
                </a:solidFill>
              </a:rPr>
              <a:t>Sioux Falls, SD</a:t>
            </a:r>
          </a:p>
        </p:txBody>
      </p:sp>
      <p:sp>
        <p:nvSpPr>
          <p:cNvPr id="28" name="Text Placeholder 2">
            <a:extLst>
              <a:ext uri="{FF2B5EF4-FFF2-40B4-BE49-F238E27FC236}">
                <a16:creationId xmlns:a16="http://schemas.microsoft.com/office/drawing/2014/main" id="{987233F5-6BDC-EDBA-9AD5-6EEE66AF600F}"/>
              </a:ext>
            </a:extLst>
          </p:cNvPr>
          <p:cNvSpPr txBox="1">
            <a:spLocks/>
          </p:cNvSpPr>
          <p:nvPr/>
        </p:nvSpPr>
        <p:spPr>
          <a:xfrm>
            <a:off x="373922" y="2843288"/>
            <a:ext cx="1738681" cy="372406"/>
          </a:xfrm>
          <a:prstGeom prst="rect">
            <a:avLst/>
          </a:prstGeom>
        </p:spPr>
        <p:txBody>
          <a:bodyPr lIns="54864" tIns="54864" bIns="54864"/>
          <a:lstStyle>
            <a:lvl1pPr marL="0" indent="0" algn="l" defTabSz="457200" rtl="0" eaLnBrk="1" latinLnBrk="0" hangingPunct="1">
              <a:lnSpc>
                <a:spcPts val="2840"/>
              </a:lnSpc>
              <a:spcBef>
                <a:spcPts val="0"/>
              </a:spcBef>
              <a:buFontTx/>
              <a:buNone/>
              <a:defRPr sz="32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tx1"/>
                </a:solidFill>
              </a:rPr>
              <a:t>Phoenix, AZ</a:t>
            </a:r>
          </a:p>
        </p:txBody>
      </p:sp>
      <p:sp>
        <p:nvSpPr>
          <p:cNvPr id="29" name="Text Placeholder 2">
            <a:extLst>
              <a:ext uri="{FF2B5EF4-FFF2-40B4-BE49-F238E27FC236}">
                <a16:creationId xmlns:a16="http://schemas.microsoft.com/office/drawing/2014/main" id="{60821339-2E1D-D6E8-18D9-951A442A4089}"/>
              </a:ext>
            </a:extLst>
          </p:cNvPr>
          <p:cNvSpPr txBox="1">
            <a:spLocks/>
          </p:cNvSpPr>
          <p:nvPr/>
        </p:nvSpPr>
        <p:spPr>
          <a:xfrm>
            <a:off x="3678813" y="2830588"/>
            <a:ext cx="1738681" cy="372406"/>
          </a:xfrm>
          <a:prstGeom prst="rect">
            <a:avLst/>
          </a:prstGeom>
        </p:spPr>
        <p:txBody>
          <a:bodyPr lIns="54864" tIns="54864" bIns="54864"/>
          <a:lstStyle>
            <a:lvl1pPr marL="0" indent="0" algn="l" defTabSz="457200" rtl="0" eaLnBrk="1" latinLnBrk="0" hangingPunct="1">
              <a:lnSpc>
                <a:spcPts val="2840"/>
              </a:lnSpc>
              <a:spcBef>
                <a:spcPts val="0"/>
              </a:spcBef>
              <a:buFontTx/>
              <a:buNone/>
              <a:defRPr sz="32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tx1"/>
                </a:solidFill>
              </a:rPr>
              <a:t>Seattle, WA</a:t>
            </a:r>
          </a:p>
        </p:txBody>
      </p:sp>
    </p:spTree>
    <p:extLst>
      <p:ext uri="{BB962C8B-B14F-4D97-AF65-F5344CB8AC3E}">
        <p14:creationId xmlns:p14="http://schemas.microsoft.com/office/powerpoint/2010/main" val="2493935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20886</TotalTime>
  <Words>2369</Words>
  <Application>Microsoft Office PowerPoint</Application>
  <PresentationFormat>On-screen Show (16:9)</PresentationFormat>
  <Paragraphs>149</Paragraphs>
  <Slides>22</Slides>
  <Notes>21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Arial</vt:lpstr>
      <vt:lpstr>Calibri</vt:lpstr>
      <vt:lpstr>Times New Roman</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PK</dc:creator>
  <cp:lastModifiedBy>Shi, Hua (Contractor)</cp:lastModifiedBy>
  <cp:revision>157</cp:revision>
  <dcterms:created xsi:type="dcterms:W3CDTF">2015-03-10T12:14:06Z</dcterms:created>
  <dcterms:modified xsi:type="dcterms:W3CDTF">2025-12-24T09:48:37Z</dcterms:modified>
</cp:coreProperties>
</file>