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6"/>
  </p:notesMasterIdLst>
  <p:handoutMasterIdLst>
    <p:handoutMasterId r:id="rId37"/>
  </p:handoutMasterIdLst>
  <p:sldIdLst>
    <p:sldId id="372" r:id="rId5"/>
    <p:sldId id="351" r:id="rId6"/>
    <p:sldId id="353" r:id="rId7"/>
    <p:sldId id="367" r:id="rId8"/>
    <p:sldId id="368" r:id="rId9"/>
    <p:sldId id="363" r:id="rId10"/>
    <p:sldId id="375" r:id="rId11"/>
    <p:sldId id="377" r:id="rId12"/>
    <p:sldId id="378" r:id="rId13"/>
    <p:sldId id="382" r:id="rId14"/>
    <p:sldId id="380" r:id="rId15"/>
    <p:sldId id="381" r:id="rId16"/>
    <p:sldId id="379" r:id="rId17"/>
    <p:sldId id="376" r:id="rId18"/>
    <p:sldId id="383" r:id="rId19"/>
    <p:sldId id="394" r:id="rId20"/>
    <p:sldId id="384" r:id="rId21"/>
    <p:sldId id="390" r:id="rId22"/>
    <p:sldId id="385" r:id="rId23"/>
    <p:sldId id="391" r:id="rId24"/>
    <p:sldId id="395" r:id="rId25"/>
    <p:sldId id="392" r:id="rId26"/>
    <p:sldId id="397" r:id="rId27"/>
    <p:sldId id="398" r:id="rId28"/>
    <p:sldId id="393" r:id="rId29"/>
    <p:sldId id="399" r:id="rId30"/>
    <p:sldId id="396" r:id="rId31"/>
    <p:sldId id="386" r:id="rId32"/>
    <p:sldId id="387" r:id="rId33"/>
    <p:sldId id="356" r:id="rId34"/>
    <p:sldId id="374" r:id="rId35"/>
  </p:sldIdLst>
  <p:sldSz cx="12192000" cy="6858000"/>
  <p:notesSz cx="6858000" cy="9144000"/>
  <p:embeddedFontLst>
    <p:embeddedFont>
      <p:font typeface="Bai Jamjuree SemiBold" panose="020B0604020202020204" charset="-34"/>
      <p:regular r:id="rId38"/>
      <p:bold r:id="rId39"/>
      <p:italic r:id="rId40"/>
      <p:boldItalic r:id="rId41"/>
    </p:embeddedFont>
  </p:embeddedFontLst>
  <p:defaultTex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Arial"/>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Arial"/>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Arial"/>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Arial"/>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Arial"/>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Arial"/>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Arial"/>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Arial"/>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nor, Eric J" initials="MEJ" lastIdx="24" clrIdx="0">
    <p:extLst>
      <p:ext uri="{19B8F6BF-5375-455C-9EA6-DF929625EA0E}">
        <p15:presenceInfo xmlns:p15="http://schemas.microsoft.com/office/powerpoint/2012/main" userId="S::eminor@asrcfederal.com::d19ae7ec-4c97-4ea9-a6d6-2b17fc9264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BF0D77"/>
    <a:srgbClr val="44474E"/>
    <a:srgbClr val="E6E6E6"/>
    <a:srgbClr val="B82479"/>
    <a:srgbClr val="FFFFFF"/>
    <a:srgbClr val="9CD3EB"/>
    <a:srgbClr val="679EB6"/>
    <a:srgbClr val="EAEAEA"/>
    <a:srgbClr val="D8D9D9"/>
    <a:srgbClr val="B967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97" autoAdjust="0"/>
    <p:restoredTop sz="96021" autoAdjust="0"/>
  </p:normalViewPr>
  <p:slideViewPr>
    <p:cSldViewPr snapToGrid="0" snapToObjects="1">
      <p:cViewPr varScale="1">
        <p:scale>
          <a:sx n="82" d="100"/>
          <a:sy n="82" d="100"/>
        </p:scale>
        <p:origin x="96" y="582"/>
      </p:cViewPr>
      <p:guideLst/>
    </p:cSldViewPr>
  </p:slideViewPr>
  <p:notesTextViewPr>
    <p:cViewPr>
      <p:scale>
        <a:sx n="1" d="1"/>
        <a:sy n="1" d="1"/>
      </p:scale>
      <p:origin x="0" y="0"/>
    </p:cViewPr>
  </p:notesTextViewPr>
  <p:notesViewPr>
    <p:cSldViewPr snapToGrid="0" snapToObjects="1">
      <p:cViewPr varScale="1">
        <p:scale>
          <a:sx n="69" d="100"/>
          <a:sy n="69" d="100"/>
        </p:scale>
        <p:origin x="308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FFBE1A-BB4B-4239-B0E4-3EC1B3477ECF}" type="datetimeFigureOut">
              <a:rPr lang="en-US" smtClean="0"/>
              <a:t>8/1/2025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4EC759-5302-4179-99AC-72DE6500F312}" type="slidenum">
              <a:rPr lang="en-US" smtClean="0"/>
              <a:t>‹#›</a:t>
            </a:fld>
            <a:endParaRPr lang="en-US"/>
          </a:p>
        </p:txBody>
      </p:sp>
    </p:spTree>
    <p:extLst>
      <p:ext uri="{BB962C8B-B14F-4D97-AF65-F5344CB8AC3E}">
        <p14:creationId xmlns:p14="http://schemas.microsoft.com/office/powerpoint/2010/main" val="4173428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xfrm>
            <a:off x="381000" y="685800"/>
            <a:ext cx="6096000" cy="3429000"/>
          </a:xfrm>
          <a:prstGeom prst="rect">
            <a:avLst/>
          </a:prstGeom>
        </p:spPr>
        <p:txBody>
          <a:bodyPr/>
          <a:lstStyle/>
          <a:p>
            <a:endParaRPr/>
          </a:p>
        </p:txBody>
      </p:sp>
      <p:sp>
        <p:nvSpPr>
          <p:cNvPr id="336" name="Shape 33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38428815"/>
      </p:ext>
    </p:extLst>
  </p:cSld>
  <p:clrMap bg1="lt1" tx1="dk1" bg2="lt2" tx2="dk2" accent1="accent1" accent2="accent2" accent3="accent3" accent4="accent4" accent5="accent5" accent6="accent6" hlink="hlink" folHlink="folHlink"/>
  <p:notesStyle>
    <a:lvl1pPr defTabSz="228600" latinLnBrk="0">
      <a:lnSpc>
        <a:spcPct val="117999"/>
      </a:lnSpc>
      <a:defRPr sz="1100">
        <a:latin typeface="Arial"/>
        <a:ea typeface="Arial"/>
        <a:cs typeface="Arial"/>
        <a:sym typeface="Arial"/>
      </a:defRPr>
    </a:lvl1pPr>
    <a:lvl2pPr indent="114300" defTabSz="228600" latinLnBrk="0">
      <a:lnSpc>
        <a:spcPct val="117999"/>
      </a:lnSpc>
      <a:defRPr sz="1100">
        <a:latin typeface="Arial"/>
        <a:ea typeface="Arial"/>
        <a:cs typeface="Arial"/>
        <a:sym typeface="Arial"/>
      </a:defRPr>
    </a:lvl2pPr>
    <a:lvl3pPr indent="228600" defTabSz="228600" latinLnBrk="0">
      <a:lnSpc>
        <a:spcPct val="117999"/>
      </a:lnSpc>
      <a:defRPr sz="1100">
        <a:latin typeface="Arial"/>
        <a:ea typeface="Arial"/>
        <a:cs typeface="Arial"/>
        <a:sym typeface="Arial"/>
      </a:defRPr>
    </a:lvl3pPr>
    <a:lvl4pPr indent="342900" defTabSz="228600" latinLnBrk="0">
      <a:lnSpc>
        <a:spcPct val="117999"/>
      </a:lnSpc>
      <a:defRPr sz="1100">
        <a:latin typeface="Arial"/>
        <a:ea typeface="Arial"/>
        <a:cs typeface="Arial"/>
        <a:sym typeface="Arial"/>
      </a:defRPr>
    </a:lvl4pPr>
    <a:lvl5pPr indent="457200" defTabSz="228600" latinLnBrk="0">
      <a:lnSpc>
        <a:spcPct val="117999"/>
      </a:lnSpc>
      <a:defRPr sz="1100">
        <a:latin typeface="Arial"/>
        <a:ea typeface="Arial"/>
        <a:cs typeface="Arial"/>
        <a:sym typeface="Arial"/>
      </a:defRPr>
    </a:lvl5pPr>
    <a:lvl6pPr indent="571500" defTabSz="228600" latinLnBrk="0">
      <a:lnSpc>
        <a:spcPct val="117999"/>
      </a:lnSpc>
      <a:defRPr sz="1100">
        <a:latin typeface="Arial"/>
        <a:ea typeface="Arial"/>
        <a:cs typeface="Arial"/>
        <a:sym typeface="Arial"/>
      </a:defRPr>
    </a:lvl6pPr>
    <a:lvl7pPr indent="685800" defTabSz="228600" latinLnBrk="0">
      <a:lnSpc>
        <a:spcPct val="117999"/>
      </a:lnSpc>
      <a:defRPr sz="1100">
        <a:latin typeface="Arial"/>
        <a:ea typeface="Arial"/>
        <a:cs typeface="Arial"/>
        <a:sym typeface="Arial"/>
      </a:defRPr>
    </a:lvl7pPr>
    <a:lvl8pPr indent="800100" defTabSz="228600" latinLnBrk="0">
      <a:lnSpc>
        <a:spcPct val="117999"/>
      </a:lnSpc>
      <a:defRPr sz="1100">
        <a:latin typeface="Arial"/>
        <a:ea typeface="Arial"/>
        <a:cs typeface="Arial"/>
        <a:sym typeface="Arial"/>
      </a:defRPr>
    </a:lvl8pPr>
    <a:lvl9pPr indent="914400" defTabSz="228600" latinLnBrk="0">
      <a:lnSpc>
        <a:spcPct val="117999"/>
      </a:lnSpc>
      <a:defRPr sz="1100">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Good afternoon, everyone. Today, my talk will focus on 'Urbanization-Related Warming: Addressing Social and Economic Aspects in Land Surface Temperature.' I will approach this topic from a different perspective to discuss the linkages between SUHI products, land cover dynamics, human population density, and socio-economic factors derived from the U.S. Census. I will also showcase some results from our SUHI research.</a:t>
            </a:r>
          </a:p>
        </p:txBody>
      </p:sp>
    </p:spTree>
    <p:extLst>
      <p:ext uri="{BB962C8B-B14F-4D97-AF65-F5344CB8AC3E}">
        <p14:creationId xmlns:p14="http://schemas.microsoft.com/office/powerpoint/2010/main" val="2891519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3964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list of data we used for this study, which including Landsat thermal and QA bands, annual NLCD products, U.S. census data, and other data. </a:t>
            </a:r>
          </a:p>
        </p:txBody>
      </p:sp>
    </p:spTree>
    <p:extLst>
      <p:ext uri="{BB962C8B-B14F-4D97-AF65-F5344CB8AC3E}">
        <p14:creationId xmlns:p14="http://schemas.microsoft.com/office/powerpoint/2010/main" val="162736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flowchart show major procedures used in the study. Main steps including </a:t>
            </a:r>
          </a:p>
          <a:p>
            <a:r>
              <a:rPr lang="en-US" dirty="0"/>
              <a:t>Step 1 – data mining and processing</a:t>
            </a:r>
          </a:p>
          <a:p>
            <a:r>
              <a:rPr lang="en-US" dirty="0"/>
              <a:t>Step 2 – sensitivity analysis of input data, including 1) census units' size (zip code area, tract, and block group) and temporal analysis; 2) Landsat LST</a:t>
            </a:r>
          </a:p>
          <a:p>
            <a:r>
              <a:rPr lang="en-US" dirty="0"/>
              <a:t>Step 3 – the statistical trend analysis (the Theil-Sen estimator)</a:t>
            </a:r>
          </a:p>
          <a:p>
            <a:r>
              <a:rPr lang="en-US" dirty="0"/>
              <a:t>Step 4 –  mean intensity in seven NCA zones from 50 selected urban centers in CONUS  </a:t>
            </a:r>
          </a:p>
          <a:p>
            <a:r>
              <a:rPr lang="en-US" dirty="0"/>
              <a:t>Step 5 – comparison of the intensity between the selected representative urban centers with the mean intensity of the NCA zones</a:t>
            </a:r>
          </a:p>
          <a:p>
            <a:endParaRPr lang="en-US" dirty="0"/>
          </a:p>
        </p:txBody>
      </p:sp>
    </p:spTree>
    <p:extLst>
      <p:ext uri="{BB962C8B-B14F-4D97-AF65-F5344CB8AC3E}">
        <p14:creationId xmlns:p14="http://schemas.microsoft.com/office/powerpoint/2010/main" val="1793441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presents the formulas we used for calculation and analysis. SUHI intensity refers to the difference in surface temperature between urban areas and their surrounding rural or non-urban areas, providing insight into the extent of heat retention and the impact of urbanization on local climates. High SUHI intensity can have significant implications for energy consumption, air quality, and public health in urban areas. Statistical models were employed to analyze the relationship between SUHI products and socio-economic variables derived from census data. We also conducted a sensitivity analysis to assess how buffer sizes and the level of census units impact the results. Based on this analysis, we determined that using a 5 km buffer with census block group units yields the best results for the study.</a:t>
            </a:r>
          </a:p>
        </p:txBody>
      </p:sp>
    </p:spTree>
    <p:extLst>
      <p:ext uri="{BB962C8B-B14F-4D97-AF65-F5344CB8AC3E}">
        <p14:creationId xmlns:p14="http://schemas.microsoft.com/office/powerpoint/2010/main" val="127764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6388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conducted a sensitivity analysis focusing on two main factors: (1) the size of buffer zones and (2) the level of census units. For the buffer zones, we evaluated sizes of 2, 5, and 10 km to determine which would yield better results regarding SUHI intensity. Our findings indicate that the 5 km buffer zone is the most suitable choice for this study, as all non-urban classes should ideally be greater than or equal to 60%.</a:t>
            </a:r>
          </a:p>
          <a:p>
            <a:r>
              <a:rPr lang="en-US" dirty="0"/>
              <a:t>Additionally, we analyzed how the level of census units impacts the relationship between SUHI products and socio-economic variables. The figure illustrates the results of our SUHI intensity analysis, specifically comparing mean SUHI intensity with house values and income levels. As demonstrated, smaller census units provide significantly better results. The top row shows the relationship between annual maximum land surface temperature (</a:t>
            </a:r>
            <a:r>
              <a:rPr lang="en-US" dirty="0" err="1"/>
              <a:t>MaxLST</a:t>
            </a:r>
            <a:r>
              <a:rPr lang="en-US" dirty="0"/>
              <a:t>) intensity (X-axis) and house value (Y-axis), while the bottom row displays annual SUHI intensity (X-axis) compared to income levels (Y-axis). The left panels represent the census unit of ZIP Code Tabulation Areas (ZCTAs), the middle panels represent tracts, and the right panels represent block groups, which are the smallest size of census unit.</a:t>
            </a:r>
          </a:p>
        </p:txBody>
      </p:sp>
    </p:spTree>
    <p:extLst>
      <p:ext uri="{BB962C8B-B14F-4D97-AF65-F5344CB8AC3E}">
        <p14:creationId xmlns:p14="http://schemas.microsoft.com/office/powerpoint/2010/main" val="4218752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land cover trends from 1985 to 2023 for nine selected urban centers within a 5 km buffer zone. The red line indicates urban change, while the green line represents non-urban change over the same period. Panels a) to </a:t>
            </a:r>
            <a:r>
              <a:rPr lang="en-US" dirty="0" err="1"/>
              <a:t>i</a:t>
            </a:r>
            <a:r>
              <a:rPr lang="en-US" dirty="0"/>
              <a:t>) correspond to Seattle, WA; Phoenix, AZ; Omaha, NE; Houston, TX; Chicago, IL; Atlanta, GA; Pittsburgh, PA; Washington, D.C.; and Las Vegas, NV.</a:t>
            </a:r>
          </a:p>
        </p:txBody>
      </p:sp>
    </p:spTree>
    <p:extLst>
      <p:ext uri="{BB962C8B-B14F-4D97-AF65-F5344CB8AC3E}">
        <p14:creationId xmlns:p14="http://schemas.microsoft.com/office/powerpoint/2010/main" val="542329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displays the results of the SUHI intensity analysis, representing the mean SUHI intensity from 1985 to 2023. Red indicates positive values, while blue signifies negative values. The green circles highlight the eight selected urban centers to which we have linked SUHI products with census variables.</a:t>
            </a:r>
          </a:p>
        </p:txBody>
      </p:sp>
    </p:spTree>
    <p:extLst>
      <p:ext uri="{BB962C8B-B14F-4D97-AF65-F5344CB8AC3E}">
        <p14:creationId xmlns:p14="http://schemas.microsoft.com/office/powerpoint/2010/main" val="1019743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28600" eaLnBrk="1" fontAlgn="auto" latinLnBrk="0" hangingPunct="1">
              <a:lnSpc>
                <a:spcPct val="117999"/>
              </a:lnSpc>
              <a:spcBef>
                <a:spcPts val="0"/>
              </a:spcBef>
              <a:spcAft>
                <a:spcPts val="0"/>
              </a:spcAft>
              <a:buClrTx/>
              <a:buSzTx/>
              <a:buFontTx/>
              <a:buNone/>
              <a:tabLst/>
              <a:defRPr/>
            </a:pPr>
            <a:r>
              <a:rPr lang="en-US" dirty="0"/>
              <a:t>This figure presents the results of the SUHI trend analysis in a different way, specifically the slope of the Mean LST from 1985 to 2023. Most major urban centers in CONUS exhibit a positive slope, indicating that the Mean LST has increased from 1985 to 2023. Only three cities experienced a decline. Phoenix and Salt Lake City, located in arid regions, exhibit cool island effects. The green circles highlight the eight selected urban centers</a:t>
            </a:r>
          </a:p>
        </p:txBody>
      </p:sp>
    </p:spTree>
    <p:extLst>
      <p:ext uri="{BB962C8B-B14F-4D97-AF65-F5344CB8AC3E}">
        <p14:creationId xmlns:p14="http://schemas.microsoft.com/office/powerpoint/2010/main" val="4013085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28600" eaLnBrk="1" fontAlgn="auto" latinLnBrk="0" hangingPunct="1">
              <a:lnSpc>
                <a:spcPct val="117999"/>
              </a:lnSpc>
              <a:spcBef>
                <a:spcPts val="0"/>
              </a:spcBef>
              <a:spcAft>
                <a:spcPts val="0"/>
              </a:spcAft>
              <a:buClrTx/>
              <a:buSzTx/>
              <a:buFontTx/>
              <a:buNone/>
              <a:tabLst/>
              <a:defRPr/>
            </a:pPr>
            <a:r>
              <a:rPr lang="en-US" dirty="0"/>
              <a:t>We used the SUHI dataset (Landsat collection 1) released on USGS </a:t>
            </a:r>
            <a:r>
              <a:rPr lang="en-US" dirty="0" err="1"/>
              <a:t>ScienceBase</a:t>
            </a:r>
            <a:r>
              <a:rPr lang="en-US" dirty="0"/>
              <a:t> to calculate SUHI intensity from 1985 to 2020. We created maps and plots for six selected cities: Seattle, Phoenix, Sioux Falls, Houston, Minneapolis, and Atlanta. The maps in the figure illustrate the difference in annual mean temperature between urban and non-urban areas (at the pixel level, with a 30 m resolution) within a 5 km buffer zone from the city boundaries. We used time-series SUHI intensity data to produce the trend of UHI intensity changes (depicted in red) for each selected city from 1985 to 2020. In most cities, SUHI intensity increased from 1985 to 2020; however, only one city, Phoenix, showed a decline. Phoenix, located in an arid region surrounded by desert, has experienced urban growth accompanied by increased irrigated vegetation, which contributes to urban cool island effects.</a:t>
            </a:r>
          </a:p>
        </p:txBody>
      </p:sp>
    </p:spTree>
    <p:extLst>
      <p:ext uri="{BB962C8B-B14F-4D97-AF65-F5344CB8AC3E}">
        <p14:creationId xmlns:p14="http://schemas.microsoft.com/office/powerpoint/2010/main" val="137568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presentation will cover six key points. First, I will provide some background information. Second, I will discuss our objectives. Next, I will present the study areas we selected. Then, I will explain the data and methods used. After that, I will delve into the results. Finally, I will summarize the key takeaways and conclusions. </a:t>
            </a:r>
          </a:p>
        </p:txBody>
      </p:sp>
    </p:spTree>
    <p:extLst>
      <p:ext uri="{BB962C8B-B14F-4D97-AF65-F5344CB8AC3E}">
        <p14:creationId xmlns:p14="http://schemas.microsoft.com/office/powerpoint/2010/main" val="1849183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how we applied our research methods to a selected area, specifically Atlanta, GA. We analyzed SUHI intensity, focusing on land cover dynamics (shown on the left) and land surface temperature in urban and surrounding non-urban areas (with 5 km buffer zones indicated in black) to quantify SUHI intensity (top right, represented by the red line). We also compared these results with data from two selected NOAA Global Historical Climatology Network (GHCN) stations (bottom right), where the dark brown line represents the urban station near the airport and the green line corresponds to a non-urban forest station within the 5 km buffer zone from 1985 to 2020. The X-axis of both plots on the right represents time from 1985 to 2020, while the Y-axis in the top right shows UHI intensity (the temperature difference between urban and surrounding non-urban classes). The Y-axis in the bottom right indicates air temperature observed at the NOAA GHCN stations (urban and forest). This figure illustrates how changes in land cover are associated with trends in UHI intensity, while also comparing these trends to temperature observations from the stations over the same period. </a:t>
            </a:r>
          </a:p>
        </p:txBody>
      </p:sp>
    </p:spTree>
    <p:extLst>
      <p:ext uri="{BB962C8B-B14F-4D97-AF65-F5344CB8AC3E}">
        <p14:creationId xmlns:p14="http://schemas.microsoft.com/office/powerpoint/2010/main" val="800418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28600" eaLnBrk="1" fontAlgn="auto" latinLnBrk="0" hangingPunct="1">
              <a:lnSpc>
                <a:spcPct val="117999"/>
              </a:lnSpc>
              <a:spcBef>
                <a:spcPts val="0"/>
              </a:spcBef>
              <a:spcAft>
                <a:spcPts val="0"/>
              </a:spcAft>
              <a:buClrTx/>
              <a:buSzTx/>
              <a:buFontTx/>
              <a:buNone/>
              <a:tabLst/>
              <a:defRPr/>
            </a:pPr>
            <a:r>
              <a:rPr lang="en-US" dirty="0"/>
              <a:t>This is another example movie to illustrate how we applied our research methodologies to the Washington DC area for SUHI intensity analysis. We examined SUHI intensity, focusing on land cover dynamics (shown on the left) and land surface temperature in both urban and surrounding non-urban areas (with 5 km buffer zones highlighted in black) to quantify the SUHI intensity (top right, red line). The X-axis of the plot on the right represents the time span from 1985 to 2020, while the Y-axis indicates the mean SUHI intensity. The top section provides a zoomed-in view of land cover changes, while the bottom right showcases a 3D animation of spatial SUHI intensity changes in the zoomed-in area from 1985 to 2020.</a:t>
            </a:r>
          </a:p>
        </p:txBody>
      </p:sp>
    </p:spTree>
    <p:extLst>
      <p:ext uri="{BB962C8B-B14F-4D97-AF65-F5344CB8AC3E}">
        <p14:creationId xmlns:p14="http://schemas.microsoft.com/office/powerpoint/2010/main" val="1747404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28600" eaLnBrk="1" fontAlgn="auto" latinLnBrk="0" hangingPunct="1">
              <a:lnSpc>
                <a:spcPct val="117999"/>
              </a:lnSpc>
              <a:spcBef>
                <a:spcPts val="0"/>
              </a:spcBef>
              <a:spcAft>
                <a:spcPts val="0"/>
              </a:spcAft>
              <a:buClrTx/>
              <a:buSzTx/>
              <a:buFontTx/>
              <a:buNone/>
              <a:tabLst/>
              <a:defRPr/>
            </a:pPr>
            <a:r>
              <a:rPr lang="en-US" dirty="0"/>
              <a:t>Here is an example of our work linking SUHI products (LST and intensity) to census socio-economic data. The figure illustrates the spatial distribution of maximum land surface temperature (LST) in 2020 for Atlanta (a), Houston (b), and Minneapolis (c). Graphs (d), (e), and (f) depict the relationship between maximum LST and median household income across census tracts in each city. A statistical trend analysis using the Theil-Sen estimator yielded negative values for all three cities, indicating that LST decreases as income increases (solid red line). The dashed red lines represent the 95% confidence interval, indicating that the true slope of the trend is expected to fall within this range.</a:t>
            </a:r>
          </a:p>
        </p:txBody>
      </p:sp>
    </p:spTree>
    <p:extLst>
      <p:ext uri="{BB962C8B-B14F-4D97-AF65-F5344CB8AC3E}">
        <p14:creationId xmlns:p14="http://schemas.microsoft.com/office/powerpoint/2010/main" val="1097399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28600" eaLnBrk="1" fontAlgn="auto" latinLnBrk="0" hangingPunct="1">
              <a:lnSpc>
                <a:spcPct val="117999"/>
              </a:lnSpc>
              <a:spcBef>
                <a:spcPts val="0"/>
              </a:spcBef>
              <a:spcAft>
                <a:spcPts val="0"/>
              </a:spcAft>
              <a:buClrTx/>
              <a:buSzTx/>
              <a:buFontTx/>
              <a:buNone/>
              <a:tabLst/>
              <a:defRPr/>
            </a:pPr>
            <a:r>
              <a:rPr lang="en-US" dirty="0"/>
              <a:t>These plots display the same exercise results for Pittsburgh, PA. The analysis uses the 2020 intensity of Mean LST (X-axis) in relation to census datasets, including house value (top left), median household income (top middle), and population density (top right), as well as NLCD land cover classes (21 - bottom left, 22 - bottom middle, and 23 - bottom right) on the Y-axis. The top plots show that Mean LST intensity (a measure related to land surface temperature) decreases as house value and income increase, while population density decreases within census block groups. The bottom plots indicate that Mean LST intensity decreases as the percentage of low urban land cover (21) decreases, but it increases with higher percentages of urban land cover (22 and 23).</a:t>
            </a:r>
          </a:p>
        </p:txBody>
      </p:sp>
    </p:spTree>
    <p:extLst>
      <p:ext uri="{BB962C8B-B14F-4D97-AF65-F5344CB8AC3E}">
        <p14:creationId xmlns:p14="http://schemas.microsoft.com/office/powerpoint/2010/main" val="1795734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28600" eaLnBrk="1" fontAlgn="auto" latinLnBrk="0" hangingPunct="1">
              <a:lnSpc>
                <a:spcPct val="117999"/>
              </a:lnSpc>
              <a:spcBef>
                <a:spcPts val="0"/>
              </a:spcBef>
              <a:spcAft>
                <a:spcPts val="0"/>
              </a:spcAft>
              <a:buClrTx/>
              <a:buSzTx/>
              <a:buFontTx/>
              <a:buNone/>
              <a:tabLst/>
              <a:defRPr/>
            </a:pPr>
            <a:r>
              <a:rPr lang="en-US" dirty="0"/>
              <a:t>This figure summarizes the results of the linkage analysis models, illustrating the intensity of SUHI mean LST and its relationships with urban class (LC23), median household income (Income), population density (PD), and house value (House) at the U.S. Census block group level for eight representative urban centers.</a:t>
            </a:r>
          </a:p>
          <a:p>
            <a:pPr marL="0" marR="0" lvl="0" indent="0" defTabSz="228600" eaLnBrk="1" fontAlgn="auto" latinLnBrk="0" hangingPunct="1">
              <a:lnSpc>
                <a:spcPct val="117999"/>
              </a:lnSpc>
              <a:spcBef>
                <a:spcPts val="0"/>
              </a:spcBef>
              <a:spcAft>
                <a:spcPts val="0"/>
              </a:spcAft>
              <a:buClrTx/>
              <a:buSzTx/>
              <a:buFontTx/>
              <a:buNone/>
              <a:tabLst/>
              <a:defRPr/>
            </a:pPr>
            <a:r>
              <a:rPr lang="en-US" dirty="0"/>
              <a:t>The top panels display the spatial distribution of intensity, LC23, income, PD, and house value from left to right. The bottom panels illustrate the relationships between intensity and LC23, income, PD, and house value. Taking Atlanta as an example, the Mean LST intensity shows a positive correlation with urban land cover (LC23) and a negative correlation with income; higher income groups tend to have lower LST intensity. Additionally, Mean LST intensity has a positive correlation with population density, indicating that areas with more residents experience higher LST density. Conversely, there is a negative correlation with house values, where areas with higher house values typically exhibit lower LST intensity, suggesting the presence of more green space and proximity to water bodies.</a:t>
            </a:r>
          </a:p>
        </p:txBody>
      </p:sp>
    </p:spTree>
    <p:extLst>
      <p:ext uri="{BB962C8B-B14F-4D97-AF65-F5344CB8AC3E}">
        <p14:creationId xmlns:p14="http://schemas.microsoft.com/office/powerpoint/2010/main" val="1363628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636D5-0548-4B4A-9A19-F3B64730E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C3F21-5C9B-44A2-32C3-8B09DD9A73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E12D6-708A-3FD4-CFB1-B5E4667BE9AE}"/>
              </a:ext>
            </a:extLst>
          </p:cNvPr>
          <p:cNvSpPr>
            <a:spLocks noGrp="1"/>
          </p:cNvSpPr>
          <p:nvPr>
            <p:ph type="body" idx="1"/>
          </p:nvPr>
        </p:nvSpPr>
        <p:spPr/>
        <p:txBody>
          <a:bodyPr/>
          <a:lstStyle/>
          <a:p>
            <a:pPr marL="0" marR="0" lvl="0" indent="0" defTabSz="228600" eaLnBrk="1" fontAlgn="auto" latinLnBrk="0" hangingPunct="1">
              <a:lnSpc>
                <a:spcPct val="117999"/>
              </a:lnSpc>
              <a:spcBef>
                <a:spcPts val="0"/>
              </a:spcBef>
              <a:spcAft>
                <a:spcPts val="0"/>
              </a:spcAft>
              <a:buClrTx/>
              <a:buSzTx/>
              <a:buFontTx/>
              <a:buNone/>
              <a:tabLst/>
              <a:defRPr/>
            </a:pPr>
            <a:r>
              <a:rPr lang="en-US" dirty="0"/>
              <a:t>This figure summarizes the results of the linkage analysis models, illustrating the intensity of SUHI mean LST and its relationships with urban class (LC23), median household income (Income), population density (PD), and house value (House) at the U.S. Census block group level for eight representative urban centers.</a:t>
            </a:r>
          </a:p>
          <a:p>
            <a:pPr marL="0" marR="0" lvl="0" indent="0" defTabSz="228600" eaLnBrk="1" fontAlgn="auto" latinLnBrk="0" hangingPunct="1">
              <a:lnSpc>
                <a:spcPct val="117999"/>
              </a:lnSpc>
              <a:spcBef>
                <a:spcPts val="0"/>
              </a:spcBef>
              <a:spcAft>
                <a:spcPts val="0"/>
              </a:spcAft>
              <a:buClrTx/>
              <a:buSzTx/>
              <a:buFontTx/>
              <a:buNone/>
              <a:tabLst/>
              <a:defRPr/>
            </a:pPr>
            <a:r>
              <a:rPr lang="en-US" dirty="0"/>
              <a:t>On the left: A1: Atlanta, GA (SE), B1: Washington, D.C. (NE), C1: Houston, TX (SG), D1: Omaha, NE (NG).</a:t>
            </a:r>
          </a:p>
          <a:p>
            <a:pPr marL="0" marR="0" lvl="0" indent="0" defTabSz="228600" eaLnBrk="1" fontAlgn="auto" latinLnBrk="0" hangingPunct="1">
              <a:lnSpc>
                <a:spcPct val="117999"/>
              </a:lnSpc>
              <a:spcBef>
                <a:spcPts val="0"/>
              </a:spcBef>
              <a:spcAft>
                <a:spcPts val="0"/>
              </a:spcAft>
              <a:buClrTx/>
              <a:buSzTx/>
              <a:buFontTx/>
              <a:buNone/>
              <a:tabLst/>
              <a:defRPr/>
            </a:pPr>
            <a:r>
              <a:rPr lang="en-US" dirty="0"/>
              <a:t>On the right: A2: Chicago, IL (MW), B2: Phoenix, AZ (SW), C2: Pittsburgh, PA (NE), D2: Seattle, WA (NW)</a:t>
            </a:r>
          </a:p>
        </p:txBody>
      </p:sp>
    </p:spTree>
    <p:extLst>
      <p:ext uri="{BB962C8B-B14F-4D97-AF65-F5344CB8AC3E}">
        <p14:creationId xmlns:p14="http://schemas.microsoft.com/office/powerpoint/2010/main" val="3621702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assess how well the selected urban centers represent SUHI intensity across the seven NCA climate zones, we compared the SUHI intensity of these eight representative urban centers with the average SUHI intensity from all urban centers located within each climate zone among the 50 total urban centers. The plot displays the average Mean LST intensity from all urban centers in each NCA zone (solid line) compared to the Mean LST intensity of the representative urban centers in each zone (dashed line) from 1985 to 2020.</a:t>
            </a:r>
          </a:p>
          <a:p>
            <a:endParaRPr lang="en-US" dirty="0"/>
          </a:p>
          <a:p>
            <a:r>
              <a:rPr lang="en-US" dirty="0"/>
              <a:t>From this analysis, we conclude that urbanization-induced SUHI effects, evaluated at multiple levels (i.e., local and regional), generally exhibit varying spatial scales. Most representative urban centers display the same or similar intensity trends and changes from 1985 to 2020, with the exception of Phoenix (panel-SW). This suggests that future work should include more urban centers in each NCA zone, distinguishing urban centers by their regional characteristics to better capture regional differences and SUHI effects under climate change. For example, urban centers in arid land regions of the Southwest could be analyzed as a special case.</a:t>
            </a:r>
          </a:p>
        </p:txBody>
      </p:sp>
    </p:spTree>
    <p:extLst>
      <p:ext uri="{BB962C8B-B14F-4D97-AF65-F5344CB8AC3E}">
        <p14:creationId xmlns:p14="http://schemas.microsoft.com/office/powerpoint/2010/main" val="112237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439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take home messages including: 1) The Landsat ARD LST data can be utilized to quantify SUHI intensity and spatiotemporal variations by incorporating land cover dynamic information. 2) Different urban land cover types exhibit varying SUHI intensities and temporal trends; these outcomes can inform the development of SUHI mitigation strategies for the region. 3) The results provide valuable insights into regional SUHI intensity and changes by integrating land cover dynamics. 4) Our findings demonstrate the scientific value of implementing this prototype approach as an objective framework for quantifying and monitoring SUHI intensity across large geographic areas and its applications. 5) The linkage of SUHI products with land cover, population, and socio-economic variables from census data reveals significant relationships among these factors. 6) As urbanization continues, the implications of SUHI-induced warming and scaling effects become increasingly critical for addressing global warming and protecting human health. </a:t>
            </a:r>
          </a:p>
        </p:txBody>
      </p:sp>
    </p:spTree>
    <p:extLst>
      <p:ext uri="{BB962C8B-B14F-4D97-AF65-F5344CB8AC3E}">
        <p14:creationId xmlns:p14="http://schemas.microsoft.com/office/powerpoint/2010/main" val="2421220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p>
        </p:txBody>
      </p:sp>
    </p:spTree>
    <p:extLst>
      <p:ext uri="{BB962C8B-B14F-4D97-AF65-F5344CB8AC3E}">
        <p14:creationId xmlns:p14="http://schemas.microsoft.com/office/powerpoint/2010/main" val="2109636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begin with the background of Surface Urban Heat Island (SUHI) research. Urban areas serve as crucial habitats for human beings. The expansion of impervious surfaces in urban ecosystems contributes to increased surface temperatures. SUHI is a significant biophysical effect associated with urban development. There are numerous needs and requirements from urban planners and policymakers, as well as from agencies like the EPA, NIH/NIEHS, and NOAA, along with local governments and the urban-wildland interface research community. Moreover, SUHI is an important scientific research topic in urban ecosystems, particularly in the context of climate change. This research aligns with the focus of USGS Core Science Systems and contributes to the Land Change Monitoring Capability for Climate and Global Issues (CGI). Linking SUHI products with land cover dynamics, human population density, and socio-economic factors from census data is a key area of application in SUHI research.</a:t>
            </a:r>
          </a:p>
          <a:p>
            <a:endParaRPr lang="en-US" dirty="0"/>
          </a:p>
          <a:p>
            <a:r>
              <a:rPr lang="en-US" dirty="0"/>
              <a:t>The National Institutes of Health (NIH)</a:t>
            </a:r>
          </a:p>
          <a:p>
            <a:r>
              <a:rPr lang="en-US" dirty="0"/>
              <a:t>National Institute of Environmental Health Sciences (NIEHS)</a:t>
            </a:r>
          </a:p>
          <a:p>
            <a:endParaRPr lang="en-US" dirty="0"/>
          </a:p>
        </p:txBody>
      </p:sp>
    </p:spTree>
    <p:extLst>
      <p:ext uri="{BB962C8B-B14F-4D97-AF65-F5344CB8AC3E}">
        <p14:creationId xmlns:p14="http://schemas.microsoft.com/office/powerpoint/2010/main" val="76898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you better understand the effects of SUHI, we can study the spatial structure of urban thermal patterns and temporal change dynamics in both two and three dimensions, based on the fractional theory of urban ecology. The figure shows an example of SUHI and SUHI intensity profiles in Sioux Falls, SD, and the surrounding area, derived from Landsat ARD LST by land cover classes. A SUHI is the surface of a metropolitan area that is significantly warmer than the surrounding rural areas. We define Surface Urban Heat Island Intensity (SUHII) as the difference in land surface temperature between urban and suburban areas.</a:t>
            </a:r>
          </a:p>
          <a:p>
            <a:r>
              <a:rPr lang="en-US" dirty="0"/>
              <a:t>As we know, urbanization, coupled with climate change, drives land surface temperatures higher by intensifying heat exposure. Socioeconomic disparities contribute to unequal heat impacts, resulting in increased heat-related energy costs, illnesses, and mortality. The acceleration of climate change exacerbates these concerns, particularly for historically disadvantaged communities who faced systemic discrimination and underinvestment. </a:t>
            </a:r>
          </a:p>
        </p:txBody>
      </p:sp>
    </p:spTree>
    <p:extLst>
      <p:ext uri="{BB962C8B-B14F-4D97-AF65-F5344CB8AC3E}">
        <p14:creationId xmlns:p14="http://schemas.microsoft.com/office/powerpoint/2010/main" val="801788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goals of the SUHI research are as follows: First, to investigate how urban-induced warming varies across different regions in the contiguous United States (CONUS). Second, to develop methods and models to quantify SUHI extent, calculate SUHI intensity, and identify SUHI hotspots in selected urban centers within the seven North Central Assessment (NCA) climate zones. Third, to conduct research on SUHI changes and trend analyses, focusing on the effects of urban land cover dynamics on urban heat island intensity and temporal trends. Fourth, to develop methods that link SUHI Landsat products with land cover dynamics, population density, and census variables. Next, to analyze census data and selected variables to inform model inputs. Finally, linking SUHI products to specific environmental, social, and human health consequences represents a significant benefit of land change science.</a:t>
            </a:r>
          </a:p>
          <a:p>
            <a:endParaRPr lang="en-US" dirty="0"/>
          </a:p>
          <a:p>
            <a:endParaRPr lang="en-US" dirty="0"/>
          </a:p>
        </p:txBody>
      </p:sp>
    </p:spTree>
    <p:extLst>
      <p:ext uri="{BB962C8B-B14F-4D97-AF65-F5344CB8AC3E}">
        <p14:creationId xmlns:p14="http://schemas.microsoft.com/office/powerpoint/2010/main" val="3814606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6729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work with Landsat Collection 1 on the Surface Urban Heat Island (SUHI) phenomenon, we focused on 50 urban centers (highlighted in maroon). This slide presents the updated study regions for SUHI research using Landsat Collection 2 data, which has expanded from 50 to 71 urban centers. Our analysis will encompass the entire contiguous United States (CONUS), including 886 cities or towns with populations of 50,000 or more, consolidated into 351 suburban centers and integrated into the 71 major urban centers in CONUS. This figure illustrates the locations of the 71 selected urban centers and their surrounding 280 suburban centers within the Landsat ARD tiles. The dark green color indicates the newly added ARD tiles for Landsat Collection 2. In this study, we will continue to use SUHI products from Collection 1 since the work involving Collection 2 has not yet been completed.</a:t>
            </a:r>
          </a:p>
        </p:txBody>
      </p:sp>
    </p:spTree>
    <p:extLst>
      <p:ext uri="{BB962C8B-B14F-4D97-AF65-F5344CB8AC3E}">
        <p14:creationId xmlns:p14="http://schemas.microsoft.com/office/powerpoint/2010/main" val="78205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displays the eight representative urban centers (or pilot areas) we selected in the CONUS. It shows the mean land surface temperatures in these representative urban centers within seven National Climate Assessment (NCA) regions for 2020. The seven NCA regions include Southeast (SE), Northeast (NE), South Great Plains (SG), North Great Plains (NG), Midwest (MW), Southwest (SW), and Northwest (NW), with the selected 50 urban centers marked by red dots.</a:t>
            </a:r>
          </a:p>
        </p:txBody>
      </p:sp>
    </p:spTree>
    <p:extLst>
      <p:ext uri="{BB962C8B-B14F-4D97-AF65-F5344CB8AC3E}">
        <p14:creationId xmlns:p14="http://schemas.microsoft.com/office/powerpoint/2010/main" val="31971043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 slide option 1">
    <p:bg>
      <p:bgPr>
        <a:solidFill>
          <a:schemeClr val="accent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300E6CEB-3A1F-430B-9F8D-9092BCEFDF52}"/>
              </a:ext>
            </a:extLst>
          </p:cNvPr>
          <p:cNvSpPr/>
          <p:nvPr userDrawn="1"/>
        </p:nvSpPr>
        <p:spPr>
          <a:xfrm>
            <a:off x="192563" y="163629"/>
            <a:ext cx="11806873" cy="6530741"/>
          </a:xfrm>
          <a:prstGeom prst="roundRect">
            <a:avLst>
              <a:gd name="adj" fmla="val 3717"/>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Arial"/>
            </a:endParaRPr>
          </a:p>
        </p:txBody>
      </p:sp>
      <p:pic>
        <p:nvPicPr>
          <p:cNvPr id="4" name="Picture 3">
            <a:extLst>
              <a:ext uri="{FF2B5EF4-FFF2-40B4-BE49-F238E27FC236}">
                <a16:creationId xmlns:a16="http://schemas.microsoft.com/office/drawing/2014/main" id="{3C75D2FF-BED7-084D-8622-DD2A402A8748}"/>
              </a:ext>
            </a:extLst>
          </p:cNvPr>
          <p:cNvPicPr>
            <a:picLocks noChangeAspect="1"/>
          </p:cNvPicPr>
          <p:nvPr userDrawn="1"/>
        </p:nvPicPr>
        <p:blipFill>
          <a:blip r:embed="rId2">
            <a:alphaModFix amt="6000"/>
            <a:extLst>
              <a:ext uri="{28A0092B-C50C-407E-A947-70E740481C1C}">
                <a14:useLocalDpi xmlns:a14="http://schemas.microsoft.com/office/drawing/2010/main"/>
              </a:ext>
            </a:extLst>
          </a:blip>
          <a:stretch>
            <a:fillRect/>
          </a:stretch>
        </p:blipFill>
        <p:spPr>
          <a:xfrm>
            <a:off x="4452731" y="-1499326"/>
            <a:ext cx="10972800" cy="10706470"/>
          </a:xfrm>
          <a:prstGeom prst="rect">
            <a:avLst/>
          </a:prstGeom>
        </p:spPr>
      </p:pic>
      <p:sp>
        <p:nvSpPr>
          <p:cNvPr id="6" name="Footer Placeholder 4">
            <a:extLst>
              <a:ext uri="{FF2B5EF4-FFF2-40B4-BE49-F238E27FC236}">
                <a16:creationId xmlns:a16="http://schemas.microsoft.com/office/drawing/2014/main" id="{791AD5CC-CBC1-4460-86F3-C2BA0A8BCD9F}"/>
              </a:ext>
            </a:extLst>
          </p:cNvPr>
          <p:cNvSpPr txBox="1">
            <a:spLocks/>
          </p:cNvSpPr>
          <p:nvPr userDrawn="1"/>
        </p:nvSpPr>
        <p:spPr>
          <a:xfrm>
            <a:off x="10381651" y="6253498"/>
            <a:ext cx="1617785" cy="440872"/>
          </a:xfrm>
          <a:prstGeom prst="rect">
            <a:avLst/>
          </a:prstGeom>
        </p:spPr>
        <p:txBody>
          <a:bodyPr/>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i="1" dirty="0">
                <a:solidFill>
                  <a:schemeClr val="bg1"/>
                </a:solidFill>
                <a:latin typeface="Arial" panose="020B0504020202020204" pitchFamily="34" charset="0"/>
              </a:rPr>
              <a:t>ASRC Federal Proprietary</a:t>
            </a:r>
          </a:p>
        </p:txBody>
      </p:sp>
      <p:pic>
        <p:nvPicPr>
          <p:cNvPr id="24" name="Graphic 27">
            <a:extLst>
              <a:ext uri="{FF2B5EF4-FFF2-40B4-BE49-F238E27FC236}">
                <a16:creationId xmlns:a16="http://schemas.microsoft.com/office/drawing/2014/main" id="{DA1AB24B-A695-44E3-B0DC-1EC8FF31E65E}"/>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83378"/>
          <a:stretch/>
        </p:blipFill>
        <p:spPr>
          <a:xfrm rot="10800000">
            <a:off x="181154" y="3257784"/>
            <a:ext cx="2803587" cy="2030638"/>
          </a:xfrm>
          <a:prstGeom prst="rect">
            <a:avLst/>
          </a:prstGeom>
        </p:spPr>
      </p:pic>
      <p:sp>
        <p:nvSpPr>
          <p:cNvPr id="251" name="Shape 251"/>
          <p:cNvSpPr>
            <a:spLocks noGrp="1"/>
          </p:cNvSpPr>
          <p:nvPr>
            <p:ph type="body" sz="quarter" idx="1" hasCustomPrompt="1"/>
          </p:nvPr>
        </p:nvSpPr>
        <p:spPr>
          <a:xfrm>
            <a:off x="1294227" y="5379634"/>
            <a:ext cx="10705208" cy="1131571"/>
          </a:xfrm>
          <a:prstGeom prst="rect">
            <a:avLst/>
          </a:prstGeom>
        </p:spPr>
        <p:txBody>
          <a:bodyPr anchor="t">
            <a:noAutofit/>
          </a:bodyPr>
          <a:lstStyle>
            <a:lvl1pPr marL="0" indent="0" algn="l">
              <a:lnSpc>
                <a:spcPct val="100000"/>
              </a:lnSpc>
              <a:spcBef>
                <a:spcPts val="0"/>
              </a:spcBef>
              <a:buSzTx/>
              <a:buNone/>
              <a:defRPr sz="1800" b="0" i="0">
                <a:solidFill>
                  <a:srgbClr val="FFFFFF"/>
                </a:solidFill>
                <a:latin typeface="Arial" panose="020B0604020202020204" pitchFamily="34" charset="0"/>
                <a:cs typeface="Arial" panose="020B0604020202020204" pitchFamily="34" charset="0"/>
              </a:defRPr>
            </a:lvl1pPr>
            <a:lvl2pPr marL="0" indent="114300" algn="l">
              <a:spcBef>
                <a:spcPts val="0"/>
              </a:spcBef>
              <a:buSzTx/>
              <a:buNone/>
              <a:defRPr>
                <a:solidFill>
                  <a:srgbClr val="FFFFFF"/>
                </a:solidFill>
              </a:defRPr>
            </a:lvl2pPr>
            <a:lvl3pPr marL="0" indent="228600" algn="l">
              <a:spcBef>
                <a:spcPts val="0"/>
              </a:spcBef>
              <a:buSzTx/>
              <a:buNone/>
              <a:defRPr>
                <a:solidFill>
                  <a:srgbClr val="FFFFFF"/>
                </a:solidFill>
              </a:defRPr>
            </a:lvl3pPr>
            <a:lvl4pPr marL="0" indent="342900" algn="l">
              <a:spcBef>
                <a:spcPts val="0"/>
              </a:spcBef>
              <a:buSzTx/>
              <a:buNone/>
              <a:defRPr>
                <a:solidFill>
                  <a:srgbClr val="FFFFFF"/>
                </a:solidFill>
              </a:defRPr>
            </a:lvl4pPr>
            <a:lvl5pPr marL="0" indent="457200" algn="l">
              <a:spcBef>
                <a:spcPts val="0"/>
              </a:spcBef>
              <a:buSzTx/>
              <a:buNone/>
              <a:defRPr>
                <a:solidFill>
                  <a:srgbClr val="FFFFFF"/>
                </a:solidFill>
              </a:defRPr>
            </a:lvl5pPr>
          </a:lstStyle>
          <a:p>
            <a:r>
              <a:rPr lang="en-US" dirty="0"/>
              <a:t>Divider Subtitle Here</a:t>
            </a:r>
            <a:endParaRPr dirty="0"/>
          </a:p>
        </p:txBody>
      </p:sp>
      <p:sp>
        <p:nvSpPr>
          <p:cNvPr id="252" name="Shape 252"/>
          <p:cNvSpPr>
            <a:spLocks noGrp="1"/>
          </p:cNvSpPr>
          <p:nvPr>
            <p:ph type="title" hasCustomPrompt="1"/>
          </p:nvPr>
        </p:nvSpPr>
        <p:spPr>
          <a:xfrm>
            <a:off x="1294228" y="4600976"/>
            <a:ext cx="10705208" cy="718145"/>
          </a:xfrm>
          <a:prstGeom prst="rect">
            <a:avLst/>
          </a:prstGeom>
        </p:spPr>
        <p:txBody>
          <a:bodyPr wrap="square" anchor="b" anchorCtr="0">
            <a:spAutoFit/>
          </a:bodyPr>
          <a:lstStyle>
            <a:lvl1pPr algn="l">
              <a:lnSpc>
                <a:spcPct val="100000"/>
              </a:lnSpc>
              <a:defRPr sz="4000">
                <a:solidFill>
                  <a:srgbClr val="FFFFFF"/>
                </a:solidFill>
              </a:defRPr>
            </a:lvl1pPr>
          </a:lstStyle>
          <a:p>
            <a:r>
              <a:rPr lang="en-US" dirty="0"/>
              <a:t>Divider Slide Title</a:t>
            </a:r>
            <a:endParaRPr dirty="0"/>
          </a:p>
        </p:txBody>
      </p:sp>
      <p:pic>
        <p:nvPicPr>
          <p:cNvPr id="5" name="Picture 4" descr="A picture containing text, clipart&#10;&#10;Description automatically generated">
            <a:extLst>
              <a:ext uri="{FF2B5EF4-FFF2-40B4-BE49-F238E27FC236}">
                <a16:creationId xmlns:a16="http://schemas.microsoft.com/office/drawing/2014/main" id="{B501AAC8-FFB4-4AB7-B06F-AC9F47FBECE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5064"/>
          <a:stretch/>
        </p:blipFill>
        <p:spPr>
          <a:xfrm>
            <a:off x="904343" y="1125797"/>
            <a:ext cx="8327362" cy="1741064"/>
          </a:xfrm>
          <a:prstGeom prst="rect">
            <a:avLst/>
          </a:prstGeom>
        </p:spPr>
      </p:pic>
    </p:spTree>
    <p:extLst>
      <p:ext uri="{BB962C8B-B14F-4D97-AF65-F5344CB8AC3E}">
        <p14:creationId xmlns:p14="http://schemas.microsoft.com/office/powerpoint/2010/main" val="36132643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op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36E719-22B3-41AF-BD3A-A737AE3E0E85}"/>
              </a:ext>
            </a:extLst>
          </p:cNvPr>
          <p:cNvSpPr/>
          <p:nvPr userDrawn="1"/>
        </p:nvSpPr>
        <p:spPr>
          <a:xfrm>
            <a:off x="-16330" y="-1"/>
            <a:ext cx="12208330" cy="6858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Arial"/>
            </a:endParaRPr>
          </a:p>
        </p:txBody>
      </p:sp>
      <p:pic>
        <p:nvPicPr>
          <p:cNvPr id="12" name="Graphic 27">
            <a:extLst>
              <a:ext uri="{FF2B5EF4-FFF2-40B4-BE49-F238E27FC236}">
                <a16:creationId xmlns:a16="http://schemas.microsoft.com/office/drawing/2014/main" id="{15A39175-7E46-4724-A7FB-EB8324F2C48D}"/>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50495" r="1926" b="-3079"/>
          <a:stretch/>
        </p:blipFill>
        <p:spPr>
          <a:xfrm rot="10800000" flipH="1" flipV="1">
            <a:off x="2105792" y="-1"/>
            <a:ext cx="8226928" cy="511321"/>
          </a:xfrm>
          <a:prstGeom prst="rect">
            <a:avLst/>
          </a:prstGeom>
        </p:spPr>
      </p:pic>
      <p:pic>
        <p:nvPicPr>
          <p:cNvPr id="11" name="Graphic 27">
            <a:extLst>
              <a:ext uri="{FF2B5EF4-FFF2-40B4-BE49-F238E27FC236}">
                <a16:creationId xmlns:a16="http://schemas.microsoft.com/office/drawing/2014/main" id="{DC642F0F-BC70-4D45-86BF-724249E9BA4C}"/>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1" r="81364" b="-3079"/>
          <a:stretch/>
        </p:blipFill>
        <p:spPr>
          <a:xfrm flipH="1" flipV="1">
            <a:off x="-16331" y="1620835"/>
            <a:ext cx="1563285" cy="1002322"/>
          </a:xfrm>
          <a:prstGeom prst="rect">
            <a:avLst/>
          </a:prstGeom>
        </p:spPr>
      </p:pic>
      <p:sp>
        <p:nvSpPr>
          <p:cNvPr id="251" name="Shape 251"/>
          <p:cNvSpPr>
            <a:spLocks noGrp="1"/>
          </p:cNvSpPr>
          <p:nvPr>
            <p:ph type="body" sz="quarter" idx="1" hasCustomPrompt="1"/>
          </p:nvPr>
        </p:nvSpPr>
        <p:spPr>
          <a:xfrm>
            <a:off x="656031" y="4714557"/>
            <a:ext cx="4645688" cy="1131571"/>
          </a:xfrm>
          <a:prstGeom prst="rect">
            <a:avLst/>
          </a:prstGeom>
        </p:spPr>
        <p:txBody>
          <a:bodyPr anchor="t">
            <a:noAutofit/>
          </a:bodyPr>
          <a:lstStyle>
            <a:lvl1pPr marL="0" indent="0" algn="l">
              <a:lnSpc>
                <a:spcPct val="100000"/>
              </a:lnSpc>
              <a:spcBef>
                <a:spcPts val="0"/>
              </a:spcBef>
              <a:buSzTx/>
              <a:buNone/>
              <a:defRPr sz="1750" b="0" i="1">
                <a:solidFill>
                  <a:srgbClr val="4E879F"/>
                </a:solidFill>
                <a:latin typeface="Arial" panose="020B0604020202020204" pitchFamily="34" charset="0"/>
                <a:cs typeface="Arial" panose="020B0604020202020204" pitchFamily="34" charset="0"/>
              </a:defRPr>
            </a:lvl1pPr>
            <a:lvl2pPr marL="0" indent="114300" algn="l">
              <a:spcBef>
                <a:spcPts val="0"/>
              </a:spcBef>
              <a:buSzTx/>
              <a:buNone/>
              <a:defRPr>
                <a:solidFill>
                  <a:srgbClr val="FFFFFF"/>
                </a:solidFill>
              </a:defRPr>
            </a:lvl2pPr>
            <a:lvl3pPr marL="0" indent="228600" algn="l">
              <a:spcBef>
                <a:spcPts val="0"/>
              </a:spcBef>
              <a:buSzTx/>
              <a:buNone/>
              <a:defRPr>
                <a:solidFill>
                  <a:srgbClr val="FFFFFF"/>
                </a:solidFill>
              </a:defRPr>
            </a:lvl3pPr>
            <a:lvl4pPr marL="0" indent="342900" algn="l">
              <a:spcBef>
                <a:spcPts val="0"/>
              </a:spcBef>
              <a:buSzTx/>
              <a:buNone/>
              <a:defRPr>
                <a:solidFill>
                  <a:srgbClr val="FFFFFF"/>
                </a:solidFill>
              </a:defRPr>
            </a:lvl4pPr>
            <a:lvl5pPr marL="0" indent="457200" algn="l">
              <a:spcBef>
                <a:spcPts val="0"/>
              </a:spcBef>
              <a:buSzTx/>
              <a:buNone/>
              <a:defRPr>
                <a:solidFill>
                  <a:srgbClr val="FFFFFF"/>
                </a:solidFill>
              </a:defRPr>
            </a:lvl5pPr>
          </a:lstStyle>
          <a:p>
            <a:r>
              <a:rPr lang="en-US" dirty="0"/>
              <a:t>Divider Subtitle Here</a:t>
            </a:r>
            <a:endParaRPr dirty="0"/>
          </a:p>
        </p:txBody>
      </p:sp>
      <p:sp>
        <p:nvSpPr>
          <p:cNvPr id="252" name="Shape 252"/>
          <p:cNvSpPr>
            <a:spLocks noGrp="1"/>
          </p:cNvSpPr>
          <p:nvPr>
            <p:ph type="title" hasCustomPrompt="1"/>
          </p:nvPr>
        </p:nvSpPr>
        <p:spPr>
          <a:xfrm>
            <a:off x="656031" y="3740887"/>
            <a:ext cx="4645688" cy="889001"/>
          </a:xfrm>
          <a:prstGeom prst="rect">
            <a:avLst/>
          </a:prstGeom>
        </p:spPr>
        <p:txBody>
          <a:bodyPr anchor="b" anchorCtr="0">
            <a:normAutofit/>
          </a:bodyPr>
          <a:lstStyle>
            <a:lvl1pPr algn="l">
              <a:lnSpc>
                <a:spcPct val="100000"/>
              </a:lnSpc>
              <a:defRPr sz="3600">
                <a:solidFill>
                  <a:srgbClr val="4E879F"/>
                </a:solidFill>
                <a:latin typeface="Arial" panose="020B0604020202020204" pitchFamily="34" charset="0"/>
                <a:cs typeface="Arial" panose="020B0604020202020204" pitchFamily="34" charset="0"/>
              </a:defRPr>
            </a:lvl1pPr>
          </a:lstStyle>
          <a:p>
            <a:r>
              <a:rPr lang="en-US" dirty="0"/>
              <a:t>Divider Slide Title</a:t>
            </a:r>
            <a:endParaRPr dirty="0"/>
          </a:p>
        </p:txBody>
      </p:sp>
      <p:sp>
        <p:nvSpPr>
          <p:cNvPr id="13" name="Content Placeholder 12"/>
          <p:cNvSpPr>
            <a:spLocks noGrp="1"/>
          </p:cNvSpPr>
          <p:nvPr>
            <p:ph sz="quarter" idx="10" hasCustomPrompt="1"/>
          </p:nvPr>
        </p:nvSpPr>
        <p:spPr>
          <a:xfrm>
            <a:off x="6243288" y="0"/>
            <a:ext cx="5948711" cy="6858000"/>
          </a:xfrm>
          <a:prstGeom prst="rect">
            <a:avLst/>
          </a:prstGeom>
        </p:spPr>
        <p:txBody>
          <a:bodyPr anchor="ctr">
            <a:normAutofit/>
          </a:bodyPr>
          <a:lstStyle>
            <a:lvl1pPr>
              <a:defRPr sz="2000" b="1"/>
            </a:lvl1pPr>
          </a:lstStyle>
          <a:p>
            <a:pPr lvl="0"/>
            <a:r>
              <a:rPr lang="en-US" dirty="0"/>
              <a:t>Click icon to add picture, table or media</a:t>
            </a:r>
          </a:p>
        </p:txBody>
      </p:sp>
      <p:pic>
        <p:nvPicPr>
          <p:cNvPr id="4" name="Picture 3" descr="Logo&#10;&#10;Description automatically generated">
            <a:extLst>
              <a:ext uri="{FF2B5EF4-FFF2-40B4-BE49-F238E27FC236}">
                <a16:creationId xmlns:a16="http://schemas.microsoft.com/office/drawing/2014/main" id="{F321C68B-A022-4151-B69A-938FCEC7710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57"/>
          <a:stretch/>
        </p:blipFill>
        <p:spPr>
          <a:xfrm>
            <a:off x="381097" y="572468"/>
            <a:ext cx="4125010" cy="889001"/>
          </a:xfrm>
          <a:prstGeom prst="rect">
            <a:avLst/>
          </a:prstGeom>
        </p:spPr>
      </p:pic>
      <p:pic>
        <p:nvPicPr>
          <p:cNvPr id="14" name="Graphic 27">
            <a:extLst>
              <a:ext uri="{FF2B5EF4-FFF2-40B4-BE49-F238E27FC236}">
                <a16:creationId xmlns:a16="http://schemas.microsoft.com/office/drawing/2014/main" id="{13C9A435-D0C2-44AE-BE14-C7134AD316BC}"/>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67370" t="50495" r="10465" b="-3079"/>
          <a:stretch/>
        </p:blipFill>
        <p:spPr>
          <a:xfrm rot="10800000" flipH="1" flipV="1">
            <a:off x="10332720" y="-2"/>
            <a:ext cx="1859280" cy="511321"/>
          </a:xfrm>
          <a:prstGeom prst="rect">
            <a:avLst/>
          </a:prstGeom>
        </p:spPr>
      </p:pic>
    </p:spTree>
    <p:extLst>
      <p:ext uri="{BB962C8B-B14F-4D97-AF65-F5344CB8AC3E}">
        <p14:creationId xmlns:p14="http://schemas.microsoft.com/office/powerpoint/2010/main" val="135691170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Body Copy option 2">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4E5852BE-9606-7547-A9C3-BFBE56035007}"/>
              </a:ext>
            </a:extLst>
          </p:cNvPr>
          <p:cNvSpPr>
            <a:spLocks noGrp="1"/>
          </p:cNvSpPr>
          <p:nvPr>
            <p:ph type="title"/>
          </p:nvPr>
        </p:nvSpPr>
        <p:spPr>
          <a:xfrm>
            <a:off x="410935" y="762131"/>
            <a:ext cx="11596141" cy="564257"/>
          </a:xfrm>
        </p:spPr>
        <p:txBody>
          <a:bodyPr anchor="t" anchorCtr="0"/>
          <a:lstStyle>
            <a:lvl1pPr>
              <a:lnSpc>
                <a:spcPct val="100000"/>
              </a:lnSpc>
              <a:defRPr sz="3000">
                <a:solidFill>
                  <a:schemeClr val="accent1"/>
                </a:solidFill>
              </a:defRPr>
            </a:lvl1pPr>
          </a:lstStyle>
          <a:p>
            <a:r>
              <a:rPr lang="en-US" dirty="0"/>
              <a:t>Click to edit Master title style</a:t>
            </a:r>
          </a:p>
        </p:txBody>
      </p:sp>
      <p:sp>
        <p:nvSpPr>
          <p:cNvPr id="8" name="Shape 13"/>
          <p:cNvSpPr>
            <a:spLocks noGrp="1"/>
          </p:cNvSpPr>
          <p:nvPr>
            <p:ph type="sldNum" sz="quarter" idx="2"/>
          </p:nvPr>
        </p:nvSpPr>
        <p:spPr>
          <a:xfrm>
            <a:off x="11301767" y="309703"/>
            <a:ext cx="479298" cy="471924"/>
          </a:xfrm>
          <a:prstGeom prst="rect">
            <a:avLst/>
          </a:prstGeom>
        </p:spPr>
        <p:txBody>
          <a:bodyPr/>
          <a:lstStyle>
            <a:lvl1pPr algn="ctr">
              <a:defRPr sz="2400">
                <a:solidFill>
                  <a:schemeClr val="tx1">
                    <a:lumMod val="10000"/>
                    <a:lumOff val="90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
        <p:nvSpPr>
          <p:cNvPr id="12" name="Footer Placeholder 4">
            <a:extLst>
              <a:ext uri="{FF2B5EF4-FFF2-40B4-BE49-F238E27FC236}">
                <a16:creationId xmlns:a16="http://schemas.microsoft.com/office/drawing/2014/main" id="{791AD5CC-CBC1-4460-86F3-C2BA0A8BCD9F}"/>
              </a:ext>
            </a:extLst>
          </p:cNvPr>
          <p:cNvSpPr txBox="1">
            <a:spLocks/>
          </p:cNvSpPr>
          <p:nvPr userDrawn="1"/>
        </p:nvSpPr>
        <p:spPr>
          <a:xfrm>
            <a:off x="10548258" y="6417129"/>
            <a:ext cx="1643743" cy="440872"/>
          </a:xfrm>
          <a:prstGeom prst="rect">
            <a:avLst/>
          </a:prstGeom>
        </p:spPr>
        <p:txBody>
          <a:bodyPr/>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i="1" dirty="0">
                <a:solidFill>
                  <a:schemeClr val="tx1">
                    <a:lumMod val="25000"/>
                    <a:lumOff val="75000"/>
                  </a:schemeClr>
                </a:solidFill>
                <a:latin typeface="Arial" panose="020B0504020202020204" pitchFamily="34" charset="0"/>
              </a:rPr>
              <a:t>ASRC Federal Proprietary</a:t>
            </a:r>
          </a:p>
        </p:txBody>
      </p:sp>
      <p:sp>
        <p:nvSpPr>
          <p:cNvPr id="18" name="Text Placeholder 13"/>
          <p:cNvSpPr txBox="1">
            <a:spLocks/>
          </p:cNvSpPr>
          <p:nvPr userDrawn="1"/>
        </p:nvSpPr>
        <p:spPr>
          <a:xfrm>
            <a:off x="3802364" y="1957754"/>
            <a:ext cx="8389636" cy="490024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t">
            <a:normAutofit/>
          </a:bodyPr>
          <a:lstStyle>
            <a:lvl1pPr marL="0" marR="0" indent="0" algn="l" defTabSz="825500" eaLnBrk="1" latinLnBrk="0" hangingPunct="1">
              <a:lnSpc>
                <a:spcPts val="3580"/>
              </a:lnSpc>
              <a:spcBef>
                <a:spcPts val="2400"/>
              </a:spcBef>
              <a:spcAft>
                <a:spcPts val="0"/>
              </a:spcAft>
              <a:buClrTx/>
              <a:buSzPct val="75000"/>
              <a:buFontTx/>
              <a:buNone/>
              <a:tabLst/>
              <a:defRPr sz="3600" b="1" i="0" u="none" strike="noStrike" cap="none" spc="0" baseline="0">
                <a:ln>
                  <a:noFill/>
                </a:ln>
                <a:solidFill>
                  <a:srgbClr val="333333"/>
                </a:solidFill>
                <a:uFillTx/>
                <a:latin typeface="Arial" panose="020B0504020202020204" pitchFamily="34" charset="77"/>
                <a:ea typeface="+mj-ea"/>
                <a:cs typeface="+mj-cs"/>
                <a:sym typeface="Open Sans"/>
              </a:defRPr>
            </a:lvl1pPr>
            <a:lvl2pPr marL="914400" marR="0" indent="-457200" algn="l" defTabSz="825500" eaLnBrk="1" latinLnBrk="0" hangingPunct="1">
              <a:lnSpc>
                <a:spcPct val="100000"/>
              </a:lnSpc>
              <a:spcBef>
                <a:spcPts val="600"/>
              </a:spcBef>
              <a:spcAft>
                <a:spcPts val="0"/>
              </a:spcAft>
              <a:buClrTx/>
              <a:buSzPct val="65000"/>
              <a:buFont typeface="Arial" panose="020B0604020202020204" pitchFamily="34" charset="0"/>
              <a:buChar char="•"/>
              <a:tabLst/>
              <a:defRPr sz="3200" b="0" i="0" u="none" strike="noStrike" cap="none" spc="0" baseline="0">
                <a:ln>
                  <a:noFill/>
                </a:ln>
                <a:solidFill>
                  <a:srgbClr val="333333"/>
                </a:solidFill>
                <a:uFillTx/>
                <a:latin typeface="Arial" panose="020B0504020202020204" pitchFamily="34" charset="77"/>
                <a:ea typeface="+mj-ea"/>
                <a:cs typeface="+mj-cs"/>
                <a:sym typeface="Open Sans"/>
              </a:defRPr>
            </a:lvl2pPr>
            <a:lvl3pPr marL="1477596" marR="0" indent="-207596" algn="l" defTabSz="825500" eaLnBrk="1" latinLnBrk="0" hangingPunct="1">
              <a:lnSpc>
                <a:spcPct val="100000"/>
              </a:lnSpc>
              <a:spcBef>
                <a:spcPts val="600"/>
              </a:spcBef>
              <a:spcAft>
                <a:spcPts val="0"/>
              </a:spcAft>
              <a:buClrTx/>
              <a:buSzPct val="65000"/>
              <a:buFont typeface="Calibri" panose="020F0502020204030204" pitchFamily="34" charset="0"/>
              <a:buChar char="-"/>
              <a:tabLst/>
              <a:defRPr sz="2800" b="0" i="0" u="none" strike="noStrike" cap="none" spc="0" baseline="0">
                <a:ln>
                  <a:noFill/>
                </a:ln>
                <a:solidFill>
                  <a:srgbClr val="333333"/>
                </a:solidFill>
                <a:uFillTx/>
                <a:latin typeface="Arial" panose="020B0504020202020204" pitchFamily="34" charset="77"/>
                <a:ea typeface="+mj-ea"/>
                <a:cs typeface="+mj-cs"/>
                <a:sym typeface="Open Sans"/>
              </a:defRPr>
            </a:lvl3pPr>
            <a:lvl4pPr marL="2247900" marR="0" indent="-342900" algn="l" defTabSz="825500" eaLnBrk="1" latinLnBrk="0" hangingPunct="1">
              <a:lnSpc>
                <a:spcPct val="100000"/>
              </a:lnSpc>
              <a:spcBef>
                <a:spcPts val="600"/>
              </a:spcBef>
              <a:spcAft>
                <a:spcPts val="0"/>
              </a:spcAft>
              <a:buClrTx/>
              <a:buSzPct val="65000"/>
              <a:buFont typeface="Arial" panose="020B0604020202020204" pitchFamily="34" charset="0"/>
              <a:buChar char="•"/>
              <a:tabLst/>
              <a:defRPr sz="2400" b="0" i="0" u="none" strike="noStrike" cap="none" spc="0" baseline="0">
                <a:ln>
                  <a:noFill/>
                </a:ln>
                <a:solidFill>
                  <a:srgbClr val="333333"/>
                </a:solidFill>
                <a:uFillTx/>
                <a:latin typeface="Arial" panose="020B0504020202020204" pitchFamily="34" charset="77"/>
                <a:ea typeface="+mj-ea"/>
                <a:cs typeface="+mj-cs"/>
                <a:sym typeface="Open Sans"/>
              </a:defRPr>
            </a:lvl4pPr>
            <a:lvl5pPr marL="2747596" marR="0" indent="-207596" algn="l" defTabSz="825500" eaLnBrk="1" latinLnBrk="0" hangingPunct="1">
              <a:lnSpc>
                <a:spcPts val="3580"/>
              </a:lnSpc>
              <a:spcBef>
                <a:spcPts val="5200"/>
              </a:spcBef>
              <a:spcAft>
                <a:spcPts val="0"/>
              </a:spcAft>
              <a:buClrTx/>
              <a:buSzPct val="75000"/>
              <a:buFontTx/>
              <a:buChar char="•"/>
              <a:tabLst/>
              <a:defRPr sz="2000" b="0" i="0" u="none" strike="noStrike" cap="none" spc="0" baseline="0">
                <a:ln>
                  <a:noFill/>
                </a:ln>
                <a:solidFill>
                  <a:srgbClr val="8B8C8C"/>
                </a:solidFill>
                <a:uFillTx/>
                <a:latin typeface="Arial" panose="020B0504020202020204" pitchFamily="34" charset="77"/>
                <a:ea typeface="+mj-ea"/>
                <a:cs typeface="+mj-cs"/>
                <a:sym typeface="Open Sans"/>
              </a:defRPr>
            </a:lvl5pPr>
            <a:lvl6pPr marL="3382596" marR="0" indent="-207596" algn="l" defTabSz="825500" eaLnBrk="1" latinLnBrk="0" hangingPunct="1">
              <a:lnSpc>
                <a:spcPct val="100000"/>
              </a:lnSpc>
              <a:spcBef>
                <a:spcPts val="1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6pPr>
            <a:lvl7pPr marL="4017596" marR="0" indent="-207596" algn="l" defTabSz="825500" eaLnBrk="1" latinLnBrk="0" hangingPunct="1">
              <a:lnSpc>
                <a:spcPct val="100000"/>
              </a:lnSpc>
              <a:spcBef>
                <a:spcPts val="1200"/>
              </a:spcBef>
              <a:spcAft>
                <a:spcPts val="0"/>
              </a:spcAft>
              <a:buClrTx/>
              <a:buSzPct val="75000"/>
              <a:buFontTx/>
              <a:buChar char="•"/>
              <a:tabLst/>
              <a:defRPr sz="1700" b="0" i="0" u="none" strike="noStrike" cap="none" spc="0" baseline="0">
                <a:ln>
                  <a:noFill/>
                </a:ln>
                <a:solidFill>
                  <a:srgbClr val="333333"/>
                </a:solidFill>
                <a:uFillTx/>
                <a:latin typeface="+mj-lt"/>
                <a:ea typeface="+mj-ea"/>
                <a:cs typeface="+mj-cs"/>
                <a:sym typeface="Open Sans"/>
              </a:defRPr>
            </a:lvl7pPr>
            <a:lvl8pPr marL="4652596" marR="0" indent="-207596" algn="l" defTabSz="825500" eaLnBrk="1" latinLnBrk="0" hangingPunct="1">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8pPr>
            <a:lvl9pPr marL="1371600" marR="0" indent="-457200" algn="l" defTabSz="825500" eaLnBrk="1" latinLnBrk="0" hangingPunct="1">
              <a:lnSpc>
                <a:spcPct val="100000"/>
              </a:lnSpc>
              <a:spcBef>
                <a:spcPts val="1200"/>
              </a:spcBef>
              <a:spcAft>
                <a:spcPts val="0"/>
              </a:spcAft>
              <a:buClrTx/>
              <a:buSzPct val="65000"/>
              <a:buFont typeface="Arial" panose="020B0604020202020204" pitchFamily="34" charset="0"/>
              <a:buChar char="•"/>
              <a:tabLst/>
              <a:defRPr sz="1700" b="0" i="0" u="none" strike="noStrike" cap="none" spc="0" baseline="0">
                <a:ln>
                  <a:noFill/>
                </a:ln>
                <a:solidFill>
                  <a:srgbClr val="333333"/>
                </a:solidFill>
                <a:uFillTx/>
                <a:latin typeface="+mj-lt"/>
                <a:ea typeface="+mj-ea"/>
                <a:cs typeface="+mj-cs"/>
                <a:sym typeface="Open Sans"/>
              </a:defRPr>
            </a:lvl9pPr>
          </a:lstStyle>
          <a:p>
            <a:pPr marL="1123950" marR="0" lvl="3" indent="-171450" algn="l" defTabSz="412750" eaLnBrk="1" fontAlgn="auto" latinLnBrk="0" hangingPunct="1">
              <a:lnSpc>
                <a:spcPct val="100000"/>
              </a:lnSpc>
              <a:spcBef>
                <a:spcPts val="300"/>
              </a:spcBef>
              <a:spcAft>
                <a:spcPts val="0"/>
              </a:spcAft>
              <a:buClrTx/>
              <a:buSzPct val="65000"/>
              <a:buFont typeface="Arial" panose="020B0604020202020204" pitchFamily="34" charset="0"/>
              <a:buChar char="•"/>
              <a:tabLst/>
              <a:defRPr/>
            </a:pPr>
            <a:endParaRPr kumimoji="0" lang="en-US" sz="1200" b="0" i="0" u="none" strike="noStrike" kern="0" cap="none" spc="0" normalizeH="0" baseline="0" noProof="0" dirty="0">
              <a:ln>
                <a:noFill/>
              </a:ln>
              <a:solidFill>
                <a:srgbClr val="333333"/>
              </a:solidFill>
              <a:effectLst/>
              <a:uLnTx/>
              <a:uFillTx/>
              <a:latin typeface="Arial" panose="020B0504020202020204" pitchFamily="34" charset="77"/>
              <a:ea typeface="Open Sans"/>
              <a:cs typeface="Open Sans"/>
              <a:sym typeface="Open Sans"/>
            </a:endParaRPr>
          </a:p>
        </p:txBody>
      </p:sp>
      <p:sp>
        <p:nvSpPr>
          <p:cNvPr id="3" name="Text Placeholder 2"/>
          <p:cNvSpPr>
            <a:spLocks noGrp="1"/>
          </p:cNvSpPr>
          <p:nvPr>
            <p:ph type="body" sz="quarter" idx="10"/>
          </p:nvPr>
        </p:nvSpPr>
        <p:spPr>
          <a:xfrm>
            <a:off x="411182" y="1684653"/>
            <a:ext cx="11233944" cy="5173348"/>
          </a:xfrm>
        </p:spPr>
        <p:txBody>
          <a:bodyPr/>
          <a:lstStyle>
            <a:lvl1pPr>
              <a:defRPr>
                <a:solidFill>
                  <a:srgbClr val="44474E"/>
                </a:solidFill>
              </a:defRPr>
            </a:lvl1pPr>
            <a:lvl2pPr>
              <a:defRPr>
                <a:solidFill>
                  <a:srgbClr val="44474E"/>
                </a:solidFill>
              </a:defRPr>
            </a:lvl2pPr>
            <a:lvl3pPr>
              <a:defRPr>
                <a:solidFill>
                  <a:srgbClr val="44474E"/>
                </a:solidFill>
              </a:defRPr>
            </a:lvl3pPr>
            <a:lvl4pPr>
              <a:defRPr>
                <a:solidFill>
                  <a:srgbClr val="44474E"/>
                </a:solidFill>
              </a:defRPr>
            </a:lvl4pPr>
            <a:lvl5pPr>
              <a:defRPr>
                <a:solidFill>
                  <a:srgbClr val="44474E"/>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Logo&#10;&#10;Description automatically generated">
            <a:extLst>
              <a:ext uri="{FF2B5EF4-FFF2-40B4-BE49-F238E27FC236}">
                <a16:creationId xmlns:a16="http://schemas.microsoft.com/office/drawing/2014/main" id="{DD8007FA-EF8C-4EA0-BE1F-35A608E9E1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5046"/>
          <a:stretch/>
        </p:blipFill>
        <p:spPr>
          <a:xfrm>
            <a:off x="8486752" y="538480"/>
            <a:ext cx="3054664" cy="638809"/>
          </a:xfrm>
          <a:prstGeom prst="rect">
            <a:avLst/>
          </a:prstGeom>
        </p:spPr>
      </p:pic>
    </p:spTree>
    <p:extLst>
      <p:ext uri="{BB962C8B-B14F-4D97-AF65-F5344CB8AC3E}">
        <p14:creationId xmlns:p14="http://schemas.microsoft.com/office/powerpoint/2010/main" val="37594571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option 2">
    <p:spTree>
      <p:nvGrpSpPr>
        <p:cNvPr id="1" name=""/>
        <p:cNvGrpSpPr/>
        <p:nvPr/>
      </p:nvGrpSpPr>
      <p:grpSpPr>
        <a:xfrm>
          <a:off x="0" y="0"/>
          <a:ext cx="0" cy="0"/>
          <a:chOff x="0" y="0"/>
          <a:chExt cx="0" cy="0"/>
        </a:xfrm>
      </p:grpSpPr>
      <p:sp>
        <p:nvSpPr>
          <p:cNvPr id="12" name="Footer Placeholder 4">
            <a:extLst>
              <a:ext uri="{FF2B5EF4-FFF2-40B4-BE49-F238E27FC236}">
                <a16:creationId xmlns:a16="http://schemas.microsoft.com/office/drawing/2014/main" id="{791AD5CC-CBC1-4460-86F3-C2BA0A8BCD9F}"/>
              </a:ext>
            </a:extLst>
          </p:cNvPr>
          <p:cNvSpPr txBox="1">
            <a:spLocks/>
          </p:cNvSpPr>
          <p:nvPr userDrawn="1"/>
        </p:nvSpPr>
        <p:spPr>
          <a:xfrm>
            <a:off x="10548258" y="6417129"/>
            <a:ext cx="1643743" cy="440872"/>
          </a:xfrm>
          <a:prstGeom prst="rect">
            <a:avLst/>
          </a:prstGeom>
        </p:spPr>
        <p:txBody>
          <a:bodyPr/>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i="1" dirty="0">
                <a:solidFill>
                  <a:schemeClr val="tx1">
                    <a:lumMod val="25000"/>
                    <a:lumOff val="75000"/>
                  </a:schemeClr>
                </a:solidFill>
                <a:latin typeface="Arial" panose="020B0504020202020204" pitchFamily="34" charset="0"/>
              </a:rPr>
              <a:t>ASRC Federal Proprietary</a:t>
            </a:r>
          </a:p>
        </p:txBody>
      </p:sp>
      <p:sp>
        <p:nvSpPr>
          <p:cNvPr id="18" name="Text Placeholder 13"/>
          <p:cNvSpPr txBox="1">
            <a:spLocks/>
          </p:cNvSpPr>
          <p:nvPr userDrawn="1"/>
        </p:nvSpPr>
        <p:spPr>
          <a:xfrm>
            <a:off x="3802364" y="1957754"/>
            <a:ext cx="8389636" cy="490024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t">
            <a:normAutofit/>
          </a:bodyPr>
          <a:lstStyle>
            <a:lvl1pPr marL="0" marR="0" indent="0" algn="l" defTabSz="825500" eaLnBrk="1" latinLnBrk="0" hangingPunct="1">
              <a:lnSpc>
                <a:spcPts val="3580"/>
              </a:lnSpc>
              <a:spcBef>
                <a:spcPts val="2400"/>
              </a:spcBef>
              <a:spcAft>
                <a:spcPts val="0"/>
              </a:spcAft>
              <a:buClrTx/>
              <a:buSzPct val="75000"/>
              <a:buFontTx/>
              <a:buNone/>
              <a:tabLst/>
              <a:defRPr sz="3600" b="1" i="0" u="none" strike="noStrike" cap="none" spc="0" baseline="0">
                <a:ln>
                  <a:noFill/>
                </a:ln>
                <a:solidFill>
                  <a:srgbClr val="333333"/>
                </a:solidFill>
                <a:uFillTx/>
                <a:latin typeface="Arial" panose="020B0504020202020204" pitchFamily="34" charset="77"/>
                <a:ea typeface="+mj-ea"/>
                <a:cs typeface="+mj-cs"/>
                <a:sym typeface="Open Sans"/>
              </a:defRPr>
            </a:lvl1pPr>
            <a:lvl2pPr marL="914400" marR="0" indent="-457200" algn="l" defTabSz="825500" eaLnBrk="1" latinLnBrk="0" hangingPunct="1">
              <a:lnSpc>
                <a:spcPct val="100000"/>
              </a:lnSpc>
              <a:spcBef>
                <a:spcPts val="600"/>
              </a:spcBef>
              <a:spcAft>
                <a:spcPts val="0"/>
              </a:spcAft>
              <a:buClrTx/>
              <a:buSzPct val="65000"/>
              <a:buFont typeface="Arial" panose="020B0604020202020204" pitchFamily="34" charset="0"/>
              <a:buChar char="•"/>
              <a:tabLst/>
              <a:defRPr sz="3200" b="0" i="0" u="none" strike="noStrike" cap="none" spc="0" baseline="0">
                <a:ln>
                  <a:noFill/>
                </a:ln>
                <a:solidFill>
                  <a:srgbClr val="333333"/>
                </a:solidFill>
                <a:uFillTx/>
                <a:latin typeface="Arial" panose="020B0504020202020204" pitchFamily="34" charset="77"/>
                <a:ea typeface="+mj-ea"/>
                <a:cs typeface="+mj-cs"/>
                <a:sym typeface="Open Sans"/>
              </a:defRPr>
            </a:lvl2pPr>
            <a:lvl3pPr marL="1477596" marR="0" indent="-207596" algn="l" defTabSz="825500" eaLnBrk="1" latinLnBrk="0" hangingPunct="1">
              <a:lnSpc>
                <a:spcPct val="100000"/>
              </a:lnSpc>
              <a:spcBef>
                <a:spcPts val="600"/>
              </a:spcBef>
              <a:spcAft>
                <a:spcPts val="0"/>
              </a:spcAft>
              <a:buClrTx/>
              <a:buSzPct val="65000"/>
              <a:buFont typeface="Calibri" panose="020F0502020204030204" pitchFamily="34" charset="0"/>
              <a:buChar char="-"/>
              <a:tabLst/>
              <a:defRPr sz="2800" b="0" i="0" u="none" strike="noStrike" cap="none" spc="0" baseline="0">
                <a:ln>
                  <a:noFill/>
                </a:ln>
                <a:solidFill>
                  <a:srgbClr val="333333"/>
                </a:solidFill>
                <a:uFillTx/>
                <a:latin typeface="Arial" panose="020B0504020202020204" pitchFamily="34" charset="77"/>
                <a:ea typeface="+mj-ea"/>
                <a:cs typeface="+mj-cs"/>
                <a:sym typeface="Open Sans"/>
              </a:defRPr>
            </a:lvl3pPr>
            <a:lvl4pPr marL="2247900" marR="0" indent="-342900" algn="l" defTabSz="825500" eaLnBrk="1" latinLnBrk="0" hangingPunct="1">
              <a:lnSpc>
                <a:spcPct val="100000"/>
              </a:lnSpc>
              <a:spcBef>
                <a:spcPts val="600"/>
              </a:spcBef>
              <a:spcAft>
                <a:spcPts val="0"/>
              </a:spcAft>
              <a:buClrTx/>
              <a:buSzPct val="65000"/>
              <a:buFont typeface="Arial" panose="020B0604020202020204" pitchFamily="34" charset="0"/>
              <a:buChar char="•"/>
              <a:tabLst/>
              <a:defRPr sz="2400" b="0" i="0" u="none" strike="noStrike" cap="none" spc="0" baseline="0">
                <a:ln>
                  <a:noFill/>
                </a:ln>
                <a:solidFill>
                  <a:srgbClr val="333333"/>
                </a:solidFill>
                <a:uFillTx/>
                <a:latin typeface="Arial" panose="020B0504020202020204" pitchFamily="34" charset="77"/>
                <a:ea typeface="+mj-ea"/>
                <a:cs typeface="+mj-cs"/>
                <a:sym typeface="Open Sans"/>
              </a:defRPr>
            </a:lvl4pPr>
            <a:lvl5pPr marL="2747596" marR="0" indent="-207596" algn="l" defTabSz="825500" eaLnBrk="1" latinLnBrk="0" hangingPunct="1">
              <a:lnSpc>
                <a:spcPts val="3580"/>
              </a:lnSpc>
              <a:spcBef>
                <a:spcPts val="5200"/>
              </a:spcBef>
              <a:spcAft>
                <a:spcPts val="0"/>
              </a:spcAft>
              <a:buClrTx/>
              <a:buSzPct val="75000"/>
              <a:buFontTx/>
              <a:buChar char="•"/>
              <a:tabLst/>
              <a:defRPr sz="2000" b="0" i="0" u="none" strike="noStrike" cap="none" spc="0" baseline="0">
                <a:ln>
                  <a:noFill/>
                </a:ln>
                <a:solidFill>
                  <a:srgbClr val="8B8C8C"/>
                </a:solidFill>
                <a:uFillTx/>
                <a:latin typeface="Arial" panose="020B0504020202020204" pitchFamily="34" charset="77"/>
                <a:ea typeface="+mj-ea"/>
                <a:cs typeface="+mj-cs"/>
                <a:sym typeface="Open Sans"/>
              </a:defRPr>
            </a:lvl5pPr>
            <a:lvl6pPr marL="3382596" marR="0" indent="-207596" algn="l" defTabSz="825500" eaLnBrk="1" latinLnBrk="0" hangingPunct="1">
              <a:lnSpc>
                <a:spcPct val="100000"/>
              </a:lnSpc>
              <a:spcBef>
                <a:spcPts val="1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6pPr>
            <a:lvl7pPr marL="4017596" marR="0" indent="-207596" algn="l" defTabSz="825500" eaLnBrk="1" latinLnBrk="0" hangingPunct="1">
              <a:lnSpc>
                <a:spcPct val="100000"/>
              </a:lnSpc>
              <a:spcBef>
                <a:spcPts val="1200"/>
              </a:spcBef>
              <a:spcAft>
                <a:spcPts val="0"/>
              </a:spcAft>
              <a:buClrTx/>
              <a:buSzPct val="75000"/>
              <a:buFontTx/>
              <a:buChar char="•"/>
              <a:tabLst/>
              <a:defRPr sz="1700" b="0" i="0" u="none" strike="noStrike" cap="none" spc="0" baseline="0">
                <a:ln>
                  <a:noFill/>
                </a:ln>
                <a:solidFill>
                  <a:srgbClr val="333333"/>
                </a:solidFill>
                <a:uFillTx/>
                <a:latin typeface="+mj-lt"/>
                <a:ea typeface="+mj-ea"/>
                <a:cs typeface="+mj-cs"/>
                <a:sym typeface="Open Sans"/>
              </a:defRPr>
            </a:lvl7pPr>
            <a:lvl8pPr marL="4652596" marR="0" indent="-207596" algn="l" defTabSz="825500" eaLnBrk="1" latinLnBrk="0" hangingPunct="1">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8pPr>
            <a:lvl9pPr marL="1371600" marR="0" indent="-457200" algn="l" defTabSz="825500" eaLnBrk="1" latinLnBrk="0" hangingPunct="1">
              <a:lnSpc>
                <a:spcPct val="100000"/>
              </a:lnSpc>
              <a:spcBef>
                <a:spcPts val="1200"/>
              </a:spcBef>
              <a:spcAft>
                <a:spcPts val="0"/>
              </a:spcAft>
              <a:buClrTx/>
              <a:buSzPct val="65000"/>
              <a:buFont typeface="Arial" panose="020B0604020202020204" pitchFamily="34" charset="0"/>
              <a:buChar char="•"/>
              <a:tabLst/>
              <a:defRPr sz="1700" b="0" i="0" u="none" strike="noStrike" cap="none" spc="0" baseline="0">
                <a:ln>
                  <a:noFill/>
                </a:ln>
                <a:solidFill>
                  <a:srgbClr val="333333"/>
                </a:solidFill>
                <a:uFillTx/>
                <a:latin typeface="+mj-lt"/>
                <a:ea typeface="+mj-ea"/>
                <a:cs typeface="+mj-cs"/>
                <a:sym typeface="Open Sans"/>
              </a:defRPr>
            </a:lvl9pPr>
          </a:lstStyle>
          <a:p>
            <a:pPr marL="1123950" marR="0" lvl="3" indent="-171450" algn="l" defTabSz="412750" eaLnBrk="1" fontAlgn="auto" latinLnBrk="0" hangingPunct="1">
              <a:lnSpc>
                <a:spcPct val="100000"/>
              </a:lnSpc>
              <a:spcBef>
                <a:spcPts val="300"/>
              </a:spcBef>
              <a:spcAft>
                <a:spcPts val="0"/>
              </a:spcAft>
              <a:buClrTx/>
              <a:buSzPct val="65000"/>
              <a:buFont typeface="Arial" panose="020B0604020202020204" pitchFamily="34" charset="0"/>
              <a:buChar char="•"/>
              <a:tabLst/>
              <a:defRPr/>
            </a:pPr>
            <a:endParaRPr kumimoji="0" lang="en-US" sz="1200" b="0" i="0" u="none" strike="noStrike" kern="0" cap="none" spc="0" normalizeH="0" baseline="0" noProof="0" dirty="0">
              <a:ln>
                <a:noFill/>
              </a:ln>
              <a:solidFill>
                <a:srgbClr val="333333"/>
              </a:solidFill>
              <a:effectLst/>
              <a:uLnTx/>
              <a:uFillTx/>
              <a:latin typeface="Arial" panose="020B0504020202020204" pitchFamily="34" charset="77"/>
              <a:ea typeface="Open Sans"/>
              <a:cs typeface="Open Sans"/>
              <a:sym typeface="Open Sans"/>
            </a:endParaRPr>
          </a:p>
        </p:txBody>
      </p:sp>
      <p:sp>
        <p:nvSpPr>
          <p:cNvPr id="3" name="Content Placeholder 2"/>
          <p:cNvSpPr>
            <a:spLocks noGrp="1"/>
          </p:cNvSpPr>
          <p:nvPr>
            <p:ph sz="quarter" idx="10" hasCustomPrompt="1"/>
          </p:nvPr>
        </p:nvSpPr>
        <p:spPr>
          <a:xfrm>
            <a:off x="411182" y="1664677"/>
            <a:ext cx="11241881" cy="5193323"/>
          </a:xfrm>
        </p:spPr>
        <p:txBody>
          <a:bodyPr/>
          <a:lstStyle/>
          <a:p>
            <a:pPr lvl="0"/>
            <a:r>
              <a:rPr lang="en-US" dirty="0"/>
              <a:t>Click icon to add picture, table or media</a:t>
            </a:r>
          </a:p>
        </p:txBody>
      </p:sp>
      <p:sp>
        <p:nvSpPr>
          <p:cNvPr id="9" name="Title 1">
            <a:extLst>
              <a:ext uri="{FF2B5EF4-FFF2-40B4-BE49-F238E27FC236}">
                <a16:creationId xmlns:a16="http://schemas.microsoft.com/office/drawing/2014/main" id="{652C7AA0-5CE4-4BF1-97C1-0CD02C884327}"/>
              </a:ext>
            </a:extLst>
          </p:cNvPr>
          <p:cNvSpPr>
            <a:spLocks noGrp="1"/>
          </p:cNvSpPr>
          <p:nvPr>
            <p:ph type="title"/>
          </p:nvPr>
        </p:nvSpPr>
        <p:spPr>
          <a:xfrm>
            <a:off x="410935" y="762131"/>
            <a:ext cx="11596141" cy="564257"/>
          </a:xfrm>
        </p:spPr>
        <p:txBody>
          <a:bodyPr anchor="t" anchorCtr="0"/>
          <a:lstStyle>
            <a:lvl1pPr>
              <a:lnSpc>
                <a:spcPct val="100000"/>
              </a:lnSpc>
              <a:defRPr sz="3000">
                <a:solidFill>
                  <a:schemeClr val="accent1"/>
                </a:solidFill>
              </a:defRPr>
            </a:lvl1pPr>
          </a:lstStyle>
          <a:p>
            <a:r>
              <a:rPr lang="en-US" dirty="0"/>
              <a:t>Click to edit Master title style</a:t>
            </a:r>
          </a:p>
        </p:txBody>
      </p:sp>
      <p:sp>
        <p:nvSpPr>
          <p:cNvPr id="13" name="Shape 13">
            <a:extLst>
              <a:ext uri="{FF2B5EF4-FFF2-40B4-BE49-F238E27FC236}">
                <a16:creationId xmlns:a16="http://schemas.microsoft.com/office/drawing/2014/main" id="{DE4710A3-59A0-466A-A2A8-CD2F8244E8AB}"/>
              </a:ext>
            </a:extLst>
          </p:cNvPr>
          <p:cNvSpPr>
            <a:spLocks noGrp="1"/>
          </p:cNvSpPr>
          <p:nvPr>
            <p:ph type="sldNum" sz="quarter" idx="2"/>
          </p:nvPr>
        </p:nvSpPr>
        <p:spPr>
          <a:xfrm>
            <a:off x="11301767" y="309703"/>
            <a:ext cx="479298" cy="471924"/>
          </a:xfrm>
          <a:prstGeom prst="rect">
            <a:avLst/>
          </a:prstGeom>
        </p:spPr>
        <p:txBody>
          <a:bodyPr/>
          <a:lstStyle>
            <a:lvl1pPr algn="ctr">
              <a:defRPr sz="2400">
                <a:solidFill>
                  <a:schemeClr val="tx1">
                    <a:lumMod val="10000"/>
                    <a:lumOff val="90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pic>
        <p:nvPicPr>
          <p:cNvPr id="10" name="Picture 9" descr="Logo&#10;&#10;Description automatically generated">
            <a:extLst>
              <a:ext uri="{FF2B5EF4-FFF2-40B4-BE49-F238E27FC236}">
                <a16:creationId xmlns:a16="http://schemas.microsoft.com/office/drawing/2014/main" id="{76C5BB73-9E5B-43ED-A537-49F0E15CE33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2812"/>
          <a:stretch/>
        </p:blipFill>
        <p:spPr>
          <a:xfrm>
            <a:off x="8486752" y="538481"/>
            <a:ext cx="3054664" cy="657860"/>
          </a:xfrm>
          <a:prstGeom prst="rect">
            <a:avLst/>
          </a:prstGeom>
        </p:spPr>
      </p:pic>
    </p:spTree>
    <p:extLst>
      <p:ext uri="{BB962C8B-B14F-4D97-AF65-F5344CB8AC3E}">
        <p14:creationId xmlns:p14="http://schemas.microsoft.com/office/powerpoint/2010/main" val="36427589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139" name="Shape 139"/>
          <p:cNvSpPr>
            <a:spLocks noGrp="1"/>
          </p:cNvSpPr>
          <p:nvPr>
            <p:ph type="pic" idx="13"/>
          </p:nvPr>
        </p:nvSpPr>
        <p:spPr>
          <a:xfrm>
            <a:off x="5444" y="-1202"/>
            <a:ext cx="6095756" cy="6860404"/>
          </a:xfrm>
          <a:prstGeom prst="rect">
            <a:avLst/>
          </a:prstGeom>
        </p:spPr>
        <p:txBody>
          <a:bodyPr lIns="91439" tIns="45719" rIns="91439" bIns="45719" anchor="ctr">
            <a:noAutofit/>
          </a:bodyPr>
          <a:lstStyle/>
          <a:p>
            <a:r>
              <a:rPr lang="en-US" dirty="0"/>
              <a:t>Click icon to add picture</a:t>
            </a:r>
            <a:endParaRPr dirty="0"/>
          </a:p>
        </p:txBody>
      </p:sp>
      <p:sp>
        <p:nvSpPr>
          <p:cNvPr id="3" name="Footer Placeholder 4">
            <a:extLst>
              <a:ext uri="{FF2B5EF4-FFF2-40B4-BE49-F238E27FC236}">
                <a16:creationId xmlns:a16="http://schemas.microsoft.com/office/drawing/2014/main" id="{791AD5CC-CBC1-4460-86F3-C2BA0A8BCD9F}"/>
              </a:ext>
            </a:extLst>
          </p:cNvPr>
          <p:cNvSpPr txBox="1">
            <a:spLocks/>
          </p:cNvSpPr>
          <p:nvPr userDrawn="1"/>
        </p:nvSpPr>
        <p:spPr>
          <a:xfrm>
            <a:off x="10548258" y="6417129"/>
            <a:ext cx="1643743" cy="440872"/>
          </a:xfrm>
          <a:prstGeom prst="rect">
            <a:avLst/>
          </a:prstGeom>
        </p:spPr>
        <p:txBody>
          <a:bodyPr/>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i="1" dirty="0">
                <a:solidFill>
                  <a:schemeClr val="tx1">
                    <a:lumMod val="25000"/>
                    <a:lumOff val="75000"/>
                  </a:schemeClr>
                </a:solidFill>
                <a:latin typeface="Arial" panose="020B0504020202020204" pitchFamily="34" charset="0"/>
              </a:rPr>
              <a:t>ASRC Federal Proprietary</a:t>
            </a:r>
          </a:p>
        </p:txBody>
      </p:sp>
    </p:spTree>
    <p:extLst>
      <p:ext uri="{BB962C8B-B14F-4D97-AF65-F5344CB8AC3E}">
        <p14:creationId xmlns:p14="http://schemas.microsoft.com/office/powerpoint/2010/main" val="417170377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 Cover option 1">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65A42EB-2BAF-0940-8ACE-64A466079CD6}"/>
              </a:ext>
            </a:extLst>
          </p:cNvPr>
          <p:cNvSpPr>
            <a:spLocks noGrp="1"/>
          </p:cNvSpPr>
          <p:nvPr>
            <p:ph type="pic" sz="quarter" idx="10"/>
          </p:nvPr>
        </p:nvSpPr>
        <p:spPr>
          <a:xfrm>
            <a:off x="0" y="0"/>
            <a:ext cx="12192000" cy="6858000"/>
          </a:xfrm>
          <a:prstGeom prst="rect">
            <a:avLst/>
          </a:prstGeom>
        </p:spPr>
        <p:txBody>
          <a:bodyPr anchor="ctr"/>
          <a:lstStyle/>
          <a:p>
            <a:r>
              <a:rPr lang="en-US" dirty="0"/>
              <a:t>Click icon to add picture</a:t>
            </a:r>
          </a:p>
        </p:txBody>
      </p:sp>
    </p:spTree>
    <p:extLst>
      <p:ext uri="{BB962C8B-B14F-4D97-AF65-F5344CB8AC3E}">
        <p14:creationId xmlns:p14="http://schemas.microsoft.com/office/powerpoint/2010/main" val="171180180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End Slide - POCs">
    <p:bg>
      <p:bgPr>
        <a:solidFill>
          <a:schemeClr val="accent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B7FB03-D6E3-4ADE-A794-C6B3D76D5245}"/>
              </a:ext>
            </a:extLst>
          </p:cNvPr>
          <p:cNvGrpSpPr/>
          <p:nvPr userDrawn="1"/>
        </p:nvGrpSpPr>
        <p:grpSpPr>
          <a:xfrm>
            <a:off x="0" y="-1"/>
            <a:ext cx="12192000" cy="6858000"/>
            <a:chOff x="0" y="-1"/>
            <a:chExt cx="12192000" cy="6858000"/>
          </a:xfrm>
        </p:grpSpPr>
        <p:sp>
          <p:nvSpPr>
            <p:cNvPr id="7" name="Rectangle 6">
              <a:extLst>
                <a:ext uri="{FF2B5EF4-FFF2-40B4-BE49-F238E27FC236}">
                  <a16:creationId xmlns:a16="http://schemas.microsoft.com/office/drawing/2014/main" id="{799D67C7-B4EB-43A4-BADB-4044D0F221B6}"/>
                </a:ext>
              </a:extLst>
            </p:cNvPr>
            <p:cNvSpPr/>
            <p:nvPr userDrawn="1"/>
          </p:nvSpPr>
          <p:spPr>
            <a:xfrm>
              <a:off x="0" y="-1"/>
              <a:ext cx="12192000" cy="6858000"/>
            </a:xfrm>
            <a:prstGeom prst="rect">
              <a:avLst/>
            </a:prstGeom>
            <a:solidFill>
              <a:srgbClr val="EAEAE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Arial"/>
              </a:endParaRPr>
            </a:p>
          </p:txBody>
        </p:sp>
        <p:sp>
          <p:nvSpPr>
            <p:cNvPr id="10" name="Rectangle: Rounded Corners 9">
              <a:extLst>
                <a:ext uri="{FF2B5EF4-FFF2-40B4-BE49-F238E27FC236}">
                  <a16:creationId xmlns:a16="http://schemas.microsoft.com/office/drawing/2014/main" id="{35B1D609-C6BD-4E22-83CE-8CB436238F0F}"/>
                </a:ext>
              </a:extLst>
            </p:cNvPr>
            <p:cNvSpPr/>
            <p:nvPr userDrawn="1"/>
          </p:nvSpPr>
          <p:spPr>
            <a:xfrm>
              <a:off x="192563" y="163629"/>
              <a:ext cx="11806873" cy="6530741"/>
            </a:xfrm>
            <a:prstGeom prst="roundRect">
              <a:avLst>
                <a:gd name="adj" fmla="val 3717"/>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Arial"/>
              </a:endParaRPr>
            </a:p>
          </p:txBody>
        </p:sp>
      </p:grpSp>
      <p:pic>
        <p:nvPicPr>
          <p:cNvPr id="4" name="Graphic 3">
            <a:extLst>
              <a:ext uri="{FF2B5EF4-FFF2-40B4-BE49-F238E27FC236}">
                <a16:creationId xmlns:a16="http://schemas.microsoft.com/office/drawing/2014/main" id="{399F8656-553A-2145-B73D-6E1868C65E9A}"/>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 uri="{96DAC541-7B7A-43D3-8B79-37D633B846F1}">
                <asvg:svgBlip xmlns:asvg="http://schemas.microsoft.com/office/drawing/2016/SVG/main" r:embed="rId3"/>
              </a:ext>
            </a:extLst>
          </a:blip>
          <a:srcRect l="7722" t="17862" r="7722"/>
          <a:stretch/>
        </p:blipFill>
        <p:spPr>
          <a:xfrm rot="16200000">
            <a:off x="675980" y="-594700"/>
            <a:ext cx="6755724" cy="8107683"/>
          </a:xfrm>
          <a:prstGeom prst="rect">
            <a:avLst/>
          </a:prstGeom>
        </p:spPr>
      </p:pic>
      <p:sp>
        <p:nvSpPr>
          <p:cNvPr id="18" name="Text Placeholder 13">
            <a:extLst>
              <a:ext uri="{FF2B5EF4-FFF2-40B4-BE49-F238E27FC236}">
                <a16:creationId xmlns:a16="http://schemas.microsoft.com/office/drawing/2014/main" id="{3F342539-1BA5-E749-80E6-4DF34C4600E0}"/>
              </a:ext>
            </a:extLst>
          </p:cNvPr>
          <p:cNvSpPr txBox="1">
            <a:spLocks/>
          </p:cNvSpPr>
          <p:nvPr userDrawn="1"/>
        </p:nvSpPr>
        <p:spPr>
          <a:xfrm>
            <a:off x="788376" y="3254478"/>
            <a:ext cx="9708935" cy="2862858"/>
          </a:xfrm>
          <a:prstGeom prst="rect">
            <a:avLst/>
          </a:prstGeom>
        </p:spPr>
        <p:txBody>
          <a:bodyPr bIns="0" anchor="t" anchorCtr="0"/>
          <a:lstStyle>
            <a:lvl1pPr marL="0" marR="0" indent="0" algn="l" defTabSz="825500" latinLnBrk="0">
              <a:lnSpc>
                <a:spcPts val="5060"/>
              </a:lnSpc>
              <a:spcBef>
                <a:spcPts val="5200"/>
              </a:spcBef>
              <a:spcAft>
                <a:spcPts val="0"/>
              </a:spcAft>
              <a:buClrTx/>
              <a:buSzPct val="75000"/>
              <a:buFontTx/>
              <a:buNone/>
              <a:tabLst/>
              <a:defRPr sz="4800" b="1" i="0" u="none" strike="noStrike" cap="none" spc="300" baseline="0">
                <a:ln>
                  <a:noFill/>
                </a:ln>
                <a:solidFill>
                  <a:schemeClr val="tx1"/>
                </a:solidFill>
                <a:uFillTx/>
                <a:latin typeface="Bai Jamjuree" pitchFamily="2" charset="-34"/>
                <a:ea typeface="+mj-ea"/>
                <a:cs typeface="Bai Jamjuree" pitchFamily="2" charset="-34"/>
                <a:sym typeface="Open Sans"/>
              </a:defRPr>
            </a:lvl1pPr>
            <a:lvl2pPr marL="45720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2pPr>
            <a:lvl3pPr marL="108585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3pPr>
            <a:lvl4pPr marL="182848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4pPr>
            <a:lvl5pPr marL="2437973"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5pPr>
            <a:lvl6pPr marL="3382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6pPr>
            <a:lvl7pPr marL="4017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7pPr>
            <a:lvl8pPr marL="4652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8pPr>
            <a:lvl9pPr marL="5287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9pPr>
          </a:lstStyle>
          <a:p>
            <a:pPr hangingPunct="1"/>
            <a:r>
              <a:rPr lang="en-US" sz="9600">
                <a:solidFill>
                  <a:schemeClr val="bg1"/>
                </a:solidFill>
              </a:rPr>
              <a:t>Questions?</a:t>
            </a:r>
            <a:endParaRPr lang="en-US" sz="9600" b="0">
              <a:solidFill>
                <a:schemeClr val="bg1"/>
              </a:solidFill>
            </a:endParaRPr>
          </a:p>
        </p:txBody>
      </p:sp>
      <p:pic>
        <p:nvPicPr>
          <p:cNvPr id="8" name="Picture 7" descr="Logo&#10;&#10;Description automatically generated">
            <a:extLst>
              <a:ext uri="{FF2B5EF4-FFF2-40B4-BE49-F238E27FC236}">
                <a16:creationId xmlns:a16="http://schemas.microsoft.com/office/drawing/2014/main" id="{D1F823F0-99F7-4F04-A7C9-1C77794FD16E}"/>
              </a:ext>
            </a:extLst>
          </p:cNvPr>
          <p:cNvPicPr>
            <a:picLocks noChangeAspect="1"/>
          </p:cNvPicPr>
          <p:nvPr userDrawn="1"/>
        </p:nvPicPr>
        <p:blipFill rotWithShape="1">
          <a:blip r:embed="rId4" cstate="print">
            <a:biLevel thresh="25000"/>
            <a:alphaModFix amt="45000"/>
            <a:extLst>
              <a:ext uri="{28A0092B-C50C-407E-A947-70E740481C1C}">
                <a14:useLocalDpi xmlns:a14="http://schemas.microsoft.com/office/drawing/2010/main" val="0"/>
              </a:ext>
            </a:extLst>
          </a:blip>
          <a:srcRect b="24564"/>
          <a:stretch/>
        </p:blipFill>
        <p:spPr>
          <a:xfrm>
            <a:off x="8486752" y="5638035"/>
            <a:ext cx="3054664" cy="642931"/>
          </a:xfrm>
          <a:prstGeom prst="rect">
            <a:avLst/>
          </a:prstGeom>
        </p:spPr>
      </p:pic>
    </p:spTree>
    <p:extLst>
      <p:ext uri="{BB962C8B-B14F-4D97-AF65-F5344CB8AC3E}">
        <p14:creationId xmlns:p14="http://schemas.microsoft.com/office/powerpoint/2010/main" val="18805357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vider slide option 1">
    <p:bg>
      <p:bgPr>
        <a:solidFill>
          <a:schemeClr val="accent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300E6CEB-3A1F-430B-9F8D-9092BCEFDF52}"/>
              </a:ext>
            </a:extLst>
          </p:cNvPr>
          <p:cNvSpPr/>
          <p:nvPr userDrawn="1"/>
        </p:nvSpPr>
        <p:spPr>
          <a:xfrm>
            <a:off x="192563" y="163629"/>
            <a:ext cx="11806873" cy="6530741"/>
          </a:xfrm>
          <a:prstGeom prst="roundRect">
            <a:avLst>
              <a:gd name="adj" fmla="val 3717"/>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Arial"/>
            </a:endParaRPr>
          </a:p>
        </p:txBody>
      </p:sp>
      <p:pic>
        <p:nvPicPr>
          <p:cNvPr id="24" name="Graphic 27">
            <a:extLst>
              <a:ext uri="{FF2B5EF4-FFF2-40B4-BE49-F238E27FC236}">
                <a16:creationId xmlns:a16="http://schemas.microsoft.com/office/drawing/2014/main" id="{DA1AB24B-A695-44E3-B0DC-1EC8FF31E65E}"/>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83378"/>
          <a:stretch/>
        </p:blipFill>
        <p:spPr>
          <a:xfrm rot="10800000">
            <a:off x="181154" y="3257784"/>
            <a:ext cx="2803587" cy="2030638"/>
          </a:xfrm>
          <a:prstGeom prst="rect">
            <a:avLst/>
          </a:prstGeom>
        </p:spPr>
      </p:pic>
      <p:grpSp>
        <p:nvGrpSpPr>
          <p:cNvPr id="2" name="Group 1">
            <a:extLst>
              <a:ext uri="{FF2B5EF4-FFF2-40B4-BE49-F238E27FC236}">
                <a16:creationId xmlns:a16="http://schemas.microsoft.com/office/drawing/2014/main" id="{C681D68C-AA04-41CD-8D8F-5CC8D3BD09C5}"/>
              </a:ext>
            </a:extLst>
          </p:cNvPr>
          <p:cNvGrpSpPr/>
          <p:nvPr userDrawn="1"/>
        </p:nvGrpSpPr>
        <p:grpSpPr>
          <a:xfrm>
            <a:off x="7871135" y="4679089"/>
            <a:ext cx="3751906" cy="1388516"/>
            <a:chOff x="5768015" y="4637185"/>
            <a:chExt cx="3751906" cy="1388516"/>
          </a:xfrm>
        </p:grpSpPr>
        <p:sp>
          <p:nvSpPr>
            <p:cNvPr id="9" name="Text Placeholder 13">
              <a:extLst>
                <a:ext uri="{FF2B5EF4-FFF2-40B4-BE49-F238E27FC236}">
                  <a16:creationId xmlns:a16="http://schemas.microsoft.com/office/drawing/2014/main" id="{2CC2527C-80B1-4787-852F-232898A72B25}"/>
                </a:ext>
              </a:extLst>
            </p:cNvPr>
            <p:cNvSpPr txBox="1">
              <a:spLocks/>
            </p:cNvSpPr>
            <p:nvPr userDrawn="1"/>
          </p:nvSpPr>
          <p:spPr>
            <a:xfrm>
              <a:off x="5768015" y="4637185"/>
              <a:ext cx="3751906" cy="1082040"/>
            </a:xfrm>
            <a:prstGeom prst="rect">
              <a:avLst/>
            </a:prstGeom>
          </p:spPr>
          <p:txBody>
            <a:bodyPr bIns="0" anchor="t" anchorCtr="0"/>
            <a:lstStyle>
              <a:lvl1pPr marL="0" marR="0" indent="0" algn="l" defTabSz="825500" latinLnBrk="0">
                <a:lnSpc>
                  <a:spcPts val="5060"/>
                </a:lnSpc>
                <a:spcBef>
                  <a:spcPts val="5200"/>
                </a:spcBef>
                <a:spcAft>
                  <a:spcPts val="0"/>
                </a:spcAft>
                <a:buClrTx/>
                <a:buSzPct val="75000"/>
                <a:buFontTx/>
                <a:buNone/>
                <a:tabLst/>
                <a:defRPr sz="4800" b="1" i="0" u="none" strike="noStrike" cap="none" spc="300" baseline="0">
                  <a:ln>
                    <a:noFill/>
                  </a:ln>
                  <a:solidFill>
                    <a:schemeClr val="tx1"/>
                  </a:solidFill>
                  <a:uFillTx/>
                  <a:latin typeface="Bai Jamjuree" pitchFamily="2" charset="-34"/>
                  <a:ea typeface="+mj-ea"/>
                  <a:cs typeface="Bai Jamjuree" pitchFamily="2" charset="-34"/>
                  <a:sym typeface="Open Sans"/>
                </a:defRPr>
              </a:lvl1pPr>
              <a:lvl2pPr marL="45720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2pPr>
              <a:lvl3pPr marL="108585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3pPr>
              <a:lvl4pPr marL="182848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4pPr>
              <a:lvl5pPr marL="2437973"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5pPr>
              <a:lvl6pPr marL="3382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6pPr>
              <a:lvl7pPr marL="4017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7pPr>
              <a:lvl8pPr marL="4652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8pPr>
              <a:lvl9pPr marL="5287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9pPr>
            </a:lstStyle>
            <a:p>
              <a:pPr algn="l" hangingPunct="1"/>
              <a:r>
                <a:rPr lang="en-US" sz="5400" b="1" dirty="0" err="1">
                  <a:solidFill>
                    <a:schemeClr val="bg1"/>
                  </a:solidFill>
                </a:rPr>
                <a:t>Quyanaq</a:t>
              </a:r>
              <a:endParaRPr lang="en-US" sz="5400" b="1" dirty="0">
                <a:solidFill>
                  <a:schemeClr val="bg1"/>
                </a:solidFill>
              </a:endParaRPr>
            </a:p>
          </p:txBody>
        </p:sp>
        <p:sp>
          <p:nvSpPr>
            <p:cNvPr id="10" name="Text Placeholder 13">
              <a:extLst>
                <a:ext uri="{FF2B5EF4-FFF2-40B4-BE49-F238E27FC236}">
                  <a16:creationId xmlns:a16="http://schemas.microsoft.com/office/drawing/2014/main" id="{53AD5C5B-6757-4337-927F-3100E4C76824}"/>
                </a:ext>
              </a:extLst>
            </p:cNvPr>
            <p:cNvSpPr txBox="1">
              <a:spLocks/>
            </p:cNvSpPr>
            <p:nvPr userDrawn="1"/>
          </p:nvSpPr>
          <p:spPr>
            <a:xfrm>
              <a:off x="7261375" y="5311148"/>
              <a:ext cx="1598145" cy="714553"/>
            </a:xfrm>
            <a:prstGeom prst="rect">
              <a:avLst/>
            </a:prstGeom>
          </p:spPr>
          <p:txBody>
            <a:bodyPr anchor="t" anchorCtr="0"/>
            <a:lstStyle>
              <a:lvl1pPr marL="0" marR="0" indent="0" algn="l" defTabSz="825500" latinLnBrk="0">
                <a:lnSpc>
                  <a:spcPts val="3500"/>
                </a:lnSpc>
                <a:spcBef>
                  <a:spcPts val="5200"/>
                </a:spcBef>
                <a:spcAft>
                  <a:spcPts val="0"/>
                </a:spcAft>
                <a:buClrTx/>
                <a:buSzPct val="75000"/>
                <a:buFontTx/>
                <a:buNone/>
                <a:tabLst/>
                <a:defRPr sz="3200" b="0" i="0" u="none" strike="noStrike" cap="none" spc="0" baseline="0">
                  <a:ln>
                    <a:noFill/>
                  </a:ln>
                  <a:solidFill>
                    <a:schemeClr val="tx1"/>
                  </a:solidFill>
                  <a:uFillTx/>
                  <a:latin typeface="Bai Jamjuree Medium" pitchFamily="2" charset="-34"/>
                  <a:ea typeface="+mj-ea"/>
                  <a:cs typeface="Bai Jamjuree Medium" pitchFamily="2" charset="-34"/>
                  <a:sym typeface="Open Sans"/>
                </a:defRPr>
              </a:lvl1pPr>
              <a:lvl2pPr marL="45720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2pPr>
              <a:lvl3pPr marL="108585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3pPr>
              <a:lvl4pPr marL="182848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4pPr>
              <a:lvl5pPr marL="2437973"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5pPr>
              <a:lvl6pPr marL="3382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6pPr>
              <a:lvl7pPr marL="4017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7pPr>
              <a:lvl8pPr marL="4652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8pPr>
              <a:lvl9pPr marL="5287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9pPr>
            </a:lstStyle>
            <a:p>
              <a:pPr algn="l" hangingPunct="1"/>
              <a:r>
                <a:rPr lang="en-US" sz="2000" i="1" dirty="0">
                  <a:solidFill>
                    <a:schemeClr val="bg1"/>
                  </a:solidFill>
                </a:rPr>
                <a:t>Thank you!</a:t>
              </a:r>
            </a:p>
          </p:txBody>
        </p:sp>
      </p:grpSp>
      <p:pic>
        <p:nvPicPr>
          <p:cNvPr id="8" name="Picture 7" descr="A picture containing text, clipart&#10;&#10;Description automatically generated">
            <a:extLst>
              <a:ext uri="{FF2B5EF4-FFF2-40B4-BE49-F238E27FC236}">
                <a16:creationId xmlns:a16="http://schemas.microsoft.com/office/drawing/2014/main" id="{A3EC7A19-BBA3-48E7-9B1F-EE60D12D22C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3827"/>
          <a:stretch/>
        </p:blipFill>
        <p:spPr>
          <a:xfrm>
            <a:off x="904343" y="1125797"/>
            <a:ext cx="8327362" cy="1769804"/>
          </a:xfrm>
          <a:prstGeom prst="rect">
            <a:avLst/>
          </a:prstGeom>
        </p:spPr>
      </p:pic>
    </p:spTree>
    <p:extLst>
      <p:ext uri="{BB962C8B-B14F-4D97-AF65-F5344CB8AC3E}">
        <p14:creationId xmlns:p14="http://schemas.microsoft.com/office/powerpoint/2010/main" val="386392818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 POCs">
    <p:bg>
      <p:bgPr>
        <a:solidFill>
          <a:schemeClr val="accent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B7FB03-D6E3-4ADE-A794-C6B3D76D5245}"/>
              </a:ext>
            </a:extLst>
          </p:cNvPr>
          <p:cNvGrpSpPr/>
          <p:nvPr userDrawn="1"/>
        </p:nvGrpSpPr>
        <p:grpSpPr>
          <a:xfrm>
            <a:off x="0" y="-1"/>
            <a:ext cx="12192000" cy="6858000"/>
            <a:chOff x="0" y="-1"/>
            <a:chExt cx="12192000" cy="6858000"/>
          </a:xfrm>
        </p:grpSpPr>
        <p:sp>
          <p:nvSpPr>
            <p:cNvPr id="7" name="Rectangle 6">
              <a:extLst>
                <a:ext uri="{FF2B5EF4-FFF2-40B4-BE49-F238E27FC236}">
                  <a16:creationId xmlns:a16="http://schemas.microsoft.com/office/drawing/2014/main" id="{799D67C7-B4EB-43A4-BADB-4044D0F221B6}"/>
                </a:ext>
              </a:extLst>
            </p:cNvPr>
            <p:cNvSpPr/>
            <p:nvPr userDrawn="1"/>
          </p:nvSpPr>
          <p:spPr>
            <a:xfrm>
              <a:off x="0" y="-1"/>
              <a:ext cx="12192000" cy="6858000"/>
            </a:xfrm>
            <a:prstGeom prst="rect">
              <a:avLst/>
            </a:prstGeom>
            <a:solidFill>
              <a:srgbClr val="EAEAEA"/>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Arial"/>
              </a:endParaRPr>
            </a:p>
          </p:txBody>
        </p:sp>
        <p:sp>
          <p:nvSpPr>
            <p:cNvPr id="10" name="Rectangle: Rounded Corners 9">
              <a:extLst>
                <a:ext uri="{FF2B5EF4-FFF2-40B4-BE49-F238E27FC236}">
                  <a16:creationId xmlns:a16="http://schemas.microsoft.com/office/drawing/2014/main" id="{35B1D609-C6BD-4E22-83CE-8CB436238F0F}"/>
                </a:ext>
              </a:extLst>
            </p:cNvPr>
            <p:cNvSpPr/>
            <p:nvPr userDrawn="1"/>
          </p:nvSpPr>
          <p:spPr>
            <a:xfrm>
              <a:off x="192563" y="163629"/>
              <a:ext cx="11806873" cy="6530741"/>
            </a:xfrm>
            <a:prstGeom prst="roundRect">
              <a:avLst>
                <a:gd name="adj" fmla="val 3717"/>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Arial"/>
              </a:endParaRPr>
            </a:p>
          </p:txBody>
        </p:sp>
      </p:grpSp>
      <p:pic>
        <p:nvPicPr>
          <p:cNvPr id="4" name="Graphic 3">
            <a:extLst>
              <a:ext uri="{FF2B5EF4-FFF2-40B4-BE49-F238E27FC236}">
                <a16:creationId xmlns:a16="http://schemas.microsoft.com/office/drawing/2014/main" id="{399F8656-553A-2145-B73D-6E1868C65E9A}"/>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 uri="{96DAC541-7B7A-43D3-8B79-37D633B846F1}">
                <asvg:svgBlip xmlns:asvg="http://schemas.microsoft.com/office/drawing/2016/SVG/main" r:embed="rId3"/>
              </a:ext>
            </a:extLst>
          </a:blip>
          <a:srcRect l="7722" t="17862" r="7722"/>
          <a:stretch/>
        </p:blipFill>
        <p:spPr>
          <a:xfrm rot="16200000">
            <a:off x="675980" y="-594700"/>
            <a:ext cx="6755724" cy="8107683"/>
          </a:xfrm>
          <a:prstGeom prst="rect">
            <a:avLst/>
          </a:prstGeom>
        </p:spPr>
      </p:pic>
      <p:pic>
        <p:nvPicPr>
          <p:cNvPr id="5" name="Picture 4">
            <a:extLst>
              <a:ext uri="{FF2B5EF4-FFF2-40B4-BE49-F238E27FC236}">
                <a16:creationId xmlns:a16="http://schemas.microsoft.com/office/drawing/2014/main" id="{4DBB631C-BBB5-A944-B15E-7CAF492D3B8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23546" y="2199466"/>
            <a:ext cx="2534754" cy="673651"/>
          </a:xfrm>
          <a:prstGeom prst="rect">
            <a:avLst/>
          </a:prstGeom>
        </p:spPr>
      </p:pic>
      <p:sp>
        <p:nvSpPr>
          <p:cNvPr id="18" name="Text Placeholder 13">
            <a:extLst>
              <a:ext uri="{FF2B5EF4-FFF2-40B4-BE49-F238E27FC236}">
                <a16:creationId xmlns:a16="http://schemas.microsoft.com/office/drawing/2014/main" id="{3F342539-1BA5-E749-80E6-4DF34C4600E0}"/>
              </a:ext>
            </a:extLst>
          </p:cNvPr>
          <p:cNvSpPr txBox="1">
            <a:spLocks/>
          </p:cNvSpPr>
          <p:nvPr userDrawn="1"/>
        </p:nvSpPr>
        <p:spPr>
          <a:xfrm>
            <a:off x="788377" y="3910819"/>
            <a:ext cx="5791200" cy="541020"/>
          </a:xfrm>
          <a:prstGeom prst="rect">
            <a:avLst/>
          </a:prstGeom>
        </p:spPr>
        <p:txBody>
          <a:bodyPr bIns="0" anchor="t" anchorCtr="0"/>
          <a:lstStyle>
            <a:lvl1pPr marL="0" marR="0" indent="0" algn="l" defTabSz="825500" latinLnBrk="0">
              <a:lnSpc>
                <a:spcPts val="5060"/>
              </a:lnSpc>
              <a:spcBef>
                <a:spcPts val="5200"/>
              </a:spcBef>
              <a:spcAft>
                <a:spcPts val="0"/>
              </a:spcAft>
              <a:buClrTx/>
              <a:buSzPct val="75000"/>
              <a:buFontTx/>
              <a:buNone/>
              <a:tabLst/>
              <a:defRPr sz="4800" b="1" i="0" u="none" strike="noStrike" cap="none" spc="300" baseline="0">
                <a:ln>
                  <a:noFill/>
                </a:ln>
                <a:solidFill>
                  <a:schemeClr val="tx1"/>
                </a:solidFill>
                <a:uFillTx/>
                <a:latin typeface="Bai Jamjuree" pitchFamily="2" charset="-34"/>
                <a:ea typeface="+mj-ea"/>
                <a:cs typeface="Bai Jamjuree" pitchFamily="2" charset="-34"/>
                <a:sym typeface="Open Sans"/>
              </a:defRPr>
            </a:lvl1pPr>
            <a:lvl2pPr marL="45720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2pPr>
            <a:lvl3pPr marL="108585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3pPr>
            <a:lvl4pPr marL="182848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4pPr>
            <a:lvl5pPr marL="2437973"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5pPr>
            <a:lvl6pPr marL="3382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6pPr>
            <a:lvl7pPr marL="4017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7pPr>
            <a:lvl8pPr marL="4652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8pPr>
            <a:lvl9pPr marL="5287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9pPr>
          </a:lstStyle>
          <a:p>
            <a:pPr hangingPunct="1"/>
            <a:r>
              <a:rPr lang="en-US" sz="6500" dirty="0" err="1">
                <a:solidFill>
                  <a:schemeClr val="bg1"/>
                </a:solidFill>
              </a:rPr>
              <a:t>Quyanaq</a:t>
            </a:r>
            <a:r>
              <a:rPr lang="en-US" sz="6500" dirty="0">
                <a:solidFill>
                  <a:schemeClr val="bg1"/>
                </a:solidFill>
              </a:rPr>
              <a:t>!</a:t>
            </a:r>
            <a:r>
              <a:rPr lang="en-US" sz="6500" b="0" dirty="0">
                <a:solidFill>
                  <a:schemeClr val="bg1"/>
                </a:solidFill>
              </a:rPr>
              <a:t> </a:t>
            </a:r>
          </a:p>
        </p:txBody>
      </p:sp>
      <p:sp>
        <p:nvSpPr>
          <p:cNvPr id="19" name="Text Placeholder 13">
            <a:extLst>
              <a:ext uri="{FF2B5EF4-FFF2-40B4-BE49-F238E27FC236}">
                <a16:creationId xmlns:a16="http://schemas.microsoft.com/office/drawing/2014/main" id="{B98522BA-050A-AB4C-A6E7-152E378711C7}"/>
              </a:ext>
            </a:extLst>
          </p:cNvPr>
          <p:cNvSpPr txBox="1">
            <a:spLocks/>
          </p:cNvSpPr>
          <p:nvPr userDrawn="1"/>
        </p:nvSpPr>
        <p:spPr>
          <a:xfrm>
            <a:off x="830581" y="4393224"/>
            <a:ext cx="4079789" cy="640080"/>
          </a:xfrm>
          <a:prstGeom prst="rect">
            <a:avLst/>
          </a:prstGeom>
        </p:spPr>
        <p:txBody>
          <a:bodyPr anchor="t" anchorCtr="0"/>
          <a:lstStyle>
            <a:lvl1pPr marL="0" marR="0" indent="0" algn="l" defTabSz="825500" latinLnBrk="0">
              <a:lnSpc>
                <a:spcPts val="3500"/>
              </a:lnSpc>
              <a:spcBef>
                <a:spcPts val="5200"/>
              </a:spcBef>
              <a:spcAft>
                <a:spcPts val="0"/>
              </a:spcAft>
              <a:buClrTx/>
              <a:buSzPct val="75000"/>
              <a:buFontTx/>
              <a:buNone/>
              <a:tabLst/>
              <a:defRPr sz="3200" b="0" i="0" u="none" strike="noStrike" cap="none" spc="0" baseline="0">
                <a:ln>
                  <a:noFill/>
                </a:ln>
                <a:solidFill>
                  <a:schemeClr val="tx1"/>
                </a:solidFill>
                <a:uFillTx/>
                <a:latin typeface="Bai Jamjuree Medium" pitchFamily="2" charset="-34"/>
                <a:ea typeface="+mj-ea"/>
                <a:cs typeface="Bai Jamjuree Medium" pitchFamily="2" charset="-34"/>
                <a:sym typeface="Open Sans"/>
              </a:defRPr>
            </a:lvl1pPr>
            <a:lvl2pPr marL="45720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2pPr>
            <a:lvl3pPr marL="108585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3pPr>
            <a:lvl4pPr marL="182848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4pPr>
            <a:lvl5pPr marL="2437973"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5pPr>
            <a:lvl6pPr marL="3382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6pPr>
            <a:lvl7pPr marL="4017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7pPr>
            <a:lvl8pPr marL="4652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8pPr>
            <a:lvl9pPr marL="5287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9pPr>
          </a:lstStyle>
          <a:p>
            <a:pPr hangingPunct="1"/>
            <a:r>
              <a:rPr lang="en-US" sz="1600" i="1" dirty="0">
                <a:solidFill>
                  <a:schemeClr val="bg1"/>
                </a:solidFill>
              </a:rPr>
              <a:t>Thank you!</a:t>
            </a:r>
          </a:p>
        </p:txBody>
      </p:sp>
    </p:spTree>
    <p:extLst>
      <p:ext uri="{BB962C8B-B14F-4D97-AF65-F5344CB8AC3E}">
        <p14:creationId xmlns:p14="http://schemas.microsoft.com/office/powerpoint/2010/main" val="16806203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23B57A-7281-9A4B-899B-58F8A7E755AB}"/>
              </a:ext>
            </a:extLst>
          </p:cNvPr>
          <p:cNvSpPr/>
          <p:nvPr userDrawn="1"/>
        </p:nvSpPr>
        <p:spPr>
          <a:xfrm>
            <a:off x="-3174" y="0"/>
            <a:ext cx="12192000" cy="6858000"/>
          </a:xfrm>
          <a:prstGeom prst="rect">
            <a:avLst/>
          </a:prstGeom>
          <a:solidFill>
            <a:schemeClr val="tx1">
              <a:lumMod val="10000"/>
              <a:lumOff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Arial"/>
            </a:endParaRPr>
          </a:p>
        </p:txBody>
      </p:sp>
      <p:sp>
        <p:nvSpPr>
          <p:cNvPr id="3" name="Rectangle: Rounded Corners 2">
            <a:extLst>
              <a:ext uri="{FF2B5EF4-FFF2-40B4-BE49-F238E27FC236}">
                <a16:creationId xmlns:a16="http://schemas.microsoft.com/office/drawing/2014/main" id="{D4AF5C6D-10E5-4624-B889-A5249FB95A2D}"/>
              </a:ext>
            </a:extLst>
          </p:cNvPr>
          <p:cNvSpPr/>
          <p:nvPr userDrawn="1"/>
        </p:nvSpPr>
        <p:spPr>
          <a:xfrm>
            <a:off x="192563" y="163629"/>
            <a:ext cx="11806873" cy="6530741"/>
          </a:xfrm>
          <a:prstGeom prst="roundRect">
            <a:avLst>
              <a:gd name="adj" fmla="val 3717"/>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Arial"/>
            </a:endParaRPr>
          </a:p>
        </p:txBody>
      </p:sp>
      <p:sp>
        <p:nvSpPr>
          <p:cNvPr id="2" name="Shape 2"/>
          <p:cNvSpPr>
            <a:spLocks noGrp="1"/>
          </p:cNvSpPr>
          <p:nvPr>
            <p:ph type="title"/>
          </p:nvPr>
        </p:nvSpPr>
        <p:spPr>
          <a:xfrm>
            <a:off x="844550" y="754080"/>
            <a:ext cx="10509250" cy="58734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endParaRPr dirty="0"/>
          </a:p>
        </p:txBody>
      </p:sp>
      <p:sp>
        <p:nvSpPr>
          <p:cNvPr id="4" name="Shape 4"/>
          <p:cNvSpPr>
            <a:spLocks noGrp="1"/>
          </p:cNvSpPr>
          <p:nvPr>
            <p:ph type="sldNum" sz="quarter" idx="2"/>
          </p:nvPr>
        </p:nvSpPr>
        <p:spPr>
          <a:xfrm>
            <a:off x="5782645" y="6540501"/>
            <a:ext cx="620363" cy="525785"/>
          </a:xfrm>
          <a:prstGeom prst="rect">
            <a:avLst/>
          </a:prstGeom>
          <a:ln w="12700">
            <a:miter lim="400000"/>
          </a:ln>
        </p:spPr>
        <p:txBody>
          <a:bodyPr wrap="none" lIns="50800" tIns="50800" rIns="50800" bIns="50800">
            <a:spAutoFit/>
          </a:bodyPr>
          <a:lstStyle>
            <a:lvl1pPr>
              <a:defRPr sz="2750" b="1" i="0">
                <a:solidFill>
                  <a:srgbClr val="EEEEEE"/>
                </a:solidFill>
                <a:latin typeface="Bai Jamjuree SemiBold" pitchFamily="2" charset="-34"/>
                <a:ea typeface="Bai Jamjuree SemiBold" pitchFamily="2" charset="-34"/>
                <a:cs typeface="Bai Jamjuree SemiBold" pitchFamily="2" charset="-34"/>
                <a:sym typeface="Arial"/>
              </a:defRPr>
            </a:lvl1pPr>
          </a:lstStyle>
          <a:p>
            <a:fld id="{86CB4B4D-7CA3-9044-876B-883B54F8677D}" type="slidenum">
              <a:rPr lang="en-US" smtClean="0"/>
              <a:pPr/>
              <a:t>‹#›</a:t>
            </a:fld>
            <a:endParaRPr lang="en-US" dirty="0"/>
          </a:p>
        </p:txBody>
      </p:sp>
      <p:sp>
        <p:nvSpPr>
          <p:cNvPr id="8" name="Text Placeholder 2"/>
          <p:cNvSpPr>
            <a:spLocks noGrp="1"/>
          </p:cNvSpPr>
          <p:nvPr>
            <p:ph type="body" idx="1"/>
          </p:nvPr>
        </p:nvSpPr>
        <p:spPr>
          <a:xfrm>
            <a:off x="838200" y="1404257"/>
            <a:ext cx="10515600" cy="477270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2527D4DE-1EF0-2B28-BA5C-672C28A2610A}"/>
              </a:ext>
            </a:extLst>
          </p:cNvPr>
          <p:cNvSpPr txBox="1"/>
          <p:nvPr userDrawn="1">
            <p:extLst>
              <p:ext uri="{1162E1C5-73C7-4A58-AE30-91384D911F3F}">
                <p184:classification xmlns:p184="http://schemas.microsoft.com/office/powerpoint/2018/4/main" val="hdr"/>
              </p:ext>
            </p:extLst>
          </p:nvPr>
        </p:nvSpPr>
        <p:spPr>
          <a:xfrm>
            <a:off x="5032375" y="63500"/>
            <a:ext cx="21558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Lockheed Martin Proprietary Information</a:t>
            </a:r>
          </a:p>
        </p:txBody>
      </p:sp>
      <p:sp>
        <p:nvSpPr>
          <p:cNvPr id="10" name="TextBox 9">
            <a:extLst>
              <a:ext uri="{FF2B5EF4-FFF2-40B4-BE49-F238E27FC236}">
                <a16:creationId xmlns:a16="http://schemas.microsoft.com/office/drawing/2014/main" id="{3D1B7953-FACE-C407-9006-7C6A00C1C4E6}"/>
              </a:ext>
            </a:extLst>
          </p:cNvPr>
          <p:cNvSpPr txBox="1"/>
          <p:nvPr userDrawn="1">
            <p:extLst>
              <p:ext uri="{1162E1C5-73C7-4A58-AE30-91384D911F3F}">
                <p184:classification xmlns:p184="http://schemas.microsoft.com/office/powerpoint/2018/4/main" val="ftr"/>
              </p:ext>
            </p:extLst>
          </p:nvPr>
        </p:nvSpPr>
        <p:spPr>
          <a:xfrm>
            <a:off x="5032375" y="6642100"/>
            <a:ext cx="21558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Lockheed Martin Proprietary Information</a:t>
            </a:r>
          </a:p>
        </p:txBody>
      </p:sp>
    </p:spTree>
  </p:cSld>
  <p:clrMap bg1="lt1" tx1="dk1" bg2="lt2" tx2="dk2" accent1="accent1" accent2="accent2" accent3="accent3" accent4="accent4" accent5="accent5" accent6="accent6" hlink="hlink" folHlink="folHlink"/>
  <p:sldLayoutIdLst>
    <p:sldLayoutId id="2147483710" r:id="rId1"/>
    <p:sldLayoutId id="2147483716" r:id="rId2"/>
    <p:sldLayoutId id="2147483719" r:id="rId3"/>
    <p:sldLayoutId id="2147483732" r:id="rId4"/>
    <p:sldLayoutId id="2147483708" r:id="rId5"/>
    <p:sldLayoutId id="2147483709" r:id="rId6"/>
    <p:sldLayoutId id="2147483735" r:id="rId7"/>
    <p:sldLayoutId id="2147483734" r:id="rId8"/>
    <p:sldLayoutId id="2147483713" r:id="rId9"/>
  </p:sldLayoutIdLst>
  <p:transition spd="med"/>
  <p:hf hdr="0" ftr="0" dt="0"/>
  <p:txStyles>
    <p:titleStyle>
      <a:lvl1pPr marL="0" marR="0" indent="0" algn="l" defTabSz="412750" rtl="0" eaLnBrk="1" latinLnBrk="0" hangingPunct="1">
        <a:lnSpc>
          <a:spcPct val="90000"/>
        </a:lnSpc>
        <a:spcBef>
          <a:spcPts val="0"/>
        </a:spcBef>
        <a:spcAft>
          <a:spcPts val="0"/>
        </a:spcAft>
        <a:buClrTx/>
        <a:buSzTx/>
        <a:buFontTx/>
        <a:buNone/>
        <a:tabLst/>
        <a:defRPr sz="3500" b="1" i="0" u="none" strike="noStrike" cap="none" spc="0" baseline="0">
          <a:ln>
            <a:noFill/>
          </a:ln>
          <a:solidFill>
            <a:schemeClr val="accent1"/>
          </a:solidFill>
          <a:uFillTx/>
          <a:latin typeface="Arial" panose="020B0604020202020204" pitchFamily="34" charset="0"/>
          <a:ea typeface="Arial" panose="020B0604020202020204" pitchFamily="34" charset="0"/>
          <a:cs typeface="Arial" panose="020B0604020202020204" pitchFamily="34" charset="0"/>
          <a:sym typeface="Arial"/>
        </a:defRPr>
      </a:lvl1pPr>
      <a:lvl2pPr marL="0" marR="0" indent="114300" algn="l" defTabSz="412750" rtl="0" eaLnBrk="1" latinLnBrk="0" hangingPunct="1">
        <a:lnSpc>
          <a:spcPct val="90000"/>
        </a:lnSpc>
        <a:spcBef>
          <a:spcPts val="0"/>
        </a:spcBef>
        <a:spcAft>
          <a:spcPts val="0"/>
        </a:spcAft>
        <a:buClrTx/>
        <a:buSzTx/>
        <a:buFontTx/>
        <a:buNone/>
        <a:tabLst/>
        <a:defRPr sz="3500" b="0" i="0" u="none" strike="noStrike" cap="none" spc="0" baseline="0">
          <a:ln>
            <a:noFill/>
          </a:ln>
          <a:solidFill>
            <a:srgbClr val="44474F"/>
          </a:solidFill>
          <a:uFillTx/>
          <a:latin typeface="Arial"/>
          <a:ea typeface="Arial"/>
          <a:cs typeface="Arial"/>
          <a:sym typeface="Arial"/>
        </a:defRPr>
      </a:lvl2pPr>
      <a:lvl3pPr marL="0" marR="0" indent="228600" algn="l" defTabSz="412750" rtl="0" eaLnBrk="1" latinLnBrk="0" hangingPunct="1">
        <a:lnSpc>
          <a:spcPct val="90000"/>
        </a:lnSpc>
        <a:spcBef>
          <a:spcPts val="0"/>
        </a:spcBef>
        <a:spcAft>
          <a:spcPts val="0"/>
        </a:spcAft>
        <a:buClrTx/>
        <a:buSzTx/>
        <a:buFontTx/>
        <a:buNone/>
        <a:tabLst/>
        <a:defRPr sz="3500" b="0" i="0" u="none" strike="noStrike" cap="none" spc="0" baseline="0">
          <a:ln>
            <a:noFill/>
          </a:ln>
          <a:solidFill>
            <a:srgbClr val="44474F"/>
          </a:solidFill>
          <a:uFillTx/>
          <a:latin typeface="Arial"/>
          <a:ea typeface="Arial"/>
          <a:cs typeface="Arial"/>
          <a:sym typeface="Arial"/>
        </a:defRPr>
      </a:lvl3pPr>
      <a:lvl4pPr marL="0" marR="0" indent="342900" algn="l" defTabSz="412750" rtl="0" eaLnBrk="1" latinLnBrk="0" hangingPunct="1">
        <a:lnSpc>
          <a:spcPct val="90000"/>
        </a:lnSpc>
        <a:spcBef>
          <a:spcPts val="0"/>
        </a:spcBef>
        <a:spcAft>
          <a:spcPts val="0"/>
        </a:spcAft>
        <a:buClrTx/>
        <a:buSzTx/>
        <a:buFontTx/>
        <a:buNone/>
        <a:tabLst/>
        <a:defRPr sz="3500" b="0" i="0" u="none" strike="noStrike" cap="none" spc="0" baseline="0">
          <a:ln>
            <a:noFill/>
          </a:ln>
          <a:solidFill>
            <a:srgbClr val="44474F"/>
          </a:solidFill>
          <a:uFillTx/>
          <a:latin typeface="Arial"/>
          <a:ea typeface="Arial"/>
          <a:cs typeface="Arial"/>
          <a:sym typeface="Arial"/>
        </a:defRPr>
      </a:lvl4pPr>
      <a:lvl5pPr marL="0" marR="0" indent="457200" algn="l" defTabSz="412750" rtl="0" eaLnBrk="1" latinLnBrk="0" hangingPunct="1">
        <a:lnSpc>
          <a:spcPct val="90000"/>
        </a:lnSpc>
        <a:spcBef>
          <a:spcPts val="0"/>
        </a:spcBef>
        <a:spcAft>
          <a:spcPts val="0"/>
        </a:spcAft>
        <a:buClrTx/>
        <a:buSzTx/>
        <a:buFontTx/>
        <a:buNone/>
        <a:tabLst/>
        <a:defRPr sz="3500" b="0" i="0" u="none" strike="noStrike" cap="none" spc="0" baseline="0">
          <a:ln>
            <a:noFill/>
          </a:ln>
          <a:solidFill>
            <a:srgbClr val="44474F"/>
          </a:solidFill>
          <a:uFillTx/>
          <a:latin typeface="Arial"/>
          <a:ea typeface="Arial"/>
          <a:cs typeface="Arial"/>
          <a:sym typeface="Arial"/>
        </a:defRPr>
      </a:lvl5pPr>
      <a:lvl6pPr marL="0" marR="0" indent="571500" algn="l" defTabSz="412750" rtl="0" eaLnBrk="1" latinLnBrk="0" hangingPunct="1">
        <a:lnSpc>
          <a:spcPct val="90000"/>
        </a:lnSpc>
        <a:spcBef>
          <a:spcPts val="0"/>
        </a:spcBef>
        <a:spcAft>
          <a:spcPts val="0"/>
        </a:spcAft>
        <a:buClrTx/>
        <a:buSzTx/>
        <a:buFontTx/>
        <a:buNone/>
        <a:tabLst/>
        <a:defRPr sz="3500" b="0" i="0" u="none" strike="noStrike" cap="none" spc="0" baseline="0">
          <a:ln>
            <a:noFill/>
          </a:ln>
          <a:solidFill>
            <a:srgbClr val="44474F"/>
          </a:solidFill>
          <a:uFillTx/>
          <a:latin typeface="Arial"/>
          <a:ea typeface="Arial"/>
          <a:cs typeface="Arial"/>
          <a:sym typeface="Arial"/>
        </a:defRPr>
      </a:lvl6pPr>
      <a:lvl7pPr marL="0" marR="0" indent="685800" algn="l" defTabSz="412750" rtl="0" eaLnBrk="1" latinLnBrk="0" hangingPunct="1">
        <a:lnSpc>
          <a:spcPct val="90000"/>
        </a:lnSpc>
        <a:spcBef>
          <a:spcPts val="0"/>
        </a:spcBef>
        <a:spcAft>
          <a:spcPts val="0"/>
        </a:spcAft>
        <a:buClrTx/>
        <a:buSzTx/>
        <a:buFontTx/>
        <a:buNone/>
        <a:tabLst/>
        <a:defRPr sz="3500" b="0" i="0" u="none" strike="noStrike" cap="none" spc="0" baseline="0">
          <a:ln>
            <a:noFill/>
          </a:ln>
          <a:solidFill>
            <a:srgbClr val="44474F"/>
          </a:solidFill>
          <a:uFillTx/>
          <a:latin typeface="Arial"/>
          <a:ea typeface="Arial"/>
          <a:cs typeface="Arial"/>
          <a:sym typeface="Arial"/>
        </a:defRPr>
      </a:lvl7pPr>
      <a:lvl8pPr marL="0" marR="0" indent="800100" algn="l" defTabSz="412750" rtl="0" eaLnBrk="1" latinLnBrk="0" hangingPunct="1">
        <a:lnSpc>
          <a:spcPct val="90000"/>
        </a:lnSpc>
        <a:spcBef>
          <a:spcPts val="0"/>
        </a:spcBef>
        <a:spcAft>
          <a:spcPts val="0"/>
        </a:spcAft>
        <a:buClrTx/>
        <a:buSzTx/>
        <a:buFontTx/>
        <a:buNone/>
        <a:tabLst/>
        <a:defRPr sz="3500" b="0" i="0" u="none" strike="noStrike" cap="none" spc="0" baseline="0">
          <a:ln>
            <a:noFill/>
          </a:ln>
          <a:solidFill>
            <a:srgbClr val="44474F"/>
          </a:solidFill>
          <a:uFillTx/>
          <a:latin typeface="Arial"/>
          <a:ea typeface="Arial"/>
          <a:cs typeface="Arial"/>
          <a:sym typeface="Arial"/>
        </a:defRPr>
      </a:lvl8pPr>
      <a:lvl9pPr marL="0" marR="0" indent="914400" algn="l" defTabSz="412750" rtl="0" eaLnBrk="1" latinLnBrk="0" hangingPunct="1">
        <a:lnSpc>
          <a:spcPct val="90000"/>
        </a:lnSpc>
        <a:spcBef>
          <a:spcPts val="0"/>
        </a:spcBef>
        <a:spcAft>
          <a:spcPts val="0"/>
        </a:spcAft>
        <a:buClrTx/>
        <a:buSzTx/>
        <a:buFontTx/>
        <a:buNone/>
        <a:tabLst/>
        <a:defRPr sz="3500" b="0" i="0" u="none" strike="noStrike" cap="none" spc="0" baseline="0">
          <a:ln>
            <a:noFill/>
          </a:ln>
          <a:solidFill>
            <a:srgbClr val="44474F"/>
          </a:solidFill>
          <a:uFillTx/>
          <a:latin typeface="Arial"/>
          <a:ea typeface="Arial"/>
          <a:cs typeface="Arial"/>
          <a:sym typeface="Arial"/>
        </a:defRPr>
      </a:lvl9pPr>
    </p:titleStyle>
    <p:bodyStyle>
      <a:lvl1pPr marL="0" marR="0" indent="0" algn="l" defTabSz="412750" eaLnBrk="1" fontAlgn="auto" latinLnBrk="0" hangingPunct="1">
        <a:lnSpc>
          <a:spcPct val="100000"/>
        </a:lnSpc>
        <a:spcBef>
          <a:spcPts val="300"/>
        </a:spcBef>
        <a:spcAft>
          <a:spcPts val="0"/>
        </a:spcAft>
        <a:buClrTx/>
        <a:buSzPct val="75000"/>
        <a:buFontTx/>
        <a:buNone/>
        <a:tabLst/>
        <a:defRPr sz="1800" b="1"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1pPr>
      <a:lvl2pPr marL="228600" marR="0" indent="228600" algn="l" defTabSz="412750" eaLnBrk="1" fontAlgn="auto" latinLnBrk="0" hangingPunct="1">
        <a:lnSpc>
          <a:spcPct val="100000"/>
        </a:lnSpc>
        <a:spcBef>
          <a:spcPts val="300"/>
        </a:spcBef>
        <a:spcAft>
          <a:spcPts val="0"/>
        </a:spcAft>
        <a:buClrTx/>
        <a:buSzPct val="65000"/>
        <a:buFont typeface="Arial" panose="020B0604020202020204" pitchFamily="34" charset="0"/>
        <a:buChar char="•"/>
        <a:tabLst/>
        <a:defRPr sz="1600" b="0"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2pPr>
      <a:lvl3pPr marL="685800" marR="0" indent="-228600" algn="l" defTabSz="412750" eaLnBrk="1" fontAlgn="auto" latinLnBrk="0" hangingPunct="1">
        <a:lnSpc>
          <a:spcPct val="100000"/>
        </a:lnSpc>
        <a:spcBef>
          <a:spcPts val="300"/>
        </a:spcBef>
        <a:spcAft>
          <a:spcPts val="0"/>
        </a:spcAft>
        <a:buClrTx/>
        <a:buSzPct val="65000"/>
        <a:buFont typeface="Arial" panose="020B0604020202020204" pitchFamily="34" charset="0"/>
        <a:buChar char="•"/>
        <a:tabLst/>
        <a:defRPr sz="1400" b="0"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3pPr>
      <a:lvl4pPr marL="685800" marR="0" indent="228600" algn="l" defTabSz="412750" eaLnBrk="1" fontAlgn="auto" latinLnBrk="0" hangingPunct="1">
        <a:lnSpc>
          <a:spcPct val="100000"/>
        </a:lnSpc>
        <a:spcBef>
          <a:spcPts val="300"/>
        </a:spcBef>
        <a:spcAft>
          <a:spcPts val="0"/>
        </a:spcAft>
        <a:buClrTx/>
        <a:buSzPct val="65000"/>
        <a:buFont typeface="Arial" panose="020B0604020202020204" pitchFamily="34" charset="0"/>
        <a:buChar char="•"/>
        <a:tabLst/>
        <a:defRPr sz="1200" b="0"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4pPr>
      <a:lvl5pPr marL="1143000" marR="0" indent="-228600" algn="l" defTabSz="412750" eaLnBrk="1" latinLnBrk="0" hangingPunct="1">
        <a:lnSpc>
          <a:spcPct val="100000"/>
        </a:lnSpc>
        <a:spcBef>
          <a:spcPts val="300"/>
        </a:spcBef>
        <a:spcAft>
          <a:spcPts val="0"/>
        </a:spcAft>
        <a:buClrTx/>
        <a:buSzPct val="75000"/>
        <a:buFontTx/>
        <a:buChar char="•"/>
        <a:tabLst/>
        <a:defRPr sz="1100" b="0"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5pPr>
      <a:lvl6pPr marL="1691298" marR="0" indent="-103798" algn="l" defTabSz="412750" eaLnBrk="1" latinLnBrk="0" hangingPunct="1">
        <a:lnSpc>
          <a:spcPct val="160000"/>
        </a:lnSpc>
        <a:spcBef>
          <a:spcPts val="2600"/>
        </a:spcBef>
        <a:spcAft>
          <a:spcPts val="0"/>
        </a:spcAft>
        <a:buClrTx/>
        <a:buSzPct val="75000"/>
        <a:buFontTx/>
        <a:buChar char="•"/>
        <a:tabLst/>
        <a:defRPr sz="850" b="0" i="0" u="none" strike="noStrike" cap="none" spc="0" baseline="0">
          <a:ln>
            <a:noFill/>
          </a:ln>
          <a:solidFill>
            <a:srgbClr val="8B8C8C"/>
          </a:solidFill>
          <a:uFillTx/>
          <a:latin typeface="+mj-lt"/>
          <a:ea typeface="+mj-ea"/>
          <a:cs typeface="+mj-cs"/>
          <a:sym typeface="Open Sans"/>
        </a:defRPr>
      </a:lvl6pPr>
      <a:lvl7pPr marL="2008798" marR="0" indent="-103798" algn="l" defTabSz="412750" eaLnBrk="1" latinLnBrk="0" hangingPunct="1">
        <a:lnSpc>
          <a:spcPct val="160000"/>
        </a:lnSpc>
        <a:spcBef>
          <a:spcPts val="2600"/>
        </a:spcBef>
        <a:spcAft>
          <a:spcPts val="0"/>
        </a:spcAft>
        <a:buClrTx/>
        <a:buSzPct val="75000"/>
        <a:buFontTx/>
        <a:buChar char="•"/>
        <a:tabLst/>
        <a:defRPr sz="850" b="0" i="0" u="none" strike="noStrike" cap="none" spc="0" baseline="0">
          <a:ln>
            <a:noFill/>
          </a:ln>
          <a:solidFill>
            <a:srgbClr val="8B8C8C"/>
          </a:solidFill>
          <a:uFillTx/>
          <a:latin typeface="+mj-lt"/>
          <a:ea typeface="+mj-ea"/>
          <a:cs typeface="+mj-cs"/>
          <a:sym typeface="Open Sans"/>
        </a:defRPr>
      </a:lvl7pPr>
      <a:lvl8pPr marL="2326298" marR="0" indent="-103798" algn="l" defTabSz="412750" eaLnBrk="1" latinLnBrk="0" hangingPunct="1">
        <a:lnSpc>
          <a:spcPct val="160000"/>
        </a:lnSpc>
        <a:spcBef>
          <a:spcPts val="2600"/>
        </a:spcBef>
        <a:spcAft>
          <a:spcPts val="0"/>
        </a:spcAft>
        <a:buClrTx/>
        <a:buSzPct val="75000"/>
        <a:buFontTx/>
        <a:buChar char="•"/>
        <a:tabLst/>
        <a:defRPr sz="850" b="0" i="0" u="none" strike="noStrike" cap="none" spc="0" baseline="0">
          <a:ln>
            <a:noFill/>
          </a:ln>
          <a:solidFill>
            <a:srgbClr val="8B8C8C"/>
          </a:solidFill>
          <a:uFillTx/>
          <a:latin typeface="+mj-lt"/>
          <a:ea typeface="+mj-ea"/>
          <a:cs typeface="+mj-cs"/>
          <a:sym typeface="Open Sans"/>
        </a:defRPr>
      </a:lvl8pPr>
      <a:lvl9pPr marL="2643798" marR="0" indent="-103798" algn="l" defTabSz="412750" eaLnBrk="1" latinLnBrk="0" hangingPunct="1">
        <a:lnSpc>
          <a:spcPct val="160000"/>
        </a:lnSpc>
        <a:spcBef>
          <a:spcPts val="2600"/>
        </a:spcBef>
        <a:spcAft>
          <a:spcPts val="0"/>
        </a:spcAft>
        <a:buClrTx/>
        <a:buSzPct val="75000"/>
        <a:buFontTx/>
        <a:buChar char="•"/>
        <a:tabLst/>
        <a:defRPr sz="850" b="0" i="0" u="none" strike="noStrike" cap="none" spc="0" baseline="0">
          <a:ln>
            <a:noFill/>
          </a:ln>
          <a:solidFill>
            <a:srgbClr val="8B8C8C"/>
          </a:solidFill>
          <a:uFillTx/>
          <a:latin typeface="+mj-lt"/>
          <a:ea typeface="+mj-ea"/>
          <a:cs typeface="+mj-cs"/>
          <a:sym typeface="Open Sans"/>
        </a:defRPr>
      </a:lvl9pPr>
    </p:bodyStyle>
    <p:otherStyle>
      <a:lvl1pPr marL="0" marR="0" indent="0" algn="ctr" defTabSz="412750" rtl="0" eaLnBrk="1" latinLnBrk="0" hangingPunct="1">
        <a:lnSpc>
          <a:spcPct val="100000"/>
        </a:lnSpc>
        <a:spcBef>
          <a:spcPts val="0"/>
        </a:spcBef>
        <a:spcAft>
          <a:spcPts val="0"/>
        </a:spcAft>
        <a:buClrTx/>
        <a:buSzTx/>
        <a:buFontTx/>
        <a:buNone/>
        <a:tabLst/>
        <a:defRPr sz="3250" b="0" i="0" u="none" strike="noStrike" cap="none" spc="0" baseline="0">
          <a:ln>
            <a:noFill/>
          </a:ln>
          <a:solidFill>
            <a:schemeClr val="tx1"/>
          </a:solidFill>
          <a:uFillTx/>
          <a:latin typeface="+mn-lt"/>
          <a:ea typeface="+mn-ea"/>
          <a:cs typeface="+mn-cs"/>
          <a:sym typeface="Arial"/>
        </a:defRPr>
      </a:lvl1pPr>
      <a:lvl2pPr marL="0" marR="0" indent="114300" algn="ctr" defTabSz="412750" rtl="0" eaLnBrk="1" latinLnBrk="0" hangingPunct="1">
        <a:lnSpc>
          <a:spcPct val="100000"/>
        </a:lnSpc>
        <a:spcBef>
          <a:spcPts val="0"/>
        </a:spcBef>
        <a:spcAft>
          <a:spcPts val="0"/>
        </a:spcAft>
        <a:buClrTx/>
        <a:buSzTx/>
        <a:buFontTx/>
        <a:buNone/>
        <a:tabLst/>
        <a:defRPr sz="3250" b="0" i="0" u="none" strike="noStrike" cap="none" spc="0" baseline="0">
          <a:ln>
            <a:noFill/>
          </a:ln>
          <a:solidFill>
            <a:schemeClr val="tx1"/>
          </a:solidFill>
          <a:uFillTx/>
          <a:latin typeface="+mn-lt"/>
          <a:ea typeface="+mn-ea"/>
          <a:cs typeface="+mn-cs"/>
          <a:sym typeface="Arial"/>
        </a:defRPr>
      </a:lvl2pPr>
      <a:lvl3pPr marL="0" marR="0" indent="228600" algn="ctr" defTabSz="412750" rtl="0" eaLnBrk="1" latinLnBrk="0" hangingPunct="1">
        <a:lnSpc>
          <a:spcPct val="100000"/>
        </a:lnSpc>
        <a:spcBef>
          <a:spcPts val="0"/>
        </a:spcBef>
        <a:spcAft>
          <a:spcPts val="0"/>
        </a:spcAft>
        <a:buClrTx/>
        <a:buSzTx/>
        <a:buFontTx/>
        <a:buNone/>
        <a:tabLst/>
        <a:defRPr sz="3250" b="0" i="0" u="none" strike="noStrike" cap="none" spc="0" baseline="0">
          <a:ln>
            <a:noFill/>
          </a:ln>
          <a:solidFill>
            <a:schemeClr val="tx1"/>
          </a:solidFill>
          <a:uFillTx/>
          <a:latin typeface="+mn-lt"/>
          <a:ea typeface="+mn-ea"/>
          <a:cs typeface="+mn-cs"/>
          <a:sym typeface="Arial"/>
        </a:defRPr>
      </a:lvl3pPr>
      <a:lvl4pPr marL="0" marR="0" indent="342900" algn="ctr" defTabSz="412750" rtl="0" eaLnBrk="1" latinLnBrk="0" hangingPunct="1">
        <a:lnSpc>
          <a:spcPct val="100000"/>
        </a:lnSpc>
        <a:spcBef>
          <a:spcPts val="0"/>
        </a:spcBef>
        <a:spcAft>
          <a:spcPts val="0"/>
        </a:spcAft>
        <a:buClrTx/>
        <a:buSzTx/>
        <a:buFontTx/>
        <a:buNone/>
        <a:tabLst/>
        <a:defRPr sz="3250" b="0" i="0" u="none" strike="noStrike" cap="none" spc="0" baseline="0">
          <a:ln>
            <a:noFill/>
          </a:ln>
          <a:solidFill>
            <a:schemeClr val="tx1"/>
          </a:solidFill>
          <a:uFillTx/>
          <a:latin typeface="+mn-lt"/>
          <a:ea typeface="+mn-ea"/>
          <a:cs typeface="+mn-cs"/>
          <a:sym typeface="Arial"/>
        </a:defRPr>
      </a:lvl4pPr>
      <a:lvl5pPr marL="0" marR="0" indent="457200" algn="ctr" defTabSz="412750" rtl="0" eaLnBrk="1" latinLnBrk="0" hangingPunct="1">
        <a:lnSpc>
          <a:spcPct val="100000"/>
        </a:lnSpc>
        <a:spcBef>
          <a:spcPts val="0"/>
        </a:spcBef>
        <a:spcAft>
          <a:spcPts val="0"/>
        </a:spcAft>
        <a:buClrTx/>
        <a:buSzTx/>
        <a:buFontTx/>
        <a:buNone/>
        <a:tabLst/>
        <a:defRPr sz="3250" b="0" i="0" u="none" strike="noStrike" cap="none" spc="0" baseline="0">
          <a:ln>
            <a:noFill/>
          </a:ln>
          <a:solidFill>
            <a:schemeClr val="tx1"/>
          </a:solidFill>
          <a:uFillTx/>
          <a:latin typeface="+mn-lt"/>
          <a:ea typeface="+mn-ea"/>
          <a:cs typeface="+mn-cs"/>
          <a:sym typeface="Arial"/>
        </a:defRPr>
      </a:lvl5pPr>
      <a:lvl6pPr marL="0" marR="0" indent="571500" algn="ctr" defTabSz="412750" rtl="0" eaLnBrk="1" latinLnBrk="0" hangingPunct="1">
        <a:lnSpc>
          <a:spcPct val="100000"/>
        </a:lnSpc>
        <a:spcBef>
          <a:spcPts val="0"/>
        </a:spcBef>
        <a:spcAft>
          <a:spcPts val="0"/>
        </a:spcAft>
        <a:buClrTx/>
        <a:buSzTx/>
        <a:buFontTx/>
        <a:buNone/>
        <a:tabLst/>
        <a:defRPr sz="3250" b="0" i="0" u="none" strike="noStrike" cap="none" spc="0" baseline="0">
          <a:ln>
            <a:noFill/>
          </a:ln>
          <a:solidFill>
            <a:schemeClr val="tx1"/>
          </a:solidFill>
          <a:uFillTx/>
          <a:latin typeface="+mn-lt"/>
          <a:ea typeface="+mn-ea"/>
          <a:cs typeface="+mn-cs"/>
          <a:sym typeface="Arial"/>
        </a:defRPr>
      </a:lvl6pPr>
      <a:lvl7pPr marL="0" marR="0" indent="685800" algn="ctr" defTabSz="412750" rtl="0" eaLnBrk="1" latinLnBrk="0" hangingPunct="1">
        <a:lnSpc>
          <a:spcPct val="100000"/>
        </a:lnSpc>
        <a:spcBef>
          <a:spcPts val="0"/>
        </a:spcBef>
        <a:spcAft>
          <a:spcPts val="0"/>
        </a:spcAft>
        <a:buClrTx/>
        <a:buSzTx/>
        <a:buFontTx/>
        <a:buNone/>
        <a:tabLst/>
        <a:defRPr sz="3250" b="0" i="0" u="none" strike="noStrike" cap="none" spc="0" baseline="0">
          <a:ln>
            <a:noFill/>
          </a:ln>
          <a:solidFill>
            <a:schemeClr val="tx1"/>
          </a:solidFill>
          <a:uFillTx/>
          <a:latin typeface="+mn-lt"/>
          <a:ea typeface="+mn-ea"/>
          <a:cs typeface="+mn-cs"/>
          <a:sym typeface="Arial"/>
        </a:defRPr>
      </a:lvl7pPr>
      <a:lvl8pPr marL="0" marR="0" indent="800100" algn="ctr" defTabSz="412750" rtl="0" eaLnBrk="1" latinLnBrk="0" hangingPunct="1">
        <a:lnSpc>
          <a:spcPct val="100000"/>
        </a:lnSpc>
        <a:spcBef>
          <a:spcPts val="0"/>
        </a:spcBef>
        <a:spcAft>
          <a:spcPts val="0"/>
        </a:spcAft>
        <a:buClrTx/>
        <a:buSzTx/>
        <a:buFontTx/>
        <a:buNone/>
        <a:tabLst/>
        <a:defRPr sz="3250" b="0" i="0" u="none" strike="noStrike" cap="none" spc="0" baseline="0">
          <a:ln>
            <a:noFill/>
          </a:ln>
          <a:solidFill>
            <a:schemeClr val="tx1"/>
          </a:solidFill>
          <a:uFillTx/>
          <a:latin typeface="+mn-lt"/>
          <a:ea typeface="+mn-ea"/>
          <a:cs typeface="+mn-cs"/>
          <a:sym typeface="Arial"/>
        </a:defRPr>
      </a:lvl8pPr>
      <a:lvl9pPr marL="0" marR="0" indent="914400" algn="ctr" defTabSz="412750" rtl="0" eaLnBrk="1" latinLnBrk="0" hangingPunct="1">
        <a:lnSpc>
          <a:spcPct val="100000"/>
        </a:lnSpc>
        <a:spcBef>
          <a:spcPts val="0"/>
        </a:spcBef>
        <a:spcAft>
          <a:spcPts val="0"/>
        </a:spcAft>
        <a:buClrTx/>
        <a:buSzTx/>
        <a:buFontTx/>
        <a:buNone/>
        <a:tabLst/>
        <a:defRPr sz="3250" b="0" i="0" u="none" strike="noStrike" cap="none" spc="0" baseline="0">
          <a:ln>
            <a:noFill/>
          </a:ln>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28" userDrawn="1">
          <p15:clr>
            <a:srgbClr val="F26B43"/>
          </p15:clr>
        </p15:guide>
        <p15:guide id="4" pos="7152" userDrawn="1">
          <p15:clr>
            <a:srgbClr val="F26B43"/>
          </p15:clr>
        </p15:guide>
        <p15:guide id="5" pos="2292" userDrawn="1">
          <p15:clr>
            <a:srgbClr val="F26B43"/>
          </p15:clr>
        </p15:guide>
        <p15:guide id="6" pos="26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793450B0-F22B-DBF0-6F89-68B68177E2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9" y="0"/>
            <a:ext cx="12161520" cy="6858000"/>
          </a:xfrm>
          <a:prstGeom prst="rect">
            <a:avLst/>
          </a:prstGeom>
        </p:spPr>
      </p:pic>
      <p:sp>
        <p:nvSpPr>
          <p:cNvPr id="10" name="Footer Placeholder 4">
            <a:extLst>
              <a:ext uri="{FF2B5EF4-FFF2-40B4-BE49-F238E27FC236}">
                <a16:creationId xmlns:a16="http://schemas.microsoft.com/office/drawing/2014/main" id="{791AD5CC-CBC1-4460-86F3-C2BA0A8BCD9F}"/>
              </a:ext>
            </a:extLst>
          </p:cNvPr>
          <p:cNvSpPr txBox="1">
            <a:spLocks/>
          </p:cNvSpPr>
          <p:nvPr/>
        </p:nvSpPr>
        <p:spPr>
          <a:xfrm>
            <a:off x="10456151" y="6331069"/>
            <a:ext cx="1553697" cy="367393"/>
          </a:xfrm>
          <a:prstGeom prst="rect">
            <a:avLst/>
          </a:prstGeom>
        </p:spPr>
        <p:txBody>
          <a:bodyPr/>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i="1" dirty="0">
                <a:solidFill>
                  <a:srgbClr val="9CD3EB"/>
                </a:solidFill>
                <a:latin typeface="Arial" panose="020B0504020202020204" pitchFamily="34" charset="0"/>
              </a:rPr>
              <a:t>ASRC Federal Proprietary</a:t>
            </a:r>
          </a:p>
        </p:txBody>
      </p:sp>
      <p:sp>
        <p:nvSpPr>
          <p:cNvPr id="5" name="Text Placeholder 13">
            <a:extLst>
              <a:ext uri="{FF2B5EF4-FFF2-40B4-BE49-F238E27FC236}">
                <a16:creationId xmlns:a16="http://schemas.microsoft.com/office/drawing/2014/main" id="{D347CAD1-7F2C-C2C7-0B75-E6F84CE64925}"/>
              </a:ext>
            </a:extLst>
          </p:cNvPr>
          <p:cNvSpPr txBox="1">
            <a:spLocks/>
          </p:cNvSpPr>
          <p:nvPr/>
        </p:nvSpPr>
        <p:spPr>
          <a:xfrm>
            <a:off x="633571" y="3025589"/>
            <a:ext cx="10677803" cy="2482586"/>
          </a:xfrm>
          <a:prstGeom prst="rect">
            <a:avLst/>
          </a:prstGeom>
          <a:effectLst>
            <a:outerShdw blurRad="317500" dist="63500" algn="tl" rotWithShape="0">
              <a:schemeClr val="bg1"/>
            </a:outerShdw>
          </a:effectLst>
        </p:spPr>
        <p:txBody>
          <a:bodyPr bIns="0" anchor="b" anchorCtr="0"/>
          <a:lstStyle>
            <a:lvl1pPr marL="0" marR="0" indent="0" algn="l" defTabSz="825500" latinLnBrk="0">
              <a:lnSpc>
                <a:spcPts val="5060"/>
              </a:lnSpc>
              <a:spcBef>
                <a:spcPts val="5200"/>
              </a:spcBef>
              <a:spcAft>
                <a:spcPts val="0"/>
              </a:spcAft>
              <a:buClrTx/>
              <a:buSzPct val="75000"/>
              <a:buFontTx/>
              <a:buNone/>
              <a:tabLst/>
              <a:defRPr sz="4800" b="1" i="0" u="none" strike="noStrike" cap="none" spc="300" baseline="0">
                <a:ln>
                  <a:noFill/>
                </a:ln>
                <a:solidFill>
                  <a:schemeClr val="tx1"/>
                </a:solidFill>
                <a:uFillTx/>
                <a:latin typeface="Bai Jamjuree" pitchFamily="2" charset="-34"/>
                <a:ea typeface="+mj-ea"/>
                <a:cs typeface="Bai Jamjuree" pitchFamily="2" charset="-34"/>
                <a:sym typeface="Open Sans"/>
              </a:defRPr>
            </a:lvl1pPr>
            <a:lvl2pPr marL="45720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2pPr>
            <a:lvl3pPr marL="108585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3pPr>
            <a:lvl4pPr marL="182848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4pPr>
            <a:lvl5pPr marL="2437973"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5pPr>
            <a:lvl6pPr marL="3382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6pPr>
            <a:lvl7pPr marL="4017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7pPr>
            <a:lvl8pPr marL="4652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8pPr>
            <a:lvl9pPr marL="5287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9pPr>
          </a:lstStyle>
          <a:p>
            <a:pPr hangingPunct="1">
              <a:lnSpc>
                <a:spcPct val="100000"/>
              </a:lnSpc>
              <a:spcBef>
                <a:spcPts val="0"/>
              </a:spcBef>
            </a:pPr>
            <a:r>
              <a:rPr lang="en-US" sz="4000" dirty="0">
                <a:latin typeface="Arial" panose="020B0604020202020204" pitchFamily="34" charset="0"/>
                <a:cs typeface="Arial" panose="020B0604020202020204" pitchFamily="34" charset="0"/>
              </a:rPr>
              <a:t>Urbanization Related Warming: Addressing Social and Economic Aspects in Land Surface Temperature</a:t>
            </a:r>
          </a:p>
        </p:txBody>
      </p:sp>
      <p:sp>
        <p:nvSpPr>
          <p:cNvPr id="6" name="Text Placeholder 13">
            <a:extLst>
              <a:ext uri="{FF2B5EF4-FFF2-40B4-BE49-F238E27FC236}">
                <a16:creationId xmlns:a16="http://schemas.microsoft.com/office/drawing/2014/main" id="{589C934C-429F-0570-1AC2-7AE95B2F9CEE}"/>
              </a:ext>
            </a:extLst>
          </p:cNvPr>
          <p:cNvSpPr txBox="1">
            <a:spLocks/>
          </p:cNvSpPr>
          <p:nvPr/>
        </p:nvSpPr>
        <p:spPr>
          <a:xfrm>
            <a:off x="633571" y="5707211"/>
            <a:ext cx="10677804" cy="665011"/>
          </a:xfrm>
          <a:prstGeom prst="rect">
            <a:avLst/>
          </a:prstGeom>
        </p:spPr>
        <p:txBody>
          <a:bodyPr anchor="t" anchorCtr="0"/>
          <a:lstStyle>
            <a:lvl1pPr marL="0" marR="0" indent="0" algn="l" defTabSz="825500" latinLnBrk="0">
              <a:lnSpc>
                <a:spcPts val="3500"/>
              </a:lnSpc>
              <a:spcBef>
                <a:spcPts val="5200"/>
              </a:spcBef>
              <a:spcAft>
                <a:spcPts val="0"/>
              </a:spcAft>
              <a:buClrTx/>
              <a:buSzPct val="75000"/>
              <a:buFontTx/>
              <a:buNone/>
              <a:tabLst/>
              <a:defRPr sz="3200" b="0" i="0" u="none" strike="noStrike" cap="none" spc="0" baseline="0">
                <a:ln>
                  <a:noFill/>
                </a:ln>
                <a:solidFill>
                  <a:schemeClr val="tx1"/>
                </a:solidFill>
                <a:uFillTx/>
                <a:latin typeface="Bai Jamjuree Medium" pitchFamily="2" charset="-34"/>
                <a:ea typeface="+mj-ea"/>
                <a:cs typeface="Bai Jamjuree Medium" pitchFamily="2" charset="-34"/>
                <a:sym typeface="Open Sans"/>
              </a:defRPr>
            </a:lvl1pPr>
            <a:lvl2pPr marL="45720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2pPr>
            <a:lvl3pPr marL="108585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3pPr>
            <a:lvl4pPr marL="1828480"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4pPr>
            <a:lvl5pPr marL="2437973" marR="0" indent="0" algn="l" defTabSz="825500" latinLnBrk="0">
              <a:lnSpc>
                <a:spcPts val="3580"/>
              </a:lnSpc>
              <a:spcBef>
                <a:spcPts val="5200"/>
              </a:spcBef>
              <a:spcAft>
                <a:spcPts val="0"/>
              </a:spcAft>
              <a:buClrTx/>
              <a:buSzPct val="75000"/>
              <a:buFontTx/>
              <a:buNone/>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5pPr>
            <a:lvl6pPr marL="3382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6pPr>
            <a:lvl7pPr marL="4017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7pPr>
            <a:lvl8pPr marL="4652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8pPr>
            <a:lvl9pPr marL="5287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9pPr>
          </a:lstStyle>
          <a:p>
            <a:pPr hangingPunct="1"/>
            <a:r>
              <a:rPr lang="en-US" sz="1800" b="1" i="1" dirty="0">
                <a:latin typeface="Arial" panose="020B0604020202020204" pitchFamily="34" charset="0"/>
                <a:cs typeface="Arial" panose="020B0604020202020204" pitchFamily="34" charset="0"/>
              </a:rPr>
              <a:t>Hua Shi, AFDS contractor to USGS/EROS</a:t>
            </a:r>
          </a:p>
        </p:txBody>
      </p:sp>
    </p:spTree>
    <p:extLst>
      <p:ext uri="{BB962C8B-B14F-4D97-AF65-F5344CB8AC3E}">
        <p14:creationId xmlns:p14="http://schemas.microsoft.com/office/powerpoint/2010/main" val="21203177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0936" y="762131"/>
            <a:ext cx="1762000" cy="1004676"/>
          </a:xfrm>
        </p:spPr>
        <p:txBody>
          <a:bodyPr/>
          <a:lstStyle/>
          <a:p>
            <a:r>
              <a:rPr lang="en-US" dirty="0">
                <a:solidFill>
                  <a:schemeClr val="accent3"/>
                </a:solidFill>
              </a:rPr>
              <a:t>Study area</a:t>
            </a:r>
          </a:p>
        </p:txBody>
      </p:sp>
      <p:sp>
        <p:nvSpPr>
          <p:cNvPr id="3" name="Slide Number Placeholder 2"/>
          <p:cNvSpPr>
            <a:spLocks noGrp="1"/>
          </p:cNvSpPr>
          <p:nvPr>
            <p:ph type="sldNum" sz="quarter" idx="2"/>
          </p:nvPr>
        </p:nvSpPr>
        <p:spPr/>
        <p:txBody>
          <a:bodyPr/>
          <a:lstStyle/>
          <a:p>
            <a:fld id="{86CB4B4D-7CA3-9044-876B-883B54F8677D}" type="slidenum">
              <a:rPr lang="en-US" smtClean="0"/>
              <a:pPr/>
              <a:t>10</a:t>
            </a:fld>
            <a:endParaRPr lang="en-US" dirty="0"/>
          </a:p>
        </p:txBody>
      </p:sp>
      <p:pic>
        <p:nvPicPr>
          <p:cNvPr id="6" name="Picture 5">
            <a:extLst>
              <a:ext uri="{FF2B5EF4-FFF2-40B4-BE49-F238E27FC236}">
                <a16:creationId xmlns:a16="http://schemas.microsoft.com/office/drawing/2014/main" id="{766DB5AA-6692-C11D-DD76-C72274484C28}"/>
              </a:ext>
            </a:extLst>
          </p:cNvPr>
          <p:cNvPicPr>
            <a:picLocks noChangeAspect="1"/>
          </p:cNvPicPr>
          <p:nvPr/>
        </p:nvPicPr>
        <p:blipFill>
          <a:blip r:embed="rId3"/>
          <a:stretch>
            <a:fillRect/>
          </a:stretch>
        </p:blipFill>
        <p:spPr>
          <a:xfrm>
            <a:off x="2376812" y="115537"/>
            <a:ext cx="9608129" cy="6626926"/>
          </a:xfrm>
          <a:prstGeom prst="rect">
            <a:avLst/>
          </a:prstGeom>
        </p:spPr>
      </p:pic>
      <p:sp>
        <p:nvSpPr>
          <p:cNvPr id="2" name="TextBox 1">
            <a:extLst>
              <a:ext uri="{FF2B5EF4-FFF2-40B4-BE49-F238E27FC236}">
                <a16:creationId xmlns:a16="http://schemas.microsoft.com/office/drawing/2014/main" id="{30F87991-9AAA-B978-29FA-87FCFB3EE6AB}"/>
              </a:ext>
            </a:extLst>
          </p:cNvPr>
          <p:cNvSpPr txBox="1"/>
          <p:nvPr/>
        </p:nvSpPr>
        <p:spPr>
          <a:xfrm>
            <a:off x="276225" y="4118944"/>
            <a:ext cx="2105563" cy="2072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Seattle, WA</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latin typeface="Times New Roman" panose="02020603050405020304" pitchFamily="18" charset="0"/>
                <a:cs typeface="Times New Roman" panose="02020603050405020304" pitchFamily="18" charset="0"/>
              </a:rPr>
              <a:t>Phoenix, AZ</a:t>
            </a:r>
            <a:endParaRPr kumimoji="0" lang="en-US" sz="16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endParaRP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Omaha, NE</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latin typeface="Times New Roman" panose="02020603050405020304" pitchFamily="18" charset="0"/>
                <a:cs typeface="Times New Roman" panose="02020603050405020304" pitchFamily="18" charset="0"/>
              </a:rPr>
              <a:t>Houston, TX</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Chicago, IL</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latin typeface="Times New Roman" panose="02020603050405020304" pitchFamily="18" charset="0"/>
                <a:cs typeface="Times New Roman" panose="02020603050405020304" pitchFamily="18" charset="0"/>
              </a:rPr>
              <a:t>Atlanta, GA</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Pittsburg, PA</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latin typeface="Times New Roman" panose="02020603050405020304" pitchFamily="18" charset="0"/>
                <a:cs typeface="Times New Roman" panose="02020603050405020304" pitchFamily="18" charset="0"/>
              </a:rPr>
              <a:t>Washington DC</a:t>
            </a:r>
            <a:endParaRPr kumimoji="0" lang="en-US" sz="16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1E79E7D3-9D16-BC2D-BAD7-BC2FDE80AB1A}"/>
              </a:ext>
            </a:extLst>
          </p:cNvPr>
          <p:cNvSpPr txBox="1"/>
          <p:nvPr/>
        </p:nvSpPr>
        <p:spPr>
          <a:xfrm>
            <a:off x="341093" y="2095302"/>
            <a:ext cx="1933781"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0"/>
              </a:spcAft>
              <a:buClrTx/>
              <a:buSzTx/>
              <a:buFont typeface="+mj-lt"/>
              <a:buAutoNum type="alphaLcParenR"/>
              <a:tabLst/>
            </a:pPr>
            <a:r>
              <a:rPr kumimoji="0" lang="en-US" sz="1600" b="1" i="0" u="none" strike="noStrike" cap="none" spc="0" normalizeH="0" baseline="0" dirty="0">
                <a:ln>
                  <a:noFill/>
                </a:ln>
                <a:solidFill>
                  <a:schemeClr val="tx1"/>
                </a:solidFill>
                <a:effectLst/>
                <a:uFillTx/>
                <a:latin typeface="Times New Roman" panose="02020603050405020304" pitchFamily="18" charset="0"/>
                <a:cs typeface="Times New Roman" panose="02020603050405020304" pitchFamily="18" charset="0"/>
                <a:sym typeface="Arial"/>
              </a:rPr>
              <a:t>Eight urban centers</a:t>
            </a:r>
          </a:p>
          <a:p>
            <a:pPr marL="342900" marR="0" indent="-342900" algn="l" defTabSz="825500" rtl="0" fontAlgn="auto" latinLnBrk="0" hangingPunct="0">
              <a:lnSpc>
                <a:spcPct val="100000"/>
              </a:lnSpc>
              <a:spcBef>
                <a:spcPts val="0"/>
              </a:spcBef>
              <a:spcAft>
                <a:spcPts val="0"/>
              </a:spcAft>
              <a:buClrTx/>
              <a:buSzTx/>
              <a:buFont typeface="+mj-lt"/>
              <a:buAutoNum type="alphaLcParenR"/>
              <a:tabLst/>
            </a:pPr>
            <a:r>
              <a:rPr kumimoji="0" lang="en-US" sz="1600" b="1" i="0" u="none" strike="noStrike" cap="none" spc="0" normalizeH="0" baseline="0" dirty="0">
                <a:ln>
                  <a:noFill/>
                </a:ln>
                <a:solidFill>
                  <a:schemeClr val="tx1"/>
                </a:solidFill>
                <a:effectLst/>
                <a:uFillTx/>
                <a:latin typeface="Times New Roman" panose="02020603050405020304" pitchFamily="18" charset="0"/>
                <a:cs typeface="Times New Roman" panose="02020603050405020304" pitchFamily="18" charset="0"/>
                <a:sym typeface="Arial"/>
              </a:rPr>
              <a:t>Within seven NCA zones</a:t>
            </a:r>
          </a:p>
          <a:p>
            <a:pPr marL="342900" marR="0" indent="-342900" algn="l" defTabSz="825500" rtl="0" fontAlgn="auto" latinLnBrk="0" hangingPunct="0">
              <a:lnSpc>
                <a:spcPct val="100000"/>
              </a:lnSpc>
              <a:spcBef>
                <a:spcPts val="0"/>
              </a:spcBef>
              <a:spcAft>
                <a:spcPts val="0"/>
              </a:spcAft>
              <a:buClrTx/>
              <a:buSzTx/>
              <a:buFont typeface="+mj-lt"/>
              <a:buAutoNum type="alphaLcParenR"/>
              <a:tabLst/>
            </a:pPr>
            <a:r>
              <a:rPr lang="en-US" sz="1600" b="1" dirty="0">
                <a:solidFill>
                  <a:schemeClr val="tx1"/>
                </a:solidFill>
                <a:latin typeface="Times New Roman" panose="02020603050405020304" pitchFamily="18" charset="0"/>
                <a:cs typeface="Times New Roman" panose="02020603050405020304" pitchFamily="18" charset="0"/>
                <a:sym typeface="Arial"/>
              </a:rPr>
              <a:t>50 urban centers</a:t>
            </a:r>
            <a:endParaRPr kumimoji="0" lang="en-US" sz="1600" b="1" i="0" u="none" strike="noStrike" cap="none" spc="0" normalizeH="0" baseline="0" dirty="0">
              <a:ln>
                <a:noFill/>
              </a:ln>
              <a:solidFill>
                <a:schemeClr val="tx1"/>
              </a:solidFill>
              <a:effectLst/>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50135272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4C27C1-6A82-E444-A5DE-80A2EF5A6BC5}"/>
              </a:ext>
            </a:extLst>
          </p:cNvPr>
          <p:cNvSpPr>
            <a:spLocks noGrp="1"/>
          </p:cNvSpPr>
          <p:nvPr>
            <p:ph type="body" sz="quarter" idx="1"/>
          </p:nvPr>
        </p:nvSpPr>
        <p:spPr/>
        <p:txBody>
          <a:bodyPr/>
          <a:lstStyle/>
          <a:p>
            <a:r>
              <a:rPr lang="en-US" dirty="0"/>
              <a:t>Divider Subtitle</a:t>
            </a:r>
          </a:p>
        </p:txBody>
      </p:sp>
      <p:sp>
        <p:nvSpPr>
          <p:cNvPr id="3" name="Title 2">
            <a:extLst>
              <a:ext uri="{FF2B5EF4-FFF2-40B4-BE49-F238E27FC236}">
                <a16:creationId xmlns:a16="http://schemas.microsoft.com/office/drawing/2014/main" id="{17D1B3E9-CBB6-EA4E-BDA0-320155D76CBB}"/>
              </a:ext>
            </a:extLst>
          </p:cNvPr>
          <p:cNvSpPr>
            <a:spLocks noGrp="1"/>
          </p:cNvSpPr>
          <p:nvPr>
            <p:ph type="title"/>
          </p:nvPr>
        </p:nvSpPr>
        <p:spPr>
          <a:xfrm>
            <a:off x="656030" y="3740887"/>
            <a:ext cx="5257089" cy="889001"/>
          </a:xfrm>
        </p:spPr>
        <p:txBody>
          <a:bodyPr>
            <a:normAutofit/>
          </a:bodyPr>
          <a:lstStyle/>
          <a:p>
            <a:r>
              <a:rPr lang="en-US" sz="3600" dirty="0"/>
              <a:t>Data and Method</a:t>
            </a:r>
          </a:p>
        </p:txBody>
      </p:sp>
      <p:sp>
        <p:nvSpPr>
          <p:cNvPr id="5" name="Content Placeholder 4">
            <a:extLst>
              <a:ext uri="{FF2B5EF4-FFF2-40B4-BE49-F238E27FC236}">
                <a16:creationId xmlns:a16="http://schemas.microsoft.com/office/drawing/2014/main" id="{248F8EE8-A014-D2F5-7914-236CDC39A244}"/>
              </a:ext>
            </a:extLst>
          </p:cNvPr>
          <p:cNvSpPr>
            <a:spLocks noGrp="1"/>
          </p:cNvSpPr>
          <p:nvPr>
            <p:ph sz="quarter" idx="10"/>
          </p:nvPr>
        </p:nvSpPr>
        <p:spPr/>
        <p:txBody>
          <a:bodyPr/>
          <a:lstStyle/>
          <a:p>
            <a:endParaRPr lang="en-US" dirty="0"/>
          </a:p>
        </p:txBody>
      </p:sp>
      <p:pic>
        <p:nvPicPr>
          <p:cNvPr id="8" name="Content Placeholder 11" descr="A picture containing mountain, sky, outdoor, snow&#10;&#10;Description automatically generated">
            <a:extLst>
              <a:ext uri="{FF2B5EF4-FFF2-40B4-BE49-F238E27FC236}">
                <a16:creationId xmlns:a16="http://schemas.microsoft.com/office/drawing/2014/main" id="{4F260AE2-2AAD-A272-E18D-7DB4E43B30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74" t="4265" r="24784" b="2133"/>
          <a:stretch/>
        </p:blipFill>
        <p:spPr>
          <a:xfrm>
            <a:off x="6243291" y="1"/>
            <a:ext cx="5948710" cy="6858000"/>
          </a:xfrm>
          <a:prstGeom prst="rect">
            <a:avLst/>
          </a:prstGeom>
        </p:spPr>
      </p:pic>
      <p:sp>
        <p:nvSpPr>
          <p:cNvPr id="9" name="Rectangle 8">
            <a:extLst>
              <a:ext uri="{FF2B5EF4-FFF2-40B4-BE49-F238E27FC236}">
                <a16:creationId xmlns:a16="http://schemas.microsoft.com/office/drawing/2014/main" id="{5DF10523-71BF-83A5-C02A-B42BD0CFD787}"/>
              </a:ext>
            </a:extLst>
          </p:cNvPr>
          <p:cNvSpPr/>
          <p:nvPr/>
        </p:nvSpPr>
        <p:spPr>
          <a:xfrm>
            <a:off x="6243291" y="0"/>
            <a:ext cx="5948710" cy="6858000"/>
          </a:xfrm>
          <a:prstGeom prst="rect">
            <a:avLst/>
          </a:prstGeom>
          <a:gradFill flip="none" rotWithShape="1">
            <a:gsLst>
              <a:gs pos="0">
                <a:srgbClr val="51879F"/>
              </a:gs>
              <a:gs pos="82000">
                <a:srgbClr val="51879F">
                  <a:alpha val="22000"/>
                </a:srgbClr>
              </a:gs>
              <a:gs pos="13000">
                <a:srgbClr val="51879F"/>
              </a:gs>
            </a:gsLst>
            <a:lin ang="180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Arial"/>
            </a:endParaRPr>
          </a:p>
        </p:txBody>
      </p:sp>
      <p:sp>
        <p:nvSpPr>
          <p:cNvPr id="11" name="Footer Placeholder 4">
            <a:extLst>
              <a:ext uri="{FF2B5EF4-FFF2-40B4-BE49-F238E27FC236}">
                <a16:creationId xmlns:a16="http://schemas.microsoft.com/office/drawing/2014/main" id="{F964CBF3-9AAE-0A91-5351-AC90E35ADEAD}"/>
              </a:ext>
            </a:extLst>
          </p:cNvPr>
          <p:cNvSpPr txBox="1">
            <a:spLocks/>
          </p:cNvSpPr>
          <p:nvPr/>
        </p:nvSpPr>
        <p:spPr>
          <a:xfrm>
            <a:off x="10456151" y="6329716"/>
            <a:ext cx="1617785" cy="440872"/>
          </a:xfrm>
          <a:prstGeom prst="rect">
            <a:avLst/>
          </a:prstGeom>
        </p:spPr>
        <p:txBody>
          <a:bodyPr/>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i="1" dirty="0">
                <a:solidFill>
                  <a:schemeClr val="bg1"/>
                </a:solidFill>
                <a:latin typeface="Arial" panose="020B0504020202020204" pitchFamily="34" charset="0"/>
              </a:rPr>
              <a:t>ASRC Federal Proprietary</a:t>
            </a:r>
          </a:p>
        </p:txBody>
      </p:sp>
    </p:spTree>
    <p:extLst>
      <p:ext uri="{BB962C8B-B14F-4D97-AF65-F5344CB8AC3E}">
        <p14:creationId xmlns:p14="http://schemas.microsoft.com/office/powerpoint/2010/main" val="147618083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accent3"/>
                </a:solidFill>
              </a:rPr>
              <a:t>Data </a:t>
            </a:r>
          </a:p>
        </p:txBody>
      </p:sp>
      <p:sp>
        <p:nvSpPr>
          <p:cNvPr id="3" name="Slide Number Placeholder 2"/>
          <p:cNvSpPr>
            <a:spLocks noGrp="1"/>
          </p:cNvSpPr>
          <p:nvPr>
            <p:ph type="sldNum" sz="quarter" idx="2"/>
          </p:nvPr>
        </p:nvSpPr>
        <p:spPr/>
        <p:txBody>
          <a:bodyPr/>
          <a:lstStyle/>
          <a:p>
            <a:fld id="{86CB4B4D-7CA3-9044-876B-883B54F8677D}" type="slidenum">
              <a:rPr lang="en-US" smtClean="0"/>
              <a:pPr/>
              <a:t>12</a:t>
            </a:fld>
            <a:endParaRPr lang="en-US" dirty="0"/>
          </a:p>
        </p:txBody>
      </p:sp>
      <p:sp>
        <p:nvSpPr>
          <p:cNvPr id="7" name="Text Placeholder 5">
            <a:extLst>
              <a:ext uri="{FF2B5EF4-FFF2-40B4-BE49-F238E27FC236}">
                <a16:creationId xmlns:a16="http://schemas.microsoft.com/office/drawing/2014/main" id="{5D132B12-2041-2847-CFF6-08AEF570D318}"/>
              </a:ext>
            </a:extLst>
          </p:cNvPr>
          <p:cNvSpPr>
            <a:spLocks noGrp="1"/>
          </p:cNvSpPr>
          <p:nvPr>
            <p:ph type="body" sz="quarter" idx="10"/>
          </p:nvPr>
        </p:nvSpPr>
        <p:spPr>
          <a:xfrm>
            <a:off x="411163" y="1684338"/>
            <a:ext cx="11234737" cy="5173662"/>
          </a:xfrm>
        </p:spPr>
        <p:txBody>
          <a:bodyPr vert="horz" lIns="91440" tIns="45720" rIns="91440" bIns="45720" rtlCol="0" anchor="t">
            <a:normAutofit/>
          </a:bodyPr>
          <a:lstStyle/>
          <a:p>
            <a:r>
              <a:rPr lang="en-US" sz="2400" b="1" dirty="0">
                <a:solidFill>
                  <a:schemeClr val="tx1"/>
                </a:solidFill>
              </a:rPr>
              <a:t>Data</a:t>
            </a:r>
            <a:r>
              <a:rPr lang="en-US" sz="2400" dirty="0">
                <a:solidFill>
                  <a:schemeClr val="tx1"/>
                </a:solidFill>
              </a:rPr>
              <a:t> used in the study:</a:t>
            </a:r>
            <a:endParaRPr lang="en-US" sz="2400" b="1" dirty="0">
              <a:solidFill>
                <a:schemeClr val="tx1"/>
              </a:solidFill>
            </a:endParaRPr>
          </a:p>
          <a:p>
            <a:pPr lvl="1"/>
            <a:r>
              <a:rPr lang="en-US" sz="2200" b="1" dirty="0">
                <a:solidFill>
                  <a:schemeClr val="tx1"/>
                </a:solidFill>
              </a:rPr>
              <a:t>Landsat</a:t>
            </a:r>
          </a:p>
          <a:p>
            <a:pPr lvl="2"/>
            <a:r>
              <a:rPr lang="en-US" sz="2000" b="1" dirty="0">
                <a:solidFill>
                  <a:schemeClr val="tx1"/>
                </a:solidFill>
              </a:rPr>
              <a:t> ARD thermal band (1984-2023)</a:t>
            </a:r>
          </a:p>
          <a:p>
            <a:pPr lvl="2"/>
            <a:r>
              <a:rPr lang="en-US" sz="2000" b="1" dirty="0">
                <a:solidFill>
                  <a:schemeClr val="tx1"/>
                </a:solidFill>
              </a:rPr>
              <a:t>QA band (1984-2023)</a:t>
            </a:r>
          </a:p>
          <a:p>
            <a:pPr lvl="1"/>
            <a:r>
              <a:rPr lang="en-US" sz="2200" b="1" dirty="0">
                <a:solidFill>
                  <a:schemeClr val="tx1"/>
                </a:solidFill>
              </a:rPr>
              <a:t>Annual NCLD</a:t>
            </a:r>
          </a:p>
          <a:p>
            <a:pPr lvl="2"/>
            <a:r>
              <a:rPr lang="en-US" sz="2000" b="1" dirty="0">
                <a:solidFill>
                  <a:schemeClr val="tx1"/>
                </a:solidFill>
              </a:rPr>
              <a:t>Annual NLCD urban 4 urban classes (1985-2023)</a:t>
            </a:r>
          </a:p>
          <a:p>
            <a:pPr lvl="2"/>
            <a:r>
              <a:rPr lang="en-US" sz="2000" b="1" dirty="0">
                <a:solidFill>
                  <a:schemeClr val="tx1"/>
                </a:solidFill>
              </a:rPr>
              <a:t>Annal NLCD nonurban classes</a:t>
            </a:r>
          </a:p>
          <a:p>
            <a:pPr lvl="1"/>
            <a:r>
              <a:rPr lang="en-US" sz="2200" b="1" dirty="0">
                <a:solidFill>
                  <a:schemeClr val="tx1"/>
                </a:solidFill>
              </a:rPr>
              <a:t>U.S. census data</a:t>
            </a:r>
          </a:p>
          <a:p>
            <a:pPr lvl="2"/>
            <a:r>
              <a:rPr lang="en-US" sz="2000" b="1" dirty="0">
                <a:solidFill>
                  <a:schemeClr val="tx1"/>
                </a:solidFill>
              </a:rPr>
              <a:t>City limits</a:t>
            </a:r>
          </a:p>
          <a:p>
            <a:pPr lvl="2"/>
            <a:r>
              <a:rPr lang="en-US" sz="2000" b="1" dirty="0">
                <a:solidFill>
                  <a:schemeClr val="tx1"/>
                </a:solidFill>
              </a:rPr>
              <a:t>Median household incomes</a:t>
            </a:r>
          </a:p>
          <a:p>
            <a:pPr lvl="2"/>
            <a:r>
              <a:rPr lang="en-US" sz="2000" b="1" dirty="0">
                <a:solidFill>
                  <a:schemeClr val="tx1"/>
                </a:solidFill>
              </a:rPr>
              <a:t>House value</a:t>
            </a:r>
          </a:p>
          <a:p>
            <a:pPr lvl="2"/>
            <a:r>
              <a:rPr lang="en-US" sz="2000" b="1" dirty="0">
                <a:solidFill>
                  <a:schemeClr val="tx1"/>
                </a:solidFill>
              </a:rPr>
              <a:t>Population density</a:t>
            </a:r>
          </a:p>
          <a:p>
            <a:pPr lvl="1"/>
            <a:r>
              <a:rPr lang="en-US" sz="2200" b="1" dirty="0">
                <a:solidFill>
                  <a:schemeClr val="tx1"/>
                </a:solidFill>
              </a:rPr>
              <a:t>Other</a:t>
            </a:r>
          </a:p>
        </p:txBody>
      </p:sp>
    </p:spTree>
    <p:extLst>
      <p:ext uri="{BB962C8B-B14F-4D97-AF65-F5344CB8AC3E}">
        <p14:creationId xmlns:p14="http://schemas.microsoft.com/office/powerpoint/2010/main" val="195947857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solidFill>
              </a:rPr>
              <a:t>Methods</a:t>
            </a:r>
          </a:p>
        </p:txBody>
      </p:sp>
      <p:sp>
        <p:nvSpPr>
          <p:cNvPr id="3" name="Slide Number Placeholder 2"/>
          <p:cNvSpPr>
            <a:spLocks noGrp="1"/>
          </p:cNvSpPr>
          <p:nvPr>
            <p:ph type="sldNum" sz="quarter" idx="2"/>
          </p:nvPr>
        </p:nvSpPr>
        <p:spPr/>
        <p:txBody>
          <a:bodyPr/>
          <a:lstStyle/>
          <a:p>
            <a:fld id="{86CB4B4D-7CA3-9044-876B-883B54F8677D}" type="slidenum">
              <a:rPr lang="en-US" smtClean="0"/>
              <a:pPr/>
              <a:t>13</a:t>
            </a:fld>
            <a:endParaRPr lang="en-US" dirty="0"/>
          </a:p>
        </p:txBody>
      </p:sp>
      <p:pic>
        <p:nvPicPr>
          <p:cNvPr id="6" name="Picture 5" descr="Diagram&#10;&#10;AI-generated content may be incorrect.">
            <a:extLst>
              <a:ext uri="{FF2B5EF4-FFF2-40B4-BE49-F238E27FC236}">
                <a16:creationId xmlns:a16="http://schemas.microsoft.com/office/drawing/2014/main" id="{11240671-C29D-D19F-DFDD-EA1E21A86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6603" y="181768"/>
            <a:ext cx="8431724" cy="6598741"/>
          </a:xfrm>
          <a:prstGeom prst="rect">
            <a:avLst/>
          </a:prstGeom>
        </p:spPr>
      </p:pic>
      <p:sp>
        <p:nvSpPr>
          <p:cNvPr id="7" name="TextBox 6">
            <a:extLst>
              <a:ext uri="{FF2B5EF4-FFF2-40B4-BE49-F238E27FC236}">
                <a16:creationId xmlns:a16="http://schemas.microsoft.com/office/drawing/2014/main" id="{DA763419-F444-62C5-C3AF-7C962BADCE2F}"/>
              </a:ext>
            </a:extLst>
          </p:cNvPr>
          <p:cNvSpPr txBox="1"/>
          <p:nvPr/>
        </p:nvSpPr>
        <p:spPr>
          <a:xfrm>
            <a:off x="261322" y="1517808"/>
            <a:ext cx="3669875" cy="5027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data mining and processing</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sensitivity analysis of input data, including 1) census units' size (zip code area, tract, and block group) and temporal analysis; 2) Landsat LST</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the statistical trend analysis (the Theil-Sen estimator)</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mean intensity in seven NCA zones from 50 selected urban centers in CONUS  </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comparison of the intensity between the selected representative urban centers with the mean intensity of the NCA zones</a:t>
            </a:r>
          </a:p>
        </p:txBody>
      </p:sp>
    </p:spTree>
    <p:extLst>
      <p:ext uri="{BB962C8B-B14F-4D97-AF65-F5344CB8AC3E}">
        <p14:creationId xmlns:p14="http://schemas.microsoft.com/office/powerpoint/2010/main" val="160429395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5405043-0EEE-47BE-B868-66FA74A45BA8}"/>
              </a:ext>
            </a:extLst>
          </p:cNvPr>
          <p:cNvSpPr>
            <a:spLocks noGrp="1"/>
          </p:cNvSpPr>
          <p:nvPr>
            <p:ph sz="quarter" idx="10"/>
          </p:nvPr>
        </p:nvSpPr>
        <p:spPr>
          <a:xfrm>
            <a:off x="411182" y="1582734"/>
            <a:ext cx="11241881" cy="5193323"/>
          </a:xfrm>
        </p:spPr>
        <p:txBody>
          <a:bodyPr/>
          <a:lstStyle/>
          <a:p>
            <a:r>
              <a:rPr lang="en-US" dirty="0">
                <a:solidFill>
                  <a:schemeClr val="tx1"/>
                </a:solidFill>
              </a:rPr>
              <a:t>1. Quantification of SUHI intensities and variations:</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a:solidFill>
                  <a:schemeClr val="tx1"/>
                </a:solidFill>
              </a:rPr>
              <a:t>2. Statistical models (Theil-Sen estimator and linear regression)</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a:solidFill>
                  <a:schemeClr val="tx1"/>
                </a:solidFill>
              </a:rPr>
              <a:t>3. Sensitivity analysis: </a:t>
            </a:r>
            <a:r>
              <a:rPr lang="en-US" b="0" dirty="0">
                <a:solidFill>
                  <a:schemeClr val="tx1"/>
                </a:solidFill>
              </a:rPr>
              <a:t>size of buffer zone (2 km, 5 km, and 10 km); </a:t>
            </a:r>
          </a:p>
          <a:p>
            <a:r>
              <a:rPr lang="en-US" b="0" dirty="0">
                <a:solidFill>
                  <a:schemeClr val="tx1"/>
                </a:solidFill>
              </a:rPr>
              <a:t>						level of census units (Zip code tabulation area (ZCTA), </a:t>
            </a:r>
          </a:p>
          <a:p>
            <a:r>
              <a:rPr lang="en-US" b="0" dirty="0">
                <a:solidFill>
                  <a:schemeClr val="tx1"/>
                </a:solidFill>
              </a:rPr>
              <a:t>						Census Tract, and Block Group (BG))</a:t>
            </a:r>
          </a:p>
        </p:txBody>
      </p:sp>
      <p:sp>
        <p:nvSpPr>
          <p:cNvPr id="2" name="Title 1"/>
          <p:cNvSpPr>
            <a:spLocks noGrp="1"/>
          </p:cNvSpPr>
          <p:nvPr>
            <p:ph type="title"/>
          </p:nvPr>
        </p:nvSpPr>
        <p:spPr/>
        <p:txBody>
          <a:bodyPr/>
          <a:lstStyle/>
          <a:p>
            <a:r>
              <a:rPr lang="en-US" dirty="0">
                <a:solidFill>
                  <a:schemeClr val="accent3"/>
                </a:solidFill>
              </a:rPr>
              <a:t>Formulars used in research</a:t>
            </a:r>
          </a:p>
        </p:txBody>
      </p:sp>
      <p:sp>
        <p:nvSpPr>
          <p:cNvPr id="3" name="Slide Number Placeholder 2"/>
          <p:cNvSpPr>
            <a:spLocks noGrp="1"/>
          </p:cNvSpPr>
          <p:nvPr>
            <p:ph type="sldNum" sz="quarter" idx="2"/>
          </p:nvPr>
        </p:nvSpPr>
        <p:spPr/>
        <p:txBody>
          <a:bodyPr/>
          <a:lstStyle/>
          <a:p>
            <a:fld id="{86CB4B4D-7CA3-9044-876B-883B54F8677D}" type="slidenum">
              <a:rPr lang="en-US" smtClean="0"/>
              <a:pPr/>
              <a:t>14</a:t>
            </a:fld>
            <a:endParaRPr lang="en-US" dirty="0"/>
          </a:p>
        </p:txBody>
      </p:sp>
      <p:pic>
        <p:nvPicPr>
          <p:cNvPr id="6" name="Picture 5">
            <a:extLst>
              <a:ext uri="{FF2B5EF4-FFF2-40B4-BE49-F238E27FC236}">
                <a16:creationId xmlns:a16="http://schemas.microsoft.com/office/drawing/2014/main" id="{01E57ED2-E8DE-292A-4AD1-20BC729B9456}"/>
              </a:ext>
            </a:extLst>
          </p:cNvPr>
          <p:cNvPicPr>
            <a:picLocks noChangeAspect="1"/>
          </p:cNvPicPr>
          <p:nvPr/>
        </p:nvPicPr>
        <p:blipFill>
          <a:blip r:embed="rId3"/>
          <a:srcRect l="69722" t="79307" r="2203" b="15346"/>
          <a:stretch/>
        </p:blipFill>
        <p:spPr>
          <a:xfrm>
            <a:off x="664112" y="2105340"/>
            <a:ext cx="4200041" cy="607205"/>
          </a:xfrm>
          <a:prstGeom prst="rect">
            <a:avLst/>
          </a:prstGeom>
        </p:spPr>
      </p:pic>
      <p:pic>
        <p:nvPicPr>
          <p:cNvPr id="8" name="Picture 7">
            <a:extLst>
              <a:ext uri="{FF2B5EF4-FFF2-40B4-BE49-F238E27FC236}">
                <a16:creationId xmlns:a16="http://schemas.microsoft.com/office/drawing/2014/main" id="{E8441B5C-D9A3-C3FA-E5A3-2CEE41238DD7}"/>
              </a:ext>
            </a:extLst>
          </p:cNvPr>
          <p:cNvPicPr>
            <a:picLocks noChangeAspect="1"/>
          </p:cNvPicPr>
          <p:nvPr/>
        </p:nvPicPr>
        <p:blipFill>
          <a:blip r:embed="rId4"/>
          <a:srcRect l="37833" t="72735" r="35789" b="20093"/>
          <a:stretch/>
        </p:blipFill>
        <p:spPr>
          <a:xfrm>
            <a:off x="5809014" y="2097235"/>
            <a:ext cx="3998562" cy="724746"/>
          </a:xfrm>
          <a:prstGeom prst="rect">
            <a:avLst/>
          </a:prstGeom>
        </p:spPr>
      </p:pic>
      <p:pic>
        <p:nvPicPr>
          <p:cNvPr id="10" name="Picture 9">
            <a:extLst>
              <a:ext uri="{FF2B5EF4-FFF2-40B4-BE49-F238E27FC236}">
                <a16:creationId xmlns:a16="http://schemas.microsoft.com/office/drawing/2014/main" id="{EE824CFD-AB13-828D-8DC5-1B6D78F331C1}"/>
              </a:ext>
            </a:extLst>
          </p:cNvPr>
          <p:cNvPicPr>
            <a:picLocks noChangeAspect="1"/>
          </p:cNvPicPr>
          <p:nvPr/>
        </p:nvPicPr>
        <p:blipFill>
          <a:blip r:embed="rId5"/>
          <a:srcRect l="35992" t="64444" r="35943" b="27524"/>
          <a:stretch/>
        </p:blipFill>
        <p:spPr>
          <a:xfrm>
            <a:off x="410935" y="2712545"/>
            <a:ext cx="4200041" cy="724746"/>
          </a:xfrm>
          <a:prstGeom prst="rect">
            <a:avLst/>
          </a:prstGeom>
        </p:spPr>
      </p:pic>
      <p:pic>
        <p:nvPicPr>
          <p:cNvPr id="14" name="Picture 13">
            <a:extLst>
              <a:ext uri="{FF2B5EF4-FFF2-40B4-BE49-F238E27FC236}">
                <a16:creationId xmlns:a16="http://schemas.microsoft.com/office/drawing/2014/main" id="{4071DD32-9CB0-D279-84EA-2FA679451C4E}"/>
              </a:ext>
            </a:extLst>
          </p:cNvPr>
          <p:cNvPicPr>
            <a:picLocks noChangeAspect="1"/>
          </p:cNvPicPr>
          <p:nvPr/>
        </p:nvPicPr>
        <p:blipFill>
          <a:blip r:embed="rId6"/>
          <a:srcRect l="54523" t="57776" r="23021" b="32073"/>
          <a:stretch/>
        </p:blipFill>
        <p:spPr>
          <a:xfrm>
            <a:off x="6417201" y="3966546"/>
            <a:ext cx="4082298" cy="1092255"/>
          </a:xfrm>
          <a:prstGeom prst="rect">
            <a:avLst/>
          </a:prstGeom>
        </p:spPr>
      </p:pic>
      <p:pic>
        <p:nvPicPr>
          <p:cNvPr id="15" name="Picture 14">
            <a:extLst>
              <a:ext uri="{FF2B5EF4-FFF2-40B4-BE49-F238E27FC236}">
                <a16:creationId xmlns:a16="http://schemas.microsoft.com/office/drawing/2014/main" id="{ADFCE87F-3B4E-9E1C-DCEE-F2E22E0280E7}"/>
              </a:ext>
            </a:extLst>
          </p:cNvPr>
          <p:cNvPicPr>
            <a:picLocks noChangeAspect="1"/>
          </p:cNvPicPr>
          <p:nvPr/>
        </p:nvPicPr>
        <p:blipFill>
          <a:blip r:embed="rId6"/>
          <a:srcRect l="46140" t="72819" r="20792" b="11429"/>
          <a:stretch/>
        </p:blipFill>
        <p:spPr>
          <a:xfrm>
            <a:off x="1132924" y="3966546"/>
            <a:ext cx="4562535" cy="1286426"/>
          </a:xfrm>
          <a:prstGeom prst="rect">
            <a:avLst/>
          </a:prstGeom>
        </p:spPr>
      </p:pic>
    </p:spTree>
    <p:extLst>
      <p:ext uri="{BB962C8B-B14F-4D97-AF65-F5344CB8AC3E}">
        <p14:creationId xmlns:p14="http://schemas.microsoft.com/office/powerpoint/2010/main" val="393547473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7C8B2B-1F52-4636-AA48-C2ED434EE815}"/>
              </a:ext>
            </a:extLst>
          </p:cNvPr>
          <p:cNvSpPr>
            <a:spLocks noGrp="1"/>
          </p:cNvSpPr>
          <p:nvPr>
            <p:ph type="body" sz="quarter" idx="1"/>
          </p:nvPr>
        </p:nvSpPr>
        <p:spPr/>
        <p:txBody>
          <a:bodyPr/>
          <a:lstStyle/>
          <a:p>
            <a:endParaRPr lang="en-US" dirty="0"/>
          </a:p>
        </p:txBody>
      </p:sp>
      <p:sp>
        <p:nvSpPr>
          <p:cNvPr id="4" name="Title 3">
            <a:extLst>
              <a:ext uri="{FF2B5EF4-FFF2-40B4-BE49-F238E27FC236}">
                <a16:creationId xmlns:a16="http://schemas.microsoft.com/office/drawing/2014/main" id="{19D9B536-7747-428D-A597-A1F66E41F3EC}"/>
              </a:ext>
            </a:extLst>
          </p:cNvPr>
          <p:cNvSpPr>
            <a:spLocks noGrp="1"/>
          </p:cNvSpPr>
          <p:nvPr>
            <p:ph type="title"/>
          </p:nvPr>
        </p:nvSpPr>
        <p:spPr/>
        <p:txBody>
          <a:bodyPr/>
          <a:lstStyle/>
          <a:p>
            <a:r>
              <a:rPr lang="en-US" dirty="0"/>
              <a:t>Results</a:t>
            </a:r>
          </a:p>
        </p:txBody>
      </p:sp>
    </p:spTree>
    <p:extLst>
      <p:ext uri="{BB962C8B-B14F-4D97-AF65-F5344CB8AC3E}">
        <p14:creationId xmlns:p14="http://schemas.microsoft.com/office/powerpoint/2010/main" val="141062633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0936" y="762131"/>
            <a:ext cx="2022298" cy="564257"/>
          </a:xfrm>
        </p:spPr>
        <p:txBody>
          <a:bodyPr/>
          <a:lstStyle/>
          <a:p>
            <a:r>
              <a:rPr lang="en-US" dirty="0">
                <a:solidFill>
                  <a:schemeClr val="accent3"/>
                </a:solidFill>
              </a:rPr>
              <a:t>Results</a:t>
            </a:r>
          </a:p>
        </p:txBody>
      </p:sp>
      <p:sp>
        <p:nvSpPr>
          <p:cNvPr id="3" name="Slide Number Placeholder 2"/>
          <p:cNvSpPr>
            <a:spLocks noGrp="1"/>
          </p:cNvSpPr>
          <p:nvPr>
            <p:ph type="sldNum" sz="quarter" idx="2"/>
          </p:nvPr>
        </p:nvSpPr>
        <p:spPr/>
        <p:txBody>
          <a:bodyPr/>
          <a:lstStyle/>
          <a:p>
            <a:fld id="{86CB4B4D-7CA3-9044-876B-883B54F8677D}" type="slidenum">
              <a:rPr lang="en-US" smtClean="0"/>
              <a:pPr/>
              <a:t>16</a:t>
            </a:fld>
            <a:endParaRPr lang="en-US" dirty="0"/>
          </a:p>
        </p:txBody>
      </p:sp>
      <p:sp>
        <p:nvSpPr>
          <p:cNvPr id="10" name="TextBox 9">
            <a:extLst>
              <a:ext uri="{FF2B5EF4-FFF2-40B4-BE49-F238E27FC236}">
                <a16:creationId xmlns:a16="http://schemas.microsoft.com/office/drawing/2014/main" id="{00BF180A-00BF-810A-7521-F07770714D1D}"/>
              </a:ext>
            </a:extLst>
          </p:cNvPr>
          <p:cNvSpPr txBox="1"/>
          <p:nvPr/>
        </p:nvSpPr>
        <p:spPr>
          <a:xfrm>
            <a:off x="256658" y="2904283"/>
            <a:ext cx="172120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lang="en-US" sz="2000" dirty="0">
                <a:latin typeface="Times New Roman" panose="02020603050405020304" pitchFamily="18" charset="0"/>
                <a:cs typeface="Times New Roman" panose="02020603050405020304" pitchFamily="18" charset="0"/>
              </a:rPr>
              <a:t>Level of census units</a:t>
            </a:r>
          </a:p>
          <a:p>
            <a:pPr marR="0" algn="l" defTabSz="825500" rtl="0" fontAlgn="auto" latinLnBrk="0" hangingPunct="0">
              <a:lnSpc>
                <a:spcPct val="100000"/>
              </a:lnSpc>
              <a:spcBef>
                <a:spcPts val="0"/>
              </a:spcBef>
              <a:spcAft>
                <a:spcPts val="0"/>
              </a:spcAft>
              <a:buClrTx/>
              <a:buSzTx/>
              <a:tabLst/>
            </a:pPr>
            <a:endPar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8E0C7D85-5DB2-AD75-932F-73D321A9F267}"/>
              </a:ext>
            </a:extLst>
          </p:cNvPr>
          <p:cNvPicPr>
            <a:picLocks noChangeAspect="1"/>
          </p:cNvPicPr>
          <p:nvPr/>
        </p:nvPicPr>
        <p:blipFill>
          <a:blip r:embed="rId3"/>
          <a:stretch>
            <a:fillRect/>
          </a:stretch>
        </p:blipFill>
        <p:spPr>
          <a:xfrm>
            <a:off x="1977861" y="294205"/>
            <a:ext cx="9996353" cy="6246078"/>
          </a:xfrm>
          <a:prstGeom prst="rect">
            <a:avLst/>
          </a:prstGeom>
        </p:spPr>
      </p:pic>
    </p:spTree>
    <p:extLst>
      <p:ext uri="{BB962C8B-B14F-4D97-AF65-F5344CB8AC3E}">
        <p14:creationId xmlns:p14="http://schemas.microsoft.com/office/powerpoint/2010/main" val="27079070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0936" y="762131"/>
            <a:ext cx="2022298" cy="564257"/>
          </a:xfrm>
        </p:spPr>
        <p:txBody>
          <a:bodyPr/>
          <a:lstStyle/>
          <a:p>
            <a:r>
              <a:rPr lang="en-US" dirty="0">
                <a:solidFill>
                  <a:schemeClr val="accent3"/>
                </a:solidFill>
              </a:rPr>
              <a:t>Results</a:t>
            </a:r>
          </a:p>
        </p:txBody>
      </p:sp>
      <p:sp>
        <p:nvSpPr>
          <p:cNvPr id="3" name="Slide Number Placeholder 2"/>
          <p:cNvSpPr>
            <a:spLocks noGrp="1"/>
          </p:cNvSpPr>
          <p:nvPr>
            <p:ph type="sldNum" sz="quarter" idx="2"/>
          </p:nvPr>
        </p:nvSpPr>
        <p:spPr/>
        <p:txBody>
          <a:bodyPr/>
          <a:lstStyle/>
          <a:p>
            <a:fld id="{86CB4B4D-7CA3-9044-876B-883B54F8677D}" type="slidenum">
              <a:rPr lang="en-US" smtClean="0"/>
              <a:pPr/>
              <a:t>17</a:t>
            </a:fld>
            <a:endParaRPr lang="en-US" dirty="0"/>
          </a:p>
        </p:txBody>
      </p:sp>
      <p:sp>
        <p:nvSpPr>
          <p:cNvPr id="10" name="TextBox 9">
            <a:extLst>
              <a:ext uri="{FF2B5EF4-FFF2-40B4-BE49-F238E27FC236}">
                <a16:creationId xmlns:a16="http://schemas.microsoft.com/office/drawing/2014/main" id="{00BF180A-00BF-810A-7521-F07770714D1D}"/>
              </a:ext>
            </a:extLst>
          </p:cNvPr>
          <p:cNvSpPr txBox="1"/>
          <p:nvPr/>
        </p:nvSpPr>
        <p:spPr>
          <a:xfrm>
            <a:off x="410936" y="1076645"/>
            <a:ext cx="1721204" cy="4103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lang="en-US" sz="2000" dirty="0">
                <a:latin typeface="Times New Roman" panose="02020603050405020304" pitchFamily="18" charset="0"/>
                <a:cs typeface="Times New Roman" panose="02020603050405020304" pitchFamily="18" charset="0"/>
              </a:rPr>
              <a:t>Land cover trends from 1985-2023</a:t>
            </a:r>
          </a:p>
          <a:p>
            <a:pPr marR="0" algn="l" defTabSz="825500" rtl="0" fontAlgn="auto" latinLnBrk="0" hangingPunct="0">
              <a:lnSpc>
                <a:spcPct val="100000"/>
              </a:lnSpc>
              <a:spcBef>
                <a:spcPts val="0"/>
              </a:spcBef>
              <a:spcAft>
                <a:spcPts val="0"/>
              </a:spcAft>
              <a:buClrTx/>
              <a:buSzTx/>
              <a:tabLst/>
            </a:pPr>
            <a:endParaRPr lang="en-US" sz="2000" dirty="0">
              <a:latin typeface="Times New Roman" panose="02020603050405020304" pitchFamily="18" charset="0"/>
              <a:cs typeface="Times New Roman" panose="02020603050405020304" pitchFamily="18" charset="0"/>
            </a:endParaRPr>
          </a:p>
          <a:p>
            <a:pPr marR="0" algn="l" defTabSz="825500" rtl="0" fontAlgn="auto" latinLnBrk="0" hangingPunct="0">
              <a:lnSpc>
                <a:spcPct val="100000"/>
              </a:lnSpc>
              <a:spcBef>
                <a:spcPts val="0"/>
              </a:spcBef>
              <a:spcAft>
                <a:spcPts val="0"/>
              </a:spcAft>
              <a:buClrTx/>
              <a:buSzTx/>
              <a:tabLst/>
            </a:pPr>
            <a:endParaRPr lang="en-US" sz="2000" dirty="0">
              <a:latin typeface="Times New Roman" panose="02020603050405020304" pitchFamily="18" charset="0"/>
              <a:cs typeface="Times New Roman" panose="02020603050405020304" pitchFamily="18" charset="0"/>
            </a:endParaRPr>
          </a:p>
          <a:p>
            <a:pPr marR="0" algn="l" defTabSz="825500" rtl="0" fontAlgn="auto" latinLnBrk="0" hangingPunct="0">
              <a:lnSpc>
                <a:spcPct val="100000"/>
              </a:lnSpc>
              <a:spcBef>
                <a:spcPts val="0"/>
              </a:spcBef>
              <a:spcAft>
                <a:spcPts val="0"/>
              </a:spcAft>
              <a:buClrTx/>
              <a:buSzTx/>
              <a:tabLst/>
            </a:pPr>
            <a:r>
              <a:rPr lang="en-US" sz="2000" dirty="0">
                <a:latin typeface="Times New Roman" panose="02020603050405020304" pitchFamily="18" charset="0"/>
                <a:cs typeface="Times New Roman" panose="02020603050405020304" pitchFamily="18" charset="0"/>
              </a:rPr>
              <a:t>Urban vs main non-urban class in 8 selected representative urban center with 5 km buffer zone</a:t>
            </a:r>
          </a:p>
          <a:p>
            <a:pPr marR="0" algn="l" defTabSz="825500" rtl="0" fontAlgn="auto" latinLnBrk="0" hangingPunct="0">
              <a:lnSpc>
                <a:spcPct val="100000"/>
              </a:lnSpc>
              <a:spcBef>
                <a:spcPts val="0"/>
              </a:spcBef>
              <a:spcAft>
                <a:spcPts val="0"/>
              </a:spcAft>
              <a:buClrTx/>
              <a:buSzTx/>
              <a:tabLst/>
            </a:pPr>
            <a:endPar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pic>
        <p:nvPicPr>
          <p:cNvPr id="18" name="Picture 17" descr="Chart, line chart&#10;&#10;AI-generated content may be incorrect.">
            <a:extLst>
              <a:ext uri="{FF2B5EF4-FFF2-40B4-BE49-F238E27FC236}">
                <a16:creationId xmlns:a16="http://schemas.microsoft.com/office/drawing/2014/main" id="{96B2BA55-24F8-930E-8D07-DE83C80FA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516" y="185705"/>
            <a:ext cx="8936946" cy="6467760"/>
          </a:xfrm>
          <a:prstGeom prst="rect">
            <a:avLst/>
          </a:prstGeom>
        </p:spPr>
      </p:pic>
    </p:spTree>
    <p:extLst>
      <p:ext uri="{BB962C8B-B14F-4D97-AF65-F5344CB8AC3E}">
        <p14:creationId xmlns:p14="http://schemas.microsoft.com/office/powerpoint/2010/main" val="330095176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0936" y="762131"/>
            <a:ext cx="2022298" cy="564257"/>
          </a:xfrm>
        </p:spPr>
        <p:txBody>
          <a:bodyPr/>
          <a:lstStyle/>
          <a:p>
            <a:r>
              <a:rPr lang="en-US" dirty="0">
                <a:solidFill>
                  <a:schemeClr val="accent3"/>
                </a:solidFill>
              </a:rPr>
              <a:t>Results</a:t>
            </a:r>
          </a:p>
        </p:txBody>
      </p:sp>
      <p:sp>
        <p:nvSpPr>
          <p:cNvPr id="3" name="Slide Number Placeholder 2"/>
          <p:cNvSpPr>
            <a:spLocks noGrp="1"/>
          </p:cNvSpPr>
          <p:nvPr>
            <p:ph type="sldNum" sz="quarter" idx="2"/>
          </p:nvPr>
        </p:nvSpPr>
        <p:spPr/>
        <p:txBody>
          <a:bodyPr/>
          <a:lstStyle/>
          <a:p>
            <a:fld id="{86CB4B4D-7CA3-9044-876B-883B54F8677D}" type="slidenum">
              <a:rPr lang="en-US" smtClean="0"/>
              <a:pPr/>
              <a:t>18</a:t>
            </a:fld>
            <a:endParaRPr lang="en-US" dirty="0"/>
          </a:p>
        </p:txBody>
      </p:sp>
      <p:pic>
        <p:nvPicPr>
          <p:cNvPr id="2" name="Picture 1">
            <a:extLst>
              <a:ext uri="{FF2B5EF4-FFF2-40B4-BE49-F238E27FC236}">
                <a16:creationId xmlns:a16="http://schemas.microsoft.com/office/drawing/2014/main" id="{C5F8409F-C392-AE7E-A586-26F1D49F7505}"/>
              </a:ext>
            </a:extLst>
          </p:cNvPr>
          <p:cNvPicPr>
            <a:picLocks noChangeAspect="1"/>
          </p:cNvPicPr>
          <p:nvPr/>
        </p:nvPicPr>
        <p:blipFill>
          <a:blip r:embed="rId3"/>
          <a:stretch>
            <a:fillRect/>
          </a:stretch>
        </p:blipFill>
        <p:spPr>
          <a:xfrm>
            <a:off x="1975220" y="222110"/>
            <a:ext cx="10015304" cy="6434673"/>
          </a:xfrm>
          <a:prstGeom prst="rect">
            <a:avLst/>
          </a:prstGeom>
        </p:spPr>
      </p:pic>
      <p:pic>
        <p:nvPicPr>
          <p:cNvPr id="4" name="Picture 3">
            <a:extLst>
              <a:ext uri="{FF2B5EF4-FFF2-40B4-BE49-F238E27FC236}">
                <a16:creationId xmlns:a16="http://schemas.microsoft.com/office/drawing/2014/main" id="{BB9E681A-C26A-A2C4-7C63-510F46C257FC}"/>
              </a:ext>
            </a:extLst>
          </p:cNvPr>
          <p:cNvPicPr>
            <a:picLocks noChangeAspect="1"/>
          </p:cNvPicPr>
          <p:nvPr/>
        </p:nvPicPr>
        <p:blipFill>
          <a:blip r:embed="rId4"/>
          <a:stretch>
            <a:fillRect/>
          </a:stretch>
        </p:blipFill>
        <p:spPr>
          <a:xfrm>
            <a:off x="2433234" y="4596606"/>
            <a:ext cx="1353429" cy="2024047"/>
          </a:xfrm>
          <a:prstGeom prst="rect">
            <a:avLst/>
          </a:prstGeom>
        </p:spPr>
      </p:pic>
      <p:sp>
        <p:nvSpPr>
          <p:cNvPr id="10" name="TextBox 9">
            <a:extLst>
              <a:ext uri="{FF2B5EF4-FFF2-40B4-BE49-F238E27FC236}">
                <a16:creationId xmlns:a16="http://schemas.microsoft.com/office/drawing/2014/main" id="{00BF180A-00BF-810A-7521-F07770714D1D}"/>
              </a:ext>
            </a:extLst>
          </p:cNvPr>
          <p:cNvSpPr txBox="1"/>
          <p:nvPr/>
        </p:nvSpPr>
        <p:spPr>
          <a:xfrm>
            <a:off x="240459" y="3652041"/>
            <a:ext cx="2330855"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lang="en-US" sz="2000" dirty="0">
                <a:latin typeface="Times New Roman" panose="02020603050405020304" pitchFamily="18" charset="0"/>
                <a:cs typeface="Times New Roman" panose="02020603050405020304" pitchFamily="18" charset="0"/>
              </a:rPr>
              <a:t>50 major urban centers in CONUS</a:t>
            </a:r>
          </a:p>
          <a:p>
            <a:pPr marR="0" algn="l" defTabSz="825500" rtl="0" fontAlgn="auto" latinLnBrk="0" hangingPunct="0">
              <a:lnSpc>
                <a:spcPct val="100000"/>
              </a:lnSpc>
              <a:spcBef>
                <a:spcPts val="0"/>
              </a:spcBef>
              <a:spcAft>
                <a:spcPts val="0"/>
              </a:spcAft>
              <a:buClrTx/>
              <a:buSzTx/>
              <a:tabLst/>
            </a:pPr>
            <a:r>
              <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SUHI </a:t>
            </a:r>
            <a:r>
              <a:rPr kumimoji="0" lang="en-US" sz="2000" b="0" i="0" u="none" strike="noStrike" cap="none" spc="0" normalizeH="0" baseline="0" dirty="0" err="1">
                <a:ln>
                  <a:noFill/>
                </a:ln>
                <a:solidFill>
                  <a:srgbClr val="000000"/>
                </a:solidFill>
                <a:effectLst/>
                <a:uFillTx/>
                <a:latin typeface="Times New Roman" panose="02020603050405020304" pitchFamily="18" charset="0"/>
                <a:cs typeface="Times New Roman" panose="02020603050405020304" pitchFamily="18" charset="0"/>
                <a:sym typeface="Arial"/>
              </a:rPr>
              <a:t>meanLST</a:t>
            </a:r>
            <a:r>
              <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  average intensity</a:t>
            </a:r>
            <a:endParaRPr lang="en-US" sz="2000" dirty="0">
              <a:latin typeface="Times New Roman" panose="02020603050405020304" pitchFamily="18" charset="0"/>
              <a:cs typeface="Times New Roman" panose="02020603050405020304" pitchFamily="18" charset="0"/>
            </a:endParaRPr>
          </a:p>
          <a:p>
            <a:pPr marR="0" algn="l" defTabSz="825500" rtl="0" fontAlgn="auto" latinLnBrk="0" hangingPunct="0">
              <a:lnSpc>
                <a:spcPct val="100000"/>
              </a:lnSpc>
              <a:spcBef>
                <a:spcPts val="0"/>
              </a:spcBef>
              <a:spcAft>
                <a:spcPts val="0"/>
              </a:spcAft>
              <a:buClrTx/>
              <a:buSzTx/>
              <a:tabLst/>
            </a:pPr>
            <a:r>
              <a:rPr lang="en-US" sz="2000" dirty="0">
                <a:latin typeface="Times New Roman" panose="02020603050405020304" pitchFamily="18" charset="0"/>
                <a:cs typeface="Times New Roman" panose="02020603050405020304" pitchFamily="18" charset="0"/>
              </a:rPr>
              <a:t>From 1985-2023</a:t>
            </a:r>
            <a:r>
              <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 </a:t>
            </a:r>
          </a:p>
        </p:txBody>
      </p:sp>
      <p:sp>
        <p:nvSpPr>
          <p:cNvPr id="6" name="Oval 5">
            <a:extLst>
              <a:ext uri="{FF2B5EF4-FFF2-40B4-BE49-F238E27FC236}">
                <a16:creationId xmlns:a16="http://schemas.microsoft.com/office/drawing/2014/main" id="{181BD780-BFA4-E8D1-91E3-5CDDF0DA0B02}"/>
              </a:ext>
            </a:extLst>
          </p:cNvPr>
          <p:cNvSpPr/>
          <p:nvPr/>
        </p:nvSpPr>
        <p:spPr>
          <a:xfrm>
            <a:off x="3786663" y="4004225"/>
            <a:ext cx="971317" cy="564257"/>
          </a:xfrm>
          <a:prstGeom prst="ellipse">
            <a:avLst/>
          </a:prstGeom>
          <a:noFill/>
          <a:ln w="12700" cap="flat">
            <a:solidFill>
              <a:srgbClr val="00B05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Arial"/>
            </a:endParaRPr>
          </a:p>
        </p:txBody>
      </p:sp>
      <p:sp>
        <p:nvSpPr>
          <p:cNvPr id="7" name="Oval 6">
            <a:extLst>
              <a:ext uri="{FF2B5EF4-FFF2-40B4-BE49-F238E27FC236}">
                <a16:creationId xmlns:a16="http://schemas.microsoft.com/office/drawing/2014/main" id="{C7802AA8-B4F4-B6C1-592B-A91EB00BD625}"/>
              </a:ext>
            </a:extLst>
          </p:cNvPr>
          <p:cNvSpPr/>
          <p:nvPr/>
        </p:nvSpPr>
        <p:spPr>
          <a:xfrm>
            <a:off x="2433234" y="338119"/>
            <a:ext cx="1097797" cy="564257"/>
          </a:xfrm>
          <a:prstGeom prst="ellipse">
            <a:avLst/>
          </a:prstGeom>
          <a:noFill/>
          <a:ln w="12700" cap="flat">
            <a:solidFill>
              <a:srgbClr val="00B05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Arial"/>
            </a:endParaRPr>
          </a:p>
        </p:txBody>
      </p:sp>
      <p:sp>
        <p:nvSpPr>
          <p:cNvPr id="8" name="Oval 7">
            <a:extLst>
              <a:ext uri="{FF2B5EF4-FFF2-40B4-BE49-F238E27FC236}">
                <a16:creationId xmlns:a16="http://schemas.microsoft.com/office/drawing/2014/main" id="{EBD0F84F-867F-56F4-A80A-B14B3EF75E9A}"/>
              </a:ext>
            </a:extLst>
          </p:cNvPr>
          <p:cNvSpPr/>
          <p:nvPr/>
        </p:nvSpPr>
        <p:spPr>
          <a:xfrm>
            <a:off x="6312886" y="2409840"/>
            <a:ext cx="1097797" cy="564257"/>
          </a:xfrm>
          <a:prstGeom prst="ellipse">
            <a:avLst/>
          </a:prstGeom>
          <a:noFill/>
          <a:ln w="12700" cap="flat">
            <a:solidFill>
              <a:srgbClr val="00B05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Arial"/>
            </a:endParaRPr>
          </a:p>
        </p:txBody>
      </p:sp>
      <p:sp>
        <p:nvSpPr>
          <p:cNvPr id="11" name="Oval 10">
            <a:extLst>
              <a:ext uri="{FF2B5EF4-FFF2-40B4-BE49-F238E27FC236}">
                <a16:creationId xmlns:a16="http://schemas.microsoft.com/office/drawing/2014/main" id="{6B25B82C-1FC3-624E-7F67-37ECB2741AC4}"/>
              </a:ext>
            </a:extLst>
          </p:cNvPr>
          <p:cNvSpPr/>
          <p:nvPr/>
        </p:nvSpPr>
        <p:spPr>
          <a:xfrm>
            <a:off x="6961231" y="5196953"/>
            <a:ext cx="1097797" cy="564257"/>
          </a:xfrm>
          <a:prstGeom prst="ellipse">
            <a:avLst/>
          </a:prstGeom>
          <a:noFill/>
          <a:ln w="12700" cap="flat">
            <a:solidFill>
              <a:srgbClr val="00B05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Arial"/>
            </a:endParaRPr>
          </a:p>
        </p:txBody>
      </p:sp>
      <p:sp>
        <p:nvSpPr>
          <p:cNvPr id="12" name="Oval 11">
            <a:extLst>
              <a:ext uri="{FF2B5EF4-FFF2-40B4-BE49-F238E27FC236}">
                <a16:creationId xmlns:a16="http://schemas.microsoft.com/office/drawing/2014/main" id="{B123FF21-E69F-7233-6654-CCACB059D016}"/>
              </a:ext>
            </a:extLst>
          </p:cNvPr>
          <p:cNvSpPr/>
          <p:nvPr/>
        </p:nvSpPr>
        <p:spPr>
          <a:xfrm>
            <a:off x="9081913" y="4140486"/>
            <a:ext cx="1097797" cy="564257"/>
          </a:xfrm>
          <a:prstGeom prst="ellipse">
            <a:avLst/>
          </a:prstGeom>
          <a:noFill/>
          <a:ln w="12700" cap="flat">
            <a:solidFill>
              <a:srgbClr val="00B05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Arial"/>
            </a:endParaRPr>
          </a:p>
        </p:txBody>
      </p:sp>
      <p:sp>
        <p:nvSpPr>
          <p:cNvPr id="13" name="Oval 12">
            <a:extLst>
              <a:ext uri="{FF2B5EF4-FFF2-40B4-BE49-F238E27FC236}">
                <a16:creationId xmlns:a16="http://schemas.microsoft.com/office/drawing/2014/main" id="{0B7AF009-5628-1639-E7CF-3AD3C13B9E2C}"/>
              </a:ext>
            </a:extLst>
          </p:cNvPr>
          <p:cNvSpPr/>
          <p:nvPr/>
        </p:nvSpPr>
        <p:spPr>
          <a:xfrm>
            <a:off x="10241704" y="2650072"/>
            <a:ext cx="1097797" cy="564257"/>
          </a:xfrm>
          <a:prstGeom prst="ellipse">
            <a:avLst/>
          </a:prstGeom>
          <a:noFill/>
          <a:ln w="12700" cap="flat">
            <a:solidFill>
              <a:srgbClr val="00B05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Arial"/>
            </a:endParaRPr>
          </a:p>
        </p:txBody>
      </p:sp>
      <p:sp>
        <p:nvSpPr>
          <p:cNvPr id="14" name="Oval 13">
            <a:extLst>
              <a:ext uri="{FF2B5EF4-FFF2-40B4-BE49-F238E27FC236}">
                <a16:creationId xmlns:a16="http://schemas.microsoft.com/office/drawing/2014/main" id="{8C24236C-4C57-25BB-0CAF-B88BA8F5F15A}"/>
              </a:ext>
            </a:extLst>
          </p:cNvPr>
          <p:cNvSpPr/>
          <p:nvPr/>
        </p:nvSpPr>
        <p:spPr>
          <a:xfrm>
            <a:off x="9386709" y="2353026"/>
            <a:ext cx="1097797" cy="564257"/>
          </a:xfrm>
          <a:prstGeom prst="ellipse">
            <a:avLst/>
          </a:prstGeom>
          <a:noFill/>
          <a:ln w="12700" cap="flat">
            <a:solidFill>
              <a:srgbClr val="00B05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Arial"/>
            </a:endParaRPr>
          </a:p>
        </p:txBody>
      </p:sp>
      <p:sp>
        <p:nvSpPr>
          <p:cNvPr id="15" name="Oval 14">
            <a:extLst>
              <a:ext uri="{FF2B5EF4-FFF2-40B4-BE49-F238E27FC236}">
                <a16:creationId xmlns:a16="http://schemas.microsoft.com/office/drawing/2014/main" id="{0F74CC73-A1DF-850E-68BA-C87093B61AED}"/>
              </a:ext>
            </a:extLst>
          </p:cNvPr>
          <p:cNvSpPr/>
          <p:nvPr/>
        </p:nvSpPr>
        <p:spPr>
          <a:xfrm>
            <a:off x="8330247" y="2303952"/>
            <a:ext cx="1097797" cy="564257"/>
          </a:xfrm>
          <a:prstGeom prst="ellipse">
            <a:avLst/>
          </a:prstGeom>
          <a:noFill/>
          <a:ln w="12700" cap="flat">
            <a:solidFill>
              <a:srgbClr val="00B05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Arial"/>
            </a:endParaRPr>
          </a:p>
        </p:txBody>
      </p:sp>
    </p:spTree>
    <p:extLst>
      <p:ext uri="{BB962C8B-B14F-4D97-AF65-F5344CB8AC3E}">
        <p14:creationId xmlns:p14="http://schemas.microsoft.com/office/powerpoint/2010/main" val="112233998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0936" y="762131"/>
            <a:ext cx="1762000" cy="564257"/>
          </a:xfrm>
        </p:spPr>
        <p:txBody>
          <a:bodyPr/>
          <a:lstStyle/>
          <a:p>
            <a:r>
              <a:rPr lang="en-US" dirty="0">
                <a:solidFill>
                  <a:schemeClr val="accent3"/>
                </a:solidFill>
              </a:rPr>
              <a:t>Results</a:t>
            </a:r>
          </a:p>
        </p:txBody>
      </p:sp>
      <p:sp>
        <p:nvSpPr>
          <p:cNvPr id="3" name="Slide Number Placeholder 2"/>
          <p:cNvSpPr>
            <a:spLocks noGrp="1"/>
          </p:cNvSpPr>
          <p:nvPr>
            <p:ph type="sldNum" sz="quarter" idx="2"/>
          </p:nvPr>
        </p:nvSpPr>
        <p:spPr/>
        <p:txBody>
          <a:bodyPr/>
          <a:lstStyle/>
          <a:p>
            <a:fld id="{86CB4B4D-7CA3-9044-876B-883B54F8677D}" type="slidenum">
              <a:rPr lang="en-US" smtClean="0"/>
              <a:pPr/>
              <a:t>19</a:t>
            </a:fld>
            <a:endParaRPr lang="en-US" dirty="0"/>
          </a:p>
        </p:txBody>
      </p:sp>
      <p:pic>
        <p:nvPicPr>
          <p:cNvPr id="2" name="Picture 1">
            <a:extLst>
              <a:ext uri="{FF2B5EF4-FFF2-40B4-BE49-F238E27FC236}">
                <a16:creationId xmlns:a16="http://schemas.microsoft.com/office/drawing/2014/main" id="{D19EF28A-288E-0D9D-547A-FDE97FCCCA1D}"/>
              </a:ext>
            </a:extLst>
          </p:cNvPr>
          <p:cNvPicPr>
            <a:picLocks noChangeAspect="1"/>
          </p:cNvPicPr>
          <p:nvPr/>
        </p:nvPicPr>
        <p:blipFill>
          <a:blip r:embed="rId3"/>
          <a:stretch>
            <a:fillRect/>
          </a:stretch>
        </p:blipFill>
        <p:spPr>
          <a:xfrm>
            <a:off x="1941594" y="170482"/>
            <a:ext cx="10092841" cy="6488254"/>
          </a:xfrm>
          <a:prstGeom prst="rect">
            <a:avLst/>
          </a:prstGeom>
        </p:spPr>
      </p:pic>
      <p:pic>
        <p:nvPicPr>
          <p:cNvPr id="4" name="Picture 3">
            <a:extLst>
              <a:ext uri="{FF2B5EF4-FFF2-40B4-BE49-F238E27FC236}">
                <a16:creationId xmlns:a16="http://schemas.microsoft.com/office/drawing/2014/main" id="{1A47C3E5-78AA-B610-6752-D90D013B6378}"/>
              </a:ext>
            </a:extLst>
          </p:cNvPr>
          <p:cNvPicPr>
            <a:picLocks noChangeAspect="1"/>
          </p:cNvPicPr>
          <p:nvPr/>
        </p:nvPicPr>
        <p:blipFill>
          <a:blip r:embed="rId4"/>
          <a:stretch>
            <a:fillRect/>
          </a:stretch>
        </p:blipFill>
        <p:spPr>
          <a:xfrm>
            <a:off x="2544461" y="4665219"/>
            <a:ext cx="1182727" cy="1774090"/>
          </a:xfrm>
          <a:prstGeom prst="rect">
            <a:avLst/>
          </a:prstGeom>
        </p:spPr>
      </p:pic>
      <p:sp>
        <p:nvSpPr>
          <p:cNvPr id="7" name="Oval 6">
            <a:extLst>
              <a:ext uri="{FF2B5EF4-FFF2-40B4-BE49-F238E27FC236}">
                <a16:creationId xmlns:a16="http://schemas.microsoft.com/office/drawing/2014/main" id="{98F9DFE2-857A-6D04-9C58-A043226CB4A8}"/>
              </a:ext>
            </a:extLst>
          </p:cNvPr>
          <p:cNvSpPr/>
          <p:nvPr/>
        </p:nvSpPr>
        <p:spPr>
          <a:xfrm>
            <a:off x="3786663" y="4004225"/>
            <a:ext cx="971317" cy="564257"/>
          </a:xfrm>
          <a:prstGeom prst="ellipse">
            <a:avLst/>
          </a:prstGeom>
          <a:noFill/>
          <a:ln w="12700" cap="flat">
            <a:solidFill>
              <a:srgbClr val="00B05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Arial"/>
            </a:endParaRPr>
          </a:p>
        </p:txBody>
      </p:sp>
      <p:sp>
        <p:nvSpPr>
          <p:cNvPr id="8" name="Oval 7">
            <a:extLst>
              <a:ext uri="{FF2B5EF4-FFF2-40B4-BE49-F238E27FC236}">
                <a16:creationId xmlns:a16="http://schemas.microsoft.com/office/drawing/2014/main" id="{5D579E94-06C3-AD14-F07F-C8CB7C274241}"/>
              </a:ext>
            </a:extLst>
          </p:cNvPr>
          <p:cNvSpPr/>
          <p:nvPr/>
        </p:nvSpPr>
        <p:spPr>
          <a:xfrm>
            <a:off x="2433234" y="338119"/>
            <a:ext cx="1097797" cy="564257"/>
          </a:xfrm>
          <a:prstGeom prst="ellipse">
            <a:avLst/>
          </a:prstGeom>
          <a:noFill/>
          <a:ln w="12700" cap="flat">
            <a:solidFill>
              <a:srgbClr val="00B05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Arial"/>
            </a:endParaRPr>
          </a:p>
        </p:txBody>
      </p:sp>
      <p:sp>
        <p:nvSpPr>
          <p:cNvPr id="9" name="Oval 8">
            <a:extLst>
              <a:ext uri="{FF2B5EF4-FFF2-40B4-BE49-F238E27FC236}">
                <a16:creationId xmlns:a16="http://schemas.microsoft.com/office/drawing/2014/main" id="{1DB2962C-3C2B-E789-11E7-74F0D56301C2}"/>
              </a:ext>
            </a:extLst>
          </p:cNvPr>
          <p:cNvSpPr/>
          <p:nvPr/>
        </p:nvSpPr>
        <p:spPr>
          <a:xfrm>
            <a:off x="6312886" y="2409840"/>
            <a:ext cx="1097797" cy="564257"/>
          </a:xfrm>
          <a:prstGeom prst="ellipse">
            <a:avLst/>
          </a:prstGeom>
          <a:noFill/>
          <a:ln w="12700" cap="flat">
            <a:solidFill>
              <a:srgbClr val="00B05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Arial"/>
            </a:endParaRPr>
          </a:p>
        </p:txBody>
      </p:sp>
      <p:sp>
        <p:nvSpPr>
          <p:cNvPr id="10" name="Oval 9">
            <a:extLst>
              <a:ext uri="{FF2B5EF4-FFF2-40B4-BE49-F238E27FC236}">
                <a16:creationId xmlns:a16="http://schemas.microsoft.com/office/drawing/2014/main" id="{50ED496A-96D7-87DB-069A-BFF7B3CB8F06}"/>
              </a:ext>
            </a:extLst>
          </p:cNvPr>
          <p:cNvSpPr/>
          <p:nvPr/>
        </p:nvSpPr>
        <p:spPr>
          <a:xfrm>
            <a:off x="6961231" y="5196953"/>
            <a:ext cx="1097797" cy="564257"/>
          </a:xfrm>
          <a:prstGeom prst="ellipse">
            <a:avLst/>
          </a:prstGeom>
          <a:noFill/>
          <a:ln w="12700" cap="flat">
            <a:solidFill>
              <a:srgbClr val="00B05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Arial"/>
            </a:endParaRPr>
          </a:p>
        </p:txBody>
      </p:sp>
      <p:sp>
        <p:nvSpPr>
          <p:cNvPr id="11" name="Oval 10">
            <a:extLst>
              <a:ext uri="{FF2B5EF4-FFF2-40B4-BE49-F238E27FC236}">
                <a16:creationId xmlns:a16="http://schemas.microsoft.com/office/drawing/2014/main" id="{DB2A8953-497D-52F1-01E4-48FC3E638B95}"/>
              </a:ext>
            </a:extLst>
          </p:cNvPr>
          <p:cNvSpPr/>
          <p:nvPr/>
        </p:nvSpPr>
        <p:spPr>
          <a:xfrm>
            <a:off x="9081913" y="4140486"/>
            <a:ext cx="1097797" cy="564257"/>
          </a:xfrm>
          <a:prstGeom prst="ellipse">
            <a:avLst/>
          </a:prstGeom>
          <a:noFill/>
          <a:ln w="12700" cap="flat">
            <a:solidFill>
              <a:srgbClr val="00B05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Arial"/>
            </a:endParaRPr>
          </a:p>
        </p:txBody>
      </p:sp>
      <p:sp>
        <p:nvSpPr>
          <p:cNvPr id="12" name="Oval 11">
            <a:extLst>
              <a:ext uri="{FF2B5EF4-FFF2-40B4-BE49-F238E27FC236}">
                <a16:creationId xmlns:a16="http://schemas.microsoft.com/office/drawing/2014/main" id="{B5421AA6-0C2B-A82A-4029-A1EC8A1BA80B}"/>
              </a:ext>
            </a:extLst>
          </p:cNvPr>
          <p:cNvSpPr/>
          <p:nvPr/>
        </p:nvSpPr>
        <p:spPr>
          <a:xfrm>
            <a:off x="10241704" y="2650072"/>
            <a:ext cx="1097797" cy="564257"/>
          </a:xfrm>
          <a:prstGeom prst="ellipse">
            <a:avLst/>
          </a:prstGeom>
          <a:noFill/>
          <a:ln w="12700" cap="flat">
            <a:solidFill>
              <a:srgbClr val="00B05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Arial"/>
            </a:endParaRPr>
          </a:p>
        </p:txBody>
      </p:sp>
      <p:sp>
        <p:nvSpPr>
          <p:cNvPr id="13" name="Oval 12">
            <a:extLst>
              <a:ext uri="{FF2B5EF4-FFF2-40B4-BE49-F238E27FC236}">
                <a16:creationId xmlns:a16="http://schemas.microsoft.com/office/drawing/2014/main" id="{2C5FFFE4-8B50-D166-A95D-71935ABAEF31}"/>
              </a:ext>
            </a:extLst>
          </p:cNvPr>
          <p:cNvSpPr/>
          <p:nvPr/>
        </p:nvSpPr>
        <p:spPr>
          <a:xfrm>
            <a:off x="9386709" y="2353026"/>
            <a:ext cx="1097797" cy="564257"/>
          </a:xfrm>
          <a:prstGeom prst="ellipse">
            <a:avLst/>
          </a:prstGeom>
          <a:noFill/>
          <a:ln w="12700" cap="flat">
            <a:solidFill>
              <a:srgbClr val="00B05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Arial"/>
            </a:endParaRPr>
          </a:p>
        </p:txBody>
      </p:sp>
      <p:sp>
        <p:nvSpPr>
          <p:cNvPr id="14" name="Oval 13">
            <a:extLst>
              <a:ext uri="{FF2B5EF4-FFF2-40B4-BE49-F238E27FC236}">
                <a16:creationId xmlns:a16="http://schemas.microsoft.com/office/drawing/2014/main" id="{F8BEBE66-6142-F04B-AF35-E0E81C900518}"/>
              </a:ext>
            </a:extLst>
          </p:cNvPr>
          <p:cNvSpPr/>
          <p:nvPr/>
        </p:nvSpPr>
        <p:spPr>
          <a:xfrm>
            <a:off x="8330247" y="2303952"/>
            <a:ext cx="1097797" cy="564257"/>
          </a:xfrm>
          <a:prstGeom prst="ellipse">
            <a:avLst/>
          </a:prstGeom>
          <a:noFill/>
          <a:ln w="12700" cap="flat">
            <a:solidFill>
              <a:srgbClr val="00B05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Arial"/>
            </a:endParaRPr>
          </a:p>
        </p:txBody>
      </p:sp>
      <p:sp>
        <p:nvSpPr>
          <p:cNvPr id="15" name="TextBox 14">
            <a:extLst>
              <a:ext uri="{FF2B5EF4-FFF2-40B4-BE49-F238E27FC236}">
                <a16:creationId xmlns:a16="http://schemas.microsoft.com/office/drawing/2014/main" id="{520E570A-86F8-31AD-F88F-8EC66C542E38}"/>
              </a:ext>
            </a:extLst>
          </p:cNvPr>
          <p:cNvSpPr txBox="1"/>
          <p:nvPr/>
        </p:nvSpPr>
        <p:spPr>
          <a:xfrm>
            <a:off x="240459" y="3498153"/>
            <a:ext cx="2330855"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lang="en-US" sz="2000" dirty="0">
                <a:latin typeface="Times New Roman" panose="02020603050405020304" pitchFamily="18" charset="0"/>
                <a:cs typeface="Times New Roman" panose="02020603050405020304" pitchFamily="18" charset="0"/>
              </a:rPr>
              <a:t>50 major urban centers in CONUS</a:t>
            </a:r>
          </a:p>
          <a:p>
            <a:pPr marR="0" algn="l" defTabSz="825500" rtl="0" fontAlgn="auto" latinLnBrk="0" hangingPunct="0">
              <a:lnSpc>
                <a:spcPct val="100000"/>
              </a:lnSpc>
              <a:spcBef>
                <a:spcPts val="0"/>
              </a:spcBef>
              <a:spcAft>
                <a:spcPts val="0"/>
              </a:spcAft>
              <a:buClrTx/>
              <a:buSzTx/>
              <a:tabLst/>
            </a:pPr>
            <a:r>
              <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SUHI </a:t>
            </a:r>
            <a:r>
              <a:rPr kumimoji="0" lang="en-US" sz="2000" b="0" i="0" u="none" strike="noStrike" cap="none" spc="0" normalizeH="0" baseline="0" dirty="0" err="1">
                <a:ln>
                  <a:noFill/>
                </a:ln>
                <a:solidFill>
                  <a:srgbClr val="000000"/>
                </a:solidFill>
                <a:effectLst/>
                <a:uFillTx/>
                <a:latin typeface="Times New Roman" panose="02020603050405020304" pitchFamily="18" charset="0"/>
                <a:cs typeface="Times New Roman" panose="02020603050405020304" pitchFamily="18" charset="0"/>
                <a:sym typeface="Arial"/>
              </a:rPr>
              <a:t>meanlst</a:t>
            </a:r>
            <a:r>
              <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 intensity trends analysis (slope)</a:t>
            </a:r>
            <a:endParaRPr lang="en-US" sz="2000" dirty="0">
              <a:latin typeface="Times New Roman" panose="02020603050405020304" pitchFamily="18" charset="0"/>
              <a:cs typeface="Times New Roman" panose="02020603050405020304" pitchFamily="18" charset="0"/>
            </a:endParaRPr>
          </a:p>
          <a:p>
            <a:pPr marR="0" algn="l" defTabSz="825500" rtl="0" fontAlgn="auto" latinLnBrk="0" hangingPunct="0">
              <a:lnSpc>
                <a:spcPct val="100000"/>
              </a:lnSpc>
              <a:spcBef>
                <a:spcPts val="0"/>
              </a:spcBef>
              <a:spcAft>
                <a:spcPts val="0"/>
              </a:spcAft>
              <a:buClrTx/>
              <a:buSzTx/>
              <a:tabLst/>
            </a:pPr>
            <a:r>
              <a:rPr lang="en-US" sz="2000" dirty="0">
                <a:latin typeface="Times New Roman" panose="02020603050405020304" pitchFamily="18" charset="0"/>
                <a:cs typeface="Times New Roman" panose="02020603050405020304" pitchFamily="18" charset="0"/>
              </a:rPr>
              <a:t>1985-20223</a:t>
            </a:r>
            <a:r>
              <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 </a:t>
            </a:r>
          </a:p>
        </p:txBody>
      </p:sp>
    </p:spTree>
    <p:extLst>
      <p:ext uri="{BB962C8B-B14F-4D97-AF65-F5344CB8AC3E}">
        <p14:creationId xmlns:p14="http://schemas.microsoft.com/office/powerpoint/2010/main" val="275134594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777B28C4-7D17-F142-9188-8C240836705E}"/>
              </a:ext>
            </a:extLst>
          </p:cNvPr>
          <p:cNvPicPr>
            <a:picLocks noGrp="1" noChangeAspect="1"/>
          </p:cNvPicPr>
          <p:nvPr>
            <p:ph type="pic" idx="13"/>
          </p:nvPr>
        </p:nvPicPr>
        <p:blipFill>
          <a:blip r:embed="rId3" cstate="email">
            <a:extLst>
              <a:ext uri="{28A0092B-C50C-407E-A947-70E740481C1C}">
                <a14:useLocalDpi xmlns:a14="http://schemas.microsoft.com/office/drawing/2010/main"/>
              </a:ext>
            </a:extLst>
          </a:blip>
          <a:srcRect/>
          <a:stretch>
            <a:fillRect/>
          </a:stretch>
        </p:blipFill>
        <p:spPr>
          <a:xfrm>
            <a:off x="-5199" y="-1202"/>
            <a:ext cx="6106399" cy="6860404"/>
          </a:xfrm>
        </p:spPr>
      </p:pic>
      <p:grpSp>
        <p:nvGrpSpPr>
          <p:cNvPr id="4" name="Group 3">
            <a:extLst>
              <a:ext uri="{FF2B5EF4-FFF2-40B4-BE49-F238E27FC236}">
                <a16:creationId xmlns:a16="http://schemas.microsoft.com/office/drawing/2014/main" id="{AE207309-657C-4137-B72B-31AE75B62001}"/>
              </a:ext>
            </a:extLst>
          </p:cNvPr>
          <p:cNvGrpSpPr/>
          <p:nvPr/>
        </p:nvGrpSpPr>
        <p:grpSpPr>
          <a:xfrm>
            <a:off x="-5200" y="0"/>
            <a:ext cx="6106399" cy="6858000"/>
            <a:chOff x="-5200" y="0"/>
            <a:chExt cx="6106399" cy="6858000"/>
          </a:xfrm>
        </p:grpSpPr>
        <p:sp>
          <p:nvSpPr>
            <p:cNvPr id="2" name="Rectangle 1">
              <a:extLst>
                <a:ext uri="{FF2B5EF4-FFF2-40B4-BE49-F238E27FC236}">
                  <a16:creationId xmlns:a16="http://schemas.microsoft.com/office/drawing/2014/main" id="{2E0AC6E2-5663-0D49-925C-5BF21FA05468}"/>
                </a:ext>
              </a:extLst>
            </p:cNvPr>
            <p:cNvSpPr/>
            <p:nvPr/>
          </p:nvSpPr>
          <p:spPr>
            <a:xfrm>
              <a:off x="-5200" y="0"/>
              <a:ext cx="6106399" cy="2152793"/>
            </a:xfrm>
            <a:prstGeom prst="rect">
              <a:avLst/>
            </a:prstGeom>
            <a:solidFill>
              <a:srgbClr val="BF0D77">
                <a:alpha val="89804"/>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endParaRPr lang="en-US" sz="1600" dirty="0">
                <a:solidFill>
                  <a:srgbClr val="FFFFFF"/>
                </a:solidFill>
              </a:endParaRPr>
            </a:p>
          </p:txBody>
        </p:sp>
        <p:sp>
          <p:nvSpPr>
            <p:cNvPr id="3" name="Rectangle 2">
              <a:extLst>
                <a:ext uri="{FF2B5EF4-FFF2-40B4-BE49-F238E27FC236}">
                  <a16:creationId xmlns:a16="http://schemas.microsoft.com/office/drawing/2014/main" id="{AB900DA6-3DDC-FD4F-8779-B6B84AB579E2}"/>
                </a:ext>
              </a:extLst>
            </p:cNvPr>
            <p:cNvSpPr/>
            <p:nvPr/>
          </p:nvSpPr>
          <p:spPr>
            <a:xfrm>
              <a:off x="-5199" y="6560483"/>
              <a:ext cx="6101199" cy="297517"/>
            </a:xfrm>
            <a:prstGeom prst="rect">
              <a:avLst/>
            </a:prstGeom>
            <a:solidFill>
              <a:srgbClr val="BF0D77">
                <a:alpha val="9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endParaRPr lang="en-US" sz="1600" dirty="0">
                <a:solidFill>
                  <a:srgbClr val="FFFFFF"/>
                </a:solidFill>
              </a:endParaRPr>
            </a:p>
          </p:txBody>
        </p:sp>
      </p:grpSp>
      <p:sp>
        <p:nvSpPr>
          <p:cNvPr id="19" name="TextBox 18">
            <a:extLst>
              <a:ext uri="{FF2B5EF4-FFF2-40B4-BE49-F238E27FC236}">
                <a16:creationId xmlns:a16="http://schemas.microsoft.com/office/drawing/2014/main" id="{23BC3C28-EDB8-9E43-B6B4-E92AEBA2107F}"/>
              </a:ext>
            </a:extLst>
          </p:cNvPr>
          <p:cNvSpPr txBox="1">
            <a:spLocks noChangeArrowheads="1"/>
          </p:cNvSpPr>
          <p:nvPr/>
        </p:nvSpPr>
        <p:spPr bwMode="auto">
          <a:xfrm>
            <a:off x="7045716" y="703973"/>
            <a:ext cx="4947620" cy="3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3600">
                <a:solidFill>
                  <a:schemeClr val="tx1"/>
                </a:solidFill>
                <a:latin typeface="Lato Light" panose="020F0502020204030203" pitchFamily="34" charset="0"/>
                <a:ea typeface="ＭＳ Ｐゴシック" panose="020B0600070205080204" pitchFamily="34" charset="-128"/>
              </a:defRPr>
            </a:lvl1pPr>
            <a:lvl2pPr marL="742950" indent="-285750">
              <a:defRPr sz="3600">
                <a:solidFill>
                  <a:schemeClr val="tx1"/>
                </a:solidFill>
                <a:latin typeface="Lato Light" panose="020F0502020204030203" pitchFamily="34" charset="0"/>
                <a:ea typeface="ＭＳ Ｐゴシック" panose="020B0600070205080204" pitchFamily="34" charset="-128"/>
              </a:defRPr>
            </a:lvl2pPr>
            <a:lvl3pPr marL="1143000" indent="-228600">
              <a:defRPr sz="3600">
                <a:solidFill>
                  <a:schemeClr val="tx1"/>
                </a:solidFill>
                <a:latin typeface="Lato Light" panose="020F0502020204030203" pitchFamily="34" charset="0"/>
                <a:ea typeface="ＭＳ Ｐゴシック" panose="020B0600070205080204" pitchFamily="34" charset="-128"/>
              </a:defRPr>
            </a:lvl3pPr>
            <a:lvl4pPr marL="1600200" indent="-228600">
              <a:defRPr sz="3600">
                <a:solidFill>
                  <a:schemeClr val="tx1"/>
                </a:solidFill>
                <a:latin typeface="Lato Light" panose="020F0502020204030203" pitchFamily="34" charset="0"/>
                <a:ea typeface="ＭＳ Ｐゴシック" panose="020B0600070205080204" pitchFamily="34" charset="-128"/>
              </a:defRPr>
            </a:lvl4pPr>
            <a:lvl5pPr marL="2057400" indent="-228600">
              <a:defRPr sz="3600">
                <a:solidFill>
                  <a:schemeClr val="tx1"/>
                </a:solidFill>
                <a:latin typeface="Lato Light" panose="020F0502020204030203" pitchFamily="34" charset="0"/>
                <a:ea typeface="ＭＳ Ｐゴシック"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9pPr>
          </a:lstStyle>
          <a:p>
            <a:pPr algn="l"/>
            <a:r>
              <a:rPr lang="en-US" altLang="en-US" sz="1600" b="1" dirty="0">
                <a:solidFill>
                  <a:srgbClr val="333333"/>
                </a:solidFill>
                <a:latin typeface="Arial" panose="020B0604020202020204" pitchFamily="34" charset="0"/>
                <a:cs typeface="Arial" panose="020B0604020202020204" pitchFamily="34" charset="0"/>
              </a:rPr>
              <a:t>Background  </a:t>
            </a:r>
          </a:p>
        </p:txBody>
      </p:sp>
      <p:sp>
        <p:nvSpPr>
          <p:cNvPr id="21" name="TextBox 20">
            <a:extLst>
              <a:ext uri="{FF2B5EF4-FFF2-40B4-BE49-F238E27FC236}">
                <a16:creationId xmlns:a16="http://schemas.microsoft.com/office/drawing/2014/main" id="{31F77192-FD84-9E45-9EF9-B4D68A0E8090}"/>
              </a:ext>
            </a:extLst>
          </p:cNvPr>
          <p:cNvSpPr txBox="1">
            <a:spLocks noChangeArrowheads="1"/>
          </p:cNvSpPr>
          <p:nvPr/>
        </p:nvSpPr>
        <p:spPr bwMode="auto">
          <a:xfrm>
            <a:off x="7045716" y="1557277"/>
            <a:ext cx="4947620" cy="346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3600">
                <a:solidFill>
                  <a:schemeClr val="tx1"/>
                </a:solidFill>
                <a:latin typeface="Lato Light" panose="020F0502020204030203" pitchFamily="34" charset="0"/>
                <a:ea typeface="ＭＳ Ｐゴシック" panose="020B0600070205080204" pitchFamily="34" charset="-128"/>
              </a:defRPr>
            </a:lvl1pPr>
            <a:lvl2pPr marL="742950" indent="-285750">
              <a:defRPr sz="3600">
                <a:solidFill>
                  <a:schemeClr val="tx1"/>
                </a:solidFill>
                <a:latin typeface="Lato Light" panose="020F0502020204030203" pitchFamily="34" charset="0"/>
                <a:ea typeface="ＭＳ Ｐゴシック" panose="020B0600070205080204" pitchFamily="34" charset="-128"/>
              </a:defRPr>
            </a:lvl2pPr>
            <a:lvl3pPr marL="1143000" indent="-228600">
              <a:defRPr sz="3600">
                <a:solidFill>
                  <a:schemeClr val="tx1"/>
                </a:solidFill>
                <a:latin typeface="Lato Light" panose="020F0502020204030203" pitchFamily="34" charset="0"/>
                <a:ea typeface="ＭＳ Ｐゴシック" panose="020B0600070205080204" pitchFamily="34" charset="-128"/>
              </a:defRPr>
            </a:lvl3pPr>
            <a:lvl4pPr marL="1600200" indent="-228600">
              <a:defRPr sz="3600">
                <a:solidFill>
                  <a:schemeClr val="tx1"/>
                </a:solidFill>
                <a:latin typeface="Lato Light" panose="020F0502020204030203" pitchFamily="34" charset="0"/>
                <a:ea typeface="ＭＳ Ｐゴシック" panose="020B0600070205080204" pitchFamily="34" charset="-128"/>
              </a:defRPr>
            </a:lvl4pPr>
            <a:lvl5pPr marL="2057400" indent="-228600">
              <a:defRPr sz="3600">
                <a:solidFill>
                  <a:schemeClr val="tx1"/>
                </a:solidFill>
                <a:latin typeface="Lato Light" panose="020F0502020204030203" pitchFamily="34" charset="0"/>
                <a:ea typeface="ＭＳ Ｐゴシック"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9pPr>
          </a:lstStyle>
          <a:p>
            <a:pPr algn="l"/>
            <a:r>
              <a:rPr lang="en-US" altLang="en-US" sz="1600" b="1" dirty="0">
                <a:solidFill>
                  <a:srgbClr val="333333"/>
                </a:solidFill>
                <a:latin typeface="Arial" panose="020B0604020202020204" pitchFamily="34" charset="0"/>
                <a:cs typeface="Arial" panose="020B0604020202020204" pitchFamily="34" charset="0"/>
              </a:rPr>
              <a:t>Objective</a:t>
            </a:r>
          </a:p>
        </p:txBody>
      </p:sp>
      <p:sp>
        <p:nvSpPr>
          <p:cNvPr id="23" name="TextBox 22">
            <a:extLst>
              <a:ext uri="{FF2B5EF4-FFF2-40B4-BE49-F238E27FC236}">
                <a16:creationId xmlns:a16="http://schemas.microsoft.com/office/drawing/2014/main" id="{609D4976-C940-4B48-B17D-EF78851B4B20}"/>
              </a:ext>
            </a:extLst>
          </p:cNvPr>
          <p:cNvSpPr txBox="1">
            <a:spLocks noChangeArrowheads="1"/>
          </p:cNvSpPr>
          <p:nvPr/>
        </p:nvSpPr>
        <p:spPr bwMode="auto">
          <a:xfrm>
            <a:off x="7045717" y="2433017"/>
            <a:ext cx="4947619" cy="32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3600">
                <a:solidFill>
                  <a:schemeClr val="tx1"/>
                </a:solidFill>
                <a:latin typeface="Lato Light" panose="020F0502020204030203" pitchFamily="34" charset="0"/>
                <a:ea typeface="ＭＳ Ｐゴシック" panose="020B0600070205080204" pitchFamily="34" charset="-128"/>
              </a:defRPr>
            </a:lvl1pPr>
            <a:lvl2pPr marL="742950" indent="-285750">
              <a:defRPr sz="3600">
                <a:solidFill>
                  <a:schemeClr val="tx1"/>
                </a:solidFill>
                <a:latin typeface="Lato Light" panose="020F0502020204030203" pitchFamily="34" charset="0"/>
                <a:ea typeface="ＭＳ Ｐゴシック" panose="020B0600070205080204" pitchFamily="34" charset="-128"/>
              </a:defRPr>
            </a:lvl2pPr>
            <a:lvl3pPr marL="1143000" indent="-228600">
              <a:defRPr sz="3600">
                <a:solidFill>
                  <a:schemeClr val="tx1"/>
                </a:solidFill>
                <a:latin typeface="Lato Light" panose="020F0502020204030203" pitchFamily="34" charset="0"/>
                <a:ea typeface="ＭＳ Ｐゴシック" panose="020B0600070205080204" pitchFamily="34" charset="-128"/>
              </a:defRPr>
            </a:lvl3pPr>
            <a:lvl4pPr marL="1600200" indent="-228600">
              <a:defRPr sz="3600">
                <a:solidFill>
                  <a:schemeClr val="tx1"/>
                </a:solidFill>
                <a:latin typeface="Lato Light" panose="020F0502020204030203" pitchFamily="34" charset="0"/>
                <a:ea typeface="ＭＳ Ｐゴシック" panose="020B0600070205080204" pitchFamily="34" charset="-128"/>
              </a:defRPr>
            </a:lvl4pPr>
            <a:lvl5pPr marL="2057400" indent="-228600">
              <a:defRPr sz="3600">
                <a:solidFill>
                  <a:schemeClr val="tx1"/>
                </a:solidFill>
                <a:latin typeface="Lato Light" panose="020F0502020204030203" pitchFamily="34" charset="0"/>
                <a:ea typeface="ＭＳ Ｐゴシック"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9pPr>
          </a:lstStyle>
          <a:p>
            <a:pPr algn="l"/>
            <a:r>
              <a:rPr lang="en-US" altLang="en-US" sz="1600" b="1" dirty="0">
                <a:solidFill>
                  <a:srgbClr val="333333"/>
                </a:solidFill>
                <a:latin typeface="Arial" panose="020B0604020202020204" pitchFamily="34" charset="0"/>
                <a:cs typeface="Arial" panose="020B0604020202020204" pitchFamily="34" charset="0"/>
              </a:rPr>
              <a:t>Study area</a:t>
            </a:r>
          </a:p>
        </p:txBody>
      </p:sp>
      <p:sp>
        <p:nvSpPr>
          <p:cNvPr id="25" name="TextBox 24">
            <a:extLst>
              <a:ext uri="{FF2B5EF4-FFF2-40B4-BE49-F238E27FC236}">
                <a16:creationId xmlns:a16="http://schemas.microsoft.com/office/drawing/2014/main" id="{51FFFE1C-D1F3-7049-B788-0817A394CC4A}"/>
              </a:ext>
            </a:extLst>
          </p:cNvPr>
          <p:cNvSpPr txBox="1">
            <a:spLocks noChangeArrowheads="1"/>
          </p:cNvSpPr>
          <p:nvPr/>
        </p:nvSpPr>
        <p:spPr bwMode="auto">
          <a:xfrm>
            <a:off x="7045716" y="3286856"/>
            <a:ext cx="4947620" cy="32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3600">
                <a:solidFill>
                  <a:schemeClr val="tx1"/>
                </a:solidFill>
                <a:latin typeface="Lato Light" panose="020F0502020204030203" pitchFamily="34" charset="0"/>
                <a:ea typeface="ＭＳ Ｐゴシック" panose="020B0600070205080204" pitchFamily="34" charset="-128"/>
              </a:defRPr>
            </a:lvl1pPr>
            <a:lvl2pPr marL="742950" indent="-285750">
              <a:defRPr sz="3600">
                <a:solidFill>
                  <a:schemeClr val="tx1"/>
                </a:solidFill>
                <a:latin typeface="Lato Light" panose="020F0502020204030203" pitchFamily="34" charset="0"/>
                <a:ea typeface="ＭＳ Ｐゴシック" panose="020B0600070205080204" pitchFamily="34" charset="-128"/>
              </a:defRPr>
            </a:lvl2pPr>
            <a:lvl3pPr marL="1143000" indent="-228600">
              <a:defRPr sz="3600">
                <a:solidFill>
                  <a:schemeClr val="tx1"/>
                </a:solidFill>
                <a:latin typeface="Lato Light" panose="020F0502020204030203" pitchFamily="34" charset="0"/>
                <a:ea typeface="ＭＳ Ｐゴシック" panose="020B0600070205080204" pitchFamily="34" charset="-128"/>
              </a:defRPr>
            </a:lvl3pPr>
            <a:lvl4pPr marL="1600200" indent="-228600">
              <a:defRPr sz="3600">
                <a:solidFill>
                  <a:schemeClr val="tx1"/>
                </a:solidFill>
                <a:latin typeface="Lato Light" panose="020F0502020204030203" pitchFamily="34" charset="0"/>
                <a:ea typeface="ＭＳ Ｐゴシック" panose="020B0600070205080204" pitchFamily="34" charset="-128"/>
              </a:defRPr>
            </a:lvl4pPr>
            <a:lvl5pPr marL="2057400" indent="-228600">
              <a:defRPr sz="3600">
                <a:solidFill>
                  <a:schemeClr val="tx1"/>
                </a:solidFill>
                <a:latin typeface="Lato Light" panose="020F0502020204030203" pitchFamily="34" charset="0"/>
                <a:ea typeface="ＭＳ Ｐゴシック"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9pPr>
          </a:lstStyle>
          <a:p>
            <a:pPr algn="l"/>
            <a:r>
              <a:rPr lang="en-US" altLang="en-US" sz="1600" b="1" dirty="0">
                <a:solidFill>
                  <a:srgbClr val="333333"/>
                </a:solidFill>
                <a:latin typeface="Arial" panose="020B0604020202020204" pitchFamily="34" charset="0"/>
                <a:cs typeface="Arial" panose="020B0604020202020204" pitchFamily="34" charset="0"/>
              </a:rPr>
              <a:t>Data and Methods</a:t>
            </a:r>
          </a:p>
        </p:txBody>
      </p:sp>
      <p:sp>
        <p:nvSpPr>
          <p:cNvPr id="26" name="Rounded Rectangle 25">
            <a:extLst>
              <a:ext uri="{FF2B5EF4-FFF2-40B4-BE49-F238E27FC236}">
                <a16:creationId xmlns:a16="http://schemas.microsoft.com/office/drawing/2014/main" id="{63F0D1D4-DAF1-E24B-A820-4817BB905AF4}"/>
              </a:ext>
            </a:extLst>
          </p:cNvPr>
          <p:cNvSpPr/>
          <p:nvPr/>
        </p:nvSpPr>
        <p:spPr>
          <a:xfrm>
            <a:off x="6514559" y="705223"/>
            <a:ext cx="324036" cy="32403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1</a:t>
            </a:r>
          </a:p>
        </p:txBody>
      </p:sp>
      <p:sp>
        <p:nvSpPr>
          <p:cNvPr id="27" name="Rounded Rectangle 26">
            <a:extLst>
              <a:ext uri="{FF2B5EF4-FFF2-40B4-BE49-F238E27FC236}">
                <a16:creationId xmlns:a16="http://schemas.microsoft.com/office/drawing/2014/main" id="{7A5061D4-B63A-9444-B85B-62B1D140EF0F}"/>
              </a:ext>
            </a:extLst>
          </p:cNvPr>
          <p:cNvSpPr/>
          <p:nvPr/>
        </p:nvSpPr>
        <p:spPr>
          <a:xfrm>
            <a:off x="6514559" y="1579713"/>
            <a:ext cx="324036" cy="32403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2</a:t>
            </a:r>
          </a:p>
        </p:txBody>
      </p:sp>
      <p:sp>
        <p:nvSpPr>
          <p:cNvPr id="28" name="Rounded Rectangle 27">
            <a:extLst>
              <a:ext uri="{FF2B5EF4-FFF2-40B4-BE49-F238E27FC236}">
                <a16:creationId xmlns:a16="http://schemas.microsoft.com/office/drawing/2014/main" id="{22FAFA42-BB74-C749-AB2E-AD7016AE198F}"/>
              </a:ext>
            </a:extLst>
          </p:cNvPr>
          <p:cNvSpPr/>
          <p:nvPr/>
        </p:nvSpPr>
        <p:spPr>
          <a:xfrm>
            <a:off x="6514559" y="2433553"/>
            <a:ext cx="324036" cy="32403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3</a:t>
            </a:r>
          </a:p>
        </p:txBody>
      </p:sp>
      <p:sp>
        <p:nvSpPr>
          <p:cNvPr id="29" name="Rounded Rectangle 28">
            <a:extLst>
              <a:ext uri="{FF2B5EF4-FFF2-40B4-BE49-F238E27FC236}">
                <a16:creationId xmlns:a16="http://schemas.microsoft.com/office/drawing/2014/main" id="{8C42DD30-1DC3-9E42-B1E6-E09CE1959256}"/>
              </a:ext>
            </a:extLst>
          </p:cNvPr>
          <p:cNvSpPr/>
          <p:nvPr/>
        </p:nvSpPr>
        <p:spPr>
          <a:xfrm>
            <a:off x="6514559" y="3290746"/>
            <a:ext cx="324036" cy="32403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4</a:t>
            </a:r>
          </a:p>
        </p:txBody>
      </p:sp>
      <p:sp>
        <p:nvSpPr>
          <p:cNvPr id="32" name="TextBox 31">
            <a:extLst>
              <a:ext uri="{FF2B5EF4-FFF2-40B4-BE49-F238E27FC236}">
                <a16:creationId xmlns:a16="http://schemas.microsoft.com/office/drawing/2014/main" id="{82352093-5DB5-F640-A67E-7793451C13CA}"/>
              </a:ext>
            </a:extLst>
          </p:cNvPr>
          <p:cNvSpPr txBox="1">
            <a:spLocks noChangeArrowheads="1"/>
          </p:cNvSpPr>
          <p:nvPr/>
        </p:nvSpPr>
        <p:spPr bwMode="auto">
          <a:xfrm>
            <a:off x="7045717" y="4144049"/>
            <a:ext cx="4947619" cy="3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3600">
                <a:solidFill>
                  <a:schemeClr val="tx1"/>
                </a:solidFill>
                <a:latin typeface="Lato Light" panose="020F0502020204030203" pitchFamily="34" charset="0"/>
                <a:ea typeface="ＭＳ Ｐゴシック" panose="020B0600070205080204" pitchFamily="34" charset="-128"/>
              </a:defRPr>
            </a:lvl1pPr>
            <a:lvl2pPr marL="742950" indent="-285750">
              <a:defRPr sz="3600">
                <a:solidFill>
                  <a:schemeClr val="tx1"/>
                </a:solidFill>
                <a:latin typeface="Lato Light" panose="020F0502020204030203" pitchFamily="34" charset="0"/>
                <a:ea typeface="ＭＳ Ｐゴシック" panose="020B0600070205080204" pitchFamily="34" charset="-128"/>
              </a:defRPr>
            </a:lvl2pPr>
            <a:lvl3pPr marL="1143000" indent="-228600">
              <a:defRPr sz="3600">
                <a:solidFill>
                  <a:schemeClr val="tx1"/>
                </a:solidFill>
                <a:latin typeface="Lato Light" panose="020F0502020204030203" pitchFamily="34" charset="0"/>
                <a:ea typeface="ＭＳ Ｐゴシック" panose="020B0600070205080204" pitchFamily="34" charset="-128"/>
              </a:defRPr>
            </a:lvl3pPr>
            <a:lvl4pPr marL="1600200" indent="-228600">
              <a:defRPr sz="3600">
                <a:solidFill>
                  <a:schemeClr val="tx1"/>
                </a:solidFill>
                <a:latin typeface="Lato Light" panose="020F0502020204030203" pitchFamily="34" charset="0"/>
                <a:ea typeface="ＭＳ Ｐゴシック" panose="020B0600070205080204" pitchFamily="34" charset="-128"/>
              </a:defRPr>
            </a:lvl4pPr>
            <a:lvl5pPr marL="2057400" indent="-228600">
              <a:defRPr sz="3600">
                <a:solidFill>
                  <a:schemeClr val="tx1"/>
                </a:solidFill>
                <a:latin typeface="Lato Light" panose="020F0502020204030203" pitchFamily="34" charset="0"/>
                <a:ea typeface="ＭＳ Ｐゴシック"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9pPr>
          </a:lstStyle>
          <a:p>
            <a:pPr algn="l"/>
            <a:r>
              <a:rPr lang="en-US" altLang="en-US" sz="1600" b="1" dirty="0">
                <a:solidFill>
                  <a:srgbClr val="333333"/>
                </a:solidFill>
                <a:latin typeface="Arial" panose="020B0604020202020204" pitchFamily="34" charset="0"/>
                <a:cs typeface="Arial" panose="020B0604020202020204" pitchFamily="34" charset="0"/>
              </a:rPr>
              <a:t>Results</a:t>
            </a:r>
          </a:p>
        </p:txBody>
      </p:sp>
      <p:sp>
        <p:nvSpPr>
          <p:cNvPr id="33" name="Rounded Rectangle 32">
            <a:extLst>
              <a:ext uri="{FF2B5EF4-FFF2-40B4-BE49-F238E27FC236}">
                <a16:creationId xmlns:a16="http://schemas.microsoft.com/office/drawing/2014/main" id="{860E952C-F88B-DE43-AC2A-38C394B3873A}"/>
              </a:ext>
            </a:extLst>
          </p:cNvPr>
          <p:cNvSpPr/>
          <p:nvPr/>
        </p:nvSpPr>
        <p:spPr>
          <a:xfrm>
            <a:off x="6514559" y="4144049"/>
            <a:ext cx="324036" cy="32403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5</a:t>
            </a:r>
          </a:p>
        </p:txBody>
      </p:sp>
      <p:sp>
        <p:nvSpPr>
          <p:cNvPr id="30" name="Text Placeholder 20">
            <a:extLst>
              <a:ext uri="{FF2B5EF4-FFF2-40B4-BE49-F238E27FC236}">
                <a16:creationId xmlns:a16="http://schemas.microsoft.com/office/drawing/2014/main" id="{DE1ADA14-F8AA-4449-8686-98A4993B8510}"/>
              </a:ext>
            </a:extLst>
          </p:cNvPr>
          <p:cNvSpPr txBox="1">
            <a:spLocks/>
          </p:cNvSpPr>
          <p:nvPr/>
        </p:nvSpPr>
        <p:spPr>
          <a:xfrm>
            <a:off x="838200" y="285226"/>
            <a:ext cx="5257800" cy="1686187"/>
          </a:xfrm>
          <a:prstGeom prst="rect">
            <a:avLst/>
          </a:prstGeom>
          <a:ln w="12700">
            <a:miter lim="400000"/>
          </a:ln>
          <a:extLst>
            <a:ext uri="{C572A759-6A51-4108-AA02-DFA0A04FC94B}">
              <ma14:wrappingTextBoxFlag xmlns:ma14="http://schemas.microsoft.com/office/mac/drawingml/2011/main" xmlns="" val="1"/>
            </a:ext>
          </a:extLst>
        </p:spPr>
        <p:txBody>
          <a:bodyPr lIns="45720" tIns="22860" rIns="45720" bIns="22860" anchor="b">
            <a:noAutofit/>
          </a:bodyPr>
          <a:lstStyle>
            <a:lvl1pPr marL="207596" marR="0" indent="-207596" algn="l" defTabSz="825500" latinLnBrk="0">
              <a:lnSpc>
                <a:spcPts val="3580"/>
              </a:lnSpc>
              <a:spcBef>
                <a:spcPts val="5200"/>
              </a:spcBef>
              <a:spcAft>
                <a:spcPts val="0"/>
              </a:spcAft>
              <a:buClrTx/>
              <a:buSzPct val="75000"/>
              <a:buFontTx/>
              <a:buChar char="•"/>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1pPr>
            <a:lvl2pPr marL="842596" marR="0" indent="-207596" algn="l" defTabSz="825500" latinLnBrk="0">
              <a:lnSpc>
                <a:spcPts val="3580"/>
              </a:lnSpc>
              <a:spcBef>
                <a:spcPts val="5200"/>
              </a:spcBef>
              <a:spcAft>
                <a:spcPts val="0"/>
              </a:spcAft>
              <a:buClrTx/>
              <a:buSzPct val="75000"/>
              <a:buFontTx/>
              <a:buChar char="•"/>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2pPr>
            <a:lvl3pPr marL="1477596" marR="0" indent="-207596" algn="l" defTabSz="825500" latinLnBrk="0">
              <a:lnSpc>
                <a:spcPts val="3580"/>
              </a:lnSpc>
              <a:spcBef>
                <a:spcPts val="5200"/>
              </a:spcBef>
              <a:spcAft>
                <a:spcPts val="0"/>
              </a:spcAft>
              <a:buClrTx/>
              <a:buSzPct val="75000"/>
              <a:buFontTx/>
              <a:buChar char="•"/>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3pPr>
            <a:lvl4pPr marL="2112596" marR="0" indent="-207596" algn="l" defTabSz="825500" latinLnBrk="0">
              <a:lnSpc>
                <a:spcPts val="3580"/>
              </a:lnSpc>
              <a:spcBef>
                <a:spcPts val="5200"/>
              </a:spcBef>
              <a:spcAft>
                <a:spcPts val="0"/>
              </a:spcAft>
              <a:buClrTx/>
              <a:buSzPct val="75000"/>
              <a:buFontTx/>
              <a:buChar char="•"/>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4pPr>
            <a:lvl5pPr marL="2747596" marR="0" indent="-207596" algn="l" defTabSz="825500" latinLnBrk="0">
              <a:lnSpc>
                <a:spcPts val="3580"/>
              </a:lnSpc>
              <a:spcBef>
                <a:spcPts val="5200"/>
              </a:spcBef>
              <a:spcAft>
                <a:spcPts val="0"/>
              </a:spcAft>
              <a:buClrTx/>
              <a:buSzPct val="75000"/>
              <a:buFontTx/>
              <a:buChar char="•"/>
              <a:tabLst/>
              <a:defRPr sz="2400" b="0" i="0" u="none" strike="noStrike" cap="none" spc="0" baseline="0">
                <a:ln>
                  <a:noFill/>
                </a:ln>
                <a:solidFill>
                  <a:srgbClr val="8B8C8C"/>
                </a:solidFill>
                <a:uFillTx/>
                <a:latin typeface="Acumin Pro" panose="020B0504020202020204" pitchFamily="34" charset="77"/>
                <a:ea typeface="+mj-ea"/>
                <a:cs typeface="+mj-cs"/>
                <a:sym typeface="Open Sans"/>
              </a:defRPr>
            </a:lvl5pPr>
            <a:lvl6pPr marL="3382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6pPr>
            <a:lvl7pPr marL="4017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7pPr>
            <a:lvl8pPr marL="4652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8pPr>
            <a:lvl9pPr marL="5287596" marR="0" indent="-207596" algn="l" defTabSz="825500" latinLnBrk="0">
              <a:lnSpc>
                <a:spcPct val="160000"/>
              </a:lnSpc>
              <a:spcBef>
                <a:spcPts val="5200"/>
              </a:spcBef>
              <a:spcAft>
                <a:spcPts val="0"/>
              </a:spcAft>
              <a:buClrTx/>
              <a:buSzPct val="75000"/>
              <a:buFontTx/>
              <a:buChar char="•"/>
              <a:tabLst/>
              <a:defRPr sz="1700" b="0" i="0" u="none" strike="noStrike" cap="none" spc="0" baseline="0">
                <a:ln>
                  <a:noFill/>
                </a:ln>
                <a:solidFill>
                  <a:srgbClr val="8B8C8C"/>
                </a:solidFill>
                <a:uFillTx/>
                <a:latin typeface="+mj-lt"/>
                <a:ea typeface="+mj-ea"/>
                <a:cs typeface="+mj-cs"/>
                <a:sym typeface="Open Sans"/>
              </a:defRPr>
            </a:lvl9pPr>
          </a:lstStyle>
          <a:p>
            <a:pPr marL="0" indent="0" hangingPunct="1">
              <a:buNone/>
            </a:pPr>
            <a:r>
              <a:rPr lang="en-US" sz="3000" b="1" dirty="0">
                <a:solidFill>
                  <a:schemeClr val="bg1"/>
                </a:solidFill>
                <a:latin typeface="Arial" panose="020B0604020202020204" pitchFamily="34" charset="0"/>
                <a:cs typeface="Arial" panose="020B0604020202020204" pitchFamily="34" charset="0"/>
              </a:rPr>
              <a:t>Outline</a:t>
            </a:r>
          </a:p>
        </p:txBody>
      </p:sp>
      <p:sp>
        <p:nvSpPr>
          <p:cNvPr id="16" name="TextBox 15">
            <a:extLst>
              <a:ext uri="{FF2B5EF4-FFF2-40B4-BE49-F238E27FC236}">
                <a16:creationId xmlns:a16="http://schemas.microsoft.com/office/drawing/2014/main" id="{82352093-5DB5-F640-A67E-7793451C13CA}"/>
              </a:ext>
            </a:extLst>
          </p:cNvPr>
          <p:cNvSpPr txBox="1">
            <a:spLocks noChangeArrowheads="1"/>
          </p:cNvSpPr>
          <p:nvPr/>
        </p:nvSpPr>
        <p:spPr bwMode="auto">
          <a:xfrm>
            <a:off x="7045717" y="4997351"/>
            <a:ext cx="4947619" cy="3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3600">
                <a:solidFill>
                  <a:schemeClr val="tx1"/>
                </a:solidFill>
                <a:latin typeface="Lato Light" panose="020F0502020204030203" pitchFamily="34" charset="0"/>
                <a:ea typeface="ＭＳ Ｐゴシック" panose="020B0600070205080204" pitchFamily="34" charset="-128"/>
              </a:defRPr>
            </a:lvl1pPr>
            <a:lvl2pPr marL="742950" indent="-285750">
              <a:defRPr sz="3600">
                <a:solidFill>
                  <a:schemeClr val="tx1"/>
                </a:solidFill>
                <a:latin typeface="Lato Light" panose="020F0502020204030203" pitchFamily="34" charset="0"/>
                <a:ea typeface="ＭＳ Ｐゴシック" panose="020B0600070205080204" pitchFamily="34" charset="-128"/>
              </a:defRPr>
            </a:lvl2pPr>
            <a:lvl3pPr marL="1143000" indent="-228600">
              <a:defRPr sz="3600">
                <a:solidFill>
                  <a:schemeClr val="tx1"/>
                </a:solidFill>
                <a:latin typeface="Lato Light" panose="020F0502020204030203" pitchFamily="34" charset="0"/>
                <a:ea typeface="ＭＳ Ｐゴシック" panose="020B0600070205080204" pitchFamily="34" charset="-128"/>
              </a:defRPr>
            </a:lvl3pPr>
            <a:lvl4pPr marL="1600200" indent="-228600">
              <a:defRPr sz="3600">
                <a:solidFill>
                  <a:schemeClr val="tx1"/>
                </a:solidFill>
                <a:latin typeface="Lato Light" panose="020F0502020204030203" pitchFamily="34" charset="0"/>
                <a:ea typeface="ＭＳ Ｐゴシック" panose="020B0600070205080204" pitchFamily="34" charset="-128"/>
              </a:defRPr>
            </a:lvl4pPr>
            <a:lvl5pPr marL="2057400" indent="-228600">
              <a:defRPr sz="3600">
                <a:solidFill>
                  <a:schemeClr val="tx1"/>
                </a:solidFill>
                <a:latin typeface="Lato Light" panose="020F0502020204030203" pitchFamily="34" charset="0"/>
                <a:ea typeface="ＭＳ Ｐゴシック"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502020204030203" pitchFamily="34" charset="0"/>
                <a:ea typeface="ＭＳ Ｐゴシック" panose="020B0600070205080204" pitchFamily="34" charset="-128"/>
              </a:defRPr>
            </a:lvl9pPr>
          </a:lstStyle>
          <a:p>
            <a:pPr algn="l"/>
            <a:r>
              <a:rPr lang="en-US" altLang="en-US" sz="1600" b="1" dirty="0">
                <a:solidFill>
                  <a:srgbClr val="333333"/>
                </a:solidFill>
                <a:latin typeface="Arial" panose="020B0604020202020204" pitchFamily="34" charset="0"/>
                <a:cs typeface="Arial" panose="020B0604020202020204" pitchFamily="34" charset="0"/>
              </a:rPr>
              <a:t>Conclusion</a:t>
            </a:r>
          </a:p>
        </p:txBody>
      </p:sp>
      <p:sp>
        <p:nvSpPr>
          <p:cNvPr id="18" name="Rounded Rectangle 17">
            <a:extLst>
              <a:ext uri="{FF2B5EF4-FFF2-40B4-BE49-F238E27FC236}">
                <a16:creationId xmlns:a16="http://schemas.microsoft.com/office/drawing/2014/main" id="{860E952C-F88B-DE43-AC2A-38C394B3873A}"/>
              </a:ext>
            </a:extLst>
          </p:cNvPr>
          <p:cNvSpPr/>
          <p:nvPr/>
        </p:nvSpPr>
        <p:spPr>
          <a:xfrm>
            <a:off x="6514559" y="4997351"/>
            <a:ext cx="324036" cy="32403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33077970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0"/>
      <p:bldP spid="32"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0936" y="762131"/>
            <a:ext cx="1762000" cy="564257"/>
          </a:xfrm>
        </p:spPr>
        <p:txBody>
          <a:bodyPr/>
          <a:lstStyle/>
          <a:p>
            <a:r>
              <a:rPr lang="en-US" dirty="0">
                <a:solidFill>
                  <a:schemeClr val="accent3"/>
                </a:solidFill>
              </a:rPr>
              <a:t>Results</a:t>
            </a:r>
          </a:p>
        </p:txBody>
      </p:sp>
      <p:sp>
        <p:nvSpPr>
          <p:cNvPr id="3" name="Slide Number Placeholder 2"/>
          <p:cNvSpPr>
            <a:spLocks noGrp="1"/>
          </p:cNvSpPr>
          <p:nvPr>
            <p:ph type="sldNum" sz="quarter" idx="2"/>
          </p:nvPr>
        </p:nvSpPr>
        <p:spPr/>
        <p:txBody>
          <a:bodyPr/>
          <a:lstStyle/>
          <a:p>
            <a:fld id="{86CB4B4D-7CA3-9044-876B-883B54F8677D}" type="slidenum">
              <a:rPr lang="en-US" smtClean="0"/>
              <a:pPr/>
              <a:t>20</a:t>
            </a:fld>
            <a:endParaRPr lang="en-US" dirty="0"/>
          </a:p>
        </p:txBody>
      </p:sp>
      <p:sp>
        <p:nvSpPr>
          <p:cNvPr id="15" name="TextBox 14">
            <a:extLst>
              <a:ext uri="{FF2B5EF4-FFF2-40B4-BE49-F238E27FC236}">
                <a16:creationId xmlns:a16="http://schemas.microsoft.com/office/drawing/2014/main" id="{520E570A-86F8-31AD-F88F-8EC66C542E38}"/>
              </a:ext>
            </a:extLst>
          </p:cNvPr>
          <p:cNvSpPr txBox="1"/>
          <p:nvPr/>
        </p:nvSpPr>
        <p:spPr>
          <a:xfrm>
            <a:off x="589059" y="2236303"/>
            <a:ext cx="2330855"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lang="en-US" sz="2000" dirty="0">
                <a:latin typeface="Times New Roman" panose="02020603050405020304" pitchFamily="18" charset="0"/>
                <a:cs typeface="Times New Roman" panose="02020603050405020304" pitchFamily="18" charset="0"/>
              </a:rPr>
              <a:t>SUHI Landsat ARD land surface temperature (LST) trends analysis</a:t>
            </a:r>
          </a:p>
          <a:p>
            <a:pPr marR="0" algn="l" defTabSz="825500" rtl="0" fontAlgn="auto" latinLnBrk="0" hangingPunct="0">
              <a:lnSpc>
                <a:spcPct val="100000"/>
              </a:lnSpc>
              <a:spcBef>
                <a:spcPts val="0"/>
              </a:spcBef>
              <a:spcAft>
                <a:spcPts val="0"/>
              </a:spcAft>
              <a:buClrTx/>
              <a:buSzTx/>
              <a:tabLst/>
            </a:pPr>
            <a:endPar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1B582CA4-8E5B-2083-858F-867F385606A8}"/>
              </a:ext>
            </a:extLst>
          </p:cNvPr>
          <p:cNvPicPr>
            <a:picLocks noChangeAspect="1"/>
          </p:cNvPicPr>
          <p:nvPr/>
        </p:nvPicPr>
        <p:blipFill>
          <a:blip r:embed="rId3"/>
          <a:stretch>
            <a:fillRect/>
          </a:stretch>
        </p:blipFill>
        <p:spPr>
          <a:xfrm>
            <a:off x="4353619" y="197728"/>
            <a:ext cx="7464717" cy="6395892"/>
          </a:xfrm>
          <a:prstGeom prst="rect">
            <a:avLst/>
          </a:prstGeom>
        </p:spPr>
      </p:pic>
      <p:pic>
        <p:nvPicPr>
          <p:cNvPr id="16" name="Picture 15">
            <a:extLst>
              <a:ext uri="{FF2B5EF4-FFF2-40B4-BE49-F238E27FC236}">
                <a16:creationId xmlns:a16="http://schemas.microsoft.com/office/drawing/2014/main" id="{92980222-FFAF-E3DF-F986-08B1CF0ECF5C}"/>
              </a:ext>
            </a:extLst>
          </p:cNvPr>
          <p:cNvPicPr>
            <a:picLocks noChangeAspect="1"/>
          </p:cNvPicPr>
          <p:nvPr/>
        </p:nvPicPr>
        <p:blipFill>
          <a:blip r:embed="rId4"/>
          <a:stretch>
            <a:fillRect/>
          </a:stretch>
        </p:blipFill>
        <p:spPr>
          <a:xfrm>
            <a:off x="589059" y="4303490"/>
            <a:ext cx="2767824" cy="1792379"/>
          </a:xfrm>
          <a:prstGeom prst="rect">
            <a:avLst/>
          </a:prstGeom>
        </p:spPr>
      </p:pic>
    </p:spTree>
    <p:extLst>
      <p:ext uri="{BB962C8B-B14F-4D97-AF65-F5344CB8AC3E}">
        <p14:creationId xmlns:p14="http://schemas.microsoft.com/office/powerpoint/2010/main" val="379042597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0936" y="762131"/>
            <a:ext cx="1762000" cy="564257"/>
          </a:xfrm>
        </p:spPr>
        <p:txBody>
          <a:bodyPr/>
          <a:lstStyle/>
          <a:p>
            <a:r>
              <a:rPr lang="en-US" dirty="0">
                <a:solidFill>
                  <a:schemeClr val="accent3"/>
                </a:solidFill>
              </a:rPr>
              <a:t>Results</a:t>
            </a:r>
          </a:p>
        </p:txBody>
      </p:sp>
      <p:sp>
        <p:nvSpPr>
          <p:cNvPr id="3" name="Slide Number Placeholder 2"/>
          <p:cNvSpPr>
            <a:spLocks noGrp="1"/>
          </p:cNvSpPr>
          <p:nvPr>
            <p:ph type="sldNum" sz="quarter" idx="2"/>
          </p:nvPr>
        </p:nvSpPr>
        <p:spPr/>
        <p:txBody>
          <a:bodyPr/>
          <a:lstStyle/>
          <a:p>
            <a:fld id="{86CB4B4D-7CA3-9044-876B-883B54F8677D}" type="slidenum">
              <a:rPr lang="en-US" smtClean="0"/>
              <a:pPr/>
              <a:t>21</a:t>
            </a:fld>
            <a:endParaRPr lang="en-US" dirty="0"/>
          </a:p>
        </p:txBody>
      </p:sp>
      <p:pic>
        <p:nvPicPr>
          <p:cNvPr id="2" name="Picture 1" descr="Map&#10;&#10;Description automatically generated">
            <a:extLst>
              <a:ext uri="{FF2B5EF4-FFF2-40B4-BE49-F238E27FC236}">
                <a16:creationId xmlns:a16="http://schemas.microsoft.com/office/drawing/2014/main" id="{EE5A4D3E-45B2-5264-74E5-A9006B6DF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49" y="236157"/>
            <a:ext cx="11081289" cy="6432302"/>
          </a:xfrm>
          <a:prstGeom prst="rect">
            <a:avLst/>
          </a:prstGeom>
        </p:spPr>
      </p:pic>
    </p:spTree>
    <p:extLst>
      <p:ext uri="{BB962C8B-B14F-4D97-AF65-F5344CB8AC3E}">
        <p14:creationId xmlns:p14="http://schemas.microsoft.com/office/powerpoint/2010/main" val="58513727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0936" y="762131"/>
            <a:ext cx="1762000" cy="564257"/>
          </a:xfrm>
        </p:spPr>
        <p:txBody>
          <a:bodyPr/>
          <a:lstStyle/>
          <a:p>
            <a:r>
              <a:rPr lang="en-US" dirty="0">
                <a:solidFill>
                  <a:schemeClr val="accent3"/>
                </a:solidFill>
              </a:rPr>
              <a:t>Results</a:t>
            </a:r>
          </a:p>
        </p:txBody>
      </p:sp>
      <p:sp>
        <p:nvSpPr>
          <p:cNvPr id="3" name="Slide Number Placeholder 2"/>
          <p:cNvSpPr>
            <a:spLocks noGrp="1"/>
          </p:cNvSpPr>
          <p:nvPr>
            <p:ph type="sldNum" sz="quarter" idx="2"/>
          </p:nvPr>
        </p:nvSpPr>
        <p:spPr/>
        <p:txBody>
          <a:bodyPr/>
          <a:lstStyle/>
          <a:p>
            <a:fld id="{86CB4B4D-7CA3-9044-876B-883B54F8677D}" type="slidenum">
              <a:rPr lang="en-US" smtClean="0"/>
              <a:pPr/>
              <a:t>22</a:t>
            </a:fld>
            <a:endParaRPr lang="en-US" dirty="0"/>
          </a:p>
        </p:txBody>
      </p:sp>
      <p:pic>
        <p:nvPicPr>
          <p:cNvPr id="4" name="Picture 3" descr="Map&#10;&#10;Description automatically generated">
            <a:extLst>
              <a:ext uri="{FF2B5EF4-FFF2-40B4-BE49-F238E27FC236}">
                <a16:creationId xmlns:a16="http://schemas.microsoft.com/office/drawing/2014/main" id="{21CFADE6-BA1B-8C82-1316-82D3B2FC7399}"/>
              </a:ext>
            </a:extLst>
          </p:cNvPr>
          <p:cNvPicPr>
            <a:picLocks noChangeAspect="1"/>
          </p:cNvPicPr>
          <p:nvPr/>
        </p:nvPicPr>
        <p:blipFill>
          <a:blip r:embed="rId3"/>
          <a:stretch>
            <a:fillRect/>
          </a:stretch>
        </p:blipFill>
        <p:spPr>
          <a:xfrm>
            <a:off x="255027" y="216713"/>
            <a:ext cx="11572532" cy="6509549"/>
          </a:xfrm>
          <a:prstGeom prst="rect">
            <a:avLst/>
          </a:prstGeom>
        </p:spPr>
      </p:pic>
    </p:spTree>
    <p:extLst>
      <p:ext uri="{BB962C8B-B14F-4D97-AF65-F5344CB8AC3E}">
        <p14:creationId xmlns:p14="http://schemas.microsoft.com/office/powerpoint/2010/main" val="168301540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0936" y="762131"/>
            <a:ext cx="1762000" cy="564257"/>
          </a:xfrm>
        </p:spPr>
        <p:txBody>
          <a:bodyPr/>
          <a:lstStyle/>
          <a:p>
            <a:r>
              <a:rPr lang="en-US" dirty="0">
                <a:solidFill>
                  <a:schemeClr val="accent3"/>
                </a:solidFill>
              </a:rPr>
              <a:t>Results</a:t>
            </a:r>
          </a:p>
        </p:txBody>
      </p:sp>
      <p:sp>
        <p:nvSpPr>
          <p:cNvPr id="3" name="Slide Number Placeholder 2"/>
          <p:cNvSpPr>
            <a:spLocks noGrp="1"/>
          </p:cNvSpPr>
          <p:nvPr>
            <p:ph type="sldNum" sz="quarter" idx="2"/>
          </p:nvPr>
        </p:nvSpPr>
        <p:spPr/>
        <p:txBody>
          <a:bodyPr/>
          <a:lstStyle/>
          <a:p>
            <a:fld id="{86CB4B4D-7CA3-9044-876B-883B54F8677D}" type="slidenum">
              <a:rPr lang="en-US" smtClean="0"/>
              <a:pPr/>
              <a:t>23</a:t>
            </a:fld>
            <a:endParaRPr lang="en-US" dirty="0"/>
          </a:p>
        </p:txBody>
      </p:sp>
      <p:pic>
        <p:nvPicPr>
          <p:cNvPr id="2" name="Picture 1">
            <a:extLst>
              <a:ext uri="{FF2B5EF4-FFF2-40B4-BE49-F238E27FC236}">
                <a16:creationId xmlns:a16="http://schemas.microsoft.com/office/drawing/2014/main" id="{EB7F1404-E910-A15E-9BE3-A4DDFDF32B45}"/>
              </a:ext>
            </a:extLst>
          </p:cNvPr>
          <p:cNvPicPr>
            <a:picLocks noChangeAspect="1"/>
          </p:cNvPicPr>
          <p:nvPr/>
        </p:nvPicPr>
        <p:blipFill>
          <a:blip r:embed="rId3"/>
          <a:stretch>
            <a:fillRect/>
          </a:stretch>
        </p:blipFill>
        <p:spPr>
          <a:xfrm>
            <a:off x="4507607" y="191256"/>
            <a:ext cx="7501900" cy="6474032"/>
          </a:xfrm>
          <a:prstGeom prst="rect">
            <a:avLst/>
          </a:prstGeom>
        </p:spPr>
      </p:pic>
      <p:sp>
        <p:nvSpPr>
          <p:cNvPr id="4" name="Content Placeholder 23">
            <a:extLst>
              <a:ext uri="{FF2B5EF4-FFF2-40B4-BE49-F238E27FC236}">
                <a16:creationId xmlns:a16="http://schemas.microsoft.com/office/drawing/2014/main" id="{878B49E5-7157-C380-808D-2AAEB9C3CABB}"/>
              </a:ext>
            </a:extLst>
          </p:cNvPr>
          <p:cNvSpPr txBox="1">
            <a:spLocks/>
          </p:cNvSpPr>
          <p:nvPr/>
        </p:nvSpPr>
        <p:spPr>
          <a:xfrm>
            <a:off x="314212" y="1921216"/>
            <a:ext cx="2995658" cy="3320485"/>
          </a:xfrm>
          <a:prstGeom prst="rect">
            <a:avLst/>
          </a:prstGeom>
        </p:spPr>
        <p:txBody>
          <a:bodyPr vert="horz" lIns="91440" tIns="45720" rIns="91440" bIns="45720" rtlCol="0">
            <a:normAutofit fontScale="92500" lnSpcReduction="20000"/>
          </a:bodyPr>
          <a:lstStyle>
            <a:lvl1pPr marL="0" marR="0" indent="0" algn="l" defTabSz="412750" eaLnBrk="1" fontAlgn="auto" latinLnBrk="0" hangingPunct="1">
              <a:lnSpc>
                <a:spcPct val="100000"/>
              </a:lnSpc>
              <a:spcBef>
                <a:spcPts val="300"/>
              </a:spcBef>
              <a:spcAft>
                <a:spcPts val="0"/>
              </a:spcAft>
              <a:buClrTx/>
              <a:buSzPct val="75000"/>
              <a:buFontTx/>
              <a:buNone/>
              <a:tabLst/>
              <a:defRPr sz="1800" b="1"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1pPr>
            <a:lvl2pPr marL="228600" marR="0" indent="228600" algn="l" defTabSz="412750" eaLnBrk="1" fontAlgn="auto" latinLnBrk="0" hangingPunct="1">
              <a:lnSpc>
                <a:spcPct val="100000"/>
              </a:lnSpc>
              <a:spcBef>
                <a:spcPts val="300"/>
              </a:spcBef>
              <a:spcAft>
                <a:spcPts val="0"/>
              </a:spcAft>
              <a:buClrTx/>
              <a:buSzPct val="65000"/>
              <a:buFont typeface="Arial" panose="020B0604020202020204" pitchFamily="34" charset="0"/>
              <a:buChar char="•"/>
              <a:tabLst/>
              <a:defRPr sz="1600" b="0"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2pPr>
            <a:lvl3pPr marL="685800" marR="0" indent="-228600" algn="l" defTabSz="412750" eaLnBrk="1" fontAlgn="auto" latinLnBrk="0" hangingPunct="1">
              <a:lnSpc>
                <a:spcPct val="100000"/>
              </a:lnSpc>
              <a:spcBef>
                <a:spcPts val="300"/>
              </a:spcBef>
              <a:spcAft>
                <a:spcPts val="0"/>
              </a:spcAft>
              <a:buClrTx/>
              <a:buSzPct val="65000"/>
              <a:buFont typeface="Arial" panose="020B0604020202020204" pitchFamily="34" charset="0"/>
              <a:buChar char="•"/>
              <a:tabLst/>
              <a:defRPr sz="1400" b="0"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3pPr>
            <a:lvl4pPr marL="685800" marR="0" indent="228600" algn="l" defTabSz="412750" eaLnBrk="1" fontAlgn="auto" latinLnBrk="0" hangingPunct="1">
              <a:lnSpc>
                <a:spcPct val="100000"/>
              </a:lnSpc>
              <a:spcBef>
                <a:spcPts val="300"/>
              </a:spcBef>
              <a:spcAft>
                <a:spcPts val="0"/>
              </a:spcAft>
              <a:buClrTx/>
              <a:buSzPct val="65000"/>
              <a:buFont typeface="Arial" panose="020B0604020202020204" pitchFamily="34" charset="0"/>
              <a:buChar char="•"/>
              <a:tabLst/>
              <a:defRPr sz="1200" b="0"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4pPr>
            <a:lvl5pPr marL="1143000" marR="0" indent="-228600" algn="l" defTabSz="412750" eaLnBrk="1" latinLnBrk="0" hangingPunct="1">
              <a:lnSpc>
                <a:spcPct val="100000"/>
              </a:lnSpc>
              <a:spcBef>
                <a:spcPts val="300"/>
              </a:spcBef>
              <a:spcAft>
                <a:spcPts val="0"/>
              </a:spcAft>
              <a:buClrTx/>
              <a:buSzPct val="75000"/>
              <a:buFontTx/>
              <a:buChar char="•"/>
              <a:tabLst/>
              <a:defRPr sz="1100" b="0"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5pPr>
            <a:lvl6pPr marL="1691298" marR="0" indent="-103798" algn="l" defTabSz="412750" eaLnBrk="1" latinLnBrk="0" hangingPunct="1">
              <a:lnSpc>
                <a:spcPct val="160000"/>
              </a:lnSpc>
              <a:spcBef>
                <a:spcPts val="2600"/>
              </a:spcBef>
              <a:spcAft>
                <a:spcPts val="0"/>
              </a:spcAft>
              <a:buClrTx/>
              <a:buSzPct val="75000"/>
              <a:buFontTx/>
              <a:buChar char="•"/>
              <a:tabLst/>
              <a:defRPr sz="850" b="0" i="0" u="none" strike="noStrike" cap="none" spc="0" baseline="0">
                <a:ln>
                  <a:noFill/>
                </a:ln>
                <a:solidFill>
                  <a:srgbClr val="8B8C8C"/>
                </a:solidFill>
                <a:uFillTx/>
                <a:latin typeface="+mj-lt"/>
                <a:ea typeface="+mj-ea"/>
                <a:cs typeface="+mj-cs"/>
                <a:sym typeface="Open Sans"/>
              </a:defRPr>
            </a:lvl6pPr>
            <a:lvl7pPr marL="2008798" marR="0" indent="-103798" algn="l" defTabSz="412750" eaLnBrk="1" latinLnBrk="0" hangingPunct="1">
              <a:lnSpc>
                <a:spcPct val="160000"/>
              </a:lnSpc>
              <a:spcBef>
                <a:spcPts val="2600"/>
              </a:spcBef>
              <a:spcAft>
                <a:spcPts val="0"/>
              </a:spcAft>
              <a:buClrTx/>
              <a:buSzPct val="75000"/>
              <a:buFontTx/>
              <a:buChar char="•"/>
              <a:tabLst/>
              <a:defRPr sz="850" b="0" i="0" u="none" strike="noStrike" cap="none" spc="0" baseline="0">
                <a:ln>
                  <a:noFill/>
                </a:ln>
                <a:solidFill>
                  <a:srgbClr val="8B8C8C"/>
                </a:solidFill>
                <a:uFillTx/>
                <a:latin typeface="+mj-lt"/>
                <a:ea typeface="+mj-ea"/>
                <a:cs typeface="+mj-cs"/>
                <a:sym typeface="Open Sans"/>
              </a:defRPr>
            </a:lvl7pPr>
            <a:lvl8pPr marL="2326298" marR="0" indent="-103798" algn="l" defTabSz="412750" eaLnBrk="1" latinLnBrk="0" hangingPunct="1">
              <a:lnSpc>
                <a:spcPct val="160000"/>
              </a:lnSpc>
              <a:spcBef>
                <a:spcPts val="2600"/>
              </a:spcBef>
              <a:spcAft>
                <a:spcPts val="0"/>
              </a:spcAft>
              <a:buClrTx/>
              <a:buSzPct val="75000"/>
              <a:buFontTx/>
              <a:buChar char="•"/>
              <a:tabLst/>
              <a:defRPr sz="850" b="0" i="0" u="none" strike="noStrike" cap="none" spc="0" baseline="0">
                <a:ln>
                  <a:noFill/>
                </a:ln>
                <a:solidFill>
                  <a:srgbClr val="8B8C8C"/>
                </a:solidFill>
                <a:uFillTx/>
                <a:latin typeface="+mj-lt"/>
                <a:ea typeface="+mj-ea"/>
                <a:cs typeface="+mj-cs"/>
                <a:sym typeface="Open Sans"/>
              </a:defRPr>
            </a:lvl8pPr>
            <a:lvl9pPr marL="2643798" marR="0" indent="-103798" algn="l" defTabSz="412750" eaLnBrk="1" latinLnBrk="0" hangingPunct="1">
              <a:lnSpc>
                <a:spcPct val="160000"/>
              </a:lnSpc>
              <a:spcBef>
                <a:spcPts val="2600"/>
              </a:spcBef>
              <a:spcAft>
                <a:spcPts val="0"/>
              </a:spcAft>
              <a:buClrTx/>
              <a:buSzPct val="75000"/>
              <a:buFontTx/>
              <a:buChar char="•"/>
              <a:tabLst/>
              <a:defRPr sz="850" b="0" i="0" u="none" strike="noStrike" cap="none" spc="0" baseline="0">
                <a:ln>
                  <a:noFill/>
                </a:ln>
                <a:solidFill>
                  <a:srgbClr val="8B8C8C"/>
                </a:solidFill>
                <a:uFillTx/>
                <a:latin typeface="+mj-lt"/>
                <a:ea typeface="+mj-ea"/>
                <a:cs typeface="+mj-cs"/>
                <a:sym typeface="Open Sans"/>
              </a:defRPr>
            </a:lvl9pPr>
          </a:lstStyle>
          <a:p>
            <a:r>
              <a:rPr lang="en-US" sz="2000" dirty="0">
                <a:solidFill>
                  <a:schemeClr val="tx1"/>
                </a:solidFill>
              </a:rPr>
              <a:t>SUHI Landsat land surface temperature (LST) and its relationship to median household incomes for three cities.</a:t>
            </a:r>
          </a:p>
          <a:p>
            <a:endParaRPr lang="en-US" sz="2000" dirty="0">
              <a:solidFill>
                <a:schemeClr val="tx1"/>
              </a:solidFill>
            </a:endParaRPr>
          </a:p>
          <a:p>
            <a:r>
              <a:rPr lang="en-US" sz="2000" dirty="0">
                <a:solidFill>
                  <a:schemeClr val="tx1"/>
                </a:solidFill>
              </a:rPr>
              <a:t>Three urban centers:</a:t>
            </a:r>
          </a:p>
          <a:p>
            <a:endParaRPr lang="en-US" sz="2000" dirty="0">
              <a:solidFill>
                <a:schemeClr val="tx1"/>
              </a:solidFill>
            </a:endParaRPr>
          </a:p>
          <a:p>
            <a:r>
              <a:rPr lang="en-US" sz="2000" dirty="0">
                <a:solidFill>
                  <a:schemeClr val="tx1"/>
                </a:solidFill>
              </a:rPr>
              <a:t>Atlanta, GA</a:t>
            </a:r>
          </a:p>
          <a:p>
            <a:r>
              <a:rPr lang="en-US" sz="2000" dirty="0">
                <a:solidFill>
                  <a:schemeClr val="tx1"/>
                </a:solidFill>
              </a:rPr>
              <a:t>Houston, TX</a:t>
            </a:r>
          </a:p>
          <a:p>
            <a:r>
              <a:rPr lang="en-US" sz="2000" dirty="0">
                <a:solidFill>
                  <a:schemeClr val="tx1"/>
                </a:solidFill>
              </a:rPr>
              <a:t>Minneapolis, MN</a:t>
            </a:r>
          </a:p>
          <a:p>
            <a:endParaRPr lang="en-US" sz="2000" dirty="0">
              <a:solidFill>
                <a:schemeClr val="tx1"/>
              </a:solidFill>
            </a:endParaRPr>
          </a:p>
        </p:txBody>
      </p:sp>
    </p:spTree>
    <p:extLst>
      <p:ext uri="{BB962C8B-B14F-4D97-AF65-F5344CB8AC3E}">
        <p14:creationId xmlns:p14="http://schemas.microsoft.com/office/powerpoint/2010/main" val="229790047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7904" y="762131"/>
            <a:ext cx="1762000" cy="564257"/>
          </a:xfrm>
        </p:spPr>
        <p:txBody>
          <a:bodyPr/>
          <a:lstStyle/>
          <a:p>
            <a:r>
              <a:rPr lang="en-US" dirty="0">
                <a:solidFill>
                  <a:schemeClr val="accent3"/>
                </a:solidFill>
              </a:rPr>
              <a:t>Results</a:t>
            </a:r>
          </a:p>
        </p:txBody>
      </p:sp>
      <p:sp>
        <p:nvSpPr>
          <p:cNvPr id="3" name="Slide Number Placeholder 2"/>
          <p:cNvSpPr>
            <a:spLocks noGrp="1"/>
          </p:cNvSpPr>
          <p:nvPr>
            <p:ph type="sldNum" sz="quarter" idx="2"/>
          </p:nvPr>
        </p:nvSpPr>
        <p:spPr/>
        <p:txBody>
          <a:bodyPr/>
          <a:lstStyle/>
          <a:p>
            <a:fld id="{86CB4B4D-7CA3-9044-876B-883B54F8677D}" type="slidenum">
              <a:rPr lang="en-US" smtClean="0"/>
              <a:pPr/>
              <a:t>24</a:t>
            </a:fld>
            <a:endParaRPr lang="en-US" dirty="0"/>
          </a:p>
        </p:txBody>
      </p:sp>
      <p:pic>
        <p:nvPicPr>
          <p:cNvPr id="6" name="Picture 5">
            <a:extLst>
              <a:ext uri="{FF2B5EF4-FFF2-40B4-BE49-F238E27FC236}">
                <a16:creationId xmlns:a16="http://schemas.microsoft.com/office/drawing/2014/main" id="{BBF4E33C-E25C-62E9-30B9-AFC2A541AEC1}"/>
              </a:ext>
            </a:extLst>
          </p:cNvPr>
          <p:cNvPicPr>
            <a:picLocks noChangeAspect="1"/>
          </p:cNvPicPr>
          <p:nvPr/>
        </p:nvPicPr>
        <p:blipFill>
          <a:blip r:embed="rId3"/>
          <a:stretch>
            <a:fillRect/>
          </a:stretch>
        </p:blipFill>
        <p:spPr>
          <a:xfrm>
            <a:off x="1799162" y="258832"/>
            <a:ext cx="10168508" cy="6361913"/>
          </a:xfrm>
          <a:prstGeom prst="rect">
            <a:avLst/>
          </a:prstGeom>
        </p:spPr>
      </p:pic>
      <p:sp>
        <p:nvSpPr>
          <p:cNvPr id="7" name="Content Placeholder 23">
            <a:extLst>
              <a:ext uri="{FF2B5EF4-FFF2-40B4-BE49-F238E27FC236}">
                <a16:creationId xmlns:a16="http://schemas.microsoft.com/office/drawing/2014/main" id="{0F1730D9-5155-5AE8-5A81-52796E8D028A}"/>
              </a:ext>
            </a:extLst>
          </p:cNvPr>
          <p:cNvSpPr txBox="1">
            <a:spLocks/>
          </p:cNvSpPr>
          <p:nvPr/>
        </p:nvSpPr>
        <p:spPr>
          <a:xfrm>
            <a:off x="224330" y="1983960"/>
            <a:ext cx="1574832" cy="2227432"/>
          </a:xfrm>
          <a:prstGeom prst="rect">
            <a:avLst/>
          </a:prstGeom>
        </p:spPr>
        <p:txBody>
          <a:bodyPr vert="horz" lIns="91440" tIns="45720" rIns="91440" bIns="45720" rtlCol="0">
            <a:normAutofit/>
          </a:bodyPr>
          <a:lstStyle>
            <a:lvl1pPr marL="0" marR="0" indent="0" algn="l" defTabSz="412750" eaLnBrk="1" fontAlgn="auto" latinLnBrk="0" hangingPunct="1">
              <a:lnSpc>
                <a:spcPct val="100000"/>
              </a:lnSpc>
              <a:spcBef>
                <a:spcPts val="300"/>
              </a:spcBef>
              <a:spcAft>
                <a:spcPts val="0"/>
              </a:spcAft>
              <a:buClrTx/>
              <a:buSzPct val="75000"/>
              <a:buFontTx/>
              <a:buNone/>
              <a:tabLst/>
              <a:defRPr sz="1800" b="1"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1pPr>
            <a:lvl2pPr marL="228600" marR="0" indent="228600" algn="l" defTabSz="412750" eaLnBrk="1" fontAlgn="auto" latinLnBrk="0" hangingPunct="1">
              <a:lnSpc>
                <a:spcPct val="100000"/>
              </a:lnSpc>
              <a:spcBef>
                <a:spcPts val="300"/>
              </a:spcBef>
              <a:spcAft>
                <a:spcPts val="0"/>
              </a:spcAft>
              <a:buClrTx/>
              <a:buSzPct val="65000"/>
              <a:buFont typeface="Arial" panose="020B0604020202020204" pitchFamily="34" charset="0"/>
              <a:buChar char="•"/>
              <a:tabLst/>
              <a:defRPr sz="1600" b="0"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2pPr>
            <a:lvl3pPr marL="685800" marR="0" indent="-228600" algn="l" defTabSz="412750" eaLnBrk="1" fontAlgn="auto" latinLnBrk="0" hangingPunct="1">
              <a:lnSpc>
                <a:spcPct val="100000"/>
              </a:lnSpc>
              <a:spcBef>
                <a:spcPts val="300"/>
              </a:spcBef>
              <a:spcAft>
                <a:spcPts val="0"/>
              </a:spcAft>
              <a:buClrTx/>
              <a:buSzPct val="65000"/>
              <a:buFont typeface="Arial" panose="020B0604020202020204" pitchFamily="34" charset="0"/>
              <a:buChar char="•"/>
              <a:tabLst/>
              <a:defRPr sz="1400" b="0"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3pPr>
            <a:lvl4pPr marL="685800" marR="0" indent="228600" algn="l" defTabSz="412750" eaLnBrk="1" fontAlgn="auto" latinLnBrk="0" hangingPunct="1">
              <a:lnSpc>
                <a:spcPct val="100000"/>
              </a:lnSpc>
              <a:spcBef>
                <a:spcPts val="300"/>
              </a:spcBef>
              <a:spcAft>
                <a:spcPts val="0"/>
              </a:spcAft>
              <a:buClrTx/>
              <a:buSzPct val="65000"/>
              <a:buFont typeface="Arial" panose="020B0604020202020204" pitchFamily="34" charset="0"/>
              <a:buChar char="•"/>
              <a:tabLst/>
              <a:defRPr sz="1200" b="0"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4pPr>
            <a:lvl5pPr marL="1143000" marR="0" indent="-228600" algn="l" defTabSz="412750" eaLnBrk="1" latinLnBrk="0" hangingPunct="1">
              <a:lnSpc>
                <a:spcPct val="100000"/>
              </a:lnSpc>
              <a:spcBef>
                <a:spcPts val="300"/>
              </a:spcBef>
              <a:spcAft>
                <a:spcPts val="0"/>
              </a:spcAft>
              <a:buClrTx/>
              <a:buSzPct val="75000"/>
              <a:buFontTx/>
              <a:buChar char="•"/>
              <a:tabLst/>
              <a:defRPr sz="1100" b="0" i="0" u="none" strike="noStrike" cap="none" spc="0" baseline="0">
                <a:ln>
                  <a:noFill/>
                </a:ln>
                <a:solidFill>
                  <a:srgbClr val="8B8C8C"/>
                </a:solidFill>
                <a:uFillTx/>
                <a:latin typeface="Arial" panose="020B0604020202020204" pitchFamily="34" charset="0"/>
                <a:ea typeface="+mj-ea"/>
                <a:cs typeface="Arial" panose="020B0604020202020204" pitchFamily="34" charset="0"/>
                <a:sym typeface="Open Sans"/>
              </a:defRPr>
            </a:lvl5pPr>
            <a:lvl6pPr marL="1691298" marR="0" indent="-103798" algn="l" defTabSz="412750" eaLnBrk="1" latinLnBrk="0" hangingPunct="1">
              <a:lnSpc>
                <a:spcPct val="160000"/>
              </a:lnSpc>
              <a:spcBef>
                <a:spcPts val="2600"/>
              </a:spcBef>
              <a:spcAft>
                <a:spcPts val="0"/>
              </a:spcAft>
              <a:buClrTx/>
              <a:buSzPct val="75000"/>
              <a:buFontTx/>
              <a:buChar char="•"/>
              <a:tabLst/>
              <a:defRPr sz="850" b="0" i="0" u="none" strike="noStrike" cap="none" spc="0" baseline="0">
                <a:ln>
                  <a:noFill/>
                </a:ln>
                <a:solidFill>
                  <a:srgbClr val="8B8C8C"/>
                </a:solidFill>
                <a:uFillTx/>
                <a:latin typeface="+mj-lt"/>
                <a:ea typeface="+mj-ea"/>
                <a:cs typeface="+mj-cs"/>
                <a:sym typeface="Open Sans"/>
              </a:defRPr>
            </a:lvl6pPr>
            <a:lvl7pPr marL="2008798" marR="0" indent="-103798" algn="l" defTabSz="412750" eaLnBrk="1" latinLnBrk="0" hangingPunct="1">
              <a:lnSpc>
                <a:spcPct val="160000"/>
              </a:lnSpc>
              <a:spcBef>
                <a:spcPts val="2600"/>
              </a:spcBef>
              <a:spcAft>
                <a:spcPts val="0"/>
              </a:spcAft>
              <a:buClrTx/>
              <a:buSzPct val="75000"/>
              <a:buFontTx/>
              <a:buChar char="•"/>
              <a:tabLst/>
              <a:defRPr sz="850" b="0" i="0" u="none" strike="noStrike" cap="none" spc="0" baseline="0">
                <a:ln>
                  <a:noFill/>
                </a:ln>
                <a:solidFill>
                  <a:srgbClr val="8B8C8C"/>
                </a:solidFill>
                <a:uFillTx/>
                <a:latin typeface="+mj-lt"/>
                <a:ea typeface="+mj-ea"/>
                <a:cs typeface="+mj-cs"/>
                <a:sym typeface="Open Sans"/>
              </a:defRPr>
            </a:lvl7pPr>
            <a:lvl8pPr marL="2326298" marR="0" indent="-103798" algn="l" defTabSz="412750" eaLnBrk="1" latinLnBrk="0" hangingPunct="1">
              <a:lnSpc>
                <a:spcPct val="160000"/>
              </a:lnSpc>
              <a:spcBef>
                <a:spcPts val="2600"/>
              </a:spcBef>
              <a:spcAft>
                <a:spcPts val="0"/>
              </a:spcAft>
              <a:buClrTx/>
              <a:buSzPct val="75000"/>
              <a:buFontTx/>
              <a:buChar char="•"/>
              <a:tabLst/>
              <a:defRPr sz="850" b="0" i="0" u="none" strike="noStrike" cap="none" spc="0" baseline="0">
                <a:ln>
                  <a:noFill/>
                </a:ln>
                <a:solidFill>
                  <a:srgbClr val="8B8C8C"/>
                </a:solidFill>
                <a:uFillTx/>
                <a:latin typeface="+mj-lt"/>
                <a:ea typeface="+mj-ea"/>
                <a:cs typeface="+mj-cs"/>
                <a:sym typeface="Open Sans"/>
              </a:defRPr>
            </a:lvl8pPr>
            <a:lvl9pPr marL="2643798" marR="0" indent="-103798" algn="l" defTabSz="412750" eaLnBrk="1" latinLnBrk="0" hangingPunct="1">
              <a:lnSpc>
                <a:spcPct val="160000"/>
              </a:lnSpc>
              <a:spcBef>
                <a:spcPts val="2600"/>
              </a:spcBef>
              <a:spcAft>
                <a:spcPts val="0"/>
              </a:spcAft>
              <a:buClrTx/>
              <a:buSzPct val="75000"/>
              <a:buFontTx/>
              <a:buChar char="•"/>
              <a:tabLst/>
              <a:defRPr sz="850" b="0" i="0" u="none" strike="noStrike" cap="none" spc="0" baseline="0">
                <a:ln>
                  <a:noFill/>
                </a:ln>
                <a:solidFill>
                  <a:srgbClr val="8B8C8C"/>
                </a:solidFill>
                <a:uFillTx/>
                <a:latin typeface="+mj-lt"/>
                <a:ea typeface="+mj-ea"/>
                <a:cs typeface="+mj-cs"/>
                <a:sym typeface="Open Sans"/>
              </a:defRPr>
            </a:lvl9pPr>
          </a:lstStyle>
          <a:p>
            <a:r>
              <a:rPr lang="en-US" sz="1400" dirty="0">
                <a:solidFill>
                  <a:schemeClr val="tx1"/>
                </a:solidFill>
              </a:rPr>
              <a:t>Assessment of Increasing Temporal Frequency for Landsat-Based Time Series Land Surface Temperature Product</a:t>
            </a:r>
          </a:p>
        </p:txBody>
      </p:sp>
    </p:spTree>
    <p:extLst>
      <p:ext uri="{BB962C8B-B14F-4D97-AF65-F5344CB8AC3E}">
        <p14:creationId xmlns:p14="http://schemas.microsoft.com/office/powerpoint/2010/main" val="251506697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0936" y="762131"/>
            <a:ext cx="1762000" cy="564257"/>
          </a:xfrm>
        </p:spPr>
        <p:txBody>
          <a:bodyPr/>
          <a:lstStyle/>
          <a:p>
            <a:r>
              <a:rPr lang="en-US" dirty="0">
                <a:solidFill>
                  <a:schemeClr val="accent3"/>
                </a:solidFill>
              </a:rPr>
              <a:t>Results</a:t>
            </a:r>
          </a:p>
        </p:txBody>
      </p:sp>
      <p:sp>
        <p:nvSpPr>
          <p:cNvPr id="3" name="Slide Number Placeholder 2"/>
          <p:cNvSpPr>
            <a:spLocks noGrp="1"/>
          </p:cNvSpPr>
          <p:nvPr>
            <p:ph type="sldNum" sz="quarter" idx="2"/>
          </p:nvPr>
        </p:nvSpPr>
        <p:spPr/>
        <p:txBody>
          <a:bodyPr/>
          <a:lstStyle/>
          <a:p>
            <a:fld id="{86CB4B4D-7CA3-9044-876B-883B54F8677D}" type="slidenum">
              <a:rPr lang="en-US" smtClean="0"/>
              <a:pPr/>
              <a:t>25</a:t>
            </a:fld>
            <a:endParaRPr lang="en-US" dirty="0"/>
          </a:p>
        </p:txBody>
      </p:sp>
      <p:pic>
        <p:nvPicPr>
          <p:cNvPr id="6" name="Picture 5">
            <a:extLst>
              <a:ext uri="{FF2B5EF4-FFF2-40B4-BE49-F238E27FC236}">
                <a16:creationId xmlns:a16="http://schemas.microsoft.com/office/drawing/2014/main" id="{B13D1DB8-8BC8-09B9-C0C2-C449D4D1D46E}"/>
              </a:ext>
            </a:extLst>
          </p:cNvPr>
          <p:cNvPicPr>
            <a:picLocks noChangeAspect="1"/>
          </p:cNvPicPr>
          <p:nvPr/>
        </p:nvPicPr>
        <p:blipFill>
          <a:blip r:embed="rId3"/>
          <a:srcRect r="50562" b="73942"/>
          <a:stretch/>
        </p:blipFill>
        <p:spPr>
          <a:xfrm>
            <a:off x="394218" y="1492642"/>
            <a:ext cx="11418117" cy="4922013"/>
          </a:xfrm>
          <a:prstGeom prst="rect">
            <a:avLst/>
          </a:prstGeom>
        </p:spPr>
      </p:pic>
      <p:sp>
        <p:nvSpPr>
          <p:cNvPr id="2" name="TextBox 1">
            <a:extLst>
              <a:ext uri="{FF2B5EF4-FFF2-40B4-BE49-F238E27FC236}">
                <a16:creationId xmlns:a16="http://schemas.microsoft.com/office/drawing/2014/main" id="{175D3C42-6C4A-F742-646B-EAC6D39B8133}"/>
              </a:ext>
            </a:extLst>
          </p:cNvPr>
          <p:cNvSpPr txBox="1"/>
          <p:nvPr/>
        </p:nvSpPr>
        <p:spPr>
          <a:xfrm>
            <a:off x="7978900" y="217112"/>
            <a:ext cx="318433"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mn-lt"/>
                <a:ea typeface="+mn-ea"/>
                <a:cs typeface="+mn-cs"/>
                <a:sym typeface="Arial"/>
              </a:rPr>
              <a:t>A2</a:t>
            </a:r>
          </a:p>
        </p:txBody>
      </p:sp>
      <p:sp>
        <p:nvSpPr>
          <p:cNvPr id="4" name="TextBox 3">
            <a:extLst>
              <a:ext uri="{FF2B5EF4-FFF2-40B4-BE49-F238E27FC236}">
                <a16:creationId xmlns:a16="http://schemas.microsoft.com/office/drawing/2014/main" id="{F1919DBB-C855-CB86-35AF-48DD3B6767B5}"/>
              </a:ext>
            </a:extLst>
          </p:cNvPr>
          <p:cNvSpPr txBox="1"/>
          <p:nvPr/>
        </p:nvSpPr>
        <p:spPr>
          <a:xfrm>
            <a:off x="3953487" y="205774"/>
            <a:ext cx="318433"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mn-lt"/>
                <a:ea typeface="+mn-ea"/>
                <a:cs typeface="+mn-cs"/>
                <a:sym typeface="Arial"/>
              </a:rPr>
              <a:t>A1</a:t>
            </a:r>
          </a:p>
        </p:txBody>
      </p:sp>
    </p:spTree>
    <p:extLst>
      <p:ext uri="{BB962C8B-B14F-4D97-AF65-F5344CB8AC3E}">
        <p14:creationId xmlns:p14="http://schemas.microsoft.com/office/powerpoint/2010/main" val="286179831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F8573-50E1-DB12-5C6E-92EE76A72DB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7554DC6-D1BD-5FFC-1D16-0D2BAD7BCBEA}"/>
              </a:ext>
            </a:extLst>
          </p:cNvPr>
          <p:cNvSpPr>
            <a:spLocks noGrp="1"/>
          </p:cNvSpPr>
          <p:nvPr>
            <p:ph type="title"/>
          </p:nvPr>
        </p:nvSpPr>
        <p:spPr>
          <a:xfrm>
            <a:off x="410936" y="762131"/>
            <a:ext cx="1762000" cy="564257"/>
          </a:xfrm>
        </p:spPr>
        <p:txBody>
          <a:bodyPr/>
          <a:lstStyle/>
          <a:p>
            <a:r>
              <a:rPr lang="en-US" dirty="0">
                <a:solidFill>
                  <a:schemeClr val="accent3"/>
                </a:solidFill>
              </a:rPr>
              <a:t>Results</a:t>
            </a:r>
          </a:p>
        </p:txBody>
      </p:sp>
      <p:sp>
        <p:nvSpPr>
          <p:cNvPr id="3" name="Slide Number Placeholder 2">
            <a:extLst>
              <a:ext uri="{FF2B5EF4-FFF2-40B4-BE49-F238E27FC236}">
                <a16:creationId xmlns:a16="http://schemas.microsoft.com/office/drawing/2014/main" id="{C81FD927-9785-83CE-E3BF-002950533639}"/>
              </a:ext>
            </a:extLst>
          </p:cNvPr>
          <p:cNvSpPr>
            <a:spLocks noGrp="1"/>
          </p:cNvSpPr>
          <p:nvPr>
            <p:ph type="sldNum" sz="quarter" idx="2"/>
          </p:nvPr>
        </p:nvSpPr>
        <p:spPr/>
        <p:txBody>
          <a:bodyPr/>
          <a:lstStyle/>
          <a:p>
            <a:fld id="{86CB4B4D-7CA3-9044-876B-883B54F8677D}" type="slidenum">
              <a:rPr lang="en-US" smtClean="0"/>
              <a:pPr/>
              <a:t>26</a:t>
            </a:fld>
            <a:endParaRPr lang="en-US" dirty="0"/>
          </a:p>
        </p:txBody>
      </p:sp>
      <p:pic>
        <p:nvPicPr>
          <p:cNvPr id="6" name="Picture 5">
            <a:extLst>
              <a:ext uri="{FF2B5EF4-FFF2-40B4-BE49-F238E27FC236}">
                <a16:creationId xmlns:a16="http://schemas.microsoft.com/office/drawing/2014/main" id="{19046F32-B6FB-B162-0C44-4EF21DC59514}"/>
              </a:ext>
            </a:extLst>
          </p:cNvPr>
          <p:cNvPicPr>
            <a:picLocks noChangeAspect="1"/>
          </p:cNvPicPr>
          <p:nvPr/>
        </p:nvPicPr>
        <p:blipFill>
          <a:blip r:embed="rId3"/>
          <a:stretch>
            <a:fillRect/>
          </a:stretch>
        </p:blipFill>
        <p:spPr>
          <a:xfrm>
            <a:off x="3970421" y="189382"/>
            <a:ext cx="7993095" cy="6536988"/>
          </a:xfrm>
          <a:prstGeom prst="rect">
            <a:avLst/>
          </a:prstGeom>
        </p:spPr>
      </p:pic>
      <p:sp>
        <p:nvSpPr>
          <p:cNvPr id="7" name="TextBox 6">
            <a:extLst>
              <a:ext uri="{FF2B5EF4-FFF2-40B4-BE49-F238E27FC236}">
                <a16:creationId xmlns:a16="http://schemas.microsoft.com/office/drawing/2014/main" id="{629969EA-E766-160D-5E7A-B8682F0928B1}"/>
              </a:ext>
            </a:extLst>
          </p:cNvPr>
          <p:cNvSpPr txBox="1"/>
          <p:nvPr/>
        </p:nvSpPr>
        <p:spPr>
          <a:xfrm>
            <a:off x="410936" y="1687159"/>
            <a:ext cx="3415106"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lang="en-US" sz="2000" dirty="0">
                <a:latin typeface="Times New Roman" panose="02020603050405020304" pitchFamily="18" charset="0"/>
                <a:cs typeface="Times New Roman" panose="02020603050405020304" pitchFamily="18" charset="0"/>
              </a:rPr>
              <a:t>Urbanization Related Warming: Addressing Social and Economic Aspects in Land Surface Temperature</a:t>
            </a:r>
          </a:p>
          <a:p>
            <a:pPr marR="0" algn="l" defTabSz="825500" rtl="0" fontAlgn="auto" latinLnBrk="0" hangingPunct="0">
              <a:lnSpc>
                <a:spcPct val="100000"/>
              </a:lnSpc>
              <a:spcBef>
                <a:spcPts val="0"/>
              </a:spcBef>
              <a:spcAft>
                <a:spcPts val="0"/>
              </a:spcAft>
              <a:buClrTx/>
              <a:buSzTx/>
              <a:tabLst/>
            </a:pPr>
            <a:endPar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345B8658-404D-46ED-3BA5-C1A69F3741F8}"/>
              </a:ext>
            </a:extLst>
          </p:cNvPr>
          <p:cNvPicPr>
            <a:picLocks noChangeAspect="1"/>
          </p:cNvPicPr>
          <p:nvPr/>
        </p:nvPicPr>
        <p:blipFill>
          <a:blip r:embed="rId4"/>
          <a:stretch>
            <a:fillRect/>
          </a:stretch>
        </p:blipFill>
        <p:spPr>
          <a:xfrm>
            <a:off x="410936" y="4499811"/>
            <a:ext cx="3461320" cy="1792705"/>
          </a:xfrm>
          <a:prstGeom prst="rect">
            <a:avLst/>
          </a:prstGeom>
        </p:spPr>
      </p:pic>
      <p:sp>
        <p:nvSpPr>
          <p:cNvPr id="2" name="TextBox 1">
            <a:extLst>
              <a:ext uri="{FF2B5EF4-FFF2-40B4-BE49-F238E27FC236}">
                <a16:creationId xmlns:a16="http://schemas.microsoft.com/office/drawing/2014/main" id="{7C029882-72D9-F69F-C0B4-E60CCCEE8043}"/>
              </a:ext>
            </a:extLst>
          </p:cNvPr>
          <p:cNvSpPr txBox="1"/>
          <p:nvPr/>
        </p:nvSpPr>
        <p:spPr>
          <a:xfrm>
            <a:off x="7978900" y="217112"/>
            <a:ext cx="318433"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mn-lt"/>
                <a:ea typeface="+mn-ea"/>
                <a:cs typeface="+mn-cs"/>
                <a:sym typeface="Arial"/>
              </a:rPr>
              <a:t>A2</a:t>
            </a:r>
          </a:p>
        </p:txBody>
      </p:sp>
      <p:sp>
        <p:nvSpPr>
          <p:cNvPr id="4" name="TextBox 3">
            <a:extLst>
              <a:ext uri="{FF2B5EF4-FFF2-40B4-BE49-F238E27FC236}">
                <a16:creationId xmlns:a16="http://schemas.microsoft.com/office/drawing/2014/main" id="{41D38E46-CAD7-C488-B82D-B28C39BE7BE8}"/>
              </a:ext>
            </a:extLst>
          </p:cNvPr>
          <p:cNvSpPr txBox="1"/>
          <p:nvPr/>
        </p:nvSpPr>
        <p:spPr>
          <a:xfrm>
            <a:off x="3953487" y="205774"/>
            <a:ext cx="318433"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mn-lt"/>
                <a:ea typeface="+mn-ea"/>
                <a:cs typeface="+mn-cs"/>
                <a:sym typeface="Arial"/>
              </a:rPr>
              <a:t>A1</a:t>
            </a:r>
          </a:p>
        </p:txBody>
      </p:sp>
      <p:sp>
        <p:nvSpPr>
          <p:cNvPr id="9" name="TextBox 8">
            <a:extLst>
              <a:ext uri="{FF2B5EF4-FFF2-40B4-BE49-F238E27FC236}">
                <a16:creationId xmlns:a16="http://schemas.microsoft.com/office/drawing/2014/main" id="{70127FDC-A21C-43EB-28D0-53C8C55E99DF}"/>
              </a:ext>
            </a:extLst>
          </p:cNvPr>
          <p:cNvSpPr txBox="1"/>
          <p:nvPr/>
        </p:nvSpPr>
        <p:spPr>
          <a:xfrm>
            <a:off x="7996727" y="1851178"/>
            <a:ext cx="318433"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000" b="1" dirty="0"/>
              <a:t>B</a:t>
            </a:r>
            <a:r>
              <a:rPr kumimoji="0" lang="en-US" sz="1000" b="1" i="0" u="none" strike="noStrike" cap="none" spc="0" normalizeH="0" baseline="0" dirty="0">
                <a:ln>
                  <a:noFill/>
                </a:ln>
                <a:solidFill>
                  <a:srgbClr val="000000"/>
                </a:solidFill>
                <a:effectLst/>
                <a:uFillTx/>
                <a:latin typeface="+mn-lt"/>
                <a:ea typeface="+mn-ea"/>
                <a:cs typeface="+mn-cs"/>
                <a:sym typeface="Arial"/>
              </a:rPr>
              <a:t>2</a:t>
            </a:r>
          </a:p>
        </p:txBody>
      </p:sp>
      <p:sp>
        <p:nvSpPr>
          <p:cNvPr id="10" name="TextBox 9">
            <a:extLst>
              <a:ext uri="{FF2B5EF4-FFF2-40B4-BE49-F238E27FC236}">
                <a16:creationId xmlns:a16="http://schemas.microsoft.com/office/drawing/2014/main" id="{6CD2E63A-AD4D-37DD-AA92-8E2E32A88351}"/>
              </a:ext>
            </a:extLst>
          </p:cNvPr>
          <p:cNvSpPr txBox="1"/>
          <p:nvPr/>
        </p:nvSpPr>
        <p:spPr>
          <a:xfrm>
            <a:off x="3971314" y="1839840"/>
            <a:ext cx="318433"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000" b="1" dirty="0"/>
              <a:t>B</a:t>
            </a:r>
            <a:r>
              <a:rPr kumimoji="0" lang="en-US" sz="1000" b="1" i="0" u="none" strike="noStrike" cap="none" spc="0" normalizeH="0" baseline="0" dirty="0">
                <a:ln>
                  <a:noFill/>
                </a:ln>
                <a:solidFill>
                  <a:srgbClr val="000000"/>
                </a:solidFill>
                <a:effectLst/>
                <a:uFillTx/>
                <a:latin typeface="+mn-lt"/>
                <a:ea typeface="+mn-ea"/>
                <a:cs typeface="+mn-cs"/>
                <a:sym typeface="Arial"/>
              </a:rPr>
              <a:t>1</a:t>
            </a:r>
          </a:p>
        </p:txBody>
      </p:sp>
      <p:sp>
        <p:nvSpPr>
          <p:cNvPr id="11" name="TextBox 10">
            <a:extLst>
              <a:ext uri="{FF2B5EF4-FFF2-40B4-BE49-F238E27FC236}">
                <a16:creationId xmlns:a16="http://schemas.microsoft.com/office/drawing/2014/main" id="{7EDDC280-9DDB-1E24-A587-4F130BCDAE9B}"/>
              </a:ext>
            </a:extLst>
          </p:cNvPr>
          <p:cNvSpPr txBox="1"/>
          <p:nvPr/>
        </p:nvSpPr>
        <p:spPr>
          <a:xfrm>
            <a:off x="7996727" y="3300760"/>
            <a:ext cx="318433"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mn-lt"/>
                <a:ea typeface="+mn-ea"/>
                <a:cs typeface="+mn-cs"/>
                <a:sym typeface="Arial"/>
              </a:rPr>
              <a:t>C2</a:t>
            </a:r>
          </a:p>
        </p:txBody>
      </p:sp>
      <p:sp>
        <p:nvSpPr>
          <p:cNvPr id="12" name="TextBox 11">
            <a:extLst>
              <a:ext uri="{FF2B5EF4-FFF2-40B4-BE49-F238E27FC236}">
                <a16:creationId xmlns:a16="http://schemas.microsoft.com/office/drawing/2014/main" id="{632296DC-11EE-CFBC-C056-E5A5BE64B9F2}"/>
              </a:ext>
            </a:extLst>
          </p:cNvPr>
          <p:cNvSpPr txBox="1"/>
          <p:nvPr/>
        </p:nvSpPr>
        <p:spPr>
          <a:xfrm>
            <a:off x="3971314" y="3289422"/>
            <a:ext cx="318433"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mn-lt"/>
                <a:ea typeface="+mn-ea"/>
                <a:cs typeface="+mn-cs"/>
                <a:sym typeface="Arial"/>
              </a:rPr>
              <a:t>C1</a:t>
            </a:r>
          </a:p>
        </p:txBody>
      </p:sp>
      <p:sp>
        <p:nvSpPr>
          <p:cNvPr id="13" name="TextBox 12">
            <a:extLst>
              <a:ext uri="{FF2B5EF4-FFF2-40B4-BE49-F238E27FC236}">
                <a16:creationId xmlns:a16="http://schemas.microsoft.com/office/drawing/2014/main" id="{4A973AB3-2646-9E7F-5DD2-700AB67B5478}"/>
              </a:ext>
            </a:extLst>
          </p:cNvPr>
          <p:cNvSpPr txBox="1"/>
          <p:nvPr/>
        </p:nvSpPr>
        <p:spPr>
          <a:xfrm>
            <a:off x="7996727" y="4775732"/>
            <a:ext cx="318433"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000" b="1" dirty="0"/>
              <a:t>D</a:t>
            </a:r>
            <a:r>
              <a:rPr kumimoji="0" lang="en-US" sz="1000" b="1" i="0" u="none" strike="noStrike" cap="none" spc="0" normalizeH="0" baseline="0" dirty="0">
                <a:ln>
                  <a:noFill/>
                </a:ln>
                <a:solidFill>
                  <a:srgbClr val="000000"/>
                </a:solidFill>
                <a:effectLst/>
                <a:uFillTx/>
                <a:latin typeface="+mn-lt"/>
                <a:ea typeface="+mn-ea"/>
                <a:cs typeface="+mn-cs"/>
                <a:sym typeface="Arial"/>
              </a:rPr>
              <a:t>2</a:t>
            </a:r>
          </a:p>
        </p:txBody>
      </p:sp>
      <p:sp>
        <p:nvSpPr>
          <p:cNvPr id="14" name="TextBox 13">
            <a:extLst>
              <a:ext uri="{FF2B5EF4-FFF2-40B4-BE49-F238E27FC236}">
                <a16:creationId xmlns:a16="http://schemas.microsoft.com/office/drawing/2014/main" id="{BC7EB563-D87C-07FB-B7DB-FD064A72C670}"/>
              </a:ext>
            </a:extLst>
          </p:cNvPr>
          <p:cNvSpPr txBox="1"/>
          <p:nvPr/>
        </p:nvSpPr>
        <p:spPr>
          <a:xfrm>
            <a:off x="3971314" y="5020874"/>
            <a:ext cx="318433"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000" b="1" dirty="0"/>
              <a:t>D</a:t>
            </a:r>
            <a:r>
              <a:rPr kumimoji="0" lang="en-US" sz="1000" b="1" i="0" u="none" strike="noStrike" cap="none" spc="0" normalizeH="0" baseline="0" dirty="0">
                <a:ln>
                  <a:noFill/>
                </a:ln>
                <a:solidFill>
                  <a:srgbClr val="000000"/>
                </a:solidFill>
                <a:effectLst/>
                <a:uFillTx/>
                <a:latin typeface="+mn-lt"/>
                <a:ea typeface="+mn-ea"/>
                <a:cs typeface="+mn-cs"/>
                <a:sym typeface="Arial"/>
              </a:rPr>
              <a:t>1</a:t>
            </a:r>
          </a:p>
        </p:txBody>
      </p:sp>
    </p:spTree>
    <p:extLst>
      <p:ext uri="{BB962C8B-B14F-4D97-AF65-F5344CB8AC3E}">
        <p14:creationId xmlns:p14="http://schemas.microsoft.com/office/powerpoint/2010/main" val="188499091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0936" y="762131"/>
            <a:ext cx="1762000" cy="564257"/>
          </a:xfrm>
        </p:spPr>
        <p:txBody>
          <a:bodyPr/>
          <a:lstStyle/>
          <a:p>
            <a:r>
              <a:rPr lang="en-US" dirty="0">
                <a:solidFill>
                  <a:schemeClr val="accent3"/>
                </a:solidFill>
              </a:rPr>
              <a:t>Results</a:t>
            </a:r>
          </a:p>
        </p:txBody>
      </p:sp>
      <p:sp>
        <p:nvSpPr>
          <p:cNvPr id="3" name="Slide Number Placeholder 2"/>
          <p:cNvSpPr>
            <a:spLocks noGrp="1"/>
          </p:cNvSpPr>
          <p:nvPr>
            <p:ph type="sldNum" sz="quarter" idx="2"/>
          </p:nvPr>
        </p:nvSpPr>
        <p:spPr/>
        <p:txBody>
          <a:bodyPr/>
          <a:lstStyle/>
          <a:p>
            <a:fld id="{86CB4B4D-7CA3-9044-876B-883B54F8677D}" type="slidenum">
              <a:rPr lang="en-US" smtClean="0"/>
              <a:pPr/>
              <a:t>27</a:t>
            </a:fld>
            <a:endParaRPr lang="en-US" dirty="0"/>
          </a:p>
        </p:txBody>
      </p:sp>
      <p:pic>
        <p:nvPicPr>
          <p:cNvPr id="2" name="Picture 1">
            <a:extLst>
              <a:ext uri="{FF2B5EF4-FFF2-40B4-BE49-F238E27FC236}">
                <a16:creationId xmlns:a16="http://schemas.microsoft.com/office/drawing/2014/main" id="{AA9F9AD4-5D47-B9D3-4B2E-0B245D692BCA}"/>
              </a:ext>
            </a:extLst>
          </p:cNvPr>
          <p:cNvPicPr>
            <a:picLocks noChangeAspect="1"/>
          </p:cNvPicPr>
          <p:nvPr/>
        </p:nvPicPr>
        <p:blipFill>
          <a:blip r:embed="rId3"/>
          <a:stretch>
            <a:fillRect/>
          </a:stretch>
        </p:blipFill>
        <p:spPr>
          <a:xfrm>
            <a:off x="196741" y="1651240"/>
            <a:ext cx="11798518" cy="4208138"/>
          </a:xfrm>
          <a:prstGeom prst="rect">
            <a:avLst/>
          </a:prstGeom>
        </p:spPr>
      </p:pic>
    </p:spTree>
    <p:extLst>
      <p:ext uri="{BB962C8B-B14F-4D97-AF65-F5344CB8AC3E}">
        <p14:creationId xmlns:p14="http://schemas.microsoft.com/office/powerpoint/2010/main" val="37071465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4C27C1-6A82-E444-A5DE-80A2EF5A6BC5}"/>
              </a:ext>
            </a:extLst>
          </p:cNvPr>
          <p:cNvSpPr>
            <a:spLocks noGrp="1"/>
          </p:cNvSpPr>
          <p:nvPr>
            <p:ph type="body" sz="quarter" idx="1"/>
          </p:nvPr>
        </p:nvSpPr>
        <p:spPr/>
        <p:txBody>
          <a:bodyPr/>
          <a:lstStyle/>
          <a:p>
            <a:r>
              <a:rPr lang="en-US" dirty="0"/>
              <a:t>Divider Subtitle</a:t>
            </a:r>
          </a:p>
        </p:txBody>
      </p:sp>
      <p:sp>
        <p:nvSpPr>
          <p:cNvPr id="3" name="Title 2">
            <a:extLst>
              <a:ext uri="{FF2B5EF4-FFF2-40B4-BE49-F238E27FC236}">
                <a16:creationId xmlns:a16="http://schemas.microsoft.com/office/drawing/2014/main" id="{17D1B3E9-CBB6-EA4E-BDA0-320155D76CBB}"/>
              </a:ext>
            </a:extLst>
          </p:cNvPr>
          <p:cNvSpPr>
            <a:spLocks noGrp="1"/>
          </p:cNvSpPr>
          <p:nvPr>
            <p:ph type="title"/>
          </p:nvPr>
        </p:nvSpPr>
        <p:spPr>
          <a:xfrm>
            <a:off x="656030" y="3740887"/>
            <a:ext cx="5257089" cy="889001"/>
          </a:xfrm>
        </p:spPr>
        <p:txBody>
          <a:bodyPr>
            <a:normAutofit/>
          </a:bodyPr>
          <a:lstStyle/>
          <a:p>
            <a:r>
              <a:rPr lang="en-US" dirty="0"/>
              <a:t>Conclusion</a:t>
            </a:r>
            <a:endParaRPr lang="en-US" sz="3600" dirty="0"/>
          </a:p>
        </p:txBody>
      </p:sp>
      <p:sp>
        <p:nvSpPr>
          <p:cNvPr id="5" name="Content Placeholder 4">
            <a:extLst>
              <a:ext uri="{FF2B5EF4-FFF2-40B4-BE49-F238E27FC236}">
                <a16:creationId xmlns:a16="http://schemas.microsoft.com/office/drawing/2014/main" id="{248F8EE8-A014-D2F5-7914-236CDC39A244}"/>
              </a:ext>
            </a:extLst>
          </p:cNvPr>
          <p:cNvSpPr>
            <a:spLocks noGrp="1"/>
          </p:cNvSpPr>
          <p:nvPr>
            <p:ph sz="quarter" idx="10"/>
          </p:nvPr>
        </p:nvSpPr>
        <p:spPr/>
        <p:txBody>
          <a:bodyPr/>
          <a:lstStyle/>
          <a:p>
            <a:endParaRPr lang="en-US" dirty="0"/>
          </a:p>
        </p:txBody>
      </p:sp>
      <p:pic>
        <p:nvPicPr>
          <p:cNvPr id="8" name="Content Placeholder 11" descr="A picture containing mountain, sky, outdoor, snow&#10;&#10;Description automatically generated">
            <a:extLst>
              <a:ext uri="{FF2B5EF4-FFF2-40B4-BE49-F238E27FC236}">
                <a16:creationId xmlns:a16="http://schemas.microsoft.com/office/drawing/2014/main" id="{4F260AE2-2AAD-A272-E18D-7DB4E43B30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74" t="4265" r="24784" b="2133"/>
          <a:stretch/>
        </p:blipFill>
        <p:spPr>
          <a:xfrm>
            <a:off x="6243291" y="1"/>
            <a:ext cx="5948710" cy="6858000"/>
          </a:xfrm>
          <a:prstGeom prst="rect">
            <a:avLst/>
          </a:prstGeom>
        </p:spPr>
      </p:pic>
      <p:sp>
        <p:nvSpPr>
          <p:cNvPr id="9" name="Rectangle 8">
            <a:extLst>
              <a:ext uri="{FF2B5EF4-FFF2-40B4-BE49-F238E27FC236}">
                <a16:creationId xmlns:a16="http://schemas.microsoft.com/office/drawing/2014/main" id="{5DF10523-71BF-83A5-C02A-B42BD0CFD787}"/>
              </a:ext>
            </a:extLst>
          </p:cNvPr>
          <p:cNvSpPr/>
          <p:nvPr/>
        </p:nvSpPr>
        <p:spPr>
          <a:xfrm>
            <a:off x="6243291" y="0"/>
            <a:ext cx="5948710" cy="6858000"/>
          </a:xfrm>
          <a:prstGeom prst="rect">
            <a:avLst/>
          </a:prstGeom>
          <a:gradFill flip="none" rotWithShape="1">
            <a:gsLst>
              <a:gs pos="0">
                <a:srgbClr val="51879F"/>
              </a:gs>
              <a:gs pos="82000">
                <a:srgbClr val="51879F">
                  <a:alpha val="22000"/>
                </a:srgbClr>
              </a:gs>
              <a:gs pos="13000">
                <a:srgbClr val="51879F"/>
              </a:gs>
            </a:gsLst>
            <a:lin ang="180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Arial"/>
            </a:endParaRPr>
          </a:p>
        </p:txBody>
      </p:sp>
      <p:sp>
        <p:nvSpPr>
          <p:cNvPr id="11" name="Footer Placeholder 4">
            <a:extLst>
              <a:ext uri="{FF2B5EF4-FFF2-40B4-BE49-F238E27FC236}">
                <a16:creationId xmlns:a16="http://schemas.microsoft.com/office/drawing/2014/main" id="{F964CBF3-9AAE-0A91-5351-AC90E35ADEAD}"/>
              </a:ext>
            </a:extLst>
          </p:cNvPr>
          <p:cNvSpPr txBox="1">
            <a:spLocks/>
          </p:cNvSpPr>
          <p:nvPr/>
        </p:nvSpPr>
        <p:spPr>
          <a:xfrm>
            <a:off x="10456151" y="6329716"/>
            <a:ext cx="1617785" cy="440872"/>
          </a:xfrm>
          <a:prstGeom prst="rect">
            <a:avLst/>
          </a:prstGeom>
        </p:spPr>
        <p:txBody>
          <a:bodyPr/>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i="1" dirty="0">
                <a:solidFill>
                  <a:schemeClr val="bg1"/>
                </a:solidFill>
                <a:latin typeface="Arial" panose="020B0504020202020204" pitchFamily="34" charset="0"/>
              </a:rPr>
              <a:t>ASRC Federal Proprietary</a:t>
            </a:r>
          </a:p>
        </p:txBody>
      </p:sp>
    </p:spTree>
    <p:extLst>
      <p:ext uri="{BB962C8B-B14F-4D97-AF65-F5344CB8AC3E}">
        <p14:creationId xmlns:p14="http://schemas.microsoft.com/office/powerpoint/2010/main" val="143039251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accent3"/>
                </a:solidFill>
              </a:rPr>
              <a:t>Conclusion</a:t>
            </a:r>
          </a:p>
        </p:txBody>
      </p:sp>
      <p:sp>
        <p:nvSpPr>
          <p:cNvPr id="3" name="Slide Number Placeholder 2"/>
          <p:cNvSpPr>
            <a:spLocks noGrp="1"/>
          </p:cNvSpPr>
          <p:nvPr>
            <p:ph type="sldNum" sz="quarter" idx="2"/>
          </p:nvPr>
        </p:nvSpPr>
        <p:spPr/>
        <p:txBody>
          <a:bodyPr/>
          <a:lstStyle/>
          <a:p>
            <a:fld id="{86CB4B4D-7CA3-9044-876B-883B54F8677D}" type="slidenum">
              <a:rPr lang="en-US" smtClean="0"/>
              <a:pPr/>
              <a:t>29</a:t>
            </a:fld>
            <a:endParaRPr lang="en-US" dirty="0"/>
          </a:p>
        </p:txBody>
      </p:sp>
      <p:sp>
        <p:nvSpPr>
          <p:cNvPr id="7" name="Text Placeholder 5">
            <a:extLst>
              <a:ext uri="{FF2B5EF4-FFF2-40B4-BE49-F238E27FC236}">
                <a16:creationId xmlns:a16="http://schemas.microsoft.com/office/drawing/2014/main" id="{5D132B12-2041-2847-CFF6-08AEF570D318}"/>
              </a:ext>
            </a:extLst>
          </p:cNvPr>
          <p:cNvSpPr>
            <a:spLocks noGrp="1"/>
          </p:cNvSpPr>
          <p:nvPr>
            <p:ph type="body" sz="quarter" idx="10"/>
          </p:nvPr>
        </p:nvSpPr>
        <p:spPr>
          <a:xfrm>
            <a:off x="411163" y="1481138"/>
            <a:ext cx="11234737" cy="5173662"/>
          </a:xfrm>
        </p:spPr>
        <p:txBody>
          <a:bodyPr vert="horz" lIns="91440" tIns="45720" rIns="91440" bIns="45720" rtlCol="0" anchor="t">
            <a:normAutofit/>
          </a:bodyPr>
          <a:lstStyle/>
          <a:p>
            <a:pPr marL="342900" indent="-342900">
              <a:buFont typeface="Arial" panose="020B0604020202020204" pitchFamily="34" charset="0"/>
              <a:buChar char="•"/>
            </a:pPr>
            <a:r>
              <a:rPr lang="en-US" sz="2400" b="1" dirty="0">
                <a:solidFill>
                  <a:schemeClr val="tx1"/>
                </a:solidFill>
              </a:rPr>
              <a:t>Landsat ARD LST data quantifies SUHI intensity and variations using land cover dynamics</a:t>
            </a:r>
          </a:p>
          <a:p>
            <a:pPr marL="342900" indent="-342900">
              <a:buFont typeface="Arial" panose="020B0604020202020204" pitchFamily="34" charset="0"/>
              <a:buChar char="•"/>
            </a:pPr>
            <a:r>
              <a:rPr lang="en-US" sz="2400" b="1" dirty="0">
                <a:solidFill>
                  <a:schemeClr val="tx1"/>
                </a:solidFill>
              </a:rPr>
              <a:t>Urban land cover types show different SUHI intensities, aiding in mitigation strategy development</a:t>
            </a:r>
          </a:p>
          <a:p>
            <a:pPr marL="342900" indent="-342900">
              <a:buFont typeface="Arial" panose="020B0604020202020204" pitchFamily="34" charset="0"/>
              <a:buChar char="•"/>
            </a:pPr>
            <a:r>
              <a:rPr lang="en-US" sz="2400" b="1" dirty="0">
                <a:solidFill>
                  <a:schemeClr val="tx1"/>
                </a:solidFill>
              </a:rPr>
              <a:t>Results offer insights into regional SUHI intensity and changes by integrating land cover</a:t>
            </a:r>
          </a:p>
          <a:p>
            <a:pPr marL="342900" indent="-342900">
              <a:buFont typeface="Arial" panose="020B0604020202020204" pitchFamily="34" charset="0"/>
              <a:buChar char="•"/>
            </a:pPr>
            <a:r>
              <a:rPr lang="en-US" sz="2400" b="1" dirty="0">
                <a:solidFill>
                  <a:schemeClr val="tx1"/>
                </a:solidFill>
              </a:rPr>
              <a:t>The prototype approach effectively quantifies and monitors SUHI intensity over large areas</a:t>
            </a:r>
          </a:p>
          <a:p>
            <a:pPr marL="342900" indent="-342900">
              <a:buFont typeface="Arial" panose="020B0604020202020204" pitchFamily="34" charset="0"/>
              <a:buChar char="•"/>
            </a:pPr>
            <a:r>
              <a:rPr lang="en-US" sz="2400" b="1" dirty="0">
                <a:solidFill>
                  <a:schemeClr val="tx1"/>
                </a:solidFill>
              </a:rPr>
              <a:t>Linking SUHI products with land cover, population, and socio-economic data reveals important relationships</a:t>
            </a:r>
          </a:p>
          <a:p>
            <a:pPr marL="342900" indent="-342900">
              <a:buFont typeface="Arial" panose="020B0604020202020204" pitchFamily="34" charset="0"/>
              <a:buChar char="•"/>
            </a:pPr>
            <a:r>
              <a:rPr lang="en-US" sz="2400" b="1" dirty="0">
                <a:solidFill>
                  <a:schemeClr val="tx1"/>
                </a:solidFill>
              </a:rPr>
              <a:t>As urbanization grows, understanding SUHI impacts is vital for addressing global warming and human health</a:t>
            </a:r>
            <a:endParaRPr lang="en-US" sz="2200" b="1" dirty="0">
              <a:solidFill>
                <a:schemeClr val="tx1"/>
              </a:solidFill>
            </a:endParaRPr>
          </a:p>
        </p:txBody>
      </p:sp>
    </p:spTree>
    <p:extLst>
      <p:ext uri="{BB962C8B-B14F-4D97-AF65-F5344CB8AC3E}">
        <p14:creationId xmlns:p14="http://schemas.microsoft.com/office/powerpoint/2010/main" val="11168067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7C8B2B-1F52-4636-AA48-C2ED434EE815}"/>
              </a:ext>
            </a:extLst>
          </p:cNvPr>
          <p:cNvSpPr>
            <a:spLocks noGrp="1"/>
          </p:cNvSpPr>
          <p:nvPr>
            <p:ph type="body" sz="quarter" idx="1"/>
          </p:nvPr>
        </p:nvSpPr>
        <p:spPr/>
        <p:txBody>
          <a:bodyPr/>
          <a:lstStyle/>
          <a:p>
            <a:endParaRPr lang="en-US" dirty="0"/>
          </a:p>
        </p:txBody>
      </p:sp>
      <p:sp>
        <p:nvSpPr>
          <p:cNvPr id="4" name="Title 3">
            <a:extLst>
              <a:ext uri="{FF2B5EF4-FFF2-40B4-BE49-F238E27FC236}">
                <a16:creationId xmlns:a16="http://schemas.microsoft.com/office/drawing/2014/main" id="{19D9B536-7747-428D-A597-A1F66E41F3EC}"/>
              </a:ext>
            </a:extLst>
          </p:cNvPr>
          <p:cNvSpPr>
            <a:spLocks noGrp="1"/>
          </p:cNvSpPr>
          <p:nvPr>
            <p:ph type="title"/>
          </p:nvPr>
        </p:nvSpPr>
        <p:spPr/>
        <p:txBody>
          <a:bodyPr/>
          <a:lstStyle/>
          <a:p>
            <a:r>
              <a:rPr lang="en-US" dirty="0"/>
              <a:t>Background</a:t>
            </a:r>
          </a:p>
        </p:txBody>
      </p:sp>
    </p:spTree>
    <p:extLst>
      <p:ext uri="{BB962C8B-B14F-4D97-AF65-F5344CB8AC3E}">
        <p14:creationId xmlns:p14="http://schemas.microsoft.com/office/powerpoint/2010/main" val="201755060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097FD6-9C95-E496-8F91-D8E825E69B2C}"/>
              </a:ext>
            </a:extLst>
          </p:cNvPr>
          <p:cNvPicPr>
            <a:picLocks noChangeAspect="1"/>
          </p:cNvPicPr>
          <p:nvPr/>
        </p:nvPicPr>
        <p:blipFill>
          <a:blip r:embed="rId2"/>
          <a:stretch>
            <a:fillRect/>
          </a:stretch>
        </p:blipFill>
        <p:spPr>
          <a:xfrm>
            <a:off x="358931" y="406321"/>
            <a:ext cx="7951577" cy="5965450"/>
          </a:xfrm>
          <a:prstGeom prst="rect">
            <a:avLst/>
          </a:prstGeom>
        </p:spPr>
      </p:pic>
      <p:sp>
        <p:nvSpPr>
          <p:cNvPr id="3" name="TextBox 2">
            <a:extLst>
              <a:ext uri="{FF2B5EF4-FFF2-40B4-BE49-F238E27FC236}">
                <a16:creationId xmlns:a16="http://schemas.microsoft.com/office/drawing/2014/main" id="{0B3A9CFB-A6C9-8261-0B97-8A947A4294E1}"/>
              </a:ext>
            </a:extLst>
          </p:cNvPr>
          <p:cNvSpPr txBox="1"/>
          <p:nvPr/>
        </p:nvSpPr>
        <p:spPr>
          <a:xfrm>
            <a:off x="8432800" y="1938294"/>
            <a:ext cx="3400269"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chemeClr val="bg1"/>
                </a:solidFill>
                <a:effectLst/>
                <a:uFillTx/>
                <a:latin typeface="+mn-lt"/>
                <a:ea typeface="+mn-ea"/>
                <a:cs typeface="+mn-cs"/>
                <a:sym typeface="Arial"/>
              </a:rPr>
              <a:t>Questions?</a:t>
            </a:r>
          </a:p>
        </p:txBody>
      </p:sp>
      <p:sp>
        <p:nvSpPr>
          <p:cNvPr id="4" name="TextBox 3">
            <a:extLst>
              <a:ext uri="{FF2B5EF4-FFF2-40B4-BE49-F238E27FC236}">
                <a16:creationId xmlns:a16="http://schemas.microsoft.com/office/drawing/2014/main" id="{7D11F631-E460-2067-B66A-6D77319263AF}"/>
              </a:ext>
            </a:extLst>
          </p:cNvPr>
          <p:cNvSpPr txBox="1"/>
          <p:nvPr/>
        </p:nvSpPr>
        <p:spPr>
          <a:xfrm>
            <a:off x="8432799" y="3656424"/>
            <a:ext cx="3400269"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chemeClr val="bg1"/>
                </a:solidFill>
                <a:effectLst/>
                <a:uFillTx/>
                <a:latin typeface="+mn-lt"/>
                <a:ea typeface="+mn-ea"/>
                <a:cs typeface="+mn-cs"/>
                <a:sym typeface="Arial"/>
              </a:rPr>
              <a:t>Thanks!</a:t>
            </a:r>
          </a:p>
        </p:txBody>
      </p:sp>
    </p:spTree>
    <p:extLst>
      <p:ext uri="{BB962C8B-B14F-4D97-AF65-F5344CB8AC3E}">
        <p14:creationId xmlns:p14="http://schemas.microsoft.com/office/powerpoint/2010/main" val="418378915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6B3224-13EC-9D2C-6405-44BFEE2C55A2}"/>
              </a:ext>
            </a:extLst>
          </p:cNvPr>
          <p:cNvPicPr>
            <a:picLocks noChangeAspect="1"/>
          </p:cNvPicPr>
          <p:nvPr/>
        </p:nvPicPr>
        <p:blipFill>
          <a:blip r:embed="rId2"/>
          <a:stretch>
            <a:fillRect/>
          </a:stretch>
        </p:blipFill>
        <p:spPr>
          <a:xfrm>
            <a:off x="1578528" y="3154680"/>
            <a:ext cx="4517472" cy="3388104"/>
          </a:xfrm>
          <a:prstGeom prst="rect">
            <a:avLst/>
          </a:prstGeom>
        </p:spPr>
      </p:pic>
    </p:spTree>
    <p:extLst>
      <p:ext uri="{BB962C8B-B14F-4D97-AF65-F5344CB8AC3E}">
        <p14:creationId xmlns:p14="http://schemas.microsoft.com/office/powerpoint/2010/main" val="106271461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accent3"/>
                </a:solidFill>
              </a:rPr>
              <a:t>Background</a:t>
            </a:r>
          </a:p>
        </p:txBody>
      </p:sp>
      <p:sp>
        <p:nvSpPr>
          <p:cNvPr id="3" name="Slide Number Placeholder 2"/>
          <p:cNvSpPr>
            <a:spLocks noGrp="1"/>
          </p:cNvSpPr>
          <p:nvPr>
            <p:ph type="sldNum" sz="quarter" idx="2"/>
          </p:nvPr>
        </p:nvSpPr>
        <p:spPr/>
        <p:txBody>
          <a:bodyPr/>
          <a:lstStyle/>
          <a:p>
            <a:fld id="{86CB4B4D-7CA3-9044-876B-883B54F8677D}" type="slidenum">
              <a:rPr lang="en-US" smtClean="0"/>
              <a:pPr/>
              <a:t>4</a:t>
            </a:fld>
            <a:endParaRPr lang="en-US" dirty="0"/>
          </a:p>
        </p:txBody>
      </p:sp>
      <p:sp>
        <p:nvSpPr>
          <p:cNvPr id="7" name="Text Placeholder 5">
            <a:extLst>
              <a:ext uri="{FF2B5EF4-FFF2-40B4-BE49-F238E27FC236}">
                <a16:creationId xmlns:a16="http://schemas.microsoft.com/office/drawing/2014/main" id="{89903A55-798E-B351-AF3C-D5A2446AA157}"/>
              </a:ext>
            </a:extLst>
          </p:cNvPr>
          <p:cNvSpPr>
            <a:spLocks noGrp="1"/>
          </p:cNvSpPr>
          <p:nvPr>
            <p:ph type="body" sz="quarter" idx="10"/>
          </p:nvPr>
        </p:nvSpPr>
        <p:spPr>
          <a:xfrm>
            <a:off x="410935" y="1274618"/>
            <a:ext cx="11233944" cy="5389419"/>
          </a:xfrm>
        </p:spPr>
        <p:txBody>
          <a:bodyPr vert="horz" lIns="91440" tIns="45720" rIns="91440" bIns="45720" rtlCol="0" anchor="t">
            <a:normAutofit lnSpcReduction="10000"/>
          </a:bodyPr>
          <a:lstStyle/>
          <a:p>
            <a:r>
              <a:rPr lang="en-US" sz="2000" b="1" dirty="0">
                <a:solidFill>
                  <a:schemeClr val="tx1"/>
                </a:solidFill>
              </a:rPr>
              <a:t>Urban areas are vital components of the landscape, offering essential social and economic functions for human habitats </a:t>
            </a:r>
          </a:p>
          <a:p>
            <a:pPr lvl="1"/>
            <a:r>
              <a:rPr lang="en-US" sz="1600" dirty="0">
                <a:solidFill>
                  <a:schemeClr val="tx1"/>
                </a:solidFill>
              </a:rPr>
              <a:t>Impervious surface area (ISA) is highly connected to urban land use condition, such as the size and density of built-up areas </a:t>
            </a:r>
          </a:p>
          <a:p>
            <a:pPr lvl="1"/>
            <a:r>
              <a:rPr lang="en-US" sz="1600" dirty="0">
                <a:solidFill>
                  <a:schemeClr val="tx1"/>
                </a:solidFill>
              </a:rPr>
              <a:t>ISA has been widely recognized as an important data source to describe urbanization quantitatively at both regional and national scales</a:t>
            </a:r>
          </a:p>
          <a:p>
            <a:r>
              <a:rPr lang="en-US" sz="2000" b="1" dirty="0">
                <a:solidFill>
                  <a:schemeClr val="tx1"/>
                </a:solidFill>
              </a:rPr>
              <a:t>Surface Urban Heat Island (SUHI) is a biophysical effect associated with urban development</a:t>
            </a:r>
          </a:p>
          <a:p>
            <a:pPr lvl="1"/>
            <a:r>
              <a:rPr lang="en-US" sz="1600" dirty="0">
                <a:solidFill>
                  <a:schemeClr val="tx1"/>
                </a:solidFill>
              </a:rPr>
              <a:t>Surface temperatures in urban areas are usually higher than that in the surrounding rural areas</a:t>
            </a:r>
          </a:p>
          <a:p>
            <a:pPr lvl="1"/>
            <a:r>
              <a:rPr lang="en-US" sz="1600" dirty="0">
                <a:solidFill>
                  <a:schemeClr val="tx1"/>
                </a:solidFill>
              </a:rPr>
              <a:t>Thermal remote sensing has been used over urban areas to assess the SUHI effects</a:t>
            </a:r>
          </a:p>
          <a:p>
            <a:pPr lvl="1"/>
            <a:r>
              <a:rPr lang="en-US" sz="1600" dirty="0">
                <a:solidFill>
                  <a:schemeClr val="tx1"/>
                </a:solidFill>
              </a:rPr>
              <a:t>Perform land cover classifications and as input for models of urban surface atmosphere exchanges</a:t>
            </a:r>
          </a:p>
          <a:p>
            <a:r>
              <a:rPr lang="en-US" sz="2000" b="1" dirty="0">
                <a:solidFill>
                  <a:schemeClr val="tx1"/>
                </a:solidFill>
              </a:rPr>
              <a:t>Needs and requirements </a:t>
            </a:r>
          </a:p>
          <a:p>
            <a:pPr lvl="1"/>
            <a:r>
              <a:rPr lang="en-US" sz="1600" dirty="0">
                <a:solidFill>
                  <a:schemeClr val="tx1"/>
                </a:solidFill>
              </a:rPr>
              <a:t>The research effort will provide a time series of Landsat spectral and thermal information in characterizing urban thermal characteristics</a:t>
            </a:r>
          </a:p>
          <a:p>
            <a:pPr lvl="1"/>
            <a:r>
              <a:rPr lang="en-US" sz="1600" dirty="0">
                <a:solidFill>
                  <a:schemeClr val="tx1"/>
                </a:solidFill>
              </a:rPr>
              <a:t>Comparison results will describe the benefits and limitations of Landsat thermal data in characterizing urban thermal features</a:t>
            </a:r>
          </a:p>
          <a:p>
            <a:pPr lvl="1"/>
            <a:r>
              <a:rPr lang="en-US" sz="1600" dirty="0">
                <a:solidFill>
                  <a:schemeClr val="tx1"/>
                </a:solidFill>
              </a:rPr>
              <a:t>requirements from EPA, NIH/NIEHS, NCA 6,  and NOAA </a:t>
            </a:r>
          </a:p>
          <a:p>
            <a:r>
              <a:rPr lang="en-US" sz="2000" b="1" dirty="0">
                <a:solidFill>
                  <a:schemeClr val="tx1"/>
                </a:solidFill>
              </a:rPr>
              <a:t>Scientific research in urban ecosystems and wildland-unban interface</a:t>
            </a:r>
          </a:p>
          <a:p>
            <a:pPr lvl="1"/>
            <a:r>
              <a:rPr lang="en-US" sz="1600" dirty="0">
                <a:solidFill>
                  <a:schemeClr val="tx1"/>
                </a:solidFill>
              </a:rPr>
              <a:t>SUHI theoretical questions (concepts), methodologies development, and its applications</a:t>
            </a:r>
            <a:endParaRPr lang="en-US" sz="1600" dirty="0">
              <a:solidFill>
                <a:schemeClr val="tx1"/>
              </a:solidFill>
              <a:cs typeface="Calibri"/>
            </a:endParaRPr>
          </a:p>
        </p:txBody>
      </p:sp>
    </p:spTree>
    <p:extLst>
      <p:ext uri="{BB962C8B-B14F-4D97-AF65-F5344CB8AC3E}">
        <p14:creationId xmlns:p14="http://schemas.microsoft.com/office/powerpoint/2010/main" val="311900383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solidFill>
              </a:rPr>
              <a:t>Background</a:t>
            </a:r>
          </a:p>
        </p:txBody>
      </p:sp>
      <p:sp>
        <p:nvSpPr>
          <p:cNvPr id="3" name="Slide Number Placeholder 2"/>
          <p:cNvSpPr>
            <a:spLocks noGrp="1"/>
          </p:cNvSpPr>
          <p:nvPr>
            <p:ph type="sldNum" sz="quarter" idx="2"/>
          </p:nvPr>
        </p:nvSpPr>
        <p:spPr/>
        <p:txBody>
          <a:bodyPr/>
          <a:lstStyle/>
          <a:p>
            <a:fld id="{86CB4B4D-7CA3-9044-876B-883B54F8677D}" type="slidenum">
              <a:rPr lang="en-US" smtClean="0"/>
              <a:pPr/>
              <a:t>5</a:t>
            </a:fld>
            <a:endParaRPr lang="en-US" dirty="0"/>
          </a:p>
        </p:txBody>
      </p:sp>
      <p:pic>
        <p:nvPicPr>
          <p:cNvPr id="5" name="Picture 4">
            <a:extLst>
              <a:ext uri="{FF2B5EF4-FFF2-40B4-BE49-F238E27FC236}">
                <a16:creationId xmlns:a16="http://schemas.microsoft.com/office/drawing/2014/main" id="{A258C246-55CF-2984-7C17-D95FA8106289}"/>
              </a:ext>
            </a:extLst>
          </p:cNvPr>
          <p:cNvPicPr>
            <a:picLocks noChangeAspect="1"/>
          </p:cNvPicPr>
          <p:nvPr/>
        </p:nvPicPr>
        <p:blipFill>
          <a:blip r:embed="rId3"/>
          <a:stretch>
            <a:fillRect/>
          </a:stretch>
        </p:blipFill>
        <p:spPr>
          <a:xfrm>
            <a:off x="1010092" y="1409889"/>
            <a:ext cx="9388549" cy="5288690"/>
          </a:xfrm>
          <a:prstGeom prst="rect">
            <a:avLst/>
          </a:prstGeom>
        </p:spPr>
      </p:pic>
    </p:spTree>
    <p:extLst>
      <p:ext uri="{BB962C8B-B14F-4D97-AF65-F5344CB8AC3E}">
        <p14:creationId xmlns:p14="http://schemas.microsoft.com/office/powerpoint/2010/main" val="392720444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4C27C1-6A82-E444-A5DE-80A2EF5A6BC5}"/>
              </a:ext>
            </a:extLst>
          </p:cNvPr>
          <p:cNvSpPr>
            <a:spLocks noGrp="1"/>
          </p:cNvSpPr>
          <p:nvPr>
            <p:ph type="body" sz="quarter" idx="1"/>
          </p:nvPr>
        </p:nvSpPr>
        <p:spPr/>
        <p:txBody>
          <a:bodyPr/>
          <a:lstStyle/>
          <a:p>
            <a:r>
              <a:rPr lang="en-US" dirty="0"/>
              <a:t>Divider Subtitle</a:t>
            </a:r>
          </a:p>
        </p:txBody>
      </p:sp>
      <p:sp>
        <p:nvSpPr>
          <p:cNvPr id="3" name="Title 2">
            <a:extLst>
              <a:ext uri="{FF2B5EF4-FFF2-40B4-BE49-F238E27FC236}">
                <a16:creationId xmlns:a16="http://schemas.microsoft.com/office/drawing/2014/main" id="{17D1B3E9-CBB6-EA4E-BDA0-320155D76CBB}"/>
              </a:ext>
            </a:extLst>
          </p:cNvPr>
          <p:cNvSpPr>
            <a:spLocks noGrp="1"/>
          </p:cNvSpPr>
          <p:nvPr>
            <p:ph type="title"/>
          </p:nvPr>
        </p:nvSpPr>
        <p:spPr>
          <a:xfrm>
            <a:off x="656030" y="3740887"/>
            <a:ext cx="5257089" cy="889001"/>
          </a:xfrm>
        </p:spPr>
        <p:txBody>
          <a:bodyPr>
            <a:normAutofit/>
          </a:bodyPr>
          <a:lstStyle/>
          <a:p>
            <a:r>
              <a:rPr lang="en-US" dirty="0"/>
              <a:t>Objectives</a:t>
            </a:r>
            <a:endParaRPr lang="en-US" sz="3600" dirty="0"/>
          </a:p>
        </p:txBody>
      </p:sp>
      <p:sp>
        <p:nvSpPr>
          <p:cNvPr id="5" name="Content Placeholder 4">
            <a:extLst>
              <a:ext uri="{FF2B5EF4-FFF2-40B4-BE49-F238E27FC236}">
                <a16:creationId xmlns:a16="http://schemas.microsoft.com/office/drawing/2014/main" id="{248F8EE8-A014-D2F5-7914-236CDC39A244}"/>
              </a:ext>
            </a:extLst>
          </p:cNvPr>
          <p:cNvSpPr>
            <a:spLocks noGrp="1"/>
          </p:cNvSpPr>
          <p:nvPr>
            <p:ph sz="quarter" idx="10"/>
          </p:nvPr>
        </p:nvSpPr>
        <p:spPr/>
        <p:txBody>
          <a:bodyPr/>
          <a:lstStyle/>
          <a:p>
            <a:endParaRPr lang="en-US" dirty="0"/>
          </a:p>
        </p:txBody>
      </p:sp>
      <p:pic>
        <p:nvPicPr>
          <p:cNvPr id="8" name="Content Placeholder 11" descr="A picture containing mountain, sky, outdoor, snow&#10;&#10;Description automatically generated">
            <a:extLst>
              <a:ext uri="{FF2B5EF4-FFF2-40B4-BE49-F238E27FC236}">
                <a16:creationId xmlns:a16="http://schemas.microsoft.com/office/drawing/2014/main" id="{4F260AE2-2AAD-A272-E18D-7DB4E43B30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74" t="4265" r="24784" b="2133"/>
          <a:stretch/>
        </p:blipFill>
        <p:spPr>
          <a:xfrm>
            <a:off x="6243291" y="1"/>
            <a:ext cx="5948710" cy="6858000"/>
          </a:xfrm>
          <a:prstGeom prst="rect">
            <a:avLst/>
          </a:prstGeom>
        </p:spPr>
      </p:pic>
      <p:sp>
        <p:nvSpPr>
          <p:cNvPr id="9" name="Rectangle 8">
            <a:extLst>
              <a:ext uri="{FF2B5EF4-FFF2-40B4-BE49-F238E27FC236}">
                <a16:creationId xmlns:a16="http://schemas.microsoft.com/office/drawing/2014/main" id="{5DF10523-71BF-83A5-C02A-B42BD0CFD787}"/>
              </a:ext>
            </a:extLst>
          </p:cNvPr>
          <p:cNvSpPr/>
          <p:nvPr/>
        </p:nvSpPr>
        <p:spPr>
          <a:xfrm>
            <a:off x="6243291" y="0"/>
            <a:ext cx="5948710" cy="6858000"/>
          </a:xfrm>
          <a:prstGeom prst="rect">
            <a:avLst/>
          </a:prstGeom>
          <a:gradFill flip="none" rotWithShape="1">
            <a:gsLst>
              <a:gs pos="0">
                <a:srgbClr val="51879F"/>
              </a:gs>
              <a:gs pos="82000">
                <a:srgbClr val="51879F">
                  <a:alpha val="22000"/>
                </a:srgbClr>
              </a:gs>
              <a:gs pos="13000">
                <a:srgbClr val="51879F"/>
              </a:gs>
            </a:gsLst>
            <a:lin ang="180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Arial"/>
            </a:endParaRPr>
          </a:p>
        </p:txBody>
      </p:sp>
      <p:sp>
        <p:nvSpPr>
          <p:cNvPr id="11" name="Footer Placeholder 4">
            <a:extLst>
              <a:ext uri="{FF2B5EF4-FFF2-40B4-BE49-F238E27FC236}">
                <a16:creationId xmlns:a16="http://schemas.microsoft.com/office/drawing/2014/main" id="{F964CBF3-9AAE-0A91-5351-AC90E35ADEAD}"/>
              </a:ext>
            </a:extLst>
          </p:cNvPr>
          <p:cNvSpPr txBox="1">
            <a:spLocks/>
          </p:cNvSpPr>
          <p:nvPr/>
        </p:nvSpPr>
        <p:spPr>
          <a:xfrm>
            <a:off x="10456151" y="6329716"/>
            <a:ext cx="1617785" cy="440872"/>
          </a:xfrm>
          <a:prstGeom prst="rect">
            <a:avLst/>
          </a:prstGeom>
        </p:spPr>
        <p:txBody>
          <a:bodyPr/>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i="1" dirty="0">
                <a:solidFill>
                  <a:schemeClr val="bg1"/>
                </a:solidFill>
                <a:latin typeface="Arial" panose="020B0504020202020204" pitchFamily="34" charset="0"/>
              </a:rPr>
              <a:t>ASRC Federal Proprietary</a:t>
            </a:r>
          </a:p>
        </p:txBody>
      </p:sp>
    </p:spTree>
    <p:extLst>
      <p:ext uri="{BB962C8B-B14F-4D97-AF65-F5344CB8AC3E}">
        <p14:creationId xmlns:p14="http://schemas.microsoft.com/office/powerpoint/2010/main" val="407491115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accent3"/>
                </a:solidFill>
              </a:rPr>
              <a:t>Objectives </a:t>
            </a:r>
          </a:p>
        </p:txBody>
      </p:sp>
      <p:sp>
        <p:nvSpPr>
          <p:cNvPr id="3" name="Slide Number Placeholder 2"/>
          <p:cNvSpPr>
            <a:spLocks noGrp="1"/>
          </p:cNvSpPr>
          <p:nvPr>
            <p:ph type="sldNum" sz="quarter" idx="2"/>
          </p:nvPr>
        </p:nvSpPr>
        <p:spPr/>
        <p:txBody>
          <a:bodyPr/>
          <a:lstStyle/>
          <a:p>
            <a:fld id="{86CB4B4D-7CA3-9044-876B-883B54F8677D}" type="slidenum">
              <a:rPr lang="en-US" smtClean="0"/>
              <a:pPr/>
              <a:t>7</a:t>
            </a:fld>
            <a:endParaRPr lang="en-US" dirty="0"/>
          </a:p>
        </p:txBody>
      </p:sp>
      <p:sp>
        <p:nvSpPr>
          <p:cNvPr id="7" name="Text Placeholder 5">
            <a:extLst>
              <a:ext uri="{FF2B5EF4-FFF2-40B4-BE49-F238E27FC236}">
                <a16:creationId xmlns:a16="http://schemas.microsoft.com/office/drawing/2014/main" id="{5D132B12-2041-2847-CFF6-08AEF570D318}"/>
              </a:ext>
            </a:extLst>
          </p:cNvPr>
          <p:cNvSpPr>
            <a:spLocks noGrp="1"/>
          </p:cNvSpPr>
          <p:nvPr>
            <p:ph type="body" sz="quarter" idx="10"/>
          </p:nvPr>
        </p:nvSpPr>
        <p:spPr>
          <a:xfrm>
            <a:off x="411163" y="1485900"/>
            <a:ext cx="11234737" cy="4784271"/>
          </a:xfrm>
        </p:spPr>
        <p:txBody>
          <a:bodyPr vert="horz" lIns="91440" tIns="45720" rIns="91440" bIns="45720" rtlCol="0" anchor="t">
            <a:normAutofit/>
          </a:bodyPr>
          <a:lstStyle/>
          <a:p>
            <a:pPr lvl="1"/>
            <a:r>
              <a:rPr lang="en-US" sz="2400" b="1" dirty="0">
                <a:solidFill>
                  <a:schemeClr val="tx1"/>
                </a:solidFill>
              </a:rPr>
              <a:t>Investigate how urban-induced warming varies across different regions 	in the contiguous United States (CONUS)</a:t>
            </a:r>
          </a:p>
          <a:p>
            <a:pPr lvl="1"/>
            <a:r>
              <a:rPr lang="en-US" sz="2400" b="1" dirty="0">
                <a:solidFill>
                  <a:schemeClr val="tx1"/>
                </a:solidFill>
              </a:rPr>
              <a:t>Develop methods to quantify SUHI products, including the extent, 	intensity, and hotspots of land surface temperature (LST)</a:t>
            </a:r>
          </a:p>
          <a:p>
            <a:pPr lvl="1"/>
            <a:r>
              <a:rPr lang="en-US" sz="2400" b="1" dirty="0">
                <a:solidFill>
                  <a:schemeClr val="tx1"/>
                </a:solidFill>
              </a:rPr>
              <a:t>Research changes in SUHI phenomenon and conduct trend analyses 	with land cover dynamics</a:t>
            </a:r>
          </a:p>
          <a:p>
            <a:pPr lvl="1"/>
            <a:r>
              <a:rPr lang="en-US" sz="2400" b="1" dirty="0">
                <a:solidFill>
                  <a:schemeClr val="tx1"/>
                </a:solidFill>
              </a:rPr>
              <a:t>Establish methods to link SUHI Landsat products with land cover 	dynamics, population density, and census variables</a:t>
            </a:r>
          </a:p>
          <a:p>
            <a:pPr lvl="1"/>
            <a:r>
              <a:rPr lang="en-US" sz="2400" b="1" dirty="0">
                <a:solidFill>
                  <a:schemeClr val="tx1"/>
                </a:solidFill>
              </a:rPr>
              <a:t>Analyze census data and selected variables to inform model inputs</a:t>
            </a:r>
          </a:p>
          <a:p>
            <a:pPr lvl="1"/>
            <a:r>
              <a:rPr lang="en-US" sz="2400" b="1" dirty="0">
                <a:solidFill>
                  <a:schemeClr val="tx1"/>
                </a:solidFill>
              </a:rPr>
              <a:t>Determine the relationship between SUHI products and socio-economic 	factors related to population and urban land cover change.</a:t>
            </a:r>
          </a:p>
        </p:txBody>
      </p:sp>
    </p:spTree>
    <p:extLst>
      <p:ext uri="{BB962C8B-B14F-4D97-AF65-F5344CB8AC3E}">
        <p14:creationId xmlns:p14="http://schemas.microsoft.com/office/powerpoint/2010/main" val="391059449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7C8B2B-1F52-4636-AA48-C2ED434EE815}"/>
              </a:ext>
            </a:extLst>
          </p:cNvPr>
          <p:cNvSpPr>
            <a:spLocks noGrp="1"/>
          </p:cNvSpPr>
          <p:nvPr>
            <p:ph type="body" sz="quarter" idx="1"/>
          </p:nvPr>
        </p:nvSpPr>
        <p:spPr/>
        <p:txBody>
          <a:bodyPr/>
          <a:lstStyle/>
          <a:p>
            <a:endParaRPr lang="en-US" dirty="0"/>
          </a:p>
        </p:txBody>
      </p:sp>
      <p:sp>
        <p:nvSpPr>
          <p:cNvPr id="4" name="Title 3">
            <a:extLst>
              <a:ext uri="{FF2B5EF4-FFF2-40B4-BE49-F238E27FC236}">
                <a16:creationId xmlns:a16="http://schemas.microsoft.com/office/drawing/2014/main" id="{19D9B536-7747-428D-A597-A1F66E41F3EC}"/>
              </a:ext>
            </a:extLst>
          </p:cNvPr>
          <p:cNvSpPr>
            <a:spLocks noGrp="1"/>
          </p:cNvSpPr>
          <p:nvPr>
            <p:ph type="title"/>
          </p:nvPr>
        </p:nvSpPr>
        <p:spPr/>
        <p:txBody>
          <a:bodyPr/>
          <a:lstStyle/>
          <a:p>
            <a:r>
              <a:rPr lang="en-US" dirty="0"/>
              <a:t>Study Area</a:t>
            </a:r>
          </a:p>
        </p:txBody>
      </p:sp>
    </p:spTree>
    <p:extLst>
      <p:ext uri="{BB962C8B-B14F-4D97-AF65-F5344CB8AC3E}">
        <p14:creationId xmlns:p14="http://schemas.microsoft.com/office/powerpoint/2010/main" val="185046184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0936" y="762131"/>
            <a:ext cx="2022298" cy="3334246"/>
          </a:xfrm>
        </p:spPr>
        <p:txBody>
          <a:bodyPr/>
          <a:lstStyle/>
          <a:p>
            <a:r>
              <a:rPr lang="en-US" dirty="0">
                <a:solidFill>
                  <a:schemeClr val="accent3"/>
                </a:solidFill>
              </a:rPr>
              <a:t>SUHI C1 selected 50 and C2 71 major urban center in CONUS</a:t>
            </a:r>
          </a:p>
        </p:txBody>
      </p:sp>
      <p:sp>
        <p:nvSpPr>
          <p:cNvPr id="3" name="Slide Number Placeholder 2"/>
          <p:cNvSpPr>
            <a:spLocks noGrp="1"/>
          </p:cNvSpPr>
          <p:nvPr>
            <p:ph type="sldNum" sz="quarter" idx="2"/>
          </p:nvPr>
        </p:nvSpPr>
        <p:spPr/>
        <p:txBody>
          <a:bodyPr/>
          <a:lstStyle/>
          <a:p>
            <a:fld id="{86CB4B4D-7CA3-9044-876B-883B54F8677D}" type="slidenum">
              <a:rPr lang="en-US" smtClean="0"/>
              <a:pPr/>
              <a:t>9</a:t>
            </a:fld>
            <a:endParaRPr lang="en-US" dirty="0"/>
          </a:p>
        </p:txBody>
      </p:sp>
      <p:sp>
        <p:nvSpPr>
          <p:cNvPr id="10" name="TextBox 9">
            <a:extLst>
              <a:ext uri="{FF2B5EF4-FFF2-40B4-BE49-F238E27FC236}">
                <a16:creationId xmlns:a16="http://schemas.microsoft.com/office/drawing/2014/main" id="{00BF180A-00BF-810A-7521-F07770714D1D}"/>
              </a:ext>
            </a:extLst>
          </p:cNvPr>
          <p:cNvSpPr txBox="1"/>
          <p:nvPr/>
        </p:nvSpPr>
        <p:spPr>
          <a:xfrm>
            <a:off x="271249" y="4128030"/>
            <a:ext cx="2330855"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Population &gt; 50 k</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latin typeface="Times New Roman" panose="02020603050405020304" pitchFamily="18" charset="0"/>
                <a:cs typeface="Times New Roman" panose="02020603050405020304" pitchFamily="18" charset="0"/>
              </a:rPr>
              <a:t>351 urban centers in CONUS</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226 ARD tiles  (C1 91)</a:t>
            </a:r>
          </a:p>
        </p:txBody>
      </p:sp>
      <p:pic>
        <p:nvPicPr>
          <p:cNvPr id="2" name="Picture 1">
            <a:extLst>
              <a:ext uri="{FF2B5EF4-FFF2-40B4-BE49-F238E27FC236}">
                <a16:creationId xmlns:a16="http://schemas.microsoft.com/office/drawing/2014/main" id="{89540B99-6AC1-891A-6357-605FD0500B67}"/>
              </a:ext>
            </a:extLst>
          </p:cNvPr>
          <p:cNvPicPr>
            <a:picLocks noChangeAspect="1"/>
          </p:cNvPicPr>
          <p:nvPr/>
        </p:nvPicPr>
        <p:blipFill>
          <a:blip r:embed="rId3"/>
          <a:stretch>
            <a:fillRect/>
          </a:stretch>
        </p:blipFill>
        <p:spPr>
          <a:xfrm>
            <a:off x="2770974" y="294204"/>
            <a:ext cx="9196066" cy="6106593"/>
          </a:xfrm>
          <a:prstGeom prst="rect">
            <a:avLst/>
          </a:prstGeom>
        </p:spPr>
      </p:pic>
    </p:spTree>
    <p:extLst>
      <p:ext uri="{BB962C8B-B14F-4D97-AF65-F5344CB8AC3E}">
        <p14:creationId xmlns:p14="http://schemas.microsoft.com/office/powerpoint/2010/main" val="1464647475"/>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4e869e Analogous Color Theme">
      <a:dk1>
        <a:srgbClr val="2E2E2F"/>
      </a:dk1>
      <a:lt1>
        <a:srgbClr val="FFFFFF"/>
      </a:lt1>
      <a:dk2>
        <a:srgbClr val="919191"/>
      </a:dk2>
      <a:lt2>
        <a:srgbClr val="EAE8E3"/>
      </a:lt2>
      <a:accent1>
        <a:srgbClr val="4E869E"/>
      </a:accent1>
      <a:accent2>
        <a:srgbClr val="E5A941"/>
      </a:accent2>
      <a:accent3>
        <a:srgbClr val="D66754"/>
      </a:accent3>
      <a:accent4>
        <a:srgbClr val="BE2B2A"/>
      </a:accent4>
      <a:accent5>
        <a:srgbClr val="4E5E9E"/>
      </a:accent5>
      <a:accent6>
        <a:srgbClr val="4E9E8E"/>
      </a:accent6>
      <a:hlink>
        <a:srgbClr val="0000FF"/>
      </a:hlink>
      <a:folHlink>
        <a:srgbClr val="FF00FF"/>
      </a:folHlink>
    </a:clrScheme>
    <a:fontScheme name="White">
      <a:majorFont>
        <a:latin typeface="Open Sans"/>
        <a:ea typeface="Open Sans"/>
        <a:cs typeface="Open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FFE94B8D-1105-F742-AAD0-CE9A456F5939}" vid="{886B0A6F-388A-A74D-8D21-E4CBD330A1F7}"/>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Open Sans"/>
        <a:ea typeface="Open Sans"/>
        <a:cs typeface="Open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1705DE115265D489A47EC1209B753EF" ma:contentTypeVersion="6" ma:contentTypeDescription="Create a new document." ma:contentTypeScope="" ma:versionID="7d9480e9313429af7bce867cd3b0a06c">
  <xsd:schema xmlns:xsd="http://www.w3.org/2001/XMLSchema" xmlns:xs="http://www.w3.org/2001/XMLSchema" xmlns:p="http://schemas.microsoft.com/office/2006/metadata/properties" xmlns:ns2="6ce22efc-dade-4321-a9a9-b01a33c8ffb6" xmlns:ns3="334d2de3-260a-4f18-a1e1-e58e6b373d09" targetNamespace="http://schemas.microsoft.com/office/2006/metadata/properties" ma:root="true" ma:fieldsID="32944b68f2bd4aeadb5f738f64f39f33" ns2:_="" ns3:_="">
    <xsd:import namespace="6ce22efc-dade-4321-a9a9-b01a33c8ffb6"/>
    <xsd:import namespace="334d2de3-260a-4f18-a1e1-e58e6b373d0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e22efc-dade-4321-a9a9-b01a33c8ff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4d2de3-260a-4f18-a1e1-e58e6b373d0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60F8045-CFC0-432F-A046-7FB2803B6DAE}">
  <ds:schemaRefs>
    <ds:schemaRef ds:uri="http://schemas.microsoft.com/sharepoint/v3/contenttype/forms"/>
  </ds:schemaRefs>
</ds:datastoreItem>
</file>

<file path=customXml/itemProps2.xml><?xml version="1.0" encoding="utf-8"?>
<ds:datastoreItem xmlns:ds="http://schemas.openxmlformats.org/officeDocument/2006/customXml" ds:itemID="{7F3E64CA-8521-46D8-863F-F08407FA94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e22efc-dade-4321-a9a9-b01a33c8ffb6"/>
    <ds:schemaRef ds:uri="334d2de3-260a-4f18-a1e1-e58e6b373d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EB68A8-B16B-4A4F-AD3F-412C24EE1F13}">
  <ds:schemaRefs>
    <ds:schemaRef ds:uri="http://www.w3.org/XML/1998/namespace"/>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http://purl.org/dc/dcmitype/"/>
    <ds:schemaRef ds:uri="334d2de3-260a-4f18-a1e1-e58e6b373d09"/>
    <ds:schemaRef ds:uri="6ce22efc-dade-4321-a9a9-b01a33c8ffb6"/>
    <ds:schemaRef ds:uri="http://purl.org/dc/terms/"/>
  </ds:schemaRefs>
</ds:datastoreItem>
</file>

<file path=docProps/app.xml><?xml version="1.0" encoding="utf-8"?>
<Properties xmlns="http://schemas.openxmlformats.org/officeDocument/2006/extended-properties" xmlns:vt="http://schemas.openxmlformats.org/officeDocument/2006/docPropsVTypes">
  <Template>White</Template>
  <TotalTime>18734</TotalTime>
  <Words>4009</Words>
  <Application>Microsoft Office PowerPoint</Application>
  <PresentationFormat>Widescreen</PresentationFormat>
  <Paragraphs>214</Paragraphs>
  <Slides>31</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Times New Roman</vt:lpstr>
      <vt:lpstr>Bai Jamjuree SemiBold</vt:lpstr>
      <vt:lpstr>Calibri</vt:lpstr>
      <vt:lpstr>White</vt:lpstr>
      <vt:lpstr>PowerPoint Presentation</vt:lpstr>
      <vt:lpstr>PowerPoint Presentation</vt:lpstr>
      <vt:lpstr>Background</vt:lpstr>
      <vt:lpstr>Background</vt:lpstr>
      <vt:lpstr>Background</vt:lpstr>
      <vt:lpstr>Objectives</vt:lpstr>
      <vt:lpstr>Objectives </vt:lpstr>
      <vt:lpstr>Study Area</vt:lpstr>
      <vt:lpstr>SUHI C1 selected 50 and C2 71 major urban center in CONUS</vt:lpstr>
      <vt:lpstr>Study area</vt:lpstr>
      <vt:lpstr>Data and Method</vt:lpstr>
      <vt:lpstr>Data </vt:lpstr>
      <vt:lpstr>Methods</vt:lpstr>
      <vt:lpstr>Formulars used in research</vt:lpstr>
      <vt:lpstr>Results</vt:lpstr>
      <vt:lpstr>Results</vt:lpstr>
      <vt:lpstr>Results</vt:lpstr>
      <vt:lpstr>Results</vt:lpstr>
      <vt:lpstr>Results</vt:lpstr>
      <vt:lpstr>Results</vt:lpstr>
      <vt:lpstr>Results</vt:lpstr>
      <vt:lpstr>Results</vt:lpstr>
      <vt:lpstr>Results</vt:lpstr>
      <vt:lpstr>Results</vt:lpstr>
      <vt:lpstr>Results</vt:lpstr>
      <vt:lpstr>Results</vt:lpstr>
      <vt:lpstr>Results</vt:lpstr>
      <vt:lpstr>Conclusion</vt:lpstr>
      <vt:lpstr>Conclusion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ASRC Federal Widescreen PowerPoint Template</dc:title>
  <dc:creator>Owen, Benjamin J</dc:creator>
  <cp:lastModifiedBy>Shi, Hua (Contractor)</cp:lastModifiedBy>
  <cp:revision>173</cp:revision>
  <dcterms:created xsi:type="dcterms:W3CDTF">2020-11-19T19:22:30Z</dcterms:created>
  <dcterms:modified xsi:type="dcterms:W3CDTF">2025-08-02T22:27:27Z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0x01010031705DE115265D489A47EC1209B753EF</vt:lpwstr>
  </property>
  <property fmtid="{D5CDD505-2E9C-101B-9397-08002B2CF9AE}" pid="3" name="_dlc_DocIdItemGuid">
    <vt:lpwstr>e01c4464-32d9-4e8e-9a9f-639ebda754ab</vt:lpwstr>
  </property>
  <property fmtid="{D5CDD505-2E9C-101B-9397-08002B2CF9AE}" pid="4" name="MSIP_Label_2fff4e3a-8082-4355-bfa2-eadbbcdfeaaf_Enabled">
    <vt:lpwstr>true</vt:lpwstr>
  </property>
  <property fmtid="{D5CDD505-2E9C-101B-9397-08002B2CF9AE}" pid="5" name="MSIP_Label_2fff4e3a-8082-4355-bfa2-eadbbcdfeaaf_SetDate">
    <vt:lpwstr>2025-06-11T14:46:58Z</vt:lpwstr>
  </property>
  <property fmtid="{D5CDD505-2E9C-101B-9397-08002B2CF9AE}" pid="6" name="MSIP_Label_2fff4e3a-8082-4355-bfa2-eadbbcdfeaaf_Method">
    <vt:lpwstr>Privileged</vt:lpwstr>
  </property>
  <property fmtid="{D5CDD505-2E9C-101B-9397-08002B2CF9AE}" pid="7" name="MSIP_Label_2fff4e3a-8082-4355-bfa2-eadbbcdfeaaf_Name">
    <vt:lpwstr>Lockheed Martin Proprietary Information (LMPI)</vt:lpwstr>
  </property>
  <property fmtid="{D5CDD505-2E9C-101B-9397-08002B2CF9AE}" pid="8" name="MSIP_Label_2fff4e3a-8082-4355-bfa2-eadbbcdfeaaf_SiteId">
    <vt:lpwstr>b18f006c-b0fc-467d-b23a-a35b5695b5dc</vt:lpwstr>
  </property>
  <property fmtid="{D5CDD505-2E9C-101B-9397-08002B2CF9AE}" pid="9" name="MSIP_Label_2fff4e3a-8082-4355-bfa2-eadbbcdfeaaf_ActionId">
    <vt:lpwstr>2e943df5-2762-49da-8401-842b69d6847a</vt:lpwstr>
  </property>
  <property fmtid="{D5CDD505-2E9C-101B-9397-08002B2CF9AE}" pid="10" name="MSIP_Label_2fff4e3a-8082-4355-bfa2-eadbbcdfeaaf_ContentBits">
    <vt:lpwstr>3</vt:lpwstr>
  </property>
  <property fmtid="{D5CDD505-2E9C-101B-9397-08002B2CF9AE}" pid="11" name="ClassificationContentMarkingFooterLocations">
    <vt:lpwstr>White:10</vt:lpwstr>
  </property>
  <property fmtid="{D5CDD505-2E9C-101B-9397-08002B2CF9AE}" pid="12" name="ClassificationContentMarkingFooterText">
    <vt:lpwstr>Lockheed Martin Proprietary Information</vt:lpwstr>
  </property>
  <property fmtid="{D5CDD505-2E9C-101B-9397-08002B2CF9AE}" pid="13" name="ClassificationContentMarkingHeaderLocations">
    <vt:lpwstr>White:9</vt:lpwstr>
  </property>
  <property fmtid="{D5CDD505-2E9C-101B-9397-08002B2CF9AE}" pid="14" name="ClassificationContentMarkingHeaderText">
    <vt:lpwstr>Lockheed Martin Proprietary Information</vt:lpwstr>
  </property>
</Properties>
</file>