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73" r:id="rId3"/>
    <p:sldId id="266" r:id="rId4"/>
    <p:sldId id="277" r:id="rId5"/>
    <p:sldId id="264" r:id="rId6"/>
    <p:sldId id="304" r:id="rId7"/>
    <p:sldId id="369" r:id="rId8"/>
    <p:sldId id="366" r:id="rId9"/>
    <p:sldId id="368" r:id="rId10"/>
    <p:sldId id="31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gone, Stefanie (Contractor)" initials="KS(" lastIdx="1" clrIdx="0">
    <p:extLst>
      <p:ext uri="{19B8F6BF-5375-455C-9EA6-DF929625EA0E}">
        <p15:presenceInfo xmlns:p15="http://schemas.microsoft.com/office/powerpoint/2012/main" userId="S::skagone@contractor.usgs.gov::f27f39d9-8e1a-4332-a33b-fd9337fce25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C0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45" autoAdjust="0"/>
    <p:restoredTop sz="85000" autoAdjust="0"/>
  </p:normalViewPr>
  <p:slideViewPr>
    <p:cSldViewPr snapToGrid="0">
      <p:cViewPr varScale="1">
        <p:scale>
          <a:sx n="87" d="100"/>
          <a:sy n="87" d="100"/>
        </p:scale>
        <p:origin x="120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FC1049-EF95-438E-A68C-73603C432934}" type="doc">
      <dgm:prSet loTypeId="urn:microsoft.com/office/officeart/2005/8/layout/cycle2" loCatId="cycle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D2832450-7F4A-443C-8A5F-E18B1F847D2D}">
      <dgm:prSet phldrT="[Text]" custT="1"/>
      <dgm:spPr/>
      <dgm:t>
        <a:bodyPr/>
        <a:lstStyle/>
        <a:p>
          <a:r>
            <a:rPr 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rPr>
            <a:t>Run </a:t>
          </a:r>
        </a:p>
        <a:p>
          <a:r>
            <a:rPr lang="en-US" sz="1600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rPr>
            <a:t>VegET</a:t>
          </a:r>
          <a:r>
            <a:rPr 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rPr>
            <a:t> model </a:t>
          </a:r>
        </a:p>
      </dgm:t>
    </dgm:pt>
    <dgm:pt modelId="{DC861BFA-B9FA-47CB-8864-21714546D2B1}" type="parTrans" cxnId="{5A4DC152-8A13-4A1B-8796-6E322AA20024}">
      <dgm:prSet/>
      <dgm:spPr/>
      <dgm:t>
        <a:bodyPr/>
        <a:lstStyle/>
        <a:p>
          <a:endParaRPr lang="en-US" sz="3600"/>
        </a:p>
      </dgm:t>
    </dgm:pt>
    <dgm:pt modelId="{A0D68DA2-48FE-4B1C-A0DF-D5CEB92F67DB}" type="sibTrans" cxnId="{5A4DC152-8A13-4A1B-8796-6E322AA20024}">
      <dgm:prSet custT="1"/>
      <dgm:spPr/>
      <dgm:t>
        <a:bodyPr/>
        <a:lstStyle/>
        <a:p>
          <a:endParaRPr lang="en-US" sz="3600"/>
        </a:p>
      </dgm:t>
    </dgm:pt>
    <dgm:pt modelId="{264EE5F2-E6B0-4A86-8F89-77B21D1ACF46}">
      <dgm:prSet phldrT="[Text]" custT="1"/>
      <dgm:spPr/>
      <dgm:t>
        <a:bodyPr/>
        <a:lstStyle/>
        <a:p>
          <a:r>
            <a:rPr 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rPr>
            <a:t>Examine Results </a:t>
          </a:r>
        </a:p>
      </dgm:t>
    </dgm:pt>
    <dgm:pt modelId="{2932B830-69D5-4C54-AA99-E2BCD1C373A0}" type="parTrans" cxnId="{A2912DEC-BB8A-4C0A-9B7D-88B078BF0909}">
      <dgm:prSet/>
      <dgm:spPr/>
      <dgm:t>
        <a:bodyPr/>
        <a:lstStyle/>
        <a:p>
          <a:endParaRPr lang="en-US" sz="3600"/>
        </a:p>
      </dgm:t>
    </dgm:pt>
    <dgm:pt modelId="{AB89E4F3-9C5C-4ECE-BFC2-939BEADD5A99}" type="sibTrans" cxnId="{A2912DEC-BB8A-4C0A-9B7D-88B078BF0909}">
      <dgm:prSet custT="1"/>
      <dgm:spPr/>
      <dgm:t>
        <a:bodyPr/>
        <a:lstStyle/>
        <a:p>
          <a:endParaRPr lang="en-US" sz="3600"/>
        </a:p>
      </dgm:t>
    </dgm:pt>
    <dgm:pt modelId="{A1D2D92A-E59E-4483-88B6-0CB84FAA9A45}">
      <dgm:prSet phldrT="[Text]" custT="1"/>
      <dgm:spPr/>
      <dgm:t>
        <a:bodyPr/>
        <a:lstStyle/>
        <a:p>
          <a:r>
            <a:rPr 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rPr>
            <a:t>Refine Model Parameters</a:t>
          </a:r>
        </a:p>
      </dgm:t>
    </dgm:pt>
    <dgm:pt modelId="{72562DAE-E67A-4970-8E80-84C9AB2FFD4F}" type="parTrans" cxnId="{EC8187E3-63A4-4F31-8685-F7832C670A26}">
      <dgm:prSet/>
      <dgm:spPr/>
      <dgm:t>
        <a:bodyPr/>
        <a:lstStyle/>
        <a:p>
          <a:endParaRPr lang="en-US" sz="3600"/>
        </a:p>
      </dgm:t>
    </dgm:pt>
    <dgm:pt modelId="{7579AE86-AA7D-4DB3-ABCA-1FCC439332FA}" type="sibTrans" cxnId="{EC8187E3-63A4-4F31-8685-F7832C670A26}">
      <dgm:prSet custT="1"/>
      <dgm:spPr/>
      <dgm:t>
        <a:bodyPr/>
        <a:lstStyle/>
        <a:p>
          <a:endParaRPr lang="en-US" sz="3600"/>
        </a:p>
      </dgm:t>
    </dgm:pt>
    <dgm:pt modelId="{75EA7B1C-22AD-49CA-BE48-E296BE34ED8A}" type="pres">
      <dgm:prSet presAssocID="{53FC1049-EF95-438E-A68C-73603C432934}" presName="cycle" presStyleCnt="0">
        <dgm:presLayoutVars>
          <dgm:dir/>
          <dgm:resizeHandles val="exact"/>
        </dgm:presLayoutVars>
      </dgm:prSet>
      <dgm:spPr/>
    </dgm:pt>
    <dgm:pt modelId="{5A70102D-8E0A-4C1D-9697-68A474D738F1}" type="pres">
      <dgm:prSet presAssocID="{D2832450-7F4A-443C-8A5F-E18B1F847D2D}" presName="node" presStyleLbl="node1" presStyleIdx="0" presStyleCnt="3" custScaleX="107389" custScaleY="102042" custRadScaleRad="139425" custRadScaleInc="-13358">
        <dgm:presLayoutVars>
          <dgm:bulletEnabled val="1"/>
        </dgm:presLayoutVars>
      </dgm:prSet>
      <dgm:spPr/>
    </dgm:pt>
    <dgm:pt modelId="{8A26A0DC-47A5-4F3C-A804-4C494820B9D6}" type="pres">
      <dgm:prSet presAssocID="{A0D68DA2-48FE-4B1C-A0DF-D5CEB92F67DB}" presName="sibTrans" presStyleLbl="sibTrans2D1" presStyleIdx="0" presStyleCnt="3"/>
      <dgm:spPr/>
    </dgm:pt>
    <dgm:pt modelId="{ED449A1D-ACC5-47CF-830B-5D9309D93E97}" type="pres">
      <dgm:prSet presAssocID="{A0D68DA2-48FE-4B1C-A0DF-D5CEB92F67DB}" presName="connectorText" presStyleLbl="sibTrans2D1" presStyleIdx="0" presStyleCnt="3"/>
      <dgm:spPr/>
    </dgm:pt>
    <dgm:pt modelId="{D3077335-0393-4A50-9D5D-00224F049AD0}" type="pres">
      <dgm:prSet presAssocID="{264EE5F2-E6B0-4A86-8F89-77B21D1ACF46}" presName="node" presStyleLbl="node1" presStyleIdx="1" presStyleCnt="3" custScaleX="111740" custScaleY="111154" custRadScaleRad="84544" custRadScaleInc="-36900">
        <dgm:presLayoutVars>
          <dgm:bulletEnabled val="1"/>
        </dgm:presLayoutVars>
      </dgm:prSet>
      <dgm:spPr/>
    </dgm:pt>
    <dgm:pt modelId="{02E2F4B3-DFBD-442E-8F4F-7FE7F0D87E59}" type="pres">
      <dgm:prSet presAssocID="{AB89E4F3-9C5C-4ECE-BFC2-939BEADD5A99}" presName="sibTrans" presStyleLbl="sibTrans2D1" presStyleIdx="1" presStyleCnt="3"/>
      <dgm:spPr/>
    </dgm:pt>
    <dgm:pt modelId="{5D9345CE-80E0-4834-A4A0-63F0D72A43D0}" type="pres">
      <dgm:prSet presAssocID="{AB89E4F3-9C5C-4ECE-BFC2-939BEADD5A99}" presName="connectorText" presStyleLbl="sibTrans2D1" presStyleIdx="1" presStyleCnt="3"/>
      <dgm:spPr/>
    </dgm:pt>
    <dgm:pt modelId="{0E77B7BD-CC10-4D87-92E5-6EC6A14771FC}" type="pres">
      <dgm:prSet presAssocID="{A1D2D92A-E59E-4483-88B6-0CB84FAA9A45}" presName="node" presStyleLbl="node1" presStyleIdx="2" presStyleCnt="3" custScaleX="112609" custScaleY="112847" custRadScaleRad="124479" custRadScaleInc="-22987">
        <dgm:presLayoutVars>
          <dgm:bulletEnabled val="1"/>
        </dgm:presLayoutVars>
      </dgm:prSet>
      <dgm:spPr/>
    </dgm:pt>
    <dgm:pt modelId="{D8DC555F-9C16-4889-A8BB-01A46905BBA5}" type="pres">
      <dgm:prSet presAssocID="{7579AE86-AA7D-4DB3-ABCA-1FCC439332FA}" presName="sibTrans" presStyleLbl="sibTrans2D1" presStyleIdx="2" presStyleCnt="3"/>
      <dgm:spPr/>
    </dgm:pt>
    <dgm:pt modelId="{58F2CAD9-2C99-4B9B-97D1-2F4A4E38F0BA}" type="pres">
      <dgm:prSet presAssocID="{7579AE86-AA7D-4DB3-ABCA-1FCC439332FA}" presName="connectorText" presStyleLbl="sibTrans2D1" presStyleIdx="2" presStyleCnt="3"/>
      <dgm:spPr/>
    </dgm:pt>
  </dgm:ptLst>
  <dgm:cxnLst>
    <dgm:cxn modelId="{F7ED6F0A-D05E-49A3-892F-F6B13D12191B}" type="presOf" srcId="{264EE5F2-E6B0-4A86-8F89-77B21D1ACF46}" destId="{D3077335-0393-4A50-9D5D-00224F049AD0}" srcOrd="0" destOrd="0" presId="urn:microsoft.com/office/officeart/2005/8/layout/cycle2"/>
    <dgm:cxn modelId="{2E3ABE0A-64EB-40C7-832C-8A30E9DF50EA}" type="presOf" srcId="{A0D68DA2-48FE-4B1C-A0DF-D5CEB92F67DB}" destId="{ED449A1D-ACC5-47CF-830B-5D9309D93E97}" srcOrd="1" destOrd="0" presId="urn:microsoft.com/office/officeart/2005/8/layout/cycle2"/>
    <dgm:cxn modelId="{52DBBD1C-2149-4E3B-BA25-9BC477FD2233}" type="presOf" srcId="{D2832450-7F4A-443C-8A5F-E18B1F847D2D}" destId="{5A70102D-8E0A-4C1D-9697-68A474D738F1}" srcOrd="0" destOrd="0" presId="urn:microsoft.com/office/officeart/2005/8/layout/cycle2"/>
    <dgm:cxn modelId="{E4F93422-DC6F-405D-8200-69758E69FF51}" type="presOf" srcId="{AB89E4F3-9C5C-4ECE-BFC2-939BEADD5A99}" destId="{02E2F4B3-DFBD-442E-8F4F-7FE7F0D87E59}" srcOrd="0" destOrd="0" presId="urn:microsoft.com/office/officeart/2005/8/layout/cycle2"/>
    <dgm:cxn modelId="{061ECE30-AE60-40BB-87B8-87CC59BF8FA5}" type="presOf" srcId="{A1D2D92A-E59E-4483-88B6-0CB84FAA9A45}" destId="{0E77B7BD-CC10-4D87-92E5-6EC6A14771FC}" srcOrd="0" destOrd="0" presId="urn:microsoft.com/office/officeart/2005/8/layout/cycle2"/>
    <dgm:cxn modelId="{5A4DC152-8A13-4A1B-8796-6E322AA20024}" srcId="{53FC1049-EF95-438E-A68C-73603C432934}" destId="{D2832450-7F4A-443C-8A5F-E18B1F847D2D}" srcOrd="0" destOrd="0" parTransId="{DC861BFA-B9FA-47CB-8864-21714546D2B1}" sibTransId="{A0D68DA2-48FE-4B1C-A0DF-D5CEB92F67DB}"/>
    <dgm:cxn modelId="{33F56D78-31F3-4199-B3C1-15E6923CCC50}" type="presOf" srcId="{53FC1049-EF95-438E-A68C-73603C432934}" destId="{75EA7B1C-22AD-49CA-BE48-E296BE34ED8A}" srcOrd="0" destOrd="0" presId="urn:microsoft.com/office/officeart/2005/8/layout/cycle2"/>
    <dgm:cxn modelId="{80194479-253D-4CEB-9B55-7F66BE6C5678}" type="presOf" srcId="{7579AE86-AA7D-4DB3-ABCA-1FCC439332FA}" destId="{58F2CAD9-2C99-4B9B-97D1-2F4A4E38F0BA}" srcOrd="1" destOrd="0" presId="urn:microsoft.com/office/officeart/2005/8/layout/cycle2"/>
    <dgm:cxn modelId="{94DD7DB6-97FD-4259-97CE-0B5582403E28}" type="presOf" srcId="{AB89E4F3-9C5C-4ECE-BFC2-939BEADD5A99}" destId="{5D9345CE-80E0-4834-A4A0-63F0D72A43D0}" srcOrd="1" destOrd="0" presId="urn:microsoft.com/office/officeart/2005/8/layout/cycle2"/>
    <dgm:cxn modelId="{42B4C0C0-0C94-433A-A379-D753554A4A96}" type="presOf" srcId="{A0D68DA2-48FE-4B1C-A0DF-D5CEB92F67DB}" destId="{8A26A0DC-47A5-4F3C-A804-4C494820B9D6}" srcOrd="0" destOrd="0" presId="urn:microsoft.com/office/officeart/2005/8/layout/cycle2"/>
    <dgm:cxn modelId="{074BDBC6-0DCA-4AD6-B096-F83FDF60ED06}" type="presOf" srcId="{7579AE86-AA7D-4DB3-ABCA-1FCC439332FA}" destId="{D8DC555F-9C16-4889-A8BB-01A46905BBA5}" srcOrd="0" destOrd="0" presId="urn:microsoft.com/office/officeart/2005/8/layout/cycle2"/>
    <dgm:cxn modelId="{EC8187E3-63A4-4F31-8685-F7832C670A26}" srcId="{53FC1049-EF95-438E-A68C-73603C432934}" destId="{A1D2D92A-E59E-4483-88B6-0CB84FAA9A45}" srcOrd="2" destOrd="0" parTransId="{72562DAE-E67A-4970-8E80-84C9AB2FFD4F}" sibTransId="{7579AE86-AA7D-4DB3-ABCA-1FCC439332FA}"/>
    <dgm:cxn modelId="{A2912DEC-BB8A-4C0A-9B7D-88B078BF0909}" srcId="{53FC1049-EF95-438E-A68C-73603C432934}" destId="{264EE5F2-E6B0-4A86-8F89-77B21D1ACF46}" srcOrd="1" destOrd="0" parTransId="{2932B830-69D5-4C54-AA99-E2BCD1C373A0}" sibTransId="{AB89E4F3-9C5C-4ECE-BFC2-939BEADD5A99}"/>
    <dgm:cxn modelId="{0BBE995D-FE1B-4FF5-8CDB-A7E86C845DAE}" type="presParOf" srcId="{75EA7B1C-22AD-49CA-BE48-E296BE34ED8A}" destId="{5A70102D-8E0A-4C1D-9697-68A474D738F1}" srcOrd="0" destOrd="0" presId="urn:microsoft.com/office/officeart/2005/8/layout/cycle2"/>
    <dgm:cxn modelId="{FC9CBD6C-50D7-4624-8792-6F8A9478B858}" type="presParOf" srcId="{75EA7B1C-22AD-49CA-BE48-E296BE34ED8A}" destId="{8A26A0DC-47A5-4F3C-A804-4C494820B9D6}" srcOrd="1" destOrd="0" presId="urn:microsoft.com/office/officeart/2005/8/layout/cycle2"/>
    <dgm:cxn modelId="{863A21A6-9924-4949-8DD4-E165FADF4F07}" type="presParOf" srcId="{8A26A0DC-47A5-4F3C-A804-4C494820B9D6}" destId="{ED449A1D-ACC5-47CF-830B-5D9309D93E97}" srcOrd="0" destOrd="0" presId="urn:microsoft.com/office/officeart/2005/8/layout/cycle2"/>
    <dgm:cxn modelId="{2489BF64-8A57-4257-B0E8-FDC10D269A22}" type="presParOf" srcId="{75EA7B1C-22AD-49CA-BE48-E296BE34ED8A}" destId="{D3077335-0393-4A50-9D5D-00224F049AD0}" srcOrd="2" destOrd="0" presId="urn:microsoft.com/office/officeart/2005/8/layout/cycle2"/>
    <dgm:cxn modelId="{3B623A96-2270-4DF0-BDBB-168AB8D5382B}" type="presParOf" srcId="{75EA7B1C-22AD-49CA-BE48-E296BE34ED8A}" destId="{02E2F4B3-DFBD-442E-8F4F-7FE7F0D87E59}" srcOrd="3" destOrd="0" presId="urn:microsoft.com/office/officeart/2005/8/layout/cycle2"/>
    <dgm:cxn modelId="{64017B29-A386-4CA1-892C-1DAC3A3E31FD}" type="presParOf" srcId="{02E2F4B3-DFBD-442E-8F4F-7FE7F0D87E59}" destId="{5D9345CE-80E0-4834-A4A0-63F0D72A43D0}" srcOrd="0" destOrd="0" presId="urn:microsoft.com/office/officeart/2005/8/layout/cycle2"/>
    <dgm:cxn modelId="{5DC66E95-554C-4796-80DE-DD0D918547E8}" type="presParOf" srcId="{75EA7B1C-22AD-49CA-BE48-E296BE34ED8A}" destId="{0E77B7BD-CC10-4D87-92E5-6EC6A14771FC}" srcOrd="4" destOrd="0" presId="urn:microsoft.com/office/officeart/2005/8/layout/cycle2"/>
    <dgm:cxn modelId="{BBB58B47-297E-49E5-8C47-9C032C77749F}" type="presParOf" srcId="{75EA7B1C-22AD-49CA-BE48-E296BE34ED8A}" destId="{D8DC555F-9C16-4889-A8BB-01A46905BBA5}" srcOrd="5" destOrd="0" presId="urn:microsoft.com/office/officeart/2005/8/layout/cycle2"/>
    <dgm:cxn modelId="{21CFCFFB-9CEF-44D2-9EF4-59175BC6E3F4}" type="presParOf" srcId="{D8DC555F-9C16-4889-A8BB-01A46905BBA5}" destId="{58F2CAD9-2C99-4B9B-97D1-2F4A4E38F0B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70102D-8E0A-4C1D-9697-68A474D738F1}">
      <dsp:nvSpPr>
        <dsp:cNvPr id="0" name=""/>
        <dsp:cNvSpPr/>
      </dsp:nvSpPr>
      <dsp:spPr>
        <a:xfrm>
          <a:off x="698973" y="0"/>
          <a:ext cx="1368697" cy="130054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rPr>
            <a:t>Run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rPr>
            <a:t>VegET</a:t>
          </a:r>
          <a:r>
            <a:rPr lang="en-US" sz="16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rPr>
            <a:t> model </a:t>
          </a:r>
        </a:p>
      </dsp:txBody>
      <dsp:txXfrm>
        <a:off x="899414" y="190461"/>
        <a:ext cx="967815" cy="919626"/>
      </dsp:txXfrm>
    </dsp:sp>
    <dsp:sp modelId="{8A26A0DC-47A5-4F3C-A804-4C494820B9D6}">
      <dsp:nvSpPr>
        <dsp:cNvPr id="0" name=""/>
        <dsp:cNvSpPr/>
      </dsp:nvSpPr>
      <dsp:spPr>
        <a:xfrm rot="3216135">
          <a:off x="1788524" y="1183052"/>
          <a:ext cx="292235" cy="4301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1806348" y="1233798"/>
        <a:ext cx="204565" cy="258091"/>
      </dsp:txXfrm>
    </dsp:sp>
    <dsp:sp modelId="{D3077335-0393-4A50-9D5D-00224F049AD0}">
      <dsp:nvSpPr>
        <dsp:cNvPr id="0" name=""/>
        <dsp:cNvSpPr/>
      </dsp:nvSpPr>
      <dsp:spPr>
        <a:xfrm>
          <a:off x="1812164" y="1489564"/>
          <a:ext cx="1424151" cy="141668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rPr>
            <a:t>Examine Results </a:t>
          </a:r>
        </a:p>
      </dsp:txBody>
      <dsp:txXfrm>
        <a:off x="2020726" y="1697032"/>
        <a:ext cx="1007027" cy="1001746"/>
      </dsp:txXfrm>
    </dsp:sp>
    <dsp:sp modelId="{02E2F4B3-DFBD-442E-8F4F-7FE7F0D87E59}">
      <dsp:nvSpPr>
        <dsp:cNvPr id="0" name=""/>
        <dsp:cNvSpPr/>
      </dsp:nvSpPr>
      <dsp:spPr>
        <a:xfrm rot="9514410">
          <a:off x="1436289" y="2348006"/>
          <a:ext cx="314795" cy="4301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10800000">
        <a:off x="1527464" y="2416787"/>
        <a:ext cx="220357" cy="258091"/>
      </dsp:txXfrm>
    </dsp:sp>
    <dsp:sp modelId="{0E77B7BD-CC10-4D87-92E5-6EC6A14771FC}">
      <dsp:nvSpPr>
        <dsp:cNvPr id="0" name=""/>
        <dsp:cNvSpPr/>
      </dsp:nvSpPr>
      <dsp:spPr>
        <a:xfrm>
          <a:off x="-76877" y="2217917"/>
          <a:ext cx="1435227" cy="143826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rPr>
            <a:t>Refine Model Parameters</a:t>
          </a:r>
        </a:p>
      </dsp:txBody>
      <dsp:txXfrm>
        <a:off x="133307" y="2428545"/>
        <a:ext cx="1014859" cy="1017004"/>
      </dsp:txXfrm>
    </dsp:sp>
    <dsp:sp modelId="{D8DC555F-9C16-4889-A8BB-01A46905BBA5}">
      <dsp:nvSpPr>
        <dsp:cNvPr id="0" name=""/>
        <dsp:cNvSpPr/>
      </dsp:nvSpPr>
      <dsp:spPr>
        <a:xfrm rot="17279412">
          <a:off x="743902" y="1562075"/>
          <a:ext cx="546976" cy="4301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788496" y="1709473"/>
        <a:ext cx="417931" cy="2580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76984-2722-4584-8965-52C8F6FEA21D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C584EE-4E28-402E-94DC-E7D683060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134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C584EE-4E28-402E-94DC-E7D683060A8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338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C06EF-CD18-4F74-8043-7AFE951CAB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915EA6-AC47-41F9-98A3-B8CEDBDDDE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17C01A-659D-4F46-850F-ADA994A54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2AB05-82DB-47DD-B482-B2ED662563D4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7C822-D9CB-4525-B320-11384B5BA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11CC51-9968-4496-8F5B-64F989B7E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FC8F7-D8DE-4B4E-8796-484EA0912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031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8DAAF-2448-420C-8522-913EE961C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F540CA-8F5F-458A-936B-1670E37FC7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854D83-DC8F-4423-B767-19917E621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2AB05-82DB-47DD-B482-B2ED662563D4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39B699-4145-475D-92BD-B7AE46150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F98BF3-8B76-41FB-841A-E24FC13A8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FC8F7-D8DE-4B4E-8796-484EA0912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681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95776D-E1EE-44C3-AD1D-E37854E3CB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C81616-6835-438A-BC8C-913CFDAE22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19FE36-BB81-4166-A5A2-909821AFF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2AB05-82DB-47DD-B482-B2ED662563D4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D98B34-50F0-4E45-99F4-53806027F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FC2AD3-588C-4EFE-B809-4B951C35C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FC8F7-D8DE-4B4E-8796-484EA0912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856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0E536-DD7A-4C89-A92A-7F0D5C596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B005D-E580-4EE8-A640-2CAC677A01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705EA8-111B-4D96-8D35-CAB09CDB4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2AB05-82DB-47DD-B482-B2ED662563D4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918A3E-36AE-4C54-A529-9ECFDC6D1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9BEF82-16B6-4F99-A5BC-4595BD86A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FC8F7-D8DE-4B4E-8796-484EA0912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261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420F3-9AD7-4924-8A5B-043FA54AA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67F132-29E8-4375-A88F-53A8459285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0F8512-FADE-4A29-8594-F223AA768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2AB05-82DB-47DD-B482-B2ED662563D4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23B83C-1E66-4640-B525-3A40535D7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01E46-F26C-4A92-8905-C171FBCBB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FC8F7-D8DE-4B4E-8796-484EA0912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864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C97CB-35BC-4BB5-A9D8-2F1D4AF41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3090BD-AB11-48B6-9A78-8905721127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CD8666-8C83-4F12-94FF-86F3EBA8E0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91C5BC-9392-49F6-93D3-40AE80B7A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2AB05-82DB-47DD-B482-B2ED662563D4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FD5164-5E47-4300-9E13-C7FB6474C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7F6658-8240-4B7E-8971-252DFD64E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FC8F7-D8DE-4B4E-8796-484EA0912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426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A8535-A362-4015-995F-D13FF8D83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FEDD1F-ACD3-4451-9E32-64DF5260E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E55F55-8B24-4139-80F1-2095A50374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37D68C-94C1-432A-92FD-E4C270314B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67EA93-F6F3-4D99-8E80-EAEE944C66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A2C272-D30D-4F9C-81D7-62A9EF4AE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2AB05-82DB-47DD-B482-B2ED662563D4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2E6C9D-8C84-4561-8AE1-8DCAB50DE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83D4D3-433C-4820-A030-A5CCECBCA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FC8F7-D8DE-4B4E-8796-484EA0912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670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AF7B6-6B9A-4691-BB83-AA093DD31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16EFED-9C28-48B4-B0D8-4FAC9D9FA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2AB05-82DB-47DD-B482-B2ED662563D4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E1D4AF-E8C4-44B0-B05D-0F346DCB3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47E979-C25C-4A6E-B638-BDBAA845D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FC8F7-D8DE-4B4E-8796-484EA0912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268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BBD961-0177-4F90-982A-94C146BC9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2AB05-82DB-47DD-B482-B2ED662563D4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3931AA-4797-4FDB-BA8A-30894653A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2F129D-98F1-4D50-A754-050F9DF6A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FC8F7-D8DE-4B4E-8796-484EA0912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910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A7824-F37E-472E-A904-F5924B106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366CD-1363-4E05-AA40-D2644E4F8D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A73803-6F43-48B4-B960-2FD593321F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A38CC7-1F58-4DD1-B938-EC2C97B1B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2AB05-82DB-47DD-B482-B2ED662563D4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58393F-BC7D-45D6-A458-2BD8A6183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6C0EE9-57DA-4A2D-A046-086BC96E3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FC8F7-D8DE-4B4E-8796-484EA0912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063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BA412-B77F-49DD-9C4D-333FCFC29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DF10C9-3C46-4D9D-A6E3-52661EE63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A15285-E862-4CBE-B296-0B02428871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F53C3C-85E6-43AC-9D8E-CB0338D23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2AB05-82DB-47DD-B482-B2ED662563D4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05361B-3854-42FF-A1EA-C4C6DAE86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39634A-7877-4199-B16B-842C748D8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FC8F7-D8DE-4B4E-8796-484EA0912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466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3CE9BD-EB38-4906-8C85-C2FE1D9C1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E8A93F-FCC7-443C-8D9D-E513F77914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69599F-4B39-4927-9361-DF048A9A8F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2AB05-82DB-47DD-B482-B2ED662563D4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97EBB3-E2A8-485A-953F-05A753E691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F1D010-3930-4846-81A6-BCBA3D2B3A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FC8F7-D8DE-4B4E-8796-484EA0912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721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0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9.png"/><Relationship Id="rId4" Type="http://schemas.openxmlformats.org/officeDocument/2006/relationships/diagramData" Target="../diagrams/data1.xml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233A171-1B2E-4F95-9165-1359D6723219}"/>
              </a:ext>
            </a:extLst>
          </p:cNvPr>
          <p:cNvSpPr/>
          <p:nvPr/>
        </p:nvSpPr>
        <p:spPr>
          <a:xfrm>
            <a:off x="270933" y="270933"/>
            <a:ext cx="11616267" cy="63669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B1C6B6-04C6-4451-90DC-EA32F7C743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8400" y="1689468"/>
            <a:ext cx="9144000" cy="906896"/>
          </a:xfrm>
        </p:spPr>
        <p:txBody>
          <a:bodyPr anchor="b">
            <a:noAutofit/>
          </a:bodyPr>
          <a:lstStyle/>
          <a:p>
            <a:pPr algn="l"/>
            <a:r>
              <a:rPr lang="en-US" sz="4400" dirty="0">
                <a:latin typeface="Univers 67 Condensed"/>
              </a:rPr>
              <a:t>Experience with </a:t>
            </a:r>
            <a:r>
              <a:rPr lang="en-US" sz="4400" dirty="0" err="1">
                <a:latin typeface="Univers 67 Condensed"/>
              </a:rPr>
              <a:t>VegHydro</a:t>
            </a:r>
            <a:r>
              <a:rPr lang="en-US" sz="4400" dirty="0">
                <a:latin typeface="Univers 67 Condensed"/>
              </a:rPr>
              <a:t> for </a:t>
            </a:r>
            <a:br>
              <a:rPr lang="en-US" sz="4400" dirty="0">
                <a:latin typeface="Univers 67 Condensed"/>
              </a:rPr>
            </a:br>
            <a:r>
              <a:rPr lang="en-US" sz="4400" dirty="0">
                <a:latin typeface="Univers 67 Condensed"/>
              </a:rPr>
              <a:t>East Africa on AWS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21B2FFF-A36D-4447-99DE-847295744BD4}"/>
              </a:ext>
            </a:extLst>
          </p:cNvPr>
          <p:cNvGrpSpPr/>
          <p:nvPr/>
        </p:nvGrpSpPr>
        <p:grpSpPr>
          <a:xfrm>
            <a:off x="8636000" y="3602039"/>
            <a:ext cx="3352800" cy="3130724"/>
            <a:chOff x="8636000" y="3602039"/>
            <a:chExt cx="3352800" cy="3130724"/>
          </a:xfrm>
        </p:grpSpPr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id="{803BD11B-9A41-4E02-B7BE-A773D58518A0}"/>
                </a:ext>
              </a:extLst>
            </p:cNvPr>
            <p:cNvSpPr/>
            <p:nvPr/>
          </p:nvSpPr>
          <p:spPr>
            <a:xfrm flipH="1">
              <a:off x="8636000" y="3602039"/>
              <a:ext cx="3352800" cy="3127904"/>
            </a:xfrm>
            <a:prstGeom prst="rtTriangl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ight Triangle 12">
              <a:extLst>
                <a:ext uri="{FF2B5EF4-FFF2-40B4-BE49-F238E27FC236}">
                  <a16:creationId xmlns:a16="http://schemas.microsoft.com/office/drawing/2014/main" id="{488F1A50-0277-47AA-B009-9A62C9A5393F}"/>
                </a:ext>
              </a:extLst>
            </p:cNvPr>
            <p:cNvSpPr/>
            <p:nvPr/>
          </p:nvSpPr>
          <p:spPr>
            <a:xfrm flipH="1">
              <a:off x="9239956" y="4165482"/>
              <a:ext cx="2748844" cy="2564460"/>
            </a:xfrm>
            <a:prstGeom prst="rtTriangl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Triangle 13">
              <a:extLst>
                <a:ext uri="{FF2B5EF4-FFF2-40B4-BE49-F238E27FC236}">
                  <a16:creationId xmlns:a16="http://schemas.microsoft.com/office/drawing/2014/main" id="{8505836C-59A3-405D-B0DC-7FE92B8974B7}"/>
                </a:ext>
              </a:extLst>
            </p:cNvPr>
            <p:cNvSpPr/>
            <p:nvPr/>
          </p:nvSpPr>
          <p:spPr>
            <a:xfrm flipH="1">
              <a:off x="9875362" y="4761088"/>
              <a:ext cx="2113438" cy="1971675"/>
            </a:xfrm>
            <a:prstGeom prst="rtTriangl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Subtitle 2">
            <a:extLst>
              <a:ext uri="{FF2B5EF4-FFF2-40B4-BE49-F238E27FC236}">
                <a16:creationId xmlns:a16="http://schemas.microsoft.com/office/drawing/2014/main" id="{EC53404B-2193-0EF3-5D81-B48141D45364}"/>
              </a:ext>
            </a:extLst>
          </p:cNvPr>
          <p:cNvSpPr txBox="1">
            <a:spLocks/>
          </p:cNvSpPr>
          <p:nvPr/>
        </p:nvSpPr>
        <p:spPr>
          <a:xfrm>
            <a:off x="1312810" y="4681422"/>
            <a:ext cx="7942871" cy="9691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200" dirty="0">
                <a:latin typeface="Univers 67 Condensed"/>
              </a:rPr>
              <a:t>Gabriel Senay, Stefanie Kagone, and Olena Boiko</a:t>
            </a:r>
          </a:p>
          <a:p>
            <a:pPr algn="l"/>
            <a:r>
              <a:rPr lang="en-US" sz="2200" dirty="0">
                <a:latin typeface="Univers 67 Condensed"/>
              </a:rPr>
              <a:t>April, 2022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159741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3F63235-D97D-4161-9A9E-4764CFE61B5B}"/>
              </a:ext>
            </a:extLst>
          </p:cNvPr>
          <p:cNvSpPr txBox="1">
            <a:spLocks/>
          </p:cNvSpPr>
          <p:nvPr/>
        </p:nvSpPr>
        <p:spPr>
          <a:xfrm>
            <a:off x="339365" y="345125"/>
            <a:ext cx="11014435" cy="6718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Univers 67 Condensed" pitchFamily="50" charset="0"/>
              </a:rPr>
              <a:t>Most current concerns…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5E18FA-640C-4E56-86CC-573C582FC637}"/>
              </a:ext>
            </a:extLst>
          </p:cNvPr>
          <p:cNvSpPr txBox="1"/>
          <p:nvPr/>
        </p:nvSpPr>
        <p:spPr>
          <a:xfrm>
            <a:off x="445167" y="1329489"/>
            <a:ext cx="11381875" cy="2193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Increased spatial coverage = increased storage = increased cloud cost? 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Source capabilities for big datasets!!!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965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21059F6A-CB50-4772-8C15-A14380C0F4BB}"/>
              </a:ext>
            </a:extLst>
          </p:cNvPr>
          <p:cNvSpPr txBox="1">
            <a:spLocks/>
          </p:cNvSpPr>
          <p:nvPr/>
        </p:nvSpPr>
        <p:spPr>
          <a:xfrm>
            <a:off x="339365" y="345125"/>
            <a:ext cx="11014435" cy="6718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0000"/>
                </a:solidFill>
                <a:latin typeface="Univers 67 Condensed" pitchFamily="50" charset="0"/>
              </a:rPr>
              <a:t>All we need…..for our cloud architecture</a:t>
            </a:r>
          </a:p>
        </p:txBody>
      </p:sp>
      <p:pic>
        <p:nvPicPr>
          <p:cNvPr id="4102" name="Picture 6" descr="Establish EC2 using Python Scripts – Halcyoona">
            <a:extLst>
              <a:ext uri="{FF2B5EF4-FFF2-40B4-BE49-F238E27FC236}">
                <a16:creationId xmlns:a16="http://schemas.microsoft.com/office/drawing/2014/main" id="{775926D0-62AD-48CF-81E0-E5EEFEF683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8" t="19078" r="32401" b="29069"/>
          <a:stretch/>
        </p:blipFill>
        <p:spPr bwMode="auto">
          <a:xfrm>
            <a:off x="5091775" y="2697632"/>
            <a:ext cx="1575970" cy="204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S3 Uploader | Drupal.org">
            <a:extLst>
              <a:ext uri="{FF2B5EF4-FFF2-40B4-BE49-F238E27FC236}">
                <a16:creationId xmlns:a16="http://schemas.microsoft.com/office/drawing/2014/main" id="{CC8930C8-FEAB-4503-8D7F-4F4ABEA56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912" y="1072807"/>
            <a:ext cx="2187266" cy="164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>
            <a:extLst>
              <a:ext uri="{FF2B5EF4-FFF2-40B4-BE49-F238E27FC236}">
                <a16:creationId xmlns:a16="http://schemas.microsoft.com/office/drawing/2014/main" id="{DC16EACF-1602-47EA-BADA-67BED6EAE6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58" b="30329"/>
          <a:stretch/>
        </p:blipFill>
        <p:spPr bwMode="auto">
          <a:xfrm>
            <a:off x="8432443" y="1906531"/>
            <a:ext cx="3222514" cy="127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phic 8" descr="Laptop">
            <a:extLst>
              <a:ext uri="{FF2B5EF4-FFF2-40B4-BE49-F238E27FC236}">
                <a16:creationId xmlns:a16="http://schemas.microsoft.com/office/drawing/2014/main" id="{1E3A0A74-4004-408C-96A7-9C534F180B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3003" y="1466127"/>
            <a:ext cx="2494260" cy="249426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5E73B72-BA1B-4918-BDC7-5F5A3F09D8BD}"/>
              </a:ext>
            </a:extLst>
          </p:cNvPr>
          <p:cNvSpPr/>
          <p:nvPr/>
        </p:nvSpPr>
        <p:spPr>
          <a:xfrm>
            <a:off x="543057" y="5195903"/>
            <a:ext cx="10810743" cy="1408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eaLnBrk="0" fontAlgn="base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every element here is valuable!</a:t>
            </a:r>
          </a:p>
          <a:p>
            <a:pPr marL="285750" lvl="0" indent="-285750" eaLnBrk="0" fontAlgn="base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these are transient -- ephemeral -- disposable!</a:t>
            </a:r>
          </a:p>
          <a:p>
            <a:pPr marL="285750" lvl="0" indent="-285750" eaLnBrk="0" fontAlgn="base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We tried to use as 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few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 AWS specific services as possible!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Plus Sign 12">
            <a:extLst>
              <a:ext uri="{FF2B5EF4-FFF2-40B4-BE49-F238E27FC236}">
                <a16:creationId xmlns:a16="http://schemas.microsoft.com/office/drawing/2014/main" id="{B3197566-65B9-4A12-8B40-4BDF8E5650DE}"/>
              </a:ext>
            </a:extLst>
          </p:cNvPr>
          <p:cNvSpPr/>
          <p:nvPr/>
        </p:nvSpPr>
        <p:spPr>
          <a:xfrm>
            <a:off x="3386060" y="2252464"/>
            <a:ext cx="902369" cy="890336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lus Sign 18">
            <a:extLst>
              <a:ext uri="{FF2B5EF4-FFF2-40B4-BE49-F238E27FC236}">
                <a16:creationId xmlns:a16="http://schemas.microsoft.com/office/drawing/2014/main" id="{9435057F-01D1-4CA8-8A8F-863905771E55}"/>
              </a:ext>
            </a:extLst>
          </p:cNvPr>
          <p:cNvSpPr/>
          <p:nvPr/>
        </p:nvSpPr>
        <p:spPr>
          <a:xfrm>
            <a:off x="7177913" y="2252464"/>
            <a:ext cx="902369" cy="890336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30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2F297-D21F-4C79-9670-87AD5B3AA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365" y="345125"/>
            <a:ext cx="11014435" cy="671823"/>
          </a:xfrm>
        </p:spPr>
        <p:txBody>
          <a:bodyPr>
            <a:normAutofit/>
          </a:bodyPr>
          <a:lstStyle/>
          <a:p>
            <a:r>
              <a:rPr lang="en-US" sz="3600" b="1" i="0" dirty="0">
                <a:solidFill>
                  <a:srgbClr val="000000"/>
                </a:solidFill>
                <a:effectLst/>
                <a:latin typeface="Univers 67 Condensed" pitchFamily="50" charset="0"/>
              </a:rPr>
              <a:t>Enabling Technologies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1BACD1-9B05-42F5-BBE8-E532356D9397}"/>
              </a:ext>
            </a:extLst>
          </p:cNvPr>
          <p:cNvSpPr/>
          <p:nvPr/>
        </p:nvSpPr>
        <p:spPr>
          <a:xfrm>
            <a:off x="0" y="0"/>
            <a:ext cx="141402" cy="685800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A2FBAA5-EF90-4D7C-A129-3C8635DE00AF}"/>
              </a:ext>
            </a:extLst>
          </p:cNvPr>
          <p:cNvSpPr/>
          <p:nvPr/>
        </p:nvSpPr>
        <p:spPr>
          <a:xfrm>
            <a:off x="640154" y="1964494"/>
            <a:ext cx="6509084" cy="543698"/>
          </a:xfrm>
          <a:prstGeom prst="rect">
            <a:avLst/>
          </a:prstGeom>
          <a:solidFill>
            <a:srgbClr val="03E1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0" i="0">
                <a:solidFill>
                  <a:srgbClr val="000000"/>
                </a:solidFill>
                <a:effectLst/>
                <a:latin typeface="Univers 57 Condensed" pitchFamily="50" charset="0"/>
              </a:rPr>
              <a:t>UNIX --&gt; Linux --&gt; Ubuntu</a:t>
            </a:r>
            <a:endParaRPr lang="en-US" sz="2400">
              <a:latin typeface="Univers 57 Condensed" pitchFamily="50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708960-3352-48B1-8C4A-B60AE9CDEEBB}"/>
              </a:ext>
            </a:extLst>
          </p:cNvPr>
          <p:cNvSpPr/>
          <p:nvPr/>
        </p:nvSpPr>
        <p:spPr>
          <a:xfrm>
            <a:off x="5035216" y="2642036"/>
            <a:ext cx="6509084" cy="543698"/>
          </a:xfrm>
          <a:prstGeom prst="rect">
            <a:avLst/>
          </a:prstGeom>
          <a:solidFill>
            <a:srgbClr val="1FE9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0" i="0" dirty="0" err="1">
                <a:solidFill>
                  <a:srgbClr val="000000"/>
                </a:solidFill>
                <a:effectLst/>
                <a:latin typeface="Univers 57 Condensed" pitchFamily="50" charset="0"/>
              </a:rPr>
              <a:t>github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Univers 57 Condensed" pitchFamily="50" charset="0"/>
              </a:rPr>
              <a:t> --&gt; GIT!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4F388D-63DC-424F-BC1A-0C697B029791}"/>
              </a:ext>
            </a:extLst>
          </p:cNvPr>
          <p:cNvSpPr/>
          <p:nvPr/>
        </p:nvSpPr>
        <p:spPr>
          <a:xfrm>
            <a:off x="3577388" y="3346258"/>
            <a:ext cx="6509084" cy="543698"/>
          </a:xfrm>
          <a:prstGeom prst="rect">
            <a:avLst/>
          </a:prstGeom>
          <a:solidFill>
            <a:srgbClr val="45C3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0" i="0">
                <a:solidFill>
                  <a:srgbClr val="000000"/>
                </a:solidFill>
                <a:effectLst/>
                <a:latin typeface="Univers 57 Condensed" pitchFamily="50" charset="0"/>
              </a:rPr>
              <a:t>COGs and STAC</a:t>
            </a:r>
            <a:endParaRPr lang="en-US" sz="2400" b="1" dirty="0">
              <a:latin typeface="Univers 57 Condensed" pitchFamily="50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6413A2-EFCB-42DD-8EC2-EF2CB7BC9F6A}"/>
              </a:ext>
            </a:extLst>
          </p:cNvPr>
          <p:cNvSpPr/>
          <p:nvPr/>
        </p:nvSpPr>
        <p:spPr>
          <a:xfrm>
            <a:off x="772026" y="4022262"/>
            <a:ext cx="6509084" cy="543698"/>
          </a:xfrm>
          <a:prstGeom prst="rect">
            <a:avLst/>
          </a:prstGeom>
          <a:solidFill>
            <a:srgbClr val="5693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0" i="0">
                <a:solidFill>
                  <a:srgbClr val="000000"/>
                </a:solidFill>
                <a:effectLst/>
                <a:latin typeface="Univers 57 Condensed" pitchFamily="50" charset="0"/>
              </a:rPr>
              <a:t>Python/Jupyter -- markdown</a:t>
            </a:r>
            <a:endParaRPr lang="en-US" sz="2400" dirty="0">
              <a:latin typeface="Univers 57 Condensed" pitchFamily="50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80F7699-ECE8-4230-93C1-AAADE7F28252}"/>
              </a:ext>
            </a:extLst>
          </p:cNvPr>
          <p:cNvSpPr/>
          <p:nvPr/>
        </p:nvSpPr>
        <p:spPr>
          <a:xfrm>
            <a:off x="3577388" y="4698266"/>
            <a:ext cx="6509084" cy="543698"/>
          </a:xfrm>
          <a:prstGeom prst="rect">
            <a:avLst/>
          </a:prstGeom>
          <a:solidFill>
            <a:srgbClr val="4087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0" i="0" dirty="0">
                <a:solidFill>
                  <a:srgbClr val="000000"/>
                </a:solidFill>
                <a:effectLst/>
                <a:latin typeface="Univers 57 Condensed" pitchFamily="50" charset="0"/>
              </a:rPr>
              <a:t>Docker and Terraform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D7A164D-9C4A-400C-BC4B-82BC99DEE01E}"/>
              </a:ext>
            </a:extLst>
          </p:cNvPr>
          <p:cNvSpPr/>
          <p:nvPr/>
        </p:nvSpPr>
        <p:spPr>
          <a:xfrm>
            <a:off x="2281989" y="1290028"/>
            <a:ext cx="6509084" cy="543698"/>
          </a:xfrm>
          <a:prstGeom prst="rect">
            <a:avLst/>
          </a:prstGeom>
          <a:solidFill>
            <a:srgbClr val="AEFE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0" dirty="0">
                <a:solidFill>
                  <a:srgbClr val="000000"/>
                </a:solidFill>
                <a:effectLst/>
                <a:latin typeface="Univers 57 Condensed" pitchFamily="50" charset="0"/>
              </a:rPr>
              <a:t>AWS EC2 and S3</a:t>
            </a:r>
            <a:endParaRPr lang="en-US" sz="2400" b="1" dirty="0">
              <a:latin typeface="Univers 57 Condensed" pitchFamily="50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7A05EF2-981E-43FD-A695-C1D93EA79941}"/>
              </a:ext>
            </a:extLst>
          </p:cNvPr>
          <p:cNvSpPr/>
          <p:nvPr/>
        </p:nvSpPr>
        <p:spPr>
          <a:xfrm>
            <a:off x="5035216" y="5374270"/>
            <a:ext cx="6509084" cy="543698"/>
          </a:xfrm>
          <a:prstGeom prst="rect">
            <a:avLst/>
          </a:prstGeom>
          <a:solidFill>
            <a:srgbClr val="6E80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0" i="0" dirty="0">
                <a:solidFill>
                  <a:srgbClr val="000000"/>
                </a:solidFill>
                <a:effectLst/>
                <a:latin typeface="Univers 57 Condensed" pitchFamily="50" charset="0"/>
              </a:rPr>
              <a:t>Browser - Mosaic --&gt; Firefox and Chrome</a:t>
            </a:r>
            <a:endParaRPr lang="en-US" sz="2400" dirty="0">
              <a:latin typeface="Univers 57 Condense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807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2F297-D21F-4C79-9670-87AD5B3AA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365" y="345125"/>
            <a:ext cx="11014435" cy="67182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Univers 67 Condensed" pitchFamily="50" charset="0"/>
              </a:rPr>
              <a:t>Our Journey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1BACD1-9B05-42F5-BBE8-E532356D9397}"/>
              </a:ext>
            </a:extLst>
          </p:cNvPr>
          <p:cNvSpPr/>
          <p:nvPr/>
        </p:nvSpPr>
        <p:spPr>
          <a:xfrm>
            <a:off x="0" y="0"/>
            <a:ext cx="141402" cy="685800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8479C997-4514-402A-9E3B-39DB4BD11ACA}"/>
              </a:ext>
            </a:extLst>
          </p:cNvPr>
          <p:cNvSpPr/>
          <p:nvPr/>
        </p:nvSpPr>
        <p:spPr>
          <a:xfrm>
            <a:off x="879362" y="853631"/>
            <a:ext cx="9780921" cy="5396697"/>
          </a:xfrm>
          <a:prstGeom prst="rightArrow">
            <a:avLst/>
          </a:prstGeom>
        </p:spPr>
        <p:style>
          <a:lnRef idx="0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accent6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EC87E9F-4076-4396-8D28-28DF338DD0C2}"/>
              </a:ext>
            </a:extLst>
          </p:cNvPr>
          <p:cNvGrpSpPr/>
          <p:nvPr/>
        </p:nvGrpSpPr>
        <p:grpSpPr>
          <a:xfrm>
            <a:off x="538711" y="2395960"/>
            <a:ext cx="2093468" cy="2248382"/>
            <a:chOff x="3581" y="1371599"/>
            <a:chExt cx="1565962" cy="1828800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0827752E-51D4-4F4C-BE64-C9C72C0CBB2B}"/>
                </a:ext>
              </a:extLst>
            </p:cNvPr>
            <p:cNvSpPr/>
            <p:nvPr/>
          </p:nvSpPr>
          <p:spPr>
            <a:xfrm>
              <a:off x="3581" y="1371599"/>
              <a:ext cx="1565962" cy="18288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ectangle: Rounded Corners 4">
              <a:extLst>
                <a:ext uri="{FF2B5EF4-FFF2-40B4-BE49-F238E27FC236}">
                  <a16:creationId xmlns:a16="http://schemas.microsoft.com/office/drawing/2014/main" id="{F36D581E-4497-473C-8AD1-566534E5A08C}"/>
                </a:ext>
              </a:extLst>
            </p:cNvPr>
            <p:cNvSpPr txBox="1"/>
            <p:nvPr/>
          </p:nvSpPr>
          <p:spPr>
            <a:xfrm>
              <a:off x="80025" y="1448043"/>
              <a:ext cx="1413074" cy="16759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Project initiation – </a:t>
              </a:r>
            </a:p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immerse in Cloud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FDB7FDE-81DA-4A0B-9B7D-5F87661AB36B}"/>
              </a:ext>
            </a:extLst>
          </p:cNvPr>
          <p:cNvGrpSpPr/>
          <p:nvPr/>
        </p:nvGrpSpPr>
        <p:grpSpPr>
          <a:xfrm>
            <a:off x="2734374" y="2395960"/>
            <a:ext cx="2093468" cy="2248382"/>
            <a:chOff x="1647842" y="1371599"/>
            <a:chExt cx="1565962" cy="1828800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242D5414-0C9A-4D7D-8B4E-830915C2DDDD}"/>
                </a:ext>
              </a:extLst>
            </p:cNvPr>
            <p:cNvSpPr/>
            <p:nvPr/>
          </p:nvSpPr>
          <p:spPr>
            <a:xfrm>
              <a:off x="1647842" y="1371599"/>
              <a:ext cx="1565962" cy="18288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ectangle: Rounded Corners 6">
              <a:extLst>
                <a:ext uri="{FF2B5EF4-FFF2-40B4-BE49-F238E27FC236}">
                  <a16:creationId xmlns:a16="http://schemas.microsoft.com/office/drawing/2014/main" id="{07A4450C-AAB1-4AD3-88B1-81F31475F7E9}"/>
                </a:ext>
              </a:extLst>
            </p:cNvPr>
            <p:cNvSpPr txBox="1"/>
            <p:nvPr/>
          </p:nvSpPr>
          <p:spPr>
            <a:xfrm>
              <a:off x="1724286" y="1448043"/>
              <a:ext cx="1413074" cy="16759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>
                  <a:latin typeface="Arial" panose="020B0604020202020204" pitchFamily="34" charset="0"/>
                  <a:cs typeface="Arial" panose="020B0604020202020204" pitchFamily="34" charset="0"/>
                </a:rPr>
                <a:t>Port the ET model from </a:t>
              </a:r>
              <a:r>
                <a:rPr lang="en-US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Arcpy</a:t>
              </a:r>
              <a:r>
                <a:rPr lang="en-US" kern="1200" dirty="0">
                  <a:latin typeface="Arial" panose="020B0604020202020204" pitchFamily="34" charset="0"/>
                  <a:cs typeface="Arial" panose="020B0604020202020204" pitchFamily="34" charset="0"/>
                </a:rPr>
                <a:t> Libraries to </a:t>
              </a:r>
            </a:p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>
                  <a:latin typeface="Arial" panose="020B0604020202020204" pitchFamily="34" charset="0"/>
                  <a:cs typeface="Arial" panose="020B0604020202020204" pitchFamily="34" charset="0"/>
                </a:rPr>
                <a:t>Open Source </a:t>
              </a:r>
              <a:r>
                <a:rPr lang="en-US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Rasterio</a:t>
              </a:r>
              <a:r>
                <a:rPr lang="en-US" kern="1200" dirty="0">
                  <a:latin typeface="Arial" panose="020B0604020202020204" pitchFamily="34" charset="0"/>
                  <a:cs typeface="Arial" panose="020B0604020202020204" pitchFamily="34" charset="0"/>
                </a:rPr>
                <a:t>/GDAL libraries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1FD40F0-BDD6-4CE0-AECA-B89A5B5F35EF}"/>
              </a:ext>
            </a:extLst>
          </p:cNvPr>
          <p:cNvGrpSpPr/>
          <p:nvPr/>
        </p:nvGrpSpPr>
        <p:grpSpPr>
          <a:xfrm>
            <a:off x="4930037" y="2395960"/>
            <a:ext cx="2093468" cy="2248382"/>
            <a:chOff x="3292102" y="1371599"/>
            <a:chExt cx="1565962" cy="1828800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0372D93E-67CD-45FF-ACBB-DE9142469DAD}"/>
                </a:ext>
              </a:extLst>
            </p:cNvPr>
            <p:cNvSpPr/>
            <p:nvPr/>
          </p:nvSpPr>
          <p:spPr>
            <a:xfrm>
              <a:off x="3292102" y="1371599"/>
              <a:ext cx="1565962" cy="18288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ctangle: Rounded Corners 8">
              <a:extLst>
                <a:ext uri="{FF2B5EF4-FFF2-40B4-BE49-F238E27FC236}">
                  <a16:creationId xmlns:a16="http://schemas.microsoft.com/office/drawing/2014/main" id="{D409969F-0471-4054-8AFE-83D015559A33}"/>
                </a:ext>
              </a:extLst>
            </p:cNvPr>
            <p:cNvSpPr txBox="1"/>
            <p:nvPr/>
          </p:nvSpPr>
          <p:spPr>
            <a:xfrm>
              <a:off x="3368546" y="1448043"/>
              <a:ext cx="1413074" cy="16759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>
                  <a:latin typeface="Arial" panose="020B0604020202020204" pitchFamily="34" charset="0"/>
                  <a:cs typeface="Arial" panose="020B0604020202020204" pitchFamily="34" charset="0"/>
                </a:rPr>
                <a:t>Wrangle all</a:t>
              </a:r>
            </a:p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>
                  <a:latin typeface="Arial" panose="020B0604020202020204" pitchFamily="34" charset="0"/>
                  <a:cs typeface="Arial" panose="020B0604020202020204" pitchFamily="34" charset="0"/>
                </a:rPr>
                <a:t> our Inputs </a:t>
              </a:r>
            </a:p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>
                  <a:latin typeface="Arial" panose="020B0604020202020204" pitchFamily="34" charset="0"/>
                  <a:cs typeface="Arial" panose="020B0604020202020204" pitchFamily="34" charset="0"/>
                </a:rPr>
                <a:t>into the </a:t>
              </a:r>
            </a:p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>
                  <a:latin typeface="Arial" panose="020B0604020202020204" pitchFamily="34" charset="0"/>
                  <a:cs typeface="Arial" panose="020B0604020202020204" pitchFamily="34" charset="0"/>
                </a:rPr>
                <a:t>Cloud Bucket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FB11583-5A91-4EEB-ABAE-4C8D2A157046}"/>
              </a:ext>
            </a:extLst>
          </p:cNvPr>
          <p:cNvGrpSpPr/>
          <p:nvPr/>
        </p:nvGrpSpPr>
        <p:grpSpPr>
          <a:xfrm>
            <a:off x="7125700" y="2395960"/>
            <a:ext cx="2093468" cy="2248382"/>
            <a:chOff x="4936363" y="1371599"/>
            <a:chExt cx="1565962" cy="1828800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9928D0B9-97CE-49AE-AECE-39E72E96B577}"/>
                </a:ext>
              </a:extLst>
            </p:cNvPr>
            <p:cNvSpPr/>
            <p:nvPr/>
          </p:nvSpPr>
          <p:spPr>
            <a:xfrm>
              <a:off x="4936363" y="1371599"/>
              <a:ext cx="1565962" cy="18288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ctangle: Rounded Corners 10">
              <a:extLst>
                <a:ext uri="{FF2B5EF4-FFF2-40B4-BE49-F238E27FC236}">
                  <a16:creationId xmlns:a16="http://schemas.microsoft.com/office/drawing/2014/main" id="{BD83EFB1-4CB2-4B0E-A85F-ACCE29B1FC36}"/>
                </a:ext>
              </a:extLst>
            </p:cNvPr>
            <p:cNvSpPr txBox="1"/>
            <p:nvPr/>
          </p:nvSpPr>
          <p:spPr>
            <a:xfrm>
              <a:off x="5012807" y="1448043"/>
              <a:ext cx="1413074" cy="16759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>
                  <a:latin typeface="Arial" panose="020B0604020202020204" pitchFamily="34" charset="0"/>
                  <a:cs typeface="Arial" panose="020B0604020202020204" pitchFamily="34" charset="0"/>
                </a:rPr>
                <a:t>Get really good </a:t>
              </a:r>
            </a:p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>
                  <a:latin typeface="Arial" panose="020B0604020202020204" pitchFamily="34" charset="0"/>
                  <a:cs typeface="Arial" panose="020B0604020202020204" pitchFamily="34" charset="0"/>
                </a:rPr>
                <a:t>at all things </a:t>
              </a:r>
            </a:p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>
                  <a:latin typeface="Arial" panose="020B0604020202020204" pitchFamily="34" charset="0"/>
                  <a:cs typeface="Arial" panose="020B0604020202020204" pitchFamily="34" charset="0"/>
                </a:rPr>
                <a:t>AWS cloud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456CDC2-DE43-40C9-B69A-1F055FCC5024}"/>
              </a:ext>
            </a:extLst>
          </p:cNvPr>
          <p:cNvGrpSpPr/>
          <p:nvPr/>
        </p:nvGrpSpPr>
        <p:grpSpPr>
          <a:xfrm>
            <a:off x="9321363" y="2395960"/>
            <a:ext cx="2093468" cy="2248382"/>
            <a:chOff x="6580623" y="1371599"/>
            <a:chExt cx="1565962" cy="1828800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E7A86DCF-88D6-4206-A146-420A25BC27AC}"/>
                </a:ext>
              </a:extLst>
            </p:cNvPr>
            <p:cNvSpPr/>
            <p:nvPr/>
          </p:nvSpPr>
          <p:spPr>
            <a:xfrm>
              <a:off x="6580623" y="1371599"/>
              <a:ext cx="1565962" cy="18288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ctangle: Rounded Corners 12">
              <a:extLst>
                <a:ext uri="{FF2B5EF4-FFF2-40B4-BE49-F238E27FC236}">
                  <a16:creationId xmlns:a16="http://schemas.microsoft.com/office/drawing/2014/main" id="{E332ADF8-4BCC-46E7-9ABC-44DC1EBC5477}"/>
                </a:ext>
              </a:extLst>
            </p:cNvPr>
            <p:cNvSpPr txBox="1"/>
            <p:nvPr/>
          </p:nvSpPr>
          <p:spPr>
            <a:xfrm>
              <a:off x="6657067" y="1448043"/>
              <a:ext cx="1413074" cy="16759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>
                  <a:latin typeface="Arial" panose="020B0604020202020204" pitchFamily="34" charset="0"/>
                  <a:cs typeface="Arial" panose="020B0604020202020204" pitchFamily="34" charset="0"/>
                </a:rPr>
                <a:t>Embrace </a:t>
              </a:r>
            </a:p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>
                  <a:latin typeface="Arial" panose="020B0604020202020204" pitchFamily="34" charset="0"/>
                  <a:cs typeface="Arial" panose="020B0604020202020204" pitchFamily="34" charset="0"/>
                </a:rPr>
                <a:t>Docker and DevOps </a:t>
              </a:r>
            </a:p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>
                  <a:latin typeface="Arial" panose="020B0604020202020204" pitchFamily="34" charset="0"/>
                  <a:cs typeface="Arial" panose="020B0604020202020204" pitchFamily="34" charset="0"/>
                </a:rPr>
                <a:t>to process the model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3556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2F297-D21F-4C79-9670-87AD5B3AA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365" y="345125"/>
            <a:ext cx="11014435" cy="67182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Univers 67 Condensed" pitchFamily="50" charset="0"/>
              </a:rPr>
              <a:t>Model Implementation using AWS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1BACD1-9B05-42F5-BBE8-E532356D9397}"/>
              </a:ext>
            </a:extLst>
          </p:cNvPr>
          <p:cNvSpPr/>
          <p:nvPr/>
        </p:nvSpPr>
        <p:spPr>
          <a:xfrm>
            <a:off x="0" y="0"/>
            <a:ext cx="141402" cy="685800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loud 11">
            <a:extLst>
              <a:ext uri="{FF2B5EF4-FFF2-40B4-BE49-F238E27FC236}">
                <a16:creationId xmlns:a16="http://schemas.microsoft.com/office/drawing/2014/main" id="{3516116B-67B4-4C83-A0FF-6FF1D0B28922}"/>
              </a:ext>
            </a:extLst>
          </p:cNvPr>
          <p:cNvSpPr/>
          <p:nvPr/>
        </p:nvSpPr>
        <p:spPr>
          <a:xfrm>
            <a:off x="952500" y="1085850"/>
            <a:ext cx="10667999" cy="542702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3200"/>
              <a:gd name="f7" fmla="+- 0 0 11429249"/>
              <a:gd name="f8" fmla="+- 0 0 8646143"/>
              <a:gd name="f9" fmla="+- 0 0 8748475"/>
              <a:gd name="f10" fmla="+- 0 0 7859163"/>
              <a:gd name="f11" fmla="+- 0 0 4722533"/>
              <a:gd name="f12" fmla="+- 0 0 2776035"/>
              <a:gd name="f13" fmla="+- 0 0 16496525"/>
              <a:gd name="f14" fmla="+- 0 0 14809710"/>
              <a:gd name="f15" fmla="+- 0 0 4217541"/>
              <a:gd name="f16" fmla="+- 0 0 824660"/>
              <a:gd name="f17" fmla="+- 0 0 8950887"/>
              <a:gd name="f18" fmla="+- 0 0 9809656"/>
              <a:gd name="f19" fmla="+- 0 0 4002417"/>
              <a:gd name="f20" fmla="val 3900"/>
              <a:gd name="f21" fmla="val 14370"/>
              <a:gd name="f22" fmla="val 6753"/>
              <a:gd name="f23" fmla="val 9190"/>
              <a:gd name="f24" fmla="val 7426832"/>
              <a:gd name="f25" fmla="val 5333"/>
              <a:gd name="f26" fmla="val 7267"/>
              <a:gd name="f27" fmla="val 5396714"/>
              <a:gd name="f28" fmla="val 4365"/>
              <a:gd name="f29" fmla="val 5945"/>
              <a:gd name="f30" fmla="val 5983381"/>
              <a:gd name="f31" fmla="val 4857"/>
              <a:gd name="f32" fmla="val 6595"/>
              <a:gd name="f33" fmla="val 7034504"/>
              <a:gd name="f34" fmla="val 7273"/>
              <a:gd name="f35" fmla="val 6541615"/>
              <a:gd name="f36" fmla="val 6775"/>
              <a:gd name="f37" fmla="val 9220"/>
              <a:gd name="f38" fmla="val 7816140"/>
              <a:gd name="f39" fmla="val 5785"/>
              <a:gd name="f40" fmla="val 7867"/>
              <a:gd name="f41" fmla="val 37501"/>
              <a:gd name="f42" fmla="val 6842000"/>
              <a:gd name="f43" fmla="val 6752"/>
              <a:gd name="f44" fmla="val 9215"/>
              <a:gd name="f45" fmla="val 1347096"/>
              <a:gd name="f46" fmla="val 6910353"/>
              <a:gd name="f47" fmla="val 7720"/>
              <a:gd name="f48" fmla="val 10543"/>
              <a:gd name="f49" fmla="val 3974558"/>
              <a:gd name="f50" fmla="val 4542661"/>
              <a:gd name="f51" fmla="val 4360"/>
              <a:gd name="f52" fmla="val 5918"/>
              <a:gd name="f53" fmla="val 8804134"/>
              <a:gd name="f54" fmla="val 4345"/>
              <a:gd name="f55" fmla="val 9151131"/>
              <a:gd name="f56" fmla="val 4693"/>
              <a:gd name="f57" fmla="val 26177"/>
              <a:gd name="f58" fmla="val 5204520"/>
              <a:gd name="f59" fmla="val 1585770"/>
              <a:gd name="f60" fmla="val 6928"/>
              <a:gd name="f61" fmla="val 34899"/>
              <a:gd name="f62" fmla="val 4416628"/>
              <a:gd name="f63" fmla="val 686848"/>
              <a:gd name="f64" fmla="val 16478"/>
              <a:gd name="f65" fmla="val 39090"/>
              <a:gd name="f66" fmla="val 8257448"/>
              <a:gd name="f67" fmla="val 844866"/>
              <a:gd name="f68" fmla="val 28827"/>
              <a:gd name="f69" fmla="val 34751"/>
              <a:gd name="f70" fmla="val 387196"/>
              <a:gd name="f71" fmla="val 959901"/>
              <a:gd name="f72" fmla="val 34129"/>
              <a:gd name="f73" fmla="val 22954"/>
              <a:gd name="f74" fmla="val 4255042"/>
              <a:gd name="f75" fmla="val 41798"/>
              <a:gd name="f76" fmla="val 15354"/>
              <a:gd name="f77" fmla="val 1819082"/>
              <a:gd name="f78" fmla="val 1665090"/>
              <a:gd name="f79" fmla="val 38324"/>
              <a:gd name="f80" fmla="val 5426"/>
              <a:gd name="f81" fmla="val 891534"/>
              <a:gd name="f82" fmla="val 29078"/>
              <a:gd name="f83" fmla="val 3952"/>
              <a:gd name="f84" fmla="val 1091722"/>
              <a:gd name="f85" fmla="val 22141"/>
              <a:gd name="f86" fmla="val 4720"/>
              <a:gd name="f87" fmla="val 1061181"/>
              <a:gd name="f88" fmla="val 14000"/>
              <a:gd name="f89" fmla="val 5192"/>
              <a:gd name="f90" fmla="val 739161"/>
              <a:gd name="f91" fmla="val 4127"/>
              <a:gd name="f92" fmla="val 15789"/>
              <a:gd name="f93" fmla="val 9459261"/>
              <a:gd name="f94" fmla="val 711490"/>
              <a:gd name="f95" fmla="+- 0 0 -90"/>
              <a:gd name="f96" fmla="+- 0 0 -180"/>
              <a:gd name="f97" fmla="+- 0 0 -270"/>
              <a:gd name="f98" fmla="+- 0 0 -360"/>
              <a:gd name="f99" fmla="*/ f3 1 43200"/>
              <a:gd name="f100" fmla="*/ f4 1 43200"/>
              <a:gd name="f101" fmla="+- f6 0 f5"/>
              <a:gd name="f102" fmla="*/ f95 f0 1"/>
              <a:gd name="f103" fmla="*/ f96 f0 1"/>
              <a:gd name="f104" fmla="*/ f97 f0 1"/>
              <a:gd name="f105" fmla="*/ f98 f0 1"/>
              <a:gd name="f106" fmla="*/ f101 1 2"/>
              <a:gd name="f107" fmla="*/ f101 1 43200"/>
              <a:gd name="f108" fmla="*/ f101 2977 1"/>
              <a:gd name="f109" fmla="*/ f101 3262 1"/>
              <a:gd name="f110" fmla="*/ f101 17087 1"/>
              <a:gd name="f111" fmla="*/ f101 17337 1"/>
              <a:gd name="f112" fmla="*/ f101 67 1"/>
              <a:gd name="f113" fmla="*/ f101 21577 1"/>
              <a:gd name="f114" fmla="*/ f101 21582 1"/>
              <a:gd name="f115" fmla="*/ f101 1235 1"/>
              <a:gd name="f116" fmla="*/ f102 1 f2"/>
              <a:gd name="f117" fmla="*/ f103 1 f2"/>
              <a:gd name="f118" fmla="*/ f104 1 f2"/>
              <a:gd name="f119" fmla="*/ f105 1 f2"/>
              <a:gd name="f120" fmla="+- f5 f106 0"/>
              <a:gd name="f121" fmla="*/ f108 1 21600"/>
              <a:gd name="f122" fmla="*/ f109 1 21600"/>
              <a:gd name="f123" fmla="*/ f110 1 21600"/>
              <a:gd name="f124" fmla="*/ f111 1 21600"/>
              <a:gd name="f125" fmla="*/ f112 1 21600"/>
              <a:gd name="f126" fmla="*/ f113 1 21600"/>
              <a:gd name="f127" fmla="*/ f114 1 21600"/>
              <a:gd name="f128" fmla="*/ f115 1 21600"/>
              <a:gd name="f129" fmla="+- f116 0 f1"/>
              <a:gd name="f130" fmla="+- f117 0 f1"/>
              <a:gd name="f131" fmla="+- f118 0 f1"/>
              <a:gd name="f132" fmla="+- f119 0 f1"/>
              <a:gd name="f133" fmla="*/ f127 1 f107"/>
              <a:gd name="f134" fmla="*/ f120 1 f107"/>
              <a:gd name="f135" fmla="*/ f126 1 f107"/>
              <a:gd name="f136" fmla="*/ f125 1 f107"/>
              <a:gd name="f137" fmla="*/ f128 1 f107"/>
              <a:gd name="f138" fmla="*/ f121 1 f107"/>
              <a:gd name="f139" fmla="*/ f123 1 f107"/>
              <a:gd name="f140" fmla="*/ f122 1 f107"/>
              <a:gd name="f141" fmla="*/ f124 1 f107"/>
              <a:gd name="f142" fmla="*/ f138 f99 1"/>
              <a:gd name="f143" fmla="*/ f139 f99 1"/>
              <a:gd name="f144" fmla="*/ f141 f100 1"/>
              <a:gd name="f145" fmla="*/ f140 f100 1"/>
              <a:gd name="f146" fmla="*/ f133 f99 1"/>
              <a:gd name="f147" fmla="*/ f134 f100 1"/>
              <a:gd name="f148" fmla="*/ f134 f99 1"/>
              <a:gd name="f149" fmla="*/ f135 f100 1"/>
              <a:gd name="f150" fmla="*/ f136 f99 1"/>
              <a:gd name="f151" fmla="*/ f137 f10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9">
                <a:pos x="f146" y="f147"/>
              </a:cxn>
              <a:cxn ang="f130">
                <a:pos x="f148" y="f149"/>
              </a:cxn>
              <a:cxn ang="f131">
                <a:pos x="f150" y="f147"/>
              </a:cxn>
              <a:cxn ang="f132">
                <a:pos x="f148" y="f151"/>
              </a:cxn>
            </a:cxnLst>
            <a:rect l="f142" t="f145" r="f143" b="f144"/>
            <a:pathLst>
              <a:path w="43200" h="43200">
                <a:moveTo>
                  <a:pt x="f20" y="f21"/>
                </a:moveTo>
                <a:arcTo wR="f22" hR="f23" stAng="f7" swAng="f24"/>
                <a:arcTo wR="f25" hR="f26" stAng="f8" swAng="f27"/>
                <a:arcTo wR="f28" hR="f29" stAng="f9" swAng="f30"/>
                <a:arcTo wR="f31" hR="f32" stAng="f10" swAng="f33"/>
                <a:arcTo wR="f25" hR="f34" stAng="f11" swAng="f35"/>
                <a:arcTo wR="f36" hR="f37" stAng="f12" swAng="f38"/>
                <a:arcTo wR="f39" hR="f40" stAng="f41" swAng="f42"/>
                <a:arcTo wR="f43" hR="f44" stAng="f45" swAng="f46"/>
                <a:arcTo wR="f47" hR="f48" stAng="f49" swAng="f50"/>
                <a:arcTo wR="f51" hR="f52" stAng="f13" swAng="f53"/>
                <a:arcTo wR="f54" hR="f29" stAng="f14" swAng="f55"/>
                <a:close/>
              </a:path>
              <a:path w="43200" h="43200" fill="none">
                <a:moveTo>
                  <a:pt x="f56" y="f57"/>
                </a:moveTo>
                <a:arcTo wR="f54" hR="f29" stAng="f58" swAng="f59"/>
                <a:moveTo>
                  <a:pt x="f60" y="f61"/>
                </a:moveTo>
                <a:arcTo wR="f51" hR="f52" stAng="f62" swAng="f63"/>
                <a:moveTo>
                  <a:pt x="f64" y="f65"/>
                </a:moveTo>
                <a:arcTo wR="f43" hR="f44" stAng="f66" swAng="f67"/>
                <a:moveTo>
                  <a:pt x="f68" y="f69"/>
                </a:moveTo>
                <a:arcTo wR="f43" hR="f44" stAng="f70" swAng="f71"/>
                <a:moveTo>
                  <a:pt x="f72" y="f73"/>
                </a:moveTo>
                <a:arcTo wR="f39" hR="f40" stAng="f15" swAng="f74"/>
                <a:moveTo>
                  <a:pt x="f75" y="f76"/>
                </a:moveTo>
                <a:arcTo wR="f25" hR="f34" stAng="f77" swAng="f78"/>
                <a:moveTo>
                  <a:pt x="f79" y="f80"/>
                </a:moveTo>
                <a:arcTo wR="f31" hR="f32" stAng="f16" swAng="f81"/>
                <a:moveTo>
                  <a:pt x="f82" y="f83"/>
                </a:moveTo>
                <a:arcTo wR="f31" hR="f32" stAng="f17" swAng="f84"/>
                <a:moveTo>
                  <a:pt x="f85" y="f86"/>
                </a:moveTo>
                <a:arcTo wR="f28" hR="f29" stAng="f18" swAng="f87"/>
                <a:moveTo>
                  <a:pt x="f88" y="f89"/>
                </a:moveTo>
                <a:arcTo wR="f22" hR="f23" stAng="f19" swAng="f90"/>
                <a:moveTo>
                  <a:pt x="f91" y="f92"/>
                </a:moveTo>
                <a:arcTo wR="f22" hR="f23" stAng="f93" swAng="f94"/>
              </a:path>
            </a:pathLst>
          </a:custGeom>
          <a:solidFill>
            <a:srgbClr val="E7E6E6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62215" tIns="31107" rIns="62215" bIns="31107" anchor="ctr" anchorCtr="1" compatLnSpc="1">
            <a:noAutofit/>
          </a:bodyPr>
          <a:lstStyle/>
          <a:p>
            <a:pPr algn="ctr" defTabSz="62215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25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507D30D-84C9-41D2-AA70-BD2552B876A2}"/>
              </a:ext>
            </a:extLst>
          </p:cNvPr>
          <p:cNvGrpSpPr/>
          <p:nvPr/>
        </p:nvGrpSpPr>
        <p:grpSpPr>
          <a:xfrm>
            <a:off x="1723855" y="3850891"/>
            <a:ext cx="1371550" cy="1534245"/>
            <a:chOff x="1806307" y="2558527"/>
            <a:chExt cx="1828733" cy="2045660"/>
          </a:xfrm>
        </p:grpSpPr>
        <p:pic>
          <p:nvPicPr>
            <p:cNvPr id="9" name="Picture 8" descr="A picture containing building, bridge, glass&#10;&#10;Description automatically generated">
              <a:extLst>
                <a:ext uri="{FF2B5EF4-FFF2-40B4-BE49-F238E27FC236}">
                  <a16:creationId xmlns:a16="http://schemas.microsoft.com/office/drawing/2014/main" id="{375367FF-3C45-4A36-8235-1CBA4A98C4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06307" y="2558527"/>
              <a:ext cx="1828733" cy="1533629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10" name="TextBox 4">
              <a:extLst>
                <a:ext uri="{FF2B5EF4-FFF2-40B4-BE49-F238E27FC236}">
                  <a16:creationId xmlns:a16="http://schemas.microsoft.com/office/drawing/2014/main" id="{0A342FB9-587A-4063-8523-175F81623A06}"/>
                </a:ext>
              </a:extLst>
            </p:cNvPr>
            <p:cNvSpPr txBox="1"/>
            <p:nvPr/>
          </p:nvSpPr>
          <p:spPr>
            <a:xfrm>
              <a:off x="1947376" y="4017723"/>
              <a:ext cx="1593065" cy="58646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62215" tIns="31107" rIns="62215" bIns="31107" anchor="t" anchorCtr="0" compatLnSpc="1">
              <a:spAutoFit/>
            </a:bodyPr>
            <a:lstStyle/>
            <a:p>
              <a:pPr algn="ctr" defTabSz="62215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25" b="1" dirty="0">
                  <a:solidFill>
                    <a:srgbClr val="000000"/>
                  </a:solidFill>
                  <a:latin typeface="Calibri"/>
                </a:rPr>
                <a:t>Cloud Object Storage Bucket</a:t>
              </a:r>
            </a:p>
          </p:txBody>
        </p:sp>
        <p:sp>
          <p:nvSpPr>
            <p:cNvPr id="11" name="TextBox 5">
              <a:extLst>
                <a:ext uri="{FF2B5EF4-FFF2-40B4-BE49-F238E27FC236}">
                  <a16:creationId xmlns:a16="http://schemas.microsoft.com/office/drawing/2014/main" id="{0DC41AF8-9AA9-4049-B024-94E3E351FA26}"/>
                </a:ext>
              </a:extLst>
            </p:cNvPr>
            <p:cNvSpPr txBox="1"/>
            <p:nvPr/>
          </p:nvSpPr>
          <p:spPr>
            <a:xfrm>
              <a:off x="1959134" y="3081262"/>
              <a:ext cx="1513489" cy="73009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62215" tIns="31107" rIns="62215" bIns="31107" anchor="t" anchorCtr="0" compatLnSpc="1">
              <a:spAutoFit/>
            </a:bodyPr>
            <a:lstStyle/>
            <a:p>
              <a:pPr algn="ctr" defTabSz="62215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050" b="1" dirty="0">
                  <a:solidFill>
                    <a:srgbClr val="FFC000"/>
                  </a:solidFill>
                  <a:latin typeface="+mn-lt"/>
                </a:rPr>
                <a:t>ET Data Inputs:</a:t>
              </a:r>
            </a:p>
            <a:p>
              <a:pPr algn="ctr" defTabSz="62215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050" b="1" dirty="0">
                  <a:solidFill>
                    <a:srgbClr val="FFC000"/>
                  </a:solidFill>
                  <a:latin typeface="+mn-lt"/>
                </a:rPr>
                <a:t>PPT, Ts, ETo</a:t>
              </a:r>
            </a:p>
            <a:p>
              <a:pPr algn="ctr" defTabSz="62215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050" b="1" dirty="0">
                  <a:solidFill>
                    <a:srgbClr val="FFC000"/>
                  </a:solidFill>
                  <a:latin typeface="+mn-lt"/>
                </a:rPr>
                <a:t> NDVI, soils</a:t>
              </a:r>
              <a:endParaRPr lang="en-US" sz="1225" b="1" dirty="0">
                <a:solidFill>
                  <a:srgbClr val="FFC000"/>
                </a:solidFill>
                <a:latin typeface="+mn-lt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56A9A41-61C1-4159-820F-381CC962D184}"/>
              </a:ext>
            </a:extLst>
          </p:cNvPr>
          <p:cNvGrpSpPr/>
          <p:nvPr/>
        </p:nvGrpSpPr>
        <p:grpSpPr>
          <a:xfrm>
            <a:off x="3325202" y="3850892"/>
            <a:ext cx="1427830" cy="1802516"/>
            <a:chOff x="3781550" y="2813756"/>
            <a:chExt cx="1903773" cy="2403354"/>
          </a:xfrm>
        </p:grpSpPr>
        <p:pic>
          <p:nvPicPr>
            <p:cNvPr id="13" name="Picture 12" descr="A close up of a logo&#10;&#10;Description automatically generated">
              <a:extLst>
                <a:ext uri="{FF2B5EF4-FFF2-40B4-BE49-F238E27FC236}">
                  <a16:creationId xmlns:a16="http://schemas.microsoft.com/office/drawing/2014/main" id="{D2669A8B-94D8-4D00-BCCC-403C4AEF55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85864" y="2931623"/>
              <a:ext cx="597666" cy="615243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14" name="Picture 13" descr="A close up of a logo&#10;&#10;Description automatically generated">
              <a:extLst>
                <a:ext uri="{FF2B5EF4-FFF2-40B4-BE49-F238E27FC236}">
                  <a16:creationId xmlns:a16="http://schemas.microsoft.com/office/drawing/2014/main" id="{E4716A90-96C7-436D-BBE6-29F9F0D440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36761" y="3223841"/>
              <a:ext cx="597666" cy="615243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15" name="Picture 14" descr="A close up of a logo&#10;&#10;Description automatically generated">
              <a:extLst>
                <a:ext uri="{FF2B5EF4-FFF2-40B4-BE49-F238E27FC236}">
                  <a16:creationId xmlns:a16="http://schemas.microsoft.com/office/drawing/2014/main" id="{C7843BD1-1339-45CD-85CA-38E41811A3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81122" y="3768409"/>
              <a:ext cx="597666" cy="615243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16" name="Picture 15" descr="A close up of a logo&#10;&#10;Description automatically generated">
              <a:extLst>
                <a:ext uri="{FF2B5EF4-FFF2-40B4-BE49-F238E27FC236}">
                  <a16:creationId xmlns:a16="http://schemas.microsoft.com/office/drawing/2014/main" id="{92BFA509-05B4-4176-BAF4-2152ACF41B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81550" y="3724967"/>
              <a:ext cx="597666" cy="615243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17" name="Picture 16" descr="A close up of a logo&#10;&#10;Description automatically generated">
              <a:extLst>
                <a:ext uri="{FF2B5EF4-FFF2-40B4-BE49-F238E27FC236}">
                  <a16:creationId xmlns:a16="http://schemas.microsoft.com/office/drawing/2014/main" id="{2B2C3A8D-BA34-4468-9028-6D3C310D4F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87657" y="2813756"/>
              <a:ext cx="597666" cy="615243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18" name="TextBox 19">
              <a:extLst>
                <a:ext uri="{FF2B5EF4-FFF2-40B4-BE49-F238E27FC236}">
                  <a16:creationId xmlns:a16="http://schemas.microsoft.com/office/drawing/2014/main" id="{E66C7C7A-FAFB-4B15-AAF3-BE26E14CEA93}"/>
                </a:ext>
              </a:extLst>
            </p:cNvPr>
            <p:cNvSpPr txBox="1"/>
            <p:nvPr/>
          </p:nvSpPr>
          <p:spPr>
            <a:xfrm>
              <a:off x="3912409" y="4379296"/>
              <a:ext cx="1593065" cy="83781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62215" tIns="31107" rIns="62215" bIns="31107" anchor="t" anchorCtr="0" compatLnSpc="1">
              <a:spAutoFit/>
            </a:bodyPr>
            <a:lstStyle/>
            <a:p>
              <a:pPr algn="ctr" defTabSz="62215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25" b="1" dirty="0">
                  <a:solidFill>
                    <a:srgbClr val="000000"/>
                  </a:solidFill>
                  <a:latin typeface="Calibri"/>
                </a:rPr>
                <a:t>Scalable Elastic Cloud Compute </a:t>
              </a:r>
            </a:p>
            <a:p>
              <a:pPr algn="ctr" defTabSz="62215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25" b="1" dirty="0">
                  <a:solidFill>
                    <a:srgbClr val="000000"/>
                  </a:solidFill>
                  <a:latin typeface="Calibri"/>
                </a:rPr>
                <a:t>Cluster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773648E-18AC-437D-8336-A1067105349B}"/>
              </a:ext>
            </a:extLst>
          </p:cNvPr>
          <p:cNvGrpSpPr/>
          <p:nvPr/>
        </p:nvGrpSpPr>
        <p:grpSpPr>
          <a:xfrm>
            <a:off x="8945696" y="1792911"/>
            <a:ext cx="1958060" cy="2096509"/>
            <a:chOff x="7773625" y="2495573"/>
            <a:chExt cx="1828733" cy="2477822"/>
          </a:xfrm>
        </p:grpSpPr>
        <p:pic>
          <p:nvPicPr>
            <p:cNvPr id="20" name="Picture 20" descr="A picture containing building, bridge, glass&#10;&#10;Description automatically generated">
              <a:extLst>
                <a:ext uri="{FF2B5EF4-FFF2-40B4-BE49-F238E27FC236}">
                  <a16:creationId xmlns:a16="http://schemas.microsoft.com/office/drawing/2014/main" id="{F39A3A25-1062-4C94-B09D-095B81D83A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73625" y="2495573"/>
              <a:ext cx="1828733" cy="2071777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21" name="Rectangle 29">
              <a:extLst>
                <a:ext uri="{FF2B5EF4-FFF2-40B4-BE49-F238E27FC236}">
                  <a16:creationId xmlns:a16="http://schemas.microsoft.com/office/drawing/2014/main" id="{320B5BA3-62AF-418B-B637-FD9016D36C78}"/>
                </a:ext>
              </a:extLst>
            </p:cNvPr>
            <p:cNvSpPr/>
            <p:nvPr/>
          </p:nvSpPr>
          <p:spPr>
            <a:xfrm>
              <a:off x="8104418" y="3146860"/>
              <a:ext cx="1081496" cy="1092761"/>
            </a:xfrm>
            <a:prstGeom prst="rect">
              <a:avLst/>
            </a:prstGeom>
            <a:noFill/>
            <a:ln cap="flat">
              <a:noFill/>
              <a:prstDash val="solid"/>
            </a:ln>
          </p:spPr>
          <p:txBody>
            <a:bodyPr vert="horz" wrap="none" lIns="62215" tIns="31107" rIns="62215" bIns="31107" anchor="t" anchorCtr="0" compatLnSpc="1">
              <a:spAutoFit/>
            </a:bodyPr>
            <a:lstStyle/>
            <a:p>
              <a:pPr algn="ctr" defTabSz="62215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1" kern="0" dirty="0">
                  <a:solidFill>
                    <a:srgbClr val="FFC000"/>
                  </a:solidFill>
                  <a:latin typeface="+mn-lt"/>
                </a:rPr>
                <a:t>ET Data </a:t>
              </a:r>
            </a:p>
            <a:p>
              <a:pPr algn="ctr" defTabSz="62215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1" kern="0" dirty="0">
                  <a:solidFill>
                    <a:srgbClr val="FFC000"/>
                  </a:solidFill>
                  <a:latin typeface="+mn-lt"/>
                </a:rPr>
                <a:t>Outputs:</a:t>
              </a:r>
            </a:p>
            <a:p>
              <a:pPr algn="ctr" defTabSz="62215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1" kern="0" dirty="0">
                  <a:solidFill>
                    <a:srgbClr val="FFC000"/>
                  </a:solidFill>
                  <a:latin typeface="+mn-lt"/>
                </a:rPr>
                <a:t>   drainage, </a:t>
              </a:r>
            </a:p>
            <a:p>
              <a:pPr algn="ctr" defTabSz="62215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1" kern="0" dirty="0">
                  <a:solidFill>
                    <a:srgbClr val="FFC000"/>
                  </a:solidFill>
                  <a:latin typeface="+mn-lt"/>
                </a:rPr>
                <a:t>   runoff, ETa..</a:t>
              </a:r>
            </a:p>
          </p:txBody>
        </p:sp>
        <p:sp>
          <p:nvSpPr>
            <p:cNvPr id="22" name="TextBox 30">
              <a:extLst>
                <a:ext uri="{FF2B5EF4-FFF2-40B4-BE49-F238E27FC236}">
                  <a16:creationId xmlns:a16="http://schemas.microsoft.com/office/drawing/2014/main" id="{AA980D80-7C71-46A4-85F1-1569EB817DEF}"/>
                </a:ext>
              </a:extLst>
            </p:cNvPr>
            <p:cNvSpPr txBox="1"/>
            <p:nvPr/>
          </p:nvSpPr>
          <p:spPr>
            <a:xfrm>
              <a:off x="7945288" y="4453548"/>
              <a:ext cx="1593065" cy="51984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62215" tIns="31107" rIns="62215" bIns="31107" anchor="t" anchorCtr="0" compatLnSpc="1">
              <a:spAutoFit/>
            </a:bodyPr>
            <a:lstStyle/>
            <a:p>
              <a:pPr algn="ctr" defTabSz="62215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25" b="1" dirty="0">
                  <a:solidFill>
                    <a:srgbClr val="000000"/>
                  </a:solidFill>
                  <a:latin typeface="Calibri"/>
                </a:rPr>
                <a:t>Cloud Object </a:t>
              </a:r>
            </a:p>
            <a:p>
              <a:pPr algn="ctr" defTabSz="62215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25" b="1" dirty="0">
                  <a:solidFill>
                    <a:srgbClr val="000000"/>
                  </a:solidFill>
                  <a:latin typeface="Calibri"/>
                </a:rPr>
                <a:t>Storage Bucket</a:t>
              </a:r>
            </a:p>
          </p:txBody>
        </p:sp>
      </p:grpSp>
      <p:graphicFrame>
        <p:nvGraphicFramePr>
          <p:cNvPr id="24" name="Diagram 23">
            <a:extLst>
              <a:ext uri="{FF2B5EF4-FFF2-40B4-BE49-F238E27FC236}">
                <a16:creationId xmlns:a16="http://schemas.microsoft.com/office/drawing/2014/main" id="{B147FBCA-50ED-4C18-B71C-61A2C71049C2}"/>
              </a:ext>
            </a:extLst>
          </p:cNvPr>
          <p:cNvGraphicFramePr/>
          <p:nvPr/>
        </p:nvGraphicFramePr>
        <p:xfrm>
          <a:off x="5615242" y="1894992"/>
          <a:ext cx="3190981" cy="36561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25" name="Group 24">
            <a:extLst>
              <a:ext uri="{FF2B5EF4-FFF2-40B4-BE49-F238E27FC236}">
                <a16:creationId xmlns:a16="http://schemas.microsoft.com/office/drawing/2014/main" id="{3B389C2D-51AC-4B9B-A738-7BBA44962D22}"/>
              </a:ext>
            </a:extLst>
          </p:cNvPr>
          <p:cNvGrpSpPr/>
          <p:nvPr/>
        </p:nvGrpSpPr>
        <p:grpSpPr>
          <a:xfrm>
            <a:off x="2316137" y="1792911"/>
            <a:ext cx="2828050" cy="1621766"/>
            <a:chOff x="2241374" y="1418305"/>
            <a:chExt cx="2828050" cy="1621766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C8B759E9-B116-4BF4-B668-D212F8F10BCB}"/>
                </a:ext>
              </a:extLst>
            </p:cNvPr>
            <p:cNvGrpSpPr/>
            <p:nvPr/>
          </p:nvGrpSpPr>
          <p:grpSpPr>
            <a:xfrm>
              <a:off x="2665988" y="1535782"/>
              <a:ext cx="1652661" cy="1504289"/>
              <a:chOff x="3753597" y="209557"/>
              <a:chExt cx="2203548" cy="2005718"/>
            </a:xfrm>
          </p:grpSpPr>
          <p:pic>
            <p:nvPicPr>
              <p:cNvPr id="29" name="Picture 25">
                <a:extLst>
                  <a:ext uri="{FF2B5EF4-FFF2-40B4-BE49-F238E27FC236}">
                    <a16:creationId xmlns:a16="http://schemas.microsoft.com/office/drawing/2014/main" id="{77527E18-9813-4E97-B9F3-6DB276671A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lum/>
                <a:alphaModFix/>
              </a:blip>
              <a:srcRect/>
              <a:stretch>
                <a:fillRect/>
              </a:stretch>
            </p:blipFill>
            <p:spPr>
              <a:xfrm>
                <a:off x="4640354" y="942573"/>
                <a:ext cx="1316791" cy="1272702"/>
              </a:xfrm>
              <a:prstGeom prst="rect">
                <a:avLst/>
              </a:prstGeom>
              <a:noFill/>
              <a:ln cap="flat">
                <a:noFill/>
              </a:ln>
            </p:spPr>
          </p:pic>
          <p:pic>
            <p:nvPicPr>
              <p:cNvPr id="30" name="Picture 26">
                <a:extLst>
                  <a:ext uri="{FF2B5EF4-FFF2-40B4-BE49-F238E27FC236}">
                    <a16:creationId xmlns:a16="http://schemas.microsoft.com/office/drawing/2014/main" id="{E6707677-7A39-4A7B-8D88-3F0D809BCD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lum/>
                <a:alphaModFix/>
              </a:blip>
              <a:srcRect/>
              <a:stretch>
                <a:fillRect/>
              </a:stretch>
            </p:blipFill>
            <p:spPr>
              <a:xfrm>
                <a:off x="3753597" y="728855"/>
                <a:ext cx="974398" cy="974398"/>
              </a:xfrm>
              <a:prstGeom prst="rect">
                <a:avLst/>
              </a:prstGeom>
              <a:noFill/>
              <a:ln cap="flat">
                <a:noFill/>
              </a:ln>
            </p:spPr>
          </p:pic>
          <p:pic>
            <p:nvPicPr>
              <p:cNvPr id="31" name="Picture 28">
                <a:extLst>
                  <a:ext uri="{FF2B5EF4-FFF2-40B4-BE49-F238E27FC236}">
                    <a16:creationId xmlns:a16="http://schemas.microsoft.com/office/drawing/2014/main" id="{8E783986-D381-4B48-919F-80EB3B06CA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658272" y="209557"/>
                <a:ext cx="787212" cy="787212"/>
              </a:xfrm>
              <a:prstGeom prst="rect">
                <a:avLst/>
              </a:prstGeom>
              <a:noFill/>
              <a:ln cap="flat">
                <a:noFill/>
              </a:ln>
            </p:spPr>
          </p:pic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E128FF1-CDE8-4E21-9D68-B26BC70D7AAC}"/>
                </a:ext>
              </a:extLst>
            </p:cNvPr>
            <p:cNvSpPr txBox="1"/>
            <p:nvPr/>
          </p:nvSpPr>
          <p:spPr>
            <a:xfrm>
              <a:off x="2241374" y="2639960"/>
              <a:ext cx="11659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Python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5C3E73A-DDF0-4E8F-B304-1D40AC6FB3BA}"/>
                </a:ext>
              </a:extLst>
            </p:cNvPr>
            <p:cNvSpPr txBox="1"/>
            <p:nvPr/>
          </p:nvSpPr>
          <p:spPr>
            <a:xfrm>
              <a:off x="3903513" y="1418305"/>
              <a:ext cx="116591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Open Source</a:t>
              </a:r>
            </a:p>
          </p:txBody>
        </p:sp>
      </p:grpSp>
      <p:sp>
        <p:nvSpPr>
          <p:cNvPr id="32" name="Plus Sign 31">
            <a:extLst>
              <a:ext uri="{FF2B5EF4-FFF2-40B4-BE49-F238E27FC236}">
                <a16:creationId xmlns:a16="http://schemas.microsoft.com/office/drawing/2014/main" id="{F1E80558-72FF-442E-B549-894952C6105B}"/>
              </a:ext>
            </a:extLst>
          </p:cNvPr>
          <p:cNvSpPr/>
          <p:nvPr/>
        </p:nvSpPr>
        <p:spPr>
          <a:xfrm>
            <a:off x="2789380" y="3414676"/>
            <a:ext cx="490276" cy="493622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6B084519-E841-48E2-A80E-8E67B9D8CCF7}"/>
              </a:ext>
            </a:extLst>
          </p:cNvPr>
          <p:cNvSpPr/>
          <p:nvPr/>
        </p:nvSpPr>
        <p:spPr bwMode="auto">
          <a:xfrm>
            <a:off x="4829578" y="2613184"/>
            <a:ext cx="872974" cy="322612"/>
          </a:xfrm>
          <a:prstGeom prst="rightArrow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C7A54647-13C0-4EC9-B863-6CF043B274D7}"/>
              </a:ext>
            </a:extLst>
          </p:cNvPr>
          <p:cNvSpPr/>
          <p:nvPr/>
        </p:nvSpPr>
        <p:spPr bwMode="auto">
          <a:xfrm>
            <a:off x="8038138" y="2613184"/>
            <a:ext cx="837821" cy="322612"/>
          </a:xfrm>
          <a:prstGeom prst="rightArrow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D8F9A7-1013-4B38-AF89-DB4D8508D68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67319" y="1784772"/>
            <a:ext cx="590550" cy="4857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7A2879-C6F0-4918-9380-C30C90565AC3}"/>
              </a:ext>
            </a:extLst>
          </p:cNvPr>
          <p:cNvSpPr txBox="1"/>
          <p:nvPr/>
        </p:nvSpPr>
        <p:spPr>
          <a:xfrm>
            <a:off x="2269696" y="1979644"/>
            <a:ext cx="54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Git</a:t>
            </a:r>
          </a:p>
        </p:txBody>
      </p:sp>
    </p:spTree>
    <p:extLst>
      <p:ext uri="{BB962C8B-B14F-4D97-AF65-F5344CB8AC3E}">
        <p14:creationId xmlns:p14="http://schemas.microsoft.com/office/powerpoint/2010/main" val="4176522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5831867-AD3A-4327-92B5-CE3E551FF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365" y="345125"/>
            <a:ext cx="11014435" cy="67182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Univers 67 Condensed" pitchFamily="50" charset="0"/>
              </a:rPr>
              <a:t>Model Implementation by the numbers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3FE146-B8CE-4844-A7BC-D472F56521F8}"/>
              </a:ext>
            </a:extLst>
          </p:cNvPr>
          <p:cNvSpPr txBox="1"/>
          <p:nvPr/>
        </p:nvSpPr>
        <p:spPr>
          <a:xfrm>
            <a:off x="4067895" y="1292087"/>
            <a:ext cx="795885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  <a:latin typeface="Courier New" panose="02070309020205020404" pitchFamily="49" charset="0"/>
              </a:rPr>
              <a:t>East Africa extent</a:t>
            </a:r>
          </a:p>
          <a:p>
            <a:r>
              <a:rPr lang="en-US" sz="2400" dirty="0">
                <a:effectLst/>
                <a:latin typeface="Courier New" panose="02070309020205020404" pitchFamily="49" charset="0"/>
              </a:rPr>
              <a:t>~ 2.25 hours per year or 1min20sec per day</a:t>
            </a:r>
          </a:p>
          <a:p>
            <a:r>
              <a:rPr lang="en-US" sz="2400" dirty="0">
                <a:latin typeface="Courier New" panose="02070309020205020404" pitchFamily="49" charset="0"/>
                <a:sym typeface="Wingdings" panose="05000000000000000000" pitchFamily="2" charset="2"/>
              </a:rPr>
              <a:t> No snow accounting </a:t>
            </a:r>
            <a:endParaRPr lang="en-US" sz="2400" dirty="0">
              <a:effectLst/>
              <a:latin typeface="Courier New" panose="02070309020205020404" pitchFamily="49" charset="0"/>
            </a:endParaRPr>
          </a:p>
          <a:p>
            <a:endParaRPr lang="en-US" sz="2400" dirty="0">
              <a:latin typeface="Courier New" panose="02070309020205020404" pitchFamily="49" charset="0"/>
            </a:endParaRPr>
          </a:p>
          <a:p>
            <a:r>
              <a:rPr lang="en-US" sz="2400" dirty="0">
                <a:effectLst/>
                <a:latin typeface="Courier New" panose="02070309020205020404" pitchFamily="49" charset="0"/>
              </a:rPr>
              <a:t>Africa extent - Parallel processing using Docker for more tiles</a:t>
            </a:r>
            <a:endParaRPr lang="en-US" sz="2400" dirty="0"/>
          </a:p>
          <a:p>
            <a:endParaRPr lang="en-US" sz="2400" dirty="0">
              <a:latin typeface="Courier New" panose="02070309020205020404" pitchFamily="49" charset="0"/>
            </a:endParaRPr>
          </a:p>
          <a:p>
            <a:r>
              <a:rPr lang="en-US" sz="2400" dirty="0">
                <a:latin typeface="Courier New" panose="02070309020205020404" pitchFamily="49" charset="0"/>
              </a:rPr>
              <a:t>It takes about the same amount of time to create a bigger mosaic using tiles</a:t>
            </a:r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0A7673-7CC3-4B4F-8813-97664CC235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067" y="1382457"/>
            <a:ext cx="3143124" cy="36262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F1A37D2-28BE-4F26-8702-3347DA06B0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8151" y="4708407"/>
            <a:ext cx="2076803" cy="1905403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D7C1E85E-2942-433D-8B4A-E17C3DF62875}"/>
              </a:ext>
            </a:extLst>
          </p:cNvPr>
          <p:cNvSpPr/>
          <p:nvPr/>
        </p:nvSpPr>
        <p:spPr bwMode="auto">
          <a:xfrm rot="3442618">
            <a:off x="2302990" y="4153862"/>
            <a:ext cx="872974" cy="322612"/>
          </a:xfrm>
          <a:prstGeom prst="rightArrow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73C7EBE-AE61-41E9-8E6B-2D33CC6565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8666" y="4535913"/>
            <a:ext cx="2085975" cy="23241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4C4D352-D012-4206-8D82-3232C22D1176}"/>
              </a:ext>
            </a:extLst>
          </p:cNvPr>
          <p:cNvSpPr txBox="1"/>
          <p:nvPr/>
        </p:nvSpPr>
        <p:spPr>
          <a:xfrm>
            <a:off x="4835797" y="5697963"/>
            <a:ext cx="2452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effectLst/>
                <a:latin typeface="Courier New" panose="02070309020205020404" pitchFamily="49" charset="0"/>
              </a:rPr>
              <a:t>1/10</a:t>
            </a:r>
            <a:r>
              <a:rPr lang="en-US" sz="1400" baseline="30000" dirty="0">
                <a:effectLst/>
                <a:latin typeface="Courier New" panose="02070309020205020404" pitchFamily="49" charset="0"/>
              </a:rPr>
              <a:t>th</a:t>
            </a:r>
            <a:r>
              <a:rPr lang="en-US" sz="1400" dirty="0">
                <a:effectLst/>
                <a:latin typeface="Courier New" panose="02070309020205020404" pitchFamily="49" charset="0"/>
              </a:rPr>
              <a:t> of the CONUS</a:t>
            </a:r>
          </a:p>
          <a:p>
            <a:r>
              <a:rPr lang="en-US" sz="1400" dirty="0">
                <a:effectLst/>
                <a:latin typeface="Courier New" panose="02070309020205020404" pitchFamily="49" charset="0"/>
              </a:rPr>
              <a:t>1 hour per year</a:t>
            </a:r>
            <a:endParaRPr lang="en-US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C4396DE-2DC0-4D50-A50C-75ED050156BF}"/>
              </a:ext>
            </a:extLst>
          </p:cNvPr>
          <p:cNvSpPr txBox="1"/>
          <p:nvPr/>
        </p:nvSpPr>
        <p:spPr>
          <a:xfrm>
            <a:off x="8891860" y="5989655"/>
            <a:ext cx="2452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effectLst/>
                <a:latin typeface="Courier New" panose="02070309020205020404" pitchFamily="49" charset="0"/>
              </a:rPr>
              <a:t>2.25 hour per year – no snow accounting</a:t>
            </a:r>
            <a:endParaRPr lang="en-US" sz="14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7D0E47D-E911-4A05-852E-2398BC2F6C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2256" y="5943600"/>
            <a:ext cx="9525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958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ED2D550-DCD7-4E3D-968B-BF751B37D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975" y="1314450"/>
            <a:ext cx="1030605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279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2F297-D21F-4C79-9670-87AD5B3AA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365" y="345125"/>
            <a:ext cx="11014435" cy="67182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Univers 67 Condensed" pitchFamily="50" charset="0"/>
              </a:rPr>
              <a:t>Why Cloud technology works for Scientists…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1BACD1-9B05-42F5-BBE8-E532356D9397}"/>
              </a:ext>
            </a:extLst>
          </p:cNvPr>
          <p:cNvSpPr/>
          <p:nvPr/>
        </p:nvSpPr>
        <p:spPr>
          <a:xfrm>
            <a:off x="0" y="0"/>
            <a:ext cx="141402" cy="685800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4EDAB3-F17A-4FF8-A214-8EDBAD8421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558" y="1378712"/>
            <a:ext cx="9592865" cy="532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914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2F297-D21F-4C79-9670-87AD5B3AA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365" y="345125"/>
            <a:ext cx="11014435" cy="67182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Univers 67 Condensed" pitchFamily="50" charset="0"/>
              </a:rPr>
              <a:t>or maybe not…!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1BACD1-9B05-42F5-BBE8-E532356D9397}"/>
              </a:ext>
            </a:extLst>
          </p:cNvPr>
          <p:cNvSpPr/>
          <p:nvPr/>
        </p:nvSpPr>
        <p:spPr>
          <a:xfrm>
            <a:off x="0" y="0"/>
            <a:ext cx="141402" cy="685800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72BD23-F24E-4056-8060-1A455EEF94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879" y="1226917"/>
            <a:ext cx="9998608" cy="563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117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10769</TotalTime>
  <Words>288</Words>
  <Application>Microsoft Office PowerPoint</Application>
  <PresentationFormat>Widescreen</PresentationFormat>
  <Paragraphs>67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Courier New</vt:lpstr>
      <vt:lpstr>Univers 57 Condensed</vt:lpstr>
      <vt:lpstr>Univers 67 Condensed</vt:lpstr>
      <vt:lpstr>Wingdings</vt:lpstr>
      <vt:lpstr>Office Theme</vt:lpstr>
      <vt:lpstr>Experience with VegHydro for  East Africa on AWS</vt:lpstr>
      <vt:lpstr>PowerPoint Presentation</vt:lpstr>
      <vt:lpstr>Enabling Technologies</vt:lpstr>
      <vt:lpstr>Our Journey</vt:lpstr>
      <vt:lpstr>Model Implementation using AWS</vt:lpstr>
      <vt:lpstr>Model Implementation by the numbers</vt:lpstr>
      <vt:lpstr>PowerPoint Presentation</vt:lpstr>
      <vt:lpstr>Why Cloud technology works for Scientists…</vt:lpstr>
      <vt:lpstr>or maybe not…!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Landscape VegET</dc:title>
  <dc:creator>Kagone, Stefanie (Contractor)</dc:creator>
  <cp:lastModifiedBy>Kagone, Stefanie (Contractor)</cp:lastModifiedBy>
  <cp:revision>76</cp:revision>
  <dcterms:created xsi:type="dcterms:W3CDTF">2022-03-21T14:05:04Z</dcterms:created>
  <dcterms:modified xsi:type="dcterms:W3CDTF">2022-04-19T17:06:42Z</dcterms:modified>
</cp:coreProperties>
</file>