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12" r:id="rId4"/>
    <p:sldId id="1573" r:id="rId5"/>
    <p:sldId id="306" r:id="rId6"/>
    <p:sldId id="309" r:id="rId7"/>
    <p:sldId id="307" r:id="rId8"/>
    <p:sldId id="1574" r:id="rId9"/>
    <p:sldId id="1575" r:id="rId10"/>
    <p:sldId id="270" r:id="rId11"/>
    <p:sldId id="274" r:id="rId12"/>
    <p:sldId id="288" r:id="rId13"/>
    <p:sldId id="289" r:id="rId14"/>
    <p:sldId id="291" r:id="rId15"/>
    <p:sldId id="308" r:id="rId16"/>
    <p:sldId id="313" r:id="rId17"/>
    <p:sldId id="310" r:id="rId18"/>
    <p:sldId id="315" r:id="rId19"/>
    <p:sldId id="282" r:id="rId20"/>
    <p:sldId id="264" r:id="rId21"/>
    <p:sldId id="258" r:id="rId22"/>
    <p:sldId id="301" r:id="rId23"/>
    <p:sldId id="300" r:id="rId24"/>
    <p:sldId id="303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gone, Stefanie (Contractor)" initials="KS(" lastIdx="1" clrIdx="0">
    <p:extLst>
      <p:ext uri="{19B8F6BF-5375-455C-9EA6-DF929625EA0E}">
        <p15:presenceInfo xmlns:p15="http://schemas.microsoft.com/office/powerpoint/2012/main" userId="S::skagone@contractor.usgs.gov::f27f39d9-8e1a-4332-a33b-fd9337fce2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D951F-AD56-4C47-9B8E-4244B61FECF4}" v="21" dt="2022-04-21T05:20:40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5" autoAdjust="0"/>
    <p:restoredTop sz="85000" autoAdjust="0"/>
  </p:normalViewPr>
  <p:slideViewPr>
    <p:cSldViewPr snapToGrid="0">
      <p:cViewPr varScale="1">
        <p:scale>
          <a:sx n="87" d="100"/>
          <a:sy n="87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76984-2722-4584-8965-52C8F6FEA21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584EE-4E28-402E-94DC-E7D683060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3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584EE-4E28-402E-94DC-E7D683060A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584EE-4E28-402E-94DC-E7D683060A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4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D5BFB-547D-48F5-A475-029781BC53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56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D5BFB-547D-48F5-A475-029781BC53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584EE-4E28-402E-94DC-E7D683060A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8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06EF-CD18-4F74-8043-7AFE951CA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15EA6-AC47-41F9-98A3-B8CEDBDDD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7C01A-659D-4F46-850F-ADA994A5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C822-D9CB-4525-B320-11384B5B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CC51-9968-4496-8F5B-64F989B7E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8DAAF-2448-420C-8522-913EE961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540CA-8F5F-458A-936B-1670E37FC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54D83-DC8F-4423-B767-19917E62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9B699-4145-475D-92BD-B7AE4615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8BF3-8B76-41FB-841A-E24FC13A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8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5776D-E1EE-44C3-AD1D-E37854E3C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81616-6835-438A-BC8C-913CFDAE2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9FE36-BB81-4166-A5A2-909821AF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98B34-50F0-4E45-99F4-53806027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C2AD3-588C-4EFE-B809-4B951C35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5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E536-DD7A-4C89-A92A-7F0D5C59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B005D-E580-4EE8-A640-2CAC677A0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05EA8-111B-4D96-8D35-CAB09CDB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8A3E-36AE-4C54-A529-9ECFDC6D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EF82-16B6-4F99-A5BC-4595BD86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6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420F3-9AD7-4924-8A5B-043FA54A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7F132-29E8-4375-A88F-53A845928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F8512-FADE-4A29-8594-F223AA76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3B83C-1E66-4640-B525-3A40535D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01E46-F26C-4A92-8905-C171FBCB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6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97CB-35BC-4BB5-A9D8-2F1D4AF4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090BD-AB11-48B6-9A78-890572112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D8666-8C83-4F12-94FF-86F3EBA8E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1C5BC-9392-49F6-93D3-40AE80B7A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5164-5E47-4300-9E13-C7FB6474C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F6658-8240-4B7E-8971-252DFD64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2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8535-A362-4015-995F-D13FF8D8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EDD1F-ACD3-4451-9E32-64DF5260E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55F55-8B24-4139-80F1-2095A503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7D68C-94C1-432A-92FD-E4C270314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7EA93-F6F3-4D99-8E80-EAEE944C6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2C272-D30D-4F9C-81D7-62A9EF4AE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2E6C9D-8C84-4561-8AE1-8DCAB50D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83D4D3-433C-4820-A030-A5CCECBC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7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AF7B6-6B9A-4691-BB83-AA093DD3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6EFED-9C28-48B4-B0D8-4FAC9D9F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1D4AF-E8C4-44B0-B05D-0F346DCB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7E979-C25C-4A6E-B638-BDBAA845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68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BD961-0177-4F90-982A-94C146BC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931AA-4797-4FDB-BA8A-30894653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F129D-98F1-4D50-A754-050F9DF6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7824-F37E-472E-A904-F5924B10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366CD-1363-4E05-AA40-D2644E4F8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73803-6F43-48B4-B960-2FD593321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38CC7-1F58-4DD1-B938-EC2C97B1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8393F-BC7D-45D6-A458-2BD8A618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C0EE9-57DA-4A2D-A046-086BC96E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6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A412-B77F-49DD-9C4D-333FCFC2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F10C9-3C46-4D9D-A6E3-52661EE63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15285-E862-4CBE-B296-0B0242887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53C3C-85E6-43AC-9D8E-CB0338D2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5361B-3854-42FF-A1EA-C4C6DAE86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9634A-7877-4199-B16B-842C748D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6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CE9BD-EB38-4906-8C85-C2FE1D9C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A93F-FCC7-443C-8D9D-E513F7791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9599F-4B39-4927-9361-DF048A9A8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2AB05-82DB-47DD-B482-B2ED662563D4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7EBB3-E2A8-485A-953F-05A753E69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010-3930-4846-81A6-BCBA3D2B3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FC8F7-D8DE-4B4E-8796-484EA0912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2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image" Target="../media/image27.sv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33A171-1B2E-4F95-9165-1359D6723219}"/>
              </a:ext>
            </a:extLst>
          </p:cNvPr>
          <p:cNvSpPr/>
          <p:nvPr/>
        </p:nvSpPr>
        <p:spPr>
          <a:xfrm>
            <a:off x="270933" y="270933"/>
            <a:ext cx="11616267" cy="6366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1C6B6-04C6-4451-90DC-EA32F7C74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810634"/>
            <a:ext cx="9144000" cy="906896"/>
          </a:xfrm>
        </p:spPr>
        <p:txBody>
          <a:bodyPr anchor="b">
            <a:noAutofit/>
          </a:bodyPr>
          <a:lstStyle/>
          <a:p>
            <a:pPr algn="l"/>
            <a:r>
              <a:rPr lang="en-US" sz="4400" dirty="0" err="1">
                <a:latin typeface="Univers 67 Condensed"/>
              </a:rPr>
              <a:t>VegET</a:t>
            </a:r>
            <a:r>
              <a:rPr lang="en-US" sz="4400" dirty="0">
                <a:latin typeface="Univers 67 Condensed"/>
              </a:rPr>
              <a:t> model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F05BD-F458-4B54-AF12-D7CABE98B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312" y="2257231"/>
            <a:ext cx="7821644" cy="969138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latin typeface="Univers 67 Condensed"/>
              </a:rPr>
              <a:t>US and Greater Horn of Africa Examples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1B2FFF-A36D-4447-99DE-847295744BD4}"/>
              </a:ext>
            </a:extLst>
          </p:cNvPr>
          <p:cNvGrpSpPr/>
          <p:nvPr/>
        </p:nvGrpSpPr>
        <p:grpSpPr>
          <a:xfrm>
            <a:off x="8636000" y="3602039"/>
            <a:ext cx="3352800" cy="3130724"/>
            <a:chOff x="8636000" y="3602039"/>
            <a:chExt cx="3352800" cy="3130724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803BD11B-9A41-4E02-B7BE-A773D58518A0}"/>
                </a:ext>
              </a:extLst>
            </p:cNvPr>
            <p:cNvSpPr/>
            <p:nvPr/>
          </p:nvSpPr>
          <p:spPr>
            <a:xfrm flipH="1">
              <a:off x="8636000" y="3602039"/>
              <a:ext cx="3352800" cy="3127904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488F1A50-0277-47AA-B009-9A62C9A5393F}"/>
                </a:ext>
              </a:extLst>
            </p:cNvPr>
            <p:cNvSpPr/>
            <p:nvPr/>
          </p:nvSpPr>
          <p:spPr>
            <a:xfrm flipH="1">
              <a:off x="9239956" y="4165482"/>
              <a:ext cx="2748844" cy="2564460"/>
            </a:xfrm>
            <a:prstGeom prst="rt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8505836C-59A3-405D-B0DC-7FE92B8974B7}"/>
                </a:ext>
              </a:extLst>
            </p:cNvPr>
            <p:cNvSpPr/>
            <p:nvPr/>
          </p:nvSpPr>
          <p:spPr>
            <a:xfrm flipH="1">
              <a:off x="9875362" y="4761088"/>
              <a:ext cx="2113438" cy="1971675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5DD3F263-DBF4-4533-AECD-250FB1FB6EC4}"/>
              </a:ext>
            </a:extLst>
          </p:cNvPr>
          <p:cNvSpPr txBox="1">
            <a:spLocks/>
          </p:cNvSpPr>
          <p:nvPr/>
        </p:nvSpPr>
        <p:spPr>
          <a:xfrm>
            <a:off x="1188177" y="4777787"/>
            <a:ext cx="7821644" cy="9691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latin typeface="Univers 67 Condensed"/>
              </a:rPr>
              <a:t>Gabriel Senay, Stefanie Kagone, Manohar Velpuri, and Olena </a:t>
            </a:r>
            <a:r>
              <a:rPr lang="en-US" sz="3600" dirty="0" err="1">
                <a:latin typeface="Univers 67 Condensed"/>
              </a:rPr>
              <a:t>Boiko</a:t>
            </a:r>
            <a:endParaRPr lang="en-US" sz="3600" dirty="0">
              <a:latin typeface="Univers 67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5974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52AEB4-2A00-4247-9D9F-9D3517314107}"/>
              </a:ext>
            </a:extLst>
          </p:cNvPr>
          <p:cNvSpPr txBox="1"/>
          <p:nvPr/>
        </p:nvSpPr>
        <p:spPr>
          <a:xfrm>
            <a:off x="4949900" y="1257836"/>
            <a:ext cx="2617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Cropland site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490F4-C8A4-43D6-A8BF-1320CF93B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418" y="722855"/>
            <a:ext cx="2371856" cy="1633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7CF2FE-8E8C-4DEA-A670-FD0979909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02" y="1939914"/>
            <a:ext cx="8919493" cy="4918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0A89E-CF90-446C-B849-29D04ED2F9DB}"/>
              </a:ext>
            </a:extLst>
          </p:cNvPr>
          <p:cNvSpPr txBox="1"/>
          <p:nvPr/>
        </p:nvSpPr>
        <p:spPr>
          <a:xfrm>
            <a:off x="1750603" y="95399"/>
            <a:ext cx="8493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VegET</a:t>
            </a:r>
            <a:r>
              <a:rPr lang="en-US" sz="2800" b="1" dirty="0">
                <a:solidFill>
                  <a:srgbClr val="FFFF00"/>
                </a:solidFill>
              </a:rPr>
              <a:t> Simulation over Cropland pixel..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91B91-E81D-4A7A-A279-12DA8A626B63}"/>
              </a:ext>
            </a:extLst>
          </p:cNvPr>
          <p:cNvSpPr txBox="1"/>
          <p:nvPr/>
        </p:nvSpPr>
        <p:spPr>
          <a:xfrm>
            <a:off x="4701123" y="5230832"/>
            <a:ext cx="149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Supply:</a:t>
            </a:r>
            <a:r>
              <a:rPr lang="en-US" sz="1600" dirty="0"/>
              <a:t> PPT, 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D6A84-8738-4D28-9E34-2D5071DAB36A}"/>
              </a:ext>
            </a:extLst>
          </p:cNvPr>
          <p:cNvSpPr txBox="1"/>
          <p:nvPr/>
        </p:nvSpPr>
        <p:spPr>
          <a:xfrm>
            <a:off x="5436263" y="2171259"/>
            <a:ext cx="20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Demand:</a:t>
            </a:r>
            <a:r>
              <a:rPr lang="en-US" dirty="0"/>
              <a:t> </a:t>
            </a:r>
            <a:r>
              <a:rPr lang="en-US" dirty="0" err="1"/>
              <a:t>ETo</a:t>
            </a:r>
            <a:r>
              <a:rPr lang="en-US" dirty="0"/>
              <a:t>, NDVI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B086A0-99F8-4DEC-B847-903E1FF366B0}"/>
              </a:ext>
            </a:extLst>
          </p:cNvPr>
          <p:cNvCxnSpPr>
            <a:stCxn id="8" idx="2"/>
          </p:cNvCxnSpPr>
          <p:nvPr/>
        </p:nvCxnSpPr>
        <p:spPr bwMode="auto">
          <a:xfrm>
            <a:off x="6439839" y="2540592"/>
            <a:ext cx="11164" cy="1488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C3CABB-D5FD-4166-8D89-27569DF75DF3}"/>
              </a:ext>
            </a:extLst>
          </p:cNvPr>
          <p:cNvCxnSpPr>
            <a:stCxn id="8" idx="2"/>
          </p:cNvCxnSpPr>
          <p:nvPr/>
        </p:nvCxnSpPr>
        <p:spPr bwMode="auto">
          <a:xfrm>
            <a:off x="6439840" y="2540591"/>
            <a:ext cx="452227" cy="11385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E11853-A0D2-492A-99BB-BE4262EE4C82}"/>
              </a:ext>
            </a:extLst>
          </p:cNvPr>
          <p:cNvSpPr txBox="1"/>
          <p:nvPr/>
        </p:nvSpPr>
        <p:spPr>
          <a:xfrm>
            <a:off x="2945262" y="2236074"/>
            <a:ext cx="121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Actual</a:t>
            </a:r>
            <a:r>
              <a:rPr lang="en-US" dirty="0"/>
              <a:t>: </a:t>
            </a:r>
            <a:r>
              <a:rPr lang="en-US" dirty="0" err="1"/>
              <a:t>ETa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E07E32-CF6A-4004-A3CF-CCCB267D8B46}"/>
              </a:ext>
            </a:extLst>
          </p:cNvPr>
          <p:cNvCxnSpPr/>
          <p:nvPr/>
        </p:nvCxnSpPr>
        <p:spPr bwMode="auto">
          <a:xfrm>
            <a:off x="4329253" y="2519076"/>
            <a:ext cx="2067963" cy="12461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99E1333-BE15-4279-9FFB-67DBC23A646D}"/>
              </a:ext>
            </a:extLst>
          </p:cNvPr>
          <p:cNvSpPr txBox="1"/>
          <p:nvPr/>
        </p:nvSpPr>
        <p:spPr>
          <a:xfrm>
            <a:off x="7760043" y="1350170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64879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7364869A-EF8C-4AEB-BC5C-0695327D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4985" r="49375" b="5225"/>
          <a:stretch/>
        </p:blipFill>
        <p:spPr>
          <a:xfrm>
            <a:off x="1545516" y="1311922"/>
            <a:ext cx="1859696" cy="263613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AD7C19-DB84-442D-8B53-32DB2B61C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73" y="2022111"/>
            <a:ext cx="7579213" cy="33102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5FDA1F-9955-4479-B010-2AFB4D282F46}"/>
              </a:ext>
            </a:extLst>
          </p:cNvPr>
          <p:cNvSpPr txBox="1">
            <a:spLocks/>
          </p:cNvSpPr>
          <p:nvPr/>
        </p:nvSpPr>
        <p:spPr>
          <a:xfrm>
            <a:off x="1737066" y="392938"/>
            <a:ext cx="8140303" cy="537350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FFFF00"/>
                </a:solidFill>
              </a:rPr>
              <a:t>Comparison with Observed Soil moisture 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E2936E-4480-413C-9CCA-6AC264A85FF7}"/>
              </a:ext>
            </a:extLst>
          </p:cNvPr>
          <p:cNvSpPr/>
          <p:nvPr/>
        </p:nvSpPr>
        <p:spPr bwMode="auto">
          <a:xfrm>
            <a:off x="3288255" y="5411453"/>
            <a:ext cx="7358231" cy="1446549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D2E99-AFBA-452E-95A6-A373EE516CD4}"/>
              </a:ext>
            </a:extLst>
          </p:cNvPr>
          <p:cNvSpPr txBox="1"/>
          <p:nvPr/>
        </p:nvSpPr>
        <p:spPr>
          <a:xfrm>
            <a:off x="3331283" y="5396213"/>
            <a:ext cx="737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Only temporal patterns are to be compared: </a:t>
            </a:r>
          </a:p>
          <a:p>
            <a:r>
              <a:rPr lang="en-US" sz="2200" dirty="0" err="1">
                <a:solidFill>
                  <a:schemeClr val="bg1"/>
                </a:solidFill>
              </a:rPr>
              <a:t>VegET</a:t>
            </a:r>
            <a:r>
              <a:rPr lang="en-US" sz="2200" dirty="0">
                <a:solidFill>
                  <a:schemeClr val="bg1"/>
                </a:solidFill>
              </a:rPr>
              <a:t>: looks at plant available moisture; does not include drainable water, thus tends to be smaller in absolute magnitude.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1B724-7691-4CC2-B21F-057E8B06DEAE}"/>
              </a:ext>
            </a:extLst>
          </p:cNvPr>
          <p:cNvSpPr txBox="1"/>
          <p:nvPr/>
        </p:nvSpPr>
        <p:spPr>
          <a:xfrm>
            <a:off x="8109034" y="2281392"/>
            <a:ext cx="1806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Observed: SCAN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Simulated: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VegET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92E78-5F8B-44E4-9873-569F0BAFFEC3}"/>
              </a:ext>
            </a:extLst>
          </p:cNvPr>
          <p:cNvSpPr txBox="1"/>
          <p:nvPr/>
        </p:nvSpPr>
        <p:spPr>
          <a:xfrm>
            <a:off x="7661828" y="4894380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18723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A698D-514D-441D-A2CB-F2EDA26F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29" y="1720903"/>
            <a:ext cx="8649143" cy="37100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DA1E10-AA4D-4FF4-8130-F4150B8B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2" y="159026"/>
            <a:ext cx="5406887" cy="1121004"/>
          </a:xfr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Irrigation Requirements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Net ET = </a:t>
            </a:r>
            <a:r>
              <a:rPr lang="en-US" sz="2800" dirty="0" err="1">
                <a:solidFill>
                  <a:srgbClr val="FFFF00"/>
                </a:solidFill>
              </a:rPr>
              <a:t>ETc</a:t>
            </a:r>
            <a:r>
              <a:rPr lang="en-US" sz="2800" dirty="0">
                <a:solidFill>
                  <a:srgbClr val="FFFF00"/>
                </a:solidFill>
              </a:rPr>
              <a:t> – </a:t>
            </a:r>
            <a:r>
              <a:rPr lang="en-US" sz="2800" dirty="0" err="1">
                <a:solidFill>
                  <a:srgbClr val="FFFF00"/>
                </a:solidFill>
              </a:rPr>
              <a:t>ETa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402A4-A756-4636-B591-4984667994AD}"/>
              </a:ext>
            </a:extLst>
          </p:cNvPr>
          <p:cNvSpPr txBox="1"/>
          <p:nvPr/>
        </p:nvSpPr>
        <p:spPr>
          <a:xfrm>
            <a:off x="3805238" y="2052936"/>
            <a:ext cx="283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“Dry Spell: irrigation”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702E73-4C2F-4F13-B7B1-7FF78F065A64}"/>
              </a:ext>
            </a:extLst>
          </p:cNvPr>
          <p:cNvCxnSpPr/>
          <p:nvPr/>
        </p:nvCxnSpPr>
        <p:spPr bwMode="auto">
          <a:xfrm>
            <a:off x="6361045" y="4810539"/>
            <a:ext cx="5433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2C17B3-5844-475F-B7E1-2413F179D2EE}"/>
              </a:ext>
            </a:extLst>
          </p:cNvPr>
          <p:cNvCxnSpPr/>
          <p:nvPr/>
        </p:nvCxnSpPr>
        <p:spPr bwMode="auto">
          <a:xfrm>
            <a:off x="6526696" y="3134139"/>
            <a:ext cx="5433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51C8DE-149E-494B-9243-105891BE0A64}"/>
              </a:ext>
            </a:extLst>
          </p:cNvPr>
          <p:cNvSpPr txBox="1"/>
          <p:nvPr/>
        </p:nvSpPr>
        <p:spPr>
          <a:xfrm>
            <a:off x="3924866" y="5355142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87392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25A7F4-8EE3-40F6-875C-9F45A1EB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07" y="2026199"/>
            <a:ext cx="8642987" cy="4700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AABE4-DA5D-47E4-B91C-FC67D2FA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325" y="151266"/>
            <a:ext cx="1972615" cy="2996265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95E4B1-7506-46CB-97A4-064DF87C4132}"/>
              </a:ext>
            </a:extLst>
          </p:cNvPr>
          <p:cNvSpPr txBox="1">
            <a:spLocks/>
          </p:cNvSpPr>
          <p:nvPr/>
        </p:nvSpPr>
        <p:spPr>
          <a:xfrm>
            <a:off x="4252664" y="174915"/>
            <a:ext cx="6415336" cy="1463625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00"/>
                </a:solidFill>
              </a:rPr>
              <a:t>VegET</a:t>
            </a:r>
            <a:r>
              <a:rPr lang="en-US" sz="2800" b="1" dirty="0">
                <a:solidFill>
                  <a:srgbClr val="FFFF00"/>
                </a:solidFill>
              </a:rPr>
              <a:t>: Annual Water Balance Components over Crop Lands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1800" b="1" dirty="0">
                <a:solidFill>
                  <a:srgbClr val="FFFF00"/>
                </a:solidFill>
              </a:rPr>
              <a:t>(deep drainage and interception not shown)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DCF678-1C8B-466B-B7FC-072F110C45A3}"/>
              </a:ext>
            </a:extLst>
          </p:cNvPr>
          <p:cNvSpPr/>
          <p:nvPr/>
        </p:nvSpPr>
        <p:spPr bwMode="auto">
          <a:xfrm>
            <a:off x="7079333" y="2703444"/>
            <a:ext cx="1229781" cy="107546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8C53A9-81F5-4B73-AD21-189FEFEC9CE2}"/>
              </a:ext>
            </a:extLst>
          </p:cNvPr>
          <p:cNvSpPr/>
          <p:nvPr/>
        </p:nvSpPr>
        <p:spPr bwMode="auto">
          <a:xfrm>
            <a:off x="7457019" y="5816085"/>
            <a:ext cx="477078" cy="42554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1054D2-B7AB-422E-A0CB-6C4D7FA912A0}"/>
              </a:ext>
            </a:extLst>
          </p:cNvPr>
          <p:cNvSpPr txBox="1">
            <a:spLocks/>
          </p:cNvSpPr>
          <p:nvPr/>
        </p:nvSpPr>
        <p:spPr>
          <a:xfrm>
            <a:off x="3214632" y="3991857"/>
            <a:ext cx="6900147" cy="928601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</a:rPr>
              <a:t>Wet (+30%) years may lead to disproportionally more runoff (+86%) than ET (+4%)  from the mean as ET could be limited by energy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B8302-816B-43E5-9315-EB06A2A1B401}"/>
              </a:ext>
            </a:extLst>
          </p:cNvPr>
          <p:cNvSpPr txBox="1"/>
          <p:nvPr/>
        </p:nvSpPr>
        <p:spPr>
          <a:xfrm>
            <a:off x="2264836" y="5041603"/>
            <a:ext cx="7488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Changes in rainfall temporal distribution along with land  cover type will have impact on water balance dynamics. </a:t>
            </a:r>
          </a:p>
          <a:p>
            <a:endParaRPr lang="en-US" sz="1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A127F3-B530-4C4E-81DA-B3CC1F6692C2}"/>
              </a:ext>
            </a:extLst>
          </p:cNvPr>
          <p:cNvSpPr/>
          <p:nvPr/>
        </p:nvSpPr>
        <p:spPr bwMode="auto">
          <a:xfrm>
            <a:off x="7407325" y="4551175"/>
            <a:ext cx="576469" cy="45461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E63F9-9653-426C-8E37-7D1125C7ACAB}"/>
              </a:ext>
            </a:extLst>
          </p:cNvPr>
          <p:cNvSpPr txBox="1"/>
          <p:nvPr/>
        </p:nvSpPr>
        <p:spPr>
          <a:xfrm>
            <a:off x="7658172" y="1601538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40664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DA1E10-AA4D-4FF4-8130-F4150B8B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238" y="2840028"/>
            <a:ext cx="4169713" cy="460885"/>
          </a:xfr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700" dirty="0">
                <a:solidFill>
                  <a:srgbClr val="FFFF00"/>
                </a:solidFill>
              </a:rPr>
              <a:t>Net ET = </a:t>
            </a:r>
            <a:r>
              <a:rPr lang="en-US" sz="2700" dirty="0" err="1">
                <a:solidFill>
                  <a:srgbClr val="FFFF00"/>
                </a:solidFill>
              </a:rPr>
              <a:t>ETc</a:t>
            </a:r>
            <a:r>
              <a:rPr lang="en-US" sz="2700" dirty="0">
                <a:solidFill>
                  <a:srgbClr val="FFFF00"/>
                </a:solidFill>
              </a:rPr>
              <a:t> – </a:t>
            </a:r>
            <a:r>
              <a:rPr lang="en-US" sz="2700" dirty="0" err="1">
                <a:solidFill>
                  <a:srgbClr val="FFFF00"/>
                </a:solidFill>
              </a:rPr>
              <a:t>ETa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CFEE3C-023E-4873-A8E2-30F96CC4B7DF}"/>
              </a:ext>
            </a:extLst>
          </p:cNvPr>
          <p:cNvSpPr txBox="1">
            <a:spLocks/>
          </p:cNvSpPr>
          <p:nvPr/>
        </p:nvSpPr>
        <p:spPr>
          <a:xfrm>
            <a:off x="2861013" y="-5885"/>
            <a:ext cx="6998604" cy="620253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</a:rPr>
              <a:t>Coastal Plains: average for cropland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CCD948-B4A5-4FB0-B0EF-4CFBD848E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775" r="12191"/>
          <a:stretch/>
        </p:blipFill>
        <p:spPr>
          <a:xfrm>
            <a:off x="1743892" y="3436366"/>
            <a:ext cx="8458116" cy="2476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2AAC9-DB67-4A32-A132-7CCCC4A17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65" y="936391"/>
            <a:ext cx="1630214" cy="2476183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BC579-72F6-4EFE-8B81-2CE1C3821EC4}"/>
              </a:ext>
            </a:extLst>
          </p:cNvPr>
          <p:cNvSpPr txBox="1"/>
          <p:nvPr/>
        </p:nvSpPr>
        <p:spPr>
          <a:xfrm>
            <a:off x="3213601" y="897693"/>
            <a:ext cx="4748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Red areas = cultivated cropland in the coastal Plain region</a:t>
            </a:r>
          </a:p>
          <a:p>
            <a:r>
              <a:rPr lang="en-US" sz="2200" dirty="0">
                <a:solidFill>
                  <a:srgbClr val="FFFF00"/>
                </a:solidFill>
              </a:rPr>
              <a:t>Irrigation is practiced in this area (USGS SRI 2015-5142).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BB9886-5267-45F2-B5F8-968E3B76A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818" y="993037"/>
            <a:ext cx="938834" cy="239574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1A4277-ED98-48A0-A7D4-80718755282F}"/>
              </a:ext>
            </a:extLst>
          </p:cNvPr>
          <p:cNvSpPr txBox="1">
            <a:spLocks/>
          </p:cNvSpPr>
          <p:nvPr/>
        </p:nvSpPr>
        <p:spPr bwMode="auto">
          <a:xfrm>
            <a:off x="3213602" y="4653872"/>
            <a:ext cx="6227078" cy="512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Estimated Net ET  averages about 20% of Crop Water Requirements (</a:t>
            </a:r>
            <a:r>
              <a:rPr lang="en-US" sz="1600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ETc</a:t>
            </a: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ranging from 10% (wet) to 33% (dry year)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E8868-8DC4-4C5D-9367-D73EEEC3E6F8}"/>
              </a:ext>
            </a:extLst>
          </p:cNvPr>
          <p:cNvSpPr txBox="1"/>
          <p:nvPr/>
        </p:nvSpPr>
        <p:spPr>
          <a:xfrm>
            <a:off x="1640319" y="2479697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518831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4619B9-B903-4D77-B4A4-53493DD5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45125"/>
            <a:ext cx="11014435" cy="67182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Univers 67 Condensed" pitchFamily="50" charset="0"/>
              </a:rPr>
              <a:t>The Greater Horn of Africa Water Balance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EE45DE22-3651-498B-A7A7-E8D7DDE5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27" y="4741543"/>
            <a:ext cx="2079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Precipitation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CE89BE0A-131D-49A9-86D4-0C0FCF6E9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525" y="478241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ET</a:t>
            </a: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EABC233D-9C86-4345-8587-01A4A9F0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747" y="4739120"/>
            <a:ext cx="1122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Runoff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76B68-49D1-408B-A3C9-E24154589C7F}"/>
              </a:ext>
            </a:extLst>
          </p:cNvPr>
          <p:cNvSpPr txBox="1"/>
          <p:nvPr/>
        </p:nvSpPr>
        <p:spPr>
          <a:xfrm>
            <a:off x="176207" y="6532302"/>
            <a:ext cx="926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PPT 2018, 0-2000mm; ET 2018, 0-1500mm; (SRF+DD) 2018, 0-1000mm, Intercept 01/30/2018, 0-4mm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8D2EC9-FE48-468B-9EA3-42D7B349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144" y="1779064"/>
            <a:ext cx="2545942" cy="2872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A0C3DD-6A72-400F-BED3-6762A4DD8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5" y="1791828"/>
            <a:ext cx="2430271" cy="2851777"/>
          </a:xfrm>
          <a:prstGeom prst="rect">
            <a:avLst/>
          </a:prstGeom>
        </p:spPr>
      </p:pic>
      <p:sp>
        <p:nvSpPr>
          <p:cNvPr id="8" name="Equals 7">
            <a:extLst>
              <a:ext uri="{FF2B5EF4-FFF2-40B4-BE49-F238E27FC236}">
                <a16:creationId xmlns:a16="http://schemas.microsoft.com/office/drawing/2014/main" id="{11F1D621-B4BD-4E90-8EA7-BBF9A4D90DE1}"/>
              </a:ext>
            </a:extLst>
          </p:cNvPr>
          <p:cNvSpPr/>
          <p:nvPr/>
        </p:nvSpPr>
        <p:spPr>
          <a:xfrm>
            <a:off x="2832634" y="4758619"/>
            <a:ext cx="801290" cy="53043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064009-3FD4-435B-BE8D-3D53FECB5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870" y="1779064"/>
            <a:ext cx="2476179" cy="2856801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5E37F0B4-7C01-4730-8900-581D28BC774D}"/>
              </a:ext>
            </a:extLst>
          </p:cNvPr>
          <p:cNvSpPr/>
          <p:nvPr/>
        </p:nvSpPr>
        <p:spPr>
          <a:xfrm>
            <a:off x="5614435" y="4666274"/>
            <a:ext cx="700024" cy="70002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6008EC-4095-4A17-B500-945FE53BA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916" y="1779063"/>
            <a:ext cx="2531404" cy="2856801"/>
          </a:xfrm>
          <a:prstGeom prst="rect">
            <a:avLst/>
          </a:prstGeom>
        </p:spPr>
      </p:pic>
      <p:sp>
        <p:nvSpPr>
          <p:cNvPr id="20" name="Plus Sign 19">
            <a:extLst>
              <a:ext uri="{FF2B5EF4-FFF2-40B4-BE49-F238E27FC236}">
                <a16:creationId xmlns:a16="http://schemas.microsoft.com/office/drawing/2014/main" id="{0C345C51-C89D-4A74-8318-DB7ACD3B21D2}"/>
              </a:ext>
            </a:extLst>
          </p:cNvPr>
          <p:cNvSpPr/>
          <p:nvPr/>
        </p:nvSpPr>
        <p:spPr>
          <a:xfrm>
            <a:off x="8453328" y="4605652"/>
            <a:ext cx="700024" cy="70002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2CBF004E-B5CD-4084-8E95-44A3BF710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9129" y="4724267"/>
            <a:ext cx="1959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Interception</a:t>
            </a:r>
          </a:p>
        </p:txBody>
      </p:sp>
    </p:spTree>
    <p:extLst>
      <p:ext uri="{BB962C8B-B14F-4D97-AF65-F5344CB8AC3E}">
        <p14:creationId xmlns:p14="http://schemas.microsoft.com/office/powerpoint/2010/main" val="3483905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BCF9-5B11-43B1-A76D-E71C005D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45125"/>
            <a:ext cx="11014435" cy="67182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Univers 67 Condensed" pitchFamily="50" charset="0"/>
              </a:rPr>
              <a:t>Runoff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27221-D7F5-402C-88F3-2EEA89C9A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207" y="1555834"/>
            <a:ext cx="2873693" cy="3327725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151CFF7D-D940-4A42-9336-DDBEE22BD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000" y="4925171"/>
            <a:ext cx="1122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Runoff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8B46D-FB10-446A-94D6-E1CD414CC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32" y="1597446"/>
            <a:ext cx="2884360" cy="3327725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47A7DD40-6A01-4F7F-BDAE-26F3FF7D1589}"/>
              </a:ext>
            </a:extLst>
          </p:cNvPr>
          <p:cNvSpPr/>
          <p:nvPr/>
        </p:nvSpPr>
        <p:spPr>
          <a:xfrm>
            <a:off x="7381014" y="4836769"/>
            <a:ext cx="700024" cy="70002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7614500E-D934-4317-9E53-ABDCB5D47CE2}"/>
              </a:ext>
            </a:extLst>
          </p:cNvPr>
          <p:cNvSpPr/>
          <p:nvPr/>
        </p:nvSpPr>
        <p:spPr>
          <a:xfrm>
            <a:off x="2951031" y="4836769"/>
            <a:ext cx="801290" cy="53043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8E89AD71-00B2-4E29-9115-905B63675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4194" y="4925171"/>
            <a:ext cx="2340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Surface Runoff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CD60BD54-FC58-4686-9BBD-4E0483A97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636" y="4904366"/>
            <a:ext cx="2359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Deep Drainage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14E3BD-7525-47E3-BB6C-42B5AA8E0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521" y="1597446"/>
            <a:ext cx="2892172" cy="33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1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BCF9-5B11-43B1-A76D-E71C005D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84" y="532412"/>
            <a:ext cx="2778409" cy="67182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Univers 67 Condensed" pitchFamily="50" charset="0"/>
              </a:rPr>
              <a:t>Runoff</a:t>
            </a:r>
            <a:br>
              <a:rPr lang="en-US" sz="3600" dirty="0">
                <a:latin typeface="Univers 67 Condensed" pitchFamily="50" charset="0"/>
              </a:rPr>
            </a:br>
            <a:r>
              <a:rPr lang="en-US" sz="3600" dirty="0">
                <a:latin typeface="Univers 67 Condensed" pitchFamily="50" charset="0"/>
              </a:rPr>
              <a:t>coefficient (%)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49F19-6A42-4206-BAFC-4599C1567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972" y="0"/>
            <a:ext cx="60019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A45719-68EA-4BBC-A84F-8ACD3AF4C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212" y="4574065"/>
            <a:ext cx="1094917" cy="1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1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BCF9-5B11-43B1-A76D-E71C005D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67" y="1116305"/>
            <a:ext cx="11014435" cy="67182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Univers 67 Condensed" pitchFamily="50" charset="0"/>
              </a:rPr>
              <a:t>ET</a:t>
            </a:r>
            <a:br>
              <a:rPr lang="en-US" sz="3600" dirty="0">
                <a:latin typeface="Univers 67 Condensed" pitchFamily="50" charset="0"/>
              </a:rPr>
            </a:br>
            <a:r>
              <a:rPr lang="en-US" sz="3600" dirty="0">
                <a:latin typeface="Univers 67 Condensed" pitchFamily="50" charset="0"/>
              </a:rPr>
              <a:t>coefficient (%)</a:t>
            </a:r>
            <a:br>
              <a:rPr lang="en-US" sz="3600" dirty="0">
                <a:latin typeface="Univers 67 Condensed" pitchFamily="50" charset="0"/>
              </a:rPr>
            </a:br>
            <a:br>
              <a:rPr lang="en-US" sz="3600" dirty="0">
                <a:latin typeface="Univers 67 Condensed" pitchFamily="50" charset="0"/>
              </a:rPr>
            </a:br>
            <a:r>
              <a:rPr lang="en-US" sz="3600" dirty="0">
                <a:latin typeface="Univers 67 Condensed" pitchFamily="50" charset="0"/>
              </a:rPr>
              <a:t>ET/ppt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C535F-FE8B-4C21-95C6-FE648B46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040" y="19623"/>
            <a:ext cx="5947904" cy="6838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37487-BEEC-447B-AA0E-AF66A033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212" y="4574065"/>
            <a:ext cx="1094917" cy="1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424F-FB4D-4B96-A919-D48E78AA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16" y="71851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Univers 67 Condensed" pitchFamily="50" charset="0"/>
              </a:rPr>
              <a:t>Landscape WRSI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98DAA7-C31C-405C-A84F-27B4960DCA89}"/>
              </a:ext>
            </a:extLst>
          </p:cNvPr>
          <p:cNvGrpSpPr/>
          <p:nvPr/>
        </p:nvGrpSpPr>
        <p:grpSpPr>
          <a:xfrm>
            <a:off x="8636000" y="3602039"/>
            <a:ext cx="3352800" cy="3130724"/>
            <a:chOff x="8636000" y="3602039"/>
            <a:chExt cx="3352800" cy="3130724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EF5DEAC6-2B8E-4548-9FA2-1DFF0124D621}"/>
                </a:ext>
              </a:extLst>
            </p:cNvPr>
            <p:cNvSpPr/>
            <p:nvPr/>
          </p:nvSpPr>
          <p:spPr>
            <a:xfrm flipH="1">
              <a:off x="8636000" y="3602039"/>
              <a:ext cx="3352800" cy="3127904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E9FFB792-792B-47B0-B79E-0A9402C4C5BB}"/>
                </a:ext>
              </a:extLst>
            </p:cNvPr>
            <p:cNvSpPr/>
            <p:nvPr/>
          </p:nvSpPr>
          <p:spPr>
            <a:xfrm flipH="1">
              <a:off x="9239956" y="4165482"/>
              <a:ext cx="2748844" cy="2564460"/>
            </a:xfrm>
            <a:prstGeom prst="rt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184FF6D9-9357-43C8-861D-D50DBE1E2FE9}"/>
                </a:ext>
              </a:extLst>
            </p:cNvPr>
            <p:cNvSpPr/>
            <p:nvPr/>
          </p:nvSpPr>
          <p:spPr>
            <a:xfrm flipH="1">
              <a:off x="9875362" y="4761088"/>
              <a:ext cx="2113438" cy="1971675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4A3500-E15D-4783-95CC-2D89E0293B49}"/>
              </a:ext>
            </a:extLst>
          </p:cNvPr>
          <p:cNvCxnSpPr/>
          <p:nvPr/>
        </p:nvCxnSpPr>
        <p:spPr>
          <a:xfrm>
            <a:off x="1219200" y="1916445"/>
            <a:ext cx="946099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446047-CE4B-4607-AF7C-01D3BCE3EC19}"/>
              </a:ext>
            </a:extLst>
          </p:cNvPr>
          <p:cNvCxnSpPr>
            <a:cxnSpLocks/>
          </p:cNvCxnSpPr>
          <p:nvPr/>
        </p:nvCxnSpPr>
        <p:spPr>
          <a:xfrm>
            <a:off x="1219200" y="2068845"/>
            <a:ext cx="7416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12FA4E-CA68-4B41-9F14-18BA1F91954F}"/>
              </a:ext>
            </a:extLst>
          </p:cNvPr>
          <p:cNvCxnSpPr>
            <a:cxnSpLocks/>
          </p:cNvCxnSpPr>
          <p:nvPr/>
        </p:nvCxnSpPr>
        <p:spPr>
          <a:xfrm>
            <a:off x="1219200" y="2257821"/>
            <a:ext cx="551078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26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2F2C5-F7B9-44F4-BDA4-8704271E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0"/>
            <a:ext cx="10144125" cy="1325563"/>
          </a:xfrm>
        </p:spPr>
        <p:txBody>
          <a:bodyPr/>
          <a:lstStyle/>
          <a:p>
            <a:r>
              <a:rPr lang="en-US" sz="3600" dirty="0">
                <a:latin typeface="Univers 67 Condensed" pitchFamily="50" charset="0"/>
              </a:rPr>
              <a:t>VegET model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0EDE5B-494B-4D9C-9742-71E9D46EB3E4}"/>
              </a:ext>
            </a:extLst>
          </p:cNvPr>
          <p:cNvGrpSpPr/>
          <p:nvPr/>
        </p:nvGrpSpPr>
        <p:grpSpPr>
          <a:xfrm>
            <a:off x="873303" y="905093"/>
            <a:ext cx="9596062" cy="5751596"/>
            <a:chOff x="595901" y="750980"/>
            <a:chExt cx="9596062" cy="57515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F45CD2-2B67-49EB-A1AD-13A10AF1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36" y="750980"/>
              <a:ext cx="9510927" cy="575159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5D5995-B195-4984-A5A3-101A28EE9D06}"/>
                </a:ext>
              </a:extLst>
            </p:cNvPr>
            <p:cNvSpPr/>
            <p:nvPr/>
          </p:nvSpPr>
          <p:spPr>
            <a:xfrm rot="306698">
              <a:off x="595901" y="3626778"/>
              <a:ext cx="1232899" cy="208892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518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5D867B-DEB4-4D57-BEBB-BDCAE0BF1FEA}"/>
              </a:ext>
            </a:extLst>
          </p:cNvPr>
          <p:cNvSpPr txBox="1">
            <a:spLocks/>
          </p:cNvSpPr>
          <p:nvPr/>
        </p:nvSpPr>
        <p:spPr>
          <a:xfrm>
            <a:off x="648915" y="693737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Univers 67 Condensed" pitchFamily="50" charset="0"/>
              </a:rPr>
              <a:t>VegET model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Univers 67 Condensed" pitchFamily="50" charset="0"/>
              </a:rPr>
              <a:t>Component view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5B943B-ADD6-41CA-BB03-D2C3DBAB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860" y="65550"/>
            <a:ext cx="5468921" cy="67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8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40B2CF-9F2C-41C2-B888-1494B8153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114" y="1142873"/>
            <a:ext cx="4855697" cy="5506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4E30B8-61A1-4C4D-92E6-233B6F40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168670"/>
            <a:ext cx="10515600" cy="1024733"/>
          </a:xfrm>
        </p:spPr>
        <p:txBody>
          <a:bodyPr/>
          <a:lstStyle/>
          <a:p>
            <a:r>
              <a:rPr lang="en-US" sz="3600" dirty="0">
                <a:latin typeface="Univers 67 Condensed" pitchFamily="50" charset="0"/>
              </a:rPr>
              <a:t>WRSI calculation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D7398E2-DAF7-4267-ACF8-C2A61B1B3D8C}"/>
              </a:ext>
            </a:extLst>
          </p:cNvPr>
          <p:cNvSpPr/>
          <p:nvPr/>
        </p:nvSpPr>
        <p:spPr>
          <a:xfrm>
            <a:off x="414559" y="3696076"/>
            <a:ext cx="4010686" cy="34148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F3994F1C-B841-4AE8-9EAA-0C8305506242}"/>
              </a:ext>
            </a:extLst>
          </p:cNvPr>
          <p:cNvSpPr/>
          <p:nvPr/>
        </p:nvSpPr>
        <p:spPr>
          <a:xfrm>
            <a:off x="4569375" y="3354453"/>
            <a:ext cx="1624419" cy="1024733"/>
          </a:xfrm>
          <a:prstGeom prst="mathEqual">
            <a:avLst>
              <a:gd name="adj1" fmla="val 14496"/>
              <a:gd name="adj2" fmla="val 23791"/>
            </a:avLst>
          </a:prstGeom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27595-E872-421F-B11A-98F1B664425C}"/>
              </a:ext>
            </a:extLst>
          </p:cNvPr>
          <p:cNvSpPr txBox="1"/>
          <p:nvPr/>
        </p:nvSpPr>
        <p:spPr>
          <a:xfrm>
            <a:off x="10365990" y="5811529"/>
            <a:ext cx="1384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Univers 67 Condensed" pitchFamily="50" charset="0"/>
              </a:rPr>
              <a:t>WRSI</a:t>
            </a:r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4F6E84-B08E-49A6-B9F4-DAD2A9B69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764" y="4591363"/>
            <a:ext cx="1384129" cy="1070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D4195C-D557-4290-AEB4-CA185707E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35" y="1302832"/>
            <a:ext cx="2111686" cy="2393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78F849-22D3-4B82-B529-2717DA3C46D7}"/>
              </a:ext>
            </a:extLst>
          </p:cNvPr>
          <p:cNvSpPr txBox="1"/>
          <p:nvPr/>
        </p:nvSpPr>
        <p:spPr>
          <a:xfrm>
            <a:off x="1661732" y="2807981"/>
            <a:ext cx="223449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000" dirty="0">
                <a:latin typeface="Univers 67 Condensed" pitchFamily="50" charset="0"/>
              </a:rPr>
              <a:t>actual ET</a:t>
            </a:r>
            <a:endParaRPr lang="en-US" sz="4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874385-2B33-40A5-A9A8-42874CAF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35" y="4101454"/>
            <a:ext cx="2111686" cy="2417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71D4FA-800E-4D7B-B418-DB7C7D6D188D}"/>
              </a:ext>
            </a:extLst>
          </p:cNvPr>
          <p:cNvSpPr txBox="1"/>
          <p:nvPr/>
        </p:nvSpPr>
        <p:spPr>
          <a:xfrm>
            <a:off x="2065106" y="5555168"/>
            <a:ext cx="183111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dirty="0">
                <a:latin typeface="Univers 67 Condensed"/>
              </a:rPr>
              <a:t>crop 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38279A-15EA-46F8-A340-2101A1D142D7}"/>
              </a:ext>
            </a:extLst>
          </p:cNvPr>
          <p:cNvSpPr txBox="1"/>
          <p:nvPr/>
        </p:nvSpPr>
        <p:spPr>
          <a:xfrm>
            <a:off x="2462982" y="6334749"/>
            <a:ext cx="351815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Univers 67 Condensed"/>
              </a:rPr>
              <a:t>"Crop" ET = water requirement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29209-B8DA-47C0-9047-BE6AF9176EFA}"/>
              </a:ext>
            </a:extLst>
          </p:cNvPr>
          <p:cNvSpPr txBox="1"/>
          <p:nvPr/>
        </p:nvSpPr>
        <p:spPr>
          <a:xfrm rot="16200000">
            <a:off x="5697809" y="5652246"/>
            <a:ext cx="166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Univers 67 Condensed" pitchFamily="50" charset="0"/>
              </a:rPr>
              <a:t>2019 – Oct-Dec</a:t>
            </a:r>
          </a:p>
        </p:txBody>
      </p:sp>
    </p:spTree>
    <p:extLst>
      <p:ext uri="{BB962C8B-B14F-4D97-AF65-F5344CB8AC3E}">
        <p14:creationId xmlns:p14="http://schemas.microsoft.com/office/powerpoint/2010/main" val="2321914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C050355-C903-4C3D-9FC4-B8F1FD02E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7" y="0"/>
            <a:ext cx="5299363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9464BED-102A-4333-8B28-39FAB6F03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0"/>
            <a:ext cx="52993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C9851-FA56-4359-9C72-F38A66B17863}"/>
              </a:ext>
            </a:extLst>
          </p:cNvPr>
          <p:cNvSpPr txBox="1"/>
          <p:nvPr/>
        </p:nvSpPr>
        <p:spPr>
          <a:xfrm rot="16200000">
            <a:off x="-427120" y="800101"/>
            <a:ext cx="166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nivers 67 Condensed" pitchFamily="50" charset="0"/>
              </a:rPr>
              <a:t>2009 – Aug-Oct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E80A9-47CE-44C2-A614-80F46F55821D}"/>
              </a:ext>
            </a:extLst>
          </p:cNvPr>
          <p:cNvSpPr txBox="1"/>
          <p:nvPr/>
        </p:nvSpPr>
        <p:spPr>
          <a:xfrm rot="16200000">
            <a:off x="5371009" y="831635"/>
            <a:ext cx="166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nivers 67 Condensed" pitchFamily="50" charset="0"/>
              </a:rPr>
              <a:t>2019 – Aug-Oct</a:t>
            </a:r>
          </a:p>
        </p:txBody>
      </p:sp>
    </p:spTree>
    <p:extLst>
      <p:ext uri="{BB962C8B-B14F-4D97-AF65-F5344CB8AC3E}">
        <p14:creationId xmlns:p14="http://schemas.microsoft.com/office/powerpoint/2010/main" val="3344553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3E7E0B5-9774-4921-B433-594580788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5" y="0"/>
            <a:ext cx="52993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45224-46EE-48DD-A40E-0955824B176F}"/>
              </a:ext>
            </a:extLst>
          </p:cNvPr>
          <p:cNvSpPr txBox="1"/>
          <p:nvPr/>
        </p:nvSpPr>
        <p:spPr>
          <a:xfrm rot="16200000">
            <a:off x="-523670" y="850324"/>
            <a:ext cx="187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nivers 67 Condensed" pitchFamily="50" charset="0"/>
              </a:rPr>
              <a:t>2009 – Mar-May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1CBC0-60FE-4D9D-907A-D252765DDE9D}"/>
              </a:ext>
            </a:extLst>
          </p:cNvPr>
          <p:cNvSpPr txBox="1"/>
          <p:nvPr/>
        </p:nvSpPr>
        <p:spPr>
          <a:xfrm rot="16200000">
            <a:off x="5538736" y="956698"/>
            <a:ext cx="166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nivers 67 Condensed" pitchFamily="50" charset="0"/>
              </a:rPr>
              <a:t>2010 – Mar-May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4BEC74A-CF02-49B4-9AC7-1BC2A7129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1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01CBC0-60FE-4D9D-907A-D252765DDE9D}"/>
              </a:ext>
            </a:extLst>
          </p:cNvPr>
          <p:cNvSpPr txBox="1"/>
          <p:nvPr/>
        </p:nvSpPr>
        <p:spPr>
          <a:xfrm rot="16200000">
            <a:off x="5624452" y="910361"/>
            <a:ext cx="166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nivers 67 Condensed" pitchFamily="50" charset="0"/>
              </a:rPr>
              <a:t>2019 – Oct-Dec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4A63ADA-1EDA-4D3A-93CD-EE8D7540C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91" y="0"/>
            <a:ext cx="529936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808243-DFC8-4537-B28D-4231AEC3E429}"/>
              </a:ext>
            </a:extLst>
          </p:cNvPr>
          <p:cNvSpPr txBox="1"/>
          <p:nvPr/>
        </p:nvSpPr>
        <p:spPr>
          <a:xfrm rot="16200000">
            <a:off x="-319493" y="838170"/>
            <a:ext cx="16625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Univers 67 Condensed"/>
              </a:rPr>
              <a:t>2010– Oct-Dec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C15898DB-CA77-4E9E-816E-79248844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5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1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DD8C5-FCD8-4FC1-B0D0-8C65F623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20" y="0"/>
            <a:ext cx="10515600" cy="1325563"/>
          </a:xfrm>
        </p:spPr>
        <p:txBody>
          <a:bodyPr/>
          <a:lstStyle/>
          <a:p>
            <a:r>
              <a:rPr lang="en-US" sz="3600" dirty="0">
                <a:latin typeface="Univers 67 Condensed"/>
              </a:rPr>
              <a:t>Summary Remarks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405E-B296-4871-88D2-29D0F5F25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020" y="1301348"/>
            <a:ext cx="10515600" cy="47842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latin typeface="Univers 67 Condensed"/>
              </a:rPr>
              <a:t>VegET</a:t>
            </a:r>
            <a:r>
              <a:rPr lang="en-US" sz="2000" dirty="0">
                <a:latin typeface="Univers 67 Condensed"/>
              </a:rPr>
              <a:t> is a simple bucket model, parameterized by Land Surface Phenology (LSP) from NDVI for ET rates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Univers 67 Condensed"/>
              </a:rPr>
              <a:t>Runs daily at the resolution of the LSP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Univers 67 Condensed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Univers 67 Condensed"/>
              </a:rPr>
              <a:t>Runoff is estimated daily based of the principle of saturation excess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Univers 67 Condensed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Univers 67 Condensed"/>
              </a:rPr>
              <a:t>Runoff is split into surface runoff  (SRF)and deep drainage (DD), but the split is based on a constant coefficient, but is expected  to vary widely in space.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Univers 67 Condensed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Univers 67 Condensed"/>
              </a:rPr>
              <a:t>However, the total runoff is expected to be reasonable, although a basin scale calibration is recommended to improve the absolute magnitude.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Univers 67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8057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3775BCD9-0A91-4DAC-A48D-0F6EA4CCD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89" y="320226"/>
            <a:ext cx="16754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chemeClr val="tx1"/>
                </a:solidFill>
                <a:latin typeface="Univers 67 Condensed" pitchFamily="50" charset="0"/>
              </a:rPr>
              <a:t>Precipitation</a:t>
            </a:r>
          </a:p>
        </p:txBody>
      </p:sp>
      <p:sp>
        <p:nvSpPr>
          <p:cNvPr id="3" name="AutoShape 12">
            <a:extLst>
              <a:ext uri="{FF2B5EF4-FFF2-40B4-BE49-F238E27FC236}">
                <a16:creationId xmlns:a16="http://schemas.microsoft.com/office/drawing/2014/main" id="{C3B55E07-F4F3-4CBF-BD4E-E5078336C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392" y="2552952"/>
            <a:ext cx="311065" cy="622583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4" name="AutoShape 20">
            <a:extLst>
              <a:ext uri="{FF2B5EF4-FFF2-40B4-BE49-F238E27FC236}">
                <a16:creationId xmlns:a16="http://schemas.microsoft.com/office/drawing/2014/main" id="{A4553BBE-383F-4E69-95A3-347A9FEE8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31" y="5385999"/>
            <a:ext cx="606298" cy="333939"/>
          </a:xfrm>
          <a:prstGeom prst="rightArrow">
            <a:avLst>
              <a:gd name="adj1" fmla="val 50000"/>
              <a:gd name="adj2" fmla="val 30556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911F9A9A-4797-4997-A7CA-9EE60B9BB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25" y="3213556"/>
            <a:ext cx="19255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chemeClr val="tx1"/>
                </a:solidFill>
                <a:latin typeface="Univers 67 Condensed" pitchFamily="50" charset="0"/>
              </a:rPr>
              <a:t>Soil Conditions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85FA9E7B-B68F-448C-956B-DBC736CAE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972" y="3224092"/>
            <a:ext cx="467078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9966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ETa = Ks * </a:t>
            </a:r>
            <a:r>
              <a:rPr lang="en-US" altLang="en-US" sz="2800" dirty="0">
                <a:solidFill>
                  <a:srgbClr val="C00000"/>
                </a:solidFill>
                <a:latin typeface="Univers 67 Condensed" pitchFamily="50" charset="0"/>
              </a:rPr>
              <a:t>Kcp</a:t>
            </a:r>
            <a:r>
              <a:rPr lang="en-US" altLang="en-US" sz="2800" dirty="0">
                <a:solidFill>
                  <a:schemeClr val="tx1"/>
                </a:solidFill>
                <a:latin typeface="Univers 67 Condensed" pitchFamily="50" charset="0"/>
              </a:rPr>
              <a:t> * ETo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7FCF6DC7-1370-43B7-8734-43B7E03CE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1969" y="3582724"/>
            <a:ext cx="1974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Univers 67 Condensed" pitchFamily="50" charset="0"/>
              </a:rPr>
              <a:t>Reference ETo</a:t>
            </a:r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BDEDB237-2E95-453D-BD35-0AA5D71D7C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603449"/>
              </p:ext>
            </p:extLst>
          </p:nvPr>
        </p:nvGraphicFramePr>
        <p:xfrm>
          <a:off x="3215143" y="4495694"/>
          <a:ext cx="28194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Slide" r:id="rId4" imgW="6687296" imgH="5015366" progId="PowerPoint.Slide.8">
                  <p:embed/>
                </p:oleObj>
              </mc:Choice>
              <mc:Fallback>
                <p:oleObj name="Slide" r:id="rId4" imgW="6687296" imgH="5015366" progId="PowerPoint.Slide.8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2B4E5A6F-E316-45B5-9244-0E99D24B55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143" y="4495694"/>
                        <a:ext cx="28194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8">
            <a:extLst>
              <a:ext uri="{FF2B5EF4-FFF2-40B4-BE49-F238E27FC236}">
                <a16:creationId xmlns:a16="http://schemas.microsoft.com/office/drawing/2014/main" id="{D6B3F240-6B64-4D54-A6A3-F4AB19A20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849" y="4157557"/>
            <a:ext cx="2185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>
                <a:solidFill>
                  <a:schemeClr val="tx1"/>
                </a:solidFill>
              </a:rPr>
              <a:t>Soil Stress Coefficient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9ECFC-0191-4C2B-984E-3FD5C246E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96" y="740840"/>
            <a:ext cx="2355772" cy="2385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3DB947-731E-49DD-B982-BBB112A0CA9E}"/>
              </a:ext>
            </a:extLst>
          </p:cNvPr>
          <p:cNvSpPr txBox="1"/>
          <p:nvPr/>
        </p:nvSpPr>
        <p:spPr>
          <a:xfrm>
            <a:off x="252225" y="6610244"/>
            <a:ext cx="11564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PPT: CHIRPS 2018, NDVI: avg 2003-2017, median MODIS </a:t>
            </a:r>
            <a:r>
              <a:rPr lang="en-US" sz="1050" dirty="0" err="1"/>
              <a:t>NDVI,pt</a:t>
            </a:r>
            <a:r>
              <a:rPr lang="en-US" sz="1050" dirty="0"/>
              <a:t> 44.04629_3.362481, soil is WHC from IRSIC, Hobbins </a:t>
            </a:r>
            <a:r>
              <a:rPr lang="en-US" sz="1050" dirty="0" err="1"/>
              <a:t>Etrs</a:t>
            </a:r>
            <a:r>
              <a:rPr lang="en-US" sz="1050" dirty="0"/>
              <a:t> ( avg 05.12.)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D8162F-6A45-4FCF-8CD3-C912F5C20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656" y="247756"/>
            <a:ext cx="3727343" cy="2114550"/>
          </a:xfrm>
          <a:prstGeom prst="rect">
            <a:avLst/>
          </a:prstGeom>
        </p:spPr>
      </p:pic>
      <p:sp>
        <p:nvSpPr>
          <p:cNvPr id="22" name="AutoShape 20">
            <a:extLst>
              <a:ext uri="{FF2B5EF4-FFF2-40B4-BE49-F238E27FC236}">
                <a16:creationId xmlns:a16="http://schemas.microsoft.com/office/drawing/2014/main" id="{939E6AE2-D939-4897-AEF3-5372E82F90A1}"/>
              </a:ext>
            </a:extLst>
          </p:cNvPr>
          <p:cNvSpPr>
            <a:spLocks noChangeArrowheads="1"/>
          </p:cNvSpPr>
          <p:nvPr/>
        </p:nvSpPr>
        <p:spPr bwMode="auto">
          <a:xfrm rot="3850517">
            <a:off x="2607931" y="3255223"/>
            <a:ext cx="1471107" cy="333939"/>
          </a:xfrm>
          <a:prstGeom prst="rightArrow">
            <a:avLst>
              <a:gd name="adj1" fmla="val 50000"/>
              <a:gd name="adj2" fmla="val 30556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1C3BD4-DC5C-43EB-8F99-1D075FA6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533" y="4048070"/>
            <a:ext cx="3050872" cy="2779773"/>
          </a:xfrm>
          <a:prstGeom prst="rect">
            <a:avLst/>
          </a:prstGeom>
        </p:spPr>
      </p:pic>
      <p:sp>
        <p:nvSpPr>
          <p:cNvPr id="27" name="AutoShape 12">
            <a:extLst>
              <a:ext uri="{FF2B5EF4-FFF2-40B4-BE49-F238E27FC236}">
                <a16:creationId xmlns:a16="http://schemas.microsoft.com/office/drawing/2014/main" id="{9A4BDF7C-4389-49CB-AAC1-2BD45D40E03B}"/>
              </a:ext>
            </a:extLst>
          </p:cNvPr>
          <p:cNvSpPr>
            <a:spLocks noChangeArrowheads="1"/>
          </p:cNvSpPr>
          <p:nvPr/>
        </p:nvSpPr>
        <p:spPr bwMode="auto">
          <a:xfrm rot="11376130">
            <a:off x="5750657" y="3810212"/>
            <a:ext cx="311065" cy="622583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28" name="AutoShape 12">
            <a:extLst>
              <a:ext uri="{FF2B5EF4-FFF2-40B4-BE49-F238E27FC236}">
                <a16:creationId xmlns:a16="http://schemas.microsoft.com/office/drawing/2014/main" id="{F49797B3-5E66-402D-AB48-E929DFCB2BF2}"/>
              </a:ext>
            </a:extLst>
          </p:cNvPr>
          <p:cNvSpPr>
            <a:spLocks noChangeArrowheads="1"/>
          </p:cNvSpPr>
          <p:nvPr/>
        </p:nvSpPr>
        <p:spPr bwMode="auto">
          <a:xfrm rot="8714121">
            <a:off x="7953168" y="3862469"/>
            <a:ext cx="311065" cy="622583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52DE20F-E7B7-4B19-83A7-818718039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31" y="4027444"/>
            <a:ext cx="2554148" cy="2343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87B33-0C32-43ED-A19E-8E27617B14BB}"/>
              </a:ext>
            </a:extLst>
          </p:cNvPr>
          <p:cNvSpPr txBox="1"/>
          <p:nvPr/>
        </p:nvSpPr>
        <p:spPr>
          <a:xfrm>
            <a:off x="2986555" y="115684"/>
            <a:ext cx="1494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VegET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1E37B-9B82-4DF4-B609-98359D49CBCF}"/>
              </a:ext>
            </a:extLst>
          </p:cNvPr>
          <p:cNvSpPr txBox="1"/>
          <p:nvPr/>
        </p:nvSpPr>
        <p:spPr>
          <a:xfrm>
            <a:off x="2986555" y="596727"/>
            <a:ext cx="2069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Model: Senay, 2008</a:t>
            </a:r>
          </a:p>
          <a:p>
            <a:endParaRPr lang="en-US" dirty="0"/>
          </a:p>
          <a:p>
            <a:r>
              <a:rPr lang="en-US" dirty="0"/>
              <a:t>Application: </a:t>
            </a:r>
          </a:p>
          <a:p>
            <a:r>
              <a:rPr lang="en-US" dirty="0" err="1"/>
              <a:t>Velpuri</a:t>
            </a:r>
            <a:r>
              <a:rPr lang="en-US" dirty="0"/>
              <a:t> and Senay, 2012; 2017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1F46E1-46FA-4D5D-8E22-5C86B381B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4783" y="638904"/>
            <a:ext cx="2969271" cy="16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317F-D613-48D6-A81C-29733915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32" y="1321139"/>
            <a:ext cx="7773338" cy="48281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VegET</a:t>
            </a:r>
            <a:r>
              <a:rPr lang="en-US" dirty="0">
                <a:solidFill>
                  <a:srgbClr val="FFFF00"/>
                </a:solidFill>
              </a:rPr>
              <a:t>: Input datasets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2763524-0A6B-4B26-8F56-80E8E678A514}"/>
              </a:ext>
            </a:extLst>
          </p:cNvPr>
          <p:cNvGraphicFramePr>
            <a:graphicFrameLocks/>
          </p:cNvGraphicFramePr>
          <p:nvPr/>
        </p:nvGraphicFramePr>
        <p:xfrm>
          <a:off x="1881810" y="1991458"/>
          <a:ext cx="8587407" cy="279257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049">
                  <a:extLst>
                    <a:ext uri="{9D8B030D-6E8A-4147-A177-3AD203B41FA5}">
                      <a16:colId xmlns:a16="http://schemas.microsoft.com/office/drawing/2014/main" val="2931662844"/>
                    </a:ext>
                  </a:extLst>
                </a:gridCol>
                <a:gridCol w="2393176">
                  <a:extLst>
                    <a:ext uri="{9D8B030D-6E8A-4147-A177-3AD203B41FA5}">
                      <a16:colId xmlns:a16="http://schemas.microsoft.com/office/drawing/2014/main" val="3236288411"/>
                    </a:ext>
                  </a:extLst>
                </a:gridCol>
                <a:gridCol w="2740091">
                  <a:extLst>
                    <a:ext uri="{9D8B030D-6E8A-4147-A177-3AD203B41FA5}">
                      <a16:colId xmlns:a16="http://schemas.microsoft.com/office/drawing/2014/main" val="1882272929"/>
                    </a:ext>
                  </a:extLst>
                </a:gridCol>
                <a:gridCol w="2740091">
                  <a:extLst>
                    <a:ext uri="{9D8B030D-6E8A-4147-A177-3AD203B41FA5}">
                      <a16:colId xmlns:a16="http://schemas.microsoft.com/office/drawing/2014/main" val="3739854917"/>
                    </a:ext>
                  </a:extLst>
                </a:gridCol>
              </a:tblGrid>
              <a:tr h="645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effectLst/>
                          <a:latin typeface="Univers 57 Condensed" pitchFamily="50" charset="0"/>
                        </a:rPr>
                        <a:t>No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effectLst/>
                          <a:latin typeface="Univers 57 Condensed" pitchFamily="50" charset="0"/>
                        </a:rPr>
                        <a:t>Dataset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effectLst/>
                          <a:latin typeface="Univers 57 Condensed" pitchFamily="50" charset="0"/>
                        </a:rPr>
                        <a:t>Temporal resolution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Univers 57 Condensed" pitchFamily="50" charset="0"/>
                        </a:rPr>
                        <a:t>Source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65497"/>
                  </a:ext>
                </a:extLst>
              </a:tr>
              <a:tr h="43283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Precipitation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daily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nivers 57 Condensed" pitchFamily="50" charset="0"/>
                        </a:rPr>
                        <a:t>Gridmet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303414"/>
                  </a:ext>
                </a:extLst>
              </a:tr>
              <a:tr h="46545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  <a:latin typeface="Univers 57 Condensed" pitchFamily="50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Univers 57 Condensed" pitchFamily="50" charset="0"/>
                          <a:ea typeface="+mn-ea"/>
                          <a:cs typeface="+mn-cs"/>
                        </a:rPr>
                        <a:t>air temperature</a:t>
                      </a: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Daily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nivers 57 Condensed" pitchFamily="50" charset="0"/>
                        </a:rPr>
                        <a:t>Gridmet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486252"/>
                  </a:ext>
                </a:extLst>
              </a:tr>
              <a:tr h="45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  <a:latin typeface="Univers 57 Condensed" pitchFamily="50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NDVI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Daily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nivers 57 Condensed" pitchFamily="50" charset="0"/>
                        </a:rPr>
                        <a:t>MODIS</a:t>
                      </a: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133429"/>
                  </a:ext>
                </a:extLst>
              </a:tr>
              <a:tr h="39596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Ref 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Daily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nivers 57 Condensed" pitchFamily="50" charset="0"/>
                        </a:rPr>
                        <a:t>Gridmet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338967"/>
                  </a:ext>
                </a:extLst>
              </a:tr>
              <a:tr h="39596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Soils: WHC, FC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Univers 57 Condensed" pitchFamily="50" charset="0"/>
                        </a:rPr>
                        <a:t>Static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nivers 57 Condensed" pitchFamily="50" charset="0"/>
                      </a:endParaRP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nivers 57 Condensed" pitchFamily="50" charset="0"/>
                        </a:rPr>
                        <a:t>gNATSGO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nivers 57 Condensed" pitchFamily="50" charset="0"/>
                        </a:rPr>
                        <a:t> (USDA)</a:t>
                      </a:r>
                    </a:p>
                  </a:txBody>
                  <a:tcPr marL="7144" marR="7144" marT="714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17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98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A55C35-BD6D-4A5D-8414-DA7C95A6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45125"/>
            <a:ext cx="11014435" cy="67182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Univers 67 Condensed" pitchFamily="50" charset="0"/>
              </a:rPr>
              <a:t>Water Balance Model - VegET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9B32D-6E3E-4FB5-B0F6-8248BF59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56" y="1121665"/>
            <a:ext cx="9932544" cy="53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F297-D21F-4C79-9670-87AD5B3A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45125"/>
            <a:ext cx="11014435" cy="67182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Univers 67 Condensed" pitchFamily="50" charset="0"/>
              </a:rPr>
              <a:t>VegET</a:t>
            </a:r>
            <a:r>
              <a:rPr lang="en-US" sz="3600" dirty="0">
                <a:latin typeface="Univers 67 Condensed" pitchFamily="50" charset="0"/>
              </a:rPr>
              <a:t> Model Inputs and Outputs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5DE915-D1ED-44A1-9380-669B9BBDE3C7}"/>
              </a:ext>
            </a:extLst>
          </p:cNvPr>
          <p:cNvSpPr/>
          <p:nvPr/>
        </p:nvSpPr>
        <p:spPr>
          <a:xfrm>
            <a:off x="10298731" y="2880524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Deep Drainage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3E2E8-A9A6-4B4C-89CC-28F0E751CC07}"/>
              </a:ext>
            </a:extLst>
          </p:cNvPr>
          <p:cNvSpPr/>
          <p:nvPr/>
        </p:nvSpPr>
        <p:spPr>
          <a:xfrm>
            <a:off x="891630" y="2165761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Precipitation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61BDEB-1BB5-4BE4-9B1A-800F677841A4}"/>
              </a:ext>
            </a:extLst>
          </p:cNvPr>
          <p:cNvGrpSpPr/>
          <p:nvPr/>
        </p:nvGrpSpPr>
        <p:grpSpPr>
          <a:xfrm>
            <a:off x="7840320" y="2546599"/>
            <a:ext cx="3424150" cy="3877040"/>
            <a:chOff x="5334932" y="1888228"/>
            <a:chExt cx="3424150" cy="387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20530F-3269-4C71-A88D-4850D5D4A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0419" y="4198827"/>
              <a:ext cx="882854" cy="12134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1DF253-4733-4C69-B924-7A483C49E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8129" y="2007114"/>
              <a:ext cx="950938" cy="13313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C9F629-AEF9-4695-BA26-E63AD9C27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196"/>
            <a:stretch/>
          </p:blipFill>
          <p:spPr>
            <a:xfrm>
              <a:off x="5359136" y="1888228"/>
              <a:ext cx="869096" cy="12331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03A8D0-4995-408B-91E6-1907DBAFB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932" y="3642846"/>
              <a:ext cx="837641" cy="11723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537ED5-DD3E-4A4C-86E0-1CC63154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7876" y="2301048"/>
              <a:ext cx="869096" cy="12134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69D06A-60AE-4E98-A908-6B8C1F86A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56786" y="2595279"/>
              <a:ext cx="953863" cy="14009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3969F0-C658-4205-9470-A03984363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5814" y="3785663"/>
              <a:ext cx="833268" cy="11924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33FA66-C17B-427B-A585-E36399BC1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37501" y="4508200"/>
              <a:ext cx="882854" cy="1257068"/>
            </a:xfrm>
            <a:prstGeom prst="rect">
              <a:avLst/>
            </a:prstGeom>
          </p:spPr>
        </p:pic>
      </p:grpSp>
      <p:pic>
        <p:nvPicPr>
          <p:cNvPr id="16" name="Graphic 15" descr="Chevron arrows">
            <a:extLst>
              <a:ext uri="{FF2B5EF4-FFF2-40B4-BE49-F238E27FC236}">
                <a16:creationId xmlns:a16="http://schemas.microsoft.com/office/drawing/2014/main" id="{8D699DBE-424C-4A1C-8FFA-4405670B15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74988">
            <a:off x="4769802" y="3328834"/>
            <a:ext cx="2474730" cy="1442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9A9DFB-AE77-492D-B6DE-5F1047738B5C}"/>
              </a:ext>
            </a:extLst>
          </p:cNvPr>
          <p:cNvSpPr txBox="1"/>
          <p:nvPr/>
        </p:nvSpPr>
        <p:spPr>
          <a:xfrm>
            <a:off x="8324939" y="1361198"/>
            <a:ext cx="1871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-128"/>
              </a:rPr>
              <a:t>OUTPUT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0AF2E-997E-452F-BCB5-D7A7346D8DFE}"/>
              </a:ext>
            </a:extLst>
          </p:cNvPr>
          <p:cNvSpPr txBox="1"/>
          <p:nvPr/>
        </p:nvSpPr>
        <p:spPr>
          <a:xfrm>
            <a:off x="2129334" y="136119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-128"/>
              </a:rPr>
              <a:t>INPUT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60616E-DAA0-4CF2-8744-AE5EBFB947A5}"/>
              </a:ext>
            </a:extLst>
          </p:cNvPr>
          <p:cNvSpPr/>
          <p:nvPr/>
        </p:nvSpPr>
        <p:spPr>
          <a:xfrm>
            <a:off x="7847886" y="222159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Rainfall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A7F736-65A1-4961-923D-F52416C50000}"/>
              </a:ext>
            </a:extLst>
          </p:cNvPr>
          <p:cNvSpPr/>
          <p:nvPr/>
        </p:nvSpPr>
        <p:spPr>
          <a:xfrm>
            <a:off x="8844274" y="4509260"/>
            <a:ext cx="582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E92815-81BC-4A9A-9279-2025F3431D24}"/>
              </a:ext>
            </a:extLst>
          </p:cNvPr>
          <p:cNvSpPr/>
          <p:nvPr/>
        </p:nvSpPr>
        <p:spPr>
          <a:xfrm>
            <a:off x="8957812" y="2305414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Surface Runoff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1DFEBA-C4F3-40B2-A4DE-143179A4AFBD}"/>
              </a:ext>
            </a:extLst>
          </p:cNvPr>
          <p:cNvSpPr/>
          <p:nvPr/>
        </p:nvSpPr>
        <p:spPr>
          <a:xfrm>
            <a:off x="2687041" y="5031541"/>
            <a:ext cx="582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ETo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E89BB2-EDEE-45CE-803A-55B1CF50ACAC}"/>
              </a:ext>
            </a:extLst>
          </p:cNvPr>
          <p:cNvSpPr/>
          <p:nvPr/>
        </p:nvSpPr>
        <p:spPr>
          <a:xfrm>
            <a:off x="7920261" y="3933570"/>
            <a:ext cx="621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ETc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E5F25-946E-4BDD-93CE-95FC1FC0D851}"/>
              </a:ext>
            </a:extLst>
          </p:cNvPr>
          <p:cNvSpPr/>
          <p:nvPr/>
        </p:nvSpPr>
        <p:spPr>
          <a:xfrm>
            <a:off x="9548596" y="4789883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NetET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282D4F-2712-4610-B730-9CFDF30205B5}"/>
              </a:ext>
            </a:extLst>
          </p:cNvPr>
          <p:cNvSpPr/>
          <p:nvPr/>
        </p:nvSpPr>
        <p:spPr>
          <a:xfrm>
            <a:off x="2279238" y="2361933"/>
            <a:ext cx="869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NDVI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7ADAC4-3676-4503-B037-A2C7DB2E3EEB}"/>
              </a:ext>
            </a:extLst>
          </p:cNvPr>
          <p:cNvSpPr/>
          <p:nvPr/>
        </p:nvSpPr>
        <p:spPr>
          <a:xfrm>
            <a:off x="3179244" y="2693263"/>
            <a:ext cx="1499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Temperature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5023304-BB09-43BE-A456-734419D14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96"/>
          <a:stretch/>
        </p:blipFill>
        <p:spPr>
          <a:xfrm>
            <a:off x="1255154" y="2610709"/>
            <a:ext cx="869096" cy="1233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61C29-9F25-451E-A215-4D36D5B3C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7443" y="2731265"/>
            <a:ext cx="900006" cy="12143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C4B509-78D9-4B03-89E1-49F02A62BE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6882" y="3083466"/>
            <a:ext cx="953863" cy="12651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26A95C-3B64-463A-B666-8A089B4454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7046" y="3458007"/>
            <a:ext cx="883784" cy="117899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2704E4-263F-42AA-87A9-DDA8A94301AE}"/>
              </a:ext>
            </a:extLst>
          </p:cNvPr>
          <p:cNvSpPr/>
          <p:nvPr/>
        </p:nvSpPr>
        <p:spPr>
          <a:xfrm>
            <a:off x="1210635" y="460324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Soil rasters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37E11E-CAE6-4AD4-8CBF-AB9C03093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5772" y="3817187"/>
            <a:ext cx="900006" cy="122157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B7B3117-3CF0-4BED-A247-0F80F98ED1BC}"/>
              </a:ext>
            </a:extLst>
          </p:cNvPr>
          <p:cNvSpPr/>
          <p:nvPr/>
        </p:nvSpPr>
        <p:spPr>
          <a:xfrm>
            <a:off x="8691189" y="2647553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SWE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EDDA5E-BF17-489D-8A70-488711CC218E}"/>
              </a:ext>
            </a:extLst>
          </p:cNvPr>
          <p:cNvSpPr/>
          <p:nvPr/>
        </p:nvSpPr>
        <p:spPr>
          <a:xfrm>
            <a:off x="10365269" y="5636439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Soil Moisture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7FD49F-58E0-4D9E-B3ED-883AA5848E4B}"/>
              </a:ext>
            </a:extLst>
          </p:cNvPr>
          <p:cNvSpPr txBox="1"/>
          <p:nvPr/>
        </p:nvSpPr>
        <p:spPr>
          <a:xfrm>
            <a:off x="379278" y="5581767"/>
            <a:ext cx="452684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Precipitation: CHIRPS</a:t>
            </a:r>
          </a:p>
          <a:p>
            <a:r>
              <a:rPr lang="en-US" dirty="0"/>
              <a:t>NDVI: MODIS NDVI, median for 2003-2017</a:t>
            </a:r>
          </a:p>
          <a:p>
            <a:r>
              <a:rPr lang="en-US" dirty="0"/>
              <a:t>Soil Rasters: ISRIC </a:t>
            </a:r>
            <a:r>
              <a:rPr lang="en-US" dirty="0" err="1"/>
              <a:t>SoilGrids</a:t>
            </a:r>
            <a:endParaRPr lang="en-US" dirty="0"/>
          </a:p>
          <a:p>
            <a:r>
              <a:rPr lang="en-US" dirty="0" err="1"/>
              <a:t>ETo</a:t>
            </a:r>
            <a:r>
              <a:rPr lang="en-US" dirty="0"/>
              <a:t>: Hobbins </a:t>
            </a:r>
            <a:r>
              <a:rPr lang="en-US" dirty="0" err="1"/>
              <a:t>ETo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0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34A75C-DB2D-4413-8B80-F6E40ADE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33" y="2541986"/>
            <a:ext cx="7791450" cy="2286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F6D21-856C-4F1E-A97B-138F9094B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346" y="398861"/>
            <a:ext cx="77819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CDA89-9B76-4A8D-BEE4-8C8143BB7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771" y="4786323"/>
            <a:ext cx="7810500" cy="20716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E2FA3D8-66B2-4EB2-8945-3045BD8ECED9}"/>
              </a:ext>
            </a:extLst>
          </p:cNvPr>
          <p:cNvSpPr txBox="1">
            <a:spLocks/>
          </p:cNvSpPr>
          <p:nvPr/>
        </p:nvSpPr>
        <p:spPr>
          <a:xfrm>
            <a:off x="389033" y="507330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Univers 67 Condensed" pitchFamily="50" charset="0"/>
              </a:rPr>
              <a:t>VegET model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 view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Minnesota </a:t>
            </a:r>
          </a:p>
        </p:txBody>
      </p:sp>
    </p:spTree>
    <p:extLst>
      <p:ext uri="{BB962C8B-B14F-4D97-AF65-F5344CB8AC3E}">
        <p14:creationId xmlns:p14="http://schemas.microsoft.com/office/powerpoint/2010/main" val="77064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hevron arrows">
            <a:extLst>
              <a:ext uri="{FF2B5EF4-FFF2-40B4-BE49-F238E27FC236}">
                <a16:creationId xmlns:a16="http://schemas.microsoft.com/office/drawing/2014/main" id="{EE4AC3FC-D03D-4B3F-9459-150527F8A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31410">
            <a:off x="4911631" y="3257624"/>
            <a:ext cx="1658373" cy="1442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01B135-242C-4FDA-BABE-C9686D9BA508}"/>
              </a:ext>
            </a:extLst>
          </p:cNvPr>
          <p:cNvSpPr txBox="1"/>
          <p:nvPr/>
        </p:nvSpPr>
        <p:spPr>
          <a:xfrm>
            <a:off x="7483698" y="67653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6F05B-90FD-4AF6-B98F-D08F7DA2A1A7}"/>
              </a:ext>
            </a:extLst>
          </p:cNvPr>
          <p:cNvSpPr txBox="1"/>
          <p:nvPr/>
        </p:nvSpPr>
        <p:spPr>
          <a:xfrm>
            <a:off x="2461747" y="727583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9342C9-BC29-4F57-94C7-0A8B2895BC78}"/>
              </a:ext>
            </a:extLst>
          </p:cNvPr>
          <p:cNvSpPr/>
          <p:nvPr/>
        </p:nvSpPr>
        <p:spPr>
          <a:xfrm>
            <a:off x="6828230" y="1518223"/>
            <a:ext cx="876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Rainfall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6A8DD8-BB27-4399-BF66-E4F2EE39F95F}"/>
              </a:ext>
            </a:extLst>
          </p:cNvPr>
          <p:cNvSpPr/>
          <p:nvPr/>
        </p:nvSpPr>
        <p:spPr>
          <a:xfrm>
            <a:off x="7832136" y="3851249"/>
            <a:ext cx="501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8E281-13BD-4DF1-AF73-901F9B14E8B1}"/>
              </a:ext>
            </a:extLst>
          </p:cNvPr>
          <p:cNvSpPr/>
          <p:nvPr/>
        </p:nvSpPr>
        <p:spPr>
          <a:xfrm>
            <a:off x="8213734" y="1606650"/>
            <a:ext cx="161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Surface Runoff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1FB4A6-4A4D-4B3C-9B2B-2EC227389527}"/>
              </a:ext>
            </a:extLst>
          </p:cNvPr>
          <p:cNvSpPr/>
          <p:nvPr/>
        </p:nvSpPr>
        <p:spPr>
          <a:xfrm>
            <a:off x="9323172" y="2007262"/>
            <a:ext cx="1344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Deep Drainage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7B0B8F-EAA7-4B28-BAFE-D31113F65858}"/>
              </a:ext>
            </a:extLst>
          </p:cNvPr>
          <p:cNvSpPr/>
          <p:nvPr/>
        </p:nvSpPr>
        <p:spPr>
          <a:xfrm>
            <a:off x="3485045" y="4299661"/>
            <a:ext cx="51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ETo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581A45-749E-4702-B1A4-801ACC867492}"/>
              </a:ext>
            </a:extLst>
          </p:cNvPr>
          <p:cNvSpPr/>
          <p:nvPr/>
        </p:nvSpPr>
        <p:spPr>
          <a:xfrm>
            <a:off x="6946720" y="3282917"/>
            <a:ext cx="625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B405AA-F7A0-45DD-9252-A66AE6CF7FDA}"/>
              </a:ext>
            </a:extLst>
          </p:cNvPr>
          <p:cNvSpPr/>
          <p:nvPr/>
        </p:nvSpPr>
        <p:spPr>
          <a:xfrm>
            <a:off x="8513686" y="4103472"/>
            <a:ext cx="749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NetET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6AA5BB-05D0-43D7-AD9C-FC0E3AE905C7}"/>
              </a:ext>
            </a:extLst>
          </p:cNvPr>
          <p:cNvSpPr/>
          <p:nvPr/>
        </p:nvSpPr>
        <p:spPr>
          <a:xfrm>
            <a:off x="3087550" y="1844399"/>
            <a:ext cx="1193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NDVI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D32B00-2109-41E0-AEC9-0B5EA43E3B8E}"/>
              </a:ext>
            </a:extLst>
          </p:cNvPr>
          <p:cNvSpPr/>
          <p:nvPr/>
        </p:nvSpPr>
        <p:spPr>
          <a:xfrm>
            <a:off x="1855642" y="1557982"/>
            <a:ext cx="1377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Precipitation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983C37-49E1-40D7-BDF8-59267336C4C3}"/>
              </a:ext>
            </a:extLst>
          </p:cNvPr>
          <p:cNvSpPr/>
          <p:nvPr/>
        </p:nvSpPr>
        <p:spPr>
          <a:xfrm>
            <a:off x="3905197" y="2053036"/>
            <a:ext cx="1668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Temperature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86D76B-9B3C-4935-9B63-BF842D59AC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96"/>
          <a:stretch/>
        </p:blipFill>
        <p:spPr>
          <a:xfrm>
            <a:off x="1978876" y="1928396"/>
            <a:ext cx="869096" cy="12331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0EAA33-FB38-4755-86FB-45C9EDECF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781" y="2146105"/>
            <a:ext cx="900006" cy="12143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C26B65-6BC7-4658-B002-E2D25A460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605" y="2401153"/>
            <a:ext cx="953863" cy="12651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21F50F-1DAF-4EF2-8171-9CF81B25B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768" y="2775693"/>
            <a:ext cx="883784" cy="117899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BB70BF8-BFFF-414F-8365-1A19490B0B89}"/>
              </a:ext>
            </a:extLst>
          </p:cNvPr>
          <p:cNvSpPr/>
          <p:nvPr/>
        </p:nvSpPr>
        <p:spPr>
          <a:xfrm>
            <a:off x="1863195" y="3918806"/>
            <a:ext cx="1200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Soil rasters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989ED39-F9C4-449D-816B-F996D06CF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494" y="3134874"/>
            <a:ext cx="900006" cy="12215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A6B843-3523-4DC0-82E1-CEDC7CEFA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523" y="4182186"/>
            <a:ext cx="882854" cy="12134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1E2840-CF4C-4787-9B7D-8991277C7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2233" y="1990473"/>
            <a:ext cx="950938" cy="13313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D58715-44DB-424A-8CD8-7D1B602A5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96"/>
          <a:stretch/>
        </p:blipFill>
        <p:spPr>
          <a:xfrm>
            <a:off x="6913240" y="1871587"/>
            <a:ext cx="869096" cy="12331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FA7E1C-EB51-478D-A8E7-5981E1298A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9037" y="3626205"/>
            <a:ext cx="837641" cy="11723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05B02F-922B-4EDB-93BD-98928EBB5B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1980" y="2284407"/>
            <a:ext cx="869096" cy="121345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B3F4444-7231-4ACA-AB6F-137B2ED97CE6}"/>
              </a:ext>
            </a:extLst>
          </p:cNvPr>
          <p:cNvSpPr/>
          <p:nvPr/>
        </p:nvSpPr>
        <p:spPr>
          <a:xfrm>
            <a:off x="7718290" y="1971255"/>
            <a:ext cx="60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SWE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130FCFE-9E6F-4918-8F1C-89F2D49C7A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0891" y="2578638"/>
            <a:ext cx="953863" cy="14009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D76D478-974B-4CB0-BD04-343BF8333147}"/>
              </a:ext>
            </a:extLst>
          </p:cNvPr>
          <p:cNvSpPr/>
          <p:nvPr/>
        </p:nvSpPr>
        <p:spPr>
          <a:xfrm>
            <a:off x="9374459" y="4961425"/>
            <a:ext cx="1187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Soil Moisture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AA81DC-0419-47AB-AAD7-DF94B9D99B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9918" y="3769022"/>
            <a:ext cx="833268" cy="11924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AED4B1-CD3D-4320-A0DF-88702766F1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1605" y="4491558"/>
            <a:ext cx="882854" cy="12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2107CD-F77F-498D-8271-321A5B1E6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986" y="823318"/>
            <a:ext cx="5040555" cy="4851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AB2AF0-4CA7-4891-9A83-180ED2DE0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707" y="3429001"/>
            <a:ext cx="2331798" cy="1850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3ECF4-24EC-4A86-8270-E9AE04587FE7}"/>
              </a:ext>
            </a:extLst>
          </p:cNvPr>
          <p:cNvSpPr txBox="1"/>
          <p:nvPr/>
        </p:nvSpPr>
        <p:spPr>
          <a:xfrm>
            <a:off x="1226911" y="2725787"/>
            <a:ext cx="2981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dirty="0">
                <a:solidFill>
                  <a:srgbClr val="FFFF00"/>
                </a:solidFill>
              </a:rPr>
              <a:t>Cropland site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D4AD2-3309-4ECD-9F21-0656BE9D1C31}"/>
              </a:ext>
            </a:extLst>
          </p:cNvPr>
          <p:cNvSpPr txBox="1"/>
          <p:nvPr/>
        </p:nvSpPr>
        <p:spPr>
          <a:xfrm>
            <a:off x="1750603" y="95399"/>
            <a:ext cx="8493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VegET</a:t>
            </a:r>
            <a:r>
              <a:rPr lang="en-US" sz="2800" b="1" dirty="0">
                <a:solidFill>
                  <a:srgbClr val="FFFF00"/>
                </a:solidFill>
              </a:rPr>
              <a:t> Simulation Examples over Croplands..…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D06571-D80D-405F-BF2B-814A1E762C69}"/>
              </a:ext>
            </a:extLst>
          </p:cNvPr>
          <p:cNvCxnSpPr/>
          <p:nvPr/>
        </p:nvCxnSpPr>
        <p:spPr bwMode="auto">
          <a:xfrm flipH="1" flipV="1">
            <a:off x="3042606" y="4354115"/>
            <a:ext cx="3917688" cy="3065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E70636-713A-4732-AA88-7797C9178A89}"/>
              </a:ext>
            </a:extLst>
          </p:cNvPr>
          <p:cNvCxnSpPr/>
          <p:nvPr/>
        </p:nvCxnSpPr>
        <p:spPr bwMode="auto">
          <a:xfrm>
            <a:off x="5686424" y="2131385"/>
            <a:ext cx="1419318" cy="24970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550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11547</TotalTime>
  <Words>614</Words>
  <Application>Microsoft Office PowerPoint</Application>
  <PresentationFormat>Widescreen</PresentationFormat>
  <Paragraphs>149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Times New Roman</vt:lpstr>
      <vt:lpstr>Univers 57 Condensed</vt:lpstr>
      <vt:lpstr>Univers 67 Condensed</vt:lpstr>
      <vt:lpstr>Office Theme</vt:lpstr>
      <vt:lpstr>Slide</vt:lpstr>
      <vt:lpstr>VegET model overview</vt:lpstr>
      <vt:lpstr>VegET model</vt:lpstr>
      <vt:lpstr>PowerPoint Presentation</vt:lpstr>
      <vt:lpstr>VegET: Input datasets</vt:lpstr>
      <vt:lpstr>Water Balance Model - VegET</vt:lpstr>
      <vt:lpstr>VegET Model Inputs and Outputs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Irrigation Requirements Net ET = ETc – ETa</vt:lpstr>
      <vt:lpstr>PowerPoint Presentation</vt:lpstr>
      <vt:lpstr>Net ET = ETc – ETa</vt:lpstr>
      <vt:lpstr>The Greater Horn of Africa Water Balance</vt:lpstr>
      <vt:lpstr>Runoff</vt:lpstr>
      <vt:lpstr>Runoff coefficient (%)</vt:lpstr>
      <vt:lpstr>ET coefficient (%)  ET/ppt</vt:lpstr>
      <vt:lpstr>Landscape WRSI</vt:lpstr>
      <vt:lpstr>PowerPoint Presentation</vt:lpstr>
      <vt:lpstr>WRSI calculation</vt:lpstr>
      <vt:lpstr>PowerPoint Presentation</vt:lpstr>
      <vt:lpstr>PowerPoint Presentation</vt:lpstr>
      <vt:lpstr>PowerPoint Presentation</vt:lpstr>
      <vt:lpstr>Summary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Landscape VegET</dc:title>
  <dc:creator>Kagone, Stefanie (Contractor)</dc:creator>
  <cp:lastModifiedBy>Kagone, Stefanie (Contractor)</cp:lastModifiedBy>
  <cp:revision>71</cp:revision>
  <dcterms:created xsi:type="dcterms:W3CDTF">2022-03-21T14:05:04Z</dcterms:created>
  <dcterms:modified xsi:type="dcterms:W3CDTF">2022-04-21T14:55:48Z</dcterms:modified>
</cp:coreProperties>
</file>