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9"/>
  </p:sldMasterIdLst>
  <p:sldIdLst>
    <p:sldId id="256" r:id="rId70"/>
    <p:sldId id="257" r:id="rId71"/>
    <p:sldId id="258" r:id="rId72"/>
    <p:sldId id="259" r:id="rId73"/>
    <p:sldId id="260" r:id="rId74"/>
    <p:sldId id="261" r:id="rId75"/>
    <p:sldId id="262" r:id="rId76"/>
    <p:sldId id="263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7932"/>
    <a:srgbClr val="7ABC32"/>
    <a:srgbClr val="0072C8"/>
    <a:srgbClr val="008000"/>
    <a:srgbClr val="E78B03"/>
    <a:srgbClr val="F5E14D"/>
    <a:srgbClr val="BF2323"/>
    <a:srgbClr val="40AA89"/>
    <a:srgbClr val="8C5E38"/>
    <a:srgbClr val="D5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37" autoAdjust="0"/>
    <p:restoredTop sz="94660"/>
  </p:normalViewPr>
  <p:slideViewPr>
    <p:cSldViewPr>
      <p:cViewPr varScale="1">
        <p:scale>
          <a:sx n="115" d="100"/>
          <a:sy n="11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76" Type="http://schemas.openxmlformats.org/officeDocument/2006/relationships/slide" Target="slides/slide7.xml"/><Relationship Id="rId7" Type="http://schemas.openxmlformats.org/officeDocument/2006/relationships/customXml" Target="../customXml/item7.xml"/><Relationship Id="rId71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slide" Target="slides/slide5.xml"/><Relationship Id="rId79" Type="http://schemas.openxmlformats.org/officeDocument/2006/relationships/viewProps" Target="viewProps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4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slideMaster" Target="slideMasters/slideMaster1.xml"/><Relationship Id="rId77" Type="http://schemas.openxmlformats.org/officeDocument/2006/relationships/slide" Target="slides/slide8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3.xml"/><Relationship Id="rId80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" Target="slides/slide1.xml"/><Relationship Id="rId75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3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89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1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5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63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2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62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17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8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8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1CD29-02C5-46FA-8EE5-64DC483C33BD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B0E7B-8A5D-457E-913A-151C62FED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3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18" Type="http://schemas.openxmlformats.org/officeDocument/2006/relationships/image" Target="../media/image4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17" Type="http://schemas.openxmlformats.org/officeDocument/2006/relationships/image" Target="../media/image48.jpeg"/><Relationship Id="rId2" Type="http://schemas.openxmlformats.org/officeDocument/2006/relationships/image" Target="../media/image33.jpeg"/><Relationship Id="rId16" Type="http://schemas.openxmlformats.org/officeDocument/2006/relationships/image" Target="../media/image47.jpeg"/><Relationship Id="rId20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19" Type="http://schemas.openxmlformats.org/officeDocument/2006/relationships/image" Target="../media/image50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63.jpeg"/><Relationship Id="rId18" Type="http://schemas.openxmlformats.org/officeDocument/2006/relationships/image" Target="../media/image68.jpeg"/><Relationship Id="rId3" Type="http://schemas.openxmlformats.org/officeDocument/2006/relationships/image" Target="../media/image53.jpeg"/><Relationship Id="rId21" Type="http://schemas.openxmlformats.org/officeDocument/2006/relationships/image" Target="../media/image71.jpe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17" Type="http://schemas.openxmlformats.org/officeDocument/2006/relationships/image" Target="../media/image67.jpeg"/><Relationship Id="rId2" Type="http://schemas.openxmlformats.org/officeDocument/2006/relationships/image" Target="../media/image52.jpeg"/><Relationship Id="rId16" Type="http://schemas.openxmlformats.org/officeDocument/2006/relationships/image" Target="../media/image66.jpeg"/><Relationship Id="rId20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5" Type="http://schemas.openxmlformats.org/officeDocument/2006/relationships/image" Target="../media/image65.jpeg"/><Relationship Id="rId10" Type="http://schemas.openxmlformats.org/officeDocument/2006/relationships/image" Target="../media/image60.jpeg"/><Relationship Id="rId19" Type="http://schemas.openxmlformats.org/officeDocument/2006/relationships/image" Target="../media/image69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Relationship Id="rId14" Type="http://schemas.openxmlformats.org/officeDocument/2006/relationships/image" Target="../media/image64.jpeg"/><Relationship Id="rId22" Type="http://schemas.openxmlformats.org/officeDocument/2006/relationships/image" Target="../media/image7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13" Type="http://schemas.openxmlformats.org/officeDocument/2006/relationships/image" Target="../media/image84.jpeg"/><Relationship Id="rId18" Type="http://schemas.openxmlformats.org/officeDocument/2006/relationships/image" Target="../media/image89.jpeg"/><Relationship Id="rId3" Type="http://schemas.openxmlformats.org/officeDocument/2006/relationships/image" Target="../media/image74.png"/><Relationship Id="rId7" Type="http://schemas.openxmlformats.org/officeDocument/2006/relationships/image" Target="../media/image78.jpeg"/><Relationship Id="rId12" Type="http://schemas.openxmlformats.org/officeDocument/2006/relationships/image" Target="../media/image83.jpeg"/><Relationship Id="rId17" Type="http://schemas.openxmlformats.org/officeDocument/2006/relationships/image" Target="../media/image88.jpeg"/><Relationship Id="rId2" Type="http://schemas.openxmlformats.org/officeDocument/2006/relationships/image" Target="../media/image73.jpeg"/><Relationship Id="rId16" Type="http://schemas.openxmlformats.org/officeDocument/2006/relationships/image" Target="../media/image87.jpeg"/><Relationship Id="rId20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11" Type="http://schemas.openxmlformats.org/officeDocument/2006/relationships/image" Target="../media/image82.jpeg"/><Relationship Id="rId5" Type="http://schemas.openxmlformats.org/officeDocument/2006/relationships/image" Target="../media/image76.jpeg"/><Relationship Id="rId15" Type="http://schemas.openxmlformats.org/officeDocument/2006/relationships/image" Target="../media/image86.jpeg"/><Relationship Id="rId10" Type="http://schemas.openxmlformats.org/officeDocument/2006/relationships/image" Target="../media/image81.jpeg"/><Relationship Id="rId19" Type="http://schemas.openxmlformats.org/officeDocument/2006/relationships/image" Target="../media/image90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Relationship Id="rId14" Type="http://schemas.openxmlformats.org/officeDocument/2006/relationships/image" Target="../media/image8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13" Type="http://schemas.openxmlformats.org/officeDocument/2006/relationships/image" Target="../media/image103.png"/><Relationship Id="rId18" Type="http://schemas.openxmlformats.org/officeDocument/2006/relationships/image" Target="../media/image108.jpeg"/><Relationship Id="rId3" Type="http://schemas.openxmlformats.org/officeDocument/2006/relationships/image" Target="../media/image93.jpeg"/><Relationship Id="rId21" Type="http://schemas.openxmlformats.org/officeDocument/2006/relationships/image" Target="../media/image111.jpeg"/><Relationship Id="rId7" Type="http://schemas.openxmlformats.org/officeDocument/2006/relationships/image" Target="../media/image97.jpeg"/><Relationship Id="rId12" Type="http://schemas.openxmlformats.org/officeDocument/2006/relationships/image" Target="../media/image102.png"/><Relationship Id="rId17" Type="http://schemas.openxmlformats.org/officeDocument/2006/relationships/image" Target="../media/image107.jpeg"/><Relationship Id="rId2" Type="http://schemas.openxmlformats.org/officeDocument/2006/relationships/image" Target="../media/image92.jpeg"/><Relationship Id="rId16" Type="http://schemas.openxmlformats.org/officeDocument/2006/relationships/image" Target="../media/image106.jpeg"/><Relationship Id="rId20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jpeg"/><Relationship Id="rId11" Type="http://schemas.openxmlformats.org/officeDocument/2006/relationships/image" Target="../media/image101.png"/><Relationship Id="rId5" Type="http://schemas.openxmlformats.org/officeDocument/2006/relationships/image" Target="../media/image95.jpeg"/><Relationship Id="rId15" Type="http://schemas.openxmlformats.org/officeDocument/2006/relationships/image" Target="../media/image105.jpeg"/><Relationship Id="rId23" Type="http://schemas.openxmlformats.org/officeDocument/2006/relationships/image" Target="../media/image113.jpeg"/><Relationship Id="rId10" Type="http://schemas.openxmlformats.org/officeDocument/2006/relationships/image" Target="../media/image100.jpeg"/><Relationship Id="rId19" Type="http://schemas.openxmlformats.org/officeDocument/2006/relationships/image" Target="../media/image109.jpeg"/><Relationship Id="rId4" Type="http://schemas.openxmlformats.org/officeDocument/2006/relationships/image" Target="../media/image94.jpeg"/><Relationship Id="rId9" Type="http://schemas.openxmlformats.org/officeDocument/2006/relationships/image" Target="../media/image99.jpeg"/><Relationship Id="rId14" Type="http://schemas.openxmlformats.org/officeDocument/2006/relationships/image" Target="../media/image104.jpeg"/><Relationship Id="rId22" Type="http://schemas.openxmlformats.org/officeDocument/2006/relationships/image" Target="../media/image1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ac\Temp Files\earth-engine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7896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ac\Temp Files\watersmart-graphic-1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73" y="409440"/>
            <a:ext cx="1524000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Mac\Temp Files\logo ideas\screenca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8600"/>
            <a:ext cx="2001837" cy="130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Mac\Temp Files\logo ideas\watercyc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5170"/>
            <a:ext cx="1219200" cy="11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Mac\Temp Files\logo ideas\nevada usg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115718" y="2034202"/>
            <a:ext cx="3389312" cy="65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Mac\Temp Files\logo ideas\nas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3790950"/>
            <a:ext cx="80962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Mac\Temp Files\logo ideas\usg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5329238"/>
            <a:ext cx="136207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Mac\Temp Files\logo ideas\dri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6" y="4148137"/>
            <a:ext cx="105727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Mac\Temp Files\logo ideas\hydroscience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81249"/>
            <a:ext cx="2133600" cy="80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Mac\Temp Files\logo ideas\hydr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869" y="3352800"/>
            <a:ext cx="1217697" cy="103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Mac\Temp Files\logo ideas\scienceed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931" y="3401176"/>
            <a:ext cx="1404937" cy="10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D:\Mac\Temp Files\logo ideas\esso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397" y="5029200"/>
            <a:ext cx="1751888" cy="78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:\Mac\Temp Files\logo ideas\ourgreenearth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54" y="1142026"/>
            <a:ext cx="1971546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D:\Mac\Temp Files\logo ideas\nps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362199"/>
            <a:ext cx="981075" cy="129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D:\Mac\Temp Files\logo ideas\eswn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1" y="4974195"/>
            <a:ext cx="1217908" cy="121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D:\Mac\Temp Files\logo ideas\bsu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73" y="4033719"/>
            <a:ext cx="987364" cy="80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D:\Mac\Temp Files\logo ideas\globesat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40" y="5174770"/>
            <a:ext cx="1676335" cy="124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D:\Mac\Temp Files\logo ideas\chinese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062" y="3104826"/>
            <a:ext cx="1239869" cy="49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1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ac\Temp Files\logo ideas\chines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5275"/>
            <a:ext cx="5238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Mac\Temp Files\logo ideas\timestw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295275"/>
            <a:ext cx="2666999" cy="112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Mac\Temp Files\logo ideas\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399"/>
            <a:ext cx="1981200" cy="70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Mac\Temp Files\logo ideas\osge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631" y="1618065"/>
            <a:ext cx="2547937" cy="108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Mac\Temp Files\logo ideas\cartod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36096"/>
            <a:ext cx="3048000" cy="87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Mac\Temp Files\logo ideas\cartodb-blac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086" y="1485421"/>
            <a:ext cx="2589211" cy="154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Mac\Temp Files\logo ideas\greengloba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00400"/>
            <a:ext cx="2700234" cy="145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Mac\Temp Files\logo ideas\gogreen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04" y="2988535"/>
            <a:ext cx="1600947" cy="11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Mac\Temp Files\logo ideas\leavesofwate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995361"/>
            <a:ext cx="1050605" cy="110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D:\Mac\Temp Files\logo ideas\textspace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7" y="2975269"/>
            <a:ext cx="13049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:\Mac\Temp Files\logo ideas\sdwd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04" y="4572000"/>
            <a:ext cx="153352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D:\Mac\Temp Files\logo ideas\cvwd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003346"/>
            <a:ext cx="1979612" cy="71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D:\Mac\Temp Files\logo ideas\centerpivot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7" y="4968792"/>
            <a:ext cx="2620962" cy="84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D:\Mac\Temp Files\logo ideas\greencir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6138"/>
            <a:ext cx="1125537" cy="106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ac\Temp Files\logo ideas\cropcirc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2" y="381000"/>
            <a:ext cx="3373492" cy="121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ac\Temp Files\logo ideas\uf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064" y="416686"/>
            <a:ext cx="2981922" cy="122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Mac\Temp Files\logo ideas\mapeng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23853"/>
            <a:ext cx="1046232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Mac\Temp Files\logo ideas\pi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2" y="1981200"/>
            <a:ext cx="1185863" cy="137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Mac\Temp Files\logo ideas\poweredbyssebo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75" y="1954213"/>
            <a:ext cx="144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Mac\Temp Files\logo ideas\shapedlikeasa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81200"/>
            <a:ext cx="1127496" cy="118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:\Mac\Temp Files\logo ideas\mtmg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2173926"/>
            <a:ext cx="1260475" cy="98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D:\Mac\Temp Files\logo ideas\millionbuck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2" y="3657600"/>
            <a:ext cx="133350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D:\Mac\Temp Files\logo ideas\boxpixels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889" y="3886200"/>
            <a:ext cx="12573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D:\Mac\Temp Files\logo ideas\d4w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52862"/>
            <a:ext cx="144780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D:\Mac\Temp Files\logo ideas\fewsnet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88" y="3798433"/>
            <a:ext cx="163830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D:\Mac\Temp Files\logo ideas\inra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174" y="2128691"/>
            <a:ext cx="2313627" cy="98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D:\Mac\Temp Files\logo ideas\waterless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634" y="3564731"/>
            <a:ext cx="1315732" cy="14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D:\Mac\Temp Files\logo ideas\swirls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5" y="5410200"/>
            <a:ext cx="1046234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D:\Mac\Temp Files\logo ideas\agu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324" y="5638800"/>
            <a:ext cx="1820484" cy="67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D:\Mac\Temp Files\logo ideas\globalwater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145" y="5468640"/>
            <a:ext cx="1130301" cy="94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D:\Mac\Temp Files\logo ideas\gis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422" y="5386090"/>
            <a:ext cx="811155" cy="110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D:\Mac\Temp Files\logo ideas\gisexpert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13" y="5351922"/>
            <a:ext cx="81915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D:\Mac\Temp Files\logo ideas\mngis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156" y="5468640"/>
            <a:ext cx="1091302" cy="104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34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Mac\Temp Files\logo ideas\es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1312"/>
            <a:ext cx="1520825" cy="6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Mac\Temp Files\logo ideas\gisclou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266806"/>
            <a:ext cx="1368425" cy="96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Mac\Temp Files\logo ideas\nwmapp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686" y="241312"/>
            <a:ext cx="195262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Mac\Temp Files\logo ideas\naturecon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85" y="2514600"/>
            <a:ext cx="1389651" cy="129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Mac\Temp Files\logo ideas\gna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48" y="1225324"/>
            <a:ext cx="9715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:\Mac\Temp Files\logo ideas\natec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0"/>
            <a:ext cx="1981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D:\Mac\Temp Files\logo ideas\kipp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1312"/>
            <a:ext cx="11811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D:\Mac\Temp Files\logo ideas\nat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686" y="2604293"/>
            <a:ext cx="113347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D:\Mac\Temp Files\logo ideas\evotweet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936" y="4433887"/>
            <a:ext cx="10382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D:\Mac\Temp Files\logo ideas\agroleaf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111" y="1714500"/>
            <a:ext cx="9144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D:\Mac\Temp Files\logo ideas\natur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111" y="3020449"/>
            <a:ext cx="1006475" cy="157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D:\Mac\Temp Files\logo ideas\mtnsun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111" y="5078186"/>
            <a:ext cx="1530192" cy="143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D:\Mac\Temp Files\logo ideas\3d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3581400"/>
            <a:ext cx="8763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D:\Mac\Temp Files\logo ideas\naturelog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1796824"/>
            <a:ext cx="1226382" cy="120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 descr="D:\Mac\Temp Files\logo ideas\capenat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1000"/>
            <a:ext cx="27241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D:\Mac\Temp Files\logo ideas\bnat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2" y="1427274"/>
            <a:ext cx="11144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 descr="D:\Mac\Temp Files\logo ideas\natphoto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550" y="2975213"/>
            <a:ext cx="1492250" cy="113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D:\Mac\Temp Files\logo ideas\circular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034869"/>
            <a:ext cx="96202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7" name="Picture 21" descr="D:\Mac\Temp Files\logo ideas\leaf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883389"/>
            <a:ext cx="773112" cy="12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D:\Mac\Temp Files\logo ideas\mtnstream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043" y="4433887"/>
            <a:ext cx="1114425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9" name="Picture 23" descr="D:\Mac\Temp Files\logo ideas\peach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11" y="5385706"/>
            <a:ext cx="942975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38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ac\Temp Files\logo ideas\cod_b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35463" cy="7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Mac\Temp Files\earth-engine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31" y="1198418"/>
            <a:ext cx="417512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ac\Temp Files\logo ideas\treege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990600" cy="114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Mac\Temp Files\logo ideas\csi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729" y="1796942"/>
            <a:ext cx="879357" cy="85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Mac\Temp Files\logo ideas\se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4064"/>
            <a:ext cx="1219200" cy="52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Mac\Temp Files\logo ideas\seb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1364176"/>
            <a:ext cx="8001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Mac\Temp Files\logo ideas\fres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2424"/>
            <a:ext cx="2286000" cy="75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Mac\Temp Files\logo ideas\lightning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673" y="1657573"/>
            <a:ext cx="1143319" cy="113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Mac\Temp Files\logo ideas\watersun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079" y="1715283"/>
            <a:ext cx="1017048" cy="90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Mac\Temp Files\logo ideas\esp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270597"/>
            <a:ext cx="1638299" cy="111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Mac\Temp Files\logo ideas\etleaf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743" y="3429000"/>
            <a:ext cx="1624013" cy="136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Mac\Temp Files\logo ideas\watercheck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210" y="3429000"/>
            <a:ext cx="2239393" cy="107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D:\Mac\Temp Files\logo ideas\eleaf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557892"/>
            <a:ext cx="2057400" cy="81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:\Mac\Temp Files\logo ideas\rescoop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2" y="5175282"/>
            <a:ext cx="2652864" cy="91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D:\Mac\Temp Files\logo ideas\repo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06" y="4785314"/>
            <a:ext cx="24384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D:\Mac\Temp Files\logo ideas\nasf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46258"/>
            <a:ext cx="989013" cy="81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D:\Mac\Temp Files\logo ideas\tankutil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465" y="5976158"/>
            <a:ext cx="2388269" cy="69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D:\Mac\Temp Files\logo ideas\theU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493" y="5440766"/>
            <a:ext cx="1380120" cy="107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D:\Mac\Temp Files\logo ideas\enersq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9" y="1587339"/>
            <a:ext cx="1488804" cy="113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73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ac\Temp Files\logo ideas\lifebala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97" y="718104"/>
            <a:ext cx="2247901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Mac\Temp Files\logo ideas\pb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3" y="1524000"/>
            <a:ext cx="140017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Mac\Temp Files\logo ideas\bh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783" y="1536017"/>
            <a:ext cx="1517471" cy="158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Mac\Temp Files\logo ideas\bi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24" y="5697252"/>
            <a:ext cx="2823933" cy="105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Mac\Temp Files\logo ideas\balan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89" y="2861900"/>
            <a:ext cx="923040" cy="89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Mac\Temp Files\logo ideas\bh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992" y="4291975"/>
            <a:ext cx="942285" cy="121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Mac\Temp Files\logo ideas\ecotec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404" y="804862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Mac\Temp Files\logo ideas\greenplant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260" y="5556956"/>
            <a:ext cx="1071752" cy="109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Mac\Temp Files\logo ideas\solid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465" y="4849812"/>
            <a:ext cx="219075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Documents and Settings\dspencer\Desktop\LDCM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66" b="10730"/>
          <a:stretch>
            <a:fillRect/>
          </a:stretch>
        </p:blipFill>
        <p:spPr bwMode="auto">
          <a:xfrm rot="1164438">
            <a:off x="7372447" y="873686"/>
            <a:ext cx="1219200" cy="759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rved Down Arrow 3"/>
          <p:cNvSpPr>
            <a:spLocks noChangeArrowheads="1"/>
          </p:cNvSpPr>
          <p:nvPr/>
        </p:nvSpPr>
        <p:spPr bwMode="auto">
          <a:xfrm rot="-2533756">
            <a:off x="6629760" y="601877"/>
            <a:ext cx="2212483" cy="986605"/>
          </a:xfrm>
          <a:prstGeom prst="curvedDownArrow">
            <a:avLst>
              <a:gd name="adj1" fmla="val 3531"/>
              <a:gd name="adj2" fmla="val 3562"/>
              <a:gd name="adj3" fmla="val 3847"/>
            </a:avLst>
          </a:prstGeom>
          <a:solidFill>
            <a:srgbClr val="7C90D2">
              <a:alpha val="36078"/>
            </a:srgbClr>
          </a:solidFill>
          <a:ln>
            <a:noFill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13" name="Picture 12" descr="cleanldcm-lrg.psd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4215" y="3120282"/>
            <a:ext cx="2023573" cy="102211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Landsat 7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567" y="4595404"/>
            <a:ext cx="1280666" cy="508817"/>
          </a:xfrm>
          <a:prstGeom prst="rect">
            <a:avLst/>
          </a:prstGeom>
        </p:spPr>
      </p:pic>
      <p:pic>
        <p:nvPicPr>
          <p:cNvPr id="1026" name="Picture 2" descr="D:\Mac\Temp Files\logo ideas\ndmc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00" y="5772600"/>
            <a:ext cx="1542280" cy="76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ac\Temp Files\logo ideas\regag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198465"/>
            <a:ext cx="68580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Mac\Temp Files\logo ideas\reheartcycle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97" y="155046"/>
            <a:ext cx="1773657" cy="64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Mac\Temp Files\logo ideas\thinkgreen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06" y="2492895"/>
            <a:ext cx="1248308" cy="10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Mac\Temp Files\logo ideas\recycletree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692" y="204806"/>
            <a:ext cx="1088805" cy="104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Mac\Temp Files\logo ideas\reearthcycle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90" y="1602151"/>
            <a:ext cx="939258" cy="130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Mac\Temp Files\logo ideas\earthlogo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22" y="3881212"/>
            <a:ext cx="1341575" cy="82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Mac\Temp Files\logo ideas\globgrid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281" y="3726425"/>
            <a:ext cx="918543" cy="97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Mac\Temp Files\logo ideas\leafearth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40" y="3308532"/>
            <a:ext cx="999406" cy="100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Mac\Temp Files\logo ideas\usgs cida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21" y="5661053"/>
            <a:ext cx="1614512" cy="89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9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70163" y="64138"/>
            <a:ext cx="1818713" cy="59784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ounded Rectangle 212"/>
          <p:cNvSpPr/>
          <p:nvPr/>
        </p:nvSpPr>
        <p:spPr>
          <a:xfrm>
            <a:off x="2143223" y="98442"/>
            <a:ext cx="768123" cy="701872"/>
          </a:xfrm>
          <a:prstGeom prst="roundRect">
            <a:avLst/>
          </a:prstGeom>
          <a:solidFill>
            <a:schemeClr val="bg1"/>
          </a:solidFill>
          <a:ln cmpd="sng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/>
          <p:cNvSpPr/>
          <p:nvPr/>
        </p:nvSpPr>
        <p:spPr>
          <a:xfrm>
            <a:off x="1691285" y="2379717"/>
            <a:ext cx="1693296" cy="664190"/>
          </a:xfrm>
          <a:prstGeom prst="roundRect">
            <a:avLst/>
          </a:prstGeom>
          <a:noFill/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/>
          <p:cNvSpPr/>
          <p:nvPr/>
        </p:nvSpPr>
        <p:spPr>
          <a:xfrm>
            <a:off x="3596872" y="3136466"/>
            <a:ext cx="1651829" cy="732567"/>
          </a:xfrm>
          <a:prstGeom prst="roundRect">
            <a:avLst/>
          </a:prstGeom>
          <a:solidFill>
            <a:schemeClr val="tx1">
              <a:lumMod val="75000"/>
              <a:lumOff val="25000"/>
              <a:alpha val="18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le 121"/>
          <p:cNvSpPr/>
          <p:nvPr/>
        </p:nvSpPr>
        <p:spPr>
          <a:xfrm>
            <a:off x="1646435" y="3204352"/>
            <a:ext cx="1693296" cy="66419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825379" y="4293096"/>
            <a:ext cx="853779" cy="8798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743093" y="4293096"/>
            <a:ext cx="853779" cy="8798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3658402" y="4293096"/>
            <a:ext cx="853779" cy="8798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4565371" y="4293096"/>
            <a:ext cx="853779" cy="8798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5465471" y="4293096"/>
            <a:ext cx="853779" cy="8798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69978" y="4179004"/>
            <a:ext cx="8417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780340" y="4179004"/>
            <a:ext cx="8417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03000" y="4179004"/>
            <a:ext cx="8417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  <a:endParaRPr lang="en-US" sz="6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94900" y="4179004"/>
            <a:ext cx="8417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6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5610" y="5237322"/>
            <a:ext cx="5433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Evapo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ranspiration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06433" y="4785270"/>
            <a:ext cx="75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OP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5476012" y="1341728"/>
            <a:ext cx="853779" cy="8798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460874" y="1901950"/>
            <a:ext cx="1055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SSEBop ET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5563247" y="4425566"/>
            <a:ext cx="591815" cy="348464"/>
            <a:chOff x="5593039" y="4438876"/>
            <a:chExt cx="591815" cy="348464"/>
          </a:xfrm>
        </p:grpSpPr>
        <p:sp>
          <p:nvSpPr>
            <p:cNvPr id="36" name="Rectangle 35"/>
            <p:cNvSpPr/>
            <p:nvPr/>
          </p:nvSpPr>
          <p:spPr>
            <a:xfrm rot="20014347">
              <a:off x="5806182" y="4438876"/>
              <a:ext cx="150422" cy="26480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20158299">
              <a:off x="5593039" y="4503715"/>
              <a:ext cx="591815" cy="140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19930285">
              <a:off x="5842318" y="4520722"/>
              <a:ext cx="87530" cy="1233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rot="20098639">
              <a:off x="5879552" y="4651182"/>
              <a:ext cx="169557" cy="1361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606993" y="1476305"/>
            <a:ext cx="591815" cy="348464"/>
            <a:chOff x="5593039" y="4438876"/>
            <a:chExt cx="591815" cy="348464"/>
          </a:xfrm>
        </p:grpSpPr>
        <p:sp>
          <p:nvSpPr>
            <p:cNvPr id="63" name="Rectangle 62"/>
            <p:cNvSpPr/>
            <p:nvPr/>
          </p:nvSpPr>
          <p:spPr>
            <a:xfrm rot="20014347">
              <a:off x="5806182" y="4438876"/>
              <a:ext cx="150422" cy="26480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 rot="20158299">
              <a:off x="5593039" y="4503715"/>
              <a:ext cx="591815" cy="140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 rot="19930285">
              <a:off x="5842318" y="4520722"/>
              <a:ext cx="87530" cy="1233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/>
            <p:nvPr/>
          </p:nvSpPr>
          <p:spPr>
            <a:xfrm rot="20098639">
              <a:off x="5879552" y="4651182"/>
              <a:ext cx="169557" cy="1361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435556" y="2604703"/>
            <a:ext cx="1049717" cy="926591"/>
            <a:chOff x="7544344" y="2331295"/>
            <a:chExt cx="1064416" cy="917685"/>
          </a:xfrm>
        </p:grpSpPr>
        <p:sp>
          <p:nvSpPr>
            <p:cNvPr id="50" name="Oval 49"/>
            <p:cNvSpPr/>
            <p:nvPr/>
          </p:nvSpPr>
          <p:spPr>
            <a:xfrm>
              <a:off x="7544344" y="2331295"/>
              <a:ext cx="912016" cy="917685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553578" y="2858571"/>
              <a:ext cx="10551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SSEBop ET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674720" y="2481209"/>
              <a:ext cx="591815" cy="348464"/>
              <a:chOff x="7699697" y="2432926"/>
              <a:chExt cx="591815" cy="348464"/>
            </a:xfrm>
          </p:grpSpPr>
          <p:sp>
            <p:nvSpPr>
              <p:cNvPr id="70" name="Rectangle 69"/>
              <p:cNvSpPr/>
              <p:nvPr/>
            </p:nvSpPr>
            <p:spPr>
              <a:xfrm rot="20014347">
                <a:off x="7912840" y="2432926"/>
                <a:ext cx="150422" cy="264800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 rot="20158299">
                <a:off x="7699697" y="2497765"/>
                <a:ext cx="591815" cy="1404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 rot="19930285">
                <a:off x="7948976" y="2514772"/>
                <a:ext cx="87530" cy="123303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Isosceles Triangle 72"/>
              <p:cNvSpPr/>
              <p:nvPr/>
            </p:nvSpPr>
            <p:spPr>
              <a:xfrm rot="20098639">
                <a:off x="7986210" y="2645232"/>
                <a:ext cx="169557" cy="13615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3" name="Rounded Rectangle 82"/>
          <p:cNvSpPr/>
          <p:nvPr/>
        </p:nvSpPr>
        <p:spPr>
          <a:xfrm>
            <a:off x="2044700" y="5696685"/>
            <a:ext cx="1154720" cy="115724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9" name="Group 1028"/>
          <p:cNvGrpSpPr/>
          <p:nvPr/>
        </p:nvGrpSpPr>
        <p:grpSpPr>
          <a:xfrm>
            <a:off x="3386436" y="5689184"/>
            <a:ext cx="1222157" cy="1157242"/>
            <a:chOff x="5590086" y="141162"/>
            <a:chExt cx="1222157" cy="1157242"/>
          </a:xfrm>
        </p:grpSpPr>
        <p:sp>
          <p:nvSpPr>
            <p:cNvPr id="1028" name="Rectangle 1027"/>
            <p:cNvSpPr/>
            <p:nvPr/>
          </p:nvSpPr>
          <p:spPr>
            <a:xfrm>
              <a:off x="5590086" y="141162"/>
              <a:ext cx="1222157" cy="115724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5747827" y="250177"/>
              <a:ext cx="912016" cy="917685"/>
            </a:xfrm>
            <a:prstGeom prst="ellipse">
              <a:avLst/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36000">
                    <a:srgbClr val="85C2FF"/>
                  </a:gs>
                  <a:gs pos="68000">
                    <a:srgbClr val="C4D6EB"/>
                  </a:gs>
                  <a:gs pos="100000">
                    <a:srgbClr val="FFEBFA"/>
                  </a:gs>
                </a:gsLst>
                <a:lin ang="13500000" scaled="1"/>
                <a:tileRect/>
              </a:gra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757061" y="777453"/>
              <a:ext cx="10551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70C0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SSEBop ET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5878203" y="400091"/>
              <a:ext cx="591815" cy="348464"/>
              <a:chOff x="7535720" y="554578"/>
              <a:chExt cx="591815" cy="348464"/>
            </a:xfrm>
          </p:grpSpPr>
          <p:sp>
            <p:nvSpPr>
              <p:cNvPr id="104" name="Rectangle 103"/>
              <p:cNvSpPr/>
              <p:nvPr/>
            </p:nvSpPr>
            <p:spPr>
              <a:xfrm rot="20014347">
                <a:off x="7748863" y="554578"/>
                <a:ext cx="150422" cy="264800"/>
              </a:xfrm>
              <a:prstGeom prst="rect">
                <a:avLst/>
              </a:pr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 rot="20158299">
                <a:off x="7535720" y="619417"/>
                <a:ext cx="591815" cy="14044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 rot="19930285">
                <a:off x="7784999" y="636424"/>
                <a:ext cx="87530" cy="1233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Isosceles Triangle 106"/>
              <p:cNvSpPr/>
              <p:nvPr/>
            </p:nvSpPr>
            <p:spPr>
              <a:xfrm rot="20098639">
                <a:off x="7822233" y="766884"/>
                <a:ext cx="169557" cy="136158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2166052" y="5816464"/>
            <a:ext cx="1064416" cy="917685"/>
            <a:chOff x="3717155" y="274122"/>
            <a:chExt cx="1064416" cy="917685"/>
          </a:xfrm>
        </p:grpSpPr>
        <p:sp>
          <p:nvSpPr>
            <p:cNvPr id="88" name="Oval 87"/>
            <p:cNvSpPr/>
            <p:nvPr/>
          </p:nvSpPr>
          <p:spPr>
            <a:xfrm>
              <a:off x="3717155" y="274122"/>
              <a:ext cx="912016" cy="917685"/>
            </a:xfrm>
            <a:prstGeom prst="ellipse">
              <a:avLst/>
            </a:prstGeom>
            <a:solidFill>
              <a:schemeClr val="bg1"/>
            </a:solidFill>
            <a:ln w="22225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36000">
                    <a:srgbClr val="85C2FF"/>
                  </a:gs>
                  <a:gs pos="68000">
                    <a:srgbClr val="C4D6EB"/>
                  </a:gs>
                  <a:gs pos="100000">
                    <a:srgbClr val="D5EFFF"/>
                  </a:gs>
                </a:gsLst>
                <a:lin ang="13500000" scaled="1"/>
                <a:tileRect/>
              </a:gra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726389" y="801398"/>
              <a:ext cx="10551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70C0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SSEBop ET</a:t>
              </a: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3847531" y="424036"/>
              <a:ext cx="591815" cy="348464"/>
              <a:chOff x="7535720" y="554578"/>
              <a:chExt cx="591815" cy="348464"/>
            </a:xfrm>
          </p:grpSpPr>
          <p:sp>
            <p:nvSpPr>
              <p:cNvPr id="91" name="Rectangle 90"/>
              <p:cNvSpPr/>
              <p:nvPr/>
            </p:nvSpPr>
            <p:spPr>
              <a:xfrm rot="20014347">
                <a:off x="7748863" y="554578"/>
                <a:ext cx="150422" cy="264800"/>
              </a:xfrm>
              <a:prstGeom prst="rect">
                <a:avLst/>
              </a:pr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 rot="20158299">
                <a:off x="7535720" y="619417"/>
                <a:ext cx="591815" cy="14044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 rot="19930285">
                <a:off x="7784999" y="636424"/>
                <a:ext cx="87530" cy="1233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Isosceles Triangle 93"/>
              <p:cNvSpPr/>
              <p:nvPr/>
            </p:nvSpPr>
            <p:spPr>
              <a:xfrm rot="20098639">
                <a:off x="7822233" y="766884"/>
                <a:ext cx="169557" cy="136158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767190" y="1254359"/>
            <a:ext cx="1064416" cy="917685"/>
            <a:chOff x="6767190" y="1254359"/>
            <a:chExt cx="1064416" cy="917685"/>
          </a:xfrm>
        </p:grpSpPr>
        <p:sp>
          <p:nvSpPr>
            <p:cNvPr id="96" name="Oval 95"/>
            <p:cNvSpPr/>
            <p:nvPr/>
          </p:nvSpPr>
          <p:spPr>
            <a:xfrm>
              <a:off x="6767190" y="1254359"/>
              <a:ext cx="912016" cy="917685"/>
            </a:xfrm>
            <a:prstGeom prst="ellipse">
              <a:avLst/>
            </a:prstGeom>
            <a:ln w="22225"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3500000" scaled="1"/>
                <a:tileRect/>
              </a:gra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776424" y="1781635"/>
              <a:ext cx="10551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SSEBop ET</a:t>
              </a: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6897566" y="1404273"/>
              <a:ext cx="591815" cy="348464"/>
              <a:chOff x="7699697" y="2432926"/>
              <a:chExt cx="591815" cy="348464"/>
            </a:xfrm>
          </p:grpSpPr>
          <p:sp>
            <p:nvSpPr>
              <p:cNvPr id="99" name="Rectangle 98"/>
              <p:cNvSpPr/>
              <p:nvPr/>
            </p:nvSpPr>
            <p:spPr>
              <a:xfrm rot="20014347">
                <a:off x="7912840" y="2432926"/>
                <a:ext cx="150422" cy="264800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 rot="20158299">
                <a:off x="7699697" y="2497765"/>
                <a:ext cx="591815" cy="1404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 rot="19930285">
                <a:off x="7948976" y="2514772"/>
                <a:ext cx="87530" cy="123303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Isosceles Triangle 108"/>
              <p:cNvSpPr/>
              <p:nvPr/>
            </p:nvSpPr>
            <p:spPr>
              <a:xfrm rot="20098639">
                <a:off x="7986210" y="2645232"/>
                <a:ext cx="169557" cy="13615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6" name="Oval 75"/>
          <p:cNvSpPr/>
          <p:nvPr/>
        </p:nvSpPr>
        <p:spPr>
          <a:xfrm>
            <a:off x="6083740" y="2631276"/>
            <a:ext cx="871117" cy="871474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6092974" y="3112341"/>
            <a:ext cx="1055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SSEBop ET</a:t>
            </a:r>
          </a:p>
        </p:txBody>
      </p:sp>
      <p:grpSp>
        <p:nvGrpSpPr>
          <p:cNvPr id="1025" name="Group 1024"/>
          <p:cNvGrpSpPr/>
          <p:nvPr/>
        </p:nvGrpSpPr>
        <p:grpSpPr>
          <a:xfrm>
            <a:off x="6214116" y="2734979"/>
            <a:ext cx="591815" cy="348464"/>
            <a:chOff x="7535720" y="554578"/>
            <a:chExt cx="591815" cy="348464"/>
          </a:xfrm>
        </p:grpSpPr>
        <p:sp>
          <p:nvSpPr>
            <p:cNvPr id="79" name="Rectangle 78"/>
            <p:cNvSpPr/>
            <p:nvPr/>
          </p:nvSpPr>
          <p:spPr>
            <a:xfrm rot="20014347">
              <a:off x="7748863" y="554578"/>
              <a:ext cx="150422" cy="264800"/>
            </a:xfrm>
            <a:prstGeom prst="rect">
              <a:avLst/>
            </a:prstGeom>
            <a:solidFill>
              <a:srgbClr val="0070C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 rot="20158299">
              <a:off x="7535720" y="619417"/>
              <a:ext cx="591815" cy="14044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 rot="19930285">
              <a:off x="7784999" y="636424"/>
              <a:ext cx="87530" cy="123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Isosceles Triangle 81"/>
            <p:cNvSpPr/>
            <p:nvPr/>
          </p:nvSpPr>
          <p:spPr>
            <a:xfrm rot="20098639">
              <a:off x="7822233" y="766884"/>
              <a:ext cx="169557" cy="136158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666857" y="3627097"/>
            <a:ext cx="1672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Evapo</a:t>
            </a:r>
            <a:r>
              <a:rPr lang="en-US" sz="1200" b="1" dirty="0">
                <a:latin typeface="Gisha" panose="020B0502040204020203" pitchFamily="34" charset="-79"/>
                <a:cs typeface="Gisha" panose="020B0502040204020203" pitchFamily="34" charset="-79"/>
              </a:rPr>
              <a:t>T</a:t>
            </a:r>
            <a:r>
              <a:rPr lang="en-US" sz="12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ranspiration</a:t>
            </a:r>
            <a:endParaRPr lang="en-US" sz="12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1719875" y="3260813"/>
            <a:ext cx="403462" cy="376887"/>
          </a:xfrm>
          <a:prstGeom prst="ellipse">
            <a:avLst/>
          </a:prstGeom>
          <a:ln w="22225"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3500000" scaled="1"/>
              <a:tileRect/>
            </a:gra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1777551" y="3322382"/>
            <a:ext cx="261810" cy="143112"/>
            <a:chOff x="7699697" y="2432926"/>
            <a:chExt cx="591815" cy="348464"/>
          </a:xfrm>
        </p:grpSpPr>
        <p:sp>
          <p:nvSpPr>
            <p:cNvPr id="117" name="Rectangle 116"/>
            <p:cNvSpPr/>
            <p:nvPr/>
          </p:nvSpPr>
          <p:spPr>
            <a:xfrm rot="20014347">
              <a:off x="7912840" y="2432926"/>
              <a:ext cx="150422" cy="26480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 rot="20158299">
              <a:off x="7699697" y="2497765"/>
              <a:ext cx="591815" cy="140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 rot="19930285">
              <a:off x="7948976" y="2514772"/>
              <a:ext cx="87530" cy="1233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Isosceles Triangle 119"/>
            <p:cNvSpPr/>
            <p:nvPr/>
          </p:nvSpPr>
          <p:spPr>
            <a:xfrm rot="20098639">
              <a:off x="7986210" y="2645232"/>
              <a:ext cx="169557" cy="1361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2065660" y="3271690"/>
            <a:ext cx="1552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SSEBop</a:t>
            </a:r>
            <a:endParaRPr lang="en-US" sz="24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706972" y="2782545"/>
            <a:ext cx="1672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Evapo</a:t>
            </a:r>
            <a:r>
              <a:rPr lang="en-US" sz="1200" b="1" dirty="0">
                <a:latin typeface="Gisha" panose="020B0502040204020203" pitchFamily="34" charset="-79"/>
                <a:cs typeface="Gisha" panose="020B0502040204020203" pitchFamily="34" charset="-79"/>
              </a:rPr>
              <a:t>T</a:t>
            </a:r>
            <a:r>
              <a:rPr lang="en-US" sz="12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ranspiration</a:t>
            </a:r>
            <a:endParaRPr lang="en-US" sz="12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1759990" y="2416261"/>
            <a:ext cx="403462" cy="376887"/>
          </a:xfrm>
          <a:prstGeom prst="ellipse">
            <a:avLst/>
          </a:prstGeom>
          <a:ln w="22225"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3500000" scaled="1"/>
              <a:tileRect/>
            </a:gra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2105775" y="2427138"/>
            <a:ext cx="1552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SSEBop</a:t>
            </a:r>
            <a:endParaRPr lang="en-US" sz="24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033559" y="3562368"/>
            <a:ext cx="1672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Transpiration</a:t>
            </a:r>
            <a:endParaRPr lang="en-US" sz="12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014109" y="3231740"/>
            <a:ext cx="1552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SSEBop</a:t>
            </a:r>
            <a:endParaRPr lang="en-US" sz="24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810899" y="2461592"/>
            <a:ext cx="261810" cy="143112"/>
            <a:chOff x="7699697" y="2432926"/>
            <a:chExt cx="591815" cy="348464"/>
          </a:xfrm>
        </p:grpSpPr>
        <p:sp>
          <p:nvSpPr>
            <p:cNvPr id="130" name="Rectangle 129"/>
            <p:cNvSpPr/>
            <p:nvPr/>
          </p:nvSpPr>
          <p:spPr>
            <a:xfrm rot="20014347">
              <a:off x="7912840" y="2432926"/>
              <a:ext cx="150422" cy="26480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 rot="20158299">
              <a:off x="7699697" y="2497765"/>
              <a:ext cx="591815" cy="140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 rot="19930285">
              <a:off x="7948976" y="2514772"/>
              <a:ext cx="87530" cy="1233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Isosceles Triangle 132"/>
            <p:cNvSpPr/>
            <p:nvPr/>
          </p:nvSpPr>
          <p:spPr>
            <a:xfrm rot="20098639">
              <a:off x="7986210" y="2645232"/>
              <a:ext cx="169557" cy="1361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043955" y="3559514"/>
            <a:ext cx="1760169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0" cap="none" spc="0" dirty="0" err="1" smtClean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FFFFFF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Evapo</a:t>
            </a:r>
            <a:endParaRPr lang="en-US" sz="5400" b="0" cap="none" spc="0" dirty="0">
              <a:ln w="3175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3658036" y="3209834"/>
            <a:ext cx="417986" cy="385321"/>
          </a:xfrm>
          <a:prstGeom prst="ellipse">
            <a:avLst/>
          </a:prstGeom>
          <a:solidFill>
            <a:schemeClr val="bg1"/>
          </a:solidFill>
          <a:ln w="22225"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36000">
                  <a:schemeClr val="bg1"/>
                </a:gs>
                <a:gs pos="68000">
                  <a:schemeClr val="tx1">
                    <a:lumMod val="85000"/>
                    <a:lumOff val="1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rot="20014347">
            <a:off x="3815475" y="3272780"/>
            <a:ext cx="68940" cy="111185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20158299">
            <a:off x="3717789" y="3300005"/>
            <a:ext cx="271235" cy="589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19930285">
            <a:off x="3832036" y="3307146"/>
            <a:ext cx="40116" cy="51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Isosceles Triangle 147"/>
          <p:cNvSpPr/>
          <p:nvPr/>
        </p:nvSpPr>
        <p:spPr>
          <a:xfrm rot="20098639">
            <a:off x="3849101" y="3361924"/>
            <a:ext cx="77710" cy="57170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7869805" y="1225815"/>
            <a:ext cx="912016" cy="917685"/>
          </a:xfrm>
          <a:prstGeom prst="ellipse">
            <a:avLst/>
          </a:prstGeom>
          <a:ln w="22225">
            <a:gradFill flip="none" rotWithShape="1">
              <a:gsLst>
                <a:gs pos="49200">
                  <a:schemeClr val="bg1"/>
                </a:gs>
                <a:gs pos="100000">
                  <a:srgbClr val="BF2323"/>
                </a:gs>
                <a:gs pos="0">
                  <a:srgbClr val="0072C8"/>
                </a:gs>
                <a:gs pos="100000">
                  <a:schemeClr val="bg1"/>
                </a:gs>
              </a:gsLst>
              <a:lin ang="12600000" scaled="0"/>
              <a:tileRect/>
            </a:gra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7879039" y="1753091"/>
            <a:ext cx="1055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SSEBop ET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8000181" y="1375729"/>
            <a:ext cx="591815" cy="348464"/>
            <a:chOff x="7699697" y="2432926"/>
            <a:chExt cx="591815" cy="348464"/>
          </a:xfrm>
        </p:grpSpPr>
        <p:sp>
          <p:nvSpPr>
            <p:cNvPr id="113" name="Rectangle 112"/>
            <p:cNvSpPr/>
            <p:nvPr/>
          </p:nvSpPr>
          <p:spPr>
            <a:xfrm rot="20014347">
              <a:off x="7912840" y="2432926"/>
              <a:ext cx="150422" cy="26480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 rot="20158299">
              <a:off x="7699697" y="2497765"/>
              <a:ext cx="591815" cy="140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 rot="19930285">
              <a:off x="7948976" y="2514772"/>
              <a:ext cx="87530" cy="1233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Isosceles Triangle 133"/>
            <p:cNvSpPr/>
            <p:nvPr/>
          </p:nvSpPr>
          <p:spPr>
            <a:xfrm rot="20098639">
              <a:off x="7986210" y="2645232"/>
              <a:ext cx="169557" cy="13615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5" name="Straight Arrow Connector 134"/>
          <p:cNvCxnSpPr/>
          <p:nvPr/>
        </p:nvCxnSpPr>
        <p:spPr>
          <a:xfrm>
            <a:off x="7865188" y="1645411"/>
            <a:ext cx="9233" cy="160444"/>
          </a:xfrm>
          <a:prstGeom prst="straightConnector1">
            <a:avLst/>
          </a:prstGeom>
          <a:ln>
            <a:solidFill>
              <a:srgbClr val="BF2323"/>
            </a:solidFill>
            <a:headEnd type="none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H="1" flipV="1">
            <a:off x="8724445" y="1444274"/>
            <a:ext cx="47502" cy="141300"/>
          </a:xfrm>
          <a:prstGeom prst="straightConnector1">
            <a:avLst/>
          </a:prstGeom>
          <a:ln>
            <a:solidFill>
              <a:srgbClr val="0072C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Picture 5" descr="C:\Documents and Settings\dspencer\Desktop\LDC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66" b="10730"/>
          <a:stretch>
            <a:fillRect/>
          </a:stretch>
        </p:blipFill>
        <p:spPr bwMode="auto">
          <a:xfrm rot="1237225">
            <a:off x="7216022" y="4049553"/>
            <a:ext cx="1547115" cy="96339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" name="TextBox 138"/>
          <p:cNvSpPr txBox="1"/>
          <p:nvPr/>
        </p:nvSpPr>
        <p:spPr>
          <a:xfrm>
            <a:off x="7679206" y="4608402"/>
            <a:ext cx="1552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SSEBop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37159" y="4386389"/>
            <a:ext cx="1047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EvapoTranspiration</a:t>
            </a:r>
          </a:p>
        </p:txBody>
      </p:sp>
      <p:pic>
        <p:nvPicPr>
          <p:cNvPr id="141" name="Picture 5" descr="C:\Documents and Settings\dspencer\Desktop\LDC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66" b="10730"/>
          <a:stretch>
            <a:fillRect/>
          </a:stretch>
        </p:blipFill>
        <p:spPr bwMode="auto">
          <a:xfrm rot="1419085">
            <a:off x="6809892" y="5052468"/>
            <a:ext cx="1547115" cy="96339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TextBox 141"/>
          <p:cNvSpPr txBox="1"/>
          <p:nvPr/>
        </p:nvSpPr>
        <p:spPr>
          <a:xfrm rot="188685">
            <a:off x="7334694" y="5380274"/>
            <a:ext cx="15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Batang" panose="02030600000101010101" pitchFamily="18" charset="-127"/>
                <a:cs typeface="Gisha" panose="020B0502040204020203" pitchFamily="34" charset="-79"/>
              </a:rPr>
              <a:t>SSEBop</a:t>
            </a:r>
            <a:endParaRPr lang="en-US" sz="1400" b="1" dirty="0">
              <a:solidFill>
                <a:schemeClr val="bg1"/>
              </a:solidFill>
              <a:latin typeface="Arial Black" panose="020B0A04020102020204" pitchFamily="34" charset="0"/>
              <a:ea typeface="Batang" panose="02030600000101010101" pitchFamily="18" charset="-127"/>
              <a:cs typeface="Gisha" panose="020B0502040204020203" pitchFamily="34" charset="-79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767190" y="5683596"/>
            <a:ext cx="1884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Evapo</a:t>
            </a:r>
            <a:r>
              <a:rPr lang="en-US" sz="1400" b="1" dirty="0">
                <a:solidFill>
                  <a:srgbClr val="2B7932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T</a:t>
            </a:r>
            <a:r>
              <a:rPr lang="en-US" sz="1400" b="1" dirty="0" smtClean="0">
                <a:solidFill>
                  <a:srgbClr val="2B7932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ranspiration</a:t>
            </a:r>
            <a:endParaRPr lang="en-US" sz="1400" b="1" dirty="0">
              <a:solidFill>
                <a:srgbClr val="2B7932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49537" y="2617944"/>
            <a:ext cx="1249768" cy="914109"/>
            <a:chOff x="501623" y="4288214"/>
            <a:chExt cx="1249768" cy="914109"/>
          </a:xfrm>
        </p:grpSpPr>
        <p:sp>
          <p:nvSpPr>
            <p:cNvPr id="158" name="Curved Down Arrow 157"/>
            <p:cNvSpPr/>
            <p:nvPr/>
          </p:nvSpPr>
          <p:spPr>
            <a:xfrm rot="19897557">
              <a:off x="501623" y="4288214"/>
              <a:ext cx="1017944" cy="412525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0">
                  <a:srgbClr val="BF2323"/>
                </a:gs>
                <a:gs pos="100000">
                  <a:srgbClr val="E78B03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9" name="Curved Down Arrow 158"/>
            <p:cNvSpPr/>
            <p:nvPr/>
          </p:nvSpPr>
          <p:spPr>
            <a:xfrm rot="9191609">
              <a:off x="733447" y="4789798"/>
              <a:ext cx="1017944" cy="412525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0">
                  <a:srgbClr val="0072C8"/>
                </a:gs>
                <a:gs pos="100000">
                  <a:srgbClr val="92D050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0" name="Curved Down Arrow 159"/>
          <p:cNvSpPr/>
          <p:nvPr/>
        </p:nvSpPr>
        <p:spPr>
          <a:xfrm rot="19897557">
            <a:off x="5900037" y="2602489"/>
            <a:ext cx="1017944" cy="412525"/>
          </a:xfrm>
          <a:prstGeom prst="curvedDownArrow">
            <a:avLst>
              <a:gd name="adj1" fmla="val 25000"/>
              <a:gd name="adj2" fmla="val 50000"/>
              <a:gd name="adj3" fmla="val 37172"/>
            </a:avLst>
          </a:prstGeom>
          <a:gradFill flip="none" rotWithShape="1">
            <a:gsLst>
              <a:gs pos="45000">
                <a:schemeClr val="accent6">
                  <a:lumMod val="75000"/>
                </a:schemeClr>
              </a:gs>
              <a:gs pos="64000">
                <a:srgbClr val="FFFF00"/>
              </a:gs>
              <a:gs pos="0">
                <a:srgbClr val="E78B03"/>
              </a:gs>
              <a:gs pos="100000">
                <a:srgbClr val="FFFF00">
                  <a:lumMod val="10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0">
            <a:noFill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Curved Down Arrow 160"/>
          <p:cNvSpPr/>
          <p:nvPr/>
        </p:nvSpPr>
        <p:spPr>
          <a:xfrm rot="9191609">
            <a:off x="6131861" y="3104073"/>
            <a:ext cx="1017944" cy="412525"/>
          </a:xfrm>
          <a:prstGeom prst="curvedDownArrow">
            <a:avLst>
              <a:gd name="adj1" fmla="val 25000"/>
              <a:gd name="adj2" fmla="val 50000"/>
              <a:gd name="adj3" fmla="val 37172"/>
            </a:avLst>
          </a:prstGeom>
          <a:gradFill>
            <a:gsLst>
              <a:gs pos="65000">
                <a:srgbClr val="7ABC32"/>
              </a:gs>
              <a:gs pos="0">
                <a:srgbClr val="0072C8"/>
              </a:gs>
              <a:gs pos="45000">
                <a:srgbClr val="00B0F0"/>
              </a:gs>
              <a:gs pos="100000">
                <a:srgbClr val="92D050"/>
              </a:gs>
            </a:gsLst>
            <a:path path="circle">
              <a:fillToRect l="100000" t="100000"/>
            </a:path>
          </a:gradFill>
          <a:ln w="0">
            <a:noFill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76897" y="2314040"/>
            <a:ext cx="646341" cy="443010"/>
            <a:chOff x="501623" y="4288214"/>
            <a:chExt cx="1249768" cy="914109"/>
          </a:xfrm>
        </p:grpSpPr>
        <p:sp>
          <p:nvSpPr>
            <p:cNvPr id="164" name="Curved Down Arrow 163"/>
            <p:cNvSpPr/>
            <p:nvPr/>
          </p:nvSpPr>
          <p:spPr>
            <a:xfrm rot="19897557">
              <a:off x="501623" y="4288214"/>
              <a:ext cx="1017944" cy="412525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0">
                  <a:srgbClr val="BF2323"/>
                </a:gs>
                <a:gs pos="100000">
                  <a:srgbClr val="FFFF00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5" name="Curved Down Arrow 164"/>
            <p:cNvSpPr/>
            <p:nvPr/>
          </p:nvSpPr>
          <p:spPr>
            <a:xfrm rot="9191609">
              <a:off x="733447" y="4789798"/>
              <a:ext cx="1017944" cy="412525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0">
                  <a:srgbClr val="0072C8"/>
                </a:gs>
                <a:gs pos="100000">
                  <a:srgbClr val="92D050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7989579" y="386754"/>
            <a:ext cx="364897" cy="248604"/>
            <a:chOff x="7535720" y="554578"/>
            <a:chExt cx="591815" cy="348464"/>
          </a:xfrm>
        </p:grpSpPr>
        <p:sp>
          <p:nvSpPr>
            <p:cNvPr id="179" name="Rectangle 178"/>
            <p:cNvSpPr/>
            <p:nvPr/>
          </p:nvSpPr>
          <p:spPr>
            <a:xfrm rot="20014347">
              <a:off x="7748863" y="554578"/>
              <a:ext cx="150422" cy="264800"/>
            </a:xfrm>
            <a:prstGeom prst="rect">
              <a:avLst/>
            </a:prstGeom>
            <a:solidFill>
              <a:srgbClr val="0070C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 rot="20158299">
              <a:off x="7535720" y="619417"/>
              <a:ext cx="591815" cy="14044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 rot="19930285">
              <a:off x="7784999" y="636424"/>
              <a:ext cx="87530" cy="123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Isosceles Triangle 181"/>
            <p:cNvSpPr/>
            <p:nvPr/>
          </p:nvSpPr>
          <p:spPr>
            <a:xfrm rot="20098639">
              <a:off x="7822233" y="766884"/>
              <a:ext cx="169557" cy="136158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459041" y="624550"/>
            <a:ext cx="364897" cy="248604"/>
            <a:chOff x="7421002" y="284379"/>
            <a:chExt cx="364897" cy="248604"/>
          </a:xfrm>
        </p:grpSpPr>
        <p:sp>
          <p:nvSpPr>
            <p:cNvPr id="185" name="Rectangle 184"/>
            <p:cNvSpPr/>
            <p:nvPr/>
          </p:nvSpPr>
          <p:spPr>
            <a:xfrm rot="20014347">
              <a:off x="7552420" y="284379"/>
              <a:ext cx="92746" cy="188916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 rot="20158299">
              <a:off x="7421002" y="330637"/>
              <a:ext cx="364897" cy="10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 rot="19930285">
              <a:off x="7574701" y="342770"/>
              <a:ext cx="53969" cy="87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Isosceles Triangle 187"/>
            <p:cNvSpPr/>
            <p:nvPr/>
          </p:nvSpPr>
          <p:spPr>
            <a:xfrm rot="20098639">
              <a:off x="7597658" y="435844"/>
              <a:ext cx="104544" cy="9713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06038" y="201071"/>
            <a:ext cx="1217159" cy="917685"/>
            <a:chOff x="6006038" y="201071"/>
            <a:chExt cx="1217159" cy="917685"/>
          </a:xfrm>
        </p:grpSpPr>
        <p:sp>
          <p:nvSpPr>
            <p:cNvPr id="176" name="Oval 175"/>
            <p:cNvSpPr/>
            <p:nvPr/>
          </p:nvSpPr>
          <p:spPr>
            <a:xfrm>
              <a:off x="6118637" y="201071"/>
              <a:ext cx="912016" cy="917685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6232968" y="677465"/>
              <a:ext cx="8266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SSEBop ET</a:t>
              </a:r>
            </a:p>
          </p:txBody>
        </p:sp>
        <p:grpSp>
          <p:nvGrpSpPr>
            <p:cNvPr id="189" name="Group 188"/>
            <p:cNvGrpSpPr/>
            <p:nvPr/>
          </p:nvGrpSpPr>
          <p:grpSpPr>
            <a:xfrm>
              <a:off x="6402293" y="371807"/>
              <a:ext cx="364897" cy="248604"/>
              <a:chOff x="7421002" y="284379"/>
              <a:chExt cx="364897" cy="248604"/>
            </a:xfrm>
          </p:grpSpPr>
          <p:sp>
            <p:nvSpPr>
              <p:cNvPr id="190" name="Rectangle 189"/>
              <p:cNvSpPr/>
              <p:nvPr/>
            </p:nvSpPr>
            <p:spPr>
              <a:xfrm rot="20014347">
                <a:off x="7552420" y="284379"/>
                <a:ext cx="92746" cy="188916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Rectangle 190"/>
              <p:cNvSpPr/>
              <p:nvPr/>
            </p:nvSpPr>
            <p:spPr>
              <a:xfrm rot="20158299">
                <a:off x="7421002" y="330637"/>
                <a:ext cx="364897" cy="1002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Rectangle 191"/>
              <p:cNvSpPr/>
              <p:nvPr/>
            </p:nvSpPr>
            <p:spPr>
              <a:xfrm rot="19930285">
                <a:off x="7574701" y="342770"/>
                <a:ext cx="53969" cy="879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Isosceles Triangle 192"/>
              <p:cNvSpPr/>
              <p:nvPr/>
            </p:nvSpPr>
            <p:spPr>
              <a:xfrm rot="20098639">
                <a:off x="7597658" y="435844"/>
                <a:ext cx="104544" cy="97139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006038" y="226443"/>
              <a:ext cx="1217159" cy="823039"/>
              <a:chOff x="6030569" y="230321"/>
              <a:chExt cx="1130006" cy="802097"/>
            </a:xfrm>
          </p:grpSpPr>
          <p:sp>
            <p:nvSpPr>
              <p:cNvPr id="174" name="Curved Down Arrow 173"/>
              <p:cNvSpPr/>
              <p:nvPr/>
            </p:nvSpPr>
            <p:spPr>
              <a:xfrm rot="19897557">
                <a:off x="6030569" y="230321"/>
                <a:ext cx="920397" cy="361976"/>
              </a:xfrm>
              <a:prstGeom prst="curvedDownArrow">
                <a:avLst>
                  <a:gd name="adj1" fmla="val 25000"/>
                  <a:gd name="adj2" fmla="val 50000"/>
                  <a:gd name="adj3" fmla="val 37172"/>
                </a:avLst>
              </a:prstGeom>
              <a:gradFill flip="none" rotWithShape="1">
                <a:gsLst>
                  <a:gs pos="48000">
                    <a:srgbClr val="FFFF00"/>
                  </a:gs>
                  <a:gs pos="62000">
                    <a:schemeClr val="bg1"/>
                  </a:gs>
                  <a:gs pos="0">
                    <a:srgbClr val="BF2323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0">
                <a:noFill/>
              </a:ln>
              <a:scene3d>
                <a:camera prst="orthographicFront">
                  <a:rot lat="1080000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Curved Down Arrow 174"/>
              <p:cNvSpPr/>
              <p:nvPr/>
            </p:nvSpPr>
            <p:spPr>
              <a:xfrm rot="9191609">
                <a:off x="6240178" y="670442"/>
                <a:ext cx="920397" cy="361976"/>
              </a:xfrm>
              <a:prstGeom prst="curvedDownArrow">
                <a:avLst>
                  <a:gd name="adj1" fmla="val 25000"/>
                  <a:gd name="adj2" fmla="val 50000"/>
                  <a:gd name="adj3" fmla="val 37172"/>
                </a:avLst>
              </a:prstGeom>
              <a:gradFill>
                <a:gsLst>
                  <a:gs pos="58000">
                    <a:srgbClr val="00B050"/>
                  </a:gs>
                  <a:gs pos="65000">
                    <a:schemeClr val="bg1"/>
                  </a:gs>
                  <a:gs pos="0">
                    <a:srgbClr val="0072C8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n w="0">
                <a:noFill/>
              </a:ln>
              <a:scene3d>
                <a:camera prst="orthographicFront">
                  <a:rot lat="1080000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54" name="TextBox 153"/>
          <p:cNvSpPr txBox="1"/>
          <p:nvPr/>
        </p:nvSpPr>
        <p:spPr>
          <a:xfrm>
            <a:off x="4723056" y="6023621"/>
            <a:ext cx="1672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  <a:latin typeface="Arial Rounded MT Bold" panose="020F0704030504030204" pitchFamily="34" charset="0"/>
                <a:cs typeface="Latha" panose="020B0604020202020204" pitchFamily="34" charset="0"/>
              </a:rPr>
              <a:t>Evapo</a:t>
            </a:r>
            <a:r>
              <a:rPr lang="en-US" sz="1200" dirty="0">
                <a:solidFill>
                  <a:srgbClr val="008000"/>
                </a:solidFill>
                <a:latin typeface="Arial Rounded MT Bold" panose="020F0704030504030204" pitchFamily="34" charset="0"/>
                <a:cs typeface="Latha" panose="020B0604020202020204" pitchFamily="34" charset="0"/>
              </a:rPr>
              <a:t>T</a:t>
            </a:r>
            <a:r>
              <a:rPr lang="en-US" sz="1200" dirty="0" smtClean="0">
                <a:solidFill>
                  <a:srgbClr val="008000"/>
                </a:solidFill>
                <a:latin typeface="Arial Rounded MT Bold" panose="020F0704030504030204" pitchFamily="34" charset="0"/>
                <a:cs typeface="Latha" panose="020B0604020202020204" pitchFamily="34" charset="0"/>
              </a:rPr>
              <a:t>ranspiration</a:t>
            </a:r>
            <a:endParaRPr lang="en-US" sz="1200" dirty="0">
              <a:solidFill>
                <a:srgbClr val="008000"/>
              </a:solidFill>
              <a:latin typeface="Arial Rounded MT Bold" panose="020F0704030504030204" pitchFamily="34" charset="0"/>
              <a:cs typeface="Latha" panose="020B0604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16387" y="1522354"/>
            <a:ext cx="2038833" cy="698502"/>
            <a:chOff x="1716387" y="1522354"/>
            <a:chExt cx="2038833" cy="698502"/>
          </a:xfrm>
        </p:grpSpPr>
        <p:sp>
          <p:nvSpPr>
            <p:cNvPr id="206" name="Rounded Rectangle 205"/>
            <p:cNvSpPr/>
            <p:nvPr/>
          </p:nvSpPr>
          <p:spPr>
            <a:xfrm>
              <a:off x="1716387" y="1522354"/>
              <a:ext cx="1531680" cy="689635"/>
            </a:xfrm>
            <a:prstGeom prst="roundRect">
              <a:avLst/>
            </a:prstGeom>
            <a:solidFill>
              <a:schemeClr val="bg1"/>
            </a:solidFill>
            <a:ln cmpd="sng"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1782274" y="1604474"/>
              <a:ext cx="439293" cy="41791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9" name="Group 198"/>
            <p:cNvGrpSpPr/>
            <p:nvPr/>
          </p:nvGrpSpPr>
          <p:grpSpPr>
            <a:xfrm>
              <a:off x="1908231" y="1743453"/>
              <a:ext cx="199344" cy="143471"/>
              <a:chOff x="7421002" y="284379"/>
              <a:chExt cx="364897" cy="248604"/>
            </a:xfrm>
          </p:grpSpPr>
          <p:sp>
            <p:nvSpPr>
              <p:cNvPr id="200" name="Rectangle 199"/>
              <p:cNvSpPr/>
              <p:nvPr/>
            </p:nvSpPr>
            <p:spPr>
              <a:xfrm rot="20014347">
                <a:off x="7552420" y="284379"/>
                <a:ext cx="92746" cy="188916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/>
              <p:cNvSpPr/>
              <p:nvPr/>
            </p:nvSpPr>
            <p:spPr>
              <a:xfrm rot="20158299">
                <a:off x="7421002" y="330637"/>
                <a:ext cx="364897" cy="1002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 rot="19930285">
                <a:off x="7574701" y="342770"/>
                <a:ext cx="53969" cy="879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Isosceles Triangle 202"/>
              <p:cNvSpPr/>
              <p:nvPr/>
            </p:nvSpPr>
            <p:spPr>
              <a:xfrm rot="20098639">
                <a:off x="7597658" y="435844"/>
                <a:ext cx="104544" cy="97139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5" name="TextBox 204"/>
            <p:cNvSpPr txBox="1"/>
            <p:nvPr/>
          </p:nvSpPr>
          <p:spPr>
            <a:xfrm>
              <a:off x="2202959" y="1646905"/>
              <a:ext cx="15522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Gisha" panose="020B0502040204020203" pitchFamily="34" charset="-79"/>
                  <a:cs typeface="Gisha" panose="020B0502040204020203" pitchFamily="34" charset="-79"/>
                </a:rPr>
                <a:t>SSEBop</a:t>
              </a:r>
              <a:endParaRPr lang="en-US" sz="2000" b="1" dirty="0">
                <a:latin typeface="Gisha" panose="020B0502040204020203" pitchFamily="34" charset="-79"/>
                <a:cs typeface="Gisha" panose="020B0502040204020203" pitchFamily="34" charset="-79"/>
              </a:endParaRPr>
            </a:p>
          </p:txBody>
        </p:sp>
        <p:sp>
          <p:nvSpPr>
            <p:cNvPr id="197" name="Curved Down Arrow 196"/>
            <p:cNvSpPr/>
            <p:nvPr/>
          </p:nvSpPr>
          <p:spPr>
            <a:xfrm rot="19897557">
              <a:off x="1739854" y="1617794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46250">
                  <a:srgbClr val="FFFF00"/>
                </a:gs>
                <a:gs pos="50000">
                  <a:schemeClr val="bg1"/>
                </a:gs>
                <a:gs pos="0">
                  <a:srgbClr val="BF2323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8" name="Curved Down Arrow 197"/>
            <p:cNvSpPr/>
            <p:nvPr/>
          </p:nvSpPr>
          <p:spPr>
            <a:xfrm rot="9191609">
              <a:off x="1840817" y="1818224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54000">
                  <a:srgbClr val="00B050"/>
                </a:gs>
                <a:gs pos="65000">
                  <a:schemeClr val="bg1"/>
                </a:gs>
                <a:gs pos="0">
                  <a:srgbClr val="0072C8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27315" y="1959246"/>
              <a:ext cx="1672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Evapo</a:t>
              </a:r>
              <a:r>
                <a:rPr lang="en-US" sz="1100" dirty="0">
                  <a:solidFill>
                    <a:srgbClr val="008000"/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T</a:t>
              </a:r>
              <a:r>
                <a:rPr lang="en-US" sz="1100" dirty="0" smtClean="0">
                  <a:solidFill>
                    <a:srgbClr val="008000"/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ranspiration</a:t>
              </a:r>
              <a:endParaRPr lang="en-US" sz="1100" dirty="0">
                <a:solidFill>
                  <a:srgbClr val="008000"/>
                </a:solidFill>
                <a:latin typeface="Arial Rounded MT Bold" panose="020F0704030504030204" pitchFamily="34" charset="0"/>
                <a:cs typeface="Gisha" panose="020B0502040204020203" pitchFamily="34" charset="-79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511876" y="1514669"/>
            <a:ext cx="2038833" cy="721200"/>
            <a:chOff x="3511876" y="1514669"/>
            <a:chExt cx="2038833" cy="721200"/>
          </a:xfrm>
        </p:grpSpPr>
        <p:sp>
          <p:nvSpPr>
            <p:cNvPr id="156" name="Rounded Rectangle 155"/>
            <p:cNvSpPr/>
            <p:nvPr/>
          </p:nvSpPr>
          <p:spPr>
            <a:xfrm>
              <a:off x="3511876" y="1514669"/>
              <a:ext cx="1531680" cy="689635"/>
            </a:xfrm>
            <a:prstGeom prst="roundRect">
              <a:avLst/>
            </a:prstGeom>
            <a:solidFill>
              <a:schemeClr val="bg1"/>
            </a:solidFill>
            <a:ln cmpd="sng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>
              <a:off x="3577763" y="1596789"/>
              <a:ext cx="439293" cy="41791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 rot="20014347">
              <a:off x="3775514" y="1735768"/>
              <a:ext cx="50667" cy="109025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 rot="20158299">
              <a:off x="3703720" y="1762464"/>
              <a:ext cx="199344" cy="578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 rot="19930285">
              <a:off x="3787686" y="1769466"/>
              <a:ext cx="29483" cy="50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Isosceles Triangle 167"/>
            <p:cNvSpPr/>
            <p:nvPr/>
          </p:nvSpPr>
          <p:spPr>
            <a:xfrm rot="20098639">
              <a:off x="3800228" y="1823179"/>
              <a:ext cx="57113" cy="5606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521499" y="1974259"/>
              <a:ext cx="1672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Evapo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T</a:t>
              </a:r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ranspiration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  <a:cs typeface="Gisha" panose="020B0502040204020203" pitchFamily="34" charset="-79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998448" y="1639220"/>
              <a:ext cx="15522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Gisha" panose="020B0502040204020203" pitchFamily="34" charset="-79"/>
                  <a:cs typeface="Gisha" panose="020B0502040204020203" pitchFamily="34" charset="-79"/>
                </a:rPr>
                <a:t>SSEBop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endParaRPr>
            </a:p>
          </p:txBody>
        </p:sp>
        <p:sp>
          <p:nvSpPr>
            <p:cNvPr id="171" name="Curved Down Arrow 170"/>
            <p:cNvSpPr/>
            <p:nvPr/>
          </p:nvSpPr>
          <p:spPr>
            <a:xfrm rot="19897557">
              <a:off x="3535343" y="1610109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46250">
                  <a:srgbClr val="FFFF00"/>
                </a:gs>
                <a:gs pos="50000">
                  <a:schemeClr val="bg1"/>
                </a:gs>
                <a:gs pos="0">
                  <a:srgbClr val="BF2323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2" name="Curved Down Arrow 171"/>
            <p:cNvSpPr/>
            <p:nvPr/>
          </p:nvSpPr>
          <p:spPr>
            <a:xfrm rot="9191609">
              <a:off x="3636306" y="1810539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54000">
                  <a:srgbClr val="00B050"/>
                </a:gs>
                <a:gs pos="65000">
                  <a:schemeClr val="bg1"/>
                </a:gs>
                <a:gs pos="0">
                  <a:srgbClr val="0072C8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3" name="Oval 182"/>
          <p:cNvSpPr/>
          <p:nvPr/>
        </p:nvSpPr>
        <p:spPr>
          <a:xfrm>
            <a:off x="2189994" y="156028"/>
            <a:ext cx="600127" cy="620473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TextBox 183"/>
          <p:cNvSpPr txBox="1"/>
          <p:nvPr/>
        </p:nvSpPr>
        <p:spPr>
          <a:xfrm>
            <a:off x="2265226" y="444648"/>
            <a:ext cx="543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SSEBop</a:t>
            </a:r>
          </a:p>
        </p:txBody>
      </p:sp>
      <p:grpSp>
        <p:nvGrpSpPr>
          <p:cNvPr id="195" name="Group 194"/>
          <p:cNvGrpSpPr/>
          <p:nvPr/>
        </p:nvGrpSpPr>
        <p:grpSpPr>
          <a:xfrm>
            <a:off x="2376646" y="271467"/>
            <a:ext cx="240110" cy="168088"/>
            <a:chOff x="7421002" y="284379"/>
            <a:chExt cx="364897" cy="248604"/>
          </a:xfrm>
        </p:grpSpPr>
        <p:sp>
          <p:nvSpPr>
            <p:cNvPr id="209" name="Rectangle 208"/>
            <p:cNvSpPr/>
            <p:nvPr/>
          </p:nvSpPr>
          <p:spPr>
            <a:xfrm rot="20014347">
              <a:off x="7552420" y="284379"/>
              <a:ext cx="92746" cy="188916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 209"/>
            <p:cNvSpPr/>
            <p:nvPr/>
          </p:nvSpPr>
          <p:spPr>
            <a:xfrm rot="20158299">
              <a:off x="7421002" y="330637"/>
              <a:ext cx="364897" cy="100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ectangle 210"/>
            <p:cNvSpPr/>
            <p:nvPr/>
          </p:nvSpPr>
          <p:spPr>
            <a:xfrm rot="19930285">
              <a:off x="7574701" y="342770"/>
              <a:ext cx="53969" cy="87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Isosceles Triangle 211"/>
            <p:cNvSpPr/>
            <p:nvPr/>
          </p:nvSpPr>
          <p:spPr>
            <a:xfrm rot="20098639">
              <a:off x="7597658" y="435844"/>
              <a:ext cx="104544" cy="9713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2115901" y="173183"/>
            <a:ext cx="800918" cy="556480"/>
            <a:chOff x="6030569" y="230321"/>
            <a:chExt cx="1130006" cy="802097"/>
          </a:xfrm>
        </p:grpSpPr>
        <p:sp>
          <p:nvSpPr>
            <p:cNvPr id="207" name="Curved Down Arrow 206"/>
            <p:cNvSpPr/>
            <p:nvPr/>
          </p:nvSpPr>
          <p:spPr>
            <a:xfrm rot="19897557">
              <a:off x="6030569" y="230321"/>
              <a:ext cx="920397" cy="361976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48000">
                  <a:srgbClr val="FFFF00"/>
                </a:gs>
                <a:gs pos="62000">
                  <a:schemeClr val="bg1"/>
                </a:gs>
                <a:gs pos="0">
                  <a:srgbClr val="BF2323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8" name="Curved Down Arrow 207"/>
            <p:cNvSpPr/>
            <p:nvPr/>
          </p:nvSpPr>
          <p:spPr>
            <a:xfrm rot="9191609">
              <a:off x="6240178" y="670442"/>
              <a:ext cx="920397" cy="361976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52000">
                  <a:srgbClr val="7ABC32"/>
                </a:gs>
                <a:gs pos="65000">
                  <a:schemeClr val="bg1"/>
                </a:gs>
                <a:gs pos="0">
                  <a:srgbClr val="00B0F0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224424" y="4175095"/>
            <a:ext cx="1196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SSEBop</a:t>
            </a:r>
            <a:endParaRPr lang="en-US" sz="24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74621" y="4633274"/>
            <a:ext cx="1237645" cy="0"/>
          </a:xfrm>
          <a:prstGeom prst="line">
            <a:avLst/>
          </a:prstGeom>
          <a:ln w="254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88197" y="4633274"/>
            <a:ext cx="1672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Evapo</a:t>
            </a:r>
            <a:r>
              <a:rPr lang="en-US" sz="1000" b="1" dirty="0" smtClean="0">
                <a:solidFill>
                  <a:srgbClr val="2B7932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Transpiration</a:t>
            </a:r>
            <a:endParaRPr lang="en-US" sz="1000" b="1" dirty="0">
              <a:solidFill>
                <a:srgbClr val="2B7932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20324" y="5069799"/>
            <a:ext cx="1178117" cy="335045"/>
          </a:xfrm>
          <a:custGeom>
            <a:avLst/>
            <a:gdLst>
              <a:gd name="connsiteX0" fmla="*/ 0 w 1050202"/>
              <a:gd name="connsiteY0" fmla="*/ 303403 h 326373"/>
              <a:gd name="connsiteX1" fmla="*/ 325925 w 1050202"/>
              <a:gd name="connsiteY1" fmla="*/ 312456 h 326373"/>
              <a:gd name="connsiteX2" fmla="*/ 398352 w 1050202"/>
              <a:gd name="connsiteY2" fmla="*/ 240028 h 326373"/>
              <a:gd name="connsiteX3" fmla="*/ 443620 w 1050202"/>
              <a:gd name="connsiteY3" fmla="*/ 185707 h 326373"/>
              <a:gd name="connsiteX4" fmla="*/ 443620 w 1050202"/>
              <a:gd name="connsiteY4" fmla="*/ 240028 h 326373"/>
              <a:gd name="connsiteX5" fmla="*/ 506994 w 1050202"/>
              <a:gd name="connsiteY5" fmla="*/ 131387 h 326373"/>
              <a:gd name="connsiteX6" fmla="*/ 543208 w 1050202"/>
              <a:gd name="connsiteY6" fmla="*/ 40852 h 326373"/>
              <a:gd name="connsiteX7" fmla="*/ 606582 w 1050202"/>
              <a:gd name="connsiteY7" fmla="*/ 4638 h 326373"/>
              <a:gd name="connsiteX8" fmla="*/ 679010 w 1050202"/>
              <a:gd name="connsiteY8" fmla="*/ 140440 h 326373"/>
              <a:gd name="connsiteX9" fmla="*/ 697117 w 1050202"/>
              <a:gd name="connsiteY9" fmla="*/ 122333 h 326373"/>
              <a:gd name="connsiteX10" fmla="*/ 715224 w 1050202"/>
              <a:gd name="connsiteY10" fmla="*/ 203814 h 326373"/>
              <a:gd name="connsiteX11" fmla="*/ 778598 w 1050202"/>
              <a:gd name="connsiteY11" fmla="*/ 312456 h 326373"/>
              <a:gd name="connsiteX12" fmla="*/ 1050202 w 1050202"/>
              <a:gd name="connsiteY12" fmla="*/ 321509 h 326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0202" h="326373">
                <a:moveTo>
                  <a:pt x="0" y="303403"/>
                </a:moveTo>
                <a:cubicBezTo>
                  <a:pt x="129766" y="313210"/>
                  <a:pt x="259533" y="323018"/>
                  <a:pt x="325925" y="312456"/>
                </a:cubicBezTo>
                <a:cubicBezTo>
                  <a:pt x="392317" y="301894"/>
                  <a:pt x="378736" y="261153"/>
                  <a:pt x="398352" y="240028"/>
                </a:cubicBezTo>
                <a:cubicBezTo>
                  <a:pt x="417968" y="218903"/>
                  <a:pt x="436075" y="185707"/>
                  <a:pt x="443620" y="185707"/>
                </a:cubicBezTo>
                <a:cubicBezTo>
                  <a:pt x="451165" y="185707"/>
                  <a:pt x="433058" y="249081"/>
                  <a:pt x="443620" y="240028"/>
                </a:cubicBezTo>
                <a:cubicBezTo>
                  <a:pt x="454182" y="230975"/>
                  <a:pt x="490396" y="164583"/>
                  <a:pt x="506994" y="131387"/>
                </a:cubicBezTo>
                <a:cubicBezTo>
                  <a:pt x="523592" y="98191"/>
                  <a:pt x="526610" y="61977"/>
                  <a:pt x="543208" y="40852"/>
                </a:cubicBezTo>
                <a:cubicBezTo>
                  <a:pt x="559806" y="19727"/>
                  <a:pt x="583948" y="-11960"/>
                  <a:pt x="606582" y="4638"/>
                </a:cubicBezTo>
                <a:cubicBezTo>
                  <a:pt x="629216" y="21236"/>
                  <a:pt x="663921" y="120824"/>
                  <a:pt x="679010" y="140440"/>
                </a:cubicBezTo>
                <a:cubicBezTo>
                  <a:pt x="694099" y="160056"/>
                  <a:pt x="691081" y="111771"/>
                  <a:pt x="697117" y="122333"/>
                </a:cubicBezTo>
                <a:cubicBezTo>
                  <a:pt x="703153" y="132895"/>
                  <a:pt x="701644" y="172127"/>
                  <a:pt x="715224" y="203814"/>
                </a:cubicBezTo>
                <a:cubicBezTo>
                  <a:pt x="728804" y="235501"/>
                  <a:pt x="722768" y="292840"/>
                  <a:pt x="778598" y="312456"/>
                </a:cubicBezTo>
                <a:cubicBezTo>
                  <a:pt x="834428" y="332072"/>
                  <a:pt x="942315" y="326790"/>
                  <a:pt x="1050202" y="321509"/>
                </a:cubicBezTo>
              </a:path>
            </a:pathLst>
          </a:custGeom>
          <a:noFill/>
          <a:ln>
            <a:gradFill>
              <a:gsLst>
                <a:gs pos="0">
                  <a:schemeClr val="tx2">
                    <a:lumMod val="75000"/>
                  </a:schemeClr>
                </a:gs>
                <a:gs pos="85000">
                  <a:srgbClr val="E78B03"/>
                </a:gs>
                <a:gs pos="49000">
                  <a:srgbClr val="92D050"/>
                </a:gs>
                <a:gs pos="100000">
                  <a:srgbClr val="F5E14D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279383" y="3322612"/>
            <a:ext cx="995881" cy="398690"/>
          </a:xfrm>
          <a:custGeom>
            <a:avLst/>
            <a:gdLst>
              <a:gd name="connsiteX0" fmla="*/ 0 w 995881"/>
              <a:gd name="connsiteY0" fmla="*/ 398690 h 398690"/>
              <a:gd name="connsiteX1" fmla="*/ 217283 w 995881"/>
              <a:gd name="connsiteY1" fmla="*/ 380583 h 398690"/>
              <a:gd name="connsiteX2" fmla="*/ 307818 w 995881"/>
              <a:gd name="connsiteY2" fmla="*/ 290048 h 398690"/>
              <a:gd name="connsiteX3" fmla="*/ 398352 w 995881"/>
              <a:gd name="connsiteY3" fmla="*/ 99925 h 398690"/>
              <a:gd name="connsiteX4" fmla="*/ 525101 w 995881"/>
              <a:gd name="connsiteY4" fmla="*/ 54658 h 398690"/>
              <a:gd name="connsiteX5" fmla="*/ 588475 w 995881"/>
              <a:gd name="connsiteY5" fmla="*/ 337 h 398690"/>
              <a:gd name="connsiteX6" fmla="*/ 651849 w 995881"/>
              <a:gd name="connsiteY6" fmla="*/ 81818 h 398690"/>
              <a:gd name="connsiteX7" fmla="*/ 706170 w 995881"/>
              <a:gd name="connsiteY7" fmla="*/ 54658 h 398690"/>
              <a:gd name="connsiteX8" fmla="*/ 751437 w 995881"/>
              <a:gd name="connsiteY8" fmla="*/ 199514 h 398690"/>
              <a:gd name="connsiteX9" fmla="*/ 796705 w 995881"/>
              <a:gd name="connsiteY9" fmla="*/ 308155 h 398690"/>
              <a:gd name="connsiteX10" fmla="*/ 832919 w 995881"/>
              <a:gd name="connsiteY10" fmla="*/ 362476 h 398690"/>
              <a:gd name="connsiteX11" fmla="*/ 995881 w 995881"/>
              <a:gd name="connsiteY11" fmla="*/ 371529 h 398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95881" h="398690">
                <a:moveTo>
                  <a:pt x="0" y="398690"/>
                </a:moveTo>
                <a:cubicBezTo>
                  <a:pt x="82990" y="398690"/>
                  <a:pt x="165980" y="398690"/>
                  <a:pt x="217283" y="380583"/>
                </a:cubicBezTo>
                <a:cubicBezTo>
                  <a:pt x="268586" y="362476"/>
                  <a:pt x="277640" y="336824"/>
                  <a:pt x="307818" y="290048"/>
                </a:cubicBezTo>
                <a:cubicBezTo>
                  <a:pt x="337996" y="243272"/>
                  <a:pt x="362138" y="139157"/>
                  <a:pt x="398352" y="99925"/>
                </a:cubicBezTo>
                <a:cubicBezTo>
                  <a:pt x="434566" y="60693"/>
                  <a:pt x="493414" y="71256"/>
                  <a:pt x="525101" y="54658"/>
                </a:cubicBezTo>
                <a:cubicBezTo>
                  <a:pt x="556788" y="38060"/>
                  <a:pt x="567350" y="-4190"/>
                  <a:pt x="588475" y="337"/>
                </a:cubicBezTo>
                <a:cubicBezTo>
                  <a:pt x="609600" y="4864"/>
                  <a:pt x="632233" y="72765"/>
                  <a:pt x="651849" y="81818"/>
                </a:cubicBezTo>
                <a:cubicBezTo>
                  <a:pt x="671465" y="90871"/>
                  <a:pt x="689572" y="35042"/>
                  <a:pt x="706170" y="54658"/>
                </a:cubicBezTo>
                <a:cubicBezTo>
                  <a:pt x="722768" y="74274"/>
                  <a:pt x="736348" y="157264"/>
                  <a:pt x="751437" y="199514"/>
                </a:cubicBezTo>
                <a:cubicBezTo>
                  <a:pt x="766526" y="241763"/>
                  <a:pt x="783125" y="280995"/>
                  <a:pt x="796705" y="308155"/>
                </a:cubicBezTo>
                <a:cubicBezTo>
                  <a:pt x="810285" y="335315"/>
                  <a:pt x="799723" y="351914"/>
                  <a:pt x="832919" y="362476"/>
                </a:cubicBezTo>
                <a:cubicBezTo>
                  <a:pt x="866115" y="373038"/>
                  <a:pt x="930998" y="372283"/>
                  <a:pt x="995881" y="371529"/>
                </a:cubicBezTo>
              </a:path>
            </a:pathLst>
          </a:custGeom>
          <a:noFill/>
          <a:ln>
            <a:gradFill>
              <a:gsLst>
                <a:gs pos="0">
                  <a:srgbClr val="0072C8"/>
                </a:gs>
                <a:gs pos="90000">
                  <a:srgbClr val="E78B03"/>
                </a:gs>
                <a:gs pos="48000">
                  <a:srgbClr val="92D050"/>
                </a:gs>
                <a:gs pos="24000">
                  <a:srgbClr val="2B7932"/>
                </a:gs>
                <a:gs pos="100000">
                  <a:srgbClr val="F5E14D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419960" y="795831"/>
            <a:ext cx="1871103" cy="597847"/>
            <a:chOff x="3419960" y="795831"/>
            <a:chExt cx="1871103" cy="597847"/>
          </a:xfrm>
        </p:grpSpPr>
        <p:sp>
          <p:nvSpPr>
            <p:cNvPr id="221" name="Rounded Rectangle 220"/>
            <p:cNvSpPr/>
            <p:nvPr/>
          </p:nvSpPr>
          <p:spPr>
            <a:xfrm>
              <a:off x="3431656" y="795831"/>
              <a:ext cx="1859407" cy="597847"/>
            </a:xfrm>
            <a:prstGeom prst="roundRect">
              <a:avLst/>
            </a:prstGeom>
            <a:solidFill>
              <a:schemeClr val="bg1"/>
            </a:solidFill>
            <a:ln cmpd="sng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9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702" y="923200"/>
              <a:ext cx="477606" cy="47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4" name="TextBox 213"/>
            <p:cNvSpPr txBox="1"/>
            <p:nvPr/>
          </p:nvSpPr>
          <p:spPr>
            <a:xfrm>
              <a:off x="4671193" y="989162"/>
              <a:ext cx="5857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ET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3419960" y="965189"/>
              <a:ext cx="11940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SSEBop</a:t>
              </a:r>
              <a:endParaRPr lang="en-US" sz="160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463672" y="835595"/>
              <a:ext cx="1741084" cy="435434"/>
            </a:xfrm>
            <a:custGeom>
              <a:avLst/>
              <a:gdLst>
                <a:gd name="connsiteX0" fmla="*/ 0 w 2037030"/>
                <a:gd name="connsiteY0" fmla="*/ 428465 h 435434"/>
                <a:gd name="connsiteX1" fmla="*/ 724278 w 2037030"/>
                <a:gd name="connsiteY1" fmla="*/ 428465 h 435434"/>
                <a:gd name="connsiteX2" fmla="*/ 878187 w 2037030"/>
                <a:gd name="connsiteY2" fmla="*/ 356037 h 435434"/>
                <a:gd name="connsiteX3" fmla="*/ 968721 w 2037030"/>
                <a:gd name="connsiteY3" fmla="*/ 174968 h 435434"/>
                <a:gd name="connsiteX4" fmla="*/ 1086416 w 2037030"/>
                <a:gd name="connsiteY4" fmla="*/ 21059 h 435434"/>
                <a:gd name="connsiteX5" fmla="*/ 1158844 w 2037030"/>
                <a:gd name="connsiteY5" fmla="*/ 12005 h 435434"/>
                <a:gd name="connsiteX6" fmla="*/ 1231272 w 2037030"/>
                <a:gd name="connsiteY6" fmla="*/ 120647 h 435434"/>
                <a:gd name="connsiteX7" fmla="*/ 1276539 w 2037030"/>
                <a:gd name="connsiteY7" fmla="*/ 75380 h 435434"/>
                <a:gd name="connsiteX8" fmla="*/ 1348967 w 2037030"/>
                <a:gd name="connsiteY8" fmla="*/ 256449 h 435434"/>
                <a:gd name="connsiteX9" fmla="*/ 1403288 w 2037030"/>
                <a:gd name="connsiteY9" fmla="*/ 401304 h 435434"/>
                <a:gd name="connsiteX10" fmla="*/ 1502876 w 2037030"/>
                <a:gd name="connsiteY10" fmla="*/ 419411 h 435434"/>
                <a:gd name="connsiteX11" fmla="*/ 2037030 w 2037030"/>
                <a:gd name="connsiteY11" fmla="*/ 419411 h 43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7030" h="435434">
                  <a:moveTo>
                    <a:pt x="0" y="428465"/>
                  </a:moveTo>
                  <a:cubicBezTo>
                    <a:pt x="288957" y="434500"/>
                    <a:pt x="577914" y="440536"/>
                    <a:pt x="724278" y="428465"/>
                  </a:cubicBezTo>
                  <a:cubicBezTo>
                    <a:pt x="870643" y="416394"/>
                    <a:pt x="837447" y="398286"/>
                    <a:pt x="878187" y="356037"/>
                  </a:cubicBezTo>
                  <a:cubicBezTo>
                    <a:pt x="918927" y="313788"/>
                    <a:pt x="934016" y="230798"/>
                    <a:pt x="968721" y="174968"/>
                  </a:cubicBezTo>
                  <a:cubicBezTo>
                    <a:pt x="1003426" y="119138"/>
                    <a:pt x="1054729" y="48219"/>
                    <a:pt x="1086416" y="21059"/>
                  </a:cubicBezTo>
                  <a:cubicBezTo>
                    <a:pt x="1118103" y="-6101"/>
                    <a:pt x="1134701" y="-4593"/>
                    <a:pt x="1158844" y="12005"/>
                  </a:cubicBezTo>
                  <a:cubicBezTo>
                    <a:pt x="1182987" y="28603"/>
                    <a:pt x="1211656" y="110084"/>
                    <a:pt x="1231272" y="120647"/>
                  </a:cubicBezTo>
                  <a:cubicBezTo>
                    <a:pt x="1250888" y="131209"/>
                    <a:pt x="1256923" y="52746"/>
                    <a:pt x="1276539" y="75380"/>
                  </a:cubicBezTo>
                  <a:cubicBezTo>
                    <a:pt x="1296155" y="98014"/>
                    <a:pt x="1327842" y="202128"/>
                    <a:pt x="1348967" y="256449"/>
                  </a:cubicBezTo>
                  <a:cubicBezTo>
                    <a:pt x="1370092" y="310770"/>
                    <a:pt x="1377637" y="374144"/>
                    <a:pt x="1403288" y="401304"/>
                  </a:cubicBezTo>
                  <a:cubicBezTo>
                    <a:pt x="1428939" y="428464"/>
                    <a:pt x="1397252" y="416393"/>
                    <a:pt x="1502876" y="419411"/>
                  </a:cubicBezTo>
                  <a:cubicBezTo>
                    <a:pt x="1608500" y="422429"/>
                    <a:pt x="1822765" y="420920"/>
                    <a:pt x="2037030" y="419411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2060"/>
                  </a:gs>
                  <a:gs pos="85000">
                    <a:srgbClr val="7ABC32"/>
                  </a:gs>
                  <a:gs pos="42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7" name="Picture 16" descr="D:\Mac\Temp Files\logo ideas\naturelo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848" y="191507"/>
            <a:ext cx="477606" cy="47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" name="TextBox 217"/>
          <p:cNvSpPr txBox="1"/>
          <p:nvPr/>
        </p:nvSpPr>
        <p:spPr>
          <a:xfrm>
            <a:off x="4698339" y="257469"/>
            <a:ext cx="585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ET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447106" y="233496"/>
            <a:ext cx="1194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SSEBop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22" name="Freeform 221"/>
          <p:cNvSpPr/>
          <p:nvPr/>
        </p:nvSpPr>
        <p:spPr>
          <a:xfrm>
            <a:off x="3490818" y="103902"/>
            <a:ext cx="1741084" cy="435434"/>
          </a:xfrm>
          <a:custGeom>
            <a:avLst/>
            <a:gdLst>
              <a:gd name="connsiteX0" fmla="*/ 0 w 2037030"/>
              <a:gd name="connsiteY0" fmla="*/ 428465 h 435434"/>
              <a:gd name="connsiteX1" fmla="*/ 724278 w 2037030"/>
              <a:gd name="connsiteY1" fmla="*/ 428465 h 435434"/>
              <a:gd name="connsiteX2" fmla="*/ 878187 w 2037030"/>
              <a:gd name="connsiteY2" fmla="*/ 356037 h 435434"/>
              <a:gd name="connsiteX3" fmla="*/ 968721 w 2037030"/>
              <a:gd name="connsiteY3" fmla="*/ 174968 h 435434"/>
              <a:gd name="connsiteX4" fmla="*/ 1086416 w 2037030"/>
              <a:gd name="connsiteY4" fmla="*/ 21059 h 435434"/>
              <a:gd name="connsiteX5" fmla="*/ 1158844 w 2037030"/>
              <a:gd name="connsiteY5" fmla="*/ 12005 h 435434"/>
              <a:gd name="connsiteX6" fmla="*/ 1231272 w 2037030"/>
              <a:gd name="connsiteY6" fmla="*/ 120647 h 435434"/>
              <a:gd name="connsiteX7" fmla="*/ 1276539 w 2037030"/>
              <a:gd name="connsiteY7" fmla="*/ 75380 h 435434"/>
              <a:gd name="connsiteX8" fmla="*/ 1348967 w 2037030"/>
              <a:gd name="connsiteY8" fmla="*/ 256449 h 435434"/>
              <a:gd name="connsiteX9" fmla="*/ 1403288 w 2037030"/>
              <a:gd name="connsiteY9" fmla="*/ 401304 h 435434"/>
              <a:gd name="connsiteX10" fmla="*/ 1502876 w 2037030"/>
              <a:gd name="connsiteY10" fmla="*/ 419411 h 435434"/>
              <a:gd name="connsiteX11" fmla="*/ 2037030 w 2037030"/>
              <a:gd name="connsiteY11" fmla="*/ 419411 h 43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7030" h="435434">
                <a:moveTo>
                  <a:pt x="0" y="428465"/>
                </a:moveTo>
                <a:cubicBezTo>
                  <a:pt x="288957" y="434500"/>
                  <a:pt x="577914" y="440536"/>
                  <a:pt x="724278" y="428465"/>
                </a:cubicBezTo>
                <a:cubicBezTo>
                  <a:pt x="870643" y="416394"/>
                  <a:pt x="837447" y="398286"/>
                  <a:pt x="878187" y="356037"/>
                </a:cubicBezTo>
                <a:cubicBezTo>
                  <a:pt x="918927" y="313788"/>
                  <a:pt x="934016" y="230798"/>
                  <a:pt x="968721" y="174968"/>
                </a:cubicBezTo>
                <a:cubicBezTo>
                  <a:pt x="1003426" y="119138"/>
                  <a:pt x="1054729" y="48219"/>
                  <a:pt x="1086416" y="21059"/>
                </a:cubicBezTo>
                <a:cubicBezTo>
                  <a:pt x="1118103" y="-6101"/>
                  <a:pt x="1134701" y="-4593"/>
                  <a:pt x="1158844" y="12005"/>
                </a:cubicBezTo>
                <a:cubicBezTo>
                  <a:pt x="1182987" y="28603"/>
                  <a:pt x="1211656" y="110084"/>
                  <a:pt x="1231272" y="120647"/>
                </a:cubicBezTo>
                <a:cubicBezTo>
                  <a:pt x="1250888" y="131209"/>
                  <a:pt x="1256923" y="52746"/>
                  <a:pt x="1276539" y="75380"/>
                </a:cubicBezTo>
                <a:cubicBezTo>
                  <a:pt x="1296155" y="98014"/>
                  <a:pt x="1327842" y="202128"/>
                  <a:pt x="1348967" y="256449"/>
                </a:cubicBezTo>
                <a:cubicBezTo>
                  <a:pt x="1370092" y="310770"/>
                  <a:pt x="1377637" y="374144"/>
                  <a:pt x="1403288" y="401304"/>
                </a:cubicBezTo>
                <a:cubicBezTo>
                  <a:pt x="1428939" y="428464"/>
                  <a:pt x="1397252" y="416393"/>
                  <a:pt x="1502876" y="419411"/>
                </a:cubicBezTo>
                <a:cubicBezTo>
                  <a:pt x="1608500" y="422429"/>
                  <a:pt x="1822765" y="420920"/>
                  <a:pt x="2037030" y="419411"/>
                </a:cubicBezTo>
              </a:path>
            </a:pathLst>
          </a:custGeom>
          <a:noFill/>
          <a:ln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-35073" y="625377"/>
            <a:ext cx="2239413" cy="759555"/>
            <a:chOff x="-106399" y="386530"/>
            <a:chExt cx="2239413" cy="759555"/>
          </a:xfrm>
        </p:grpSpPr>
        <p:sp>
          <p:nvSpPr>
            <p:cNvPr id="216" name="Rectangle 215"/>
            <p:cNvSpPr/>
            <p:nvPr/>
          </p:nvSpPr>
          <p:spPr>
            <a:xfrm>
              <a:off x="42548" y="386530"/>
              <a:ext cx="1926931" cy="73222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5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08" y="564199"/>
              <a:ext cx="449949" cy="443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6" name="TextBox 225"/>
            <p:cNvSpPr txBox="1"/>
            <p:nvPr/>
          </p:nvSpPr>
          <p:spPr>
            <a:xfrm>
              <a:off x="1246476" y="500753"/>
              <a:ext cx="886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Catriel" panose="02000503000000020004" pitchFamily="2" charset="0"/>
                  <a:cs typeface="Consolas" panose="020B0609020204030204" pitchFamily="49" charset="0"/>
                </a:rPr>
                <a:t>Energy</a:t>
              </a:r>
            </a:p>
            <a:p>
              <a:r>
                <a:rPr lang="en-US" sz="1000" b="1" dirty="0" smtClean="0">
                  <a:latin typeface="Catriel" panose="02000503000000020004" pitchFamily="2" charset="0"/>
                  <a:cs typeface="Consolas" panose="020B0609020204030204" pitchFamily="49" charset="0"/>
                </a:rPr>
                <a:t>Balance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-106399" y="500753"/>
              <a:ext cx="1172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Catriel" panose="02000503000000020004" pitchFamily="2" charset="0"/>
                  <a:cs typeface="Browallia New" panose="020B0604020202020204" pitchFamily="34" charset="-34"/>
                </a:rPr>
                <a:t>Simplified </a:t>
              </a:r>
            </a:p>
            <a:p>
              <a:pPr algn="ctr"/>
              <a:r>
                <a:rPr lang="en-US" sz="1000" b="1" dirty="0" smtClean="0">
                  <a:latin typeface="Catriel" panose="02000503000000020004" pitchFamily="2" charset="0"/>
                  <a:cs typeface="Browallia New" panose="020B0604020202020204" pitchFamily="34" charset="-34"/>
                </a:rPr>
                <a:t>Surface</a:t>
              </a:r>
              <a:endParaRPr lang="en-US" sz="1000" b="1" dirty="0">
                <a:latin typeface="Catriel" panose="02000503000000020004" pitchFamily="2" charset="0"/>
                <a:cs typeface="Browallia New" panose="020B0604020202020204" pitchFamily="34" charset="-34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>
              <a:off x="99531" y="467670"/>
              <a:ext cx="1741084" cy="435434"/>
            </a:xfrm>
            <a:custGeom>
              <a:avLst/>
              <a:gdLst>
                <a:gd name="connsiteX0" fmla="*/ 0 w 2037030"/>
                <a:gd name="connsiteY0" fmla="*/ 428465 h 435434"/>
                <a:gd name="connsiteX1" fmla="*/ 724278 w 2037030"/>
                <a:gd name="connsiteY1" fmla="*/ 428465 h 435434"/>
                <a:gd name="connsiteX2" fmla="*/ 878187 w 2037030"/>
                <a:gd name="connsiteY2" fmla="*/ 356037 h 435434"/>
                <a:gd name="connsiteX3" fmla="*/ 968721 w 2037030"/>
                <a:gd name="connsiteY3" fmla="*/ 174968 h 435434"/>
                <a:gd name="connsiteX4" fmla="*/ 1086416 w 2037030"/>
                <a:gd name="connsiteY4" fmla="*/ 21059 h 435434"/>
                <a:gd name="connsiteX5" fmla="*/ 1158844 w 2037030"/>
                <a:gd name="connsiteY5" fmla="*/ 12005 h 435434"/>
                <a:gd name="connsiteX6" fmla="*/ 1231272 w 2037030"/>
                <a:gd name="connsiteY6" fmla="*/ 120647 h 435434"/>
                <a:gd name="connsiteX7" fmla="*/ 1276539 w 2037030"/>
                <a:gd name="connsiteY7" fmla="*/ 75380 h 435434"/>
                <a:gd name="connsiteX8" fmla="*/ 1348967 w 2037030"/>
                <a:gd name="connsiteY8" fmla="*/ 256449 h 435434"/>
                <a:gd name="connsiteX9" fmla="*/ 1403288 w 2037030"/>
                <a:gd name="connsiteY9" fmla="*/ 401304 h 435434"/>
                <a:gd name="connsiteX10" fmla="*/ 1502876 w 2037030"/>
                <a:gd name="connsiteY10" fmla="*/ 419411 h 435434"/>
                <a:gd name="connsiteX11" fmla="*/ 2037030 w 2037030"/>
                <a:gd name="connsiteY11" fmla="*/ 419411 h 43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7030" h="435434">
                  <a:moveTo>
                    <a:pt x="0" y="428465"/>
                  </a:moveTo>
                  <a:cubicBezTo>
                    <a:pt x="288957" y="434500"/>
                    <a:pt x="577914" y="440536"/>
                    <a:pt x="724278" y="428465"/>
                  </a:cubicBezTo>
                  <a:cubicBezTo>
                    <a:pt x="870643" y="416394"/>
                    <a:pt x="837447" y="398286"/>
                    <a:pt x="878187" y="356037"/>
                  </a:cubicBezTo>
                  <a:cubicBezTo>
                    <a:pt x="918927" y="313788"/>
                    <a:pt x="934016" y="230798"/>
                    <a:pt x="968721" y="174968"/>
                  </a:cubicBezTo>
                  <a:cubicBezTo>
                    <a:pt x="1003426" y="119138"/>
                    <a:pt x="1054729" y="48219"/>
                    <a:pt x="1086416" y="21059"/>
                  </a:cubicBezTo>
                  <a:cubicBezTo>
                    <a:pt x="1118103" y="-6101"/>
                    <a:pt x="1134701" y="-4593"/>
                    <a:pt x="1158844" y="12005"/>
                  </a:cubicBezTo>
                  <a:cubicBezTo>
                    <a:pt x="1182987" y="28603"/>
                    <a:pt x="1211656" y="110084"/>
                    <a:pt x="1231272" y="120647"/>
                  </a:cubicBezTo>
                  <a:cubicBezTo>
                    <a:pt x="1250888" y="131209"/>
                    <a:pt x="1256923" y="52746"/>
                    <a:pt x="1276539" y="75380"/>
                  </a:cubicBezTo>
                  <a:cubicBezTo>
                    <a:pt x="1296155" y="98014"/>
                    <a:pt x="1327842" y="202128"/>
                    <a:pt x="1348967" y="256449"/>
                  </a:cubicBezTo>
                  <a:cubicBezTo>
                    <a:pt x="1370092" y="310770"/>
                    <a:pt x="1377637" y="374144"/>
                    <a:pt x="1403288" y="401304"/>
                  </a:cubicBezTo>
                  <a:cubicBezTo>
                    <a:pt x="1428939" y="428464"/>
                    <a:pt x="1397252" y="416393"/>
                    <a:pt x="1502876" y="419411"/>
                  </a:cubicBezTo>
                  <a:cubicBezTo>
                    <a:pt x="1608500" y="422429"/>
                    <a:pt x="1822765" y="420920"/>
                    <a:pt x="2037030" y="419411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2060"/>
                  </a:gs>
                  <a:gs pos="85000">
                    <a:srgbClr val="7ABC32"/>
                  </a:gs>
                  <a:gs pos="42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-100790" y="838308"/>
              <a:ext cx="22241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EvapoTranspiration</a:t>
              </a:r>
              <a:endParaRPr lang="en-US" sz="1400" b="1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5415" y="5799565"/>
            <a:ext cx="709147" cy="678039"/>
            <a:chOff x="505415" y="5799565"/>
            <a:chExt cx="709147" cy="678039"/>
          </a:xfrm>
        </p:grpSpPr>
        <p:sp>
          <p:nvSpPr>
            <p:cNvPr id="230" name="Rounded Rectangle 229"/>
            <p:cNvSpPr/>
            <p:nvPr/>
          </p:nvSpPr>
          <p:spPr>
            <a:xfrm>
              <a:off x="505415" y="5799565"/>
              <a:ext cx="709147" cy="678039"/>
            </a:xfrm>
            <a:prstGeom prst="roundRect">
              <a:avLst/>
            </a:prstGeom>
            <a:solidFill>
              <a:schemeClr val="bg1"/>
            </a:solidFill>
            <a:ln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3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186" y="5926881"/>
              <a:ext cx="477606" cy="47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Freeform 3"/>
            <p:cNvSpPr/>
            <p:nvPr/>
          </p:nvSpPr>
          <p:spPr>
            <a:xfrm>
              <a:off x="606829" y="5849987"/>
              <a:ext cx="498764" cy="426122"/>
            </a:xfrm>
            <a:custGeom>
              <a:avLst/>
              <a:gdLst>
                <a:gd name="connsiteX0" fmla="*/ 0 w 498764"/>
                <a:gd name="connsiteY0" fmla="*/ 426122 h 426122"/>
                <a:gd name="connsiteX1" fmla="*/ 149629 w 498764"/>
                <a:gd name="connsiteY1" fmla="*/ 60362 h 426122"/>
                <a:gd name="connsiteX2" fmla="*/ 257695 w 498764"/>
                <a:gd name="connsiteY2" fmla="*/ 10486 h 426122"/>
                <a:gd name="connsiteX3" fmla="*/ 365760 w 498764"/>
                <a:gd name="connsiteY3" fmla="*/ 168428 h 426122"/>
                <a:gd name="connsiteX4" fmla="*/ 407324 w 498764"/>
                <a:gd name="connsiteY4" fmla="*/ 126864 h 426122"/>
                <a:gd name="connsiteX5" fmla="*/ 498764 w 498764"/>
                <a:gd name="connsiteY5" fmla="*/ 426122 h 42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764" h="426122">
                  <a:moveTo>
                    <a:pt x="0" y="426122"/>
                  </a:moveTo>
                  <a:cubicBezTo>
                    <a:pt x="53340" y="277878"/>
                    <a:pt x="106680" y="129635"/>
                    <a:pt x="149629" y="60362"/>
                  </a:cubicBezTo>
                  <a:cubicBezTo>
                    <a:pt x="192578" y="-8911"/>
                    <a:pt x="221673" y="-7525"/>
                    <a:pt x="257695" y="10486"/>
                  </a:cubicBezTo>
                  <a:cubicBezTo>
                    <a:pt x="293717" y="28497"/>
                    <a:pt x="340822" y="149032"/>
                    <a:pt x="365760" y="168428"/>
                  </a:cubicBezTo>
                  <a:cubicBezTo>
                    <a:pt x="390698" y="187824"/>
                    <a:pt x="385157" y="83915"/>
                    <a:pt x="407324" y="126864"/>
                  </a:cubicBezTo>
                  <a:cubicBezTo>
                    <a:pt x="429491" y="169813"/>
                    <a:pt x="464127" y="297967"/>
                    <a:pt x="498764" y="426122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70C0"/>
                  </a:gs>
                  <a:gs pos="50000">
                    <a:schemeClr val="accent5">
                      <a:lumMod val="75000"/>
                    </a:schemeClr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592125" y="6246772"/>
              <a:ext cx="5970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SSEBop</a:t>
              </a:r>
              <a:endParaRPr lang="en-US" sz="900" b="1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345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368103" y="798974"/>
            <a:ext cx="1841770" cy="597847"/>
            <a:chOff x="3302434" y="724610"/>
            <a:chExt cx="1841770" cy="597847"/>
          </a:xfrm>
        </p:grpSpPr>
        <p:sp>
          <p:nvSpPr>
            <p:cNvPr id="18" name="Rectangle 17"/>
            <p:cNvSpPr/>
            <p:nvPr/>
          </p:nvSpPr>
          <p:spPr>
            <a:xfrm>
              <a:off x="3325491" y="724610"/>
              <a:ext cx="1818713" cy="597847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0176" y="851979"/>
              <a:ext cx="477606" cy="47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553667" y="917941"/>
              <a:ext cx="5857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ET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02434" y="893968"/>
              <a:ext cx="11940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SSEBop</a:t>
              </a:r>
              <a:endParaRPr lang="en-US" sz="160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346146" y="764374"/>
              <a:ext cx="1741084" cy="435434"/>
            </a:xfrm>
            <a:custGeom>
              <a:avLst/>
              <a:gdLst>
                <a:gd name="connsiteX0" fmla="*/ 0 w 2037030"/>
                <a:gd name="connsiteY0" fmla="*/ 428465 h 435434"/>
                <a:gd name="connsiteX1" fmla="*/ 724278 w 2037030"/>
                <a:gd name="connsiteY1" fmla="*/ 428465 h 435434"/>
                <a:gd name="connsiteX2" fmla="*/ 878187 w 2037030"/>
                <a:gd name="connsiteY2" fmla="*/ 356037 h 435434"/>
                <a:gd name="connsiteX3" fmla="*/ 968721 w 2037030"/>
                <a:gd name="connsiteY3" fmla="*/ 174968 h 435434"/>
                <a:gd name="connsiteX4" fmla="*/ 1086416 w 2037030"/>
                <a:gd name="connsiteY4" fmla="*/ 21059 h 435434"/>
                <a:gd name="connsiteX5" fmla="*/ 1158844 w 2037030"/>
                <a:gd name="connsiteY5" fmla="*/ 12005 h 435434"/>
                <a:gd name="connsiteX6" fmla="*/ 1231272 w 2037030"/>
                <a:gd name="connsiteY6" fmla="*/ 120647 h 435434"/>
                <a:gd name="connsiteX7" fmla="*/ 1276539 w 2037030"/>
                <a:gd name="connsiteY7" fmla="*/ 75380 h 435434"/>
                <a:gd name="connsiteX8" fmla="*/ 1348967 w 2037030"/>
                <a:gd name="connsiteY8" fmla="*/ 256449 h 435434"/>
                <a:gd name="connsiteX9" fmla="*/ 1403288 w 2037030"/>
                <a:gd name="connsiteY9" fmla="*/ 401304 h 435434"/>
                <a:gd name="connsiteX10" fmla="*/ 1502876 w 2037030"/>
                <a:gd name="connsiteY10" fmla="*/ 419411 h 435434"/>
                <a:gd name="connsiteX11" fmla="*/ 2037030 w 2037030"/>
                <a:gd name="connsiteY11" fmla="*/ 419411 h 43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7030" h="435434">
                  <a:moveTo>
                    <a:pt x="0" y="428465"/>
                  </a:moveTo>
                  <a:cubicBezTo>
                    <a:pt x="288957" y="434500"/>
                    <a:pt x="577914" y="440536"/>
                    <a:pt x="724278" y="428465"/>
                  </a:cubicBezTo>
                  <a:cubicBezTo>
                    <a:pt x="870643" y="416394"/>
                    <a:pt x="837447" y="398286"/>
                    <a:pt x="878187" y="356037"/>
                  </a:cubicBezTo>
                  <a:cubicBezTo>
                    <a:pt x="918927" y="313788"/>
                    <a:pt x="934016" y="230798"/>
                    <a:pt x="968721" y="174968"/>
                  </a:cubicBezTo>
                  <a:cubicBezTo>
                    <a:pt x="1003426" y="119138"/>
                    <a:pt x="1054729" y="48219"/>
                    <a:pt x="1086416" y="21059"/>
                  </a:cubicBezTo>
                  <a:cubicBezTo>
                    <a:pt x="1118103" y="-6101"/>
                    <a:pt x="1134701" y="-4593"/>
                    <a:pt x="1158844" y="12005"/>
                  </a:cubicBezTo>
                  <a:cubicBezTo>
                    <a:pt x="1182987" y="28603"/>
                    <a:pt x="1211656" y="110084"/>
                    <a:pt x="1231272" y="120647"/>
                  </a:cubicBezTo>
                  <a:cubicBezTo>
                    <a:pt x="1250888" y="131209"/>
                    <a:pt x="1256923" y="52746"/>
                    <a:pt x="1276539" y="75380"/>
                  </a:cubicBezTo>
                  <a:cubicBezTo>
                    <a:pt x="1296155" y="98014"/>
                    <a:pt x="1327842" y="202128"/>
                    <a:pt x="1348967" y="256449"/>
                  </a:cubicBezTo>
                  <a:cubicBezTo>
                    <a:pt x="1370092" y="310770"/>
                    <a:pt x="1377637" y="374144"/>
                    <a:pt x="1403288" y="401304"/>
                  </a:cubicBezTo>
                  <a:cubicBezTo>
                    <a:pt x="1428939" y="428464"/>
                    <a:pt x="1397252" y="416393"/>
                    <a:pt x="1502876" y="419411"/>
                  </a:cubicBezTo>
                  <a:cubicBezTo>
                    <a:pt x="1608500" y="422429"/>
                    <a:pt x="1822765" y="420920"/>
                    <a:pt x="2037030" y="419411"/>
                  </a:cubicBezTo>
                </a:path>
              </a:pathLst>
            </a:custGeom>
            <a:noFill/>
            <a:ln>
              <a:solidFill>
                <a:schemeClr val="tx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376922" y="1554602"/>
            <a:ext cx="1871103" cy="597847"/>
            <a:chOff x="3419960" y="795831"/>
            <a:chExt cx="1871103" cy="597847"/>
          </a:xfrm>
        </p:grpSpPr>
        <p:sp>
          <p:nvSpPr>
            <p:cNvPr id="25" name="Rounded Rectangle 24"/>
            <p:cNvSpPr/>
            <p:nvPr/>
          </p:nvSpPr>
          <p:spPr>
            <a:xfrm>
              <a:off x="3431656" y="795831"/>
              <a:ext cx="1859407" cy="597847"/>
            </a:xfrm>
            <a:prstGeom prst="roundRect">
              <a:avLst/>
            </a:prstGeom>
            <a:solidFill>
              <a:schemeClr val="bg1"/>
            </a:solidFill>
            <a:ln cmpd="sng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7702" y="923200"/>
              <a:ext cx="477606" cy="47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4671193" y="989162"/>
              <a:ext cx="5857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ET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19960" y="965189"/>
              <a:ext cx="11940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SSEBop</a:t>
              </a:r>
              <a:endParaRPr lang="en-US" sz="160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3463672" y="835595"/>
              <a:ext cx="1741084" cy="435434"/>
            </a:xfrm>
            <a:custGeom>
              <a:avLst/>
              <a:gdLst>
                <a:gd name="connsiteX0" fmla="*/ 0 w 2037030"/>
                <a:gd name="connsiteY0" fmla="*/ 428465 h 435434"/>
                <a:gd name="connsiteX1" fmla="*/ 724278 w 2037030"/>
                <a:gd name="connsiteY1" fmla="*/ 428465 h 435434"/>
                <a:gd name="connsiteX2" fmla="*/ 878187 w 2037030"/>
                <a:gd name="connsiteY2" fmla="*/ 356037 h 435434"/>
                <a:gd name="connsiteX3" fmla="*/ 968721 w 2037030"/>
                <a:gd name="connsiteY3" fmla="*/ 174968 h 435434"/>
                <a:gd name="connsiteX4" fmla="*/ 1086416 w 2037030"/>
                <a:gd name="connsiteY4" fmla="*/ 21059 h 435434"/>
                <a:gd name="connsiteX5" fmla="*/ 1158844 w 2037030"/>
                <a:gd name="connsiteY5" fmla="*/ 12005 h 435434"/>
                <a:gd name="connsiteX6" fmla="*/ 1231272 w 2037030"/>
                <a:gd name="connsiteY6" fmla="*/ 120647 h 435434"/>
                <a:gd name="connsiteX7" fmla="*/ 1276539 w 2037030"/>
                <a:gd name="connsiteY7" fmla="*/ 75380 h 435434"/>
                <a:gd name="connsiteX8" fmla="*/ 1348967 w 2037030"/>
                <a:gd name="connsiteY8" fmla="*/ 256449 h 435434"/>
                <a:gd name="connsiteX9" fmla="*/ 1403288 w 2037030"/>
                <a:gd name="connsiteY9" fmla="*/ 401304 h 435434"/>
                <a:gd name="connsiteX10" fmla="*/ 1502876 w 2037030"/>
                <a:gd name="connsiteY10" fmla="*/ 419411 h 435434"/>
                <a:gd name="connsiteX11" fmla="*/ 2037030 w 2037030"/>
                <a:gd name="connsiteY11" fmla="*/ 419411 h 43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7030" h="435434">
                  <a:moveTo>
                    <a:pt x="0" y="428465"/>
                  </a:moveTo>
                  <a:cubicBezTo>
                    <a:pt x="288957" y="434500"/>
                    <a:pt x="577914" y="440536"/>
                    <a:pt x="724278" y="428465"/>
                  </a:cubicBezTo>
                  <a:cubicBezTo>
                    <a:pt x="870643" y="416394"/>
                    <a:pt x="837447" y="398286"/>
                    <a:pt x="878187" y="356037"/>
                  </a:cubicBezTo>
                  <a:cubicBezTo>
                    <a:pt x="918927" y="313788"/>
                    <a:pt x="934016" y="230798"/>
                    <a:pt x="968721" y="174968"/>
                  </a:cubicBezTo>
                  <a:cubicBezTo>
                    <a:pt x="1003426" y="119138"/>
                    <a:pt x="1054729" y="48219"/>
                    <a:pt x="1086416" y="21059"/>
                  </a:cubicBezTo>
                  <a:cubicBezTo>
                    <a:pt x="1118103" y="-6101"/>
                    <a:pt x="1134701" y="-4593"/>
                    <a:pt x="1158844" y="12005"/>
                  </a:cubicBezTo>
                  <a:cubicBezTo>
                    <a:pt x="1182987" y="28603"/>
                    <a:pt x="1211656" y="110084"/>
                    <a:pt x="1231272" y="120647"/>
                  </a:cubicBezTo>
                  <a:cubicBezTo>
                    <a:pt x="1250888" y="131209"/>
                    <a:pt x="1256923" y="52746"/>
                    <a:pt x="1276539" y="75380"/>
                  </a:cubicBezTo>
                  <a:cubicBezTo>
                    <a:pt x="1296155" y="98014"/>
                    <a:pt x="1327842" y="202128"/>
                    <a:pt x="1348967" y="256449"/>
                  </a:cubicBezTo>
                  <a:cubicBezTo>
                    <a:pt x="1370092" y="310770"/>
                    <a:pt x="1377637" y="374144"/>
                    <a:pt x="1403288" y="401304"/>
                  </a:cubicBezTo>
                  <a:cubicBezTo>
                    <a:pt x="1428939" y="428464"/>
                    <a:pt x="1397252" y="416393"/>
                    <a:pt x="1502876" y="419411"/>
                  </a:cubicBezTo>
                  <a:cubicBezTo>
                    <a:pt x="1608500" y="422429"/>
                    <a:pt x="1822765" y="420920"/>
                    <a:pt x="2037030" y="419411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2060"/>
                  </a:gs>
                  <a:gs pos="85000">
                    <a:srgbClr val="7ABC32"/>
                  </a:gs>
                  <a:gs pos="42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27584" y="848739"/>
            <a:ext cx="2038833" cy="698502"/>
            <a:chOff x="1716387" y="1522354"/>
            <a:chExt cx="2038833" cy="698502"/>
          </a:xfrm>
        </p:grpSpPr>
        <p:sp>
          <p:nvSpPr>
            <p:cNvPr id="31" name="Rounded Rectangle 30"/>
            <p:cNvSpPr/>
            <p:nvPr/>
          </p:nvSpPr>
          <p:spPr>
            <a:xfrm>
              <a:off x="1716387" y="1522354"/>
              <a:ext cx="1531680" cy="689635"/>
            </a:xfrm>
            <a:prstGeom prst="roundRect">
              <a:avLst/>
            </a:prstGeom>
            <a:solidFill>
              <a:schemeClr val="bg1"/>
            </a:solidFill>
            <a:ln cmpd="sng"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1782274" y="1604474"/>
              <a:ext cx="439293" cy="41791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908231" y="1743453"/>
              <a:ext cx="199344" cy="143471"/>
              <a:chOff x="7421002" y="284379"/>
              <a:chExt cx="364897" cy="248604"/>
            </a:xfrm>
          </p:grpSpPr>
          <p:sp>
            <p:nvSpPr>
              <p:cNvPr id="38" name="Rectangle 37"/>
              <p:cNvSpPr/>
              <p:nvPr/>
            </p:nvSpPr>
            <p:spPr>
              <a:xfrm rot="20014347">
                <a:off x="7552420" y="284379"/>
                <a:ext cx="92746" cy="188916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 rot="20158299">
                <a:off x="7421002" y="330637"/>
                <a:ext cx="364897" cy="1002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19930285">
                <a:off x="7574701" y="342770"/>
                <a:ext cx="53969" cy="879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 rot="20098639">
                <a:off x="7597658" y="435844"/>
                <a:ext cx="104544" cy="97139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>
                <a:softEdge rad="63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202959" y="1646905"/>
              <a:ext cx="15522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Gisha" panose="020B0502040204020203" pitchFamily="34" charset="-79"/>
                  <a:cs typeface="Gisha" panose="020B0502040204020203" pitchFamily="34" charset="-79"/>
                </a:rPr>
                <a:t>SSEBop</a:t>
              </a:r>
              <a:endParaRPr lang="en-US" sz="2000" b="1" dirty="0">
                <a:latin typeface="Gisha" panose="020B0502040204020203" pitchFamily="34" charset="-79"/>
                <a:cs typeface="Gisha" panose="020B0502040204020203" pitchFamily="34" charset="-79"/>
              </a:endParaRPr>
            </a:p>
          </p:txBody>
        </p:sp>
        <p:sp>
          <p:nvSpPr>
            <p:cNvPr id="35" name="Curved Down Arrow 34"/>
            <p:cNvSpPr/>
            <p:nvPr/>
          </p:nvSpPr>
          <p:spPr>
            <a:xfrm rot="19897557">
              <a:off x="1739854" y="1617794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46250">
                  <a:srgbClr val="FFFF00"/>
                </a:gs>
                <a:gs pos="50000">
                  <a:schemeClr val="bg1"/>
                </a:gs>
                <a:gs pos="0">
                  <a:srgbClr val="BF2323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Curved Down Arrow 35"/>
            <p:cNvSpPr/>
            <p:nvPr/>
          </p:nvSpPr>
          <p:spPr>
            <a:xfrm rot="9191609">
              <a:off x="1840817" y="1818224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54000">
                  <a:srgbClr val="00B050"/>
                </a:gs>
                <a:gs pos="65000">
                  <a:schemeClr val="bg1"/>
                </a:gs>
                <a:gs pos="0">
                  <a:srgbClr val="0072C8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27315" y="1959246"/>
              <a:ext cx="1672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Evapo</a:t>
              </a:r>
              <a:r>
                <a:rPr lang="en-US" sz="1100" dirty="0">
                  <a:solidFill>
                    <a:srgbClr val="008000"/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T</a:t>
              </a:r>
              <a:r>
                <a:rPr lang="en-US" sz="1100" dirty="0" smtClean="0">
                  <a:solidFill>
                    <a:srgbClr val="008000"/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ranspiration</a:t>
              </a:r>
              <a:endParaRPr lang="en-US" sz="1100" dirty="0">
                <a:solidFill>
                  <a:srgbClr val="008000"/>
                </a:solidFill>
                <a:latin typeface="Arial Rounded MT Bold" panose="020F0704030504030204" pitchFamily="34" charset="0"/>
                <a:cs typeface="Gisha" panose="020B0502040204020203" pitchFamily="34" charset="-79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38512" y="1669200"/>
            <a:ext cx="2038833" cy="721200"/>
            <a:chOff x="3511876" y="1514669"/>
            <a:chExt cx="2038833" cy="721200"/>
          </a:xfrm>
        </p:grpSpPr>
        <p:sp>
          <p:nvSpPr>
            <p:cNvPr id="44" name="Rounded Rectangle 43"/>
            <p:cNvSpPr/>
            <p:nvPr/>
          </p:nvSpPr>
          <p:spPr>
            <a:xfrm>
              <a:off x="3511876" y="1514669"/>
              <a:ext cx="1531680" cy="689635"/>
            </a:xfrm>
            <a:prstGeom prst="roundRect">
              <a:avLst/>
            </a:prstGeom>
            <a:solidFill>
              <a:schemeClr val="bg1"/>
            </a:solidFill>
            <a:ln cmpd="sng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3577763" y="1596789"/>
              <a:ext cx="439293" cy="41791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rot="20014347">
              <a:off x="3775514" y="1735768"/>
              <a:ext cx="50667" cy="109025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 rot="20158299">
              <a:off x="3703720" y="1762464"/>
              <a:ext cx="199344" cy="578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19930285">
              <a:off x="3787686" y="1769466"/>
              <a:ext cx="29483" cy="50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 rot="20098639">
              <a:off x="3800228" y="1823179"/>
              <a:ext cx="57113" cy="5606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>
              <a:softEdge rad="63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21499" y="1974259"/>
              <a:ext cx="1672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Evapo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T</a:t>
              </a:r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Rounded MT Bold" panose="020F0704030504030204" pitchFamily="34" charset="0"/>
                  <a:cs typeface="Gisha" panose="020B0502040204020203" pitchFamily="34" charset="-79"/>
                </a:rPr>
                <a:t>ranspiration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  <a:cs typeface="Gisha" panose="020B0502040204020203" pitchFamily="34" charset="-79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98448" y="1639220"/>
              <a:ext cx="15522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Gisha" panose="020B0502040204020203" pitchFamily="34" charset="-79"/>
                  <a:cs typeface="Gisha" panose="020B0502040204020203" pitchFamily="34" charset="-79"/>
                </a:rPr>
                <a:t>SSEBop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endParaRPr>
            </a:p>
          </p:txBody>
        </p:sp>
        <p:sp>
          <p:nvSpPr>
            <p:cNvPr id="52" name="Curved Down Arrow 51"/>
            <p:cNvSpPr/>
            <p:nvPr/>
          </p:nvSpPr>
          <p:spPr>
            <a:xfrm rot="19897557">
              <a:off x="3535343" y="1610109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 flip="none" rotWithShape="1">
              <a:gsLst>
                <a:gs pos="46250">
                  <a:srgbClr val="FFFF00"/>
                </a:gs>
                <a:gs pos="50000">
                  <a:schemeClr val="bg1"/>
                </a:gs>
                <a:gs pos="0">
                  <a:srgbClr val="BF2323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urved Down Arrow 52"/>
            <p:cNvSpPr/>
            <p:nvPr/>
          </p:nvSpPr>
          <p:spPr>
            <a:xfrm rot="9191609">
              <a:off x="3636306" y="1810539"/>
              <a:ext cx="443330" cy="164843"/>
            </a:xfrm>
            <a:prstGeom prst="curvedDownArrow">
              <a:avLst>
                <a:gd name="adj1" fmla="val 25000"/>
                <a:gd name="adj2" fmla="val 50000"/>
                <a:gd name="adj3" fmla="val 37172"/>
              </a:avLst>
            </a:prstGeom>
            <a:gradFill>
              <a:gsLst>
                <a:gs pos="54000">
                  <a:srgbClr val="00B050"/>
                </a:gs>
                <a:gs pos="65000">
                  <a:schemeClr val="bg1"/>
                </a:gs>
                <a:gs pos="0">
                  <a:srgbClr val="0072C8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</a:gradFill>
            <a:ln w="0"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173524" y="378147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Idea 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02285" y="378147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Idea 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557910" y="378147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Idea 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888164" y="749141"/>
            <a:ext cx="2239413" cy="759555"/>
            <a:chOff x="-106399" y="386530"/>
            <a:chExt cx="2239413" cy="759555"/>
          </a:xfrm>
        </p:grpSpPr>
        <p:sp>
          <p:nvSpPr>
            <p:cNvPr id="58" name="Rectangle 57"/>
            <p:cNvSpPr/>
            <p:nvPr/>
          </p:nvSpPr>
          <p:spPr>
            <a:xfrm>
              <a:off x="42548" y="386530"/>
              <a:ext cx="1926931" cy="73222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08" y="564199"/>
              <a:ext cx="449949" cy="443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TextBox 59"/>
            <p:cNvSpPr txBox="1"/>
            <p:nvPr/>
          </p:nvSpPr>
          <p:spPr>
            <a:xfrm>
              <a:off x="1246476" y="500753"/>
              <a:ext cx="886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Catriel" panose="02000503000000020004" pitchFamily="2" charset="0"/>
                  <a:cs typeface="Consolas" panose="020B0609020204030204" pitchFamily="49" charset="0"/>
                </a:rPr>
                <a:t>Energy</a:t>
              </a:r>
            </a:p>
            <a:p>
              <a:r>
                <a:rPr lang="en-US" sz="1000" b="1" dirty="0" smtClean="0">
                  <a:latin typeface="Catriel" panose="02000503000000020004" pitchFamily="2" charset="0"/>
                  <a:cs typeface="Consolas" panose="020B0609020204030204" pitchFamily="49" charset="0"/>
                </a:rPr>
                <a:t>Balance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-106399" y="500753"/>
              <a:ext cx="1172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Catriel" panose="02000503000000020004" pitchFamily="2" charset="0"/>
                  <a:cs typeface="Browallia New" panose="020B0604020202020204" pitchFamily="34" charset="-34"/>
                </a:rPr>
                <a:t>Simplified </a:t>
              </a:r>
            </a:p>
            <a:p>
              <a:pPr algn="ctr"/>
              <a:r>
                <a:rPr lang="en-US" sz="1000" b="1" dirty="0" smtClean="0">
                  <a:latin typeface="Catriel" panose="02000503000000020004" pitchFamily="2" charset="0"/>
                  <a:cs typeface="Browallia New" panose="020B0604020202020204" pitchFamily="34" charset="-34"/>
                </a:rPr>
                <a:t>Surface</a:t>
              </a:r>
              <a:endParaRPr lang="en-US" sz="1000" b="1" dirty="0">
                <a:latin typeface="Catriel" panose="02000503000000020004" pitchFamily="2" charset="0"/>
                <a:cs typeface="Browallia New" panose="020B0604020202020204" pitchFamily="34" charset="-34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>
              <a:off x="99531" y="467670"/>
              <a:ext cx="1741084" cy="435434"/>
            </a:xfrm>
            <a:custGeom>
              <a:avLst/>
              <a:gdLst>
                <a:gd name="connsiteX0" fmla="*/ 0 w 2037030"/>
                <a:gd name="connsiteY0" fmla="*/ 428465 h 435434"/>
                <a:gd name="connsiteX1" fmla="*/ 724278 w 2037030"/>
                <a:gd name="connsiteY1" fmla="*/ 428465 h 435434"/>
                <a:gd name="connsiteX2" fmla="*/ 878187 w 2037030"/>
                <a:gd name="connsiteY2" fmla="*/ 356037 h 435434"/>
                <a:gd name="connsiteX3" fmla="*/ 968721 w 2037030"/>
                <a:gd name="connsiteY3" fmla="*/ 174968 h 435434"/>
                <a:gd name="connsiteX4" fmla="*/ 1086416 w 2037030"/>
                <a:gd name="connsiteY4" fmla="*/ 21059 h 435434"/>
                <a:gd name="connsiteX5" fmla="*/ 1158844 w 2037030"/>
                <a:gd name="connsiteY5" fmla="*/ 12005 h 435434"/>
                <a:gd name="connsiteX6" fmla="*/ 1231272 w 2037030"/>
                <a:gd name="connsiteY6" fmla="*/ 120647 h 435434"/>
                <a:gd name="connsiteX7" fmla="*/ 1276539 w 2037030"/>
                <a:gd name="connsiteY7" fmla="*/ 75380 h 435434"/>
                <a:gd name="connsiteX8" fmla="*/ 1348967 w 2037030"/>
                <a:gd name="connsiteY8" fmla="*/ 256449 h 435434"/>
                <a:gd name="connsiteX9" fmla="*/ 1403288 w 2037030"/>
                <a:gd name="connsiteY9" fmla="*/ 401304 h 435434"/>
                <a:gd name="connsiteX10" fmla="*/ 1502876 w 2037030"/>
                <a:gd name="connsiteY10" fmla="*/ 419411 h 435434"/>
                <a:gd name="connsiteX11" fmla="*/ 2037030 w 2037030"/>
                <a:gd name="connsiteY11" fmla="*/ 419411 h 43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7030" h="435434">
                  <a:moveTo>
                    <a:pt x="0" y="428465"/>
                  </a:moveTo>
                  <a:cubicBezTo>
                    <a:pt x="288957" y="434500"/>
                    <a:pt x="577914" y="440536"/>
                    <a:pt x="724278" y="428465"/>
                  </a:cubicBezTo>
                  <a:cubicBezTo>
                    <a:pt x="870643" y="416394"/>
                    <a:pt x="837447" y="398286"/>
                    <a:pt x="878187" y="356037"/>
                  </a:cubicBezTo>
                  <a:cubicBezTo>
                    <a:pt x="918927" y="313788"/>
                    <a:pt x="934016" y="230798"/>
                    <a:pt x="968721" y="174968"/>
                  </a:cubicBezTo>
                  <a:cubicBezTo>
                    <a:pt x="1003426" y="119138"/>
                    <a:pt x="1054729" y="48219"/>
                    <a:pt x="1086416" y="21059"/>
                  </a:cubicBezTo>
                  <a:cubicBezTo>
                    <a:pt x="1118103" y="-6101"/>
                    <a:pt x="1134701" y="-4593"/>
                    <a:pt x="1158844" y="12005"/>
                  </a:cubicBezTo>
                  <a:cubicBezTo>
                    <a:pt x="1182987" y="28603"/>
                    <a:pt x="1211656" y="110084"/>
                    <a:pt x="1231272" y="120647"/>
                  </a:cubicBezTo>
                  <a:cubicBezTo>
                    <a:pt x="1250888" y="131209"/>
                    <a:pt x="1256923" y="52746"/>
                    <a:pt x="1276539" y="75380"/>
                  </a:cubicBezTo>
                  <a:cubicBezTo>
                    <a:pt x="1296155" y="98014"/>
                    <a:pt x="1327842" y="202128"/>
                    <a:pt x="1348967" y="256449"/>
                  </a:cubicBezTo>
                  <a:cubicBezTo>
                    <a:pt x="1370092" y="310770"/>
                    <a:pt x="1377637" y="374144"/>
                    <a:pt x="1403288" y="401304"/>
                  </a:cubicBezTo>
                  <a:cubicBezTo>
                    <a:pt x="1428939" y="428464"/>
                    <a:pt x="1397252" y="416393"/>
                    <a:pt x="1502876" y="419411"/>
                  </a:cubicBezTo>
                  <a:cubicBezTo>
                    <a:pt x="1608500" y="422429"/>
                    <a:pt x="1822765" y="420920"/>
                    <a:pt x="2037030" y="419411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2060"/>
                  </a:gs>
                  <a:gs pos="85000">
                    <a:srgbClr val="7ABC32"/>
                  </a:gs>
                  <a:gs pos="42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-100790" y="838308"/>
              <a:ext cx="22241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EvapoTranspiration</a:t>
              </a:r>
              <a:endParaRPr lang="en-US" sz="1400" b="1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46698" y="2420888"/>
            <a:ext cx="709147" cy="678039"/>
            <a:chOff x="3446698" y="2420888"/>
            <a:chExt cx="709147" cy="678039"/>
          </a:xfrm>
        </p:grpSpPr>
        <p:sp>
          <p:nvSpPr>
            <p:cNvPr id="65" name="Rounded Rectangle 64"/>
            <p:cNvSpPr/>
            <p:nvPr/>
          </p:nvSpPr>
          <p:spPr>
            <a:xfrm>
              <a:off x="3446698" y="2420888"/>
              <a:ext cx="709147" cy="678039"/>
            </a:xfrm>
            <a:prstGeom prst="roundRect">
              <a:avLst/>
            </a:prstGeom>
            <a:solidFill>
              <a:schemeClr val="bg1"/>
            </a:solidFill>
            <a:ln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2469" y="2548204"/>
              <a:ext cx="477606" cy="47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Freeform 66"/>
            <p:cNvSpPr/>
            <p:nvPr/>
          </p:nvSpPr>
          <p:spPr>
            <a:xfrm>
              <a:off x="3548112" y="2471310"/>
              <a:ext cx="498764" cy="426122"/>
            </a:xfrm>
            <a:custGeom>
              <a:avLst/>
              <a:gdLst>
                <a:gd name="connsiteX0" fmla="*/ 0 w 498764"/>
                <a:gd name="connsiteY0" fmla="*/ 426122 h 426122"/>
                <a:gd name="connsiteX1" fmla="*/ 149629 w 498764"/>
                <a:gd name="connsiteY1" fmla="*/ 60362 h 426122"/>
                <a:gd name="connsiteX2" fmla="*/ 257695 w 498764"/>
                <a:gd name="connsiteY2" fmla="*/ 10486 h 426122"/>
                <a:gd name="connsiteX3" fmla="*/ 365760 w 498764"/>
                <a:gd name="connsiteY3" fmla="*/ 168428 h 426122"/>
                <a:gd name="connsiteX4" fmla="*/ 407324 w 498764"/>
                <a:gd name="connsiteY4" fmla="*/ 126864 h 426122"/>
                <a:gd name="connsiteX5" fmla="*/ 498764 w 498764"/>
                <a:gd name="connsiteY5" fmla="*/ 426122 h 42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764" h="426122">
                  <a:moveTo>
                    <a:pt x="0" y="426122"/>
                  </a:moveTo>
                  <a:cubicBezTo>
                    <a:pt x="53340" y="277878"/>
                    <a:pt x="106680" y="129635"/>
                    <a:pt x="149629" y="60362"/>
                  </a:cubicBezTo>
                  <a:cubicBezTo>
                    <a:pt x="192578" y="-8911"/>
                    <a:pt x="221673" y="-7525"/>
                    <a:pt x="257695" y="10486"/>
                  </a:cubicBezTo>
                  <a:cubicBezTo>
                    <a:pt x="293717" y="28497"/>
                    <a:pt x="340822" y="149032"/>
                    <a:pt x="365760" y="168428"/>
                  </a:cubicBezTo>
                  <a:cubicBezTo>
                    <a:pt x="390698" y="187824"/>
                    <a:pt x="385157" y="83915"/>
                    <a:pt x="407324" y="126864"/>
                  </a:cubicBezTo>
                  <a:cubicBezTo>
                    <a:pt x="429491" y="169813"/>
                    <a:pt x="464127" y="297967"/>
                    <a:pt x="498764" y="426122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70C0"/>
                  </a:gs>
                  <a:gs pos="50000">
                    <a:schemeClr val="accent5">
                      <a:lumMod val="75000"/>
                    </a:schemeClr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3461173" y="2875252"/>
            <a:ext cx="8612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SSEBop ET</a:t>
            </a:r>
            <a:endParaRPr lang="en-US" sz="8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62138" y="2424678"/>
            <a:ext cx="913889" cy="678039"/>
            <a:chOff x="4356077" y="2394999"/>
            <a:chExt cx="913889" cy="678039"/>
          </a:xfrm>
        </p:grpSpPr>
        <p:sp>
          <p:nvSpPr>
            <p:cNvPr id="69" name="Rounded Rectangle 68"/>
            <p:cNvSpPr/>
            <p:nvPr/>
          </p:nvSpPr>
          <p:spPr>
            <a:xfrm>
              <a:off x="4356077" y="2394999"/>
              <a:ext cx="709147" cy="678039"/>
            </a:xfrm>
            <a:prstGeom prst="roundRect">
              <a:avLst/>
            </a:prstGeom>
            <a:solidFill>
              <a:schemeClr val="bg1"/>
            </a:solidFill>
            <a:ln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0" name="Picture 16" descr="D:\Mac\Temp Files\logo ideas\naturelog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1848" y="2522315"/>
              <a:ext cx="477606" cy="47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Freeform 70"/>
            <p:cNvSpPr/>
            <p:nvPr/>
          </p:nvSpPr>
          <p:spPr>
            <a:xfrm>
              <a:off x="4457491" y="2445421"/>
              <a:ext cx="498764" cy="426122"/>
            </a:xfrm>
            <a:custGeom>
              <a:avLst/>
              <a:gdLst>
                <a:gd name="connsiteX0" fmla="*/ 0 w 498764"/>
                <a:gd name="connsiteY0" fmla="*/ 426122 h 426122"/>
                <a:gd name="connsiteX1" fmla="*/ 149629 w 498764"/>
                <a:gd name="connsiteY1" fmla="*/ 60362 h 426122"/>
                <a:gd name="connsiteX2" fmla="*/ 257695 w 498764"/>
                <a:gd name="connsiteY2" fmla="*/ 10486 h 426122"/>
                <a:gd name="connsiteX3" fmla="*/ 365760 w 498764"/>
                <a:gd name="connsiteY3" fmla="*/ 168428 h 426122"/>
                <a:gd name="connsiteX4" fmla="*/ 407324 w 498764"/>
                <a:gd name="connsiteY4" fmla="*/ 126864 h 426122"/>
                <a:gd name="connsiteX5" fmla="*/ 498764 w 498764"/>
                <a:gd name="connsiteY5" fmla="*/ 426122 h 42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764" h="426122">
                  <a:moveTo>
                    <a:pt x="0" y="426122"/>
                  </a:moveTo>
                  <a:cubicBezTo>
                    <a:pt x="53340" y="277878"/>
                    <a:pt x="106680" y="129635"/>
                    <a:pt x="149629" y="60362"/>
                  </a:cubicBezTo>
                  <a:cubicBezTo>
                    <a:pt x="192578" y="-8911"/>
                    <a:pt x="221673" y="-7525"/>
                    <a:pt x="257695" y="10486"/>
                  </a:cubicBezTo>
                  <a:cubicBezTo>
                    <a:pt x="293717" y="28497"/>
                    <a:pt x="340822" y="149032"/>
                    <a:pt x="365760" y="168428"/>
                  </a:cubicBezTo>
                  <a:cubicBezTo>
                    <a:pt x="390698" y="187824"/>
                    <a:pt x="385157" y="83915"/>
                    <a:pt x="407324" y="126864"/>
                  </a:cubicBezTo>
                  <a:cubicBezTo>
                    <a:pt x="429491" y="169813"/>
                    <a:pt x="464127" y="297967"/>
                    <a:pt x="498764" y="426122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0070C0"/>
                  </a:gs>
                  <a:gs pos="50000">
                    <a:schemeClr val="accent5">
                      <a:lumMod val="75000"/>
                    </a:schemeClr>
                  </a:gs>
                  <a:gs pos="100000">
                    <a:srgbClr val="92D050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08726" y="2826816"/>
              <a:ext cx="8612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SSEBop</a:t>
              </a:r>
              <a:endParaRPr lang="en-US" sz="1000" b="1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8882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4C056CE1-1B4A-47FD-8949-280EAF195BBD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41530BA0-3B97-42FA-A74F-CA6C01053EC7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FB9F1CE9-38DB-46FB-A3FE-863218F2605D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CE9F5DEE-E2C9-4F1A-BD5B-78A0CE0707BE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16D21EC7-D117-45C7-8980-5AD5DD19AAA7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27D63F8A-04DC-4C8B-B801-E60BDD8F88D7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442DF0A2-FF35-4E94-81B3-E3B7B61847DE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BA91CE11-A821-497E-AD5F-181B517A693A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E3299166-4495-4DAE-895B-6AD784210F8F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FB2853C9-3EA8-443A-AC40-4FE0A6469CEB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6BE8A27C-6245-4BC6-BBF5-B4F4A3B2E1EA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6B6860C-537C-46EC-9459-FBED0949C315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F5EA4DB4-C662-4801-A051-1043629FBE69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66F0CED5-D05B-40D1-A8EC-A67FA151744F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DAFCB39B-2300-453F-9F53-57877E83C316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0A6E8E77-4060-4E9F-ABFD-9DAE8134FC01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6DFF36C5-8CDB-4464-835F-D49554EBEB77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0468EAA7-FFA3-480E-A7D6-78911EF6073F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E4AF86DC-797F-4B36-835B-3E93183549AE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11CD817E-63EF-4111-B070-C978ED11E30A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38DA90C3-09D4-44B7-9330-DC6841F35139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09167EF4-F068-452C-8FBF-3D794A723FC0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B0B2A2AC-95A5-40DD-8B8C-EA5E1B4A7DCC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68D87E9F-A7D3-4384-84E5-4131757F9A21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EF01C623-E58A-44FD-AABE-A93D3EB7656F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D83C05EB-B7D6-46DC-B407-81B599CA3820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60133D1C-7EDB-41AA-B5EA-C4DCF6D7DF2B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46FDF5AC-FC89-408D-9E0D-FAC3918B1F7C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1E5AC011-EB2B-497C-B0E7-65B922FEB6A6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BA8410DC-3548-4935-92C2-E242ADD1A515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69F17813-718D-4656-BF46-13D7DFAEB77F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8E72F584-6868-402F-9393-201C98B302A6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2BB49EA9-217A-42BC-A7AC-A29FAE63F54A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C8AD0F27-9B1C-4482-AE7B-B535735153C8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FCC8CE5A-0B8B-4B4B-A584-483D9CB504FC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AC126196-CCDD-4EC4-80F8-6BC93484F269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00FFE32E-59E1-4144-82E1-6734E6475F57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EFC72297-CFCC-4419-A119-418C0BF6A481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15A0D8FB-7705-41F9-A63C-CF73F1F9C31B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9C242298-903E-4191-8E9A-A46BDCE577E0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536D333B-1B99-4609-92ED-CA1E2436B5FA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B8EC0C0E-AE55-4434-8D2A-8DC8D570613C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5CCF2AB6-72F7-42C8-8AE3-931FAF75B843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F139EEB5-0C88-48F1-87A3-BE72D9CEF9F6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F17CA098-1F5D-461C-A83F-E5E308CC4EF0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8076F270-A95E-4205-85EF-9DC89317F1B0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14019830-EC9B-4324-8168-74B7BA92CE3E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A4CDAF93-4563-4496-9671-4F79F233962E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07D11C73-2F93-49AE-BC09-B90A88BDFFFE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7DE628BC-87B4-4186-A1BF-B1544F162992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C1C045D8-9B4C-421C-92EC-5BE1F6FEF599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FF3B05DF-1D41-4CE0-9708-77AB97A04BD4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A9D49C76-1528-42D8-9F4A-05142A0575E9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9ACA9985-FACB-4B04-B77F-CD00A8246F62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E97AC143-A3B1-464D-9B6E-AF264DCBD38B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2C671F8E-838D-433B-834D-CFF5CC1E9CA1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C56F9EE8-2092-4286-940C-3434A98CB78F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094C1344-03FC-41ED-AC18-D43D2D83BC26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06C5C227-E7DE-412A-B160-951CB7716E8C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C27176EE-B5CB-46E8-969D-9BC3C8A59CCA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A3A8FAC0-55AF-4C7D-978C-AA376FD8EDA9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68A90840-2B56-4DFF-9967-CA7FC95F56A5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F4C4EAC7-CE4E-4A3D-836E-DC8FC42F0B56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ACACAA19-B0BA-442A-A2FF-327B0600AE4C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9B43BECD-CCBC-43EC-9DFA-3D54294BB0FA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050BDC2E-0AC8-4422-9608-7198F2CF6BE3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70A585EB-0E65-4056-AC55-D18EECFE1AE3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EE2334B5-BB5A-4E7F-A3D9-A5B5E113D706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3799</TotalTime>
  <Words>73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MacKenzie Friedrichs</dc:creator>
  <cp:lastModifiedBy>MacKenzie Friedrichs</cp:lastModifiedBy>
  <cp:revision>109</cp:revision>
  <dcterms:created xsi:type="dcterms:W3CDTF">2016-05-11T21:00:03Z</dcterms:created>
  <dcterms:modified xsi:type="dcterms:W3CDTF">2016-06-09T15:50:50Z</dcterms:modified>
</cp:coreProperties>
</file>