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0" r:id="rId4"/>
    <p:sldId id="261" r:id="rId5"/>
    <p:sldId id="262" r:id="rId6"/>
    <p:sldId id="263"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ab, Saeed" initials="AS" lastIdx="1" clrIdx="0">
    <p:extLst>
      <p:ext uri="{19B8F6BF-5375-455C-9EA6-DF929625EA0E}">
        <p15:presenceInfo xmlns:p15="http://schemas.microsoft.com/office/powerpoint/2012/main" userId="S::sarab@contractor.usgs.gov::b002be87-c8ba-4729-83db-7e7ec0778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644E-7AFE-4B59-B33E-9A31352DA9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1E9301-1CC4-4C2B-A1BC-0347F6BAF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96A55-5F7D-4CBE-BC76-24409EDE6F6A}"/>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5" name="Footer Placeholder 4">
            <a:extLst>
              <a:ext uri="{FF2B5EF4-FFF2-40B4-BE49-F238E27FC236}">
                <a16:creationId xmlns:a16="http://schemas.microsoft.com/office/drawing/2014/main" id="{CD453A2A-510E-4DEF-AEE9-69934B25D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82CD3-D985-424F-83EA-2B98840872AF}"/>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32950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15B9-269A-4E65-80A8-D80F7DEBAA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8BDE4E-C2E3-4526-B24F-751A610896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B54DF-0C92-45CA-805B-7DADDE41DB39}"/>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5" name="Footer Placeholder 4">
            <a:extLst>
              <a:ext uri="{FF2B5EF4-FFF2-40B4-BE49-F238E27FC236}">
                <a16:creationId xmlns:a16="http://schemas.microsoft.com/office/drawing/2014/main" id="{2190B8D2-FA69-4EB3-96AD-71EDFC48D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43A8A-4CC2-4D5D-923B-47A4E0B11FFD}"/>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211762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B4ACF-6ED0-41ED-ACD9-DC40DA1379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3042D-2AD1-4905-A5BB-CF00E0A62D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99220-15D6-4B8F-AFD2-E76E2CFC915E}"/>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5" name="Footer Placeholder 4">
            <a:extLst>
              <a:ext uri="{FF2B5EF4-FFF2-40B4-BE49-F238E27FC236}">
                <a16:creationId xmlns:a16="http://schemas.microsoft.com/office/drawing/2014/main" id="{9B7DAE36-66D0-4BE7-914B-A13ED815F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F1A5E-ECCD-4BCA-9F58-98C61A7FA3E8}"/>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29004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0A1A-199E-41F2-988C-BE714575A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BE8B1-71D0-4400-A368-0CEB2F5EB9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6D2FD-CD79-4D3C-A3EA-886CF716ACD8}"/>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5" name="Footer Placeholder 4">
            <a:extLst>
              <a:ext uri="{FF2B5EF4-FFF2-40B4-BE49-F238E27FC236}">
                <a16:creationId xmlns:a16="http://schemas.microsoft.com/office/drawing/2014/main" id="{68AFD4BD-4E0E-4F01-95D3-1B707360D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AF6AE-B679-400B-861B-541FC156FE1F}"/>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405691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58C09-7386-487A-9EAE-1F427AB598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5F73C-E028-4EDE-BF6C-C637708E72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494BB2-C650-43C4-B5FD-6E3BBDFEC72B}"/>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5" name="Footer Placeholder 4">
            <a:extLst>
              <a:ext uri="{FF2B5EF4-FFF2-40B4-BE49-F238E27FC236}">
                <a16:creationId xmlns:a16="http://schemas.microsoft.com/office/drawing/2014/main" id="{88F490FB-78F8-4E29-B9E0-16FAFFC14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63032-FED2-4DDD-83EA-AFF52F8A0996}"/>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109290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6266-2CF6-4130-B2D5-F9C72834E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ECC6B-27A3-46B6-843E-0850FD7349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3290DC-6C9D-4BA0-8905-28F1B82FDD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4E9CB-09AB-4EF0-A833-EA1D951B4284}"/>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6" name="Footer Placeholder 5">
            <a:extLst>
              <a:ext uri="{FF2B5EF4-FFF2-40B4-BE49-F238E27FC236}">
                <a16:creationId xmlns:a16="http://schemas.microsoft.com/office/drawing/2014/main" id="{67602E43-A97B-4EF3-B759-D396A53FE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8456C-4E29-403B-8E3E-518DCCAA564F}"/>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239761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CD5F-777C-4C21-8BB3-89B98DC0DC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5647D4-61DD-40A8-B852-A682724225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447FB5-039E-4DFB-82A3-F6EA9190DC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DD8987-3517-4EA3-B4A5-435B6F2F0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D746C9-00B4-4B0E-A38A-B7CEA64DD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97721F-7F44-412A-93EE-8D2E12684574}"/>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8" name="Footer Placeholder 7">
            <a:extLst>
              <a:ext uri="{FF2B5EF4-FFF2-40B4-BE49-F238E27FC236}">
                <a16:creationId xmlns:a16="http://schemas.microsoft.com/office/drawing/2014/main" id="{9727FDA0-C656-4C39-AA0B-571A2AB893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50B8F3-5CEB-45F4-A75B-ACE1639975B3}"/>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817352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B252-EA37-4DA4-98AB-A048099A10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5D6FF-3D3F-4953-856C-A1A3B4437EB0}"/>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4" name="Footer Placeholder 3">
            <a:extLst>
              <a:ext uri="{FF2B5EF4-FFF2-40B4-BE49-F238E27FC236}">
                <a16:creationId xmlns:a16="http://schemas.microsoft.com/office/drawing/2014/main" id="{35117030-B648-4740-8183-B76C0D41C5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D43B8A-8E41-49EC-A09A-662BF7DB60E8}"/>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1815356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05692-701C-4B50-9D0A-C7918EE5629E}"/>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3" name="Footer Placeholder 2">
            <a:extLst>
              <a:ext uri="{FF2B5EF4-FFF2-40B4-BE49-F238E27FC236}">
                <a16:creationId xmlns:a16="http://schemas.microsoft.com/office/drawing/2014/main" id="{25449EFE-E0FB-4DE0-A7B4-9580E8DC2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F62A9-A3A8-441B-9812-AECBCD41026B}"/>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1997902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F253-F107-43E4-B14E-CF65557A9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E8BF03-8A1E-4C2C-9371-7F6CC1AA5E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ED852F-3A9F-4BFA-83F7-F0114BD6E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9F76C-E7EF-4E0B-B5CF-447F4F16BFA5}"/>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6" name="Footer Placeholder 5">
            <a:extLst>
              <a:ext uri="{FF2B5EF4-FFF2-40B4-BE49-F238E27FC236}">
                <a16:creationId xmlns:a16="http://schemas.microsoft.com/office/drawing/2014/main" id="{D12E4944-A673-4EDA-9388-540C9DA84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9699F-316F-471C-8023-00CC85C8EE71}"/>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170808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A7C45-5A3D-4F57-99A9-F2B74D048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B7EBE5-C2B3-41B0-A326-80F9D5133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8E96D3-6331-4434-A0D4-D94CF6A01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FF566-AB24-417E-9A9A-87E87C72B3C1}"/>
              </a:ext>
            </a:extLst>
          </p:cNvPr>
          <p:cNvSpPr>
            <a:spLocks noGrp="1"/>
          </p:cNvSpPr>
          <p:nvPr>
            <p:ph type="dt" sz="half" idx="10"/>
          </p:nvPr>
        </p:nvSpPr>
        <p:spPr/>
        <p:txBody>
          <a:bodyPr/>
          <a:lstStyle/>
          <a:p>
            <a:fld id="{5288A3EC-A9E7-416B-A365-43BF68DDBA4B}" type="datetimeFigureOut">
              <a:rPr lang="en-US" smtClean="0"/>
              <a:t>12/26/2019</a:t>
            </a:fld>
            <a:endParaRPr lang="en-US"/>
          </a:p>
        </p:txBody>
      </p:sp>
      <p:sp>
        <p:nvSpPr>
          <p:cNvPr id="6" name="Footer Placeholder 5">
            <a:extLst>
              <a:ext uri="{FF2B5EF4-FFF2-40B4-BE49-F238E27FC236}">
                <a16:creationId xmlns:a16="http://schemas.microsoft.com/office/drawing/2014/main" id="{A1F58F91-9A41-4D16-920C-A08B1838A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958BE-323E-4D2B-B3AC-BA42F880C7CE}"/>
              </a:ext>
            </a:extLst>
          </p:cNvPr>
          <p:cNvSpPr>
            <a:spLocks noGrp="1"/>
          </p:cNvSpPr>
          <p:nvPr>
            <p:ph type="sldNum" sz="quarter" idx="12"/>
          </p:nvPr>
        </p:nvSpPr>
        <p:spPr/>
        <p:txBody>
          <a:bodyPr/>
          <a:lstStyle/>
          <a:p>
            <a:fld id="{E97B7420-271C-4917-9C4A-664C38214E0A}" type="slidenum">
              <a:rPr lang="en-US" smtClean="0"/>
              <a:t>‹#›</a:t>
            </a:fld>
            <a:endParaRPr lang="en-US"/>
          </a:p>
        </p:txBody>
      </p:sp>
    </p:spTree>
    <p:extLst>
      <p:ext uri="{BB962C8B-B14F-4D97-AF65-F5344CB8AC3E}">
        <p14:creationId xmlns:p14="http://schemas.microsoft.com/office/powerpoint/2010/main" val="106639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D029D2-A448-45A6-997B-0832D8EAC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3D2C2-2BBB-48E4-8BBA-874676BBF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D3DC6-BCBD-487F-B2D2-5F251AD97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8A3EC-A9E7-416B-A365-43BF68DDBA4B}" type="datetimeFigureOut">
              <a:rPr lang="en-US" smtClean="0"/>
              <a:t>12/26/2019</a:t>
            </a:fld>
            <a:endParaRPr lang="en-US"/>
          </a:p>
        </p:txBody>
      </p:sp>
      <p:sp>
        <p:nvSpPr>
          <p:cNvPr id="5" name="Footer Placeholder 4">
            <a:extLst>
              <a:ext uri="{FF2B5EF4-FFF2-40B4-BE49-F238E27FC236}">
                <a16:creationId xmlns:a16="http://schemas.microsoft.com/office/drawing/2014/main" id="{28568334-B232-4757-B5CB-BE29EB807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0CD46B-E208-4772-A00C-FA19C9FC7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B7420-271C-4917-9C4A-664C38214E0A}" type="slidenum">
              <a:rPr lang="en-US" smtClean="0"/>
              <a:t>‹#›</a:t>
            </a:fld>
            <a:endParaRPr lang="en-US"/>
          </a:p>
        </p:txBody>
      </p:sp>
    </p:spTree>
    <p:extLst>
      <p:ext uri="{BB962C8B-B14F-4D97-AF65-F5344CB8AC3E}">
        <p14:creationId xmlns:p14="http://schemas.microsoft.com/office/powerpoint/2010/main" val="1742950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C49AF9C-0A99-4422-8005-C7A839C176A2}"/>
              </a:ext>
            </a:extLst>
          </p:cNvPr>
          <p:cNvPicPr>
            <a:picLocks noChangeAspect="1"/>
          </p:cNvPicPr>
          <p:nvPr/>
        </p:nvPicPr>
        <p:blipFill rotWithShape="1">
          <a:blip r:embed="rId2">
            <a:extLst>
              <a:ext uri="{28A0092B-C50C-407E-A947-70E740481C1C}">
                <a14:useLocalDpi xmlns:a14="http://schemas.microsoft.com/office/drawing/2010/main" val="0"/>
              </a:ext>
            </a:extLst>
          </a:blip>
          <a:srcRect l="6203" t="10765" r="6572" b="15963"/>
          <a:stretch/>
        </p:blipFill>
        <p:spPr>
          <a:xfrm>
            <a:off x="4119355" y="2286000"/>
            <a:ext cx="3953291" cy="4297680"/>
          </a:xfrm>
          <a:prstGeom prst="rect">
            <a:avLst/>
          </a:prstGeom>
          <a:ln w="9525">
            <a:solidFill>
              <a:schemeClr val="tx1"/>
            </a:solidFill>
          </a:ln>
        </p:spPr>
      </p:pic>
      <p:pic>
        <p:nvPicPr>
          <p:cNvPr id="9" name="Picture 8">
            <a:extLst>
              <a:ext uri="{FF2B5EF4-FFF2-40B4-BE49-F238E27FC236}">
                <a16:creationId xmlns:a16="http://schemas.microsoft.com/office/drawing/2014/main" id="{43D7CED6-6CDC-4B29-9B3A-6AE937C78393}"/>
              </a:ext>
            </a:extLst>
          </p:cNvPr>
          <p:cNvPicPr>
            <a:picLocks noChangeAspect="1"/>
          </p:cNvPicPr>
          <p:nvPr/>
        </p:nvPicPr>
        <p:blipFill rotWithShape="1">
          <a:blip r:embed="rId3">
            <a:extLst>
              <a:ext uri="{28A0092B-C50C-407E-A947-70E740481C1C}">
                <a14:useLocalDpi xmlns:a14="http://schemas.microsoft.com/office/drawing/2010/main" val="0"/>
              </a:ext>
            </a:extLst>
          </a:blip>
          <a:srcRect l="6203" t="10765" r="6572" b="15963"/>
          <a:stretch/>
        </p:blipFill>
        <p:spPr>
          <a:xfrm>
            <a:off x="8138044" y="2286000"/>
            <a:ext cx="3953290" cy="4297680"/>
          </a:xfrm>
          <a:prstGeom prst="rect">
            <a:avLst/>
          </a:prstGeom>
          <a:ln w="9525">
            <a:solidFill>
              <a:schemeClr val="tx1"/>
            </a:solidFill>
          </a:ln>
        </p:spPr>
      </p:pic>
      <p:pic>
        <p:nvPicPr>
          <p:cNvPr id="11" name="Picture 10">
            <a:extLst>
              <a:ext uri="{FF2B5EF4-FFF2-40B4-BE49-F238E27FC236}">
                <a16:creationId xmlns:a16="http://schemas.microsoft.com/office/drawing/2014/main" id="{77AECF42-97D7-4C9B-8487-4ABF524CA373}"/>
              </a:ext>
            </a:extLst>
          </p:cNvPr>
          <p:cNvPicPr>
            <a:picLocks noChangeAspect="1"/>
          </p:cNvPicPr>
          <p:nvPr/>
        </p:nvPicPr>
        <p:blipFill rotWithShape="1">
          <a:blip r:embed="rId4">
            <a:extLst>
              <a:ext uri="{28A0092B-C50C-407E-A947-70E740481C1C}">
                <a14:useLocalDpi xmlns:a14="http://schemas.microsoft.com/office/drawing/2010/main" val="0"/>
              </a:ext>
            </a:extLst>
          </a:blip>
          <a:srcRect l="6203" t="10765" r="6572" b="15963"/>
          <a:stretch/>
        </p:blipFill>
        <p:spPr>
          <a:xfrm>
            <a:off x="91440" y="2286000"/>
            <a:ext cx="3953290" cy="4297680"/>
          </a:xfrm>
          <a:prstGeom prst="rect">
            <a:avLst/>
          </a:prstGeom>
          <a:ln w="9525">
            <a:solidFill>
              <a:schemeClr val="tx1"/>
            </a:solidFill>
          </a:ln>
        </p:spPr>
      </p:pic>
      <p:sp>
        <p:nvSpPr>
          <p:cNvPr id="6" name="TextBox 5">
            <a:extLst>
              <a:ext uri="{FF2B5EF4-FFF2-40B4-BE49-F238E27FC236}">
                <a16:creationId xmlns:a16="http://schemas.microsoft.com/office/drawing/2014/main" id="{AB731DCF-D0AD-4C42-BE4D-42B648DC024B}"/>
              </a:ext>
            </a:extLst>
          </p:cNvPr>
          <p:cNvSpPr txBox="1"/>
          <p:nvPr/>
        </p:nvSpPr>
        <p:spPr>
          <a:xfrm>
            <a:off x="135991" y="484770"/>
            <a:ext cx="11918045" cy="369332"/>
          </a:xfrm>
          <a:prstGeom prst="rect">
            <a:avLst/>
          </a:prstGeom>
          <a:noFill/>
        </p:spPr>
        <p:txBody>
          <a:bodyPr wrap="square" rtlCol="0">
            <a:spAutoFit/>
          </a:bodyPr>
          <a:lstStyle/>
          <a:p>
            <a:r>
              <a:rPr lang="en-US" dirty="0"/>
              <a:t>Cloud-free pixels in southern parts of the tile are correctly classified as “Water - high confidence”. </a:t>
            </a:r>
          </a:p>
        </p:txBody>
      </p:sp>
      <p:sp>
        <p:nvSpPr>
          <p:cNvPr id="12" name="TextBox 11">
            <a:extLst>
              <a:ext uri="{FF2B5EF4-FFF2-40B4-BE49-F238E27FC236}">
                <a16:creationId xmlns:a16="http://schemas.microsoft.com/office/drawing/2014/main" id="{BFD87DF5-2BC1-4670-A35C-22FAE9D7E888}"/>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15" name="TextBox 14">
            <a:extLst>
              <a:ext uri="{FF2B5EF4-FFF2-40B4-BE49-F238E27FC236}">
                <a16:creationId xmlns:a16="http://schemas.microsoft.com/office/drawing/2014/main" id="{44797449-F282-47AD-B77C-CFB92977A5D7}"/>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16" name="TextBox 15">
            <a:extLst>
              <a:ext uri="{FF2B5EF4-FFF2-40B4-BE49-F238E27FC236}">
                <a16:creationId xmlns:a16="http://schemas.microsoft.com/office/drawing/2014/main" id="{3BD2A372-6932-4115-8293-8EEE5970E5EB}"/>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7" name="TextBox 16">
            <a:extLst>
              <a:ext uri="{FF2B5EF4-FFF2-40B4-BE49-F238E27FC236}">
                <a16:creationId xmlns:a16="http://schemas.microsoft.com/office/drawing/2014/main" id="{213BAECE-F39A-4DF2-8372-E64B156588FD}"/>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LE07_AK_001004_20000701_20190115_C01_V01_SW</a:t>
            </a:r>
            <a:r>
              <a:rPr lang="fr-FR" sz="1600" b="1" dirty="0"/>
              <a:t>.tar</a:t>
            </a:r>
            <a:endParaRPr lang="en-US" sz="1600" b="1" dirty="0"/>
          </a:p>
        </p:txBody>
      </p:sp>
      <p:sp>
        <p:nvSpPr>
          <p:cNvPr id="2" name="Oval 1">
            <a:extLst>
              <a:ext uri="{FF2B5EF4-FFF2-40B4-BE49-F238E27FC236}">
                <a16:creationId xmlns:a16="http://schemas.microsoft.com/office/drawing/2014/main" id="{2030433D-772A-4293-9527-7B4F1BE1868D}"/>
              </a:ext>
            </a:extLst>
          </p:cNvPr>
          <p:cNvSpPr/>
          <p:nvPr/>
        </p:nvSpPr>
        <p:spPr>
          <a:xfrm rot="2318785">
            <a:off x="571854" y="3853693"/>
            <a:ext cx="1009393" cy="19197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AFF07A2-E84D-421C-8BCD-4920B8B62F8B}"/>
              </a:ext>
            </a:extLst>
          </p:cNvPr>
          <p:cNvSpPr/>
          <p:nvPr/>
        </p:nvSpPr>
        <p:spPr>
          <a:xfrm rot="2318785">
            <a:off x="4608281" y="3853693"/>
            <a:ext cx="1009393" cy="19197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4390C1A9-F742-4661-8645-4857E91AA601}"/>
              </a:ext>
            </a:extLst>
          </p:cNvPr>
          <p:cNvCxnSpPr>
            <a:cxnSpLocks/>
          </p:cNvCxnSpPr>
          <p:nvPr/>
        </p:nvCxnSpPr>
        <p:spPr>
          <a:xfrm flipH="1">
            <a:off x="1627464" y="888383"/>
            <a:ext cx="738231" cy="30963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AE0B5F-93E0-4F79-8EFF-23FBDA372672}"/>
              </a:ext>
            </a:extLst>
          </p:cNvPr>
          <p:cNvPicPr>
            <a:picLocks noChangeAspect="1"/>
          </p:cNvPicPr>
          <p:nvPr/>
        </p:nvPicPr>
        <p:blipFill rotWithShape="1">
          <a:blip r:embed="rId2">
            <a:extLst>
              <a:ext uri="{28A0092B-C50C-407E-A947-70E740481C1C}">
                <a14:useLocalDpi xmlns:a14="http://schemas.microsoft.com/office/drawing/2010/main" val="0"/>
              </a:ext>
            </a:extLst>
          </a:blip>
          <a:srcRect l="6520" t="10765" r="6889" b="15841"/>
          <a:stretch/>
        </p:blipFill>
        <p:spPr>
          <a:xfrm>
            <a:off x="4190300" y="2286000"/>
            <a:ext cx="3918051" cy="4297680"/>
          </a:xfrm>
          <a:prstGeom prst="rect">
            <a:avLst/>
          </a:prstGeom>
          <a:ln w="9525">
            <a:solidFill>
              <a:schemeClr val="tx1"/>
            </a:solidFill>
          </a:ln>
        </p:spPr>
      </p:pic>
      <p:pic>
        <p:nvPicPr>
          <p:cNvPr id="3" name="Picture 2">
            <a:extLst>
              <a:ext uri="{FF2B5EF4-FFF2-40B4-BE49-F238E27FC236}">
                <a16:creationId xmlns:a16="http://schemas.microsoft.com/office/drawing/2014/main" id="{5AB541E8-C0CE-4C79-BA98-9C4C583CF99E}"/>
              </a:ext>
            </a:extLst>
          </p:cNvPr>
          <p:cNvPicPr>
            <a:picLocks noChangeAspect="1"/>
          </p:cNvPicPr>
          <p:nvPr/>
        </p:nvPicPr>
        <p:blipFill rotWithShape="1">
          <a:blip r:embed="rId3">
            <a:extLst>
              <a:ext uri="{28A0092B-C50C-407E-A947-70E740481C1C}">
                <a14:useLocalDpi xmlns:a14="http://schemas.microsoft.com/office/drawing/2010/main" val="0"/>
              </a:ext>
            </a:extLst>
          </a:blip>
          <a:srcRect l="6520" t="10765" r="6889" b="15841"/>
          <a:stretch/>
        </p:blipFill>
        <p:spPr>
          <a:xfrm>
            <a:off x="8179265" y="2286000"/>
            <a:ext cx="3918051" cy="4297680"/>
          </a:xfrm>
          <a:prstGeom prst="rect">
            <a:avLst/>
          </a:prstGeom>
          <a:ln w="9525">
            <a:solidFill>
              <a:schemeClr val="tx1"/>
            </a:solidFill>
          </a:ln>
        </p:spPr>
      </p:pic>
      <p:pic>
        <p:nvPicPr>
          <p:cNvPr id="5" name="Picture 4">
            <a:extLst>
              <a:ext uri="{FF2B5EF4-FFF2-40B4-BE49-F238E27FC236}">
                <a16:creationId xmlns:a16="http://schemas.microsoft.com/office/drawing/2014/main" id="{326BAAD2-7955-4A2C-A0E9-7EE5AE74C6BC}"/>
              </a:ext>
            </a:extLst>
          </p:cNvPr>
          <p:cNvPicPr>
            <a:picLocks noChangeAspect="1"/>
          </p:cNvPicPr>
          <p:nvPr/>
        </p:nvPicPr>
        <p:blipFill rotWithShape="1">
          <a:blip r:embed="rId4">
            <a:extLst>
              <a:ext uri="{28A0092B-C50C-407E-A947-70E740481C1C}">
                <a14:useLocalDpi xmlns:a14="http://schemas.microsoft.com/office/drawing/2010/main" val="0"/>
              </a:ext>
            </a:extLst>
          </a:blip>
          <a:srcRect l="6520" t="10765" r="6889" b="15841"/>
          <a:stretch/>
        </p:blipFill>
        <p:spPr>
          <a:xfrm>
            <a:off x="201336" y="2286000"/>
            <a:ext cx="3918050" cy="4297680"/>
          </a:xfrm>
          <a:prstGeom prst="rect">
            <a:avLst/>
          </a:prstGeom>
          <a:ln w="9525">
            <a:solidFill>
              <a:schemeClr val="tx1"/>
            </a:solidFill>
          </a:ln>
        </p:spPr>
      </p:pic>
      <p:sp>
        <p:nvSpPr>
          <p:cNvPr id="6" name="TextBox 5">
            <a:extLst>
              <a:ext uri="{FF2B5EF4-FFF2-40B4-BE49-F238E27FC236}">
                <a16:creationId xmlns:a16="http://schemas.microsoft.com/office/drawing/2014/main" id="{B77E079F-B2E0-4A88-B1D6-FE00FACC702F}"/>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C09A607B-25E8-4CAA-945D-DD40FC4A866C}"/>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B506470E-ADE4-4FDF-BD45-8DD1FBFDC5C9}"/>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01B0B747-3FD4-4442-AA8A-0FF9B16D2B63}"/>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LE07_AK_001004_20010823_20190520_C01_V01_SW</a:t>
            </a:r>
            <a:r>
              <a:rPr lang="fr-FR" sz="1600" b="1" dirty="0"/>
              <a:t>.tar</a:t>
            </a:r>
            <a:endParaRPr lang="en-US" sz="1600" b="1" dirty="0"/>
          </a:p>
        </p:txBody>
      </p:sp>
      <p:sp>
        <p:nvSpPr>
          <p:cNvPr id="11" name="TextBox 10">
            <a:extLst>
              <a:ext uri="{FF2B5EF4-FFF2-40B4-BE49-F238E27FC236}">
                <a16:creationId xmlns:a16="http://schemas.microsoft.com/office/drawing/2014/main" id="{868C728D-B8DF-471D-BD25-0534FD352ECC}"/>
              </a:ext>
            </a:extLst>
          </p:cNvPr>
          <p:cNvSpPr txBox="1"/>
          <p:nvPr/>
        </p:nvSpPr>
        <p:spPr>
          <a:xfrm>
            <a:off x="135991" y="484770"/>
            <a:ext cx="11918045" cy="369332"/>
          </a:xfrm>
          <a:prstGeom prst="rect">
            <a:avLst/>
          </a:prstGeom>
          <a:noFill/>
        </p:spPr>
        <p:txBody>
          <a:bodyPr wrap="square" rtlCol="0">
            <a:spAutoFit/>
          </a:bodyPr>
          <a:lstStyle/>
          <a:p>
            <a:r>
              <a:rPr lang="en-US" dirty="0"/>
              <a:t>Similar scenario as seen in slide 8.</a:t>
            </a:r>
          </a:p>
        </p:txBody>
      </p:sp>
    </p:spTree>
    <p:extLst>
      <p:ext uri="{BB962C8B-B14F-4D97-AF65-F5344CB8AC3E}">
        <p14:creationId xmlns:p14="http://schemas.microsoft.com/office/powerpoint/2010/main" val="2991511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CBCC40-16EE-4B09-A183-84FFFDD6BA48}"/>
              </a:ext>
            </a:extLst>
          </p:cNvPr>
          <p:cNvPicPr>
            <a:picLocks noChangeAspect="1"/>
          </p:cNvPicPr>
          <p:nvPr/>
        </p:nvPicPr>
        <p:blipFill rotWithShape="1">
          <a:blip r:embed="rId2">
            <a:extLst>
              <a:ext uri="{28A0092B-C50C-407E-A947-70E740481C1C}">
                <a14:useLocalDpi xmlns:a14="http://schemas.microsoft.com/office/drawing/2010/main" val="0"/>
              </a:ext>
            </a:extLst>
          </a:blip>
          <a:srcRect l="6836" t="10765" r="6731" b="15841"/>
          <a:stretch/>
        </p:blipFill>
        <p:spPr>
          <a:xfrm>
            <a:off x="4190302" y="2286000"/>
            <a:ext cx="3910886" cy="4297680"/>
          </a:xfrm>
          <a:prstGeom prst="rect">
            <a:avLst/>
          </a:prstGeom>
          <a:ln w="9525">
            <a:solidFill>
              <a:schemeClr val="tx1"/>
            </a:solidFill>
          </a:ln>
        </p:spPr>
      </p:pic>
      <p:pic>
        <p:nvPicPr>
          <p:cNvPr id="3" name="Picture 2">
            <a:extLst>
              <a:ext uri="{FF2B5EF4-FFF2-40B4-BE49-F238E27FC236}">
                <a16:creationId xmlns:a16="http://schemas.microsoft.com/office/drawing/2014/main" id="{7CBBDFBE-BCFF-4428-9ABD-B50CFF21B611}"/>
              </a:ext>
            </a:extLst>
          </p:cNvPr>
          <p:cNvPicPr>
            <a:picLocks noChangeAspect="1"/>
          </p:cNvPicPr>
          <p:nvPr/>
        </p:nvPicPr>
        <p:blipFill rotWithShape="1">
          <a:blip r:embed="rId3">
            <a:extLst>
              <a:ext uri="{28A0092B-C50C-407E-A947-70E740481C1C}">
                <a14:useLocalDpi xmlns:a14="http://schemas.microsoft.com/office/drawing/2010/main" val="0"/>
              </a:ext>
            </a:extLst>
          </a:blip>
          <a:srcRect l="6836" t="10765" r="6731" b="15841"/>
          <a:stretch/>
        </p:blipFill>
        <p:spPr>
          <a:xfrm>
            <a:off x="8212822" y="2286000"/>
            <a:ext cx="3910887" cy="4297680"/>
          </a:xfrm>
          <a:prstGeom prst="rect">
            <a:avLst/>
          </a:prstGeom>
          <a:ln w="9525">
            <a:solidFill>
              <a:schemeClr val="tx1"/>
            </a:solidFill>
          </a:ln>
        </p:spPr>
      </p:pic>
      <p:pic>
        <p:nvPicPr>
          <p:cNvPr id="5" name="Picture 4">
            <a:extLst>
              <a:ext uri="{FF2B5EF4-FFF2-40B4-BE49-F238E27FC236}">
                <a16:creationId xmlns:a16="http://schemas.microsoft.com/office/drawing/2014/main" id="{E2A9C2C7-C594-4FF7-9C42-BBA8D689734C}"/>
              </a:ext>
            </a:extLst>
          </p:cNvPr>
          <p:cNvPicPr>
            <a:picLocks noChangeAspect="1"/>
          </p:cNvPicPr>
          <p:nvPr/>
        </p:nvPicPr>
        <p:blipFill rotWithShape="1">
          <a:blip r:embed="rId4">
            <a:extLst>
              <a:ext uri="{28A0092B-C50C-407E-A947-70E740481C1C}">
                <a14:useLocalDpi xmlns:a14="http://schemas.microsoft.com/office/drawing/2010/main" val="0"/>
              </a:ext>
            </a:extLst>
          </a:blip>
          <a:srcRect l="6836" t="10765" r="6731" b="15841"/>
          <a:stretch/>
        </p:blipFill>
        <p:spPr>
          <a:xfrm>
            <a:off x="167780" y="2286000"/>
            <a:ext cx="3910888" cy="4297680"/>
          </a:xfrm>
          <a:prstGeom prst="rect">
            <a:avLst/>
          </a:prstGeom>
          <a:ln w="9525">
            <a:solidFill>
              <a:schemeClr val="tx1"/>
            </a:solidFill>
          </a:ln>
        </p:spPr>
      </p:pic>
      <p:sp>
        <p:nvSpPr>
          <p:cNvPr id="6" name="TextBox 5">
            <a:extLst>
              <a:ext uri="{FF2B5EF4-FFF2-40B4-BE49-F238E27FC236}">
                <a16:creationId xmlns:a16="http://schemas.microsoft.com/office/drawing/2014/main" id="{3DCB1A91-5F10-4480-9D25-1BCEAB95CFA6}"/>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CECA56DB-4826-46E6-9D3C-C9C82AF401A3}"/>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4F85027D-9517-462B-AAF8-5F666A7DE065}"/>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841378B3-9BFB-475A-8ED1-3B6A50DD7F7B}"/>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LE07_AK_001004_20010910_20190520_C01_V01_SW</a:t>
            </a:r>
            <a:r>
              <a:rPr lang="fr-FR" sz="1600" b="1" dirty="0"/>
              <a:t>.tar</a:t>
            </a:r>
            <a:endParaRPr lang="en-US" sz="1600" b="1" dirty="0"/>
          </a:p>
        </p:txBody>
      </p:sp>
      <p:sp>
        <p:nvSpPr>
          <p:cNvPr id="11" name="TextBox 10">
            <a:extLst>
              <a:ext uri="{FF2B5EF4-FFF2-40B4-BE49-F238E27FC236}">
                <a16:creationId xmlns:a16="http://schemas.microsoft.com/office/drawing/2014/main" id="{260F3DA1-F843-4CC6-9E58-D6945B9E5AA8}"/>
              </a:ext>
            </a:extLst>
          </p:cNvPr>
          <p:cNvSpPr txBox="1"/>
          <p:nvPr/>
        </p:nvSpPr>
        <p:spPr>
          <a:xfrm>
            <a:off x="135991" y="484770"/>
            <a:ext cx="11918045" cy="369332"/>
          </a:xfrm>
          <a:prstGeom prst="rect">
            <a:avLst/>
          </a:prstGeom>
          <a:noFill/>
        </p:spPr>
        <p:txBody>
          <a:bodyPr wrap="square" rtlCol="0">
            <a:spAutoFit/>
          </a:bodyPr>
          <a:lstStyle/>
          <a:p>
            <a:r>
              <a:rPr lang="en-US" dirty="0"/>
              <a:t>Parts of the lakes can still be seen in INTR and INWM bands.</a:t>
            </a:r>
          </a:p>
        </p:txBody>
      </p:sp>
    </p:spTree>
    <p:extLst>
      <p:ext uri="{BB962C8B-B14F-4D97-AF65-F5344CB8AC3E}">
        <p14:creationId xmlns:p14="http://schemas.microsoft.com/office/powerpoint/2010/main" val="129537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01DAB-3DE4-4CCD-98B3-03EC868870DE}"/>
              </a:ext>
            </a:extLst>
          </p:cNvPr>
          <p:cNvPicPr>
            <a:picLocks noChangeAspect="1"/>
          </p:cNvPicPr>
          <p:nvPr/>
        </p:nvPicPr>
        <p:blipFill rotWithShape="1">
          <a:blip r:embed="rId2">
            <a:extLst>
              <a:ext uri="{28A0092B-C50C-407E-A947-70E740481C1C}">
                <a14:useLocalDpi xmlns:a14="http://schemas.microsoft.com/office/drawing/2010/main" val="0"/>
              </a:ext>
            </a:extLst>
          </a:blip>
          <a:srcRect l="6361" t="10340" r="6570" b="15841"/>
          <a:stretch/>
        </p:blipFill>
        <p:spPr>
          <a:xfrm>
            <a:off x="4206928" y="2286000"/>
            <a:ext cx="3917036" cy="4297680"/>
          </a:xfrm>
          <a:prstGeom prst="rect">
            <a:avLst/>
          </a:prstGeom>
          <a:ln w="9525">
            <a:solidFill>
              <a:schemeClr val="tx1"/>
            </a:solidFill>
          </a:ln>
        </p:spPr>
      </p:pic>
      <p:pic>
        <p:nvPicPr>
          <p:cNvPr id="5" name="Picture 4">
            <a:extLst>
              <a:ext uri="{FF2B5EF4-FFF2-40B4-BE49-F238E27FC236}">
                <a16:creationId xmlns:a16="http://schemas.microsoft.com/office/drawing/2014/main" id="{94E0D0C7-1935-4194-B47A-B8F991EBC141}"/>
              </a:ext>
            </a:extLst>
          </p:cNvPr>
          <p:cNvPicPr>
            <a:picLocks noChangeAspect="1"/>
          </p:cNvPicPr>
          <p:nvPr/>
        </p:nvPicPr>
        <p:blipFill rotWithShape="1">
          <a:blip r:embed="rId3">
            <a:extLst>
              <a:ext uri="{28A0092B-C50C-407E-A947-70E740481C1C}">
                <a14:useLocalDpi xmlns:a14="http://schemas.microsoft.com/office/drawing/2010/main" val="0"/>
              </a:ext>
            </a:extLst>
          </a:blip>
          <a:srcRect l="6361" t="10340" r="6570" b="15841"/>
          <a:stretch/>
        </p:blipFill>
        <p:spPr>
          <a:xfrm>
            <a:off x="8199465" y="2286000"/>
            <a:ext cx="3917036" cy="4297680"/>
          </a:xfrm>
          <a:prstGeom prst="rect">
            <a:avLst/>
          </a:prstGeom>
          <a:ln w="9525">
            <a:solidFill>
              <a:schemeClr val="tx1"/>
            </a:solidFill>
          </a:ln>
        </p:spPr>
      </p:pic>
      <p:pic>
        <p:nvPicPr>
          <p:cNvPr id="7" name="Picture 6">
            <a:extLst>
              <a:ext uri="{FF2B5EF4-FFF2-40B4-BE49-F238E27FC236}">
                <a16:creationId xmlns:a16="http://schemas.microsoft.com/office/drawing/2014/main" id="{6B4D65FD-C4B5-4A61-A194-368F503C0E0E}"/>
              </a:ext>
            </a:extLst>
          </p:cNvPr>
          <p:cNvPicPr>
            <a:picLocks noChangeAspect="1"/>
          </p:cNvPicPr>
          <p:nvPr/>
        </p:nvPicPr>
        <p:blipFill rotWithShape="1">
          <a:blip r:embed="rId4">
            <a:extLst>
              <a:ext uri="{28A0092B-C50C-407E-A947-70E740481C1C}">
                <a14:useLocalDpi xmlns:a14="http://schemas.microsoft.com/office/drawing/2010/main" val="0"/>
              </a:ext>
            </a:extLst>
          </a:blip>
          <a:srcRect l="6361" t="10340" r="6570" b="15841"/>
          <a:stretch/>
        </p:blipFill>
        <p:spPr>
          <a:xfrm>
            <a:off x="151002" y="2286000"/>
            <a:ext cx="3917036" cy="4297680"/>
          </a:xfrm>
          <a:prstGeom prst="rect">
            <a:avLst/>
          </a:prstGeom>
          <a:ln w="9525">
            <a:solidFill>
              <a:schemeClr val="tx1"/>
            </a:solidFill>
          </a:ln>
        </p:spPr>
      </p:pic>
      <p:sp>
        <p:nvSpPr>
          <p:cNvPr id="6" name="TextBox 5">
            <a:extLst>
              <a:ext uri="{FF2B5EF4-FFF2-40B4-BE49-F238E27FC236}">
                <a16:creationId xmlns:a16="http://schemas.microsoft.com/office/drawing/2014/main" id="{03D42438-E94E-4A15-BEBE-BA333EA986A5}"/>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FD2A0663-EB56-4D13-B3DB-633F17FD9BBD}"/>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DE223056-1E71-43B1-B26F-2B225A8E9992}"/>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2CE8DEF7-FEEF-4EBE-ACB5-5F786D3F632C}"/>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LE07_AK_001004_20010926_20190520_C01_V01_SW</a:t>
            </a:r>
            <a:r>
              <a:rPr lang="fr-FR" sz="1600" b="1" dirty="0"/>
              <a:t>.tar</a:t>
            </a:r>
            <a:endParaRPr lang="en-US" sz="1600" b="1" dirty="0"/>
          </a:p>
        </p:txBody>
      </p:sp>
      <p:sp>
        <p:nvSpPr>
          <p:cNvPr id="11" name="TextBox 10">
            <a:extLst>
              <a:ext uri="{FF2B5EF4-FFF2-40B4-BE49-F238E27FC236}">
                <a16:creationId xmlns:a16="http://schemas.microsoft.com/office/drawing/2014/main" id="{9D6C9F83-ECA7-42FF-9C2D-3C1E772FC900}"/>
              </a:ext>
            </a:extLst>
          </p:cNvPr>
          <p:cNvSpPr txBox="1"/>
          <p:nvPr/>
        </p:nvSpPr>
        <p:spPr>
          <a:xfrm>
            <a:off x="135991" y="484770"/>
            <a:ext cx="11918045" cy="369332"/>
          </a:xfrm>
          <a:prstGeom prst="rect">
            <a:avLst/>
          </a:prstGeom>
          <a:noFill/>
        </p:spPr>
        <p:txBody>
          <a:bodyPr wrap="square" rtlCol="0">
            <a:spAutoFit/>
          </a:bodyPr>
          <a:lstStyle/>
          <a:p>
            <a:r>
              <a:rPr lang="en-US" dirty="0"/>
              <a:t>The small lake is southeastern part of this tile is covered by cloud.</a:t>
            </a:r>
          </a:p>
        </p:txBody>
      </p:sp>
    </p:spTree>
    <p:extLst>
      <p:ext uri="{BB962C8B-B14F-4D97-AF65-F5344CB8AC3E}">
        <p14:creationId xmlns:p14="http://schemas.microsoft.com/office/powerpoint/2010/main" val="154850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D027C30-572D-4E98-AB9B-E6E169159BE4}"/>
              </a:ext>
            </a:extLst>
          </p:cNvPr>
          <p:cNvGraphicFramePr>
            <a:graphicFrameLocks noGrp="1"/>
          </p:cNvGraphicFramePr>
          <p:nvPr>
            <p:extLst>
              <p:ext uri="{D42A27DB-BD31-4B8C-83A1-F6EECF244321}">
                <p14:modId xmlns:p14="http://schemas.microsoft.com/office/powerpoint/2010/main" val="1793478388"/>
              </p:ext>
            </p:extLst>
          </p:nvPr>
        </p:nvGraphicFramePr>
        <p:xfrm>
          <a:off x="290818" y="746620"/>
          <a:ext cx="11610364" cy="5760311"/>
        </p:xfrm>
        <a:graphic>
          <a:graphicData uri="http://schemas.openxmlformats.org/drawingml/2006/table">
            <a:tbl>
              <a:tblPr firstRow="1" bandRow="1">
                <a:tableStyleId>{5C22544A-7EE6-4342-B048-85BDC9FD1C3A}</a:tableStyleId>
              </a:tblPr>
              <a:tblGrid>
                <a:gridCol w="587230">
                  <a:extLst>
                    <a:ext uri="{9D8B030D-6E8A-4147-A177-3AD203B41FA5}">
                      <a16:colId xmlns:a16="http://schemas.microsoft.com/office/drawing/2014/main" val="3333513743"/>
                    </a:ext>
                  </a:extLst>
                </a:gridCol>
                <a:gridCol w="4530055">
                  <a:extLst>
                    <a:ext uri="{9D8B030D-6E8A-4147-A177-3AD203B41FA5}">
                      <a16:colId xmlns:a16="http://schemas.microsoft.com/office/drawing/2014/main" val="2412192719"/>
                    </a:ext>
                  </a:extLst>
                </a:gridCol>
                <a:gridCol w="1661020">
                  <a:extLst>
                    <a:ext uri="{9D8B030D-6E8A-4147-A177-3AD203B41FA5}">
                      <a16:colId xmlns:a16="http://schemas.microsoft.com/office/drawing/2014/main" val="1230506183"/>
                    </a:ext>
                  </a:extLst>
                </a:gridCol>
                <a:gridCol w="1845578">
                  <a:extLst>
                    <a:ext uri="{9D8B030D-6E8A-4147-A177-3AD203B41FA5}">
                      <a16:colId xmlns:a16="http://schemas.microsoft.com/office/drawing/2014/main" val="2588807979"/>
                    </a:ext>
                  </a:extLst>
                </a:gridCol>
                <a:gridCol w="1584815">
                  <a:extLst>
                    <a:ext uri="{9D8B030D-6E8A-4147-A177-3AD203B41FA5}">
                      <a16:colId xmlns:a16="http://schemas.microsoft.com/office/drawing/2014/main" val="1494795597"/>
                    </a:ext>
                  </a:extLst>
                </a:gridCol>
                <a:gridCol w="1401666">
                  <a:extLst>
                    <a:ext uri="{9D8B030D-6E8A-4147-A177-3AD203B41FA5}">
                      <a16:colId xmlns:a16="http://schemas.microsoft.com/office/drawing/2014/main" val="1040973703"/>
                    </a:ext>
                  </a:extLst>
                </a:gridCol>
              </a:tblGrid>
              <a:tr h="310862">
                <a:tc rowSpan="2">
                  <a:txBody>
                    <a:bodyPr/>
                    <a:lstStyle/>
                    <a:p>
                      <a:pPr algn="ctr" fontAlgn="b"/>
                      <a:r>
                        <a:rPr lang="en-US" sz="1400" b="0" i="0" u="none" strike="noStrike" dirty="0">
                          <a:solidFill>
                            <a:srgbClr val="000000"/>
                          </a:solidFill>
                          <a:effectLst/>
                          <a:latin typeface="Calibri" panose="020F0502020204030204" pitchFamily="34" charset="0"/>
                        </a:rPr>
                        <a:t>No.</a:t>
                      </a:r>
                    </a:p>
                  </a:txBody>
                  <a:tcPr marL="9525" marR="9525" marT="9525" marB="0" anchor="ctr"/>
                </a:tc>
                <a:tc rowSpan="2">
                  <a:txBody>
                    <a:bodyPr/>
                    <a:lstStyle/>
                    <a:p>
                      <a:pPr algn="ctr" fontAlgn="b"/>
                      <a:r>
                        <a:rPr lang="en-US" sz="1400" b="0" i="0" u="none" strike="noStrike" dirty="0">
                          <a:solidFill>
                            <a:srgbClr val="000000"/>
                          </a:solidFill>
                          <a:effectLst/>
                          <a:latin typeface="Calibri" panose="020F0502020204030204" pitchFamily="34" charset="0"/>
                        </a:rPr>
                        <a:t>Tile ID</a:t>
                      </a:r>
                    </a:p>
                  </a:txBody>
                  <a:tcPr marL="9525" marR="9525" marT="9525" marB="0" anchor="ctr"/>
                </a:tc>
                <a:tc rowSpan="2">
                  <a:txBody>
                    <a:bodyPr/>
                    <a:lstStyle/>
                    <a:p>
                      <a:pPr algn="ctr" fontAlgn="b"/>
                      <a:r>
                        <a:rPr lang="en-US" sz="1400" b="0" i="0" u="none" strike="noStrike" dirty="0">
                          <a:solidFill>
                            <a:srgbClr val="000000"/>
                          </a:solidFill>
                          <a:effectLst/>
                          <a:latin typeface="Calibri" panose="020F0502020204030204" pitchFamily="34" charset="0"/>
                        </a:rPr>
                        <a:t>Percentage of </a:t>
                      </a:r>
                      <a:r>
                        <a:rPr lang="en-US" sz="1400" b="0" i="0" u="none" strike="noStrike" dirty="0" err="1">
                          <a:solidFill>
                            <a:srgbClr val="000000"/>
                          </a:solidFill>
                          <a:effectLst/>
                          <a:latin typeface="Calibri" panose="020F0502020204030204" pitchFamily="34" charset="0"/>
                        </a:rPr>
                        <a:t>NoData</a:t>
                      </a:r>
                      <a:r>
                        <a:rPr lang="en-US" sz="1400" b="0" i="0" u="none" strike="noStrike" dirty="0">
                          <a:solidFill>
                            <a:srgbClr val="000000"/>
                          </a:solidFill>
                          <a:effectLst/>
                          <a:latin typeface="Calibri" panose="020F0502020204030204" pitchFamily="34" charset="0"/>
                        </a:rPr>
                        <a:t> (fill) pixels in tile (%)</a:t>
                      </a:r>
                    </a:p>
                  </a:txBody>
                  <a:tcPr marL="9525" marR="9525" marT="9525" marB="0" anchor="ctr"/>
                </a:tc>
                <a:tc gridSpan="3">
                  <a:txBody>
                    <a:bodyPr/>
                    <a:lstStyle/>
                    <a:p>
                      <a:pPr algn="ctr" fontAlgn="b"/>
                      <a:r>
                        <a:rPr lang="en-US" sz="1400" b="0" i="0" u="none" strike="noStrike" dirty="0">
                          <a:solidFill>
                            <a:srgbClr val="000000"/>
                          </a:solidFill>
                          <a:effectLst/>
                          <a:latin typeface="Calibri" panose="020F0502020204030204" pitchFamily="34" charset="0"/>
                        </a:rPr>
                        <a:t>Percentage of each quality class within the valid tile data</a:t>
                      </a:r>
                    </a:p>
                  </a:txBody>
                  <a:tcPr marL="9525" marR="9525" marT="9525" marB="0" anchor="ct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8703921"/>
                  </a:ext>
                </a:extLst>
              </a:tr>
              <a:tr h="200012">
                <a:tc vMerge="1">
                  <a:txBody>
                    <a:bodyPr/>
                    <a:lstStyle/>
                    <a:p>
                      <a:endParaRPr lang="en-US"/>
                    </a:p>
                  </a:txBody>
                  <a:tcPr/>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Cloud Cover (%)</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Cloud Shadow (%)</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Snow-ice (%)</a:t>
                      </a:r>
                    </a:p>
                  </a:txBody>
                  <a:tcPr marL="9525" marR="9525" marT="9525" marB="0" anchor="ctr"/>
                </a:tc>
                <a:extLst>
                  <a:ext uri="{0D108BD9-81ED-4DB2-BD59-A6C34878D82A}">
                    <a16:rowId xmlns:a16="http://schemas.microsoft.com/office/drawing/2014/main" val="2536569505"/>
                  </a:ext>
                </a:extLst>
              </a:tr>
              <a:tr h="435547">
                <a:tc>
                  <a:txBody>
                    <a:bodyPr/>
                    <a:lstStyle/>
                    <a:p>
                      <a:pPr algn="ctr" fontAlgn="b"/>
                      <a:r>
                        <a:rPr lang="fr-F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LE07_AK_001004_20000701_20190115_C01_V01_SW.tar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56.2482</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22.9765</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6.1684</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5.0485</a:t>
                      </a:r>
                    </a:p>
                  </a:txBody>
                  <a:tcPr marL="9525" marR="9525" marT="9525" marB="0" anchor="ctr"/>
                </a:tc>
                <a:extLst>
                  <a:ext uri="{0D108BD9-81ED-4DB2-BD59-A6C34878D82A}">
                    <a16:rowId xmlns:a16="http://schemas.microsoft.com/office/drawing/2014/main" val="3078759839"/>
                  </a:ext>
                </a:extLst>
              </a:tr>
              <a:tr h="435547">
                <a:tc>
                  <a:txBody>
                    <a:bodyPr/>
                    <a:lstStyle/>
                    <a:p>
                      <a:pPr algn="ctr" fontAlgn="b"/>
                      <a:r>
                        <a:rPr lang="fr-FR" sz="14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LE07_AK_001004_20000710_20190522_C01_V01_SW.tar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8.1157</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4.4465</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0.4003</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0.0033</a:t>
                      </a:r>
                    </a:p>
                  </a:txBody>
                  <a:tcPr marL="9525" marR="9525" marT="9525" marB="0" anchor="ctr"/>
                </a:tc>
                <a:extLst>
                  <a:ext uri="{0D108BD9-81ED-4DB2-BD59-A6C34878D82A}">
                    <a16:rowId xmlns:a16="http://schemas.microsoft.com/office/drawing/2014/main" val="666037113"/>
                  </a:ext>
                </a:extLst>
              </a:tr>
              <a:tr h="435547">
                <a:tc>
                  <a:txBody>
                    <a:bodyPr/>
                    <a:lstStyle/>
                    <a:p>
                      <a:pPr algn="ctr" fontAlgn="b"/>
                      <a:r>
                        <a:rPr lang="fr-FR" sz="1400" b="0" i="0" u="none" strike="noStrike" dirty="0">
                          <a:solidFill>
                            <a:srgbClr val="000000"/>
                          </a:solidFill>
                          <a:effectLst/>
                          <a:latin typeface="Calibri" panose="020F0502020204030204" pitchFamily="34" charset="0"/>
                        </a:rPr>
                        <a:t>3</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LE07_AK_001004_20000719_20190522_C01_V01_SW.tar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13.839</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18.7406</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6.7258</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2.0203</a:t>
                      </a:r>
                    </a:p>
                  </a:txBody>
                  <a:tcPr marL="9525" marR="9525" marT="9525" marB="0" anchor="ctr"/>
                </a:tc>
                <a:extLst>
                  <a:ext uri="{0D108BD9-81ED-4DB2-BD59-A6C34878D82A}">
                    <a16:rowId xmlns:a16="http://schemas.microsoft.com/office/drawing/2014/main" val="1631808728"/>
                  </a:ext>
                </a:extLst>
              </a:tr>
              <a:tr h="435547">
                <a:tc>
                  <a:txBody>
                    <a:bodyPr/>
                    <a:lstStyle/>
                    <a:p>
                      <a:pPr algn="ctr" fontAlgn="b"/>
                      <a:r>
                        <a:rPr lang="fr-FR" sz="14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LE07_AK_001004_20000721_20190522_C01_V01_SW.tar</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96.7065</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12.1097</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3.1989</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145153657"/>
                  </a:ext>
                </a:extLst>
              </a:tr>
              <a:tr h="435547">
                <a:tc>
                  <a:txBody>
                    <a:bodyPr/>
                    <a:lstStyle/>
                    <a:p>
                      <a:pPr algn="ctr" fontAlgn="b"/>
                      <a:r>
                        <a:rPr lang="fr-FR" sz="14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LE07_AK_001004_20000726_20190115_C01_V01_SW.tar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97.152</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0.0566</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1.0867</a:t>
                      </a:r>
                    </a:p>
                  </a:txBody>
                  <a:tcPr marL="9525" marR="9525" marT="9525" marB="0" anchor="ctr"/>
                </a:tc>
                <a:extLst>
                  <a:ext uri="{0D108BD9-81ED-4DB2-BD59-A6C34878D82A}">
                    <a16:rowId xmlns:a16="http://schemas.microsoft.com/office/drawing/2014/main" val="452098718"/>
                  </a:ext>
                </a:extLst>
              </a:tr>
              <a:tr h="435547">
                <a:tc>
                  <a:txBody>
                    <a:bodyPr/>
                    <a:lstStyle/>
                    <a:p>
                      <a:pPr algn="ctr" fontAlgn="b"/>
                      <a:r>
                        <a:rPr lang="fr-FR" sz="1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LE07_AK_001004_20000804_20190522_C01_V01_SW.tar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14.1228</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1.4172</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0.315</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0.4182</a:t>
                      </a:r>
                    </a:p>
                  </a:txBody>
                  <a:tcPr marL="9525" marR="9525" marT="9525" marB="0" anchor="ctr"/>
                </a:tc>
                <a:extLst>
                  <a:ext uri="{0D108BD9-81ED-4DB2-BD59-A6C34878D82A}">
                    <a16:rowId xmlns:a16="http://schemas.microsoft.com/office/drawing/2014/main" val="3650712979"/>
                  </a:ext>
                </a:extLst>
              </a:tr>
              <a:tr h="435547">
                <a:tc>
                  <a:txBody>
                    <a:bodyPr/>
                    <a:lstStyle/>
                    <a:p>
                      <a:pPr algn="ctr" fontAlgn="b"/>
                      <a:r>
                        <a:rPr lang="fr-FR" sz="1400" b="0"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LE07_AK_001004_20000903_20190115_C01_V01_SW.tar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56.5405</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0.282</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0.0372</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0.3179</a:t>
                      </a:r>
                    </a:p>
                  </a:txBody>
                  <a:tcPr marL="9525" marR="9525" marT="9525" marB="0" anchor="ctr"/>
                </a:tc>
                <a:extLst>
                  <a:ext uri="{0D108BD9-81ED-4DB2-BD59-A6C34878D82A}">
                    <a16:rowId xmlns:a16="http://schemas.microsoft.com/office/drawing/2014/main" val="82104535"/>
                  </a:ext>
                </a:extLst>
              </a:tr>
              <a:tr h="435547">
                <a:tc>
                  <a:txBody>
                    <a:bodyPr/>
                    <a:lstStyle/>
                    <a:p>
                      <a:pPr algn="ctr" fontAlgn="b"/>
                      <a:r>
                        <a:rPr lang="fr-FR" sz="1400" b="0" i="0" u="none" strike="noStrike" dirty="0">
                          <a:solidFill>
                            <a:srgbClr val="000000"/>
                          </a:solidFill>
                          <a:effectLst/>
                          <a:latin typeface="Calibri" panose="020F0502020204030204" pitchFamily="34" charset="0"/>
                        </a:rPr>
                        <a:t>8</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LE07_AK_001004_20000905_20190522_C01_V01_SW.tar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10.0776</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32.2701</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3.8403</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0.8803</a:t>
                      </a:r>
                    </a:p>
                  </a:txBody>
                  <a:tcPr marL="9525" marR="9525" marT="9525" marB="0" anchor="ctr"/>
                </a:tc>
                <a:extLst>
                  <a:ext uri="{0D108BD9-81ED-4DB2-BD59-A6C34878D82A}">
                    <a16:rowId xmlns:a16="http://schemas.microsoft.com/office/drawing/2014/main" val="4137019303"/>
                  </a:ext>
                </a:extLst>
              </a:tr>
              <a:tr h="435547">
                <a:tc>
                  <a:txBody>
                    <a:bodyPr/>
                    <a:lstStyle/>
                    <a:p>
                      <a:pPr algn="ctr" fontAlgn="b"/>
                      <a:r>
                        <a:rPr lang="fr-FR" sz="14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LE07_AK_001004_20010722_20190520_C01_V01_SW.tar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13.2783</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1.5235</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0.0094</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0.007</a:t>
                      </a:r>
                    </a:p>
                  </a:txBody>
                  <a:tcPr marL="9525" marR="9525" marT="9525" marB="0" anchor="ctr"/>
                </a:tc>
                <a:extLst>
                  <a:ext uri="{0D108BD9-81ED-4DB2-BD59-A6C34878D82A}">
                    <a16:rowId xmlns:a16="http://schemas.microsoft.com/office/drawing/2014/main" val="1834491288"/>
                  </a:ext>
                </a:extLst>
              </a:tr>
              <a:tr h="435547">
                <a:tc>
                  <a:txBody>
                    <a:bodyPr/>
                    <a:lstStyle/>
                    <a:p>
                      <a:pPr algn="ctr" fontAlgn="b"/>
                      <a:r>
                        <a:rPr lang="fr-FR" sz="1400" b="0" i="0" u="none" strike="noStrike" dirty="0">
                          <a:solidFill>
                            <a:srgbClr val="000000"/>
                          </a:solidFill>
                          <a:effectLst/>
                          <a:latin typeface="Calibri" panose="020F0502020204030204" pitchFamily="34" charset="0"/>
                        </a:rPr>
                        <a:t>10</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LE07_AK_001004_20010823_20190520_C01_V01_SW.tar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13.4342</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36.4405</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6.529</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0.0986</a:t>
                      </a:r>
                    </a:p>
                  </a:txBody>
                  <a:tcPr marL="9525" marR="9525" marT="9525" marB="0" anchor="ctr"/>
                </a:tc>
                <a:extLst>
                  <a:ext uri="{0D108BD9-81ED-4DB2-BD59-A6C34878D82A}">
                    <a16:rowId xmlns:a16="http://schemas.microsoft.com/office/drawing/2014/main" val="625937122"/>
                  </a:ext>
                </a:extLst>
              </a:tr>
              <a:tr h="435547">
                <a:tc>
                  <a:txBody>
                    <a:bodyPr/>
                    <a:lstStyle/>
                    <a:p>
                      <a:pPr algn="ctr" fontAlgn="b"/>
                      <a:r>
                        <a:rPr lang="fr-FR" sz="14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LE07_AK_001004_20010910_20190520_C01_V01_SW.tar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96.9827</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27.2378</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10.3728</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1339884770"/>
                  </a:ext>
                </a:extLst>
              </a:tr>
              <a:tr h="435547">
                <a:tc>
                  <a:txBody>
                    <a:bodyPr/>
                    <a:lstStyle/>
                    <a:p>
                      <a:pPr algn="ctr" fontAlgn="b"/>
                      <a:r>
                        <a:rPr lang="fr-FR" sz="1400" b="0" i="0" u="none" strike="noStrike" dirty="0">
                          <a:solidFill>
                            <a:srgbClr val="000000"/>
                          </a:solidFill>
                          <a:effectLst/>
                          <a:latin typeface="Calibri" panose="020F0502020204030204" pitchFamily="34" charset="0"/>
                        </a:rPr>
                        <a:t>12</a:t>
                      </a:r>
                    </a:p>
                  </a:txBody>
                  <a:tcPr marL="9525" marR="9525" marT="9525" marB="0" anchor="ctr"/>
                </a:tc>
                <a:tc>
                  <a:txBody>
                    <a:bodyPr/>
                    <a:lstStyle/>
                    <a:p>
                      <a:pPr algn="ctr" fontAlgn="b"/>
                      <a:r>
                        <a:rPr lang="fr-FR" sz="1400" b="0" i="0" u="none" strike="noStrike" dirty="0">
                          <a:solidFill>
                            <a:srgbClr val="000000"/>
                          </a:solidFill>
                          <a:effectLst/>
                          <a:latin typeface="Calibri" panose="020F0502020204030204" pitchFamily="34" charset="0"/>
                        </a:rPr>
                        <a:t>LE07_AK_001004_20010926_20190520_C01_V01_SW.tar</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96.1326</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5.0559</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2.2137</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0.0008</a:t>
                      </a:r>
                    </a:p>
                  </a:txBody>
                  <a:tcPr marL="9525" marR="9525" marT="9525" marB="0" anchor="ctr"/>
                </a:tc>
                <a:extLst>
                  <a:ext uri="{0D108BD9-81ED-4DB2-BD59-A6C34878D82A}">
                    <a16:rowId xmlns:a16="http://schemas.microsoft.com/office/drawing/2014/main" val="2206450773"/>
                  </a:ext>
                </a:extLst>
              </a:tr>
            </a:tbl>
          </a:graphicData>
        </a:graphic>
      </p:graphicFrame>
      <p:sp>
        <p:nvSpPr>
          <p:cNvPr id="3" name="TextBox 2">
            <a:extLst>
              <a:ext uri="{FF2B5EF4-FFF2-40B4-BE49-F238E27FC236}">
                <a16:creationId xmlns:a16="http://schemas.microsoft.com/office/drawing/2014/main" id="{DFF70CB0-70B5-4D63-821A-CFBF905DA22A}"/>
              </a:ext>
            </a:extLst>
          </p:cNvPr>
          <p:cNvSpPr txBox="1"/>
          <p:nvPr/>
        </p:nvSpPr>
        <p:spPr>
          <a:xfrm>
            <a:off x="232813" y="181792"/>
            <a:ext cx="5863187" cy="338554"/>
          </a:xfrm>
          <a:prstGeom prst="rect">
            <a:avLst/>
          </a:prstGeom>
          <a:noFill/>
        </p:spPr>
        <p:txBody>
          <a:bodyPr wrap="square" rtlCol="0">
            <a:spAutoFit/>
          </a:bodyPr>
          <a:lstStyle/>
          <a:p>
            <a:r>
              <a:rPr lang="en-US" sz="1600" b="1" dirty="0"/>
              <a:t>Quality Assessment Summary</a:t>
            </a:r>
          </a:p>
        </p:txBody>
      </p:sp>
    </p:spTree>
    <p:extLst>
      <p:ext uri="{BB962C8B-B14F-4D97-AF65-F5344CB8AC3E}">
        <p14:creationId xmlns:p14="http://schemas.microsoft.com/office/powerpoint/2010/main" val="1846207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8DC18AA-12D6-44E8-9498-83ED4E005A42}"/>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12" name="TextBox 11">
            <a:extLst>
              <a:ext uri="{FF2B5EF4-FFF2-40B4-BE49-F238E27FC236}">
                <a16:creationId xmlns:a16="http://schemas.microsoft.com/office/drawing/2014/main" id="{E2EE2958-95A6-4E56-9B7A-2C62C17491E2}"/>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13" name="TextBox 12">
            <a:extLst>
              <a:ext uri="{FF2B5EF4-FFF2-40B4-BE49-F238E27FC236}">
                <a16:creationId xmlns:a16="http://schemas.microsoft.com/office/drawing/2014/main" id="{49897D25-D8C1-4FD9-8A5E-35CB91C9DC83}"/>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5" name="TextBox 14">
            <a:extLst>
              <a:ext uri="{FF2B5EF4-FFF2-40B4-BE49-F238E27FC236}">
                <a16:creationId xmlns:a16="http://schemas.microsoft.com/office/drawing/2014/main" id="{94874894-EEBC-4289-9BAF-A9B6CA1C095F}"/>
              </a:ext>
            </a:extLst>
          </p:cNvPr>
          <p:cNvSpPr txBox="1"/>
          <p:nvPr/>
        </p:nvSpPr>
        <p:spPr>
          <a:xfrm>
            <a:off x="135991" y="350546"/>
            <a:ext cx="11918045" cy="1200329"/>
          </a:xfrm>
          <a:prstGeom prst="rect">
            <a:avLst/>
          </a:prstGeom>
          <a:noFill/>
        </p:spPr>
        <p:txBody>
          <a:bodyPr wrap="square" rtlCol="0">
            <a:spAutoFit/>
          </a:bodyPr>
          <a:lstStyle/>
          <a:p>
            <a:r>
              <a:rPr lang="en-US" dirty="0"/>
              <a:t>This tiles shows great performance of DSWE in cloud/shadow/snow free pixels. </a:t>
            </a:r>
          </a:p>
          <a:p>
            <a:r>
              <a:rPr lang="en-US" dirty="0"/>
              <a:t>The cloud pixels are screened using </a:t>
            </a:r>
            <a:r>
              <a:rPr lang="en-US" dirty="0" err="1"/>
              <a:t>CFMask</a:t>
            </a:r>
            <a:r>
              <a:rPr lang="en-US" dirty="0"/>
              <a:t> which uses scene-based statistics to determine cloud pixels. In the southernmost scene, clouds are identified correctly (orange color in INWM) but in northern scene they are omitted. However, these cloud pixels did not pass the DSWE diagnostic tests and are flagged as “Not water”. </a:t>
            </a:r>
          </a:p>
        </p:txBody>
      </p:sp>
      <p:pic>
        <p:nvPicPr>
          <p:cNvPr id="3" name="Picture 2">
            <a:extLst>
              <a:ext uri="{FF2B5EF4-FFF2-40B4-BE49-F238E27FC236}">
                <a16:creationId xmlns:a16="http://schemas.microsoft.com/office/drawing/2014/main" id="{AE7221E7-15BF-43BB-B468-649A9AB99F27}"/>
              </a:ext>
            </a:extLst>
          </p:cNvPr>
          <p:cNvPicPr>
            <a:picLocks noChangeAspect="1"/>
          </p:cNvPicPr>
          <p:nvPr/>
        </p:nvPicPr>
        <p:blipFill rotWithShape="1">
          <a:blip r:embed="rId2">
            <a:extLst>
              <a:ext uri="{28A0092B-C50C-407E-A947-70E740481C1C}">
                <a14:useLocalDpi xmlns:a14="http://schemas.microsoft.com/office/drawing/2010/main" val="0"/>
              </a:ext>
            </a:extLst>
          </a:blip>
          <a:srcRect l="6204" t="10765" r="6888" b="15963"/>
          <a:stretch/>
        </p:blipFill>
        <p:spPr>
          <a:xfrm>
            <a:off x="4076906" y="2286000"/>
            <a:ext cx="3938941" cy="4297680"/>
          </a:xfrm>
          <a:prstGeom prst="rect">
            <a:avLst/>
          </a:prstGeom>
          <a:ln w="9525">
            <a:solidFill>
              <a:schemeClr val="tx1"/>
            </a:solidFill>
          </a:ln>
        </p:spPr>
      </p:pic>
      <p:pic>
        <p:nvPicPr>
          <p:cNvPr id="7" name="Picture 6">
            <a:extLst>
              <a:ext uri="{FF2B5EF4-FFF2-40B4-BE49-F238E27FC236}">
                <a16:creationId xmlns:a16="http://schemas.microsoft.com/office/drawing/2014/main" id="{3E9FC0F2-7A4D-498C-B843-47284BEDD42A}"/>
              </a:ext>
            </a:extLst>
          </p:cNvPr>
          <p:cNvPicPr>
            <a:picLocks noChangeAspect="1"/>
          </p:cNvPicPr>
          <p:nvPr/>
        </p:nvPicPr>
        <p:blipFill rotWithShape="1">
          <a:blip r:embed="rId3">
            <a:extLst>
              <a:ext uri="{28A0092B-C50C-407E-A947-70E740481C1C}">
                <a14:useLocalDpi xmlns:a14="http://schemas.microsoft.com/office/drawing/2010/main" val="0"/>
              </a:ext>
            </a:extLst>
          </a:blip>
          <a:srcRect l="6203" t="10765" r="6890" b="15963"/>
          <a:stretch/>
        </p:blipFill>
        <p:spPr>
          <a:xfrm>
            <a:off x="8115095" y="2286000"/>
            <a:ext cx="3938941" cy="4297680"/>
          </a:xfrm>
          <a:prstGeom prst="rect">
            <a:avLst/>
          </a:prstGeom>
          <a:ln w="9525">
            <a:solidFill>
              <a:schemeClr val="tx1"/>
            </a:solidFill>
          </a:ln>
        </p:spPr>
      </p:pic>
      <p:pic>
        <p:nvPicPr>
          <p:cNvPr id="14" name="Picture 13">
            <a:extLst>
              <a:ext uri="{FF2B5EF4-FFF2-40B4-BE49-F238E27FC236}">
                <a16:creationId xmlns:a16="http://schemas.microsoft.com/office/drawing/2014/main" id="{BBE3154C-BB0D-4821-9FE2-520F24820D1D}"/>
              </a:ext>
            </a:extLst>
          </p:cNvPr>
          <p:cNvPicPr>
            <a:picLocks noChangeAspect="1"/>
          </p:cNvPicPr>
          <p:nvPr/>
        </p:nvPicPr>
        <p:blipFill rotWithShape="1">
          <a:blip r:embed="rId4">
            <a:extLst>
              <a:ext uri="{28A0092B-C50C-407E-A947-70E740481C1C}">
                <a14:useLocalDpi xmlns:a14="http://schemas.microsoft.com/office/drawing/2010/main" val="0"/>
              </a:ext>
            </a:extLst>
          </a:blip>
          <a:srcRect l="6204" t="10765" r="6889" b="15963"/>
          <a:stretch/>
        </p:blipFill>
        <p:spPr>
          <a:xfrm>
            <a:off x="53734" y="2286000"/>
            <a:ext cx="3938941" cy="4297680"/>
          </a:xfrm>
          <a:prstGeom prst="rect">
            <a:avLst/>
          </a:prstGeom>
          <a:ln w="9525">
            <a:solidFill>
              <a:schemeClr val="tx1"/>
            </a:solidFill>
          </a:ln>
        </p:spPr>
      </p:pic>
      <p:sp>
        <p:nvSpPr>
          <p:cNvPr id="9" name="TextBox 8">
            <a:extLst>
              <a:ext uri="{FF2B5EF4-FFF2-40B4-BE49-F238E27FC236}">
                <a16:creationId xmlns:a16="http://schemas.microsoft.com/office/drawing/2014/main" id="{E3D1E7D1-6929-46D2-AC36-647E1B043722}"/>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LE07_AK_001004_20000710_20190522_C01_V01_SW</a:t>
            </a:r>
            <a:r>
              <a:rPr lang="fr-FR" sz="1600" b="1" dirty="0"/>
              <a:t>.tar</a:t>
            </a:r>
            <a:endParaRPr lang="en-US" sz="1600" b="1" dirty="0"/>
          </a:p>
        </p:txBody>
      </p:sp>
    </p:spTree>
    <p:extLst>
      <p:ext uri="{BB962C8B-B14F-4D97-AF65-F5344CB8AC3E}">
        <p14:creationId xmlns:p14="http://schemas.microsoft.com/office/powerpoint/2010/main" val="1045844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9CAB9-7F94-417D-BA8A-698E348FDFD0}"/>
              </a:ext>
            </a:extLst>
          </p:cNvPr>
          <p:cNvPicPr>
            <a:picLocks noChangeAspect="1"/>
          </p:cNvPicPr>
          <p:nvPr/>
        </p:nvPicPr>
        <p:blipFill rotWithShape="1">
          <a:blip r:embed="rId2">
            <a:extLst>
              <a:ext uri="{28A0092B-C50C-407E-A947-70E740481C1C}">
                <a14:useLocalDpi xmlns:a14="http://schemas.microsoft.com/office/drawing/2010/main" val="0"/>
              </a:ext>
            </a:extLst>
          </a:blip>
          <a:srcRect l="6678" t="10612" r="7098" b="15841"/>
          <a:stretch/>
        </p:blipFill>
        <p:spPr>
          <a:xfrm>
            <a:off x="4149310" y="2286000"/>
            <a:ext cx="3893382" cy="4297680"/>
          </a:xfrm>
          <a:prstGeom prst="rect">
            <a:avLst/>
          </a:prstGeom>
          <a:ln w="9525">
            <a:solidFill>
              <a:schemeClr val="tx1"/>
            </a:solidFill>
          </a:ln>
        </p:spPr>
      </p:pic>
      <p:pic>
        <p:nvPicPr>
          <p:cNvPr id="5" name="Picture 4">
            <a:extLst>
              <a:ext uri="{FF2B5EF4-FFF2-40B4-BE49-F238E27FC236}">
                <a16:creationId xmlns:a16="http://schemas.microsoft.com/office/drawing/2014/main" id="{238D2C25-7163-4FB3-8AFA-6DFDD5120BF5}"/>
              </a:ext>
            </a:extLst>
          </p:cNvPr>
          <p:cNvPicPr>
            <a:picLocks noChangeAspect="1"/>
          </p:cNvPicPr>
          <p:nvPr/>
        </p:nvPicPr>
        <p:blipFill rotWithShape="1">
          <a:blip r:embed="rId3">
            <a:extLst>
              <a:ext uri="{28A0092B-C50C-407E-A947-70E740481C1C}">
                <a14:useLocalDpi xmlns:a14="http://schemas.microsoft.com/office/drawing/2010/main" val="0"/>
              </a:ext>
            </a:extLst>
          </a:blip>
          <a:srcRect l="6678" t="10612" r="7098" b="15841"/>
          <a:stretch/>
        </p:blipFill>
        <p:spPr>
          <a:xfrm>
            <a:off x="8164396" y="2286000"/>
            <a:ext cx="3893382" cy="4297680"/>
          </a:xfrm>
          <a:prstGeom prst="rect">
            <a:avLst/>
          </a:prstGeom>
          <a:ln w="9525">
            <a:solidFill>
              <a:schemeClr val="tx1"/>
            </a:solidFill>
          </a:ln>
        </p:spPr>
      </p:pic>
      <p:pic>
        <p:nvPicPr>
          <p:cNvPr id="7" name="Picture 6">
            <a:extLst>
              <a:ext uri="{FF2B5EF4-FFF2-40B4-BE49-F238E27FC236}">
                <a16:creationId xmlns:a16="http://schemas.microsoft.com/office/drawing/2014/main" id="{FFC08688-4065-4FF5-9DE9-F9234A21FE6F}"/>
              </a:ext>
            </a:extLst>
          </p:cNvPr>
          <p:cNvPicPr>
            <a:picLocks noChangeAspect="1"/>
          </p:cNvPicPr>
          <p:nvPr/>
        </p:nvPicPr>
        <p:blipFill rotWithShape="1">
          <a:blip r:embed="rId4">
            <a:extLst>
              <a:ext uri="{28A0092B-C50C-407E-A947-70E740481C1C}">
                <a14:useLocalDpi xmlns:a14="http://schemas.microsoft.com/office/drawing/2010/main" val="0"/>
              </a:ext>
            </a:extLst>
          </a:blip>
          <a:srcRect l="6678" t="10612" r="7098" b="15841"/>
          <a:stretch/>
        </p:blipFill>
        <p:spPr>
          <a:xfrm>
            <a:off x="134224" y="2286000"/>
            <a:ext cx="3893382" cy="4297680"/>
          </a:xfrm>
          <a:prstGeom prst="rect">
            <a:avLst/>
          </a:prstGeom>
          <a:ln w="9525">
            <a:solidFill>
              <a:schemeClr val="tx1"/>
            </a:solidFill>
          </a:ln>
        </p:spPr>
      </p:pic>
      <p:sp>
        <p:nvSpPr>
          <p:cNvPr id="6" name="TextBox 5">
            <a:extLst>
              <a:ext uri="{FF2B5EF4-FFF2-40B4-BE49-F238E27FC236}">
                <a16:creationId xmlns:a16="http://schemas.microsoft.com/office/drawing/2014/main" id="{4AF94774-DB08-42C8-9870-75EF5F727CF4}"/>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C988A7BD-839A-4956-A791-1D2A596FEFF7}"/>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8418CB73-A02D-4D46-9BE1-CCF8EC9D76B9}"/>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EE9D6B6B-1253-479C-BB7E-059E650D8476}"/>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LE07_AK_001004_20000719_20190522_C01_V01_SW</a:t>
            </a:r>
            <a:r>
              <a:rPr lang="fr-FR" sz="1600" b="1" dirty="0"/>
              <a:t>.tar</a:t>
            </a:r>
            <a:endParaRPr lang="en-US" sz="1600" b="1" dirty="0"/>
          </a:p>
        </p:txBody>
      </p:sp>
      <p:sp>
        <p:nvSpPr>
          <p:cNvPr id="11" name="TextBox 10">
            <a:extLst>
              <a:ext uri="{FF2B5EF4-FFF2-40B4-BE49-F238E27FC236}">
                <a16:creationId xmlns:a16="http://schemas.microsoft.com/office/drawing/2014/main" id="{3E5F805E-8C77-42BE-9178-5D783DB403FE}"/>
              </a:ext>
            </a:extLst>
          </p:cNvPr>
          <p:cNvSpPr txBox="1"/>
          <p:nvPr/>
        </p:nvSpPr>
        <p:spPr>
          <a:xfrm>
            <a:off x="135991" y="484770"/>
            <a:ext cx="11918045" cy="646331"/>
          </a:xfrm>
          <a:prstGeom prst="rect">
            <a:avLst/>
          </a:prstGeom>
          <a:noFill/>
        </p:spPr>
        <p:txBody>
          <a:bodyPr wrap="square" rtlCol="0">
            <a:spAutoFit/>
          </a:bodyPr>
          <a:lstStyle/>
          <a:p>
            <a:r>
              <a:rPr lang="en-US" dirty="0"/>
              <a:t>Significant areas are covered by cloud and cirrus.</a:t>
            </a:r>
          </a:p>
          <a:p>
            <a:r>
              <a:rPr lang="en-US" dirty="0"/>
              <a:t>The water pixels that were not impacted by clouds are correctly classified as “Water – high confidence”.</a:t>
            </a:r>
          </a:p>
        </p:txBody>
      </p:sp>
      <p:sp>
        <p:nvSpPr>
          <p:cNvPr id="2" name="Oval 1">
            <a:extLst>
              <a:ext uri="{FF2B5EF4-FFF2-40B4-BE49-F238E27FC236}">
                <a16:creationId xmlns:a16="http://schemas.microsoft.com/office/drawing/2014/main" id="{C3483F66-19A8-4755-AB2E-7F6B40A512EC}"/>
              </a:ext>
            </a:extLst>
          </p:cNvPr>
          <p:cNvSpPr/>
          <p:nvPr/>
        </p:nvSpPr>
        <p:spPr>
          <a:xfrm rot="20587166">
            <a:off x="5563932" y="3039512"/>
            <a:ext cx="755009" cy="738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a:extLst>
              <a:ext uri="{FF2B5EF4-FFF2-40B4-BE49-F238E27FC236}">
                <a16:creationId xmlns:a16="http://schemas.microsoft.com/office/drawing/2014/main" id="{FBB07323-F40C-49E4-9396-ABDDECC6DA51}"/>
              </a:ext>
            </a:extLst>
          </p:cNvPr>
          <p:cNvSpPr/>
          <p:nvPr/>
        </p:nvSpPr>
        <p:spPr>
          <a:xfrm rot="20587166">
            <a:off x="1538614" y="3039510"/>
            <a:ext cx="755009" cy="738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Oval 12">
            <a:extLst>
              <a:ext uri="{FF2B5EF4-FFF2-40B4-BE49-F238E27FC236}">
                <a16:creationId xmlns:a16="http://schemas.microsoft.com/office/drawing/2014/main" id="{24ECC45A-B5B1-4095-BDA3-74C842B9EE8C}"/>
              </a:ext>
            </a:extLst>
          </p:cNvPr>
          <p:cNvSpPr/>
          <p:nvPr/>
        </p:nvSpPr>
        <p:spPr>
          <a:xfrm rot="20587166">
            <a:off x="6545398" y="3143195"/>
            <a:ext cx="499369" cy="374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a:extLst>
              <a:ext uri="{FF2B5EF4-FFF2-40B4-BE49-F238E27FC236}">
                <a16:creationId xmlns:a16="http://schemas.microsoft.com/office/drawing/2014/main" id="{0889027B-A965-4569-B128-F4A5A0608F4F}"/>
              </a:ext>
            </a:extLst>
          </p:cNvPr>
          <p:cNvSpPr/>
          <p:nvPr/>
        </p:nvSpPr>
        <p:spPr>
          <a:xfrm rot="20587166">
            <a:off x="2560085" y="3143196"/>
            <a:ext cx="499369" cy="374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5" name="Straight Arrow Connector 14">
            <a:extLst>
              <a:ext uri="{FF2B5EF4-FFF2-40B4-BE49-F238E27FC236}">
                <a16:creationId xmlns:a16="http://schemas.microsoft.com/office/drawing/2014/main" id="{CA11EADB-8C5F-40BA-BF21-0EF4B3DFEB80}"/>
              </a:ext>
            </a:extLst>
          </p:cNvPr>
          <p:cNvCxnSpPr>
            <a:cxnSpLocks/>
          </p:cNvCxnSpPr>
          <p:nvPr/>
        </p:nvCxnSpPr>
        <p:spPr>
          <a:xfrm flipH="1">
            <a:off x="2004969" y="1131101"/>
            <a:ext cx="226503" cy="18146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890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DB92C3-64D0-4395-954C-F683DDA67725}"/>
              </a:ext>
            </a:extLst>
          </p:cNvPr>
          <p:cNvPicPr>
            <a:picLocks noChangeAspect="1"/>
          </p:cNvPicPr>
          <p:nvPr/>
        </p:nvPicPr>
        <p:blipFill rotWithShape="1">
          <a:blip r:embed="rId2">
            <a:extLst>
              <a:ext uri="{28A0092B-C50C-407E-A947-70E740481C1C}">
                <a14:useLocalDpi xmlns:a14="http://schemas.microsoft.com/office/drawing/2010/main" val="0"/>
              </a:ext>
            </a:extLst>
          </a:blip>
          <a:srcRect l="6520" t="10765" r="5939" b="15963"/>
          <a:stretch/>
        </p:blipFill>
        <p:spPr>
          <a:xfrm>
            <a:off x="4112180" y="2286000"/>
            <a:ext cx="3967640" cy="4297680"/>
          </a:xfrm>
          <a:prstGeom prst="rect">
            <a:avLst/>
          </a:prstGeom>
          <a:ln w="9525">
            <a:solidFill>
              <a:schemeClr val="tx1"/>
            </a:solidFill>
          </a:ln>
        </p:spPr>
      </p:pic>
      <p:pic>
        <p:nvPicPr>
          <p:cNvPr id="3" name="Picture 2">
            <a:extLst>
              <a:ext uri="{FF2B5EF4-FFF2-40B4-BE49-F238E27FC236}">
                <a16:creationId xmlns:a16="http://schemas.microsoft.com/office/drawing/2014/main" id="{3A44C85E-695E-4801-B0FC-9B84062CC231}"/>
              </a:ext>
            </a:extLst>
          </p:cNvPr>
          <p:cNvPicPr>
            <a:picLocks noChangeAspect="1"/>
          </p:cNvPicPr>
          <p:nvPr/>
        </p:nvPicPr>
        <p:blipFill rotWithShape="1">
          <a:blip r:embed="rId3">
            <a:extLst>
              <a:ext uri="{28A0092B-C50C-407E-A947-70E740481C1C}">
                <a14:useLocalDpi xmlns:a14="http://schemas.microsoft.com/office/drawing/2010/main" val="0"/>
              </a:ext>
            </a:extLst>
          </a:blip>
          <a:srcRect l="6520" t="10765" r="7364" b="15963"/>
          <a:stretch/>
        </p:blipFill>
        <p:spPr>
          <a:xfrm>
            <a:off x="8171487" y="2286000"/>
            <a:ext cx="3903067" cy="4297680"/>
          </a:xfrm>
          <a:prstGeom prst="rect">
            <a:avLst/>
          </a:prstGeom>
          <a:ln w="9525">
            <a:solidFill>
              <a:schemeClr val="tx1"/>
            </a:solidFill>
          </a:ln>
        </p:spPr>
      </p:pic>
      <p:pic>
        <p:nvPicPr>
          <p:cNvPr id="5" name="Picture 4">
            <a:extLst>
              <a:ext uri="{FF2B5EF4-FFF2-40B4-BE49-F238E27FC236}">
                <a16:creationId xmlns:a16="http://schemas.microsoft.com/office/drawing/2014/main" id="{112290FF-81AB-45D5-9EA1-32EFBEADAD38}"/>
              </a:ext>
            </a:extLst>
          </p:cNvPr>
          <p:cNvPicPr>
            <a:picLocks noChangeAspect="1"/>
          </p:cNvPicPr>
          <p:nvPr/>
        </p:nvPicPr>
        <p:blipFill rotWithShape="1">
          <a:blip r:embed="rId4">
            <a:extLst>
              <a:ext uri="{28A0092B-C50C-407E-A947-70E740481C1C}">
                <a14:useLocalDpi xmlns:a14="http://schemas.microsoft.com/office/drawing/2010/main" val="0"/>
              </a:ext>
            </a:extLst>
          </a:blip>
          <a:srcRect l="6520" t="10765" r="7364" b="15963"/>
          <a:stretch/>
        </p:blipFill>
        <p:spPr>
          <a:xfrm>
            <a:off x="117446" y="2286000"/>
            <a:ext cx="3903067" cy="4297680"/>
          </a:xfrm>
          <a:prstGeom prst="rect">
            <a:avLst/>
          </a:prstGeom>
          <a:ln w="9525">
            <a:solidFill>
              <a:schemeClr val="tx1"/>
            </a:solidFill>
          </a:ln>
        </p:spPr>
      </p:pic>
      <p:sp>
        <p:nvSpPr>
          <p:cNvPr id="6" name="TextBox 5">
            <a:extLst>
              <a:ext uri="{FF2B5EF4-FFF2-40B4-BE49-F238E27FC236}">
                <a16:creationId xmlns:a16="http://schemas.microsoft.com/office/drawing/2014/main" id="{47B56904-D76E-4818-A2BC-B2013DD32B1A}"/>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ACD37CC9-ABDF-45D4-B3FA-9AFB83234783}"/>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9769CB04-2BBF-4C6C-A8E6-FAAAC84E20AE}"/>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ED4485A8-835E-48E6-8927-F3D8CE9AEC7B}"/>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LE07_AK_001004_20000721_20190522_C01_V01_SW</a:t>
            </a:r>
            <a:r>
              <a:rPr lang="fr-FR" sz="1600" b="1" dirty="0"/>
              <a:t>.tar</a:t>
            </a:r>
            <a:endParaRPr lang="en-US" sz="1600" b="1" dirty="0"/>
          </a:p>
        </p:txBody>
      </p:sp>
      <p:sp>
        <p:nvSpPr>
          <p:cNvPr id="11" name="TextBox 10">
            <a:extLst>
              <a:ext uri="{FF2B5EF4-FFF2-40B4-BE49-F238E27FC236}">
                <a16:creationId xmlns:a16="http://schemas.microsoft.com/office/drawing/2014/main" id="{0DD54279-4683-4390-B296-7E05D7D7E387}"/>
              </a:ext>
            </a:extLst>
          </p:cNvPr>
          <p:cNvSpPr txBox="1"/>
          <p:nvPr/>
        </p:nvSpPr>
        <p:spPr>
          <a:xfrm>
            <a:off x="135991" y="484770"/>
            <a:ext cx="11918045" cy="369332"/>
          </a:xfrm>
          <a:prstGeom prst="rect">
            <a:avLst/>
          </a:prstGeom>
          <a:noFill/>
        </p:spPr>
        <p:txBody>
          <a:bodyPr wrap="square" rtlCol="0">
            <a:spAutoFit/>
          </a:bodyPr>
          <a:lstStyle/>
          <a:p>
            <a:r>
              <a:rPr lang="en-US" dirty="0"/>
              <a:t>No issue was found in this tile.</a:t>
            </a:r>
          </a:p>
        </p:txBody>
      </p:sp>
    </p:spTree>
    <p:extLst>
      <p:ext uri="{BB962C8B-B14F-4D97-AF65-F5344CB8AC3E}">
        <p14:creationId xmlns:p14="http://schemas.microsoft.com/office/powerpoint/2010/main" val="377248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4D33E-7787-4C9E-9001-67961B511A42}"/>
              </a:ext>
            </a:extLst>
          </p:cNvPr>
          <p:cNvPicPr>
            <a:picLocks noChangeAspect="1"/>
          </p:cNvPicPr>
          <p:nvPr/>
        </p:nvPicPr>
        <p:blipFill rotWithShape="1">
          <a:blip r:embed="rId2">
            <a:extLst>
              <a:ext uri="{28A0092B-C50C-407E-A947-70E740481C1C}">
                <a14:useLocalDpi xmlns:a14="http://schemas.microsoft.com/office/drawing/2010/main" val="0"/>
              </a:ext>
            </a:extLst>
          </a:blip>
          <a:srcRect l="6204" t="10520" r="6889" b="15719"/>
          <a:stretch/>
        </p:blipFill>
        <p:spPr>
          <a:xfrm>
            <a:off x="4139593" y="2286000"/>
            <a:ext cx="3912813" cy="4297680"/>
          </a:xfrm>
          <a:prstGeom prst="rect">
            <a:avLst/>
          </a:prstGeom>
          <a:ln w="9525">
            <a:solidFill>
              <a:schemeClr val="tx1"/>
            </a:solidFill>
          </a:ln>
        </p:spPr>
      </p:pic>
      <p:pic>
        <p:nvPicPr>
          <p:cNvPr id="3" name="Picture 2">
            <a:extLst>
              <a:ext uri="{FF2B5EF4-FFF2-40B4-BE49-F238E27FC236}">
                <a16:creationId xmlns:a16="http://schemas.microsoft.com/office/drawing/2014/main" id="{9B517642-54A3-47FF-8DE8-5A82C404A207}"/>
              </a:ext>
            </a:extLst>
          </p:cNvPr>
          <p:cNvPicPr>
            <a:picLocks noChangeAspect="1"/>
          </p:cNvPicPr>
          <p:nvPr/>
        </p:nvPicPr>
        <p:blipFill rotWithShape="1">
          <a:blip r:embed="rId3">
            <a:extLst>
              <a:ext uri="{28A0092B-C50C-407E-A947-70E740481C1C}">
                <a14:useLocalDpi xmlns:a14="http://schemas.microsoft.com/office/drawing/2010/main" val="0"/>
              </a:ext>
            </a:extLst>
          </a:blip>
          <a:srcRect l="6203" t="10520" r="6889" b="15719"/>
          <a:stretch/>
        </p:blipFill>
        <p:spPr>
          <a:xfrm>
            <a:off x="8162486" y="2286000"/>
            <a:ext cx="3912812" cy="4297680"/>
          </a:xfrm>
          <a:prstGeom prst="rect">
            <a:avLst/>
          </a:prstGeom>
          <a:ln w="9525">
            <a:solidFill>
              <a:schemeClr val="tx1"/>
            </a:solidFill>
          </a:ln>
        </p:spPr>
      </p:pic>
      <p:pic>
        <p:nvPicPr>
          <p:cNvPr id="5" name="Picture 4">
            <a:extLst>
              <a:ext uri="{FF2B5EF4-FFF2-40B4-BE49-F238E27FC236}">
                <a16:creationId xmlns:a16="http://schemas.microsoft.com/office/drawing/2014/main" id="{67B37846-0450-42F3-88F1-6B20325AC11B}"/>
              </a:ext>
            </a:extLst>
          </p:cNvPr>
          <p:cNvPicPr>
            <a:picLocks noChangeAspect="1"/>
          </p:cNvPicPr>
          <p:nvPr/>
        </p:nvPicPr>
        <p:blipFill rotWithShape="1">
          <a:blip r:embed="rId4">
            <a:extLst>
              <a:ext uri="{28A0092B-C50C-407E-A947-70E740481C1C}">
                <a14:useLocalDpi xmlns:a14="http://schemas.microsoft.com/office/drawing/2010/main" val="0"/>
              </a:ext>
            </a:extLst>
          </a:blip>
          <a:srcRect l="6204" t="10520" r="6889" b="15719"/>
          <a:stretch/>
        </p:blipFill>
        <p:spPr>
          <a:xfrm>
            <a:off x="116701" y="2286000"/>
            <a:ext cx="3912812" cy="4297680"/>
          </a:xfrm>
          <a:prstGeom prst="rect">
            <a:avLst/>
          </a:prstGeom>
          <a:ln w="9525">
            <a:solidFill>
              <a:schemeClr val="tx1"/>
            </a:solidFill>
          </a:ln>
        </p:spPr>
      </p:pic>
      <p:sp>
        <p:nvSpPr>
          <p:cNvPr id="6" name="TextBox 5">
            <a:extLst>
              <a:ext uri="{FF2B5EF4-FFF2-40B4-BE49-F238E27FC236}">
                <a16:creationId xmlns:a16="http://schemas.microsoft.com/office/drawing/2014/main" id="{2E76E123-A2A4-492A-AFCD-9948F4B291E1}"/>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FB1C9F88-48B0-4BDE-8F8A-5BF91E6BA0FE}"/>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7167C2D8-FB47-4306-9D26-54687D4AD963}"/>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C75E9C18-C7FB-414A-92F4-73A651CFE2E5}"/>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LE07_AK_001004_20000726_20190115_C01_V01_SW</a:t>
            </a:r>
            <a:r>
              <a:rPr lang="fr-FR" sz="1600" b="1" dirty="0"/>
              <a:t>.tar</a:t>
            </a:r>
            <a:endParaRPr lang="en-US" sz="1600" b="1" dirty="0"/>
          </a:p>
        </p:txBody>
      </p:sp>
      <p:sp>
        <p:nvSpPr>
          <p:cNvPr id="11" name="TextBox 10">
            <a:extLst>
              <a:ext uri="{FF2B5EF4-FFF2-40B4-BE49-F238E27FC236}">
                <a16:creationId xmlns:a16="http://schemas.microsoft.com/office/drawing/2014/main" id="{EC822978-EFD3-4BDD-953A-CE42531E392A}"/>
              </a:ext>
            </a:extLst>
          </p:cNvPr>
          <p:cNvSpPr txBox="1"/>
          <p:nvPr/>
        </p:nvSpPr>
        <p:spPr>
          <a:xfrm>
            <a:off x="135991" y="484770"/>
            <a:ext cx="11918045" cy="369332"/>
          </a:xfrm>
          <a:prstGeom prst="rect">
            <a:avLst/>
          </a:prstGeom>
          <a:noFill/>
        </p:spPr>
        <p:txBody>
          <a:bodyPr wrap="square" rtlCol="0">
            <a:spAutoFit/>
          </a:bodyPr>
          <a:lstStyle/>
          <a:p>
            <a:r>
              <a:rPr lang="en-US" dirty="0"/>
              <a:t>Almost all ocean pixels at the southwestern part of this tile are covered by cloud.</a:t>
            </a:r>
          </a:p>
        </p:txBody>
      </p:sp>
    </p:spTree>
    <p:extLst>
      <p:ext uri="{BB962C8B-B14F-4D97-AF65-F5344CB8AC3E}">
        <p14:creationId xmlns:p14="http://schemas.microsoft.com/office/powerpoint/2010/main" val="131794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5B9DC8-3444-4568-B121-0A96C39F9D57}"/>
              </a:ext>
            </a:extLst>
          </p:cNvPr>
          <p:cNvPicPr>
            <a:picLocks noChangeAspect="1"/>
          </p:cNvPicPr>
          <p:nvPr/>
        </p:nvPicPr>
        <p:blipFill rotWithShape="1">
          <a:blip r:embed="rId2">
            <a:extLst>
              <a:ext uri="{28A0092B-C50C-407E-A947-70E740481C1C}">
                <a14:useLocalDpi xmlns:a14="http://schemas.microsoft.com/office/drawing/2010/main" val="0"/>
              </a:ext>
            </a:extLst>
          </a:blip>
          <a:srcRect l="6837" t="10642" r="6889" b="15841"/>
          <a:stretch/>
        </p:blipFill>
        <p:spPr>
          <a:xfrm>
            <a:off x="4147384" y="2424418"/>
            <a:ext cx="3897232" cy="4297680"/>
          </a:xfrm>
          <a:prstGeom prst="rect">
            <a:avLst/>
          </a:prstGeom>
          <a:ln w="9525">
            <a:solidFill>
              <a:schemeClr val="tx1"/>
            </a:solidFill>
          </a:ln>
        </p:spPr>
      </p:pic>
      <p:pic>
        <p:nvPicPr>
          <p:cNvPr id="3" name="Picture 2">
            <a:extLst>
              <a:ext uri="{FF2B5EF4-FFF2-40B4-BE49-F238E27FC236}">
                <a16:creationId xmlns:a16="http://schemas.microsoft.com/office/drawing/2014/main" id="{1BD1E95A-A6B2-4578-B1B6-0A2E21892031}"/>
              </a:ext>
            </a:extLst>
          </p:cNvPr>
          <p:cNvPicPr>
            <a:picLocks noChangeAspect="1"/>
          </p:cNvPicPr>
          <p:nvPr/>
        </p:nvPicPr>
        <p:blipFill rotWithShape="1">
          <a:blip r:embed="rId3">
            <a:extLst>
              <a:ext uri="{28A0092B-C50C-407E-A947-70E740481C1C}">
                <a14:useLocalDpi xmlns:a14="http://schemas.microsoft.com/office/drawing/2010/main" val="0"/>
              </a:ext>
            </a:extLst>
          </a:blip>
          <a:srcRect l="6837" t="10642" r="6889" b="15841"/>
          <a:stretch/>
        </p:blipFill>
        <p:spPr>
          <a:xfrm>
            <a:off x="8210879" y="2424418"/>
            <a:ext cx="3897231" cy="4297680"/>
          </a:xfrm>
          <a:prstGeom prst="rect">
            <a:avLst/>
          </a:prstGeom>
          <a:ln w="9525">
            <a:solidFill>
              <a:schemeClr val="tx1"/>
            </a:solidFill>
          </a:ln>
        </p:spPr>
      </p:pic>
      <p:pic>
        <p:nvPicPr>
          <p:cNvPr id="5" name="Picture 4">
            <a:extLst>
              <a:ext uri="{FF2B5EF4-FFF2-40B4-BE49-F238E27FC236}">
                <a16:creationId xmlns:a16="http://schemas.microsoft.com/office/drawing/2014/main" id="{76FFAAAE-001D-4521-8BC7-979CD300F0C4}"/>
              </a:ext>
            </a:extLst>
          </p:cNvPr>
          <p:cNvPicPr>
            <a:picLocks noChangeAspect="1"/>
          </p:cNvPicPr>
          <p:nvPr/>
        </p:nvPicPr>
        <p:blipFill rotWithShape="1">
          <a:blip r:embed="rId4">
            <a:extLst>
              <a:ext uri="{28A0092B-C50C-407E-A947-70E740481C1C}">
                <a14:useLocalDpi xmlns:a14="http://schemas.microsoft.com/office/drawing/2010/main" val="0"/>
              </a:ext>
            </a:extLst>
          </a:blip>
          <a:srcRect l="6837" t="10642" r="6889" b="15841"/>
          <a:stretch/>
        </p:blipFill>
        <p:spPr>
          <a:xfrm>
            <a:off x="83890" y="2424418"/>
            <a:ext cx="3897230" cy="4297680"/>
          </a:xfrm>
          <a:prstGeom prst="rect">
            <a:avLst/>
          </a:prstGeom>
          <a:ln w="9525">
            <a:solidFill>
              <a:schemeClr val="tx1"/>
            </a:solidFill>
          </a:ln>
        </p:spPr>
      </p:pic>
      <p:sp>
        <p:nvSpPr>
          <p:cNvPr id="6" name="TextBox 5">
            <a:extLst>
              <a:ext uri="{FF2B5EF4-FFF2-40B4-BE49-F238E27FC236}">
                <a16:creationId xmlns:a16="http://schemas.microsoft.com/office/drawing/2014/main" id="{FFF8DDC6-B539-4C34-956C-68318142511D}"/>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695B44C4-8181-4474-B4B1-15EF3B115772}"/>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A89BD4D8-41E2-4236-96BF-D6AB4BFD94A9}"/>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13385E69-27FC-4973-BA9C-005BB95DA375}"/>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LE07_AK_001004_20000804_20190522_C01_V01_SW</a:t>
            </a:r>
            <a:r>
              <a:rPr lang="fr-FR" sz="1600" b="1" dirty="0"/>
              <a:t>.tar</a:t>
            </a:r>
            <a:endParaRPr lang="en-US" sz="1600" b="1" dirty="0"/>
          </a:p>
        </p:txBody>
      </p:sp>
      <p:sp>
        <p:nvSpPr>
          <p:cNvPr id="11" name="TextBox 10">
            <a:extLst>
              <a:ext uri="{FF2B5EF4-FFF2-40B4-BE49-F238E27FC236}">
                <a16:creationId xmlns:a16="http://schemas.microsoft.com/office/drawing/2014/main" id="{9207191D-57E1-40AC-9ADE-28AF49779A68}"/>
              </a:ext>
            </a:extLst>
          </p:cNvPr>
          <p:cNvSpPr txBox="1"/>
          <p:nvPr/>
        </p:nvSpPr>
        <p:spPr>
          <a:xfrm>
            <a:off x="135991" y="484770"/>
            <a:ext cx="11918045" cy="369332"/>
          </a:xfrm>
          <a:prstGeom prst="rect">
            <a:avLst/>
          </a:prstGeom>
          <a:noFill/>
        </p:spPr>
        <p:txBody>
          <a:bodyPr wrap="square" rtlCol="0">
            <a:spAutoFit/>
          </a:bodyPr>
          <a:lstStyle/>
          <a:p>
            <a:r>
              <a:rPr lang="en-US" dirty="0"/>
              <a:t>Similar to previous images, the cloud-free water pixels are correctly detected.</a:t>
            </a:r>
          </a:p>
        </p:txBody>
      </p:sp>
    </p:spTree>
    <p:extLst>
      <p:ext uri="{BB962C8B-B14F-4D97-AF65-F5344CB8AC3E}">
        <p14:creationId xmlns:p14="http://schemas.microsoft.com/office/powerpoint/2010/main" val="360817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32FB3-0E1E-4E6A-951B-457B52DD6CDB}"/>
              </a:ext>
            </a:extLst>
          </p:cNvPr>
          <p:cNvPicPr>
            <a:picLocks noChangeAspect="1"/>
          </p:cNvPicPr>
          <p:nvPr/>
        </p:nvPicPr>
        <p:blipFill rotWithShape="1">
          <a:blip r:embed="rId2">
            <a:extLst>
              <a:ext uri="{28A0092B-C50C-407E-A947-70E740481C1C}">
                <a14:useLocalDpi xmlns:a14="http://schemas.microsoft.com/office/drawing/2010/main" val="0"/>
              </a:ext>
            </a:extLst>
          </a:blip>
          <a:srcRect l="6678" t="10612" r="7098" b="15841"/>
          <a:stretch/>
        </p:blipFill>
        <p:spPr>
          <a:xfrm>
            <a:off x="4149309" y="2286000"/>
            <a:ext cx="3893382" cy="4297680"/>
          </a:xfrm>
          <a:prstGeom prst="rect">
            <a:avLst/>
          </a:prstGeom>
          <a:ln w="9525">
            <a:solidFill>
              <a:schemeClr val="tx1"/>
            </a:solidFill>
          </a:ln>
        </p:spPr>
      </p:pic>
      <p:pic>
        <p:nvPicPr>
          <p:cNvPr id="5" name="Picture 4">
            <a:extLst>
              <a:ext uri="{FF2B5EF4-FFF2-40B4-BE49-F238E27FC236}">
                <a16:creationId xmlns:a16="http://schemas.microsoft.com/office/drawing/2014/main" id="{4BF37CD0-CFC9-47A5-AADF-A6EFB0C30F3D}"/>
              </a:ext>
            </a:extLst>
          </p:cNvPr>
          <p:cNvPicPr>
            <a:picLocks noChangeAspect="1"/>
          </p:cNvPicPr>
          <p:nvPr/>
        </p:nvPicPr>
        <p:blipFill rotWithShape="1">
          <a:blip r:embed="rId3">
            <a:extLst>
              <a:ext uri="{28A0092B-C50C-407E-A947-70E740481C1C}">
                <a14:useLocalDpi xmlns:a14="http://schemas.microsoft.com/office/drawing/2010/main" val="0"/>
              </a:ext>
            </a:extLst>
          </a:blip>
          <a:srcRect l="6678" t="10612" r="7098" b="15841"/>
          <a:stretch/>
        </p:blipFill>
        <p:spPr>
          <a:xfrm>
            <a:off x="8206339" y="2286000"/>
            <a:ext cx="3893382" cy="4297680"/>
          </a:xfrm>
          <a:prstGeom prst="rect">
            <a:avLst/>
          </a:prstGeom>
          <a:ln w="9525">
            <a:solidFill>
              <a:schemeClr val="tx1"/>
            </a:solidFill>
          </a:ln>
        </p:spPr>
      </p:pic>
      <p:pic>
        <p:nvPicPr>
          <p:cNvPr id="7" name="Picture 6">
            <a:extLst>
              <a:ext uri="{FF2B5EF4-FFF2-40B4-BE49-F238E27FC236}">
                <a16:creationId xmlns:a16="http://schemas.microsoft.com/office/drawing/2014/main" id="{557EA1AC-4DFD-4F74-B614-F0B24D69992B}"/>
              </a:ext>
            </a:extLst>
          </p:cNvPr>
          <p:cNvPicPr>
            <a:picLocks noChangeAspect="1"/>
          </p:cNvPicPr>
          <p:nvPr/>
        </p:nvPicPr>
        <p:blipFill rotWithShape="1">
          <a:blip r:embed="rId4">
            <a:extLst>
              <a:ext uri="{28A0092B-C50C-407E-A947-70E740481C1C}">
                <a14:useLocalDpi xmlns:a14="http://schemas.microsoft.com/office/drawing/2010/main" val="0"/>
              </a:ext>
            </a:extLst>
          </a:blip>
          <a:srcRect l="6678" t="10612" r="7098" b="15841"/>
          <a:stretch/>
        </p:blipFill>
        <p:spPr>
          <a:xfrm>
            <a:off x="92279" y="2286000"/>
            <a:ext cx="3893382" cy="4297680"/>
          </a:xfrm>
          <a:prstGeom prst="rect">
            <a:avLst/>
          </a:prstGeom>
          <a:ln w="9525">
            <a:solidFill>
              <a:schemeClr val="tx1"/>
            </a:solidFill>
          </a:ln>
        </p:spPr>
      </p:pic>
      <p:sp>
        <p:nvSpPr>
          <p:cNvPr id="6" name="TextBox 5">
            <a:extLst>
              <a:ext uri="{FF2B5EF4-FFF2-40B4-BE49-F238E27FC236}">
                <a16:creationId xmlns:a16="http://schemas.microsoft.com/office/drawing/2014/main" id="{8CFDD61D-07A9-4C32-9869-3AC3D3295BBD}"/>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4B582E91-B512-4F5F-9AF1-6F365A12D48E}"/>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BEBBFB92-1937-40C2-B425-E91AB4CB1BF4}"/>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49929606-C9C4-45E3-8956-C0892D1C70C6}"/>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LE07_AK_001004_20000903_20190115_C01_V01_SW</a:t>
            </a:r>
            <a:r>
              <a:rPr lang="fr-FR" sz="1600" b="1" dirty="0"/>
              <a:t>.tar</a:t>
            </a:r>
            <a:endParaRPr lang="en-US" sz="1600" b="1" dirty="0"/>
          </a:p>
        </p:txBody>
      </p:sp>
      <p:sp>
        <p:nvSpPr>
          <p:cNvPr id="11" name="TextBox 10">
            <a:extLst>
              <a:ext uri="{FF2B5EF4-FFF2-40B4-BE49-F238E27FC236}">
                <a16:creationId xmlns:a16="http://schemas.microsoft.com/office/drawing/2014/main" id="{41FDFD1A-8F3B-4B62-B57E-7FFF39920761}"/>
              </a:ext>
            </a:extLst>
          </p:cNvPr>
          <p:cNvSpPr txBox="1"/>
          <p:nvPr/>
        </p:nvSpPr>
        <p:spPr>
          <a:xfrm>
            <a:off x="135991" y="484770"/>
            <a:ext cx="11918045" cy="369332"/>
          </a:xfrm>
          <a:prstGeom prst="rect">
            <a:avLst/>
          </a:prstGeom>
          <a:noFill/>
        </p:spPr>
        <p:txBody>
          <a:bodyPr wrap="square" rtlCol="0">
            <a:spAutoFit/>
          </a:bodyPr>
          <a:lstStyle/>
          <a:p>
            <a:r>
              <a:rPr lang="en-US" dirty="0"/>
              <a:t>In this tile the cloud and cirrus coverage has impacted the DSWE algorithm.</a:t>
            </a:r>
          </a:p>
        </p:txBody>
      </p:sp>
    </p:spTree>
    <p:extLst>
      <p:ext uri="{BB962C8B-B14F-4D97-AF65-F5344CB8AC3E}">
        <p14:creationId xmlns:p14="http://schemas.microsoft.com/office/powerpoint/2010/main" val="2718664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4E4F8-7904-43F7-8AEF-6F52B3B011DF}"/>
              </a:ext>
            </a:extLst>
          </p:cNvPr>
          <p:cNvPicPr>
            <a:picLocks noChangeAspect="1"/>
          </p:cNvPicPr>
          <p:nvPr/>
        </p:nvPicPr>
        <p:blipFill rotWithShape="1">
          <a:blip r:embed="rId2">
            <a:extLst>
              <a:ext uri="{28A0092B-C50C-407E-A947-70E740481C1C}">
                <a14:useLocalDpi xmlns:a14="http://schemas.microsoft.com/office/drawing/2010/main" val="0"/>
              </a:ext>
            </a:extLst>
          </a:blip>
          <a:srcRect l="6361" t="10748" r="6921" b="15841"/>
          <a:stretch/>
        </p:blipFill>
        <p:spPr>
          <a:xfrm>
            <a:off x="4134557" y="2414916"/>
            <a:ext cx="3922885" cy="4297680"/>
          </a:xfrm>
          <a:prstGeom prst="rect">
            <a:avLst/>
          </a:prstGeom>
          <a:ln w="9525">
            <a:solidFill>
              <a:schemeClr val="tx1"/>
            </a:solidFill>
          </a:ln>
        </p:spPr>
      </p:pic>
      <p:pic>
        <p:nvPicPr>
          <p:cNvPr id="5" name="Picture 4">
            <a:extLst>
              <a:ext uri="{FF2B5EF4-FFF2-40B4-BE49-F238E27FC236}">
                <a16:creationId xmlns:a16="http://schemas.microsoft.com/office/drawing/2014/main" id="{2A989BDF-40E8-4B00-9BAA-5DEC17CFBE5C}"/>
              </a:ext>
            </a:extLst>
          </p:cNvPr>
          <p:cNvPicPr>
            <a:picLocks noChangeAspect="1"/>
          </p:cNvPicPr>
          <p:nvPr/>
        </p:nvPicPr>
        <p:blipFill rotWithShape="1">
          <a:blip r:embed="rId3">
            <a:extLst>
              <a:ext uri="{28A0092B-C50C-407E-A947-70E740481C1C}">
                <a14:useLocalDpi xmlns:a14="http://schemas.microsoft.com/office/drawing/2010/main" val="0"/>
              </a:ext>
            </a:extLst>
          </a:blip>
          <a:srcRect l="6361" t="10748" r="6921" b="15841"/>
          <a:stretch/>
        </p:blipFill>
        <p:spPr>
          <a:xfrm>
            <a:off x="8143281" y="2414916"/>
            <a:ext cx="3922885" cy="4297680"/>
          </a:xfrm>
          <a:prstGeom prst="rect">
            <a:avLst/>
          </a:prstGeom>
          <a:ln w="9525">
            <a:solidFill>
              <a:schemeClr val="tx1"/>
            </a:solidFill>
          </a:ln>
        </p:spPr>
      </p:pic>
      <p:pic>
        <p:nvPicPr>
          <p:cNvPr id="7" name="Picture 6">
            <a:extLst>
              <a:ext uri="{FF2B5EF4-FFF2-40B4-BE49-F238E27FC236}">
                <a16:creationId xmlns:a16="http://schemas.microsoft.com/office/drawing/2014/main" id="{58A807CD-FBC5-4EED-9A90-1EB8F1D8FDFA}"/>
              </a:ext>
            </a:extLst>
          </p:cNvPr>
          <p:cNvPicPr>
            <a:picLocks noChangeAspect="1"/>
          </p:cNvPicPr>
          <p:nvPr/>
        </p:nvPicPr>
        <p:blipFill rotWithShape="1">
          <a:blip r:embed="rId4">
            <a:extLst>
              <a:ext uri="{28A0092B-C50C-407E-A947-70E740481C1C}">
                <a14:useLocalDpi xmlns:a14="http://schemas.microsoft.com/office/drawing/2010/main" val="0"/>
              </a:ext>
            </a:extLst>
          </a:blip>
          <a:srcRect l="6361" t="10748" r="6921" b="15841"/>
          <a:stretch/>
        </p:blipFill>
        <p:spPr>
          <a:xfrm>
            <a:off x="125834" y="2414916"/>
            <a:ext cx="3922885" cy="4297680"/>
          </a:xfrm>
          <a:prstGeom prst="rect">
            <a:avLst/>
          </a:prstGeom>
          <a:ln w="9525">
            <a:solidFill>
              <a:schemeClr val="tx1"/>
            </a:solidFill>
          </a:ln>
        </p:spPr>
      </p:pic>
      <p:sp>
        <p:nvSpPr>
          <p:cNvPr id="6" name="TextBox 5">
            <a:extLst>
              <a:ext uri="{FF2B5EF4-FFF2-40B4-BE49-F238E27FC236}">
                <a16:creationId xmlns:a16="http://schemas.microsoft.com/office/drawing/2014/main" id="{61B05BEB-BC64-499B-9B18-47672FBCD2A2}"/>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4F73FDAB-E9F7-484C-9CE8-08EC2173509D}"/>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0BF0632E-85D7-4E0C-91A9-01FFD78280D9}"/>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BE238005-284D-474F-82F6-FC7EB26CD16C}"/>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LE07_AK_001004_20000905_20190522_C01_V01_SW.</a:t>
            </a:r>
            <a:r>
              <a:rPr lang="fr-FR" sz="1600" b="1" dirty="0"/>
              <a:t>tar</a:t>
            </a:r>
            <a:endParaRPr lang="en-US" sz="1600" b="1" dirty="0"/>
          </a:p>
        </p:txBody>
      </p:sp>
      <p:sp>
        <p:nvSpPr>
          <p:cNvPr id="11" name="TextBox 10">
            <a:extLst>
              <a:ext uri="{FF2B5EF4-FFF2-40B4-BE49-F238E27FC236}">
                <a16:creationId xmlns:a16="http://schemas.microsoft.com/office/drawing/2014/main" id="{65251007-AFC8-4B06-BB0D-58076627F317}"/>
              </a:ext>
            </a:extLst>
          </p:cNvPr>
          <p:cNvSpPr txBox="1"/>
          <p:nvPr/>
        </p:nvSpPr>
        <p:spPr>
          <a:xfrm>
            <a:off x="135991" y="484770"/>
            <a:ext cx="11918045" cy="646331"/>
          </a:xfrm>
          <a:prstGeom prst="rect">
            <a:avLst/>
          </a:prstGeom>
          <a:noFill/>
        </p:spPr>
        <p:txBody>
          <a:bodyPr wrap="square" rtlCol="0">
            <a:spAutoFit/>
          </a:bodyPr>
          <a:lstStyle/>
          <a:p>
            <a:r>
              <a:rPr lang="en-US" dirty="0"/>
              <a:t>Significant cloud coverage has impacted </a:t>
            </a:r>
            <a:r>
              <a:rPr lang="en-US" dirty="0" err="1"/>
              <a:t>amlost</a:t>
            </a:r>
            <a:r>
              <a:rPr lang="en-US" dirty="0"/>
              <a:t> entire DSWE tile. As the name suggests, the “Water- moderate confidence” class does not always indicate surface water. </a:t>
            </a:r>
          </a:p>
        </p:txBody>
      </p:sp>
    </p:spTree>
    <p:extLst>
      <p:ext uri="{BB962C8B-B14F-4D97-AF65-F5344CB8AC3E}">
        <p14:creationId xmlns:p14="http://schemas.microsoft.com/office/powerpoint/2010/main" val="270209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CA7F5-FE31-48EC-A6A2-975350899FD3}"/>
              </a:ext>
            </a:extLst>
          </p:cNvPr>
          <p:cNvPicPr>
            <a:picLocks noChangeAspect="1"/>
          </p:cNvPicPr>
          <p:nvPr/>
        </p:nvPicPr>
        <p:blipFill rotWithShape="1">
          <a:blip r:embed="rId2">
            <a:extLst>
              <a:ext uri="{28A0092B-C50C-407E-A947-70E740481C1C}">
                <a14:useLocalDpi xmlns:a14="http://schemas.microsoft.com/office/drawing/2010/main" val="0"/>
              </a:ext>
            </a:extLst>
          </a:blip>
          <a:srcRect l="6678" t="10612" r="7098" b="15841"/>
          <a:stretch/>
        </p:blipFill>
        <p:spPr>
          <a:xfrm>
            <a:off x="4149309" y="2286000"/>
            <a:ext cx="3893382" cy="4297680"/>
          </a:xfrm>
          <a:prstGeom prst="rect">
            <a:avLst/>
          </a:prstGeom>
          <a:ln w="9525">
            <a:solidFill>
              <a:schemeClr val="tx1"/>
            </a:solidFill>
          </a:ln>
        </p:spPr>
      </p:pic>
      <p:pic>
        <p:nvPicPr>
          <p:cNvPr id="5" name="Picture 4">
            <a:extLst>
              <a:ext uri="{FF2B5EF4-FFF2-40B4-BE49-F238E27FC236}">
                <a16:creationId xmlns:a16="http://schemas.microsoft.com/office/drawing/2014/main" id="{541E3756-741C-4FCD-AFAA-1D15047240BE}"/>
              </a:ext>
            </a:extLst>
          </p:cNvPr>
          <p:cNvPicPr>
            <a:picLocks noChangeAspect="1"/>
          </p:cNvPicPr>
          <p:nvPr/>
        </p:nvPicPr>
        <p:blipFill rotWithShape="1">
          <a:blip r:embed="rId3">
            <a:extLst>
              <a:ext uri="{28A0092B-C50C-407E-A947-70E740481C1C}">
                <a14:useLocalDpi xmlns:a14="http://schemas.microsoft.com/office/drawing/2010/main" val="0"/>
              </a:ext>
            </a:extLst>
          </a:blip>
          <a:srcRect l="6678" t="10612" r="7098" b="15841"/>
          <a:stretch/>
        </p:blipFill>
        <p:spPr>
          <a:xfrm>
            <a:off x="8197952" y="2286000"/>
            <a:ext cx="3893382" cy="4297680"/>
          </a:xfrm>
          <a:prstGeom prst="rect">
            <a:avLst/>
          </a:prstGeom>
          <a:ln w="9525">
            <a:solidFill>
              <a:schemeClr val="tx1"/>
            </a:solidFill>
          </a:ln>
        </p:spPr>
      </p:pic>
      <p:pic>
        <p:nvPicPr>
          <p:cNvPr id="7" name="Picture 6">
            <a:extLst>
              <a:ext uri="{FF2B5EF4-FFF2-40B4-BE49-F238E27FC236}">
                <a16:creationId xmlns:a16="http://schemas.microsoft.com/office/drawing/2014/main" id="{6A6C668A-9835-4785-AB24-ECA67E7E934E}"/>
              </a:ext>
            </a:extLst>
          </p:cNvPr>
          <p:cNvPicPr>
            <a:picLocks noChangeAspect="1"/>
          </p:cNvPicPr>
          <p:nvPr/>
        </p:nvPicPr>
        <p:blipFill rotWithShape="1">
          <a:blip r:embed="rId4">
            <a:extLst>
              <a:ext uri="{28A0092B-C50C-407E-A947-70E740481C1C}">
                <a14:useLocalDpi xmlns:a14="http://schemas.microsoft.com/office/drawing/2010/main" val="0"/>
              </a:ext>
            </a:extLst>
          </a:blip>
          <a:srcRect l="6678" t="10612" r="7098" b="15841"/>
          <a:stretch/>
        </p:blipFill>
        <p:spPr>
          <a:xfrm>
            <a:off x="100668" y="2286000"/>
            <a:ext cx="3893382" cy="4297680"/>
          </a:xfrm>
          <a:prstGeom prst="rect">
            <a:avLst/>
          </a:prstGeom>
          <a:ln w="9525">
            <a:solidFill>
              <a:schemeClr val="tx1"/>
            </a:solidFill>
          </a:ln>
        </p:spPr>
      </p:pic>
      <p:sp>
        <p:nvSpPr>
          <p:cNvPr id="6" name="TextBox 5">
            <a:extLst>
              <a:ext uri="{FF2B5EF4-FFF2-40B4-BE49-F238E27FC236}">
                <a16:creationId xmlns:a16="http://schemas.microsoft.com/office/drawing/2014/main" id="{D463B1A0-E5D4-4BDB-AB5F-48919162609A}"/>
              </a:ext>
            </a:extLst>
          </p:cNvPr>
          <p:cNvSpPr txBox="1"/>
          <p:nvPr/>
        </p:nvSpPr>
        <p:spPr>
          <a:xfrm>
            <a:off x="-105657" y="1882387"/>
            <a:ext cx="4433931" cy="369332"/>
          </a:xfrm>
          <a:prstGeom prst="rect">
            <a:avLst/>
          </a:prstGeom>
          <a:noFill/>
        </p:spPr>
        <p:txBody>
          <a:bodyPr wrap="square" rtlCol="0">
            <a:spAutoFit/>
          </a:bodyPr>
          <a:lstStyle/>
          <a:p>
            <a:pPr algn="ctr"/>
            <a:r>
              <a:rPr lang="en-US" dirty="0"/>
              <a:t>Natural Color Composite (ETM+ Band 3,2,1)</a:t>
            </a:r>
          </a:p>
        </p:txBody>
      </p:sp>
      <p:sp>
        <p:nvSpPr>
          <p:cNvPr id="8" name="TextBox 7">
            <a:extLst>
              <a:ext uri="{FF2B5EF4-FFF2-40B4-BE49-F238E27FC236}">
                <a16:creationId xmlns:a16="http://schemas.microsoft.com/office/drawing/2014/main" id="{8721EA59-0504-4904-9E2B-1D5788044135}"/>
              </a:ext>
            </a:extLst>
          </p:cNvPr>
          <p:cNvSpPr txBox="1"/>
          <p:nvPr/>
        </p:nvSpPr>
        <p:spPr>
          <a:xfrm>
            <a:off x="4430041" y="1884638"/>
            <a:ext cx="3329943" cy="369332"/>
          </a:xfrm>
          <a:prstGeom prst="rect">
            <a:avLst/>
          </a:prstGeom>
          <a:noFill/>
        </p:spPr>
        <p:txBody>
          <a:bodyPr wrap="square" rtlCol="0">
            <a:spAutoFit/>
          </a:bodyPr>
          <a:lstStyle/>
          <a:p>
            <a:pPr algn="ctr"/>
            <a:r>
              <a:rPr lang="en-US" dirty="0"/>
              <a:t>DSWE - Interpreted Layer (INTR) </a:t>
            </a:r>
          </a:p>
        </p:txBody>
      </p:sp>
      <p:sp>
        <p:nvSpPr>
          <p:cNvPr id="9" name="TextBox 8">
            <a:extLst>
              <a:ext uri="{FF2B5EF4-FFF2-40B4-BE49-F238E27FC236}">
                <a16:creationId xmlns:a16="http://schemas.microsoft.com/office/drawing/2014/main" id="{A48A2015-9E58-4D28-B69F-7C2987F25E85}"/>
              </a:ext>
            </a:extLst>
          </p:cNvPr>
          <p:cNvSpPr txBox="1"/>
          <p:nvPr/>
        </p:nvSpPr>
        <p:spPr>
          <a:xfrm>
            <a:off x="7869543" y="1882387"/>
            <a:ext cx="4430043" cy="369332"/>
          </a:xfrm>
          <a:prstGeom prst="rect">
            <a:avLst/>
          </a:prstGeom>
          <a:noFill/>
        </p:spPr>
        <p:txBody>
          <a:bodyPr wrap="square" rtlCol="0">
            <a:spAutoFit/>
          </a:bodyPr>
          <a:lstStyle/>
          <a:p>
            <a:pPr algn="ctr"/>
            <a:r>
              <a:rPr lang="en-US" dirty="0"/>
              <a:t>DSWE - Interpreted Layer with Mask (INWM)</a:t>
            </a:r>
          </a:p>
        </p:txBody>
      </p:sp>
      <p:sp>
        <p:nvSpPr>
          <p:cNvPr id="10" name="TextBox 9">
            <a:extLst>
              <a:ext uri="{FF2B5EF4-FFF2-40B4-BE49-F238E27FC236}">
                <a16:creationId xmlns:a16="http://schemas.microsoft.com/office/drawing/2014/main" id="{48E43268-EA12-4191-8A53-598787D9D576}"/>
              </a:ext>
            </a:extLst>
          </p:cNvPr>
          <p:cNvSpPr txBox="1"/>
          <p:nvPr/>
        </p:nvSpPr>
        <p:spPr>
          <a:xfrm>
            <a:off x="135991" y="11992"/>
            <a:ext cx="5863187" cy="338554"/>
          </a:xfrm>
          <a:prstGeom prst="rect">
            <a:avLst/>
          </a:prstGeom>
          <a:noFill/>
        </p:spPr>
        <p:txBody>
          <a:bodyPr wrap="square" rtlCol="0">
            <a:spAutoFit/>
          </a:bodyPr>
          <a:lstStyle/>
          <a:p>
            <a:r>
              <a:rPr lang="en-US" sz="1600" b="1" dirty="0"/>
              <a:t>Tile ID: </a:t>
            </a:r>
            <a:r>
              <a:rPr lang="fr-FR" sz="1600" b="1" dirty="0">
                <a:solidFill>
                  <a:srgbClr val="000000"/>
                </a:solidFill>
                <a:latin typeface="Calibri" panose="020F0502020204030204" pitchFamily="34" charset="0"/>
              </a:rPr>
              <a:t>LE07_AK_001004_20010722_20190520_C01_V01_SW</a:t>
            </a:r>
            <a:r>
              <a:rPr lang="fr-FR" sz="1600" b="1" dirty="0"/>
              <a:t>.tar</a:t>
            </a:r>
            <a:endParaRPr lang="en-US" sz="1600" b="1" dirty="0"/>
          </a:p>
        </p:txBody>
      </p:sp>
      <p:sp>
        <p:nvSpPr>
          <p:cNvPr id="11" name="TextBox 10">
            <a:extLst>
              <a:ext uri="{FF2B5EF4-FFF2-40B4-BE49-F238E27FC236}">
                <a16:creationId xmlns:a16="http://schemas.microsoft.com/office/drawing/2014/main" id="{2F5F11D0-185F-4B20-A8CB-68E90B7237DE}"/>
              </a:ext>
            </a:extLst>
          </p:cNvPr>
          <p:cNvSpPr txBox="1"/>
          <p:nvPr/>
        </p:nvSpPr>
        <p:spPr>
          <a:xfrm>
            <a:off x="135991" y="484770"/>
            <a:ext cx="11918045" cy="1200329"/>
          </a:xfrm>
          <a:prstGeom prst="rect">
            <a:avLst/>
          </a:prstGeom>
          <a:noFill/>
        </p:spPr>
        <p:txBody>
          <a:bodyPr wrap="square" rtlCol="0">
            <a:spAutoFit/>
          </a:bodyPr>
          <a:lstStyle/>
          <a:p>
            <a:r>
              <a:rPr lang="en-US" dirty="0"/>
              <a:t>As shown in INTR and INWM the cloud free ocean water and inland water bodies are correctly classified as "Water - high confidence", while the cloud-contaminated ocean pixels are classified as either "No water" or "Water or wetland - low confidence". This is due to relatively high reflectance of the clouds, especially in NIR band. Please note that not all cloud pixels are flagged as such in INWM band.</a:t>
            </a:r>
          </a:p>
        </p:txBody>
      </p:sp>
    </p:spTree>
    <p:extLst>
      <p:ext uri="{BB962C8B-B14F-4D97-AF65-F5344CB8AC3E}">
        <p14:creationId xmlns:p14="http://schemas.microsoft.com/office/powerpoint/2010/main" val="2740216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4470</TotalTime>
  <Words>1058</Words>
  <Application>Microsoft Office PowerPoint</Application>
  <PresentationFormat>Widescreen</PresentationFormat>
  <Paragraphs>142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Arab, Saeed</dc:creator>
  <cp:lastModifiedBy>Arab, Saeed</cp:lastModifiedBy>
  <cp:revision>22</cp:revision>
  <dcterms:created xsi:type="dcterms:W3CDTF">2019-12-20T22:09:10Z</dcterms:created>
  <dcterms:modified xsi:type="dcterms:W3CDTF">2019-12-26T17:03:07Z</dcterms:modified>
</cp:coreProperties>
</file>