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300" r:id="rId16"/>
    <p:sldId id="273" r:id="rId17"/>
    <p:sldId id="274" r:id="rId18"/>
    <p:sldId id="275" r:id="rId19"/>
    <p:sldId id="276" r:id="rId20"/>
    <p:sldId id="277" r:id="rId21"/>
    <p:sldId id="278" r:id="rId22"/>
    <p:sldId id="279" r:id="rId23"/>
    <p:sldId id="281" r:id="rId24"/>
    <p:sldId id="282" r:id="rId25"/>
    <p:sldId id="283" r:id="rId26"/>
    <p:sldId id="284" r:id="rId27"/>
    <p:sldId id="301"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6" d="100"/>
          <a:sy n="96"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81E76-92A1-418F-8E6C-76254B3C0528}"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89AD8-31F7-4527-9C00-12D122531FA5}" type="slidenum">
              <a:rPr lang="en-GB" smtClean="0"/>
              <a:t>‹#›</a:t>
            </a:fld>
            <a:endParaRPr lang="en-GB"/>
          </a:p>
        </p:txBody>
      </p:sp>
    </p:spTree>
    <p:extLst>
      <p:ext uri="{BB962C8B-B14F-4D97-AF65-F5344CB8AC3E}">
        <p14:creationId xmlns:p14="http://schemas.microsoft.com/office/powerpoint/2010/main" val="89294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389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664A5B63-E2AE-4B0D-B37D-F419B3E9100D}" type="slidenum">
              <a:rPr lang="en-GB" altLang="de-DE" sz="1300" smtClean="0">
                <a:latin typeface="Arial" pitchFamily="34" charset="0"/>
              </a:rPr>
              <a:pPr>
                <a:spcBef>
                  <a:spcPct val="0"/>
                </a:spcBef>
              </a:pPr>
              <a:t>2</a:t>
            </a:fld>
            <a:endParaRPr lang="en-GB" altLang="de-DE" sz="1300">
              <a:latin typeface="Arial" pitchFamily="34" charset="0"/>
            </a:endParaRPr>
          </a:p>
        </p:txBody>
      </p:sp>
    </p:spTree>
    <p:extLst>
      <p:ext uri="{BB962C8B-B14F-4D97-AF65-F5344CB8AC3E}">
        <p14:creationId xmlns:p14="http://schemas.microsoft.com/office/powerpoint/2010/main" val="336089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a:p>
        </p:txBody>
      </p:sp>
    </p:spTree>
    <p:extLst>
      <p:ext uri="{BB962C8B-B14F-4D97-AF65-F5344CB8AC3E}">
        <p14:creationId xmlns:p14="http://schemas.microsoft.com/office/powerpoint/2010/main" val="210266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E122FA-3E53-624A-A74E-042B60618A5D}" type="slidenum">
              <a:rPr lang="en-US" smtClean="0"/>
              <a:t>15</a:t>
            </a:fld>
            <a:endParaRPr lang="en-US"/>
          </a:p>
        </p:txBody>
      </p:sp>
    </p:spTree>
    <p:extLst>
      <p:ext uri="{BB962C8B-B14F-4D97-AF65-F5344CB8AC3E}">
        <p14:creationId xmlns:p14="http://schemas.microsoft.com/office/powerpoint/2010/main" val="272011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de-DE"/>
          </a:p>
        </p:txBody>
      </p:sp>
      <p:sp>
        <p:nvSpPr>
          <p:cNvPr id="583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762DF78-6AB9-4334-BDA0-3F1C7508AE6C}" type="slidenum">
              <a:rPr lang="it-IT" altLang="de-DE" sz="1300" smtClean="0">
                <a:solidFill>
                  <a:prstClr val="black"/>
                </a:solidFill>
                <a:latin typeface="Arial" pitchFamily="34" charset="0"/>
              </a:rPr>
              <a:pPr>
                <a:spcBef>
                  <a:spcPct val="0"/>
                </a:spcBef>
              </a:pPr>
              <a:t>16</a:t>
            </a:fld>
            <a:endParaRPr lang="it-IT" altLang="de-DE" sz="1300">
              <a:solidFill>
                <a:prstClr val="black"/>
              </a:solidFill>
              <a:latin typeface="Arial" pitchFamily="34" charset="0"/>
            </a:endParaRPr>
          </a:p>
        </p:txBody>
      </p:sp>
    </p:spTree>
    <p:extLst>
      <p:ext uri="{BB962C8B-B14F-4D97-AF65-F5344CB8AC3E}">
        <p14:creationId xmlns:p14="http://schemas.microsoft.com/office/powerpoint/2010/main" val="109384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de-DE"/>
          </a:p>
        </p:txBody>
      </p:sp>
      <p:sp>
        <p:nvSpPr>
          <p:cNvPr id="583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762DF78-6AB9-4334-BDA0-3F1C7508AE6C}" type="slidenum">
              <a:rPr lang="it-IT" altLang="de-DE" sz="1300" smtClean="0">
                <a:solidFill>
                  <a:prstClr val="black"/>
                </a:solidFill>
                <a:latin typeface="Arial" pitchFamily="34" charset="0"/>
              </a:rPr>
              <a:pPr>
                <a:spcBef>
                  <a:spcPct val="0"/>
                </a:spcBef>
              </a:pPr>
              <a:t>17</a:t>
            </a:fld>
            <a:endParaRPr lang="it-IT" altLang="de-DE" sz="1300">
              <a:solidFill>
                <a:prstClr val="black"/>
              </a:solidFill>
              <a:latin typeface="Arial" pitchFamily="34" charset="0"/>
            </a:endParaRPr>
          </a:p>
        </p:txBody>
      </p:sp>
    </p:spTree>
    <p:extLst>
      <p:ext uri="{BB962C8B-B14F-4D97-AF65-F5344CB8AC3E}">
        <p14:creationId xmlns:p14="http://schemas.microsoft.com/office/powerpoint/2010/main" val="42255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dirty="0"/>
          </a:p>
        </p:txBody>
      </p:sp>
      <p:sp>
        <p:nvSpPr>
          <p:cNvPr id="604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23A02B7B-A152-4B76-B328-FAC65861D6FA}" type="slidenum">
              <a:rPr lang="en-GB" altLang="de-DE" sz="1300" smtClean="0">
                <a:solidFill>
                  <a:prstClr val="black"/>
                </a:solidFill>
                <a:latin typeface="Arial" pitchFamily="34" charset="0"/>
              </a:rPr>
              <a:pPr>
                <a:spcBef>
                  <a:spcPct val="0"/>
                </a:spcBef>
              </a:pPr>
              <a:t>18</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335487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614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1268DE3-D127-467E-8762-06354D7A0E08}" type="slidenum">
              <a:rPr lang="en-GB" altLang="de-DE" sz="1300" smtClean="0">
                <a:solidFill>
                  <a:prstClr val="black"/>
                </a:solidFill>
                <a:latin typeface="Arial" pitchFamily="34" charset="0"/>
              </a:rPr>
              <a:pPr>
                <a:spcBef>
                  <a:spcPct val="0"/>
                </a:spcBef>
              </a:pPr>
              <a:t>19</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385890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614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1268DE3-D127-467E-8762-06354D7A0E08}" type="slidenum">
              <a:rPr lang="en-GB" altLang="de-DE" sz="1300" smtClean="0">
                <a:solidFill>
                  <a:prstClr val="black"/>
                </a:solidFill>
                <a:latin typeface="Arial" pitchFamily="34" charset="0"/>
              </a:rPr>
              <a:pPr>
                <a:spcBef>
                  <a:spcPct val="0"/>
                </a:spcBef>
              </a:pPr>
              <a:t>20</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190902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614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1268DE3-D127-467E-8762-06354D7A0E08}" type="slidenum">
              <a:rPr lang="en-GB" altLang="de-DE" sz="1300" smtClean="0">
                <a:solidFill>
                  <a:prstClr val="black"/>
                </a:solidFill>
                <a:latin typeface="Arial" pitchFamily="34" charset="0"/>
              </a:rPr>
              <a:pPr>
                <a:spcBef>
                  <a:spcPct val="0"/>
                </a:spcBef>
              </a:pPr>
              <a:t>21</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224251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614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1268DE3-D127-467E-8762-06354D7A0E08}" type="slidenum">
              <a:rPr lang="en-GB" altLang="de-DE" sz="1300" smtClean="0">
                <a:solidFill>
                  <a:prstClr val="black"/>
                </a:solidFill>
                <a:latin typeface="Arial" pitchFamily="34" charset="0"/>
              </a:rPr>
              <a:pPr>
                <a:spcBef>
                  <a:spcPct val="0"/>
                </a:spcBef>
              </a:pPr>
              <a:t>22</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50329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403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AE7072E6-70A6-4F47-87ED-23594F13BA0A}" type="slidenum">
              <a:rPr lang="en-GB" altLang="de-DE" sz="1300" smtClean="0">
                <a:latin typeface="Arial" pitchFamily="34" charset="0"/>
              </a:rPr>
              <a:pPr>
                <a:spcBef>
                  <a:spcPct val="0"/>
                </a:spcBef>
              </a:pPr>
              <a:t>23</a:t>
            </a:fld>
            <a:endParaRPr lang="en-GB" altLang="de-DE" sz="1300">
              <a:latin typeface="Arial" pitchFamily="34" charset="0"/>
            </a:endParaRPr>
          </a:p>
        </p:txBody>
      </p:sp>
    </p:spTree>
    <p:extLst>
      <p:ext uri="{BB962C8B-B14F-4D97-AF65-F5344CB8AC3E}">
        <p14:creationId xmlns:p14="http://schemas.microsoft.com/office/powerpoint/2010/main" val="349083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399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4FF67949-05F8-4DB9-A1E8-5AEBE77C0698}" type="slidenum">
              <a:rPr lang="en-GB" altLang="de-DE" sz="1300" smtClean="0">
                <a:latin typeface="Arial" pitchFamily="34" charset="0"/>
              </a:rPr>
              <a:pPr>
                <a:spcBef>
                  <a:spcPct val="0"/>
                </a:spcBef>
              </a:pPr>
              <a:t>3</a:t>
            </a:fld>
            <a:endParaRPr lang="en-GB" altLang="de-DE" sz="1300">
              <a:latin typeface="Arial" pitchFamily="34" charset="0"/>
            </a:endParaRPr>
          </a:p>
        </p:txBody>
      </p:sp>
    </p:spTree>
    <p:extLst>
      <p:ext uri="{BB962C8B-B14F-4D97-AF65-F5344CB8AC3E}">
        <p14:creationId xmlns:p14="http://schemas.microsoft.com/office/powerpoint/2010/main" val="325043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de-DE"/>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00ACD5D-49E0-4603-91A8-58ED2B05B8D6}" type="slidenum">
              <a:rPr lang="en-GB" altLang="de-DE" sz="1300" smtClean="0">
                <a:latin typeface="Arial" pitchFamily="34" charset="0"/>
              </a:rPr>
              <a:pPr>
                <a:spcBef>
                  <a:spcPct val="0"/>
                </a:spcBef>
              </a:pPr>
              <a:t>24</a:t>
            </a:fld>
            <a:endParaRPr lang="en-GB" altLang="de-DE" sz="1300">
              <a:latin typeface="Arial" pitchFamily="34" charset="0"/>
            </a:endParaRPr>
          </a:p>
        </p:txBody>
      </p:sp>
    </p:spTree>
    <p:extLst>
      <p:ext uri="{BB962C8B-B14F-4D97-AF65-F5344CB8AC3E}">
        <p14:creationId xmlns:p14="http://schemas.microsoft.com/office/powerpoint/2010/main" val="410134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de-DE"/>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00ACD5D-49E0-4603-91A8-58ED2B05B8D6}" type="slidenum">
              <a:rPr lang="en-GB" altLang="de-DE" sz="1300" smtClean="0">
                <a:latin typeface="Arial" pitchFamily="34" charset="0"/>
              </a:rPr>
              <a:pPr>
                <a:spcBef>
                  <a:spcPct val="0"/>
                </a:spcBef>
              </a:pPr>
              <a:t>25</a:t>
            </a:fld>
            <a:endParaRPr lang="en-GB" altLang="de-DE" sz="1300">
              <a:latin typeface="Arial" pitchFamily="34" charset="0"/>
            </a:endParaRPr>
          </a:p>
        </p:txBody>
      </p:sp>
    </p:spTree>
    <p:extLst>
      <p:ext uri="{BB962C8B-B14F-4D97-AF65-F5344CB8AC3E}">
        <p14:creationId xmlns:p14="http://schemas.microsoft.com/office/powerpoint/2010/main" val="28462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de-DE"/>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00ACD5D-49E0-4603-91A8-58ED2B05B8D6}" type="slidenum">
              <a:rPr lang="en-GB" altLang="de-DE" sz="1300" smtClean="0">
                <a:latin typeface="Arial" pitchFamily="34" charset="0"/>
              </a:rPr>
              <a:pPr>
                <a:spcBef>
                  <a:spcPct val="0"/>
                </a:spcBef>
              </a:pPr>
              <a:t>26</a:t>
            </a:fld>
            <a:endParaRPr lang="en-GB" altLang="de-DE" sz="1300">
              <a:latin typeface="Arial" pitchFamily="34" charset="0"/>
            </a:endParaRPr>
          </a:p>
        </p:txBody>
      </p:sp>
    </p:spTree>
    <p:extLst>
      <p:ext uri="{BB962C8B-B14F-4D97-AF65-F5344CB8AC3E}">
        <p14:creationId xmlns:p14="http://schemas.microsoft.com/office/powerpoint/2010/main" val="285559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de-DE"/>
          </a:p>
        </p:txBody>
      </p:sp>
      <p:sp>
        <p:nvSpPr>
          <p:cNvPr id="460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00ACD5D-49E0-4603-91A8-58ED2B05B8D6}" type="slidenum">
              <a:rPr lang="en-GB" altLang="de-DE" sz="1300" smtClean="0">
                <a:latin typeface="Arial" pitchFamily="34" charset="0"/>
              </a:rPr>
              <a:pPr>
                <a:spcBef>
                  <a:spcPct val="0"/>
                </a:spcBef>
              </a:pPr>
              <a:t>27</a:t>
            </a:fld>
            <a:endParaRPr lang="en-GB" altLang="de-DE" sz="1300">
              <a:latin typeface="Arial" pitchFamily="34" charset="0"/>
            </a:endParaRPr>
          </a:p>
        </p:txBody>
      </p:sp>
    </p:spTree>
    <p:extLst>
      <p:ext uri="{BB962C8B-B14F-4D97-AF65-F5344CB8AC3E}">
        <p14:creationId xmlns:p14="http://schemas.microsoft.com/office/powerpoint/2010/main" val="4112833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a:ln/>
        </p:spPr>
      </p:sp>
      <p:sp>
        <p:nvSpPr>
          <p:cNvPr id="481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81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BDC15655-0028-4995-8B29-7B0E95AF0FDF}" type="slidenum">
              <a:rPr lang="en-GB" altLang="de-DE" sz="1300" smtClean="0">
                <a:latin typeface="Arial" pitchFamily="34" charset="0"/>
              </a:rPr>
              <a:pPr>
                <a:spcBef>
                  <a:spcPct val="0"/>
                </a:spcBef>
              </a:pPr>
              <a:t>28</a:t>
            </a:fld>
            <a:endParaRPr lang="en-GB" altLang="de-DE" sz="1300">
              <a:latin typeface="Arial" pitchFamily="34" charset="0"/>
            </a:endParaRPr>
          </a:p>
        </p:txBody>
      </p:sp>
    </p:spTree>
    <p:extLst>
      <p:ext uri="{BB962C8B-B14F-4D97-AF65-F5344CB8AC3E}">
        <p14:creationId xmlns:p14="http://schemas.microsoft.com/office/powerpoint/2010/main" val="334094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91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37D9051-1F6A-43B4-B2BE-ECE7A16DA65F}" type="slidenum">
              <a:rPr lang="en-GB" altLang="de-DE" sz="1300" smtClean="0">
                <a:latin typeface="Arial" pitchFamily="34" charset="0"/>
              </a:rPr>
              <a:pPr>
                <a:spcBef>
                  <a:spcPct val="0"/>
                </a:spcBef>
              </a:pPr>
              <a:t>29</a:t>
            </a:fld>
            <a:endParaRPr lang="en-GB" altLang="de-DE" sz="1300">
              <a:latin typeface="Arial" pitchFamily="34" charset="0"/>
            </a:endParaRPr>
          </a:p>
        </p:txBody>
      </p:sp>
    </p:spTree>
    <p:extLst>
      <p:ext uri="{BB962C8B-B14F-4D97-AF65-F5344CB8AC3E}">
        <p14:creationId xmlns:p14="http://schemas.microsoft.com/office/powerpoint/2010/main" val="15162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a:ln/>
        </p:spPr>
      </p:sp>
      <p:sp>
        <p:nvSpPr>
          <p:cNvPr id="491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91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537D9051-1F6A-43B4-B2BE-ECE7A16DA65F}" type="slidenum">
              <a:rPr lang="en-GB" altLang="de-DE" sz="1300" smtClean="0">
                <a:latin typeface="Arial" pitchFamily="34" charset="0"/>
              </a:rPr>
              <a:pPr>
                <a:spcBef>
                  <a:spcPct val="0"/>
                </a:spcBef>
              </a:pPr>
              <a:t>30</a:t>
            </a:fld>
            <a:endParaRPr lang="en-GB" altLang="de-DE" sz="1300">
              <a:latin typeface="Arial" pitchFamily="34" charset="0"/>
            </a:endParaRPr>
          </a:p>
        </p:txBody>
      </p:sp>
    </p:spTree>
    <p:extLst>
      <p:ext uri="{BB962C8B-B14F-4D97-AF65-F5344CB8AC3E}">
        <p14:creationId xmlns:p14="http://schemas.microsoft.com/office/powerpoint/2010/main" val="2778206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01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7AF0BD89-0DF6-47E9-9A7A-E9E4242BE57B}" type="slidenum">
              <a:rPr lang="en-GB" altLang="de-DE" sz="1300" smtClean="0">
                <a:latin typeface="Arial" pitchFamily="34" charset="0"/>
              </a:rPr>
              <a:pPr>
                <a:spcBef>
                  <a:spcPct val="0"/>
                </a:spcBef>
              </a:pPr>
              <a:t>31</a:t>
            </a:fld>
            <a:endParaRPr lang="en-GB" altLang="de-DE" sz="1300">
              <a:latin typeface="Arial" pitchFamily="34" charset="0"/>
            </a:endParaRPr>
          </a:p>
        </p:txBody>
      </p:sp>
    </p:spTree>
    <p:extLst>
      <p:ext uri="{BB962C8B-B14F-4D97-AF65-F5344CB8AC3E}">
        <p14:creationId xmlns:p14="http://schemas.microsoft.com/office/powerpoint/2010/main" val="1448896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dirty="0"/>
          </a:p>
        </p:txBody>
      </p:sp>
      <p:sp>
        <p:nvSpPr>
          <p:cNvPr id="512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F1CBDA09-446D-49C5-8A2A-6A3C06C93283}" type="slidenum">
              <a:rPr lang="en-GB" altLang="de-DE" sz="1300" smtClean="0">
                <a:latin typeface="Arial" pitchFamily="34" charset="0"/>
              </a:rPr>
              <a:pPr>
                <a:spcBef>
                  <a:spcPct val="0"/>
                </a:spcBef>
              </a:pPr>
              <a:t>32</a:t>
            </a:fld>
            <a:endParaRPr lang="en-GB" altLang="de-DE" sz="1300">
              <a:latin typeface="Arial" pitchFamily="34" charset="0"/>
            </a:endParaRPr>
          </a:p>
        </p:txBody>
      </p:sp>
    </p:spTree>
    <p:extLst>
      <p:ext uri="{BB962C8B-B14F-4D97-AF65-F5344CB8AC3E}">
        <p14:creationId xmlns:p14="http://schemas.microsoft.com/office/powerpoint/2010/main" val="100990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12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F1CBDA09-446D-49C5-8A2A-6A3C06C93283}" type="slidenum">
              <a:rPr lang="en-GB" altLang="de-DE" sz="1300" smtClean="0">
                <a:latin typeface="Arial" pitchFamily="34" charset="0"/>
              </a:rPr>
              <a:pPr>
                <a:spcBef>
                  <a:spcPct val="0"/>
                </a:spcBef>
              </a:pPr>
              <a:t>33</a:t>
            </a:fld>
            <a:endParaRPr lang="en-GB" altLang="de-DE" sz="1300">
              <a:latin typeface="Arial" pitchFamily="34" charset="0"/>
            </a:endParaRPr>
          </a:p>
        </p:txBody>
      </p:sp>
    </p:spTree>
    <p:extLst>
      <p:ext uri="{BB962C8B-B14F-4D97-AF65-F5344CB8AC3E}">
        <p14:creationId xmlns:p14="http://schemas.microsoft.com/office/powerpoint/2010/main" val="75042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dirty="0"/>
          </a:p>
        </p:txBody>
      </p:sp>
      <p:sp>
        <p:nvSpPr>
          <p:cNvPr id="184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7A313B-2A3A-4299-A276-8476D2528CF6}" type="slidenum">
              <a:rPr lang="it-IT">
                <a:latin typeface="Arial" charset="0"/>
                <a:cs typeface="Arial" charset="0"/>
              </a:rPr>
              <a:pPr/>
              <a:t>4</a:t>
            </a:fld>
            <a:endParaRPr lang="it-IT" dirty="0">
              <a:latin typeface="Arial" charset="0"/>
              <a:cs typeface="Arial" charset="0"/>
            </a:endParaRPr>
          </a:p>
        </p:txBody>
      </p:sp>
    </p:spTree>
    <p:extLst>
      <p:ext uri="{BB962C8B-B14F-4D97-AF65-F5344CB8AC3E}">
        <p14:creationId xmlns:p14="http://schemas.microsoft.com/office/powerpoint/2010/main" val="209360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22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CE98183E-48C4-4C28-819C-987CB7BC74E7}" type="slidenum">
              <a:rPr lang="en-GB" altLang="de-DE" sz="1300" smtClean="0">
                <a:latin typeface="Arial" pitchFamily="34" charset="0"/>
              </a:rPr>
              <a:pPr>
                <a:spcBef>
                  <a:spcPct val="0"/>
                </a:spcBef>
              </a:pPr>
              <a:t>35</a:t>
            </a:fld>
            <a:endParaRPr lang="en-GB" altLang="de-DE" sz="1300">
              <a:latin typeface="Arial" pitchFamily="34" charset="0"/>
            </a:endParaRPr>
          </a:p>
        </p:txBody>
      </p:sp>
    </p:spTree>
    <p:extLst>
      <p:ext uri="{BB962C8B-B14F-4D97-AF65-F5344CB8AC3E}">
        <p14:creationId xmlns:p14="http://schemas.microsoft.com/office/powerpoint/2010/main" val="70954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32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E69020F1-9C45-4217-A93B-3F7945B2D6E6}" type="slidenum">
              <a:rPr lang="en-GB" altLang="de-DE" sz="1300" smtClean="0">
                <a:latin typeface="Arial" pitchFamily="34" charset="0"/>
              </a:rPr>
              <a:pPr>
                <a:spcBef>
                  <a:spcPct val="0"/>
                </a:spcBef>
              </a:pPr>
              <a:t>36</a:t>
            </a:fld>
            <a:endParaRPr lang="en-GB" altLang="de-DE" sz="1300">
              <a:latin typeface="Arial" pitchFamily="34" charset="0"/>
            </a:endParaRPr>
          </a:p>
        </p:txBody>
      </p:sp>
    </p:spTree>
    <p:extLst>
      <p:ext uri="{BB962C8B-B14F-4D97-AF65-F5344CB8AC3E}">
        <p14:creationId xmlns:p14="http://schemas.microsoft.com/office/powerpoint/2010/main" val="446868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68822DDB-CA28-4EC7-A5CC-26D2A8AED5A0}" type="slidenum">
              <a:rPr lang="en-GB" altLang="de-DE" sz="1300" smtClean="0">
                <a:latin typeface="Arial" pitchFamily="34" charset="0"/>
              </a:rPr>
              <a:pPr>
                <a:spcBef>
                  <a:spcPct val="0"/>
                </a:spcBef>
              </a:pPr>
              <a:t>37</a:t>
            </a:fld>
            <a:endParaRPr lang="en-GB" altLang="de-DE" sz="1300">
              <a:latin typeface="Arial" pitchFamily="34" charset="0"/>
            </a:endParaRPr>
          </a:p>
        </p:txBody>
      </p:sp>
    </p:spTree>
    <p:extLst>
      <p:ext uri="{BB962C8B-B14F-4D97-AF65-F5344CB8AC3E}">
        <p14:creationId xmlns:p14="http://schemas.microsoft.com/office/powerpoint/2010/main" val="763186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09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88308268-BA0A-4B9B-9328-16DE29CF6672}" type="slidenum">
              <a:rPr lang="en-GB" altLang="de-DE" sz="1300" smtClean="0">
                <a:latin typeface="Arial" pitchFamily="34" charset="0"/>
              </a:rPr>
              <a:pPr>
                <a:spcBef>
                  <a:spcPct val="0"/>
                </a:spcBef>
              </a:pPr>
              <a:t>38</a:t>
            </a:fld>
            <a:endParaRPr lang="en-GB" altLang="de-DE" sz="1300">
              <a:latin typeface="Arial" pitchFamily="34" charset="0"/>
            </a:endParaRPr>
          </a:p>
        </p:txBody>
      </p:sp>
    </p:spTree>
    <p:extLst>
      <p:ext uri="{BB962C8B-B14F-4D97-AF65-F5344CB8AC3E}">
        <p14:creationId xmlns:p14="http://schemas.microsoft.com/office/powerpoint/2010/main" val="3815275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09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88308268-BA0A-4B9B-9328-16DE29CF6672}" type="slidenum">
              <a:rPr lang="en-GB" altLang="de-DE" sz="1300" smtClean="0">
                <a:latin typeface="Arial" pitchFamily="34" charset="0"/>
              </a:rPr>
              <a:pPr>
                <a:spcBef>
                  <a:spcPct val="0"/>
                </a:spcBef>
              </a:pPr>
              <a:t>39</a:t>
            </a:fld>
            <a:endParaRPr lang="en-GB" altLang="de-DE" sz="1300">
              <a:latin typeface="Arial" pitchFamily="34" charset="0"/>
            </a:endParaRPr>
          </a:p>
        </p:txBody>
      </p:sp>
    </p:spTree>
    <p:extLst>
      <p:ext uri="{BB962C8B-B14F-4D97-AF65-F5344CB8AC3E}">
        <p14:creationId xmlns:p14="http://schemas.microsoft.com/office/powerpoint/2010/main" val="47362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183A3657-43BC-44FE-9DB7-6B2DC73161E7}" type="slidenum">
              <a:rPr lang="en-US" altLang="de-DE" sz="1300" smtClean="0">
                <a:latin typeface="Arial" pitchFamily="34" charset="0"/>
              </a:rPr>
              <a:pPr>
                <a:spcBef>
                  <a:spcPct val="0"/>
                </a:spcBef>
              </a:pPr>
              <a:t>40</a:t>
            </a:fld>
            <a:endParaRPr lang="en-US" altLang="de-DE" sz="1300">
              <a:latin typeface="Arial" pitchFamily="34" charset="0"/>
            </a:endParaRPr>
          </a:p>
        </p:txBody>
      </p:sp>
    </p:spTree>
    <p:extLst>
      <p:ext uri="{BB962C8B-B14F-4D97-AF65-F5344CB8AC3E}">
        <p14:creationId xmlns:p14="http://schemas.microsoft.com/office/powerpoint/2010/main" val="94655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66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750A74-4169-49D8-8BF3-C941F496017D}" type="slidenum">
              <a:rPr lang="it-IT">
                <a:latin typeface="Arial" charset="0"/>
                <a:cs typeface="Arial" charset="0"/>
              </a:rPr>
              <a:pPr/>
              <a:t>5</a:t>
            </a:fld>
            <a:endParaRPr lang="it-IT">
              <a:latin typeface="Arial" charset="0"/>
              <a:cs typeface="Arial" charset="0"/>
            </a:endParaRPr>
          </a:p>
        </p:txBody>
      </p:sp>
    </p:spTree>
    <p:extLst>
      <p:ext uri="{BB962C8B-B14F-4D97-AF65-F5344CB8AC3E}">
        <p14:creationId xmlns:p14="http://schemas.microsoft.com/office/powerpoint/2010/main" val="368417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dirty="0"/>
          </a:p>
        </p:txBody>
      </p:sp>
      <p:sp>
        <p:nvSpPr>
          <p:cNvPr id="307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C66222-932A-41BE-B5B7-2F9BED042032}" type="slidenum">
              <a:rPr lang="it-IT">
                <a:latin typeface="Arial" charset="0"/>
                <a:cs typeface="Arial" charset="0"/>
              </a:rPr>
              <a:pPr/>
              <a:t>7</a:t>
            </a:fld>
            <a:endParaRPr lang="it-IT">
              <a:latin typeface="Arial" charset="0"/>
              <a:cs typeface="Arial" charset="0"/>
            </a:endParaRPr>
          </a:p>
        </p:txBody>
      </p:sp>
    </p:spTree>
    <p:extLst>
      <p:ext uri="{BB962C8B-B14F-4D97-AF65-F5344CB8AC3E}">
        <p14:creationId xmlns:p14="http://schemas.microsoft.com/office/powerpoint/2010/main" val="18125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09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88308268-BA0A-4B9B-9328-16DE29CF6672}" type="slidenum">
              <a:rPr lang="en-GB" altLang="de-DE" sz="1300" smtClean="0">
                <a:latin typeface="Arial" pitchFamily="34" charset="0"/>
              </a:rPr>
              <a:pPr>
                <a:spcBef>
                  <a:spcPct val="0"/>
                </a:spcBef>
              </a:pPr>
              <a:t>8</a:t>
            </a:fld>
            <a:endParaRPr lang="en-GB" altLang="de-DE" sz="1300">
              <a:latin typeface="Arial" pitchFamily="34" charset="0"/>
            </a:endParaRPr>
          </a:p>
        </p:txBody>
      </p:sp>
    </p:spTree>
    <p:extLst>
      <p:ext uri="{BB962C8B-B14F-4D97-AF65-F5344CB8AC3E}">
        <p14:creationId xmlns:p14="http://schemas.microsoft.com/office/powerpoint/2010/main" val="150487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30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012B9C83-893D-497A-9B1E-6BB82A8B9F70}" type="slidenum">
              <a:rPr lang="en-GB" altLang="de-DE" sz="1300" smtClean="0">
                <a:latin typeface="Arial" pitchFamily="34" charset="0"/>
              </a:rPr>
              <a:pPr>
                <a:spcBef>
                  <a:spcPct val="0"/>
                </a:spcBef>
              </a:pPr>
              <a:t>10</a:t>
            </a:fld>
            <a:endParaRPr lang="en-GB" altLang="de-DE" sz="1300">
              <a:latin typeface="Arial" pitchFamily="34" charset="0"/>
            </a:endParaRPr>
          </a:p>
        </p:txBody>
      </p:sp>
    </p:spTree>
    <p:extLst>
      <p:ext uri="{BB962C8B-B14F-4D97-AF65-F5344CB8AC3E}">
        <p14:creationId xmlns:p14="http://schemas.microsoft.com/office/powerpoint/2010/main" val="392684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553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93868431-CF98-430B-9B05-09FE0FC1FD19}" type="slidenum">
              <a:rPr lang="en-GB" altLang="de-DE" sz="1300" smtClean="0">
                <a:solidFill>
                  <a:prstClr val="black"/>
                </a:solidFill>
                <a:latin typeface="Arial" pitchFamily="34" charset="0"/>
              </a:rPr>
              <a:pPr>
                <a:spcBef>
                  <a:spcPct val="0"/>
                </a:spcBef>
              </a:pPr>
              <a:t>11</a:t>
            </a:fld>
            <a:endParaRPr lang="en-GB" altLang="de-DE" sz="1300">
              <a:solidFill>
                <a:prstClr val="black"/>
              </a:solidFill>
              <a:latin typeface="Arial" pitchFamily="34" charset="0"/>
            </a:endParaRPr>
          </a:p>
        </p:txBody>
      </p:sp>
    </p:spTree>
    <p:extLst>
      <p:ext uri="{BB962C8B-B14F-4D97-AF65-F5344CB8AC3E}">
        <p14:creationId xmlns:p14="http://schemas.microsoft.com/office/powerpoint/2010/main" val="42794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450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de-DE"/>
          </a:p>
        </p:txBody>
      </p:sp>
      <p:sp>
        <p:nvSpPr>
          <p:cNvPr id="450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Calibri" pitchFamily="34" charset="0"/>
              </a:defRPr>
            </a:lvl1pPr>
            <a:lvl2pPr marL="742950" indent="-285750" defTabSz="954088">
              <a:spcBef>
                <a:spcPct val="30000"/>
              </a:spcBef>
              <a:defRPr sz="1200">
                <a:solidFill>
                  <a:schemeClr val="tx1"/>
                </a:solidFill>
                <a:latin typeface="Calibri" pitchFamily="34" charset="0"/>
              </a:defRPr>
            </a:lvl2pPr>
            <a:lvl3pPr marL="1143000" indent="-228600" defTabSz="954088">
              <a:spcBef>
                <a:spcPct val="30000"/>
              </a:spcBef>
              <a:defRPr sz="1200">
                <a:solidFill>
                  <a:schemeClr val="tx1"/>
                </a:solidFill>
                <a:latin typeface="Calibri" pitchFamily="34" charset="0"/>
              </a:defRPr>
            </a:lvl3pPr>
            <a:lvl4pPr marL="1600200" indent="-228600" defTabSz="954088">
              <a:spcBef>
                <a:spcPct val="30000"/>
              </a:spcBef>
              <a:defRPr sz="1200">
                <a:solidFill>
                  <a:schemeClr val="tx1"/>
                </a:solidFill>
                <a:latin typeface="Calibri" pitchFamily="34" charset="0"/>
              </a:defRPr>
            </a:lvl4pPr>
            <a:lvl5pPr marL="2057400" indent="-228600" defTabSz="954088">
              <a:spcBef>
                <a:spcPct val="30000"/>
              </a:spcBef>
              <a:defRPr sz="1200">
                <a:solidFill>
                  <a:schemeClr val="tx1"/>
                </a:solidFill>
                <a:latin typeface="Calibri" pitchFamily="34" charset="0"/>
              </a:defRPr>
            </a:lvl5pPr>
            <a:lvl6pPr marL="2514600" indent="-228600" defTabSz="954088" eaLnBrk="0" fontAlgn="base" hangingPunct="0">
              <a:spcBef>
                <a:spcPct val="30000"/>
              </a:spcBef>
              <a:spcAft>
                <a:spcPct val="0"/>
              </a:spcAft>
              <a:defRPr sz="1200">
                <a:solidFill>
                  <a:schemeClr val="tx1"/>
                </a:solidFill>
                <a:latin typeface="Calibri" pitchFamily="34" charset="0"/>
              </a:defRPr>
            </a:lvl6pPr>
            <a:lvl7pPr marL="2971800" indent="-228600" defTabSz="954088" eaLnBrk="0" fontAlgn="base" hangingPunct="0">
              <a:spcBef>
                <a:spcPct val="30000"/>
              </a:spcBef>
              <a:spcAft>
                <a:spcPct val="0"/>
              </a:spcAft>
              <a:defRPr sz="1200">
                <a:solidFill>
                  <a:schemeClr val="tx1"/>
                </a:solidFill>
                <a:latin typeface="Calibri" pitchFamily="34" charset="0"/>
              </a:defRPr>
            </a:lvl7pPr>
            <a:lvl8pPr marL="3429000" indent="-228600" defTabSz="954088" eaLnBrk="0" fontAlgn="base" hangingPunct="0">
              <a:spcBef>
                <a:spcPct val="30000"/>
              </a:spcBef>
              <a:spcAft>
                <a:spcPct val="0"/>
              </a:spcAft>
              <a:defRPr sz="1200">
                <a:solidFill>
                  <a:schemeClr val="tx1"/>
                </a:solidFill>
                <a:latin typeface="Calibri" pitchFamily="34" charset="0"/>
              </a:defRPr>
            </a:lvl8pPr>
            <a:lvl9pPr marL="3886200" indent="-228600" defTabSz="954088" eaLnBrk="0" fontAlgn="base" hangingPunct="0">
              <a:spcBef>
                <a:spcPct val="30000"/>
              </a:spcBef>
              <a:spcAft>
                <a:spcPct val="0"/>
              </a:spcAft>
              <a:defRPr sz="1200">
                <a:solidFill>
                  <a:schemeClr val="tx1"/>
                </a:solidFill>
                <a:latin typeface="Calibri" pitchFamily="34" charset="0"/>
              </a:defRPr>
            </a:lvl9pPr>
          </a:lstStyle>
          <a:p>
            <a:pPr>
              <a:spcBef>
                <a:spcPct val="0"/>
              </a:spcBef>
            </a:pPr>
            <a:fld id="{83F75DFE-28EA-420F-8711-2C9B41B99B33}" type="slidenum">
              <a:rPr lang="en-GB" altLang="de-DE" sz="1300" smtClean="0">
                <a:latin typeface="Arial" pitchFamily="34" charset="0"/>
              </a:rPr>
              <a:pPr>
                <a:spcBef>
                  <a:spcPct val="0"/>
                </a:spcBef>
              </a:pPr>
              <a:t>13</a:t>
            </a:fld>
            <a:endParaRPr lang="en-GB" altLang="de-DE" sz="1300">
              <a:latin typeface="Arial" pitchFamily="34" charset="0"/>
            </a:endParaRPr>
          </a:p>
        </p:txBody>
      </p:sp>
    </p:spTree>
    <p:extLst>
      <p:ext uri="{BB962C8B-B14F-4D97-AF65-F5344CB8AC3E}">
        <p14:creationId xmlns:p14="http://schemas.microsoft.com/office/powerpoint/2010/main" val="350106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itle 1"/>
          <p:cNvSpPr>
            <a:spLocks noGrp="1"/>
          </p:cNvSpPr>
          <p:nvPr>
            <p:ph type="ctrTitle"/>
          </p:nvPr>
        </p:nvSpPr>
        <p:spPr>
          <a:xfrm>
            <a:off x="1524000" y="1661611"/>
            <a:ext cx="9144000" cy="2387600"/>
          </a:xfrm>
        </p:spPr>
        <p:txBody>
          <a:bodyPr anchor="b"/>
          <a:lstStyle>
            <a:lvl1pPr algn="ctr">
              <a:defRPr sz="6000">
                <a:solidFill>
                  <a:schemeClr val="accent1">
                    <a:lumMod val="50000"/>
                  </a:schemeClr>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495800"/>
            <a:ext cx="9144000" cy="1301248"/>
          </a:xfrm>
        </p:spPr>
        <p:txBody>
          <a:bodyPr/>
          <a:lstStyle>
            <a:lvl1pPr marL="0" indent="0" algn="ct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0739896B-D007-416F-9739-BD01CD04D7AF}" type="datetimeFigureOut">
              <a:rPr lang="en-GB" smtClean="0"/>
              <a:pPr/>
              <a:t>26/01/2022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8F65306-B2AC-4166-BBCB-9A0AEE166CFD}" type="slidenum">
              <a:rPr lang="en-GB" smtClean="0"/>
              <a:pPr/>
              <a:t>‹#›</a:t>
            </a:fld>
            <a:endParaRPr lang="en-GB"/>
          </a:p>
        </p:txBody>
      </p:sp>
    </p:spTree>
    <p:extLst>
      <p:ext uri="{BB962C8B-B14F-4D97-AF65-F5344CB8AC3E}">
        <p14:creationId xmlns:p14="http://schemas.microsoft.com/office/powerpoint/2010/main" val="13089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itle 1"/>
          <p:cNvSpPr>
            <a:spLocks noGrp="1"/>
          </p:cNvSpPr>
          <p:nvPr>
            <p:ph type="title"/>
          </p:nvPr>
        </p:nvSpPr>
        <p:spPr>
          <a:xfrm>
            <a:off x="1535723" y="302236"/>
            <a:ext cx="10515600" cy="842352"/>
          </a:xfrm>
        </p:spPr>
        <p:txBody>
          <a:bodyPr>
            <a:normAutofit/>
          </a:bodyPr>
          <a:lstStyle>
            <a:lvl1pPr>
              <a:defRPr sz="4000">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293073" y="1514963"/>
            <a:ext cx="11758249" cy="4563452"/>
          </a:xfrm>
        </p:spPr>
        <p:txBody>
          <a:bodyPr>
            <a:normAutofit/>
          </a:bodyPr>
          <a:lstStyle>
            <a:lvl1pPr>
              <a:defRPr sz="2800">
                <a:solidFill>
                  <a:schemeClr val="accent1">
                    <a:lumMod val="50000"/>
                  </a:schemeClr>
                </a:solidFill>
              </a:defRPr>
            </a:lvl1pPr>
            <a:lvl2pPr>
              <a:defRPr sz="24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sz="1400">
                <a:solidFill>
                  <a:schemeClr val="bg1"/>
                </a:solidFill>
              </a:defRPr>
            </a:lvl1pPr>
          </a:lstStyle>
          <a:p>
            <a:r>
              <a:rPr lang="en-GB" dirty="0"/>
              <a:t> 26 January 2022</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sz="1400">
                <a:solidFill>
                  <a:schemeClr val="bg1"/>
                </a:solidFill>
              </a:defRPr>
            </a:lvl1pPr>
          </a:lstStyle>
          <a:p>
            <a:fld id="{F8F65306-B2AC-4166-BBCB-9A0AEE166CFD}" type="slidenum">
              <a:rPr lang="en-GB" smtClean="0"/>
              <a:pPr/>
              <a:t>‹#›</a:t>
            </a:fld>
            <a:endParaRPr lang="en-GB" dirty="0"/>
          </a:p>
        </p:txBody>
      </p:sp>
    </p:spTree>
    <p:extLst>
      <p:ext uri="{BB962C8B-B14F-4D97-AF65-F5344CB8AC3E}">
        <p14:creationId xmlns:p14="http://schemas.microsoft.com/office/powerpoint/2010/main" val="339252453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 y="428"/>
            <a:ext cx="12192765" cy="6857572"/>
          </a:xfrm>
          <a:prstGeom prst="rect">
            <a:avLst/>
          </a:prstGeom>
        </p:spPr>
      </p:pic>
      <p:sp>
        <p:nvSpPr>
          <p:cNvPr id="2" name="Title 1"/>
          <p:cNvSpPr>
            <a:spLocks noGrp="1"/>
          </p:cNvSpPr>
          <p:nvPr>
            <p:ph type="title" hasCustomPrompt="1"/>
          </p:nvPr>
        </p:nvSpPr>
        <p:spPr>
          <a:xfrm>
            <a:off x="831850" y="1709738"/>
            <a:ext cx="10515600" cy="3964231"/>
          </a:xfrm>
        </p:spPr>
        <p:txBody>
          <a:bodyPr anchor="b"/>
          <a:lstStyle>
            <a:lvl1pPr algn="ctr">
              <a:defRPr sz="6000">
                <a:solidFill>
                  <a:schemeClr val="accent1">
                    <a:lumMod val="50000"/>
                  </a:schemeClr>
                </a:solidFill>
                <a:latin typeface="+mn-lt"/>
              </a:defRPr>
            </a:lvl1pPr>
          </a:lstStyle>
          <a:p>
            <a:r>
              <a:rPr lang="en-US" dirty="0"/>
              <a:t>Click to edit Master title style</a:t>
            </a:r>
            <a:br>
              <a:rPr lang="en-US" dirty="0"/>
            </a:br>
            <a:br>
              <a:rPr lang="en-US" dirty="0"/>
            </a:br>
            <a:endParaRPr lang="en-GB" dirty="0"/>
          </a:p>
        </p:txBody>
      </p:sp>
    </p:spTree>
    <p:extLst>
      <p:ext uri="{BB962C8B-B14F-4D97-AF65-F5344CB8AC3E}">
        <p14:creationId xmlns:p14="http://schemas.microsoft.com/office/powerpoint/2010/main" val="313971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harter - Yellow Slide">
    <p:spTree>
      <p:nvGrpSpPr>
        <p:cNvPr id="1" name=""/>
        <p:cNvGrpSpPr/>
        <p:nvPr/>
      </p:nvGrpSpPr>
      <p:grpSpPr>
        <a:xfrm>
          <a:off x="0" y="0"/>
          <a:ext cx="0" cy="0"/>
          <a:chOff x="0" y="0"/>
          <a:chExt cx="0" cy="0"/>
        </a:xfrm>
      </p:grpSpPr>
      <p:sp>
        <p:nvSpPr>
          <p:cNvPr id="2" name="Title 1"/>
          <p:cNvSpPr>
            <a:spLocks noGrp="1"/>
          </p:cNvSpPr>
          <p:nvPr>
            <p:ph type="title"/>
          </p:nvPr>
        </p:nvSpPr>
        <p:spPr>
          <a:xfrm>
            <a:off x="2133600" y="21802"/>
            <a:ext cx="10058400" cy="9144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304800" y="1676400"/>
            <a:ext cx="115824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164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2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97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133600" y="22225"/>
            <a:ext cx="10058400" cy="9144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54106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9896B-D007-416F-9739-BD01CD04D7AF}" type="datetimeFigureOut">
              <a:rPr lang="en-GB" smtClean="0"/>
              <a:t>26/01/2022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65306-B2AC-4166-BBCB-9A0AEE166CFD}" type="slidenum">
              <a:rPr lang="en-GB" smtClean="0"/>
              <a:t>‹#›</a:t>
            </a:fld>
            <a:endParaRPr lang="en-GB"/>
          </a:p>
        </p:txBody>
      </p:sp>
    </p:spTree>
    <p:extLst>
      <p:ext uri="{BB962C8B-B14F-4D97-AF65-F5344CB8AC3E}">
        <p14:creationId xmlns:p14="http://schemas.microsoft.com/office/powerpoint/2010/main" val="241073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cas.Bruno@conae.gov.ar" TargetMode="External"/><Relationship Id="rId2" Type="http://schemas.openxmlformats.org/officeDocument/2006/relationships/hyperlink" Target="mailto:mbudde@usgs.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harter.training.esaportal.e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helpdesk@disasterscharter.org" TargetMode="External"/><Relationship Id="rId2" Type="http://schemas.openxmlformats.org/officeDocument/2006/relationships/hyperlink" Target="mailto:executivesecretariat@disasterscharter.org" TargetMode="External"/><Relationship Id="rId1" Type="http://schemas.openxmlformats.org/officeDocument/2006/relationships/slideLayout" Target="../slideLayouts/slideLayout2.xml"/><Relationship Id="rId6" Type="http://schemas.openxmlformats.org/officeDocument/2006/relationships/hyperlink" Target="https://www.youtube.com/watch?v=ZvExM-Z3E2w" TargetMode="External"/><Relationship Id="rId5" Type="http://schemas.openxmlformats.org/officeDocument/2006/relationships/hyperlink" Target="https://twitter.com/disasterschart" TargetMode="External"/><Relationship Id="rId4" Type="http://schemas.openxmlformats.org/officeDocument/2006/relationships/hyperlink" Target="https://disasterscharter.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harter.training.esaportal.eu/web/guest/home" TargetMode="External"/><Relationship Id="rId2" Type="http://schemas.openxmlformats.org/officeDocument/2006/relationships/hyperlink" Target="http://www.disasterscharter.or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sz="2400" dirty="0"/>
            </a:br>
            <a:br>
              <a:rPr lang="en-GB" sz="2400" dirty="0"/>
            </a:br>
            <a:r>
              <a:rPr lang="en-GB" sz="2400" dirty="0"/>
              <a:t>Sistema Nacional para la </a:t>
            </a:r>
            <a:r>
              <a:rPr lang="en-GB" sz="2400" dirty="0" err="1"/>
              <a:t>Prevención</a:t>
            </a:r>
            <a:r>
              <a:rPr lang="en-GB" sz="2400" dirty="0"/>
              <a:t>, </a:t>
            </a:r>
            <a:r>
              <a:rPr lang="en-GB" sz="2400" dirty="0" err="1"/>
              <a:t>Mitigación</a:t>
            </a:r>
            <a:r>
              <a:rPr lang="en-GB" sz="2400" dirty="0"/>
              <a:t> y </a:t>
            </a:r>
            <a:r>
              <a:rPr lang="en-GB" sz="2400" dirty="0" err="1"/>
              <a:t>Atención</a:t>
            </a:r>
            <a:r>
              <a:rPr lang="en-GB" sz="2400" dirty="0"/>
              <a:t> de </a:t>
            </a:r>
            <a:r>
              <a:rPr lang="en-GB" sz="2400" dirty="0" err="1"/>
              <a:t>Desastres</a:t>
            </a:r>
            <a:br>
              <a:rPr lang="en-GB" sz="2400" dirty="0"/>
            </a:br>
            <a:r>
              <a:rPr lang="en-GB" sz="2400" dirty="0"/>
              <a:t>SINAPRED</a:t>
            </a:r>
            <a:r>
              <a:rPr lang="en-US" sz="2400" dirty="0"/>
              <a:t> </a:t>
            </a:r>
            <a:r>
              <a:rPr lang="en-GB" dirty="0"/>
              <a:t>	</a:t>
            </a:r>
          </a:p>
        </p:txBody>
      </p:sp>
      <p:sp>
        <p:nvSpPr>
          <p:cNvPr id="4" name="Subtitle 3"/>
          <p:cNvSpPr>
            <a:spLocks noGrp="1"/>
          </p:cNvSpPr>
          <p:nvPr>
            <p:ph type="subTitle" idx="1"/>
          </p:nvPr>
        </p:nvSpPr>
        <p:spPr/>
        <p:txBody>
          <a:bodyPr>
            <a:normAutofit lnSpcReduction="10000"/>
          </a:bodyPr>
          <a:lstStyle/>
          <a:p>
            <a:r>
              <a:rPr lang="en-GB" dirty="0"/>
              <a:t>26 January 2022</a:t>
            </a:r>
          </a:p>
          <a:p>
            <a:r>
              <a:rPr lang="en-GB" dirty="0"/>
              <a:t>Mike </a:t>
            </a:r>
            <a:r>
              <a:rPr lang="en-GB" dirty="0" err="1"/>
              <a:t>Budde</a:t>
            </a:r>
            <a:r>
              <a:rPr lang="en-GB" dirty="0"/>
              <a:t> (USGS) &amp; Lucas Bruno (CONAE)</a:t>
            </a:r>
          </a:p>
          <a:p>
            <a:r>
              <a:rPr lang="en-GB" dirty="0">
                <a:hlinkClick r:id="rId2"/>
              </a:rPr>
              <a:t>mbudde@usgs.gov</a:t>
            </a:r>
            <a:r>
              <a:rPr lang="en-GB" dirty="0"/>
              <a:t> – </a:t>
            </a:r>
            <a:r>
              <a:rPr lang="en-GB" dirty="0">
                <a:hlinkClick r:id="rId3"/>
              </a:rPr>
              <a:t>lucas.Bruno@conae.gov.ar</a:t>
            </a:r>
            <a:endParaRPr lang="en-GB" dirty="0"/>
          </a:p>
          <a:p>
            <a:endParaRPr lang="en-GB" dirty="0"/>
          </a:p>
        </p:txBody>
      </p:sp>
      <p:sp>
        <p:nvSpPr>
          <p:cNvPr id="5" name="TextBox 4"/>
          <p:cNvSpPr txBox="1"/>
          <p:nvPr/>
        </p:nvSpPr>
        <p:spPr>
          <a:xfrm>
            <a:off x="1524000" y="1858945"/>
            <a:ext cx="9144000" cy="1015663"/>
          </a:xfrm>
          <a:prstGeom prst="rect">
            <a:avLst/>
          </a:prstGeom>
          <a:noFill/>
        </p:spPr>
        <p:txBody>
          <a:bodyPr wrap="square" rtlCol="0">
            <a:spAutoFit/>
          </a:bodyPr>
          <a:lstStyle/>
          <a:p>
            <a:pPr algn="ctr"/>
            <a:r>
              <a:rPr lang="en-GB" sz="6000" dirty="0">
                <a:solidFill>
                  <a:srgbClr val="002060"/>
                </a:solidFill>
              </a:rPr>
              <a:t>Charter AU Training</a:t>
            </a:r>
          </a:p>
        </p:txBody>
      </p:sp>
    </p:spTree>
    <p:extLst>
      <p:ext uri="{BB962C8B-B14F-4D97-AF65-F5344CB8AC3E}">
        <p14:creationId xmlns:p14="http://schemas.microsoft.com/office/powerpoint/2010/main" val="116248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re 1"/>
          <p:cNvSpPr>
            <a:spLocks noGrp="1"/>
          </p:cNvSpPr>
          <p:nvPr>
            <p:ph type="title"/>
          </p:nvPr>
        </p:nvSpPr>
        <p:spPr>
          <a:prstGeom prst="rect">
            <a:avLst/>
          </a:prstGeom>
        </p:spPr>
        <p:txBody>
          <a:bodyPr/>
          <a:lstStyle/>
          <a:p>
            <a:pPr eaLnBrk="1" hangingPunct="1">
              <a:defRPr/>
            </a:pPr>
            <a:r>
              <a:rPr lang="en-US" sz="4000" dirty="0">
                <a:solidFill>
                  <a:schemeClr val="bg1"/>
                </a:solidFill>
                <a:cs typeface="Arial" charset="0"/>
              </a:rPr>
              <a:t>Limitations</a:t>
            </a:r>
            <a:r>
              <a:rPr lang="en-US" noProof="0" dirty="0">
                <a:solidFill>
                  <a:schemeClr val="bg1"/>
                </a:solidFill>
                <a:cs typeface="Arial" charset="0"/>
              </a:rPr>
              <a:t> for activation</a:t>
            </a:r>
          </a:p>
        </p:txBody>
      </p:sp>
      <p:sp>
        <p:nvSpPr>
          <p:cNvPr id="7171" name="Espace réservé du contenu 2"/>
          <p:cNvSpPr>
            <a:spLocks noGrp="1"/>
          </p:cNvSpPr>
          <p:nvPr>
            <p:ph idx="1"/>
          </p:nvPr>
        </p:nvSpPr>
        <p:spPr>
          <a:prstGeom prst="rect">
            <a:avLst/>
          </a:prstGeom>
        </p:spPr>
        <p:txBody>
          <a:bodyPr>
            <a:normAutofit fontScale="92500" lnSpcReduction="20000"/>
          </a:bodyPr>
          <a:lstStyle/>
          <a:p>
            <a:pPr algn="ctr">
              <a:lnSpc>
                <a:spcPct val="90000"/>
              </a:lnSpc>
              <a:buFont typeface="Wingdings" pitchFamily="2" charset="2"/>
              <a:buNone/>
              <a:defRPr/>
            </a:pPr>
            <a:r>
              <a:rPr lang="en-US" sz="2400" b="1" dirty="0">
                <a:solidFill>
                  <a:srgbClr val="FF3300"/>
                </a:solidFill>
              </a:rPr>
              <a:t>The Charter cannot be activated for:</a:t>
            </a:r>
          </a:p>
          <a:p>
            <a:pPr>
              <a:lnSpc>
                <a:spcPct val="90000"/>
              </a:lnSpc>
              <a:buClr>
                <a:srgbClr val="FF0000"/>
              </a:buClr>
              <a:buFont typeface="Calibri" panose="020F0502020204030204" pitchFamily="34" charset="0"/>
              <a:buChar char="X"/>
              <a:defRPr/>
            </a:pPr>
            <a:r>
              <a:rPr lang="en-US" sz="2400" b="1" dirty="0"/>
              <a:t> Emergencies falling out of Charter scope:</a:t>
            </a:r>
          </a:p>
          <a:p>
            <a:pPr marL="350838" indent="-350838">
              <a:tabLst>
                <a:tab pos="350838" algn="l"/>
              </a:tabLst>
              <a:defRPr/>
            </a:pPr>
            <a:r>
              <a:rPr lang="en-US" sz="2000" dirty="0"/>
              <a:t>War or armed conflicts	</a:t>
            </a:r>
          </a:p>
          <a:p>
            <a:pPr marL="350838" indent="-350838">
              <a:tabLst>
                <a:tab pos="350838" algn="l"/>
              </a:tabLst>
              <a:defRPr/>
            </a:pPr>
            <a:r>
              <a:rPr lang="en-US" sz="2000" dirty="0"/>
              <a:t>Complex emergencies, humanitarian/rescue actions not linked to a specific disaster</a:t>
            </a:r>
          </a:p>
          <a:p>
            <a:pPr marL="350838" indent="-350838">
              <a:tabLst>
                <a:tab pos="350838" algn="l"/>
              </a:tabLst>
              <a:defRPr/>
            </a:pPr>
            <a:r>
              <a:rPr lang="en-US" sz="2000" dirty="0"/>
              <a:t>Slow-onset disasters (such as droughts)</a:t>
            </a:r>
          </a:p>
          <a:p>
            <a:pPr>
              <a:spcBef>
                <a:spcPts val="1200"/>
              </a:spcBef>
              <a:buClr>
                <a:srgbClr val="FF0000"/>
              </a:buClr>
              <a:buFont typeface="Calibri" panose="020F0502020204030204" pitchFamily="34" charset="0"/>
              <a:buChar char="X"/>
              <a:defRPr/>
            </a:pPr>
            <a:r>
              <a:rPr lang="en-US" sz="2400" b="1" dirty="0"/>
              <a:t>Emergencies with doubtful/no benefit from space assets</a:t>
            </a:r>
          </a:p>
          <a:p>
            <a:pPr>
              <a:lnSpc>
                <a:spcPct val="90000"/>
              </a:lnSpc>
              <a:defRPr/>
            </a:pPr>
            <a:r>
              <a:rPr lang="en-US" sz="2000" dirty="0"/>
              <a:t>Routine epidemiological outbreaks</a:t>
            </a:r>
          </a:p>
          <a:p>
            <a:pPr>
              <a:lnSpc>
                <a:spcPct val="90000"/>
              </a:lnSpc>
              <a:defRPr/>
            </a:pPr>
            <a:r>
              <a:rPr lang="en-US" sz="2000" dirty="0"/>
              <a:t>Dynamics of the disaster (e.g. some flash flood) too fast (not enough time to task satellites) </a:t>
            </a:r>
          </a:p>
          <a:p>
            <a:pPr>
              <a:lnSpc>
                <a:spcPct val="90000"/>
              </a:lnSpc>
              <a:defRPr/>
            </a:pPr>
            <a:r>
              <a:rPr lang="en-US" sz="2000" dirty="0"/>
              <a:t>Size of the disaster is not compatible with the resolution of the available satellites.</a:t>
            </a:r>
          </a:p>
          <a:p>
            <a:pPr>
              <a:lnSpc>
                <a:spcPct val="90000"/>
              </a:lnSpc>
              <a:buFont typeface="Wingdings" pitchFamily="2" charset="2"/>
              <a:buNone/>
              <a:defRPr/>
            </a:pPr>
            <a:endParaRPr lang="en-US" sz="1800" b="1" dirty="0"/>
          </a:p>
          <a:p>
            <a:pPr>
              <a:lnSpc>
                <a:spcPct val="90000"/>
              </a:lnSpc>
              <a:buClr>
                <a:srgbClr val="FF0000"/>
              </a:buClr>
              <a:buFont typeface="Calibri" panose="020F0502020204030204" pitchFamily="34" charset="0"/>
              <a:buChar char="X"/>
              <a:defRPr/>
            </a:pPr>
            <a:r>
              <a:rPr lang="en-US" sz="2400" b="1" dirty="0"/>
              <a:t>Calls beyond emergency period</a:t>
            </a:r>
          </a:p>
          <a:p>
            <a:pPr>
              <a:lnSpc>
                <a:spcPct val="90000"/>
              </a:lnSpc>
              <a:defRPr/>
            </a:pPr>
            <a:r>
              <a:rPr lang="en-US" sz="1800" b="1" dirty="0"/>
              <a:t> </a:t>
            </a:r>
            <a:r>
              <a:rPr lang="en-US" sz="2000" dirty="0"/>
              <a:t>A Charter call occurring more than 10 days after the actual crisis start could be rejected.</a:t>
            </a:r>
          </a:p>
          <a:p>
            <a:pPr algn="ctr">
              <a:lnSpc>
                <a:spcPct val="90000"/>
              </a:lnSpc>
              <a:buFont typeface="Wingdings" pitchFamily="2" charset="2"/>
              <a:buNone/>
              <a:defRPr/>
            </a:pPr>
            <a:r>
              <a:rPr lang="en-US" sz="2400" b="1" dirty="0">
                <a:solidFill>
                  <a:srgbClr val="FF3300"/>
                </a:solidFill>
              </a:rPr>
              <a:t>The Charter reserves the right to reject/cancel an activation. </a:t>
            </a:r>
          </a:p>
        </p:txBody>
      </p:sp>
    </p:spTree>
    <p:extLst>
      <p:ext uri="{BB962C8B-B14F-4D97-AF65-F5344CB8AC3E}">
        <p14:creationId xmlns:p14="http://schemas.microsoft.com/office/powerpoint/2010/main" val="116672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egnaposto contenuto 2"/>
          <p:cNvSpPr>
            <a:spLocks noGrp="1"/>
          </p:cNvSpPr>
          <p:nvPr>
            <p:ph idx="1"/>
          </p:nvPr>
        </p:nvSpPr>
        <p:spPr/>
        <p:txBody>
          <a:bodyPr/>
          <a:lstStyle/>
          <a:p>
            <a:pPr marL="342900" lvl="1" indent="-342900">
              <a:buNone/>
              <a:defRPr/>
            </a:pPr>
            <a:endParaRPr lang="en-US" sz="3600" dirty="0">
              <a:solidFill>
                <a:srgbClr val="005172"/>
              </a:solidFill>
            </a:endParaRPr>
          </a:p>
          <a:p>
            <a:pPr marL="342900" lvl="1" indent="-342900">
              <a:buNone/>
              <a:defRPr/>
            </a:pPr>
            <a:endParaRPr lang="en-US" sz="3600" dirty="0">
              <a:solidFill>
                <a:srgbClr val="005172"/>
              </a:solidFill>
            </a:endParaRPr>
          </a:p>
          <a:p>
            <a:pPr marL="342900" lvl="1" indent="-342900">
              <a:buNone/>
              <a:defRPr/>
            </a:pPr>
            <a:endParaRPr lang="en-US" sz="3600" dirty="0">
              <a:solidFill>
                <a:srgbClr val="005172"/>
              </a:solidFill>
            </a:endParaRPr>
          </a:p>
          <a:p>
            <a:pPr marL="0" lvl="1" indent="0" algn="ctr">
              <a:buNone/>
              <a:defRPr/>
            </a:pPr>
            <a:r>
              <a:rPr lang="en-US" sz="4000" b="1" dirty="0">
                <a:solidFill>
                  <a:srgbClr val="005172"/>
                </a:solidFill>
              </a:rPr>
              <a:t>How the Charter Works</a:t>
            </a:r>
          </a:p>
          <a:p>
            <a:pPr marL="342900" lvl="1" indent="-342900">
              <a:buNone/>
              <a:defRPr/>
            </a:pPr>
            <a:endParaRPr lang="en-US" sz="4000" dirty="0">
              <a:solidFill>
                <a:srgbClr val="005172"/>
              </a:solidFill>
            </a:endParaRPr>
          </a:p>
          <a:p>
            <a:pPr marL="342900" lvl="1" indent="-342900">
              <a:buNone/>
              <a:defRPr/>
            </a:pPr>
            <a:r>
              <a:rPr lang="en-US" sz="4000" dirty="0">
                <a:solidFill>
                  <a:srgbClr val="005172"/>
                </a:solidFill>
              </a:rPr>
              <a:t> </a:t>
            </a:r>
          </a:p>
          <a:p>
            <a:pPr marL="342900" lvl="1" indent="-342900">
              <a:buNone/>
              <a:defRPr/>
            </a:pPr>
            <a:endParaRPr lang="en-US" sz="4000" dirty="0">
              <a:solidFill>
                <a:srgbClr val="005172"/>
              </a:solidFill>
            </a:endParaRPr>
          </a:p>
          <a:p>
            <a:pPr marL="742950" lvl="2" indent="-342900">
              <a:buNone/>
              <a:defRPr/>
            </a:pPr>
            <a:endParaRPr lang="en-US" sz="3200" dirty="0">
              <a:solidFill>
                <a:srgbClr val="005172"/>
              </a:solidFill>
            </a:endParaRPr>
          </a:p>
          <a:p>
            <a:pPr>
              <a:defRPr/>
            </a:pPr>
            <a:endParaRPr lang="en-US" sz="4000" dirty="0">
              <a:solidFill>
                <a:srgbClr val="005172"/>
              </a:solidFill>
            </a:endParaRPr>
          </a:p>
        </p:txBody>
      </p:sp>
    </p:spTree>
    <p:extLst>
      <p:ext uri="{BB962C8B-B14F-4D97-AF65-F5344CB8AC3E}">
        <p14:creationId xmlns:p14="http://schemas.microsoft.com/office/powerpoint/2010/main" val="1318045875"/>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chemeClr val="bg1"/>
                </a:solidFill>
              </a:rPr>
              <a:t>Activation Steps</a:t>
            </a:r>
          </a:p>
        </p:txBody>
      </p:sp>
      <p:sp>
        <p:nvSpPr>
          <p:cNvPr id="3" name="Content Placeholder 2"/>
          <p:cNvSpPr>
            <a:spLocks noGrp="1"/>
          </p:cNvSpPr>
          <p:nvPr>
            <p:ph idx="1"/>
          </p:nvPr>
        </p:nvSpPr>
        <p:spPr/>
        <p:txBody>
          <a:bodyPr/>
          <a:lstStyle/>
          <a:p>
            <a:pPr marL="514350" indent="-514350">
              <a:buFont typeface="+mj-lt"/>
              <a:buAutoNum type="arabicPeriod"/>
            </a:pPr>
            <a:r>
              <a:rPr lang="en-US" noProof="0" dirty="0"/>
              <a:t>Call submitted by an Authorized User via a User Request Form (URF)</a:t>
            </a:r>
          </a:p>
          <a:p>
            <a:pPr marL="514350" indent="-514350">
              <a:buFont typeface="+mj-lt"/>
              <a:buAutoNum type="arabicPeriod"/>
            </a:pPr>
            <a:r>
              <a:rPr lang="en-US" noProof="0" dirty="0"/>
              <a:t>Call accepted</a:t>
            </a:r>
          </a:p>
          <a:p>
            <a:pPr marL="514350" indent="-514350">
              <a:buFont typeface="+mj-lt"/>
              <a:buAutoNum type="arabicPeriod"/>
            </a:pPr>
            <a:r>
              <a:rPr lang="en-US" noProof="0" dirty="0"/>
              <a:t>Satellite data tasked/acquired</a:t>
            </a:r>
          </a:p>
          <a:p>
            <a:pPr marL="514350" indent="-514350">
              <a:buFont typeface="+mj-lt"/>
              <a:buAutoNum type="arabicPeriod"/>
            </a:pPr>
            <a:r>
              <a:rPr lang="en-US" noProof="0" dirty="0"/>
              <a:t>Value Added Products generated based upon the data provided (maps, charts </a:t>
            </a:r>
            <a:r>
              <a:rPr lang="en-US" noProof="0" dirty="0" err="1"/>
              <a:t>etc</a:t>
            </a:r>
            <a:r>
              <a:rPr lang="en-US" noProof="0" dirty="0"/>
              <a:t>)</a:t>
            </a:r>
          </a:p>
          <a:p>
            <a:pPr marL="514350" indent="-514350">
              <a:buFont typeface="+mj-lt"/>
              <a:buAutoNum type="arabicPeriod"/>
            </a:pPr>
            <a:r>
              <a:rPr lang="en-US" noProof="0" dirty="0"/>
              <a:t>Products delivered to the user </a:t>
            </a:r>
          </a:p>
          <a:p>
            <a:pPr marL="514350" indent="-514350">
              <a:buFont typeface="+mj-lt"/>
              <a:buAutoNum type="arabicPeriod"/>
            </a:pPr>
            <a:r>
              <a:rPr lang="en-US" noProof="0" dirty="0"/>
              <a:t>Call is closed and feedback reports prepared</a:t>
            </a:r>
          </a:p>
        </p:txBody>
      </p:sp>
    </p:spTree>
    <p:extLst>
      <p:ext uri="{BB962C8B-B14F-4D97-AF65-F5344CB8AC3E}">
        <p14:creationId xmlns:p14="http://schemas.microsoft.com/office/powerpoint/2010/main" val="47205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en-US" noProof="0" dirty="0">
                <a:solidFill>
                  <a:schemeClr val="bg1"/>
                </a:solidFill>
              </a:rPr>
              <a:t>Key Interfaces in the Charter</a:t>
            </a:r>
          </a:p>
        </p:txBody>
      </p:sp>
      <p:sp>
        <p:nvSpPr>
          <p:cNvPr id="3" name="Segnaposto contenuto 2"/>
          <p:cNvSpPr>
            <a:spLocks noGrp="1"/>
          </p:cNvSpPr>
          <p:nvPr>
            <p:ph idx="1"/>
          </p:nvPr>
        </p:nvSpPr>
        <p:spPr/>
        <p:txBody>
          <a:bodyPr/>
          <a:lstStyle/>
          <a:p>
            <a:pPr>
              <a:defRPr/>
            </a:pPr>
            <a:r>
              <a:rPr lang="en-US" b="1" noProof="0" dirty="0"/>
              <a:t>Authorized User</a:t>
            </a:r>
            <a:r>
              <a:rPr lang="en-US" noProof="0" dirty="0"/>
              <a:t>: </a:t>
            </a:r>
            <a:r>
              <a:rPr lang="en-US" sz="2400" dirty="0"/>
              <a:t>the organization who has the right to submit requests and be recipients of Charter results.*</a:t>
            </a:r>
            <a:endParaRPr lang="en-US" sz="3600" dirty="0"/>
          </a:p>
          <a:p>
            <a:pPr lvl="1">
              <a:defRPr/>
            </a:pPr>
            <a:r>
              <a:rPr lang="en-US" noProof="0" dirty="0"/>
              <a:t>e.g. National Director of the National System of Emergencies (SINAE), Uruguay</a:t>
            </a:r>
          </a:p>
          <a:p>
            <a:pPr>
              <a:defRPr/>
            </a:pPr>
            <a:r>
              <a:rPr lang="en-US" b="1" noProof="0" dirty="0"/>
              <a:t>End User</a:t>
            </a:r>
            <a:r>
              <a:rPr lang="en-US" noProof="0" dirty="0"/>
              <a:t>: </a:t>
            </a:r>
            <a:r>
              <a:rPr lang="en-US" sz="2400" dirty="0"/>
              <a:t>an organization which asks the AU to trigger the Charter on its behalf. It is expected that the end user will use the products during the emergency response phase.</a:t>
            </a:r>
          </a:p>
          <a:p>
            <a:pPr marL="0" indent="0">
              <a:buNone/>
              <a:defRPr/>
            </a:pPr>
            <a:r>
              <a:rPr lang="en-US" sz="2000" i="1" dirty="0"/>
              <a:t> 	</a:t>
            </a:r>
            <a:r>
              <a:rPr lang="en-US" i="1" dirty="0"/>
              <a:t>- </a:t>
            </a:r>
            <a:r>
              <a:rPr lang="en-US" dirty="0"/>
              <a:t>e.g. Fire and Rescue Force of Uruguay</a:t>
            </a:r>
          </a:p>
          <a:p>
            <a:pPr marL="0" indent="0">
              <a:buNone/>
              <a:defRPr/>
            </a:pPr>
            <a:endParaRPr lang="en-US" sz="1200" i="1" dirty="0"/>
          </a:p>
          <a:p>
            <a:pPr marL="0" indent="0">
              <a:buNone/>
              <a:defRPr/>
            </a:pPr>
            <a:r>
              <a:rPr lang="en-US" sz="2000" i="1" dirty="0"/>
              <a:t>*In some cases, Authorized Users are not recipient of the Charter results and only submit requests on behalf of an end user. In other cases the Authorized and End Users are identical.</a:t>
            </a:r>
          </a:p>
        </p:txBody>
      </p:sp>
    </p:spTree>
    <p:extLst>
      <p:ext uri="{BB962C8B-B14F-4D97-AF65-F5344CB8AC3E}">
        <p14:creationId xmlns:p14="http://schemas.microsoft.com/office/powerpoint/2010/main" val="69413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905" y="302236"/>
            <a:ext cx="10408417" cy="842352"/>
          </a:xfrm>
        </p:spPr>
        <p:txBody>
          <a:bodyPr>
            <a:normAutofit/>
          </a:bodyPr>
          <a:lstStyle/>
          <a:p>
            <a:r>
              <a:rPr lang="en-US" dirty="0"/>
              <a:t>Key Interfaces in an activation</a:t>
            </a:r>
            <a:endParaRPr lang="en-GB" dirty="0"/>
          </a:p>
        </p:txBody>
      </p:sp>
      <p:sp>
        <p:nvSpPr>
          <p:cNvPr id="18435" name="Content Placeholder 4"/>
          <p:cNvSpPr>
            <a:spLocks noGrp="1"/>
          </p:cNvSpPr>
          <p:nvPr>
            <p:ph idx="1"/>
          </p:nvPr>
        </p:nvSpPr>
        <p:spPr/>
        <p:txBody>
          <a:bodyPr/>
          <a:lstStyle/>
          <a:p>
            <a:pPr marL="233363" lvl="1" indent="-233363">
              <a:lnSpc>
                <a:spcPct val="100000"/>
              </a:lnSpc>
              <a:buSzPct val="110000"/>
              <a:defRPr/>
            </a:pPr>
            <a:r>
              <a:rPr lang="en-US" b="1" noProof="0" dirty="0"/>
              <a:t>On-Duty Operator</a:t>
            </a:r>
            <a:r>
              <a:rPr lang="en-US" noProof="0" dirty="0">
                <a:solidFill>
                  <a:srgbClr val="984807"/>
                </a:solidFill>
              </a:rPr>
              <a:t> 24h/7d</a:t>
            </a:r>
          </a:p>
          <a:p>
            <a:pPr marL="336550" lvl="2" indent="0">
              <a:lnSpc>
                <a:spcPct val="100000"/>
              </a:lnSpc>
              <a:buSzPct val="110000"/>
              <a:buNone/>
              <a:defRPr/>
            </a:pPr>
            <a:r>
              <a:rPr lang="en-US" noProof="0" dirty="0"/>
              <a:t>ODO receives the activation request, checks the identity of the sender, confirms the reception &amp; completeness of the request</a:t>
            </a:r>
          </a:p>
          <a:p>
            <a:pPr>
              <a:lnSpc>
                <a:spcPct val="100000"/>
              </a:lnSpc>
              <a:defRPr/>
            </a:pPr>
            <a:r>
              <a:rPr lang="en-US" b="1" dirty="0"/>
              <a:t>Emergency on-Call Officer </a:t>
            </a:r>
            <a:r>
              <a:rPr lang="en-US" dirty="0">
                <a:solidFill>
                  <a:srgbClr val="984807"/>
                </a:solidFill>
              </a:rPr>
              <a:t>rush satellite tasking 24h/7d</a:t>
            </a:r>
          </a:p>
          <a:p>
            <a:pPr marL="336550" lvl="2" indent="0">
              <a:lnSpc>
                <a:spcPct val="100000"/>
              </a:lnSpc>
              <a:buSzPct val="110000"/>
              <a:buNone/>
              <a:defRPr/>
            </a:pPr>
            <a:r>
              <a:rPr lang="en-US" noProof="0" dirty="0"/>
              <a:t>ECO may call the user to request additional information before requesting satellite data from the member agencies</a:t>
            </a:r>
          </a:p>
          <a:p>
            <a:pPr lvl="1">
              <a:lnSpc>
                <a:spcPct val="100000"/>
              </a:lnSpc>
              <a:defRPr/>
            </a:pPr>
            <a:endParaRPr lang="en-US" sz="1600" dirty="0">
              <a:solidFill>
                <a:srgbClr val="984807"/>
              </a:solidFill>
            </a:endParaRPr>
          </a:p>
          <a:p>
            <a:pPr>
              <a:lnSpc>
                <a:spcPct val="100000"/>
              </a:lnSpc>
              <a:defRPr/>
            </a:pPr>
            <a:r>
              <a:rPr lang="en-US" b="1" dirty="0"/>
              <a:t>Project Manager </a:t>
            </a:r>
            <a:r>
              <a:rPr lang="en-US" dirty="0">
                <a:solidFill>
                  <a:srgbClr val="984807"/>
                </a:solidFill>
              </a:rPr>
              <a:t>plan &amp; manage data access and delivery normal working hours</a:t>
            </a:r>
          </a:p>
          <a:p>
            <a:pPr marL="400050" lvl="1" indent="0">
              <a:buNone/>
              <a:defRPr/>
            </a:pPr>
            <a:r>
              <a:rPr lang="en-US" dirty="0"/>
              <a:t>The PM is the main reference for the user during the activation</a:t>
            </a:r>
            <a:endParaRPr lang="en-US" dirty="0">
              <a:solidFill>
                <a:srgbClr val="984807"/>
              </a:solidFill>
            </a:endParaRPr>
          </a:p>
        </p:txBody>
      </p:sp>
    </p:spTree>
    <p:extLst>
      <p:ext uri="{BB962C8B-B14F-4D97-AF65-F5344CB8AC3E}">
        <p14:creationId xmlns:p14="http://schemas.microsoft.com/office/powerpoint/2010/main" val="277254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3609762" y="2372569"/>
            <a:ext cx="3434927" cy="3434927"/>
          </a:xfrm>
          <a:prstGeom prst="donut">
            <a:avLst>
              <a:gd name="adj" fmla="val 4158"/>
            </a:avLst>
          </a:prstGeom>
          <a:gradFill>
            <a:gsLst>
              <a:gs pos="0">
                <a:schemeClr val="accent6">
                  <a:lumMod val="75000"/>
                </a:schemeClr>
              </a:gs>
              <a:gs pos="100000">
                <a:schemeClr val="accent6">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317795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0" name="Oval 9"/>
          <p:cNvSpPr/>
          <p:nvPr/>
        </p:nvSpPr>
        <p:spPr>
          <a:xfrm>
            <a:off x="317795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1" name="Oval 10"/>
          <p:cNvSpPr/>
          <p:nvPr/>
        </p:nvSpPr>
        <p:spPr>
          <a:xfrm>
            <a:off x="4741341" y="1849121"/>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2" name="Oval 11"/>
          <p:cNvSpPr/>
          <p:nvPr/>
        </p:nvSpPr>
        <p:spPr>
          <a:xfrm>
            <a:off x="4741341" y="3527214"/>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3" name="TextBox 2"/>
          <p:cNvSpPr txBox="1"/>
          <p:nvPr/>
        </p:nvSpPr>
        <p:spPr>
          <a:xfrm>
            <a:off x="4728633" y="2044499"/>
            <a:ext cx="1210753"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Emergency on-Call Officer</a:t>
            </a:r>
          </a:p>
        </p:txBody>
      </p:sp>
      <p:sp>
        <p:nvSpPr>
          <p:cNvPr id="14" name="TextBox 13"/>
          <p:cNvSpPr txBox="1"/>
          <p:nvPr/>
        </p:nvSpPr>
        <p:spPr>
          <a:xfrm>
            <a:off x="3165251" y="2941884"/>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On-Duty Operator</a:t>
            </a:r>
          </a:p>
        </p:txBody>
      </p:sp>
      <p:sp>
        <p:nvSpPr>
          <p:cNvPr id="15" name="TextBox 14"/>
          <p:cNvSpPr txBox="1"/>
          <p:nvPr/>
        </p:nvSpPr>
        <p:spPr>
          <a:xfrm>
            <a:off x="3165251" y="4753749"/>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Authorized User / CB</a:t>
            </a:r>
          </a:p>
        </p:txBody>
      </p:sp>
      <p:sp>
        <p:nvSpPr>
          <p:cNvPr id="16" name="TextBox 15"/>
          <p:cNvSpPr txBox="1"/>
          <p:nvPr/>
        </p:nvSpPr>
        <p:spPr>
          <a:xfrm>
            <a:off x="4734726" y="3797644"/>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Project Manager</a:t>
            </a:r>
          </a:p>
        </p:txBody>
      </p:sp>
      <p:grpSp>
        <p:nvGrpSpPr>
          <p:cNvPr id="22" name="Group 21"/>
          <p:cNvGrpSpPr/>
          <p:nvPr/>
        </p:nvGrpSpPr>
        <p:grpSpPr>
          <a:xfrm>
            <a:off x="6288611" y="2641603"/>
            <a:ext cx="1210753" cy="1185334"/>
            <a:chOff x="4764610" y="2641603"/>
            <a:chExt cx="1210753" cy="1185334"/>
          </a:xfrm>
        </p:grpSpPr>
        <p:sp>
          <p:nvSpPr>
            <p:cNvPr id="13" name="Oval 12"/>
            <p:cNvSpPr/>
            <p:nvPr/>
          </p:nvSpPr>
          <p:spPr>
            <a:xfrm>
              <a:off x="4777319" y="2641603"/>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7" name="TextBox 16"/>
            <p:cNvSpPr txBox="1"/>
            <p:nvPr/>
          </p:nvSpPr>
          <p:spPr>
            <a:xfrm>
              <a:off x="4764610" y="2695661"/>
              <a:ext cx="1210753"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Member Agencies Mission Planners</a:t>
              </a:r>
            </a:p>
          </p:txBody>
        </p:sp>
      </p:grpSp>
      <p:grpSp>
        <p:nvGrpSpPr>
          <p:cNvPr id="23" name="Group 22"/>
          <p:cNvGrpSpPr/>
          <p:nvPr/>
        </p:nvGrpSpPr>
        <p:grpSpPr>
          <a:xfrm>
            <a:off x="6288611" y="4453468"/>
            <a:ext cx="1210753" cy="1185334"/>
            <a:chOff x="4764610" y="4453468"/>
            <a:chExt cx="1210753" cy="1185334"/>
          </a:xfrm>
        </p:grpSpPr>
        <p:sp>
          <p:nvSpPr>
            <p:cNvPr id="2" name="Oval 1"/>
            <p:cNvSpPr/>
            <p:nvPr/>
          </p:nvSpPr>
          <p:spPr>
            <a:xfrm>
              <a:off x="4777319" y="4453468"/>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8" name="TextBox 17"/>
            <p:cNvSpPr txBox="1"/>
            <p:nvPr/>
          </p:nvSpPr>
          <p:spPr>
            <a:xfrm>
              <a:off x="4764610" y="4753748"/>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Value</a:t>
              </a:r>
            </a:p>
            <a:p>
              <a:pPr algn="ctr"/>
              <a:r>
                <a:rPr lang="en-GB" sz="1600" dirty="0">
                  <a:solidFill>
                    <a:schemeClr val="bg1"/>
                  </a:solidFill>
                </a:rPr>
                <a:t>Adder</a:t>
              </a:r>
            </a:p>
          </p:txBody>
        </p:sp>
      </p:grpSp>
      <p:grpSp>
        <p:nvGrpSpPr>
          <p:cNvPr id="24" name="Group 23"/>
          <p:cNvGrpSpPr/>
          <p:nvPr/>
        </p:nvGrpSpPr>
        <p:grpSpPr>
          <a:xfrm>
            <a:off x="4728633" y="5184989"/>
            <a:ext cx="1210753" cy="1185334"/>
            <a:chOff x="3204632" y="5184989"/>
            <a:chExt cx="1210753" cy="1185334"/>
          </a:xfrm>
        </p:grpSpPr>
        <p:sp>
          <p:nvSpPr>
            <p:cNvPr id="8" name="Oval 7"/>
            <p:cNvSpPr/>
            <p:nvPr/>
          </p:nvSpPr>
          <p:spPr>
            <a:xfrm>
              <a:off x="3217341" y="5184989"/>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19" name="TextBox 18"/>
            <p:cNvSpPr txBox="1"/>
            <p:nvPr/>
          </p:nvSpPr>
          <p:spPr>
            <a:xfrm>
              <a:off x="3204632" y="5531023"/>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End</a:t>
              </a:r>
            </a:p>
            <a:p>
              <a:pPr algn="ctr"/>
              <a:r>
                <a:rPr lang="en-GB" sz="1600" dirty="0">
                  <a:solidFill>
                    <a:schemeClr val="bg1"/>
                  </a:solidFill>
                </a:rPr>
                <a:t>User</a:t>
              </a:r>
            </a:p>
          </p:txBody>
        </p:sp>
      </p:grpSp>
      <p:sp>
        <p:nvSpPr>
          <p:cNvPr id="5" name="Rounded Rectangle 4"/>
          <p:cNvSpPr/>
          <p:nvPr/>
        </p:nvSpPr>
        <p:spPr>
          <a:xfrm>
            <a:off x="3184734" y="5985798"/>
            <a:ext cx="1171787" cy="389464"/>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DISASTER</a:t>
            </a:r>
          </a:p>
        </p:txBody>
      </p:sp>
      <p:cxnSp>
        <p:nvCxnSpPr>
          <p:cNvPr id="21" name="Straight Arrow Connector 20"/>
          <p:cNvCxnSpPr/>
          <p:nvPr/>
        </p:nvCxnSpPr>
        <p:spPr>
          <a:xfrm flipH="1" flipV="1">
            <a:off x="3770627" y="5638802"/>
            <a:ext cx="1" cy="34699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3699507" y="3979691"/>
            <a:ext cx="1" cy="34699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363293" y="2590082"/>
            <a:ext cx="282784" cy="173498"/>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066374" y="2604873"/>
            <a:ext cx="293787" cy="192515"/>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68511" y="3939115"/>
            <a:ext cx="1" cy="376204"/>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4"/>
            <a:endCxn id="12" idx="0"/>
          </p:cNvCxnSpPr>
          <p:nvPr/>
        </p:nvCxnSpPr>
        <p:spPr>
          <a:xfrm>
            <a:off x="5334008" y="3034456"/>
            <a:ext cx="0" cy="492759"/>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871718" y="3537595"/>
            <a:ext cx="525800" cy="324436"/>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879897" y="4362340"/>
            <a:ext cx="491290" cy="342059"/>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8" idx="0"/>
            <a:endCxn id="12" idx="4"/>
          </p:cNvCxnSpPr>
          <p:nvPr/>
        </p:nvCxnSpPr>
        <p:spPr>
          <a:xfrm flipV="1">
            <a:off x="5334008" y="4712549"/>
            <a:ext cx="0" cy="472441"/>
          </a:xfrm>
          <a:prstGeom prst="straightConnector1">
            <a:avLst/>
          </a:prstGeom>
          <a:ln w="38100">
            <a:solidFill>
              <a:schemeClr val="accent6">
                <a:lumMod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307840" y="4453468"/>
            <a:ext cx="514774" cy="36914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ounded Rectangular Callout 19"/>
          <p:cNvSpPr/>
          <p:nvPr/>
        </p:nvSpPr>
        <p:spPr>
          <a:xfrm>
            <a:off x="313268" y="3600549"/>
            <a:ext cx="2816962" cy="1243706"/>
          </a:xfrm>
          <a:prstGeom prst="wedgeRoundRectCallout">
            <a:avLst>
              <a:gd name="adj1" fmla="val 50836"/>
              <a:gd name="adj2" fmla="val 65389"/>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Sends to the ODO the User Request Form (URF). </a:t>
            </a:r>
          </a:p>
          <a:p>
            <a:r>
              <a:rPr lang="en-GB" sz="1400" dirty="0"/>
              <a:t>The AU can also submit requests on behalf of an End User</a:t>
            </a:r>
          </a:p>
          <a:p>
            <a:pPr algn="ctr"/>
            <a:endParaRPr lang="en-GB" dirty="0"/>
          </a:p>
        </p:txBody>
      </p:sp>
      <p:sp>
        <p:nvSpPr>
          <p:cNvPr id="33" name="Rounded Rectangular Callout 32"/>
          <p:cNvSpPr/>
          <p:nvPr/>
        </p:nvSpPr>
        <p:spPr>
          <a:xfrm>
            <a:off x="1415851" y="1559108"/>
            <a:ext cx="1698615" cy="1626921"/>
          </a:xfrm>
          <a:prstGeom prst="wedgeRoundRectCallout">
            <a:avLst>
              <a:gd name="adj1" fmla="val 62356"/>
              <a:gd name="adj2" fmla="val 31251"/>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Verifies the identity of the caller and the completeness of the Request.</a:t>
            </a:r>
          </a:p>
          <a:p>
            <a:r>
              <a:rPr lang="en-GB" sz="1400" dirty="0"/>
              <a:t>Sends the URF to the ECO</a:t>
            </a:r>
          </a:p>
          <a:p>
            <a:pPr algn="ctr"/>
            <a:endParaRPr lang="en-GB" dirty="0"/>
          </a:p>
        </p:txBody>
      </p:sp>
      <p:sp>
        <p:nvSpPr>
          <p:cNvPr id="34" name="Rounded Rectangular Callout 33"/>
          <p:cNvSpPr/>
          <p:nvPr/>
        </p:nvSpPr>
        <p:spPr>
          <a:xfrm>
            <a:off x="6530079" y="1069652"/>
            <a:ext cx="2875023" cy="1312744"/>
          </a:xfrm>
          <a:prstGeom prst="wedgeRoundRectCallout">
            <a:avLst>
              <a:gd name="adj1" fmla="val -68855"/>
              <a:gd name="adj2" fmla="val 39752"/>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Processes the info received.</a:t>
            </a:r>
          </a:p>
          <a:p>
            <a:r>
              <a:rPr lang="en-GB" sz="1400" dirty="0"/>
              <a:t>Sends the tasking requests to the agencies’ Mission Planner.</a:t>
            </a:r>
          </a:p>
          <a:p>
            <a:r>
              <a:rPr lang="en-GB" sz="1400" dirty="0"/>
              <a:t>Sends the PM a dossier with the summary of the performed actions</a:t>
            </a:r>
          </a:p>
          <a:p>
            <a:pPr algn="ctr"/>
            <a:endParaRPr lang="en-GB" dirty="0"/>
          </a:p>
        </p:txBody>
      </p:sp>
      <p:sp>
        <p:nvSpPr>
          <p:cNvPr id="36" name="Rounded Rectangular Callout 35"/>
          <p:cNvSpPr/>
          <p:nvPr/>
        </p:nvSpPr>
        <p:spPr>
          <a:xfrm>
            <a:off x="6280362" y="5844227"/>
            <a:ext cx="1856105" cy="805203"/>
          </a:xfrm>
          <a:prstGeom prst="wedgeRoundRectCallout">
            <a:avLst>
              <a:gd name="adj1" fmla="val -71900"/>
              <a:gd name="adj2" fmla="val -41868"/>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Final Value Added Products are delivered to the final user</a:t>
            </a:r>
          </a:p>
          <a:p>
            <a:pPr algn="ctr"/>
            <a:endParaRPr lang="en-GB" dirty="0"/>
          </a:p>
        </p:txBody>
      </p:sp>
      <p:sp>
        <p:nvSpPr>
          <p:cNvPr id="38" name="Rounded Rectangular Callout 37"/>
          <p:cNvSpPr/>
          <p:nvPr/>
        </p:nvSpPr>
        <p:spPr>
          <a:xfrm>
            <a:off x="7610443" y="3197016"/>
            <a:ext cx="4440880" cy="1987974"/>
          </a:xfrm>
          <a:prstGeom prst="wedgeRoundRectCallout">
            <a:avLst>
              <a:gd name="adj1" fmla="val -88551"/>
              <a:gd name="adj2" fmla="val -2421"/>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The PM, nominated by the Executive Secretariat, contacts the AU/EU to collect more information on the disaster and assesses their needs.</a:t>
            </a:r>
          </a:p>
          <a:p>
            <a:r>
              <a:rPr lang="en-GB" sz="1400" dirty="0"/>
              <a:t>Reviews the dossier prepared by the ECO and requests more satellite tasking as needed.</a:t>
            </a:r>
          </a:p>
          <a:p>
            <a:r>
              <a:rPr lang="en-GB" sz="1400" dirty="0"/>
              <a:t>Receives the products from the agencies’ order desk and prepare Value Added Products (VAPs)</a:t>
            </a:r>
          </a:p>
        </p:txBody>
      </p:sp>
      <p:sp>
        <p:nvSpPr>
          <p:cNvPr id="40" name="Rounded Rectangular Callout 39"/>
          <p:cNvSpPr/>
          <p:nvPr/>
        </p:nvSpPr>
        <p:spPr>
          <a:xfrm>
            <a:off x="8271933" y="5309511"/>
            <a:ext cx="3779390" cy="673570"/>
          </a:xfrm>
          <a:prstGeom prst="wedgeRoundRectCallout">
            <a:avLst>
              <a:gd name="adj1" fmla="val -70886"/>
              <a:gd name="adj2" fmla="val -56856"/>
              <a:gd name="adj3" fmla="val 16667"/>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lIns="36000" tIns="198000" rIns="36000" bIns="36000" rtlCol="0" anchor="ctr">
            <a:noAutofit/>
          </a:bodyPr>
          <a:lstStyle/>
          <a:p>
            <a:r>
              <a:rPr lang="en-GB" sz="1400" dirty="0"/>
              <a:t>Further processes and interprets the data, and delivers VAPs to the EU via the PM</a:t>
            </a:r>
          </a:p>
          <a:p>
            <a:pPr algn="ctr"/>
            <a:endParaRPr lang="en-GB" dirty="0"/>
          </a:p>
        </p:txBody>
      </p:sp>
      <p:cxnSp>
        <p:nvCxnSpPr>
          <p:cNvPr id="41" name="Straight Arrow Connector 40"/>
          <p:cNvCxnSpPr/>
          <p:nvPr/>
        </p:nvCxnSpPr>
        <p:spPr>
          <a:xfrm flipH="1" flipV="1">
            <a:off x="4342556" y="5413057"/>
            <a:ext cx="358984" cy="205426"/>
          </a:xfrm>
          <a:prstGeom prst="straightConnector1">
            <a:avLst/>
          </a:prstGeom>
          <a:ln w="38100">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92390" y="1559108"/>
            <a:ext cx="1210753" cy="1185334"/>
            <a:chOff x="1766822" y="1215736"/>
            <a:chExt cx="1210753" cy="1185334"/>
          </a:xfrm>
        </p:grpSpPr>
        <p:sp>
          <p:nvSpPr>
            <p:cNvPr id="43" name="Oval 42"/>
            <p:cNvSpPr/>
            <p:nvPr/>
          </p:nvSpPr>
          <p:spPr>
            <a:xfrm>
              <a:off x="1779532" y="1215736"/>
              <a:ext cx="1185334" cy="1185334"/>
            </a:xfrm>
            <a:prstGeom prst="ellipse">
              <a:avLst/>
            </a:prstGeom>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44" name="TextBox 43"/>
            <p:cNvSpPr txBox="1"/>
            <p:nvPr/>
          </p:nvSpPr>
          <p:spPr>
            <a:xfrm>
              <a:off x="1766822" y="1519585"/>
              <a:ext cx="1210753"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600" dirty="0">
                  <a:solidFill>
                    <a:schemeClr val="bg1"/>
                  </a:solidFill>
                </a:rPr>
                <a:t>Executive</a:t>
              </a:r>
            </a:p>
            <a:p>
              <a:pPr algn="ctr"/>
              <a:r>
                <a:rPr lang="en-GB" sz="1600" dirty="0">
                  <a:solidFill>
                    <a:schemeClr val="bg1"/>
                  </a:solidFill>
                </a:rPr>
                <a:t>Secretariat</a:t>
              </a:r>
            </a:p>
          </p:txBody>
        </p:sp>
      </p:grpSp>
      <p:sp>
        <p:nvSpPr>
          <p:cNvPr id="7" name="Title 6"/>
          <p:cNvSpPr>
            <a:spLocks noGrp="1"/>
          </p:cNvSpPr>
          <p:nvPr>
            <p:ph type="title"/>
          </p:nvPr>
        </p:nvSpPr>
        <p:spPr>
          <a:xfrm>
            <a:off x="1601577" y="302236"/>
            <a:ext cx="10449746" cy="842352"/>
          </a:xfrm>
        </p:spPr>
        <p:txBody>
          <a:bodyPr>
            <a:normAutofit/>
          </a:bodyPr>
          <a:lstStyle/>
          <a:p>
            <a:r>
              <a:rPr lang="it-IT" dirty="0">
                <a:latin typeface="Calibri (Intestazioni)"/>
                <a:cs typeface="Calibri (Intestazioni)"/>
              </a:rPr>
              <a:t>Charter Operational Loop</a:t>
            </a:r>
            <a:endParaRPr lang="en-GB" dirty="0"/>
          </a:p>
        </p:txBody>
      </p:sp>
      <p:sp>
        <p:nvSpPr>
          <p:cNvPr id="58" name="TextBox 57"/>
          <p:cNvSpPr txBox="1"/>
          <p:nvPr/>
        </p:nvSpPr>
        <p:spPr>
          <a:xfrm>
            <a:off x="9562285" y="1490891"/>
            <a:ext cx="1339982" cy="4708981"/>
          </a:xfrm>
          <a:prstGeom prst="rect">
            <a:avLst/>
          </a:prstGeom>
          <a:noFill/>
          <a:ln>
            <a:solidFill>
              <a:srgbClr val="005172"/>
            </a:solidFill>
          </a:ln>
          <a:effectLst>
            <a:outerShdw blurRad="50800" dist="38100" dir="2700000" algn="tl" rotWithShape="0">
              <a:prstClr val="black">
                <a:alpha val="40000"/>
              </a:prstClr>
            </a:outerShdw>
          </a:effectLst>
        </p:spPr>
        <p:txBody>
          <a:bodyPr wrap="none" rtlCol="0">
            <a:spAutoFit/>
          </a:bodyPr>
          <a:lstStyle/>
          <a:p>
            <a:pPr algn="ctr"/>
            <a:r>
              <a:rPr lang="en-GB" sz="1500" dirty="0"/>
              <a:t>ESA</a:t>
            </a:r>
          </a:p>
          <a:p>
            <a:pPr algn="ctr"/>
            <a:r>
              <a:rPr lang="en-GB" sz="1500" dirty="0"/>
              <a:t>CNES</a:t>
            </a:r>
          </a:p>
          <a:p>
            <a:pPr algn="ctr"/>
            <a:r>
              <a:rPr lang="en-GB" sz="1500" dirty="0"/>
              <a:t>CSA</a:t>
            </a:r>
          </a:p>
          <a:p>
            <a:pPr algn="ctr"/>
            <a:r>
              <a:rPr lang="en-GB" sz="1500" dirty="0"/>
              <a:t>NOAA</a:t>
            </a:r>
          </a:p>
          <a:p>
            <a:pPr algn="ctr"/>
            <a:r>
              <a:rPr lang="en-GB" sz="1500" dirty="0"/>
              <a:t>ISRO</a:t>
            </a:r>
          </a:p>
          <a:p>
            <a:pPr algn="ctr"/>
            <a:r>
              <a:rPr lang="en-GB" sz="1500" dirty="0"/>
              <a:t>CONAE</a:t>
            </a:r>
          </a:p>
          <a:p>
            <a:pPr algn="ctr"/>
            <a:r>
              <a:rPr lang="en-GB" sz="1500" dirty="0"/>
              <a:t>JAXA</a:t>
            </a:r>
          </a:p>
          <a:p>
            <a:pPr algn="ctr"/>
            <a:r>
              <a:rPr lang="en-GB" sz="1500" dirty="0"/>
              <a:t>USGS</a:t>
            </a:r>
          </a:p>
          <a:p>
            <a:pPr algn="ctr"/>
            <a:r>
              <a:rPr lang="en-GB" sz="1500" dirty="0"/>
              <a:t>UKSA/</a:t>
            </a:r>
            <a:r>
              <a:rPr lang="en-GB" sz="1500" dirty="0" err="1"/>
              <a:t>DMCii</a:t>
            </a:r>
            <a:endParaRPr lang="en-GB" sz="1500" dirty="0"/>
          </a:p>
          <a:p>
            <a:pPr algn="ctr"/>
            <a:r>
              <a:rPr lang="en-GB" sz="1500" dirty="0"/>
              <a:t>CNSA</a:t>
            </a:r>
          </a:p>
          <a:p>
            <a:pPr algn="ctr"/>
            <a:r>
              <a:rPr lang="en-GB" sz="1500" dirty="0"/>
              <a:t>DLR</a:t>
            </a:r>
          </a:p>
          <a:p>
            <a:pPr algn="ctr"/>
            <a:r>
              <a:rPr lang="en-GB" sz="1500" dirty="0"/>
              <a:t>KARI</a:t>
            </a:r>
          </a:p>
          <a:p>
            <a:pPr algn="ctr"/>
            <a:r>
              <a:rPr lang="en-GB" sz="1500" dirty="0"/>
              <a:t>INPE</a:t>
            </a:r>
          </a:p>
          <a:p>
            <a:pPr algn="ctr"/>
            <a:r>
              <a:rPr lang="en-GB" sz="1500" dirty="0"/>
              <a:t>EUMETSAT</a:t>
            </a:r>
          </a:p>
          <a:p>
            <a:pPr algn="ctr"/>
            <a:r>
              <a:rPr lang="en-GB" sz="1500" dirty="0"/>
              <a:t>ROSCOSMOS</a:t>
            </a:r>
          </a:p>
          <a:p>
            <a:pPr algn="ctr"/>
            <a:r>
              <a:rPr lang="en-GB" sz="1500" dirty="0"/>
              <a:t>ABAE</a:t>
            </a:r>
          </a:p>
          <a:p>
            <a:pPr algn="ctr"/>
            <a:r>
              <a:rPr lang="en-GB" sz="1500" dirty="0"/>
              <a:t>UAESA/MBRSC</a:t>
            </a:r>
          </a:p>
          <a:p>
            <a:pPr algn="ctr"/>
            <a:r>
              <a:rPr lang="en-GB" sz="1500" dirty="0"/>
              <a:t>Planet</a:t>
            </a:r>
          </a:p>
          <a:p>
            <a:pPr algn="ctr"/>
            <a:r>
              <a:rPr lang="en-GB" sz="1500" dirty="0"/>
              <a:t>NAS</a:t>
            </a:r>
          </a:p>
          <a:p>
            <a:pPr algn="ctr"/>
            <a:r>
              <a:rPr lang="en-GB" sz="1500" dirty="0" err="1"/>
              <a:t>Satellogic</a:t>
            </a:r>
            <a:endParaRPr lang="en-GB" sz="1500" dirty="0"/>
          </a:p>
        </p:txBody>
      </p:sp>
    </p:spTree>
    <p:extLst>
      <p:ext uri="{BB962C8B-B14F-4D97-AF65-F5344CB8AC3E}">
        <p14:creationId xmlns:p14="http://schemas.microsoft.com/office/powerpoint/2010/main" val="4390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3" grpId="0"/>
      <p:bldP spid="14" grpId="0"/>
      <p:bldP spid="15" grpId="0"/>
      <p:bldP spid="16" grpId="0"/>
      <p:bldP spid="20" grpId="0" animBg="1"/>
      <p:bldP spid="33" grpId="0" animBg="1"/>
      <p:bldP spid="34" grpId="0" animBg="1"/>
      <p:bldP spid="36" grpId="0" animBg="1"/>
      <p:bldP spid="38" grpId="0" animBg="1"/>
      <p:bldP spid="40"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4000" dirty="0">
                <a:solidFill>
                  <a:schemeClr val="bg1"/>
                </a:solidFill>
              </a:rPr>
              <a:t>Project Manager support to you</a:t>
            </a:r>
          </a:p>
        </p:txBody>
      </p:sp>
      <p:sp>
        <p:nvSpPr>
          <p:cNvPr id="30723" name="Content Placeholder 4"/>
          <p:cNvSpPr>
            <a:spLocks noGrp="1"/>
          </p:cNvSpPr>
          <p:nvPr>
            <p:ph idx="1"/>
          </p:nvPr>
        </p:nvSpPr>
        <p:spPr>
          <a:xfrm>
            <a:off x="293073" y="1557495"/>
            <a:ext cx="11758249" cy="4520920"/>
          </a:xfrm>
        </p:spPr>
        <p:txBody>
          <a:bodyPr/>
          <a:lstStyle/>
          <a:p>
            <a:pPr marL="407988" indent="-457200">
              <a:tabLst>
                <a:tab pos="712788" algn="l"/>
              </a:tabLst>
              <a:defRPr/>
            </a:pPr>
            <a:r>
              <a:rPr lang="en-US" dirty="0"/>
              <a:t>Is nominated by the Charter’s Executive Secretariat </a:t>
            </a:r>
          </a:p>
          <a:p>
            <a:pPr marL="407988" indent="-457200">
              <a:tabLst>
                <a:tab pos="712788" algn="l"/>
              </a:tabLst>
              <a:defRPr/>
            </a:pPr>
            <a:r>
              <a:rPr lang="en-US" dirty="0"/>
              <a:t>Manages the activation and will maintain continuous communication with you (normal working hours)</a:t>
            </a:r>
          </a:p>
          <a:p>
            <a:pPr marL="407988" indent="-457200">
              <a:defRPr/>
            </a:pPr>
            <a:r>
              <a:rPr lang="en-US" dirty="0"/>
              <a:t>Typically generates the EO-based products to support the call </a:t>
            </a:r>
          </a:p>
          <a:p>
            <a:pPr marL="407988" indent="-457200">
              <a:defRPr/>
            </a:pPr>
            <a:r>
              <a:rPr lang="en-US" dirty="0"/>
              <a:t>Is often supported by a value adding service from another organization which supplies additional EO-based products</a:t>
            </a:r>
          </a:p>
          <a:p>
            <a:pPr>
              <a:buFont typeface="Arial" pitchFamily="34" charset="0"/>
              <a:buNone/>
              <a:defRPr/>
            </a:pPr>
            <a:r>
              <a:rPr lang="en-US" sz="4400" dirty="0"/>
              <a:t> </a:t>
            </a:r>
          </a:p>
          <a:p>
            <a:pPr lvl="1">
              <a:buFont typeface="Arial" pitchFamily="34" charset="0"/>
              <a:buNone/>
              <a:defRPr/>
            </a:pPr>
            <a:endParaRPr lang="en-US" noProof="0" dirty="0"/>
          </a:p>
          <a:p>
            <a:pPr>
              <a:defRPr/>
            </a:pPr>
            <a:endParaRPr lang="en-US" noProof="0" dirty="0"/>
          </a:p>
          <a:p>
            <a:pPr>
              <a:buFont typeface="Arial" pitchFamily="34" charset="0"/>
              <a:buNone/>
              <a:defRPr/>
            </a:pPr>
            <a:endParaRPr lang="en-US" noProof="0" dirty="0"/>
          </a:p>
        </p:txBody>
      </p:sp>
    </p:spTree>
    <p:extLst>
      <p:ext uri="{BB962C8B-B14F-4D97-AF65-F5344CB8AC3E}">
        <p14:creationId xmlns:p14="http://schemas.microsoft.com/office/powerpoint/2010/main" val="155048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noProof="0" dirty="0">
                <a:solidFill>
                  <a:schemeClr val="bg1"/>
                </a:solidFill>
              </a:rPr>
              <a:t>Project Manager support to users</a:t>
            </a:r>
          </a:p>
        </p:txBody>
      </p:sp>
      <p:sp>
        <p:nvSpPr>
          <p:cNvPr id="30723" name="Content Placeholder 4"/>
          <p:cNvSpPr>
            <a:spLocks noGrp="1"/>
          </p:cNvSpPr>
          <p:nvPr>
            <p:ph idx="1"/>
          </p:nvPr>
        </p:nvSpPr>
        <p:spPr/>
        <p:txBody>
          <a:bodyPr>
            <a:noAutofit/>
          </a:bodyPr>
          <a:lstStyle/>
          <a:p>
            <a:pPr marL="407988" indent="-457200">
              <a:spcAft>
                <a:spcPts val="600"/>
              </a:spcAft>
              <a:tabLst>
                <a:tab pos="712788" algn="l"/>
              </a:tabLst>
              <a:defRPr/>
            </a:pPr>
            <a:r>
              <a:rPr lang="en-US" dirty="0"/>
              <a:t>The Project Manager will contact the user in order to:</a:t>
            </a:r>
          </a:p>
          <a:p>
            <a:pPr marL="808038" lvl="1" indent="-457200">
              <a:lnSpc>
                <a:spcPct val="100000"/>
              </a:lnSpc>
              <a:spcBef>
                <a:spcPts val="0"/>
              </a:spcBef>
              <a:tabLst>
                <a:tab pos="712788" algn="l"/>
              </a:tabLst>
              <a:defRPr/>
            </a:pPr>
            <a:r>
              <a:rPr lang="en-US" dirty="0"/>
              <a:t>refine the area of interest &amp; identify targeted areas</a:t>
            </a:r>
          </a:p>
          <a:p>
            <a:pPr marL="808038" lvl="1" indent="-457200">
              <a:lnSpc>
                <a:spcPct val="100000"/>
              </a:lnSpc>
              <a:spcBef>
                <a:spcPts val="0"/>
              </a:spcBef>
              <a:tabLst>
                <a:tab pos="712788" algn="l"/>
              </a:tabLst>
              <a:defRPr/>
            </a:pPr>
            <a:r>
              <a:rPr lang="en-US" dirty="0"/>
              <a:t>discuss the need for additional satellite data</a:t>
            </a:r>
          </a:p>
          <a:p>
            <a:pPr marL="808038" lvl="1" indent="-457200">
              <a:lnSpc>
                <a:spcPct val="100000"/>
              </a:lnSpc>
              <a:spcBef>
                <a:spcPts val="0"/>
              </a:spcBef>
              <a:tabLst>
                <a:tab pos="712788" algn="l"/>
              </a:tabLst>
              <a:defRPr/>
            </a:pPr>
            <a:r>
              <a:rPr lang="en-US" dirty="0"/>
              <a:t>agree on the format of the value added products</a:t>
            </a:r>
          </a:p>
          <a:p>
            <a:pPr marL="808038" lvl="1" indent="-457200">
              <a:lnSpc>
                <a:spcPct val="100000"/>
              </a:lnSpc>
              <a:spcBef>
                <a:spcPts val="0"/>
              </a:spcBef>
              <a:tabLst>
                <a:tab pos="712788" algn="l"/>
              </a:tabLst>
              <a:defRPr/>
            </a:pPr>
            <a:r>
              <a:rPr lang="en-US" dirty="0"/>
              <a:t>discuss additional information about the area (e.g. GIS layers such as road networks)</a:t>
            </a:r>
          </a:p>
          <a:p>
            <a:pPr marL="808038" lvl="1" indent="-457200">
              <a:lnSpc>
                <a:spcPct val="100000"/>
              </a:lnSpc>
              <a:spcBef>
                <a:spcPts val="0"/>
              </a:spcBef>
              <a:tabLst>
                <a:tab pos="712788" algn="l"/>
              </a:tabLst>
              <a:defRPr/>
            </a:pPr>
            <a:r>
              <a:rPr lang="en-US" dirty="0"/>
              <a:t>provide information on delivery pick-up point for the products</a:t>
            </a:r>
          </a:p>
          <a:p>
            <a:pPr marL="808038" lvl="1" indent="-457200">
              <a:lnSpc>
                <a:spcPct val="100000"/>
              </a:lnSpc>
              <a:spcBef>
                <a:spcPts val="0"/>
              </a:spcBef>
              <a:tabLst>
                <a:tab pos="712788" algn="l"/>
              </a:tabLst>
              <a:defRPr/>
            </a:pPr>
            <a:r>
              <a:rPr lang="en-US" dirty="0"/>
              <a:t>ascertain the level of satisfaction with the products received</a:t>
            </a:r>
          </a:p>
          <a:p>
            <a:pPr marL="808038" lvl="1" indent="-457200">
              <a:lnSpc>
                <a:spcPct val="100000"/>
              </a:lnSpc>
              <a:spcBef>
                <a:spcPts val="0"/>
              </a:spcBef>
              <a:tabLst>
                <a:tab pos="712788" algn="l"/>
              </a:tabLst>
              <a:defRPr/>
            </a:pPr>
            <a:r>
              <a:rPr lang="en-US" dirty="0"/>
              <a:t>mutually agree on a date to close the call</a:t>
            </a:r>
          </a:p>
          <a:p>
            <a:pPr marL="808038" lvl="1" indent="-457200">
              <a:lnSpc>
                <a:spcPct val="100000"/>
              </a:lnSpc>
              <a:spcBef>
                <a:spcPts val="0"/>
              </a:spcBef>
              <a:tabLst>
                <a:tab pos="712788" algn="l"/>
              </a:tabLst>
              <a:defRPr/>
            </a:pPr>
            <a:r>
              <a:rPr lang="en-US" dirty="0"/>
              <a:t>discuss completion of the feedback forms</a:t>
            </a:r>
          </a:p>
          <a:p>
            <a:pPr>
              <a:buFont typeface="Arial" pitchFamily="34" charset="0"/>
              <a:buNone/>
              <a:defRPr/>
            </a:pPr>
            <a:r>
              <a:rPr lang="en-US" sz="4400" dirty="0"/>
              <a:t> </a:t>
            </a:r>
          </a:p>
          <a:p>
            <a:pPr lvl="1">
              <a:buFont typeface="Arial" pitchFamily="34" charset="0"/>
              <a:buNone/>
              <a:defRPr/>
            </a:pPr>
            <a:endParaRPr lang="en-US" noProof="0" dirty="0"/>
          </a:p>
          <a:p>
            <a:pPr>
              <a:defRPr/>
            </a:pPr>
            <a:endParaRPr lang="en-US" noProof="0" dirty="0"/>
          </a:p>
          <a:p>
            <a:pPr>
              <a:buFont typeface="Arial" pitchFamily="34" charset="0"/>
              <a:buNone/>
              <a:defRPr/>
            </a:pPr>
            <a:endParaRPr lang="en-US" noProof="0" dirty="0"/>
          </a:p>
        </p:txBody>
      </p:sp>
    </p:spTree>
    <p:extLst>
      <p:ext uri="{BB962C8B-B14F-4D97-AF65-F5344CB8AC3E}">
        <p14:creationId xmlns:p14="http://schemas.microsoft.com/office/powerpoint/2010/main" val="345150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a:defRPr/>
            </a:pPr>
            <a:r>
              <a:rPr lang="en-US" sz="3600" dirty="0">
                <a:solidFill>
                  <a:schemeClr val="bg1"/>
                </a:solidFill>
              </a:rPr>
              <a:t>Value Added Product delivery examples </a:t>
            </a:r>
          </a:p>
        </p:txBody>
      </p:sp>
      <p:sp>
        <p:nvSpPr>
          <p:cNvPr id="7" name="CasellaDiTesto 6"/>
          <p:cNvSpPr txBox="1"/>
          <p:nvPr/>
        </p:nvSpPr>
        <p:spPr>
          <a:xfrm>
            <a:off x="1991249" y="5878398"/>
            <a:ext cx="7500937" cy="369888"/>
          </a:xfrm>
          <a:prstGeom prst="rect">
            <a:avLst/>
          </a:prstGeom>
          <a:solidFill>
            <a:srgbClr val="8478DE"/>
          </a:solidFill>
        </p:spPr>
        <p:txBody>
          <a:bodyPr>
            <a:spAutoFit/>
          </a:bodyPr>
          <a:lstStyle/>
          <a:p>
            <a:pPr eaLnBrk="1" hangingPunct="1">
              <a:defRPr/>
            </a:pPr>
            <a:r>
              <a:rPr lang="en-US" dirty="0">
                <a:solidFill>
                  <a:prstClr val="black"/>
                </a:solidFill>
                <a:latin typeface="Calibri"/>
              </a:rPr>
              <a:t>Final products are delivered to the Authorized /End User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847" y="1678289"/>
            <a:ext cx="5867400" cy="41445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847" y="1539403"/>
            <a:ext cx="5956458" cy="4314068"/>
          </a:xfrm>
          <a:prstGeom prst="rect">
            <a:avLst/>
          </a:prstGeom>
        </p:spPr>
      </p:pic>
    </p:spTree>
    <p:extLst>
      <p:ext uri="{BB962C8B-B14F-4D97-AF65-F5344CB8AC3E}">
        <p14:creationId xmlns:p14="http://schemas.microsoft.com/office/powerpoint/2010/main" val="1181303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lgn="ctr">
              <a:defRPr/>
            </a:pPr>
            <a:r>
              <a:rPr lang="en-US" sz="4000" dirty="0">
                <a:solidFill>
                  <a:schemeClr val="bg1"/>
                </a:solidFill>
              </a:rPr>
              <a:t>Post-event and keeping in-touch</a:t>
            </a:r>
            <a:br>
              <a:rPr lang="en-US" sz="3200" dirty="0">
                <a:solidFill>
                  <a:schemeClr val="bg1"/>
                </a:solidFill>
              </a:rPr>
            </a:br>
            <a:endParaRPr lang="en-US" sz="3200" dirty="0">
              <a:solidFill>
                <a:schemeClr val="bg1"/>
              </a:solidFill>
            </a:endParaRPr>
          </a:p>
        </p:txBody>
      </p:sp>
      <p:sp>
        <p:nvSpPr>
          <p:cNvPr id="33795" name="Espace réservé du contenu 5"/>
          <p:cNvSpPr>
            <a:spLocks noGrp="1"/>
          </p:cNvSpPr>
          <p:nvPr>
            <p:ph idx="1"/>
          </p:nvPr>
        </p:nvSpPr>
        <p:spPr/>
        <p:txBody>
          <a:bodyPr/>
          <a:lstStyle/>
          <a:p>
            <a:r>
              <a:rPr lang="en-US" altLang="de-DE" dirty="0"/>
              <a:t>The Authorized User provides feedback to the Project Manager on the activation via a simple questionnaire to be completed within 4 weeks after activation closure. If the Authorized User requested the Charter activation on behalf of an End User, end user’s feedback has to be collected too.</a:t>
            </a:r>
          </a:p>
          <a:p>
            <a:endParaRPr lang="en-US" altLang="de-DE" sz="1100" dirty="0"/>
          </a:p>
          <a:p>
            <a:pPr marL="233363" lvl="1" indent="-233363">
              <a:buSzPct val="110000"/>
            </a:pPr>
            <a:r>
              <a:rPr lang="en-US" altLang="de-DE" sz="2800" noProof="0" dirty="0"/>
              <a:t>The Charter may also consult an Authorized User in their efforts to continuously improve the Charter operations and to propose an </a:t>
            </a:r>
            <a:r>
              <a:rPr lang="en-US" altLang="de-DE" sz="2800" b="1" noProof="0" dirty="0"/>
              <a:t>annual</a:t>
            </a:r>
            <a:r>
              <a:rPr lang="en-US" altLang="de-DE" sz="2800" noProof="0" dirty="0"/>
              <a:t> training to refresh on the Charter mechanisms and capacities (including the use of COS-2 system)</a:t>
            </a:r>
          </a:p>
        </p:txBody>
      </p:sp>
    </p:spTree>
    <p:extLst>
      <p:ext uri="{BB962C8B-B14F-4D97-AF65-F5344CB8AC3E}">
        <p14:creationId xmlns:p14="http://schemas.microsoft.com/office/powerpoint/2010/main" val="274154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Outline</a:t>
            </a:r>
          </a:p>
        </p:txBody>
      </p:sp>
      <p:sp>
        <p:nvSpPr>
          <p:cNvPr id="11267" name="Espace réservé du contenu 2"/>
          <p:cNvSpPr>
            <a:spLocks noGrp="1"/>
          </p:cNvSpPr>
          <p:nvPr>
            <p:ph idx="1"/>
          </p:nvPr>
        </p:nvSpPr>
        <p:spPr/>
        <p:txBody>
          <a:bodyPr/>
          <a:lstStyle/>
          <a:p>
            <a:pPr marL="342900" indent="-342900">
              <a:buFont typeface="Arial" pitchFamily="34" charset="0"/>
              <a:buAutoNum type="arabicPeriod"/>
              <a:defRPr/>
            </a:pPr>
            <a:r>
              <a:rPr lang="en-US" altLang="de-DE" dirty="0">
                <a:ea typeface="Verdana" panose="020B0604030504040204" pitchFamily="34" charset="0"/>
                <a:cs typeface="Verdana" panose="020B0604030504040204" pitchFamily="34" charset="0"/>
              </a:rPr>
              <a:t>Overview of the Charter</a:t>
            </a:r>
          </a:p>
          <a:p>
            <a:pPr lvl="1">
              <a:spcAft>
                <a:spcPts val="600"/>
              </a:spcAft>
              <a:defRPr/>
            </a:pPr>
            <a:r>
              <a:rPr lang="en-US" altLang="de-DE" noProof="0" dirty="0">
                <a:ea typeface="Verdana" panose="020B0604030504040204" pitchFamily="34" charset="0"/>
                <a:cs typeface="Verdana" panose="020B0604030504040204" pitchFamily="34" charset="0"/>
              </a:rPr>
              <a:t>Purpose &amp; Members</a:t>
            </a:r>
          </a:p>
          <a:p>
            <a:pPr lvl="1">
              <a:spcAft>
                <a:spcPts val="600"/>
              </a:spcAft>
              <a:defRPr/>
            </a:pPr>
            <a:r>
              <a:rPr lang="en-US" altLang="de-DE" noProof="0" dirty="0">
                <a:ea typeface="Verdana" panose="020B0604030504040204" pitchFamily="34" charset="0"/>
                <a:cs typeface="Verdana" panose="020B0604030504040204" pitchFamily="34" charset="0"/>
              </a:rPr>
              <a:t>Disaster types supported &amp; limitations</a:t>
            </a:r>
          </a:p>
          <a:p>
            <a:pPr marL="342900" indent="-342900">
              <a:buFont typeface="Arial" pitchFamily="34" charset="0"/>
              <a:buAutoNum type="arabicPeriod"/>
              <a:defRPr/>
            </a:pPr>
            <a:r>
              <a:rPr lang="en-US" altLang="de-DE" dirty="0">
                <a:ea typeface="Verdana" panose="020B0604030504040204" pitchFamily="34" charset="0"/>
                <a:cs typeface="Verdana" panose="020B0604030504040204" pitchFamily="34" charset="0"/>
              </a:rPr>
              <a:t>How the Charter works</a:t>
            </a:r>
          </a:p>
          <a:p>
            <a:pPr lvl="1">
              <a:spcAft>
                <a:spcPts val="600"/>
              </a:spcAft>
              <a:defRPr/>
            </a:pPr>
            <a:r>
              <a:rPr lang="en-US" altLang="de-DE" noProof="0" dirty="0">
                <a:ea typeface="Verdana" panose="020B0604030504040204" pitchFamily="34" charset="0"/>
                <a:cs typeface="Verdana" panose="020B0604030504040204" pitchFamily="34" charset="0"/>
              </a:rPr>
              <a:t>Key interfaces &amp; processes</a:t>
            </a:r>
          </a:p>
          <a:p>
            <a:pPr marL="342900" indent="-342900">
              <a:buFont typeface="Arial" pitchFamily="34" charset="0"/>
              <a:buAutoNum type="arabicPeriod"/>
              <a:defRPr/>
            </a:pPr>
            <a:r>
              <a:rPr lang="en-US" dirty="0">
                <a:ea typeface="Verdana" panose="020B0604030504040204" pitchFamily="34" charset="0"/>
                <a:cs typeface="Verdana" panose="020B0604030504040204" pitchFamily="34" charset="0"/>
              </a:rPr>
              <a:t>How to activate the Charter </a:t>
            </a:r>
          </a:p>
          <a:p>
            <a:pPr marL="684212" lvl="1" indent="-342900">
              <a:defRPr/>
            </a:pPr>
            <a:r>
              <a:rPr lang="en-US" noProof="0" dirty="0">
                <a:ea typeface="Verdana" panose="020B0604030504040204" pitchFamily="34" charset="0"/>
                <a:cs typeface="Verdana" panose="020B0604030504040204" pitchFamily="34" charset="0"/>
              </a:rPr>
              <a:t>Submitting a User Request Form</a:t>
            </a:r>
          </a:p>
          <a:p>
            <a:pPr marL="684212" lvl="1" indent="-342900">
              <a:defRPr/>
            </a:pPr>
            <a:endParaRPr lang="en-US" dirty="0">
              <a:ea typeface="Verdana" panose="020B0604030504040204" pitchFamily="34" charset="0"/>
              <a:cs typeface="Verdana" panose="020B0604030504040204" pitchFamily="34" charset="0"/>
            </a:endParaRPr>
          </a:p>
          <a:p>
            <a:pPr marL="0" lvl="1" indent="0">
              <a:buNone/>
              <a:defRPr/>
            </a:pPr>
            <a:r>
              <a:rPr lang="en-US" sz="2700" dirty="0">
                <a:solidFill>
                  <a:srgbClr val="C00000"/>
                </a:solidFill>
                <a:ea typeface="Verdana" panose="020B0604030504040204" pitchFamily="34" charset="0"/>
                <a:cs typeface="Verdana" panose="020B0604030504040204" pitchFamily="34" charset="0"/>
              </a:rPr>
              <a:t>This presentation will be sent to all of you after the training</a:t>
            </a:r>
          </a:p>
          <a:p>
            <a:pPr marL="350837" lvl="1" indent="0">
              <a:buNone/>
              <a:defRPr/>
            </a:pPr>
            <a:endParaRPr lang="en-US" altLang="de-DE" noProof="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795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lgn="ctr">
              <a:defRPr/>
            </a:pPr>
            <a:r>
              <a:rPr lang="en-US" sz="4000" dirty="0">
                <a:solidFill>
                  <a:schemeClr val="bg1"/>
                </a:solidFill>
              </a:rPr>
              <a:t>Post-event and keeping in-touch</a:t>
            </a:r>
            <a:br>
              <a:rPr lang="en-US" sz="3200" dirty="0">
                <a:solidFill>
                  <a:schemeClr val="bg1"/>
                </a:solidFill>
              </a:rPr>
            </a:br>
            <a:endParaRPr lang="en-US" sz="3200" dirty="0">
              <a:solidFill>
                <a:schemeClr val="bg1"/>
              </a:solidFill>
            </a:endParaRPr>
          </a:p>
        </p:txBody>
      </p:sp>
      <p:pic>
        <p:nvPicPr>
          <p:cNvPr id="3" name="Picture 2"/>
          <p:cNvPicPr>
            <a:picLocks noChangeAspect="1"/>
          </p:cNvPicPr>
          <p:nvPr/>
        </p:nvPicPr>
        <p:blipFill>
          <a:blip r:embed="rId3"/>
          <a:stretch>
            <a:fillRect/>
          </a:stretch>
        </p:blipFill>
        <p:spPr>
          <a:xfrm>
            <a:off x="3000536" y="1534886"/>
            <a:ext cx="6606797" cy="5257800"/>
          </a:xfrm>
          <a:prstGeom prst="rect">
            <a:avLst/>
          </a:prstGeom>
        </p:spPr>
      </p:pic>
    </p:spTree>
    <p:extLst>
      <p:ext uri="{BB962C8B-B14F-4D97-AF65-F5344CB8AC3E}">
        <p14:creationId xmlns:p14="http://schemas.microsoft.com/office/powerpoint/2010/main" val="96302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lgn="ctr">
              <a:defRPr/>
            </a:pPr>
            <a:r>
              <a:rPr lang="en-US" sz="4000" dirty="0">
                <a:solidFill>
                  <a:schemeClr val="bg1"/>
                </a:solidFill>
              </a:rPr>
              <a:t>Post-event and keeping in-touch</a:t>
            </a:r>
            <a:br>
              <a:rPr lang="en-US" sz="3200" dirty="0">
                <a:solidFill>
                  <a:schemeClr val="bg1"/>
                </a:solidFill>
              </a:rPr>
            </a:br>
            <a:endParaRPr lang="en-US" sz="3200" dirty="0">
              <a:solidFill>
                <a:schemeClr val="bg1"/>
              </a:solidFill>
            </a:endParaRPr>
          </a:p>
        </p:txBody>
      </p:sp>
      <p:pic>
        <p:nvPicPr>
          <p:cNvPr id="2" name="Picture 1"/>
          <p:cNvPicPr>
            <a:picLocks noChangeAspect="1"/>
          </p:cNvPicPr>
          <p:nvPr/>
        </p:nvPicPr>
        <p:blipFill>
          <a:blip r:embed="rId3"/>
          <a:stretch>
            <a:fillRect/>
          </a:stretch>
        </p:blipFill>
        <p:spPr>
          <a:xfrm>
            <a:off x="1841500" y="2194815"/>
            <a:ext cx="8508404" cy="3437395"/>
          </a:xfrm>
          <a:prstGeom prst="rect">
            <a:avLst/>
          </a:prstGeom>
        </p:spPr>
      </p:pic>
    </p:spTree>
    <p:extLst>
      <p:ext uri="{BB962C8B-B14F-4D97-AF65-F5344CB8AC3E}">
        <p14:creationId xmlns:p14="http://schemas.microsoft.com/office/powerpoint/2010/main" val="264870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lgn="ctr">
              <a:defRPr/>
            </a:pPr>
            <a:r>
              <a:rPr lang="en-US" sz="4000" dirty="0">
                <a:solidFill>
                  <a:schemeClr val="bg1"/>
                </a:solidFill>
              </a:rPr>
              <a:t>Post-event and keeping in-touch</a:t>
            </a:r>
            <a:br>
              <a:rPr lang="en-US" sz="3200" dirty="0">
                <a:solidFill>
                  <a:schemeClr val="bg1"/>
                </a:solidFill>
              </a:rPr>
            </a:br>
            <a:endParaRPr lang="en-US" sz="3200" dirty="0">
              <a:solidFill>
                <a:schemeClr val="bg1"/>
              </a:solidFill>
            </a:endParaRPr>
          </a:p>
        </p:txBody>
      </p:sp>
      <p:pic>
        <p:nvPicPr>
          <p:cNvPr id="3" name="Picture 2"/>
          <p:cNvPicPr>
            <a:picLocks noChangeAspect="1"/>
          </p:cNvPicPr>
          <p:nvPr/>
        </p:nvPicPr>
        <p:blipFill>
          <a:blip r:embed="rId3"/>
          <a:stretch>
            <a:fillRect/>
          </a:stretch>
        </p:blipFill>
        <p:spPr>
          <a:xfrm>
            <a:off x="1524000" y="1680884"/>
            <a:ext cx="9375884" cy="4364317"/>
          </a:xfrm>
          <a:prstGeom prst="rect">
            <a:avLst/>
          </a:prstGeom>
        </p:spPr>
      </p:pic>
    </p:spTree>
    <p:extLst>
      <p:ext uri="{BB962C8B-B14F-4D97-AF65-F5344CB8AC3E}">
        <p14:creationId xmlns:p14="http://schemas.microsoft.com/office/powerpoint/2010/main" val="412477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6387" name="Segnaposto contenuto 2"/>
          <p:cNvSpPr>
            <a:spLocks noGrp="1"/>
          </p:cNvSpPr>
          <p:nvPr>
            <p:ph idx="1"/>
          </p:nvPr>
        </p:nvSpPr>
        <p:spPr/>
        <p:txBody>
          <a:bodyPr>
            <a:normAutofit/>
          </a:bodyPr>
          <a:lstStyle/>
          <a:p>
            <a:pPr marL="342900" lvl="1" indent="-342900">
              <a:buNone/>
              <a:defRPr/>
            </a:pPr>
            <a:endParaRPr lang="en-US" sz="3600" noProof="0" dirty="0">
              <a:solidFill>
                <a:srgbClr val="005172"/>
              </a:solidFill>
            </a:endParaRPr>
          </a:p>
          <a:p>
            <a:pPr marL="342900" lvl="1" indent="-342900">
              <a:buNone/>
              <a:defRPr/>
            </a:pPr>
            <a:endParaRPr lang="en-US" sz="3600" noProof="0" dirty="0">
              <a:solidFill>
                <a:srgbClr val="005172"/>
              </a:solidFill>
            </a:endParaRPr>
          </a:p>
          <a:p>
            <a:pPr marL="342900" lvl="1" indent="-342900">
              <a:buNone/>
              <a:defRPr/>
            </a:pPr>
            <a:endParaRPr lang="en-US" sz="3600" dirty="0">
              <a:solidFill>
                <a:srgbClr val="005172"/>
              </a:solidFill>
            </a:endParaRPr>
          </a:p>
          <a:p>
            <a:pPr marL="0" lvl="1" indent="0" algn="ctr">
              <a:buNone/>
              <a:defRPr/>
            </a:pPr>
            <a:r>
              <a:rPr lang="en-US" sz="3600" b="1" dirty="0">
                <a:solidFill>
                  <a:srgbClr val="005172"/>
                </a:solidFill>
              </a:rPr>
              <a:t>How to activate the Charter</a:t>
            </a:r>
          </a:p>
          <a:p>
            <a:pPr marL="342900" lvl="1" indent="-342900">
              <a:buNone/>
              <a:defRPr/>
            </a:pPr>
            <a:r>
              <a:rPr lang="en-US" sz="3600" dirty="0">
                <a:solidFill>
                  <a:srgbClr val="005172"/>
                </a:solidFill>
              </a:rPr>
              <a:t> </a:t>
            </a:r>
          </a:p>
          <a:p>
            <a:pPr marL="342900" lvl="1" indent="-342900">
              <a:buNone/>
              <a:defRPr/>
            </a:pPr>
            <a:endParaRPr lang="en-US" sz="3600" dirty="0">
              <a:solidFill>
                <a:srgbClr val="005172"/>
              </a:solidFill>
            </a:endParaRPr>
          </a:p>
          <a:p>
            <a:pPr marL="742950" lvl="2" indent="-342900">
              <a:buNone/>
              <a:defRPr/>
            </a:pPr>
            <a:endParaRPr lang="en-US" sz="3600" noProof="0" dirty="0">
              <a:solidFill>
                <a:srgbClr val="005172"/>
              </a:solidFill>
            </a:endParaRPr>
          </a:p>
          <a:p>
            <a:pPr>
              <a:defRPr/>
            </a:pPr>
            <a:endParaRPr lang="en-US" sz="3600" noProof="0" dirty="0">
              <a:solidFill>
                <a:srgbClr val="005172"/>
              </a:solidFill>
            </a:endParaRPr>
          </a:p>
        </p:txBody>
      </p:sp>
    </p:spTree>
    <p:extLst>
      <p:ext uri="{BB962C8B-B14F-4D97-AF65-F5344CB8AC3E}">
        <p14:creationId xmlns:p14="http://schemas.microsoft.com/office/powerpoint/2010/main" val="130929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defRPr/>
            </a:pPr>
            <a:r>
              <a:rPr lang="en-US" sz="4000" dirty="0">
                <a:solidFill>
                  <a:schemeClr val="bg1"/>
                </a:solidFill>
              </a:rPr>
              <a:t>Submitting an activation request</a:t>
            </a:r>
            <a:endParaRPr lang="en-US" sz="3600" dirty="0">
              <a:solidFill>
                <a:schemeClr val="bg1"/>
              </a:solidFill>
            </a:endParaRPr>
          </a:p>
        </p:txBody>
      </p:sp>
      <p:sp>
        <p:nvSpPr>
          <p:cNvPr id="9219" name="Segnaposto contenuto 3"/>
          <p:cNvSpPr>
            <a:spLocks noGrp="1"/>
          </p:cNvSpPr>
          <p:nvPr>
            <p:ph idx="1"/>
          </p:nvPr>
        </p:nvSpPr>
        <p:spPr/>
        <p:txBody>
          <a:bodyPr/>
          <a:lstStyle/>
          <a:p>
            <a:pPr marL="0" lvl="1" indent="0">
              <a:buNone/>
              <a:defRPr/>
            </a:pPr>
            <a:r>
              <a:rPr lang="en-US" dirty="0"/>
              <a:t>Always use the </a:t>
            </a:r>
            <a:r>
              <a:rPr lang="en-US" b="1" dirty="0"/>
              <a:t>User Request Form (URF) </a:t>
            </a:r>
            <a:r>
              <a:rPr lang="en-US" dirty="0"/>
              <a:t>provided by the </a:t>
            </a:r>
            <a:br>
              <a:rPr lang="en-US" dirty="0"/>
            </a:br>
            <a:r>
              <a:rPr lang="en-US" dirty="0"/>
              <a:t>Charter and include a much information as possible.</a:t>
            </a:r>
          </a:p>
          <a:p>
            <a:pPr marL="0" lvl="1" indent="0">
              <a:buNone/>
              <a:defRPr/>
            </a:pPr>
            <a:endParaRPr lang="en-US" dirty="0"/>
          </a:p>
          <a:p>
            <a:pPr marL="0" lvl="1" indent="0">
              <a:buNone/>
              <a:defRPr/>
            </a:pPr>
            <a:r>
              <a:rPr lang="en-US" dirty="0"/>
              <a:t>The activation should be submitted online via the </a:t>
            </a:r>
            <a:br>
              <a:rPr lang="en-US" dirty="0"/>
            </a:br>
            <a:r>
              <a:rPr lang="en-US" b="1" dirty="0"/>
              <a:t>COS-2</a:t>
            </a:r>
            <a:r>
              <a:rPr lang="en-US" dirty="0"/>
              <a:t> system (easier, tools for the area definition, </a:t>
            </a:r>
            <a:br>
              <a:rPr lang="en-US" dirty="0"/>
            </a:br>
            <a:r>
              <a:rPr lang="en-US" dirty="0"/>
              <a:t>avoidance of copy errors). If it is not possible via email.</a:t>
            </a:r>
          </a:p>
          <a:p>
            <a:pPr marL="0" lvl="1" indent="0">
              <a:buNone/>
              <a:defRPr/>
            </a:pPr>
            <a:endParaRPr lang="en-US" sz="2800" dirty="0"/>
          </a:p>
          <a:p>
            <a:pPr marL="0" lvl="1" indent="0">
              <a:buNone/>
              <a:defRPr/>
            </a:pPr>
            <a:r>
              <a:rPr lang="en-US" dirty="0"/>
              <a:t>Please remind to send the URF to </a:t>
            </a:r>
            <a:r>
              <a:rPr lang="en-US" dirty="0">
                <a:cs typeface="Arial" charset="0"/>
              </a:rPr>
              <a:t>the On-duty Operator </a:t>
            </a:r>
            <a:br>
              <a:rPr lang="en-US" dirty="0">
                <a:cs typeface="Arial" charset="0"/>
              </a:rPr>
            </a:br>
            <a:r>
              <a:rPr lang="en-US" dirty="0">
                <a:cs typeface="Arial" charset="0"/>
              </a:rPr>
              <a:t>(ESA/Italy) also via email.</a:t>
            </a:r>
            <a:endParaRPr lang="en-US" dirty="0"/>
          </a:p>
          <a:p>
            <a:pPr marL="0" lvl="1" indent="0">
              <a:buNone/>
              <a:defRPr/>
            </a:pPr>
            <a:endParaRPr lang="en-US" sz="2800" dirty="0"/>
          </a:p>
          <a:p>
            <a:pPr>
              <a:buFontTx/>
              <a:buNone/>
              <a:defRPr/>
            </a:pPr>
            <a:endParaRPr lang="en-US" dirty="0"/>
          </a:p>
        </p:txBody>
      </p:sp>
      <p:pic>
        <p:nvPicPr>
          <p:cNvPr id="2" name="Picture 1"/>
          <p:cNvPicPr>
            <a:picLocks noChangeAspect="1"/>
          </p:cNvPicPr>
          <p:nvPr/>
        </p:nvPicPr>
        <p:blipFill>
          <a:blip r:embed="rId3"/>
          <a:stretch>
            <a:fillRect/>
          </a:stretch>
        </p:blipFill>
        <p:spPr>
          <a:xfrm>
            <a:off x="8193859" y="1514963"/>
            <a:ext cx="3455290" cy="506143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495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defRPr/>
            </a:pPr>
            <a:r>
              <a:rPr lang="en-US" sz="4000" dirty="0">
                <a:solidFill>
                  <a:schemeClr val="bg1"/>
                </a:solidFill>
              </a:rPr>
              <a:t>Submitting an activation request </a:t>
            </a:r>
            <a:br>
              <a:rPr lang="en-US" sz="4000" dirty="0">
                <a:solidFill>
                  <a:schemeClr val="bg1"/>
                </a:solidFill>
              </a:rPr>
            </a:br>
            <a:r>
              <a:rPr lang="en-US" sz="4000" dirty="0">
                <a:solidFill>
                  <a:schemeClr val="bg1"/>
                </a:solidFill>
              </a:rPr>
              <a:t>via COS-2</a:t>
            </a:r>
          </a:p>
        </p:txBody>
      </p:sp>
      <p:pic>
        <p:nvPicPr>
          <p:cNvPr id="5" name="Picture 4"/>
          <p:cNvPicPr>
            <a:picLocks noChangeAspect="1"/>
          </p:cNvPicPr>
          <p:nvPr/>
        </p:nvPicPr>
        <p:blipFill>
          <a:blip r:embed="rId3"/>
          <a:stretch>
            <a:fillRect/>
          </a:stretch>
        </p:blipFill>
        <p:spPr>
          <a:xfrm>
            <a:off x="1609412" y="1500127"/>
            <a:ext cx="9144000" cy="5250303"/>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735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defRPr/>
            </a:pPr>
            <a:r>
              <a:rPr lang="en-US" sz="4000" dirty="0">
                <a:solidFill>
                  <a:schemeClr val="bg1"/>
                </a:solidFill>
              </a:rPr>
              <a:t>View call</a:t>
            </a:r>
            <a:endParaRPr lang="en-US" sz="3600" dirty="0">
              <a:solidFill>
                <a:schemeClr val="bg1"/>
              </a:solidFill>
            </a:endParaRPr>
          </a:p>
        </p:txBody>
      </p:sp>
      <p:sp>
        <p:nvSpPr>
          <p:cNvPr id="9219" name="Segnaposto contenuto 3"/>
          <p:cNvSpPr>
            <a:spLocks noGrp="1"/>
          </p:cNvSpPr>
          <p:nvPr>
            <p:ph idx="1"/>
          </p:nvPr>
        </p:nvSpPr>
        <p:spPr>
          <a:xfrm>
            <a:off x="90435" y="1514963"/>
            <a:ext cx="11960887" cy="4563452"/>
          </a:xfrm>
        </p:spPr>
        <p:txBody>
          <a:bodyPr>
            <a:normAutofit/>
          </a:bodyPr>
          <a:lstStyle/>
          <a:p>
            <a:pPr marL="342900" lvl="1" indent="-342900">
              <a:defRPr/>
            </a:pPr>
            <a:r>
              <a:rPr lang="en-US" dirty="0"/>
              <a:t>As a  Value Added Product is uploaded in COS-2 you can see and download it, selecting the call number you will receive from the ODO.</a:t>
            </a:r>
          </a:p>
          <a:p>
            <a:pPr marL="342900" lvl="1" indent="-342900">
              <a:defRPr/>
            </a:pPr>
            <a:r>
              <a:rPr lang="en-US" dirty="0"/>
              <a:t>You can see the preview </a:t>
            </a:r>
            <a:br>
              <a:rPr lang="en-US" dirty="0"/>
            </a:br>
            <a:r>
              <a:rPr lang="en-US" dirty="0"/>
              <a:t>images of the satellite data on</a:t>
            </a:r>
            <a:br>
              <a:rPr lang="en-US" dirty="0"/>
            </a:br>
            <a:r>
              <a:rPr lang="en-US" dirty="0"/>
              <a:t>the Charter Geobrowser Tool </a:t>
            </a:r>
            <a:br>
              <a:rPr lang="en-US" dirty="0"/>
            </a:br>
            <a:r>
              <a:rPr lang="en-US" dirty="0"/>
              <a:t>(CGT) by clicking here, or </a:t>
            </a:r>
            <a:br>
              <a:rPr lang="en-US" dirty="0"/>
            </a:br>
            <a:r>
              <a:rPr lang="en-US" dirty="0"/>
              <a:t>accessing from the Charter </a:t>
            </a:r>
            <a:br>
              <a:rPr lang="en-US" dirty="0"/>
            </a:br>
            <a:r>
              <a:rPr lang="en-US" dirty="0"/>
              <a:t>Web page. </a:t>
            </a:r>
          </a:p>
        </p:txBody>
      </p:sp>
      <p:pic>
        <p:nvPicPr>
          <p:cNvPr id="4" name="Picture 3"/>
          <p:cNvPicPr>
            <a:picLocks noChangeAspect="1"/>
          </p:cNvPicPr>
          <p:nvPr/>
        </p:nvPicPr>
        <p:blipFill>
          <a:blip r:embed="rId3"/>
          <a:stretch>
            <a:fillRect/>
          </a:stretch>
        </p:blipFill>
        <p:spPr>
          <a:xfrm>
            <a:off x="4267097" y="2216275"/>
            <a:ext cx="7784225" cy="3862140"/>
          </a:xfrm>
          <a:prstGeom prst="rect">
            <a:avLst/>
          </a:prstGeom>
        </p:spPr>
      </p:pic>
      <p:sp>
        <p:nvSpPr>
          <p:cNvPr id="5" name="Rounded Rectangle 4"/>
          <p:cNvSpPr/>
          <p:nvPr/>
        </p:nvSpPr>
        <p:spPr>
          <a:xfrm>
            <a:off x="4996472" y="3980277"/>
            <a:ext cx="514350" cy="2286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ounded Rectangle 6"/>
          <p:cNvSpPr/>
          <p:nvPr/>
        </p:nvSpPr>
        <p:spPr>
          <a:xfrm>
            <a:off x="9371622" y="2287661"/>
            <a:ext cx="1416050" cy="3464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88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defRPr/>
            </a:pPr>
            <a:r>
              <a:rPr lang="en-US" sz="4000" dirty="0">
                <a:solidFill>
                  <a:schemeClr val="bg1"/>
                </a:solidFill>
              </a:rPr>
              <a:t>View call</a:t>
            </a:r>
            <a:endParaRPr lang="en-US" sz="3600" dirty="0">
              <a:solidFill>
                <a:schemeClr val="bg1"/>
              </a:solidFill>
            </a:endParaRPr>
          </a:p>
        </p:txBody>
      </p:sp>
      <p:sp>
        <p:nvSpPr>
          <p:cNvPr id="9219" name="Segnaposto contenuto 3"/>
          <p:cNvSpPr>
            <a:spLocks noGrp="1"/>
          </p:cNvSpPr>
          <p:nvPr>
            <p:ph idx="1"/>
          </p:nvPr>
        </p:nvSpPr>
        <p:spPr>
          <a:xfrm>
            <a:off x="90436" y="3290834"/>
            <a:ext cx="11960887" cy="2577403"/>
          </a:xfrm>
        </p:spPr>
        <p:txBody>
          <a:bodyPr>
            <a:normAutofit/>
          </a:bodyPr>
          <a:lstStyle/>
          <a:p>
            <a:pPr marL="0" lvl="1" indent="0" algn="ctr">
              <a:buNone/>
              <a:defRPr/>
            </a:pPr>
            <a:r>
              <a:rPr lang="en-US" sz="3600" dirty="0"/>
              <a:t>Fill-in of the URF</a:t>
            </a:r>
          </a:p>
        </p:txBody>
      </p:sp>
    </p:spTree>
    <p:extLst>
      <p:ext uri="{BB962C8B-B14F-4D97-AF65-F5344CB8AC3E}">
        <p14:creationId xmlns:p14="http://schemas.microsoft.com/office/powerpoint/2010/main" val="20243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defRPr/>
            </a:pPr>
            <a:r>
              <a:rPr lang="en-US" sz="3600" dirty="0">
                <a:solidFill>
                  <a:schemeClr val="bg1"/>
                </a:solidFill>
              </a:rPr>
              <a:t>1) Provide date and time of the event</a:t>
            </a:r>
          </a:p>
        </p:txBody>
      </p:sp>
      <p:graphicFrame>
        <p:nvGraphicFramePr>
          <p:cNvPr id="3" name="Tabella 2"/>
          <p:cNvGraphicFramePr>
            <a:graphicFrameLocks noGrp="1"/>
          </p:cNvGraphicFramePr>
          <p:nvPr/>
        </p:nvGraphicFramePr>
        <p:xfrm>
          <a:off x="2024064" y="1714501"/>
          <a:ext cx="8358187" cy="1000125"/>
        </p:xfrm>
        <a:graphic>
          <a:graphicData uri="http://schemas.openxmlformats.org/drawingml/2006/table">
            <a:tbl>
              <a:tblPr/>
              <a:tblGrid>
                <a:gridCol w="2600325">
                  <a:extLst>
                    <a:ext uri="{9D8B030D-6E8A-4147-A177-3AD203B41FA5}">
                      <a16:colId xmlns:a16="http://schemas.microsoft.com/office/drawing/2014/main" val="20000"/>
                    </a:ext>
                  </a:extLst>
                </a:gridCol>
                <a:gridCol w="5757862">
                  <a:extLst>
                    <a:ext uri="{9D8B030D-6E8A-4147-A177-3AD203B41FA5}">
                      <a16:colId xmlns:a16="http://schemas.microsoft.com/office/drawing/2014/main" val="20001"/>
                    </a:ext>
                  </a:extLst>
                </a:gridCol>
              </a:tblGrid>
              <a:tr h="1000125">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000" b="1" i="0" u="none" strike="noStrike" cap="none" normalizeH="0" baseline="0" dirty="0">
                          <a:ln>
                            <a:noFill/>
                          </a:ln>
                          <a:solidFill>
                            <a:schemeClr val="tx1"/>
                          </a:solidFill>
                          <a:effectLst/>
                          <a:latin typeface="Verdana" pitchFamily="34" charset="0"/>
                          <a:ea typeface="Calibri" pitchFamily="34" charset="0"/>
                          <a:cs typeface="Times New Roman" pitchFamily="18" charset="0"/>
                        </a:rPr>
                        <a:t>Date and time of the Call</a:t>
                      </a:r>
                      <a:endParaRPr kumimoji="0" lang="it-IT"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Verdana" pitchFamily="34" charset="0"/>
                          <a:ea typeface="Calibri" pitchFamily="34" charset="0"/>
                          <a:cs typeface="Times New Roman" pitchFamily="18" charset="0"/>
                        </a:rPr>
                        <a:t>DATE________MONTH (Spell)___________ YEAR 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Verdana" pitchFamily="34" charset="0"/>
                          <a:ea typeface="Calibri" pitchFamily="34" charset="0"/>
                          <a:cs typeface="Times New Roman" pitchFamily="18" charset="0"/>
                        </a:rPr>
                        <a:t>LOCAL TIME _______      UTC TIME*_______</a:t>
                      </a:r>
                      <a:endParaRPr kumimoji="0" lang="it-IT" sz="11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CasellaDiTesto 3"/>
          <p:cNvSpPr txBox="1"/>
          <p:nvPr/>
        </p:nvSpPr>
        <p:spPr>
          <a:xfrm>
            <a:off x="5167313" y="1714501"/>
            <a:ext cx="571500" cy="307975"/>
          </a:xfrm>
          <a:prstGeom prst="rect">
            <a:avLst/>
          </a:prstGeom>
          <a:noFill/>
        </p:spPr>
        <p:txBody>
          <a:bodyPr>
            <a:spAutoFit/>
          </a:bodyPr>
          <a:lstStyle/>
          <a:p>
            <a:pPr>
              <a:defRPr/>
            </a:pPr>
            <a:r>
              <a:rPr lang="it-IT" sz="1400" b="1" dirty="0">
                <a:solidFill>
                  <a:srgbClr val="FF0000"/>
                </a:solidFill>
              </a:rPr>
              <a:t>20</a:t>
            </a:r>
          </a:p>
        </p:txBody>
      </p:sp>
      <p:sp>
        <p:nvSpPr>
          <p:cNvPr id="5" name="CasellaDiTesto 4"/>
          <p:cNvSpPr txBox="1"/>
          <p:nvPr/>
        </p:nvSpPr>
        <p:spPr>
          <a:xfrm>
            <a:off x="6810375" y="1714501"/>
            <a:ext cx="879472" cy="307777"/>
          </a:xfrm>
          <a:prstGeom prst="rect">
            <a:avLst/>
          </a:prstGeom>
          <a:noFill/>
        </p:spPr>
        <p:txBody>
          <a:bodyPr wrap="none">
            <a:spAutoFit/>
          </a:bodyPr>
          <a:lstStyle/>
          <a:p>
            <a:pPr>
              <a:defRPr/>
            </a:pPr>
            <a:r>
              <a:rPr lang="en-US" sz="1400" b="1" dirty="0">
                <a:solidFill>
                  <a:srgbClr val="FF0000"/>
                </a:solidFill>
                <a:ea typeface="Calibri"/>
                <a:cs typeface="Times New Roman"/>
              </a:rPr>
              <a:t>JANUARY</a:t>
            </a:r>
            <a:endParaRPr lang="it-IT" sz="1400" b="1" dirty="0">
              <a:solidFill>
                <a:srgbClr val="FF0000"/>
              </a:solidFill>
            </a:endParaRPr>
          </a:p>
        </p:txBody>
      </p:sp>
      <p:sp>
        <p:nvSpPr>
          <p:cNvPr id="6" name="CasellaDiTesto 5"/>
          <p:cNvSpPr txBox="1"/>
          <p:nvPr/>
        </p:nvSpPr>
        <p:spPr>
          <a:xfrm>
            <a:off x="8310564" y="1714501"/>
            <a:ext cx="714375" cy="307975"/>
          </a:xfrm>
          <a:prstGeom prst="rect">
            <a:avLst/>
          </a:prstGeom>
          <a:noFill/>
        </p:spPr>
        <p:txBody>
          <a:bodyPr>
            <a:spAutoFit/>
          </a:bodyPr>
          <a:lstStyle/>
          <a:p>
            <a:pPr>
              <a:defRPr/>
            </a:pPr>
            <a:r>
              <a:rPr lang="it-IT" sz="1400" b="1" dirty="0">
                <a:solidFill>
                  <a:srgbClr val="FF0000"/>
                </a:solidFill>
                <a:ea typeface="Calibri"/>
                <a:cs typeface="Times New Roman"/>
              </a:rPr>
              <a:t>2015</a:t>
            </a:r>
          </a:p>
        </p:txBody>
      </p:sp>
      <p:sp>
        <p:nvSpPr>
          <p:cNvPr id="7" name="CasellaDiTesto 6"/>
          <p:cNvSpPr txBox="1"/>
          <p:nvPr/>
        </p:nvSpPr>
        <p:spPr>
          <a:xfrm>
            <a:off x="5572127" y="2214562"/>
            <a:ext cx="600075" cy="307975"/>
          </a:xfrm>
          <a:prstGeom prst="rect">
            <a:avLst/>
          </a:prstGeom>
          <a:noFill/>
        </p:spPr>
        <p:txBody>
          <a:bodyPr wrap="none">
            <a:spAutoFit/>
          </a:bodyPr>
          <a:lstStyle/>
          <a:p>
            <a:pPr>
              <a:defRPr/>
            </a:pPr>
            <a:r>
              <a:rPr lang="it-IT" sz="1400" b="1" dirty="0">
                <a:solidFill>
                  <a:srgbClr val="FF0000"/>
                </a:solidFill>
                <a:ea typeface="Calibri"/>
                <a:cs typeface="Times New Roman"/>
              </a:rPr>
              <a:t>09:30</a:t>
            </a:r>
          </a:p>
        </p:txBody>
      </p:sp>
      <p:sp>
        <p:nvSpPr>
          <p:cNvPr id="8" name="CasellaDiTesto 7"/>
          <p:cNvSpPr txBox="1"/>
          <p:nvPr/>
        </p:nvSpPr>
        <p:spPr>
          <a:xfrm>
            <a:off x="7239000" y="2210288"/>
            <a:ext cx="657552" cy="338554"/>
          </a:xfrm>
          <a:prstGeom prst="rect">
            <a:avLst/>
          </a:prstGeom>
          <a:noFill/>
        </p:spPr>
        <p:txBody>
          <a:bodyPr wrap="none">
            <a:spAutoFit/>
          </a:bodyPr>
          <a:lstStyle/>
          <a:p>
            <a:pPr>
              <a:defRPr/>
            </a:pPr>
            <a:r>
              <a:rPr lang="it-IT" sz="1600" b="1" dirty="0">
                <a:solidFill>
                  <a:srgbClr val="FF0000"/>
                </a:solidFill>
                <a:ea typeface="Calibri"/>
                <a:cs typeface="Times New Roman"/>
              </a:rPr>
              <a:t>13:30</a:t>
            </a:r>
          </a:p>
        </p:txBody>
      </p:sp>
      <p:sp>
        <p:nvSpPr>
          <p:cNvPr id="9" name="CasellaDiTesto 8"/>
          <p:cNvSpPr txBox="1"/>
          <p:nvPr/>
        </p:nvSpPr>
        <p:spPr>
          <a:xfrm>
            <a:off x="3095626" y="3071813"/>
            <a:ext cx="4653005" cy="369332"/>
          </a:xfrm>
          <a:prstGeom prst="rect">
            <a:avLst/>
          </a:prstGeom>
          <a:noFill/>
        </p:spPr>
        <p:txBody>
          <a:bodyPr wrap="none">
            <a:spAutoFit/>
          </a:bodyPr>
          <a:lstStyle/>
          <a:p>
            <a:pPr>
              <a:defRPr/>
            </a:pPr>
            <a:r>
              <a:rPr lang="it-IT" dirty="0"/>
              <a:t>* </a:t>
            </a:r>
            <a:r>
              <a:rPr lang="en-US" dirty="0"/>
              <a:t>UTC/GMT Time = </a:t>
            </a:r>
            <a:r>
              <a:rPr lang="en-US" i="1" dirty="0"/>
              <a:t>Coordinated Universal Time</a:t>
            </a:r>
            <a:r>
              <a:rPr lang="en-US" dirty="0"/>
              <a:t> </a:t>
            </a:r>
          </a:p>
        </p:txBody>
      </p:sp>
      <p:sp>
        <p:nvSpPr>
          <p:cNvPr id="10" name="Rectangle 9"/>
          <p:cNvSpPr/>
          <p:nvPr/>
        </p:nvSpPr>
        <p:spPr>
          <a:xfrm>
            <a:off x="2354425" y="4010905"/>
            <a:ext cx="7324530" cy="954107"/>
          </a:xfrm>
          <a:prstGeom prst="rect">
            <a:avLst/>
          </a:prstGeom>
        </p:spPr>
        <p:txBody>
          <a:bodyPr wrap="square">
            <a:spAutoFit/>
          </a:bodyPr>
          <a:lstStyle/>
          <a:p>
            <a:pPr lvl="1">
              <a:defRPr/>
            </a:pPr>
            <a:r>
              <a:rPr lang="en-US" sz="2800" dirty="0"/>
              <a:t>Provide date, hour of the event  (local time &amp; importantly UTC) </a:t>
            </a:r>
          </a:p>
        </p:txBody>
      </p:sp>
    </p:spTree>
    <p:extLst>
      <p:ext uri="{BB962C8B-B14F-4D97-AF65-F5344CB8AC3E}">
        <p14:creationId xmlns:p14="http://schemas.microsoft.com/office/powerpoint/2010/main" val="36293745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en-US" sz="3600" dirty="0">
                <a:solidFill>
                  <a:schemeClr val="bg1"/>
                </a:solidFill>
              </a:rPr>
              <a:t>2) Provide  information on requestor (AU) organizations</a:t>
            </a:r>
          </a:p>
        </p:txBody>
      </p:sp>
      <p:graphicFrame>
        <p:nvGraphicFramePr>
          <p:cNvPr id="10" name="Tabella 9"/>
          <p:cNvGraphicFramePr>
            <a:graphicFrameLocks noGrp="1"/>
          </p:cNvGraphicFramePr>
          <p:nvPr/>
        </p:nvGraphicFramePr>
        <p:xfrm>
          <a:off x="1828800" y="2514601"/>
          <a:ext cx="8286750" cy="2090835"/>
        </p:xfrm>
        <a:graphic>
          <a:graphicData uri="http://schemas.openxmlformats.org/drawingml/2006/table">
            <a:tbl>
              <a:tblPr/>
              <a:tblGrid>
                <a:gridCol w="8286750">
                  <a:extLst>
                    <a:ext uri="{9D8B030D-6E8A-4147-A177-3AD203B41FA5}">
                      <a16:colId xmlns:a16="http://schemas.microsoft.com/office/drawing/2014/main" val="20000"/>
                    </a:ext>
                  </a:extLst>
                </a:gridCol>
              </a:tblGrid>
              <a:tr h="1024035">
                <a:tc>
                  <a:txBody>
                    <a:bodyPr/>
                    <a:lstStyle/>
                    <a:p>
                      <a:pPr marL="0" lvl="0" indent="0">
                        <a:spcAft>
                          <a:spcPts val="0"/>
                        </a:spcAft>
                        <a:buFont typeface="+mj-lt"/>
                        <a:buNone/>
                      </a:pPr>
                      <a:r>
                        <a:rPr lang="en-US" sz="1400" b="1" dirty="0">
                          <a:latin typeface="+mn-lt"/>
                          <a:ea typeface="Calibri"/>
                          <a:cs typeface="Times New Roman"/>
                        </a:rPr>
                        <a:t>2.a. Name and contact information of the caller (</a:t>
                      </a:r>
                      <a:r>
                        <a:rPr lang="en-US" sz="1400" b="1" dirty="0" err="1">
                          <a:latin typeface="+mn-lt"/>
                          <a:ea typeface="Calibri"/>
                          <a:cs typeface="Times New Roman"/>
                        </a:rPr>
                        <a:t>organisation</a:t>
                      </a:r>
                      <a:r>
                        <a:rPr lang="en-US" sz="1400" b="1" dirty="0">
                          <a:latin typeface="+mn-lt"/>
                          <a:ea typeface="Calibri"/>
                          <a:cs typeface="Times New Roman"/>
                        </a:rPr>
                        <a:t> submitting the request</a:t>
                      </a:r>
                      <a:r>
                        <a:rPr lang="en-US" sz="1400" kern="1200" dirty="0">
                          <a:solidFill>
                            <a:schemeClr val="tx1"/>
                          </a:solidFill>
                          <a:latin typeface="Verdana" pitchFamily="34" charset="0"/>
                          <a:ea typeface="+mn-ea"/>
                          <a:cs typeface="+mn-cs"/>
                        </a:rPr>
                        <a:t>):</a:t>
                      </a:r>
                      <a:r>
                        <a:rPr lang="en-US" sz="1400" kern="1200" dirty="0">
                          <a:solidFill>
                            <a:srgbClr val="FF0000"/>
                          </a:solidFill>
                          <a:latin typeface="Verdana" pitchFamily="34" charset="0"/>
                          <a:ea typeface="+mn-ea"/>
                          <a:cs typeface="+mn-cs"/>
                        </a:rPr>
                        <a:t>   Name of </a:t>
                      </a:r>
                      <a:r>
                        <a:rPr lang="en-US" sz="1400" dirty="0">
                          <a:solidFill>
                            <a:srgbClr val="FF0000"/>
                          </a:solidFill>
                          <a:latin typeface="Verdana" pitchFamily="34" charset="0"/>
                        </a:rPr>
                        <a:t>AU   </a:t>
                      </a:r>
                      <a:r>
                        <a:rPr lang="en-US" sz="1400" dirty="0" err="1">
                          <a:solidFill>
                            <a:srgbClr val="FF0000"/>
                          </a:solidFill>
                          <a:latin typeface="Verdana" pitchFamily="34" charset="0"/>
                        </a:rPr>
                        <a:t>organisation</a:t>
                      </a:r>
                      <a:r>
                        <a:rPr lang="en-US" sz="1400" baseline="0" dirty="0">
                          <a:solidFill>
                            <a:srgbClr val="FF0000"/>
                          </a:solidFill>
                          <a:latin typeface="Verdana" pitchFamily="34" charset="0"/>
                        </a:rPr>
                        <a:t> </a:t>
                      </a:r>
                      <a:r>
                        <a:rPr lang="en-US" sz="1400" dirty="0">
                          <a:solidFill>
                            <a:srgbClr val="FF0000"/>
                          </a:solidFill>
                          <a:latin typeface="Verdana" pitchFamily="34" charset="0"/>
                        </a:rPr>
                        <a:t>of </a:t>
                      </a:r>
                      <a:r>
                        <a:rPr lang="en-US" sz="1400" b="1" dirty="0">
                          <a:solidFill>
                            <a:srgbClr val="FF0000"/>
                          </a:solidFill>
                          <a:latin typeface="Verdana" pitchFamily="34" charset="0"/>
                        </a:rPr>
                        <a:t>country XXX</a:t>
                      </a:r>
                      <a:r>
                        <a:rPr lang="en-US" sz="1400" dirty="0">
                          <a:solidFill>
                            <a:srgbClr val="FF0000"/>
                          </a:solidFill>
                          <a:latin typeface="Verdana" pitchFamily="34" charset="0"/>
                        </a:rPr>
                        <a:t>  </a:t>
                      </a:r>
                      <a:r>
                        <a:rPr lang="en-US" sz="1400" baseline="0" dirty="0">
                          <a:solidFill>
                            <a:srgbClr val="FF0000"/>
                          </a:solidFill>
                          <a:latin typeface="Verdana" pitchFamily="34" charset="0"/>
                        </a:rPr>
                        <a:t>+ name of a reference person (to be contacted)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dirty="0">
                          <a:latin typeface="+mn-lt"/>
                          <a:ea typeface="Calibri"/>
                          <a:cs typeface="ArialMT"/>
                        </a:rPr>
                        <a:t>         Name of the organisation : </a:t>
                      </a:r>
                      <a:r>
                        <a:rPr lang="fr-FR" sz="1400" dirty="0">
                          <a:solidFill>
                            <a:srgbClr val="FF0000"/>
                          </a:solidFill>
                          <a:latin typeface="+mn-lt"/>
                          <a:ea typeface="Calibri"/>
                          <a:cs typeface="ArialMT"/>
                        </a:rPr>
                        <a:t>……………</a:t>
                      </a:r>
                    </a:p>
                    <a:p>
                      <a:pPr marL="0" lvl="0" indent="0">
                        <a:spcAft>
                          <a:spcPts val="0"/>
                        </a:spcAft>
                        <a:buFont typeface="+mj-lt"/>
                        <a:buNone/>
                      </a:pP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Contact: </a:t>
                      </a: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Phone/mobile phone:</a:t>
                      </a:r>
                      <a:r>
                        <a:rPr lang="fr-FR" sz="1400" baseline="0" dirty="0">
                          <a:solidFill>
                            <a:schemeClr val="tx1"/>
                          </a:solidFill>
                          <a:latin typeface="+mn-lt"/>
                          <a:ea typeface="Calibri"/>
                          <a:cs typeface="ArialMT"/>
                        </a:rPr>
                        <a:t> </a:t>
                      </a:r>
                      <a:r>
                        <a:rPr lang="fr-FR" sz="1400" dirty="0">
                          <a:solidFill>
                            <a:srgbClr val="FF0000"/>
                          </a:solidFill>
                          <a:latin typeface="+mn-lt"/>
                          <a:ea typeface="Calibri"/>
                          <a:cs typeface="ArialMT"/>
                        </a:rPr>
                        <a:t>……………</a:t>
                      </a:r>
                      <a:endParaRPr lang="it-IT" sz="1400" dirty="0">
                        <a:solidFill>
                          <a:srgbClr val="FF0000"/>
                        </a:solidFill>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dirty="0">
                          <a:solidFill>
                            <a:schemeClr val="tx1"/>
                          </a:solidFill>
                          <a:latin typeface="+mn-lt"/>
                          <a:ea typeface="Calibri"/>
                          <a:cs typeface="ArialMT"/>
                        </a:rPr>
                        <a:t>         Fax : </a:t>
                      </a: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E-mail: </a:t>
                      </a:r>
                      <a:r>
                        <a:rPr lang="fr-FR" sz="1400" dirty="0">
                          <a:solidFill>
                            <a:srgbClr val="FF0000"/>
                          </a:solidFill>
                          <a:latin typeface="+mn-lt"/>
                          <a:ea typeface="Calibri"/>
                          <a:cs typeface="ArialMT"/>
                        </a:rPr>
                        <a:t>……………</a:t>
                      </a:r>
                      <a:endParaRPr lang="it-IT" sz="1400" dirty="0">
                        <a:solidFill>
                          <a:srgbClr val="FF0000"/>
                        </a:solidFill>
                        <a:latin typeface="+mn-lt"/>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0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it-IT" sz="1400" dirty="0">
                        <a:solidFill>
                          <a:srgbClr val="FF0000"/>
                        </a:solidFill>
                        <a:latin typeface="+mn-lt"/>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2713653" y="5205224"/>
            <a:ext cx="7114592" cy="954107"/>
          </a:xfrm>
          <a:prstGeom prst="rect">
            <a:avLst/>
          </a:prstGeom>
        </p:spPr>
        <p:txBody>
          <a:bodyPr wrap="square">
            <a:spAutoFit/>
          </a:bodyPr>
          <a:lstStyle/>
          <a:p>
            <a:pPr lvl="1">
              <a:defRPr/>
            </a:pPr>
            <a:r>
              <a:rPr lang="en-US" sz="2800" dirty="0"/>
              <a:t>Give organization name, address and reference person and contact details</a:t>
            </a:r>
          </a:p>
        </p:txBody>
      </p:sp>
    </p:spTree>
    <p:extLst>
      <p:ext uri="{BB962C8B-B14F-4D97-AF65-F5344CB8AC3E}">
        <p14:creationId xmlns:p14="http://schemas.microsoft.com/office/powerpoint/2010/main" val="4132968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pPr marL="342900" lvl="1" indent="-342900">
              <a:buNone/>
              <a:defRPr/>
            </a:pPr>
            <a:endParaRPr lang="en-US" sz="3600" dirty="0"/>
          </a:p>
          <a:p>
            <a:pPr marL="342900" lvl="1" indent="-342900">
              <a:buNone/>
              <a:defRPr/>
            </a:pPr>
            <a:endParaRPr lang="en-US" sz="3600" dirty="0"/>
          </a:p>
          <a:p>
            <a:pPr marL="342900" lvl="1" indent="-342900">
              <a:buNone/>
              <a:defRPr/>
            </a:pPr>
            <a:endParaRPr lang="en-US" sz="3600" dirty="0"/>
          </a:p>
          <a:p>
            <a:pPr marL="0" lvl="1" indent="0" algn="ctr">
              <a:buNone/>
              <a:defRPr/>
            </a:pPr>
            <a:r>
              <a:rPr lang="en-US" sz="4000" b="1" dirty="0">
                <a:solidFill>
                  <a:srgbClr val="005172"/>
                </a:solidFill>
              </a:rPr>
              <a:t>Overview of the Charter</a:t>
            </a:r>
          </a:p>
          <a:p>
            <a:pPr marL="342900" lvl="1" indent="-342900">
              <a:buNone/>
              <a:defRPr/>
            </a:pPr>
            <a:endParaRPr lang="en-US" sz="4000" dirty="0"/>
          </a:p>
          <a:p>
            <a:pPr marL="342900" lvl="1" indent="-342900">
              <a:buNone/>
              <a:defRPr/>
            </a:pPr>
            <a:r>
              <a:rPr lang="en-US" sz="4000" dirty="0"/>
              <a:t> </a:t>
            </a:r>
          </a:p>
          <a:p>
            <a:pPr marL="342900" lvl="1" indent="-342900">
              <a:buNone/>
              <a:defRPr/>
            </a:pPr>
            <a:endParaRPr lang="en-US" sz="4000" dirty="0"/>
          </a:p>
          <a:p>
            <a:pPr marL="742950" lvl="2" indent="-342900">
              <a:buNone/>
              <a:defRPr/>
            </a:pPr>
            <a:endParaRPr lang="en-US" sz="3200" dirty="0"/>
          </a:p>
          <a:p>
            <a:pPr>
              <a:defRPr/>
            </a:pPr>
            <a:endParaRPr lang="en-US" sz="4000" dirty="0"/>
          </a:p>
        </p:txBody>
      </p:sp>
    </p:spTree>
    <p:extLst>
      <p:ext uri="{BB962C8B-B14F-4D97-AF65-F5344CB8AC3E}">
        <p14:creationId xmlns:p14="http://schemas.microsoft.com/office/powerpoint/2010/main" val="1025406082"/>
      </p:ext>
    </p:extLst>
  </p:cSld>
  <p:clrMapOvr>
    <a:masterClrMapping/>
  </p:clrMapOvr>
  <p:transition advTm="4000"/>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nvGraphicFramePr>
        <p:xfrm>
          <a:off x="1828800" y="2514601"/>
          <a:ext cx="8286750" cy="1857375"/>
        </p:xfrm>
        <a:graphic>
          <a:graphicData uri="http://schemas.openxmlformats.org/drawingml/2006/table">
            <a:tbl>
              <a:tblPr/>
              <a:tblGrid>
                <a:gridCol w="8286750">
                  <a:extLst>
                    <a:ext uri="{9D8B030D-6E8A-4147-A177-3AD203B41FA5}">
                      <a16:colId xmlns:a16="http://schemas.microsoft.com/office/drawing/2014/main" val="20000"/>
                    </a:ext>
                  </a:extLst>
                </a:gridCol>
              </a:tblGrid>
              <a:tr h="1857375">
                <a:tc>
                  <a:txBody>
                    <a:bodyPr/>
                    <a:lstStyle/>
                    <a:p>
                      <a:pPr marL="0" lvl="0" indent="0">
                        <a:spcAft>
                          <a:spcPts val="0"/>
                        </a:spcAft>
                        <a:buFont typeface="+mj-lt"/>
                        <a:buNone/>
                      </a:pPr>
                      <a:r>
                        <a:rPr lang="en-US" sz="1400" b="1" dirty="0">
                          <a:latin typeface="+mn-lt"/>
                          <a:ea typeface="Calibri"/>
                          <a:cs typeface="Times New Roman"/>
                        </a:rPr>
                        <a:t>2.b.</a:t>
                      </a:r>
                      <a:r>
                        <a:rPr lang="en-US" sz="1400" b="1" baseline="0" dirty="0">
                          <a:latin typeface="+mn-lt"/>
                          <a:ea typeface="Calibri"/>
                          <a:cs typeface="Times New Roman"/>
                        </a:rPr>
                        <a:t> </a:t>
                      </a:r>
                      <a:r>
                        <a:rPr lang="en-US" sz="1400" b="1" dirty="0">
                          <a:latin typeface="+mn-lt"/>
                          <a:ea typeface="Calibri"/>
                          <a:cs typeface="Times New Roman"/>
                        </a:rPr>
                        <a:t>Request submitted on behalf of (IF</a:t>
                      </a:r>
                      <a:r>
                        <a:rPr lang="en-US" sz="1400" b="1" baseline="0" dirty="0">
                          <a:latin typeface="+mn-lt"/>
                          <a:ea typeface="Calibri"/>
                          <a:cs typeface="Times New Roman"/>
                        </a:rPr>
                        <a:t> APPLICABLE</a:t>
                      </a:r>
                      <a:r>
                        <a:rPr lang="en-US" sz="1400" kern="1200" dirty="0">
                          <a:solidFill>
                            <a:schemeClr val="tx1"/>
                          </a:solidFill>
                          <a:latin typeface="Verdana" pitchFamily="34" charset="0"/>
                          <a:ea typeface="+mn-ea"/>
                          <a:cs typeface="+mn-cs"/>
                        </a:rPr>
                        <a:t>):</a:t>
                      </a:r>
                      <a:r>
                        <a:rPr lang="en-US" sz="1400" kern="1200" dirty="0">
                          <a:solidFill>
                            <a:srgbClr val="FF0000"/>
                          </a:solidFill>
                          <a:latin typeface="Verdana" pitchFamily="34" charset="0"/>
                          <a:ea typeface="+mn-ea"/>
                          <a:cs typeface="+mn-cs"/>
                        </a:rPr>
                        <a:t> Name of </a:t>
                      </a:r>
                      <a:r>
                        <a:rPr lang="en-US" sz="1400" dirty="0">
                          <a:solidFill>
                            <a:srgbClr val="FF0000"/>
                          </a:solidFill>
                          <a:latin typeface="Verdana" pitchFamily="34" charset="0"/>
                        </a:rPr>
                        <a:t>the </a:t>
                      </a:r>
                      <a:r>
                        <a:rPr lang="en-US" sz="1400" dirty="0" err="1">
                          <a:solidFill>
                            <a:srgbClr val="FF0000"/>
                          </a:solidFill>
                          <a:latin typeface="Verdana" pitchFamily="34" charset="0"/>
                        </a:rPr>
                        <a:t>organisation</a:t>
                      </a:r>
                      <a:r>
                        <a:rPr lang="en-US" sz="1400" baseline="0" dirty="0">
                          <a:solidFill>
                            <a:srgbClr val="FF0000"/>
                          </a:solidFill>
                          <a:latin typeface="Verdana" pitchFamily="34" charset="0"/>
                        </a:rPr>
                        <a:t> </a:t>
                      </a:r>
                      <a:r>
                        <a:rPr lang="en-US" sz="1400" dirty="0">
                          <a:solidFill>
                            <a:srgbClr val="FF0000"/>
                          </a:solidFill>
                          <a:latin typeface="Verdana" pitchFamily="34" charset="0"/>
                        </a:rPr>
                        <a:t>of </a:t>
                      </a:r>
                      <a:r>
                        <a:rPr lang="en-US" sz="1400" b="1" dirty="0">
                          <a:solidFill>
                            <a:srgbClr val="FF0000"/>
                          </a:solidFill>
                          <a:latin typeface="Verdana" pitchFamily="34" charset="0"/>
                        </a:rPr>
                        <a:t>country XXX</a:t>
                      </a:r>
                      <a:r>
                        <a:rPr lang="en-US" sz="1400" dirty="0">
                          <a:solidFill>
                            <a:srgbClr val="FF0000"/>
                          </a:solidFill>
                          <a:latin typeface="Verdana" pitchFamily="34" charset="0"/>
                        </a:rPr>
                        <a:t>  </a:t>
                      </a:r>
                      <a:r>
                        <a:rPr lang="en-US" sz="1400" baseline="0" dirty="0">
                          <a:solidFill>
                            <a:srgbClr val="FF0000"/>
                          </a:solidFill>
                          <a:latin typeface="Verdana" pitchFamily="34" charset="0"/>
                        </a:rPr>
                        <a:t>+ name of a reference person (to be contacted)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dirty="0">
                          <a:latin typeface="+mn-lt"/>
                          <a:ea typeface="Calibri"/>
                          <a:cs typeface="ArialMT"/>
                        </a:rPr>
                        <a:t>         Name of the organisation : </a:t>
                      </a:r>
                      <a:r>
                        <a:rPr lang="fr-FR" sz="1400" dirty="0">
                          <a:solidFill>
                            <a:srgbClr val="FF0000"/>
                          </a:solidFill>
                          <a:latin typeface="+mn-lt"/>
                          <a:ea typeface="Calibri"/>
                          <a:cs typeface="ArialMT"/>
                        </a:rPr>
                        <a:t>……………</a:t>
                      </a:r>
                    </a:p>
                    <a:p>
                      <a:pPr marL="0" lvl="0" indent="0">
                        <a:spcAft>
                          <a:spcPts val="0"/>
                        </a:spcAft>
                        <a:buFont typeface="+mj-lt"/>
                        <a:buNone/>
                      </a:pP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Contact: </a:t>
                      </a: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Phone/mobile phone:</a:t>
                      </a:r>
                      <a:r>
                        <a:rPr lang="fr-FR" sz="1400" baseline="0" dirty="0">
                          <a:solidFill>
                            <a:schemeClr val="tx1"/>
                          </a:solidFill>
                          <a:latin typeface="+mn-lt"/>
                          <a:ea typeface="Calibri"/>
                          <a:cs typeface="ArialMT"/>
                        </a:rPr>
                        <a:t> </a:t>
                      </a:r>
                      <a:r>
                        <a:rPr lang="fr-FR" sz="1400" dirty="0">
                          <a:solidFill>
                            <a:srgbClr val="FF0000"/>
                          </a:solidFill>
                          <a:latin typeface="+mn-lt"/>
                          <a:ea typeface="Calibri"/>
                          <a:cs typeface="ArialMT"/>
                        </a:rPr>
                        <a:t>……………</a:t>
                      </a:r>
                      <a:endParaRPr lang="it-IT" sz="1400" dirty="0">
                        <a:solidFill>
                          <a:srgbClr val="FF0000"/>
                        </a:solidFill>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400" dirty="0">
                          <a:solidFill>
                            <a:schemeClr val="tx1"/>
                          </a:solidFill>
                          <a:latin typeface="+mn-lt"/>
                          <a:ea typeface="Calibri"/>
                          <a:cs typeface="ArialMT"/>
                        </a:rPr>
                        <a:t>         Fax : </a:t>
                      </a:r>
                      <a:r>
                        <a:rPr lang="fr-FR" sz="1400" dirty="0">
                          <a:solidFill>
                            <a:srgbClr val="FF0000"/>
                          </a:solidFill>
                          <a:latin typeface="+mn-lt"/>
                          <a:ea typeface="Calibri"/>
                          <a:cs typeface="ArialMT"/>
                        </a:rPr>
                        <a:t>……………                                                      </a:t>
                      </a:r>
                      <a:r>
                        <a:rPr lang="fr-FR" sz="1400" dirty="0">
                          <a:solidFill>
                            <a:schemeClr val="tx1"/>
                          </a:solidFill>
                          <a:latin typeface="+mn-lt"/>
                          <a:ea typeface="Calibri"/>
                          <a:cs typeface="ArialMT"/>
                        </a:rPr>
                        <a:t>E-mail: </a:t>
                      </a:r>
                      <a:r>
                        <a:rPr lang="fr-FR" sz="1400" dirty="0">
                          <a:solidFill>
                            <a:srgbClr val="FF0000"/>
                          </a:solidFill>
                          <a:latin typeface="+mn-lt"/>
                          <a:ea typeface="Calibri"/>
                          <a:cs typeface="ArialMT"/>
                        </a:rPr>
                        <a:t>……………</a:t>
                      </a:r>
                      <a:endParaRPr lang="it-IT" sz="1400" dirty="0">
                        <a:solidFill>
                          <a:srgbClr val="FF0000"/>
                        </a:solidFill>
                        <a:latin typeface="+mn-lt"/>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itolo 1"/>
          <p:cNvSpPr txBox="1">
            <a:spLocks/>
          </p:cNvSpPr>
          <p:nvPr/>
        </p:nvSpPr>
        <p:spPr bwMode="auto">
          <a:xfrm>
            <a:off x="2866053" y="174625"/>
            <a:ext cx="7543800" cy="914400"/>
          </a:xfrm>
          <a:prstGeom prst="rect">
            <a:avLst/>
          </a:prstGeom>
          <a:noFill/>
          <a:ln w="9525">
            <a:noFill/>
            <a:miter lim="800000"/>
            <a:headEnd/>
            <a:tailEnd/>
          </a:ln>
        </p:spPr>
        <p:txBody>
          <a:bodyPr vert="horz" wrap="square" lIns="91440" tIns="27432" rIns="91440" bIns="27432" numCol="1" anchor="ctr" anchorCtr="0" compatLnSpc="1">
            <a:prstTxWarp prst="textNoShape">
              <a:avLst/>
            </a:prstTxWarp>
            <a:normAutofit fontScale="82500" lnSpcReduction="20000"/>
          </a:bodyPr>
          <a:lstStyle>
            <a:lvl1pPr algn="l" rtl="0" eaLnBrk="0" fontAlgn="base" hangingPunct="0">
              <a:spcBef>
                <a:spcPct val="0"/>
              </a:spcBef>
              <a:spcAft>
                <a:spcPct val="0"/>
              </a:spcAft>
              <a:defRPr sz="3600" kern="1200" spc="-150">
                <a:solidFill>
                  <a:srgbClr val="221C40"/>
                </a:solidFill>
                <a:effectLst>
                  <a:outerShdw blurRad="38100" dist="38100" dir="2700000" algn="tl">
                    <a:srgbClr val="000000">
                      <a:alpha val="43137"/>
                    </a:srgbClr>
                  </a:outerShdw>
                </a:effectLst>
                <a:latin typeface="Lucida Console" pitchFamily="49" charset="0"/>
                <a:ea typeface="Tahoma" pitchFamily="34" charset="0"/>
                <a:cs typeface="Tahoma" pitchFamily="34" charset="0"/>
              </a:defRPr>
            </a:lvl1pPr>
            <a:lvl2pPr algn="l" rtl="0" eaLnBrk="0" fontAlgn="base" hangingPunct="0">
              <a:spcBef>
                <a:spcPct val="0"/>
              </a:spcBef>
              <a:spcAft>
                <a:spcPct val="0"/>
              </a:spcAft>
              <a:defRPr sz="3600">
                <a:solidFill>
                  <a:srgbClr val="221C40"/>
                </a:solidFill>
                <a:latin typeface="Lucida Console" pitchFamily="49" charset="0"/>
                <a:cs typeface="Tahoma" pitchFamily="34" charset="0"/>
              </a:defRPr>
            </a:lvl2pPr>
            <a:lvl3pPr algn="l" rtl="0" eaLnBrk="0" fontAlgn="base" hangingPunct="0">
              <a:spcBef>
                <a:spcPct val="0"/>
              </a:spcBef>
              <a:spcAft>
                <a:spcPct val="0"/>
              </a:spcAft>
              <a:defRPr sz="3600">
                <a:solidFill>
                  <a:srgbClr val="221C40"/>
                </a:solidFill>
                <a:latin typeface="Lucida Console" pitchFamily="49" charset="0"/>
                <a:cs typeface="Tahoma" pitchFamily="34" charset="0"/>
              </a:defRPr>
            </a:lvl3pPr>
            <a:lvl4pPr algn="l" rtl="0" eaLnBrk="0" fontAlgn="base" hangingPunct="0">
              <a:spcBef>
                <a:spcPct val="0"/>
              </a:spcBef>
              <a:spcAft>
                <a:spcPct val="0"/>
              </a:spcAft>
              <a:defRPr sz="3600">
                <a:solidFill>
                  <a:srgbClr val="221C40"/>
                </a:solidFill>
                <a:latin typeface="Lucida Console" pitchFamily="49" charset="0"/>
                <a:cs typeface="Tahoma" pitchFamily="34" charset="0"/>
              </a:defRPr>
            </a:lvl4pPr>
            <a:lvl5pPr algn="l" rtl="0" eaLnBrk="0" fontAlgn="base" hangingPunct="0">
              <a:spcBef>
                <a:spcPct val="0"/>
              </a:spcBef>
              <a:spcAft>
                <a:spcPct val="0"/>
              </a:spcAft>
              <a:defRPr sz="3600">
                <a:solidFill>
                  <a:srgbClr val="221C40"/>
                </a:solidFill>
                <a:latin typeface="Lucida Console" pitchFamily="49" charset="0"/>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dirty="0">
                <a:solidFill>
                  <a:schemeClr val="bg1"/>
                </a:solidFill>
                <a:latin typeface="+mj-lt"/>
              </a:rPr>
              <a:t>3</a:t>
            </a:r>
            <a:r>
              <a:rPr lang="en-US" sz="4400" dirty="0">
                <a:solidFill>
                  <a:schemeClr val="bg1"/>
                </a:solidFill>
                <a:latin typeface="+mj-lt"/>
              </a:rPr>
              <a:t>)</a:t>
            </a:r>
            <a:r>
              <a:rPr lang="en-US" sz="3300" dirty="0">
                <a:solidFill>
                  <a:schemeClr val="bg1"/>
                </a:solidFill>
                <a:latin typeface="+mj-lt"/>
              </a:rPr>
              <a:t> Provide  information if the AU submits the request on behalf of another organization (If applicable)</a:t>
            </a:r>
          </a:p>
        </p:txBody>
      </p:sp>
      <p:sp>
        <p:nvSpPr>
          <p:cNvPr id="4" name="Rectangle 3"/>
          <p:cNvSpPr/>
          <p:nvPr/>
        </p:nvSpPr>
        <p:spPr>
          <a:xfrm>
            <a:off x="2508380" y="4843444"/>
            <a:ext cx="7114592" cy="954107"/>
          </a:xfrm>
          <a:prstGeom prst="rect">
            <a:avLst/>
          </a:prstGeom>
        </p:spPr>
        <p:txBody>
          <a:bodyPr wrap="square">
            <a:spAutoFit/>
          </a:bodyPr>
          <a:lstStyle/>
          <a:p>
            <a:pPr lvl="1">
              <a:defRPr/>
            </a:pPr>
            <a:r>
              <a:rPr lang="en-US" sz="2800" dirty="0"/>
              <a:t>If submitting on behalf on another user give their contact details</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4395808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solidFill>
                  <a:schemeClr val="bg1"/>
                </a:solidFill>
              </a:rPr>
              <a:t>4) Indicate Type of disasters</a:t>
            </a:r>
          </a:p>
        </p:txBody>
      </p:sp>
      <p:sp>
        <p:nvSpPr>
          <p:cNvPr id="22537" name="CasellaDiTesto 8"/>
          <p:cNvSpPr txBox="1">
            <a:spLocks noChangeArrowheads="1"/>
          </p:cNvSpPr>
          <p:nvPr/>
        </p:nvSpPr>
        <p:spPr bwMode="auto">
          <a:xfrm>
            <a:off x="2752530" y="1886339"/>
            <a:ext cx="56388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Aft>
                <a:spcPts val="600"/>
              </a:spcAft>
              <a:buSzPct val="110000"/>
              <a:buFont typeface="Arial" pitchFamily="34" charset="0"/>
              <a:buChar char="•"/>
              <a:tabLst>
                <a:tab pos="233363" algn="l"/>
              </a:tabLst>
              <a:defRPr sz="2400">
                <a:solidFill>
                  <a:srgbClr val="221C40"/>
                </a:solidFill>
                <a:latin typeface="Verdana" pitchFamily="34" charset="0"/>
                <a:ea typeface="Verdana" pitchFamily="34" charset="0"/>
                <a:cs typeface="Verdana" pitchFamily="34" charset="0"/>
              </a:defRPr>
            </a:lvl1pPr>
            <a:lvl2pPr marL="742950" indent="-285750">
              <a:lnSpc>
                <a:spcPct val="120000"/>
              </a:lnSpc>
              <a:spcAft>
                <a:spcPts val="600"/>
              </a:spcAft>
              <a:buSzPct val="100000"/>
              <a:buFont typeface="Arial" pitchFamily="34" charset="0"/>
              <a:buChar char="–"/>
              <a:defRPr sz="2000">
                <a:solidFill>
                  <a:srgbClr val="221C40"/>
                </a:solidFill>
                <a:latin typeface="Verdana" pitchFamily="34" charset="0"/>
                <a:ea typeface="Verdana" pitchFamily="34" charset="0"/>
                <a:cs typeface="Verdana" pitchFamily="34" charset="0"/>
              </a:defRPr>
            </a:lvl2pPr>
            <a:lvl3pPr marL="1143000" indent="-228600">
              <a:lnSpc>
                <a:spcPct val="120000"/>
              </a:lnSpc>
              <a:spcAft>
                <a:spcPts val="600"/>
              </a:spcAft>
              <a:buFont typeface="Arial" pitchFamily="34" charset="0"/>
              <a:buChar char="•"/>
              <a:defRPr sz="1600">
                <a:solidFill>
                  <a:srgbClr val="221C40"/>
                </a:solidFill>
                <a:latin typeface="Verdana" pitchFamily="34" charset="0"/>
                <a:ea typeface="Verdana" pitchFamily="34" charset="0"/>
                <a:cs typeface="Verdana" pitchFamily="34" charset="0"/>
              </a:defRPr>
            </a:lvl3pPr>
            <a:lvl4pPr marL="1600200" indent="-228600">
              <a:lnSpc>
                <a:spcPct val="120000"/>
              </a:lnSpc>
              <a:spcAft>
                <a:spcPts val="600"/>
              </a:spcAft>
              <a:buFont typeface="Arial" pitchFamily="34" charset="0"/>
              <a:buChar char="–"/>
              <a:defRPr sz="1400">
                <a:solidFill>
                  <a:srgbClr val="221C40"/>
                </a:solidFill>
                <a:latin typeface="Verdana" pitchFamily="34" charset="0"/>
                <a:ea typeface="Verdana" pitchFamily="34" charset="0"/>
                <a:cs typeface="Verdana" pitchFamily="34" charset="0"/>
              </a:defRPr>
            </a:lvl4pPr>
            <a:lvl5pPr marL="2057400" indent="-228600">
              <a:lnSpc>
                <a:spcPct val="120000"/>
              </a:lnSpc>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5pPr>
            <a:lvl6pPr marL="25146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6pPr>
            <a:lvl7pPr marL="29718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7pPr>
            <a:lvl8pPr marL="34290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8pPr>
            <a:lvl9pPr marL="38862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9pPr>
          </a:lstStyle>
          <a:p>
            <a:pPr eaLnBrk="1" hangingPunct="1">
              <a:lnSpc>
                <a:spcPct val="100000"/>
              </a:lnSpc>
              <a:spcAft>
                <a:spcPct val="0"/>
              </a:spcAft>
              <a:buSzTx/>
              <a:buFontTx/>
              <a:buNone/>
            </a:pPr>
            <a:r>
              <a:rPr lang="it-IT" altLang="de-DE" sz="1800" dirty="0">
                <a:solidFill>
                  <a:schemeClr val="tx1"/>
                </a:solidFill>
                <a:latin typeface="Arial" pitchFamily="34" charset="0"/>
                <a:cs typeface="Arial" pitchFamily="34" charset="0"/>
              </a:rPr>
              <a:t>Example: major flooding event</a:t>
            </a:r>
          </a:p>
        </p:txBody>
      </p:sp>
      <p:sp>
        <p:nvSpPr>
          <p:cNvPr id="3" name="Rectangle 2"/>
          <p:cNvSpPr/>
          <p:nvPr/>
        </p:nvSpPr>
        <p:spPr>
          <a:xfrm>
            <a:off x="2005968" y="4395016"/>
            <a:ext cx="8252977" cy="2246769"/>
          </a:xfrm>
          <a:prstGeom prst="rect">
            <a:avLst/>
          </a:prstGeom>
        </p:spPr>
        <p:txBody>
          <a:bodyPr wrap="square">
            <a:spAutoFit/>
          </a:bodyPr>
          <a:lstStyle/>
          <a:p>
            <a:pPr lvl="1">
              <a:defRPr/>
            </a:pPr>
            <a:r>
              <a:rPr lang="en-US" sz="2800" dirty="0"/>
              <a:t>Select disaster type: flood, fire, earthquake, …</a:t>
            </a:r>
          </a:p>
          <a:p>
            <a:pPr marL="914400" lvl="1" indent="-457200">
              <a:buFont typeface="Arial" panose="020B0604020202020204" pitchFamily="34" charset="0"/>
              <a:buChar char="•"/>
              <a:defRPr/>
            </a:pPr>
            <a:r>
              <a:rPr lang="en-US" sz="2800" dirty="0"/>
              <a:t>One form should be submitted for each separate disaster event</a:t>
            </a:r>
          </a:p>
          <a:p>
            <a:pPr marL="914400" lvl="1" indent="-457200">
              <a:buFont typeface="Arial" panose="020B0604020202020204" pitchFamily="34" charset="0"/>
              <a:buChar char="•"/>
              <a:defRPr/>
            </a:pPr>
            <a:r>
              <a:rPr lang="en-US" sz="2800" dirty="0"/>
              <a:t>If you have both ‘flooding’ and ‘landslides’ in the same event, include both on the form</a:t>
            </a:r>
          </a:p>
        </p:txBody>
      </p:sp>
      <p:pic>
        <p:nvPicPr>
          <p:cNvPr id="6" name="Picture 5"/>
          <p:cNvPicPr>
            <a:picLocks noChangeAspect="1"/>
          </p:cNvPicPr>
          <p:nvPr/>
        </p:nvPicPr>
        <p:blipFill>
          <a:blip r:embed="rId3"/>
          <a:stretch>
            <a:fillRect/>
          </a:stretch>
        </p:blipFill>
        <p:spPr>
          <a:xfrm>
            <a:off x="2219810" y="2624238"/>
            <a:ext cx="7752381" cy="1609524"/>
          </a:xfrm>
          <a:prstGeom prst="rect">
            <a:avLst/>
          </a:prstGeom>
        </p:spPr>
      </p:pic>
    </p:spTree>
    <p:extLst>
      <p:ext uri="{BB962C8B-B14F-4D97-AF65-F5344CB8AC3E}">
        <p14:creationId xmlns:p14="http://schemas.microsoft.com/office/powerpoint/2010/main" val="406344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en-US" sz="4000" dirty="0">
                <a:solidFill>
                  <a:schemeClr val="bg1"/>
                </a:solidFill>
              </a:rPr>
              <a:t>4) Provide Geographical Information in COS-2</a:t>
            </a:r>
          </a:p>
        </p:txBody>
      </p:sp>
      <p:sp>
        <p:nvSpPr>
          <p:cNvPr id="15" name="Rettangolo 14"/>
          <p:cNvSpPr/>
          <p:nvPr/>
        </p:nvSpPr>
        <p:spPr>
          <a:xfrm>
            <a:off x="0" y="5001888"/>
            <a:ext cx="7543801" cy="830997"/>
          </a:xfrm>
          <a:prstGeom prst="rect">
            <a:avLst/>
          </a:prstGeom>
        </p:spPr>
        <p:txBody>
          <a:bodyPr wrap="square">
            <a:spAutoFit/>
          </a:bodyPr>
          <a:lstStyle/>
          <a:p>
            <a:pPr eaLnBrk="1" hangingPunct="1">
              <a:lnSpc>
                <a:spcPct val="80000"/>
              </a:lnSpc>
              <a:defRPr/>
            </a:pPr>
            <a:r>
              <a:rPr lang="en-GB" sz="2000" dirty="0">
                <a:solidFill>
                  <a:srgbClr val="1D365E"/>
                </a:solidFill>
              </a:rPr>
              <a:t>Important: specify area affected as much precise as possible and not a too big one, to allow best-possible planning of satellite acquisitions!</a:t>
            </a:r>
          </a:p>
          <a:p>
            <a:pPr eaLnBrk="1" hangingPunct="1">
              <a:lnSpc>
                <a:spcPct val="80000"/>
              </a:lnSpc>
              <a:defRPr/>
            </a:pPr>
            <a:r>
              <a:rPr lang="en-GB" sz="2000" dirty="0">
                <a:solidFill>
                  <a:srgbClr val="1D365E"/>
                </a:solidFill>
              </a:rPr>
              <a:t>Please specify the priority among the areas</a:t>
            </a:r>
          </a:p>
        </p:txBody>
      </p:sp>
      <p:sp>
        <p:nvSpPr>
          <p:cNvPr id="16" name="CasellaDiTesto 15"/>
          <p:cNvSpPr txBox="1">
            <a:spLocks noChangeArrowheads="1"/>
          </p:cNvSpPr>
          <p:nvPr/>
        </p:nvSpPr>
        <p:spPr bwMode="auto">
          <a:xfrm>
            <a:off x="653081" y="5832885"/>
            <a:ext cx="7897483" cy="344710"/>
          </a:xfrm>
          <a:prstGeom prst="rect">
            <a:avLst/>
          </a:prstGeom>
          <a:noFill/>
          <a:ln w="9525">
            <a:noFill/>
            <a:miter lim="800000"/>
            <a:headEnd/>
            <a:tailEnd/>
          </a:ln>
        </p:spPr>
        <p:txBody>
          <a:bodyPr wrap="none">
            <a:spAutoFit/>
          </a:bodyPr>
          <a:lstStyle/>
          <a:p>
            <a:pPr>
              <a:lnSpc>
                <a:spcPct val="80000"/>
              </a:lnSpc>
              <a:defRPr/>
            </a:pPr>
            <a:r>
              <a:rPr lang="en-US" sz="2000" dirty="0">
                <a:solidFill>
                  <a:srgbClr val="1D365E"/>
                </a:solidFill>
              </a:rPr>
              <a:t>A map showing the area(s) or KML polygons can be added (see example ). </a:t>
            </a:r>
          </a:p>
        </p:txBody>
      </p:sp>
      <p:pic>
        <p:nvPicPr>
          <p:cNvPr id="4" name="Picture 3"/>
          <p:cNvPicPr>
            <a:picLocks noChangeAspect="1"/>
          </p:cNvPicPr>
          <p:nvPr/>
        </p:nvPicPr>
        <p:blipFill>
          <a:blip r:embed="rId3"/>
          <a:stretch>
            <a:fillRect/>
          </a:stretch>
        </p:blipFill>
        <p:spPr>
          <a:xfrm>
            <a:off x="1994598" y="1517291"/>
            <a:ext cx="7626974" cy="3471051"/>
          </a:xfrm>
          <a:prstGeom prst="rect">
            <a:avLst/>
          </a:prstGeom>
        </p:spPr>
      </p:pic>
      <p:pic>
        <p:nvPicPr>
          <p:cNvPr id="5" name="Picture 4"/>
          <p:cNvPicPr>
            <a:picLocks noChangeAspect="1"/>
          </p:cNvPicPr>
          <p:nvPr/>
        </p:nvPicPr>
        <p:blipFill>
          <a:blip r:embed="rId4"/>
          <a:stretch>
            <a:fillRect/>
          </a:stretch>
        </p:blipFill>
        <p:spPr>
          <a:xfrm>
            <a:off x="8491025" y="4083311"/>
            <a:ext cx="2816323" cy="2022562"/>
          </a:xfrm>
          <a:prstGeom prst="rect">
            <a:avLst/>
          </a:prstGeom>
        </p:spPr>
      </p:pic>
      <p:cxnSp>
        <p:nvCxnSpPr>
          <p:cNvPr id="7" name="Straight Arrow Connector 6"/>
          <p:cNvCxnSpPr/>
          <p:nvPr/>
        </p:nvCxnSpPr>
        <p:spPr>
          <a:xfrm flipH="1" flipV="1">
            <a:off x="4282440" y="2118360"/>
            <a:ext cx="1104900" cy="571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87341" y="2571393"/>
            <a:ext cx="3566489" cy="307777"/>
          </a:xfrm>
          <a:prstGeom prst="rect">
            <a:avLst/>
          </a:prstGeom>
          <a:no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GB" sz="1400" dirty="0"/>
              <a:t>You can enter specific comments for each area</a:t>
            </a:r>
          </a:p>
        </p:txBody>
      </p:sp>
    </p:spTree>
    <p:extLst>
      <p:ext uri="{BB962C8B-B14F-4D97-AF65-F5344CB8AC3E}">
        <p14:creationId xmlns:p14="http://schemas.microsoft.com/office/powerpoint/2010/main" val="288211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defRPr/>
            </a:pPr>
            <a:r>
              <a:rPr lang="en-US" sz="3200" dirty="0">
                <a:solidFill>
                  <a:schemeClr val="bg1"/>
                </a:solidFill>
              </a:rPr>
              <a:t>4b) Provide Geographical Information with COS-2</a:t>
            </a:r>
          </a:p>
        </p:txBody>
      </p:sp>
      <p:sp>
        <p:nvSpPr>
          <p:cNvPr id="4" name="TextBox 3"/>
          <p:cNvSpPr txBox="1"/>
          <p:nvPr/>
        </p:nvSpPr>
        <p:spPr>
          <a:xfrm>
            <a:off x="95459" y="1471525"/>
            <a:ext cx="11955864" cy="1015663"/>
          </a:xfrm>
          <a:prstGeom prst="rect">
            <a:avLst/>
          </a:prstGeom>
          <a:noFill/>
        </p:spPr>
        <p:txBody>
          <a:bodyPr wrap="square" rtlCol="0">
            <a:spAutoFit/>
          </a:bodyPr>
          <a:lstStyle/>
          <a:p>
            <a:r>
              <a:rPr lang="en-GB" sz="2000" dirty="0">
                <a:solidFill>
                  <a:srgbClr val="002060"/>
                </a:solidFill>
              </a:rPr>
              <a:t>COS-2 is providing a graphical interface for the area definition, supporting circles, polygons and rectangular area definition</a:t>
            </a:r>
          </a:p>
          <a:p>
            <a:r>
              <a:rPr lang="en-GB" sz="2000" dirty="0">
                <a:solidFill>
                  <a:srgbClr val="002060"/>
                </a:solidFill>
              </a:rPr>
              <a:t>Once Logged in, select CALLS -&gt; CREATE CALL and fill-in the fields as explained in the previous slides </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041" y="2671854"/>
            <a:ext cx="4990225" cy="258524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671" y="3363217"/>
            <a:ext cx="5209049" cy="31670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95459" y="5250590"/>
            <a:ext cx="4009293" cy="830997"/>
          </a:xfrm>
          <a:prstGeom prst="rect">
            <a:avLst/>
          </a:prstGeom>
          <a:noFill/>
        </p:spPr>
        <p:txBody>
          <a:bodyPr wrap="square" rtlCol="0">
            <a:spAutoFit/>
          </a:bodyPr>
          <a:lstStyle/>
          <a:p>
            <a:r>
              <a:rPr lang="en-GB" sz="1600" dirty="0">
                <a:solidFill>
                  <a:srgbClr val="002060"/>
                </a:solidFill>
              </a:rPr>
              <a:t>You can select the map background through the left buttons (G=Google, B=Bing, O=Open Street Map)</a:t>
            </a:r>
          </a:p>
        </p:txBody>
      </p:sp>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707" y="3533775"/>
            <a:ext cx="5005387" cy="30432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17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1" y="3697016"/>
            <a:ext cx="5005387" cy="30432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11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3000"/>
                                  </p:stCondLst>
                                  <p:childTnLst>
                                    <p:set>
                                      <p:cBhvr>
                                        <p:cTn id="11" dur="1" fill="hold">
                                          <p:stCondLst>
                                            <p:cond delay="0"/>
                                          </p:stCondLst>
                                        </p:cTn>
                                        <p:tgtEl>
                                          <p:spTgt spid="31748"/>
                                        </p:tgtEl>
                                        <p:attrNameLst>
                                          <p:attrName>style.visibility</p:attrName>
                                        </p:attrNameLst>
                                      </p:cBhvr>
                                      <p:to>
                                        <p:strVal val="visible"/>
                                      </p:to>
                                    </p:set>
                                  </p:childTnLst>
                                </p:cTn>
                              </p:par>
                            </p:childTnLst>
                          </p:cTn>
                        </p:par>
                        <p:par>
                          <p:cTn id="12" fill="hold">
                            <p:stCondLst>
                              <p:cond delay="3000"/>
                            </p:stCondLst>
                            <p:childTnLst>
                              <p:par>
                                <p:cTn id="13" presetID="1" presetClass="entr" presetSubtype="0" fill="hold" nodeType="afterEffect">
                                  <p:stCondLst>
                                    <p:cond delay="300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rPr>
              <a:t>4c) Provide Geographical Information with COS-2</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52464"/>
            <a:ext cx="2895600" cy="21669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0724" y="1419189"/>
            <a:ext cx="7154427" cy="646331"/>
          </a:xfrm>
          <a:prstGeom prst="rect">
            <a:avLst/>
          </a:prstGeom>
          <a:noFill/>
        </p:spPr>
        <p:txBody>
          <a:bodyPr wrap="square" rtlCol="0">
            <a:spAutoFit/>
          </a:bodyPr>
          <a:lstStyle/>
          <a:p>
            <a:r>
              <a:rPr lang="en-GB" dirty="0">
                <a:solidFill>
                  <a:srgbClr val="002060"/>
                </a:solidFill>
              </a:rPr>
              <a:t>Circle definition: select the area type (</a:t>
            </a:r>
            <a:r>
              <a:rPr lang="en-GB" dirty="0" err="1">
                <a:solidFill>
                  <a:srgbClr val="002060"/>
                </a:solidFill>
              </a:rPr>
              <a:t>Center</a:t>
            </a:r>
            <a:r>
              <a:rPr lang="en-GB" dirty="0">
                <a:solidFill>
                  <a:srgbClr val="002060"/>
                </a:solidFill>
              </a:rPr>
              <a:t> point), click on the map to define the </a:t>
            </a:r>
            <a:r>
              <a:rPr lang="en-GB" dirty="0" err="1">
                <a:solidFill>
                  <a:srgbClr val="002060"/>
                </a:solidFill>
              </a:rPr>
              <a:t>center</a:t>
            </a:r>
            <a:r>
              <a:rPr lang="en-GB" dirty="0">
                <a:solidFill>
                  <a:srgbClr val="002060"/>
                </a:solidFill>
              </a:rPr>
              <a:t> and then drag the mouse to define the radius.</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2886774"/>
            <a:ext cx="4212219" cy="251213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0725" y="2201371"/>
            <a:ext cx="6370751" cy="646331"/>
          </a:xfrm>
          <a:prstGeom prst="rect">
            <a:avLst/>
          </a:prstGeom>
          <a:noFill/>
        </p:spPr>
        <p:txBody>
          <a:bodyPr wrap="square" rtlCol="0">
            <a:spAutoFit/>
          </a:bodyPr>
          <a:lstStyle/>
          <a:p>
            <a:r>
              <a:rPr lang="en-GB" dirty="0">
                <a:solidFill>
                  <a:srgbClr val="002060"/>
                </a:solidFill>
              </a:rPr>
              <a:t>As you define an area, it will appear in the section below.</a:t>
            </a:r>
          </a:p>
          <a:p>
            <a:r>
              <a:rPr lang="en-GB" dirty="0">
                <a:solidFill>
                  <a:srgbClr val="002060"/>
                </a:solidFill>
              </a:rPr>
              <a:t>You can modify the shape name and priority.</a:t>
            </a:r>
          </a:p>
        </p:txBody>
      </p:sp>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61" y="3657600"/>
            <a:ext cx="3333750" cy="1828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50725" y="2819400"/>
            <a:ext cx="5741796" cy="1200329"/>
          </a:xfrm>
          <a:prstGeom prst="rect">
            <a:avLst/>
          </a:prstGeom>
          <a:noFill/>
        </p:spPr>
        <p:txBody>
          <a:bodyPr wrap="square" rtlCol="0">
            <a:spAutoFit/>
          </a:bodyPr>
          <a:lstStyle/>
          <a:p>
            <a:r>
              <a:rPr lang="en-GB" dirty="0">
                <a:solidFill>
                  <a:srgbClr val="002060"/>
                </a:solidFill>
              </a:rPr>
              <a:t>Polygon definition: select the area type (Polygon), click on the map to define a vertex. To close the polygon double click or click on the</a:t>
            </a:r>
            <a:br>
              <a:rPr lang="en-GB" dirty="0">
                <a:solidFill>
                  <a:srgbClr val="002060"/>
                </a:solidFill>
              </a:rPr>
            </a:br>
            <a:r>
              <a:rPr lang="en-GB" dirty="0">
                <a:solidFill>
                  <a:srgbClr val="002060"/>
                </a:solidFill>
              </a:rPr>
              <a:t>first vertex. </a:t>
            </a:r>
          </a:p>
        </p:txBody>
      </p:sp>
      <p:sp>
        <p:nvSpPr>
          <p:cNvPr id="9" name="TextBox 8"/>
          <p:cNvSpPr txBox="1"/>
          <p:nvPr/>
        </p:nvSpPr>
        <p:spPr>
          <a:xfrm>
            <a:off x="150724" y="5520979"/>
            <a:ext cx="5817996" cy="646331"/>
          </a:xfrm>
          <a:prstGeom prst="rect">
            <a:avLst/>
          </a:prstGeom>
          <a:noFill/>
        </p:spPr>
        <p:txBody>
          <a:bodyPr wrap="square" rtlCol="0">
            <a:spAutoFit/>
          </a:bodyPr>
          <a:lstStyle/>
          <a:p>
            <a:r>
              <a:rPr lang="en-GB" dirty="0">
                <a:solidFill>
                  <a:srgbClr val="002060"/>
                </a:solidFill>
              </a:rPr>
              <a:t>You can modify the area selecting “Edit”. You can move a vertex or add new ones clicking between 2 vertices </a:t>
            </a:r>
          </a:p>
        </p:txBody>
      </p:sp>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5520979"/>
            <a:ext cx="1838325" cy="1076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99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sz="3200" dirty="0">
                <a:solidFill>
                  <a:schemeClr val="bg1"/>
                </a:solidFill>
              </a:rPr>
              <a:t>5) Provide further information on the event</a:t>
            </a:r>
          </a:p>
        </p:txBody>
      </p:sp>
      <p:graphicFrame>
        <p:nvGraphicFramePr>
          <p:cNvPr id="4" name="Tabella 3"/>
          <p:cNvGraphicFramePr>
            <a:graphicFrameLocks noGrp="1"/>
          </p:cNvGraphicFramePr>
          <p:nvPr/>
        </p:nvGraphicFramePr>
        <p:xfrm>
          <a:off x="2166938" y="2071689"/>
          <a:ext cx="7929562" cy="1692275"/>
        </p:xfrm>
        <a:graphic>
          <a:graphicData uri="http://schemas.openxmlformats.org/drawingml/2006/table">
            <a:tbl>
              <a:tblPr/>
              <a:tblGrid>
                <a:gridCol w="7929562">
                  <a:extLst>
                    <a:ext uri="{9D8B030D-6E8A-4147-A177-3AD203B41FA5}">
                      <a16:colId xmlns:a16="http://schemas.microsoft.com/office/drawing/2014/main" val="20000"/>
                    </a:ext>
                  </a:extLst>
                </a:gridCol>
              </a:tblGrid>
              <a:tr h="1692275">
                <a:tc>
                  <a:txBody>
                    <a:bodyPr/>
                    <a:lstStyle/>
                    <a:p>
                      <a:pPr>
                        <a:spcAft>
                          <a:spcPts val="0"/>
                        </a:spcAft>
                      </a:pPr>
                      <a:r>
                        <a:rPr lang="en-US" sz="2000" b="1" noProof="0" dirty="0">
                          <a:solidFill>
                            <a:srgbClr val="1D365E"/>
                          </a:solidFill>
                          <a:latin typeface="+mn-lt"/>
                          <a:ea typeface="+mn-ea"/>
                          <a:cs typeface="+mn-cs"/>
                        </a:rPr>
                        <a:t>7. Additional information on the Disaster</a:t>
                      </a:r>
                      <a:r>
                        <a:rPr lang="en-US" sz="2000" noProof="0" dirty="0">
                          <a:latin typeface="+mn-lt"/>
                          <a:ea typeface="Calibri"/>
                          <a:cs typeface="ArialMT"/>
                        </a:rPr>
                        <a:t>: </a:t>
                      </a:r>
                      <a:endParaRPr lang="en-US" sz="2000" noProof="0" dirty="0">
                        <a:latin typeface="+mn-lt"/>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5609" name="CasellaDiTesto 4"/>
          <p:cNvSpPr txBox="1">
            <a:spLocks noChangeArrowheads="1"/>
          </p:cNvSpPr>
          <p:nvPr/>
        </p:nvSpPr>
        <p:spPr bwMode="auto">
          <a:xfrm>
            <a:off x="2238376" y="2286001"/>
            <a:ext cx="7643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Aft>
                <a:spcPts val="600"/>
              </a:spcAft>
              <a:buSzPct val="110000"/>
              <a:buFont typeface="Arial" pitchFamily="34" charset="0"/>
              <a:buChar char="•"/>
              <a:tabLst>
                <a:tab pos="233363" algn="l"/>
              </a:tabLst>
              <a:defRPr sz="2400">
                <a:solidFill>
                  <a:srgbClr val="221C40"/>
                </a:solidFill>
                <a:latin typeface="Verdana" pitchFamily="34" charset="0"/>
                <a:ea typeface="Verdana" pitchFamily="34" charset="0"/>
                <a:cs typeface="Verdana" pitchFamily="34" charset="0"/>
              </a:defRPr>
            </a:lvl1pPr>
            <a:lvl2pPr marL="742950" indent="-285750">
              <a:lnSpc>
                <a:spcPct val="120000"/>
              </a:lnSpc>
              <a:spcAft>
                <a:spcPts val="600"/>
              </a:spcAft>
              <a:buSzPct val="100000"/>
              <a:buFont typeface="Arial" pitchFamily="34" charset="0"/>
              <a:buChar char="–"/>
              <a:defRPr sz="2000">
                <a:solidFill>
                  <a:srgbClr val="221C40"/>
                </a:solidFill>
                <a:latin typeface="Verdana" pitchFamily="34" charset="0"/>
                <a:ea typeface="Verdana" pitchFamily="34" charset="0"/>
                <a:cs typeface="Verdana" pitchFamily="34" charset="0"/>
              </a:defRPr>
            </a:lvl2pPr>
            <a:lvl3pPr marL="1143000" indent="-228600">
              <a:lnSpc>
                <a:spcPct val="120000"/>
              </a:lnSpc>
              <a:spcAft>
                <a:spcPts val="600"/>
              </a:spcAft>
              <a:buFont typeface="Arial" pitchFamily="34" charset="0"/>
              <a:buChar char="•"/>
              <a:defRPr sz="1600">
                <a:solidFill>
                  <a:srgbClr val="221C40"/>
                </a:solidFill>
                <a:latin typeface="Verdana" pitchFamily="34" charset="0"/>
                <a:ea typeface="Verdana" pitchFamily="34" charset="0"/>
                <a:cs typeface="Verdana" pitchFamily="34" charset="0"/>
              </a:defRPr>
            </a:lvl3pPr>
            <a:lvl4pPr marL="1600200" indent="-228600">
              <a:lnSpc>
                <a:spcPct val="120000"/>
              </a:lnSpc>
              <a:spcAft>
                <a:spcPts val="600"/>
              </a:spcAft>
              <a:buFont typeface="Arial" pitchFamily="34" charset="0"/>
              <a:buChar char="–"/>
              <a:defRPr sz="1400">
                <a:solidFill>
                  <a:srgbClr val="221C40"/>
                </a:solidFill>
                <a:latin typeface="Verdana" pitchFamily="34" charset="0"/>
                <a:ea typeface="Verdana" pitchFamily="34" charset="0"/>
                <a:cs typeface="Verdana" pitchFamily="34" charset="0"/>
              </a:defRPr>
            </a:lvl4pPr>
            <a:lvl5pPr marL="2057400" indent="-228600">
              <a:lnSpc>
                <a:spcPct val="120000"/>
              </a:lnSpc>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5pPr>
            <a:lvl6pPr marL="25146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6pPr>
            <a:lvl7pPr marL="29718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7pPr>
            <a:lvl8pPr marL="34290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8pPr>
            <a:lvl9pPr marL="38862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9pPr>
          </a:lstStyle>
          <a:p>
            <a:pPr eaLnBrk="1" hangingPunct="1">
              <a:lnSpc>
                <a:spcPct val="100000"/>
              </a:lnSpc>
              <a:spcAft>
                <a:spcPct val="0"/>
              </a:spcAft>
              <a:buSzTx/>
              <a:buFontTx/>
              <a:buNone/>
            </a:pPr>
            <a:r>
              <a:rPr lang="en-US" altLang="de-DE" sz="1800">
                <a:solidFill>
                  <a:srgbClr val="984807"/>
                </a:solidFill>
                <a:cs typeface="Arial" pitchFamily="34" charset="0"/>
              </a:rPr>
              <a:t>e.g. </a:t>
            </a:r>
          </a:p>
          <a:p>
            <a:pPr eaLnBrk="1" hangingPunct="1">
              <a:lnSpc>
                <a:spcPct val="100000"/>
              </a:lnSpc>
              <a:spcAft>
                <a:spcPct val="0"/>
              </a:spcAft>
              <a:buSzTx/>
              <a:buFontTx/>
              <a:buNone/>
            </a:pPr>
            <a:r>
              <a:rPr lang="en-US" altLang="de-DE" sz="1800">
                <a:solidFill>
                  <a:srgbClr val="984807"/>
                </a:solidFill>
                <a:cs typeface="Arial" pitchFamily="34" charset="0"/>
              </a:rPr>
              <a:t>Heavy flooding affected a large are in the Southern part of the Country.   </a:t>
            </a:r>
          </a:p>
          <a:p>
            <a:pPr eaLnBrk="1" hangingPunct="1">
              <a:lnSpc>
                <a:spcPct val="100000"/>
              </a:lnSpc>
              <a:spcAft>
                <a:spcPct val="0"/>
              </a:spcAft>
              <a:buSzTx/>
              <a:buFontTx/>
              <a:buNone/>
            </a:pPr>
            <a:endParaRPr lang="en-US" altLang="de-DE" sz="1800">
              <a:solidFill>
                <a:srgbClr val="984807"/>
              </a:solidFill>
              <a:cs typeface="Arial" pitchFamily="34" charset="0"/>
            </a:endParaRPr>
          </a:p>
          <a:p>
            <a:pPr eaLnBrk="1" hangingPunct="1">
              <a:lnSpc>
                <a:spcPct val="100000"/>
              </a:lnSpc>
              <a:spcAft>
                <a:spcPct val="0"/>
              </a:spcAft>
              <a:buSzTx/>
              <a:buFontTx/>
              <a:buNone/>
            </a:pPr>
            <a:endParaRPr lang="en-US" altLang="de-DE" sz="1800">
              <a:solidFill>
                <a:srgbClr val="984807"/>
              </a:solidFill>
              <a:cs typeface="Arial" pitchFamily="34" charset="0"/>
            </a:endParaRPr>
          </a:p>
        </p:txBody>
      </p:sp>
      <p:sp>
        <p:nvSpPr>
          <p:cNvPr id="3" name="Rectangle 2"/>
          <p:cNvSpPr/>
          <p:nvPr/>
        </p:nvSpPr>
        <p:spPr>
          <a:xfrm>
            <a:off x="2094261" y="4496136"/>
            <a:ext cx="7403112" cy="1569660"/>
          </a:xfrm>
          <a:prstGeom prst="rect">
            <a:avLst/>
          </a:prstGeom>
        </p:spPr>
        <p:txBody>
          <a:bodyPr wrap="square">
            <a:spAutoFit/>
          </a:bodyPr>
          <a:lstStyle/>
          <a:p>
            <a:pPr lvl="1">
              <a:defRPr/>
            </a:pPr>
            <a:r>
              <a:rPr lang="en-US" sz="2400" dirty="0">
                <a:solidFill>
                  <a:srgbClr val="002060"/>
                </a:solidFill>
              </a:rPr>
              <a:t>Forecast where possible the maximum extent of the disaster and level of damage (e.g. maximum of flooding estimated for a certain point in time, several major roads and bridges damaged) </a:t>
            </a:r>
          </a:p>
        </p:txBody>
      </p:sp>
    </p:spTree>
    <p:extLst>
      <p:ext uri="{BB962C8B-B14F-4D97-AF65-F5344CB8AC3E}">
        <p14:creationId xmlns:p14="http://schemas.microsoft.com/office/powerpoint/2010/main" val="4144812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9">
                                            <p:txEl>
                                              <p:pRg st="1" end="1"/>
                                            </p:txEl>
                                          </p:spTgt>
                                        </p:tgtEl>
                                        <p:attrNameLst>
                                          <p:attrName>style.visibility</p:attrName>
                                        </p:attrNameLst>
                                      </p:cBhvr>
                                      <p:to>
                                        <p:strVal val="visible"/>
                                      </p:to>
                                    </p:set>
                                    <p:animEffect transition="in" filter="fade">
                                      <p:cBhvr>
                                        <p:cTn id="7" dur="2000"/>
                                        <p:tgtEl>
                                          <p:spTgt spid="256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sz="3200" dirty="0">
                <a:solidFill>
                  <a:schemeClr val="bg1"/>
                </a:solidFill>
              </a:rPr>
              <a:t>5) Provide further information on the event</a:t>
            </a:r>
          </a:p>
        </p:txBody>
      </p:sp>
      <p:sp>
        <p:nvSpPr>
          <p:cNvPr id="3" name="Content Placeholder 2"/>
          <p:cNvSpPr>
            <a:spLocks noGrp="1"/>
          </p:cNvSpPr>
          <p:nvPr>
            <p:ph idx="1"/>
          </p:nvPr>
        </p:nvSpPr>
        <p:spPr/>
        <p:txBody>
          <a:bodyPr/>
          <a:lstStyle/>
          <a:p>
            <a:endParaRPr lang="en-GB"/>
          </a:p>
        </p:txBody>
      </p:sp>
      <p:graphicFrame>
        <p:nvGraphicFramePr>
          <p:cNvPr id="4" name="Tabella 3"/>
          <p:cNvGraphicFramePr>
            <a:graphicFrameLocks noGrp="1"/>
          </p:cNvGraphicFramePr>
          <p:nvPr/>
        </p:nvGraphicFramePr>
        <p:xfrm>
          <a:off x="2166938" y="2071688"/>
          <a:ext cx="7891462" cy="3033712"/>
        </p:xfrm>
        <a:graphic>
          <a:graphicData uri="http://schemas.openxmlformats.org/drawingml/2006/table">
            <a:tbl>
              <a:tblPr/>
              <a:tblGrid>
                <a:gridCol w="7891462">
                  <a:extLst>
                    <a:ext uri="{9D8B030D-6E8A-4147-A177-3AD203B41FA5}">
                      <a16:colId xmlns:a16="http://schemas.microsoft.com/office/drawing/2014/main" val="20000"/>
                    </a:ext>
                  </a:extLst>
                </a:gridCol>
              </a:tblGrid>
              <a:tr h="3033712">
                <a:tc>
                  <a:txBody>
                    <a:bodyPr/>
                    <a:lstStyle/>
                    <a:p>
                      <a:pPr>
                        <a:spcAft>
                          <a:spcPts val="0"/>
                        </a:spcAft>
                      </a:pPr>
                      <a:r>
                        <a:rPr lang="en-US" sz="2000" b="1" noProof="0" dirty="0">
                          <a:solidFill>
                            <a:srgbClr val="1D365E"/>
                          </a:solidFill>
                          <a:latin typeface="+mn-lt"/>
                          <a:ea typeface="+mn-ea"/>
                          <a:cs typeface="+mn-cs"/>
                        </a:rPr>
                        <a:t>8. Additional instructions (list of end users and specific user</a:t>
                      </a:r>
                      <a:r>
                        <a:rPr lang="en-US" sz="2000" b="1" baseline="0" noProof="0" dirty="0">
                          <a:solidFill>
                            <a:srgbClr val="1D365E"/>
                          </a:solidFill>
                          <a:latin typeface="+mn-lt"/>
                          <a:ea typeface="+mn-ea"/>
                          <a:cs typeface="+mn-cs"/>
                        </a:rPr>
                        <a:t> needs in terms of damage detection if any) </a:t>
                      </a:r>
                      <a:r>
                        <a:rPr lang="en-US" sz="2000" noProof="0" dirty="0">
                          <a:latin typeface="+mn-lt"/>
                          <a:ea typeface="Calibri"/>
                          <a:cs typeface="ArialMT"/>
                        </a:rPr>
                        <a:t>: </a:t>
                      </a:r>
                      <a:endParaRPr lang="en-US" sz="2000" noProof="0" dirty="0">
                        <a:latin typeface="+mn-lt"/>
                        <a:ea typeface="Calibri"/>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5609" name="CasellaDiTesto 4"/>
          <p:cNvSpPr txBox="1">
            <a:spLocks noChangeArrowheads="1"/>
          </p:cNvSpPr>
          <p:nvPr/>
        </p:nvSpPr>
        <p:spPr bwMode="auto">
          <a:xfrm>
            <a:off x="2238376" y="2797076"/>
            <a:ext cx="76438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Aft>
                <a:spcPts val="600"/>
              </a:spcAft>
              <a:buSzPct val="110000"/>
              <a:buFont typeface="Arial" pitchFamily="34" charset="0"/>
              <a:buChar char="•"/>
              <a:tabLst>
                <a:tab pos="233363" algn="l"/>
              </a:tabLst>
              <a:defRPr sz="2400">
                <a:solidFill>
                  <a:srgbClr val="221C40"/>
                </a:solidFill>
                <a:latin typeface="Verdana" pitchFamily="34" charset="0"/>
                <a:ea typeface="Verdana" pitchFamily="34" charset="0"/>
                <a:cs typeface="Verdana" pitchFamily="34" charset="0"/>
              </a:defRPr>
            </a:lvl1pPr>
            <a:lvl2pPr marL="742950" indent="-285750">
              <a:lnSpc>
                <a:spcPct val="120000"/>
              </a:lnSpc>
              <a:spcAft>
                <a:spcPts val="600"/>
              </a:spcAft>
              <a:buSzPct val="100000"/>
              <a:buFont typeface="Arial" pitchFamily="34" charset="0"/>
              <a:buChar char="–"/>
              <a:defRPr sz="2000">
                <a:solidFill>
                  <a:srgbClr val="221C40"/>
                </a:solidFill>
                <a:latin typeface="Verdana" pitchFamily="34" charset="0"/>
                <a:ea typeface="Verdana" pitchFamily="34" charset="0"/>
                <a:cs typeface="Verdana" pitchFamily="34" charset="0"/>
              </a:defRPr>
            </a:lvl2pPr>
            <a:lvl3pPr marL="1143000" indent="-228600">
              <a:lnSpc>
                <a:spcPct val="120000"/>
              </a:lnSpc>
              <a:spcAft>
                <a:spcPts val="600"/>
              </a:spcAft>
              <a:buFont typeface="Arial" pitchFamily="34" charset="0"/>
              <a:buChar char="•"/>
              <a:defRPr sz="1600">
                <a:solidFill>
                  <a:srgbClr val="221C40"/>
                </a:solidFill>
                <a:latin typeface="Verdana" pitchFamily="34" charset="0"/>
                <a:ea typeface="Verdana" pitchFamily="34" charset="0"/>
                <a:cs typeface="Verdana" pitchFamily="34" charset="0"/>
              </a:defRPr>
            </a:lvl3pPr>
            <a:lvl4pPr marL="1600200" indent="-228600">
              <a:lnSpc>
                <a:spcPct val="120000"/>
              </a:lnSpc>
              <a:spcAft>
                <a:spcPts val="600"/>
              </a:spcAft>
              <a:buFont typeface="Arial" pitchFamily="34" charset="0"/>
              <a:buChar char="–"/>
              <a:defRPr sz="1400">
                <a:solidFill>
                  <a:srgbClr val="221C40"/>
                </a:solidFill>
                <a:latin typeface="Verdana" pitchFamily="34" charset="0"/>
                <a:ea typeface="Verdana" pitchFamily="34" charset="0"/>
                <a:cs typeface="Verdana" pitchFamily="34" charset="0"/>
              </a:defRPr>
            </a:lvl4pPr>
            <a:lvl5pPr marL="2057400" indent="-228600">
              <a:lnSpc>
                <a:spcPct val="120000"/>
              </a:lnSpc>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5pPr>
            <a:lvl6pPr marL="25146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6pPr>
            <a:lvl7pPr marL="29718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7pPr>
            <a:lvl8pPr marL="34290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8pPr>
            <a:lvl9pPr marL="38862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9pPr>
          </a:lstStyle>
          <a:p>
            <a:pPr eaLnBrk="1" hangingPunct="1">
              <a:lnSpc>
                <a:spcPct val="100000"/>
              </a:lnSpc>
              <a:spcAft>
                <a:spcPct val="0"/>
              </a:spcAft>
              <a:buSzTx/>
              <a:buFontTx/>
              <a:buNone/>
            </a:pPr>
            <a:r>
              <a:rPr lang="en-US" altLang="de-DE" sz="1800" dirty="0">
                <a:solidFill>
                  <a:srgbClr val="984807"/>
                </a:solidFill>
                <a:cs typeface="Arial" pitchFamily="34" charset="0"/>
              </a:rPr>
              <a:t>List of end users : emergency management organizations, local and regional organizations : first responders, security agencies, logistical cells…</a:t>
            </a:r>
          </a:p>
          <a:p>
            <a:pPr eaLnBrk="1" hangingPunct="1">
              <a:lnSpc>
                <a:spcPct val="100000"/>
              </a:lnSpc>
              <a:spcAft>
                <a:spcPct val="0"/>
              </a:spcAft>
              <a:buSzTx/>
              <a:buFontTx/>
              <a:buNone/>
            </a:pPr>
            <a:endParaRPr lang="en-US" altLang="de-DE" sz="1800" dirty="0">
              <a:solidFill>
                <a:srgbClr val="984807"/>
              </a:solidFill>
              <a:cs typeface="Arial" pitchFamily="34" charset="0"/>
            </a:endParaRPr>
          </a:p>
          <a:p>
            <a:pPr eaLnBrk="1" hangingPunct="1">
              <a:lnSpc>
                <a:spcPct val="100000"/>
              </a:lnSpc>
              <a:spcAft>
                <a:spcPct val="0"/>
              </a:spcAft>
              <a:buSzTx/>
              <a:buFontTx/>
              <a:buNone/>
            </a:pPr>
            <a:endParaRPr lang="en-US" altLang="de-DE" sz="1800" dirty="0">
              <a:solidFill>
                <a:srgbClr val="984807"/>
              </a:solidFill>
              <a:cs typeface="Arial" pitchFamily="34" charset="0"/>
            </a:endParaRPr>
          </a:p>
          <a:p>
            <a:pPr eaLnBrk="1" hangingPunct="1">
              <a:lnSpc>
                <a:spcPct val="100000"/>
              </a:lnSpc>
              <a:spcAft>
                <a:spcPct val="0"/>
              </a:spcAft>
              <a:buSzTx/>
              <a:buFontTx/>
              <a:buNone/>
            </a:pPr>
            <a:r>
              <a:rPr lang="en-US" altLang="de-DE" sz="1800" dirty="0">
                <a:solidFill>
                  <a:srgbClr val="984807"/>
                </a:solidFill>
                <a:cs typeface="Arial" pitchFamily="34" charset="0"/>
              </a:rPr>
              <a:t>Type of requested data (</a:t>
            </a:r>
            <a:r>
              <a:rPr lang="en-US" altLang="de-DE" sz="1800" dirty="0" err="1">
                <a:solidFill>
                  <a:srgbClr val="984807"/>
                </a:solidFill>
                <a:cs typeface="Arial" pitchFamily="34" charset="0"/>
              </a:rPr>
              <a:t>eg</a:t>
            </a:r>
            <a:r>
              <a:rPr lang="en-US" altLang="de-DE" sz="1800" dirty="0">
                <a:solidFill>
                  <a:srgbClr val="984807"/>
                </a:solidFill>
                <a:cs typeface="Arial" pitchFamily="34" charset="0"/>
              </a:rPr>
              <a:t>. optical or radar ), priority areas (to acquire high spatial resolution- if needed ), items to be detected (e.g. bridges, roads, houses...) </a:t>
            </a:r>
          </a:p>
        </p:txBody>
      </p:sp>
    </p:spTree>
    <p:extLst>
      <p:ext uri="{BB962C8B-B14F-4D97-AF65-F5344CB8AC3E}">
        <p14:creationId xmlns:p14="http://schemas.microsoft.com/office/powerpoint/2010/main" val="19323402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fade">
                                      <p:cBhvr>
                                        <p:cTn id="7" dur="2000"/>
                                        <p:tgtEl>
                                          <p:spTgt spid="256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9">
                                            <p:txEl>
                                              <p:pRg st="3" end="3"/>
                                            </p:txEl>
                                          </p:spTgt>
                                        </p:tgtEl>
                                        <p:attrNameLst>
                                          <p:attrName>style.visibility</p:attrName>
                                        </p:attrNameLst>
                                      </p:cBhvr>
                                      <p:to>
                                        <p:strVal val="visible"/>
                                      </p:to>
                                    </p:set>
                                    <p:animEffect transition="in" filter="fade">
                                      <p:cBhvr>
                                        <p:cTn id="12" dur="2000"/>
                                        <p:tgtEl>
                                          <p:spTgt spid="256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noAutofit/>
          </a:bodyPr>
          <a:lstStyle/>
          <a:p>
            <a:pPr>
              <a:defRPr/>
            </a:pPr>
            <a:r>
              <a:rPr lang="en-US" noProof="0" dirty="0">
                <a:solidFill>
                  <a:schemeClr val="bg1"/>
                </a:solidFill>
              </a:rPr>
              <a:t>Tips on activating the Charter </a:t>
            </a:r>
          </a:p>
        </p:txBody>
      </p:sp>
      <p:sp>
        <p:nvSpPr>
          <p:cNvPr id="26627" name="Rectangle 3"/>
          <p:cNvSpPr>
            <a:spLocks noGrp="1" noChangeArrowheads="1"/>
          </p:cNvSpPr>
          <p:nvPr>
            <p:ph idx="1"/>
          </p:nvPr>
        </p:nvSpPr>
        <p:spPr/>
        <p:txBody>
          <a:bodyPr/>
          <a:lstStyle/>
          <a:p>
            <a:pPr>
              <a:lnSpc>
                <a:spcPct val="80000"/>
              </a:lnSpc>
              <a:spcBef>
                <a:spcPts val="1800"/>
              </a:spcBef>
            </a:pPr>
            <a:r>
              <a:rPr lang="en-US" altLang="de-DE" dirty="0"/>
              <a:t>Ensure you provide your </a:t>
            </a:r>
            <a:r>
              <a:rPr lang="en-US" altLang="de-DE" b="1" dirty="0"/>
              <a:t>correct contact details, </a:t>
            </a:r>
            <a:r>
              <a:rPr lang="en-US" altLang="de-DE" dirty="0"/>
              <a:t>including phone and mobile where possible</a:t>
            </a:r>
          </a:p>
          <a:p>
            <a:pPr>
              <a:lnSpc>
                <a:spcPct val="80000"/>
              </a:lnSpc>
              <a:spcBef>
                <a:spcPts val="1800"/>
              </a:spcBef>
            </a:pPr>
            <a:r>
              <a:rPr lang="en-US" altLang="de-DE" dirty="0"/>
              <a:t>Give the </a:t>
            </a:r>
            <a:r>
              <a:rPr lang="en-US" altLang="de-DE" b="1" dirty="0"/>
              <a:t>correct dates </a:t>
            </a:r>
            <a:r>
              <a:rPr lang="en-US" altLang="de-DE" dirty="0"/>
              <a:t>and </a:t>
            </a:r>
            <a:r>
              <a:rPr lang="en-US" altLang="de-DE" b="1" dirty="0"/>
              <a:t>time</a:t>
            </a:r>
          </a:p>
          <a:p>
            <a:pPr>
              <a:lnSpc>
                <a:spcPct val="80000"/>
              </a:lnSpc>
              <a:spcBef>
                <a:spcPts val="1800"/>
              </a:spcBef>
            </a:pPr>
            <a:r>
              <a:rPr lang="en-US" altLang="de-DE" dirty="0"/>
              <a:t>Specify the </a:t>
            </a:r>
            <a:r>
              <a:rPr lang="en-US" altLang="de-DE" b="1" dirty="0"/>
              <a:t>exact geographical area </a:t>
            </a:r>
            <a:r>
              <a:rPr lang="en-US" altLang="de-DE" dirty="0"/>
              <a:t>as</a:t>
            </a:r>
            <a:r>
              <a:rPr lang="en-US" altLang="de-DE" b="1" dirty="0"/>
              <a:t> </a:t>
            </a:r>
            <a:r>
              <a:rPr lang="en-US" altLang="de-DE" dirty="0"/>
              <a:t>coordinates</a:t>
            </a:r>
          </a:p>
          <a:p>
            <a:pPr>
              <a:lnSpc>
                <a:spcPct val="80000"/>
              </a:lnSpc>
              <a:spcBef>
                <a:spcPts val="1800"/>
              </a:spcBef>
            </a:pPr>
            <a:r>
              <a:rPr lang="en-US" altLang="de-DE" dirty="0"/>
              <a:t>In case of a large geographical area, provide some </a:t>
            </a:r>
            <a:r>
              <a:rPr lang="en-US" altLang="de-DE" b="1" dirty="0"/>
              <a:t>priority areas</a:t>
            </a:r>
            <a:r>
              <a:rPr lang="en-US" altLang="de-DE" dirty="0"/>
              <a:t>, e.g. specific town or city region</a:t>
            </a:r>
          </a:p>
          <a:p>
            <a:pPr>
              <a:lnSpc>
                <a:spcPct val="80000"/>
              </a:lnSpc>
              <a:spcBef>
                <a:spcPts val="1800"/>
              </a:spcBef>
            </a:pPr>
            <a:r>
              <a:rPr lang="en-US" altLang="de-DE" b="1" dirty="0"/>
              <a:t>Submit URF</a:t>
            </a:r>
            <a:r>
              <a:rPr lang="en-US" altLang="de-DE" dirty="0"/>
              <a:t> via the COS-2 online system and/or via email attachment </a:t>
            </a:r>
          </a:p>
          <a:p>
            <a:pPr>
              <a:lnSpc>
                <a:spcPct val="80000"/>
              </a:lnSpc>
              <a:spcBef>
                <a:spcPts val="1800"/>
              </a:spcBef>
            </a:pPr>
            <a:r>
              <a:rPr lang="en-US" altLang="de-DE" b="1" dirty="0"/>
              <a:t>Be available </a:t>
            </a:r>
            <a:r>
              <a:rPr lang="en-US" altLang="de-DE" dirty="0"/>
              <a:t>after the submission of the URF to receive the ECO call (normally within 1 hour)</a:t>
            </a:r>
          </a:p>
        </p:txBody>
      </p:sp>
    </p:spTree>
    <p:extLst>
      <p:ext uri="{BB962C8B-B14F-4D97-AF65-F5344CB8AC3E}">
        <p14:creationId xmlns:p14="http://schemas.microsoft.com/office/powerpoint/2010/main" val="415947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noProof="0" dirty="0">
                <a:solidFill>
                  <a:schemeClr val="bg1"/>
                </a:solidFill>
              </a:rPr>
              <a:t>Mistakes: example 1</a:t>
            </a:r>
          </a:p>
        </p:txBody>
      </p:sp>
      <p:pic>
        <p:nvPicPr>
          <p:cNvPr id="3" name="Grafik 2">
            <a:extLst>
              <a:ext uri="{FF2B5EF4-FFF2-40B4-BE49-F238E27FC236}">
                <a16:creationId xmlns:a16="http://schemas.microsoft.com/office/drawing/2014/main" id="{EA4EBD7D-3894-4973-A7B1-B3084172D924}"/>
              </a:ext>
            </a:extLst>
          </p:cNvPr>
          <p:cNvPicPr>
            <a:picLocks noChangeAspect="1"/>
          </p:cNvPicPr>
          <p:nvPr/>
        </p:nvPicPr>
        <p:blipFill>
          <a:blip r:embed="rId3"/>
          <a:stretch>
            <a:fillRect/>
          </a:stretch>
        </p:blipFill>
        <p:spPr>
          <a:xfrm>
            <a:off x="4195187" y="1501187"/>
            <a:ext cx="6472813" cy="5356811"/>
          </a:xfrm>
          <a:prstGeom prst="rect">
            <a:avLst/>
          </a:prstGeom>
        </p:spPr>
      </p:pic>
      <p:sp>
        <p:nvSpPr>
          <p:cNvPr id="4" name="Segnaposto contenuto 2">
            <a:extLst>
              <a:ext uri="{FF2B5EF4-FFF2-40B4-BE49-F238E27FC236}">
                <a16:creationId xmlns:a16="http://schemas.microsoft.com/office/drawing/2014/main" id="{69E7F578-8CA6-4B4B-A33A-429048B2F35D}"/>
              </a:ext>
            </a:extLst>
          </p:cNvPr>
          <p:cNvSpPr txBox="1">
            <a:spLocks/>
          </p:cNvSpPr>
          <p:nvPr/>
        </p:nvSpPr>
        <p:spPr>
          <a:xfrm>
            <a:off x="50243" y="1678194"/>
            <a:ext cx="3840442" cy="501434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GB" sz="2000" dirty="0">
                <a:solidFill>
                  <a:srgbClr val="005172"/>
                </a:solidFill>
                <a:latin typeface="Verdana"/>
                <a:cs typeface="Verdana"/>
              </a:rPr>
              <a:t>One very large AOI</a:t>
            </a:r>
          </a:p>
          <a:p>
            <a:pPr>
              <a:spcBef>
                <a:spcPts val="600"/>
              </a:spcBef>
              <a:spcAft>
                <a:spcPts val="600"/>
              </a:spcAft>
            </a:pPr>
            <a:r>
              <a:rPr lang="en-GB" sz="2000" dirty="0">
                <a:solidFill>
                  <a:srgbClr val="005172"/>
                </a:solidFill>
                <a:latin typeface="Verdana"/>
                <a:cs typeface="Verdana"/>
              </a:rPr>
              <a:t>Large-area </a:t>
            </a:r>
            <a:r>
              <a:rPr lang="en-GB" sz="2000" b="1" dirty="0">
                <a:solidFill>
                  <a:srgbClr val="005172"/>
                </a:solidFill>
                <a:latin typeface="Verdana"/>
                <a:cs typeface="Verdana"/>
              </a:rPr>
              <a:t>Flood + Storm </a:t>
            </a:r>
            <a:r>
              <a:rPr lang="en-GB" sz="2000" dirty="0">
                <a:solidFill>
                  <a:srgbClr val="005172"/>
                </a:solidFill>
                <a:latin typeface="Verdana"/>
                <a:cs typeface="Verdana"/>
              </a:rPr>
              <a:t>scenario</a:t>
            </a:r>
          </a:p>
          <a:p>
            <a:pPr>
              <a:spcBef>
                <a:spcPts val="600"/>
              </a:spcBef>
              <a:spcAft>
                <a:spcPts val="600"/>
              </a:spcAft>
            </a:pPr>
            <a:r>
              <a:rPr lang="en-GB" sz="2000" dirty="0">
                <a:solidFill>
                  <a:srgbClr val="005172"/>
                </a:solidFill>
                <a:latin typeface="Verdana"/>
                <a:cs typeface="Verdana"/>
              </a:rPr>
              <a:t>Storm scenario refers to damage assessment, i.e. VHR data needed</a:t>
            </a:r>
          </a:p>
          <a:p>
            <a:pPr marL="0" indent="0">
              <a:buNone/>
            </a:pPr>
            <a:endParaRPr lang="en-GB" sz="2000" dirty="0">
              <a:solidFill>
                <a:srgbClr val="005172"/>
              </a:solidFill>
              <a:latin typeface="Verdana"/>
              <a:cs typeface="Verdana"/>
            </a:endParaRPr>
          </a:p>
          <a:p>
            <a:pPr marL="0" indent="0">
              <a:buNone/>
            </a:pPr>
            <a:endParaRPr lang="en-GB" sz="1800" dirty="0">
              <a:solidFill>
                <a:srgbClr val="005172"/>
              </a:solidFill>
              <a:latin typeface="Verdana"/>
              <a:cs typeface="Verdana"/>
            </a:endParaRPr>
          </a:p>
        </p:txBody>
      </p:sp>
      <p:sp>
        <p:nvSpPr>
          <p:cNvPr id="5" name="Ellipse 4">
            <a:extLst>
              <a:ext uri="{FF2B5EF4-FFF2-40B4-BE49-F238E27FC236}">
                <a16:creationId xmlns:a16="http://schemas.microsoft.com/office/drawing/2014/main" id="{A0F16F77-8561-421E-82B8-8EF87DE79076}"/>
              </a:ext>
            </a:extLst>
          </p:cNvPr>
          <p:cNvSpPr/>
          <p:nvPr/>
        </p:nvSpPr>
        <p:spPr>
          <a:xfrm>
            <a:off x="9893450" y="6465347"/>
            <a:ext cx="774551" cy="37496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929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noProof="0" dirty="0">
                <a:solidFill>
                  <a:schemeClr val="bg1"/>
                </a:solidFill>
              </a:rPr>
              <a:t>Mistakes: example 2</a:t>
            </a:r>
          </a:p>
        </p:txBody>
      </p:sp>
      <p:sp>
        <p:nvSpPr>
          <p:cNvPr id="4" name="Segnaposto contenuto 2">
            <a:extLst>
              <a:ext uri="{FF2B5EF4-FFF2-40B4-BE49-F238E27FC236}">
                <a16:creationId xmlns:a16="http://schemas.microsoft.com/office/drawing/2014/main" id="{69E7F578-8CA6-4B4B-A33A-429048B2F35D}"/>
              </a:ext>
            </a:extLst>
          </p:cNvPr>
          <p:cNvSpPr txBox="1">
            <a:spLocks/>
          </p:cNvSpPr>
          <p:nvPr/>
        </p:nvSpPr>
        <p:spPr>
          <a:xfrm>
            <a:off x="65315" y="1583418"/>
            <a:ext cx="4976438" cy="52745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005172"/>
                </a:solidFill>
                <a:latin typeface="Verdana"/>
                <a:cs typeface="Verdana"/>
              </a:rPr>
              <a:t>Large-area </a:t>
            </a:r>
            <a:r>
              <a:rPr lang="en-GB" sz="2000" b="1" dirty="0">
                <a:solidFill>
                  <a:srgbClr val="005172"/>
                </a:solidFill>
                <a:latin typeface="Verdana"/>
                <a:cs typeface="Verdana"/>
              </a:rPr>
              <a:t>Flood and Landslides</a:t>
            </a:r>
          </a:p>
          <a:p>
            <a:endParaRPr lang="en-GB" sz="2000" dirty="0">
              <a:solidFill>
                <a:srgbClr val="005172"/>
              </a:solidFill>
              <a:latin typeface="Verdana"/>
              <a:cs typeface="Verdana"/>
            </a:endParaRPr>
          </a:p>
          <a:p>
            <a:r>
              <a:rPr lang="en-GB" sz="2000" dirty="0">
                <a:solidFill>
                  <a:srgbClr val="005172"/>
                </a:solidFill>
                <a:latin typeface="Verdana"/>
                <a:cs typeface="Verdana"/>
              </a:rPr>
              <a:t>One rectangular AOI</a:t>
            </a:r>
          </a:p>
          <a:p>
            <a:endParaRPr lang="en-GB" sz="2000" dirty="0">
              <a:solidFill>
                <a:srgbClr val="005172"/>
              </a:solidFill>
              <a:latin typeface="Verdana"/>
              <a:cs typeface="Verdana"/>
            </a:endParaRPr>
          </a:p>
          <a:p>
            <a:r>
              <a:rPr lang="en-GB" sz="2000" dirty="0">
                <a:solidFill>
                  <a:srgbClr val="005172"/>
                </a:solidFill>
                <a:latin typeface="Verdana"/>
                <a:cs typeface="Verdana"/>
              </a:rPr>
              <a:t>In the “Additional Information” the AU indicated flooding along the </a:t>
            </a:r>
            <a:r>
              <a:rPr lang="en-GB" sz="2000" dirty="0" err="1">
                <a:solidFill>
                  <a:srgbClr val="005172"/>
                </a:solidFill>
                <a:latin typeface="Verdana"/>
                <a:cs typeface="Verdana"/>
              </a:rPr>
              <a:t>Rhein</a:t>
            </a:r>
            <a:r>
              <a:rPr lang="en-GB" sz="2000" dirty="0">
                <a:solidFill>
                  <a:srgbClr val="005172"/>
                </a:solidFill>
                <a:latin typeface="Verdana"/>
                <a:cs typeface="Verdana"/>
              </a:rPr>
              <a:t> river</a:t>
            </a:r>
          </a:p>
          <a:p>
            <a:pPr marL="0" indent="0">
              <a:buNone/>
            </a:pPr>
            <a:r>
              <a:rPr lang="en-GB" sz="2000" dirty="0">
                <a:solidFill>
                  <a:srgbClr val="005172"/>
                </a:solidFill>
                <a:latin typeface="Verdana"/>
                <a:cs typeface="Verdana"/>
              </a:rPr>
              <a:t> </a:t>
            </a:r>
          </a:p>
        </p:txBody>
      </p:sp>
      <p:pic>
        <p:nvPicPr>
          <p:cNvPr id="5" name="Grafik 4">
            <a:extLst>
              <a:ext uri="{FF2B5EF4-FFF2-40B4-BE49-F238E27FC236}">
                <a16:creationId xmlns:a16="http://schemas.microsoft.com/office/drawing/2014/main" id="{5C540A13-F93C-4863-9140-E0104556E61C}"/>
              </a:ext>
            </a:extLst>
          </p:cNvPr>
          <p:cNvPicPr>
            <a:picLocks noChangeAspect="1"/>
          </p:cNvPicPr>
          <p:nvPr/>
        </p:nvPicPr>
        <p:blipFill rotWithShape="1">
          <a:blip r:embed="rId3"/>
          <a:srcRect b="46086"/>
          <a:stretch/>
        </p:blipFill>
        <p:spPr>
          <a:xfrm>
            <a:off x="5278420" y="1454804"/>
            <a:ext cx="5389581" cy="2176160"/>
          </a:xfrm>
          <a:prstGeom prst="rect">
            <a:avLst/>
          </a:prstGeom>
        </p:spPr>
      </p:pic>
      <p:pic>
        <p:nvPicPr>
          <p:cNvPr id="9" name="Picture 8"/>
          <p:cNvPicPr>
            <a:picLocks noChangeAspect="1"/>
          </p:cNvPicPr>
          <p:nvPr/>
        </p:nvPicPr>
        <p:blipFill>
          <a:blip r:embed="rId4"/>
          <a:stretch>
            <a:fillRect/>
          </a:stretch>
        </p:blipFill>
        <p:spPr>
          <a:xfrm>
            <a:off x="5278420" y="3639727"/>
            <a:ext cx="5389581" cy="2615132"/>
          </a:xfrm>
          <a:prstGeom prst="rect">
            <a:avLst/>
          </a:prstGeom>
        </p:spPr>
      </p:pic>
      <p:sp>
        <p:nvSpPr>
          <p:cNvPr id="8" name="Ellipse 7">
            <a:extLst>
              <a:ext uri="{FF2B5EF4-FFF2-40B4-BE49-F238E27FC236}">
                <a16:creationId xmlns:a16="http://schemas.microsoft.com/office/drawing/2014/main" id="{25B5282E-8BC5-4EE3-A13C-808C3C1431FC}"/>
              </a:ext>
            </a:extLst>
          </p:cNvPr>
          <p:cNvSpPr/>
          <p:nvPr/>
        </p:nvSpPr>
        <p:spPr>
          <a:xfrm>
            <a:off x="9717673" y="5933063"/>
            <a:ext cx="1021974" cy="48649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158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normAutofit/>
          </a:bodyPr>
          <a:lstStyle/>
          <a:p>
            <a:pPr algn="ctr">
              <a:defRPr/>
            </a:pPr>
            <a:r>
              <a:rPr lang="en-US" noProof="0">
                <a:solidFill>
                  <a:schemeClr val="bg1"/>
                </a:solidFill>
              </a:rPr>
              <a:t>What is the Charter ?</a:t>
            </a:r>
            <a:endParaRPr lang="en-US" noProof="0" dirty="0">
              <a:solidFill>
                <a:schemeClr val="bg1"/>
              </a:solidFill>
            </a:endParaRPr>
          </a:p>
        </p:txBody>
      </p:sp>
      <p:sp>
        <p:nvSpPr>
          <p:cNvPr id="5" name="Text"/>
          <p:cNvSpPr>
            <a:spLocks noGrp="1"/>
          </p:cNvSpPr>
          <p:nvPr>
            <p:ph idx="1"/>
          </p:nvPr>
        </p:nvSpPr>
        <p:spPr>
          <a:effectLst/>
        </p:spPr>
        <p:txBody>
          <a:bodyPr>
            <a:normAutofit/>
          </a:bodyPr>
          <a:lstStyle/>
          <a:p>
            <a:pPr marL="0" indent="0">
              <a:buNone/>
            </a:pPr>
            <a:r>
              <a:rPr lang="en-US">
                <a:solidFill>
                  <a:srgbClr val="005172"/>
                </a:solidFill>
                <a:latin typeface="Verdana"/>
                <a:cs typeface="Verdana"/>
              </a:rPr>
              <a:t>An international agreement by Satellite Operators to provide priority access to satellite data in the event of Major Disasters.</a:t>
            </a:r>
          </a:p>
          <a:p>
            <a:pPr marL="0" indent="0">
              <a:buNone/>
            </a:pPr>
            <a:endParaRPr lang="en-US" sz="2400">
              <a:solidFill>
                <a:srgbClr val="005172"/>
              </a:solidFill>
              <a:latin typeface="Verdana"/>
              <a:cs typeface="Verdana"/>
            </a:endParaRPr>
          </a:p>
          <a:p>
            <a:pPr marL="0" indent="0">
              <a:buNone/>
            </a:pPr>
            <a:r>
              <a:rPr lang="en-US" sz="2000" i="1">
                <a:solidFill>
                  <a:srgbClr val="005172"/>
                </a:solidFill>
                <a:latin typeface="Verdana"/>
                <a:cs typeface="Verdana"/>
              </a:rPr>
              <a:t>Founded by Space Agencies in 1999 following UNISPACE III.</a:t>
            </a:r>
          </a:p>
          <a:p>
            <a:pPr marL="0" indent="0">
              <a:buNone/>
            </a:pPr>
            <a:r>
              <a:rPr lang="en-US" sz="2000" i="1">
                <a:solidFill>
                  <a:srgbClr val="005172"/>
                </a:solidFill>
                <a:latin typeface="Verdana"/>
                <a:cs typeface="Verdana"/>
              </a:rPr>
              <a:t>Declared operational November 1, 2000.</a:t>
            </a:r>
          </a:p>
          <a:p>
            <a:pPr marL="0" indent="0">
              <a:buNone/>
            </a:pPr>
            <a:endParaRPr lang="en-US" sz="2400">
              <a:solidFill>
                <a:srgbClr val="005172"/>
              </a:solidFill>
              <a:latin typeface="Verdana"/>
              <a:cs typeface="Verdana"/>
            </a:endParaRPr>
          </a:p>
          <a:p>
            <a:r>
              <a:rPr lang="en-US" sz="2600">
                <a:solidFill>
                  <a:srgbClr val="005172"/>
                </a:solidFill>
                <a:latin typeface="Verdana"/>
                <a:cs typeface="Verdana"/>
              </a:rPr>
              <a:t>Disaster response</a:t>
            </a:r>
          </a:p>
          <a:p>
            <a:r>
              <a:rPr lang="en-US" sz="2600">
                <a:solidFill>
                  <a:srgbClr val="005172"/>
                </a:solidFill>
                <a:latin typeface="Verdana"/>
                <a:cs typeface="Verdana"/>
              </a:rPr>
              <a:t>Multi-satellite  -  Free Data  -  Priority &amp; fast access</a:t>
            </a:r>
          </a:p>
          <a:p>
            <a:r>
              <a:rPr lang="en-US" sz="2600">
                <a:solidFill>
                  <a:srgbClr val="005172"/>
                </a:solidFill>
                <a:latin typeface="Verdana"/>
                <a:cs typeface="Verdana"/>
              </a:rPr>
              <a:t>Satellite Tasking and Archive data </a:t>
            </a:r>
          </a:p>
          <a:p>
            <a:r>
              <a:rPr lang="en-US" sz="2600">
                <a:solidFill>
                  <a:srgbClr val="005172"/>
                </a:solidFill>
                <a:latin typeface="Verdana"/>
                <a:cs typeface="Verdana"/>
              </a:rPr>
              <a:t>Data processing to pre-determined level</a:t>
            </a:r>
            <a:endParaRPr lang="en-US" sz="2600" b="1" dirty="0"/>
          </a:p>
        </p:txBody>
      </p:sp>
    </p:spTree>
    <p:extLst>
      <p:ext uri="{BB962C8B-B14F-4D97-AF65-F5344CB8AC3E}">
        <p14:creationId xmlns:p14="http://schemas.microsoft.com/office/powerpoint/2010/main" val="3483124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defRPr/>
            </a:pPr>
            <a:r>
              <a:rPr lang="en-US" sz="5400" dirty="0">
                <a:solidFill>
                  <a:schemeClr val="bg1"/>
                </a:solidFill>
              </a:rPr>
              <a:t>Next steps</a:t>
            </a:r>
          </a:p>
        </p:txBody>
      </p:sp>
      <p:sp>
        <p:nvSpPr>
          <p:cNvPr id="34819" name="Segnaposto contenuto 2"/>
          <p:cNvSpPr>
            <a:spLocks noGrp="1"/>
          </p:cNvSpPr>
          <p:nvPr>
            <p:ph idx="1"/>
          </p:nvPr>
        </p:nvSpPr>
        <p:spPr/>
        <p:txBody>
          <a:bodyPr/>
          <a:lstStyle/>
          <a:p>
            <a:pPr>
              <a:spcBef>
                <a:spcPts val="600"/>
              </a:spcBef>
            </a:pPr>
            <a:r>
              <a:rPr lang="en-US" altLang="de-DE" sz="2000" dirty="0"/>
              <a:t>You perform a simulation exercise, ‘</a:t>
            </a:r>
            <a:r>
              <a:rPr lang="en-US" altLang="de-DE" sz="2000" b="1" dirty="0"/>
              <a:t>test activation</a:t>
            </a:r>
            <a:r>
              <a:rPr lang="en-US" altLang="de-DE" sz="2000" dirty="0"/>
              <a:t>’ based upon an imaginary, but typical, disaster event in your country.</a:t>
            </a:r>
          </a:p>
          <a:p>
            <a:pPr>
              <a:spcBef>
                <a:spcPts val="600"/>
              </a:spcBef>
            </a:pPr>
            <a:r>
              <a:rPr lang="en-US" altLang="de-DE" sz="2000" dirty="0"/>
              <a:t>In order to perform the exercise, on the agreed date, you shall log-in in the COS-2 training environment:</a:t>
            </a:r>
          </a:p>
          <a:p>
            <a:pPr marL="0" indent="0" algn="ctr">
              <a:spcBef>
                <a:spcPts val="600"/>
              </a:spcBef>
              <a:buNone/>
            </a:pPr>
            <a:r>
              <a:rPr lang="en-US" altLang="de-DE" sz="2000" dirty="0"/>
              <a:t> </a:t>
            </a:r>
            <a:r>
              <a:rPr lang="en-US" altLang="de-DE" sz="2000" dirty="0">
                <a:hlinkClick r:id="rId3"/>
              </a:rPr>
              <a:t>https://charter.training.esaportal.eu</a:t>
            </a:r>
            <a:br>
              <a:rPr lang="en-US" altLang="de-DE" sz="2000" dirty="0"/>
            </a:br>
            <a:r>
              <a:rPr lang="en-US" sz="2000" dirty="0"/>
              <a:t>User ID: </a:t>
            </a:r>
            <a:r>
              <a:rPr lang="en-US" sz="2000" dirty="0" err="1"/>
              <a:t>AU_public</a:t>
            </a:r>
            <a:r>
              <a:rPr lang="en-US" sz="2000" dirty="0"/>
              <a:t> Password :</a:t>
            </a:r>
            <a:r>
              <a:rPr lang="en-US" sz="2000" dirty="0" err="1"/>
              <a:t>AU_public</a:t>
            </a:r>
            <a:endParaRPr lang="en-US" altLang="de-DE" sz="2000" dirty="0"/>
          </a:p>
          <a:p>
            <a:pPr>
              <a:spcBef>
                <a:spcPts val="600"/>
              </a:spcBef>
            </a:pPr>
            <a:endParaRPr lang="en-US" altLang="de-DE" sz="2000" dirty="0"/>
          </a:p>
          <a:p>
            <a:pPr>
              <a:spcBef>
                <a:spcPts val="600"/>
              </a:spcBef>
            </a:pPr>
            <a:r>
              <a:rPr lang="en-US" altLang="de-DE" sz="2000" dirty="0"/>
              <a:t>After successful training and test activation, you will  receive:</a:t>
            </a:r>
          </a:p>
          <a:p>
            <a:pPr lvl="1">
              <a:spcBef>
                <a:spcPts val="600"/>
              </a:spcBef>
            </a:pPr>
            <a:r>
              <a:rPr lang="en-US" altLang="de-DE" sz="1800" dirty="0"/>
              <a:t>an official letter from the Charter Lead confirming your status as Authorized User</a:t>
            </a:r>
          </a:p>
          <a:p>
            <a:pPr lvl="1">
              <a:spcBef>
                <a:spcPts val="600"/>
              </a:spcBef>
            </a:pPr>
            <a:r>
              <a:rPr lang="en-US" altLang="it-IT" sz="1800" dirty="0"/>
              <a:t>the User Registration Document (URD) providing general information on the Charter &amp; the contact details for the Online Duty Officer (ODO)</a:t>
            </a:r>
          </a:p>
          <a:p>
            <a:pPr>
              <a:spcBef>
                <a:spcPts val="600"/>
              </a:spcBef>
            </a:pPr>
            <a:r>
              <a:rPr lang="en-US" altLang="it-IT" sz="2000" dirty="0"/>
              <a:t>You will be asked to provide contact details for inclusion in the official list of Authorized Users.</a:t>
            </a:r>
            <a:endParaRPr lang="en-US" altLang="de-DE" sz="2000" dirty="0"/>
          </a:p>
          <a:p>
            <a:pPr>
              <a:spcBef>
                <a:spcPts val="600"/>
              </a:spcBef>
            </a:pPr>
            <a:r>
              <a:rPr lang="en-US" altLang="de-DE" sz="2000" dirty="0"/>
              <a:t>As a new Authorized User you shall request login details to the COS-2 system</a:t>
            </a:r>
          </a:p>
        </p:txBody>
      </p:sp>
    </p:spTree>
    <p:extLst>
      <p:ext uri="{BB962C8B-B14F-4D97-AF65-F5344CB8AC3E}">
        <p14:creationId xmlns:p14="http://schemas.microsoft.com/office/powerpoint/2010/main" val="32614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chemeClr val="bg1"/>
                </a:solidFill>
              </a:rPr>
              <a:t>Further Information</a:t>
            </a:r>
          </a:p>
        </p:txBody>
      </p:sp>
      <p:sp>
        <p:nvSpPr>
          <p:cNvPr id="3" name="Content Placeholder 2"/>
          <p:cNvSpPr>
            <a:spLocks noGrp="1"/>
          </p:cNvSpPr>
          <p:nvPr>
            <p:ph idx="1"/>
          </p:nvPr>
        </p:nvSpPr>
        <p:spPr/>
        <p:txBody>
          <a:bodyPr/>
          <a:lstStyle/>
          <a:p>
            <a:endParaRPr lang="en-US" sz="2400" dirty="0"/>
          </a:p>
          <a:p>
            <a:r>
              <a:rPr lang="en-US" sz="2400" dirty="0"/>
              <a:t>Charter executive secretariat: </a:t>
            </a:r>
            <a:r>
              <a:rPr lang="en-US" sz="2400" dirty="0">
                <a:hlinkClick r:id="rId2"/>
              </a:rPr>
              <a:t>executivesecretariat@disasterscharter.org</a:t>
            </a:r>
            <a:r>
              <a:rPr lang="en-US" sz="2400" dirty="0"/>
              <a:t> </a:t>
            </a:r>
          </a:p>
          <a:p>
            <a:r>
              <a:rPr lang="en-US" sz="2400" dirty="0"/>
              <a:t>Charter helpdesk: </a:t>
            </a:r>
            <a:r>
              <a:rPr lang="en-US" sz="2400" dirty="0">
                <a:hlinkClick r:id="rId3"/>
              </a:rPr>
              <a:t>helpdesk@disasterscharter.org</a:t>
            </a:r>
            <a:r>
              <a:rPr lang="en-US" sz="2400" dirty="0"/>
              <a:t> </a:t>
            </a:r>
          </a:p>
          <a:p>
            <a:endParaRPr lang="en-US" sz="2400" dirty="0"/>
          </a:p>
          <a:p>
            <a:r>
              <a:rPr lang="en-US" sz="2400" dirty="0"/>
              <a:t>Visit the Charter Website - </a:t>
            </a:r>
            <a:r>
              <a:rPr lang="en-US" sz="2400" dirty="0">
                <a:hlinkClick r:id="rId4"/>
              </a:rPr>
              <a:t>https://disasterscharter.org</a:t>
            </a:r>
            <a:endParaRPr lang="en-US" sz="2400" dirty="0"/>
          </a:p>
          <a:p>
            <a:r>
              <a:rPr lang="en-US" sz="2400" dirty="0"/>
              <a:t>Follow us on Twitter - </a:t>
            </a:r>
            <a:r>
              <a:rPr lang="en-US" sz="2400" dirty="0">
                <a:hlinkClick r:id="rId5"/>
              </a:rPr>
              <a:t>https://twitter.com/disasterschart</a:t>
            </a:r>
            <a:endParaRPr lang="en-US" sz="2400" dirty="0"/>
          </a:p>
          <a:p>
            <a:r>
              <a:rPr lang="en-US" sz="2400" dirty="0"/>
              <a:t>Subscribe to our newsletter</a:t>
            </a:r>
          </a:p>
          <a:p>
            <a:r>
              <a:rPr lang="en-US" sz="2400" dirty="0"/>
              <a:t>Watch our video - </a:t>
            </a:r>
            <a:r>
              <a:rPr lang="en-US" sz="2400" u="sng" dirty="0">
                <a:hlinkClick r:id="rId6"/>
              </a:rPr>
              <a:t>https://www.youtube.com/watch?v=ZvExM-Z3E2w</a:t>
            </a:r>
            <a:r>
              <a:rPr lang="en-US" sz="2400" dirty="0"/>
              <a:t> </a:t>
            </a:r>
          </a:p>
          <a:p>
            <a:endParaRPr lang="en-US" sz="2400" dirty="0"/>
          </a:p>
          <a:p>
            <a:endParaRPr lang="en-US" sz="2400" dirty="0"/>
          </a:p>
        </p:txBody>
      </p:sp>
    </p:spTree>
    <p:extLst>
      <p:ext uri="{BB962C8B-B14F-4D97-AF65-F5344CB8AC3E}">
        <p14:creationId xmlns:p14="http://schemas.microsoft.com/office/powerpoint/2010/main" val="1896923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solidFill>
                  <a:schemeClr val="bg1"/>
                </a:solidFill>
              </a:rPr>
              <a:t>COS-2 Information</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marL="0" indent="0" eaLnBrk="0" fontAlgn="base" hangingPunct="0">
              <a:lnSpc>
                <a:spcPct val="120000"/>
              </a:lnSpc>
              <a:spcBef>
                <a:spcPts val="0"/>
              </a:spcBef>
              <a:spcAft>
                <a:spcPts val="600"/>
              </a:spcAft>
              <a:buSzPct val="110000"/>
              <a:buNone/>
              <a:tabLst>
                <a:tab pos="233363" algn="l"/>
              </a:tabLst>
            </a:pPr>
            <a:endParaRPr lang="en-US" sz="1600" b="1" dirty="0">
              <a:solidFill>
                <a:srgbClr val="005172"/>
              </a:solidFill>
              <a:latin typeface="Verdana" pitchFamily="34" charset="0"/>
              <a:ea typeface="Verdana" pitchFamily="34" charset="0"/>
              <a:cs typeface="Verdana" pitchFamily="34" charset="0"/>
            </a:endParaRPr>
          </a:p>
          <a:p>
            <a:pPr marL="0" indent="0" eaLnBrk="0" fontAlgn="base" hangingPunct="0">
              <a:lnSpc>
                <a:spcPct val="120000"/>
              </a:lnSpc>
              <a:spcBef>
                <a:spcPts val="0"/>
              </a:spcBef>
              <a:spcAft>
                <a:spcPts val="600"/>
              </a:spcAft>
              <a:buSzPct val="110000"/>
              <a:buNone/>
              <a:tabLst>
                <a:tab pos="233363" algn="l"/>
              </a:tabLst>
            </a:pPr>
            <a:endParaRPr lang="en-US" sz="1600" b="1" dirty="0">
              <a:solidFill>
                <a:srgbClr val="005172"/>
              </a:solidFill>
              <a:latin typeface="Verdana" pitchFamily="34" charset="0"/>
              <a:ea typeface="Verdana" pitchFamily="34" charset="0"/>
              <a:cs typeface="Verdana" pitchFamily="34" charset="0"/>
            </a:endParaRPr>
          </a:p>
        </p:txBody>
      </p:sp>
      <p:sp>
        <p:nvSpPr>
          <p:cNvPr id="4" name="TextBox 3"/>
          <p:cNvSpPr txBox="1"/>
          <p:nvPr/>
        </p:nvSpPr>
        <p:spPr>
          <a:xfrm>
            <a:off x="807720" y="1967935"/>
            <a:ext cx="10337800" cy="1692771"/>
          </a:xfrm>
          <a:prstGeom prst="rect">
            <a:avLst/>
          </a:prstGeom>
          <a:noFill/>
          <a:ln>
            <a:solidFill>
              <a:schemeClr val="tx2">
                <a:lumMod val="60000"/>
                <a:lumOff val="40000"/>
              </a:schemeClr>
            </a:solidFill>
          </a:ln>
        </p:spPr>
        <p:txBody>
          <a:bodyPr wrap="square" rtlCol="0">
            <a:spAutoFit/>
          </a:bodyPr>
          <a:lstStyle/>
          <a:p>
            <a:pPr marL="234000" indent="-234000">
              <a:lnSpc>
                <a:spcPct val="120000"/>
              </a:lnSpc>
              <a:spcAft>
                <a:spcPts val="600"/>
              </a:spcAft>
            </a:pPr>
            <a:r>
              <a:rPr lang="en-US" dirty="0">
                <a:solidFill>
                  <a:srgbClr val="005172"/>
                </a:solidFill>
                <a:latin typeface="Verdana" panose="020B0604030504040204" pitchFamily="34" charset="0"/>
                <a:ea typeface="Verdana" panose="020B0604030504040204" pitchFamily="34" charset="0"/>
                <a:cs typeface="Verdana" panose="020B0604030504040204" pitchFamily="34" charset="0"/>
              </a:rPr>
              <a:t>2 environments are available</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a:t>
            </a:r>
          </a:p>
          <a:p>
            <a:pPr marL="155575" indent="-155575">
              <a:lnSpc>
                <a:spcPct val="120000"/>
              </a:lnSpc>
              <a:spcAft>
                <a:spcPts val="600"/>
              </a:spcAft>
              <a:buFont typeface="Arial" panose="020B0604020202020204" pitchFamily="34" charset="0"/>
              <a:buChar char="•"/>
            </a:pP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Operational</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t>
            </a: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for real disasters only</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hlinkClick r:id="rId2"/>
              </a:rPr>
              <a:t>www.disasterscharter.org</a:t>
            </a:r>
            <a:endPar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marL="155575" indent="-155575">
              <a:lnSpc>
                <a:spcPct val="120000"/>
              </a:lnSpc>
              <a:spcAft>
                <a:spcPts val="600"/>
              </a:spcAft>
              <a:buFont typeface="Arial" panose="020B0604020202020204" pitchFamily="34" charset="0"/>
              <a:buChar char="•"/>
            </a:pPr>
            <a:endParaRPr lang="en-US" sz="1000" b="1" dirty="0">
              <a:solidFill>
                <a:srgbClr val="005172"/>
              </a:solidFill>
              <a:latin typeface="Verdana" panose="020B0604030504040204" pitchFamily="34" charset="0"/>
              <a:ea typeface="Verdana" panose="020B0604030504040204" pitchFamily="34" charset="0"/>
              <a:cs typeface="Verdana" panose="020B0604030504040204" pitchFamily="34" charset="0"/>
            </a:endParaRPr>
          </a:p>
          <a:p>
            <a:pPr marL="155575" indent="-155575">
              <a:lnSpc>
                <a:spcPct val="120000"/>
              </a:lnSpc>
              <a:spcAft>
                <a:spcPts val="600"/>
              </a:spcAft>
              <a:buFont typeface="Arial" panose="020B0604020202020204" pitchFamily="34" charset="0"/>
              <a:buChar char="•"/>
            </a:pP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Training</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hlinkClick r:id="rId3"/>
              </a:rPr>
              <a:t>https://charter.training.esaportal.eu/web/guest/home</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t>
            </a:r>
          </a:p>
          <a:p>
            <a:pPr marL="155575" indent="-155575">
              <a:lnSpc>
                <a:spcPct val="120000"/>
              </a:lnSpc>
              <a:spcAft>
                <a:spcPts val="600"/>
              </a:spcAft>
              <a:buFont typeface="Arial" panose="020B0604020202020204" pitchFamily="34" charset="0"/>
              <a:buChar char="•"/>
            </a:pP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Training</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accounts: </a:t>
            </a: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AU_AGENCY</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(e.g. AU_CSA) or </a:t>
            </a:r>
            <a:r>
              <a:rPr lang="en-US" sz="1400" b="1" dirty="0" err="1">
                <a:solidFill>
                  <a:srgbClr val="005172"/>
                </a:solidFill>
                <a:latin typeface="Verdana" panose="020B0604030504040204" pitchFamily="34" charset="0"/>
                <a:ea typeface="Verdana" panose="020B0604030504040204" pitchFamily="34" charset="0"/>
                <a:cs typeface="Verdana" panose="020B0604030504040204" pitchFamily="34" charset="0"/>
              </a:rPr>
              <a:t>au_public</a:t>
            </a: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(password is identical to the user account)</a:t>
            </a:r>
          </a:p>
        </p:txBody>
      </p:sp>
      <p:sp>
        <p:nvSpPr>
          <p:cNvPr id="5" name="Text Placeholder 4"/>
          <p:cNvSpPr txBox="1">
            <a:spLocks/>
          </p:cNvSpPr>
          <p:nvPr/>
        </p:nvSpPr>
        <p:spPr bwMode="auto">
          <a:xfrm>
            <a:off x="807720" y="1544708"/>
            <a:ext cx="4268788" cy="42322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rtl="0" eaLnBrk="0" fontAlgn="base" hangingPunct="0">
              <a:lnSpc>
                <a:spcPct val="120000"/>
              </a:lnSpc>
              <a:spcBef>
                <a:spcPts val="0"/>
              </a:spcBef>
              <a:spcAft>
                <a:spcPts val="600"/>
              </a:spcAft>
              <a:buSzPct val="110000"/>
              <a:buFont typeface="Arial" pitchFamily="34" charset="0"/>
              <a:buNone/>
              <a:tabLst>
                <a:tab pos="233363" algn="l"/>
              </a:tabLst>
              <a:defRPr sz="2000" b="1" kern="1200">
                <a:solidFill>
                  <a:srgbClr val="221C40"/>
                </a:solidFill>
                <a:latin typeface="Verdana" pitchFamily="34" charset="0"/>
                <a:ea typeface="Verdana" pitchFamily="34" charset="0"/>
                <a:cs typeface="Verdana" pitchFamily="34" charset="0"/>
              </a:defRPr>
            </a:lvl1pPr>
            <a:lvl2pPr marL="457200" indent="0" algn="l" rtl="0" eaLnBrk="0" fontAlgn="base" hangingPunct="0">
              <a:lnSpc>
                <a:spcPct val="120000"/>
              </a:lnSpc>
              <a:spcBef>
                <a:spcPts val="0"/>
              </a:spcBef>
              <a:spcAft>
                <a:spcPts val="600"/>
              </a:spcAft>
              <a:buSzPct val="100000"/>
              <a:buFont typeface="Arial" pitchFamily="34" charset="0"/>
              <a:buNone/>
              <a:defRPr sz="2000" b="1" kern="1200">
                <a:solidFill>
                  <a:srgbClr val="221C40"/>
                </a:solidFill>
                <a:latin typeface="Verdana" pitchFamily="34" charset="0"/>
                <a:ea typeface="Verdana" pitchFamily="34" charset="0"/>
                <a:cs typeface="Verdana" pitchFamily="34" charset="0"/>
              </a:defRPr>
            </a:lvl2pPr>
            <a:lvl3pPr marL="914400" indent="0" algn="l" rtl="0" eaLnBrk="0" fontAlgn="base" hangingPunct="0">
              <a:lnSpc>
                <a:spcPct val="120000"/>
              </a:lnSpc>
              <a:spcBef>
                <a:spcPts val="0"/>
              </a:spcBef>
              <a:spcAft>
                <a:spcPts val="600"/>
              </a:spcAft>
              <a:buFont typeface="Arial" pitchFamily="34" charset="0"/>
              <a:buNone/>
              <a:defRPr sz="1800" b="1" kern="1200">
                <a:solidFill>
                  <a:srgbClr val="221C40"/>
                </a:solidFill>
                <a:latin typeface="Verdana" pitchFamily="34" charset="0"/>
                <a:ea typeface="Verdana" pitchFamily="34" charset="0"/>
                <a:cs typeface="Verdana" pitchFamily="34" charset="0"/>
              </a:defRPr>
            </a:lvl3pPr>
            <a:lvl4pPr marL="1371600" indent="0" algn="l" defTabSz="914400" rtl="0" eaLnBrk="0" fontAlgn="base" hangingPunct="0">
              <a:lnSpc>
                <a:spcPct val="120000"/>
              </a:lnSpc>
              <a:spcBef>
                <a:spcPts val="0"/>
              </a:spcBef>
              <a:spcAft>
                <a:spcPts val="600"/>
              </a:spcAft>
              <a:buFont typeface="Arial" pitchFamily="34" charset="0"/>
              <a:buNone/>
              <a:defRPr sz="1600" b="1" kern="1200">
                <a:solidFill>
                  <a:srgbClr val="221C40"/>
                </a:solidFill>
                <a:latin typeface="Verdana" pitchFamily="34" charset="0"/>
                <a:ea typeface="Verdana" pitchFamily="34" charset="0"/>
                <a:cs typeface="Verdana" pitchFamily="34" charset="0"/>
              </a:defRPr>
            </a:lvl4pPr>
            <a:lvl5pPr marL="1828800" indent="0" algn="l" rtl="0" eaLnBrk="0" fontAlgn="base" hangingPunct="0">
              <a:lnSpc>
                <a:spcPct val="120000"/>
              </a:lnSpc>
              <a:spcBef>
                <a:spcPts val="0"/>
              </a:spcBef>
              <a:spcAft>
                <a:spcPts val="600"/>
              </a:spcAft>
              <a:buFont typeface="Arial" pitchFamily="34" charset="0"/>
              <a:buNone/>
              <a:defRPr sz="1600" b="1" kern="1200">
                <a:solidFill>
                  <a:srgbClr val="221C40"/>
                </a:solidFill>
                <a:latin typeface="Verdana" pitchFamily="34" charset="0"/>
                <a:ea typeface="Verdana" pitchFamily="34" charset="0"/>
                <a:cs typeface="Verdana"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solidFill>
                  <a:srgbClr val="005172"/>
                </a:solidFill>
              </a:rPr>
              <a:t>COS-2 Environments</a:t>
            </a:r>
            <a:endParaRPr lang="fr-BE" dirty="0">
              <a:solidFill>
                <a:srgbClr val="005172"/>
              </a:solidFill>
            </a:endParaRPr>
          </a:p>
        </p:txBody>
      </p:sp>
      <p:pic>
        <p:nvPicPr>
          <p:cNvPr id="6" name="Picture 5"/>
          <p:cNvPicPr>
            <a:picLocks noChangeAspect="1"/>
          </p:cNvPicPr>
          <p:nvPr/>
        </p:nvPicPr>
        <p:blipFill>
          <a:blip r:embed="rId4"/>
          <a:stretch>
            <a:fillRect/>
          </a:stretch>
        </p:blipFill>
        <p:spPr>
          <a:xfrm>
            <a:off x="807720" y="4412866"/>
            <a:ext cx="5926686" cy="386966"/>
          </a:xfrm>
          <a:prstGeom prst="rect">
            <a:avLst/>
          </a:prstGeom>
        </p:spPr>
      </p:pic>
      <p:sp>
        <p:nvSpPr>
          <p:cNvPr id="8" name="Text Placeholder 4"/>
          <p:cNvSpPr txBox="1">
            <a:spLocks/>
          </p:cNvSpPr>
          <p:nvPr/>
        </p:nvSpPr>
        <p:spPr bwMode="auto">
          <a:xfrm>
            <a:off x="807720" y="3902064"/>
            <a:ext cx="4268788" cy="42322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marL="0" indent="0" algn="l" rtl="0" eaLnBrk="0" fontAlgn="base" hangingPunct="0">
              <a:lnSpc>
                <a:spcPct val="120000"/>
              </a:lnSpc>
              <a:spcBef>
                <a:spcPts val="0"/>
              </a:spcBef>
              <a:spcAft>
                <a:spcPts val="600"/>
              </a:spcAft>
              <a:buSzPct val="110000"/>
              <a:buFont typeface="Arial" pitchFamily="34" charset="0"/>
              <a:buNone/>
              <a:tabLst>
                <a:tab pos="233363" algn="l"/>
              </a:tabLst>
              <a:defRPr sz="2000" b="1" kern="1200">
                <a:solidFill>
                  <a:srgbClr val="221C40"/>
                </a:solidFill>
                <a:latin typeface="Verdana" pitchFamily="34" charset="0"/>
                <a:ea typeface="Verdana" pitchFamily="34" charset="0"/>
                <a:cs typeface="Verdana" pitchFamily="34" charset="0"/>
              </a:defRPr>
            </a:lvl1pPr>
            <a:lvl2pPr marL="457200" indent="0" algn="l" rtl="0" eaLnBrk="0" fontAlgn="base" hangingPunct="0">
              <a:lnSpc>
                <a:spcPct val="120000"/>
              </a:lnSpc>
              <a:spcBef>
                <a:spcPts val="0"/>
              </a:spcBef>
              <a:spcAft>
                <a:spcPts val="600"/>
              </a:spcAft>
              <a:buSzPct val="100000"/>
              <a:buFont typeface="Arial" pitchFamily="34" charset="0"/>
              <a:buNone/>
              <a:defRPr sz="2000" b="1" kern="1200">
                <a:solidFill>
                  <a:srgbClr val="221C40"/>
                </a:solidFill>
                <a:latin typeface="Verdana" pitchFamily="34" charset="0"/>
                <a:ea typeface="Verdana" pitchFamily="34" charset="0"/>
                <a:cs typeface="Verdana" pitchFamily="34" charset="0"/>
              </a:defRPr>
            </a:lvl2pPr>
            <a:lvl3pPr marL="914400" indent="0" algn="l" rtl="0" eaLnBrk="0" fontAlgn="base" hangingPunct="0">
              <a:lnSpc>
                <a:spcPct val="120000"/>
              </a:lnSpc>
              <a:spcBef>
                <a:spcPts val="0"/>
              </a:spcBef>
              <a:spcAft>
                <a:spcPts val="600"/>
              </a:spcAft>
              <a:buFont typeface="Arial" pitchFamily="34" charset="0"/>
              <a:buNone/>
              <a:defRPr sz="1800" b="1" kern="1200">
                <a:solidFill>
                  <a:srgbClr val="221C40"/>
                </a:solidFill>
                <a:latin typeface="Verdana" pitchFamily="34" charset="0"/>
                <a:ea typeface="Verdana" pitchFamily="34" charset="0"/>
                <a:cs typeface="Verdana" pitchFamily="34" charset="0"/>
              </a:defRPr>
            </a:lvl3pPr>
            <a:lvl4pPr marL="1371600" indent="0" algn="l" defTabSz="914400" rtl="0" eaLnBrk="0" fontAlgn="base" hangingPunct="0">
              <a:lnSpc>
                <a:spcPct val="120000"/>
              </a:lnSpc>
              <a:spcBef>
                <a:spcPts val="0"/>
              </a:spcBef>
              <a:spcAft>
                <a:spcPts val="600"/>
              </a:spcAft>
              <a:buFont typeface="Arial" pitchFamily="34" charset="0"/>
              <a:buNone/>
              <a:defRPr sz="1600" b="1" kern="1200">
                <a:solidFill>
                  <a:srgbClr val="221C40"/>
                </a:solidFill>
                <a:latin typeface="Verdana" pitchFamily="34" charset="0"/>
                <a:ea typeface="Verdana" pitchFamily="34" charset="0"/>
                <a:cs typeface="Verdana" pitchFamily="34" charset="0"/>
              </a:defRPr>
            </a:lvl4pPr>
            <a:lvl5pPr marL="1828800" indent="0" algn="l" rtl="0" eaLnBrk="0" fontAlgn="base" hangingPunct="0">
              <a:lnSpc>
                <a:spcPct val="120000"/>
              </a:lnSpc>
              <a:spcBef>
                <a:spcPts val="0"/>
              </a:spcBef>
              <a:spcAft>
                <a:spcPts val="600"/>
              </a:spcAft>
              <a:buFont typeface="Arial" pitchFamily="34" charset="0"/>
              <a:buNone/>
              <a:defRPr sz="1600" b="1" kern="1200">
                <a:solidFill>
                  <a:srgbClr val="221C40"/>
                </a:solidFill>
                <a:latin typeface="Verdana" pitchFamily="34" charset="0"/>
                <a:ea typeface="Verdana" pitchFamily="34" charset="0"/>
                <a:cs typeface="Verdana"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solidFill>
                  <a:srgbClr val="005172"/>
                </a:solidFill>
              </a:rPr>
              <a:t>COS-2 Documentation</a:t>
            </a:r>
            <a:endParaRPr lang="fr-BE" sz="1800" dirty="0">
              <a:solidFill>
                <a:srgbClr val="005172"/>
              </a:solidFill>
            </a:endParaRPr>
          </a:p>
        </p:txBody>
      </p:sp>
      <p:sp>
        <p:nvSpPr>
          <p:cNvPr id="9" name="TextBox 8"/>
          <p:cNvSpPr txBox="1"/>
          <p:nvPr/>
        </p:nvSpPr>
        <p:spPr>
          <a:xfrm>
            <a:off x="807720" y="4956676"/>
            <a:ext cx="11243602" cy="1095685"/>
          </a:xfrm>
          <a:prstGeom prst="rect">
            <a:avLst/>
          </a:prstGeom>
          <a:noFill/>
          <a:ln>
            <a:solidFill>
              <a:schemeClr val="tx2">
                <a:lumMod val="60000"/>
                <a:lumOff val="40000"/>
              </a:schemeClr>
            </a:solidFill>
          </a:ln>
        </p:spPr>
        <p:txBody>
          <a:bodyPr wrap="square" rtlCol="0">
            <a:spAutoFit/>
          </a:bodyPr>
          <a:lstStyle/>
          <a:p>
            <a:pPr marL="234000" indent="-234000">
              <a:lnSpc>
                <a:spcPct val="120000"/>
              </a:lnSpc>
              <a:spcAft>
                <a:spcPts val="600"/>
              </a:spcAft>
            </a:pPr>
            <a:r>
              <a:rPr lang="en-US" dirty="0">
                <a:solidFill>
                  <a:srgbClr val="005172"/>
                </a:solidFill>
                <a:latin typeface="Verdana" panose="020B0604030504040204" pitchFamily="34" charset="0"/>
                <a:ea typeface="Verdana" panose="020B0604030504040204" pitchFamily="34" charset="0"/>
                <a:cs typeface="Verdana" panose="020B0604030504040204" pitchFamily="34" charset="0"/>
              </a:rPr>
              <a:t>COS-2 documentation is available in COS-2, once logged-in, under “</a:t>
            </a:r>
            <a:r>
              <a:rPr lang="en-US" dirty="0" err="1">
                <a:solidFill>
                  <a:srgbClr val="005172"/>
                </a:solidFill>
                <a:latin typeface="Verdana" panose="020B0604030504040204" pitchFamily="34" charset="0"/>
                <a:ea typeface="Verdana" panose="020B0604030504040204" pitchFamily="34" charset="0"/>
                <a:cs typeface="Verdana" panose="020B0604030504040204" pitchFamily="34" charset="0"/>
              </a:rPr>
              <a:t>Ref.Docs</a:t>
            </a:r>
            <a:r>
              <a:rPr lang="en-US" dirty="0">
                <a:solidFill>
                  <a:srgbClr val="005172"/>
                </a:solidFill>
                <a:latin typeface="Verdana" panose="020B0604030504040204" pitchFamily="34" charset="0"/>
                <a:ea typeface="Verdana" panose="020B0604030504040204" pitchFamily="34" charset="0"/>
                <a:cs typeface="Verdana" panose="020B0604030504040204" pitchFamily="34" charset="0"/>
              </a:rPr>
              <a:t>”</a:t>
            </a:r>
          </a:p>
          <a:p>
            <a:pPr marL="234000" indent="-234000">
              <a:lnSpc>
                <a:spcPct val="120000"/>
              </a:lnSpc>
              <a:spcAft>
                <a:spcPts val="600"/>
              </a:spcAft>
            </a:pP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AU COS-2 quick reference</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a quick guide to the COS-2 usage</a:t>
            </a:r>
          </a:p>
          <a:p>
            <a:pPr marL="234000" indent="-234000">
              <a:lnSpc>
                <a:spcPct val="120000"/>
              </a:lnSpc>
              <a:spcAft>
                <a:spcPts val="600"/>
              </a:spcAft>
            </a:pPr>
            <a:r>
              <a:rPr lang="en-US" sz="1400" b="1" dirty="0">
                <a:solidFill>
                  <a:srgbClr val="005172"/>
                </a:solidFill>
                <a:latin typeface="Verdana" panose="020B0604030504040204" pitchFamily="34" charset="0"/>
                <a:ea typeface="Verdana" panose="020B0604030504040204" pitchFamily="34" charset="0"/>
                <a:cs typeface="Verdana" panose="020B0604030504040204" pitchFamily="34" charset="0"/>
              </a:rPr>
              <a:t>PR0537_F_COS-2_AU_Manual_of_Operations</a:t>
            </a:r>
            <a:r>
              <a:rPr lang="en-US" sz="1400" dirty="0">
                <a:solidFill>
                  <a:srgbClr val="005172"/>
                </a:solidFill>
                <a:latin typeface="Verdana" panose="020B0604030504040204" pitchFamily="34" charset="0"/>
                <a:ea typeface="Verdana" panose="020B0604030504040204" pitchFamily="34" charset="0"/>
                <a:cs typeface="Verdana" panose="020B0604030504040204" pitchFamily="34" charset="0"/>
              </a:rPr>
              <a:t>: the reference guide to COS-2, with all the functions deeply explained. </a:t>
            </a:r>
          </a:p>
        </p:txBody>
      </p:sp>
    </p:spTree>
    <p:extLst>
      <p:ext uri="{BB962C8B-B14F-4D97-AF65-F5344CB8AC3E}">
        <p14:creationId xmlns:p14="http://schemas.microsoft.com/office/powerpoint/2010/main" val="2738767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r>
              <a:rPr lang="en-GB" dirty="0"/>
              <a:t>Thank you</a:t>
            </a:r>
          </a:p>
        </p:txBody>
      </p:sp>
      <p:sp>
        <p:nvSpPr>
          <p:cNvPr id="4" name="Date Placeholder 3"/>
          <p:cNvSpPr>
            <a:spLocks noGrp="1"/>
          </p:cNvSpPr>
          <p:nvPr>
            <p:ph type="dt" sz="half" idx="4294967295"/>
          </p:nvPr>
        </p:nvSpPr>
        <p:spPr>
          <a:xfrm>
            <a:off x="0" y="6356350"/>
            <a:ext cx="2743200" cy="365125"/>
          </a:xfrm>
        </p:spPr>
        <p:txBody>
          <a:bodyPr/>
          <a:lstStyle/>
          <a:p>
            <a:r>
              <a:rPr lang="en-GB"/>
              <a:t> 26 January 2022</a:t>
            </a:r>
            <a:endParaRPr lang="en-GB" dirty="0"/>
          </a:p>
        </p:txBody>
      </p:sp>
      <p:sp>
        <p:nvSpPr>
          <p:cNvPr id="5" name="Slide Number Placeholder 4"/>
          <p:cNvSpPr>
            <a:spLocks noGrp="1"/>
          </p:cNvSpPr>
          <p:nvPr>
            <p:ph type="sldNum" sz="quarter" idx="4294967295"/>
          </p:nvPr>
        </p:nvSpPr>
        <p:spPr>
          <a:xfrm>
            <a:off x="9448800" y="6356350"/>
            <a:ext cx="2743200" cy="365125"/>
          </a:xfrm>
        </p:spPr>
        <p:txBody>
          <a:bodyPr/>
          <a:lstStyle/>
          <a:p>
            <a:fld id="{F8F65306-B2AC-4166-BBCB-9A0AEE166CFD}" type="slidenum">
              <a:rPr lang="en-GB" smtClean="0"/>
              <a:pPr/>
              <a:t>43</a:t>
            </a:fld>
            <a:endParaRPr lang="en-GB" dirty="0"/>
          </a:p>
        </p:txBody>
      </p:sp>
    </p:spTree>
    <p:extLst>
      <p:ext uri="{BB962C8B-B14F-4D97-AF65-F5344CB8AC3E}">
        <p14:creationId xmlns:p14="http://schemas.microsoft.com/office/powerpoint/2010/main" val="389226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pPr algn="ctr">
              <a:defRPr/>
            </a:pPr>
            <a:r>
              <a:rPr lang="en-US" noProof="0" dirty="0">
                <a:solidFill>
                  <a:schemeClr val="bg1"/>
                </a:solidFill>
              </a:rPr>
              <a:t>Charter Member Agencies</a:t>
            </a:r>
          </a:p>
        </p:txBody>
      </p:sp>
      <p:grpSp>
        <p:nvGrpSpPr>
          <p:cNvPr id="3" name="Group 2"/>
          <p:cNvGrpSpPr/>
          <p:nvPr/>
        </p:nvGrpSpPr>
        <p:grpSpPr>
          <a:xfrm>
            <a:off x="2130250" y="1545430"/>
            <a:ext cx="7712813" cy="4536222"/>
            <a:chOff x="1540613" y="1189832"/>
            <a:chExt cx="8915400" cy="5243513"/>
          </a:xfrm>
        </p:grpSpPr>
        <p:pic>
          <p:nvPicPr>
            <p:cNvPr id="45" name="World Map" descr="monde"/>
            <p:cNvPicPr>
              <a:picLocks noChangeAspect="1" noChangeArrowheads="1"/>
            </p:cNvPicPr>
            <p:nvPr/>
          </p:nvPicPr>
          <p:blipFill>
            <a:blip r:embed="rId3" cstate="print">
              <a:grayscl/>
              <a:lum bright="56000" contrast="-100000"/>
            </a:blip>
            <a:srcRect/>
            <a:stretch>
              <a:fillRect/>
            </a:stretch>
          </p:blipFill>
          <p:spPr bwMode="auto">
            <a:xfrm>
              <a:off x="1540613" y="1189832"/>
              <a:ext cx="8915400" cy="5243513"/>
            </a:xfrm>
            <a:prstGeom prst="rect">
              <a:avLst/>
            </a:prstGeom>
            <a:noFill/>
            <a:ln w="9525">
              <a:noFill/>
              <a:miter lim="800000"/>
              <a:headEnd/>
              <a:tailEnd/>
            </a:ln>
          </p:spPr>
        </p:pic>
        <p:sp>
          <p:nvSpPr>
            <p:cNvPr id="49" name="UK"/>
            <p:cNvSpPr>
              <a:spLocks noChangeAspect="1" noChangeArrowheads="1"/>
            </p:cNvSpPr>
            <p:nvPr/>
          </p:nvSpPr>
          <p:spPr bwMode="auto">
            <a:xfrm>
              <a:off x="4813300" y="2129126"/>
              <a:ext cx="900000" cy="582203"/>
            </a:xfrm>
            <a:prstGeom prst="ellipse">
              <a:avLst/>
            </a:prstGeom>
            <a:solidFill>
              <a:srgbClr val="DDDDDD">
                <a:alpha val="50195"/>
              </a:srgbClr>
            </a:solidFill>
            <a:ln w="9525">
              <a:noFill/>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cs typeface="Arial" pitchFamily="34" charset="0"/>
                </a:rPr>
                <a:t>UKSA/DMC</a:t>
              </a:r>
            </a:p>
            <a:p>
              <a:pPr algn="ctr" eaLnBrk="0" hangingPunct="0">
                <a:defRPr/>
              </a:pPr>
              <a:r>
                <a:rPr lang="en-US" sz="1200" b="1" dirty="0">
                  <a:effectLst>
                    <a:outerShdw blurRad="38100" dist="38100" dir="2700000" algn="tl">
                      <a:srgbClr val="C0C0C0"/>
                    </a:outerShdw>
                  </a:effectLst>
                  <a:latin typeface="Verdana" pitchFamily="34" charset="0"/>
                  <a:cs typeface="Arial" pitchFamily="34" charset="0"/>
                </a:rPr>
                <a:t>UK</a:t>
              </a:r>
            </a:p>
          </p:txBody>
        </p:sp>
        <p:sp>
          <p:nvSpPr>
            <p:cNvPr id="50" name="China"/>
            <p:cNvSpPr>
              <a:spLocks noChangeAspect="1" noChangeArrowheads="1"/>
            </p:cNvSpPr>
            <p:nvPr/>
          </p:nvSpPr>
          <p:spPr bwMode="auto">
            <a:xfrm>
              <a:off x="7910513" y="3190877"/>
              <a:ext cx="900000" cy="675313"/>
            </a:xfrm>
            <a:prstGeom prst="ellipse">
              <a:avLst/>
            </a:prstGeom>
            <a:solidFill>
              <a:srgbClr val="DDDDDD">
                <a:alpha val="50195"/>
              </a:srgbClr>
            </a:solidFill>
            <a:ln w="12700">
              <a:noFill/>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rPr>
                <a:t>CNSA</a:t>
              </a:r>
            </a:p>
            <a:p>
              <a:pPr algn="ctr" eaLnBrk="0" hangingPunct="0">
                <a:defRPr/>
              </a:pPr>
              <a:r>
                <a:rPr lang="en-US" sz="1200" b="1" dirty="0">
                  <a:effectLst>
                    <a:outerShdw blurRad="38100" dist="38100" dir="2700000" algn="tl">
                      <a:srgbClr val="C0C0C0"/>
                    </a:outerShdw>
                  </a:effectLst>
                  <a:latin typeface="Verdana" pitchFamily="34" charset="0"/>
                </a:rPr>
                <a:t>China</a:t>
              </a:r>
            </a:p>
          </p:txBody>
        </p:sp>
        <p:sp>
          <p:nvSpPr>
            <p:cNvPr id="51" name="Korea"/>
            <p:cNvSpPr>
              <a:spLocks noChangeArrowheads="1"/>
            </p:cNvSpPr>
            <p:nvPr/>
          </p:nvSpPr>
          <p:spPr bwMode="auto">
            <a:xfrm>
              <a:off x="8702675" y="2543175"/>
              <a:ext cx="863600" cy="900000"/>
            </a:xfrm>
            <a:prstGeom prst="ellipse">
              <a:avLst/>
            </a:prstGeom>
            <a:solidFill>
              <a:srgbClr val="DDDDDD">
                <a:alpha val="50195"/>
              </a:srgbClr>
            </a:solidFill>
            <a:ln w="28575">
              <a:noFill/>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rPr>
                <a:t>KARI</a:t>
              </a:r>
            </a:p>
            <a:p>
              <a:pPr algn="ctr" eaLnBrk="0" hangingPunct="0">
                <a:defRPr/>
              </a:pPr>
              <a:r>
                <a:rPr lang="en-US" sz="1200" b="1" dirty="0">
                  <a:effectLst>
                    <a:outerShdw blurRad="38100" dist="38100" dir="2700000" algn="tl">
                      <a:srgbClr val="C0C0C0"/>
                    </a:outerShdw>
                  </a:effectLst>
                  <a:latin typeface="Verdana" pitchFamily="34" charset="0"/>
                </a:rPr>
                <a:t>Korea</a:t>
              </a:r>
            </a:p>
          </p:txBody>
        </p:sp>
        <p:sp>
          <p:nvSpPr>
            <p:cNvPr id="52" name="Canada"/>
            <p:cNvSpPr>
              <a:spLocks noChangeAspect="1" noChangeArrowheads="1"/>
            </p:cNvSpPr>
            <p:nvPr/>
          </p:nvSpPr>
          <p:spPr bwMode="auto">
            <a:xfrm>
              <a:off x="2804734" y="2302014"/>
              <a:ext cx="900000" cy="614514"/>
            </a:xfrm>
            <a:prstGeom prst="ellipse">
              <a:avLst/>
            </a:prstGeom>
            <a:solidFill>
              <a:srgbClr val="DDDDDD">
                <a:alpha val="50195"/>
              </a:srgbClr>
            </a:solidFill>
            <a:ln w="9525">
              <a:noFill/>
              <a:round/>
              <a:headEnd/>
              <a:tailEnd/>
            </a:ln>
          </p:spPr>
          <p:txBody>
            <a:bodyPr wrap="none" anchor="ctr"/>
            <a:lstStyle/>
            <a:p>
              <a:pPr algn="ctr" eaLnBrk="0" hangingPunct="0"/>
              <a:r>
                <a:rPr lang="en-US" sz="1200" i="1" dirty="0">
                  <a:effectLst>
                    <a:outerShdw blurRad="38100" dist="38100" dir="2700000" algn="tl">
                      <a:srgbClr val="C0C0C0"/>
                    </a:outerShdw>
                  </a:effectLst>
                  <a:latin typeface="Verdana" pitchFamily="34" charset="0"/>
                </a:rPr>
                <a:t>CSA</a:t>
              </a:r>
              <a:br>
                <a:rPr lang="en-US" sz="1200" b="1" dirty="0">
                  <a:effectLst>
                    <a:outerShdw blurRad="38100" dist="38100" dir="2700000" algn="tl">
                      <a:srgbClr val="C0C0C0"/>
                    </a:outerShdw>
                  </a:effectLst>
                  <a:latin typeface="Verdana" pitchFamily="34" charset="0"/>
                </a:rPr>
              </a:br>
              <a:r>
                <a:rPr lang="en-US" sz="1200" b="1" dirty="0">
                  <a:effectLst>
                    <a:outerShdw blurRad="38100" dist="38100" dir="2700000" algn="tl">
                      <a:srgbClr val="C0C0C0"/>
                    </a:outerShdw>
                  </a:effectLst>
                  <a:latin typeface="Verdana" pitchFamily="34" charset="0"/>
                </a:rPr>
                <a:t>Canada</a:t>
              </a:r>
              <a:endParaRPr lang="en-US" sz="1200" b="1" dirty="0">
                <a:latin typeface="Verdana" pitchFamily="34" charset="0"/>
              </a:endParaRPr>
            </a:p>
          </p:txBody>
        </p:sp>
        <p:sp>
          <p:nvSpPr>
            <p:cNvPr id="54" name="USA"/>
            <p:cNvSpPr>
              <a:spLocks noChangeAspect="1" noChangeArrowheads="1"/>
            </p:cNvSpPr>
            <p:nvPr/>
          </p:nvSpPr>
          <p:spPr bwMode="auto">
            <a:xfrm>
              <a:off x="2826600" y="2995898"/>
              <a:ext cx="900000" cy="596106"/>
            </a:xfrm>
            <a:prstGeom prst="ellipse">
              <a:avLst/>
            </a:prstGeom>
            <a:solidFill>
              <a:srgbClr val="DDDDDD">
                <a:alpha val="50195"/>
              </a:srgbClr>
            </a:solidFill>
            <a:ln w="9525">
              <a:noFill/>
              <a:round/>
              <a:headEnd/>
              <a:tailEnd/>
            </a:ln>
          </p:spPr>
          <p:txBody>
            <a:bodyPr wrap="none" anchor="ctr"/>
            <a:lstStyle/>
            <a:p>
              <a:pPr algn="ctr"/>
              <a:r>
                <a:rPr lang="en-US" sz="1200" i="1" dirty="0">
                  <a:solidFill>
                    <a:srgbClr val="000000"/>
                  </a:solidFill>
                  <a:latin typeface="Verdana"/>
                </a:rPr>
                <a:t>NOAA</a:t>
              </a:r>
            </a:p>
            <a:p>
              <a:pPr algn="ctr"/>
              <a:r>
                <a:rPr lang="en-US" sz="1200" i="1" dirty="0">
                  <a:solidFill>
                    <a:srgbClr val="000000"/>
                  </a:solidFill>
                  <a:latin typeface="Verdana"/>
                </a:rPr>
                <a:t>USGS</a:t>
              </a:r>
            </a:p>
            <a:p>
              <a:pPr algn="ctr"/>
              <a:r>
                <a:rPr lang="en-US" sz="1200" b="1" dirty="0">
                  <a:solidFill>
                    <a:srgbClr val="000000"/>
                  </a:solidFill>
                  <a:latin typeface="Verdana"/>
                </a:rPr>
                <a:t>USA</a:t>
              </a:r>
              <a:endParaRPr lang="en-CA" sz="1200" dirty="0">
                <a:latin typeface="Univers"/>
              </a:endParaRPr>
            </a:p>
          </p:txBody>
        </p:sp>
        <p:sp>
          <p:nvSpPr>
            <p:cNvPr id="56" name="Argentina"/>
            <p:cNvSpPr>
              <a:spLocks noChangeAspect="1" noChangeArrowheads="1"/>
            </p:cNvSpPr>
            <p:nvPr/>
          </p:nvSpPr>
          <p:spPr bwMode="auto">
            <a:xfrm>
              <a:off x="3634231" y="5278446"/>
              <a:ext cx="900000" cy="524913"/>
            </a:xfrm>
            <a:prstGeom prst="ellipse">
              <a:avLst/>
            </a:prstGeom>
            <a:solidFill>
              <a:srgbClr val="DDDDDD">
                <a:alpha val="50195"/>
              </a:srgbClr>
            </a:solidFill>
            <a:ln w="38100">
              <a:noFill/>
              <a:prstDash val="dash"/>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rPr>
                <a:t>CONAE</a:t>
              </a:r>
            </a:p>
            <a:p>
              <a:pPr algn="ctr" eaLnBrk="0" hangingPunct="0">
                <a:defRPr/>
              </a:pPr>
              <a:r>
                <a:rPr lang="en-US" sz="1200" b="1" dirty="0">
                  <a:latin typeface="Verdana" pitchFamily="34" charset="0"/>
                </a:rPr>
                <a:t>Argentina</a:t>
              </a:r>
            </a:p>
          </p:txBody>
        </p:sp>
        <p:sp>
          <p:nvSpPr>
            <p:cNvPr id="58" name="France"/>
            <p:cNvSpPr>
              <a:spLocks noChangeAspect="1" noChangeArrowheads="1"/>
            </p:cNvSpPr>
            <p:nvPr/>
          </p:nvSpPr>
          <p:spPr bwMode="auto">
            <a:xfrm>
              <a:off x="4857504" y="2639972"/>
              <a:ext cx="900000" cy="582421"/>
            </a:xfrm>
            <a:prstGeom prst="ellipse">
              <a:avLst/>
            </a:prstGeom>
            <a:solidFill>
              <a:srgbClr val="DDDDDD">
                <a:alpha val="50195"/>
              </a:srgbClr>
            </a:solidFill>
            <a:ln w="9525">
              <a:noFill/>
              <a:round/>
              <a:headEnd/>
              <a:tailEnd/>
            </a:ln>
          </p:spPr>
          <p:txBody>
            <a:bodyPr wrap="none" anchor="ctr"/>
            <a:lstStyle/>
            <a:p>
              <a:pPr algn="ctr" eaLnBrk="0" hangingPunct="0"/>
              <a:r>
                <a:rPr lang="en-US" sz="1200" i="1" dirty="0">
                  <a:effectLst>
                    <a:outerShdw blurRad="38100" dist="38100" dir="2700000" algn="tl">
                      <a:srgbClr val="C0C0C0"/>
                    </a:outerShdw>
                  </a:effectLst>
                  <a:latin typeface="Verdana" pitchFamily="34" charset="0"/>
                </a:rPr>
                <a:t>CNES</a:t>
              </a:r>
              <a:br>
                <a:rPr lang="en-US" sz="1200" b="1" dirty="0">
                  <a:effectLst>
                    <a:outerShdw blurRad="38100" dist="38100" dir="2700000" algn="tl">
                      <a:srgbClr val="C0C0C0"/>
                    </a:outerShdw>
                  </a:effectLst>
                  <a:latin typeface="Verdana" pitchFamily="34" charset="0"/>
                </a:rPr>
              </a:br>
              <a:r>
                <a:rPr lang="en-US" sz="1200" b="1" dirty="0">
                  <a:effectLst>
                    <a:outerShdw blurRad="38100" dist="38100" dir="2700000" algn="tl">
                      <a:srgbClr val="C0C0C0"/>
                    </a:outerShdw>
                  </a:effectLst>
                  <a:latin typeface="Verdana" pitchFamily="34" charset="0"/>
                </a:rPr>
                <a:t>France</a:t>
              </a:r>
            </a:p>
          </p:txBody>
        </p:sp>
        <p:sp>
          <p:nvSpPr>
            <p:cNvPr id="60" name="Europe"/>
            <p:cNvSpPr>
              <a:spLocks noChangeAspect="1" noChangeArrowheads="1"/>
            </p:cNvSpPr>
            <p:nvPr/>
          </p:nvSpPr>
          <p:spPr bwMode="auto">
            <a:xfrm>
              <a:off x="5534025" y="2590810"/>
              <a:ext cx="900000" cy="631582"/>
            </a:xfrm>
            <a:prstGeom prst="ellipse">
              <a:avLst/>
            </a:prstGeom>
            <a:solidFill>
              <a:srgbClr val="DDDDDD">
                <a:alpha val="50195"/>
              </a:srgbClr>
            </a:solidFill>
            <a:ln w="9525">
              <a:noFill/>
              <a:round/>
              <a:headEnd/>
              <a:tailEnd/>
            </a:ln>
          </p:spPr>
          <p:txBody>
            <a:bodyPr wrap="none" anchor="ctr"/>
            <a:lstStyle/>
            <a:p>
              <a:pPr algn="ctr"/>
              <a:r>
                <a:rPr lang="en-US" sz="1200" i="1" dirty="0">
                  <a:solidFill>
                    <a:srgbClr val="000000"/>
                  </a:solidFill>
                  <a:latin typeface="Verdana"/>
                </a:rPr>
                <a:t>ESA</a:t>
              </a:r>
              <a:br>
                <a:rPr lang="en-US" sz="1200" i="1" dirty="0">
                  <a:solidFill>
                    <a:srgbClr val="000000"/>
                  </a:solidFill>
                  <a:latin typeface="Verdana"/>
                </a:rPr>
              </a:br>
              <a:r>
                <a:rPr lang="en-US" sz="1200" i="1" dirty="0">
                  <a:solidFill>
                    <a:srgbClr val="000000"/>
                  </a:solidFill>
                  <a:latin typeface="Verdana"/>
                </a:rPr>
                <a:t>EUMETSAT</a:t>
              </a:r>
            </a:p>
            <a:p>
              <a:pPr algn="ctr"/>
              <a:r>
                <a:rPr lang="en-US" sz="1200" b="1" dirty="0">
                  <a:solidFill>
                    <a:srgbClr val="000000"/>
                  </a:solidFill>
                  <a:latin typeface="Verdana"/>
                </a:rPr>
                <a:t>Europe</a:t>
              </a:r>
            </a:p>
          </p:txBody>
        </p:sp>
        <p:sp>
          <p:nvSpPr>
            <p:cNvPr id="62" name="India"/>
            <p:cNvSpPr>
              <a:spLocks noChangeArrowheads="1"/>
            </p:cNvSpPr>
            <p:nvPr/>
          </p:nvSpPr>
          <p:spPr bwMode="auto">
            <a:xfrm>
              <a:off x="7334250" y="3649664"/>
              <a:ext cx="900000" cy="720725"/>
            </a:xfrm>
            <a:prstGeom prst="ellipse">
              <a:avLst/>
            </a:prstGeom>
            <a:solidFill>
              <a:srgbClr val="DDDDDD">
                <a:alpha val="50195"/>
              </a:srgbClr>
            </a:solidFill>
            <a:ln w="9525">
              <a:noFill/>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rPr>
                <a:t>ISRO</a:t>
              </a:r>
            </a:p>
            <a:p>
              <a:pPr algn="ctr" eaLnBrk="0" hangingPunct="0">
                <a:defRPr/>
              </a:pPr>
              <a:r>
                <a:rPr lang="en-US" sz="1200" b="1" dirty="0">
                  <a:effectLst>
                    <a:outerShdw blurRad="38100" dist="38100" dir="2700000" algn="tl">
                      <a:srgbClr val="C0C0C0"/>
                    </a:outerShdw>
                  </a:effectLst>
                  <a:latin typeface="Verdana" pitchFamily="34" charset="0"/>
                </a:rPr>
                <a:t>India</a:t>
              </a:r>
            </a:p>
          </p:txBody>
        </p:sp>
        <p:sp>
          <p:nvSpPr>
            <p:cNvPr id="64" name="Japan"/>
            <p:cNvSpPr>
              <a:spLocks noChangeAspect="1" noChangeArrowheads="1"/>
            </p:cNvSpPr>
            <p:nvPr/>
          </p:nvSpPr>
          <p:spPr bwMode="auto">
            <a:xfrm>
              <a:off x="9178925" y="3073400"/>
              <a:ext cx="900000" cy="612952"/>
            </a:xfrm>
            <a:prstGeom prst="ellipse">
              <a:avLst/>
            </a:prstGeom>
            <a:solidFill>
              <a:srgbClr val="DDDDDD">
                <a:alpha val="50195"/>
              </a:srgbClr>
            </a:solidFill>
            <a:ln w="28575">
              <a:noFill/>
              <a:round/>
              <a:headEnd/>
              <a:tailEnd/>
            </a:ln>
          </p:spPr>
          <p:txBody>
            <a:bodyPr wrap="none" anchor="ctr"/>
            <a:lstStyle/>
            <a:p>
              <a:pPr algn="ctr"/>
              <a:r>
                <a:rPr lang="en-US" sz="1400" i="1" dirty="0">
                  <a:solidFill>
                    <a:srgbClr val="000000"/>
                  </a:solidFill>
                  <a:latin typeface="Verdana"/>
                </a:rPr>
                <a:t>JAXA</a:t>
              </a:r>
            </a:p>
            <a:p>
              <a:pPr algn="ctr"/>
              <a:r>
                <a:rPr lang="en-US" sz="1200" b="1" dirty="0">
                  <a:solidFill>
                    <a:srgbClr val="000000"/>
                  </a:solidFill>
                  <a:latin typeface="Verdana"/>
                </a:rPr>
                <a:t>Japan</a:t>
              </a:r>
            </a:p>
          </p:txBody>
        </p:sp>
        <p:sp>
          <p:nvSpPr>
            <p:cNvPr id="68" name="Russia"/>
            <p:cNvSpPr>
              <a:spLocks noChangeAspect="1" noChangeArrowheads="1"/>
            </p:cNvSpPr>
            <p:nvPr/>
          </p:nvSpPr>
          <p:spPr bwMode="auto">
            <a:xfrm>
              <a:off x="7191375" y="2109789"/>
              <a:ext cx="900000" cy="488053"/>
            </a:xfrm>
            <a:prstGeom prst="ellipse">
              <a:avLst/>
            </a:prstGeom>
            <a:solidFill>
              <a:srgbClr val="DDDDDD">
                <a:alpha val="50195"/>
              </a:srgbClr>
            </a:solidFill>
            <a:ln w="28575">
              <a:noFill/>
              <a:round/>
              <a:headEnd/>
              <a:tailEnd/>
            </a:ln>
          </p:spPr>
          <p:txBody>
            <a:bodyPr wrap="none" anchor="ctr"/>
            <a:lstStyle/>
            <a:p>
              <a:pPr algn="ctr"/>
              <a:r>
                <a:rPr lang="en-US" sz="1200" i="1" dirty="0">
                  <a:solidFill>
                    <a:srgbClr val="000000"/>
                  </a:solidFill>
                  <a:latin typeface="Verdana"/>
                </a:rPr>
                <a:t>ROSCOSMOS</a:t>
              </a:r>
            </a:p>
            <a:p>
              <a:pPr algn="ctr"/>
              <a:r>
                <a:rPr lang="en-US" sz="1200" b="1" dirty="0">
                  <a:solidFill>
                    <a:srgbClr val="000000"/>
                  </a:solidFill>
                  <a:latin typeface="Verdana"/>
                </a:rPr>
                <a:t>Russia</a:t>
              </a:r>
            </a:p>
          </p:txBody>
        </p:sp>
        <p:sp>
          <p:nvSpPr>
            <p:cNvPr id="70" name="Brazil"/>
            <p:cNvSpPr>
              <a:spLocks noChangeAspect="1" noChangeArrowheads="1"/>
            </p:cNvSpPr>
            <p:nvPr/>
          </p:nvSpPr>
          <p:spPr bwMode="auto">
            <a:xfrm>
              <a:off x="4114800" y="4516965"/>
              <a:ext cx="900000" cy="524913"/>
            </a:xfrm>
            <a:prstGeom prst="ellipse">
              <a:avLst/>
            </a:prstGeom>
            <a:solidFill>
              <a:srgbClr val="DDDDDD">
                <a:alpha val="50195"/>
              </a:srgbClr>
            </a:solidFill>
            <a:ln w="38100">
              <a:noFill/>
              <a:prstDash val="dash"/>
              <a:round/>
              <a:headEnd/>
              <a:tailEnd/>
            </a:ln>
          </p:spPr>
          <p:txBody>
            <a:bodyPr wrap="none" anchor="ctr"/>
            <a:lstStyle/>
            <a:p>
              <a:pPr algn="ctr">
                <a:defRPr/>
              </a:pPr>
              <a:r>
                <a:rPr lang="en-US" sz="1200"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rPr>
                <a:t>INPE</a:t>
              </a:r>
            </a:p>
            <a:p>
              <a:pPr algn="ctr">
                <a:defRPr/>
              </a:pPr>
              <a:r>
                <a:rPr lang="en-US" sz="1200" b="1" dirty="0">
                  <a:latin typeface="Verdana" panose="020B0604030504040204" pitchFamily="34" charset="0"/>
                  <a:ea typeface="Verdana" panose="020B0604030504040204" pitchFamily="34" charset="0"/>
                  <a:cs typeface="Verdana" panose="020B0604030504040204" pitchFamily="34" charset="0"/>
                </a:rPr>
                <a:t>Brazil</a:t>
              </a:r>
            </a:p>
          </p:txBody>
        </p:sp>
        <p:sp>
          <p:nvSpPr>
            <p:cNvPr id="48" name="Germany"/>
            <p:cNvSpPr>
              <a:spLocks noChangeAspect="1" noChangeArrowheads="1"/>
            </p:cNvSpPr>
            <p:nvPr/>
          </p:nvSpPr>
          <p:spPr bwMode="auto">
            <a:xfrm>
              <a:off x="5735638" y="2222504"/>
              <a:ext cx="900000" cy="529274"/>
            </a:xfrm>
            <a:prstGeom prst="ellipse">
              <a:avLst/>
            </a:prstGeom>
            <a:solidFill>
              <a:srgbClr val="DDDDDD">
                <a:alpha val="50195"/>
              </a:srgbClr>
            </a:solidFill>
            <a:ln w="9525">
              <a:noFill/>
              <a:round/>
              <a:headEnd/>
              <a:tailEnd/>
            </a:ln>
          </p:spPr>
          <p:txBody>
            <a:bodyPr wrap="none" anchor="ctr"/>
            <a:lstStyle/>
            <a:p>
              <a:pPr algn="ctr"/>
              <a:r>
                <a:rPr lang="en-US" sz="1200" i="1" dirty="0">
                  <a:solidFill>
                    <a:srgbClr val="000000"/>
                  </a:solidFill>
                  <a:latin typeface="Verdana"/>
                </a:rPr>
                <a:t>DLR</a:t>
              </a:r>
            </a:p>
            <a:p>
              <a:pPr algn="ctr"/>
              <a:r>
                <a:rPr lang="en-US" sz="1200" b="1" dirty="0">
                  <a:solidFill>
                    <a:srgbClr val="000000"/>
                  </a:solidFill>
                  <a:latin typeface="Verdana"/>
                </a:rPr>
                <a:t>Germany</a:t>
              </a:r>
            </a:p>
          </p:txBody>
        </p:sp>
        <p:sp>
          <p:nvSpPr>
            <p:cNvPr id="17" name="Brazil"/>
            <p:cNvSpPr>
              <a:spLocks noChangeAspect="1" noChangeArrowheads="1"/>
            </p:cNvSpPr>
            <p:nvPr/>
          </p:nvSpPr>
          <p:spPr bwMode="auto">
            <a:xfrm>
              <a:off x="3636922" y="4107932"/>
              <a:ext cx="900000" cy="524913"/>
            </a:xfrm>
            <a:prstGeom prst="ellipse">
              <a:avLst/>
            </a:prstGeom>
            <a:solidFill>
              <a:srgbClr val="DDDDDD">
                <a:alpha val="50195"/>
              </a:srgbClr>
            </a:solidFill>
            <a:ln w="38100">
              <a:noFill/>
              <a:prstDash val="dash"/>
              <a:round/>
              <a:headEnd/>
              <a:tailEnd/>
            </a:ln>
          </p:spPr>
          <p:txBody>
            <a:bodyPr wrap="none" anchor="ctr"/>
            <a:lstStyle/>
            <a:p>
              <a:pPr algn="ctr">
                <a:defRPr/>
              </a:pPr>
              <a:r>
                <a:rPr lang="en-US" sz="1200" i="1" dirty="0">
                  <a:effectLst>
                    <a:outerShdw blurRad="38100" dist="38100" dir="2700000" algn="tl">
                      <a:srgbClr val="FFFFFF"/>
                    </a:outerShdw>
                  </a:effectLst>
                  <a:latin typeface="Verdana" panose="020B0604030504040204" pitchFamily="34" charset="0"/>
                  <a:ea typeface="Verdana" panose="020B0604030504040204" pitchFamily="34" charset="0"/>
                  <a:cs typeface="Verdana" panose="020B0604030504040204" pitchFamily="34" charset="0"/>
                </a:rPr>
                <a:t>ABAE</a:t>
              </a:r>
            </a:p>
            <a:p>
              <a:pPr algn="ctr">
                <a:defRPr/>
              </a:pPr>
              <a:r>
                <a:rPr lang="en-US" sz="1200" b="1" dirty="0">
                  <a:latin typeface="Verdana" panose="020B0604030504040204" pitchFamily="34" charset="0"/>
                  <a:ea typeface="Verdana" panose="020B0604030504040204" pitchFamily="34" charset="0"/>
                  <a:cs typeface="Verdana" panose="020B0604030504040204" pitchFamily="34" charset="0"/>
                </a:rPr>
                <a:t>Venezuela</a:t>
              </a:r>
            </a:p>
          </p:txBody>
        </p:sp>
        <p:sp>
          <p:nvSpPr>
            <p:cNvPr id="18" name="India"/>
            <p:cNvSpPr>
              <a:spLocks noChangeArrowheads="1"/>
            </p:cNvSpPr>
            <p:nvPr/>
          </p:nvSpPr>
          <p:spPr bwMode="auto">
            <a:xfrm>
              <a:off x="6587068" y="3443175"/>
              <a:ext cx="781050" cy="657426"/>
            </a:xfrm>
            <a:prstGeom prst="ellipse">
              <a:avLst/>
            </a:prstGeom>
            <a:solidFill>
              <a:srgbClr val="DDDDDD">
                <a:alpha val="50195"/>
              </a:srgbClr>
            </a:solidFill>
            <a:ln w="9525">
              <a:noFill/>
              <a:round/>
              <a:headEnd/>
              <a:tailEnd/>
            </a:ln>
          </p:spPr>
          <p:txBody>
            <a:bodyPr wrap="none" anchor="ctr"/>
            <a:lstStyle/>
            <a:p>
              <a:pPr algn="ctr" eaLnBrk="0" hangingPunct="0">
                <a:defRPr/>
              </a:pPr>
              <a:r>
                <a:rPr lang="en-US" sz="1200" i="1" dirty="0">
                  <a:effectLst>
                    <a:outerShdw blurRad="38100" dist="38100" dir="2700000" algn="tl">
                      <a:srgbClr val="C0C0C0"/>
                    </a:outerShdw>
                  </a:effectLst>
                  <a:latin typeface="Verdana" pitchFamily="34" charset="0"/>
                </a:rPr>
                <a:t>UAESA</a:t>
              </a:r>
            </a:p>
            <a:p>
              <a:pPr algn="ctr" eaLnBrk="0" hangingPunct="0">
                <a:defRPr/>
              </a:pPr>
              <a:r>
                <a:rPr lang="en-US" sz="1200" b="1" dirty="0">
                  <a:effectLst>
                    <a:outerShdw blurRad="38100" dist="38100" dir="2700000" algn="tl">
                      <a:srgbClr val="C0C0C0"/>
                    </a:outerShdw>
                  </a:effectLst>
                  <a:latin typeface="Verdana" pitchFamily="34" charset="0"/>
                </a:rPr>
                <a:t>UAE</a:t>
              </a:r>
            </a:p>
          </p:txBody>
        </p:sp>
      </p:grpSp>
    </p:spTree>
    <p:extLst>
      <p:ext uri="{BB962C8B-B14F-4D97-AF65-F5344CB8AC3E}">
        <p14:creationId xmlns:p14="http://schemas.microsoft.com/office/powerpoint/2010/main" val="410737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98" y="2933617"/>
            <a:ext cx="1199104" cy="96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28875">
            <a:off x="1565330" y="2079129"/>
            <a:ext cx="1208048" cy="47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717" y="5376032"/>
            <a:ext cx="1207582" cy="96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nvGraphicFramePr>
        <p:xfrm>
          <a:off x="2781300" y="1202695"/>
          <a:ext cx="6991351" cy="5608320"/>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20000"/>
                    </a:ext>
                  </a:extLst>
                </a:gridCol>
                <a:gridCol w="5591175">
                  <a:extLst>
                    <a:ext uri="{9D8B030D-6E8A-4147-A177-3AD203B41FA5}">
                      <a16:colId xmlns:a16="http://schemas.microsoft.com/office/drawing/2014/main" val="20001"/>
                    </a:ext>
                  </a:extLst>
                </a:gridCol>
              </a:tblGrid>
              <a:tr h="186517">
                <a:tc>
                  <a:txBody>
                    <a:bodyPr/>
                    <a:lstStyle/>
                    <a:p>
                      <a:pPr algn="r">
                        <a:spcAft>
                          <a:spcPts val="600"/>
                        </a:spcAft>
                      </a:pPr>
                      <a:r>
                        <a:rPr lang="en-CA" sz="1600" b="1" dirty="0">
                          <a:effectLst/>
                        </a:rPr>
                        <a:t>ABAE</a:t>
                      </a:r>
                      <a:endParaRPr lang="en-GB" sz="1600" b="1" dirty="0">
                        <a:effectLst/>
                        <a:latin typeface="Calibri"/>
                        <a:ea typeface="Times New Roman"/>
                        <a:cs typeface="Arial"/>
                      </a:endParaRPr>
                    </a:p>
                  </a:txBody>
                  <a:tcPr marL="41771" marR="41771" marT="0" marB="0" anchor="ctr"/>
                </a:tc>
                <a:tc>
                  <a:txBody>
                    <a:bodyPr/>
                    <a:lstStyle/>
                    <a:p>
                      <a:pPr algn="l">
                        <a:spcAft>
                          <a:spcPts val="600"/>
                        </a:spcAft>
                      </a:pPr>
                      <a:r>
                        <a:rPr lang="en-CA" sz="1600" b="1" dirty="0">
                          <a:effectLst/>
                        </a:rPr>
                        <a:t> VRSS-1, </a:t>
                      </a:r>
                      <a:r>
                        <a:rPr lang="en-CA" sz="1600" b="1" dirty="0">
                          <a:solidFill>
                            <a:schemeClr val="tx1"/>
                          </a:solidFill>
                          <a:effectLst/>
                        </a:rPr>
                        <a:t>VRSS-2</a:t>
                      </a:r>
                      <a:endParaRPr lang="en-GB" sz="1600" b="1" dirty="0">
                        <a:solidFill>
                          <a:schemeClr val="tx1"/>
                        </a:solidFill>
                        <a:effectLst/>
                        <a:latin typeface="Calibri"/>
                        <a:ea typeface="Times New Roman"/>
                        <a:cs typeface="Arial"/>
                      </a:endParaRPr>
                    </a:p>
                  </a:txBody>
                  <a:tcPr marL="41771" marR="41771" marT="0" marB="0" anchor="ctr"/>
                </a:tc>
                <a:extLst>
                  <a:ext uri="{0D108BD9-81ED-4DB2-BD59-A6C34878D82A}">
                    <a16:rowId xmlns:a16="http://schemas.microsoft.com/office/drawing/2014/main" val="10000"/>
                  </a:ext>
                </a:extLst>
              </a:tr>
              <a:tr h="124639">
                <a:tc>
                  <a:txBody>
                    <a:bodyPr/>
                    <a:lstStyle/>
                    <a:p>
                      <a:pPr algn="r">
                        <a:spcAft>
                          <a:spcPts val="600"/>
                        </a:spcAft>
                      </a:pPr>
                      <a:r>
                        <a:rPr lang="en-CA" sz="1600" b="1" dirty="0">
                          <a:effectLst/>
                        </a:rPr>
                        <a:t>CNES</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PLEIADES, SPOT</a:t>
                      </a:r>
                      <a:endParaRPr lang="en-GB" sz="1600" b="1" dirty="0">
                        <a:effectLst/>
                        <a:latin typeface="Calibri"/>
                        <a:ea typeface="Times New Roman"/>
                        <a:cs typeface="Arial"/>
                      </a:endParaRPr>
                    </a:p>
                  </a:txBody>
                  <a:tcPr marL="41771" marR="41771" marT="0" marB="0" anchor="ctr"/>
                </a:tc>
                <a:extLst>
                  <a:ext uri="{0D108BD9-81ED-4DB2-BD59-A6C34878D82A}">
                    <a16:rowId xmlns:a16="http://schemas.microsoft.com/office/drawing/2014/main" val="10001"/>
                  </a:ext>
                </a:extLst>
              </a:tr>
              <a:tr h="124639">
                <a:tc>
                  <a:txBody>
                    <a:bodyPr/>
                    <a:lstStyle/>
                    <a:p>
                      <a:pPr algn="r">
                        <a:spcAft>
                          <a:spcPts val="600"/>
                        </a:spcAft>
                      </a:pPr>
                      <a:r>
                        <a:rPr lang="en-CA" sz="1600" b="1">
                          <a:effectLst/>
                        </a:rPr>
                        <a:t>CNSA</a:t>
                      </a:r>
                      <a:endParaRPr lang="en-GB" sz="1600" b="1">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CBERS-4, GF-1, GF-2, GF-3, GF-4, FY-3C, </a:t>
                      </a:r>
                      <a:r>
                        <a:rPr lang="en-GB" sz="1600" b="1" dirty="0">
                          <a:solidFill>
                            <a:schemeClr val="tx1"/>
                          </a:solidFill>
                          <a:effectLst/>
                        </a:rPr>
                        <a:t>Beijing-2, JILIN-01, </a:t>
                      </a:r>
                      <a:br>
                        <a:rPr lang="en-GB" sz="1600" b="1" dirty="0">
                          <a:solidFill>
                            <a:schemeClr val="tx1"/>
                          </a:solidFill>
                          <a:effectLst/>
                        </a:rPr>
                      </a:br>
                      <a:r>
                        <a:rPr lang="en-GB" sz="1600" b="1" dirty="0">
                          <a:solidFill>
                            <a:schemeClr val="tx1"/>
                          </a:solidFill>
                          <a:effectLst/>
                        </a:rPr>
                        <a:t> OVS-1, OVS-2, OHS-2</a:t>
                      </a:r>
                      <a:endParaRPr lang="en-GB" sz="1600" b="1" dirty="0">
                        <a:solidFill>
                          <a:schemeClr val="tx1"/>
                        </a:solidFill>
                        <a:effectLst/>
                        <a:latin typeface="+mn-lt"/>
                        <a:ea typeface="Times New Roman"/>
                        <a:cs typeface="Arial"/>
                      </a:endParaRPr>
                    </a:p>
                  </a:txBody>
                  <a:tcPr marL="41771" marR="41771" marT="0" marB="0" anchor="ctr"/>
                </a:tc>
                <a:extLst>
                  <a:ext uri="{0D108BD9-81ED-4DB2-BD59-A6C34878D82A}">
                    <a16:rowId xmlns:a16="http://schemas.microsoft.com/office/drawing/2014/main" val="10002"/>
                  </a:ext>
                </a:extLst>
              </a:tr>
              <a:tr h="124639">
                <a:tc>
                  <a:txBody>
                    <a:bodyPr/>
                    <a:lstStyle/>
                    <a:p>
                      <a:pPr algn="r">
                        <a:spcAft>
                          <a:spcPts val="600"/>
                        </a:spcAft>
                      </a:pPr>
                      <a:r>
                        <a:rPr lang="en-CA" sz="1600" b="1" dirty="0">
                          <a:solidFill>
                            <a:schemeClr val="tx1"/>
                          </a:solidFill>
                          <a:effectLst/>
                        </a:rPr>
                        <a:t>CONAE</a:t>
                      </a:r>
                      <a:endParaRPr lang="en-GB" sz="1600" b="1" dirty="0">
                        <a:solidFill>
                          <a:schemeClr val="tx1"/>
                        </a:solidFill>
                        <a:effectLst/>
                        <a:latin typeface="Calibri"/>
                        <a:ea typeface="Times New Roman"/>
                        <a:cs typeface="Arial"/>
                      </a:endParaRPr>
                    </a:p>
                  </a:txBody>
                  <a:tcPr marL="41771" marR="41771" marT="0" marB="0" anchor="ctr"/>
                </a:tc>
                <a:tc>
                  <a:txBody>
                    <a:bodyPr/>
                    <a:lstStyle/>
                    <a:p>
                      <a:pPr algn="l">
                        <a:spcAft>
                          <a:spcPts val="600"/>
                        </a:spcAft>
                      </a:pPr>
                      <a:r>
                        <a:rPr lang="en-CA" sz="1600" b="1" dirty="0">
                          <a:solidFill>
                            <a:schemeClr val="tx1"/>
                          </a:solidFill>
                          <a:effectLst/>
                        </a:rPr>
                        <a:t> SAOCOM-1A, </a:t>
                      </a:r>
                      <a:r>
                        <a:rPr lang="en-CA" sz="1600" b="1" dirty="0">
                          <a:solidFill>
                            <a:srgbClr val="FF0000"/>
                          </a:solidFill>
                          <a:effectLst/>
                        </a:rPr>
                        <a:t>SAOCOM-1B</a:t>
                      </a:r>
                      <a:endParaRPr lang="en-GB" sz="1600" b="1" dirty="0">
                        <a:solidFill>
                          <a:srgbClr val="FF0000"/>
                        </a:solidFill>
                        <a:effectLst/>
                        <a:latin typeface="Calibri"/>
                        <a:ea typeface="Times New Roman"/>
                        <a:cs typeface="Arial"/>
                      </a:endParaRPr>
                    </a:p>
                  </a:txBody>
                  <a:tcPr marL="41771" marR="41771" marT="0" marB="0" anchor="ctr"/>
                </a:tc>
                <a:extLst>
                  <a:ext uri="{0D108BD9-81ED-4DB2-BD59-A6C34878D82A}">
                    <a16:rowId xmlns:a16="http://schemas.microsoft.com/office/drawing/2014/main" val="10003"/>
                  </a:ext>
                </a:extLst>
              </a:tr>
              <a:tr h="124639">
                <a:tc>
                  <a:txBody>
                    <a:bodyPr/>
                    <a:lstStyle/>
                    <a:p>
                      <a:pPr algn="r">
                        <a:spcAft>
                          <a:spcPts val="600"/>
                        </a:spcAft>
                      </a:pPr>
                      <a:r>
                        <a:rPr lang="en-CA" sz="1600" b="1" dirty="0">
                          <a:solidFill>
                            <a:schemeClr val="tx1"/>
                          </a:solidFill>
                          <a:effectLst/>
                        </a:rPr>
                        <a:t>CSA</a:t>
                      </a:r>
                      <a:endParaRPr lang="en-GB" sz="1600" b="1" dirty="0">
                        <a:solidFill>
                          <a:schemeClr val="tx1"/>
                        </a:solidFill>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solidFill>
                            <a:schemeClr val="tx1"/>
                          </a:solidFill>
                          <a:effectLst/>
                        </a:rPr>
                        <a:t> RADARSAT-2, RCM</a:t>
                      </a:r>
                      <a:endParaRPr lang="en-GB" sz="1600" b="1" dirty="0">
                        <a:solidFill>
                          <a:schemeClr val="tx1"/>
                        </a:solidFill>
                        <a:effectLst/>
                        <a:latin typeface="+mn-lt"/>
                        <a:ea typeface="Times New Roman"/>
                        <a:cs typeface="Arial"/>
                      </a:endParaRPr>
                    </a:p>
                  </a:txBody>
                  <a:tcPr marL="41771" marR="41771" marT="0" marB="0" anchor="ctr"/>
                </a:tc>
                <a:extLst>
                  <a:ext uri="{0D108BD9-81ED-4DB2-BD59-A6C34878D82A}">
                    <a16:rowId xmlns:a16="http://schemas.microsoft.com/office/drawing/2014/main" val="10004"/>
                  </a:ext>
                </a:extLst>
              </a:tr>
              <a:tr h="124639">
                <a:tc>
                  <a:txBody>
                    <a:bodyPr/>
                    <a:lstStyle/>
                    <a:p>
                      <a:pPr algn="r">
                        <a:spcAft>
                          <a:spcPts val="600"/>
                        </a:spcAft>
                      </a:pPr>
                      <a:r>
                        <a:rPr lang="en-CA" sz="1600" b="1" dirty="0">
                          <a:solidFill>
                            <a:schemeClr val="tx1"/>
                          </a:solidFill>
                          <a:effectLst/>
                        </a:rPr>
                        <a:t>DLR</a:t>
                      </a:r>
                      <a:endParaRPr lang="en-GB" sz="1600" b="1" dirty="0">
                        <a:solidFill>
                          <a:schemeClr val="tx1"/>
                        </a:solidFill>
                        <a:effectLst/>
                        <a:latin typeface="Calibri"/>
                        <a:ea typeface="Times New Roman"/>
                        <a:cs typeface="Arial"/>
                      </a:endParaRPr>
                    </a:p>
                  </a:txBody>
                  <a:tcPr marL="41771" marR="41771" marT="0" marB="0" anchor="ctr"/>
                </a:tc>
                <a:tc>
                  <a:txBody>
                    <a:bodyPr/>
                    <a:lstStyle/>
                    <a:p>
                      <a:pPr algn="l">
                        <a:spcAft>
                          <a:spcPts val="600"/>
                        </a:spcAft>
                      </a:pPr>
                      <a:r>
                        <a:rPr lang="en-CA" sz="1600" b="1" dirty="0">
                          <a:solidFill>
                            <a:schemeClr val="tx1"/>
                          </a:solidFill>
                          <a:effectLst/>
                        </a:rPr>
                        <a:t> </a:t>
                      </a:r>
                      <a:r>
                        <a:rPr lang="en-CA" sz="1600" b="1" dirty="0" err="1">
                          <a:solidFill>
                            <a:schemeClr val="tx1"/>
                          </a:solidFill>
                          <a:effectLst/>
                        </a:rPr>
                        <a:t>TerraSAR</a:t>
                      </a:r>
                      <a:r>
                        <a:rPr lang="en-CA" sz="1600" b="1" dirty="0">
                          <a:solidFill>
                            <a:schemeClr val="tx1"/>
                          </a:solidFill>
                          <a:effectLst/>
                        </a:rPr>
                        <a:t>-X/</a:t>
                      </a:r>
                      <a:r>
                        <a:rPr lang="en-CA" sz="1600" b="1" dirty="0" err="1">
                          <a:solidFill>
                            <a:schemeClr val="tx1"/>
                          </a:solidFill>
                          <a:effectLst/>
                        </a:rPr>
                        <a:t>TanDEM</a:t>
                      </a:r>
                      <a:r>
                        <a:rPr lang="en-CA" sz="1600" b="1" dirty="0">
                          <a:solidFill>
                            <a:schemeClr val="tx1"/>
                          </a:solidFill>
                          <a:effectLst/>
                        </a:rPr>
                        <a:t>-X</a:t>
                      </a:r>
                      <a:endParaRPr lang="en-GB" sz="1600" b="1" dirty="0">
                        <a:solidFill>
                          <a:schemeClr val="tx1"/>
                        </a:solidFill>
                        <a:effectLst/>
                        <a:latin typeface="Calibri"/>
                        <a:ea typeface="Times New Roman"/>
                        <a:cs typeface="Arial"/>
                      </a:endParaRPr>
                    </a:p>
                  </a:txBody>
                  <a:tcPr marL="41771" marR="41771" marT="0" marB="0" anchor="ctr"/>
                </a:tc>
                <a:extLst>
                  <a:ext uri="{0D108BD9-81ED-4DB2-BD59-A6C34878D82A}">
                    <a16:rowId xmlns:a16="http://schemas.microsoft.com/office/drawing/2014/main" val="10005"/>
                  </a:ext>
                </a:extLst>
              </a:tr>
              <a:tr h="124639">
                <a:tc>
                  <a:txBody>
                    <a:bodyPr/>
                    <a:lstStyle/>
                    <a:p>
                      <a:pPr algn="r">
                        <a:spcAft>
                          <a:spcPts val="600"/>
                        </a:spcAft>
                      </a:pPr>
                      <a:r>
                        <a:rPr lang="en-CA" sz="1600" b="1" dirty="0">
                          <a:solidFill>
                            <a:schemeClr val="tx1"/>
                          </a:solidFill>
                          <a:effectLst/>
                        </a:rPr>
                        <a:t>DMC</a:t>
                      </a:r>
                      <a:endParaRPr lang="en-GB" sz="1600" b="1" dirty="0">
                        <a:solidFill>
                          <a:schemeClr val="tx1"/>
                        </a:solidFill>
                        <a:effectLst/>
                        <a:latin typeface="Calibri"/>
                        <a:ea typeface="Times New Roman"/>
                        <a:cs typeface="Arial"/>
                      </a:endParaRPr>
                    </a:p>
                  </a:txBody>
                  <a:tcPr marL="41771" marR="41771" marT="0" marB="0" anchor="ctr"/>
                </a:tc>
                <a:tc>
                  <a:txBody>
                    <a:bodyPr/>
                    <a:lstStyle/>
                    <a:p>
                      <a:pPr algn="l">
                        <a:spcAft>
                          <a:spcPts val="600"/>
                        </a:spcAft>
                      </a:pPr>
                      <a:r>
                        <a:rPr lang="en-CA" sz="1600" b="1" dirty="0">
                          <a:solidFill>
                            <a:schemeClr val="tx1"/>
                          </a:solidFill>
                          <a:effectLst/>
                        </a:rPr>
                        <a:t> UK-DMC2, ALSAT-1B, </a:t>
                      </a:r>
                      <a:r>
                        <a:rPr lang="en-CA" sz="1600" b="1" dirty="0">
                          <a:solidFill>
                            <a:srgbClr val="FF0000"/>
                          </a:solidFill>
                          <a:effectLst/>
                        </a:rPr>
                        <a:t>VISION-1</a:t>
                      </a:r>
                      <a:endParaRPr lang="en-GB" sz="1600" b="1" dirty="0">
                        <a:solidFill>
                          <a:srgbClr val="FF0000"/>
                        </a:solidFill>
                        <a:effectLst/>
                        <a:latin typeface="Calibri"/>
                        <a:ea typeface="Times New Roman"/>
                        <a:cs typeface="Arial"/>
                      </a:endParaRPr>
                    </a:p>
                  </a:txBody>
                  <a:tcPr marL="41771" marR="41771" marT="0" marB="0" anchor="ctr"/>
                </a:tc>
                <a:extLst>
                  <a:ext uri="{0D108BD9-81ED-4DB2-BD59-A6C34878D82A}">
                    <a16:rowId xmlns:a16="http://schemas.microsoft.com/office/drawing/2014/main" val="10007"/>
                  </a:ext>
                </a:extLst>
              </a:tr>
              <a:tr h="124639">
                <a:tc>
                  <a:txBody>
                    <a:bodyPr/>
                    <a:lstStyle/>
                    <a:p>
                      <a:pPr algn="r">
                        <a:spcAft>
                          <a:spcPts val="600"/>
                        </a:spcAft>
                      </a:pPr>
                      <a:r>
                        <a:rPr lang="en-CA" sz="1600" b="1" dirty="0">
                          <a:solidFill>
                            <a:schemeClr val="tx1"/>
                          </a:solidFill>
                          <a:effectLst/>
                        </a:rPr>
                        <a:t>ESA</a:t>
                      </a:r>
                      <a:endParaRPr lang="en-GB" sz="1600" b="1" dirty="0">
                        <a:solidFill>
                          <a:schemeClr val="tx1"/>
                        </a:solidFill>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solidFill>
                            <a:schemeClr val="tx1"/>
                          </a:solidFill>
                          <a:effectLst/>
                        </a:rPr>
                        <a:t> Sentinel-1A/1B, Sentinel-2A/2B</a:t>
                      </a:r>
                      <a:endParaRPr lang="en-GB" sz="1600" b="1" dirty="0">
                        <a:solidFill>
                          <a:schemeClr val="tx1"/>
                        </a:solidFill>
                        <a:effectLst/>
                        <a:latin typeface="+mn-lt"/>
                        <a:ea typeface="Times New Roman"/>
                        <a:cs typeface="Arial"/>
                      </a:endParaRPr>
                    </a:p>
                  </a:txBody>
                  <a:tcPr marL="41771" marR="41771" marT="0" marB="0" anchor="ctr"/>
                </a:tc>
                <a:extLst>
                  <a:ext uri="{0D108BD9-81ED-4DB2-BD59-A6C34878D82A}">
                    <a16:rowId xmlns:a16="http://schemas.microsoft.com/office/drawing/2014/main" val="10008"/>
                  </a:ext>
                </a:extLst>
              </a:tr>
              <a:tr h="124639">
                <a:tc>
                  <a:txBody>
                    <a:bodyPr/>
                    <a:lstStyle/>
                    <a:p>
                      <a:pPr algn="r">
                        <a:spcAft>
                          <a:spcPts val="600"/>
                        </a:spcAft>
                      </a:pPr>
                      <a:r>
                        <a:rPr lang="en-GB" sz="1600" b="1" dirty="0">
                          <a:solidFill>
                            <a:schemeClr val="tx1"/>
                          </a:solidFill>
                          <a:effectLst/>
                          <a:latin typeface="Calibri"/>
                          <a:ea typeface="Times New Roman"/>
                          <a:cs typeface="Arial"/>
                        </a:rPr>
                        <a:t>EUMETSAT</a:t>
                      </a: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solidFill>
                            <a:schemeClr val="tx1"/>
                          </a:solidFill>
                          <a:effectLst/>
                          <a:latin typeface="+mn-lt"/>
                          <a:ea typeface="Times New Roman"/>
                          <a:cs typeface="Arial"/>
                        </a:rPr>
                        <a:t> Meteosat-8/9/10/11,</a:t>
                      </a:r>
                      <a:r>
                        <a:rPr lang="en-GB" sz="1600" b="1" baseline="0" dirty="0">
                          <a:solidFill>
                            <a:schemeClr val="tx1"/>
                          </a:solidFill>
                          <a:effectLst/>
                          <a:latin typeface="+mn-lt"/>
                          <a:ea typeface="Times New Roman"/>
                          <a:cs typeface="Arial"/>
                        </a:rPr>
                        <a:t> </a:t>
                      </a:r>
                      <a:r>
                        <a:rPr lang="en-GB" sz="1600" b="1" dirty="0" err="1">
                          <a:solidFill>
                            <a:schemeClr val="tx1"/>
                          </a:solidFill>
                          <a:effectLst/>
                          <a:latin typeface="+mn-lt"/>
                          <a:ea typeface="Times New Roman"/>
                          <a:cs typeface="Arial"/>
                        </a:rPr>
                        <a:t>Metop</a:t>
                      </a:r>
                      <a:r>
                        <a:rPr lang="en-GB" sz="1600" b="1" dirty="0">
                          <a:solidFill>
                            <a:schemeClr val="tx1"/>
                          </a:solidFill>
                          <a:effectLst/>
                          <a:latin typeface="+mn-lt"/>
                          <a:ea typeface="Times New Roman"/>
                          <a:cs typeface="Arial"/>
                        </a:rPr>
                        <a:t>-A/B/C </a:t>
                      </a:r>
                    </a:p>
                  </a:txBody>
                  <a:tcPr marL="41771" marR="41771" marT="0" marB="0" anchor="ctr"/>
                </a:tc>
                <a:extLst>
                  <a:ext uri="{0D108BD9-81ED-4DB2-BD59-A6C34878D82A}">
                    <a16:rowId xmlns:a16="http://schemas.microsoft.com/office/drawing/2014/main" val="3938827757"/>
                  </a:ext>
                </a:extLst>
              </a:tr>
              <a:tr h="124639">
                <a:tc>
                  <a:txBody>
                    <a:bodyPr/>
                    <a:lstStyle/>
                    <a:p>
                      <a:pPr algn="r">
                        <a:spcAft>
                          <a:spcPts val="600"/>
                        </a:spcAft>
                      </a:pPr>
                      <a:r>
                        <a:rPr lang="en-GB" sz="1600" b="1" dirty="0">
                          <a:solidFill>
                            <a:schemeClr val="tx1"/>
                          </a:solidFill>
                          <a:effectLst/>
                          <a:latin typeface="Calibri"/>
                          <a:ea typeface="Times New Roman"/>
                          <a:cs typeface="Arial"/>
                        </a:rPr>
                        <a:t>ICEYE</a:t>
                      </a: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solidFill>
                            <a:schemeClr val="tx1"/>
                          </a:solidFill>
                          <a:effectLst/>
                          <a:latin typeface="+mn-lt"/>
                          <a:ea typeface="Times New Roman"/>
                          <a:cs typeface="Arial"/>
                        </a:rPr>
                        <a:t> ICEYE-X2, X4, X5, </a:t>
                      </a:r>
                      <a:r>
                        <a:rPr lang="en-GB" sz="1600" b="1" dirty="0">
                          <a:solidFill>
                            <a:srgbClr val="FF0000"/>
                          </a:solidFill>
                          <a:effectLst/>
                          <a:latin typeface="+mn-lt"/>
                          <a:ea typeface="Times New Roman"/>
                          <a:cs typeface="Arial"/>
                        </a:rPr>
                        <a:t>X7</a:t>
                      </a:r>
                    </a:p>
                  </a:txBody>
                  <a:tcPr marL="41771" marR="41771" marT="0" marB="0" anchor="ctr"/>
                </a:tc>
                <a:extLst>
                  <a:ext uri="{0D108BD9-81ED-4DB2-BD59-A6C34878D82A}">
                    <a16:rowId xmlns:a16="http://schemas.microsoft.com/office/drawing/2014/main" val="2999693848"/>
                  </a:ext>
                </a:extLst>
              </a:tr>
              <a:tr h="124639">
                <a:tc>
                  <a:txBody>
                    <a:bodyPr/>
                    <a:lstStyle/>
                    <a:p>
                      <a:pPr algn="r">
                        <a:spcAft>
                          <a:spcPts val="600"/>
                        </a:spcAft>
                      </a:pPr>
                      <a:r>
                        <a:rPr lang="en-CA" sz="1600" b="1" dirty="0">
                          <a:effectLst/>
                        </a:rPr>
                        <a:t>ISRO</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Cartosat-2, Resourcesat-2, Resourcesat-2A</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09"/>
                  </a:ext>
                </a:extLst>
              </a:tr>
              <a:tr h="124639">
                <a:tc>
                  <a:txBody>
                    <a:bodyPr/>
                    <a:lstStyle/>
                    <a:p>
                      <a:pPr algn="r">
                        <a:spcAft>
                          <a:spcPts val="600"/>
                        </a:spcAft>
                      </a:pPr>
                      <a:r>
                        <a:rPr lang="en-CA" sz="1600" b="1" dirty="0">
                          <a:effectLst/>
                        </a:rPr>
                        <a:t>INPE</a:t>
                      </a:r>
                      <a:endParaRPr lang="en-GB" sz="1600" b="1" dirty="0">
                        <a:effectLst/>
                        <a:latin typeface="Calibri"/>
                        <a:ea typeface="Times New Roman"/>
                        <a:cs typeface="Arial"/>
                      </a:endParaRPr>
                    </a:p>
                  </a:txBody>
                  <a:tcPr marL="41771" marR="41771" marT="0" marB="0" anchor="ctr"/>
                </a:tc>
                <a:tc>
                  <a:txBody>
                    <a:bodyPr/>
                    <a:lstStyle/>
                    <a:p>
                      <a:pPr algn="l">
                        <a:spcAft>
                          <a:spcPts val="600"/>
                        </a:spcAft>
                      </a:pPr>
                      <a:r>
                        <a:rPr lang="en-CA" sz="1600" b="1" dirty="0">
                          <a:effectLst/>
                        </a:rPr>
                        <a:t> CBERS-4, </a:t>
                      </a:r>
                      <a:r>
                        <a:rPr lang="en-CA" sz="1600" b="1" dirty="0">
                          <a:solidFill>
                            <a:srgbClr val="FF0000"/>
                          </a:solidFill>
                          <a:effectLst/>
                        </a:rPr>
                        <a:t>CBERS-4A</a:t>
                      </a:r>
                      <a:endParaRPr lang="en-GB" sz="1600" b="1" dirty="0">
                        <a:solidFill>
                          <a:srgbClr val="FF0000"/>
                        </a:solidFill>
                        <a:effectLst/>
                        <a:latin typeface="Calibri"/>
                        <a:ea typeface="Times New Roman"/>
                        <a:cs typeface="Arial"/>
                      </a:endParaRPr>
                    </a:p>
                  </a:txBody>
                  <a:tcPr marL="41771" marR="41771" marT="0" marB="0" anchor="ctr"/>
                </a:tc>
                <a:extLst>
                  <a:ext uri="{0D108BD9-81ED-4DB2-BD59-A6C34878D82A}">
                    <a16:rowId xmlns:a16="http://schemas.microsoft.com/office/drawing/2014/main" val="10010"/>
                  </a:ext>
                </a:extLst>
              </a:tr>
              <a:tr h="124639">
                <a:tc>
                  <a:txBody>
                    <a:bodyPr/>
                    <a:lstStyle/>
                    <a:p>
                      <a:pPr algn="r">
                        <a:spcAft>
                          <a:spcPts val="600"/>
                        </a:spcAft>
                      </a:pPr>
                      <a:r>
                        <a:rPr lang="en-CA" sz="1600" b="1" dirty="0">
                          <a:effectLst/>
                        </a:rPr>
                        <a:t>JAXA</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ALOS-2, KIBO HDTV-EF</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11"/>
                  </a:ext>
                </a:extLst>
              </a:tr>
              <a:tr h="124639">
                <a:tc>
                  <a:txBody>
                    <a:bodyPr/>
                    <a:lstStyle/>
                    <a:p>
                      <a:pPr algn="r">
                        <a:spcAft>
                          <a:spcPts val="600"/>
                        </a:spcAft>
                      </a:pPr>
                      <a:r>
                        <a:rPr lang="en-CA" sz="1600" b="1" dirty="0">
                          <a:effectLst/>
                        </a:rPr>
                        <a:t>KARI</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KOMPSAT-2, KOMPSAT-3, KOMPSAT-3A, KOMPSAT-5</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12"/>
                  </a:ext>
                </a:extLst>
              </a:tr>
              <a:tr h="124639">
                <a:tc>
                  <a:txBody>
                    <a:bodyPr/>
                    <a:lstStyle/>
                    <a:p>
                      <a:pPr algn="r">
                        <a:spcAft>
                          <a:spcPts val="600"/>
                        </a:spcAft>
                      </a:pPr>
                      <a:r>
                        <a:rPr lang="en-GB" sz="1600" b="1" dirty="0">
                          <a:effectLst/>
                          <a:latin typeface="Calibri"/>
                          <a:ea typeface="Times New Roman"/>
                          <a:cs typeface="Arial"/>
                        </a:rPr>
                        <a:t>NAS</a:t>
                      </a: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solidFill>
                            <a:srgbClr val="FF0000"/>
                          </a:solidFill>
                          <a:effectLst/>
                          <a:latin typeface="+mn-lt"/>
                          <a:ea typeface="Times New Roman"/>
                          <a:cs typeface="Arial"/>
                        </a:rPr>
                        <a:t> BKA</a:t>
                      </a:r>
                    </a:p>
                  </a:txBody>
                  <a:tcPr marL="41771" marR="41771" marT="0" marB="0" anchor="ctr"/>
                </a:tc>
                <a:extLst>
                  <a:ext uri="{0D108BD9-81ED-4DB2-BD59-A6C34878D82A}">
                    <a16:rowId xmlns:a16="http://schemas.microsoft.com/office/drawing/2014/main" val="1654434942"/>
                  </a:ext>
                </a:extLst>
              </a:tr>
              <a:tr h="124639">
                <a:tc>
                  <a:txBody>
                    <a:bodyPr/>
                    <a:lstStyle/>
                    <a:p>
                      <a:pPr algn="r">
                        <a:spcAft>
                          <a:spcPts val="600"/>
                        </a:spcAft>
                      </a:pPr>
                      <a:r>
                        <a:rPr lang="en-CA" sz="1600" b="1" dirty="0">
                          <a:effectLst/>
                        </a:rPr>
                        <a:t>NOAA</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POES-18/19/20, SUOMI-NPP, GOES-13/16/17</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13"/>
                  </a:ext>
                </a:extLst>
              </a:tr>
              <a:tr h="124639">
                <a:tc>
                  <a:txBody>
                    <a:bodyPr/>
                    <a:lstStyle/>
                    <a:p>
                      <a:pPr algn="r">
                        <a:spcAft>
                          <a:spcPts val="600"/>
                        </a:spcAft>
                      </a:pPr>
                      <a:r>
                        <a:rPr lang="en-GB" sz="1600" b="1" dirty="0">
                          <a:effectLst/>
                          <a:latin typeface="Calibri"/>
                          <a:ea typeface="Times New Roman"/>
                          <a:cs typeface="Arial"/>
                        </a:rPr>
                        <a:t>PLANET</a:t>
                      </a: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effectLst/>
                          <a:latin typeface="+mn-lt"/>
                          <a:ea typeface="Times New Roman"/>
                          <a:cs typeface="Arial"/>
                        </a:rPr>
                        <a:t> Planetscope </a:t>
                      </a:r>
                      <a:r>
                        <a:rPr lang="en-GB" sz="1600" b="0" dirty="0">
                          <a:effectLst/>
                          <a:latin typeface="+mn-lt"/>
                          <a:ea typeface="Times New Roman"/>
                          <a:cs typeface="Arial"/>
                        </a:rPr>
                        <a:t>(~120 satellites)</a:t>
                      </a:r>
                    </a:p>
                  </a:txBody>
                  <a:tcPr marL="41771" marR="41771" marT="0" marB="0" anchor="ctr"/>
                </a:tc>
                <a:extLst>
                  <a:ext uri="{0D108BD9-81ED-4DB2-BD59-A6C34878D82A}">
                    <a16:rowId xmlns:a16="http://schemas.microsoft.com/office/drawing/2014/main" val="965525890"/>
                  </a:ext>
                </a:extLst>
              </a:tr>
              <a:tr h="124639">
                <a:tc>
                  <a:txBody>
                    <a:bodyPr/>
                    <a:lstStyle/>
                    <a:p>
                      <a:pPr algn="r">
                        <a:spcAft>
                          <a:spcPts val="600"/>
                        </a:spcAft>
                      </a:pPr>
                      <a:r>
                        <a:rPr lang="en-CA" sz="1600" b="1" dirty="0">
                          <a:effectLst/>
                        </a:rPr>
                        <a:t>ROSCOSMOS</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RESURS-DK, METEOR-M, KANOPUS-V, KANOPUS-V-IK, </a:t>
                      </a:r>
                      <a:br>
                        <a:rPr lang="en-CA" sz="1600" b="1" dirty="0">
                          <a:effectLst/>
                        </a:rPr>
                      </a:br>
                      <a:r>
                        <a:rPr lang="en-CA" sz="1600" b="1" dirty="0">
                          <a:effectLst/>
                        </a:rPr>
                        <a:t> RESURS-P</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14"/>
                  </a:ext>
                </a:extLst>
              </a:tr>
              <a:tr h="124639">
                <a:tc>
                  <a:txBody>
                    <a:bodyPr/>
                    <a:lstStyle/>
                    <a:p>
                      <a:pPr algn="r">
                        <a:spcAft>
                          <a:spcPts val="600"/>
                        </a:spcAft>
                      </a:pPr>
                      <a:r>
                        <a:rPr lang="en-GB" sz="1600" b="1" dirty="0" err="1">
                          <a:effectLst/>
                          <a:latin typeface="Calibri"/>
                          <a:ea typeface="Times New Roman"/>
                          <a:cs typeface="Arial"/>
                        </a:rPr>
                        <a:t>Satellogic</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solidFill>
                            <a:srgbClr val="FF0000"/>
                          </a:solidFill>
                          <a:effectLst/>
                          <a:latin typeface="+mn-lt"/>
                          <a:ea typeface="Times New Roman"/>
                          <a:cs typeface="Arial"/>
                        </a:rPr>
                        <a:t> </a:t>
                      </a:r>
                      <a:r>
                        <a:rPr lang="en-GB" sz="1600" b="1" dirty="0" err="1">
                          <a:solidFill>
                            <a:srgbClr val="FF0000"/>
                          </a:solidFill>
                          <a:effectLst/>
                          <a:latin typeface="+mn-lt"/>
                          <a:ea typeface="Times New Roman"/>
                          <a:cs typeface="Arial"/>
                        </a:rPr>
                        <a:t>NewSat</a:t>
                      </a:r>
                      <a:endParaRPr lang="en-GB" sz="1600" b="1" dirty="0">
                        <a:solidFill>
                          <a:srgbClr val="FF0000"/>
                        </a:solidFill>
                        <a:effectLst/>
                        <a:latin typeface="+mn-lt"/>
                        <a:ea typeface="Times New Roman"/>
                        <a:cs typeface="Arial"/>
                      </a:endParaRPr>
                    </a:p>
                  </a:txBody>
                  <a:tcPr marL="41771" marR="41771" marT="0" marB="0" anchor="ctr"/>
                </a:tc>
                <a:extLst>
                  <a:ext uri="{0D108BD9-81ED-4DB2-BD59-A6C34878D82A}">
                    <a16:rowId xmlns:a16="http://schemas.microsoft.com/office/drawing/2014/main" val="3837940048"/>
                  </a:ext>
                </a:extLst>
              </a:tr>
              <a:tr h="124639">
                <a:tc>
                  <a:txBody>
                    <a:bodyPr/>
                    <a:lstStyle/>
                    <a:p>
                      <a:pPr algn="r">
                        <a:spcAft>
                          <a:spcPts val="600"/>
                        </a:spcAft>
                      </a:pPr>
                      <a:r>
                        <a:rPr lang="en-GB" sz="1600" b="1" dirty="0">
                          <a:effectLst/>
                          <a:latin typeface="Calibri"/>
                          <a:ea typeface="Times New Roman"/>
                          <a:cs typeface="Arial"/>
                        </a:rPr>
                        <a:t>UAESA</a:t>
                      </a: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GB" sz="1600" b="1" dirty="0">
                          <a:effectLst/>
                          <a:latin typeface="+mn-lt"/>
                          <a:ea typeface="Times New Roman"/>
                          <a:cs typeface="Arial"/>
                        </a:rPr>
                        <a:t> DubaiSat-2, </a:t>
                      </a:r>
                      <a:r>
                        <a:rPr lang="en-GB" sz="1600" b="1" dirty="0" err="1">
                          <a:solidFill>
                            <a:schemeClr val="tx1"/>
                          </a:solidFill>
                          <a:effectLst/>
                          <a:latin typeface="+mn-lt"/>
                          <a:ea typeface="Times New Roman"/>
                          <a:cs typeface="Arial"/>
                        </a:rPr>
                        <a:t>KhalifaSat</a:t>
                      </a:r>
                      <a:endParaRPr lang="en-GB" sz="1600" b="1" dirty="0">
                        <a:solidFill>
                          <a:schemeClr val="tx1"/>
                        </a:solidFill>
                        <a:effectLst/>
                        <a:latin typeface="+mn-lt"/>
                        <a:ea typeface="Times New Roman"/>
                        <a:cs typeface="Arial"/>
                      </a:endParaRPr>
                    </a:p>
                  </a:txBody>
                  <a:tcPr marL="41771" marR="41771" marT="0" marB="0" anchor="ctr"/>
                </a:tc>
                <a:extLst>
                  <a:ext uri="{0D108BD9-81ED-4DB2-BD59-A6C34878D82A}">
                    <a16:rowId xmlns:a16="http://schemas.microsoft.com/office/drawing/2014/main" val="4020893055"/>
                  </a:ext>
                </a:extLst>
              </a:tr>
              <a:tr h="124639">
                <a:tc>
                  <a:txBody>
                    <a:bodyPr/>
                    <a:lstStyle/>
                    <a:p>
                      <a:pPr algn="r">
                        <a:spcAft>
                          <a:spcPts val="600"/>
                        </a:spcAft>
                      </a:pPr>
                      <a:r>
                        <a:rPr lang="en-CA" sz="1600" b="1" dirty="0">
                          <a:effectLst/>
                        </a:rPr>
                        <a:t>USGS</a:t>
                      </a:r>
                      <a:endParaRPr lang="en-GB" sz="1600" b="1" dirty="0">
                        <a:effectLst/>
                        <a:latin typeface="Calibri"/>
                        <a:ea typeface="Times New Roman"/>
                        <a:cs typeface="Arial"/>
                      </a:endParaRPr>
                    </a:p>
                  </a:txBody>
                  <a:tcPr marL="41771" marR="41771" marT="0" marB="0" anchor="ctr"/>
                </a:tc>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CA" sz="1600" b="1" dirty="0">
                          <a:effectLst/>
                        </a:rPr>
                        <a:t> Landsat-7, Landsat-8</a:t>
                      </a:r>
                      <a:r>
                        <a:rPr lang="en-GB" sz="1600" b="1" dirty="0">
                          <a:effectLst/>
                          <a:latin typeface="Calibri"/>
                          <a:cs typeface="Arial"/>
                        </a:rPr>
                        <a:t>,</a:t>
                      </a:r>
                      <a:r>
                        <a:rPr lang="en-GB" sz="1600" b="1" baseline="0" dirty="0">
                          <a:effectLst/>
                          <a:latin typeface="Calibri"/>
                          <a:cs typeface="Arial"/>
                        </a:rPr>
                        <a:t> </a:t>
                      </a:r>
                      <a:r>
                        <a:rPr lang="en-CA" sz="1600" b="1" dirty="0">
                          <a:effectLst/>
                        </a:rPr>
                        <a:t>WorldView-1/2/3, </a:t>
                      </a:r>
                      <a:r>
                        <a:rPr lang="en-CA" sz="1600" b="1" dirty="0" err="1">
                          <a:effectLst/>
                        </a:rPr>
                        <a:t>Geoeye</a:t>
                      </a:r>
                      <a:endParaRPr lang="en-GB" sz="1600" b="1" dirty="0">
                        <a:effectLst/>
                        <a:latin typeface="+mn-lt"/>
                        <a:ea typeface="Times New Roman"/>
                        <a:cs typeface="Arial"/>
                      </a:endParaRPr>
                    </a:p>
                  </a:txBody>
                  <a:tcPr marL="41771" marR="41771" marT="0" marB="0" anchor="ctr"/>
                </a:tc>
                <a:extLst>
                  <a:ext uri="{0D108BD9-81ED-4DB2-BD59-A6C34878D82A}">
                    <a16:rowId xmlns:a16="http://schemas.microsoft.com/office/drawing/2014/main" val="10015"/>
                  </a:ext>
                </a:extLst>
              </a:tr>
            </a:tbl>
          </a:graphicData>
        </a:graphic>
      </p:graphicFrame>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717" y="4174055"/>
            <a:ext cx="1207582"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95134" y="941085"/>
            <a:ext cx="1572866" cy="261610"/>
          </a:xfrm>
          <a:prstGeom prst="rect">
            <a:avLst/>
          </a:prstGeom>
          <a:noFill/>
        </p:spPr>
        <p:txBody>
          <a:bodyPr wrap="none" rtlCol="0">
            <a:spAutoFit/>
          </a:bodyPr>
          <a:lstStyle/>
          <a:p>
            <a:r>
              <a:rPr lang="en-GB" sz="1100" dirty="0">
                <a:solidFill>
                  <a:schemeClr val="bg1"/>
                </a:solidFill>
              </a:rPr>
              <a:t>In </a:t>
            </a:r>
            <a:r>
              <a:rPr lang="en-GB" sz="1100" dirty="0">
                <a:solidFill>
                  <a:srgbClr val="FF0000"/>
                </a:solidFill>
              </a:rPr>
              <a:t>RED</a:t>
            </a:r>
            <a:r>
              <a:rPr lang="en-GB" sz="1100" dirty="0">
                <a:solidFill>
                  <a:schemeClr val="bg1"/>
                </a:solidFill>
              </a:rPr>
              <a:t> the last additions</a:t>
            </a:r>
          </a:p>
        </p:txBody>
      </p:sp>
      <p:sp>
        <p:nvSpPr>
          <p:cNvPr id="3" name="Title 2"/>
          <p:cNvSpPr>
            <a:spLocks noGrp="1"/>
          </p:cNvSpPr>
          <p:nvPr>
            <p:ph type="title"/>
          </p:nvPr>
        </p:nvSpPr>
        <p:spPr>
          <a:xfrm>
            <a:off x="1520351" y="302236"/>
            <a:ext cx="10530972" cy="842352"/>
          </a:xfrm>
        </p:spPr>
        <p:txBody>
          <a:bodyPr>
            <a:normAutofit/>
          </a:bodyPr>
          <a:lstStyle/>
          <a:p>
            <a:r>
              <a:rPr lang="it-IT" dirty="0">
                <a:latin typeface="Calibri (Intestazioni)"/>
                <a:cs typeface="Calibri (Intestazioni)"/>
              </a:rPr>
              <a:t>Charter Satellites</a:t>
            </a:r>
            <a:endParaRPr lang="en-GB" dirty="0"/>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64595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rmAutofit/>
          </a:bodyPr>
          <a:lstStyle/>
          <a:p>
            <a:pPr>
              <a:defRPr/>
            </a:pPr>
            <a:r>
              <a:rPr lang="en-US" dirty="0">
                <a:solidFill>
                  <a:schemeClr val="bg1"/>
                </a:solidFill>
              </a:rPr>
              <a:t>Activating the Charter: </a:t>
            </a:r>
            <a:r>
              <a:rPr lang="en-US" noProof="0" dirty="0">
                <a:solidFill>
                  <a:schemeClr val="bg1"/>
                </a:solidFill>
              </a:rPr>
              <a:t>Authorized Users</a:t>
            </a:r>
          </a:p>
        </p:txBody>
      </p:sp>
      <p:sp>
        <p:nvSpPr>
          <p:cNvPr id="6" name="Text"/>
          <p:cNvSpPr>
            <a:spLocks noGrp="1"/>
          </p:cNvSpPr>
          <p:nvPr>
            <p:ph idx="1"/>
          </p:nvPr>
        </p:nvSpPr>
        <p:spPr/>
        <p:txBody>
          <a:bodyPr>
            <a:noAutofit/>
          </a:bodyPr>
          <a:lstStyle/>
          <a:p>
            <a:pPr marL="185738" indent="-3175">
              <a:lnSpc>
                <a:spcPct val="100000"/>
              </a:lnSpc>
              <a:spcBef>
                <a:spcPts val="600"/>
              </a:spcBef>
              <a:buNone/>
              <a:tabLst>
                <a:tab pos="182563" algn="l"/>
              </a:tabLst>
              <a:defRPr/>
            </a:pPr>
            <a:r>
              <a:rPr lang="en-US" sz="1600" dirty="0"/>
              <a:t>The only bodies authorized to </a:t>
            </a:r>
            <a:r>
              <a:rPr lang="en-US" sz="1600" b="1" dirty="0">
                <a:solidFill>
                  <a:srgbClr val="984807"/>
                </a:solidFill>
              </a:rPr>
              <a:t>directly</a:t>
            </a:r>
            <a:r>
              <a:rPr lang="en-US" sz="1600" b="1" dirty="0">
                <a:solidFill>
                  <a:schemeClr val="accent6">
                    <a:lumMod val="50000"/>
                  </a:schemeClr>
                </a:solidFill>
              </a:rPr>
              <a:t> </a:t>
            </a:r>
            <a:r>
              <a:rPr lang="en-US" sz="1600" dirty="0"/>
              <a:t>request the Charter to be activated are the </a:t>
            </a:r>
            <a:r>
              <a:rPr lang="en-US" sz="1600" b="1" dirty="0">
                <a:solidFill>
                  <a:srgbClr val="984807"/>
                </a:solidFill>
              </a:rPr>
              <a:t>Authorized Users</a:t>
            </a:r>
            <a:r>
              <a:rPr lang="en-US" sz="1600" b="1" dirty="0">
                <a:solidFill>
                  <a:schemeClr val="accent6">
                    <a:lumMod val="50000"/>
                  </a:schemeClr>
                </a:solidFill>
              </a:rPr>
              <a:t> </a:t>
            </a:r>
            <a:r>
              <a:rPr lang="en-US" sz="1600" dirty="0"/>
              <a:t> (typically civil protection agencies, governmental relief organizations, or other authorities with a mandate related to disaster management). </a:t>
            </a:r>
          </a:p>
        </p:txBody>
      </p:sp>
      <p:pic>
        <p:nvPicPr>
          <p:cNvPr id="1026" name="Picture 2" descr="https://disasterscharter.org/documents/10180/64159/Map_AUs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55" y="2073053"/>
            <a:ext cx="7389094" cy="4171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2169" y="5835648"/>
            <a:ext cx="550151" cy="307777"/>
          </a:xfrm>
          <a:prstGeom prst="rect">
            <a:avLst/>
          </a:prstGeom>
          <a:noFill/>
        </p:spPr>
        <p:txBody>
          <a:bodyPr wrap="none" rtlCol="0">
            <a:spAutoFit/>
          </a:bodyPr>
          <a:lstStyle/>
          <a:p>
            <a:r>
              <a:rPr lang="en-US" sz="1400" dirty="0">
                <a:solidFill>
                  <a:schemeClr val="bg1"/>
                </a:solidFill>
              </a:rPr>
              <a:t>2021</a:t>
            </a:r>
          </a:p>
        </p:txBody>
      </p:sp>
    </p:spTree>
    <p:extLst>
      <p:ext uri="{BB962C8B-B14F-4D97-AF65-F5344CB8AC3E}">
        <p14:creationId xmlns:p14="http://schemas.microsoft.com/office/powerpoint/2010/main" val="321650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en-US" noProof="0" dirty="0">
                <a:solidFill>
                  <a:schemeClr val="bg1"/>
                </a:solidFill>
              </a:rPr>
              <a:t>Activate the Charter </a:t>
            </a:r>
          </a:p>
        </p:txBody>
      </p:sp>
      <p:sp>
        <p:nvSpPr>
          <p:cNvPr id="13315" name="Espace réservé du contenu 2"/>
          <p:cNvSpPr>
            <a:spLocks noGrp="1"/>
          </p:cNvSpPr>
          <p:nvPr>
            <p:ph idx="1"/>
          </p:nvPr>
        </p:nvSpPr>
        <p:spPr/>
        <p:txBody>
          <a:bodyPr/>
          <a:lstStyle/>
          <a:p>
            <a:r>
              <a:rPr lang="en-US" altLang="de-DE" noProof="0" dirty="0"/>
              <a:t>The Charter can be activated for sudden events with high impact in terms of lives and/or infrastructure  &amp; environment.</a:t>
            </a:r>
          </a:p>
          <a:p>
            <a:endParaRPr lang="en-US" altLang="de-DE" noProof="0" dirty="0"/>
          </a:p>
          <a:p>
            <a:r>
              <a:rPr lang="en-US" altLang="de-DE" noProof="0" dirty="0"/>
              <a:t>Charter activations can be denied for emergencies with doubtful or no benefit from space assets.</a:t>
            </a:r>
          </a:p>
          <a:p>
            <a:pPr>
              <a:buFont typeface="Arial" pitchFamily="34" charset="0"/>
              <a:buNone/>
            </a:pPr>
            <a:endParaRPr lang="en-US" altLang="de-DE" noProof="0" dirty="0"/>
          </a:p>
        </p:txBody>
      </p:sp>
    </p:spTree>
    <p:extLst>
      <p:ext uri="{BB962C8B-B14F-4D97-AF65-F5344CB8AC3E}">
        <p14:creationId xmlns:p14="http://schemas.microsoft.com/office/powerpoint/2010/main" val="135185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isasterscharter.org/image/journal/article?img_id=1219998&amp;t=1541606547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4" y="4828743"/>
            <a:ext cx="1250298" cy="1250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1813249" y="1597089"/>
            <a:ext cx="3124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Aft>
                <a:spcPts val="600"/>
              </a:spcAft>
              <a:buSzPct val="110000"/>
              <a:buFont typeface="Arial" pitchFamily="34" charset="0"/>
              <a:buChar char="•"/>
              <a:tabLst>
                <a:tab pos="233363" algn="l"/>
              </a:tabLst>
              <a:defRPr sz="2400">
                <a:solidFill>
                  <a:srgbClr val="221C40"/>
                </a:solidFill>
                <a:latin typeface="Verdana" pitchFamily="34" charset="0"/>
                <a:ea typeface="Verdana" pitchFamily="34" charset="0"/>
                <a:cs typeface="Verdana" pitchFamily="34" charset="0"/>
              </a:defRPr>
            </a:lvl1pPr>
            <a:lvl2pPr marL="742950" indent="-285750">
              <a:lnSpc>
                <a:spcPct val="120000"/>
              </a:lnSpc>
              <a:spcAft>
                <a:spcPts val="600"/>
              </a:spcAft>
              <a:buSzPct val="100000"/>
              <a:buFont typeface="Arial" pitchFamily="34" charset="0"/>
              <a:buChar char="–"/>
              <a:defRPr sz="2000">
                <a:solidFill>
                  <a:srgbClr val="221C40"/>
                </a:solidFill>
                <a:latin typeface="Verdana" pitchFamily="34" charset="0"/>
                <a:ea typeface="Verdana" pitchFamily="34" charset="0"/>
                <a:cs typeface="Verdana" pitchFamily="34" charset="0"/>
              </a:defRPr>
            </a:lvl2pPr>
            <a:lvl3pPr marL="1143000" indent="-228600">
              <a:lnSpc>
                <a:spcPct val="120000"/>
              </a:lnSpc>
              <a:spcAft>
                <a:spcPts val="600"/>
              </a:spcAft>
              <a:buFont typeface="Arial" pitchFamily="34" charset="0"/>
              <a:buChar char="•"/>
              <a:defRPr sz="1600">
                <a:solidFill>
                  <a:srgbClr val="221C40"/>
                </a:solidFill>
                <a:latin typeface="Verdana" pitchFamily="34" charset="0"/>
                <a:ea typeface="Verdana" pitchFamily="34" charset="0"/>
                <a:cs typeface="Verdana" pitchFamily="34" charset="0"/>
              </a:defRPr>
            </a:lvl3pPr>
            <a:lvl4pPr marL="1600200" indent="-228600">
              <a:lnSpc>
                <a:spcPct val="120000"/>
              </a:lnSpc>
              <a:spcAft>
                <a:spcPts val="600"/>
              </a:spcAft>
              <a:buFont typeface="Arial" pitchFamily="34" charset="0"/>
              <a:buChar char="–"/>
              <a:defRPr sz="1400">
                <a:solidFill>
                  <a:srgbClr val="221C40"/>
                </a:solidFill>
                <a:latin typeface="Verdana" pitchFamily="34" charset="0"/>
                <a:ea typeface="Verdana" pitchFamily="34" charset="0"/>
                <a:cs typeface="Verdana" pitchFamily="34" charset="0"/>
              </a:defRPr>
            </a:lvl4pPr>
            <a:lvl5pPr marL="2057400" indent="-228600">
              <a:lnSpc>
                <a:spcPct val="120000"/>
              </a:lnSpc>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5pPr>
            <a:lvl6pPr marL="25146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6pPr>
            <a:lvl7pPr marL="29718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7pPr>
            <a:lvl8pPr marL="34290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8pPr>
            <a:lvl9pPr marL="38862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9pPr>
          </a:lstStyle>
          <a:p>
            <a:pPr eaLnBrk="1" hangingPunct="1">
              <a:lnSpc>
                <a:spcPct val="100000"/>
              </a:lnSpc>
              <a:spcAft>
                <a:spcPct val="0"/>
              </a:spcAft>
              <a:buSzTx/>
              <a:buFontTx/>
              <a:buNone/>
            </a:pPr>
            <a:r>
              <a:rPr lang="en-US" altLang="de-DE" b="1" dirty="0">
                <a:solidFill>
                  <a:schemeClr val="tx1"/>
                </a:solidFill>
                <a:cs typeface="Arial" pitchFamily="34" charset="0"/>
              </a:rPr>
              <a:t>Natural events:</a:t>
            </a:r>
          </a:p>
          <a:p>
            <a:pPr eaLnBrk="1" hangingPunct="1">
              <a:lnSpc>
                <a:spcPct val="100000"/>
              </a:lnSpc>
              <a:spcAft>
                <a:spcPct val="0"/>
              </a:spcAft>
              <a:buSzTx/>
              <a:buFontTx/>
              <a:buNone/>
            </a:pPr>
            <a:r>
              <a:rPr lang="en-US" altLang="de-DE" sz="2000" dirty="0">
                <a:solidFill>
                  <a:schemeClr val="tx1"/>
                </a:solidFill>
                <a:cs typeface="Arial" pitchFamily="34" charset="0"/>
              </a:rPr>
              <a:t>Earthquakes		</a:t>
            </a:r>
          </a:p>
          <a:p>
            <a:pPr eaLnBrk="1" hangingPunct="1">
              <a:lnSpc>
                <a:spcPct val="100000"/>
              </a:lnSpc>
              <a:spcAft>
                <a:spcPct val="0"/>
              </a:spcAft>
              <a:buSzTx/>
              <a:buFontTx/>
              <a:buNone/>
            </a:pPr>
            <a:r>
              <a:rPr lang="en-US" altLang="de-DE" sz="2000" dirty="0">
                <a:solidFill>
                  <a:schemeClr val="tx1"/>
                </a:solidFill>
                <a:cs typeface="Arial" pitchFamily="34" charset="0"/>
              </a:rPr>
              <a:t>Fires			</a:t>
            </a:r>
          </a:p>
          <a:p>
            <a:pPr eaLnBrk="1" hangingPunct="1">
              <a:lnSpc>
                <a:spcPct val="100000"/>
              </a:lnSpc>
              <a:spcAft>
                <a:spcPct val="0"/>
              </a:spcAft>
              <a:buSzTx/>
              <a:buFontTx/>
              <a:buNone/>
            </a:pPr>
            <a:r>
              <a:rPr lang="en-US" altLang="de-DE" sz="2000" dirty="0">
                <a:solidFill>
                  <a:schemeClr val="tx1"/>
                </a:solidFill>
                <a:cs typeface="Arial" pitchFamily="34" charset="0"/>
              </a:rPr>
              <a:t>Floods </a:t>
            </a:r>
          </a:p>
          <a:p>
            <a:pPr eaLnBrk="1" hangingPunct="1">
              <a:lnSpc>
                <a:spcPct val="100000"/>
              </a:lnSpc>
              <a:spcAft>
                <a:spcPct val="0"/>
              </a:spcAft>
              <a:buSzTx/>
              <a:buFontTx/>
              <a:buNone/>
            </a:pPr>
            <a:r>
              <a:rPr lang="en-US" altLang="de-DE" sz="2000" dirty="0">
                <a:solidFill>
                  <a:schemeClr val="tx1"/>
                </a:solidFill>
                <a:cs typeface="Arial" pitchFamily="34" charset="0"/>
              </a:rPr>
              <a:t>Ice jams</a:t>
            </a:r>
          </a:p>
          <a:p>
            <a:pPr eaLnBrk="1" hangingPunct="1">
              <a:lnSpc>
                <a:spcPct val="100000"/>
              </a:lnSpc>
              <a:spcAft>
                <a:spcPct val="0"/>
              </a:spcAft>
              <a:buSzTx/>
              <a:buFontTx/>
              <a:buNone/>
            </a:pPr>
            <a:r>
              <a:rPr lang="en-US" altLang="de-DE" sz="2000" dirty="0">
                <a:solidFill>
                  <a:schemeClr val="tx1"/>
                </a:solidFill>
                <a:cs typeface="Arial" pitchFamily="34" charset="0"/>
              </a:rPr>
              <a:t>Landslides</a:t>
            </a:r>
          </a:p>
          <a:p>
            <a:pPr eaLnBrk="1" hangingPunct="1">
              <a:lnSpc>
                <a:spcPct val="100000"/>
              </a:lnSpc>
              <a:spcAft>
                <a:spcPct val="0"/>
              </a:spcAft>
              <a:buSzTx/>
              <a:buFontTx/>
              <a:buNone/>
            </a:pPr>
            <a:r>
              <a:rPr lang="en-US" altLang="de-DE" sz="2000" dirty="0">
                <a:solidFill>
                  <a:schemeClr val="tx1"/>
                </a:solidFill>
                <a:cs typeface="Arial" pitchFamily="34" charset="0"/>
              </a:rPr>
              <a:t>Snow Hazard </a:t>
            </a:r>
          </a:p>
          <a:p>
            <a:pPr eaLnBrk="1" hangingPunct="1">
              <a:lnSpc>
                <a:spcPct val="100000"/>
              </a:lnSpc>
              <a:spcAft>
                <a:spcPct val="0"/>
              </a:spcAft>
              <a:buSzTx/>
              <a:buFontTx/>
              <a:buNone/>
            </a:pPr>
            <a:r>
              <a:rPr lang="en-US" altLang="de-DE" sz="2000" dirty="0">
                <a:solidFill>
                  <a:schemeClr val="tx1"/>
                </a:solidFill>
                <a:cs typeface="Arial" pitchFamily="34" charset="0"/>
              </a:rPr>
              <a:t>Storms</a:t>
            </a:r>
          </a:p>
          <a:p>
            <a:pPr eaLnBrk="1" hangingPunct="1">
              <a:lnSpc>
                <a:spcPct val="100000"/>
              </a:lnSpc>
              <a:spcAft>
                <a:spcPct val="0"/>
              </a:spcAft>
              <a:buSzTx/>
              <a:buFontTx/>
              <a:buNone/>
            </a:pPr>
            <a:r>
              <a:rPr lang="en-US" altLang="de-DE" sz="2000" dirty="0">
                <a:solidFill>
                  <a:schemeClr val="tx1"/>
                </a:solidFill>
                <a:cs typeface="Arial" pitchFamily="34" charset="0"/>
              </a:rPr>
              <a:t>Tsunamis</a:t>
            </a:r>
          </a:p>
          <a:p>
            <a:pPr eaLnBrk="1" hangingPunct="1">
              <a:lnSpc>
                <a:spcPct val="100000"/>
              </a:lnSpc>
              <a:spcAft>
                <a:spcPct val="0"/>
              </a:spcAft>
              <a:buSzTx/>
              <a:buFontTx/>
              <a:buNone/>
            </a:pPr>
            <a:r>
              <a:rPr lang="en-US" altLang="de-DE" sz="2000" dirty="0">
                <a:solidFill>
                  <a:schemeClr val="tx1"/>
                </a:solidFill>
                <a:cs typeface="Arial" pitchFamily="34" charset="0"/>
              </a:rPr>
              <a:t>Volcanic eruptions</a:t>
            </a:r>
          </a:p>
        </p:txBody>
      </p:sp>
      <p:sp>
        <p:nvSpPr>
          <p:cNvPr id="5" name="Text Box 7"/>
          <p:cNvSpPr txBox="1">
            <a:spLocks noChangeArrowheads="1"/>
          </p:cNvSpPr>
          <p:nvPr/>
        </p:nvSpPr>
        <p:spPr bwMode="auto">
          <a:xfrm>
            <a:off x="6752216" y="1611084"/>
            <a:ext cx="379293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Aft>
                <a:spcPts val="600"/>
              </a:spcAft>
              <a:buSzPct val="110000"/>
              <a:buFont typeface="Arial" pitchFamily="34" charset="0"/>
              <a:buChar char="•"/>
              <a:tabLst>
                <a:tab pos="233363" algn="l"/>
              </a:tabLst>
              <a:defRPr sz="2400">
                <a:solidFill>
                  <a:srgbClr val="221C40"/>
                </a:solidFill>
                <a:latin typeface="Verdana" pitchFamily="34" charset="0"/>
                <a:ea typeface="Verdana" pitchFamily="34" charset="0"/>
                <a:cs typeface="Verdana" pitchFamily="34" charset="0"/>
              </a:defRPr>
            </a:lvl1pPr>
            <a:lvl2pPr marL="742950" indent="-285750">
              <a:lnSpc>
                <a:spcPct val="120000"/>
              </a:lnSpc>
              <a:spcAft>
                <a:spcPts val="600"/>
              </a:spcAft>
              <a:buSzPct val="100000"/>
              <a:buFont typeface="Arial" pitchFamily="34" charset="0"/>
              <a:buChar char="–"/>
              <a:defRPr sz="2000">
                <a:solidFill>
                  <a:srgbClr val="221C40"/>
                </a:solidFill>
                <a:latin typeface="Verdana" pitchFamily="34" charset="0"/>
                <a:ea typeface="Verdana" pitchFamily="34" charset="0"/>
                <a:cs typeface="Verdana" pitchFamily="34" charset="0"/>
              </a:defRPr>
            </a:lvl2pPr>
            <a:lvl3pPr marL="1143000" indent="-228600">
              <a:lnSpc>
                <a:spcPct val="120000"/>
              </a:lnSpc>
              <a:spcAft>
                <a:spcPts val="600"/>
              </a:spcAft>
              <a:buFont typeface="Arial" pitchFamily="34" charset="0"/>
              <a:buChar char="•"/>
              <a:defRPr sz="1600">
                <a:solidFill>
                  <a:srgbClr val="221C40"/>
                </a:solidFill>
                <a:latin typeface="Verdana" pitchFamily="34" charset="0"/>
                <a:ea typeface="Verdana" pitchFamily="34" charset="0"/>
                <a:cs typeface="Verdana" pitchFamily="34" charset="0"/>
              </a:defRPr>
            </a:lvl3pPr>
            <a:lvl4pPr marL="1600200" indent="-228600">
              <a:lnSpc>
                <a:spcPct val="120000"/>
              </a:lnSpc>
              <a:spcAft>
                <a:spcPts val="600"/>
              </a:spcAft>
              <a:buFont typeface="Arial" pitchFamily="34" charset="0"/>
              <a:buChar char="–"/>
              <a:defRPr sz="1400">
                <a:solidFill>
                  <a:srgbClr val="221C40"/>
                </a:solidFill>
                <a:latin typeface="Verdana" pitchFamily="34" charset="0"/>
                <a:ea typeface="Verdana" pitchFamily="34" charset="0"/>
                <a:cs typeface="Verdana" pitchFamily="34" charset="0"/>
              </a:defRPr>
            </a:lvl4pPr>
            <a:lvl5pPr marL="2057400" indent="-228600">
              <a:lnSpc>
                <a:spcPct val="120000"/>
              </a:lnSpc>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5pPr>
            <a:lvl6pPr marL="25146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6pPr>
            <a:lvl7pPr marL="29718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7pPr>
            <a:lvl8pPr marL="34290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8pPr>
            <a:lvl9pPr marL="3886200" indent="-228600" eaLnBrk="0" fontAlgn="base" hangingPunct="0">
              <a:lnSpc>
                <a:spcPct val="120000"/>
              </a:lnSpc>
              <a:spcBef>
                <a:spcPct val="0"/>
              </a:spcBef>
              <a:spcAft>
                <a:spcPts val="600"/>
              </a:spcAft>
              <a:buFont typeface="Arial" pitchFamily="34" charset="0"/>
              <a:buChar char="»"/>
              <a:defRPr sz="1200">
                <a:solidFill>
                  <a:srgbClr val="221C40"/>
                </a:solidFill>
                <a:latin typeface="Verdana" pitchFamily="34" charset="0"/>
                <a:ea typeface="Verdana" pitchFamily="34" charset="0"/>
                <a:cs typeface="Verdana" pitchFamily="34" charset="0"/>
              </a:defRPr>
            </a:lvl9pPr>
          </a:lstStyle>
          <a:p>
            <a:pPr>
              <a:lnSpc>
                <a:spcPct val="100000"/>
              </a:lnSpc>
              <a:spcAft>
                <a:spcPct val="0"/>
              </a:spcAft>
              <a:buSzTx/>
              <a:buNone/>
            </a:pPr>
            <a:r>
              <a:rPr lang="en-US" altLang="de-DE" b="1" dirty="0">
                <a:solidFill>
                  <a:schemeClr val="tx1"/>
                </a:solidFill>
                <a:cs typeface="Arial" pitchFamily="34" charset="0"/>
              </a:rPr>
              <a:t>Man-made events:</a:t>
            </a:r>
          </a:p>
          <a:p>
            <a:pPr>
              <a:lnSpc>
                <a:spcPct val="100000"/>
              </a:lnSpc>
              <a:spcAft>
                <a:spcPct val="0"/>
              </a:spcAft>
              <a:buSzTx/>
              <a:buNone/>
            </a:pPr>
            <a:r>
              <a:rPr lang="en-US" altLang="de-DE" sz="2000" dirty="0">
                <a:solidFill>
                  <a:schemeClr val="tx1"/>
                </a:solidFill>
                <a:cs typeface="Arial" pitchFamily="34" charset="0"/>
              </a:rPr>
              <a:t>Oil spills	</a:t>
            </a:r>
          </a:p>
          <a:p>
            <a:pPr>
              <a:lnSpc>
                <a:spcPct val="100000"/>
              </a:lnSpc>
              <a:spcAft>
                <a:spcPct val="0"/>
              </a:spcAft>
              <a:buSzTx/>
              <a:buNone/>
            </a:pPr>
            <a:r>
              <a:rPr lang="en-US" altLang="de-DE" sz="2000" dirty="0">
                <a:solidFill>
                  <a:schemeClr val="tx1"/>
                </a:solidFill>
                <a:cs typeface="Arial" pitchFamily="34" charset="0"/>
              </a:rPr>
              <a:t>Industrial accidents</a:t>
            </a:r>
          </a:p>
          <a:p>
            <a:pPr eaLnBrk="1" hangingPunct="1">
              <a:lnSpc>
                <a:spcPct val="100000"/>
              </a:lnSpc>
              <a:spcBef>
                <a:spcPct val="50000"/>
              </a:spcBef>
              <a:spcAft>
                <a:spcPct val="0"/>
              </a:spcAft>
              <a:buSzTx/>
              <a:buFontTx/>
              <a:buNone/>
            </a:pPr>
            <a:endParaRPr lang="fr-FR" altLang="de-DE" sz="2000" dirty="0">
              <a:solidFill>
                <a:schemeClr val="tx1"/>
              </a:solidFill>
              <a:latin typeface="Arial" pitchFamily="34" charset="0"/>
              <a:cs typeface="Arial" pitchFamily="34" charset="0"/>
            </a:endParaRPr>
          </a:p>
          <a:p>
            <a:pPr eaLnBrk="1" hangingPunct="1">
              <a:lnSpc>
                <a:spcPct val="100000"/>
              </a:lnSpc>
              <a:spcBef>
                <a:spcPct val="50000"/>
              </a:spcBef>
              <a:spcAft>
                <a:spcPct val="0"/>
              </a:spcAft>
              <a:buSzTx/>
              <a:buFontTx/>
              <a:buNone/>
            </a:pPr>
            <a:endParaRPr lang="fr-FR" altLang="de-DE" sz="2000" b="1" dirty="0">
              <a:solidFill>
                <a:schemeClr val="tx1"/>
              </a:solidFill>
              <a:cs typeface="Arial" pitchFamily="34" charset="0"/>
            </a:endParaRPr>
          </a:p>
        </p:txBody>
      </p:sp>
      <p:pic>
        <p:nvPicPr>
          <p:cNvPr id="3076" name="Picture 4" descr="https://disasterscharter.org/image/journal/article?img_id=961897&amp;t=15345112168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849" y="4828743"/>
            <a:ext cx="1250298" cy="1250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isasterscharter.org/image/journal/article?img_id=955157&amp;t=1534328715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124" y="4828743"/>
            <a:ext cx="1250298" cy="12502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disasterscharter.org/image/journal/article?img_id=926439&amp;t=1532426152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5399" y="4828743"/>
            <a:ext cx="1251470" cy="12514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627833" y="302236"/>
            <a:ext cx="10423489" cy="842352"/>
          </a:xfrm>
        </p:spPr>
        <p:txBody>
          <a:bodyPr/>
          <a:lstStyle/>
          <a:p>
            <a:r>
              <a:rPr lang="en-US" dirty="0"/>
              <a:t>Typical Disaster Types</a:t>
            </a:r>
            <a:endParaRPr lang="en-GB" dirty="0"/>
          </a:p>
        </p:txBody>
      </p:sp>
    </p:spTree>
    <p:extLst>
      <p:ext uri="{BB962C8B-B14F-4D97-AF65-F5344CB8AC3E}">
        <p14:creationId xmlns:p14="http://schemas.microsoft.com/office/powerpoint/2010/main" val="361781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2700</Words>
  <Application>Microsoft Macintosh PowerPoint</Application>
  <PresentationFormat>Widescreen</PresentationFormat>
  <Paragraphs>403</Paragraphs>
  <Slides>43</Slides>
  <Notes>35</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(Intestazioni)</vt:lpstr>
      <vt:lpstr>Calibri Light</vt:lpstr>
      <vt:lpstr>Univers</vt:lpstr>
      <vt:lpstr>Verdana</vt:lpstr>
      <vt:lpstr>Wingdings</vt:lpstr>
      <vt:lpstr>Office Theme</vt:lpstr>
      <vt:lpstr>  Sistema Nacional para la Prevención, Mitigación y Atención de Desastres SINAPRED  </vt:lpstr>
      <vt:lpstr>Outline</vt:lpstr>
      <vt:lpstr>PowerPoint Presentation</vt:lpstr>
      <vt:lpstr>What is the Charter ?</vt:lpstr>
      <vt:lpstr>Charter Member Agencies</vt:lpstr>
      <vt:lpstr>Charter Satellites</vt:lpstr>
      <vt:lpstr>Activating the Charter: Authorized Users</vt:lpstr>
      <vt:lpstr>Activate the Charter </vt:lpstr>
      <vt:lpstr>Typical Disaster Types</vt:lpstr>
      <vt:lpstr>Limitations for activation</vt:lpstr>
      <vt:lpstr>PowerPoint Presentation</vt:lpstr>
      <vt:lpstr>Activation Steps</vt:lpstr>
      <vt:lpstr>Key Interfaces in the Charter</vt:lpstr>
      <vt:lpstr>Key Interfaces in an activation</vt:lpstr>
      <vt:lpstr>Charter Operational Loop</vt:lpstr>
      <vt:lpstr>Project Manager support to you</vt:lpstr>
      <vt:lpstr>Project Manager support to users</vt:lpstr>
      <vt:lpstr>Value Added Product delivery examples </vt:lpstr>
      <vt:lpstr>Post-event and keeping in-touch </vt:lpstr>
      <vt:lpstr>Post-event and keeping in-touch </vt:lpstr>
      <vt:lpstr>Post-event and keeping in-touch </vt:lpstr>
      <vt:lpstr>Post-event and keeping in-touch </vt:lpstr>
      <vt:lpstr>PowerPoint Presentation</vt:lpstr>
      <vt:lpstr>Submitting an activation request</vt:lpstr>
      <vt:lpstr>Submitting an activation request  via COS-2</vt:lpstr>
      <vt:lpstr>View call</vt:lpstr>
      <vt:lpstr>View call</vt:lpstr>
      <vt:lpstr>1) Provide date and time of the event</vt:lpstr>
      <vt:lpstr>2) Provide  information on requestor (AU) organizations</vt:lpstr>
      <vt:lpstr>PowerPoint Presentation</vt:lpstr>
      <vt:lpstr>4) Indicate Type of disasters</vt:lpstr>
      <vt:lpstr>4) Provide Geographical Information in COS-2</vt:lpstr>
      <vt:lpstr>4b) Provide Geographical Information with COS-2</vt:lpstr>
      <vt:lpstr>4c) Provide Geographical Information with COS-2</vt:lpstr>
      <vt:lpstr>5) Provide further information on the event</vt:lpstr>
      <vt:lpstr>5) Provide further information on the event</vt:lpstr>
      <vt:lpstr>Tips on activating the Charter </vt:lpstr>
      <vt:lpstr>Mistakes: example 1</vt:lpstr>
      <vt:lpstr>Mistakes: example 2</vt:lpstr>
      <vt:lpstr>Next steps</vt:lpstr>
      <vt:lpstr>Further Information</vt:lpstr>
      <vt:lpstr>COS-2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Biasutti</dc:creator>
  <cp:lastModifiedBy>Budde, Michael E</cp:lastModifiedBy>
  <cp:revision>14</cp:revision>
  <dcterms:created xsi:type="dcterms:W3CDTF">2021-08-04T12:37:49Z</dcterms:created>
  <dcterms:modified xsi:type="dcterms:W3CDTF">2022-01-26T15:44:09Z</dcterms:modified>
</cp:coreProperties>
</file>