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328" r:id="rId7"/>
    <p:sldId id="261" r:id="rId8"/>
    <p:sldId id="329" r:id="rId9"/>
    <p:sldId id="263" r:id="rId10"/>
    <p:sldId id="330" r:id="rId11"/>
    <p:sldId id="265" r:id="rId12"/>
    <p:sldId id="331" r:id="rId13"/>
    <p:sldId id="267" r:id="rId14"/>
    <p:sldId id="332" r:id="rId15"/>
    <p:sldId id="274" r:id="rId16"/>
    <p:sldId id="333" r:id="rId17"/>
    <p:sldId id="276" r:id="rId18"/>
    <p:sldId id="277" r:id="rId19"/>
    <p:sldId id="334" r:id="rId20"/>
    <p:sldId id="269" r:id="rId21"/>
    <p:sldId id="270" r:id="rId22"/>
    <p:sldId id="271" r:id="rId23"/>
    <p:sldId id="272" r:id="rId24"/>
    <p:sldId id="278" r:id="rId25"/>
    <p:sldId id="31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72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510" y="2017128"/>
            <a:ext cx="7978978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51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51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2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3884" y="1963994"/>
            <a:ext cx="421005" cy="251460"/>
          </a:xfrm>
          <a:custGeom>
            <a:avLst/>
            <a:gdLst/>
            <a:ahLst/>
            <a:cxnLst/>
            <a:rect l="l" t="t" r="r" b="b"/>
            <a:pathLst>
              <a:path w="421004" h="251460">
                <a:moveTo>
                  <a:pt x="0" y="0"/>
                </a:moveTo>
                <a:lnTo>
                  <a:pt x="44613" y="20611"/>
                </a:lnTo>
                <a:lnTo>
                  <a:pt x="88701" y="42249"/>
                </a:lnTo>
                <a:lnTo>
                  <a:pt x="132247" y="64904"/>
                </a:lnTo>
                <a:lnTo>
                  <a:pt x="175233" y="88564"/>
                </a:lnTo>
                <a:lnTo>
                  <a:pt x="217643" y="113220"/>
                </a:lnTo>
                <a:lnTo>
                  <a:pt x="259459" y="138860"/>
                </a:lnTo>
                <a:lnTo>
                  <a:pt x="300664" y="165474"/>
                </a:lnTo>
                <a:lnTo>
                  <a:pt x="341242" y="193052"/>
                </a:lnTo>
                <a:lnTo>
                  <a:pt x="381175" y="221581"/>
                </a:lnTo>
                <a:lnTo>
                  <a:pt x="420446" y="251053"/>
                </a:lnTo>
              </a:path>
            </a:pathLst>
          </a:custGeom>
          <a:ln w="28575">
            <a:solidFill>
              <a:srgbClr val="9F3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66476" y="2172643"/>
            <a:ext cx="93980" cy="86995"/>
          </a:xfrm>
          <a:custGeom>
            <a:avLst/>
            <a:gdLst/>
            <a:ahLst/>
            <a:cxnLst/>
            <a:rect l="l" t="t" r="r" b="b"/>
            <a:pathLst>
              <a:path w="93979" h="86994">
                <a:moveTo>
                  <a:pt x="53416" y="0"/>
                </a:moveTo>
                <a:lnTo>
                  <a:pt x="0" y="67056"/>
                </a:lnTo>
                <a:lnTo>
                  <a:pt x="93764" y="86944"/>
                </a:lnTo>
                <a:lnTo>
                  <a:pt x="53416" y="0"/>
                </a:lnTo>
                <a:close/>
              </a:path>
            </a:pathLst>
          </a:custGeom>
          <a:solidFill>
            <a:srgbClr val="9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557838" y="2382836"/>
            <a:ext cx="1368425" cy="889000"/>
          </a:xfrm>
          <a:custGeom>
            <a:avLst/>
            <a:gdLst/>
            <a:ahLst/>
            <a:cxnLst/>
            <a:rect l="l" t="t" r="r" b="b"/>
            <a:pathLst>
              <a:path w="1368425" h="889000">
                <a:moveTo>
                  <a:pt x="1220177" y="0"/>
                </a:moveTo>
                <a:lnTo>
                  <a:pt x="148247" y="0"/>
                </a:lnTo>
                <a:lnTo>
                  <a:pt x="119189" y="2872"/>
                </a:lnTo>
                <a:lnTo>
                  <a:pt x="65999" y="24892"/>
                </a:lnTo>
                <a:lnTo>
                  <a:pt x="24908" y="65964"/>
                </a:lnTo>
                <a:lnTo>
                  <a:pt x="2875" y="119130"/>
                </a:lnTo>
                <a:lnTo>
                  <a:pt x="0" y="148170"/>
                </a:lnTo>
                <a:lnTo>
                  <a:pt x="0" y="740829"/>
                </a:lnTo>
                <a:lnTo>
                  <a:pt x="11285" y="797531"/>
                </a:lnTo>
                <a:lnTo>
                  <a:pt x="43421" y="845604"/>
                </a:lnTo>
                <a:lnTo>
                  <a:pt x="91514" y="877722"/>
                </a:lnTo>
                <a:lnTo>
                  <a:pt x="148247" y="888999"/>
                </a:lnTo>
                <a:lnTo>
                  <a:pt x="1220177" y="888999"/>
                </a:lnTo>
                <a:lnTo>
                  <a:pt x="1276910" y="877722"/>
                </a:lnTo>
                <a:lnTo>
                  <a:pt x="1325003" y="845604"/>
                </a:lnTo>
                <a:lnTo>
                  <a:pt x="1357139" y="797531"/>
                </a:lnTo>
                <a:lnTo>
                  <a:pt x="1368425" y="740829"/>
                </a:lnTo>
                <a:lnTo>
                  <a:pt x="1368425" y="148170"/>
                </a:lnTo>
                <a:lnTo>
                  <a:pt x="1357139" y="91468"/>
                </a:lnTo>
                <a:lnTo>
                  <a:pt x="1325003" y="43395"/>
                </a:lnTo>
                <a:lnTo>
                  <a:pt x="1276910" y="11277"/>
                </a:lnTo>
                <a:lnTo>
                  <a:pt x="122017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557837" y="2382836"/>
            <a:ext cx="1368425" cy="889000"/>
          </a:xfrm>
          <a:custGeom>
            <a:avLst/>
            <a:gdLst/>
            <a:ahLst/>
            <a:cxnLst/>
            <a:rect l="l" t="t" r="r" b="b"/>
            <a:pathLst>
              <a:path w="1368425" h="889000">
                <a:moveTo>
                  <a:pt x="0" y="148170"/>
                </a:moveTo>
                <a:lnTo>
                  <a:pt x="11285" y="91468"/>
                </a:lnTo>
                <a:lnTo>
                  <a:pt x="43421" y="43395"/>
                </a:lnTo>
                <a:lnTo>
                  <a:pt x="91514" y="11277"/>
                </a:lnTo>
                <a:lnTo>
                  <a:pt x="148247" y="0"/>
                </a:lnTo>
                <a:lnTo>
                  <a:pt x="1220177" y="0"/>
                </a:lnTo>
                <a:lnTo>
                  <a:pt x="1276910" y="11277"/>
                </a:lnTo>
                <a:lnTo>
                  <a:pt x="1325003" y="43395"/>
                </a:lnTo>
                <a:lnTo>
                  <a:pt x="1357139" y="91468"/>
                </a:lnTo>
                <a:lnTo>
                  <a:pt x="1368425" y="148170"/>
                </a:lnTo>
                <a:lnTo>
                  <a:pt x="1368425" y="740829"/>
                </a:lnTo>
                <a:lnTo>
                  <a:pt x="1357139" y="797531"/>
                </a:lnTo>
                <a:lnTo>
                  <a:pt x="1325003" y="845604"/>
                </a:lnTo>
                <a:lnTo>
                  <a:pt x="1276910" y="877722"/>
                </a:lnTo>
                <a:lnTo>
                  <a:pt x="1220177" y="888999"/>
                </a:lnTo>
                <a:lnTo>
                  <a:pt x="148247" y="888999"/>
                </a:lnTo>
                <a:lnTo>
                  <a:pt x="91514" y="877722"/>
                </a:lnTo>
                <a:lnTo>
                  <a:pt x="43421" y="845604"/>
                </a:lnTo>
                <a:lnTo>
                  <a:pt x="11285" y="797531"/>
                </a:lnTo>
                <a:lnTo>
                  <a:pt x="0" y="740829"/>
                </a:lnTo>
                <a:lnTo>
                  <a:pt x="0" y="1481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2E3-517F-7640-AA2D-234AACDE1DC9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C41-4825-A94B-8286-8B8D6AE0528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208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7057" y="85852"/>
            <a:ext cx="5929884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9858" y="2163216"/>
            <a:ext cx="7504282" cy="1993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517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nsi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2E3-517F-7640-AA2D-234AACDE1DC9}" type="datetimeFigureOut">
              <a:rPr lang="it-IT" smtClean="0"/>
              <a:t>14/06/2019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AC41-4825-A94B-8286-8B8D6AE0528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9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pc="-10" dirty="0"/>
              <a:t>Project Manager </a:t>
            </a:r>
            <a:r>
              <a:rPr spc="-25" dirty="0"/>
              <a:t>Role </a:t>
            </a:r>
            <a:r>
              <a:rPr spc="-10" dirty="0"/>
              <a:t>and</a:t>
            </a:r>
            <a:r>
              <a:rPr spc="90" dirty="0"/>
              <a:t> </a:t>
            </a:r>
            <a:r>
              <a:rPr spc="-5" dirty="0"/>
              <a:t>Procedures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955" y="3882910"/>
            <a:ext cx="853249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7350">
              <a:lnSpc>
                <a:spcPct val="139400"/>
              </a:lnSpc>
            </a:pPr>
            <a:r>
              <a:rPr sz="2000" dirty="0">
                <a:solidFill>
                  <a:srgbClr val="005172"/>
                </a:solidFill>
                <a:latin typeface="Verdana"/>
                <a:cs typeface="Verdana"/>
              </a:rPr>
              <a:t>PM </a:t>
            </a:r>
            <a:r>
              <a:rPr sz="2000" spc="-25" dirty="0">
                <a:solidFill>
                  <a:srgbClr val="005172"/>
                </a:solidFill>
                <a:latin typeface="Verdana"/>
                <a:cs typeface="Verdana"/>
              </a:rPr>
              <a:t>Training </a:t>
            </a:r>
            <a:r>
              <a:rPr sz="2000" spc="-5" dirty="0">
                <a:solidFill>
                  <a:srgbClr val="005172"/>
                </a:solidFill>
                <a:latin typeface="Verdana"/>
                <a:cs typeface="Verdana"/>
              </a:rPr>
              <a:t>USGS EROS Sioux Falls</a:t>
            </a:r>
            <a:r>
              <a:rPr sz="2000" i="1" spc="-5" dirty="0">
                <a:solidFill>
                  <a:srgbClr val="005172"/>
                </a:solidFill>
                <a:latin typeface="Verdana"/>
                <a:cs typeface="Verdana"/>
              </a:rPr>
              <a:t>, </a:t>
            </a:r>
            <a:r>
              <a:rPr sz="2000" dirty="0">
                <a:solidFill>
                  <a:srgbClr val="005172"/>
                </a:solidFill>
                <a:latin typeface="Verdana"/>
                <a:cs typeface="Verdana"/>
              </a:rPr>
              <a:t>SD </a:t>
            </a:r>
            <a:r>
              <a:rPr sz="2000" i="1" spc="-5" dirty="0">
                <a:solidFill>
                  <a:srgbClr val="005172"/>
                </a:solidFill>
                <a:latin typeface="Verdana"/>
                <a:cs typeface="Verdana"/>
              </a:rPr>
              <a:t>-</a:t>
            </a:r>
            <a:r>
              <a:rPr sz="2000" spc="-5" dirty="0">
                <a:solidFill>
                  <a:srgbClr val="005172"/>
                </a:solidFill>
                <a:latin typeface="Verdana"/>
                <a:cs typeface="Verdana"/>
              </a:rPr>
              <a:t>17 </a:t>
            </a:r>
            <a:r>
              <a:rPr sz="2000" dirty="0">
                <a:solidFill>
                  <a:srgbClr val="005172"/>
                </a:solidFill>
                <a:latin typeface="Verdana"/>
                <a:cs typeface="Verdana"/>
              </a:rPr>
              <a:t>&amp; 18 </a:t>
            </a:r>
            <a:r>
              <a:rPr sz="2000" spc="-5" dirty="0">
                <a:solidFill>
                  <a:srgbClr val="005172"/>
                </a:solidFill>
                <a:latin typeface="Verdana"/>
                <a:cs typeface="Verdana"/>
              </a:rPr>
              <a:t>June 2019  </a:t>
            </a:r>
            <a:r>
              <a:rPr sz="2000" dirty="0">
                <a:solidFill>
                  <a:srgbClr val="005172"/>
                </a:solidFill>
                <a:latin typeface="Verdana"/>
                <a:cs typeface="Verdana"/>
              </a:rPr>
              <a:t>Mike Budde (USGS), Roberto Biasutti (ESA), Brent Yantis</a:t>
            </a:r>
            <a:r>
              <a:rPr sz="2000" spc="-70" dirty="0">
                <a:solidFill>
                  <a:srgbClr val="00517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5172"/>
                </a:solidFill>
                <a:latin typeface="Verdana"/>
                <a:cs typeface="Verdana"/>
              </a:rPr>
              <a:t>(ULRAC)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580009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PM </a:t>
            </a:r>
            <a:r>
              <a:rPr spc="-20" dirty="0"/>
              <a:t>Interfaces </a:t>
            </a:r>
            <a:r>
              <a:rPr dirty="0"/>
              <a:t>– </a:t>
            </a:r>
            <a:r>
              <a:rPr spc="-30" dirty="0"/>
              <a:t>ECO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451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5941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10" dirty="0">
                <a:latin typeface="Calibri"/>
                <a:cs typeface="Calibri"/>
              </a:rPr>
              <a:t>contacts </a:t>
            </a:r>
            <a:r>
              <a:rPr sz="2000" spc="-5" dirty="0">
                <a:latin typeface="Calibri"/>
                <a:cs typeface="Calibri"/>
              </a:rPr>
              <a:t>the PM during the </a:t>
            </a:r>
            <a:r>
              <a:rPr sz="2000" spc="-35" dirty="0">
                <a:latin typeface="Calibri"/>
                <a:cs typeface="Calibri"/>
              </a:rPr>
              <a:t>PM’s </a:t>
            </a:r>
            <a:r>
              <a:rPr sz="2000" spc="-5" dirty="0">
                <a:latin typeface="Calibri"/>
                <a:cs typeface="Calibri"/>
              </a:rPr>
              <a:t>regular business </a:t>
            </a:r>
            <a:r>
              <a:rPr sz="2000" spc="-10" dirty="0">
                <a:latin typeface="Calibri"/>
                <a:cs typeface="Calibri"/>
              </a:rPr>
              <a:t>hours, </a:t>
            </a:r>
            <a:r>
              <a:rPr sz="2000" spc="-5" dirty="0">
                <a:latin typeface="Calibri"/>
                <a:cs typeface="Calibri"/>
              </a:rPr>
              <a:t>by phone </a:t>
            </a:r>
            <a:r>
              <a:rPr sz="2000" spc="-10" dirty="0">
                <a:latin typeface="Calibri"/>
                <a:cs typeface="Calibri"/>
              </a:rPr>
              <a:t>and/or electronic</a:t>
            </a:r>
            <a:r>
              <a:rPr sz="2000" dirty="0">
                <a:latin typeface="Calibri"/>
                <a:cs typeface="Calibri"/>
              </a:rPr>
              <a:t> means.</a:t>
            </a:r>
          </a:p>
          <a:p>
            <a:pPr marL="299085" marR="66040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The PM responds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5" dirty="0">
                <a:latin typeface="Calibri"/>
                <a:cs typeface="Calibri"/>
              </a:rPr>
              <a:t>using the </a:t>
            </a:r>
            <a:r>
              <a:rPr sz="2000" spc="-15" dirty="0">
                <a:latin typeface="Calibri"/>
                <a:cs typeface="Calibri"/>
              </a:rPr>
              <a:t>ECO's contact </a:t>
            </a:r>
            <a:r>
              <a:rPr sz="2000" spc="-10" dirty="0">
                <a:latin typeface="Calibri"/>
                <a:cs typeface="Calibri"/>
              </a:rPr>
              <a:t>information provided </a:t>
            </a:r>
            <a:r>
              <a:rPr sz="2000" spc="-5" dirty="0">
                <a:latin typeface="Calibri"/>
                <a:cs typeface="Calibri"/>
              </a:rPr>
              <a:t>by  the </a:t>
            </a:r>
            <a:r>
              <a:rPr sz="2000" spc="-20" dirty="0">
                <a:latin typeface="Calibri"/>
                <a:cs typeface="Calibri"/>
              </a:rPr>
              <a:t>ECO.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is unsuccessful, the PM </a:t>
            </a:r>
            <a:r>
              <a:rPr sz="2000" spc="-10" dirty="0">
                <a:latin typeface="Calibri"/>
                <a:cs typeface="Calibri"/>
              </a:rPr>
              <a:t>leaves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message with the </a:t>
            </a:r>
            <a:r>
              <a:rPr sz="2000" spc="-35" dirty="0">
                <a:latin typeface="Calibri"/>
                <a:cs typeface="Calibri"/>
              </a:rPr>
              <a:t>PM’s </a:t>
            </a:r>
            <a:r>
              <a:rPr sz="2000" dirty="0">
                <a:latin typeface="Calibri"/>
                <a:cs typeface="Calibri"/>
              </a:rPr>
              <a:t>name and </a:t>
            </a:r>
            <a:r>
              <a:rPr sz="2000" spc="-15" dirty="0">
                <a:latin typeface="Calibri"/>
                <a:cs typeface="Calibri"/>
              </a:rPr>
              <a:t>contact </a:t>
            </a:r>
            <a:r>
              <a:rPr sz="2000" spc="-10" dirty="0">
                <a:latin typeface="Calibri"/>
                <a:cs typeface="Calibri"/>
              </a:rPr>
              <a:t>information.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5" dirty="0">
                <a:latin typeface="Calibri"/>
                <a:cs typeface="Calibri"/>
              </a:rPr>
              <a:t>then responds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PM within 20  minutes of </a:t>
            </a:r>
            <a:r>
              <a:rPr sz="2000" spc="-10" dirty="0">
                <a:latin typeface="Calibri"/>
                <a:cs typeface="Calibri"/>
              </a:rPr>
              <a:t>receiving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message.</a:t>
            </a:r>
            <a:endParaRPr sz="20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the PM </a:t>
            </a:r>
            <a:r>
              <a:rPr sz="2000" dirty="0">
                <a:latin typeface="Calibri"/>
                <a:cs typeface="Calibri"/>
              </a:rPr>
              <a:t>does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receive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response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5" dirty="0">
                <a:latin typeface="Calibri"/>
                <a:cs typeface="Calibri"/>
              </a:rPr>
              <a:t>within </a:t>
            </a:r>
            <a:r>
              <a:rPr sz="2000" dirty="0">
                <a:latin typeface="Calibri"/>
                <a:cs typeface="Calibri"/>
              </a:rPr>
              <a:t>1 </a:t>
            </a:r>
            <a:r>
              <a:rPr sz="2000" spc="-35" dirty="0">
                <a:latin typeface="Calibri"/>
                <a:cs typeface="Calibri"/>
              </a:rPr>
              <a:t>hour,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5" dirty="0">
                <a:latin typeface="Calibri"/>
                <a:cs typeface="Calibri"/>
              </a:rPr>
              <a:t>is  </a:t>
            </a:r>
            <a:r>
              <a:rPr sz="2000" spc="-15" dirty="0">
                <a:latin typeface="Calibri"/>
                <a:cs typeface="Calibri"/>
              </a:rPr>
              <a:t>contacted </a:t>
            </a:r>
            <a:r>
              <a:rPr sz="2000" spc="-10" dirty="0">
                <a:latin typeface="Calibri"/>
                <a:cs typeface="Calibri"/>
              </a:rPr>
              <a:t>again.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the PM nomination is </a:t>
            </a:r>
            <a:r>
              <a:rPr sz="2000" spc="-10" dirty="0">
                <a:latin typeface="Calibri"/>
                <a:cs typeface="Calibri"/>
              </a:rPr>
              <a:t>delayed beyond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5" dirty="0">
                <a:latin typeface="Calibri"/>
                <a:cs typeface="Calibri"/>
              </a:rPr>
              <a:t>assignment  period, 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25" dirty="0">
                <a:latin typeface="Calibri"/>
                <a:cs typeface="Calibri"/>
              </a:rPr>
              <a:t>refers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call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“ON-GOING DOSSIER” in the </a:t>
            </a:r>
            <a:r>
              <a:rPr sz="2000" spc="-15" dirty="0">
                <a:latin typeface="Calibri"/>
                <a:cs typeface="Calibri"/>
              </a:rPr>
              <a:t>ECO </a:t>
            </a:r>
            <a:r>
              <a:rPr sz="2000" spc="-5" dirty="0">
                <a:latin typeface="Calibri"/>
                <a:cs typeface="Calibri"/>
              </a:rPr>
              <a:t>handover message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5" dirty="0">
                <a:latin typeface="Calibri"/>
                <a:cs typeface="Calibri"/>
              </a:rPr>
              <a:t>refers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document </a:t>
            </a:r>
            <a:r>
              <a:rPr sz="2000" spc="-10" dirty="0">
                <a:latin typeface="Calibri"/>
                <a:cs typeface="Calibri"/>
              </a:rPr>
              <a:t>location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Charter’s electronically  </a:t>
            </a:r>
            <a:r>
              <a:rPr sz="2000" spc="-5" dirty="0">
                <a:latin typeface="Calibri"/>
                <a:cs typeface="Calibri"/>
              </a:rPr>
              <a:t>accessible </a:t>
            </a:r>
            <a:r>
              <a:rPr sz="2000" spc="-10" dirty="0">
                <a:latin typeface="Calibri"/>
                <a:cs typeface="Calibri"/>
              </a:rPr>
              <a:t>site,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explained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below.</a:t>
            </a:r>
            <a:endParaRPr lang="en-US" sz="2000" spc="-25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spc="-25" dirty="0">
                <a:latin typeface="Calibri"/>
                <a:cs typeface="Calibri"/>
              </a:rPr>
              <a:t>The PMs first action is to log into COS2 and confirm the Dossier.</a:t>
            </a:r>
          </a:p>
          <a:p>
            <a:pPr marL="299085" marR="5080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spc="-25" dirty="0">
                <a:latin typeface="Calibri"/>
                <a:cs typeface="Calibri"/>
              </a:rPr>
              <a:t>After reception and acceptance of the dossier from the ECO there is no further interaction between the PM and the ECO.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4557855" y="2438400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B7B519-0AA3-4F5D-BC69-71C6AE684DC7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97AAF-FB71-462C-95A9-ECE38C0D7A66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87A149-788D-4962-98B9-124FF9CB90DD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3BC22D-4E72-463D-B34A-11643D157109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097BEB-A94D-4EB0-BA93-55BE6E7F8210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C5A29D-C33E-4B55-881A-98935EF01A5C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C46090-A1C0-44A6-8062-2BB887A11267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A42E67-EF93-45F1-8EB6-86D8340083F6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49240-88ED-48FC-90BC-DBAA49BFEE86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F09C66-1D94-4908-9CCB-299A2D686E1A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577151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</a:pPr>
            <a:r>
              <a:rPr sz="3600" dirty="0"/>
              <a:t>PM </a:t>
            </a:r>
            <a:r>
              <a:rPr sz="3600" spc="-20" dirty="0"/>
              <a:t>Interfaces </a:t>
            </a:r>
            <a:r>
              <a:rPr sz="3600" dirty="0"/>
              <a:t>- </a:t>
            </a:r>
            <a:r>
              <a:rPr lang="en-US" sz="3600" spc="-25" dirty="0"/>
              <a:t>D</a:t>
            </a:r>
            <a:r>
              <a:rPr sz="3600" spc="-25" dirty="0"/>
              <a:t>ata </a:t>
            </a:r>
            <a:r>
              <a:rPr lang="en-US" sz="3600" spc="-20" dirty="0"/>
              <a:t>P</a:t>
            </a:r>
            <a:r>
              <a:rPr sz="3600" spc="-20" dirty="0"/>
              <a:t>roviders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22564"/>
            <a:ext cx="8229600" cy="2305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13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modify </a:t>
            </a:r>
            <a:r>
              <a:rPr sz="2400" spc="-15" dirty="0">
                <a:latin typeface="Calibri"/>
                <a:cs typeface="Calibri"/>
              </a:rPr>
              <a:t>tasking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order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in addition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that already </a:t>
            </a:r>
            <a:r>
              <a:rPr sz="2400" spc="-15" dirty="0">
                <a:latin typeface="Calibri"/>
                <a:cs typeface="Calibri"/>
              </a:rPr>
              <a:t>requested by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35" dirty="0">
                <a:latin typeface="Calibri"/>
                <a:cs typeface="Calibri"/>
              </a:rPr>
              <a:t>ECO, </a:t>
            </a:r>
            <a:r>
              <a:rPr sz="2400" spc="-10" dirty="0">
                <a:latin typeface="Calibri"/>
                <a:cs typeface="Calibri"/>
              </a:rPr>
              <a:t>the PM </a:t>
            </a:r>
            <a:r>
              <a:rPr sz="2400" spc="-20" dirty="0">
                <a:latin typeface="Calibri"/>
                <a:cs typeface="Calibri"/>
              </a:rPr>
              <a:t>interacts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data providers’ </a:t>
            </a:r>
            <a:r>
              <a:rPr sz="2400" spc="-15" dirty="0">
                <a:latin typeface="Calibri"/>
                <a:cs typeface="Calibri"/>
              </a:rPr>
              <a:t>order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desks</a:t>
            </a:r>
            <a:r>
              <a:rPr lang="en-US" sz="2400" spc="-10" dirty="0">
                <a:latin typeface="Calibri"/>
                <a:cs typeface="Calibri"/>
              </a:rPr>
              <a:t> via the ERF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9900" marR="153670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PM ensures the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15" dirty="0">
                <a:latin typeface="Calibri"/>
                <a:cs typeface="Calibri"/>
              </a:rPr>
              <a:t>and/or products provided by </a:t>
            </a:r>
            <a:r>
              <a:rPr sz="2400" spc="-10" dirty="0">
                <a:latin typeface="Calibri"/>
                <a:cs typeface="Calibri"/>
              </a:rPr>
              <a:t>the agencies </a:t>
            </a:r>
            <a:r>
              <a:rPr lang="en-US" sz="2400" spc="-10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delivered directly to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AU </a:t>
            </a:r>
            <a:r>
              <a:rPr sz="2400" spc="-15" dirty="0">
                <a:latin typeface="Calibri"/>
                <a:cs typeface="Calibri"/>
              </a:rPr>
              <a:t>and/or </a:t>
            </a:r>
            <a:r>
              <a:rPr sz="2400" spc="-5" dirty="0">
                <a:latin typeface="Calibri"/>
                <a:cs typeface="Calibri"/>
              </a:rPr>
              <a:t>end </a:t>
            </a:r>
            <a:r>
              <a:rPr sz="2400" spc="-15" dirty="0">
                <a:latin typeface="Calibri"/>
                <a:cs typeface="Calibri"/>
              </a:rPr>
              <a:t>users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activation.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4557855" y="4267200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B7B519-0AA3-4F5D-BC69-71C6AE684DC7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97AAF-FB71-462C-95A9-ECE38C0D7A66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87A149-788D-4962-98B9-124FF9CB90DD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3BC22D-4E72-463D-B34A-11643D157109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097BEB-A94D-4EB0-BA93-55BE6E7F8210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C5A29D-C33E-4B55-881A-98935EF01A5C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C46090-A1C0-44A6-8062-2BB887A11267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A42E67-EF93-45F1-8EB6-86D8340083F6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49240-88ED-48FC-90BC-DBAA49BFEE86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F09C66-1D94-4908-9CCB-299A2D686E1A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62242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5" dirty="0"/>
              <a:t>PM </a:t>
            </a:r>
            <a:r>
              <a:rPr sz="3600" spc="-20" dirty="0"/>
              <a:t>Interfaces </a:t>
            </a:r>
            <a:r>
              <a:rPr lang="en-US" sz="3600" dirty="0"/>
              <a:t>–</a:t>
            </a:r>
            <a:r>
              <a:rPr sz="3600" spc="-30" dirty="0"/>
              <a:t> </a:t>
            </a:r>
            <a:r>
              <a:rPr lang="en-US" sz="3600" spc="-30" dirty="0"/>
              <a:t>VA</a:t>
            </a:r>
            <a:endParaRPr sz="3600"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491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lang="en-US" sz="2800" spc="-5" dirty="0">
                <a:latin typeface="Calibri"/>
                <a:cs typeface="Calibri"/>
              </a:rPr>
              <a:t>re are three different scenarios for the nomination/appointment of value added providers</a:t>
            </a:r>
          </a:p>
          <a:p>
            <a:pPr marL="927100" marR="5080" lvl="1" indent="-457200">
              <a:buFont typeface="Calibri" panose="020F0502020204030204" pitchFamily="34" charset="0"/>
              <a:buChar char="―"/>
              <a:tabLst>
                <a:tab pos="299720" algn="l"/>
              </a:tabLst>
            </a:pPr>
            <a:r>
              <a:rPr lang="en-US" sz="2800" spc="-5" dirty="0">
                <a:latin typeface="Calibri"/>
                <a:cs typeface="Calibri"/>
              </a:rPr>
              <a:t>PM can act as a value added provider themselves</a:t>
            </a:r>
          </a:p>
          <a:p>
            <a:pPr marL="927100" marR="5080" lvl="1" indent="-457200">
              <a:buFont typeface="Calibri" panose="020F0502020204030204" pitchFamily="34" charset="0"/>
              <a:buChar char="―"/>
              <a:tabLst>
                <a:tab pos="299720" algn="l"/>
              </a:tabLst>
            </a:pPr>
            <a:r>
              <a:rPr lang="en-US" sz="2800" spc="-5" dirty="0">
                <a:latin typeface="Calibri"/>
                <a:cs typeface="Calibri"/>
              </a:rPr>
              <a:t>PM nominates/appoints a value added provider</a:t>
            </a:r>
          </a:p>
          <a:p>
            <a:pPr marL="927100" marR="5080" lvl="1" indent="-457200">
              <a:buFont typeface="Calibri" panose="020F0502020204030204" pitchFamily="34" charset="0"/>
              <a:buChar char="―"/>
              <a:tabLst>
                <a:tab pos="299720" algn="l"/>
              </a:tabLst>
            </a:pPr>
            <a:r>
              <a:rPr lang="en-US" sz="2800" spc="-5" dirty="0">
                <a:latin typeface="Calibri"/>
                <a:cs typeface="Calibri"/>
              </a:rPr>
              <a:t>ES assists the PM in nominating a VA</a:t>
            </a:r>
            <a:endParaRPr sz="2800" dirty="0">
              <a:latin typeface="Calibri"/>
              <a:cs typeface="Calibri"/>
            </a:endParaRPr>
          </a:p>
          <a:p>
            <a:pPr marL="469900" marR="201930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spc="-5" dirty="0">
                <a:latin typeface="Calibri"/>
                <a:cs typeface="Calibri"/>
              </a:rPr>
              <a:t>The PM is responsible for working with the VA(s), or performing those duties, to provide the end-user with information products to aid disaster response</a:t>
            </a:r>
          </a:p>
          <a:p>
            <a:pPr marL="469900" marR="201930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spc="-5" dirty="0">
                <a:latin typeface="Calibri"/>
                <a:cs typeface="Calibri"/>
              </a:rPr>
              <a:t>The value added products are the primary deliverable the Charter can provide to emergency responders – their value cannot be overstated!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3017520" y="5012905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B7B519-0AA3-4F5D-BC69-71C6AE684DC7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97AAF-FB71-462C-95A9-ECE38C0D7A66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87A149-788D-4962-98B9-124FF9CB90DD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3BC22D-4E72-463D-B34A-11643D157109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097BEB-A94D-4EB0-BA93-55BE6E7F8210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C5A29D-C33E-4B55-881A-98935EF01A5C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C46090-A1C0-44A6-8062-2BB887A11267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A42E67-EF93-45F1-8EB6-86D8340083F6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49240-88ED-48FC-90BC-DBAA49BFEE86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F09C66-1D94-4908-9CCB-299A2D686E1A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57346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PM </a:t>
            </a:r>
            <a:r>
              <a:rPr spc="-20" dirty="0"/>
              <a:t>Interfaces </a:t>
            </a:r>
            <a:r>
              <a:rPr dirty="0"/>
              <a:t>– End</a:t>
            </a:r>
            <a:r>
              <a:rPr spc="-60" dirty="0"/>
              <a:t> </a:t>
            </a:r>
            <a:r>
              <a:rPr spc="-5" dirty="0"/>
              <a:t>User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387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366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PM should work </a:t>
            </a:r>
            <a:r>
              <a:rPr sz="2400" spc="-5" dirty="0">
                <a:latin typeface="Calibri"/>
                <a:cs typeface="Calibri"/>
              </a:rPr>
              <a:t>closely with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AU  </a:t>
            </a:r>
            <a:r>
              <a:rPr sz="2400" spc="-15" dirty="0">
                <a:latin typeface="Calibri"/>
                <a:cs typeface="Calibri"/>
              </a:rPr>
              <a:t>and/or </a:t>
            </a:r>
            <a:r>
              <a:rPr sz="2400" spc="-10" dirty="0">
                <a:latin typeface="Calibri"/>
                <a:cs typeface="Calibri"/>
              </a:rPr>
              <a:t>designated </a:t>
            </a:r>
            <a:r>
              <a:rPr sz="2400" spc="-5" dirty="0">
                <a:latin typeface="Calibri"/>
                <a:cs typeface="Calibri"/>
              </a:rPr>
              <a:t>end-user(s)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certain all  image </a:t>
            </a:r>
            <a:r>
              <a:rPr sz="2400" spc="-5" dirty="0">
                <a:latin typeface="Calibri"/>
                <a:cs typeface="Calibri"/>
              </a:rPr>
              <a:t>and map </a:t>
            </a:r>
            <a:r>
              <a:rPr sz="2400" spc="-15" dirty="0">
                <a:latin typeface="Calibri"/>
                <a:cs typeface="Calibri"/>
              </a:rPr>
              <a:t>requirements </a:t>
            </a:r>
            <a:r>
              <a:rPr sz="2400" spc="-20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being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met.</a:t>
            </a: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35" dirty="0">
                <a:latin typeface="Calibri"/>
                <a:cs typeface="Calibri"/>
              </a:rPr>
              <a:t>Work </a:t>
            </a:r>
            <a:r>
              <a:rPr sz="2400" spc="-5" dirty="0">
                <a:latin typeface="Calibri"/>
                <a:cs typeface="Calibri"/>
              </a:rPr>
              <a:t>with the </a:t>
            </a:r>
            <a:r>
              <a:rPr sz="2400" spc="-10" dirty="0">
                <a:latin typeface="Calibri"/>
                <a:cs typeface="Calibri"/>
              </a:rPr>
              <a:t>end-user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determine </a:t>
            </a:r>
            <a:r>
              <a:rPr sz="2400" spc="-15" dirty="0">
                <a:latin typeface="Calibri"/>
                <a:cs typeface="Calibri"/>
              </a:rPr>
              <a:t>AOIs </a:t>
            </a:r>
            <a:r>
              <a:rPr sz="2400" spc="-5" dirty="0">
                <a:latin typeface="Calibri"/>
                <a:cs typeface="Calibri"/>
              </a:rPr>
              <a:t>and modify </a:t>
            </a:r>
            <a:r>
              <a:rPr sz="2400" spc="-10" dirty="0">
                <a:latin typeface="Calibri"/>
                <a:cs typeface="Calibri"/>
              </a:rPr>
              <a:t>collection </a:t>
            </a:r>
            <a:r>
              <a:rPr sz="2400" spc="-15" dirty="0">
                <a:latin typeface="Calibri"/>
                <a:cs typeface="Calibri"/>
              </a:rPr>
              <a:t>requests </a:t>
            </a:r>
            <a:r>
              <a:rPr sz="2400" spc="-5" dirty="0">
                <a:latin typeface="Calibri"/>
                <a:cs typeface="Calibri"/>
              </a:rPr>
              <a:t>as needed </a:t>
            </a:r>
            <a:r>
              <a:rPr sz="2400" spc="-15" dirty="0">
                <a:latin typeface="Calibri"/>
                <a:cs typeface="Calibri"/>
              </a:rPr>
              <a:t>to  maintain </a:t>
            </a:r>
            <a:r>
              <a:rPr sz="2400" spc="-25" dirty="0">
                <a:latin typeface="Calibri"/>
                <a:cs typeface="Calibri"/>
              </a:rPr>
              <a:t>coverage </a:t>
            </a:r>
            <a:r>
              <a:rPr sz="2400" spc="-5" dirty="0">
                <a:latin typeface="Calibri"/>
                <a:cs typeface="Calibri"/>
              </a:rPr>
              <a:t>of changing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AOIs</a:t>
            </a:r>
            <a:endParaRPr sz="2400" dirty="0">
              <a:latin typeface="Calibri"/>
              <a:cs typeface="Calibri"/>
            </a:endParaRPr>
          </a:p>
          <a:p>
            <a:pPr marL="469900" marR="6985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PM should </a:t>
            </a:r>
            <a:r>
              <a:rPr sz="2400" spc="-5" dirty="0">
                <a:latin typeface="Calibri"/>
                <a:cs typeface="Calibri"/>
              </a:rPr>
              <a:t>send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user </a:t>
            </a:r>
            <a:r>
              <a:rPr sz="2400" spc="-15" dirty="0">
                <a:latin typeface="Calibri"/>
                <a:cs typeface="Calibri"/>
              </a:rPr>
              <a:t>feedback request  </a:t>
            </a:r>
            <a:r>
              <a:rPr sz="2400" spc="-20" dirty="0">
                <a:latin typeface="Calibri"/>
                <a:cs typeface="Calibri"/>
              </a:rPr>
              <a:t>form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end-users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the activation,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report the </a:t>
            </a:r>
            <a:r>
              <a:rPr sz="2400" spc="-15" dirty="0">
                <a:latin typeface="Calibri"/>
                <a:cs typeface="Calibri"/>
              </a:rPr>
              <a:t>results </a:t>
            </a:r>
            <a:r>
              <a:rPr sz="2400" spc="-10" dirty="0">
                <a:latin typeface="Calibri"/>
                <a:cs typeface="Calibri"/>
              </a:rPr>
              <a:t>in the PM report, </a:t>
            </a:r>
            <a:r>
              <a:rPr sz="2400" spc="-15" dirty="0">
                <a:latin typeface="Calibri"/>
                <a:cs typeface="Calibri"/>
              </a:rPr>
              <a:t>and/or obtain </a:t>
            </a:r>
            <a:r>
              <a:rPr sz="2400" spc="-25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additional </a:t>
            </a:r>
            <a:r>
              <a:rPr sz="2400" spc="-15" dirty="0">
                <a:latin typeface="Calibri"/>
                <a:cs typeface="Calibri"/>
              </a:rPr>
              <a:t>feedback through </a:t>
            </a:r>
            <a:r>
              <a:rPr sz="2400" spc="-5" dirty="0">
                <a:latin typeface="Calibri"/>
                <a:cs typeface="Calibri"/>
              </a:rPr>
              <a:t>other  means such as email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57346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PM </a:t>
            </a:r>
            <a:r>
              <a:rPr spc="-20" dirty="0"/>
              <a:t>Interfaces </a:t>
            </a:r>
            <a:r>
              <a:rPr dirty="0"/>
              <a:t>– End</a:t>
            </a:r>
            <a:r>
              <a:rPr spc="-60" dirty="0"/>
              <a:t> </a:t>
            </a:r>
            <a:r>
              <a:rPr spc="-5" dirty="0"/>
              <a:t>User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2305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52729" indent="-4572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PM ensures </a:t>
            </a:r>
            <a:r>
              <a:rPr sz="2400" spc="-30" dirty="0">
                <a:latin typeface="Calibri"/>
                <a:cs typeface="Calibri"/>
              </a:rPr>
              <a:t>fast </a:t>
            </a:r>
            <a:r>
              <a:rPr sz="2400" spc="-15" dirty="0">
                <a:latin typeface="Calibri"/>
                <a:cs typeface="Calibri"/>
              </a:rPr>
              <a:t>data, information </a:t>
            </a:r>
            <a:r>
              <a:rPr sz="2400" spc="-5" dirty="0">
                <a:latin typeface="Calibri"/>
                <a:cs typeface="Calibri"/>
              </a:rPr>
              <a:t>and services </a:t>
            </a:r>
            <a:r>
              <a:rPr sz="2400" spc="-10" dirty="0">
                <a:latin typeface="Calibri"/>
                <a:cs typeface="Calibri"/>
              </a:rPr>
              <a:t>delivery directly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Authorized  </a:t>
            </a:r>
            <a:r>
              <a:rPr sz="2400" spc="-5" dirty="0">
                <a:latin typeface="Calibri"/>
                <a:cs typeface="Calibri"/>
              </a:rPr>
              <a:t>User or End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User</a:t>
            </a: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the Project Manager is responsible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creating </a:t>
            </a:r>
            <a:r>
              <a:rPr sz="2400" spc="-10" dirty="0">
                <a:latin typeface="Calibri"/>
                <a:cs typeface="Calibri"/>
              </a:rPr>
              <a:t>products, they </a:t>
            </a:r>
            <a:r>
              <a:rPr sz="2400" spc="-15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delivered to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AU/EU </a:t>
            </a:r>
            <a:r>
              <a:rPr sz="2400" spc="-5" dirty="0">
                <a:latin typeface="Calibri"/>
                <a:cs typeface="Calibri"/>
              </a:rPr>
              <a:t>on a </a:t>
            </a:r>
            <a:r>
              <a:rPr sz="2400" spc="-10" dirty="0">
                <a:latin typeface="Calibri"/>
                <a:cs typeface="Calibri"/>
              </a:rPr>
              <a:t>timely basis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must </a:t>
            </a:r>
            <a:r>
              <a:rPr sz="2400" spc="-10" dirty="0">
                <a:latin typeface="Calibri"/>
                <a:cs typeface="Calibri"/>
              </a:rPr>
              <a:t>meet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AU/EU requirements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use in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response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efforts.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109003" y="3412705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B7B519-0AA3-4F5D-BC69-71C6AE684DC7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97AAF-FB71-462C-95A9-ECE38C0D7A66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87A149-788D-4962-98B9-124FF9CB90DD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3BC22D-4E72-463D-B34A-11643D157109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097BEB-A94D-4EB0-BA93-55BE6E7F8210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C5A29D-C33E-4B55-881A-98935EF01A5C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C46090-A1C0-44A6-8062-2BB887A11267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A42E67-EF93-45F1-8EB6-86D8340083F6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49240-88ED-48FC-90BC-DBAA49BFEE86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F09C66-1D94-4908-9CCB-299A2D686E1A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59A0A1-3BB2-4A0D-940B-1F337C8264C0}"/>
              </a:ext>
            </a:extLst>
          </p:cNvPr>
          <p:cNvGrpSpPr/>
          <p:nvPr/>
        </p:nvGrpSpPr>
        <p:grpSpPr>
          <a:xfrm>
            <a:off x="304800" y="3567044"/>
            <a:ext cx="1210753" cy="1185334"/>
            <a:chOff x="3204632" y="5184989"/>
            <a:chExt cx="1210753" cy="11853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F9250D-8611-48C9-B74E-9971528026AE}"/>
                </a:ext>
              </a:extLst>
            </p:cNvPr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E62641-64CC-4337-ADD5-A8D84C5E1AA3}"/>
                </a:ext>
              </a:extLst>
            </p:cNvPr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Executive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/>
                </a:rPr>
                <a:t>Secretariat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6799C4-F04A-4DB4-9AAD-4247A8108043}"/>
              </a:ext>
            </a:extLst>
          </p:cNvPr>
          <p:cNvCxnSpPr>
            <a:cxnSpLocks/>
            <a:stCxn id="34" idx="6"/>
            <a:endCxn id="16" idx="1"/>
          </p:cNvCxnSpPr>
          <p:nvPr/>
        </p:nvCxnSpPr>
        <p:spPr>
          <a:xfrm flipV="1">
            <a:off x="1723348" y="4144518"/>
            <a:ext cx="1481284" cy="3833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615" y="1746504"/>
            <a:ext cx="8229600" cy="3670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Interaction </a:t>
            </a:r>
            <a:r>
              <a:rPr sz="2400" spc="-10" dirty="0">
                <a:latin typeface="Calibri"/>
                <a:cs typeface="Calibri"/>
              </a:rPr>
              <a:t>between PM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Executive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Secretariat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Nominating 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ES nominates/approves </a:t>
            </a:r>
            <a:r>
              <a:rPr sz="2400" dirty="0">
                <a:latin typeface="Calibri"/>
                <a:cs typeface="Calibri"/>
              </a:rPr>
              <a:t>a PM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every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activation.</a:t>
            </a:r>
            <a:endParaRPr sz="2400" dirty="0">
              <a:latin typeface="Calibri"/>
              <a:cs typeface="Calibri"/>
            </a:endParaRPr>
          </a:p>
          <a:p>
            <a:pPr marL="1155700" marR="27940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nominating </a:t>
            </a:r>
            <a:r>
              <a:rPr sz="2400" spc="-10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member is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spc="-10" dirty="0">
                <a:latin typeface="Calibri"/>
                <a:cs typeface="Calibri"/>
              </a:rPr>
              <a:t>resource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questions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support throughout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activation.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PM welcome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document</a:t>
            </a:r>
            <a:endParaRPr sz="2400" dirty="0">
              <a:latin typeface="Calibri"/>
              <a:cs typeface="Calibri"/>
            </a:endParaRPr>
          </a:p>
          <a:p>
            <a:pPr marL="1155700" marR="239395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When the </a:t>
            </a:r>
            <a:r>
              <a:rPr sz="2400" spc="-10" dirty="0">
                <a:latin typeface="Calibri"/>
                <a:cs typeface="Calibri"/>
              </a:rPr>
              <a:t>ES approves </a:t>
            </a:r>
            <a:r>
              <a:rPr sz="2400" dirty="0">
                <a:latin typeface="Calibri"/>
                <a:cs typeface="Calibri"/>
              </a:rPr>
              <a:t>the PM </a:t>
            </a:r>
            <a:r>
              <a:rPr sz="2400" spc="-5" dirty="0">
                <a:latin typeface="Calibri"/>
                <a:cs typeface="Calibri"/>
              </a:rPr>
              <a:t>nomination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welcome email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welcome document is </a:t>
            </a:r>
            <a:r>
              <a:rPr sz="2400" spc="-10" dirty="0">
                <a:latin typeface="Calibri"/>
                <a:cs typeface="Calibri"/>
              </a:rPr>
              <a:t>sent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PM.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7965415-983F-45C2-B561-88375933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7010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</a:pPr>
            <a:r>
              <a:rPr sz="3600" dirty="0"/>
              <a:t>PM </a:t>
            </a:r>
            <a:r>
              <a:rPr sz="3600" spc="-20" dirty="0"/>
              <a:t>Interfaces </a:t>
            </a:r>
            <a:r>
              <a:rPr lang="en-US" sz="3600" dirty="0"/>
              <a:t>–</a:t>
            </a:r>
            <a:r>
              <a:rPr sz="3600" dirty="0"/>
              <a:t> </a:t>
            </a:r>
            <a:r>
              <a:rPr lang="en-US" sz="3600" spc="-25" dirty="0"/>
              <a:t>Executive Secretariat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48622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294" y="259744"/>
            <a:ext cx="674497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Requirements </a:t>
            </a:r>
            <a:r>
              <a:rPr dirty="0"/>
              <a:t>of the </a:t>
            </a:r>
            <a:r>
              <a:rPr spc="5" dirty="0"/>
              <a:t>PM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52277" y="1745762"/>
            <a:ext cx="8228330" cy="464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The PM </a:t>
            </a:r>
            <a:r>
              <a:rPr sz="2400" dirty="0">
                <a:solidFill>
                  <a:srgbClr val="005172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available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during normal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working</a:t>
            </a:r>
            <a:r>
              <a:rPr sz="2400" spc="-30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5172"/>
                </a:solidFill>
                <a:latin typeface="Calibri"/>
                <a:cs typeface="Calibri"/>
              </a:rPr>
              <a:t>hours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The PM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communicates </a:t>
            </a:r>
            <a:r>
              <a:rPr sz="2400" dirty="0">
                <a:solidFill>
                  <a:srgbClr val="005172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English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The PM has experience/knowledge </a:t>
            </a:r>
            <a:r>
              <a:rPr sz="2400" dirty="0">
                <a:solidFill>
                  <a:srgbClr val="005172"/>
                </a:solidFill>
                <a:latin typeface="Calibri"/>
                <a:cs typeface="Calibri"/>
              </a:rPr>
              <a:t>in the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following</a:t>
            </a:r>
            <a:r>
              <a:rPr sz="2400" spc="-55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areas</a:t>
            </a:r>
            <a:endParaRPr sz="2400" dirty="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505"/>
              </a:spcBef>
              <a:buFont typeface="Verdana"/>
              <a:buChar char="−"/>
              <a:tabLst>
                <a:tab pos="755650" algn="l"/>
                <a:tab pos="756920" algn="l"/>
              </a:tabLst>
            </a:pPr>
            <a:r>
              <a:rPr sz="2000" spc="-15" dirty="0">
                <a:solidFill>
                  <a:srgbClr val="005172"/>
                </a:solidFill>
                <a:latin typeface="Calibri"/>
                <a:cs typeface="Calibri"/>
              </a:rPr>
              <a:t>Remote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sensing </a:t>
            </a: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satellites </a:t>
            </a:r>
            <a:r>
              <a:rPr sz="2000" dirty="0">
                <a:solidFill>
                  <a:srgbClr val="00517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their supporting </a:t>
            </a: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ground</a:t>
            </a:r>
            <a:r>
              <a:rPr sz="2000" spc="145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5172"/>
                </a:solidFill>
                <a:latin typeface="Calibri"/>
                <a:cs typeface="Calibri"/>
              </a:rPr>
              <a:t>systems</a:t>
            </a:r>
            <a:endParaRPr sz="2000" dirty="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475"/>
              </a:spcBef>
              <a:buFont typeface="Verdana"/>
              <a:buChar char="−"/>
              <a:tabLst>
                <a:tab pos="755650" algn="l"/>
                <a:tab pos="756920" algn="l"/>
              </a:tabLst>
            </a:pPr>
            <a:r>
              <a:rPr sz="2000" spc="-15" dirty="0">
                <a:solidFill>
                  <a:srgbClr val="005172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delivery</a:t>
            </a:r>
            <a:r>
              <a:rPr sz="2000" spc="-40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networks</a:t>
            </a:r>
            <a:endParaRPr sz="2000" dirty="0">
              <a:latin typeface="Calibri"/>
              <a:cs typeface="Calibri"/>
            </a:endParaRPr>
          </a:p>
          <a:p>
            <a:pPr marL="756285" marR="5080" lvl="1" indent="-342900">
              <a:lnSpc>
                <a:spcPct val="100000"/>
              </a:lnSpc>
              <a:spcBef>
                <a:spcPts val="475"/>
              </a:spcBef>
              <a:buFont typeface="Verdana"/>
              <a:buChar char="−"/>
              <a:tabLst>
                <a:tab pos="755650" algn="l"/>
                <a:tab pos="756920" algn="l"/>
              </a:tabLst>
            </a:pPr>
            <a:r>
              <a:rPr sz="2000" spc="-15" dirty="0">
                <a:solidFill>
                  <a:srgbClr val="005172"/>
                </a:solidFill>
                <a:latin typeface="Calibri"/>
                <a:cs typeface="Calibri"/>
              </a:rPr>
              <a:t>Remote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sensing </a:t>
            </a:r>
            <a:r>
              <a:rPr sz="2000" spc="-15" dirty="0">
                <a:solidFill>
                  <a:srgbClr val="005172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processing </a:t>
            </a:r>
            <a:r>
              <a:rPr sz="2000" dirty="0">
                <a:solidFill>
                  <a:srgbClr val="00517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applications, particularly in </a:t>
            </a: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disaster 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475"/>
              </a:spcBef>
              <a:buFont typeface="Verdana"/>
              <a:buChar char="−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Civil </a:t>
            </a: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Protection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Agencies </a:t>
            </a:r>
            <a:r>
              <a:rPr sz="2000" dirty="0">
                <a:solidFill>
                  <a:srgbClr val="00517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their</a:t>
            </a:r>
            <a:r>
              <a:rPr sz="2000" spc="50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mandates</a:t>
            </a:r>
            <a:endParaRPr sz="2000" dirty="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475"/>
              </a:spcBef>
              <a:buFont typeface="Verdana"/>
              <a:buChar char="−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5172"/>
                </a:solidFill>
                <a:latin typeface="Calibri"/>
                <a:cs typeface="Calibri"/>
              </a:rPr>
              <a:t>Project</a:t>
            </a:r>
            <a:r>
              <a:rPr sz="2000" spc="-65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5172"/>
                </a:solidFill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The PM has </a:t>
            </a:r>
            <a:r>
              <a:rPr sz="2400" dirty="0">
                <a:solidFill>
                  <a:srgbClr val="00517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good understanding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predefined</a:t>
            </a:r>
            <a:r>
              <a:rPr sz="2400" spc="25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Scenarios.</a:t>
            </a:r>
            <a:endParaRPr sz="2400" dirty="0">
              <a:latin typeface="Calibri"/>
              <a:cs typeface="Calibri"/>
            </a:endParaRPr>
          </a:p>
          <a:p>
            <a:pPr marL="355600" marR="950594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The PM </a:t>
            </a:r>
            <a:r>
              <a:rPr sz="2400" dirty="0">
                <a:solidFill>
                  <a:srgbClr val="005172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familiar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with the Charter and the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level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005172"/>
                </a:solidFill>
                <a:latin typeface="Calibri"/>
                <a:cs typeface="Calibri"/>
              </a:rPr>
              <a:t>data  </a:t>
            </a:r>
            <a:r>
              <a:rPr sz="2400" spc="-10" dirty="0">
                <a:solidFill>
                  <a:srgbClr val="005172"/>
                </a:solidFill>
                <a:latin typeface="Calibri"/>
                <a:cs typeface="Calibri"/>
              </a:rPr>
              <a:t>commitment </a:t>
            </a:r>
            <a:r>
              <a:rPr sz="2400" spc="-5" dirty="0">
                <a:solidFill>
                  <a:srgbClr val="005172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05172"/>
                </a:solidFill>
                <a:latin typeface="Calibri"/>
                <a:cs typeface="Calibri"/>
              </a:rPr>
              <a:t>each</a:t>
            </a:r>
            <a:r>
              <a:rPr sz="2400" spc="-85" dirty="0">
                <a:solidFill>
                  <a:srgbClr val="005172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005172"/>
                </a:solidFill>
                <a:latin typeface="Calibri"/>
                <a:cs typeface="Calibri"/>
              </a:rPr>
              <a:t>partner agency</a:t>
            </a:r>
            <a:r>
              <a:rPr sz="2400" spc="-25" dirty="0">
                <a:solidFill>
                  <a:srgbClr val="005172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616" y="1746504"/>
            <a:ext cx="8229600" cy="420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Non-disclosure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</a:t>
            </a:r>
            <a:endParaRPr sz="2800" dirty="0">
              <a:latin typeface="Calibri"/>
              <a:cs typeface="Calibri"/>
            </a:endParaRPr>
          </a:p>
          <a:p>
            <a:pPr marL="756285" marR="13652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PM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sign and </a:t>
            </a:r>
            <a:r>
              <a:rPr sz="2400" spc="-10" dirty="0">
                <a:latin typeface="Calibri"/>
                <a:cs typeface="Calibri"/>
              </a:rPr>
              <a:t>return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Non-disclosure agreement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agency specific </a:t>
            </a:r>
            <a:r>
              <a:rPr sz="2400" dirty="0">
                <a:latin typeface="Calibri"/>
                <a:cs typeface="Calibri"/>
              </a:rPr>
              <a:t>license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agreements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Final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report</a:t>
            </a:r>
            <a:endParaRPr sz="28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PM </a:t>
            </a:r>
            <a:r>
              <a:rPr sz="2400" spc="-10" dirty="0">
                <a:latin typeface="Calibri"/>
                <a:cs typeface="Calibri"/>
              </a:rPr>
              <a:t>prepares </a:t>
            </a:r>
            <a:r>
              <a:rPr lang="en-US"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‘PM </a:t>
            </a:r>
            <a:r>
              <a:rPr sz="2400" spc="5" dirty="0">
                <a:latin typeface="Calibri"/>
                <a:cs typeface="Calibri"/>
              </a:rPr>
              <a:t>report’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event </a:t>
            </a:r>
            <a:r>
              <a:rPr sz="2400" spc="-5" dirty="0">
                <a:latin typeface="Calibri"/>
                <a:cs typeface="Calibri"/>
              </a:rPr>
              <a:t>based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contacts 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15" dirty="0">
                <a:latin typeface="Calibri"/>
                <a:cs typeface="Calibri"/>
              </a:rPr>
              <a:t>requestor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provided.</a:t>
            </a:r>
            <a:endParaRPr lang="en-US" sz="2400" spc="-10" dirty="0">
              <a:latin typeface="Calibri"/>
              <a:cs typeface="Calibri"/>
            </a:endParaRPr>
          </a:p>
          <a:p>
            <a:pPr marL="756285" marR="5080" lvl="1" indent="-286385"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dirty="0">
                <a:cs typeface="Calibri"/>
              </a:rPr>
              <a:t>The </a:t>
            </a:r>
            <a:r>
              <a:rPr lang="en-US" sz="2400" spc="-5" dirty="0">
                <a:cs typeface="Calibri"/>
              </a:rPr>
              <a:t>nominating </a:t>
            </a:r>
            <a:r>
              <a:rPr lang="en-US" sz="2400" spc="-10" dirty="0">
                <a:cs typeface="Calibri"/>
              </a:rPr>
              <a:t>ES </a:t>
            </a:r>
            <a:r>
              <a:rPr lang="en-US" sz="2400" spc="-5" dirty="0">
                <a:cs typeface="Calibri"/>
              </a:rPr>
              <a:t>member </a:t>
            </a:r>
            <a:r>
              <a:rPr lang="en-US" sz="2400" spc="-10" dirty="0">
                <a:cs typeface="Calibri"/>
              </a:rPr>
              <a:t>receives, validates, and approves </a:t>
            </a:r>
            <a:r>
              <a:rPr lang="en-US" sz="2400" dirty="0">
                <a:cs typeface="Calibri"/>
              </a:rPr>
              <a:t>the </a:t>
            </a:r>
            <a:r>
              <a:rPr lang="en-US" sz="2400" spc="-5" dirty="0">
                <a:cs typeface="Calibri"/>
              </a:rPr>
              <a:t>PM </a:t>
            </a:r>
            <a:r>
              <a:rPr lang="en-US" sz="2400" spc="-10" dirty="0">
                <a:cs typeface="Calibri"/>
              </a:rPr>
              <a:t>report </a:t>
            </a:r>
            <a:r>
              <a:rPr lang="en-US" sz="2400" dirty="0">
                <a:cs typeface="Calibri"/>
              </a:rPr>
              <a:t>in COS2</a:t>
            </a:r>
            <a:r>
              <a:rPr lang="en-US" sz="2400" spc="-10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756285" marR="435609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Delivery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report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should be made </a:t>
            </a:r>
            <a:r>
              <a:rPr sz="2400" dirty="0">
                <a:latin typeface="Calibri"/>
                <a:cs typeface="Calibri"/>
              </a:rPr>
              <a:t>within </a:t>
            </a:r>
            <a:r>
              <a:rPr sz="2400" spc="-5" dirty="0">
                <a:latin typeface="Calibri"/>
                <a:cs typeface="Calibri"/>
              </a:rPr>
              <a:t>45 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10" dirty="0">
                <a:latin typeface="Calibri"/>
                <a:cs typeface="Calibri"/>
              </a:rPr>
              <a:t>after activation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Charter.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CD4C1BF-83A2-4A96-8FFD-83AC7855EA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7010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</a:pPr>
            <a:r>
              <a:rPr sz="3600" dirty="0"/>
              <a:t>PM </a:t>
            </a:r>
            <a:r>
              <a:rPr sz="3600" spc="-20" dirty="0"/>
              <a:t>Interfaces </a:t>
            </a:r>
            <a:r>
              <a:rPr lang="en-US" sz="3600" dirty="0"/>
              <a:t>–</a:t>
            </a:r>
            <a:r>
              <a:rPr sz="3600" dirty="0"/>
              <a:t> </a:t>
            </a:r>
            <a:r>
              <a:rPr lang="en-US" sz="3600" spc="-25" dirty="0"/>
              <a:t>Executive Secretariat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33733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616" y="1746504"/>
            <a:ext cx="8229600" cy="4832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31544" algn="l"/>
              </a:tabLst>
            </a:pPr>
            <a:r>
              <a:rPr sz="2400" dirty="0">
                <a:latin typeface="Calibri"/>
                <a:cs typeface="Calibri"/>
              </a:rPr>
              <a:t>The	</a:t>
            </a:r>
            <a:r>
              <a:rPr sz="2400" spc="-5" dirty="0">
                <a:latin typeface="Calibri"/>
                <a:cs typeface="Calibri"/>
              </a:rPr>
              <a:t>report </a:t>
            </a:r>
            <a:r>
              <a:rPr sz="2400" spc="-10" dirty="0">
                <a:latin typeface="Calibri"/>
                <a:cs typeface="Calibri"/>
              </a:rPr>
              <a:t>contains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Calibri"/>
                <a:cs typeface="Calibri"/>
              </a:rPr>
              <a:t>A summary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activation: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Project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details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0" dirty="0">
                <a:latin typeface="Calibri"/>
                <a:cs typeface="Calibri"/>
              </a:rPr>
              <a:t>Chronology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events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0" dirty="0">
                <a:latin typeface="Calibri"/>
                <a:cs typeface="Calibri"/>
              </a:rPr>
              <a:t>Available satellite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The assessment of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activation: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Main </a:t>
            </a:r>
            <a:r>
              <a:rPr sz="2400" spc="-5" dirty="0">
                <a:latin typeface="Calibri"/>
                <a:cs typeface="Calibri"/>
              </a:rPr>
              <a:t>project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issues</a:t>
            </a: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0" dirty="0">
                <a:latin typeface="Calibri"/>
                <a:cs typeface="Calibri"/>
              </a:rPr>
              <a:t>Results </a:t>
            </a:r>
            <a:r>
              <a:rPr sz="2400" spc="-5" dirty="0">
                <a:latin typeface="Calibri"/>
                <a:cs typeface="Calibri"/>
              </a:rPr>
              <a:t>of value-added processing if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provided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User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feedback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Conclusions on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0" dirty="0">
                <a:latin typeface="Calibri"/>
                <a:cs typeface="Calibri"/>
              </a:rPr>
              <a:t>Recommendations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improving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Scenarios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E4F9EDD-CA82-4368-9F5E-5FEFD0CAB5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7010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</a:pPr>
            <a:r>
              <a:rPr sz="3600" dirty="0"/>
              <a:t>PM </a:t>
            </a:r>
            <a:r>
              <a:rPr sz="3600" spc="-20" dirty="0"/>
              <a:t>Interfaces </a:t>
            </a:r>
            <a:r>
              <a:rPr lang="en-US" sz="3600" dirty="0"/>
              <a:t>–</a:t>
            </a:r>
            <a:r>
              <a:rPr sz="3600" dirty="0"/>
              <a:t> </a:t>
            </a:r>
            <a:r>
              <a:rPr lang="en-US" sz="3600" spc="-25" dirty="0"/>
              <a:t>Executive Secretariat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835873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616" y="1746504"/>
            <a:ext cx="8229600" cy="44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Appendices:</a:t>
            </a:r>
            <a:endParaRPr sz="2400" b="1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spc="-10" dirty="0">
                <a:latin typeface="Calibri"/>
                <a:cs typeface="Calibri"/>
              </a:rPr>
              <a:t>General information </a:t>
            </a:r>
            <a:r>
              <a:rPr sz="2400" dirty="0">
                <a:latin typeface="Calibri"/>
                <a:cs typeface="Calibri"/>
              </a:rPr>
              <a:t>– Map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area</a:t>
            </a:r>
            <a:endParaRPr sz="2400" dirty="0">
              <a:latin typeface="Calibri"/>
              <a:cs typeface="Calibri"/>
            </a:endParaRPr>
          </a:p>
          <a:p>
            <a:pPr marL="1155700" marR="422909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Media </a:t>
            </a:r>
            <a:r>
              <a:rPr sz="2400" spc="-15" dirty="0">
                <a:latin typeface="Calibri"/>
                <a:cs typeface="Calibri"/>
              </a:rPr>
              <a:t>coverage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disaster </a:t>
            </a:r>
            <a:r>
              <a:rPr sz="2400" spc="-5" dirty="0">
                <a:latin typeface="Calibri"/>
                <a:cs typeface="Calibri"/>
              </a:rPr>
              <a:t>(national </a:t>
            </a:r>
            <a:r>
              <a:rPr sz="2400" spc="-55" dirty="0">
                <a:latin typeface="Calibri"/>
                <a:cs typeface="Calibri"/>
              </a:rPr>
              <a:t>TV, </a:t>
            </a:r>
            <a:r>
              <a:rPr sz="2400" spc="-15" dirty="0">
                <a:latin typeface="Calibri"/>
                <a:cs typeface="Calibri"/>
              </a:rPr>
              <a:t>radio, </a:t>
            </a:r>
            <a:r>
              <a:rPr sz="2400" spc="-10" dirty="0">
                <a:latin typeface="Calibri"/>
                <a:cs typeface="Calibri"/>
              </a:rPr>
              <a:t>news  </a:t>
            </a:r>
            <a:r>
              <a:rPr sz="2400" spc="-5" dirty="0">
                <a:latin typeface="Calibri"/>
                <a:cs typeface="Calibri"/>
              </a:rPr>
              <a:t>agencies/papers, </a:t>
            </a:r>
            <a:r>
              <a:rPr sz="2400" spc="-10" dirty="0">
                <a:latin typeface="Calibri"/>
                <a:cs typeface="Calibri"/>
              </a:rPr>
              <a:t>web sites,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User </a:t>
            </a:r>
            <a:r>
              <a:rPr sz="2400" spc="-10" dirty="0">
                <a:latin typeface="Calibri"/>
                <a:cs typeface="Calibri"/>
              </a:rPr>
              <a:t>Request Form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(URF)</a:t>
            </a:r>
          </a:p>
          <a:p>
            <a:pPr marL="1155700" marR="181610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Emergency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Request </a:t>
            </a:r>
            <a:r>
              <a:rPr sz="2400" spc="-5" dirty="0">
                <a:latin typeface="Calibri"/>
                <a:cs typeface="Calibri"/>
              </a:rPr>
              <a:t>Submission </a:t>
            </a:r>
            <a:r>
              <a:rPr sz="2400" spc="-10" dirty="0">
                <a:latin typeface="Calibri"/>
                <a:cs typeface="Calibri"/>
              </a:rPr>
              <a:t>forms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various  </a:t>
            </a:r>
            <a:r>
              <a:rPr sz="2400" spc="-10" dirty="0">
                <a:latin typeface="Calibri"/>
                <a:cs typeface="Calibri"/>
              </a:rPr>
              <a:t>satellites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tasked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Copy of </a:t>
            </a:r>
            <a:r>
              <a:rPr sz="2400" dirty="0">
                <a:latin typeface="Calibri"/>
                <a:cs typeface="Calibri"/>
              </a:rPr>
              <a:t>final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dirty="0">
                <a:latin typeface="Calibri"/>
                <a:cs typeface="Calibri"/>
              </a:rPr>
              <a:t>added </a:t>
            </a:r>
            <a:r>
              <a:rPr sz="2400" spc="-5" dirty="0">
                <a:latin typeface="Calibri"/>
                <a:cs typeface="Calibri"/>
              </a:rPr>
              <a:t>products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delivered</a:t>
            </a:r>
            <a:endParaRPr sz="2400" dirty="0">
              <a:latin typeface="Calibri"/>
              <a:cs typeface="Calibri"/>
            </a:endParaRPr>
          </a:p>
          <a:p>
            <a:pPr marL="1155700" marR="655955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Suggests </a:t>
            </a:r>
            <a:r>
              <a:rPr sz="2400" spc="-10" dirty="0">
                <a:latin typeface="Calibri"/>
                <a:cs typeface="Calibri"/>
              </a:rPr>
              <a:t>improvements, </a:t>
            </a: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45" dirty="0">
                <a:latin typeface="Calibri"/>
                <a:cs typeface="Calibri"/>
              </a:rPr>
              <a:t>any,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implementation  procedure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predefined </a:t>
            </a:r>
            <a:r>
              <a:rPr sz="2400" spc="-10" dirty="0">
                <a:latin typeface="Calibri"/>
                <a:cs typeface="Calibri"/>
              </a:rPr>
              <a:t>disaster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scenario.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B8825C9-300D-45A8-8B46-76CB5FE32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7010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</a:pPr>
            <a:r>
              <a:rPr sz="3600" dirty="0"/>
              <a:t>PM </a:t>
            </a:r>
            <a:r>
              <a:rPr sz="3600" spc="-20" dirty="0"/>
              <a:t>Interfaces </a:t>
            </a:r>
            <a:r>
              <a:rPr lang="en-US" sz="3600" dirty="0"/>
              <a:t>–</a:t>
            </a:r>
            <a:r>
              <a:rPr sz="3600" dirty="0"/>
              <a:t> </a:t>
            </a:r>
            <a:r>
              <a:rPr lang="en-US" sz="3600" spc="-25" dirty="0"/>
              <a:t>Executive Secretariat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8389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49682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Reference</a:t>
            </a:r>
            <a:r>
              <a:rPr spc="-110" dirty="0"/>
              <a:t> </a:t>
            </a:r>
            <a:r>
              <a:rPr spc="-5" dirty="0"/>
              <a:t>documents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452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941320" algn="l"/>
                <a:tab pos="3818890" algn="l"/>
                <a:tab pos="4474210" algn="l"/>
              </a:tabLst>
            </a:pPr>
            <a:r>
              <a:rPr sz="2400" spc="-5" dirty="0">
                <a:latin typeface="Calibri"/>
                <a:cs typeface="Calibri"/>
              </a:rPr>
              <a:t>Dossier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received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ECO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016635" algn="l"/>
              </a:tabLst>
            </a:pPr>
            <a:r>
              <a:rPr sz="2400" spc="-5" dirty="0">
                <a:latin typeface="Calibri"/>
                <a:cs typeface="Calibri"/>
              </a:rPr>
              <a:t>PM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welcome </a:t>
            </a:r>
            <a:r>
              <a:rPr sz="2400" spc="-5" dirty="0">
                <a:latin typeface="Calibri"/>
                <a:cs typeface="Calibri"/>
              </a:rPr>
              <a:t>email will be </a:t>
            </a:r>
            <a:r>
              <a:rPr sz="2400" spc="-10" dirty="0">
                <a:latin typeface="Calibri"/>
                <a:cs typeface="Calibri"/>
              </a:rPr>
              <a:t>sent </a:t>
            </a:r>
            <a:r>
              <a:rPr sz="2400" spc="-15" dirty="0">
                <a:latin typeface="Calibri"/>
                <a:cs typeface="Calibri"/>
              </a:rPr>
              <a:t>after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PM </a:t>
            </a:r>
            <a:r>
              <a:rPr sz="2400" spc="-10" dirty="0">
                <a:latin typeface="Calibri"/>
                <a:cs typeface="Calibri"/>
              </a:rPr>
              <a:t>nomination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Includes: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PM </a:t>
            </a:r>
            <a:r>
              <a:rPr sz="2400" spc="-5" dirty="0">
                <a:latin typeface="Calibri"/>
                <a:cs typeface="Calibri"/>
              </a:rPr>
              <a:t>COS2 </a:t>
            </a:r>
            <a:r>
              <a:rPr sz="2400" dirty="0">
                <a:latin typeface="Calibri"/>
                <a:cs typeface="Calibri"/>
              </a:rPr>
              <a:t>Quick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Reference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PM </a:t>
            </a:r>
            <a:r>
              <a:rPr sz="2400" spc="-15" dirty="0">
                <a:latin typeface="Calibri"/>
                <a:cs typeface="Calibri"/>
              </a:rPr>
              <a:t>Welcome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Document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  <a:tabLst>
                <a:tab pos="1179830" algn="l"/>
                <a:tab pos="3058795" algn="l"/>
              </a:tabLst>
            </a:pP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Charter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Own Cloud </a:t>
            </a:r>
            <a:r>
              <a:rPr sz="2400" spc="-15" dirty="0">
                <a:latin typeface="Calibri"/>
                <a:cs typeface="Calibri"/>
              </a:rPr>
              <a:t>site: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  <a:tab pos="1016635" algn="l"/>
                <a:tab pos="3967479" algn="l"/>
              </a:tabLst>
            </a:pPr>
            <a:r>
              <a:rPr sz="2400" spc="-5" dirty="0">
                <a:latin typeface="Calibri"/>
                <a:cs typeface="Calibri"/>
              </a:rPr>
              <a:t>PM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procedure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(printed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copy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available)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COS-2 PM </a:t>
            </a:r>
            <a:r>
              <a:rPr sz="2400" spc="-5" dirty="0">
                <a:latin typeface="Calibri"/>
                <a:cs typeface="Calibri"/>
              </a:rPr>
              <a:t>Manual of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Operations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PM </a:t>
            </a:r>
            <a:r>
              <a:rPr sz="2400" spc="-15" dirty="0">
                <a:latin typeface="Calibri"/>
                <a:cs typeface="Calibri"/>
              </a:rPr>
              <a:t>Report </a:t>
            </a:r>
            <a:r>
              <a:rPr sz="2400" spc="-45" dirty="0">
                <a:latin typeface="Calibri"/>
                <a:cs typeface="Calibri"/>
              </a:rPr>
              <a:t>Template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786255" algn="l"/>
              </a:tabLst>
            </a:pPr>
            <a:r>
              <a:rPr sz="2400" spc="-5" dirty="0">
                <a:latin typeface="Calibri"/>
                <a:cs typeface="Calibri"/>
              </a:rPr>
              <a:t>Scenario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guidelines </a:t>
            </a:r>
            <a:r>
              <a:rPr sz="2400" spc="-5" dirty="0">
                <a:latin typeface="Calibri"/>
                <a:cs typeface="Calibri"/>
              </a:rPr>
              <a:t>&amp; </a:t>
            </a:r>
            <a:r>
              <a:rPr sz="2400" spc="-15" dirty="0">
                <a:latin typeface="Calibri"/>
                <a:cs typeface="Calibri"/>
              </a:rPr>
              <a:t>satellite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tables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9039" y="3346132"/>
            <a:ext cx="418592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Q</a:t>
            </a:r>
            <a:r>
              <a:rPr sz="4400" spc="-5" dirty="0">
                <a:latin typeface="Calibri"/>
                <a:cs typeface="Calibri"/>
              </a:rPr>
              <a:t>u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80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ti</a:t>
            </a:r>
            <a:r>
              <a:rPr sz="4400" spc="-5" dirty="0">
                <a:latin typeface="Calibri"/>
                <a:cs typeface="Calibri"/>
              </a:rPr>
              <a:t>on</a:t>
            </a:r>
            <a:r>
              <a:rPr sz="4400" spc="5" dirty="0">
                <a:latin typeface="Calibri"/>
                <a:cs typeface="Calibri"/>
              </a:rPr>
              <a:t>s?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577278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Nomination </a:t>
            </a:r>
            <a:r>
              <a:rPr dirty="0"/>
              <a:t>of a </a:t>
            </a:r>
            <a:r>
              <a:rPr spc="5" dirty="0"/>
              <a:t>PM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56615" y="1746504"/>
            <a:ext cx="8229600" cy="456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209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Executive Secretariat </a:t>
            </a:r>
            <a:r>
              <a:rPr sz="2400" spc="-5" dirty="0">
                <a:latin typeface="Calibri"/>
                <a:cs typeface="Calibri"/>
              </a:rPr>
              <a:t>(ES) </a:t>
            </a:r>
            <a:r>
              <a:rPr sz="2400" spc="-10" dirty="0">
                <a:latin typeface="Calibri"/>
                <a:cs typeface="Calibri"/>
              </a:rPr>
              <a:t>nominates </a:t>
            </a:r>
            <a:r>
              <a:rPr sz="2400" spc="-5" dirty="0">
                <a:latin typeface="Calibri"/>
                <a:cs typeface="Calibri"/>
              </a:rPr>
              <a:t>the PM,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soon </a:t>
            </a:r>
            <a:r>
              <a:rPr sz="2400" dirty="0">
                <a:latin typeface="Calibri"/>
                <a:cs typeface="Calibri"/>
              </a:rPr>
              <a:t>as  </a:t>
            </a:r>
            <a:r>
              <a:rPr sz="2400" spc="-5" dirty="0">
                <a:latin typeface="Calibri"/>
                <a:cs typeface="Calibri"/>
              </a:rPr>
              <a:t>possible </a:t>
            </a:r>
            <a:r>
              <a:rPr sz="2400" spc="-10" dirty="0">
                <a:latin typeface="Calibri"/>
                <a:cs typeface="Calibri"/>
              </a:rPr>
              <a:t>following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activation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Charter,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taking </a:t>
            </a:r>
            <a:r>
              <a:rPr sz="2400" spc="-15" dirty="0">
                <a:latin typeface="Calibri"/>
                <a:cs typeface="Calibri"/>
              </a:rPr>
              <a:t>into  </a:t>
            </a:r>
            <a:r>
              <a:rPr sz="2400" spc="-10" dirty="0">
                <a:latin typeface="Calibri"/>
                <a:cs typeface="Calibri"/>
              </a:rPr>
              <a:t>consideration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criteria: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05"/>
              </a:spcBef>
            </a:pPr>
            <a:r>
              <a:rPr sz="2000" spc="-5" dirty="0">
                <a:latin typeface="Verdana"/>
                <a:cs typeface="Verdana"/>
              </a:rPr>
              <a:t>−</a:t>
            </a:r>
            <a:r>
              <a:rPr sz="2000" spc="-5" dirty="0">
                <a:latin typeface="Calibri"/>
                <a:cs typeface="Calibri"/>
              </a:rPr>
              <a:t>Geographical </a:t>
            </a:r>
            <a:r>
              <a:rPr sz="2000" spc="-10" dirty="0">
                <a:latin typeface="Calibri"/>
                <a:cs typeface="Calibri"/>
              </a:rPr>
              <a:t>region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disaster </a:t>
            </a:r>
            <a:r>
              <a:rPr sz="2000" spc="-5" dirty="0">
                <a:latin typeface="Calibri"/>
                <a:cs typeface="Calibri"/>
              </a:rPr>
              <a:t>occurrence</a:t>
            </a:r>
            <a:endParaRPr sz="20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475"/>
              </a:spcBef>
            </a:pPr>
            <a:r>
              <a:rPr sz="2000" spc="-10" dirty="0">
                <a:latin typeface="Verdana"/>
                <a:cs typeface="Verdana"/>
              </a:rPr>
              <a:t>−</a:t>
            </a:r>
            <a:r>
              <a:rPr sz="2000" spc="-10" dirty="0">
                <a:latin typeface="Calibri"/>
                <a:cs typeface="Calibri"/>
              </a:rPr>
              <a:t>Disaster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</a:p>
          <a:p>
            <a:pPr marL="756285">
              <a:lnSpc>
                <a:spcPct val="100000"/>
              </a:lnSpc>
              <a:spcBef>
                <a:spcPts val="475"/>
              </a:spcBef>
            </a:pPr>
            <a:r>
              <a:rPr sz="2000" spc="-5" dirty="0">
                <a:latin typeface="Verdana"/>
                <a:cs typeface="Verdana"/>
              </a:rPr>
              <a:t>−</a:t>
            </a:r>
            <a:r>
              <a:rPr sz="2000" spc="-5" dirty="0">
                <a:latin typeface="Calibri"/>
                <a:cs typeface="Calibri"/>
              </a:rPr>
              <a:t>Sensor(s) used </a:t>
            </a:r>
            <a:r>
              <a:rPr sz="2000" spc="-15" dirty="0">
                <a:latin typeface="Calibri"/>
                <a:cs typeface="Calibri"/>
              </a:rPr>
              <a:t>to cover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disaster</a:t>
            </a:r>
            <a:endParaRPr sz="20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475"/>
              </a:spcBef>
            </a:pPr>
            <a:r>
              <a:rPr sz="2000" spc="-10" dirty="0">
                <a:latin typeface="Verdana"/>
                <a:cs typeface="Verdana"/>
              </a:rPr>
              <a:t>−</a:t>
            </a:r>
            <a:r>
              <a:rPr sz="2000" spc="-10" dirty="0">
                <a:latin typeface="Calibri"/>
                <a:cs typeface="Calibri"/>
              </a:rPr>
              <a:t>Availability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potential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PMs</a:t>
            </a:r>
          </a:p>
          <a:p>
            <a:pPr marL="756285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Verdana"/>
                <a:cs typeface="Verdana"/>
              </a:rPr>
              <a:t>−</a:t>
            </a:r>
            <a:r>
              <a:rPr sz="2000" spc="-10" dirty="0">
                <a:latin typeface="Calibri"/>
                <a:cs typeface="Calibri"/>
              </a:rPr>
              <a:t>Value-added </a:t>
            </a:r>
            <a:r>
              <a:rPr sz="2000" spc="-5" dirty="0">
                <a:latin typeface="Calibri"/>
                <a:cs typeface="Calibri"/>
              </a:rPr>
              <a:t>processing </a:t>
            </a:r>
            <a:r>
              <a:rPr sz="2000" spc="-10" dirty="0">
                <a:latin typeface="Calibri"/>
                <a:cs typeface="Calibri"/>
              </a:rPr>
              <a:t>proposal </a:t>
            </a:r>
            <a:r>
              <a:rPr sz="2000" spc="-5" dirty="0">
                <a:latin typeface="Calibri"/>
                <a:cs typeface="Calibri"/>
              </a:rPr>
              <a:t>according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AU</a:t>
            </a:r>
            <a:r>
              <a:rPr sz="2000" spc="-10" dirty="0">
                <a:latin typeface="Calibri"/>
                <a:cs typeface="Calibri"/>
              </a:rPr>
              <a:t> request.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45"/>
              </a:spcBef>
            </a:pPr>
            <a:r>
              <a:rPr sz="2400" spc="-5" dirty="0">
                <a:latin typeface="Verdana"/>
                <a:cs typeface="Verdana"/>
              </a:rPr>
              <a:t>−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Nominated </a:t>
            </a:r>
            <a:r>
              <a:rPr sz="2400" spc="-5" dirty="0">
                <a:latin typeface="Calibri"/>
                <a:cs typeface="Calibri"/>
              </a:rPr>
              <a:t>PM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notified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</a:p>
          <a:p>
            <a:pPr marL="354965" marR="5080">
              <a:lnSpc>
                <a:spcPct val="100000"/>
              </a:lnSpc>
              <a:spcBef>
                <a:spcPts val="570"/>
              </a:spcBef>
            </a:pPr>
            <a:r>
              <a:rPr sz="2400" spc="-5" dirty="0">
                <a:latin typeface="Verdana"/>
                <a:cs typeface="Verdana"/>
              </a:rPr>
              <a:t>−</a:t>
            </a:r>
            <a:r>
              <a:rPr sz="2400" spc="-5" dirty="0">
                <a:latin typeface="Calibri"/>
                <a:cs typeface="Calibri"/>
              </a:rPr>
              <a:t>The PM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also </a:t>
            </a:r>
            <a:r>
              <a:rPr sz="2400" spc="-10" dirty="0">
                <a:latin typeface="Calibri"/>
                <a:cs typeface="Calibri"/>
              </a:rPr>
              <a:t>receive </a:t>
            </a:r>
            <a:r>
              <a:rPr sz="2400" dirty="0">
                <a:latin typeface="Calibri"/>
                <a:cs typeface="Calibri"/>
              </a:rPr>
              <a:t>e-mail </a:t>
            </a:r>
            <a:r>
              <a:rPr sz="2400" spc="-10" dirty="0">
                <a:latin typeface="Calibri"/>
                <a:cs typeface="Calibri"/>
              </a:rPr>
              <a:t>notification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availability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ECO </a:t>
            </a:r>
            <a:r>
              <a:rPr sz="2400" spc="-5" dirty="0">
                <a:latin typeface="Calibri"/>
                <a:cs typeface="Calibri"/>
              </a:rPr>
              <a:t>Dossier </a:t>
            </a:r>
            <a:r>
              <a:rPr sz="2400" dirty="0">
                <a:latin typeface="Calibri"/>
                <a:cs typeface="Calibri"/>
              </a:rPr>
              <a:t>(with the </a:t>
            </a:r>
            <a:r>
              <a:rPr sz="2400" spc="-5" dirty="0">
                <a:latin typeface="Calibri"/>
                <a:cs typeface="Calibri"/>
              </a:rPr>
              <a:t>Dossier </a:t>
            </a:r>
            <a:r>
              <a:rPr sz="2400" spc="-10" dirty="0">
                <a:latin typeface="Calibri"/>
                <a:cs typeface="Calibri"/>
              </a:rPr>
              <a:t>attached). The  </a:t>
            </a:r>
            <a:r>
              <a:rPr sz="2400" spc="-40" dirty="0">
                <a:latin typeface="Calibri"/>
                <a:cs typeface="Calibri"/>
              </a:rPr>
              <a:t>PM’s </a:t>
            </a: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action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log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en-US" sz="2400" dirty="0">
                <a:latin typeface="Calibri"/>
                <a:cs typeface="Calibri"/>
              </a:rPr>
              <a:t>to COS2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confirm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Dossier.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626999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PM </a:t>
            </a:r>
            <a:r>
              <a:rPr dirty="0"/>
              <a:t>Duties </a:t>
            </a:r>
            <a:r>
              <a:rPr spc="-5" dirty="0"/>
              <a:t>Description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615" y="1746504"/>
            <a:ext cx="8229600" cy="3134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8796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Upon </a:t>
            </a:r>
            <a:r>
              <a:rPr sz="2400" spc="-10" dirty="0">
                <a:latin typeface="Calibri"/>
                <a:cs typeface="Calibri"/>
              </a:rPr>
              <a:t>nomination, the PM </a:t>
            </a:r>
            <a:r>
              <a:rPr sz="2400" spc="-15" dirty="0">
                <a:latin typeface="Calibri"/>
                <a:cs typeface="Calibri"/>
              </a:rPr>
              <a:t>studies </a:t>
            </a:r>
            <a:r>
              <a:rPr sz="2400" spc="-10" dirty="0">
                <a:latin typeface="Calibri"/>
                <a:cs typeface="Calibri"/>
              </a:rPr>
              <a:t>the Dossier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20" dirty="0">
                <a:latin typeface="Calibri"/>
                <a:cs typeface="Calibri"/>
              </a:rPr>
              <a:t>understand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40" dirty="0">
                <a:latin typeface="Calibri"/>
                <a:cs typeface="Calibri"/>
              </a:rPr>
              <a:t>disaster,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15" dirty="0">
                <a:latin typeface="Calibri"/>
                <a:cs typeface="Calibri"/>
              </a:rPr>
              <a:t>requirements,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already </a:t>
            </a:r>
            <a:r>
              <a:rPr sz="2400" spc="-15" dirty="0">
                <a:latin typeface="Calibri"/>
                <a:cs typeface="Calibri"/>
              </a:rPr>
              <a:t>ordered by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ECO.</a:t>
            </a:r>
            <a:endParaRPr sz="2400" dirty="0">
              <a:latin typeface="Calibri"/>
              <a:cs typeface="Calibri"/>
            </a:endParaRPr>
          </a:p>
          <a:p>
            <a:pPr marL="355600" marR="2857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PM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15" dirty="0">
                <a:latin typeface="Calibri"/>
                <a:cs typeface="Calibri"/>
              </a:rPr>
              <a:t>request more </a:t>
            </a:r>
            <a:r>
              <a:rPr sz="2400" spc="-10" dirty="0">
                <a:latin typeface="Calibri"/>
                <a:cs typeface="Calibri"/>
              </a:rPr>
              <a:t>support </a:t>
            </a:r>
            <a:r>
              <a:rPr sz="2400" spc="-20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Charter agencies </a:t>
            </a:r>
            <a:r>
              <a:rPr sz="2400" dirty="0">
                <a:latin typeface="Calibri"/>
                <a:cs typeface="Calibri"/>
              </a:rPr>
              <a:t>(e.g. </a:t>
            </a:r>
            <a:r>
              <a:rPr sz="2400" spc="-35" dirty="0">
                <a:latin typeface="Calibri"/>
                <a:cs typeface="Calibri"/>
              </a:rPr>
              <a:t>EUMETSAT </a:t>
            </a:r>
            <a:r>
              <a:rPr sz="2400" spc="-5" dirty="0">
                <a:latin typeface="Calibri"/>
                <a:cs typeface="Calibri"/>
              </a:rPr>
              <a:t>Special </a:t>
            </a:r>
            <a:r>
              <a:rPr sz="2400" spc="-10" dirty="0">
                <a:latin typeface="Calibri"/>
                <a:cs typeface="Calibri"/>
              </a:rPr>
              <a:t>Purpose  Imagery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EUMETCast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Delivery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Channel).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PM is responsible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the production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information products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spc="-10" dirty="0">
                <a:latin typeface="Calibri"/>
                <a:cs typeface="Calibri"/>
              </a:rPr>
              <a:t>meet the </a:t>
            </a:r>
            <a:r>
              <a:rPr sz="2400" spc="-5" dirty="0">
                <a:latin typeface="Calibri"/>
                <a:cs typeface="Calibri"/>
              </a:rPr>
              <a:t>need of </a:t>
            </a:r>
            <a:r>
              <a:rPr sz="2400" spc="-10" dirty="0">
                <a:latin typeface="Calibri"/>
                <a:cs typeface="Calibri"/>
              </a:rPr>
              <a:t>the  </a:t>
            </a:r>
            <a:r>
              <a:rPr sz="2400" spc="-30" dirty="0">
                <a:latin typeface="Calibri"/>
                <a:cs typeface="Calibri"/>
              </a:rPr>
              <a:t>AU</a:t>
            </a:r>
            <a:r>
              <a:rPr sz="2400" spc="-5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end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users.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1447800" y="4267200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134ED1-5E40-4C88-B031-90303D327A5D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D52729-5495-40A0-B1C4-D4881EECC853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FD0EC7-B289-4229-B3A2-4C923E549B50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87A7BE-04A0-411C-A80F-C2239A89F8D5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33853C-C4E7-4D00-B639-777C19044D9D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01033CC-3F8F-471E-8F9D-1DC9DBE6D886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EBED23-24E8-4CCB-A8FB-3E0FDF92E7D6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B8FFEB-354C-4241-BA63-79844B6EAEE2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A8E88F-34CB-4EF7-BFCB-F332FCECD523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0B034AD-4F1F-4718-8F61-F56524DC69E5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256032"/>
            <a:ext cx="554418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PM </a:t>
            </a:r>
            <a:r>
              <a:rPr spc="-20" dirty="0"/>
              <a:t>Interfaces </a:t>
            </a:r>
            <a:r>
              <a:rPr dirty="0"/>
              <a:t>– </a:t>
            </a:r>
            <a:r>
              <a:rPr spc="-40" dirty="0"/>
              <a:t>AU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5245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PM should </a:t>
            </a:r>
            <a:r>
              <a:rPr sz="2400" spc="-15" dirty="0">
                <a:latin typeface="Calibri"/>
                <a:cs typeface="Calibri"/>
              </a:rPr>
              <a:t>contact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AU </a:t>
            </a:r>
            <a:r>
              <a:rPr sz="2400" spc="-25" dirty="0">
                <a:latin typeface="Calibri"/>
                <a:cs typeface="Calibri"/>
              </a:rPr>
              <a:t>directly,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obtain </a:t>
            </a:r>
            <a:r>
              <a:rPr sz="2400" spc="-15" dirty="0">
                <a:latin typeface="Calibri"/>
                <a:cs typeface="Calibri"/>
              </a:rPr>
              <a:t>more  information </a:t>
            </a:r>
            <a:r>
              <a:rPr sz="2400" spc="-5" dirty="0">
                <a:latin typeface="Calibri"/>
                <a:cs typeface="Calibri"/>
              </a:rPr>
              <a:t>about the </a:t>
            </a:r>
            <a:r>
              <a:rPr sz="2400" spc="-30" dirty="0">
                <a:latin typeface="Calibri"/>
                <a:cs typeface="Calibri"/>
              </a:rPr>
              <a:t>disaster, </a:t>
            </a:r>
            <a:r>
              <a:rPr sz="2400" dirty="0">
                <a:latin typeface="Calibri"/>
                <a:cs typeface="Calibri"/>
              </a:rPr>
              <a:t>special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dirty="0">
                <a:latin typeface="Calibri"/>
                <a:cs typeface="Calibri"/>
              </a:rPr>
              <a:t>needs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details 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PM </a:t>
            </a:r>
            <a:r>
              <a:rPr sz="2400" dirty="0">
                <a:latin typeface="Calibri"/>
                <a:cs typeface="Calibri"/>
              </a:rPr>
              <a:t>deems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appropriate.</a:t>
            </a:r>
            <a:endParaRPr sz="2400" dirty="0">
              <a:latin typeface="Calibri"/>
              <a:cs typeface="Calibri"/>
            </a:endParaRPr>
          </a:p>
          <a:p>
            <a:pPr marL="241300" marR="104139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PM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also discuss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proposed implementation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Scenario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provide updated information </a:t>
            </a:r>
            <a:r>
              <a:rPr sz="2400" spc="-5" dirty="0">
                <a:latin typeface="Calibri"/>
                <a:cs typeface="Calibri"/>
              </a:rPr>
              <a:t>concerning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acquisition and </a:t>
            </a:r>
            <a:r>
              <a:rPr sz="2400" dirty="0">
                <a:latin typeface="Calibri"/>
                <a:cs typeface="Calibri"/>
              </a:rPr>
              <a:t>special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information product </a:t>
            </a:r>
            <a:r>
              <a:rPr sz="2400" spc="-20" dirty="0">
                <a:latin typeface="Calibri"/>
                <a:cs typeface="Calibri"/>
              </a:rPr>
              <a:t>delivery.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PM </a:t>
            </a:r>
            <a:r>
              <a:rPr sz="2400" spc="-10" dirty="0">
                <a:latin typeface="Calibri"/>
                <a:cs typeface="Calibri"/>
              </a:rPr>
              <a:t>interacts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20" dirty="0">
                <a:latin typeface="Calibri"/>
                <a:cs typeface="Calibri"/>
              </a:rPr>
              <a:t>AU </a:t>
            </a:r>
            <a:r>
              <a:rPr sz="2400" spc="-10" dirty="0">
                <a:latin typeface="Calibri"/>
                <a:cs typeface="Calibri"/>
              </a:rPr>
              <a:t>and/or designated </a:t>
            </a:r>
            <a:r>
              <a:rPr sz="2400" dirty="0">
                <a:latin typeface="Calibri"/>
                <a:cs typeface="Calibri"/>
              </a:rPr>
              <a:t>end </a:t>
            </a:r>
            <a:r>
              <a:rPr sz="2400" spc="-10" dirty="0">
                <a:latin typeface="Calibri"/>
                <a:cs typeface="Calibri"/>
              </a:rPr>
              <a:t>users  </a:t>
            </a:r>
            <a:r>
              <a:rPr sz="2400" spc="-5" dirty="0">
                <a:latin typeface="Calibri"/>
                <a:cs typeface="Calibri"/>
              </a:rPr>
              <a:t>(EU) on </a:t>
            </a:r>
            <a:r>
              <a:rPr sz="2400" dirty="0">
                <a:latin typeface="Calibri"/>
                <a:cs typeface="Calibri"/>
              </a:rPr>
              <a:t>all the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information requirements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dirty="0">
                <a:latin typeface="Calibri"/>
                <a:cs typeface="Calibri"/>
              </a:rPr>
              <a:t>parties </a:t>
            </a:r>
            <a:r>
              <a:rPr sz="2400" spc="-20" dirty="0">
                <a:latin typeface="Calibri"/>
                <a:cs typeface="Calibri"/>
              </a:rPr>
              <a:t>for any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5" dirty="0">
                <a:latin typeface="Calibri"/>
                <a:cs typeface="Calibri"/>
              </a:rPr>
              <a:t>delivery of value-added </a:t>
            </a:r>
            <a:r>
              <a:rPr sz="2400" spc="-10" dirty="0">
                <a:latin typeface="Calibri"/>
                <a:cs typeface="Calibri"/>
              </a:rPr>
              <a:t>products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1433655" y="2438400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B7B519-0AA3-4F5D-BC69-71C6AE684DC7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97AAF-FB71-462C-95A9-ECE38C0D7A66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87A149-788D-4962-98B9-124FF9CB90DD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3BC22D-4E72-463D-B34A-11643D157109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097BEB-A94D-4EB0-BA93-55BE6E7F8210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C5A29D-C33E-4B55-881A-98935EF01A5C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C46090-A1C0-44A6-8062-2BB887A11267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A42E67-EF93-45F1-8EB6-86D8340083F6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49240-88ED-48FC-90BC-DBAA49BFEE86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F09C66-1D94-4908-9CCB-299A2D686E1A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1912" y="256032"/>
            <a:ext cx="595439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>
                <a:solidFill>
                  <a:srgbClr val="FFFFFF"/>
                </a:solidFill>
                <a:latin typeface="Calibri"/>
                <a:cs typeface="Calibri"/>
              </a:rPr>
              <a:t>PM </a:t>
            </a: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Interfaces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– ODO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616" y="1746504"/>
            <a:ext cx="822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No </a:t>
            </a:r>
            <a:r>
              <a:rPr sz="2400" spc="-10" dirty="0">
                <a:latin typeface="Calibri"/>
                <a:cs typeface="Calibri"/>
              </a:rPr>
              <a:t>interface </a:t>
            </a:r>
            <a:r>
              <a:rPr sz="2400" spc="-5" dirty="0">
                <a:latin typeface="Calibri"/>
                <a:cs typeface="Calibri"/>
              </a:rPr>
              <a:t>needed between these </a:t>
            </a: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2085761" y="2372568"/>
            <a:ext cx="3434927" cy="3434927"/>
          </a:xfrm>
          <a:prstGeom prst="donut">
            <a:avLst>
              <a:gd name="adj" fmla="val 4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81912" y="256032"/>
            <a:ext cx="7493000" cy="1054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Intestazioni)"/>
                <a:ea typeface="+mj-ea"/>
                <a:cs typeface="Calibri (Intestazioni)"/>
              </a:rPr>
              <a:t>Charter Operational Loop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04632" y="1849121"/>
            <a:ext cx="1210753" cy="1185334"/>
            <a:chOff x="3204632" y="1849121"/>
            <a:chExt cx="1210753" cy="1185334"/>
          </a:xfrm>
        </p:grpSpPr>
        <p:sp>
          <p:nvSpPr>
            <p:cNvPr id="11" name="Oval 10"/>
            <p:cNvSpPr/>
            <p:nvPr/>
          </p:nvSpPr>
          <p:spPr>
            <a:xfrm>
              <a:off x="3217341" y="1849121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4632" y="2044498"/>
              <a:ext cx="121075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on-Call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250" y="2641603"/>
            <a:ext cx="1210753" cy="1185334"/>
            <a:chOff x="1641250" y="2641603"/>
            <a:chExt cx="1210753" cy="1185334"/>
          </a:xfrm>
        </p:grpSpPr>
        <p:sp>
          <p:nvSpPr>
            <p:cNvPr id="10" name="Oval 9"/>
            <p:cNvSpPr/>
            <p:nvPr/>
          </p:nvSpPr>
          <p:spPr>
            <a:xfrm>
              <a:off x="165395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1250" y="294188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On-Duty Operator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1250" y="4453468"/>
            <a:ext cx="1210753" cy="1185334"/>
            <a:chOff x="1641250" y="4453468"/>
            <a:chExt cx="1210753" cy="1185334"/>
          </a:xfrm>
        </p:grpSpPr>
        <p:sp>
          <p:nvSpPr>
            <p:cNvPr id="9" name="Oval 8"/>
            <p:cNvSpPr/>
            <p:nvPr/>
          </p:nvSpPr>
          <p:spPr>
            <a:xfrm>
              <a:off x="165395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125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Authorized User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4632" y="3527214"/>
            <a:ext cx="1210753" cy="1185334"/>
            <a:chOff x="3204632" y="3527214"/>
            <a:chExt cx="1210753" cy="1185334"/>
          </a:xfrm>
        </p:grpSpPr>
        <p:sp>
          <p:nvSpPr>
            <p:cNvPr id="12" name="Oval 11"/>
            <p:cNvSpPr/>
            <p:nvPr/>
          </p:nvSpPr>
          <p:spPr>
            <a:xfrm>
              <a:off x="3217341" y="3527214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4632" y="3852130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Manager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610" y="2641603"/>
            <a:ext cx="1210753" cy="1185334"/>
            <a:chOff x="4764610" y="2641603"/>
            <a:chExt cx="1210753" cy="1185334"/>
          </a:xfrm>
        </p:grpSpPr>
        <p:sp>
          <p:nvSpPr>
            <p:cNvPr id="13" name="Oval 12"/>
            <p:cNvSpPr/>
            <p:nvPr/>
          </p:nvSpPr>
          <p:spPr>
            <a:xfrm>
              <a:off x="4777319" y="2641603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610" y="2695661"/>
              <a:ext cx="1210753" cy="1077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 Agencies Mission Planners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4610" y="4453468"/>
            <a:ext cx="1210753" cy="1185334"/>
            <a:chOff x="4764610" y="4453468"/>
            <a:chExt cx="1210753" cy="1185334"/>
          </a:xfrm>
        </p:grpSpPr>
        <p:sp>
          <p:nvSpPr>
            <p:cNvPr id="2" name="Oval 1"/>
            <p:cNvSpPr/>
            <p:nvPr/>
          </p:nvSpPr>
          <p:spPr>
            <a:xfrm>
              <a:off x="4777319" y="4453468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4610" y="4753748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4632" y="5184989"/>
            <a:ext cx="1210753" cy="1185334"/>
            <a:chOff x="3204632" y="5184989"/>
            <a:chExt cx="1210753" cy="1185334"/>
          </a:xfrm>
        </p:grpSpPr>
        <p:sp>
          <p:nvSpPr>
            <p:cNvPr id="8" name="Oval 7"/>
            <p:cNvSpPr/>
            <p:nvPr/>
          </p:nvSpPr>
          <p:spPr>
            <a:xfrm>
              <a:off x="3217341" y="5184989"/>
              <a:ext cx="1185334" cy="1185334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632" y="5531023"/>
              <a:ext cx="121075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60733" y="5985798"/>
            <a:ext cx="1171787" cy="3894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46626" y="5638802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10E74-44F0-4845-94E4-96CB7B185648}"/>
              </a:ext>
            </a:extLst>
          </p:cNvPr>
          <p:cNvGrpSpPr/>
          <p:nvPr/>
        </p:nvGrpSpPr>
        <p:grpSpPr>
          <a:xfrm>
            <a:off x="6927850" y="1370961"/>
            <a:ext cx="1158925" cy="3734439"/>
            <a:chOff x="6927850" y="1370961"/>
            <a:chExt cx="1158925" cy="3734439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94AE9FC-D093-446A-B123-6285B2321E8C}"/>
                </a:ext>
              </a:extLst>
            </p:cNvPr>
            <p:cNvSpPr/>
            <p:nvPr/>
          </p:nvSpPr>
          <p:spPr>
            <a:xfrm>
              <a:off x="7019340" y="1390014"/>
              <a:ext cx="1067435" cy="3627756"/>
            </a:xfrm>
            <a:custGeom>
              <a:avLst/>
              <a:gdLst/>
              <a:ahLst/>
              <a:cxnLst/>
              <a:rect l="l" t="t" r="r" b="b"/>
              <a:pathLst>
                <a:path w="1067434" h="3646170">
                  <a:moveTo>
                    <a:pt x="0" y="0"/>
                  </a:moveTo>
                  <a:lnTo>
                    <a:pt x="1067384" y="0"/>
                  </a:lnTo>
                  <a:lnTo>
                    <a:pt x="1067384" y="3645763"/>
                  </a:lnTo>
                  <a:lnTo>
                    <a:pt x="0" y="364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08A0DC-3FB3-490D-82CA-0F19C2426A7F}"/>
                </a:ext>
              </a:extLst>
            </p:cNvPr>
            <p:cNvGrpSpPr/>
            <p:nvPr/>
          </p:nvGrpSpPr>
          <p:grpSpPr>
            <a:xfrm>
              <a:off x="7019340" y="1370961"/>
              <a:ext cx="1067435" cy="3734439"/>
              <a:chOff x="7019340" y="1308993"/>
              <a:chExt cx="1067435" cy="3734439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7F4857FC-A0D0-4586-9D87-23F6F881ADBE}"/>
                  </a:ext>
                </a:extLst>
              </p:cNvPr>
              <p:cNvSpPr/>
              <p:nvPr/>
            </p:nvSpPr>
            <p:spPr>
              <a:xfrm>
                <a:off x="7019340" y="1309001"/>
                <a:ext cx="106743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67434" h="3646170">
                    <a:moveTo>
                      <a:pt x="0" y="0"/>
                    </a:moveTo>
                    <a:lnTo>
                      <a:pt x="1067384" y="0"/>
                    </a:lnTo>
                    <a:lnTo>
                      <a:pt x="1067384" y="3645763"/>
                    </a:lnTo>
                    <a:lnTo>
                      <a:pt x="0" y="3645763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18284859-5689-4B18-AB88-6CC610F86B82}"/>
                  </a:ext>
                </a:extLst>
              </p:cNvPr>
              <p:cNvSpPr/>
              <p:nvPr/>
            </p:nvSpPr>
            <p:spPr>
              <a:xfrm>
                <a:off x="7053211" y="1308993"/>
                <a:ext cx="1000125" cy="3734431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3600450">
                    <a:moveTo>
                      <a:pt x="0" y="0"/>
                    </a:moveTo>
                    <a:lnTo>
                      <a:pt x="999642" y="0"/>
                    </a:lnTo>
                    <a:lnTo>
                      <a:pt x="999642" y="3600399"/>
                    </a:lnTo>
                    <a:lnTo>
                      <a:pt x="0" y="360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8E6F266B-28A4-49C9-AC24-53C59FD4790C}"/>
                </a:ext>
              </a:extLst>
            </p:cNvPr>
            <p:cNvSpPr txBox="1"/>
            <p:nvPr/>
          </p:nvSpPr>
          <p:spPr>
            <a:xfrm>
              <a:off x="7161333" y="1433561"/>
              <a:ext cx="782955" cy="36718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885" marR="215265" indent="-1270" algn="ctr">
                <a:lnSpc>
                  <a:spcPct val="135000"/>
                </a:lnSpc>
              </a:pP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ESA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N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ES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CSA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S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GS  N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AA</a:t>
              </a:r>
              <a:endParaRPr sz="1100" dirty="0">
                <a:latin typeface="Lucida Console"/>
                <a:cs typeface="Lucida Console"/>
              </a:endParaRPr>
            </a:p>
            <a:p>
              <a:pPr algn="ctr">
                <a:lnSpc>
                  <a:spcPct val="100000"/>
                </a:lnSpc>
                <a:spcBef>
                  <a:spcPts val="45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UKSA/DMC</a:t>
              </a:r>
              <a:endParaRPr sz="1100" dirty="0">
                <a:latin typeface="Lucida Console"/>
                <a:cs typeface="Lucida Console"/>
              </a:endParaRPr>
            </a:p>
            <a:p>
              <a:pPr marL="179705" marR="173990" indent="1270" algn="ctr">
                <a:lnSpc>
                  <a:spcPct val="135000"/>
                </a:lnSpc>
                <a:spcBef>
                  <a:spcPts val="5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JAXA  CNSA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C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NAE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ISRO  </a:t>
              </a:r>
              <a:r>
                <a:rPr sz="1100" b="1" dirty="0">
                  <a:solidFill>
                    <a:srgbClr val="0070C0"/>
                  </a:solidFill>
                  <a:latin typeface="Lucida Console"/>
                  <a:cs typeface="Lucida Console"/>
                </a:rPr>
                <a:t>DLR  </a:t>
              </a: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INPE  KARI</a:t>
              </a:r>
              <a:endParaRPr sz="1100" dirty="0"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sz="1100" b="1" spc="-5" dirty="0">
                  <a:solidFill>
                    <a:srgbClr val="0070C0"/>
                  </a:solidFill>
                  <a:latin typeface="Lucida Console"/>
                  <a:cs typeface="Lucida Console"/>
                </a:rPr>
                <a:t>EUMETSAT  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R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O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SCOS</a:t>
              </a:r>
              <a:r>
                <a:rPr sz="1100" b="1" spc="5" dirty="0">
                  <a:solidFill>
                    <a:srgbClr val="0070C0"/>
                  </a:solidFill>
                  <a:latin typeface="Lucida Console"/>
                  <a:cs typeface="Lucida Console"/>
                </a:rPr>
                <a:t>M</a:t>
              </a:r>
              <a:r>
                <a:rPr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OS</a:t>
              </a:r>
              <a:endParaRPr lang="en-US" sz="1100" b="1" spc="-10" dirty="0">
                <a:solidFill>
                  <a:srgbClr val="0070C0"/>
                </a:solidFill>
                <a:latin typeface="Lucida Console"/>
                <a:cs typeface="Lucida Console"/>
              </a:endParaRPr>
            </a:p>
            <a:p>
              <a:pPr marL="12700" marR="5080" indent="-1270" algn="ctr">
                <a:lnSpc>
                  <a:spcPts val="1789"/>
                </a:lnSpc>
                <a:spcBef>
                  <a:spcPts val="120"/>
                </a:spcBef>
              </a:pPr>
              <a:r>
                <a:rPr lang="en-US" sz="1100" b="1" spc="-10" dirty="0">
                  <a:solidFill>
                    <a:srgbClr val="0070C0"/>
                  </a:solidFill>
                  <a:latin typeface="Lucida Console"/>
                  <a:cs typeface="Lucida Console"/>
                </a:rPr>
                <a:t>UAESA</a:t>
              </a:r>
              <a:endParaRPr sz="1100" dirty="0">
                <a:latin typeface="Lucida Console"/>
                <a:cs typeface="Lucida Console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AD9BC4-6409-4F55-9DBF-6359B4662586}"/>
                </a:ext>
              </a:extLst>
            </p:cNvPr>
            <p:cNvSpPr/>
            <p:nvPr/>
          </p:nvSpPr>
          <p:spPr>
            <a:xfrm>
              <a:off x="6927850" y="291092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207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FA0E10-508B-4690-A586-79B34355BF2C}"/>
              </a:ext>
            </a:extLst>
          </p:cNvPr>
          <p:cNvSpPr/>
          <p:nvPr/>
        </p:nvSpPr>
        <p:spPr>
          <a:xfrm>
            <a:off x="2971800" y="1660105"/>
            <a:ext cx="1614345" cy="154029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B7B519-0AA3-4F5D-BC69-71C6AE684DC7}"/>
              </a:ext>
            </a:extLst>
          </p:cNvPr>
          <p:cNvCxnSpPr/>
          <p:nvPr/>
        </p:nvCxnSpPr>
        <p:spPr>
          <a:xfrm flipH="1" flipV="1">
            <a:off x="2175506" y="3979691"/>
            <a:ext cx="1" cy="3469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97AAF-FB71-462C-95A9-ECE38C0D7A66}"/>
              </a:ext>
            </a:extLst>
          </p:cNvPr>
          <p:cNvCxnSpPr/>
          <p:nvPr/>
        </p:nvCxnSpPr>
        <p:spPr>
          <a:xfrm flipV="1">
            <a:off x="2839293" y="2590082"/>
            <a:ext cx="282784" cy="17349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87A149-788D-4962-98B9-124FF9CB90DD}"/>
              </a:ext>
            </a:extLst>
          </p:cNvPr>
          <p:cNvCxnSpPr/>
          <p:nvPr/>
        </p:nvCxnSpPr>
        <p:spPr>
          <a:xfrm>
            <a:off x="4542373" y="2604872"/>
            <a:ext cx="293787" cy="1925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3BC22D-4E72-463D-B34A-11643D157109}"/>
              </a:ext>
            </a:extLst>
          </p:cNvPr>
          <p:cNvCxnSpPr/>
          <p:nvPr/>
        </p:nvCxnSpPr>
        <p:spPr>
          <a:xfrm flipH="1">
            <a:off x="5444510" y="3939115"/>
            <a:ext cx="1" cy="3762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097BEB-A94D-4EB0-BA93-55BE6E7F8210}"/>
              </a:ext>
            </a:extLst>
          </p:cNvPr>
          <p:cNvCxnSpPr/>
          <p:nvPr/>
        </p:nvCxnSpPr>
        <p:spPr>
          <a:xfrm>
            <a:off x="3810008" y="3034455"/>
            <a:ext cx="0" cy="4927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C5A29D-C33E-4B55-881A-98935EF01A5C}"/>
              </a:ext>
            </a:extLst>
          </p:cNvPr>
          <p:cNvCxnSpPr/>
          <p:nvPr/>
        </p:nvCxnSpPr>
        <p:spPr>
          <a:xfrm flipV="1">
            <a:off x="4321387" y="3551851"/>
            <a:ext cx="525800" cy="3244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C46090-A1C0-44A6-8062-2BB887A11267}"/>
              </a:ext>
            </a:extLst>
          </p:cNvPr>
          <p:cNvCxnSpPr/>
          <p:nvPr/>
        </p:nvCxnSpPr>
        <p:spPr>
          <a:xfrm>
            <a:off x="4355897" y="4362339"/>
            <a:ext cx="491290" cy="3420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A42E67-EF93-45F1-8EB6-86D8340083F6}"/>
              </a:ext>
            </a:extLst>
          </p:cNvPr>
          <p:cNvCxnSpPr/>
          <p:nvPr/>
        </p:nvCxnSpPr>
        <p:spPr>
          <a:xfrm flipV="1">
            <a:off x="3810008" y="4712548"/>
            <a:ext cx="0" cy="4724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649240-88ED-48FC-90BC-DBAA49BFEE86}"/>
              </a:ext>
            </a:extLst>
          </p:cNvPr>
          <p:cNvCxnSpPr/>
          <p:nvPr/>
        </p:nvCxnSpPr>
        <p:spPr>
          <a:xfrm flipH="1">
            <a:off x="2783840" y="4453468"/>
            <a:ext cx="514774" cy="3691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F09C66-1D94-4908-9CCB-299A2D686E1A}"/>
              </a:ext>
            </a:extLst>
          </p:cNvPr>
          <p:cNvCxnSpPr/>
          <p:nvPr/>
        </p:nvCxnSpPr>
        <p:spPr>
          <a:xfrm flipH="1" flipV="1">
            <a:off x="2818556" y="5413057"/>
            <a:ext cx="358984" cy="2054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1461</Words>
  <Application>Microsoft Office PowerPoint</Application>
  <PresentationFormat>On-screen Show (4:3)</PresentationFormat>
  <Paragraphs>214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(Intestazioni)</vt:lpstr>
      <vt:lpstr>Lucida Console</vt:lpstr>
      <vt:lpstr>Times New Roman</vt:lpstr>
      <vt:lpstr>Verdana</vt:lpstr>
      <vt:lpstr>Office Theme</vt:lpstr>
      <vt:lpstr>Tema di Office</vt:lpstr>
      <vt:lpstr>Project Manager Role and Procedures</vt:lpstr>
      <vt:lpstr>Requirements of the PM</vt:lpstr>
      <vt:lpstr>Nomination of a PM</vt:lpstr>
      <vt:lpstr>PM Duties Description</vt:lpstr>
      <vt:lpstr>PowerPoint Presentation</vt:lpstr>
      <vt:lpstr>PM Interfaces – AU</vt:lpstr>
      <vt:lpstr>PowerPoint Presentation</vt:lpstr>
      <vt:lpstr>PowerPoint Presentation</vt:lpstr>
      <vt:lpstr>PowerPoint Presentation</vt:lpstr>
      <vt:lpstr>PM Interfaces – ECO</vt:lpstr>
      <vt:lpstr>PowerPoint Presentation</vt:lpstr>
      <vt:lpstr>PM Interfaces - Data Providers</vt:lpstr>
      <vt:lpstr>PowerPoint Presentation</vt:lpstr>
      <vt:lpstr>PM Interfaces – VA</vt:lpstr>
      <vt:lpstr>PowerPoint Presentation</vt:lpstr>
      <vt:lpstr>PM Interfaces – End User</vt:lpstr>
      <vt:lpstr>PM Interfaces – End User</vt:lpstr>
      <vt:lpstr>PowerPoint Presentation</vt:lpstr>
      <vt:lpstr>PM Interfaces – Executive Secretariat</vt:lpstr>
      <vt:lpstr>PM Interfaces – Executive Secretariat</vt:lpstr>
      <vt:lpstr>PM Interfaces – Executive Secretariat</vt:lpstr>
      <vt:lpstr>PM Interfaces – Executive Secretariat</vt:lpstr>
      <vt:lpstr>Reference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title of the presentation</dc:title>
  <dc:creator>Marco Manca</dc:creator>
  <cp:lastModifiedBy>Budde, Michael E</cp:lastModifiedBy>
  <cp:revision>25</cp:revision>
  <dcterms:created xsi:type="dcterms:W3CDTF">2019-06-12T10:56:08Z</dcterms:created>
  <dcterms:modified xsi:type="dcterms:W3CDTF">2019-06-14T20:06:00Z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2018-04-23T00:00:00Z</vt:filetime>
  </property>
  <property fmtid="{D5CDD505-2E9C-101B-9397-08002B2CF9AE}" pid="3" name="Creator">
    <vt:lpwstr>Acrobat PDFMaker 11 für PowerPoint</vt:lpwstr>
  </property>
  <property fmtid="{D5CDD505-2E9C-101B-9397-08002B2CF9AE}" pid="4" name="LastSaved">
    <vt:filetime>2019-06-12T00:00:00Z</vt:filetime>
  </property>
</Properties>
</file>