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0" r:id="rId3"/>
    <p:sldId id="327" r:id="rId4"/>
    <p:sldId id="261" r:id="rId5"/>
    <p:sldId id="272" r:id="rId6"/>
    <p:sldId id="263" r:id="rId7"/>
    <p:sldId id="278" r:id="rId8"/>
    <p:sldId id="312" r:id="rId9"/>
    <p:sldId id="314" r:id="rId10"/>
    <p:sldId id="315" r:id="rId11"/>
    <p:sldId id="316" r:id="rId12"/>
    <p:sldId id="319" r:id="rId13"/>
    <p:sldId id="291" r:id="rId14"/>
    <p:sldId id="293" r:id="rId15"/>
    <p:sldId id="294" r:id="rId16"/>
    <p:sldId id="324" r:id="rId17"/>
    <p:sldId id="298" r:id="rId18"/>
    <p:sldId id="334" r:id="rId19"/>
    <p:sldId id="322" r:id="rId20"/>
    <p:sldId id="274" r:id="rId21"/>
    <p:sldId id="302" r:id="rId22"/>
    <p:sldId id="308" r:id="rId23"/>
    <p:sldId id="331" r:id="rId24"/>
    <p:sldId id="332" r:id="rId25"/>
    <p:sldId id="258" r:id="rId26"/>
    <p:sldId id="328" r:id="rId27"/>
    <p:sldId id="329" r:id="rId28"/>
    <p:sldId id="330" r:id="rId2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72"/>
    <a:srgbClr val="EAEAEA"/>
    <a:srgbClr val="FDC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40" autoAdjust="0"/>
  </p:normalViewPr>
  <p:slideViewPr>
    <p:cSldViewPr snapToGrid="0" snapToObjects="1">
      <p:cViewPr varScale="1">
        <p:scale>
          <a:sx n="94" d="100"/>
          <a:sy n="94" d="100"/>
        </p:scale>
        <p:origin x="1488" y="60"/>
      </p:cViewPr>
      <p:guideLst>
        <p:guide orient="horz" pos="2160"/>
        <p:guide pos="2880"/>
      </p:guideLst>
    </p:cSldViewPr>
  </p:slideViewPr>
  <p:outlineViewPr>
    <p:cViewPr>
      <p:scale>
        <a:sx n="33" d="100"/>
        <a:sy n="33" d="100"/>
      </p:scale>
      <p:origin x="0" y="-7732"/>
    </p:cViewPr>
  </p:outlineViewPr>
  <p:notesTextViewPr>
    <p:cViewPr>
      <p:scale>
        <a:sx n="100" d="100"/>
        <a:sy n="100" d="100"/>
      </p:scale>
      <p:origin x="0" y="0"/>
    </p:cViewPr>
  </p:notesTextViewPr>
  <p:sorterViewPr>
    <p:cViewPr>
      <p:scale>
        <a:sx n="100" d="100"/>
        <a:sy n="100" d="100"/>
      </p:scale>
      <p:origin x="0" y="-2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D081-CA1A-478A-B2D8-9F37D858D767}" type="datetimeFigureOut">
              <a:rPr lang="en-GB" smtClean="0"/>
              <a:t>14/06/2019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B373A-CD62-433F-8159-63602B3208E0}" type="slidenum">
              <a:rPr lang="en-GB" smtClean="0"/>
              <a:t>‹#›</a:t>
            </a:fld>
            <a:endParaRPr lang="en-GB"/>
          </a:p>
        </p:txBody>
      </p:sp>
    </p:spTree>
    <p:extLst>
      <p:ext uri="{BB962C8B-B14F-4D97-AF65-F5344CB8AC3E}">
        <p14:creationId xmlns:p14="http://schemas.microsoft.com/office/powerpoint/2010/main" val="163723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378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227041-F7CA-4E5D-A074-96ECB1E2C460}" type="slidenum">
              <a:rPr lang="it-IT">
                <a:latin typeface="Arial" charset="0"/>
                <a:cs typeface="Arial" charset="0"/>
              </a:rPr>
              <a:pPr/>
              <a:t>5</a:t>
            </a:fld>
            <a:endParaRPr lang="it-IT">
              <a:latin typeface="Arial" charset="0"/>
              <a:cs typeface="Arial" charset="0"/>
            </a:endParaRPr>
          </a:p>
        </p:txBody>
      </p:sp>
    </p:spTree>
    <p:extLst>
      <p:ext uri="{BB962C8B-B14F-4D97-AF65-F5344CB8AC3E}">
        <p14:creationId xmlns:p14="http://schemas.microsoft.com/office/powerpoint/2010/main" val="3092678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419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BFB37D-1A8B-4992-8DE3-BCCB3F1F95CF}" type="slidenum">
              <a:rPr lang="it-IT">
                <a:latin typeface="Arial" charset="0"/>
                <a:cs typeface="Arial" charset="0"/>
              </a:rPr>
              <a:pPr/>
              <a:t>20</a:t>
            </a:fld>
            <a:endParaRPr lang="it-IT">
              <a:latin typeface="Arial" charset="0"/>
              <a:cs typeface="Arial" charset="0"/>
            </a:endParaRPr>
          </a:p>
        </p:txBody>
      </p:sp>
    </p:spTree>
    <p:extLst>
      <p:ext uri="{BB962C8B-B14F-4D97-AF65-F5344CB8AC3E}">
        <p14:creationId xmlns:p14="http://schemas.microsoft.com/office/powerpoint/2010/main" val="252804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AB80340-91E1-48B1-8AEC-13A408F2F699}" type="slidenum">
              <a:rPr lang="it-IT" smtClean="0"/>
              <a:pPr/>
              <a:t>22</a:t>
            </a:fld>
            <a:endParaRPr lang="it-IT"/>
          </a:p>
        </p:txBody>
      </p:sp>
    </p:spTree>
    <p:extLst>
      <p:ext uri="{BB962C8B-B14F-4D97-AF65-F5344CB8AC3E}">
        <p14:creationId xmlns:p14="http://schemas.microsoft.com/office/powerpoint/2010/main" val="255637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24036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2758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04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635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489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53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2263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80120F-DEB3-4930-95C2-685217C6FB53}" type="slidenum">
              <a:rPr lang="en-GB" smtClean="0"/>
              <a:t>18</a:t>
            </a:fld>
            <a:endParaRPr lang="en-GB"/>
          </a:p>
        </p:txBody>
      </p:sp>
    </p:spTree>
    <p:extLst>
      <p:ext uri="{BB962C8B-B14F-4D97-AF65-F5344CB8AC3E}">
        <p14:creationId xmlns:p14="http://schemas.microsoft.com/office/powerpoint/2010/main" val="1120123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7" name="Immagine 6" desc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208" cy="6858000"/>
          </a:xfrm>
          <a:prstGeom prst="rect">
            <a:avLst/>
          </a:prstGeom>
        </p:spPr>
      </p:pic>
      <p:sp>
        <p:nvSpPr>
          <p:cNvPr id="4" name="Segnaposto data 3"/>
          <p:cNvSpPr>
            <a:spLocks noGrp="1"/>
          </p:cNvSpPr>
          <p:nvPr>
            <p:ph type="dt" sz="half" idx="10"/>
          </p:nvPr>
        </p:nvSpPr>
        <p:spPr/>
        <p:txBody>
          <a:bodyPr/>
          <a:lstStyle/>
          <a:p>
            <a:fld id="{1E7B72E3-517F-7640-AA2D-234AACDE1DC9}" type="datetimeFigureOut">
              <a:rPr lang="it-IT" smtClean="0"/>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75AC41-4825-A94B-8286-8B8D6AE05282}" type="slidenum">
              <a:rPr lang="it-IT" smtClean="0"/>
              <a:t>‹#›</a:t>
            </a:fld>
            <a:endParaRPr lang="it-IT"/>
          </a:p>
        </p:txBody>
      </p:sp>
    </p:spTree>
    <p:extLst>
      <p:ext uri="{BB962C8B-B14F-4D97-AF65-F5344CB8AC3E}">
        <p14:creationId xmlns:p14="http://schemas.microsoft.com/office/powerpoint/2010/main" val="221323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667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Charter - Yellow Slide">
    <p:spTree>
      <p:nvGrpSpPr>
        <p:cNvPr id="1" name=""/>
        <p:cNvGrpSpPr/>
        <p:nvPr/>
      </p:nvGrpSpPr>
      <p:grpSpPr>
        <a:xfrm>
          <a:off x="0" y="0"/>
          <a:ext cx="0" cy="0"/>
          <a:chOff x="0" y="0"/>
          <a:chExt cx="0" cy="0"/>
        </a:xfrm>
      </p:grpSpPr>
      <p:sp>
        <p:nvSpPr>
          <p:cNvPr id="2" name="Title 1"/>
          <p:cNvSpPr>
            <a:spLocks noGrp="1"/>
          </p:cNvSpPr>
          <p:nvPr>
            <p:ph type="title"/>
          </p:nvPr>
        </p:nvSpPr>
        <p:spPr>
          <a:xfrm>
            <a:off x="1500554" y="250092"/>
            <a:ext cx="7190153" cy="1445843"/>
          </a:xfrm>
        </p:spPr>
        <p:txBody>
          <a:bodyPr/>
          <a:lstStyle>
            <a:lvl1pPr algn="l">
              <a:defRPr>
                <a:solidFill>
                  <a:schemeClr val="bg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273538" y="1719855"/>
            <a:ext cx="8417170" cy="4899776"/>
          </a:xfrm>
        </p:spPr>
        <p:txBody>
          <a:bodyPr/>
          <a:lstStyle>
            <a:lvl1pPr>
              <a:defRPr sz="3600">
                <a:solidFill>
                  <a:srgbClr val="005172"/>
                </a:solidFill>
                <a:latin typeface="+mn-lt"/>
              </a:defRPr>
            </a:lvl1pPr>
            <a:lvl2pPr>
              <a:defRPr sz="3200">
                <a:solidFill>
                  <a:srgbClr val="005172"/>
                </a:solidFill>
                <a:latin typeface="+mn-lt"/>
              </a:defRPr>
            </a:lvl2pPr>
            <a:lvl3pPr>
              <a:defRPr sz="2800">
                <a:solidFill>
                  <a:srgbClr val="005172"/>
                </a:solidFill>
                <a:latin typeface="+mn-lt"/>
              </a:defRPr>
            </a:lvl3pPr>
            <a:lvl4pPr>
              <a:defRPr sz="2400">
                <a:solidFill>
                  <a:srgbClr val="005172"/>
                </a:solidFill>
                <a:latin typeface="+mn-lt"/>
              </a:defRPr>
            </a:lvl4pPr>
            <a:lvl5pPr>
              <a:defRPr sz="2400">
                <a:solidFill>
                  <a:srgbClr val="00517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257875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descr="insid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2208" cy="6858000"/>
          </a:xfrm>
          <a:prstGeom prst="rect">
            <a:avLst/>
          </a:prstGeom>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B72E3-517F-7640-AA2D-234AACDE1DC9}" type="datetimeFigureOut">
              <a:rPr lang="it-IT" smtClean="0"/>
              <a:t>14/06/2019</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5AC41-4825-A94B-8286-8B8D6AE05282}" type="slidenum">
              <a:rPr lang="it-IT" smtClean="0"/>
              <a:t>‹#›</a:t>
            </a:fld>
            <a:endParaRPr lang="it-IT"/>
          </a:p>
        </p:txBody>
      </p:sp>
    </p:spTree>
    <p:extLst>
      <p:ext uri="{BB962C8B-B14F-4D97-AF65-F5344CB8AC3E}">
        <p14:creationId xmlns:p14="http://schemas.microsoft.com/office/powerpoint/2010/main" val="85951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85800" y="2232025"/>
            <a:ext cx="7772400" cy="1470025"/>
          </a:xfrm>
          <a:prstGeom prst="rect">
            <a:avLst/>
          </a:prstGeom>
        </p:spPr>
        <p:txBody>
          <a:bodyPr>
            <a:noAutofit/>
          </a:bodyPr>
          <a:lstStyle/>
          <a:p>
            <a:r>
              <a:rPr lang="en-US" sz="6000" b="1" baseline="30000" dirty="0" smtClean="0">
                <a:solidFill>
                  <a:srgbClr val="005172"/>
                </a:solidFill>
                <a:latin typeface="+mn-lt"/>
                <a:cs typeface="Calibri"/>
              </a:rPr>
              <a:t>Operational </a:t>
            </a:r>
            <a:r>
              <a:rPr lang="en-US" sz="6000" b="1" baseline="30000" dirty="0">
                <a:solidFill>
                  <a:srgbClr val="005172"/>
                </a:solidFill>
                <a:latin typeface="+mn-lt"/>
                <a:cs typeface="Calibri"/>
              </a:rPr>
              <a:t>organization and </a:t>
            </a:r>
            <a:r>
              <a:rPr lang="en-US" sz="6000" b="1" baseline="30000" dirty="0" smtClean="0">
                <a:solidFill>
                  <a:srgbClr val="005172"/>
                </a:solidFill>
                <a:latin typeface="+mn-lt"/>
                <a:cs typeface="Calibri"/>
              </a:rPr>
              <a:t>interfaces</a:t>
            </a:r>
            <a:endParaRPr lang="it-IT" sz="6000" dirty="0">
              <a:solidFill>
                <a:srgbClr val="005172"/>
              </a:solidFill>
              <a:latin typeface="+mn-lt"/>
              <a:cs typeface="Calibri"/>
            </a:endParaRPr>
          </a:p>
        </p:txBody>
      </p:sp>
      <p:sp>
        <p:nvSpPr>
          <p:cNvPr id="3" name="Sottotitolo 2"/>
          <p:cNvSpPr>
            <a:spLocks noGrp="1"/>
          </p:cNvSpPr>
          <p:nvPr>
            <p:ph type="subTitle" idx="4294967295"/>
          </p:nvPr>
        </p:nvSpPr>
        <p:spPr>
          <a:xfrm>
            <a:off x="1371600" y="4381500"/>
            <a:ext cx="6400800" cy="457200"/>
          </a:xfrm>
          <a:prstGeom prst="rect">
            <a:avLst/>
          </a:prstGeom>
        </p:spPr>
        <p:txBody>
          <a:bodyPr>
            <a:normAutofit/>
          </a:bodyPr>
          <a:lstStyle/>
          <a:p>
            <a:pPr marL="0" indent="0" algn="ctr">
              <a:buNone/>
            </a:pPr>
            <a:r>
              <a:rPr lang="it-IT" sz="2000" dirty="0" smtClean="0">
                <a:solidFill>
                  <a:srgbClr val="005172"/>
                </a:solidFill>
                <a:latin typeface="Verdana"/>
                <a:cs typeface="Verdana"/>
              </a:rPr>
              <a:t>PM Training EROS 17-18 June 2019</a:t>
            </a:r>
            <a:endParaRPr lang="it-IT" sz="2000" dirty="0">
              <a:solidFill>
                <a:srgbClr val="005172"/>
              </a:solidFill>
              <a:latin typeface="Verdana"/>
              <a:cs typeface="Verdana"/>
            </a:endParaRPr>
          </a:p>
        </p:txBody>
      </p:sp>
      <p:sp>
        <p:nvSpPr>
          <p:cNvPr id="5" name="Sottotitolo 2"/>
          <p:cNvSpPr txBox="1">
            <a:spLocks/>
          </p:cNvSpPr>
          <p:nvPr/>
        </p:nvSpPr>
        <p:spPr>
          <a:xfrm>
            <a:off x="1371600" y="4762500"/>
            <a:ext cx="6400800" cy="457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2000" dirty="0" smtClean="0">
                <a:solidFill>
                  <a:srgbClr val="005172"/>
                </a:solidFill>
                <a:latin typeface="Verdana"/>
                <a:cs typeface="Verdana"/>
              </a:rPr>
              <a:t>Roberto Biasutti</a:t>
            </a:r>
            <a:endParaRPr lang="it-IT" sz="2000" dirty="0">
              <a:solidFill>
                <a:srgbClr val="005172"/>
              </a:solidFill>
              <a:latin typeface="Verdana"/>
              <a:cs typeface="Verdana"/>
            </a:endParaRPr>
          </a:p>
        </p:txBody>
      </p:sp>
    </p:spTree>
    <p:extLst>
      <p:ext uri="{BB962C8B-B14F-4D97-AF65-F5344CB8AC3E}">
        <p14:creationId xmlns:p14="http://schemas.microsoft.com/office/powerpoint/2010/main" val="1415443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4" y="149584"/>
            <a:ext cx="7576771" cy="1250318"/>
          </a:xfrm>
        </p:spPr>
        <p:txBody>
          <a:bodyPr/>
          <a:lstStyle/>
          <a:p>
            <a:r>
              <a:rPr lang="en-GB" sz="3600" dirty="0" smtClean="0"/>
              <a:t>ECO interface: </a:t>
            </a:r>
            <a:r>
              <a:rPr lang="en-GB" sz="3600" dirty="0" smtClean="0"/>
              <a:t/>
            </a:r>
            <a:br>
              <a:rPr lang="en-GB" sz="3600" dirty="0" smtClean="0"/>
            </a:br>
            <a:r>
              <a:rPr lang="en-GB" sz="3600" dirty="0" smtClean="0"/>
              <a:t>MPP - 2</a:t>
            </a:r>
            <a:endParaRPr lang="en-GB" sz="3200" dirty="0"/>
          </a:p>
        </p:txBody>
      </p:sp>
      <p:sp>
        <p:nvSpPr>
          <p:cNvPr id="3" name="Content Placeholder 2"/>
          <p:cNvSpPr>
            <a:spLocks noGrp="1"/>
          </p:cNvSpPr>
          <p:nvPr>
            <p:ph idx="1"/>
          </p:nvPr>
        </p:nvSpPr>
        <p:spPr>
          <a:xfrm>
            <a:off x="268941" y="1547920"/>
            <a:ext cx="5225772" cy="4938853"/>
          </a:xfrm>
        </p:spPr>
        <p:txBody>
          <a:bodyPr/>
          <a:lstStyle/>
          <a:p>
            <a:pPr marL="0" indent="0">
              <a:buNone/>
            </a:pPr>
            <a:r>
              <a:rPr lang="en-GB" sz="2400" dirty="0" smtClean="0">
                <a:ea typeface="Verdana" panose="020B0604030504040204" pitchFamily="34" charset="0"/>
                <a:cs typeface="Verdana" panose="020B0604030504040204" pitchFamily="34" charset="0"/>
              </a:rPr>
              <a:t>The ECO is sending to the agency’ mission planner 2 </a:t>
            </a:r>
            <a:r>
              <a:rPr lang="en-GB" sz="2400" dirty="0" smtClean="0">
                <a:ea typeface="Verdana" panose="020B0604030504040204" pitchFamily="34" charset="0"/>
                <a:cs typeface="Verdana" panose="020B0604030504040204" pitchFamily="34" charset="0"/>
              </a:rPr>
              <a:t>forms: </a:t>
            </a:r>
          </a:p>
          <a:p>
            <a:pPr lvl="1"/>
            <a:r>
              <a:rPr lang="en-GB" sz="2400" b="1" dirty="0" smtClean="0">
                <a:ea typeface="Verdana" panose="020B0604030504040204" pitchFamily="34" charset="0"/>
                <a:cs typeface="Verdana" panose="020B0604030504040204" pitchFamily="34" charset="0"/>
              </a:rPr>
              <a:t>General ERF </a:t>
            </a:r>
            <a:r>
              <a:rPr lang="en-GB" sz="2400" dirty="0" smtClean="0">
                <a:ea typeface="Verdana" panose="020B0604030504040204" pitchFamily="34" charset="0"/>
                <a:cs typeface="Verdana" panose="020B0604030504040204" pitchFamily="34" charset="0"/>
              </a:rPr>
              <a:t>(containing the information about the disaster and the affected areas) </a:t>
            </a:r>
          </a:p>
          <a:p>
            <a:pPr lvl="1"/>
            <a:r>
              <a:rPr lang="en-GB" sz="2400" b="1" dirty="0" smtClean="0">
                <a:ea typeface="Verdana" panose="020B0604030504040204" pitchFamily="34" charset="0"/>
                <a:cs typeface="Verdana" panose="020B0604030504040204" pitchFamily="34" charset="0"/>
              </a:rPr>
              <a:t>Agency-specific ERF</a:t>
            </a:r>
            <a:r>
              <a:rPr lang="en-GB" sz="2400" dirty="0" smtClean="0">
                <a:ea typeface="Verdana" panose="020B0604030504040204" pitchFamily="34" charset="0"/>
                <a:cs typeface="Verdana" panose="020B0604030504040204" pitchFamily="34" charset="0"/>
              </a:rPr>
              <a:t>, result of the previous step</a:t>
            </a:r>
            <a:r>
              <a:rPr lang="en-GB" sz="2400" dirty="0" smtClean="0">
                <a:ea typeface="Verdana" panose="020B0604030504040204" pitchFamily="34" charset="0"/>
                <a:cs typeface="Verdana" panose="020B0604030504040204" pitchFamily="34" charset="0"/>
              </a:rPr>
              <a:t>.</a:t>
            </a:r>
            <a:endParaRPr lang="en-GB" sz="2400" dirty="0" smtClean="0">
              <a:ea typeface="Verdana" panose="020B0604030504040204" pitchFamily="34" charset="0"/>
              <a:cs typeface="Verdana" panose="020B0604030504040204" pitchFamily="34" charset="0"/>
            </a:endParaRPr>
          </a:p>
        </p:txBody>
      </p:sp>
      <p:grpSp>
        <p:nvGrpSpPr>
          <p:cNvPr id="12" name="Group 11"/>
          <p:cNvGrpSpPr/>
          <p:nvPr/>
        </p:nvGrpSpPr>
        <p:grpSpPr>
          <a:xfrm>
            <a:off x="5345205" y="290125"/>
            <a:ext cx="3798793" cy="6542389"/>
            <a:chOff x="4953523" y="0"/>
            <a:chExt cx="4190476" cy="7216957"/>
          </a:xfrm>
        </p:grpSpPr>
        <p:pic>
          <p:nvPicPr>
            <p:cNvPr id="9" name="Picture 8"/>
            <p:cNvPicPr>
              <a:picLocks noChangeAspect="1"/>
            </p:cNvPicPr>
            <p:nvPr/>
          </p:nvPicPr>
          <p:blipFill>
            <a:blip r:embed="rId3"/>
            <a:stretch>
              <a:fillRect/>
            </a:stretch>
          </p:blipFill>
          <p:spPr>
            <a:xfrm>
              <a:off x="4953523" y="0"/>
              <a:ext cx="4190476" cy="3895238"/>
            </a:xfrm>
            <a:prstGeom prst="rect">
              <a:avLst/>
            </a:prstGeom>
          </p:spPr>
        </p:pic>
        <p:pic>
          <p:nvPicPr>
            <p:cNvPr id="10" name="Picture 9"/>
            <p:cNvPicPr>
              <a:picLocks noChangeAspect="1"/>
            </p:cNvPicPr>
            <p:nvPr/>
          </p:nvPicPr>
          <p:blipFill>
            <a:blip r:embed="rId4"/>
            <a:stretch>
              <a:fillRect/>
            </a:stretch>
          </p:blipFill>
          <p:spPr>
            <a:xfrm>
              <a:off x="4990923" y="3828981"/>
              <a:ext cx="4095238" cy="666667"/>
            </a:xfrm>
            <a:prstGeom prst="rect">
              <a:avLst/>
            </a:prstGeom>
          </p:spPr>
        </p:pic>
        <p:pic>
          <p:nvPicPr>
            <p:cNvPr id="11" name="Picture 10"/>
            <p:cNvPicPr>
              <a:picLocks noChangeAspect="1"/>
            </p:cNvPicPr>
            <p:nvPr/>
          </p:nvPicPr>
          <p:blipFill>
            <a:blip r:embed="rId5"/>
            <a:stretch>
              <a:fillRect/>
            </a:stretch>
          </p:blipFill>
          <p:spPr>
            <a:xfrm>
              <a:off x="4987142" y="4477025"/>
              <a:ext cx="4109898" cy="2739932"/>
            </a:xfrm>
            <a:prstGeom prst="rect">
              <a:avLst/>
            </a:prstGeom>
          </p:spPr>
        </p:pic>
      </p:grpSp>
    </p:spTree>
    <p:extLst>
      <p:ext uri="{BB962C8B-B14F-4D97-AF65-F5344CB8AC3E}">
        <p14:creationId xmlns:p14="http://schemas.microsoft.com/office/powerpoint/2010/main" val="980439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971" y="335170"/>
            <a:ext cx="7576771" cy="941768"/>
          </a:xfrm>
        </p:spPr>
        <p:txBody>
          <a:bodyPr/>
          <a:lstStyle/>
          <a:p>
            <a:r>
              <a:rPr lang="en-GB" sz="3600" dirty="0" smtClean="0"/>
              <a:t>ECO interface: </a:t>
            </a:r>
            <a:r>
              <a:rPr lang="en-GB" sz="3600" dirty="0" smtClean="0"/>
              <a:t>MPP - 3</a:t>
            </a:r>
            <a:endParaRPr lang="en-GB" sz="3600" dirty="0"/>
          </a:p>
        </p:txBody>
      </p:sp>
      <p:sp>
        <p:nvSpPr>
          <p:cNvPr id="3" name="Content Placeholder 2"/>
          <p:cNvSpPr>
            <a:spLocks noGrp="1"/>
          </p:cNvSpPr>
          <p:nvPr>
            <p:ph idx="1"/>
          </p:nvPr>
        </p:nvSpPr>
        <p:spPr>
          <a:xfrm>
            <a:off x="-23440" y="1452385"/>
            <a:ext cx="8991356" cy="1032040"/>
          </a:xfrm>
        </p:spPr>
        <p:txBody>
          <a:bodyPr/>
          <a:lstStyle/>
          <a:p>
            <a:r>
              <a:rPr lang="en-GB" sz="2400" dirty="0" smtClean="0"/>
              <a:t>The Specific ERF is composed by 3 parts: info on how to submit the request and possible Agency constraints, satellite/sensor info and the requested data</a:t>
            </a:r>
            <a:endParaRPr lang="en-GB" sz="2400" dirty="0"/>
          </a:p>
        </p:txBody>
      </p:sp>
      <p:grpSp>
        <p:nvGrpSpPr>
          <p:cNvPr id="6" name="Group 5"/>
          <p:cNvGrpSpPr/>
          <p:nvPr/>
        </p:nvGrpSpPr>
        <p:grpSpPr>
          <a:xfrm>
            <a:off x="109181" y="2593077"/>
            <a:ext cx="8955561" cy="4224479"/>
            <a:chOff x="-1052587" y="1846179"/>
            <a:chExt cx="10117330" cy="4753010"/>
          </a:xfrm>
        </p:grpSpPr>
        <p:pic>
          <p:nvPicPr>
            <p:cNvPr id="4" name="Picture 3"/>
            <p:cNvPicPr>
              <a:picLocks noChangeAspect="1"/>
            </p:cNvPicPr>
            <p:nvPr/>
          </p:nvPicPr>
          <p:blipFill>
            <a:blip r:embed="rId3"/>
            <a:stretch>
              <a:fillRect/>
            </a:stretch>
          </p:blipFill>
          <p:spPr>
            <a:xfrm>
              <a:off x="5702393" y="1850707"/>
              <a:ext cx="3362350" cy="4729197"/>
            </a:xfrm>
            <a:prstGeom prst="rect">
              <a:avLst/>
            </a:prstGeom>
          </p:spPr>
        </p:pic>
        <p:pic>
          <p:nvPicPr>
            <p:cNvPr id="5" name="Picture 4"/>
            <p:cNvPicPr>
              <a:picLocks noChangeAspect="1"/>
            </p:cNvPicPr>
            <p:nvPr/>
          </p:nvPicPr>
          <p:blipFill>
            <a:blip r:embed="rId4"/>
            <a:stretch>
              <a:fillRect/>
            </a:stretch>
          </p:blipFill>
          <p:spPr>
            <a:xfrm>
              <a:off x="-1052587" y="1846179"/>
              <a:ext cx="6767562" cy="4753010"/>
            </a:xfrm>
            <a:prstGeom prst="rect">
              <a:avLst/>
            </a:prstGeom>
          </p:spPr>
        </p:pic>
      </p:grpSp>
      <p:grpSp>
        <p:nvGrpSpPr>
          <p:cNvPr id="11" name="Group 10"/>
          <p:cNvGrpSpPr/>
          <p:nvPr/>
        </p:nvGrpSpPr>
        <p:grpSpPr>
          <a:xfrm>
            <a:off x="109181" y="2838734"/>
            <a:ext cx="5039594" cy="2092531"/>
            <a:chOff x="109181" y="2838734"/>
            <a:chExt cx="5039594" cy="2092531"/>
          </a:xfrm>
        </p:grpSpPr>
        <p:sp>
          <p:nvSpPr>
            <p:cNvPr id="7" name="Oval 6"/>
            <p:cNvSpPr/>
            <p:nvPr/>
          </p:nvSpPr>
          <p:spPr>
            <a:xfrm>
              <a:off x="109181" y="2838734"/>
              <a:ext cx="2988861" cy="208128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3527947" y="4284934"/>
              <a:ext cx="1620828" cy="646331"/>
            </a:xfrm>
            <a:prstGeom prst="rect">
              <a:avLst/>
            </a:prstGeom>
            <a:noFill/>
          </p:spPr>
          <p:txBody>
            <a:bodyPr wrap="none" rtlCol="0">
              <a:spAutoFit/>
            </a:bodyPr>
            <a:lstStyle/>
            <a:p>
              <a:r>
                <a:rPr lang="en-GB" dirty="0" smtClean="0">
                  <a:solidFill>
                    <a:srgbClr val="005172"/>
                  </a:solidFill>
                </a:rPr>
                <a:t>Agency offer </a:t>
              </a:r>
            </a:p>
            <a:p>
              <a:r>
                <a:rPr lang="en-GB" dirty="0" smtClean="0">
                  <a:solidFill>
                    <a:srgbClr val="005172"/>
                  </a:solidFill>
                </a:rPr>
                <a:t>and constraints</a:t>
              </a:r>
              <a:endParaRPr lang="en-GB" dirty="0">
                <a:solidFill>
                  <a:srgbClr val="005172"/>
                </a:solidFill>
              </a:endParaRPr>
            </a:p>
          </p:txBody>
        </p:sp>
        <p:cxnSp>
          <p:nvCxnSpPr>
            <p:cNvPr id="10" name="Straight Arrow Connector 9"/>
            <p:cNvCxnSpPr>
              <a:stCxn id="8" idx="1"/>
              <a:endCxn id="7" idx="6"/>
            </p:cNvCxnSpPr>
            <p:nvPr/>
          </p:nvCxnSpPr>
          <p:spPr>
            <a:xfrm flipH="1" flipV="1">
              <a:off x="3098042" y="3879376"/>
              <a:ext cx="429905" cy="7287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95133" y="4724474"/>
            <a:ext cx="5105451" cy="801370"/>
            <a:chOff x="204314" y="4011378"/>
            <a:chExt cx="5105451" cy="801370"/>
          </a:xfrm>
        </p:grpSpPr>
        <p:sp>
          <p:nvSpPr>
            <p:cNvPr id="13" name="Oval 12"/>
            <p:cNvSpPr/>
            <p:nvPr/>
          </p:nvSpPr>
          <p:spPr>
            <a:xfrm>
              <a:off x="204314" y="4011378"/>
              <a:ext cx="2988861" cy="4674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3637128" y="4166417"/>
              <a:ext cx="1672637" cy="646331"/>
            </a:xfrm>
            <a:prstGeom prst="rect">
              <a:avLst/>
            </a:prstGeom>
            <a:noFill/>
          </p:spPr>
          <p:txBody>
            <a:bodyPr wrap="none" rtlCol="0">
              <a:spAutoFit/>
            </a:bodyPr>
            <a:lstStyle/>
            <a:p>
              <a:r>
                <a:rPr lang="en-GB" dirty="0" smtClean="0">
                  <a:solidFill>
                    <a:srgbClr val="005172"/>
                  </a:solidFill>
                </a:rPr>
                <a:t>Order Desk</a:t>
              </a:r>
            </a:p>
            <a:p>
              <a:r>
                <a:rPr lang="en-GB" dirty="0" smtClean="0">
                  <a:solidFill>
                    <a:srgbClr val="005172"/>
                  </a:solidFill>
                </a:rPr>
                <a:t>operating hours</a:t>
              </a:r>
              <a:endParaRPr lang="en-GB" dirty="0">
                <a:solidFill>
                  <a:srgbClr val="005172"/>
                </a:solidFill>
              </a:endParaRPr>
            </a:p>
          </p:txBody>
        </p:sp>
        <p:cxnSp>
          <p:nvCxnSpPr>
            <p:cNvPr id="15" name="Straight Arrow Connector 14"/>
            <p:cNvCxnSpPr>
              <a:stCxn id="14" idx="1"/>
              <a:endCxn id="13" idx="6"/>
            </p:cNvCxnSpPr>
            <p:nvPr/>
          </p:nvCxnSpPr>
          <p:spPr>
            <a:xfrm flipH="1" flipV="1">
              <a:off x="3193175" y="4245098"/>
              <a:ext cx="443953" cy="2444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123" y="5050871"/>
            <a:ext cx="5344796" cy="1526283"/>
            <a:chOff x="138744" y="3278931"/>
            <a:chExt cx="5344796" cy="1526283"/>
          </a:xfrm>
        </p:grpSpPr>
        <p:sp>
          <p:nvSpPr>
            <p:cNvPr id="22" name="Oval 21"/>
            <p:cNvSpPr/>
            <p:nvPr/>
          </p:nvSpPr>
          <p:spPr>
            <a:xfrm>
              <a:off x="138744" y="3278931"/>
              <a:ext cx="2988861" cy="152628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3446059" y="3857406"/>
              <a:ext cx="2037481" cy="369332"/>
            </a:xfrm>
            <a:prstGeom prst="rect">
              <a:avLst/>
            </a:prstGeom>
            <a:noFill/>
          </p:spPr>
          <p:txBody>
            <a:bodyPr wrap="none" rtlCol="0">
              <a:spAutoFit/>
            </a:bodyPr>
            <a:lstStyle/>
            <a:p>
              <a:r>
                <a:rPr lang="en-GB" dirty="0" smtClean="0">
                  <a:solidFill>
                    <a:srgbClr val="005172"/>
                  </a:solidFill>
                </a:rPr>
                <a:t>Ordering procedure</a:t>
              </a:r>
              <a:endParaRPr lang="en-GB" dirty="0">
                <a:solidFill>
                  <a:srgbClr val="005172"/>
                </a:solidFill>
              </a:endParaRPr>
            </a:p>
          </p:txBody>
        </p:sp>
        <p:cxnSp>
          <p:nvCxnSpPr>
            <p:cNvPr id="24" name="Straight Arrow Connector 23"/>
            <p:cNvCxnSpPr>
              <a:stCxn id="23" idx="1"/>
              <a:endCxn id="22" idx="6"/>
            </p:cNvCxnSpPr>
            <p:nvPr/>
          </p:nvCxnSpPr>
          <p:spPr>
            <a:xfrm flipH="1">
              <a:off x="3127605" y="4042072"/>
              <a:ext cx="318454"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3195155" y="2597101"/>
            <a:ext cx="2988861" cy="4119218"/>
            <a:chOff x="109181" y="3195086"/>
            <a:chExt cx="2988861" cy="4119218"/>
          </a:xfrm>
        </p:grpSpPr>
        <p:sp>
          <p:nvSpPr>
            <p:cNvPr id="31" name="Oval 30"/>
            <p:cNvSpPr/>
            <p:nvPr/>
          </p:nvSpPr>
          <p:spPr>
            <a:xfrm>
              <a:off x="109181" y="3195086"/>
              <a:ext cx="2988861" cy="172493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p:nvPr/>
          </p:nvSpPr>
          <p:spPr>
            <a:xfrm>
              <a:off x="1386264" y="6667973"/>
              <a:ext cx="1637756" cy="646331"/>
            </a:xfrm>
            <a:prstGeom prst="rect">
              <a:avLst/>
            </a:prstGeom>
            <a:noFill/>
          </p:spPr>
          <p:txBody>
            <a:bodyPr wrap="none" rtlCol="0">
              <a:spAutoFit/>
            </a:bodyPr>
            <a:lstStyle/>
            <a:p>
              <a:r>
                <a:rPr lang="en-GB" dirty="0" smtClean="0">
                  <a:solidFill>
                    <a:srgbClr val="005172"/>
                  </a:solidFill>
                </a:rPr>
                <a:t>Satellite/sensor</a:t>
              </a:r>
              <a:br>
                <a:rPr lang="en-GB" dirty="0" smtClean="0">
                  <a:solidFill>
                    <a:srgbClr val="005172"/>
                  </a:solidFill>
                </a:rPr>
              </a:br>
              <a:r>
                <a:rPr lang="en-GB" dirty="0" smtClean="0">
                  <a:solidFill>
                    <a:srgbClr val="005172"/>
                  </a:solidFill>
                </a:rPr>
                <a:t>information</a:t>
              </a:r>
              <a:endParaRPr lang="en-GB" dirty="0">
                <a:solidFill>
                  <a:srgbClr val="005172"/>
                </a:solidFill>
              </a:endParaRPr>
            </a:p>
          </p:txBody>
        </p:sp>
        <p:cxnSp>
          <p:nvCxnSpPr>
            <p:cNvPr id="33" name="Straight Arrow Connector 32"/>
            <p:cNvCxnSpPr>
              <a:stCxn id="32" idx="0"/>
            </p:cNvCxnSpPr>
            <p:nvPr/>
          </p:nvCxnSpPr>
          <p:spPr>
            <a:xfrm flipV="1">
              <a:off x="2205142" y="4665018"/>
              <a:ext cx="413648" cy="2002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6058807" y="3298146"/>
            <a:ext cx="2509609" cy="3464339"/>
            <a:chOff x="6058807" y="3298146"/>
            <a:chExt cx="2509609" cy="3464339"/>
          </a:xfrm>
        </p:grpSpPr>
        <p:sp>
          <p:nvSpPr>
            <p:cNvPr id="26" name="Oval 25"/>
            <p:cNvSpPr/>
            <p:nvPr/>
          </p:nvSpPr>
          <p:spPr>
            <a:xfrm>
              <a:off x="6058807" y="3298146"/>
              <a:ext cx="2509609" cy="251586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6592901" y="6393153"/>
              <a:ext cx="1441420" cy="369332"/>
            </a:xfrm>
            <a:prstGeom prst="rect">
              <a:avLst/>
            </a:prstGeom>
            <a:noFill/>
          </p:spPr>
          <p:txBody>
            <a:bodyPr wrap="square" rtlCol="0">
              <a:spAutoFit/>
            </a:bodyPr>
            <a:lstStyle/>
            <a:p>
              <a:r>
                <a:rPr lang="en-GB" dirty="0" smtClean="0">
                  <a:solidFill>
                    <a:srgbClr val="005172"/>
                  </a:solidFill>
                </a:rPr>
                <a:t>Dynamic part</a:t>
              </a:r>
              <a:endParaRPr lang="en-GB" dirty="0">
                <a:solidFill>
                  <a:srgbClr val="005172"/>
                </a:solidFill>
              </a:endParaRPr>
            </a:p>
          </p:txBody>
        </p:sp>
        <p:cxnSp>
          <p:nvCxnSpPr>
            <p:cNvPr id="28" name="Straight Arrow Connector 27"/>
            <p:cNvCxnSpPr>
              <a:endCxn id="26" idx="4"/>
            </p:cNvCxnSpPr>
            <p:nvPr/>
          </p:nvCxnSpPr>
          <p:spPr>
            <a:xfrm flipV="1">
              <a:off x="7313611" y="5814011"/>
              <a:ext cx="1" cy="6348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9347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620" y="385715"/>
            <a:ext cx="7190153" cy="914360"/>
          </a:xfrm>
        </p:spPr>
        <p:txBody>
          <a:bodyPr/>
          <a:lstStyle/>
          <a:p>
            <a:r>
              <a:rPr lang="en-GB" sz="3600" dirty="0" smtClean="0"/>
              <a:t>ECO Interfaces: </a:t>
            </a:r>
            <a:r>
              <a:rPr lang="en-GB" sz="3600" dirty="0" smtClean="0"/>
              <a:t>PM</a:t>
            </a:r>
            <a:endParaRPr lang="en-GB" sz="3600" dirty="0"/>
          </a:p>
        </p:txBody>
      </p:sp>
      <p:sp>
        <p:nvSpPr>
          <p:cNvPr id="3" name="Content Placeholder 2"/>
          <p:cNvSpPr>
            <a:spLocks noGrp="1"/>
          </p:cNvSpPr>
          <p:nvPr>
            <p:ph idx="1"/>
          </p:nvPr>
        </p:nvSpPr>
        <p:spPr>
          <a:xfrm>
            <a:off x="81888" y="1643349"/>
            <a:ext cx="9062112" cy="4899776"/>
          </a:xfrm>
        </p:spPr>
        <p:txBody>
          <a:bodyPr>
            <a:norm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ECO prepares </a:t>
            </a:r>
            <a:r>
              <a:rPr lang="en-GB" sz="2000" dirty="0" smtClean="0">
                <a:latin typeface="Verdana" panose="020B0604030504040204" pitchFamily="34" charset="0"/>
                <a:ea typeface="Verdana" panose="020B0604030504040204" pitchFamily="34" charset="0"/>
                <a:cs typeface="Verdana" panose="020B0604030504040204" pitchFamily="34" charset="0"/>
              </a:rPr>
              <a:t>a </a:t>
            </a:r>
            <a:r>
              <a:rPr lang="en-GB" sz="2000" dirty="0">
                <a:latin typeface="Verdana" panose="020B0604030504040204" pitchFamily="34" charset="0"/>
                <a:ea typeface="Verdana" panose="020B0604030504040204" pitchFamily="34" charset="0"/>
                <a:cs typeface="Verdana" panose="020B0604030504040204" pitchFamily="34" charset="0"/>
              </a:rPr>
              <a:t>dossier for </a:t>
            </a:r>
            <a:r>
              <a:rPr lang="en-GB" sz="2000" dirty="0" smtClean="0">
                <a:latin typeface="Verdana" panose="020B0604030504040204" pitchFamily="34" charset="0"/>
                <a:ea typeface="Verdana" panose="020B0604030504040204" pitchFamily="34" charset="0"/>
                <a:cs typeface="Verdana" panose="020B0604030504040204" pitchFamily="34" charset="0"/>
              </a:rPr>
              <a:t>the PM </a:t>
            </a:r>
            <a:r>
              <a:rPr lang="en-GB" sz="2000" dirty="0">
                <a:latin typeface="Verdana" panose="020B0604030504040204" pitchFamily="34" charset="0"/>
                <a:ea typeface="Verdana" panose="020B0604030504040204" pitchFamily="34" charset="0"/>
                <a:cs typeface="Verdana" panose="020B0604030504040204" pitchFamily="34" charset="0"/>
              </a:rPr>
              <a:t>containing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The information coming from the </a:t>
            </a:r>
            <a:r>
              <a:rPr lang="en-GB" sz="2000" dirty="0">
                <a:latin typeface="Verdana" panose="020B0604030504040204" pitchFamily="34" charset="0"/>
                <a:ea typeface="Verdana" panose="020B0604030504040204" pitchFamily="34" charset="0"/>
                <a:cs typeface="Verdana" panose="020B0604030504040204" pitchFamily="34" charset="0"/>
              </a:rPr>
              <a:t>AU</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A </a:t>
            </a:r>
            <a:r>
              <a:rPr lang="en-GB" sz="2000" dirty="0">
                <a:latin typeface="Verdana" panose="020B0604030504040204" pitchFamily="34" charset="0"/>
                <a:ea typeface="Verdana" panose="020B0604030504040204" pitchFamily="34" charset="0"/>
                <a:cs typeface="Verdana" panose="020B0604030504040204" pitchFamily="34" charset="0"/>
              </a:rPr>
              <a:t>map of the </a:t>
            </a:r>
            <a:r>
              <a:rPr lang="en-GB" sz="2000" dirty="0" smtClean="0">
                <a:latin typeface="Verdana" panose="020B0604030504040204" pitchFamily="34" charset="0"/>
                <a:ea typeface="Verdana" panose="020B0604030504040204" pitchFamily="34" charset="0"/>
                <a:cs typeface="Verdana" panose="020B0604030504040204" pitchFamily="34" charset="0"/>
              </a:rPr>
              <a:t>affected area(s)</a:t>
            </a:r>
            <a:endParaRPr lang="en-GB" sz="2000" dirty="0">
              <a:latin typeface="Verdana" panose="020B0604030504040204" pitchFamily="34" charset="0"/>
              <a:ea typeface="Verdana" panose="020B0604030504040204" pitchFamily="34" charset="0"/>
              <a:cs typeface="Verdana" panose="020B0604030504040204" pitchFamily="34" charset="0"/>
            </a:endParaRPr>
          </a:p>
          <a:p>
            <a:pPr lvl="1"/>
            <a:r>
              <a:rPr lang="en-GB" sz="2000" dirty="0" smtClean="0">
                <a:latin typeface="Verdana" panose="020B0604030504040204" pitchFamily="34" charset="0"/>
                <a:ea typeface="Verdana" panose="020B0604030504040204" pitchFamily="34" charset="0"/>
                <a:cs typeface="Verdana" panose="020B0604030504040204" pitchFamily="34" charset="0"/>
              </a:rPr>
              <a:t>The </a:t>
            </a:r>
            <a:r>
              <a:rPr lang="en-GB" sz="2000" dirty="0" smtClean="0">
                <a:latin typeface="Verdana" panose="020B0604030504040204" pitchFamily="34" charset="0"/>
                <a:ea typeface="Verdana" panose="020B0604030504040204" pitchFamily="34" charset="0"/>
                <a:cs typeface="Verdana" panose="020B0604030504040204" pitchFamily="34" charset="0"/>
              </a:rPr>
              <a:t>list of the ERFs </a:t>
            </a:r>
            <a:r>
              <a:rPr lang="en-GB" sz="2000" dirty="0" smtClean="0">
                <a:latin typeface="Verdana" panose="020B0604030504040204" pitchFamily="34" charset="0"/>
                <a:ea typeface="Verdana" panose="020B0604030504040204" pitchFamily="34" charset="0"/>
                <a:cs typeface="Verdana" panose="020B0604030504040204" pitchFamily="34" charset="0"/>
              </a:rPr>
              <a:t>sent</a:t>
            </a:r>
            <a:endParaRPr lang="en-GB" sz="2000" dirty="0">
              <a:latin typeface="Verdana" panose="020B0604030504040204" pitchFamily="34" charset="0"/>
              <a:ea typeface="Verdana" panose="020B0604030504040204" pitchFamily="34" charset="0"/>
              <a:cs typeface="Verdana" panose="020B0604030504040204" pitchFamily="34" charset="0"/>
            </a:endParaRPr>
          </a:p>
          <a:p>
            <a:pPr lvl="1"/>
            <a:r>
              <a:rPr lang="en-GB" sz="2000" dirty="0" smtClean="0">
                <a:latin typeface="Verdana" panose="020B0604030504040204" pitchFamily="34" charset="0"/>
                <a:ea typeface="Verdana" panose="020B0604030504040204" pitchFamily="34" charset="0"/>
                <a:cs typeface="Verdana" panose="020B0604030504040204" pitchFamily="34" charset="0"/>
              </a:rPr>
              <a:t>The list of the AAPs received (if any)</a:t>
            </a:r>
            <a:endParaRPr lang="en-GB" sz="2000" dirty="0">
              <a:latin typeface="Verdana" panose="020B0604030504040204" pitchFamily="34" charset="0"/>
              <a:ea typeface="Verdana" panose="020B0604030504040204" pitchFamily="34" charset="0"/>
              <a:cs typeface="Verdana" panose="020B0604030504040204" pitchFamily="34" charset="0"/>
            </a:endParaRPr>
          </a:p>
          <a:p>
            <a:pPr lvl="1"/>
            <a:r>
              <a:rPr lang="en-GB" sz="2000" dirty="0" smtClean="0">
                <a:latin typeface="Verdana" panose="020B0604030504040204" pitchFamily="34" charset="0"/>
                <a:ea typeface="Verdana" panose="020B0604030504040204" pitchFamily="34" charset="0"/>
                <a:cs typeface="Verdana" panose="020B0604030504040204" pitchFamily="34" charset="0"/>
              </a:rPr>
              <a:t>Additional </a:t>
            </a:r>
            <a:r>
              <a:rPr lang="en-GB" sz="2000" dirty="0">
                <a:latin typeface="Verdana" panose="020B0604030504040204" pitchFamily="34" charset="0"/>
                <a:ea typeface="Verdana" panose="020B0604030504040204" pitchFamily="34" charset="0"/>
                <a:cs typeface="Verdana" panose="020B0604030504040204" pitchFamily="34" charset="0"/>
              </a:rPr>
              <a:t>information if necessary</a:t>
            </a:r>
          </a:p>
          <a:p>
            <a:r>
              <a:rPr lang="en-GB" sz="2000" dirty="0" smtClean="0">
                <a:latin typeface="Verdana" panose="020B0604030504040204" pitchFamily="34" charset="0"/>
                <a:ea typeface="Verdana" panose="020B0604030504040204" pitchFamily="34" charset="0"/>
                <a:cs typeface="Verdana" panose="020B0604030504040204" pitchFamily="34" charset="0"/>
              </a:rPr>
              <a:t>ECO </a:t>
            </a:r>
            <a:r>
              <a:rPr lang="en-GB" sz="2000" dirty="0">
                <a:latin typeface="Verdana" panose="020B0604030504040204" pitchFamily="34" charset="0"/>
                <a:ea typeface="Verdana" panose="020B0604030504040204" pitchFamily="34" charset="0"/>
                <a:cs typeface="Verdana" panose="020B0604030504040204" pitchFamily="34" charset="0"/>
              </a:rPr>
              <a:t>sends the dossier to </a:t>
            </a:r>
            <a:r>
              <a:rPr lang="en-GB" sz="2000" dirty="0" smtClean="0">
                <a:latin typeface="Verdana" panose="020B0604030504040204" pitchFamily="34" charset="0"/>
                <a:ea typeface="Verdana" panose="020B0604030504040204" pitchFamily="34" charset="0"/>
                <a:cs typeface="Verdana" panose="020B0604030504040204" pitchFamily="34" charset="0"/>
              </a:rPr>
              <a:t>the PM </a:t>
            </a:r>
            <a:r>
              <a:rPr lang="en-GB" sz="2000" dirty="0">
                <a:latin typeface="Verdana" panose="020B0604030504040204" pitchFamily="34" charset="0"/>
                <a:ea typeface="Verdana" panose="020B0604030504040204" pitchFamily="34" charset="0"/>
                <a:cs typeface="Verdana" panose="020B0604030504040204" pitchFamily="34" charset="0"/>
              </a:rPr>
              <a:t>with copy to Executive </a:t>
            </a:r>
            <a:r>
              <a:rPr lang="en-GB" sz="2000" dirty="0" smtClean="0">
                <a:latin typeface="Verdana" panose="020B0604030504040204" pitchFamily="34" charset="0"/>
                <a:ea typeface="Verdana" panose="020B0604030504040204" pitchFamily="34" charset="0"/>
                <a:cs typeface="Verdana" panose="020B0604030504040204" pitchFamily="34" charset="0"/>
              </a:rPr>
              <a:t>Secretariat</a:t>
            </a: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PM </a:t>
            </a:r>
            <a:r>
              <a:rPr lang="en-GB" sz="2000" dirty="0" smtClean="0">
                <a:latin typeface="Verdana" panose="020B0604030504040204" pitchFamily="34" charset="0"/>
                <a:ea typeface="Verdana" panose="020B0604030504040204" pitchFamily="34" charset="0"/>
                <a:cs typeface="Verdana" panose="020B0604030504040204" pitchFamily="34" charset="0"/>
              </a:rPr>
              <a:t>shall confirm </a:t>
            </a:r>
            <a:r>
              <a:rPr lang="en-GB" sz="2000" dirty="0">
                <a:latin typeface="Verdana" panose="020B0604030504040204" pitchFamily="34" charset="0"/>
                <a:ea typeface="Verdana" panose="020B0604030504040204" pitchFamily="34" charset="0"/>
                <a:cs typeface="Verdana" panose="020B0604030504040204" pitchFamily="34" charset="0"/>
              </a:rPr>
              <a:t>the reception of the Dossier to </a:t>
            </a:r>
            <a:r>
              <a:rPr lang="en-GB" sz="2000" dirty="0" smtClean="0">
                <a:latin typeface="Verdana" panose="020B0604030504040204" pitchFamily="34" charset="0"/>
                <a:ea typeface="Verdana" panose="020B0604030504040204" pitchFamily="34" charset="0"/>
                <a:cs typeface="Verdana" panose="020B0604030504040204" pitchFamily="34" charset="0"/>
              </a:rPr>
              <a:t>ECO to perform the handover</a:t>
            </a:r>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6492301" y="821083"/>
            <a:ext cx="2511579" cy="2518243"/>
            <a:chOff x="5618541" y="1534106"/>
            <a:chExt cx="2511579" cy="2518243"/>
          </a:xfrm>
        </p:grpSpPr>
        <p:grpSp>
          <p:nvGrpSpPr>
            <p:cNvPr id="5" name="Group 4"/>
            <p:cNvGrpSpPr/>
            <p:nvPr/>
          </p:nvGrpSpPr>
          <p:grpSpPr>
            <a:xfrm>
              <a:off x="5730241" y="1534106"/>
              <a:ext cx="2399879" cy="2518243"/>
              <a:chOff x="1653959" y="1849121"/>
              <a:chExt cx="4308694" cy="4521202"/>
            </a:xfrm>
          </p:grpSpPr>
          <p:sp>
            <p:nvSpPr>
              <p:cNvPr id="7" name="Donut 6"/>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8" name="Oval 7"/>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9" name="Oval 8"/>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0" name="Oval 9"/>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1" name="Oval 10"/>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2" name="Oval 11"/>
              <p:cNvSpPr/>
              <p:nvPr/>
            </p:nvSpPr>
            <p:spPr>
              <a:xfrm>
                <a:off x="3217341" y="1849121"/>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3" name="Oval 12"/>
              <p:cNvSpPr/>
              <p:nvPr/>
            </p:nvSpPr>
            <p:spPr>
              <a:xfrm>
                <a:off x="3217341" y="3527214"/>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PM</a:t>
                </a:r>
                <a:endParaRPr lang="en-GB" sz="1100" dirty="0">
                  <a:solidFill>
                    <a:schemeClr val="bg1"/>
                  </a:solidFill>
                </a:endParaRPr>
              </a:p>
            </p:txBody>
          </p:sp>
          <p:sp>
            <p:nvSpPr>
              <p:cNvPr id="14" name="Oval 13"/>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6" name="Rounded Rectangle 5"/>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1033284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4" y="338803"/>
            <a:ext cx="7691213" cy="903144"/>
          </a:xfrm>
        </p:spPr>
        <p:txBody>
          <a:bodyPr/>
          <a:lstStyle/>
          <a:p>
            <a:r>
              <a:rPr lang="en-GB" sz="3600" dirty="0" smtClean="0"/>
              <a:t>ECO interfaces: PM - ECO Dossier</a:t>
            </a:r>
            <a:endParaRPr lang="en-GB" sz="3600" dirty="0"/>
          </a:p>
        </p:txBody>
      </p:sp>
      <p:pic>
        <p:nvPicPr>
          <p:cNvPr id="5" name="Picture 4"/>
          <p:cNvPicPr>
            <a:picLocks noChangeAspect="1"/>
          </p:cNvPicPr>
          <p:nvPr/>
        </p:nvPicPr>
        <p:blipFill>
          <a:blip r:embed="rId3"/>
          <a:stretch>
            <a:fillRect/>
          </a:stretch>
        </p:blipFill>
        <p:spPr>
          <a:xfrm>
            <a:off x="5422192" y="1642218"/>
            <a:ext cx="3660975" cy="5181896"/>
          </a:xfrm>
          <a:prstGeom prst="rect">
            <a:avLst/>
          </a:prstGeom>
        </p:spPr>
      </p:pic>
      <p:sp>
        <p:nvSpPr>
          <p:cNvPr id="6" name="Content Placeholder 5"/>
          <p:cNvSpPr>
            <a:spLocks noGrp="1"/>
          </p:cNvSpPr>
          <p:nvPr>
            <p:ph idx="1"/>
          </p:nvPr>
        </p:nvSpPr>
        <p:spPr>
          <a:xfrm>
            <a:off x="246909" y="2492088"/>
            <a:ext cx="1310184" cy="429667"/>
          </a:xfrm>
        </p:spPr>
        <p:txBody>
          <a:bodyPr/>
          <a:lstStyle/>
          <a:p>
            <a:pPr marL="0" indent="0" algn="r">
              <a:buNone/>
            </a:pPr>
            <a:r>
              <a:rPr lang="en-GB" sz="2000" dirty="0" smtClean="0"/>
              <a:t>ECO </a:t>
            </a:r>
            <a:r>
              <a:rPr lang="en-GB" sz="2000" dirty="0" smtClean="0"/>
              <a:t>info</a:t>
            </a:r>
            <a:endParaRPr lang="en-GB" sz="2000" dirty="0"/>
          </a:p>
        </p:txBody>
      </p:sp>
      <p:sp>
        <p:nvSpPr>
          <p:cNvPr id="10" name="Content Placeholder 5"/>
          <p:cNvSpPr txBox="1">
            <a:spLocks/>
          </p:cNvSpPr>
          <p:nvPr/>
        </p:nvSpPr>
        <p:spPr>
          <a:xfrm>
            <a:off x="527270" y="3148835"/>
            <a:ext cx="1029823" cy="429667"/>
          </a:xfrm>
        </p:spPr>
        <p:txBody>
          <a:bodyPr/>
          <a:lstStyle>
            <a:lvl1pPr marL="342900" indent="-342900" algn="l" defTabSz="457200" rtl="0" eaLnBrk="1" latinLnBrk="0" hangingPunct="1">
              <a:spcBef>
                <a:spcPct val="20000"/>
              </a:spcBef>
              <a:buFont typeface="Arial"/>
              <a:buChar char="•"/>
              <a:defRPr sz="3600" kern="1200">
                <a:solidFill>
                  <a:srgbClr val="00517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rgbClr val="00517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rgbClr val="00517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517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51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sz="2000" dirty="0" smtClean="0"/>
              <a:t>AU </a:t>
            </a:r>
            <a:r>
              <a:rPr lang="en-GB" sz="2000" dirty="0" smtClean="0"/>
              <a:t>info</a:t>
            </a:r>
            <a:endParaRPr lang="en-GB" sz="2000" dirty="0"/>
          </a:p>
        </p:txBody>
      </p:sp>
      <p:sp>
        <p:nvSpPr>
          <p:cNvPr id="11" name="Content Placeholder 5"/>
          <p:cNvSpPr txBox="1">
            <a:spLocks/>
          </p:cNvSpPr>
          <p:nvPr/>
        </p:nvSpPr>
        <p:spPr>
          <a:xfrm>
            <a:off x="286605" y="3887882"/>
            <a:ext cx="1310184" cy="429667"/>
          </a:xfrm>
        </p:spPr>
        <p:txBody>
          <a:bodyPr/>
          <a:lstStyle>
            <a:lvl1pPr marL="342900" indent="-342900" algn="l" defTabSz="457200" rtl="0" eaLnBrk="1" latinLnBrk="0" hangingPunct="1">
              <a:spcBef>
                <a:spcPct val="20000"/>
              </a:spcBef>
              <a:buFont typeface="Arial"/>
              <a:buChar char="•"/>
              <a:defRPr sz="3600" kern="1200">
                <a:solidFill>
                  <a:srgbClr val="00517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rgbClr val="00517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rgbClr val="00517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517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51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sz="2000" dirty="0" smtClean="0"/>
              <a:t>EU </a:t>
            </a:r>
            <a:r>
              <a:rPr lang="en-GB" sz="2000" dirty="0" smtClean="0"/>
              <a:t>info</a:t>
            </a:r>
            <a:endParaRPr lang="en-GB" sz="2000" dirty="0"/>
          </a:p>
        </p:txBody>
      </p:sp>
      <p:sp>
        <p:nvSpPr>
          <p:cNvPr id="12" name="Content Placeholder 5"/>
          <p:cNvSpPr txBox="1">
            <a:spLocks/>
          </p:cNvSpPr>
          <p:nvPr/>
        </p:nvSpPr>
        <p:spPr>
          <a:xfrm>
            <a:off x="0" y="4616061"/>
            <a:ext cx="1596789" cy="429667"/>
          </a:xfrm>
        </p:spPr>
        <p:txBody>
          <a:bodyPr/>
          <a:lstStyle>
            <a:lvl1pPr marL="342900" indent="-342900" algn="l" defTabSz="457200" rtl="0" eaLnBrk="1" latinLnBrk="0" hangingPunct="1">
              <a:spcBef>
                <a:spcPct val="20000"/>
              </a:spcBef>
              <a:buFont typeface="Arial"/>
              <a:buChar char="•"/>
              <a:defRPr sz="3600" kern="1200">
                <a:solidFill>
                  <a:srgbClr val="00517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rgbClr val="00517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rgbClr val="00517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517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51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sz="2000" dirty="0" smtClean="0"/>
              <a:t>Disaster type</a:t>
            </a:r>
            <a:endParaRPr lang="en-GB" sz="2000" dirty="0"/>
          </a:p>
        </p:txBody>
      </p:sp>
      <p:sp>
        <p:nvSpPr>
          <p:cNvPr id="13" name="Content Placeholder 5"/>
          <p:cNvSpPr txBox="1">
            <a:spLocks/>
          </p:cNvSpPr>
          <p:nvPr/>
        </p:nvSpPr>
        <p:spPr>
          <a:xfrm>
            <a:off x="-39696" y="5337492"/>
            <a:ext cx="1596789" cy="429667"/>
          </a:xfrm>
        </p:spPr>
        <p:txBody>
          <a:bodyPr/>
          <a:lstStyle>
            <a:lvl1pPr marL="342900" indent="-342900" algn="l" defTabSz="457200" rtl="0" eaLnBrk="1" latinLnBrk="0" hangingPunct="1">
              <a:spcBef>
                <a:spcPct val="20000"/>
              </a:spcBef>
              <a:buFont typeface="Arial"/>
              <a:buChar char="•"/>
              <a:defRPr sz="3600" kern="1200">
                <a:solidFill>
                  <a:srgbClr val="00517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rgbClr val="00517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rgbClr val="00517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517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51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sz="2000" dirty="0" smtClean="0"/>
              <a:t>Geographical</a:t>
            </a:r>
          </a:p>
          <a:p>
            <a:pPr marL="0" indent="0" algn="r">
              <a:buFont typeface="Arial"/>
              <a:buNone/>
            </a:pPr>
            <a:r>
              <a:rPr lang="en-GB" sz="2000" dirty="0" smtClean="0"/>
              <a:t>information</a:t>
            </a:r>
            <a:endParaRPr lang="en-GB" sz="2000" dirty="0"/>
          </a:p>
        </p:txBody>
      </p:sp>
      <p:sp>
        <p:nvSpPr>
          <p:cNvPr id="14" name="Content Placeholder 5"/>
          <p:cNvSpPr txBox="1">
            <a:spLocks/>
          </p:cNvSpPr>
          <p:nvPr/>
        </p:nvSpPr>
        <p:spPr>
          <a:xfrm>
            <a:off x="6594726" y="5940542"/>
            <a:ext cx="1464277" cy="429667"/>
          </a:xfrm>
        </p:spPr>
        <p:txBody>
          <a:bodyPr/>
          <a:lstStyle>
            <a:lvl1pPr marL="342900" indent="-342900" algn="l" defTabSz="457200" rtl="0" eaLnBrk="1" latinLnBrk="0" hangingPunct="1">
              <a:spcBef>
                <a:spcPct val="20000"/>
              </a:spcBef>
              <a:buFont typeface="Arial"/>
              <a:buChar char="•"/>
              <a:defRPr sz="3600" kern="1200">
                <a:solidFill>
                  <a:srgbClr val="00517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rgbClr val="00517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rgbClr val="00517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517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51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sz="2000" dirty="0" smtClean="0"/>
              <a:t>Sent ERFs</a:t>
            </a:r>
            <a:endParaRPr lang="en-GB" sz="2000" dirty="0"/>
          </a:p>
        </p:txBody>
      </p:sp>
      <p:cxnSp>
        <p:nvCxnSpPr>
          <p:cNvPr id="8" name="Straight Arrow Connector 7"/>
          <p:cNvCxnSpPr/>
          <p:nvPr/>
        </p:nvCxnSpPr>
        <p:spPr>
          <a:xfrm flipH="1" flipV="1">
            <a:off x="7252679" y="5715250"/>
            <a:ext cx="238836" cy="201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5"/>
          <p:cNvSpPr txBox="1">
            <a:spLocks/>
          </p:cNvSpPr>
          <p:nvPr/>
        </p:nvSpPr>
        <p:spPr>
          <a:xfrm>
            <a:off x="-86233" y="1417331"/>
            <a:ext cx="5181863" cy="429667"/>
          </a:xfrm>
        </p:spPr>
        <p:txBody>
          <a:bodyPr/>
          <a:lstStyle>
            <a:lvl1pPr marL="342900" indent="-342900" algn="l" defTabSz="457200" rtl="0" eaLnBrk="1" latinLnBrk="0" hangingPunct="1">
              <a:spcBef>
                <a:spcPct val="20000"/>
              </a:spcBef>
              <a:buFont typeface="Arial"/>
              <a:buChar char="•"/>
              <a:defRPr sz="3600" kern="1200">
                <a:solidFill>
                  <a:srgbClr val="00517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rgbClr val="00517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rgbClr val="00517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517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51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sz="2000" dirty="0" smtClean="0"/>
              <a:t>Link to KML describing the polygon(s)</a:t>
            </a:r>
            <a:endParaRPr lang="en-GB" sz="2000" dirty="0"/>
          </a:p>
        </p:txBody>
      </p:sp>
      <p:cxnSp>
        <p:nvCxnSpPr>
          <p:cNvPr id="15" name="Straight Connector 14"/>
          <p:cNvCxnSpPr/>
          <p:nvPr/>
        </p:nvCxnSpPr>
        <p:spPr>
          <a:xfrm flipV="1">
            <a:off x="5095630" y="1636443"/>
            <a:ext cx="725140" cy="12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820770" y="1642218"/>
            <a:ext cx="388961" cy="63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stretch>
            <a:fillRect/>
          </a:stretch>
        </p:blipFill>
        <p:spPr>
          <a:xfrm>
            <a:off x="1557093" y="1826826"/>
            <a:ext cx="3904795" cy="4376749"/>
          </a:xfrm>
          <a:prstGeom prst="rect">
            <a:avLst/>
          </a:prstGeom>
        </p:spPr>
      </p:pic>
    </p:spTree>
    <p:extLst>
      <p:ext uri="{BB962C8B-B14F-4D97-AF65-F5344CB8AC3E}">
        <p14:creationId xmlns:p14="http://schemas.microsoft.com/office/powerpoint/2010/main" val="221177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a:xfrm>
            <a:off x="1600200" y="309373"/>
            <a:ext cx="7543800" cy="1067039"/>
          </a:xfrm>
        </p:spPr>
        <p:txBody>
          <a:bodyPr/>
          <a:lstStyle/>
          <a:p>
            <a:pPr>
              <a:defRPr/>
            </a:pPr>
            <a:r>
              <a:rPr lang="en-GB" dirty="0" smtClean="0">
                <a:effectLst/>
              </a:rPr>
              <a:t>External </a:t>
            </a:r>
            <a:r>
              <a:rPr lang="en-GB" dirty="0" smtClean="0">
                <a:effectLst/>
              </a:rPr>
              <a:t>Entity: MPP</a:t>
            </a:r>
          </a:p>
        </p:txBody>
      </p:sp>
      <p:sp>
        <p:nvSpPr>
          <p:cNvPr id="162818" name="Rectangle 3"/>
          <p:cNvSpPr>
            <a:spLocks noGrp="1"/>
          </p:cNvSpPr>
          <p:nvPr>
            <p:ph type="body" idx="1"/>
          </p:nvPr>
        </p:nvSpPr>
        <p:spPr>
          <a:xfrm>
            <a:off x="67234" y="1520349"/>
            <a:ext cx="9076765" cy="4899776"/>
          </a:xfrm>
        </p:spPr>
        <p:txBody>
          <a:bodyPr/>
          <a:lstStyle/>
          <a:p>
            <a:pPr marL="0" indent="0">
              <a:buClr>
                <a:srgbClr val="1D365E"/>
              </a:buClr>
              <a:buNone/>
            </a:pPr>
            <a:r>
              <a:rPr lang="en-GB" sz="2400" dirty="0" smtClean="0"/>
              <a:t>The Order Desk / Mission &amp; Production Planner is </a:t>
            </a:r>
            <a:r>
              <a:rPr lang="en-GB" sz="2400" dirty="0" smtClean="0"/>
              <a:t/>
            </a:r>
            <a:br>
              <a:rPr lang="en-GB" sz="2400" dirty="0" smtClean="0"/>
            </a:br>
            <a:r>
              <a:rPr lang="en-GB" sz="2400" dirty="0" smtClean="0"/>
              <a:t>responsible </a:t>
            </a:r>
            <a:r>
              <a:rPr lang="en-GB" sz="2400" dirty="0" smtClean="0"/>
              <a:t>for: </a:t>
            </a:r>
          </a:p>
          <a:p>
            <a:pPr marL="355600" lvl="1">
              <a:buClr>
                <a:srgbClr val="1D365E"/>
              </a:buClr>
            </a:pPr>
            <a:r>
              <a:rPr lang="en-GB" sz="2400" dirty="0" smtClean="0"/>
              <a:t>Tasking </a:t>
            </a:r>
            <a:r>
              <a:rPr lang="en-GB" sz="2400" dirty="0" smtClean="0"/>
              <a:t>its satellites</a:t>
            </a:r>
          </a:p>
          <a:p>
            <a:pPr marL="355600" lvl="1">
              <a:buClr>
                <a:srgbClr val="1D365E"/>
              </a:buClr>
            </a:pPr>
            <a:r>
              <a:rPr lang="en-GB" sz="2400" dirty="0" smtClean="0"/>
              <a:t>Sending the foreseen </a:t>
            </a:r>
            <a:r>
              <a:rPr lang="en-GB" sz="2400" dirty="0" smtClean="0"/>
              <a:t>Acquisition </a:t>
            </a:r>
            <a:r>
              <a:rPr lang="en-GB" sz="2400" dirty="0" smtClean="0"/>
              <a:t>&amp; </a:t>
            </a:r>
            <a:r>
              <a:rPr lang="en-GB" sz="2400" dirty="0" smtClean="0"/>
              <a:t>Archive Plans</a:t>
            </a:r>
          </a:p>
          <a:p>
            <a:pPr marL="355600" lvl="1">
              <a:buClr>
                <a:srgbClr val="1D365E"/>
              </a:buClr>
            </a:pPr>
            <a:r>
              <a:rPr lang="en-GB" sz="2400" dirty="0" smtClean="0"/>
              <a:t>Uploading </a:t>
            </a:r>
            <a:r>
              <a:rPr lang="en-GB" sz="2400" dirty="0" smtClean="0"/>
              <a:t>satellite data </a:t>
            </a:r>
          </a:p>
          <a:p>
            <a:pPr lvl="1">
              <a:buClr>
                <a:srgbClr val="1D365E"/>
              </a:buClr>
            </a:pPr>
            <a:endParaRPr lang="en-GB"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560" y="3873731"/>
            <a:ext cx="7646431" cy="2906306"/>
          </a:xfrm>
          <a:prstGeom prst="rect">
            <a:avLst/>
          </a:prstGeom>
        </p:spPr>
      </p:pic>
      <p:grpSp>
        <p:nvGrpSpPr>
          <p:cNvPr id="5" name="Group 4"/>
          <p:cNvGrpSpPr/>
          <p:nvPr/>
        </p:nvGrpSpPr>
        <p:grpSpPr>
          <a:xfrm>
            <a:off x="6543151" y="887421"/>
            <a:ext cx="2511579" cy="2518243"/>
            <a:chOff x="5618541" y="1534106"/>
            <a:chExt cx="2511579" cy="2518243"/>
          </a:xfrm>
        </p:grpSpPr>
        <p:grpSp>
          <p:nvGrpSpPr>
            <p:cNvPr id="6" name="Group 5"/>
            <p:cNvGrpSpPr/>
            <p:nvPr/>
          </p:nvGrpSpPr>
          <p:grpSpPr>
            <a:xfrm>
              <a:off x="5730241" y="1534106"/>
              <a:ext cx="2399879" cy="2518243"/>
              <a:chOff x="1653959" y="1849121"/>
              <a:chExt cx="4308694" cy="4521202"/>
            </a:xfrm>
          </p:grpSpPr>
          <p:sp>
            <p:nvSpPr>
              <p:cNvPr id="8" name="Donut 7"/>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9" name="Oval 8"/>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10" name="Oval 9"/>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1" name="Oval 10"/>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2" name="Oval 11"/>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3" name="Oval 12"/>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4" name="Oval 13"/>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5" name="Oval 14"/>
              <p:cNvSpPr/>
              <p:nvPr/>
            </p:nvSpPr>
            <p:spPr>
              <a:xfrm>
                <a:off x="4777319" y="2641603"/>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7" name="Rounded Rectangle 6"/>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1570710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a:xfrm>
            <a:off x="1472738" y="422467"/>
            <a:ext cx="7543800" cy="789959"/>
          </a:xfrm>
        </p:spPr>
        <p:txBody>
          <a:bodyPr/>
          <a:lstStyle/>
          <a:p>
            <a:pPr>
              <a:defRPr/>
            </a:pPr>
            <a:r>
              <a:rPr lang="en-GB" sz="3600" dirty="0" smtClean="0">
                <a:effectLst/>
              </a:rPr>
              <a:t>Project Manager </a:t>
            </a:r>
            <a:r>
              <a:rPr lang="en-GB" sz="3600" dirty="0" smtClean="0"/>
              <a:t>Selection</a:t>
            </a:r>
            <a:endParaRPr lang="en-GB" sz="3600" dirty="0" smtClean="0">
              <a:effectLst/>
            </a:endParaRPr>
          </a:p>
        </p:txBody>
      </p:sp>
      <p:sp>
        <p:nvSpPr>
          <p:cNvPr id="163842" name="Rectangle 3"/>
          <p:cNvSpPr>
            <a:spLocks noGrp="1"/>
          </p:cNvSpPr>
          <p:nvPr>
            <p:ph type="body" idx="1"/>
          </p:nvPr>
        </p:nvSpPr>
        <p:spPr>
          <a:xfrm>
            <a:off x="166255" y="1719855"/>
            <a:ext cx="8911243" cy="4899776"/>
          </a:xfrm>
        </p:spPr>
        <p:txBody>
          <a:bodyPr/>
          <a:lstStyle/>
          <a:p>
            <a:pPr marL="0" indent="0">
              <a:buFont typeface="Arial" charset="0"/>
              <a:buNone/>
            </a:pPr>
            <a:r>
              <a:rPr lang="en-GB" sz="2400" dirty="0" smtClean="0">
                <a:ea typeface="Verdana" panose="020B0604030504040204" pitchFamily="34" charset="0"/>
                <a:cs typeface="Verdana" panose="020B0604030504040204" pitchFamily="34" charset="0"/>
              </a:rPr>
              <a:t>The Executive Secretariat designates the PM by taking into consideration the following criteria: </a:t>
            </a:r>
          </a:p>
          <a:p>
            <a:pPr marL="357188" lvl="1"/>
            <a:r>
              <a:rPr lang="en-GB" sz="2400" dirty="0" smtClean="0">
                <a:ea typeface="Verdana" panose="020B0604030504040204" pitchFamily="34" charset="0"/>
                <a:cs typeface="Verdana" panose="020B0604030504040204" pitchFamily="34" charset="0"/>
              </a:rPr>
              <a:t>Geographical region of the disaster occurrence; </a:t>
            </a:r>
          </a:p>
          <a:p>
            <a:pPr marL="357188" lvl="1"/>
            <a:r>
              <a:rPr lang="en-GB" sz="2400" dirty="0" smtClean="0">
                <a:ea typeface="Verdana" panose="020B0604030504040204" pitchFamily="34" charset="0"/>
                <a:cs typeface="Verdana" panose="020B0604030504040204" pitchFamily="34" charset="0"/>
              </a:rPr>
              <a:t>Disaster type; </a:t>
            </a:r>
          </a:p>
          <a:p>
            <a:pPr marL="357188" lvl="1"/>
            <a:r>
              <a:rPr lang="en-GB" sz="2400" dirty="0" smtClean="0">
                <a:ea typeface="Verdana" panose="020B0604030504040204" pitchFamily="34" charset="0"/>
                <a:cs typeface="Verdana" panose="020B0604030504040204" pitchFamily="34" charset="0"/>
              </a:rPr>
              <a:t>Sensor(s) used to cover the disaster; </a:t>
            </a:r>
          </a:p>
          <a:p>
            <a:pPr marL="357188" lvl="1"/>
            <a:r>
              <a:rPr lang="en-GB" sz="2400" dirty="0" smtClean="0">
                <a:ea typeface="Verdana" panose="020B0604030504040204" pitchFamily="34" charset="0"/>
                <a:cs typeface="Verdana" panose="020B0604030504040204" pitchFamily="34" charset="0"/>
              </a:rPr>
              <a:t>Availability of potential PMs among Parties/Partner Agencies; </a:t>
            </a:r>
          </a:p>
          <a:p>
            <a:pPr marL="357188" lvl="1"/>
            <a:r>
              <a:rPr lang="en-GB" sz="2400" dirty="0" smtClean="0">
                <a:ea typeface="Verdana" panose="020B0604030504040204" pitchFamily="34" charset="0"/>
                <a:cs typeface="Verdana" panose="020B0604030504040204" pitchFamily="34" charset="0"/>
              </a:rPr>
              <a:t>Value-added processing proposal by a Party/PA according to the AU request.</a:t>
            </a:r>
          </a:p>
        </p:txBody>
      </p:sp>
    </p:spTree>
    <p:extLst>
      <p:ext uri="{BB962C8B-B14F-4D97-AF65-F5344CB8AC3E}">
        <p14:creationId xmlns:p14="http://schemas.microsoft.com/office/powerpoint/2010/main" val="2312672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a:xfrm>
            <a:off x="1517072" y="338109"/>
            <a:ext cx="7543800" cy="914400"/>
          </a:xfrm>
        </p:spPr>
        <p:txBody>
          <a:bodyPr/>
          <a:lstStyle/>
          <a:p>
            <a:pPr>
              <a:defRPr/>
            </a:pPr>
            <a:r>
              <a:rPr lang="en-GB" sz="3600" dirty="0" smtClean="0">
                <a:effectLst/>
              </a:rPr>
              <a:t>PM Nomination</a:t>
            </a:r>
            <a:endParaRPr lang="en-GB" sz="3600" dirty="0" smtClean="0">
              <a:effectLst/>
            </a:endParaRPr>
          </a:p>
        </p:txBody>
      </p:sp>
      <p:sp>
        <p:nvSpPr>
          <p:cNvPr id="164866" name="Rectangle 3"/>
          <p:cNvSpPr>
            <a:spLocks noGrp="1"/>
          </p:cNvSpPr>
          <p:nvPr>
            <p:ph type="body" idx="1"/>
          </p:nvPr>
        </p:nvSpPr>
        <p:spPr>
          <a:xfrm>
            <a:off x="166255" y="1719855"/>
            <a:ext cx="8894617" cy="4899776"/>
          </a:xfrm>
        </p:spPr>
        <p:txBody>
          <a:bodyPr/>
          <a:lstStyle/>
          <a:p>
            <a:pPr marL="457200" indent="-457200">
              <a:spcAft>
                <a:spcPts val="600"/>
              </a:spcAft>
            </a:pPr>
            <a:r>
              <a:rPr lang="en-US" sz="2400" dirty="0" smtClean="0">
                <a:ea typeface="Verdana" panose="020B0604030504040204" pitchFamily="34" charset="0"/>
                <a:cs typeface="Verdana" panose="020B0604030504040204" pitchFamily="34" charset="0"/>
              </a:rPr>
              <a:t>The Executive Secretariat nominates the PM among the available ones or a new one</a:t>
            </a:r>
          </a:p>
          <a:p>
            <a:pPr marL="457200" indent="-457200">
              <a:spcAft>
                <a:spcPts val="600"/>
              </a:spcAft>
            </a:pPr>
            <a:r>
              <a:rPr lang="en-US" sz="2400" dirty="0" smtClean="0">
                <a:ea typeface="Verdana" panose="020B0604030504040204" pitchFamily="34" charset="0"/>
                <a:cs typeface="Verdana" panose="020B0604030504040204" pitchFamily="34" charset="0"/>
              </a:rPr>
              <a:t>In the nomination email the PM will find the PM Welcome Document, providing the basic information and contacts to perform his job.</a:t>
            </a:r>
          </a:p>
          <a:p>
            <a:pPr marL="457200" indent="-457200">
              <a:spcAft>
                <a:spcPts val="600"/>
              </a:spcAft>
            </a:pPr>
            <a:r>
              <a:rPr lang="en-US" sz="2400" dirty="0" smtClean="0">
                <a:ea typeface="Verdana" panose="020B0604030504040204" pitchFamily="34" charset="0"/>
                <a:cs typeface="Verdana" panose="020B0604030504040204" pitchFamily="34" charset="0"/>
              </a:rPr>
              <a:t>In case of a new PM, the ES will provide also the needed information to access the Charter Operational system (COS-2)</a:t>
            </a:r>
          </a:p>
          <a:p>
            <a:pPr marL="457200" indent="-457200">
              <a:spcAft>
                <a:spcPts val="600"/>
              </a:spcAft>
            </a:pPr>
            <a:r>
              <a:rPr lang="en-GB" sz="2400" dirty="0">
                <a:ea typeface="Verdana" panose="020B0604030504040204" pitchFamily="34" charset="0"/>
                <a:cs typeface="Verdana" panose="020B0604030504040204" pitchFamily="34" charset="0"/>
              </a:rPr>
              <a:t>The PM, at the end of the activation, will provide the ES with a report on the activities performed, for the ES approval</a:t>
            </a:r>
          </a:p>
          <a:p>
            <a:pPr marL="457200" indent="-457200">
              <a:spcAft>
                <a:spcPts val="600"/>
              </a:spcAft>
            </a:pPr>
            <a:endParaRPr lang="en-US" sz="2400" dirty="0" smtClean="0">
              <a:ea typeface="Verdana" panose="020B0604030504040204" pitchFamily="34" charset="0"/>
              <a:cs typeface="Verdana" panose="020B0604030504040204" pitchFamily="34" charset="0"/>
            </a:endParaRPr>
          </a:p>
          <a:p>
            <a:pPr marL="457200" indent="-457200">
              <a:spcAft>
                <a:spcPts val="600"/>
              </a:spcAft>
            </a:pPr>
            <a:endParaRPr lang="en-US" sz="2400" dirty="0">
              <a:ea typeface="Verdana" panose="020B0604030504040204" pitchFamily="34" charset="0"/>
              <a:cs typeface="Verdana" panose="020B0604030504040204" pitchFamily="34" charset="0"/>
            </a:endParaRPr>
          </a:p>
          <a:p>
            <a:pPr marL="457200" indent="-457200">
              <a:spcAft>
                <a:spcPts val="600"/>
              </a:spcAft>
            </a:pPr>
            <a:endParaRPr lang="en-GB" sz="2400" dirty="0" smtClean="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285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a:xfrm>
            <a:off x="1510930" y="424332"/>
            <a:ext cx="7543800" cy="914400"/>
          </a:xfrm>
        </p:spPr>
        <p:txBody>
          <a:bodyPr/>
          <a:lstStyle/>
          <a:p>
            <a:pPr>
              <a:defRPr/>
            </a:pPr>
            <a:r>
              <a:rPr lang="en-GB" sz="3600" dirty="0" smtClean="0">
                <a:effectLst/>
              </a:rPr>
              <a:t>Project Manager (PM)</a:t>
            </a:r>
          </a:p>
        </p:txBody>
      </p:sp>
      <p:sp>
        <p:nvSpPr>
          <p:cNvPr id="167938" name="Rectangle 3"/>
          <p:cNvSpPr>
            <a:spLocks noGrp="1"/>
          </p:cNvSpPr>
          <p:nvPr>
            <p:ph type="body" idx="1"/>
          </p:nvPr>
        </p:nvSpPr>
        <p:spPr>
          <a:xfrm>
            <a:off x="67235" y="1719855"/>
            <a:ext cx="8623473" cy="4899776"/>
          </a:xfrm>
        </p:spPr>
        <p:txBody>
          <a:bodyPr/>
          <a:lstStyle/>
          <a:p>
            <a:pPr marL="0" indent="0">
              <a:buNone/>
            </a:pPr>
            <a:r>
              <a:rPr lang="en-US" sz="2400" b="1" dirty="0" smtClean="0">
                <a:latin typeface="Verdana" panose="020B0604030504040204" pitchFamily="34" charset="0"/>
                <a:ea typeface="Verdana" panose="020B0604030504040204" pitchFamily="34" charset="0"/>
              </a:rPr>
              <a:t>PM role requirements:</a:t>
            </a:r>
            <a:endParaRPr lang="en-US" sz="2400" b="1" dirty="0" smtClean="0">
              <a:latin typeface="Verdana" panose="020B0604030504040204" pitchFamily="34" charset="0"/>
              <a:ea typeface="Verdana" panose="020B0604030504040204" pitchFamily="34" charset="0"/>
            </a:endParaRPr>
          </a:p>
          <a:p>
            <a:pPr marL="538163" lvl="1" indent="-368300"/>
            <a:r>
              <a:rPr lang="en-US" sz="2400" dirty="0" smtClean="0"/>
              <a:t>Availability during </a:t>
            </a:r>
            <a:r>
              <a:rPr lang="en-US" sz="2400" dirty="0" smtClean="0"/>
              <a:t>normal </a:t>
            </a:r>
            <a:r>
              <a:rPr lang="en-US" sz="2400" dirty="0" smtClean="0"/>
              <a:t>working hours</a:t>
            </a:r>
          </a:p>
          <a:p>
            <a:pPr marL="538163" lvl="1" indent="-368300"/>
            <a:r>
              <a:rPr lang="en-GB" sz="2400" dirty="0" smtClean="0">
                <a:ea typeface="Verdana" panose="020B0604030504040204" pitchFamily="34" charset="0"/>
                <a:cs typeface="Verdana" panose="020B0604030504040204" pitchFamily="34" charset="0"/>
              </a:rPr>
              <a:t>PM </a:t>
            </a:r>
            <a:r>
              <a:rPr lang="en-GB" sz="2400" dirty="0">
                <a:ea typeface="Verdana" panose="020B0604030504040204" pitchFamily="34" charset="0"/>
                <a:cs typeface="Verdana" panose="020B0604030504040204" pitchFamily="34" charset="0"/>
              </a:rPr>
              <a:t>shall have experience </a:t>
            </a:r>
            <a:r>
              <a:rPr lang="en-GB" sz="2400" dirty="0" smtClean="0">
                <a:ea typeface="Verdana" panose="020B0604030504040204" pitchFamily="34" charset="0"/>
                <a:cs typeface="Verdana" panose="020B0604030504040204" pitchFamily="34" charset="0"/>
              </a:rPr>
              <a:t>in: </a:t>
            </a:r>
            <a:endParaRPr lang="en-GB" sz="2400" dirty="0">
              <a:ea typeface="Verdana" panose="020B0604030504040204" pitchFamily="34" charset="0"/>
              <a:cs typeface="Verdana" panose="020B0604030504040204" pitchFamily="34" charset="0"/>
            </a:endParaRP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Remote sensing satellites, their supporting </a:t>
            </a:r>
            <a:r>
              <a:rPr lang="en-GB" sz="2000" dirty="0" smtClean="0">
                <a:latin typeface="Verdana" panose="020B0604030504040204" pitchFamily="34" charset="0"/>
                <a:ea typeface="Verdana" panose="020B0604030504040204" pitchFamily="34" charset="0"/>
                <a:cs typeface="Verdana" panose="020B0604030504040204" pitchFamily="34" charset="0"/>
              </a:rPr>
              <a:t/>
            </a:r>
            <a:br>
              <a:rPr lang="en-GB" sz="2000" dirty="0" smtClean="0">
                <a:latin typeface="Verdana" panose="020B0604030504040204" pitchFamily="34" charset="0"/>
                <a:ea typeface="Verdana" panose="020B0604030504040204" pitchFamily="34" charset="0"/>
                <a:cs typeface="Verdana" panose="020B0604030504040204" pitchFamily="34" charset="0"/>
              </a:rPr>
            </a:br>
            <a:r>
              <a:rPr lang="en-GB" sz="2000" dirty="0" smtClean="0">
                <a:latin typeface="Verdana" panose="020B0604030504040204" pitchFamily="34" charset="0"/>
                <a:ea typeface="Verdana" panose="020B0604030504040204" pitchFamily="34" charset="0"/>
                <a:cs typeface="Verdana" panose="020B0604030504040204" pitchFamily="34" charset="0"/>
              </a:rPr>
              <a:t>ground </a:t>
            </a:r>
            <a:r>
              <a:rPr lang="en-GB" sz="2000" dirty="0">
                <a:latin typeface="Verdana" panose="020B0604030504040204" pitchFamily="34" charset="0"/>
                <a:ea typeface="Verdana" panose="020B0604030504040204" pitchFamily="34" charset="0"/>
                <a:cs typeface="Verdana" panose="020B0604030504040204" pitchFamily="34" charset="0"/>
              </a:rPr>
              <a:t>systems</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Data delivery networks</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Remote sensing data application, particularly in disaster management </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Civil Protection Agencies and their mandates;</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Remote sensing data value adding </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Project </a:t>
            </a:r>
            <a:r>
              <a:rPr lang="en-GB" sz="2000" dirty="0" smtClean="0">
                <a:latin typeface="Verdana" panose="020B0604030504040204" pitchFamily="34" charset="0"/>
                <a:ea typeface="Verdana" panose="020B0604030504040204" pitchFamily="34" charset="0"/>
                <a:cs typeface="Verdana" panose="020B0604030504040204" pitchFamily="34" charset="0"/>
              </a:rPr>
              <a:t>management</a:t>
            </a:r>
          </a:p>
          <a:p>
            <a:pPr marL="806450" lvl="2">
              <a:buClr>
                <a:srgbClr val="1D365E"/>
              </a:buClr>
            </a:pPr>
            <a:r>
              <a:rPr lang="en-GB" sz="2000" dirty="0" smtClean="0">
                <a:latin typeface="Verdana" panose="020B0604030504040204" pitchFamily="34" charset="0"/>
                <a:ea typeface="Verdana" panose="020B0604030504040204" pitchFamily="34" charset="0"/>
                <a:cs typeface="Verdana" panose="020B0604030504040204" pitchFamily="34" charset="0"/>
              </a:rPr>
              <a:t>Possibly knowledge about the disaster area</a:t>
            </a:r>
            <a:endParaRPr lang="en-GB" sz="2000" dirty="0">
              <a:latin typeface="Verdana" panose="020B0604030504040204" pitchFamily="34" charset="0"/>
              <a:ea typeface="Verdana" panose="020B0604030504040204" pitchFamily="34" charset="0"/>
              <a:cs typeface="Verdana" panose="020B0604030504040204" pitchFamily="34" charset="0"/>
            </a:endParaRPr>
          </a:p>
          <a:p>
            <a:pPr marL="858838" lvl="1" indent="-508000"/>
            <a:endParaRPr lang="en-US" sz="2800" dirty="0" smtClean="0"/>
          </a:p>
        </p:txBody>
      </p:sp>
      <p:grpSp>
        <p:nvGrpSpPr>
          <p:cNvPr id="4" name="Group 3"/>
          <p:cNvGrpSpPr/>
          <p:nvPr/>
        </p:nvGrpSpPr>
        <p:grpSpPr>
          <a:xfrm>
            <a:off x="6543151" y="887421"/>
            <a:ext cx="2511579" cy="2518243"/>
            <a:chOff x="5618541" y="1534106"/>
            <a:chExt cx="2511579" cy="2518243"/>
          </a:xfrm>
        </p:grpSpPr>
        <p:grpSp>
          <p:nvGrpSpPr>
            <p:cNvPr id="5" name="Group 4"/>
            <p:cNvGrpSpPr/>
            <p:nvPr/>
          </p:nvGrpSpPr>
          <p:grpSpPr>
            <a:xfrm>
              <a:off x="5730241" y="1534106"/>
              <a:ext cx="2399879" cy="2518243"/>
              <a:chOff x="1653959" y="1849121"/>
              <a:chExt cx="4308694" cy="4521202"/>
            </a:xfrm>
          </p:grpSpPr>
          <p:sp>
            <p:nvSpPr>
              <p:cNvPr id="7" name="Donut 6"/>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8" name="Oval 7"/>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9" name="Oval 8"/>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0" name="Oval 9"/>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1" name="Oval 10"/>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2" name="Oval 11"/>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3" name="Oval 12"/>
              <p:cNvSpPr/>
              <p:nvPr/>
            </p:nvSpPr>
            <p:spPr>
              <a:xfrm>
                <a:off x="3217341" y="3527214"/>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4" name="Oval 13"/>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6" name="Rounded Rectangle 5"/>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54821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397" y="1835891"/>
            <a:ext cx="5782574" cy="4964794"/>
          </a:xfrm>
          <a:prstGeom prst="rect">
            <a:avLst/>
          </a:prstGeom>
          <a:ln>
            <a:solidFill>
              <a:srgbClr val="0070C0"/>
            </a:solidFill>
          </a:ln>
          <a:effectLst>
            <a:outerShdw blurRad="50800" dist="38100" dir="2700000" algn="tl" rotWithShape="0">
              <a:prstClr val="black">
                <a:alpha val="40000"/>
              </a:prstClr>
            </a:outerShdw>
          </a:effectLst>
        </p:spPr>
      </p:pic>
      <p:sp>
        <p:nvSpPr>
          <p:cNvPr id="2" name="Rectangle 1"/>
          <p:cNvSpPr/>
          <p:nvPr/>
        </p:nvSpPr>
        <p:spPr>
          <a:xfrm>
            <a:off x="1494056" y="365013"/>
            <a:ext cx="6978575" cy="646331"/>
          </a:xfrm>
          <a:prstGeom prst="rect">
            <a:avLst/>
          </a:prstGeom>
        </p:spPr>
        <p:txBody>
          <a:bodyPr wrap="square">
            <a:spAutoFit/>
          </a:bodyPr>
          <a:lstStyle/>
          <a:p>
            <a:r>
              <a:rPr lang="en-GB" sz="3600" dirty="0" smtClean="0">
                <a:solidFill>
                  <a:schemeClr val="bg1"/>
                </a:solidFill>
                <a:latin typeface="Calibri (Intestazioni)"/>
                <a:cs typeface="Calibri (Intestazioni)"/>
              </a:rPr>
              <a:t>PM </a:t>
            </a:r>
            <a:r>
              <a:rPr lang="en-GB" sz="3600" dirty="0" smtClean="0">
                <a:solidFill>
                  <a:schemeClr val="bg1"/>
                </a:solidFill>
                <a:latin typeface="Calibri (Intestazioni)"/>
                <a:cs typeface="Calibri (Intestazioni)"/>
              </a:rPr>
              <a:t>Tasks: information check</a:t>
            </a:r>
            <a:endParaRPr lang="en-GB" sz="3600" dirty="0"/>
          </a:p>
        </p:txBody>
      </p:sp>
      <p:sp>
        <p:nvSpPr>
          <p:cNvPr id="5" name="TextBox 4"/>
          <p:cNvSpPr txBox="1"/>
          <p:nvPr/>
        </p:nvSpPr>
        <p:spPr>
          <a:xfrm>
            <a:off x="8070190" y="2373934"/>
            <a:ext cx="1096063" cy="461665"/>
          </a:xfrm>
          <a:prstGeom prst="rect">
            <a:avLst/>
          </a:prstGeom>
          <a:noFill/>
        </p:spPr>
        <p:txBody>
          <a:bodyPr wrap="square" rtlCol="0">
            <a:spAutoFit/>
          </a:bodyPr>
          <a:lstStyle/>
          <a:p>
            <a:pPr algn="r"/>
            <a:r>
              <a:rPr lang="en-GB" sz="1200" dirty="0" smtClean="0">
                <a:solidFill>
                  <a:srgbClr val="005172"/>
                </a:solidFill>
              </a:rPr>
              <a:t>Local time at AU location</a:t>
            </a:r>
            <a:endParaRPr lang="en-GB" sz="1200" dirty="0">
              <a:solidFill>
                <a:srgbClr val="005172"/>
              </a:solidFill>
            </a:endParaRPr>
          </a:p>
        </p:txBody>
      </p:sp>
      <p:sp>
        <p:nvSpPr>
          <p:cNvPr id="6" name="Right Arrow 5"/>
          <p:cNvSpPr/>
          <p:nvPr/>
        </p:nvSpPr>
        <p:spPr>
          <a:xfrm flipH="1">
            <a:off x="7476306" y="2468811"/>
            <a:ext cx="403860"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0884" y="1963667"/>
            <a:ext cx="1385621" cy="646331"/>
          </a:xfrm>
          <a:prstGeom prst="rect">
            <a:avLst/>
          </a:prstGeom>
          <a:noFill/>
        </p:spPr>
        <p:txBody>
          <a:bodyPr wrap="square" rtlCol="0">
            <a:spAutoFit/>
          </a:bodyPr>
          <a:lstStyle/>
          <a:p>
            <a:r>
              <a:rPr lang="en-GB" sz="1200" dirty="0" smtClean="0">
                <a:solidFill>
                  <a:srgbClr val="005172"/>
                </a:solidFill>
              </a:rPr>
              <a:t>Current call status and the next expected action</a:t>
            </a:r>
            <a:endParaRPr lang="en-GB" sz="1200" dirty="0">
              <a:solidFill>
                <a:srgbClr val="005172"/>
              </a:solidFill>
            </a:endParaRPr>
          </a:p>
        </p:txBody>
      </p:sp>
      <p:sp>
        <p:nvSpPr>
          <p:cNvPr id="8" name="TextBox 7"/>
          <p:cNvSpPr txBox="1"/>
          <p:nvPr/>
        </p:nvSpPr>
        <p:spPr>
          <a:xfrm>
            <a:off x="30884" y="3502692"/>
            <a:ext cx="1468542" cy="461665"/>
          </a:xfrm>
          <a:prstGeom prst="rect">
            <a:avLst/>
          </a:prstGeom>
          <a:noFill/>
        </p:spPr>
        <p:txBody>
          <a:bodyPr wrap="square" rtlCol="0">
            <a:spAutoFit/>
          </a:bodyPr>
          <a:lstStyle/>
          <a:p>
            <a:r>
              <a:rPr lang="en-GB" sz="1200" dirty="0" smtClean="0">
                <a:solidFill>
                  <a:srgbClr val="005172"/>
                </a:solidFill>
              </a:rPr>
              <a:t>Possible Actions </a:t>
            </a:r>
            <a:br>
              <a:rPr lang="en-GB" sz="1200" dirty="0" smtClean="0">
                <a:solidFill>
                  <a:srgbClr val="005172"/>
                </a:solidFill>
              </a:rPr>
            </a:br>
            <a:r>
              <a:rPr lang="en-GB" sz="1200" dirty="0" smtClean="0">
                <a:solidFill>
                  <a:srgbClr val="005172"/>
                </a:solidFill>
              </a:rPr>
              <a:t>as PM</a:t>
            </a:r>
            <a:endParaRPr lang="en-GB" sz="1200" dirty="0">
              <a:solidFill>
                <a:srgbClr val="005172"/>
              </a:solidFill>
            </a:endParaRPr>
          </a:p>
        </p:txBody>
      </p:sp>
      <p:sp>
        <p:nvSpPr>
          <p:cNvPr id="9" name="Right Arrow 8"/>
          <p:cNvSpPr/>
          <p:nvPr/>
        </p:nvSpPr>
        <p:spPr>
          <a:xfrm>
            <a:off x="1402885" y="3599664"/>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ight Arrow 9"/>
          <p:cNvSpPr/>
          <p:nvPr/>
        </p:nvSpPr>
        <p:spPr>
          <a:xfrm>
            <a:off x="1402885" y="2360127"/>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30884" y="2635786"/>
            <a:ext cx="1468542" cy="461665"/>
          </a:xfrm>
          <a:prstGeom prst="rect">
            <a:avLst/>
          </a:prstGeom>
          <a:noFill/>
        </p:spPr>
        <p:txBody>
          <a:bodyPr wrap="square" rtlCol="0">
            <a:spAutoFit/>
          </a:bodyPr>
          <a:lstStyle/>
          <a:p>
            <a:r>
              <a:rPr lang="en-GB" sz="1200" dirty="0" smtClean="0">
                <a:solidFill>
                  <a:srgbClr val="005172"/>
                </a:solidFill>
              </a:rPr>
              <a:t>ECO Dossier</a:t>
            </a:r>
            <a:br>
              <a:rPr lang="en-GB" sz="1200" dirty="0" smtClean="0">
                <a:solidFill>
                  <a:srgbClr val="005172"/>
                </a:solidFill>
              </a:rPr>
            </a:br>
            <a:r>
              <a:rPr lang="en-GB" sz="1200" dirty="0" smtClean="0">
                <a:solidFill>
                  <a:srgbClr val="005172"/>
                </a:solidFill>
              </a:rPr>
              <a:t>general ERF, URF</a:t>
            </a:r>
            <a:endParaRPr lang="en-GB" sz="1200" dirty="0">
              <a:solidFill>
                <a:srgbClr val="005172"/>
              </a:solidFill>
            </a:endParaRPr>
          </a:p>
        </p:txBody>
      </p:sp>
      <p:sp>
        <p:nvSpPr>
          <p:cNvPr id="12" name="Right Arrow 11"/>
          <p:cNvSpPr/>
          <p:nvPr/>
        </p:nvSpPr>
        <p:spPr>
          <a:xfrm>
            <a:off x="1402885" y="2676138"/>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30884" y="4676083"/>
            <a:ext cx="1468542" cy="276999"/>
          </a:xfrm>
          <a:prstGeom prst="rect">
            <a:avLst/>
          </a:prstGeom>
          <a:noFill/>
        </p:spPr>
        <p:txBody>
          <a:bodyPr wrap="square" rtlCol="0">
            <a:spAutoFit/>
          </a:bodyPr>
          <a:lstStyle/>
          <a:p>
            <a:r>
              <a:rPr lang="en-GB" sz="1200" dirty="0" smtClean="0">
                <a:solidFill>
                  <a:srgbClr val="005172"/>
                </a:solidFill>
              </a:rPr>
              <a:t>Area Extension</a:t>
            </a:r>
            <a:endParaRPr lang="en-GB" sz="1200" dirty="0">
              <a:solidFill>
                <a:srgbClr val="005172"/>
              </a:solidFill>
            </a:endParaRPr>
          </a:p>
        </p:txBody>
      </p:sp>
      <p:sp>
        <p:nvSpPr>
          <p:cNvPr id="14" name="Right Arrow 13"/>
          <p:cNvSpPr/>
          <p:nvPr/>
        </p:nvSpPr>
        <p:spPr>
          <a:xfrm>
            <a:off x="1402885" y="4682986"/>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30884" y="5146743"/>
            <a:ext cx="1602046" cy="461665"/>
          </a:xfrm>
          <a:prstGeom prst="rect">
            <a:avLst/>
          </a:prstGeom>
          <a:noFill/>
        </p:spPr>
        <p:txBody>
          <a:bodyPr wrap="square" rtlCol="0">
            <a:spAutoFit/>
          </a:bodyPr>
          <a:lstStyle/>
          <a:p>
            <a:r>
              <a:rPr lang="en-GB" sz="1200" dirty="0" smtClean="0">
                <a:solidFill>
                  <a:srgbClr val="005172"/>
                </a:solidFill>
              </a:rPr>
              <a:t>Emergency Request Forms sent </a:t>
            </a:r>
            <a:r>
              <a:rPr lang="en-GB" sz="1200" dirty="0" smtClean="0">
                <a:solidFill>
                  <a:srgbClr val="005172"/>
                </a:solidFill>
              </a:rPr>
              <a:t>by ECO</a:t>
            </a:r>
            <a:endParaRPr lang="en-GB" sz="1200" dirty="0">
              <a:solidFill>
                <a:srgbClr val="005172"/>
              </a:solidFill>
            </a:endParaRPr>
          </a:p>
        </p:txBody>
      </p:sp>
      <p:sp>
        <p:nvSpPr>
          <p:cNvPr id="16" name="Right Arrow 15"/>
          <p:cNvSpPr/>
          <p:nvPr/>
        </p:nvSpPr>
        <p:spPr>
          <a:xfrm>
            <a:off x="1402885" y="5243847"/>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25514" y="6370193"/>
            <a:ext cx="1468542" cy="461665"/>
          </a:xfrm>
          <a:prstGeom prst="rect">
            <a:avLst/>
          </a:prstGeom>
          <a:noFill/>
        </p:spPr>
        <p:txBody>
          <a:bodyPr wrap="square" rtlCol="0">
            <a:spAutoFit/>
          </a:bodyPr>
          <a:lstStyle/>
          <a:p>
            <a:r>
              <a:rPr lang="en-GB" sz="1200" dirty="0" smtClean="0">
                <a:solidFill>
                  <a:srgbClr val="005172"/>
                </a:solidFill>
              </a:rPr>
              <a:t>Value Added</a:t>
            </a:r>
            <a:br>
              <a:rPr lang="en-GB" sz="1200" dirty="0" smtClean="0">
                <a:solidFill>
                  <a:srgbClr val="005172"/>
                </a:solidFill>
              </a:rPr>
            </a:br>
            <a:r>
              <a:rPr lang="en-GB" sz="1200" dirty="0" smtClean="0">
                <a:solidFill>
                  <a:srgbClr val="005172"/>
                </a:solidFill>
              </a:rPr>
              <a:t>Products uploaded</a:t>
            </a:r>
            <a:endParaRPr lang="en-GB" sz="1200" dirty="0">
              <a:solidFill>
                <a:srgbClr val="005172"/>
              </a:solidFill>
            </a:endParaRPr>
          </a:p>
        </p:txBody>
      </p:sp>
      <p:sp>
        <p:nvSpPr>
          <p:cNvPr id="18" name="Right Arrow 17"/>
          <p:cNvSpPr/>
          <p:nvPr/>
        </p:nvSpPr>
        <p:spPr>
          <a:xfrm>
            <a:off x="1397515" y="6527831"/>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7871243" y="3153309"/>
            <a:ext cx="1295010" cy="830997"/>
          </a:xfrm>
          <a:prstGeom prst="rect">
            <a:avLst/>
          </a:prstGeom>
          <a:noFill/>
        </p:spPr>
        <p:txBody>
          <a:bodyPr wrap="square" rtlCol="0">
            <a:spAutoFit/>
          </a:bodyPr>
          <a:lstStyle/>
          <a:p>
            <a:pPr algn="r"/>
            <a:r>
              <a:rPr lang="en-GB" sz="1200" dirty="0" smtClean="0">
                <a:solidFill>
                  <a:srgbClr val="005172"/>
                </a:solidFill>
              </a:rPr>
              <a:t>Contact details of the </a:t>
            </a:r>
            <a:r>
              <a:rPr lang="en-GB" sz="1200" dirty="0">
                <a:solidFill>
                  <a:srgbClr val="005172"/>
                </a:solidFill>
              </a:rPr>
              <a:t>people </a:t>
            </a:r>
            <a:r>
              <a:rPr lang="en-GB" sz="1200" dirty="0" smtClean="0">
                <a:solidFill>
                  <a:srgbClr val="005172"/>
                </a:solidFill>
              </a:rPr>
              <a:t>involved in the call</a:t>
            </a:r>
            <a:endParaRPr lang="en-GB" sz="1200" dirty="0">
              <a:solidFill>
                <a:srgbClr val="005172"/>
              </a:solidFill>
            </a:endParaRPr>
          </a:p>
        </p:txBody>
      </p:sp>
      <p:sp>
        <p:nvSpPr>
          <p:cNvPr id="20" name="Right Arrow 19"/>
          <p:cNvSpPr/>
          <p:nvPr/>
        </p:nvSpPr>
        <p:spPr>
          <a:xfrm flipH="1">
            <a:off x="7476306" y="3373153"/>
            <a:ext cx="403860"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8077810" y="3900527"/>
            <a:ext cx="1096063" cy="830997"/>
          </a:xfrm>
          <a:prstGeom prst="rect">
            <a:avLst/>
          </a:prstGeom>
          <a:noFill/>
        </p:spPr>
        <p:txBody>
          <a:bodyPr wrap="square" rtlCol="0">
            <a:spAutoFit/>
          </a:bodyPr>
          <a:lstStyle/>
          <a:p>
            <a:pPr algn="r"/>
            <a:r>
              <a:rPr lang="en-GB" sz="1200" dirty="0" smtClean="0">
                <a:solidFill>
                  <a:srgbClr val="005172"/>
                </a:solidFill>
              </a:rPr>
              <a:t>Metadata,</a:t>
            </a:r>
            <a:br>
              <a:rPr lang="en-GB" sz="1200" dirty="0" smtClean="0">
                <a:solidFill>
                  <a:srgbClr val="005172"/>
                </a:solidFill>
              </a:rPr>
            </a:br>
            <a:r>
              <a:rPr lang="en-GB" sz="1200" dirty="0" smtClean="0">
                <a:solidFill>
                  <a:srgbClr val="005172"/>
                </a:solidFill>
              </a:rPr>
              <a:t>quicklooks</a:t>
            </a:r>
            <a:br>
              <a:rPr lang="en-GB" sz="1200" dirty="0" smtClean="0">
                <a:solidFill>
                  <a:srgbClr val="005172"/>
                </a:solidFill>
              </a:rPr>
            </a:br>
            <a:r>
              <a:rPr lang="en-GB" sz="1200" dirty="0" smtClean="0">
                <a:solidFill>
                  <a:srgbClr val="005172"/>
                </a:solidFill>
              </a:rPr>
              <a:t>&amp; products</a:t>
            </a:r>
            <a:br>
              <a:rPr lang="en-GB" sz="1200" dirty="0" smtClean="0">
                <a:solidFill>
                  <a:srgbClr val="005172"/>
                </a:solidFill>
              </a:rPr>
            </a:br>
            <a:r>
              <a:rPr lang="en-GB" sz="1200" dirty="0" smtClean="0">
                <a:solidFill>
                  <a:srgbClr val="005172"/>
                </a:solidFill>
              </a:rPr>
              <a:t>received</a:t>
            </a:r>
            <a:endParaRPr lang="en-GB" sz="1200" dirty="0">
              <a:solidFill>
                <a:srgbClr val="005172"/>
              </a:solidFill>
            </a:endParaRPr>
          </a:p>
        </p:txBody>
      </p:sp>
      <p:sp>
        <p:nvSpPr>
          <p:cNvPr id="22" name="Right Arrow 21"/>
          <p:cNvSpPr/>
          <p:nvPr/>
        </p:nvSpPr>
        <p:spPr>
          <a:xfrm flipH="1">
            <a:off x="7476306" y="4106325"/>
            <a:ext cx="403860"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7795942" y="5148422"/>
            <a:ext cx="1377931" cy="461665"/>
          </a:xfrm>
          <a:prstGeom prst="rect">
            <a:avLst/>
          </a:prstGeom>
          <a:noFill/>
        </p:spPr>
        <p:txBody>
          <a:bodyPr wrap="square" rtlCol="0">
            <a:spAutoFit/>
          </a:bodyPr>
          <a:lstStyle/>
          <a:p>
            <a:pPr algn="r"/>
            <a:r>
              <a:rPr lang="en-GB" sz="1200" dirty="0" smtClean="0">
                <a:solidFill>
                  <a:srgbClr val="005172"/>
                </a:solidFill>
              </a:rPr>
              <a:t>Display of </a:t>
            </a:r>
            <a:r>
              <a:rPr lang="en-GB" sz="1200" dirty="0" smtClean="0">
                <a:solidFill>
                  <a:srgbClr val="005172"/>
                </a:solidFill>
              </a:rPr>
              <a:t>affected</a:t>
            </a:r>
            <a:br>
              <a:rPr lang="en-GB" sz="1200" dirty="0" smtClean="0">
                <a:solidFill>
                  <a:srgbClr val="005172"/>
                </a:solidFill>
              </a:rPr>
            </a:br>
            <a:r>
              <a:rPr lang="en-GB" sz="1200" dirty="0" smtClean="0">
                <a:solidFill>
                  <a:srgbClr val="005172"/>
                </a:solidFill>
              </a:rPr>
              <a:t> areas</a:t>
            </a:r>
            <a:endParaRPr lang="en-GB" sz="1200" dirty="0">
              <a:solidFill>
                <a:srgbClr val="005172"/>
              </a:solidFill>
            </a:endParaRPr>
          </a:p>
        </p:txBody>
      </p:sp>
      <p:sp>
        <p:nvSpPr>
          <p:cNvPr id="24" name="Right Arrow 23"/>
          <p:cNvSpPr/>
          <p:nvPr/>
        </p:nvSpPr>
        <p:spPr>
          <a:xfrm flipH="1">
            <a:off x="7032458" y="5230423"/>
            <a:ext cx="847708"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Box 29"/>
          <p:cNvSpPr txBox="1"/>
          <p:nvPr/>
        </p:nvSpPr>
        <p:spPr>
          <a:xfrm>
            <a:off x="25514" y="5719342"/>
            <a:ext cx="1602046" cy="646331"/>
          </a:xfrm>
          <a:prstGeom prst="rect">
            <a:avLst/>
          </a:prstGeom>
          <a:noFill/>
        </p:spPr>
        <p:txBody>
          <a:bodyPr wrap="square" rtlCol="0">
            <a:spAutoFit/>
          </a:bodyPr>
          <a:lstStyle/>
          <a:p>
            <a:r>
              <a:rPr lang="en-GB" sz="1200" dirty="0" smtClean="0">
                <a:solidFill>
                  <a:srgbClr val="005172"/>
                </a:solidFill>
              </a:rPr>
              <a:t>Received</a:t>
            </a:r>
            <a:br>
              <a:rPr lang="en-GB" sz="1200" dirty="0" smtClean="0">
                <a:solidFill>
                  <a:srgbClr val="005172"/>
                </a:solidFill>
              </a:rPr>
            </a:br>
            <a:r>
              <a:rPr lang="en-GB" sz="1200" dirty="0" smtClean="0">
                <a:solidFill>
                  <a:srgbClr val="005172"/>
                </a:solidFill>
              </a:rPr>
              <a:t>Acquisition &amp;</a:t>
            </a:r>
            <a:br>
              <a:rPr lang="en-GB" sz="1200" dirty="0" smtClean="0">
                <a:solidFill>
                  <a:srgbClr val="005172"/>
                </a:solidFill>
              </a:rPr>
            </a:br>
            <a:r>
              <a:rPr lang="en-GB" sz="1200" dirty="0" smtClean="0">
                <a:solidFill>
                  <a:srgbClr val="005172"/>
                </a:solidFill>
              </a:rPr>
              <a:t>Archive Plans</a:t>
            </a:r>
            <a:endParaRPr lang="en-GB" sz="1200" dirty="0">
              <a:solidFill>
                <a:srgbClr val="005172"/>
              </a:solidFill>
            </a:endParaRPr>
          </a:p>
        </p:txBody>
      </p:sp>
      <p:sp>
        <p:nvSpPr>
          <p:cNvPr id="31" name="Right Arrow 30"/>
          <p:cNvSpPr/>
          <p:nvPr/>
        </p:nvSpPr>
        <p:spPr>
          <a:xfrm>
            <a:off x="1388582" y="5918212"/>
            <a:ext cx="409575" cy="259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2251075" y="2489667"/>
            <a:ext cx="1060450" cy="108684"/>
          </a:xfrm>
          <a:prstGeom prst="rect">
            <a:avLst/>
          </a:prstGeom>
          <a:solidFill>
            <a:srgbClr val="EAEAEA"/>
          </a:solidFill>
          <a:ln>
            <a:solidFill>
              <a:srgbClr val="EAEAE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p:nvPr/>
        </p:nvSpPr>
        <p:spPr>
          <a:xfrm>
            <a:off x="30884" y="1491124"/>
            <a:ext cx="9274270" cy="369332"/>
          </a:xfrm>
          <a:prstGeom prst="rect">
            <a:avLst/>
          </a:prstGeom>
          <a:noFill/>
        </p:spPr>
        <p:txBody>
          <a:bodyPr wrap="none" rtlCol="0">
            <a:spAutoFit/>
          </a:bodyPr>
          <a:lstStyle/>
          <a:p>
            <a:r>
              <a:rPr lang="en-GB" dirty="0" smtClean="0">
                <a:solidFill>
                  <a:srgbClr val="005172"/>
                </a:solidFill>
              </a:rPr>
              <a:t>The PM accesses to the Charter Operational System (COS-2) to retrieve the available information </a:t>
            </a:r>
            <a:endParaRPr lang="en-GB" dirty="0">
              <a:solidFill>
                <a:srgbClr val="005172"/>
              </a:solidFill>
            </a:endParaRPr>
          </a:p>
        </p:txBody>
      </p:sp>
    </p:spTree>
    <p:extLst>
      <p:ext uri="{BB962C8B-B14F-4D97-AF65-F5344CB8AC3E}">
        <p14:creationId xmlns:p14="http://schemas.microsoft.com/office/powerpoint/2010/main" val="37536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a:xfrm>
            <a:off x="1533698" y="466802"/>
            <a:ext cx="7543800" cy="914400"/>
          </a:xfrm>
        </p:spPr>
        <p:txBody>
          <a:bodyPr/>
          <a:lstStyle/>
          <a:p>
            <a:pPr>
              <a:defRPr/>
            </a:pPr>
            <a:r>
              <a:rPr lang="en-GB" sz="3600" dirty="0" smtClean="0">
                <a:effectLst/>
              </a:rPr>
              <a:t>PM</a:t>
            </a:r>
            <a:r>
              <a:rPr lang="en-GB" sz="3600" dirty="0"/>
              <a:t> </a:t>
            </a:r>
            <a:r>
              <a:rPr lang="en-GB" sz="3600" dirty="0" smtClean="0"/>
              <a:t>- tasks</a:t>
            </a:r>
            <a:endParaRPr lang="en-GB" sz="3600" dirty="0" smtClean="0">
              <a:effectLst/>
            </a:endParaRPr>
          </a:p>
        </p:txBody>
      </p:sp>
      <p:sp>
        <p:nvSpPr>
          <p:cNvPr id="165890" name="Rectangle 3"/>
          <p:cNvSpPr>
            <a:spLocks noGrp="1"/>
          </p:cNvSpPr>
          <p:nvPr>
            <p:ph type="body" idx="1"/>
          </p:nvPr>
        </p:nvSpPr>
        <p:spPr>
          <a:xfrm>
            <a:off x="82346" y="1680882"/>
            <a:ext cx="8995152" cy="4747556"/>
          </a:xfrm>
        </p:spPr>
        <p:txBody>
          <a:bodyPr/>
          <a:lstStyle/>
          <a:p>
            <a:pPr marL="458788" indent="-458788"/>
            <a:r>
              <a:rPr lang="en-GB" sz="2400" dirty="0"/>
              <a:t>The PM receives the Dossier on the disaster from the ECO (via mail and in COS-2). </a:t>
            </a:r>
            <a:r>
              <a:rPr lang="en-GB" sz="2400" dirty="0" smtClean="0"/>
              <a:t>Once </a:t>
            </a:r>
            <a:r>
              <a:rPr lang="en-GB" sz="2400" dirty="0"/>
              <a:t>checked, the PM shall validate </a:t>
            </a:r>
            <a:r>
              <a:rPr lang="en-GB" sz="2400" dirty="0" smtClean="0"/>
              <a:t>it in </a:t>
            </a:r>
            <a:r>
              <a:rPr lang="en-GB" sz="2400" dirty="0"/>
              <a:t>COS-2, taking the responsibility of the activation from the ECO</a:t>
            </a:r>
          </a:p>
          <a:p>
            <a:pPr marL="458788" indent="-458788"/>
            <a:r>
              <a:rPr lang="en-US" sz="2400" dirty="0" smtClean="0"/>
              <a:t>The </a:t>
            </a:r>
            <a:r>
              <a:rPr lang="en-US" sz="2400" dirty="0" smtClean="0"/>
              <a:t>PM may further require help from value-added retailers, data application potential, etc.</a:t>
            </a:r>
          </a:p>
          <a:p>
            <a:pPr marL="458788" indent="-458788"/>
            <a:r>
              <a:rPr lang="en-US" sz="2400" dirty="0" smtClean="0"/>
              <a:t>The PM may request tasking changes or additional data to the MPPs for maximum utilization of space facilities </a:t>
            </a:r>
          </a:p>
          <a:p>
            <a:pPr marL="458788" indent="-458788"/>
            <a:r>
              <a:rPr lang="en-US" sz="2400" dirty="0" smtClean="0"/>
              <a:t>The PM shall ensure fast data, information and services delivery directly to the requestor or through the Civil Protection Agency concerned, or through such channels as those allowing quick turnaround</a:t>
            </a:r>
            <a:r>
              <a:rPr lang="en-GB" sz="2400" dirty="0" smtClean="0"/>
              <a:t> </a:t>
            </a:r>
          </a:p>
        </p:txBody>
      </p:sp>
    </p:spTree>
    <p:extLst>
      <p:ext uri="{BB962C8B-B14F-4D97-AF65-F5344CB8AC3E}">
        <p14:creationId xmlns:p14="http://schemas.microsoft.com/office/powerpoint/2010/main" val="382832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651000" y="279400"/>
            <a:ext cx="7493000" cy="10541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it-IT" sz="3600" dirty="0" smtClean="0">
                <a:solidFill>
                  <a:schemeClr val="bg1"/>
                </a:solidFill>
                <a:latin typeface="Calibri (Intestazioni)"/>
                <a:cs typeface="Calibri (Intestazioni)"/>
              </a:rPr>
              <a:t>Charter Roles and External Entities</a:t>
            </a:r>
            <a:endParaRPr lang="it-IT" sz="3600" dirty="0">
              <a:solidFill>
                <a:schemeClr val="bg1"/>
              </a:solidFill>
              <a:latin typeface="Calibri (Intestazioni)"/>
              <a:cs typeface="Calibri (Intestazioni)"/>
            </a:endParaRPr>
          </a:p>
        </p:txBody>
      </p:sp>
      <p:sp>
        <p:nvSpPr>
          <p:cNvPr id="7" name="Segnaposto contenuto 2"/>
          <p:cNvSpPr txBox="1">
            <a:spLocks/>
          </p:cNvSpPr>
          <p:nvPr/>
        </p:nvSpPr>
        <p:spPr>
          <a:xfrm>
            <a:off x="457199" y="1600200"/>
            <a:ext cx="8603673" cy="5257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600"/>
              </a:spcAft>
              <a:buFont typeface="Arial" panose="020B0604020202020204" pitchFamily="34" charset="0"/>
              <a:buChar char="•"/>
            </a:pPr>
            <a:r>
              <a:rPr lang="en-US" altLang="en-US" sz="2000" b="1" dirty="0">
                <a:solidFill>
                  <a:srgbClr val="005172"/>
                </a:solidFill>
                <a:latin typeface="Verdana" panose="020B0604030504040204" pitchFamily="34" charset="0"/>
                <a:ea typeface="Verdana" panose="020B0604030504040204" pitchFamily="34" charset="0"/>
                <a:cs typeface="Verdana" panose="020B0604030504040204" pitchFamily="34" charset="0"/>
              </a:rPr>
              <a:t>Authorized User (AU)</a:t>
            </a:r>
          </a:p>
          <a:p>
            <a:pPr>
              <a:lnSpc>
                <a:spcPct val="120000"/>
              </a:lnSpc>
              <a:spcAft>
                <a:spcPts val="600"/>
              </a:spcAft>
              <a:buFont typeface="Arial" panose="020B0604020202020204" pitchFamily="34" charset="0"/>
              <a:buChar char="•"/>
            </a:pPr>
            <a:r>
              <a:rPr lang="en-US" altLang="en-US" sz="2000" b="1" dirty="0" smtClean="0">
                <a:solidFill>
                  <a:srgbClr val="005172"/>
                </a:solidFill>
                <a:latin typeface="Verdana" panose="020B0604030504040204" pitchFamily="34" charset="0"/>
                <a:ea typeface="Verdana" panose="020B0604030504040204" pitchFamily="34" charset="0"/>
                <a:cs typeface="Verdana" panose="020B0604030504040204" pitchFamily="34" charset="0"/>
              </a:rPr>
              <a:t>Cooperating Body (CB)</a:t>
            </a:r>
          </a:p>
          <a:p>
            <a:pPr>
              <a:lnSpc>
                <a:spcPct val="120000"/>
              </a:lnSpc>
              <a:spcAft>
                <a:spcPts val="600"/>
              </a:spcAft>
              <a:buFont typeface="Arial" panose="020B0604020202020204" pitchFamily="34" charset="0"/>
              <a:buChar char="•"/>
            </a:pPr>
            <a:r>
              <a:rPr lang="en-US" altLang="en-US" sz="2000" b="1" dirty="0" smtClean="0">
                <a:solidFill>
                  <a:srgbClr val="005172"/>
                </a:solidFill>
                <a:latin typeface="Verdana" panose="020B0604030504040204" pitchFamily="34" charset="0"/>
                <a:ea typeface="Verdana" panose="020B0604030504040204" pitchFamily="34" charset="0"/>
                <a:cs typeface="Verdana" panose="020B0604030504040204" pitchFamily="34" charset="0"/>
              </a:rPr>
              <a:t>End User (EU)</a:t>
            </a:r>
          </a:p>
          <a:p>
            <a:pPr>
              <a:lnSpc>
                <a:spcPct val="120000"/>
              </a:lnSpc>
              <a:spcAft>
                <a:spcPts val="600"/>
              </a:spcAft>
              <a:buFont typeface="Arial" panose="020B0604020202020204" pitchFamily="34" charset="0"/>
              <a:buChar char="•"/>
            </a:pPr>
            <a:r>
              <a:rPr lang="en-US" alt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On Duty Operator (ODO)</a:t>
            </a:r>
          </a:p>
          <a:p>
            <a:pPr>
              <a:lnSpc>
                <a:spcPct val="120000"/>
              </a:lnSpc>
              <a:spcAft>
                <a:spcPts val="600"/>
              </a:spcAft>
              <a:buFont typeface="Arial" panose="020B0604020202020204" pitchFamily="34" charset="0"/>
              <a:buChar char="•"/>
            </a:pPr>
            <a:r>
              <a:rPr lang="en-US" alt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Emergency on Call Officer (ECO)</a:t>
            </a:r>
          </a:p>
          <a:p>
            <a:pPr>
              <a:lnSpc>
                <a:spcPct val="120000"/>
              </a:lnSpc>
              <a:spcAft>
                <a:spcPts val="600"/>
              </a:spcAft>
              <a:buFont typeface="Arial" panose="020B0604020202020204" pitchFamily="34" charset="0"/>
              <a:buChar char="•"/>
            </a:pPr>
            <a:r>
              <a:rPr lang="en-US" alt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Order Desk / Mission &amp; Production Planner (MPP)</a:t>
            </a:r>
          </a:p>
          <a:p>
            <a:pPr>
              <a:lnSpc>
                <a:spcPct val="120000"/>
              </a:lnSpc>
              <a:spcAft>
                <a:spcPts val="600"/>
              </a:spcAft>
              <a:buFont typeface="Arial" panose="020B0604020202020204" pitchFamily="34" charset="0"/>
              <a:buChar char="•"/>
            </a:pPr>
            <a:r>
              <a:rPr lang="en-US" altLang="en-US" sz="2000" b="1" dirty="0">
                <a:solidFill>
                  <a:srgbClr val="005172"/>
                </a:solidFill>
                <a:latin typeface="Verdana" panose="020B0604030504040204" pitchFamily="34" charset="0"/>
                <a:ea typeface="Verdana" panose="020B0604030504040204" pitchFamily="34" charset="0"/>
                <a:cs typeface="Verdana" panose="020B0604030504040204" pitchFamily="34" charset="0"/>
              </a:rPr>
              <a:t>Project Manager (PM)</a:t>
            </a:r>
          </a:p>
          <a:p>
            <a:pPr>
              <a:lnSpc>
                <a:spcPct val="120000"/>
              </a:lnSpc>
              <a:spcAft>
                <a:spcPts val="600"/>
              </a:spcAft>
              <a:buFont typeface="Arial" panose="020B0604020202020204" pitchFamily="34" charset="0"/>
              <a:buChar char="•"/>
            </a:pPr>
            <a:r>
              <a:rPr lang="en-US" altLang="en-US" sz="2000" b="1" dirty="0" smtClean="0">
                <a:solidFill>
                  <a:srgbClr val="005172"/>
                </a:solidFill>
                <a:latin typeface="Verdana" panose="020B0604030504040204" pitchFamily="34" charset="0"/>
                <a:ea typeface="Verdana" panose="020B0604030504040204" pitchFamily="34" charset="0"/>
                <a:cs typeface="Verdana" panose="020B0604030504040204" pitchFamily="34" charset="0"/>
              </a:rPr>
              <a:t>Value Added Provider (VA)</a:t>
            </a:r>
          </a:p>
          <a:p>
            <a:pPr>
              <a:lnSpc>
                <a:spcPct val="120000"/>
              </a:lnSpc>
              <a:spcAft>
                <a:spcPts val="600"/>
              </a:spcAft>
              <a:buFont typeface="Arial" panose="020B0604020202020204" pitchFamily="34" charset="0"/>
              <a:buChar char="•"/>
            </a:pPr>
            <a:r>
              <a:rPr lang="en-US" alt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Executive Secretariat (ES)</a:t>
            </a:r>
          </a:p>
          <a:p>
            <a:pPr>
              <a:lnSpc>
                <a:spcPct val="120000"/>
              </a:lnSpc>
              <a:spcAft>
                <a:spcPts val="600"/>
              </a:spcAft>
              <a:buFont typeface="Arial" panose="020B0604020202020204" pitchFamily="34" charset="0"/>
              <a:buChar char="•"/>
            </a:pPr>
            <a:endParaRPr lang="en-US" altLang="en-US" sz="2000" b="1" dirty="0">
              <a:solidFill>
                <a:srgbClr val="00517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559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1522939" y="321241"/>
            <a:ext cx="7339007" cy="914400"/>
          </a:xfrm>
        </p:spPr>
        <p:txBody>
          <a:bodyPr>
            <a:normAutofit/>
          </a:bodyPr>
          <a:lstStyle/>
          <a:p>
            <a:pPr>
              <a:defRPr/>
            </a:pPr>
            <a:r>
              <a:rPr lang="en-US" sz="3600" dirty="0" smtClean="0">
                <a:solidFill>
                  <a:schemeClr val="bg1"/>
                </a:solidFill>
              </a:rPr>
              <a:t>PM </a:t>
            </a:r>
            <a:r>
              <a:rPr lang="en-US" sz="3600" dirty="0" smtClean="0">
                <a:solidFill>
                  <a:schemeClr val="bg1"/>
                </a:solidFill>
              </a:rPr>
              <a:t>Interfaces: </a:t>
            </a:r>
            <a:r>
              <a:rPr lang="en-US" sz="3600" dirty="0" smtClean="0">
                <a:solidFill>
                  <a:schemeClr val="bg1"/>
                </a:solidFill>
              </a:rPr>
              <a:t>AU/EU</a:t>
            </a:r>
            <a:endParaRPr lang="en-CA" sz="3600" dirty="0">
              <a:solidFill>
                <a:schemeClr val="bg1"/>
              </a:solidFill>
            </a:endParaRPr>
          </a:p>
        </p:txBody>
      </p:sp>
      <p:sp>
        <p:nvSpPr>
          <p:cNvPr id="40962" name="Text"/>
          <p:cNvSpPr>
            <a:spLocks noGrp="1"/>
          </p:cNvSpPr>
          <p:nvPr>
            <p:ph idx="1"/>
          </p:nvPr>
        </p:nvSpPr>
        <p:spPr>
          <a:xfrm>
            <a:off x="228600" y="1639614"/>
            <a:ext cx="8686800" cy="4597292"/>
          </a:xfrm>
        </p:spPr>
        <p:txBody>
          <a:bodyPr/>
          <a:lstStyle/>
          <a:p>
            <a:pPr marL="0" indent="0">
              <a:buNone/>
            </a:pPr>
            <a:r>
              <a:rPr lang="en-CA" sz="2400" b="1" dirty="0" smtClean="0">
                <a:latin typeface="Verdana" panose="020B0604030504040204" pitchFamily="34" charset="0"/>
                <a:ea typeface="Verdana" panose="020B0604030504040204" pitchFamily="34" charset="0"/>
                <a:cs typeface="Verdana" panose="020B0604030504040204" pitchFamily="34" charset="0"/>
              </a:rPr>
              <a:t>Project </a:t>
            </a:r>
            <a:r>
              <a:rPr lang="en-CA" sz="2400" b="1" dirty="0">
                <a:latin typeface="Verdana" panose="020B0604030504040204" pitchFamily="34" charset="0"/>
                <a:ea typeface="Verdana" panose="020B0604030504040204" pitchFamily="34" charset="0"/>
                <a:cs typeface="Verdana" panose="020B0604030504040204" pitchFamily="34" charset="0"/>
              </a:rPr>
              <a:t>Manager (PM</a:t>
            </a:r>
            <a:r>
              <a:rPr lang="en-CA" sz="2400" b="1" dirty="0" smtClean="0">
                <a:latin typeface="Verdana" panose="020B0604030504040204" pitchFamily="34" charset="0"/>
                <a:ea typeface="Verdana" panose="020B0604030504040204" pitchFamily="34" charset="0"/>
                <a:cs typeface="Verdana" panose="020B0604030504040204" pitchFamily="34" charset="0"/>
              </a:rPr>
              <a:t>) </a:t>
            </a:r>
            <a:r>
              <a:rPr lang="en-CA" sz="2400" b="1" dirty="0">
                <a:latin typeface="Verdana" panose="020B0604030504040204" pitchFamily="34" charset="0"/>
                <a:ea typeface="Verdana" panose="020B0604030504040204" pitchFamily="34" charset="0"/>
                <a:cs typeface="Verdana" panose="020B0604030504040204" pitchFamily="34" charset="0"/>
              </a:rPr>
              <a:t>- AU/EU</a:t>
            </a:r>
            <a:endParaRPr lang="en-CA" sz="24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sz="2200" dirty="0">
              <a:latin typeface="Verdana" panose="020B0604030504040204" pitchFamily="34" charset="0"/>
              <a:ea typeface="Verdana" panose="020B0604030504040204" pitchFamily="34" charset="0"/>
              <a:cs typeface="Verdana" panose="020B0604030504040204" pitchFamily="34" charset="0"/>
            </a:endParaRPr>
          </a:p>
          <a:p>
            <a:pPr lvl="1">
              <a:spcBef>
                <a:spcPts val="900"/>
              </a:spcBef>
            </a:pPr>
            <a:r>
              <a:rPr lang="en-CA" sz="2200" dirty="0">
                <a:latin typeface="Verdana" panose="020B0604030504040204" pitchFamily="34" charset="0"/>
                <a:ea typeface="Verdana" panose="020B0604030504040204" pitchFamily="34" charset="0"/>
                <a:cs typeface="Verdana" panose="020B0604030504040204" pitchFamily="34" charset="0"/>
              </a:rPr>
              <a:t>PM contacts directly the </a:t>
            </a:r>
            <a:r>
              <a:rPr lang="en-CA" sz="2200" dirty="0" smtClean="0">
                <a:latin typeface="Verdana" panose="020B0604030504040204" pitchFamily="34" charset="0"/>
                <a:ea typeface="Verdana" panose="020B0604030504040204" pitchFamily="34" charset="0"/>
                <a:cs typeface="Verdana" panose="020B0604030504040204" pitchFamily="34" charset="0"/>
              </a:rPr>
              <a:t>AU (and the</a:t>
            </a:r>
            <a:br>
              <a:rPr lang="en-CA" sz="2200" dirty="0" smtClean="0">
                <a:latin typeface="Verdana" panose="020B0604030504040204" pitchFamily="34" charset="0"/>
                <a:ea typeface="Verdana" panose="020B0604030504040204" pitchFamily="34" charset="0"/>
                <a:cs typeface="Verdana" panose="020B0604030504040204" pitchFamily="34" charset="0"/>
              </a:rPr>
            </a:br>
            <a:r>
              <a:rPr lang="en-CA" sz="2200" dirty="0" smtClean="0">
                <a:latin typeface="Verdana" panose="020B0604030504040204" pitchFamily="34" charset="0"/>
                <a:ea typeface="Verdana" panose="020B0604030504040204" pitchFamily="34" charset="0"/>
                <a:cs typeface="Verdana" panose="020B0604030504040204" pitchFamily="34" charset="0"/>
              </a:rPr>
              <a:t>EU, if exists) </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spcBef>
                <a:spcPts val="900"/>
              </a:spcBef>
            </a:pPr>
            <a:r>
              <a:rPr lang="en-CA" sz="2200" dirty="0">
                <a:latin typeface="Verdana" panose="020B0604030504040204" pitchFamily="34" charset="0"/>
                <a:ea typeface="Verdana" panose="020B0604030504040204" pitchFamily="34" charset="0"/>
                <a:cs typeface="Verdana" panose="020B0604030504040204" pitchFamily="34" charset="0"/>
              </a:rPr>
              <a:t>PM obtains further information on the </a:t>
            </a:r>
            <a:r>
              <a:rPr lang="en-CA" sz="2200" dirty="0" smtClean="0">
                <a:latin typeface="Verdana" panose="020B0604030504040204" pitchFamily="34" charset="0"/>
                <a:ea typeface="Verdana" panose="020B0604030504040204" pitchFamily="34" charset="0"/>
                <a:cs typeface="Verdana" panose="020B0604030504040204" pitchFamily="34" charset="0"/>
              </a:rPr>
              <a:t/>
            </a:r>
            <a:br>
              <a:rPr lang="en-CA" sz="2200" dirty="0" smtClean="0">
                <a:latin typeface="Verdana" panose="020B0604030504040204" pitchFamily="34" charset="0"/>
                <a:ea typeface="Verdana" panose="020B0604030504040204" pitchFamily="34" charset="0"/>
                <a:cs typeface="Verdana" panose="020B0604030504040204" pitchFamily="34" charset="0"/>
              </a:rPr>
            </a:br>
            <a:r>
              <a:rPr lang="en-CA" sz="2200" dirty="0" smtClean="0">
                <a:latin typeface="Verdana" panose="020B0604030504040204" pitchFamily="34" charset="0"/>
                <a:ea typeface="Verdana" panose="020B0604030504040204" pitchFamily="34" charset="0"/>
                <a:cs typeface="Verdana" panose="020B0604030504040204" pitchFamily="34" charset="0"/>
              </a:rPr>
              <a:t>disaster </a:t>
            </a:r>
            <a:r>
              <a:rPr lang="en-CA" sz="2200" dirty="0" smtClean="0">
                <a:latin typeface="Verdana" panose="020B0604030504040204" pitchFamily="34" charset="0"/>
                <a:ea typeface="Verdana" panose="020B0604030504040204" pitchFamily="34" charset="0"/>
                <a:cs typeface="Verdana" panose="020B0604030504040204" pitchFamily="34" charset="0"/>
              </a:rPr>
              <a:t>and on the user requirement</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spcBef>
                <a:spcPts val="900"/>
              </a:spcBef>
            </a:pPr>
            <a:r>
              <a:rPr lang="en-CA" sz="2200" dirty="0">
                <a:latin typeface="Verdana" panose="020B0604030504040204" pitchFamily="34" charset="0"/>
                <a:ea typeface="Verdana" panose="020B0604030504040204" pitchFamily="34" charset="0"/>
                <a:cs typeface="Verdana" panose="020B0604030504040204" pitchFamily="34" charset="0"/>
              </a:rPr>
              <a:t>PM apprises the AU/EU with regard to the data acquisition planning</a:t>
            </a:r>
          </a:p>
          <a:p>
            <a:pPr lvl="1">
              <a:spcBef>
                <a:spcPts val="900"/>
              </a:spcBef>
            </a:pPr>
            <a:r>
              <a:rPr lang="en-CA" sz="2200" dirty="0">
                <a:latin typeface="Verdana" panose="020B0604030504040204" pitchFamily="34" charset="0"/>
                <a:ea typeface="Verdana" panose="020B0604030504040204" pitchFamily="34" charset="0"/>
                <a:cs typeface="Verdana" panose="020B0604030504040204" pitchFamily="34" charset="0"/>
              </a:rPr>
              <a:t>PM solicits AU/EU's appraisal of the Charter activation</a:t>
            </a:r>
          </a:p>
          <a:p>
            <a:endParaRPr lang="en-CA" sz="2200" dirty="0">
              <a:latin typeface="Verdana" panose="020B0604030504040204" pitchFamily="34" charset="0"/>
              <a:ea typeface="Verdana" panose="020B0604030504040204" pitchFamily="34" charset="0"/>
              <a:cs typeface="Verdana" panose="020B0604030504040204" pitchFamily="34" charset="0"/>
            </a:endParaRPr>
          </a:p>
          <a:p>
            <a:endParaRPr lang="en-CA" sz="2200"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6543151" y="887421"/>
            <a:ext cx="2511579" cy="2518243"/>
            <a:chOff x="5618541" y="1534106"/>
            <a:chExt cx="2511579" cy="2518243"/>
          </a:xfrm>
        </p:grpSpPr>
        <p:grpSp>
          <p:nvGrpSpPr>
            <p:cNvPr id="6" name="Group 5"/>
            <p:cNvGrpSpPr/>
            <p:nvPr/>
          </p:nvGrpSpPr>
          <p:grpSpPr>
            <a:xfrm>
              <a:off x="5730241" y="1534106"/>
              <a:ext cx="2399879" cy="2518243"/>
              <a:chOff x="1653959" y="1849121"/>
              <a:chExt cx="4308694" cy="4521202"/>
            </a:xfrm>
          </p:grpSpPr>
          <p:sp>
            <p:nvSpPr>
              <p:cNvPr id="8" name="Donut 7"/>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9" name="Oval 8"/>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10" name="Oval 9"/>
              <p:cNvSpPr/>
              <p:nvPr/>
            </p:nvSpPr>
            <p:spPr>
              <a:xfrm>
                <a:off x="3217341" y="5184989"/>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EU</a:t>
                </a:r>
                <a:endParaRPr lang="en-GB" sz="1100" dirty="0">
                  <a:solidFill>
                    <a:schemeClr val="bg1"/>
                  </a:solidFill>
                </a:endParaRPr>
              </a:p>
            </p:txBody>
          </p:sp>
          <p:sp>
            <p:nvSpPr>
              <p:cNvPr id="11" name="Oval 10"/>
              <p:cNvSpPr/>
              <p:nvPr/>
            </p:nvSpPr>
            <p:spPr>
              <a:xfrm>
                <a:off x="1653959" y="4453468"/>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AU</a:t>
                </a:r>
                <a:endParaRPr lang="en-GB" sz="1100" dirty="0">
                  <a:solidFill>
                    <a:schemeClr val="bg1"/>
                  </a:solidFill>
                </a:endParaRPr>
              </a:p>
            </p:txBody>
          </p:sp>
          <p:sp>
            <p:nvSpPr>
              <p:cNvPr id="12" name="Oval 11"/>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3" name="Oval 12"/>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4" name="Oval 13"/>
              <p:cNvSpPr/>
              <p:nvPr/>
            </p:nvSpPr>
            <p:spPr>
              <a:xfrm>
                <a:off x="3217341" y="3527214"/>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5" name="Oval 14"/>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7" name="Rounded Rectangle 6"/>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179888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a:xfrm>
            <a:off x="1600200" y="277206"/>
            <a:ext cx="7543800" cy="914400"/>
          </a:xfrm>
        </p:spPr>
        <p:txBody>
          <a:bodyPr/>
          <a:lstStyle/>
          <a:p>
            <a:pPr>
              <a:defRPr/>
            </a:pPr>
            <a:r>
              <a:rPr lang="en-GB" sz="3600" dirty="0" smtClean="0">
                <a:effectLst/>
              </a:rPr>
              <a:t>PM</a:t>
            </a:r>
            <a:r>
              <a:rPr lang="en-GB" sz="3600" dirty="0"/>
              <a:t> </a:t>
            </a:r>
            <a:r>
              <a:rPr lang="en-GB" sz="3600" dirty="0" smtClean="0"/>
              <a:t>Interfaces: </a:t>
            </a:r>
            <a:r>
              <a:rPr lang="en-GB" sz="3600" dirty="0" smtClean="0"/>
              <a:t>Value Adder Provider</a:t>
            </a:r>
            <a:endParaRPr lang="en-GB" sz="3600" dirty="0" smtClean="0">
              <a:effectLst/>
            </a:endParaRPr>
          </a:p>
        </p:txBody>
      </p:sp>
      <p:sp>
        <p:nvSpPr>
          <p:cNvPr id="172034" name="Rectangle 3"/>
          <p:cNvSpPr>
            <a:spLocks noGrp="1"/>
          </p:cNvSpPr>
          <p:nvPr>
            <p:ph type="body" idx="1"/>
          </p:nvPr>
        </p:nvSpPr>
        <p:spPr>
          <a:xfrm>
            <a:off x="83127" y="1684851"/>
            <a:ext cx="9060873" cy="4726962"/>
          </a:xfrm>
        </p:spPr>
        <p:txBody>
          <a:bodyPr/>
          <a:lstStyle/>
          <a:p>
            <a:pPr marL="0" indent="0">
              <a:spcAft>
                <a:spcPts val="600"/>
              </a:spcAft>
              <a:buNone/>
            </a:pPr>
            <a:r>
              <a:rPr lang="en-US" sz="2400" dirty="0" smtClean="0">
                <a:ea typeface="Verdana" panose="020B0604030504040204" pitchFamily="34" charset="0"/>
                <a:cs typeface="Verdana" panose="020B0604030504040204" pitchFamily="34" charset="0"/>
              </a:rPr>
              <a:t>The PM can optionally make use of </a:t>
            </a:r>
            <a:r>
              <a:rPr lang="en-US" sz="2400" dirty="0">
                <a:ea typeface="Verdana" panose="020B0604030504040204" pitchFamily="34" charset="0"/>
                <a:cs typeface="Verdana" panose="020B0604030504040204" pitchFamily="34" charset="0"/>
              </a:rPr>
              <a:t>a </a:t>
            </a:r>
            <a:r>
              <a:rPr lang="en-US" sz="2400" dirty="0" smtClean="0">
                <a:ea typeface="Verdana" panose="020B0604030504040204" pitchFamily="34" charset="0"/>
                <a:cs typeface="Verdana" panose="020B0604030504040204" pitchFamily="34" charset="0"/>
              </a:rPr>
              <a:t>VA</a:t>
            </a:r>
            <a:endParaRPr lang="en-US" sz="2400" dirty="0" smtClean="0">
              <a:ea typeface="Verdana" panose="020B0604030504040204" pitchFamily="34" charset="0"/>
              <a:cs typeface="Verdana" panose="020B0604030504040204" pitchFamily="34" charset="0"/>
            </a:endParaRPr>
          </a:p>
          <a:p>
            <a:pPr marL="534988" lvl="1" indent="-455613">
              <a:spcAft>
                <a:spcPts val="600"/>
              </a:spcAft>
              <a:buFont typeface="Arial" panose="020B0604020202020204" pitchFamily="34" charset="0"/>
              <a:buChar char="•"/>
            </a:pPr>
            <a:r>
              <a:rPr lang="en-US" sz="2400" dirty="0" smtClean="0">
                <a:ea typeface="Verdana" panose="020B0604030504040204" pitchFamily="34" charset="0"/>
                <a:cs typeface="Verdana" panose="020B0604030504040204" pitchFamily="34" charset="0"/>
              </a:rPr>
              <a:t>The PM communicates </a:t>
            </a:r>
            <a:r>
              <a:rPr lang="en-US" sz="2400" dirty="0" smtClean="0">
                <a:ea typeface="Verdana" panose="020B0604030504040204" pitchFamily="34" charset="0"/>
                <a:cs typeface="Verdana" panose="020B0604030504040204" pitchFamily="34" charset="0"/>
              </a:rPr>
              <a:t>user requirements </a:t>
            </a:r>
            <a:r>
              <a:rPr lang="en-US" sz="2400" dirty="0" smtClean="0">
                <a:ea typeface="Verdana" panose="020B0604030504040204" pitchFamily="34" charset="0"/>
                <a:cs typeface="Verdana" panose="020B0604030504040204" pitchFamily="34" charset="0"/>
              </a:rPr>
              <a:t>to </a:t>
            </a:r>
            <a:r>
              <a:rPr lang="en-US" sz="2400" dirty="0" smtClean="0">
                <a:ea typeface="Verdana" panose="020B0604030504040204" pitchFamily="34" charset="0"/>
                <a:cs typeface="Verdana" panose="020B0604030504040204" pitchFamily="34" charset="0"/>
              </a:rPr>
              <a:t/>
            </a:r>
            <a:br>
              <a:rPr lang="en-US" sz="2400" dirty="0" smtClean="0">
                <a:ea typeface="Verdana" panose="020B0604030504040204" pitchFamily="34" charset="0"/>
                <a:cs typeface="Verdana" panose="020B0604030504040204" pitchFamily="34" charset="0"/>
              </a:rPr>
            </a:br>
            <a:r>
              <a:rPr lang="en-US" sz="2400" dirty="0" smtClean="0">
                <a:ea typeface="Verdana" panose="020B0604030504040204" pitchFamily="34" charset="0"/>
                <a:cs typeface="Verdana" panose="020B0604030504040204" pitchFamily="34" charset="0"/>
              </a:rPr>
              <a:t>the </a:t>
            </a:r>
            <a:r>
              <a:rPr lang="en-US" sz="2400" dirty="0" smtClean="0">
                <a:ea typeface="Verdana" panose="020B0604030504040204" pitchFamily="34" charset="0"/>
                <a:cs typeface="Verdana" panose="020B0604030504040204" pitchFamily="34" charset="0"/>
              </a:rPr>
              <a:t>Value Added provider </a:t>
            </a:r>
          </a:p>
          <a:p>
            <a:pPr marL="534988" lvl="1" indent="-455613">
              <a:spcAft>
                <a:spcPts val="600"/>
              </a:spcAft>
              <a:buFont typeface="Arial" panose="020B0604020202020204" pitchFamily="34" charset="0"/>
              <a:buChar char="•"/>
            </a:pPr>
            <a:r>
              <a:rPr lang="en-US" sz="2400" dirty="0" smtClean="0">
                <a:ea typeface="Verdana" panose="020B0604030504040204" pitchFamily="34" charset="0"/>
                <a:cs typeface="Verdana" panose="020B0604030504040204" pitchFamily="34" charset="0"/>
              </a:rPr>
              <a:t>The PM ensures Value Added provider has </a:t>
            </a:r>
            <a:r>
              <a:rPr lang="en-US" sz="2400" dirty="0" smtClean="0">
                <a:ea typeface="Verdana" panose="020B0604030504040204" pitchFamily="34" charset="0"/>
                <a:cs typeface="Verdana" panose="020B0604030504040204" pitchFamily="34" charset="0"/>
              </a:rPr>
              <a:t/>
            </a:r>
            <a:br>
              <a:rPr lang="en-US" sz="2400" dirty="0" smtClean="0">
                <a:ea typeface="Verdana" panose="020B0604030504040204" pitchFamily="34" charset="0"/>
                <a:cs typeface="Verdana" panose="020B0604030504040204" pitchFamily="34" charset="0"/>
              </a:rPr>
            </a:br>
            <a:r>
              <a:rPr lang="en-US" sz="2400" dirty="0" smtClean="0">
                <a:ea typeface="Verdana" panose="020B0604030504040204" pitchFamily="34" charset="0"/>
                <a:cs typeface="Verdana" panose="020B0604030504040204" pitchFamily="34" charset="0"/>
              </a:rPr>
              <a:t>access </a:t>
            </a:r>
            <a:r>
              <a:rPr lang="en-US" sz="2400" dirty="0" smtClean="0">
                <a:ea typeface="Verdana" panose="020B0604030504040204" pitchFamily="34" charset="0"/>
                <a:cs typeface="Verdana" panose="020B0604030504040204" pitchFamily="34" charset="0"/>
              </a:rPr>
              <a:t>to the </a:t>
            </a:r>
            <a:r>
              <a:rPr lang="en-US" sz="2400" dirty="0" smtClean="0">
                <a:ea typeface="Verdana" panose="020B0604030504040204" pitchFamily="34" charset="0"/>
                <a:cs typeface="Verdana" panose="020B0604030504040204" pitchFamily="34" charset="0"/>
              </a:rPr>
              <a:t>data (in particular if the data are </a:t>
            </a:r>
            <a:br>
              <a:rPr lang="en-US" sz="2400" dirty="0" smtClean="0">
                <a:ea typeface="Verdana" panose="020B0604030504040204" pitchFamily="34" charset="0"/>
                <a:cs typeface="Verdana" panose="020B0604030504040204" pitchFamily="34" charset="0"/>
              </a:rPr>
            </a:br>
            <a:r>
              <a:rPr lang="en-US" sz="2400" dirty="0" smtClean="0">
                <a:ea typeface="Verdana" panose="020B0604030504040204" pitchFamily="34" charset="0"/>
                <a:cs typeface="Verdana" panose="020B0604030504040204" pitchFamily="34" charset="0"/>
              </a:rPr>
              <a:t>not available in COS-2)</a:t>
            </a:r>
            <a:endParaRPr lang="en-US" sz="2400" dirty="0" smtClean="0">
              <a:ea typeface="Verdana" panose="020B0604030504040204" pitchFamily="34" charset="0"/>
              <a:cs typeface="Verdana" panose="020B0604030504040204" pitchFamily="34" charset="0"/>
            </a:endParaRPr>
          </a:p>
          <a:p>
            <a:pPr marL="534988" lvl="1" indent="-455613">
              <a:spcAft>
                <a:spcPts val="600"/>
              </a:spcAft>
              <a:buFont typeface="Arial" panose="020B0604020202020204" pitchFamily="34" charset="0"/>
              <a:buChar char="•"/>
            </a:pPr>
            <a:r>
              <a:rPr lang="en-US" sz="2400" dirty="0" smtClean="0">
                <a:ea typeface="Verdana" panose="020B0604030504040204" pitchFamily="34" charset="0"/>
                <a:cs typeface="Verdana" panose="020B0604030504040204" pitchFamily="34" charset="0"/>
              </a:rPr>
              <a:t>The PM ensures the users receive the products</a:t>
            </a:r>
          </a:p>
          <a:p>
            <a:pPr marL="534988" lvl="1" indent="-455613">
              <a:spcAft>
                <a:spcPts val="600"/>
              </a:spcAft>
              <a:buFont typeface="Arial" panose="020B0604020202020204" pitchFamily="34" charset="0"/>
              <a:buChar char="•"/>
            </a:pPr>
            <a:r>
              <a:rPr lang="en-US" sz="2400" dirty="0" smtClean="0">
                <a:ea typeface="Verdana" panose="020B0604030504040204" pitchFamily="34" charset="0"/>
                <a:cs typeface="Verdana" panose="020B0604030504040204" pitchFamily="34" charset="0"/>
              </a:rPr>
              <a:t>Note: the data provided to the VA shall be used for the Charter activation only </a:t>
            </a:r>
          </a:p>
          <a:p>
            <a:pPr marL="534988" indent="-455613">
              <a:spcAft>
                <a:spcPts val="600"/>
              </a:spcAft>
              <a:buFont typeface="Arial" panose="020B0604020202020204" pitchFamily="34" charset="0"/>
              <a:buChar char="•"/>
            </a:pPr>
            <a:endParaRPr lang="en-US" sz="2400" dirty="0" smtClean="0">
              <a:ea typeface="Verdana" panose="020B0604030504040204" pitchFamily="34" charset="0"/>
              <a:cs typeface="Verdana" panose="020B0604030504040204" pitchFamily="34" charset="0"/>
            </a:endParaRPr>
          </a:p>
        </p:txBody>
      </p:sp>
      <p:grpSp>
        <p:nvGrpSpPr>
          <p:cNvPr id="4" name="Group 3"/>
          <p:cNvGrpSpPr/>
          <p:nvPr/>
        </p:nvGrpSpPr>
        <p:grpSpPr>
          <a:xfrm>
            <a:off x="6543151" y="887421"/>
            <a:ext cx="2511579" cy="2518243"/>
            <a:chOff x="5618541" y="1534106"/>
            <a:chExt cx="2511579" cy="2518243"/>
          </a:xfrm>
        </p:grpSpPr>
        <p:grpSp>
          <p:nvGrpSpPr>
            <p:cNvPr id="5" name="Group 4"/>
            <p:cNvGrpSpPr/>
            <p:nvPr/>
          </p:nvGrpSpPr>
          <p:grpSpPr>
            <a:xfrm>
              <a:off x="5730241" y="1534106"/>
              <a:ext cx="2399879" cy="2518243"/>
              <a:chOff x="1653959" y="1849121"/>
              <a:chExt cx="4308694" cy="4521202"/>
            </a:xfrm>
          </p:grpSpPr>
          <p:sp>
            <p:nvSpPr>
              <p:cNvPr id="7" name="Donut 6"/>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8" name="Oval 7"/>
              <p:cNvSpPr/>
              <p:nvPr/>
            </p:nvSpPr>
            <p:spPr>
              <a:xfrm>
                <a:off x="4777319" y="4453468"/>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VA</a:t>
                </a:r>
                <a:endParaRPr lang="en-GB" sz="1100" dirty="0">
                  <a:solidFill>
                    <a:schemeClr val="bg1"/>
                  </a:solidFill>
                </a:endParaRPr>
              </a:p>
            </p:txBody>
          </p:sp>
          <p:sp>
            <p:nvSpPr>
              <p:cNvPr id="9" name="Oval 8"/>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0" name="Oval 9"/>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1" name="Oval 10"/>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2" name="Oval 11"/>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3" name="Oval 12"/>
              <p:cNvSpPr/>
              <p:nvPr/>
            </p:nvSpPr>
            <p:spPr>
              <a:xfrm>
                <a:off x="3217341" y="3527214"/>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4" name="Oval 13"/>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6" name="Rounded Rectangle 5"/>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775246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9789" y="366471"/>
            <a:ext cx="7714212" cy="825638"/>
          </a:xfrm>
        </p:spPr>
        <p:txBody>
          <a:bodyPr>
            <a:normAutofit/>
          </a:bodyPr>
          <a:lstStyle/>
          <a:p>
            <a:r>
              <a:rPr lang="it-IT" sz="4300" dirty="0" smtClean="0"/>
              <a:t>Non-Disclosure Agreement (NDA)</a:t>
            </a:r>
            <a:endParaRPr lang="it-IT" sz="4300" dirty="0"/>
          </a:p>
        </p:txBody>
      </p:sp>
      <p:sp>
        <p:nvSpPr>
          <p:cNvPr id="3" name="Segnaposto contenuto 2"/>
          <p:cNvSpPr>
            <a:spLocks noGrp="1"/>
          </p:cNvSpPr>
          <p:nvPr>
            <p:ph idx="1"/>
          </p:nvPr>
        </p:nvSpPr>
        <p:spPr>
          <a:xfrm>
            <a:off x="228600" y="2975894"/>
            <a:ext cx="8915400" cy="3715849"/>
          </a:xfrm>
        </p:spPr>
        <p:txBody>
          <a:bodyPr>
            <a:noAutofit/>
          </a:bodyPr>
          <a:lstStyle/>
          <a:p>
            <a:r>
              <a:rPr lang="it-IT" sz="1300" b="1" dirty="0" smtClean="0"/>
              <a:t>NON-DISCLOSURE AGREEMENT </a:t>
            </a:r>
          </a:p>
          <a:p>
            <a:r>
              <a:rPr lang="en-US" sz="1300" dirty="0" smtClean="0"/>
              <a:t>The Recipient (s) of the International Charter ‘Space and Major Disasters’ data will commit to the following conditions: </a:t>
            </a:r>
          </a:p>
          <a:p>
            <a:r>
              <a:rPr lang="en-US" sz="1300" dirty="0" smtClean="0"/>
              <a:t>a) The data property rights are reserved solely for the concerned Charter Party/Partner Agency, </a:t>
            </a:r>
          </a:p>
          <a:p>
            <a:r>
              <a:rPr lang="en-US" sz="1300" dirty="0" smtClean="0"/>
              <a:t>regardless of the location, or the form of the data. </a:t>
            </a:r>
          </a:p>
          <a:p>
            <a:r>
              <a:rPr lang="en-US" sz="1300" dirty="0" smtClean="0"/>
              <a:t>b) All data are made available to others on a right to use basis only and on the condition that the </a:t>
            </a:r>
          </a:p>
          <a:p>
            <a:r>
              <a:rPr lang="en-US" sz="1300" dirty="0" smtClean="0"/>
              <a:t>Recipient (s) ensure (s) that the data shall not be distributed to any Third Party in any form or </a:t>
            </a:r>
          </a:p>
          <a:p>
            <a:r>
              <a:rPr lang="en-US" sz="1300" dirty="0" smtClean="0"/>
              <a:t>manner, or used in ways other than those for which the data were provided without the written </a:t>
            </a:r>
          </a:p>
          <a:p>
            <a:r>
              <a:rPr lang="en-US" sz="1300" dirty="0" smtClean="0"/>
              <a:t>consent of the Charter Party/Partner Agency or its designate. </a:t>
            </a:r>
          </a:p>
          <a:p>
            <a:r>
              <a:rPr lang="en-US" sz="1300" dirty="0" smtClean="0"/>
              <a:t>c) The data are provided for the purpose of meeting the objectives of the Charter, and as such these shall not be copied or saved in any form or medium, and shall remain the property of the Charter Party/Partner Agency. </a:t>
            </a:r>
          </a:p>
          <a:p>
            <a:r>
              <a:rPr lang="en-US" sz="1300" dirty="0" smtClean="0"/>
              <a:t>d) All data and data products shall be clearly marked with the applicable Copyright inscriptions. </a:t>
            </a:r>
          </a:p>
          <a:p>
            <a:r>
              <a:rPr lang="en-US" sz="1300" dirty="0" smtClean="0"/>
              <a:t>e) The data use by the Recipient (s) is subject to data distributor’s licensing agreement that accompanies the data delivery. </a:t>
            </a:r>
          </a:p>
          <a:p>
            <a:r>
              <a:rPr lang="en-US" sz="1300" dirty="0" smtClean="0"/>
              <a:t>f) The data are made available to the Recipient (s) without any assurance or warranty that the data product and the information derived meet the intended needs of the Recipient (s). Moreover, the Charter Parties/Partner Agencies shall accept no liability of actions, decisions, and circumstances resulting from the use of these data products and information. </a:t>
            </a:r>
          </a:p>
          <a:p>
            <a:r>
              <a:rPr lang="en-US" sz="1300" dirty="0" smtClean="0"/>
              <a:t>g) The Charter Parties/Partner Agencies reserve the right of use and demonstration of all and any of the results and promotional products that are derived from the data. </a:t>
            </a:r>
            <a:endParaRPr lang="it-IT" sz="1300" dirty="0"/>
          </a:p>
        </p:txBody>
      </p:sp>
      <p:sp>
        <p:nvSpPr>
          <p:cNvPr id="4" name="CasellaDiTesto 3"/>
          <p:cNvSpPr txBox="1"/>
          <p:nvPr/>
        </p:nvSpPr>
        <p:spPr>
          <a:xfrm>
            <a:off x="0" y="1447800"/>
            <a:ext cx="8686800" cy="1569660"/>
          </a:xfrm>
          <a:prstGeom prst="rect">
            <a:avLst/>
          </a:prstGeom>
          <a:noFill/>
        </p:spPr>
        <p:txBody>
          <a:bodyPr wrap="square" rtlCol="0">
            <a:spAutoFit/>
          </a:bodyPr>
          <a:lstStyle/>
          <a:p>
            <a:pPr marL="350838" indent="-350838">
              <a:buFont typeface="Arial" pitchFamily="34" charset="0"/>
              <a:buChar char="•"/>
            </a:pPr>
            <a:r>
              <a:rPr lang="en-US" sz="2400" dirty="0" smtClean="0">
                <a:solidFill>
                  <a:srgbClr val="005172"/>
                </a:solidFill>
              </a:rPr>
              <a:t>Each new PM or VA should sign the Charter NDA. </a:t>
            </a:r>
          </a:p>
          <a:p>
            <a:pPr marL="350838" indent="-350838">
              <a:buFont typeface="Arial" pitchFamily="34" charset="0"/>
              <a:buChar char="•"/>
            </a:pPr>
            <a:r>
              <a:rPr lang="en-US" sz="2400" dirty="0" smtClean="0">
                <a:solidFill>
                  <a:srgbClr val="005172"/>
                </a:solidFill>
              </a:rPr>
              <a:t>In addition  according  to each Agency rules &amp; procedures, a PM/VA could be asked to sign other NDAs before EO data be delivered by the order desk.</a:t>
            </a:r>
            <a:endParaRPr lang="en-US" sz="2400" dirty="0">
              <a:solidFill>
                <a:srgbClr val="005172"/>
              </a:solidFill>
            </a:endParaRPr>
          </a:p>
        </p:txBody>
      </p:sp>
    </p:spTree>
    <p:extLst>
      <p:ext uri="{BB962C8B-B14F-4D97-AF65-F5344CB8AC3E}">
        <p14:creationId xmlns:p14="http://schemas.microsoft.com/office/powerpoint/2010/main" val="439088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a:xfrm>
            <a:off x="1600200" y="347136"/>
            <a:ext cx="7543800" cy="658371"/>
          </a:xfrm>
        </p:spPr>
        <p:txBody>
          <a:bodyPr/>
          <a:lstStyle/>
          <a:p>
            <a:pPr>
              <a:defRPr/>
            </a:pPr>
            <a:r>
              <a:rPr lang="en-GB" sz="3600" dirty="0" smtClean="0">
                <a:effectLst/>
              </a:rPr>
              <a:t>External Entity: Value Adder</a:t>
            </a:r>
            <a:endParaRPr lang="en-GB" sz="3600" dirty="0" smtClean="0">
              <a:effectLst/>
            </a:endParaRPr>
          </a:p>
        </p:txBody>
      </p:sp>
      <p:sp>
        <p:nvSpPr>
          <p:cNvPr id="167938" name="Rectangle 3"/>
          <p:cNvSpPr>
            <a:spLocks noGrp="1"/>
          </p:cNvSpPr>
          <p:nvPr>
            <p:ph type="body" idx="1"/>
          </p:nvPr>
        </p:nvSpPr>
        <p:spPr>
          <a:xfrm>
            <a:off x="67235" y="1719855"/>
            <a:ext cx="8623473" cy="4899776"/>
          </a:xfrm>
        </p:spPr>
        <p:txBody>
          <a:bodyPr/>
          <a:lstStyle/>
          <a:p>
            <a:pPr marL="0" indent="0">
              <a:buNone/>
            </a:pPr>
            <a:r>
              <a:rPr lang="en-US" sz="2400" b="1" dirty="0" smtClean="0">
                <a:latin typeface="Verdana" panose="020B0604030504040204" pitchFamily="34" charset="0"/>
                <a:ea typeface="Verdana" panose="020B0604030504040204" pitchFamily="34" charset="0"/>
              </a:rPr>
              <a:t>Requirements of the </a:t>
            </a:r>
            <a:r>
              <a:rPr lang="en-US" sz="2400" b="1" dirty="0" smtClean="0">
                <a:latin typeface="Verdana" panose="020B0604030504040204" pitchFamily="34" charset="0"/>
                <a:ea typeface="Verdana" panose="020B0604030504040204" pitchFamily="34" charset="0"/>
              </a:rPr>
              <a:t>VA</a:t>
            </a:r>
            <a:endParaRPr lang="en-US" sz="2400" b="1" dirty="0" smtClean="0">
              <a:latin typeface="Verdana" panose="020B0604030504040204" pitchFamily="34" charset="0"/>
              <a:ea typeface="Verdana" panose="020B0604030504040204" pitchFamily="34" charset="0"/>
            </a:endParaRPr>
          </a:p>
          <a:p>
            <a:pPr marL="538163" lvl="1" indent="-368300"/>
            <a:r>
              <a:rPr lang="en-US" sz="2800" dirty="0" smtClean="0"/>
              <a:t>The </a:t>
            </a:r>
            <a:r>
              <a:rPr lang="en-US" sz="2800" dirty="0" smtClean="0"/>
              <a:t>VA </a:t>
            </a:r>
            <a:r>
              <a:rPr lang="en-US" sz="2800" dirty="0" smtClean="0"/>
              <a:t>is available during normal </a:t>
            </a:r>
            <a:r>
              <a:rPr lang="en-US" sz="2800" dirty="0" smtClean="0"/>
              <a:t/>
            </a:r>
            <a:br>
              <a:rPr lang="en-US" sz="2800" dirty="0" smtClean="0"/>
            </a:br>
            <a:r>
              <a:rPr lang="en-US" sz="2800" dirty="0" smtClean="0"/>
              <a:t>working hours</a:t>
            </a:r>
          </a:p>
          <a:p>
            <a:pPr marL="538163" lvl="1" indent="-368300"/>
            <a:r>
              <a:rPr lang="en-GB" sz="2400" dirty="0" smtClean="0">
                <a:latin typeface="Verdana" panose="020B0604030504040204" pitchFamily="34" charset="0"/>
                <a:ea typeface="Verdana" panose="020B0604030504040204" pitchFamily="34" charset="0"/>
                <a:cs typeface="Verdana" panose="020B0604030504040204" pitchFamily="34" charset="0"/>
              </a:rPr>
              <a:t>VA </a:t>
            </a:r>
            <a:r>
              <a:rPr lang="en-GB" sz="2400" dirty="0">
                <a:latin typeface="Verdana" panose="020B0604030504040204" pitchFamily="34" charset="0"/>
                <a:ea typeface="Verdana" panose="020B0604030504040204" pitchFamily="34" charset="0"/>
                <a:cs typeface="Verdana" panose="020B0604030504040204" pitchFamily="34" charset="0"/>
              </a:rPr>
              <a:t>shall have experience </a:t>
            </a:r>
            <a:r>
              <a:rPr lang="en-GB" sz="2400" dirty="0" smtClean="0">
                <a:latin typeface="Verdana" panose="020B0604030504040204" pitchFamily="34" charset="0"/>
                <a:ea typeface="Verdana" panose="020B0604030504040204" pitchFamily="34" charset="0"/>
                <a:cs typeface="Verdana" panose="020B0604030504040204" pitchFamily="34" charset="0"/>
              </a:rPr>
              <a:t>in: </a:t>
            </a:r>
            <a:endParaRPr lang="en-GB" sz="2800" dirty="0">
              <a:latin typeface="Verdana" panose="020B0604030504040204" pitchFamily="34" charset="0"/>
              <a:ea typeface="Verdana" panose="020B0604030504040204" pitchFamily="34" charset="0"/>
              <a:cs typeface="Verdana" panose="020B0604030504040204" pitchFamily="34" charset="0"/>
            </a:endParaRP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Remote sensing </a:t>
            </a:r>
            <a:r>
              <a:rPr lang="en-GB" sz="2000" dirty="0" smtClean="0">
                <a:latin typeface="Verdana" panose="020B0604030504040204" pitchFamily="34" charset="0"/>
                <a:ea typeface="Verdana" panose="020B0604030504040204" pitchFamily="34" charset="0"/>
                <a:cs typeface="Verdana" panose="020B0604030504040204" pitchFamily="34" charset="0"/>
              </a:rPr>
              <a:t>satellites</a:t>
            </a:r>
          </a:p>
          <a:p>
            <a:pPr marL="806450" lvl="2">
              <a:buClr>
                <a:srgbClr val="1D365E"/>
              </a:buClr>
            </a:pPr>
            <a:r>
              <a:rPr lang="en-GB" sz="2000" dirty="0" smtClean="0">
                <a:latin typeface="Verdana" panose="020B0604030504040204" pitchFamily="34" charset="0"/>
                <a:ea typeface="Verdana" panose="020B0604030504040204" pitchFamily="34" charset="0"/>
                <a:cs typeface="Verdana" panose="020B0604030504040204" pitchFamily="34" charset="0"/>
              </a:rPr>
              <a:t>Remote </a:t>
            </a:r>
            <a:r>
              <a:rPr lang="en-GB" sz="2000" dirty="0">
                <a:latin typeface="Verdana" panose="020B0604030504040204" pitchFamily="34" charset="0"/>
                <a:ea typeface="Verdana" panose="020B0604030504040204" pitchFamily="34" charset="0"/>
                <a:cs typeface="Verdana" panose="020B0604030504040204" pitchFamily="34" charset="0"/>
              </a:rPr>
              <a:t>sensing data application, particularly in disaster management </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Civil Protection Agencies and their mandates;</a:t>
            </a:r>
          </a:p>
          <a:p>
            <a:pPr marL="806450" lvl="2">
              <a:buClr>
                <a:srgbClr val="1D365E"/>
              </a:buClr>
            </a:pPr>
            <a:r>
              <a:rPr lang="en-GB" sz="2000" dirty="0">
                <a:latin typeface="Verdana" panose="020B0604030504040204" pitchFamily="34" charset="0"/>
                <a:ea typeface="Verdana" panose="020B0604030504040204" pitchFamily="34" charset="0"/>
                <a:cs typeface="Verdana" panose="020B0604030504040204" pitchFamily="34" charset="0"/>
              </a:rPr>
              <a:t>Remote sensing data value adding </a:t>
            </a:r>
          </a:p>
          <a:p>
            <a:pPr marL="806450" lvl="2">
              <a:buClr>
                <a:srgbClr val="1D365E"/>
              </a:buClr>
            </a:pPr>
            <a:r>
              <a:rPr lang="en-GB" sz="2000" dirty="0" smtClean="0">
                <a:latin typeface="Verdana" panose="020B0604030504040204" pitchFamily="34" charset="0"/>
                <a:ea typeface="Verdana" panose="020B0604030504040204" pitchFamily="34" charset="0"/>
                <a:cs typeface="Verdana" panose="020B0604030504040204" pitchFamily="34" charset="0"/>
              </a:rPr>
              <a:t>Possibly knowledge about the disaster area</a:t>
            </a:r>
          </a:p>
          <a:p>
            <a:pPr marL="806450" lvl="2">
              <a:buClr>
                <a:srgbClr val="1D365E"/>
              </a:buClr>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406400" lvl="1">
              <a:buClr>
                <a:srgbClr val="1D365E"/>
              </a:buClr>
            </a:pPr>
            <a:r>
              <a:rPr lang="en-GB" sz="2400" dirty="0" smtClean="0">
                <a:latin typeface="Verdana" panose="020B0604030504040204" pitchFamily="34" charset="0"/>
                <a:ea typeface="Verdana" panose="020B0604030504040204" pitchFamily="34" charset="0"/>
                <a:cs typeface="Verdana" panose="020B0604030504040204" pitchFamily="34" charset="0"/>
              </a:rPr>
              <a:t>The VA is nominated by the ES or by the PM</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858838" lvl="1" indent="-508000"/>
            <a:endParaRPr lang="en-US" sz="2800" dirty="0" smtClean="0"/>
          </a:p>
        </p:txBody>
      </p:sp>
      <p:grpSp>
        <p:nvGrpSpPr>
          <p:cNvPr id="4" name="Group 3"/>
          <p:cNvGrpSpPr/>
          <p:nvPr/>
        </p:nvGrpSpPr>
        <p:grpSpPr>
          <a:xfrm>
            <a:off x="6543151" y="887421"/>
            <a:ext cx="2511579" cy="2518243"/>
            <a:chOff x="5618541" y="1534106"/>
            <a:chExt cx="2511579" cy="2518243"/>
          </a:xfrm>
        </p:grpSpPr>
        <p:grpSp>
          <p:nvGrpSpPr>
            <p:cNvPr id="5" name="Group 4"/>
            <p:cNvGrpSpPr/>
            <p:nvPr/>
          </p:nvGrpSpPr>
          <p:grpSpPr>
            <a:xfrm>
              <a:off x="5730241" y="1534106"/>
              <a:ext cx="2399879" cy="2518243"/>
              <a:chOff x="1653959" y="1849121"/>
              <a:chExt cx="4308694" cy="4521202"/>
            </a:xfrm>
          </p:grpSpPr>
          <p:sp>
            <p:nvSpPr>
              <p:cNvPr id="7" name="Donut 6"/>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8" name="Oval 7"/>
              <p:cNvSpPr/>
              <p:nvPr/>
            </p:nvSpPr>
            <p:spPr>
              <a:xfrm>
                <a:off x="4777319" y="4453468"/>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9" name="Oval 8"/>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0" name="Oval 9"/>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1" name="Oval 10"/>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2" name="Oval 11"/>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3" name="Oval 12"/>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PM</a:t>
                </a:r>
                <a:endParaRPr lang="en-GB" sz="1100" dirty="0">
                  <a:solidFill>
                    <a:schemeClr val="bg1"/>
                  </a:solidFill>
                </a:endParaRPr>
              </a:p>
            </p:txBody>
          </p:sp>
          <p:sp>
            <p:nvSpPr>
              <p:cNvPr id="14" name="Oval 13"/>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6" name="Rounded Rectangle 5"/>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1061659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a:xfrm>
            <a:off x="1600200" y="347136"/>
            <a:ext cx="7543800" cy="658371"/>
          </a:xfrm>
        </p:spPr>
        <p:txBody>
          <a:bodyPr/>
          <a:lstStyle/>
          <a:p>
            <a:pPr>
              <a:defRPr/>
            </a:pPr>
            <a:r>
              <a:rPr lang="en-GB" sz="3600" dirty="0" smtClean="0">
                <a:effectLst/>
              </a:rPr>
              <a:t>Value Adder Interface: PM</a:t>
            </a:r>
            <a:endParaRPr lang="en-GB" sz="3600" dirty="0" smtClean="0">
              <a:effectLst/>
            </a:endParaRPr>
          </a:p>
        </p:txBody>
      </p:sp>
      <p:sp>
        <p:nvSpPr>
          <p:cNvPr id="167938" name="Rectangle 3"/>
          <p:cNvSpPr>
            <a:spLocks noGrp="1"/>
          </p:cNvSpPr>
          <p:nvPr>
            <p:ph type="body" idx="1"/>
          </p:nvPr>
        </p:nvSpPr>
        <p:spPr>
          <a:xfrm>
            <a:off x="67235" y="1719855"/>
            <a:ext cx="8623473" cy="4899776"/>
          </a:xfrm>
        </p:spPr>
        <p:txBody>
          <a:bodyPr/>
          <a:lstStyle/>
          <a:p>
            <a:pPr marL="538163" lvl="1" indent="-368300"/>
            <a:r>
              <a:rPr lang="en-US" sz="2400" dirty="0" smtClean="0"/>
              <a:t>The VA </a:t>
            </a:r>
            <a:r>
              <a:rPr lang="en-GB" sz="2400" dirty="0" smtClean="0"/>
              <a:t>contacts the PM to get information </a:t>
            </a:r>
            <a:br>
              <a:rPr lang="en-GB" sz="2400" dirty="0" smtClean="0"/>
            </a:br>
            <a:r>
              <a:rPr lang="en-GB" sz="2400" dirty="0" smtClean="0"/>
              <a:t>about the event and its status</a:t>
            </a:r>
          </a:p>
          <a:p>
            <a:pPr marL="538163" lvl="1" indent="-368300"/>
            <a:r>
              <a:rPr lang="en-GB" sz="2400" dirty="0" smtClean="0">
                <a:ea typeface="Verdana" panose="020B0604030504040204" pitchFamily="34" charset="0"/>
                <a:cs typeface="Verdana" panose="020B0604030504040204" pitchFamily="34" charset="0"/>
              </a:rPr>
              <a:t>The VA gets the EO data from the COS-2 system</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 or directly from the PM</a:t>
            </a:r>
          </a:p>
          <a:p>
            <a:pPr marL="538163" lvl="1" indent="-368300"/>
            <a:r>
              <a:rPr lang="en-GB" sz="2400" dirty="0" smtClean="0">
                <a:ea typeface="Verdana" panose="020B0604030504040204" pitchFamily="34" charset="0"/>
                <a:cs typeface="Verdana" panose="020B0604030504040204" pitchFamily="34" charset="0"/>
              </a:rPr>
              <a:t>The VA generates the Value Added products </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and upload them in COS-2 in order to be taken by the PM (that will send them to the final user)</a:t>
            </a:r>
            <a:endParaRPr lang="en-GB" sz="2400" dirty="0">
              <a:ea typeface="Verdana" panose="020B0604030504040204" pitchFamily="34" charset="0"/>
              <a:cs typeface="Verdana" panose="020B0604030504040204" pitchFamily="34" charset="0"/>
            </a:endParaRPr>
          </a:p>
          <a:p>
            <a:pPr marL="858838" lvl="1" indent="-508000"/>
            <a:endParaRPr lang="en-US" sz="2800" dirty="0" smtClean="0"/>
          </a:p>
        </p:txBody>
      </p:sp>
      <p:grpSp>
        <p:nvGrpSpPr>
          <p:cNvPr id="15" name="Group 14"/>
          <p:cNvGrpSpPr/>
          <p:nvPr/>
        </p:nvGrpSpPr>
        <p:grpSpPr>
          <a:xfrm>
            <a:off x="6543151" y="887421"/>
            <a:ext cx="2511579" cy="2518243"/>
            <a:chOff x="5618541" y="1534106"/>
            <a:chExt cx="2511579" cy="2518243"/>
          </a:xfrm>
        </p:grpSpPr>
        <p:grpSp>
          <p:nvGrpSpPr>
            <p:cNvPr id="16" name="Group 15"/>
            <p:cNvGrpSpPr/>
            <p:nvPr/>
          </p:nvGrpSpPr>
          <p:grpSpPr>
            <a:xfrm>
              <a:off x="5730241" y="1534106"/>
              <a:ext cx="2399879" cy="2518243"/>
              <a:chOff x="1653959" y="1849121"/>
              <a:chExt cx="4308694" cy="4521202"/>
            </a:xfrm>
          </p:grpSpPr>
          <p:sp>
            <p:nvSpPr>
              <p:cNvPr id="18" name="Donut 17"/>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19" name="Oval 18"/>
              <p:cNvSpPr/>
              <p:nvPr/>
            </p:nvSpPr>
            <p:spPr>
              <a:xfrm>
                <a:off x="4777319" y="4453468"/>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20" name="Oval 19"/>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21" name="Oval 20"/>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22" name="Oval 21"/>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23" name="Oval 22"/>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24" name="Oval 23"/>
              <p:cNvSpPr/>
              <p:nvPr/>
            </p:nvSpPr>
            <p:spPr>
              <a:xfrm>
                <a:off x="3217341" y="3527214"/>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PM</a:t>
                </a:r>
                <a:endParaRPr lang="en-GB" sz="1100" dirty="0">
                  <a:solidFill>
                    <a:schemeClr val="bg1"/>
                  </a:solidFill>
                </a:endParaRPr>
              </a:p>
            </p:txBody>
          </p:sp>
          <p:sp>
            <p:nvSpPr>
              <p:cNvPr id="25" name="Oval 24"/>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17" name="Rounded Rectangle 16"/>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3704870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nternational_charter_ppt_back_cover_2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208" cy="6858000"/>
          </a:xfrm>
          <a:prstGeom prst="rect">
            <a:avLst/>
          </a:prstGeom>
        </p:spPr>
      </p:pic>
      <p:sp>
        <p:nvSpPr>
          <p:cNvPr id="2" name="TextBox 1"/>
          <p:cNvSpPr txBox="1"/>
          <p:nvPr/>
        </p:nvSpPr>
        <p:spPr>
          <a:xfrm>
            <a:off x="3196112" y="3109236"/>
            <a:ext cx="2749984" cy="830997"/>
          </a:xfrm>
          <a:prstGeom prst="rect">
            <a:avLst/>
          </a:prstGeom>
          <a:noFill/>
        </p:spPr>
        <p:txBody>
          <a:bodyPr wrap="none" rtlCol="0">
            <a:spAutoFit/>
          </a:bodyPr>
          <a:lstStyle/>
          <a:p>
            <a:r>
              <a:rPr lang="en-GB" sz="4800" dirty="0" smtClean="0">
                <a:solidFill>
                  <a:srgbClr val="005172"/>
                </a:solidFill>
              </a:rPr>
              <a:t>Thank You</a:t>
            </a:r>
            <a:endParaRPr lang="en-GB" sz="4800" dirty="0">
              <a:solidFill>
                <a:srgbClr val="005172"/>
              </a:solidFill>
            </a:endParaRPr>
          </a:p>
        </p:txBody>
      </p:sp>
    </p:spTree>
    <p:extLst>
      <p:ext uri="{BB962C8B-B14F-4D97-AF65-F5344CB8AC3E}">
        <p14:creationId xmlns:p14="http://schemas.microsoft.com/office/powerpoint/2010/main" val="224992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Titolo 1"/>
          <p:cNvSpPr txBox="1">
            <a:spLocks/>
          </p:cNvSpPr>
          <p:nvPr/>
        </p:nvSpPr>
        <p:spPr>
          <a:xfrm>
            <a:off x="1651000" y="279400"/>
            <a:ext cx="7493000" cy="10541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it-IT" sz="3200" dirty="0" smtClean="0">
                <a:solidFill>
                  <a:schemeClr val="bg1"/>
                </a:solidFill>
                <a:latin typeface="Calibri (Intestazioni)"/>
                <a:cs typeface="Calibri (Intestazioni)"/>
              </a:rPr>
              <a:t>Charter Operational Loop</a:t>
            </a:r>
            <a:endParaRPr lang="it-IT" sz="3200" dirty="0">
              <a:solidFill>
                <a:schemeClr val="bg1"/>
              </a:solidFill>
              <a:latin typeface="Calibri (Intestazioni)"/>
              <a:cs typeface="Calibri (Intestazioni)"/>
            </a:endParaRPr>
          </a:p>
        </p:txBody>
      </p:sp>
      <p:sp>
        <p:nvSpPr>
          <p:cNvPr id="2" name="Oval 1"/>
          <p:cNvSpPr/>
          <p:nvPr/>
        </p:nvSpPr>
        <p:spPr>
          <a:xfrm>
            <a:off x="4777319" y="4453468"/>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8" name="Oval 7"/>
          <p:cNvSpPr/>
          <p:nvPr/>
        </p:nvSpPr>
        <p:spPr>
          <a:xfrm>
            <a:off x="3217341" y="5184989"/>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9" name="Oval 8"/>
          <p:cNvSpPr/>
          <p:nvPr/>
        </p:nvSpPr>
        <p:spPr>
          <a:xfrm>
            <a:off x="1653959" y="4453468"/>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0" name="Oval 9"/>
          <p:cNvSpPr/>
          <p:nvPr/>
        </p:nvSpPr>
        <p:spPr>
          <a:xfrm>
            <a:off x="1653959" y="2641603"/>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1" name="Oval 10"/>
          <p:cNvSpPr/>
          <p:nvPr/>
        </p:nvSpPr>
        <p:spPr>
          <a:xfrm>
            <a:off x="3217341" y="1849121"/>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2" name="Oval 11"/>
          <p:cNvSpPr/>
          <p:nvPr/>
        </p:nvSpPr>
        <p:spPr>
          <a:xfrm>
            <a:off x="3217341" y="3527214"/>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3" name="Oval 12"/>
          <p:cNvSpPr/>
          <p:nvPr/>
        </p:nvSpPr>
        <p:spPr>
          <a:xfrm>
            <a:off x="4777319" y="2641603"/>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3" name="TextBox 2"/>
          <p:cNvSpPr txBox="1"/>
          <p:nvPr/>
        </p:nvSpPr>
        <p:spPr>
          <a:xfrm>
            <a:off x="3204632" y="2044498"/>
            <a:ext cx="1210753"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Emergency on-Call </a:t>
            </a:r>
            <a:r>
              <a:rPr lang="en-GB" sz="1600" dirty="0" smtClean="0">
                <a:solidFill>
                  <a:schemeClr val="bg1"/>
                </a:solidFill>
              </a:rPr>
              <a:t>Officer</a:t>
            </a:r>
            <a:endParaRPr lang="en-GB" sz="1600" dirty="0">
              <a:solidFill>
                <a:schemeClr val="bg1"/>
              </a:solidFill>
            </a:endParaRPr>
          </a:p>
        </p:txBody>
      </p:sp>
      <p:sp>
        <p:nvSpPr>
          <p:cNvPr id="14" name="TextBox 13"/>
          <p:cNvSpPr txBox="1"/>
          <p:nvPr/>
        </p:nvSpPr>
        <p:spPr>
          <a:xfrm>
            <a:off x="1641250" y="2941883"/>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On-Duty Operator</a:t>
            </a:r>
            <a:endParaRPr lang="en-GB" sz="1600" dirty="0">
              <a:solidFill>
                <a:schemeClr val="bg1"/>
              </a:solidFill>
            </a:endParaRPr>
          </a:p>
        </p:txBody>
      </p:sp>
      <p:sp>
        <p:nvSpPr>
          <p:cNvPr id="15" name="TextBox 14"/>
          <p:cNvSpPr txBox="1"/>
          <p:nvPr/>
        </p:nvSpPr>
        <p:spPr>
          <a:xfrm>
            <a:off x="1641250" y="4753748"/>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Authorized User</a:t>
            </a:r>
            <a:endParaRPr lang="en-GB" sz="1600" dirty="0">
              <a:solidFill>
                <a:schemeClr val="bg1"/>
              </a:solidFill>
            </a:endParaRPr>
          </a:p>
        </p:txBody>
      </p:sp>
      <p:sp>
        <p:nvSpPr>
          <p:cNvPr id="16" name="TextBox 15"/>
          <p:cNvSpPr txBox="1"/>
          <p:nvPr/>
        </p:nvSpPr>
        <p:spPr>
          <a:xfrm>
            <a:off x="3204632" y="3852130"/>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Project Manager</a:t>
            </a:r>
            <a:endParaRPr lang="en-GB" sz="1600" dirty="0">
              <a:solidFill>
                <a:schemeClr val="bg1"/>
              </a:solidFill>
            </a:endParaRPr>
          </a:p>
        </p:txBody>
      </p:sp>
      <p:sp>
        <p:nvSpPr>
          <p:cNvPr id="17" name="TextBox 16"/>
          <p:cNvSpPr txBox="1"/>
          <p:nvPr/>
        </p:nvSpPr>
        <p:spPr>
          <a:xfrm>
            <a:off x="4764610" y="2695661"/>
            <a:ext cx="1210753"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Member Agencies Mission Planners</a:t>
            </a:r>
            <a:endParaRPr lang="en-GB" sz="1600" dirty="0">
              <a:solidFill>
                <a:schemeClr val="bg1"/>
              </a:solidFill>
            </a:endParaRPr>
          </a:p>
        </p:txBody>
      </p:sp>
      <p:sp>
        <p:nvSpPr>
          <p:cNvPr id="18" name="TextBox 17"/>
          <p:cNvSpPr txBox="1"/>
          <p:nvPr/>
        </p:nvSpPr>
        <p:spPr>
          <a:xfrm>
            <a:off x="4764610" y="4753748"/>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Value</a:t>
            </a:r>
          </a:p>
          <a:p>
            <a:pPr algn="ctr"/>
            <a:r>
              <a:rPr lang="en-GB" sz="1600" dirty="0" smtClean="0">
                <a:solidFill>
                  <a:schemeClr val="bg1"/>
                </a:solidFill>
              </a:rPr>
              <a:t>Adder</a:t>
            </a:r>
            <a:endParaRPr lang="en-GB" sz="1600" dirty="0">
              <a:solidFill>
                <a:schemeClr val="bg1"/>
              </a:solidFill>
            </a:endParaRPr>
          </a:p>
        </p:txBody>
      </p:sp>
      <p:sp>
        <p:nvSpPr>
          <p:cNvPr id="19" name="TextBox 18"/>
          <p:cNvSpPr txBox="1"/>
          <p:nvPr/>
        </p:nvSpPr>
        <p:spPr>
          <a:xfrm>
            <a:off x="3204632" y="5531023"/>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End</a:t>
            </a:r>
          </a:p>
          <a:p>
            <a:pPr algn="ctr"/>
            <a:r>
              <a:rPr lang="en-GB" sz="1600" dirty="0" smtClean="0">
                <a:solidFill>
                  <a:schemeClr val="bg1"/>
                </a:solidFill>
              </a:rPr>
              <a:t>User</a:t>
            </a:r>
            <a:endParaRPr lang="en-GB" sz="1600" dirty="0">
              <a:solidFill>
                <a:schemeClr val="bg1"/>
              </a:solidFill>
            </a:endParaRPr>
          </a:p>
        </p:txBody>
      </p:sp>
      <p:sp>
        <p:nvSpPr>
          <p:cNvPr id="5" name="Rounded Rectangle 4"/>
          <p:cNvSpPr/>
          <p:nvPr/>
        </p:nvSpPr>
        <p:spPr>
          <a:xfrm>
            <a:off x="1660733" y="5985798"/>
            <a:ext cx="1171787" cy="389464"/>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DISASTER</a:t>
            </a:r>
            <a:endParaRPr lang="en-GB" sz="1600" dirty="0"/>
          </a:p>
        </p:txBody>
      </p:sp>
      <p:cxnSp>
        <p:nvCxnSpPr>
          <p:cNvPr id="21" name="Straight Arrow Connector 20"/>
          <p:cNvCxnSpPr/>
          <p:nvPr/>
        </p:nvCxnSpPr>
        <p:spPr>
          <a:xfrm flipH="1" flipV="1">
            <a:off x="2246626" y="5638802"/>
            <a:ext cx="1" cy="34699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187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6" name="Titolo 1"/>
          <p:cNvSpPr txBox="1">
            <a:spLocks/>
          </p:cNvSpPr>
          <p:nvPr/>
        </p:nvSpPr>
        <p:spPr>
          <a:xfrm>
            <a:off x="1651000" y="279400"/>
            <a:ext cx="7493000" cy="10541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it-IT" sz="3200" dirty="0" smtClean="0">
                <a:solidFill>
                  <a:schemeClr val="bg1"/>
                </a:solidFill>
                <a:latin typeface="Calibri (Intestazioni)"/>
                <a:cs typeface="Calibri (Intestazioni)"/>
              </a:rPr>
              <a:t>Charter Operational Loop</a:t>
            </a:r>
            <a:endParaRPr lang="it-IT" sz="3200" dirty="0">
              <a:solidFill>
                <a:schemeClr val="bg1"/>
              </a:solidFill>
              <a:latin typeface="Calibri (Intestazioni)"/>
              <a:cs typeface="Calibri (Intestazioni)"/>
            </a:endParaRPr>
          </a:p>
        </p:txBody>
      </p:sp>
      <p:sp>
        <p:nvSpPr>
          <p:cNvPr id="2" name="Oval 1"/>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VA</a:t>
            </a:r>
            <a:endParaRPr lang="en-GB" sz="2400" dirty="0"/>
          </a:p>
        </p:txBody>
      </p:sp>
      <p:sp>
        <p:nvSpPr>
          <p:cNvPr id="8" name="Oval 7"/>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EU</a:t>
            </a:r>
            <a:endParaRPr lang="en-GB" sz="2400" dirty="0"/>
          </a:p>
        </p:txBody>
      </p:sp>
      <p:sp>
        <p:nvSpPr>
          <p:cNvPr id="9" name="Oval 8"/>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AU</a:t>
            </a:r>
            <a:endParaRPr lang="en-GB" sz="2400" dirty="0"/>
          </a:p>
        </p:txBody>
      </p:sp>
      <p:sp>
        <p:nvSpPr>
          <p:cNvPr id="10" name="Oval 9"/>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bg1"/>
                </a:solidFill>
              </a:rPr>
              <a:t>ODO</a:t>
            </a:r>
          </a:p>
        </p:txBody>
      </p:sp>
      <p:sp>
        <p:nvSpPr>
          <p:cNvPr id="11" name="Oval 10"/>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ECO</a:t>
            </a:r>
            <a:endParaRPr lang="en-GB" sz="2400" dirty="0"/>
          </a:p>
        </p:txBody>
      </p:sp>
      <p:sp>
        <p:nvSpPr>
          <p:cNvPr id="12" name="Oval 11"/>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PM</a:t>
            </a:r>
            <a:endParaRPr lang="en-GB" sz="2400" dirty="0"/>
          </a:p>
        </p:txBody>
      </p:sp>
      <p:sp>
        <p:nvSpPr>
          <p:cNvPr id="13" name="Oval 12"/>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MPP</a:t>
            </a:r>
            <a:endParaRPr lang="en-GB" sz="2400" dirty="0"/>
          </a:p>
        </p:txBody>
      </p:sp>
    </p:spTree>
    <p:extLst>
      <p:ext uri="{BB962C8B-B14F-4D97-AF65-F5344CB8AC3E}">
        <p14:creationId xmlns:p14="http://schemas.microsoft.com/office/powerpoint/2010/main" val="4048178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651000" y="279400"/>
            <a:ext cx="7493000" cy="10541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it-IT" sz="3200" dirty="0" smtClean="0">
                <a:solidFill>
                  <a:schemeClr val="bg1"/>
                </a:solidFill>
                <a:latin typeface="Calibri (Intestazioni)"/>
                <a:cs typeface="Calibri (Intestazioni)"/>
              </a:rPr>
              <a:t>Charter Operational Loop</a:t>
            </a:r>
            <a:endParaRPr lang="it-IT" sz="3200" dirty="0">
              <a:solidFill>
                <a:schemeClr val="bg1"/>
              </a:solidFill>
              <a:latin typeface="Calibri (Intestazioni)"/>
              <a:cs typeface="Calibri (Intestazioni)"/>
            </a:endParaRPr>
          </a:p>
        </p:txBody>
      </p:sp>
      <p:grpSp>
        <p:nvGrpSpPr>
          <p:cNvPr id="5" name="Group 4"/>
          <p:cNvGrpSpPr/>
          <p:nvPr/>
        </p:nvGrpSpPr>
        <p:grpSpPr>
          <a:xfrm>
            <a:off x="5665954" y="1547635"/>
            <a:ext cx="2511579" cy="2518243"/>
            <a:chOff x="5618541" y="1534106"/>
            <a:chExt cx="2511579" cy="2518243"/>
          </a:xfrm>
        </p:grpSpPr>
        <p:grpSp>
          <p:nvGrpSpPr>
            <p:cNvPr id="3" name="Group 2"/>
            <p:cNvGrpSpPr/>
            <p:nvPr/>
          </p:nvGrpSpPr>
          <p:grpSpPr>
            <a:xfrm>
              <a:off x="5730241" y="1534106"/>
              <a:ext cx="2399879" cy="2518243"/>
              <a:chOff x="1653959" y="1849121"/>
              <a:chExt cx="4308694" cy="4521202"/>
            </a:xfrm>
          </p:grpSpPr>
          <p:sp>
            <p:nvSpPr>
              <p:cNvPr id="4" name="Donut 3"/>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2" name="Oval 1"/>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8" name="Oval 7"/>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9" name="Oval 8"/>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0" name="Oval 9"/>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1" name="Oval 10"/>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2" name="Oval 11"/>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3" name="Oval 12"/>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14" name="Rounded Rectangle 13"/>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349005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Titolo 1"/>
          <p:cNvSpPr txBox="1">
            <a:spLocks/>
          </p:cNvSpPr>
          <p:nvPr/>
        </p:nvSpPr>
        <p:spPr>
          <a:xfrm>
            <a:off x="1651000" y="279400"/>
            <a:ext cx="7493000" cy="10541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it-IT" sz="3200" dirty="0" smtClean="0">
                <a:solidFill>
                  <a:schemeClr val="bg1"/>
                </a:solidFill>
                <a:latin typeface="Calibri (Intestazioni)"/>
                <a:cs typeface="Calibri (Intestazioni)"/>
              </a:rPr>
              <a:t>Charter Operational Loop</a:t>
            </a:r>
            <a:endParaRPr lang="it-IT" sz="3200" dirty="0">
              <a:solidFill>
                <a:schemeClr val="bg1"/>
              </a:solidFill>
              <a:latin typeface="Calibri (Intestazioni)"/>
              <a:cs typeface="Calibri (Intestazioni)"/>
            </a:endParaRPr>
          </a:p>
        </p:txBody>
      </p:sp>
      <p:sp>
        <p:nvSpPr>
          <p:cNvPr id="9" name="Oval 8"/>
          <p:cNvSpPr/>
          <p:nvPr/>
        </p:nvSpPr>
        <p:spPr>
          <a:xfrm>
            <a:off x="1653959" y="4453468"/>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0" name="Oval 9"/>
          <p:cNvSpPr/>
          <p:nvPr/>
        </p:nvSpPr>
        <p:spPr>
          <a:xfrm>
            <a:off x="1653959" y="2641603"/>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1" name="Oval 10"/>
          <p:cNvSpPr/>
          <p:nvPr/>
        </p:nvSpPr>
        <p:spPr>
          <a:xfrm>
            <a:off x="3217341" y="1849121"/>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2" name="Oval 11"/>
          <p:cNvSpPr/>
          <p:nvPr/>
        </p:nvSpPr>
        <p:spPr>
          <a:xfrm>
            <a:off x="3217341" y="3527214"/>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3" name="TextBox 2"/>
          <p:cNvSpPr txBox="1"/>
          <p:nvPr/>
        </p:nvSpPr>
        <p:spPr>
          <a:xfrm>
            <a:off x="3204632" y="2044498"/>
            <a:ext cx="1210753"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Emergency on-Call </a:t>
            </a:r>
            <a:r>
              <a:rPr lang="en-GB" sz="1600" dirty="0" smtClean="0">
                <a:solidFill>
                  <a:schemeClr val="bg1"/>
                </a:solidFill>
              </a:rPr>
              <a:t>Officer</a:t>
            </a:r>
            <a:endParaRPr lang="en-GB" sz="1600" dirty="0">
              <a:solidFill>
                <a:schemeClr val="bg1"/>
              </a:solidFill>
            </a:endParaRPr>
          </a:p>
        </p:txBody>
      </p:sp>
      <p:sp>
        <p:nvSpPr>
          <p:cNvPr id="14" name="TextBox 13"/>
          <p:cNvSpPr txBox="1"/>
          <p:nvPr/>
        </p:nvSpPr>
        <p:spPr>
          <a:xfrm>
            <a:off x="1641250" y="2941883"/>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On-Duty Operator</a:t>
            </a:r>
            <a:endParaRPr lang="en-GB" sz="1600" dirty="0">
              <a:solidFill>
                <a:schemeClr val="bg1"/>
              </a:solidFill>
            </a:endParaRPr>
          </a:p>
        </p:txBody>
      </p:sp>
      <p:sp>
        <p:nvSpPr>
          <p:cNvPr id="15" name="TextBox 14"/>
          <p:cNvSpPr txBox="1"/>
          <p:nvPr/>
        </p:nvSpPr>
        <p:spPr>
          <a:xfrm>
            <a:off x="1641250" y="4753748"/>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Authorized User</a:t>
            </a:r>
            <a:endParaRPr lang="en-GB" sz="1600" dirty="0">
              <a:solidFill>
                <a:schemeClr val="bg1"/>
              </a:solidFill>
            </a:endParaRPr>
          </a:p>
        </p:txBody>
      </p:sp>
      <p:sp>
        <p:nvSpPr>
          <p:cNvPr id="16" name="TextBox 15"/>
          <p:cNvSpPr txBox="1"/>
          <p:nvPr/>
        </p:nvSpPr>
        <p:spPr>
          <a:xfrm>
            <a:off x="3204632" y="3852130"/>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Project Manager</a:t>
            </a:r>
            <a:endParaRPr lang="en-GB" sz="1600" dirty="0">
              <a:solidFill>
                <a:schemeClr val="bg1"/>
              </a:solidFill>
            </a:endParaRPr>
          </a:p>
        </p:txBody>
      </p:sp>
      <p:grpSp>
        <p:nvGrpSpPr>
          <p:cNvPr id="22" name="Group 21"/>
          <p:cNvGrpSpPr/>
          <p:nvPr/>
        </p:nvGrpSpPr>
        <p:grpSpPr>
          <a:xfrm>
            <a:off x="4764610" y="2641603"/>
            <a:ext cx="1210753" cy="1185334"/>
            <a:chOff x="4764610" y="2641603"/>
            <a:chExt cx="1210753" cy="1185334"/>
          </a:xfrm>
        </p:grpSpPr>
        <p:sp>
          <p:nvSpPr>
            <p:cNvPr id="13" name="Oval 12"/>
            <p:cNvSpPr/>
            <p:nvPr/>
          </p:nvSpPr>
          <p:spPr>
            <a:xfrm>
              <a:off x="4777319" y="2641603"/>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7" name="TextBox 16"/>
            <p:cNvSpPr txBox="1"/>
            <p:nvPr/>
          </p:nvSpPr>
          <p:spPr>
            <a:xfrm>
              <a:off x="4764610" y="2695661"/>
              <a:ext cx="1210753"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Member Agencies Mission Planners</a:t>
              </a:r>
              <a:endParaRPr lang="en-GB" sz="1600" dirty="0">
                <a:solidFill>
                  <a:schemeClr val="bg1"/>
                </a:solidFill>
              </a:endParaRPr>
            </a:p>
          </p:txBody>
        </p:sp>
      </p:grpSp>
      <p:grpSp>
        <p:nvGrpSpPr>
          <p:cNvPr id="23" name="Group 22"/>
          <p:cNvGrpSpPr/>
          <p:nvPr/>
        </p:nvGrpSpPr>
        <p:grpSpPr>
          <a:xfrm>
            <a:off x="4764610" y="4453468"/>
            <a:ext cx="1210753" cy="1185334"/>
            <a:chOff x="4764610" y="4453468"/>
            <a:chExt cx="1210753" cy="1185334"/>
          </a:xfrm>
        </p:grpSpPr>
        <p:sp>
          <p:nvSpPr>
            <p:cNvPr id="2" name="Oval 1"/>
            <p:cNvSpPr/>
            <p:nvPr/>
          </p:nvSpPr>
          <p:spPr>
            <a:xfrm>
              <a:off x="4777319" y="4453468"/>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8" name="TextBox 17"/>
            <p:cNvSpPr txBox="1"/>
            <p:nvPr/>
          </p:nvSpPr>
          <p:spPr>
            <a:xfrm>
              <a:off x="4764610" y="4753748"/>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Value</a:t>
              </a:r>
            </a:p>
            <a:p>
              <a:pPr algn="ctr"/>
              <a:r>
                <a:rPr lang="en-GB" sz="1600" dirty="0" smtClean="0">
                  <a:solidFill>
                    <a:schemeClr val="bg1"/>
                  </a:solidFill>
                </a:rPr>
                <a:t>Adder</a:t>
              </a:r>
              <a:endParaRPr lang="en-GB" sz="1600" dirty="0">
                <a:solidFill>
                  <a:schemeClr val="bg1"/>
                </a:solidFill>
              </a:endParaRPr>
            </a:p>
          </p:txBody>
        </p:sp>
      </p:grpSp>
      <p:grpSp>
        <p:nvGrpSpPr>
          <p:cNvPr id="24" name="Group 23"/>
          <p:cNvGrpSpPr/>
          <p:nvPr/>
        </p:nvGrpSpPr>
        <p:grpSpPr>
          <a:xfrm>
            <a:off x="3204632" y="5184989"/>
            <a:ext cx="1210753" cy="1185334"/>
            <a:chOff x="3204632" y="5184989"/>
            <a:chExt cx="1210753" cy="1185334"/>
          </a:xfrm>
        </p:grpSpPr>
        <p:sp>
          <p:nvSpPr>
            <p:cNvPr id="8" name="Oval 7"/>
            <p:cNvSpPr/>
            <p:nvPr/>
          </p:nvSpPr>
          <p:spPr>
            <a:xfrm>
              <a:off x="3217341" y="5184989"/>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9" name="TextBox 18"/>
            <p:cNvSpPr txBox="1"/>
            <p:nvPr/>
          </p:nvSpPr>
          <p:spPr>
            <a:xfrm>
              <a:off x="3204632" y="5531023"/>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smtClean="0">
                  <a:solidFill>
                    <a:schemeClr val="bg1"/>
                  </a:solidFill>
                </a:rPr>
                <a:t>End</a:t>
              </a:r>
            </a:p>
            <a:p>
              <a:pPr algn="ctr"/>
              <a:r>
                <a:rPr lang="en-GB" sz="1600" dirty="0" smtClean="0">
                  <a:solidFill>
                    <a:schemeClr val="bg1"/>
                  </a:solidFill>
                </a:rPr>
                <a:t>User</a:t>
              </a:r>
              <a:endParaRPr lang="en-GB" sz="1600" dirty="0">
                <a:solidFill>
                  <a:schemeClr val="bg1"/>
                </a:solidFill>
              </a:endParaRPr>
            </a:p>
          </p:txBody>
        </p:sp>
      </p:grpSp>
      <p:sp>
        <p:nvSpPr>
          <p:cNvPr id="5" name="Rounded Rectangle 4"/>
          <p:cNvSpPr/>
          <p:nvPr/>
        </p:nvSpPr>
        <p:spPr>
          <a:xfrm>
            <a:off x="1660733" y="5985798"/>
            <a:ext cx="1171787" cy="389464"/>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DISASTER</a:t>
            </a:r>
            <a:endParaRPr lang="en-GB" sz="1600" dirty="0"/>
          </a:p>
        </p:txBody>
      </p:sp>
      <p:cxnSp>
        <p:nvCxnSpPr>
          <p:cNvPr id="21" name="Straight Arrow Connector 20"/>
          <p:cNvCxnSpPr/>
          <p:nvPr/>
        </p:nvCxnSpPr>
        <p:spPr>
          <a:xfrm flipH="1" flipV="1">
            <a:off x="2246626" y="5638802"/>
            <a:ext cx="1" cy="34699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175506" y="3979691"/>
            <a:ext cx="1" cy="34699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839293" y="2590082"/>
            <a:ext cx="282784" cy="173498"/>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542373" y="2604872"/>
            <a:ext cx="293787" cy="192515"/>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5444510" y="3939115"/>
            <a:ext cx="1" cy="376204"/>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4"/>
            <a:endCxn id="12" idx="0"/>
          </p:cNvCxnSpPr>
          <p:nvPr/>
        </p:nvCxnSpPr>
        <p:spPr>
          <a:xfrm>
            <a:off x="3810008" y="3034455"/>
            <a:ext cx="0" cy="492759"/>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321387" y="3551851"/>
            <a:ext cx="525800" cy="324436"/>
          </a:xfrm>
          <a:prstGeom prst="straightConnector1">
            <a:avLst/>
          </a:prstGeom>
          <a:ln w="38100">
            <a:solidFill>
              <a:schemeClr val="accent6">
                <a:lumMod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355897" y="4362339"/>
            <a:ext cx="491290" cy="342059"/>
          </a:xfrm>
          <a:prstGeom prst="straightConnector1">
            <a:avLst/>
          </a:prstGeom>
          <a:ln w="38100">
            <a:solidFill>
              <a:schemeClr val="accent6">
                <a:lumMod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8" idx="0"/>
            <a:endCxn id="12" idx="4"/>
          </p:cNvCxnSpPr>
          <p:nvPr/>
        </p:nvCxnSpPr>
        <p:spPr>
          <a:xfrm flipV="1">
            <a:off x="3810008" y="4712548"/>
            <a:ext cx="0" cy="472441"/>
          </a:xfrm>
          <a:prstGeom prst="straightConnector1">
            <a:avLst/>
          </a:prstGeom>
          <a:ln w="38100">
            <a:solidFill>
              <a:schemeClr val="accent6">
                <a:lumMod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783840" y="4453468"/>
            <a:ext cx="514774" cy="36914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332841" y="2498994"/>
            <a:ext cx="1419555" cy="4278094"/>
          </a:xfrm>
          <a:prstGeom prst="rect">
            <a:avLst/>
          </a:prstGeom>
          <a:noFill/>
          <a:ln>
            <a:solidFill>
              <a:srgbClr val="005172"/>
            </a:solidFill>
          </a:ln>
          <a:effectLst>
            <a:outerShdw blurRad="50800" dist="38100" dir="2700000" algn="tl" rotWithShape="0">
              <a:prstClr val="black">
                <a:alpha val="40000"/>
              </a:prstClr>
            </a:outerShdw>
          </a:effectLst>
        </p:spPr>
        <p:txBody>
          <a:bodyPr wrap="none" rtlCol="0">
            <a:spAutoFit/>
          </a:bodyPr>
          <a:lstStyle/>
          <a:p>
            <a:pPr algn="ctr"/>
            <a:r>
              <a:rPr lang="en-GB" sz="1600" dirty="0" smtClean="0"/>
              <a:t>ESA</a:t>
            </a:r>
            <a:endParaRPr lang="en-GB" sz="1600" dirty="0"/>
          </a:p>
          <a:p>
            <a:pPr algn="ctr"/>
            <a:r>
              <a:rPr lang="en-GB" sz="1600" dirty="0"/>
              <a:t>CNES</a:t>
            </a:r>
          </a:p>
          <a:p>
            <a:pPr algn="ctr"/>
            <a:r>
              <a:rPr lang="en-GB" sz="1600" dirty="0"/>
              <a:t>CSA</a:t>
            </a:r>
          </a:p>
          <a:p>
            <a:pPr algn="ctr"/>
            <a:r>
              <a:rPr lang="en-GB" sz="1600" dirty="0"/>
              <a:t>NOAA</a:t>
            </a:r>
          </a:p>
          <a:p>
            <a:pPr algn="ctr"/>
            <a:r>
              <a:rPr lang="en-GB" sz="1600" dirty="0"/>
              <a:t>ISRO</a:t>
            </a:r>
          </a:p>
          <a:p>
            <a:pPr algn="ctr"/>
            <a:r>
              <a:rPr lang="en-GB" sz="1600" dirty="0"/>
              <a:t>CONAE</a:t>
            </a:r>
          </a:p>
          <a:p>
            <a:pPr algn="ctr"/>
            <a:r>
              <a:rPr lang="en-GB" sz="1600" dirty="0"/>
              <a:t>JAXA</a:t>
            </a:r>
          </a:p>
          <a:p>
            <a:pPr algn="ctr"/>
            <a:r>
              <a:rPr lang="en-GB" sz="1600" dirty="0"/>
              <a:t>USGS</a:t>
            </a:r>
          </a:p>
          <a:p>
            <a:pPr algn="ctr"/>
            <a:r>
              <a:rPr lang="en-GB" sz="1600" dirty="0"/>
              <a:t>UKSA/</a:t>
            </a:r>
            <a:r>
              <a:rPr lang="en-GB" sz="1600" dirty="0" err="1"/>
              <a:t>DMCii</a:t>
            </a:r>
            <a:endParaRPr lang="en-GB" sz="1600" dirty="0"/>
          </a:p>
          <a:p>
            <a:pPr algn="ctr"/>
            <a:r>
              <a:rPr lang="en-GB" sz="1600" dirty="0"/>
              <a:t>CNSA</a:t>
            </a:r>
          </a:p>
          <a:p>
            <a:pPr algn="ctr"/>
            <a:r>
              <a:rPr lang="en-GB" sz="1600" dirty="0"/>
              <a:t>DLR</a:t>
            </a:r>
          </a:p>
          <a:p>
            <a:pPr algn="ctr"/>
            <a:r>
              <a:rPr lang="en-GB" sz="1600" dirty="0"/>
              <a:t>KARI</a:t>
            </a:r>
          </a:p>
          <a:p>
            <a:pPr algn="ctr"/>
            <a:r>
              <a:rPr lang="en-GB" sz="1600" dirty="0"/>
              <a:t>INPE</a:t>
            </a:r>
          </a:p>
          <a:p>
            <a:pPr algn="ctr"/>
            <a:r>
              <a:rPr lang="en-GB" sz="1600" dirty="0"/>
              <a:t>EUMETSAT</a:t>
            </a:r>
          </a:p>
          <a:p>
            <a:pPr algn="ctr"/>
            <a:r>
              <a:rPr lang="en-GB" sz="1600" dirty="0"/>
              <a:t>ROSCOSMOS</a:t>
            </a:r>
          </a:p>
          <a:p>
            <a:pPr algn="ctr"/>
            <a:r>
              <a:rPr lang="en-GB" sz="1600" dirty="0"/>
              <a:t>ABAE</a:t>
            </a:r>
          </a:p>
          <a:p>
            <a:pPr algn="ctr"/>
            <a:r>
              <a:rPr lang="en-GB" sz="1600" dirty="0" smtClean="0"/>
              <a:t>UAESA/MBRSC</a:t>
            </a:r>
            <a:endParaRPr lang="en-GB" sz="1600" dirty="0"/>
          </a:p>
        </p:txBody>
      </p:sp>
      <p:sp>
        <p:nvSpPr>
          <p:cNvPr id="20" name="Rounded Rectangular Callout 19"/>
          <p:cNvSpPr/>
          <p:nvPr/>
        </p:nvSpPr>
        <p:spPr>
          <a:xfrm>
            <a:off x="77575" y="3217333"/>
            <a:ext cx="1528653" cy="1626921"/>
          </a:xfrm>
          <a:prstGeom prst="wedgeRoundRectCallout">
            <a:avLst>
              <a:gd name="adj1" fmla="val 50836"/>
              <a:gd name="adj2" fmla="val 65389"/>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smtClean="0"/>
              <a:t>Sends to the ODO the User Request Form (URF). </a:t>
            </a:r>
          </a:p>
          <a:p>
            <a:r>
              <a:rPr lang="en-GB" sz="1400" dirty="0" smtClean="0"/>
              <a:t>The AU can also submit requests on </a:t>
            </a:r>
            <a:r>
              <a:rPr lang="en-GB" sz="1400" dirty="0"/>
              <a:t>behalf of an End User</a:t>
            </a:r>
          </a:p>
          <a:p>
            <a:pPr algn="ctr"/>
            <a:endParaRPr lang="en-GB" dirty="0"/>
          </a:p>
        </p:txBody>
      </p:sp>
      <p:sp>
        <p:nvSpPr>
          <p:cNvPr id="33" name="Rounded Rectangular Callout 32"/>
          <p:cNvSpPr/>
          <p:nvPr/>
        </p:nvSpPr>
        <p:spPr>
          <a:xfrm>
            <a:off x="61812" y="1559107"/>
            <a:ext cx="1528653" cy="1626921"/>
          </a:xfrm>
          <a:prstGeom prst="wedgeRoundRectCallout">
            <a:avLst>
              <a:gd name="adj1" fmla="val 62356"/>
              <a:gd name="adj2" fmla="val 31251"/>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smtClean="0"/>
              <a:t>Verifies the identity of the caller and the completeness of the Request.</a:t>
            </a:r>
          </a:p>
          <a:p>
            <a:r>
              <a:rPr lang="en-GB" sz="1400" dirty="0" smtClean="0"/>
              <a:t>Sends the URF to the ECO</a:t>
            </a:r>
            <a:endParaRPr lang="en-GB" sz="1400" dirty="0"/>
          </a:p>
          <a:p>
            <a:pPr algn="ctr"/>
            <a:endParaRPr lang="en-GB" dirty="0"/>
          </a:p>
        </p:txBody>
      </p:sp>
      <p:sp>
        <p:nvSpPr>
          <p:cNvPr id="34" name="Rounded Rectangular Callout 33"/>
          <p:cNvSpPr/>
          <p:nvPr/>
        </p:nvSpPr>
        <p:spPr>
          <a:xfrm>
            <a:off x="5006078" y="1069652"/>
            <a:ext cx="2875023" cy="1312744"/>
          </a:xfrm>
          <a:prstGeom prst="wedgeRoundRectCallout">
            <a:avLst>
              <a:gd name="adj1" fmla="val -68855"/>
              <a:gd name="adj2" fmla="val 39752"/>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smtClean="0"/>
              <a:t>Processes </a:t>
            </a:r>
            <a:r>
              <a:rPr lang="en-GB" sz="1400" dirty="0" smtClean="0"/>
              <a:t>the info received.</a:t>
            </a:r>
          </a:p>
          <a:p>
            <a:r>
              <a:rPr lang="en-GB" sz="1400" dirty="0" smtClean="0"/>
              <a:t>Sends the tasking requests to the agencies’ Mission Planner.</a:t>
            </a:r>
          </a:p>
          <a:p>
            <a:r>
              <a:rPr lang="en-GB" sz="1400" dirty="0" smtClean="0"/>
              <a:t>Sends </a:t>
            </a:r>
            <a:r>
              <a:rPr lang="en-GB" sz="1400" dirty="0" smtClean="0"/>
              <a:t>the </a:t>
            </a:r>
            <a:r>
              <a:rPr lang="en-GB" sz="1400" dirty="0" smtClean="0"/>
              <a:t>PM a dossier with the summary of the performed actions</a:t>
            </a:r>
            <a:endParaRPr lang="en-GB" sz="1400" dirty="0"/>
          </a:p>
          <a:p>
            <a:pPr algn="ctr"/>
            <a:endParaRPr lang="en-GB" dirty="0"/>
          </a:p>
        </p:txBody>
      </p:sp>
      <p:sp>
        <p:nvSpPr>
          <p:cNvPr id="36" name="Rounded Rectangular Callout 35"/>
          <p:cNvSpPr/>
          <p:nvPr/>
        </p:nvSpPr>
        <p:spPr>
          <a:xfrm>
            <a:off x="4756361" y="5844226"/>
            <a:ext cx="1528653" cy="972727"/>
          </a:xfrm>
          <a:prstGeom prst="wedgeRoundRectCallout">
            <a:avLst>
              <a:gd name="adj1" fmla="val -71900"/>
              <a:gd name="adj2" fmla="val -41868"/>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smtClean="0"/>
              <a:t>Final Value Added Products are delivered to the final user</a:t>
            </a:r>
            <a:endParaRPr lang="en-GB" sz="1400" dirty="0"/>
          </a:p>
          <a:p>
            <a:pPr algn="ctr"/>
            <a:endParaRPr lang="en-GB" dirty="0"/>
          </a:p>
        </p:txBody>
      </p:sp>
      <p:sp>
        <p:nvSpPr>
          <p:cNvPr id="38" name="Rounded Rectangular Callout 37"/>
          <p:cNvSpPr/>
          <p:nvPr/>
        </p:nvSpPr>
        <p:spPr>
          <a:xfrm>
            <a:off x="6086442" y="3197015"/>
            <a:ext cx="3003017" cy="2100294"/>
          </a:xfrm>
          <a:prstGeom prst="wedgeRoundRectCallout">
            <a:avLst>
              <a:gd name="adj1" fmla="val -103803"/>
              <a:gd name="adj2" fmla="val -4125"/>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smtClean="0"/>
              <a:t>Contacts the AU/EU to collect more information on the disaster and </a:t>
            </a:r>
            <a:r>
              <a:rPr lang="en-GB" sz="1400" dirty="0" smtClean="0"/>
              <a:t>assesses </a:t>
            </a:r>
            <a:r>
              <a:rPr lang="en-GB" sz="1400" dirty="0" smtClean="0"/>
              <a:t>their needs.</a:t>
            </a:r>
          </a:p>
          <a:p>
            <a:r>
              <a:rPr lang="en-GB" sz="1400" dirty="0" smtClean="0"/>
              <a:t>Reviews </a:t>
            </a:r>
            <a:r>
              <a:rPr lang="en-GB" sz="1400" dirty="0" smtClean="0"/>
              <a:t>the dossier prepared by the ECO and </a:t>
            </a:r>
            <a:r>
              <a:rPr lang="en-GB" sz="1400" dirty="0" smtClean="0"/>
              <a:t>requests more satellite tasking as </a:t>
            </a:r>
            <a:r>
              <a:rPr lang="en-GB" sz="1400" dirty="0" smtClean="0"/>
              <a:t>needed.</a:t>
            </a:r>
          </a:p>
          <a:p>
            <a:r>
              <a:rPr lang="en-GB" sz="1400" dirty="0" smtClean="0"/>
              <a:t>Receives the products from the agencies’ order desk and prepare </a:t>
            </a:r>
            <a:r>
              <a:rPr lang="en-GB" sz="1400" dirty="0" smtClean="0"/>
              <a:t>Value Added Products (VAPs)</a:t>
            </a:r>
            <a:endParaRPr lang="en-GB" sz="1400" dirty="0"/>
          </a:p>
          <a:p>
            <a:pPr algn="ctr"/>
            <a:endParaRPr lang="en-GB" dirty="0"/>
          </a:p>
        </p:txBody>
      </p:sp>
      <p:sp>
        <p:nvSpPr>
          <p:cNvPr id="40" name="Rounded Rectangular Callout 39"/>
          <p:cNvSpPr/>
          <p:nvPr/>
        </p:nvSpPr>
        <p:spPr>
          <a:xfrm>
            <a:off x="6443589" y="5326040"/>
            <a:ext cx="1528653" cy="1481154"/>
          </a:xfrm>
          <a:prstGeom prst="wedgeRoundRectCallout">
            <a:avLst>
              <a:gd name="adj1" fmla="val -82535"/>
              <a:gd name="adj2" fmla="val -46800"/>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smtClean="0"/>
              <a:t>Further processes and interprets the data, and delivers </a:t>
            </a:r>
            <a:r>
              <a:rPr lang="en-GB" sz="1400" dirty="0" smtClean="0"/>
              <a:t>VAPs </a:t>
            </a:r>
            <a:r>
              <a:rPr lang="en-GB" sz="1400" dirty="0" smtClean="0"/>
              <a:t>to the EU </a:t>
            </a:r>
            <a:r>
              <a:rPr lang="en-GB" sz="1400" dirty="0" smtClean="0"/>
              <a:t>via </a:t>
            </a:r>
            <a:r>
              <a:rPr lang="en-GB" sz="1400" dirty="0" smtClean="0"/>
              <a:t>the PM</a:t>
            </a:r>
            <a:endParaRPr lang="en-GB" sz="1400" dirty="0"/>
          </a:p>
          <a:p>
            <a:pPr algn="ctr"/>
            <a:endParaRPr lang="en-GB" dirty="0"/>
          </a:p>
        </p:txBody>
      </p:sp>
      <p:cxnSp>
        <p:nvCxnSpPr>
          <p:cNvPr id="41" name="Straight Arrow Connector 40"/>
          <p:cNvCxnSpPr/>
          <p:nvPr/>
        </p:nvCxnSpPr>
        <p:spPr>
          <a:xfrm flipH="1" flipV="1">
            <a:off x="2818556" y="5413057"/>
            <a:ext cx="358984" cy="20542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3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3" grpId="0"/>
      <p:bldP spid="14" grpId="0"/>
      <p:bldP spid="15" grpId="0"/>
      <p:bldP spid="16" grpId="0"/>
      <p:bldP spid="58" grpId="0" animBg="1"/>
      <p:bldP spid="20" grpId="0" animBg="1"/>
      <p:bldP spid="33" grpId="0" animBg="1"/>
      <p:bldP spid="34" grpId="0" animBg="1"/>
      <p:bldP spid="36" grpId="0" animBg="1"/>
      <p:bldP spid="38"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490133" y="0"/>
            <a:ext cx="7653867" cy="1538522"/>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600" dirty="0" smtClean="0">
                <a:solidFill>
                  <a:schemeClr val="bg1"/>
                </a:solidFill>
                <a:latin typeface="Calibri (Intestazioni)"/>
                <a:cs typeface="Calibri (Intestazioni)"/>
              </a:rPr>
              <a:t>Charter Roles: Authorized user</a:t>
            </a:r>
          </a:p>
          <a:p>
            <a:pPr algn="l"/>
            <a:r>
              <a:rPr lang="it-IT" sz="3600" dirty="0" smtClean="0">
                <a:solidFill>
                  <a:schemeClr val="bg1"/>
                </a:solidFill>
                <a:latin typeface="Calibri (Intestazioni)"/>
                <a:cs typeface="Calibri (Intestazioni)"/>
              </a:rPr>
              <a:t>&amp; Cooperating Body</a:t>
            </a:r>
            <a:endParaRPr lang="it-IT" sz="3600" dirty="0">
              <a:solidFill>
                <a:schemeClr val="bg1"/>
              </a:solidFill>
              <a:latin typeface="Calibri (Intestazioni)"/>
              <a:cs typeface="Calibri (Intestazioni)"/>
            </a:endParaRPr>
          </a:p>
        </p:txBody>
      </p:sp>
      <p:sp>
        <p:nvSpPr>
          <p:cNvPr id="7" name="Segnaposto contenuto 2"/>
          <p:cNvSpPr txBox="1">
            <a:spLocks/>
          </p:cNvSpPr>
          <p:nvPr/>
        </p:nvSpPr>
        <p:spPr>
          <a:xfrm>
            <a:off x="0" y="1600200"/>
            <a:ext cx="9204959" cy="500522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600"/>
              </a:spcAft>
              <a:buFont typeface="Arial" panose="020B0604020202020204" pitchFamily="34" charset="0"/>
              <a:buChar char="•"/>
            </a:pPr>
            <a:r>
              <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They are the only bodies allowed to start </a:t>
            </a:r>
            <a:br>
              <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br>
            <a:r>
              <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a Charter activation</a:t>
            </a:r>
          </a:p>
          <a:p>
            <a:pPr>
              <a:lnSpc>
                <a:spcPct val="120000"/>
              </a:lnSpc>
              <a:spcAft>
                <a:spcPts val="600"/>
              </a:spcAft>
              <a:buFont typeface="Arial" panose="020B0604020202020204" pitchFamily="34" charset="0"/>
              <a:buChar char="•"/>
            </a:pP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They usually represent the national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
            </a:r>
            <a:b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b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Civil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Protection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Authorities </a:t>
            </a:r>
          </a:p>
          <a:p>
            <a:pPr>
              <a:lnSpc>
                <a:spcPct val="120000"/>
              </a:lnSpc>
              <a:spcAft>
                <a:spcPts val="600"/>
              </a:spcAft>
              <a:buFont typeface="Arial" panose="020B0604020202020204" pitchFamily="34" charset="0"/>
              <a:buChar char="•"/>
            </a:pPr>
            <a:r>
              <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Their role is to provide as much precise as possible information about the event in terms of geographical location, foreseen evolution and type of damage to be detected</a:t>
            </a:r>
          </a:p>
          <a:p>
            <a:pPr>
              <a:lnSpc>
                <a:spcPct val="120000"/>
              </a:lnSpc>
              <a:spcAft>
                <a:spcPts val="600"/>
              </a:spcAft>
              <a:buFont typeface="Arial" panose="020B0604020202020204" pitchFamily="34" charset="0"/>
              <a:buChar char="•"/>
            </a:pPr>
            <a:r>
              <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The AU/CB can open the call on behalf of another agency (End User, in the Charter terminology)</a:t>
            </a:r>
          </a:p>
          <a:p>
            <a:pPr>
              <a:lnSpc>
                <a:spcPct val="120000"/>
              </a:lnSpc>
              <a:spcAft>
                <a:spcPts val="600"/>
              </a:spcAft>
              <a:buFont typeface="Arial" panose="020B0604020202020204" pitchFamily="34" charset="0"/>
              <a:buChar char="•"/>
            </a:pPr>
            <a:endPar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5" name="Group 14"/>
          <p:cNvGrpSpPr/>
          <p:nvPr/>
        </p:nvGrpSpPr>
        <p:grpSpPr>
          <a:xfrm>
            <a:off x="6543151" y="917336"/>
            <a:ext cx="2511579" cy="2518243"/>
            <a:chOff x="5618541" y="1534106"/>
            <a:chExt cx="2511579" cy="2518243"/>
          </a:xfrm>
        </p:grpSpPr>
        <p:grpSp>
          <p:nvGrpSpPr>
            <p:cNvPr id="16" name="Group 15"/>
            <p:cNvGrpSpPr/>
            <p:nvPr/>
          </p:nvGrpSpPr>
          <p:grpSpPr>
            <a:xfrm>
              <a:off x="5730241" y="1534106"/>
              <a:ext cx="2399879" cy="2518243"/>
              <a:chOff x="1653959" y="1849121"/>
              <a:chExt cx="4308694" cy="4521202"/>
            </a:xfrm>
          </p:grpSpPr>
          <p:sp>
            <p:nvSpPr>
              <p:cNvPr id="18" name="Donut 17"/>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19" name="Oval 18"/>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20" name="Oval 19"/>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21" name="Oval 20"/>
              <p:cNvSpPr/>
              <p:nvPr/>
            </p:nvSpPr>
            <p:spPr>
              <a:xfrm>
                <a:off x="1653959" y="4453468"/>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22" name="Oval 21"/>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23" name="Oval 22"/>
              <p:cNvSpPr/>
              <p:nvPr/>
            </p:nvSpPr>
            <p:spPr>
              <a:xfrm>
                <a:off x="3217341" y="1849121"/>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24" name="Oval 23"/>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25" name="Oval 24"/>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17" name="Rounded Rectangle 16"/>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3057361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cNvSpPr>
            <a:spLocks noGrp="1"/>
          </p:cNvSpPr>
          <p:nvPr>
            <p:ph idx="1"/>
          </p:nvPr>
        </p:nvSpPr>
        <p:spPr>
          <a:xfrm>
            <a:off x="67732" y="1577549"/>
            <a:ext cx="8847667" cy="5608957"/>
          </a:xfrm>
        </p:spPr>
        <p:txBody>
          <a:bodyPr/>
          <a:lstStyle/>
          <a:p>
            <a:pPr marL="0" indent="0">
              <a:buNone/>
            </a:pPr>
            <a:r>
              <a:rPr lang="en-CA" sz="2400" b="1" dirty="0">
                <a:solidFill>
                  <a:srgbClr val="005172"/>
                </a:solidFill>
                <a:ea typeface="Verdana" panose="020B0604030504040204" pitchFamily="34" charset="0"/>
                <a:cs typeface="Verdana" panose="020B0604030504040204" pitchFamily="34" charset="0"/>
              </a:rPr>
              <a:t>AU – On-Duty Operator (ODO</a:t>
            </a:r>
            <a:r>
              <a:rPr lang="en-CA" sz="2400" b="1" dirty="0" smtClean="0">
                <a:solidFill>
                  <a:srgbClr val="005172"/>
                </a:solidFill>
                <a:ea typeface="Verdana" panose="020B0604030504040204" pitchFamily="34" charset="0"/>
                <a:cs typeface="Verdana" panose="020B0604030504040204" pitchFamily="34" charset="0"/>
              </a:rPr>
              <a:t>)</a:t>
            </a:r>
            <a:endParaRPr lang="en-CA" sz="2400" dirty="0">
              <a:solidFill>
                <a:srgbClr val="005172"/>
              </a:solidFill>
              <a:ea typeface="Verdana" panose="020B0604030504040204" pitchFamily="34" charset="0"/>
              <a:cs typeface="Verdana" panose="020B0604030504040204" pitchFamily="34" charset="0"/>
            </a:endParaRPr>
          </a:p>
          <a:p>
            <a:pPr marL="415925" lvl="1" indent="-342900">
              <a:spcAft>
                <a:spcPts val="600"/>
              </a:spcAft>
            </a:pPr>
            <a:r>
              <a:rPr lang="en-CA" sz="2400" dirty="0">
                <a:solidFill>
                  <a:srgbClr val="005172"/>
                </a:solidFill>
                <a:ea typeface="Verdana" panose="020B0604030504040204" pitchFamily="34" charset="0"/>
                <a:cs typeface="Verdana" panose="020B0604030504040204" pitchFamily="34" charset="0"/>
              </a:rPr>
              <a:t>AU submits the User Request Form (URF</a:t>
            </a:r>
            <a:r>
              <a:rPr lang="en-CA" sz="2400" dirty="0" smtClean="0">
                <a:solidFill>
                  <a:srgbClr val="005172"/>
                </a:solidFill>
                <a:ea typeface="Verdana" panose="020B0604030504040204" pitchFamily="34" charset="0"/>
                <a:cs typeface="Verdana" panose="020B0604030504040204" pitchFamily="34" charset="0"/>
              </a:rPr>
              <a:t>), </a:t>
            </a:r>
            <a:br>
              <a:rPr lang="en-CA" sz="2400" dirty="0" smtClean="0">
                <a:solidFill>
                  <a:srgbClr val="005172"/>
                </a:solidFill>
                <a:ea typeface="Verdana" panose="020B0604030504040204" pitchFamily="34" charset="0"/>
                <a:cs typeface="Verdana" panose="020B0604030504040204" pitchFamily="34" charset="0"/>
              </a:rPr>
            </a:br>
            <a:r>
              <a:rPr lang="en-CA" sz="2400" dirty="0" smtClean="0">
                <a:solidFill>
                  <a:srgbClr val="005172"/>
                </a:solidFill>
                <a:ea typeface="Verdana" panose="020B0604030504040204" pitchFamily="34" charset="0"/>
                <a:cs typeface="Verdana" panose="020B0604030504040204" pitchFamily="34" charset="0"/>
              </a:rPr>
              <a:t>possibly using the on-line Charter </a:t>
            </a:r>
            <a:br>
              <a:rPr lang="en-CA" sz="2400" dirty="0" smtClean="0">
                <a:solidFill>
                  <a:srgbClr val="005172"/>
                </a:solidFill>
                <a:ea typeface="Verdana" panose="020B0604030504040204" pitchFamily="34" charset="0"/>
                <a:cs typeface="Verdana" panose="020B0604030504040204" pitchFamily="34" charset="0"/>
              </a:rPr>
            </a:br>
            <a:r>
              <a:rPr lang="en-CA" sz="2400" dirty="0" smtClean="0">
                <a:solidFill>
                  <a:srgbClr val="005172"/>
                </a:solidFill>
                <a:ea typeface="Verdana" panose="020B0604030504040204" pitchFamily="34" charset="0"/>
                <a:cs typeface="Verdana" panose="020B0604030504040204" pitchFamily="34" charset="0"/>
              </a:rPr>
              <a:t>Operational System (COS-2)</a:t>
            </a:r>
            <a:endParaRPr lang="en-CA" sz="2400" dirty="0">
              <a:solidFill>
                <a:srgbClr val="005172"/>
              </a:solidFill>
              <a:ea typeface="Verdana" panose="020B0604030504040204" pitchFamily="34" charset="0"/>
              <a:cs typeface="Verdana" panose="020B0604030504040204" pitchFamily="34" charset="0"/>
            </a:endParaRPr>
          </a:p>
          <a:p>
            <a:pPr marL="415925" lvl="1" indent="-342900">
              <a:spcAft>
                <a:spcPts val="600"/>
              </a:spcAft>
            </a:pPr>
            <a:r>
              <a:rPr lang="en-CA" sz="2400" dirty="0">
                <a:solidFill>
                  <a:srgbClr val="005172"/>
                </a:solidFill>
                <a:ea typeface="Verdana" panose="020B0604030504040204" pitchFamily="34" charset="0"/>
                <a:cs typeface="Verdana" panose="020B0604030504040204" pitchFamily="34" charset="0"/>
              </a:rPr>
              <a:t>ODO checks the identity of the </a:t>
            </a:r>
            <a:r>
              <a:rPr lang="en-CA" sz="2400" dirty="0" smtClean="0">
                <a:solidFill>
                  <a:srgbClr val="005172"/>
                </a:solidFill>
                <a:ea typeface="Verdana" panose="020B0604030504040204" pitchFamily="34" charset="0"/>
                <a:cs typeface="Verdana" panose="020B0604030504040204" pitchFamily="34" charset="0"/>
              </a:rPr>
              <a:t>caller, the completeness of the information and confirms </a:t>
            </a:r>
            <a:r>
              <a:rPr lang="en-CA" sz="2400" dirty="0" smtClean="0">
                <a:solidFill>
                  <a:srgbClr val="005172"/>
                </a:solidFill>
                <a:ea typeface="Verdana" panose="020B0604030504040204" pitchFamily="34" charset="0"/>
                <a:cs typeface="Verdana" panose="020B0604030504040204" pitchFamily="34" charset="0"/>
              </a:rPr>
              <a:t>reception</a:t>
            </a:r>
            <a:endParaRPr lang="en-CA" sz="2400" dirty="0" smtClean="0">
              <a:solidFill>
                <a:srgbClr val="005172"/>
              </a:solidFill>
              <a:ea typeface="Verdana" panose="020B0604030504040204" pitchFamily="34" charset="0"/>
              <a:cs typeface="Verdana" panose="020B0604030504040204" pitchFamily="34" charset="0"/>
            </a:endParaRPr>
          </a:p>
          <a:p>
            <a:pPr marL="0" indent="0">
              <a:spcAft>
                <a:spcPts val="600"/>
              </a:spcAft>
              <a:buNone/>
            </a:pPr>
            <a:r>
              <a:rPr lang="en-CA" sz="2400" b="1" dirty="0" smtClean="0">
                <a:ea typeface="Verdana" panose="020B0604030504040204" pitchFamily="34" charset="0"/>
                <a:cs typeface="Verdana" panose="020B0604030504040204" pitchFamily="34" charset="0"/>
              </a:rPr>
              <a:t>Emergency on Call Officer (ECO) </a:t>
            </a:r>
            <a:r>
              <a:rPr lang="en-CA" sz="2400" b="1" dirty="0">
                <a:ea typeface="Verdana" panose="020B0604030504040204" pitchFamily="34" charset="0"/>
                <a:cs typeface="Verdana" panose="020B0604030504040204" pitchFamily="34" charset="0"/>
              </a:rPr>
              <a:t>– </a:t>
            </a:r>
            <a:r>
              <a:rPr lang="en-CA" sz="2400" b="1" dirty="0" smtClean="0">
                <a:ea typeface="Verdana" panose="020B0604030504040204" pitchFamily="34" charset="0"/>
                <a:cs typeface="Verdana" panose="020B0604030504040204" pitchFamily="34" charset="0"/>
              </a:rPr>
              <a:t>AU</a:t>
            </a:r>
          </a:p>
          <a:p>
            <a:pPr marL="415925" lvl="1" indent="-342900">
              <a:spcAft>
                <a:spcPts val="600"/>
              </a:spcAft>
            </a:pPr>
            <a:r>
              <a:rPr lang="en-CA" sz="2400" dirty="0" smtClean="0">
                <a:ea typeface="Verdana" panose="020B0604030504040204" pitchFamily="34" charset="0"/>
                <a:cs typeface="Verdana" panose="020B0604030504040204" pitchFamily="34" charset="0"/>
              </a:rPr>
              <a:t>ECO </a:t>
            </a:r>
            <a:r>
              <a:rPr lang="en-CA" sz="2400" dirty="0">
                <a:ea typeface="Verdana" panose="020B0604030504040204" pitchFamily="34" charset="0"/>
                <a:cs typeface="Verdana" panose="020B0604030504040204" pitchFamily="34" charset="0"/>
              </a:rPr>
              <a:t>contacts the AU in order to check/get more information on the disaster before </a:t>
            </a:r>
            <a:r>
              <a:rPr lang="en-CA" sz="2400" dirty="0" smtClean="0">
                <a:ea typeface="Verdana" panose="020B0604030504040204" pitchFamily="34" charset="0"/>
                <a:cs typeface="Verdana" panose="020B0604030504040204" pitchFamily="34" charset="0"/>
              </a:rPr>
              <a:t>requesting the satellites tasking</a:t>
            </a:r>
          </a:p>
          <a:p>
            <a:pPr marL="73025" lvl="1" indent="0">
              <a:spcAft>
                <a:spcPts val="600"/>
              </a:spcAft>
              <a:buNone/>
            </a:pPr>
            <a:r>
              <a:rPr lang="en-CA" sz="2400" b="1" dirty="0" smtClean="0">
                <a:ea typeface="Verdana" panose="020B0604030504040204" pitchFamily="34" charset="0"/>
                <a:cs typeface="Verdana" panose="020B0604030504040204" pitchFamily="34" charset="0"/>
              </a:rPr>
              <a:t>Project Manager (PM) – AU</a:t>
            </a:r>
          </a:p>
          <a:p>
            <a:pPr marL="447675" lvl="1"/>
            <a:r>
              <a:rPr lang="en-CA" sz="2400" dirty="0" smtClean="0">
                <a:ea typeface="Verdana" panose="020B0604030504040204" pitchFamily="34" charset="0"/>
                <a:cs typeface="Verdana" panose="020B0604030504040204" pitchFamily="34" charset="0"/>
              </a:rPr>
              <a:t>PM contacts the AU </a:t>
            </a:r>
            <a:r>
              <a:rPr lang="en-CA" sz="2400" dirty="0" smtClean="0">
                <a:ea typeface="Verdana" panose="020B0604030504040204" pitchFamily="34" charset="0"/>
                <a:cs typeface="Verdana" panose="020B0604030504040204" pitchFamily="34" charset="0"/>
              </a:rPr>
              <a:t>for </a:t>
            </a:r>
            <a:r>
              <a:rPr lang="en-CA" sz="2400" dirty="0">
                <a:ea typeface="Verdana" panose="020B0604030504040204" pitchFamily="34" charset="0"/>
                <a:cs typeface="Verdana" panose="020B0604030504040204" pitchFamily="34" charset="0"/>
              </a:rPr>
              <a:t>further </a:t>
            </a:r>
            <a:r>
              <a:rPr lang="en-CA" sz="2400" dirty="0" smtClean="0">
                <a:ea typeface="Verdana" panose="020B0604030504040204" pitchFamily="34" charset="0"/>
                <a:cs typeface="Verdana" panose="020B0604030504040204" pitchFamily="34" charset="0"/>
              </a:rPr>
              <a:t>info and </a:t>
            </a:r>
            <a:r>
              <a:rPr lang="en-CA" sz="2400" dirty="0">
                <a:ea typeface="Verdana" panose="020B0604030504040204" pitchFamily="34" charset="0"/>
                <a:cs typeface="Verdana" panose="020B0604030504040204" pitchFamily="34" charset="0"/>
              </a:rPr>
              <a:t>on the </a:t>
            </a:r>
            <a:r>
              <a:rPr lang="en-CA" sz="2400" dirty="0" smtClean="0">
                <a:ea typeface="Verdana" panose="020B0604030504040204" pitchFamily="34" charset="0"/>
                <a:cs typeface="Verdana" panose="020B0604030504040204" pitchFamily="34" charset="0"/>
              </a:rPr>
              <a:t>AU/EU requirement. Provides to </a:t>
            </a:r>
            <a:r>
              <a:rPr lang="en-CA" sz="2400" dirty="0">
                <a:ea typeface="Verdana" panose="020B0604030504040204" pitchFamily="34" charset="0"/>
                <a:cs typeface="Verdana" panose="020B0604030504040204" pitchFamily="34" charset="0"/>
              </a:rPr>
              <a:t>AU/EU </a:t>
            </a:r>
            <a:r>
              <a:rPr lang="en-CA" sz="2400" dirty="0" smtClean="0">
                <a:ea typeface="Verdana" panose="020B0604030504040204" pitchFamily="34" charset="0"/>
                <a:cs typeface="Verdana" panose="020B0604030504040204" pitchFamily="34" charset="0"/>
              </a:rPr>
              <a:t>info on data </a:t>
            </a:r>
            <a:r>
              <a:rPr lang="en-CA" sz="2400" dirty="0">
                <a:ea typeface="Verdana" panose="020B0604030504040204" pitchFamily="34" charset="0"/>
                <a:cs typeface="Verdana" panose="020B0604030504040204" pitchFamily="34" charset="0"/>
              </a:rPr>
              <a:t>acquisition planning</a:t>
            </a:r>
          </a:p>
          <a:p>
            <a:pPr marL="415925" lvl="1" indent="-342900">
              <a:spcAft>
                <a:spcPts val="600"/>
              </a:spcAft>
            </a:pPr>
            <a:endParaRPr lang="en-CA" sz="2400" dirty="0">
              <a:ea typeface="Verdana" panose="020B0604030504040204" pitchFamily="34" charset="0"/>
              <a:cs typeface="Verdana" panose="020B0604030504040204" pitchFamily="34" charset="0"/>
            </a:endParaRPr>
          </a:p>
          <a:p>
            <a:pPr>
              <a:spcAft>
                <a:spcPts val="600"/>
              </a:spcAft>
            </a:pPr>
            <a:endParaRPr lang="en-CA" sz="2400" dirty="0">
              <a:solidFill>
                <a:srgbClr val="005172"/>
              </a:solidFill>
              <a:ea typeface="Verdana" panose="020B0604030504040204" pitchFamily="34" charset="0"/>
              <a:cs typeface="Verdana" panose="020B0604030504040204" pitchFamily="34" charset="0"/>
            </a:endParaRPr>
          </a:p>
          <a:p>
            <a:pPr>
              <a:buNone/>
            </a:pPr>
            <a:endParaRPr lang="en-CA" sz="2400" dirty="0"/>
          </a:p>
        </p:txBody>
      </p:sp>
      <p:sp>
        <p:nvSpPr>
          <p:cNvPr id="5" name="Title"/>
          <p:cNvSpPr txBox="1">
            <a:spLocks/>
          </p:cNvSpPr>
          <p:nvPr/>
        </p:nvSpPr>
        <p:spPr bwMode="auto">
          <a:xfrm>
            <a:off x="1504955" y="37109"/>
            <a:ext cx="7410444" cy="914400"/>
          </a:xfrm>
          <a:prstGeom prst="rect">
            <a:avLst/>
          </a:prstGeom>
          <a:noFill/>
          <a:ln w="9525">
            <a:noFill/>
            <a:miter lim="800000"/>
            <a:headEnd/>
            <a:tailEnd/>
          </a:ln>
        </p:spPr>
        <p:txBody>
          <a:bodyPr vert="horz" wrap="square" lIns="91440" tIns="27432" rIns="91440" bIns="27432" numCol="1" anchor="b" anchorCtr="0" compatLnSpc="1">
            <a:prstTxWarp prst="textNoShape">
              <a:avLst/>
            </a:prstTxWarp>
            <a:normAutofit fontScale="97500"/>
          </a:bodyPr>
          <a:lstStyle>
            <a:lvl1pPr algn="l" rtl="0" eaLnBrk="0" fontAlgn="base" hangingPunct="0">
              <a:spcBef>
                <a:spcPct val="0"/>
              </a:spcBef>
              <a:spcAft>
                <a:spcPct val="0"/>
              </a:spcAft>
              <a:defRPr sz="3600" kern="1200" spc="-150">
                <a:solidFill>
                  <a:srgbClr val="221C40"/>
                </a:solidFill>
                <a:effectLst>
                  <a:outerShdw blurRad="38100" dist="38100" dir="2700000" algn="tl">
                    <a:srgbClr val="000000">
                      <a:alpha val="43137"/>
                    </a:srgbClr>
                  </a:outerShdw>
                </a:effectLst>
                <a:latin typeface="Lucida Console" pitchFamily="49" charset="0"/>
                <a:ea typeface="Tahoma" pitchFamily="34" charset="0"/>
                <a:cs typeface="Tahoma" pitchFamily="34" charset="0"/>
              </a:defRPr>
            </a:lvl1pPr>
            <a:lvl2pPr algn="l" rtl="0" eaLnBrk="0" fontAlgn="base" hangingPunct="0">
              <a:spcBef>
                <a:spcPct val="0"/>
              </a:spcBef>
              <a:spcAft>
                <a:spcPct val="0"/>
              </a:spcAft>
              <a:defRPr sz="3600">
                <a:solidFill>
                  <a:srgbClr val="221C40"/>
                </a:solidFill>
                <a:latin typeface="Lucida Console" pitchFamily="49" charset="0"/>
                <a:cs typeface="Tahoma" pitchFamily="34" charset="0"/>
              </a:defRPr>
            </a:lvl2pPr>
            <a:lvl3pPr algn="l" rtl="0" eaLnBrk="0" fontAlgn="base" hangingPunct="0">
              <a:spcBef>
                <a:spcPct val="0"/>
              </a:spcBef>
              <a:spcAft>
                <a:spcPct val="0"/>
              </a:spcAft>
              <a:defRPr sz="3600">
                <a:solidFill>
                  <a:srgbClr val="221C40"/>
                </a:solidFill>
                <a:latin typeface="Lucida Console" pitchFamily="49" charset="0"/>
                <a:cs typeface="Tahoma" pitchFamily="34" charset="0"/>
              </a:defRPr>
            </a:lvl3pPr>
            <a:lvl4pPr algn="l" rtl="0" eaLnBrk="0" fontAlgn="base" hangingPunct="0">
              <a:spcBef>
                <a:spcPct val="0"/>
              </a:spcBef>
              <a:spcAft>
                <a:spcPct val="0"/>
              </a:spcAft>
              <a:defRPr sz="3600">
                <a:solidFill>
                  <a:srgbClr val="221C40"/>
                </a:solidFill>
                <a:latin typeface="Lucida Console" pitchFamily="49" charset="0"/>
                <a:cs typeface="Tahoma" pitchFamily="34" charset="0"/>
              </a:defRPr>
            </a:lvl4pPr>
            <a:lvl5pPr algn="l" rtl="0" eaLnBrk="0" fontAlgn="base" hangingPunct="0">
              <a:spcBef>
                <a:spcPct val="0"/>
              </a:spcBef>
              <a:spcAft>
                <a:spcPct val="0"/>
              </a:spcAft>
              <a:defRPr sz="3600">
                <a:solidFill>
                  <a:srgbClr val="221C40"/>
                </a:solidFill>
                <a:latin typeface="Lucida Console" pitchFamily="49" charset="0"/>
                <a:cs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dirty="0">
                <a:solidFill>
                  <a:schemeClr val="bg1"/>
                </a:solidFill>
                <a:latin typeface="+mj-lt"/>
              </a:rPr>
              <a:t>AU </a:t>
            </a:r>
            <a:r>
              <a:rPr lang="en-CA" dirty="0" smtClean="0">
                <a:solidFill>
                  <a:schemeClr val="bg1"/>
                </a:solidFill>
                <a:latin typeface="+mj-lt"/>
              </a:rPr>
              <a:t>Interfaces</a:t>
            </a:r>
            <a:endParaRPr lang="en-CA" dirty="0">
              <a:solidFill>
                <a:schemeClr val="bg1"/>
              </a:solidFill>
              <a:latin typeface="+mj-lt"/>
            </a:endParaRPr>
          </a:p>
        </p:txBody>
      </p:sp>
      <p:grpSp>
        <p:nvGrpSpPr>
          <p:cNvPr id="4" name="Group 3"/>
          <p:cNvGrpSpPr/>
          <p:nvPr/>
        </p:nvGrpSpPr>
        <p:grpSpPr>
          <a:xfrm>
            <a:off x="6543151" y="917336"/>
            <a:ext cx="2511579" cy="2518243"/>
            <a:chOff x="5618541" y="1534106"/>
            <a:chExt cx="2511579" cy="2518243"/>
          </a:xfrm>
        </p:grpSpPr>
        <p:grpSp>
          <p:nvGrpSpPr>
            <p:cNvPr id="6" name="Group 5"/>
            <p:cNvGrpSpPr/>
            <p:nvPr/>
          </p:nvGrpSpPr>
          <p:grpSpPr>
            <a:xfrm>
              <a:off x="5730241" y="1534106"/>
              <a:ext cx="2399879" cy="2518243"/>
              <a:chOff x="1653959" y="1849121"/>
              <a:chExt cx="4308694" cy="4521202"/>
            </a:xfrm>
          </p:grpSpPr>
          <p:sp>
            <p:nvSpPr>
              <p:cNvPr id="8" name="Donut 7"/>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9" name="Oval 8"/>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10" name="Oval 9"/>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1" name="Oval 10"/>
              <p:cNvSpPr/>
              <p:nvPr/>
            </p:nvSpPr>
            <p:spPr>
              <a:xfrm>
                <a:off x="1653959" y="4453468"/>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2" name="Oval 11"/>
              <p:cNvSpPr/>
              <p:nvPr/>
            </p:nvSpPr>
            <p:spPr>
              <a:xfrm>
                <a:off x="1653959" y="2641603"/>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3" name="Oval 12"/>
              <p:cNvSpPr/>
              <p:nvPr/>
            </p:nvSpPr>
            <p:spPr>
              <a:xfrm>
                <a:off x="3217341" y="1849121"/>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ECO</a:t>
                </a:r>
              </a:p>
            </p:txBody>
          </p:sp>
          <p:sp>
            <p:nvSpPr>
              <p:cNvPr id="14" name="Oval 13"/>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5" name="Oval 14"/>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7" name="Rounded Rectangle 6"/>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185694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651000" y="279400"/>
            <a:ext cx="7493000" cy="1054100"/>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3600" dirty="0" smtClean="0">
                <a:solidFill>
                  <a:schemeClr val="bg1"/>
                </a:solidFill>
                <a:latin typeface="Calibri (Intestazioni)"/>
                <a:cs typeface="Calibri (Intestazioni)"/>
              </a:rPr>
              <a:t>Charter Roles: ODO</a:t>
            </a:r>
            <a:endParaRPr lang="it-IT" sz="3600" dirty="0">
              <a:solidFill>
                <a:schemeClr val="bg1"/>
              </a:solidFill>
              <a:latin typeface="Calibri (Intestazioni)"/>
              <a:cs typeface="Calibri (Intestazioni)"/>
            </a:endParaRPr>
          </a:p>
        </p:txBody>
      </p:sp>
      <p:sp>
        <p:nvSpPr>
          <p:cNvPr id="7" name="Segnaposto contenuto 2"/>
          <p:cNvSpPr txBox="1">
            <a:spLocks/>
          </p:cNvSpPr>
          <p:nvPr/>
        </p:nvSpPr>
        <p:spPr>
          <a:xfrm>
            <a:off x="67733" y="1625052"/>
            <a:ext cx="9076267" cy="49803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Aft>
                <a:spcPts val="600"/>
              </a:spcAft>
              <a:buNone/>
              <a:tabLst>
                <a:tab pos="358775" algn="l"/>
              </a:tabLst>
            </a:pPr>
            <a:r>
              <a:rPr lang="en-GB" sz="2400" b="1" dirty="0" smtClean="0">
                <a:solidFill>
                  <a:srgbClr val="005172"/>
                </a:solidFill>
                <a:latin typeface="Verdana" panose="020B0604030504040204" pitchFamily="34" charset="0"/>
                <a:ea typeface="Verdana" panose="020B0604030504040204" pitchFamily="34" charset="0"/>
                <a:cs typeface="Verdana" panose="020B0604030504040204" pitchFamily="34" charset="0"/>
              </a:rPr>
              <a:t>ODO </a:t>
            </a:r>
            <a:r>
              <a:rPr lang="en-GB" sz="2400" b="1" dirty="0">
                <a:solidFill>
                  <a:srgbClr val="005172"/>
                </a:solidFill>
                <a:latin typeface="Verdana" panose="020B0604030504040204" pitchFamily="34" charset="0"/>
                <a:ea typeface="Verdana" panose="020B0604030504040204" pitchFamily="34" charset="0"/>
                <a:cs typeface="Verdana" panose="020B0604030504040204" pitchFamily="34" charset="0"/>
              </a:rPr>
              <a:t>role </a:t>
            </a:r>
            <a:r>
              <a:rPr lang="en-GB" sz="2400" b="1" dirty="0" smtClean="0">
                <a:solidFill>
                  <a:srgbClr val="005172"/>
                </a:solidFill>
                <a:latin typeface="Verdana" panose="020B0604030504040204" pitchFamily="34" charset="0"/>
                <a:ea typeface="Verdana" panose="020B0604030504040204" pitchFamily="34" charset="0"/>
                <a:cs typeface="Verdana" panose="020B0604030504040204" pitchFamily="34" charset="0"/>
              </a:rPr>
              <a:t>requirements: </a:t>
            </a:r>
            <a:endParaRPr lang="en-GB" sz="2400" b="1" dirty="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tabLst>
                <a:tab pos="358775" algn="l"/>
              </a:tabLst>
            </a:pP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P</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oint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of contact for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AU/CB</a:t>
            </a:r>
          </a:p>
          <a:p>
            <a:pPr>
              <a:lnSpc>
                <a:spcPct val="120000"/>
              </a:lnSpc>
              <a:spcAft>
                <a:spcPts val="600"/>
              </a:spcAft>
              <a:buFont typeface="Arial" panose="020B0604020202020204" pitchFamily="34" charset="0"/>
              <a:buChar char="•"/>
              <a:tabLst>
                <a:tab pos="358775" algn="l"/>
              </a:tabLst>
            </a:pP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24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hour/day, 7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day/week, located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at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
            </a:r>
            <a:b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b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ESRIN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(ESA), Frascati (Italy)</a:t>
            </a:r>
          </a:p>
          <a:p>
            <a:pPr>
              <a:lnSpc>
                <a:spcPct val="120000"/>
              </a:lnSpc>
              <a:spcAft>
                <a:spcPts val="600"/>
              </a:spcAft>
              <a:buFont typeface="Arial" panose="020B0604020202020204" pitchFamily="34" charset="0"/>
              <a:buChar char="•"/>
              <a:tabLst>
                <a:tab pos="358775" algn="l"/>
              </a:tabLst>
            </a:pP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Takes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incoming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call and control information completeness</a:t>
            </a:r>
            <a:endPar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tabLst>
                <a:tab pos="358775" algn="l"/>
              </a:tabLst>
            </a:pP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Identifies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the caller as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being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an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AU/CB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or not</a:t>
            </a:r>
          </a:p>
          <a:p>
            <a:pPr>
              <a:lnSpc>
                <a:spcPct val="120000"/>
              </a:lnSpc>
              <a:spcAft>
                <a:spcPts val="600"/>
              </a:spcAft>
              <a:buFont typeface="Arial" panose="020B0604020202020204" pitchFamily="34" charset="0"/>
              <a:buChar char="•"/>
              <a:tabLst>
                <a:tab pos="358775" algn="l"/>
              </a:tabLst>
            </a:pP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Contact the </a:t>
            </a:r>
            <a:r>
              <a:rPr lang="en-GB" altLang="en-US" sz="2200" b="1" dirty="0">
                <a:solidFill>
                  <a:srgbClr val="005172"/>
                </a:solidFill>
                <a:latin typeface="Verdana" panose="020B0604030504040204" pitchFamily="34" charset="0"/>
                <a:ea typeface="Verdana" panose="020B0604030504040204" pitchFamily="34" charset="0"/>
                <a:cs typeface="Verdana" panose="020B0604030504040204" pitchFamily="34" charset="0"/>
              </a:rPr>
              <a:t>ECO</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 within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1 </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hour, </a:t>
            </a: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transmitting the</a:t>
            </a:r>
            <a: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t/>
            </a:r>
            <a:br>
              <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rPr>
            </a:br>
            <a:r>
              <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rPr>
              <a:t>request</a:t>
            </a:r>
            <a:endPar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tabLst>
                <a:tab pos="358775" algn="l"/>
              </a:tabLst>
            </a:pPr>
            <a:endPar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tabLst>
                <a:tab pos="358775" algn="l"/>
              </a:tabLst>
            </a:pPr>
            <a:endPar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tabLst>
                <a:tab pos="358775" algn="l"/>
              </a:tabLst>
            </a:pPr>
            <a:endParaRPr lang="en-GB" altLang="en-US" sz="2200" dirty="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pPr>
            <a:endParaRPr lang="en-GB"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pPr>
            <a:endPar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pPr>
            <a:endPar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600"/>
              </a:spcAft>
              <a:buFont typeface="Arial" panose="020B0604020202020204" pitchFamily="34" charset="0"/>
              <a:buChar char="•"/>
            </a:pPr>
            <a:endParaRPr lang="en-US" altLang="en-US" sz="2200" dirty="0" smtClean="0">
              <a:solidFill>
                <a:srgbClr val="00517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6529238" y="851848"/>
            <a:ext cx="2511579" cy="2518243"/>
            <a:chOff x="5618541" y="1534106"/>
            <a:chExt cx="2511579" cy="2518243"/>
          </a:xfrm>
        </p:grpSpPr>
        <p:grpSp>
          <p:nvGrpSpPr>
            <p:cNvPr id="5" name="Group 4"/>
            <p:cNvGrpSpPr/>
            <p:nvPr/>
          </p:nvGrpSpPr>
          <p:grpSpPr>
            <a:xfrm>
              <a:off x="5730241" y="1534106"/>
              <a:ext cx="2399879" cy="2518243"/>
              <a:chOff x="1653959" y="1849121"/>
              <a:chExt cx="4308694" cy="4521202"/>
            </a:xfrm>
          </p:grpSpPr>
          <p:sp>
            <p:nvSpPr>
              <p:cNvPr id="9" name="Donut 8"/>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10" name="Oval 9"/>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11" name="Oval 10"/>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2" name="Oval 11"/>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3" name="Oval 12"/>
              <p:cNvSpPr/>
              <p:nvPr/>
            </p:nvSpPr>
            <p:spPr>
              <a:xfrm>
                <a:off x="1653959" y="2641603"/>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4" name="Oval 13"/>
              <p:cNvSpPr/>
              <p:nvPr/>
            </p:nvSpPr>
            <p:spPr>
              <a:xfrm>
                <a:off x="3217341" y="1849121"/>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ECO</a:t>
                </a:r>
              </a:p>
            </p:txBody>
          </p:sp>
          <p:sp>
            <p:nvSpPr>
              <p:cNvPr id="15" name="Oval 14"/>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6" name="Oval 15"/>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8" name="Rounded Rectangle 7"/>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299483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2500" y="126645"/>
            <a:ext cx="7190153" cy="1019150"/>
          </a:xfrm>
        </p:spPr>
        <p:txBody>
          <a:bodyPr/>
          <a:lstStyle/>
          <a:p>
            <a:r>
              <a:rPr lang="en-GB" sz="3600" dirty="0" smtClean="0"/>
              <a:t>Charter Roles: Emergency </a:t>
            </a:r>
            <a:br>
              <a:rPr lang="en-GB" sz="3600" dirty="0" smtClean="0"/>
            </a:br>
            <a:r>
              <a:rPr lang="en-GB" sz="3600" dirty="0" smtClean="0"/>
              <a:t>on-Call Officer</a:t>
            </a:r>
            <a:endParaRPr lang="en-GB" sz="3600" dirty="0"/>
          </a:p>
        </p:txBody>
      </p:sp>
      <p:sp>
        <p:nvSpPr>
          <p:cNvPr id="5" name="Content Placeholder 4"/>
          <p:cNvSpPr>
            <a:spLocks noGrp="1"/>
          </p:cNvSpPr>
          <p:nvPr>
            <p:ph idx="1"/>
          </p:nvPr>
        </p:nvSpPr>
        <p:spPr>
          <a:xfrm>
            <a:off x="148492" y="1474525"/>
            <a:ext cx="8761046" cy="5271194"/>
          </a:xfrm>
        </p:spPr>
        <p:txBody>
          <a:bodyPr>
            <a:noAutofit/>
          </a:bodyPr>
          <a:lstStyle/>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400" b="1" dirty="0" smtClean="0">
                <a:latin typeface="Verdana" panose="020B0604030504040204" pitchFamily="34" charset="0"/>
                <a:ea typeface="Verdana" panose="020B0604030504040204" pitchFamily="34" charset="0"/>
                <a:cs typeface="Verdana" panose="020B0604030504040204" pitchFamily="34" charset="0"/>
              </a:rPr>
              <a:t>ECO </a:t>
            </a:r>
            <a:r>
              <a:rPr lang="en-GB" sz="2400" b="1" dirty="0">
                <a:latin typeface="Verdana" panose="020B0604030504040204" pitchFamily="34" charset="0"/>
                <a:ea typeface="Verdana" panose="020B0604030504040204" pitchFamily="34" charset="0"/>
                <a:cs typeface="Verdana" panose="020B0604030504040204" pitchFamily="34" charset="0"/>
              </a:rPr>
              <a:t>role requirements </a:t>
            </a:r>
            <a:r>
              <a:rPr lang="en-GB" sz="2400" b="1" dirty="0" smtClean="0">
                <a:latin typeface="Verdana" panose="020B0604030504040204" pitchFamily="34" charset="0"/>
                <a:ea typeface="Verdana" panose="020B0604030504040204" pitchFamily="34" charset="0"/>
                <a:cs typeface="Verdana" panose="020B0604030504040204" pitchFamily="34" charset="0"/>
              </a:rPr>
              <a:t>:</a:t>
            </a:r>
            <a:endParaRPr lang="en-GB" sz="2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Availability </a:t>
            </a:r>
            <a:r>
              <a:rPr lang="en-GB" sz="2000" dirty="0">
                <a:latin typeface="Verdana" panose="020B0604030504040204" pitchFamily="34" charset="0"/>
                <a:ea typeface="Verdana" panose="020B0604030504040204" pitchFamily="34" charset="0"/>
                <a:cs typeface="Verdana" panose="020B0604030504040204" pitchFamily="34" charset="0"/>
              </a:rPr>
              <a:t>24/24, 7/7 (on turn basis)</a:t>
            </a: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Communication </a:t>
            </a:r>
            <a:r>
              <a:rPr lang="en-GB" sz="2000" dirty="0">
                <a:latin typeface="Verdana" panose="020B0604030504040204" pitchFamily="34" charset="0"/>
                <a:ea typeface="Verdana" panose="020B0604030504040204" pitchFamily="34" charset="0"/>
                <a:cs typeface="Verdana" panose="020B0604030504040204" pitchFamily="34" charset="0"/>
              </a:rPr>
              <a:t>in English</a:t>
            </a: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Technical </a:t>
            </a:r>
            <a:r>
              <a:rPr lang="en-GB" sz="2000" dirty="0">
                <a:latin typeface="Verdana" panose="020B0604030504040204" pitchFamily="34" charset="0"/>
                <a:ea typeface="Verdana" panose="020B0604030504040204" pitchFamily="34" charset="0"/>
                <a:cs typeface="Verdana" panose="020B0604030504040204" pitchFamily="34" charset="0"/>
              </a:rPr>
              <a:t>knowledge of imaging </a:t>
            </a:r>
            <a:r>
              <a:rPr lang="en-GB" sz="2000" dirty="0" smtClean="0">
                <a:latin typeface="Verdana" panose="020B0604030504040204" pitchFamily="34" charset="0"/>
                <a:ea typeface="Verdana" panose="020B0604030504040204" pitchFamily="34" charset="0"/>
                <a:cs typeface="Verdana" panose="020B0604030504040204" pitchFamily="34" charset="0"/>
              </a:rPr>
              <a:t>satellites </a:t>
            </a:r>
            <a:br>
              <a:rPr lang="en-GB" sz="2000" dirty="0" smtClean="0">
                <a:latin typeface="Verdana" panose="020B0604030504040204" pitchFamily="34" charset="0"/>
                <a:ea typeface="Verdana" panose="020B0604030504040204" pitchFamily="34" charset="0"/>
                <a:cs typeface="Verdana" panose="020B0604030504040204" pitchFamily="34" charset="0"/>
              </a:rPr>
            </a:br>
            <a:r>
              <a:rPr lang="en-GB" sz="2000" dirty="0" smtClean="0">
                <a:latin typeface="Verdana" panose="020B0604030504040204" pitchFamily="34" charset="0"/>
                <a:ea typeface="Verdana" panose="020B0604030504040204" pitchFamily="34" charset="0"/>
                <a:cs typeface="Verdana" panose="020B0604030504040204" pitchFamily="34" charset="0"/>
              </a:rPr>
              <a:t>offered in the Charter</a:t>
            </a:r>
            <a:endParaRPr lang="en-GB" sz="2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General </a:t>
            </a:r>
            <a:r>
              <a:rPr lang="en-GB" sz="2000" dirty="0">
                <a:latin typeface="Verdana" panose="020B0604030504040204" pitchFamily="34" charset="0"/>
                <a:ea typeface="Verdana" panose="020B0604030504040204" pitchFamily="34" charset="0"/>
                <a:cs typeface="Verdana" panose="020B0604030504040204" pitchFamily="34" charset="0"/>
              </a:rPr>
              <a:t>knowledge of the processing level proposed</a:t>
            </a: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Be </a:t>
            </a:r>
            <a:r>
              <a:rPr lang="en-GB" sz="2000" dirty="0">
                <a:latin typeface="Verdana" panose="020B0604030504040204" pitchFamily="34" charset="0"/>
                <a:ea typeface="Verdana" panose="020B0604030504040204" pitchFamily="34" charset="0"/>
                <a:cs typeface="Verdana" panose="020B0604030504040204" pitchFamily="34" charset="0"/>
              </a:rPr>
              <a:t>familiar with the Charter, the level of commitment of each </a:t>
            </a:r>
            <a:r>
              <a:rPr lang="en-GB" sz="2000" dirty="0" smtClean="0">
                <a:latin typeface="Verdana" panose="020B0604030504040204" pitchFamily="34" charset="0"/>
                <a:ea typeface="Verdana" panose="020B0604030504040204" pitchFamily="34" charset="0"/>
                <a:cs typeface="Verdana" panose="020B0604030504040204" pitchFamily="34" charset="0"/>
              </a:rPr>
              <a:t>Agency, </a:t>
            </a:r>
            <a:r>
              <a:rPr lang="en-GB" sz="2000" dirty="0">
                <a:latin typeface="Verdana" panose="020B0604030504040204" pitchFamily="34" charset="0"/>
                <a:ea typeface="Verdana" panose="020B0604030504040204" pitchFamily="34" charset="0"/>
                <a:cs typeface="Verdana" panose="020B0604030504040204" pitchFamily="34" charset="0"/>
              </a:rPr>
              <a:t>and their contribution</a:t>
            </a: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Have </a:t>
            </a:r>
            <a:r>
              <a:rPr lang="en-GB" sz="2000" dirty="0">
                <a:latin typeface="Verdana" panose="020B0604030504040204" pitchFamily="34" charset="0"/>
                <a:ea typeface="Verdana" panose="020B0604030504040204" pitchFamily="34" charset="0"/>
                <a:cs typeface="Verdana" panose="020B0604030504040204" pitchFamily="34" charset="0"/>
              </a:rPr>
              <a:t>a full understanding of imaging / telecommunication / meteorological / data collection and positioning of the satellite systems</a:t>
            </a: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Be </a:t>
            </a:r>
            <a:r>
              <a:rPr lang="en-GB" sz="2000" dirty="0">
                <a:latin typeface="Verdana" panose="020B0604030504040204" pitchFamily="34" charset="0"/>
                <a:ea typeface="Verdana" panose="020B0604030504040204" pitchFamily="34" charset="0"/>
                <a:cs typeface="Verdana" panose="020B0604030504040204" pitchFamily="34" charset="0"/>
              </a:rPr>
              <a:t>able to follow and interpret guidelines such as those given in the </a:t>
            </a:r>
            <a:r>
              <a:rPr lang="en-GB" sz="2000" dirty="0" smtClean="0">
                <a:latin typeface="Verdana" panose="020B0604030504040204" pitchFamily="34" charset="0"/>
                <a:ea typeface="Verdana" panose="020B0604030504040204" pitchFamily="34" charset="0"/>
                <a:cs typeface="Verdana" panose="020B0604030504040204" pitchFamily="34" charset="0"/>
              </a:rPr>
              <a:t>scenarios</a:t>
            </a:r>
          </a:p>
          <a:p>
            <a:pPr>
              <a:spcAft>
                <a:spcPts val="600"/>
              </a:spcAft>
            </a:pPr>
            <a:r>
              <a:rPr lang="en-GB" sz="2000" dirty="0" smtClean="0">
                <a:latin typeface="Verdana" panose="020B0604030504040204" pitchFamily="34" charset="0"/>
                <a:ea typeface="Verdana" panose="020B0604030504040204" pitchFamily="34" charset="0"/>
                <a:cs typeface="Verdana" panose="020B0604030504040204" pitchFamily="34" charset="0"/>
              </a:rPr>
              <a:t>Be able to connect and use the COS-2 system</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p:cNvGrpSpPr/>
          <p:nvPr/>
        </p:nvGrpSpPr>
        <p:grpSpPr>
          <a:xfrm>
            <a:off x="6492301" y="821083"/>
            <a:ext cx="2511579" cy="2518243"/>
            <a:chOff x="5618541" y="1534106"/>
            <a:chExt cx="2511579" cy="2518243"/>
          </a:xfrm>
        </p:grpSpPr>
        <p:grpSp>
          <p:nvGrpSpPr>
            <p:cNvPr id="7" name="Group 6"/>
            <p:cNvGrpSpPr/>
            <p:nvPr/>
          </p:nvGrpSpPr>
          <p:grpSpPr>
            <a:xfrm>
              <a:off x="5730241" y="1534106"/>
              <a:ext cx="2399879" cy="2518243"/>
              <a:chOff x="1653959" y="1849121"/>
              <a:chExt cx="4308694" cy="4521202"/>
            </a:xfrm>
          </p:grpSpPr>
          <p:sp>
            <p:nvSpPr>
              <p:cNvPr id="9" name="Donut 8"/>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10" name="Oval 9"/>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11" name="Oval 10"/>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2" name="Oval 11"/>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13" name="Oval 12"/>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4" name="Oval 13"/>
              <p:cNvSpPr/>
              <p:nvPr/>
            </p:nvSpPr>
            <p:spPr>
              <a:xfrm>
                <a:off x="3217341" y="1849121"/>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5" name="Oval 14"/>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6" name="Oval 15"/>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8" name="Rounded Rectangle 7"/>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317310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4" y="384301"/>
            <a:ext cx="7576771" cy="992920"/>
          </a:xfrm>
        </p:spPr>
        <p:txBody>
          <a:bodyPr/>
          <a:lstStyle/>
          <a:p>
            <a:r>
              <a:rPr lang="en-GB" sz="3600" dirty="0" smtClean="0"/>
              <a:t>ECO Interfaces: </a:t>
            </a:r>
            <a:r>
              <a:rPr lang="en-GB" sz="3600" dirty="0" smtClean="0"/>
              <a:t>ODO &amp; AU</a:t>
            </a:r>
            <a:r>
              <a:rPr lang="en-GB" sz="3600" dirty="0"/>
              <a:t/>
            </a:r>
            <a:br>
              <a:rPr lang="en-GB" sz="3600" dirty="0"/>
            </a:br>
            <a:endParaRPr lang="en-GB" sz="3600" dirty="0"/>
          </a:p>
        </p:txBody>
      </p:sp>
      <p:sp>
        <p:nvSpPr>
          <p:cNvPr id="3" name="Content Placeholder 2"/>
          <p:cNvSpPr>
            <a:spLocks noGrp="1"/>
          </p:cNvSpPr>
          <p:nvPr>
            <p:ph idx="1"/>
          </p:nvPr>
        </p:nvSpPr>
        <p:spPr>
          <a:xfrm>
            <a:off x="203200" y="1922697"/>
            <a:ext cx="8620369" cy="3956555"/>
          </a:xfrm>
        </p:spPr>
        <p:txBody>
          <a:bodyPr/>
          <a:lstStyle/>
          <a:p>
            <a:r>
              <a:rPr lang="en-GB" sz="2400" dirty="0"/>
              <a:t>ECO </a:t>
            </a:r>
            <a:r>
              <a:rPr lang="en-GB" sz="2400" dirty="0" smtClean="0"/>
              <a:t>job will heavily relies to the usage </a:t>
            </a:r>
            <a:br>
              <a:rPr lang="en-GB" sz="2400" dirty="0" smtClean="0"/>
            </a:br>
            <a:r>
              <a:rPr lang="en-GB" sz="2400" dirty="0" smtClean="0"/>
              <a:t>of the COS-2 system </a:t>
            </a:r>
          </a:p>
          <a:p>
            <a:r>
              <a:rPr lang="en-GB" sz="2400" dirty="0" smtClean="0"/>
              <a:t>The ECO </a:t>
            </a:r>
            <a:r>
              <a:rPr lang="en-GB" sz="2400" dirty="0" smtClean="0"/>
              <a:t>checks the </a:t>
            </a:r>
            <a:r>
              <a:rPr lang="en-GB" sz="2400" dirty="0" smtClean="0"/>
              <a:t>new activation and </a:t>
            </a:r>
            <a:r>
              <a:rPr lang="en-GB" sz="2400" dirty="0" smtClean="0"/>
              <a:t/>
            </a:r>
            <a:br>
              <a:rPr lang="en-GB" sz="2400" dirty="0" smtClean="0"/>
            </a:br>
            <a:r>
              <a:rPr lang="en-GB" sz="2400" dirty="0" smtClean="0"/>
              <a:t>confirms </a:t>
            </a:r>
            <a:r>
              <a:rPr lang="en-GB" sz="2400" dirty="0" smtClean="0"/>
              <a:t>the reception to the </a:t>
            </a:r>
            <a:r>
              <a:rPr lang="en-GB" sz="2400" dirty="0" smtClean="0"/>
              <a:t>ODO</a:t>
            </a:r>
          </a:p>
          <a:p>
            <a:r>
              <a:rPr lang="en-GB" sz="2400" dirty="0" smtClean="0"/>
              <a:t>The ECO checks the URF in COS-2 and contacts the AU/CB for more updated information</a:t>
            </a:r>
          </a:p>
          <a:p>
            <a:r>
              <a:rPr lang="en-GB" sz="2400" dirty="0" smtClean="0"/>
              <a:t>If the ECO has doubts that the call shall be accepted, he contacts the Executive Secretariat for advice</a:t>
            </a:r>
            <a:endParaRPr lang="en-GB" sz="2400" dirty="0"/>
          </a:p>
          <a:p>
            <a:endParaRPr lang="en-GB" sz="2400" dirty="0"/>
          </a:p>
        </p:txBody>
      </p:sp>
      <p:grpSp>
        <p:nvGrpSpPr>
          <p:cNvPr id="5" name="Group 4"/>
          <p:cNvGrpSpPr/>
          <p:nvPr/>
        </p:nvGrpSpPr>
        <p:grpSpPr>
          <a:xfrm>
            <a:off x="6492301" y="821083"/>
            <a:ext cx="2511579" cy="2518243"/>
            <a:chOff x="5618541" y="1534106"/>
            <a:chExt cx="2511579" cy="2518243"/>
          </a:xfrm>
        </p:grpSpPr>
        <p:grpSp>
          <p:nvGrpSpPr>
            <p:cNvPr id="7" name="Group 6"/>
            <p:cNvGrpSpPr/>
            <p:nvPr/>
          </p:nvGrpSpPr>
          <p:grpSpPr>
            <a:xfrm>
              <a:off x="5730241" y="1534106"/>
              <a:ext cx="2399879" cy="2518243"/>
              <a:chOff x="1653959" y="1849121"/>
              <a:chExt cx="4308694" cy="4521202"/>
            </a:xfrm>
          </p:grpSpPr>
          <p:sp>
            <p:nvSpPr>
              <p:cNvPr id="9" name="Donut 8"/>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10" name="Oval 9"/>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11" name="Oval 10"/>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12" name="Oval 11"/>
              <p:cNvSpPr/>
              <p:nvPr/>
            </p:nvSpPr>
            <p:spPr>
              <a:xfrm>
                <a:off x="1653959" y="4453468"/>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AU</a:t>
                </a:r>
                <a:endParaRPr lang="en-GB" sz="1100" dirty="0">
                  <a:solidFill>
                    <a:schemeClr val="bg1"/>
                  </a:solidFill>
                </a:endParaRPr>
              </a:p>
            </p:txBody>
          </p:sp>
          <p:sp>
            <p:nvSpPr>
              <p:cNvPr id="13" name="Oval 12"/>
              <p:cNvSpPr/>
              <p:nvPr/>
            </p:nvSpPr>
            <p:spPr>
              <a:xfrm>
                <a:off x="1653959" y="2641603"/>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14" name="Oval 13"/>
              <p:cNvSpPr/>
              <p:nvPr/>
            </p:nvSpPr>
            <p:spPr>
              <a:xfrm>
                <a:off x="3217341" y="1849121"/>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15" name="Oval 14"/>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16" name="Oval 15"/>
              <p:cNvSpPr/>
              <p:nvPr/>
            </p:nvSpPr>
            <p:spPr>
              <a:xfrm>
                <a:off x="477731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MPP</a:t>
                </a:r>
                <a:endParaRPr lang="en-GB" sz="1100" dirty="0"/>
              </a:p>
            </p:txBody>
          </p:sp>
        </p:grpSp>
        <p:sp>
          <p:nvSpPr>
            <p:cNvPr id="8" name="Rounded Rectangle 7"/>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1168346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4" y="156308"/>
            <a:ext cx="7576771" cy="1250318"/>
          </a:xfrm>
        </p:spPr>
        <p:txBody>
          <a:bodyPr/>
          <a:lstStyle/>
          <a:p>
            <a:r>
              <a:rPr lang="en-GB" sz="3600" dirty="0" smtClean="0"/>
              <a:t>ECO interface: </a:t>
            </a:r>
            <a:r>
              <a:rPr lang="en-GB" sz="3600" dirty="0" smtClean="0"/>
              <a:t>Order </a:t>
            </a:r>
            <a:r>
              <a:rPr lang="en-GB" sz="3600" dirty="0" smtClean="0"/>
              <a:t>Desk and Mission </a:t>
            </a:r>
            <a:r>
              <a:rPr lang="en-GB" sz="3600" dirty="0" smtClean="0"/>
              <a:t>Planners (MPP)</a:t>
            </a:r>
            <a:endParaRPr lang="en-GB" sz="3200" dirty="0"/>
          </a:p>
        </p:txBody>
      </p:sp>
      <p:sp>
        <p:nvSpPr>
          <p:cNvPr id="3" name="Content Placeholder 2"/>
          <p:cNvSpPr>
            <a:spLocks noGrp="1"/>
          </p:cNvSpPr>
          <p:nvPr>
            <p:ph idx="1"/>
          </p:nvPr>
        </p:nvSpPr>
        <p:spPr>
          <a:xfrm>
            <a:off x="423582" y="1607748"/>
            <a:ext cx="8544333" cy="4757102"/>
          </a:xfrm>
        </p:spPr>
        <p:txBody>
          <a:bodyPr/>
          <a:lstStyle/>
          <a:p>
            <a:pPr marL="0" indent="0">
              <a:buNone/>
            </a:pPr>
            <a:r>
              <a:rPr lang="en-GB" sz="2400" dirty="0" smtClean="0">
                <a:ea typeface="Verdana" panose="020B0604030504040204" pitchFamily="34" charset="0"/>
                <a:cs typeface="Verdana" panose="020B0604030504040204" pitchFamily="34" charset="0"/>
              </a:rPr>
              <a:t>The ECO, using scenario guidelines, </a:t>
            </a:r>
            <a:r>
              <a:rPr lang="en-GB" sz="2400" dirty="0" smtClean="0">
                <a:ea typeface="Verdana" panose="020B0604030504040204" pitchFamily="34" charset="0"/>
                <a:cs typeface="Verdana" panose="020B0604030504040204" pitchFamily="34" charset="0"/>
              </a:rPr>
              <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requests </a:t>
            </a:r>
            <a:r>
              <a:rPr lang="en-GB" sz="2400" dirty="0" smtClean="0">
                <a:ea typeface="Verdana" panose="020B0604030504040204" pitchFamily="34" charset="0"/>
                <a:cs typeface="Verdana" panose="020B0604030504040204" pitchFamily="34" charset="0"/>
              </a:rPr>
              <a:t>suitable Satellite </a:t>
            </a:r>
            <a:r>
              <a:rPr lang="en-GB" sz="2400" dirty="0" smtClean="0">
                <a:ea typeface="Verdana" panose="020B0604030504040204" pitchFamily="34" charset="0"/>
                <a:cs typeface="Verdana" panose="020B0604030504040204" pitchFamily="34" charset="0"/>
              </a:rPr>
              <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tasking of </a:t>
            </a:r>
            <a:r>
              <a:rPr lang="en-GB" sz="2400" dirty="0" smtClean="0">
                <a:ea typeface="Verdana" panose="020B0604030504040204" pitchFamily="34" charset="0"/>
                <a:cs typeface="Verdana" panose="020B0604030504040204" pitchFamily="34" charset="0"/>
              </a:rPr>
              <a:t>new </a:t>
            </a:r>
            <a:r>
              <a:rPr lang="en-GB" sz="2400" dirty="0" smtClean="0">
                <a:ea typeface="Verdana" panose="020B0604030504040204" pitchFamily="34" charset="0"/>
                <a:cs typeface="Verdana" panose="020B0604030504040204" pitchFamily="34" charset="0"/>
              </a:rPr>
              <a:t>acquisitions</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or/and reference </a:t>
            </a:r>
            <a:r>
              <a:rPr lang="en-GB" sz="2400" dirty="0" smtClean="0">
                <a:ea typeface="Verdana" panose="020B0604030504040204" pitchFamily="34" charset="0"/>
                <a:cs typeface="Verdana" panose="020B0604030504040204" pitchFamily="34" charset="0"/>
              </a:rPr>
              <a:t>data to </a:t>
            </a:r>
            <a:r>
              <a:rPr lang="en-GB" sz="2400" dirty="0" smtClean="0">
                <a:ea typeface="Verdana" panose="020B0604030504040204" pitchFamily="34" charset="0"/>
                <a:cs typeface="Verdana" panose="020B0604030504040204" pitchFamily="34" charset="0"/>
              </a:rPr>
              <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the agencies </a:t>
            </a:r>
            <a:r>
              <a:rPr lang="en-GB" sz="2400" dirty="0" smtClean="0">
                <a:ea typeface="Verdana" panose="020B0604030504040204" pitchFamily="34" charset="0"/>
                <a:cs typeface="Verdana" panose="020B0604030504040204" pitchFamily="34" charset="0"/>
              </a:rPr>
              <a:t>through </a:t>
            </a:r>
            <a:r>
              <a:rPr lang="en-GB" sz="2400" dirty="0" smtClean="0">
                <a:ea typeface="Verdana" panose="020B0604030504040204" pitchFamily="34" charset="0"/>
                <a:cs typeface="Verdana" panose="020B0604030504040204" pitchFamily="34" charset="0"/>
              </a:rPr>
              <a:t>the</a:t>
            </a:r>
            <a:br>
              <a:rPr lang="en-GB" sz="2400" dirty="0" smtClean="0">
                <a:ea typeface="Verdana" panose="020B0604030504040204" pitchFamily="34" charset="0"/>
                <a:cs typeface="Verdana" panose="020B0604030504040204" pitchFamily="34" charset="0"/>
              </a:rPr>
            </a:br>
            <a:r>
              <a:rPr lang="en-GB" sz="2400" dirty="0" smtClean="0">
                <a:ea typeface="Verdana" panose="020B0604030504040204" pitchFamily="34" charset="0"/>
                <a:cs typeface="Verdana" panose="020B0604030504040204" pitchFamily="34" charset="0"/>
              </a:rPr>
              <a:t>Emergency Request Form</a:t>
            </a:r>
            <a:endParaRPr lang="en-GB" sz="2400" dirty="0" smtClean="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3"/>
          <a:stretch>
            <a:fillRect/>
          </a:stretch>
        </p:blipFill>
        <p:spPr>
          <a:xfrm>
            <a:off x="4326381" y="2089787"/>
            <a:ext cx="4750944" cy="4513048"/>
          </a:xfrm>
          <a:prstGeom prst="rect">
            <a:avLst/>
          </a:prstGeom>
          <a:ln>
            <a:solidFill>
              <a:srgbClr val="0070C0"/>
            </a:solidFill>
          </a:ln>
          <a:effectLst>
            <a:outerShdw blurRad="50800" dist="38100" dir="2700000" algn="tl" rotWithShape="0">
              <a:prstClr val="black">
                <a:alpha val="40000"/>
              </a:prstClr>
            </a:outerShdw>
          </a:effectLst>
        </p:spPr>
      </p:pic>
      <p:grpSp>
        <p:nvGrpSpPr>
          <p:cNvPr id="17" name="Group 16"/>
          <p:cNvGrpSpPr/>
          <p:nvPr/>
        </p:nvGrpSpPr>
        <p:grpSpPr>
          <a:xfrm>
            <a:off x="6492301" y="821083"/>
            <a:ext cx="2511579" cy="2518243"/>
            <a:chOff x="5618541" y="1534106"/>
            <a:chExt cx="2511579" cy="2518243"/>
          </a:xfrm>
        </p:grpSpPr>
        <p:grpSp>
          <p:nvGrpSpPr>
            <p:cNvPr id="18" name="Group 17"/>
            <p:cNvGrpSpPr/>
            <p:nvPr/>
          </p:nvGrpSpPr>
          <p:grpSpPr>
            <a:xfrm>
              <a:off x="5730241" y="1534106"/>
              <a:ext cx="2399879" cy="2518243"/>
              <a:chOff x="1653959" y="1849121"/>
              <a:chExt cx="4308694" cy="4521202"/>
            </a:xfrm>
          </p:grpSpPr>
          <p:sp>
            <p:nvSpPr>
              <p:cNvPr id="20" name="Donut 19"/>
              <p:cNvSpPr/>
              <p:nvPr/>
            </p:nvSpPr>
            <p:spPr>
              <a:xfrm>
                <a:off x="2085761" y="2372568"/>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schemeClr val="tx1"/>
                  </a:solidFill>
                </a:endParaRPr>
              </a:p>
            </p:txBody>
          </p:sp>
          <p:sp>
            <p:nvSpPr>
              <p:cNvPr id="21" name="Oval 20"/>
              <p:cNvSpPr/>
              <p:nvPr/>
            </p:nvSpPr>
            <p:spPr>
              <a:xfrm>
                <a:off x="477731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VA</a:t>
                </a:r>
                <a:endParaRPr lang="en-GB" sz="1100" dirty="0"/>
              </a:p>
            </p:txBody>
          </p:sp>
          <p:sp>
            <p:nvSpPr>
              <p:cNvPr id="22" name="Oval 21"/>
              <p:cNvSpPr/>
              <p:nvPr/>
            </p:nvSpPr>
            <p:spPr>
              <a:xfrm>
                <a:off x="3217341" y="5184989"/>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EU</a:t>
                </a:r>
                <a:endParaRPr lang="en-GB" sz="1100" dirty="0"/>
              </a:p>
            </p:txBody>
          </p:sp>
          <p:sp>
            <p:nvSpPr>
              <p:cNvPr id="23" name="Oval 22"/>
              <p:cNvSpPr/>
              <p:nvPr/>
            </p:nvSpPr>
            <p:spPr>
              <a:xfrm>
                <a:off x="1653959" y="4453468"/>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AU</a:t>
                </a:r>
                <a:endParaRPr lang="en-GB" sz="1100" dirty="0"/>
              </a:p>
            </p:txBody>
          </p:sp>
          <p:sp>
            <p:nvSpPr>
              <p:cNvPr id="24" name="Oval 23"/>
              <p:cNvSpPr/>
              <p:nvPr/>
            </p:nvSpPr>
            <p:spPr>
              <a:xfrm>
                <a:off x="1653959" y="2641603"/>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ODO</a:t>
                </a:r>
              </a:p>
            </p:txBody>
          </p:sp>
          <p:sp>
            <p:nvSpPr>
              <p:cNvPr id="25" name="Oval 24"/>
              <p:cNvSpPr/>
              <p:nvPr/>
            </p:nvSpPr>
            <p:spPr>
              <a:xfrm>
                <a:off x="3217341" y="1849121"/>
                <a:ext cx="1185334" cy="1185334"/>
              </a:xfrm>
              <a:prstGeom prst="ellipse">
                <a:avLst/>
              </a:prstGeom>
              <a:solidFill>
                <a:srgbClr val="00B050"/>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ECO</a:t>
                </a:r>
                <a:endParaRPr lang="en-GB" sz="1100" dirty="0"/>
              </a:p>
            </p:txBody>
          </p:sp>
          <p:sp>
            <p:nvSpPr>
              <p:cNvPr id="26" name="Oval 25"/>
              <p:cNvSpPr/>
              <p:nvPr/>
            </p:nvSpPr>
            <p:spPr>
              <a:xfrm>
                <a:off x="3217341" y="3527214"/>
                <a:ext cx="1185334" cy="1185334"/>
              </a:xfrm>
              <a:prstGeom prst="ellipse">
                <a:avLst/>
              </a:prstGeom>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PM</a:t>
                </a:r>
                <a:endParaRPr lang="en-GB" sz="1100" dirty="0"/>
              </a:p>
            </p:txBody>
          </p:sp>
          <p:sp>
            <p:nvSpPr>
              <p:cNvPr id="27" name="Oval 26"/>
              <p:cNvSpPr/>
              <p:nvPr/>
            </p:nvSpPr>
            <p:spPr>
              <a:xfrm>
                <a:off x="4777319" y="2641603"/>
                <a:ext cx="1185334" cy="1185334"/>
              </a:xfrm>
              <a:prstGeom prst="ellipse">
                <a:avLst/>
              </a:prstGeom>
              <a:gradFill>
                <a:gsLst>
                  <a:gs pos="0">
                    <a:schemeClr val="tx2">
                      <a:lumMod val="75000"/>
                    </a:schemeClr>
                  </a:gs>
                  <a:gs pos="100000">
                    <a:srgbClr val="00B050"/>
                  </a:gs>
                </a:gsLst>
              </a:gra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MPP</a:t>
                </a:r>
                <a:endParaRPr lang="en-GB" sz="1100" dirty="0">
                  <a:solidFill>
                    <a:schemeClr val="bg1"/>
                  </a:solidFill>
                </a:endParaRPr>
              </a:p>
            </p:txBody>
          </p:sp>
        </p:grpSp>
        <p:sp>
          <p:nvSpPr>
            <p:cNvPr id="19" name="Rounded Rectangle 18"/>
            <p:cNvSpPr/>
            <p:nvPr/>
          </p:nvSpPr>
          <p:spPr>
            <a:xfrm>
              <a:off x="5618541" y="3742935"/>
              <a:ext cx="877197" cy="29155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DISASTER</a:t>
              </a:r>
              <a:endParaRPr lang="en-GB" sz="1200" dirty="0"/>
            </a:p>
          </p:txBody>
        </p:sp>
      </p:grpSp>
    </p:spTree>
    <p:extLst>
      <p:ext uri="{BB962C8B-B14F-4D97-AF65-F5344CB8AC3E}">
        <p14:creationId xmlns:p14="http://schemas.microsoft.com/office/powerpoint/2010/main" val="310875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8386</TotalTime>
  <Words>1472</Words>
  <Application>Microsoft Office PowerPoint</Application>
  <PresentationFormat>On-screen Show (4:3)</PresentationFormat>
  <Paragraphs>356</Paragraphs>
  <Slides>28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(Intestazioni)</vt:lpstr>
      <vt:lpstr>Tahoma</vt:lpstr>
      <vt:lpstr>Verdana</vt:lpstr>
      <vt:lpstr>Tema di Office</vt:lpstr>
      <vt:lpstr>Operational organization and interfaces</vt:lpstr>
      <vt:lpstr>PowerPoint Presentation</vt:lpstr>
      <vt:lpstr>PowerPoint Presentation</vt:lpstr>
      <vt:lpstr>PowerPoint Presentation</vt:lpstr>
      <vt:lpstr>PowerPoint Presentation</vt:lpstr>
      <vt:lpstr>PowerPoint Presentation</vt:lpstr>
      <vt:lpstr>Charter Roles: Emergency  on-Call Officer</vt:lpstr>
      <vt:lpstr>ECO Interfaces: ODO &amp; AU </vt:lpstr>
      <vt:lpstr>ECO interface: Order Desk and Mission Planners (MPP)</vt:lpstr>
      <vt:lpstr>ECO interface:  MPP - 2</vt:lpstr>
      <vt:lpstr>ECO interface: MPP - 3</vt:lpstr>
      <vt:lpstr>ECO Interfaces: PM</vt:lpstr>
      <vt:lpstr>ECO interfaces: PM - ECO Dossier</vt:lpstr>
      <vt:lpstr>External Entity: MPP</vt:lpstr>
      <vt:lpstr>Project Manager Selection</vt:lpstr>
      <vt:lpstr>PM Nomination</vt:lpstr>
      <vt:lpstr>Project Manager (PM)</vt:lpstr>
      <vt:lpstr>PowerPoint Presentation</vt:lpstr>
      <vt:lpstr>PM - tasks</vt:lpstr>
      <vt:lpstr>PM Interfaces: AU/EU</vt:lpstr>
      <vt:lpstr>PM Interfaces: Value Adder Provider</vt:lpstr>
      <vt:lpstr>Non-Disclosure Agreement (NDA)</vt:lpstr>
      <vt:lpstr>External Entity: Value Adder</vt:lpstr>
      <vt:lpstr>Value Adder Interface: PM</vt:lpstr>
      <vt:lpstr>PowerPoint Presentation</vt:lpstr>
      <vt:lpstr>PowerPoint Presentation</vt:lpstr>
      <vt:lpstr>PowerPoint Presentation</vt:lpstr>
      <vt:lpstr>PowerPoint Presentation</vt:lpstr>
    </vt:vector>
  </TitlesOfParts>
  <Company>ReMedia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title of the presentation</dc:title>
  <dc:creator>Marco Manca</dc:creator>
  <cp:lastModifiedBy>bob cat</cp:lastModifiedBy>
  <cp:revision>189</cp:revision>
  <dcterms:created xsi:type="dcterms:W3CDTF">2017-07-06T13:41:52Z</dcterms:created>
  <dcterms:modified xsi:type="dcterms:W3CDTF">2019-06-16T00:59:45Z</dcterms:modified>
</cp:coreProperties>
</file>