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24"/>
  </p:notesMasterIdLst>
  <p:sldIdLst>
    <p:sldId id="32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25" r:id="rId13"/>
    <p:sldId id="269" r:id="rId14"/>
    <p:sldId id="271" r:id="rId15"/>
    <p:sldId id="272" r:id="rId16"/>
    <p:sldId id="273" r:id="rId17"/>
    <p:sldId id="274" r:id="rId18"/>
    <p:sldId id="278" r:id="rId19"/>
    <p:sldId id="280" r:id="rId20"/>
    <p:sldId id="281" r:id="rId21"/>
    <p:sldId id="282" r:id="rId22"/>
    <p:sldId id="283" r:id="rId2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84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irius\home2$\JMFournier\MP\MP%20TASKS\CHARTER\SDS\International%20Charter%20Activations%20Table%20for%20Slides_2018-04-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irius\home2$\JMFournier\MP\MP%20TASKS\CHARTER\SDS\International%20Charter%20Activations%20Table%20for%20Slides_2018-04-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9341442446413438E-2"/>
          <c:y val="7.2316538600198085E-2"/>
          <c:w val="0.95015576768591636"/>
          <c:h val="0.8454312282885785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CC0000"/>
                </a:gs>
                <a:gs pos="100000">
                  <a:srgbClr val="FF7C80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Sheet1!$A$1:$T$1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Sheet1!$A$2:$T$2</c:f>
              <c:numCache>
                <c:formatCode>General</c:formatCode>
                <c:ptCount val="20"/>
                <c:pt idx="0">
                  <c:v>1</c:v>
                </c:pt>
                <c:pt idx="1">
                  <c:v>11</c:v>
                </c:pt>
                <c:pt idx="2">
                  <c:v>15</c:v>
                </c:pt>
                <c:pt idx="3">
                  <c:v>18</c:v>
                </c:pt>
                <c:pt idx="4">
                  <c:v>21</c:v>
                </c:pt>
                <c:pt idx="5">
                  <c:v>25</c:v>
                </c:pt>
                <c:pt idx="6">
                  <c:v>25</c:v>
                </c:pt>
                <c:pt idx="7">
                  <c:v>45</c:v>
                </c:pt>
                <c:pt idx="8">
                  <c:v>40</c:v>
                </c:pt>
                <c:pt idx="9">
                  <c:v>40</c:v>
                </c:pt>
                <c:pt idx="10">
                  <c:v>51</c:v>
                </c:pt>
                <c:pt idx="11">
                  <c:v>32</c:v>
                </c:pt>
                <c:pt idx="12">
                  <c:v>40</c:v>
                </c:pt>
                <c:pt idx="13">
                  <c:v>38</c:v>
                </c:pt>
                <c:pt idx="14">
                  <c:v>41</c:v>
                </c:pt>
                <c:pt idx="15">
                  <c:v>38</c:v>
                </c:pt>
                <c:pt idx="16">
                  <c:v>36</c:v>
                </c:pt>
                <c:pt idx="17">
                  <c:v>45</c:v>
                </c:pt>
                <c:pt idx="18">
                  <c:v>32</c:v>
                </c:pt>
                <c:pt idx="19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0B-493B-813D-5C9EB63E5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27"/>
        <c:axId val="465010704"/>
        <c:axId val="465011032"/>
      </c:barChart>
      <c:catAx>
        <c:axId val="46501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011032"/>
        <c:crosses val="autoZero"/>
        <c:auto val="1"/>
        <c:lblAlgn val="ctr"/>
        <c:lblOffset val="100"/>
        <c:noMultiLvlLbl val="0"/>
      </c:catAx>
      <c:valAx>
        <c:axId val="465011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501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543859649122806E-2"/>
          <c:y val="0"/>
          <c:w val="0.96783625730994149"/>
          <c:h val="0.91616459232918468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6412928"/>
        <c:axId val="46414464"/>
      </c:barChart>
      <c:catAx>
        <c:axId val="4641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6414464"/>
        <c:crosses val="autoZero"/>
        <c:auto val="1"/>
        <c:lblAlgn val="ctr"/>
        <c:lblOffset val="100"/>
        <c:noMultiLvlLbl val="0"/>
      </c:catAx>
      <c:valAx>
        <c:axId val="46414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412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543859649122806E-2"/>
          <c:y val="0"/>
          <c:w val="0.96783625730994149"/>
          <c:h val="0.91616459232918468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6412928"/>
        <c:axId val="46414464"/>
      </c:barChart>
      <c:catAx>
        <c:axId val="4641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6414464"/>
        <c:crosses val="autoZero"/>
        <c:auto val="1"/>
        <c:lblAlgn val="ctr"/>
        <c:lblOffset val="100"/>
        <c:noMultiLvlLbl val="0"/>
      </c:catAx>
      <c:valAx>
        <c:axId val="46414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412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82CF4-4118-4D82-A4FF-838A74E9613F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C796D-D8B6-479A-B0CE-82FA2F2E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1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1A88AA-738F-49C9-BDB8-F0F2CC3840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C796D-D8B6-479A-B0CE-82FA2F2EFE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8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3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000654"/>
            <a:ext cx="5414898" cy="3857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348186" y="1447063"/>
            <a:ext cx="3795813" cy="5410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788054" y="318589"/>
            <a:ext cx="5567890" cy="459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47450" y="3715720"/>
            <a:ext cx="8249099" cy="883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14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46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rter - Blank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33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3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47C6B-EAF1-3D4F-9FA4-A5DEF75220EF}" type="datetime1">
              <a:rPr lang="en-US" smtClean="0"/>
              <a:t>6/17/2019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AC41-4825-A94B-8286-8B8D6AE05282}" type="slidenum">
              <a:rPr lang="it-IT" smtClean="0"/>
              <a:t>‹#›</a:t>
            </a:fld>
            <a:endParaRPr lang="it-IT"/>
          </a:p>
        </p:txBody>
      </p:sp>
      <p:pic>
        <p:nvPicPr>
          <p:cNvPr id="3" name="Picture 2" descr="international_charter_ppt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638B4-3353-8841-BBB4-FF39B639DC78}" type="datetime1">
              <a:rPr lang="en-US" smtClean="0"/>
              <a:t>6/17/2019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AC41-4825-A94B-8286-8B8D6AE05282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057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0644-3A19-9844-A66A-B2BC092949C4}" type="datetime1">
              <a:rPr lang="en-US" smtClean="0"/>
              <a:t>6/17/2019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AC41-4825-A94B-8286-8B8D6AE05282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45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harter - Yello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1802"/>
            <a:ext cx="7543800" cy="914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277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3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1728" y="293011"/>
            <a:ext cx="6360543" cy="459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0984" y="2023117"/>
            <a:ext cx="8622030" cy="2851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D4D0B-49A1-294E-8447-A1678DAD162B}" type="datetime1">
              <a:rPr lang="en-US" smtClean="0"/>
              <a:t>6/17/2019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5AC41-4825-A94B-8286-8B8D6AE05282}" type="slidenum">
              <a:rPr lang="it-IT" smtClean="0"/>
              <a:t>‹#›</a:t>
            </a:fld>
            <a:endParaRPr lang="it-IT" dirty="0"/>
          </a:p>
        </p:txBody>
      </p:sp>
      <p:pic>
        <p:nvPicPr>
          <p:cNvPr id="2" name="Picture 1" descr="international_charter_ppt2.jp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8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isasterscharter.org/web/guest/news/newsletter" TargetMode="External"/><Relationship Id="rId5" Type="http://schemas.openxmlformats.org/officeDocument/2006/relationships/hyperlink" Target="http://www.disasterscharter.org/" TargetMode="Externa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asterscharter.org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webmaster@disasterscharter.org" TargetMode="External"/><Relationship Id="rId4" Type="http://schemas.openxmlformats.org/officeDocument/2006/relationships/hyperlink" Target="mailto:ExecutiveSecretariat@disasterscharter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2" Type="http://schemas.openxmlformats.org/officeDocument/2006/relationships/image" Target="../media/image4.jp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685800" y="2232025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6000" b="1" baseline="30000" dirty="0">
                <a:solidFill>
                  <a:srgbClr val="005172"/>
                </a:solidFill>
                <a:latin typeface="+mn-lt"/>
                <a:cs typeface="Calibri"/>
              </a:rPr>
              <a:t>Overview of the International Charter Space &amp; Major Disasters</a:t>
            </a:r>
            <a:endParaRPr lang="it-IT" sz="6000" dirty="0">
              <a:solidFill>
                <a:srgbClr val="005172"/>
              </a:solidFill>
              <a:latin typeface="+mn-lt"/>
              <a:cs typeface="Calibri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7287428-1D0B-4F6D-8723-99291043D21D}"/>
              </a:ext>
            </a:extLst>
          </p:cNvPr>
          <p:cNvSpPr txBox="1"/>
          <p:nvPr/>
        </p:nvSpPr>
        <p:spPr>
          <a:xfrm>
            <a:off x="305955" y="4468495"/>
            <a:ext cx="8532495" cy="801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87350" algn="ctr">
              <a:lnSpc>
                <a:spcPct val="139400"/>
              </a:lnSpc>
            </a:pPr>
            <a:r>
              <a:rPr sz="2000" dirty="0">
                <a:solidFill>
                  <a:srgbClr val="005172"/>
                </a:solidFill>
                <a:latin typeface="Verdana"/>
                <a:cs typeface="Verdana"/>
              </a:rPr>
              <a:t>PM </a:t>
            </a:r>
            <a:r>
              <a:rPr sz="2000" spc="-25" dirty="0">
                <a:solidFill>
                  <a:srgbClr val="005172"/>
                </a:solidFill>
                <a:latin typeface="Verdana"/>
                <a:cs typeface="Verdana"/>
              </a:rPr>
              <a:t>Training </a:t>
            </a:r>
            <a:r>
              <a:rPr sz="2000" spc="-5" dirty="0">
                <a:solidFill>
                  <a:srgbClr val="005172"/>
                </a:solidFill>
                <a:latin typeface="Verdana"/>
                <a:cs typeface="Verdana"/>
              </a:rPr>
              <a:t>USGS EROS Sioux Falls</a:t>
            </a:r>
            <a:r>
              <a:rPr sz="2000" i="1" spc="-5" dirty="0">
                <a:solidFill>
                  <a:srgbClr val="005172"/>
                </a:solidFill>
                <a:latin typeface="Verdana"/>
                <a:cs typeface="Verdana"/>
              </a:rPr>
              <a:t>, </a:t>
            </a:r>
            <a:r>
              <a:rPr sz="2000" dirty="0">
                <a:solidFill>
                  <a:srgbClr val="005172"/>
                </a:solidFill>
                <a:latin typeface="Verdana"/>
                <a:cs typeface="Verdana"/>
              </a:rPr>
              <a:t>SD </a:t>
            </a:r>
            <a:r>
              <a:rPr sz="2000" i="1" spc="-5" dirty="0">
                <a:solidFill>
                  <a:srgbClr val="005172"/>
                </a:solidFill>
                <a:latin typeface="Verdana"/>
                <a:cs typeface="Verdana"/>
              </a:rPr>
              <a:t>-</a:t>
            </a:r>
            <a:r>
              <a:rPr sz="2000" spc="-5" dirty="0">
                <a:solidFill>
                  <a:srgbClr val="005172"/>
                </a:solidFill>
                <a:latin typeface="Verdana"/>
                <a:cs typeface="Verdana"/>
              </a:rPr>
              <a:t>17 </a:t>
            </a:r>
            <a:r>
              <a:rPr sz="2000" dirty="0">
                <a:solidFill>
                  <a:srgbClr val="005172"/>
                </a:solidFill>
                <a:latin typeface="Verdana"/>
                <a:cs typeface="Verdana"/>
              </a:rPr>
              <a:t>&amp; 18 </a:t>
            </a:r>
            <a:r>
              <a:rPr sz="2000" spc="-5" dirty="0">
                <a:solidFill>
                  <a:srgbClr val="005172"/>
                </a:solidFill>
                <a:latin typeface="Verdana"/>
                <a:cs typeface="Verdana"/>
              </a:rPr>
              <a:t>June 2019  </a:t>
            </a:r>
            <a:r>
              <a:rPr sz="2000" dirty="0">
                <a:solidFill>
                  <a:srgbClr val="005172"/>
                </a:solidFill>
                <a:latin typeface="Verdana"/>
                <a:cs typeface="Verdana"/>
              </a:rPr>
              <a:t>Mike Budde (USGS)</a:t>
            </a:r>
            <a:endParaRPr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15443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8939" y="241269"/>
            <a:ext cx="6751955" cy="809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600" dirty="0"/>
              <a:t>Universal </a:t>
            </a:r>
            <a:r>
              <a:rPr sz="2600" spc="5" dirty="0"/>
              <a:t>Access: </a:t>
            </a:r>
            <a:r>
              <a:rPr sz="2600" dirty="0"/>
              <a:t>Conditions for becoming</a:t>
            </a:r>
            <a:r>
              <a:rPr sz="2600" spc="-275" dirty="0"/>
              <a:t> </a:t>
            </a:r>
            <a:r>
              <a:rPr sz="2600" spc="5" dirty="0"/>
              <a:t>an  </a:t>
            </a:r>
            <a:r>
              <a:rPr sz="2600" dirty="0"/>
              <a:t>Authorized</a:t>
            </a:r>
            <a:r>
              <a:rPr sz="2600" spc="-90" dirty="0"/>
              <a:t> </a:t>
            </a:r>
            <a:r>
              <a:rPr sz="2600" spc="5" dirty="0"/>
              <a:t>User</a:t>
            </a:r>
            <a:endParaRPr sz="2600"/>
          </a:p>
        </p:txBody>
      </p:sp>
      <p:sp>
        <p:nvSpPr>
          <p:cNvPr id="3" name="object 3"/>
          <p:cNvSpPr/>
          <p:nvPr/>
        </p:nvSpPr>
        <p:spPr>
          <a:xfrm>
            <a:off x="6084277" y="2868612"/>
            <a:ext cx="2735872" cy="1928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84277" y="4856163"/>
            <a:ext cx="2735872" cy="1825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84277" y="973138"/>
            <a:ext cx="2735872" cy="1822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6797" y="1907645"/>
            <a:ext cx="5536565" cy="3804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Universal </a:t>
            </a:r>
            <a:r>
              <a:rPr sz="1800" b="1" dirty="0">
                <a:latin typeface="Calibri"/>
                <a:cs typeface="Calibri"/>
              </a:rPr>
              <a:t>Access </a:t>
            </a:r>
            <a:r>
              <a:rPr sz="1800" spc="-10" dirty="0">
                <a:latin typeface="Calibri"/>
                <a:cs typeface="Calibri"/>
              </a:rPr>
              <a:t>was </a:t>
            </a:r>
            <a:r>
              <a:rPr sz="1800" spc="-5" dirty="0">
                <a:latin typeface="Calibri"/>
                <a:cs typeface="Calibri"/>
              </a:rPr>
              <a:t>launched in  September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2012.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67945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It </a:t>
            </a:r>
            <a:r>
              <a:rPr sz="1800" spc="-10" dirty="0">
                <a:latin typeface="Calibri"/>
                <a:cs typeface="Calibri"/>
              </a:rPr>
              <a:t>allows </a:t>
            </a:r>
            <a:r>
              <a:rPr sz="1800" spc="-15" dirty="0">
                <a:latin typeface="Calibri"/>
                <a:cs typeface="Calibri"/>
              </a:rPr>
              <a:t>any </a:t>
            </a:r>
            <a:r>
              <a:rPr sz="1800" spc="-5" dirty="0">
                <a:latin typeface="Calibri"/>
                <a:cs typeface="Calibri"/>
              </a:rPr>
              <a:t>national </a:t>
            </a:r>
            <a:r>
              <a:rPr sz="1800" spc="-10" dirty="0">
                <a:latin typeface="Calibri"/>
                <a:cs typeface="Calibri"/>
              </a:rPr>
              <a:t>disaster </a:t>
            </a:r>
            <a:r>
              <a:rPr sz="1800" spc="-5" dirty="0">
                <a:latin typeface="Calibri"/>
                <a:cs typeface="Calibri"/>
              </a:rPr>
              <a:t>management authority </a:t>
            </a:r>
            <a:r>
              <a:rPr sz="1800" spc="-15" dirty="0">
                <a:latin typeface="Calibri"/>
                <a:cs typeface="Calibri"/>
              </a:rPr>
              <a:t>to  </a:t>
            </a:r>
            <a:r>
              <a:rPr sz="1800" spc="-5" dirty="0">
                <a:latin typeface="Calibri"/>
                <a:cs typeface="Calibri"/>
              </a:rPr>
              <a:t>become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Charter </a:t>
            </a:r>
            <a:r>
              <a:rPr sz="1800" spc="-20" dirty="0">
                <a:latin typeface="Calibri"/>
                <a:cs typeface="Calibri"/>
              </a:rPr>
              <a:t>AU, </a:t>
            </a:r>
            <a:r>
              <a:rPr sz="1800" spc="-10" dirty="0">
                <a:latin typeface="Calibri"/>
                <a:cs typeface="Calibri"/>
              </a:rPr>
              <a:t>provided </a:t>
            </a:r>
            <a:r>
              <a:rPr sz="1800" spc="-5" dirty="0">
                <a:latin typeface="Calibri"/>
                <a:cs typeface="Calibri"/>
              </a:rPr>
              <a:t>that </a:t>
            </a:r>
            <a:r>
              <a:rPr sz="1800" spc="-10" dirty="0">
                <a:latin typeface="Calibri"/>
                <a:cs typeface="Calibri"/>
              </a:rPr>
              <a:t>three </a:t>
            </a:r>
            <a:r>
              <a:rPr sz="1800" spc="-5" dirty="0">
                <a:latin typeface="Calibri"/>
                <a:cs typeface="Calibri"/>
              </a:rPr>
              <a:t>basic conditions  </a:t>
            </a:r>
            <a:r>
              <a:rPr sz="1800" spc="-10" dirty="0">
                <a:latin typeface="Calibri"/>
                <a:cs typeface="Calibri"/>
              </a:rPr>
              <a:t>are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met: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Times New Roman"/>
              <a:cs typeface="Times New Roman"/>
            </a:endParaRPr>
          </a:p>
          <a:p>
            <a:pPr marL="492125" marR="252095" indent="-342900">
              <a:lnSpc>
                <a:spcPct val="100000"/>
              </a:lnSpc>
              <a:buAutoNum type="arabicPeriod"/>
              <a:tabLst>
                <a:tab pos="492125" algn="l"/>
                <a:tab pos="492759" algn="l"/>
              </a:tabLst>
            </a:pPr>
            <a:r>
              <a:rPr sz="1800" dirty="0">
                <a:latin typeface="Calibri"/>
                <a:cs typeface="Calibri"/>
              </a:rPr>
              <a:t>be a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national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disaster management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authority </a:t>
            </a:r>
            <a:r>
              <a:rPr sz="1800" spc="-5" dirty="0">
                <a:latin typeface="Calibri"/>
                <a:cs typeface="Calibri"/>
              </a:rPr>
              <a:t>or its  </a:t>
            </a:r>
            <a:r>
              <a:rPr sz="1800" spc="-10" dirty="0">
                <a:latin typeface="Calibri"/>
                <a:cs typeface="Calibri"/>
              </a:rPr>
              <a:t>delegated </a:t>
            </a:r>
            <a:r>
              <a:rPr sz="1800" spc="-5" dirty="0">
                <a:latin typeface="Calibri"/>
                <a:cs typeface="Calibri"/>
              </a:rPr>
              <a:t>agency in that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country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eriod"/>
            </a:pPr>
            <a:endParaRPr sz="2600">
              <a:latin typeface="Times New Roman"/>
              <a:cs typeface="Times New Roman"/>
            </a:endParaRPr>
          </a:p>
          <a:p>
            <a:pPr marL="492125" indent="-342900">
              <a:lnSpc>
                <a:spcPct val="100000"/>
              </a:lnSpc>
              <a:buAutoNum type="arabicPeriod"/>
              <a:tabLst>
                <a:tab pos="492125" algn="l"/>
                <a:tab pos="492759" algn="l"/>
              </a:tabLst>
            </a:pPr>
            <a:r>
              <a:rPr sz="1800" spc="-10" dirty="0">
                <a:latin typeface="Calibri"/>
                <a:cs typeface="Calibri"/>
              </a:rPr>
              <a:t>have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capacity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to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download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and use</a:t>
            </a:r>
            <a:r>
              <a:rPr sz="1800" b="1" spc="-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maps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eriod"/>
            </a:pPr>
            <a:endParaRPr sz="2600">
              <a:latin typeface="Times New Roman"/>
              <a:cs typeface="Times New Roman"/>
            </a:endParaRPr>
          </a:p>
          <a:p>
            <a:pPr marL="492125" marR="5080" indent="-342900">
              <a:lnSpc>
                <a:spcPct val="100000"/>
              </a:lnSpc>
              <a:buAutoNum type="arabicPeriod"/>
              <a:tabLst>
                <a:tab pos="492125" algn="l"/>
                <a:tab pos="492759" algn="l"/>
              </a:tabLst>
            </a:pPr>
            <a:r>
              <a:rPr sz="1800" dirty="0">
                <a:latin typeface="Calibri"/>
                <a:cs typeface="Calibri"/>
              </a:rPr>
              <a:t>be </a:t>
            </a:r>
            <a:r>
              <a:rPr sz="1800" spc="-5" dirty="0">
                <a:latin typeface="Calibri"/>
                <a:cs typeface="Calibri"/>
              </a:rPr>
              <a:t>able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submit and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pursue an activation </a:t>
            </a:r>
            <a:r>
              <a:rPr sz="1800" b="1" spc="-15" dirty="0">
                <a:solidFill>
                  <a:srgbClr val="C00000"/>
                </a:solidFill>
                <a:latin typeface="Calibri"/>
                <a:cs typeface="Calibri"/>
              </a:rPr>
              <a:t>request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in 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English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7B492DE-3CCC-452A-B466-411A734E856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19656" y="3319272"/>
          <a:ext cx="7306056" cy="3529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Espace réservé du contenu 2"/>
          <p:cNvGraphicFramePr>
            <a:graphicFrameLocks noGrp="1"/>
          </p:cNvGraphicFramePr>
          <p:nvPr>
            <p:extLst/>
          </p:nvPr>
        </p:nvGraphicFramePr>
        <p:xfrm>
          <a:off x="-1066800" y="2843637"/>
          <a:ext cx="10330275" cy="3419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Espace réservé du contenu 2"/>
          <p:cNvGraphicFramePr>
            <a:graphicFrameLocks noGrp="1" noChangeAspect="1"/>
          </p:cNvGraphicFramePr>
          <p:nvPr>
            <p:extLst/>
          </p:nvPr>
        </p:nvGraphicFramePr>
        <p:xfrm>
          <a:off x="2" y="2160000"/>
          <a:ext cx="8918032" cy="4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Legend"/>
          <p:cNvSpPr txBox="1">
            <a:spLocks noChangeArrowheads="1"/>
          </p:cNvSpPr>
          <p:nvPr/>
        </p:nvSpPr>
        <p:spPr bwMode="auto">
          <a:xfrm>
            <a:off x="5084134" y="1984067"/>
            <a:ext cx="383126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November 2000 to May 2019:</a:t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600+ Charter a</a:t>
            </a:r>
            <a:r>
              <a:rPr kumimoji="0" lang="en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ctivations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in more than 125 countries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E02E91F-FECE-4639-9FB8-54518C9CA33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935" y="1573875"/>
          <a:ext cx="4377066" cy="3246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7" imgW="6819776" imgH="5057910" progId="Excel.Sheet.12">
                  <p:embed/>
                </p:oleObj>
              </mc:Choice>
              <mc:Fallback>
                <p:oleObj name="Worksheet" r:id="rId7" imgW="6819776" imgH="5057910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E02E91F-FECE-4639-9FB8-54518C9CA3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935" y="1573875"/>
                        <a:ext cx="4377066" cy="3246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olo 1">
            <a:extLst>
              <a:ext uri="{FF2B5EF4-FFF2-40B4-BE49-F238E27FC236}">
                <a16:creationId xmlns:a16="http://schemas.microsoft.com/office/drawing/2014/main" id="{3CF8DC12-1C4B-41FE-AA60-8B18FE977279}"/>
              </a:ext>
            </a:extLst>
          </p:cNvPr>
          <p:cNvSpPr txBox="1">
            <a:spLocks/>
          </p:cNvSpPr>
          <p:nvPr/>
        </p:nvSpPr>
        <p:spPr>
          <a:xfrm>
            <a:off x="1651000" y="279400"/>
            <a:ext cx="7493000" cy="10541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Intestazioni)"/>
                <a:ea typeface="+mj-ea"/>
                <a:cs typeface="Calibri (Intestazioni)"/>
              </a:rPr>
              <a:t>Number and Type of Activations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721" y="432308"/>
            <a:ext cx="3448685" cy="443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/>
              <a:t>Activation</a:t>
            </a:r>
            <a:r>
              <a:rPr sz="2800" spc="-60" dirty="0"/>
              <a:t> </a:t>
            </a:r>
            <a:r>
              <a:rPr sz="2800" dirty="0"/>
              <a:t>Distribution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5653011" y="6334592"/>
            <a:ext cx="3322954" cy="151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984807"/>
                </a:solidFill>
                <a:latin typeface="Verdana"/>
                <a:cs typeface="Verdana"/>
              </a:rPr>
              <a:t>As </a:t>
            </a:r>
            <a:r>
              <a:rPr sz="900" b="1" spc="-10" dirty="0">
                <a:solidFill>
                  <a:srgbClr val="984807"/>
                </a:solidFill>
                <a:latin typeface="Verdana"/>
                <a:cs typeface="Verdana"/>
              </a:rPr>
              <a:t>of </a:t>
            </a:r>
            <a:r>
              <a:rPr sz="900" b="1" spc="-5" dirty="0">
                <a:solidFill>
                  <a:srgbClr val="984807"/>
                </a:solidFill>
                <a:latin typeface="Verdana"/>
                <a:cs typeface="Verdana"/>
              </a:rPr>
              <a:t>December 01, 2017 </a:t>
            </a:r>
            <a:r>
              <a:rPr sz="900" b="1" dirty="0">
                <a:solidFill>
                  <a:srgbClr val="984807"/>
                </a:solidFill>
                <a:latin typeface="Verdana"/>
                <a:cs typeface="Verdana"/>
              </a:rPr>
              <a:t>– </a:t>
            </a:r>
            <a:r>
              <a:rPr sz="900" b="1" spc="-5" dirty="0">
                <a:solidFill>
                  <a:srgbClr val="984807"/>
                </a:solidFill>
                <a:latin typeface="Verdana"/>
                <a:cs typeface="Verdana"/>
              </a:rPr>
              <a:t>561 Charter</a:t>
            </a:r>
            <a:r>
              <a:rPr sz="900" b="1" spc="50" dirty="0">
                <a:solidFill>
                  <a:srgbClr val="984807"/>
                </a:solidFill>
                <a:latin typeface="Verdana"/>
                <a:cs typeface="Verdana"/>
              </a:rPr>
              <a:t> </a:t>
            </a:r>
            <a:r>
              <a:rPr sz="900" b="1" spc="-5" dirty="0">
                <a:solidFill>
                  <a:srgbClr val="984807"/>
                </a:solidFill>
                <a:latin typeface="Verdana"/>
                <a:cs typeface="Verdana"/>
              </a:rPr>
              <a:t>Activations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879" y="1370711"/>
            <a:ext cx="9123120" cy="5401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43327" y="2871216"/>
            <a:ext cx="4849355" cy="10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92239" y="2871215"/>
            <a:ext cx="760475" cy="1011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13788" y="3419855"/>
            <a:ext cx="5109970" cy="1011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23303" y="3419855"/>
            <a:ext cx="760475" cy="1011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84665" y="3014471"/>
            <a:ext cx="4405630" cy="1115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9539">
              <a:lnSpc>
                <a:spcPct val="100000"/>
              </a:lnSpc>
            </a:pPr>
            <a:r>
              <a:rPr sz="3600" spc="-5" dirty="0">
                <a:solidFill>
                  <a:srgbClr val="221C40"/>
                </a:solidFill>
                <a:latin typeface="Verdana"/>
                <a:cs typeface="Verdana"/>
              </a:rPr>
              <a:t>Some examples</a:t>
            </a:r>
            <a:r>
              <a:rPr sz="3600" spc="-65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3600" spc="-5" dirty="0">
                <a:solidFill>
                  <a:srgbClr val="221C40"/>
                </a:solidFill>
                <a:latin typeface="Verdana"/>
                <a:cs typeface="Verdana"/>
              </a:rPr>
              <a:t>of  Charter</a:t>
            </a:r>
            <a:r>
              <a:rPr sz="3600" spc="-25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3600" spc="-15" dirty="0">
                <a:solidFill>
                  <a:srgbClr val="221C40"/>
                </a:solidFill>
                <a:latin typeface="Verdana"/>
                <a:cs typeface="Verdana"/>
              </a:rPr>
              <a:t>activations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5539" y="1778508"/>
            <a:ext cx="2039620" cy="3319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1285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Flood </a:t>
            </a:r>
            <a:r>
              <a:rPr sz="2400" dirty="0">
                <a:latin typeface="Calibri"/>
                <a:cs typeface="Calibri"/>
              </a:rPr>
              <a:t>in  </a:t>
            </a:r>
            <a:r>
              <a:rPr sz="2400" spc="-10" dirty="0">
                <a:latin typeface="Calibri"/>
                <a:cs typeface="Calibri"/>
              </a:rPr>
              <a:t>Germany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2013:  </a:t>
            </a:r>
            <a:r>
              <a:rPr sz="2400" dirty="0">
                <a:latin typeface="Calibri"/>
                <a:cs typeface="Calibri"/>
              </a:rPr>
              <a:t>Fischbeck </a:t>
            </a:r>
            <a:r>
              <a:rPr sz="2400" spc="-10" dirty="0">
                <a:latin typeface="Calibri"/>
                <a:cs typeface="Calibri"/>
              </a:rPr>
              <a:t>area  after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major  dam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break.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30" dirty="0">
                <a:latin typeface="Calibri"/>
                <a:cs typeface="Calibri"/>
              </a:rPr>
              <a:t>TerraSAR-X  </a:t>
            </a:r>
            <a:r>
              <a:rPr sz="2400" spc="-5" dirty="0">
                <a:latin typeface="Calibri"/>
                <a:cs typeface="Calibri"/>
              </a:rPr>
              <a:t>based detection  of flooded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areas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38600" y="0"/>
            <a:ext cx="4844027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535" y="123281"/>
            <a:ext cx="4538345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Flood in </a:t>
            </a:r>
            <a:r>
              <a:rPr spc="-5" dirty="0"/>
              <a:t>Vietnam </a:t>
            </a:r>
            <a:r>
              <a:rPr spc="-55" dirty="0"/>
              <a:t>Nov.</a:t>
            </a:r>
            <a:r>
              <a:rPr spc="-160" dirty="0"/>
              <a:t> </a:t>
            </a:r>
            <a:r>
              <a:rPr spc="5" dirty="0"/>
              <a:t>2017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677695"/>
            <a:ext cx="9143999" cy="6180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3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8939" y="57362"/>
            <a:ext cx="7032625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Floods </a:t>
            </a:r>
            <a:r>
              <a:rPr spc="5" dirty="0"/>
              <a:t>and </a:t>
            </a:r>
            <a:r>
              <a:rPr dirty="0"/>
              <a:t>Landslides in India, June</a:t>
            </a:r>
            <a:r>
              <a:rPr spc="-165" dirty="0"/>
              <a:t> </a:t>
            </a:r>
            <a:r>
              <a:rPr spc="5" dirty="0"/>
              <a:t>2013.</a:t>
            </a:r>
          </a:p>
        </p:txBody>
      </p:sp>
      <p:sp>
        <p:nvSpPr>
          <p:cNvPr id="4" name="object 4"/>
          <p:cNvSpPr/>
          <p:nvPr/>
        </p:nvSpPr>
        <p:spPr>
          <a:xfrm>
            <a:off x="5638254" y="906335"/>
            <a:ext cx="3202609" cy="5945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90089" y="893470"/>
            <a:ext cx="3346107" cy="59580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8251" y="2366439"/>
            <a:ext cx="1926589" cy="2209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5" dirty="0">
                <a:latin typeface="Verdana"/>
                <a:cs typeface="Verdana"/>
              </a:rPr>
              <a:t>Product created  by the Indian  National</a:t>
            </a:r>
            <a:r>
              <a:rPr sz="1800" spc="-55" dirty="0">
                <a:latin typeface="Verdana"/>
                <a:cs typeface="Verdana"/>
              </a:rPr>
              <a:t> </a:t>
            </a:r>
            <a:r>
              <a:rPr sz="1800" spc="-15" dirty="0">
                <a:latin typeface="Verdana"/>
                <a:cs typeface="Verdana"/>
              </a:rPr>
              <a:t>Remote  </a:t>
            </a:r>
            <a:r>
              <a:rPr sz="1800" dirty="0">
                <a:latin typeface="Verdana"/>
                <a:cs typeface="Verdana"/>
              </a:rPr>
              <a:t>Sensing </a:t>
            </a:r>
            <a:r>
              <a:rPr sz="1800" spc="-5" dirty="0">
                <a:latin typeface="Verdana"/>
                <a:cs typeface="Verdana"/>
              </a:rPr>
              <a:t>Centre  (NRSC),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ISRO</a:t>
            </a:r>
            <a:endParaRPr sz="1800">
              <a:latin typeface="Verdana"/>
              <a:cs typeface="Verdana"/>
            </a:endParaRPr>
          </a:p>
          <a:p>
            <a:pPr marL="12700" marR="55880">
              <a:lnSpc>
                <a:spcPct val="100000"/>
              </a:lnSpc>
            </a:pPr>
            <a:r>
              <a:rPr sz="1800" spc="-5" dirty="0">
                <a:latin typeface="Verdana"/>
                <a:cs typeface="Verdana"/>
              </a:rPr>
              <a:t>based on</a:t>
            </a:r>
            <a:r>
              <a:rPr sz="1800" spc="-65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Indian  and American  optical</a:t>
            </a:r>
            <a:r>
              <a:rPr sz="1800" spc="-55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imagery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98651" y="76200"/>
            <a:ext cx="584514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" algn="ctr">
              <a:lnSpc>
                <a:spcPct val="100000"/>
              </a:lnSpc>
            </a:pPr>
            <a:r>
              <a:rPr lang="en-US" sz="2000" b="1" spc="-25" dirty="0">
                <a:solidFill>
                  <a:srgbClr val="FFFFFF"/>
                </a:solidFill>
                <a:latin typeface="Arial"/>
                <a:cs typeface="Arial"/>
              </a:rPr>
              <a:t>Tropical Cyclone </a:t>
            </a:r>
            <a:r>
              <a:rPr lang="en-US" sz="2000" b="1" spc="-25" dirty="0" err="1">
                <a:solidFill>
                  <a:srgbClr val="FFFFFF"/>
                </a:solidFill>
                <a:latin typeface="Arial"/>
                <a:cs typeface="Arial"/>
              </a:rPr>
              <a:t>Idai</a:t>
            </a:r>
            <a:r>
              <a:rPr lang="en-US" sz="2000" b="1" spc="-25" dirty="0">
                <a:solidFill>
                  <a:srgbClr val="FFFFFF"/>
                </a:solidFill>
                <a:latin typeface="Arial"/>
                <a:cs typeface="Arial"/>
              </a:rPr>
              <a:t> in Zimbabwe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March 2019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(product by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Sertit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 based on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Pléiades</a:t>
            </a:r>
            <a:r>
              <a:rPr sz="20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data)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6D2C1-CB80-4F49-BFB8-CD3733A21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764376"/>
            <a:ext cx="8610600" cy="608133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50" y="19456"/>
            <a:ext cx="9136380" cy="6838950"/>
          </a:xfrm>
          <a:custGeom>
            <a:avLst/>
            <a:gdLst/>
            <a:ahLst/>
            <a:cxnLst/>
            <a:rect l="l" t="t" r="r" b="b"/>
            <a:pathLst>
              <a:path w="9136380" h="6838950">
                <a:moveTo>
                  <a:pt x="0" y="6838543"/>
                </a:moveTo>
                <a:lnTo>
                  <a:pt x="9136062" y="6838543"/>
                </a:lnTo>
                <a:lnTo>
                  <a:pt x="9136062" y="0"/>
                </a:lnTo>
                <a:lnTo>
                  <a:pt x="0" y="0"/>
                </a:lnTo>
                <a:lnTo>
                  <a:pt x="0" y="68385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3514" y="63144"/>
            <a:ext cx="8383270" cy="351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105" dirty="0">
                <a:solidFill>
                  <a:srgbClr val="221C40"/>
                </a:solidFill>
                <a:latin typeface="Verdana"/>
                <a:cs typeface="Verdana"/>
              </a:rPr>
              <a:t>Oil</a:t>
            </a:r>
            <a:r>
              <a:rPr sz="2200" spc="-315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114" dirty="0">
                <a:solidFill>
                  <a:srgbClr val="221C40"/>
                </a:solidFill>
                <a:latin typeface="Verdana"/>
                <a:cs typeface="Verdana"/>
              </a:rPr>
              <a:t>Spil</a:t>
            </a:r>
            <a:r>
              <a:rPr sz="2200" spc="140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80" dirty="0">
                <a:solidFill>
                  <a:srgbClr val="221C40"/>
                </a:solidFill>
                <a:latin typeface="Verdana"/>
                <a:cs typeface="Verdana"/>
              </a:rPr>
              <a:t>in</a:t>
            </a:r>
            <a:r>
              <a:rPr sz="2200" spc="-325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105" dirty="0">
                <a:solidFill>
                  <a:srgbClr val="221C40"/>
                </a:solidFill>
                <a:latin typeface="Verdana"/>
                <a:cs typeface="Verdana"/>
              </a:rPr>
              <a:t>the</a:t>
            </a:r>
            <a:r>
              <a:rPr sz="2200" spc="-310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114" dirty="0">
                <a:solidFill>
                  <a:srgbClr val="221C40"/>
                </a:solidFill>
                <a:latin typeface="Verdana"/>
                <a:cs typeface="Verdana"/>
              </a:rPr>
              <a:t>Gulf</a:t>
            </a:r>
            <a:r>
              <a:rPr sz="2200" spc="-330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75" dirty="0">
                <a:solidFill>
                  <a:srgbClr val="221C40"/>
                </a:solidFill>
                <a:latin typeface="Verdana"/>
                <a:cs typeface="Verdana"/>
              </a:rPr>
              <a:t>of</a:t>
            </a:r>
            <a:r>
              <a:rPr sz="2200" spc="-305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130" dirty="0">
                <a:solidFill>
                  <a:srgbClr val="221C40"/>
                </a:solidFill>
                <a:latin typeface="Verdana"/>
                <a:cs typeface="Verdana"/>
              </a:rPr>
              <a:t>Mexico</a:t>
            </a:r>
            <a:r>
              <a:rPr sz="2200" spc="-315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80" dirty="0">
                <a:solidFill>
                  <a:srgbClr val="221C40"/>
                </a:solidFill>
                <a:latin typeface="Verdana"/>
                <a:cs typeface="Verdana"/>
              </a:rPr>
              <a:t>in</a:t>
            </a:r>
            <a:r>
              <a:rPr sz="2200" spc="-310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114" dirty="0">
                <a:solidFill>
                  <a:srgbClr val="221C40"/>
                </a:solidFill>
                <a:latin typeface="Verdana"/>
                <a:cs typeface="Verdana"/>
              </a:rPr>
              <a:t>2010</a:t>
            </a:r>
            <a:r>
              <a:rPr sz="2200" spc="-290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130" dirty="0">
                <a:solidFill>
                  <a:srgbClr val="221C40"/>
                </a:solidFill>
                <a:latin typeface="Verdana"/>
                <a:cs typeface="Verdana"/>
              </a:rPr>
              <a:t>(product</a:t>
            </a:r>
            <a:r>
              <a:rPr sz="2200" spc="-330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120" dirty="0">
                <a:solidFill>
                  <a:srgbClr val="221C40"/>
                </a:solidFill>
                <a:latin typeface="Verdana"/>
                <a:cs typeface="Verdana"/>
              </a:rPr>
              <a:t>based</a:t>
            </a:r>
            <a:r>
              <a:rPr sz="2200" spc="-300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75" dirty="0">
                <a:solidFill>
                  <a:srgbClr val="221C40"/>
                </a:solidFill>
                <a:latin typeface="Verdana"/>
                <a:cs typeface="Verdana"/>
              </a:rPr>
              <a:t>on</a:t>
            </a:r>
            <a:r>
              <a:rPr sz="2200" spc="-295" dirty="0">
                <a:solidFill>
                  <a:srgbClr val="221C40"/>
                </a:solidFill>
                <a:latin typeface="Verdana"/>
                <a:cs typeface="Verdana"/>
              </a:rPr>
              <a:t> </a:t>
            </a:r>
            <a:r>
              <a:rPr sz="2200" spc="-145" dirty="0">
                <a:solidFill>
                  <a:srgbClr val="221C40"/>
                </a:solidFill>
                <a:latin typeface="Verdana"/>
                <a:cs typeface="Verdana"/>
              </a:rPr>
              <a:t>Radarsat-2)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6028" y="363918"/>
            <a:ext cx="7939889" cy="6494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0602" y="355156"/>
            <a:ext cx="224155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latin typeface="Arial"/>
                <a:cs typeface="Arial"/>
              </a:rPr>
              <a:t>Conclusions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2007108"/>
            <a:ext cx="8510270" cy="3870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The Charter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is an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agreement 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among participating space</a:t>
            </a:r>
            <a:r>
              <a:rPr sz="24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agencies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02060"/>
              </a:buClr>
              <a:buFont typeface="Arial"/>
              <a:buChar char="•"/>
            </a:pPr>
            <a:endParaRPr sz="3500" dirty="0">
              <a:latin typeface="Times New Roman"/>
              <a:cs typeface="Times New Roman"/>
            </a:endParaRPr>
          </a:p>
          <a:p>
            <a:pPr marL="355600" marR="7366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Its 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“satellite 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constellation” can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deliver </a:t>
            </a:r>
            <a:r>
              <a:rPr sz="2400" spc="-30" dirty="0">
                <a:solidFill>
                  <a:srgbClr val="002060"/>
                </a:solidFill>
                <a:latin typeface="Calibri"/>
                <a:cs typeface="Calibri"/>
              </a:rPr>
              <a:t>key 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information that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brings  benefit 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to 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disaster relief</a:t>
            </a:r>
            <a:r>
              <a:rPr sz="2400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operations.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02060"/>
              </a:buClr>
              <a:buFont typeface="Arial"/>
              <a:buChar char="•"/>
            </a:pPr>
            <a:endParaRPr sz="35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The Charter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is 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focused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on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the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immediate response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 phase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02060"/>
              </a:buClr>
              <a:buFont typeface="Arial"/>
              <a:buChar char="•"/>
            </a:pPr>
            <a:endParaRPr sz="35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Clr>
                <a:srgbClr val="002060"/>
              </a:buClr>
              <a:buFont typeface="Arial"/>
              <a:buChar char="•"/>
              <a:tabLst>
                <a:tab pos="423545" algn="l"/>
                <a:tab pos="424180" algn="l"/>
              </a:tabLst>
            </a:pPr>
            <a:r>
              <a:rPr lang="en-US" sz="2400" spc="-5" dirty="0">
                <a:solidFill>
                  <a:srgbClr val="C00000"/>
                </a:solidFill>
                <a:latin typeface="Calibri"/>
                <a:cs typeface="Calibri"/>
              </a:rPr>
              <a:t>600+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C00000"/>
                </a:solidFill>
                <a:latin typeface="Calibri"/>
                <a:cs typeface="Calibri"/>
              </a:rPr>
              <a:t>disasters </a:t>
            </a:r>
            <a:r>
              <a:rPr sz="2400" spc="-20" dirty="0">
                <a:solidFill>
                  <a:srgbClr val="002060"/>
                </a:solidFill>
                <a:latin typeface="Calibri"/>
                <a:cs typeface="Calibri"/>
              </a:rPr>
              <a:t>have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been 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covered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since 2000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in 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over 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400" spc="-5" dirty="0">
                <a:solidFill>
                  <a:srgbClr val="C00000"/>
                </a:solidFill>
                <a:latin typeface="Calibri"/>
                <a:cs typeface="Calibri"/>
              </a:rPr>
              <a:t>25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countries 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worldwide.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7900" y="1961388"/>
            <a:ext cx="7444740" cy="20916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Declaration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UNISPACE III Conference (Vienna,</a:t>
            </a:r>
            <a:r>
              <a:rPr sz="2400" b="1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1999)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50">
              <a:latin typeface="Times New Roman"/>
              <a:cs typeface="Times New Roman"/>
            </a:endParaRPr>
          </a:p>
          <a:p>
            <a:pPr marL="12700" marR="5080">
              <a:lnSpc>
                <a:spcPct val="150000"/>
              </a:lnSpc>
            </a:pPr>
            <a:r>
              <a:rPr sz="2000" i="1" dirty="0">
                <a:latin typeface="Calibri"/>
                <a:cs typeface="Calibri"/>
              </a:rPr>
              <a:t>The international </a:t>
            </a:r>
            <a:r>
              <a:rPr sz="2000" i="1" spc="-5" dirty="0">
                <a:latin typeface="Calibri"/>
                <a:cs typeface="Calibri"/>
              </a:rPr>
              <a:t>space community is </a:t>
            </a:r>
            <a:r>
              <a:rPr sz="2000" i="1" dirty="0">
                <a:latin typeface="Calibri"/>
                <a:cs typeface="Calibri"/>
              </a:rPr>
              <a:t>asked to </a:t>
            </a:r>
            <a:r>
              <a:rPr sz="2000" i="1" spc="-5" dirty="0">
                <a:latin typeface="Calibri"/>
                <a:cs typeface="Calibri"/>
              </a:rPr>
              <a:t>initiate </a:t>
            </a:r>
            <a:r>
              <a:rPr sz="2000" i="1" dirty="0">
                <a:latin typeface="Calibri"/>
                <a:cs typeface="Calibri"/>
              </a:rPr>
              <a:t>a programme to  promote the use of </a:t>
            </a:r>
            <a:r>
              <a:rPr sz="2000" i="1" spc="-5" dirty="0">
                <a:latin typeface="Calibri"/>
                <a:cs typeface="Calibri"/>
              </a:rPr>
              <a:t>[…] </a:t>
            </a:r>
            <a:r>
              <a:rPr sz="2000" i="1" dirty="0">
                <a:latin typeface="Calibri"/>
                <a:cs typeface="Calibri"/>
              </a:rPr>
              <a:t>Earth observation data for disaster</a:t>
            </a:r>
            <a:r>
              <a:rPr sz="2000" i="1" spc="-24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management  by </a:t>
            </a:r>
            <a:r>
              <a:rPr sz="2000" i="1" spc="-5" dirty="0">
                <a:latin typeface="Calibri"/>
                <a:cs typeface="Calibri"/>
              </a:rPr>
              <a:t>civil protection </a:t>
            </a:r>
            <a:r>
              <a:rPr sz="2000" i="1" dirty="0">
                <a:latin typeface="Calibri"/>
                <a:cs typeface="Calibri"/>
              </a:rPr>
              <a:t>authorities, </a:t>
            </a:r>
            <a:r>
              <a:rPr sz="2000" i="1" spc="-5" dirty="0">
                <a:latin typeface="Calibri"/>
                <a:cs typeface="Calibri"/>
              </a:rPr>
              <a:t>particularly </a:t>
            </a:r>
            <a:r>
              <a:rPr sz="2000" i="1" dirty="0">
                <a:latin typeface="Calibri"/>
                <a:cs typeface="Calibri"/>
              </a:rPr>
              <a:t>those </a:t>
            </a:r>
            <a:r>
              <a:rPr sz="2000" i="1" spc="-5" dirty="0">
                <a:latin typeface="Calibri"/>
                <a:cs typeface="Calibri"/>
              </a:rPr>
              <a:t>in </a:t>
            </a:r>
            <a:r>
              <a:rPr sz="2000" i="1" dirty="0">
                <a:latin typeface="Calibri"/>
                <a:cs typeface="Calibri"/>
              </a:rPr>
              <a:t>developing</a:t>
            </a:r>
            <a:r>
              <a:rPr sz="2000" i="1" spc="-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countries.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16023" y="0"/>
            <a:ext cx="1722119" cy="806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6914" y="479297"/>
            <a:ext cx="117475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His</a:t>
            </a:r>
            <a:r>
              <a:rPr spc="-5" dirty="0"/>
              <a:t>t</a:t>
            </a:r>
            <a:r>
              <a:rPr spc="5" dirty="0"/>
              <a:t>or</a:t>
            </a:r>
            <a:r>
              <a:rPr dirty="0"/>
              <a:t>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72455" y="2820923"/>
            <a:ext cx="3971543" cy="4037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0" y="2971800"/>
            <a:ext cx="3730752" cy="3730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2835" y="253093"/>
            <a:ext cx="3281045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latin typeface="Arial"/>
                <a:cs typeface="Arial"/>
              </a:rPr>
              <a:t>The Charter</a:t>
            </a:r>
            <a:r>
              <a:rPr b="1" spc="-12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online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3538" y="2143112"/>
            <a:ext cx="6899909" cy="3750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558ED5"/>
                </a:solidFill>
                <a:latin typeface="Tahoma"/>
                <a:cs typeface="Tahoma"/>
              </a:rPr>
              <a:t>Website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400" spc="-20" dirty="0">
                <a:solidFill>
                  <a:srgbClr val="221C40"/>
                </a:solidFill>
                <a:latin typeface="Tahoma"/>
                <a:cs typeface="Tahoma"/>
                <a:hlinkClick r:id="rId5"/>
              </a:rPr>
              <a:t>www.disasterscharter.org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558ED5"/>
                </a:solidFill>
                <a:latin typeface="Tahoma"/>
                <a:cs typeface="Tahoma"/>
              </a:rPr>
              <a:t>@DisastersChart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000" spc="-10" dirty="0">
                <a:solidFill>
                  <a:srgbClr val="221C40"/>
                </a:solidFill>
                <a:latin typeface="Tahoma"/>
                <a:cs typeface="Tahoma"/>
              </a:rPr>
              <a:t>Follow </a:t>
            </a:r>
            <a:r>
              <a:rPr sz="2000" spc="-5" dirty="0">
                <a:solidFill>
                  <a:srgbClr val="221C40"/>
                </a:solidFill>
                <a:latin typeface="Tahoma"/>
                <a:cs typeface="Tahoma"/>
              </a:rPr>
              <a:t>the Charter </a:t>
            </a:r>
            <a:r>
              <a:rPr sz="2000" dirty="0">
                <a:solidFill>
                  <a:srgbClr val="221C40"/>
                </a:solidFill>
                <a:latin typeface="Tahoma"/>
                <a:cs typeface="Tahoma"/>
              </a:rPr>
              <a:t>on</a:t>
            </a:r>
            <a:r>
              <a:rPr sz="2000" spc="-15" dirty="0">
                <a:solidFill>
                  <a:srgbClr val="221C40"/>
                </a:solidFill>
                <a:latin typeface="Tahoma"/>
                <a:cs typeface="Tahoma"/>
              </a:rPr>
              <a:t> </a:t>
            </a:r>
            <a:r>
              <a:rPr sz="2000" spc="-30" dirty="0">
                <a:solidFill>
                  <a:srgbClr val="221C40"/>
                </a:solidFill>
                <a:latin typeface="Tahoma"/>
                <a:cs typeface="Tahoma"/>
              </a:rPr>
              <a:t>Twitter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558ED5"/>
                </a:solidFill>
                <a:latin typeface="Tahoma"/>
                <a:cs typeface="Tahoma"/>
              </a:rPr>
              <a:t>Newsletter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000" u="heavy" spc="-10" dirty="0">
                <a:solidFill>
                  <a:srgbClr val="0000FF"/>
                </a:solidFill>
                <a:latin typeface="Tahoma"/>
                <a:cs typeface="Tahoma"/>
                <a:hlinkClick r:id="rId6"/>
              </a:rPr>
              <a:t>https://www.disasterscharter.org/web/guest/news/newsletter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24655" y="458724"/>
            <a:ext cx="4498847" cy="44988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86200" y="609600"/>
            <a:ext cx="4114800" cy="4114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6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57480">
              <a:lnSpc>
                <a:spcPct val="100000"/>
              </a:lnSpc>
              <a:spcBef>
                <a:spcPts val="980"/>
              </a:spcBef>
              <a:tabLst>
                <a:tab pos="8038465" algn="l"/>
              </a:tabLst>
            </a:pPr>
            <a:r>
              <a:rPr sz="1000" spc="-10" dirty="0">
                <a:solidFill>
                  <a:srgbClr val="005172"/>
                </a:solidFill>
                <a:latin typeface="Verdana"/>
                <a:cs typeface="Verdana"/>
              </a:rPr>
              <a:t>xx-xx-xxxx	</a:t>
            </a:r>
            <a:r>
              <a:rPr sz="1000" spc="-5" dirty="0">
                <a:solidFill>
                  <a:srgbClr val="005172"/>
                </a:solidFill>
                <a:latin typeface="Verdana"/>
                <a:cs typeface="Verdana"/>
              </a:rPr>
              <a:t>Name</a:t>
            </a:r>
            <a:r>
              <a:rPr sz="1000" spc="-60" dirty="0">
                <a:solidFill>
                  <a:srgbClr val="005172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005172"/>
                </a:solidFill>
                <a:latin typeface="Verdana"/>
                <a:cs typeface="Verdana"/>
              </a:rPr>
              <a:t>Surname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68573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0070" y="2580985"/>
            <a:ext cx="7503159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i="1" spc="-5" dirty="0">
                <a:solidFill>
                  <a:srgbClr val="C00000"/>
                </a:solidFill>
                <a:latin typeface="Verdana"/>
                <a:cs typeface="Verdana"/>
                <a:hlinkClick r:id="rId3"/>
              </a:rPr>
              <a:t>www.disasterscharter.org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2770" y="3149945"/>
            <a:ext cx="7478395" cy="0"/>
          </a:xfrm>
          <a:custGeom>
            <a:avLst/>
            <a:gdLst/>
            <a:ahLst/>
            <a:cxnLst/>
            <a:rect l="l" t="t" r="r" b="b"/>
            <a:pathLst>
              <a:path w="7478395">
                <a:moveTo>
                  <a:pt x="0" y="0"/>
                </a:moveTo>
                <a:lnTo>
                  <a:pt x="7478268" y="0"/>
                </a:lnTo>
              </a:path>
            </a:pathLst>
          </a:custGeom>
          <a:ln w="5181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1645" y="4425025"/>
            <a:ext cx="4455160" cy="98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 marR="57150" algn="ctr">
              <a:lnSpc>
                <a:spcPct val="100000"/>
              </a:lnSpc>
            </a:pPr>
            <a:r>
              <a:rPr sz="1200" b="1" spc="-5" dirty="0">
                <a:solidFill>
                  <a:srgbClr val="221C40"/>
                </a:solidFill>
                <a:latin typeface="Lucida Console"/>
                <a:cs typeface="Lucida Console"/>
              </a:rPr>
              <a:t>Emergency enquiries from users requiring direct  access </a:t>
            </a:r>
            <a:r>
              <a:rPr sz="1200" b="1" dirty="0">
                <a:solidFill>
                  <a:srgbClr val="221C40"/>
                </a:solidFill>
                <a:latin typeface="Lucida Console"/>
                <a:cs typeface="Lucida Console"/>
              </a:rPr>
              <a:t>to </a:t>
            </a:r>
            <a:r>
              <a:rPr sz="1200" b="1" spc="-5" dirty="0">
                <a:solidFill>
                  <a:srgbClr val="221C40"/>
                </a:solidFill>
                <a:latin typeface="Lucida Console"/>
                <a:cs typeface="Lucida Console"/>
              </a:rPr>
              <a:t>Charter</a:t>
            </a:r>
            <a:r>
              <a:rPr sz="1200" b="1" spc="5" dirty="0">
                <a:solidFill>
                  <a:srgbClr val="221C40"/>
                </a:solidFill>
                <a:latin typeface="Lucida Console"/>
                <a:cs typeface="Lucida Console"/>
              </a:rPr>
              <a:t> </a:t>
            </a:r>
            <a:r>
              <a:rPr sz="1200" b="1" spc="-5" dirty="0">
                <a:solidFill>
                  <a:srgbClr val="221C40"/>
                </a:solidFill>
                <a:latin typeface="Lucida Console"/>
                <a:cs typeface="Lucida Console"/>
              </a:rPr>
              <a:t>resources</a:t>
            </a:r>
            <a:endParaRPr sz="1200">
              <a:latin typeface="Lucida Console"/>
              <a:cs typeface="Lucida Console"/>
            </a:endParaRPr>
          </a:p>
          <a:p>
            <a:pPr algn="ctr">
              <a:lnSpc>
                <a:spcPct val="100000"/>
              </a:lnSpc>
            </a:pPr>
            <a:r>
              <a:rPr sz="1200" b="1" spc="-5" dirty="0">
                <a:solidFill>
                  <a:srgbClr val="221C40"/>
                </a:solidFill>
                <a:latin typeface="Lucida Console"/>
                <a:cs typeface="Lucida Console"/>
              </a:rPr>
              <a:t>should </a:t>
            </a:r>
            <a:r>
              <a:rPr sz="1200" b="1" dirty="0">
                <a:solidFill>
                  <a:srgbClr val="221C40"/>
                </a:solidFill>
                <a:latin typeface="Lucida Console"/>
                <a:cs typeface="Lucida Console"/>
              </a:rPr>
              <a:t>be </a:t>
            </a:r>
            <a:r>
              <a:rPr sz="1200" b="1" spc="-5" dirty="0">
                <a:solidFill>
                  <a:srgbClr val="221C40"/>
                </a:solidFill>
                <a:latin typeface="Lucida Console"/>
                <a:cs typeface="Lucida Console"/>
              </a:rPr>
              <a:t>addressed</a:t>
            </a:r>
            <a:r>
              <a:rPr sz="1200" b="1" spc="-15" dirty="0">
                <a:solidFill>
                  <a:srgbClr val="221C40"/>
                </a:solidFill>
                <a:latin typeface="Lucida Console"/>
                <a:cs typeface="Lucida Console"/>
              </a:rPr>
              <a:t> </a:t>
            </a:r>
            <a:r>
              <a:rPr sz="1200" b="1" spc="-5" dirty="0">
                <a:solidFill>
                  <a:srgbClr val="221C40"/>
                </a:solidFill>
                <a:latin typeface="Lucida Console"/>
                <a:cs typeface="Lucida Console"/>
              </a:rPr>
              <a:t>to:</a:t>
            </a:r>
            <a:endParaRPr sz="1200">
              <a:latin typeface="Lucida Console"/>
              <a:cs typeface="Lucida Consol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b="1" u="heavy" spc="5" dirty="0">
                <a:solidFill>
                  <a:srgbClr val="C00000"/>
                </a:solidFill>
                <a:latin typeface="Lucida Console"/>
                <a:cs typeface="Lucida Console"/>
                <a:hlinkClick r:id="rId4"/>
              </a:rPr>
              <a:t>ExecutiveSecretariat@disasterscharter.org</a:t>
            </a:r>
            <a:endParaRPr sz="1400">
              <a:latin typeface="Lucida Console"/>
              <a:cs typeface="Lucida Consol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1908" y="4426612"/>
            <a:ext cx="2973705" cy="380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2440" marR="5080" indent="-460375">
              <a:lnSpc>
                <a:spcPct val="100000"/>
              </a:lnSpc>
            </a:pPr>
            <a:r>
              <a:rPr sz="1200" b="1" spc="-5" dirty="0">
                <a:solidFill>
                  <a:srgbClr val="221C40"/>
                </a:solidFill>
                <a:latin typeface="Lucida Console"/>
                <a:cs typeface="Lucida Console"/>
              </a:rPr>
              <a:t>General requests for information  should </a:t>
            </a:r>
            <a:r>
              <a:rPr sz="1200" b="1" dirty="0">
                <a:solidFill>
                  <a:srgbClr val="221C40"/>
                </a:solidFill>
                <a:latin typeface="Lucida Console"/>
                <a:cs typeface="Lucida Console"/>
              </a:rPr>
              <a:t>be </a:t>
            </a:r>
            <a:r>
              <a:rPr sz="1200" b="1" spc="-5" dirty="0">
                <a:solidFill>
                  <a:srgbClr val="221C40"/>
                </a:solidFill>
                <a:latin typeface="Lucida Console"/>
                <a:cs typeface="Lucida Console"/>
              </a:rPr>
              <a:t>addressed</a:t>
            </a:r>
            <a:r>
              <a:rPr sz="1200" b="1" spc="-25" dirty="0">
                <a:solidFill>
                  <a:srgbClr val="221C40"/>
                </a:solidFill>
                <a:latin typeface="Lucida Console"/>
                <a:cs typeface="Lucida Console"/>
              </a:rPr>
              <a:t> </a:t>
            </a:r>
            <a:r>
              <a:rPr sz="1200" b="1" spc="-5" dirty="0">
                <a:solidFill>
                  <a:srgbClr val="221C40"/>
                </a:solidFill>
                <a:latin typeface="Lucida Console"/>
                <a:cs typeface="Lucida Console"/>
              </a:rPr>
              <a:t>to</a:t>
            </a:r>
            <a:endParaRPr sz="1200">
              <a:latin typeface="Lucida Console"/>
              <a:cs typeface="Lucida Consol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25604" y="5192169"/>
            <a:ext cx="32664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u="heavy" spc="5" dirty="0">
                <a:solidFill>
                  <a:srgbClr val="C00000"/>
                </a:solidFill>
                <a:latin typeface="Lucida Console"/>
                <a:cs typeface="Lucida Console"/>
                <a:hlinkClick r:id="rId5"/>
              </a:rPr>
              <a:t>webmast</a:t>
            </a:r>
            <a:r>
              <a:rPr sz="1400" b="1" u="heavy" spc="-5" dirty="0">
                <a:solidFill>
                  <a:srgbClr val="C00000"/>
                </a:solidFill>
                <a:latin typeface="Lucida Console"/>
                <a:cs typeface="Lucida Console"/>
                <a:hlinkClick r:id="rId5"/>
              </a:rPr>
              <a:t>e</a:t>
            </a:r>
            <a:r>
              <a:rPr sz="1400" b="1" u="heavy" spc="5" dirty="0">
                <a:solidFill>
                  <a:srgbClr val="C00000"/>
                </a:solidFill>
                <a:latin typeface="Lucida Console"/>
                <a:cs typeface="Lucida Console"/>
                <a:hlinkClick r:id="rId5"/>
              </a:rPr>
              <a:t>r@dis</a:t>
            </a:r>
            <a:r>
              <a:rPr sz="1400" b="1" u="heavy" spc="-5" dirty="0">
                <a:solidFill>
                  <a:srgbClr val="C00000"/>
                </a:solidFill>
                <a:latin typeface="Lucida Console"/>
                <a:cs typeface="Lucida Console"/>
                <a:hlinkClick r:id="rId5"/>
              </a:rPr>
              <a:t>a</a:t>
            </a:r>
            <a:r>
              <a:rPr sz="1400" b="1" u="heavy" spc="5" dirty="0">
                <a:solidFill>
                  <a:srgbClr val="C00000"/>
                </a:solidFill>
                <a:latin typeface="Lucida Console"/>
                <a:cs typeface="Lucida Console"/>
                <a:hlinkClick r:id="rId5"/>
              </a:rPr>
              <a:t>stersch</a:t>
            </a:r>
            <a:r>
              <a:rPr sz="1400" b="1" u="heavy" spc="-5" dirty="0">
                <a:solidFill>
                  <a:srgbClr val="C00000"/>
                </a:solidFill>
                <a:latin typeface="Lucida Console"/>
                <a:cs typeface="Lucida Console"/>
                <a:hlinkClick r:id="rId5"/>
              </a:rPr>
              <a:t>a</a:t>
            </a:r>
            <a:r>
              <a:rPr sz="1400" b="1" u="heavy" spc="5" dirty="0">
                <a:solidFill>
                  <a:srgbClr val="C00000"/>
                </a:solidFill>
                <a:latin typeface="Lucida Console"/>
                <a:cs typeface="Lucida Console"/>
                <a:hlinkClick r:id="rId5"/>
              </a:rPr>
              <a:t>rter.</a:t>
            </a:r>
            <a:r>
              <a:rPr sz="1400" b="1" u="heavy" spc="-5" dirty="0">
                <a:solidFill>
                  <a:srgbClr val="C00000"/>
                </a:solidFill>
                <a:latin typeface="Lucida Console"/>
                <a:cs typeface="Lucida Console"/>
                <a:hlinkClick r:id="rId5"/>
              </a:rPr>
              <a:t>o</a:t>
            </a:r>
            <a:r>
              <a:rPr sz="1400" b="1" u="heavy" spc="5" dirty="0">
                <a:solidFill>
                  <a:srgbClr val="C00000"/>
                </a:solidFill>
                <a:latin typeface="Lucida Console"/>
                <a:cs typeface="Lucida Console"/>
                <a:hlinkClick r:id="rId5"/>
              </a:rPr>
              <a:t>rg</a:t>
            </a:r>
            <a:endParaRPr sz="1400">
              <a:latin typeface="Lucida Console"/>
              <a:cs typeface="Lucida Consol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8155" marR="940435">
              <a:lnSpc>
                <a:spcPct val="110000"/>
              </a:lnSpc>
            </a:pPr>
            <a:r>
              <a:rPr spc="-10" dirty="0"/>
              <a:t>Following </a:t>
            </a:r>
            <a:r>
              <a:rPr spc="-20" dirty="0"/>
              <a:t>UNISPACE </a:t>
            </a:r>
            <a:r>
              <a:rPr dirty="0"/>
              <a:t>III, </a:t>
            </a:r>
            <a:r>
              <a:rPr spc="-5" dirty="0"/>
              <a:t>the </a:t>
            </a:r>
            <a:r>
              <a:rPr spc="-10" dirty="0"/>
              <a:t>Centre </a:t>
            </a:r>
            <a:r>
              <a:rPr spc="-5" dirty="0"/>
              <a:t>National d'Études Spatiales (CNES) </a:t>
            </a:r>
            <a:r>
              <a:rPr dirty="0"/>
              <a:t>and </a:t>
            </a:r>
            <a:r>
              <a:rPr spc="-5" dirty="0"/>
              <a:t>the  European Space Agency </a:t>
            </a:r>
            <a:r>
              <a:rPr spc="-10" dirty="0"/>
              <a:t>(ESA) initiated </a:t>
            </a:r>
            <a:r>
              <a:rPr spc="-5" dirty="0"/>
              <a:t>the </a:t>
            </a:r>
            <a:r>
              <a:rPr spc="-10" dirty="0"/>
              <a:t>International</a:t>
            </a:r>
            <a:r>
              <a:rPr spc="125" dirty="0"/>
              <a:t> </a:t>
            </a:r>
            <a:r>
              <a:rPr spc="-30" dirty="0"/>
              <a:t>Charter.</a:t>
            </a:r>
          </a:p>
          <a:p>
            <a:pPr marL="465455">
              <a:lnSpc>
                <a:spcPct val="100000"/>
              </a:lnSpc>
            </a:pPr>
            <a:endParaRPr spc="-30" dirty="0"/>
          </a:p>
          <a:p>
            <a:pPr marL="465455">
              <a:lnSpc>
                <a:spcPct val="100000"/>
              </a:lnSpc>
              <a:spcBef>
                <a:spcPts val="5"/>
              </a:spcBef>
            </a:pPr>
            <a:endParaRPr sz="2150">
              <a:latin typeface="Times New Roman"/>
              <a:cs typeface="Times New Roman"/>
            </a:endParaRPr>
          </a:p>
          <a:p>
            <a:pPr marL="4591685" marR="5080">
              <a:lnSpc>
                <a:spcPct val="100000"/>
              </a:lnSpc>
            </a:pPr>
            <a:r>
              <a:rPr spc="-5" dirty="0"/>
              <a:t>The Canadian Space Agency CSA signed the  </a:t>
            </a:r>
            <a:r>
              <a:rPr spc="-10" dirty="0"/>
              <a:t>Charter </a:t>
            </a:r>
            <a:r>
              <a:rPr spc="-5" dirty="0"/>
              <a:t>on October </a:t>
            </a:r>
            <a:r>
              <a:rPr dirty="0"/>
              <a:t>20,</a:t>
            </a:r>
            <a:r>
              <a:rPr spc="-20" dirty="0"/>
              <a:t> </a:t>
            </a:r>
            <a:r>
              <a:rPr dirty="0"/>
              <a:t>2000.</a:t>
            </a:r>
          </a:p>
          <a:p>
            <a:pPr marL="465455">
              <a:lnSpc>
                <a:spcPct val="100000"/>
              </a:lnSpc>
            </a:pPr>
            <a:endParaRPr dirty="0"/>
          </a:p>
          <a:p>
            <a:pPr marL="465455">
              <a:lnSpc>
                <a:spcPct val="100000"/>
              </a:lnSpc>
            </a:pPr>
            <a:endParaRPr sz="1950">
              <a:latin typeface="Times New Roman"/>
              <a:cs typeface="Times New Roman"/>
            </a:endParaRPr>
          </a:p>
          <a:p>
            <a:pPr marL="4591685" marR="84963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solidFill>
                  <a:srgbClr val="C00000"/>
                </a:solidFill>
              </a:rPr>
              <a:t>Charter </a:t>
            </a:r>
            <a:r>
              <a:rPr spc="-10" dirty="0">
                <a:solidFill>
                  <a:srgbClr val="C00000"/>
                </a:solidFill>
              </a:rPr>
              <a:t>declared operational </a:t>
            </a:r>
            <a:r>
              <a:rPr dirty="0">
                <a:solidFill>
                  <a:srgbClr val="C00000"/>
                </a:solidFill>
              </a:rPr>
              <a:t>as </a:t>
            </a:r>
            <a:r>
              <a:rPr spc="-5" dirty="0">
                <a:solidFill>
                  <a:srgbClr val="C00000"/>
                </a:solidFill>
              </a:rPr>
              <a:t>of  November </a:t>
            </a:r>
            <a:r>
              <a:rPr dirty="0">
                <a:solidFill>
                  <a:srgbClr val="C00000"/>
                </a:solidFill>
              </a:rPr>
              <a:t>1,</a:t>
            </a:r>
            <a:r>
              <a:rPr spc="-80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2000</a:t>
            </a:r>
          </a:p>
        </p:txBody>
      </p:sp>
      <p:sp>
        <p:nvSpPr>
          <p:cNvPr id="3" name="object 3"/>
          <p:cNvSpPr/>
          <p:nvPr/>
        </p:nvSpPr>
        <p:spPr>
          <a:xfrm>
            <a:off x="533400" y="2837209"/>
            <a:ext cx="4038599" cy="2705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2140" y="5578475"/>
            <a:ext cx="100838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08080"/>
                </a:solidFill>
                <a:latin typeface="Calibri"/>
                <a:cs typeface="Calibri"/>
              </a:rPr>
              <a:t>© </a:t>
            </a:r>
            <a:r>
              <a:rPr sz="1000" spc="-5" dirty="0">
                <a:solidFill>
                  <a:srgbClr val="808080"/>
                </a:solidFill>
                <a:latin typeface="Calibri"/>
                <a:cs typeface="Calibri"/>
              </a:rPr>
              <a:t>ESA – S.</a:t>
            </a:r>
            <a:r>
              <a:rPr sz="1000" spc="-70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808080"/>
                </a:solidFill>
                <a:latin typeface="Calibri"/>
                <a:cs typeface="Calibri"/>
              </a:rPr>
              <a:t>Corvaja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16023" y="0"/>
            <a:ext cx="1722119" cy="806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86914" y="479297"/>
            <a:ext cx="117475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His</a:t>
            </a:r>
            <a:r>
              <a:rPr spc="-5" dirty="0"/>
              <a:t>t</a:t>
            </a:r>
            <a:r>
              <a:rPr spc="5" dirty="0"/>
              <a:t>or</a:t>
            </a:r>
            <a:r>
              <a:rPr dirty="0"/>
              <a:t>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3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7539" y="266378"/>
            <a:ext cx="289306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Charter</a:t>
            </a:r>
            <a:r>
              <a:rPr spc="-105" dirty="0"/>
              <a:t> </a:t>
            </a:r>
            <a:r>
              <a:rPr dirty="0"/>
              <a:t>Members</a:t>
            </a:r>
          </a:p>
        </p:txBody>
      </p:sp>
      <p:sp>
        <p:nvSpPr>
          <p:cNvPr id="4" name="object 4"/>
          <p:cNvSpPr/>
          <p:nvPr/>
        </p:nvSpPr>
        <p:spPr>
          <a:xfrm>
            <a:off x="85725" y="1480682"/>
            <a:ext cx="8915399" cy="52435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11637" y="2483981"/>
            <a:ext cx="1225550" cy="720725"/>
          </a:xfrm>
          <a:custGeom>
            <a:avLst/>
            <a:gdLst/>
            <a:ahLst/>
            <a:cxnLst/>
            <a:rect l="l" t="t" r="r" b="b"/>
            <a:pathLst>
              <a:path w="1225550" h="720725">
                <a:moveTo>
                  <a:pt x="612775" y="0"/>
                </a:moveTo>
                <a:lnTo>
                  <a:pt x="553760" y="1649"/>
                </a:lnTo>
                <a:lnTo>
                  <a:pt x="496332" y="6497"/>
                </a:lnTo>
                <a:lnTo>
                  <a:pt x="440749" y="14393"/>
                </a:lnTo>
                <a:lnTo>
                  <a:pt x="387266" y="25186"/>
                </a:lnTo>
                <a:lnTo>
                  <a:pt x="336141" y="38724"/>
                </a:lnTo>
                <a:lnTo>
                  <a:pt x="287630" y="54856"/>
                </a:lnTo>
                <a:lnTo>
                  <a:pt x="241990" y="73432"/>
                </a:lnTo>
                <a:lnTo>
                  <a:pt x="199479" y="94301"/>
                </a:lnTo>
                <a:lnTo>
                  <a:pt x="160352" y="117311"/>
                </a:lnTo>
                <a:lnTo>
                  <a:pt x="124866" y="142311"/>
                </a:lnTo>
                <a:lnTo>
                  <a:pt x="93279" y="169151"/>
                </a:lnTo>
                <a:lnTo>
                  <a:pt x="65847" y="197680"/>
                </a:lnTo>
                <a:lnTo>
                  <a:pt x="24475" y="259198"/>
                </a:lnTo>
                <a:lnTo>
                  <a:pt x="2805" y="325657"/>
                </a:lnTo>
                <a:lnTo>
                  <a:pt x="0" y="360362"/>
                </a:lnTo>
                <a:lnTo>
                  <a:pt x="2805" y="395067"/>
                </a:lnTo>
                <a:lnTo>
                  <a:pt x="24475" y="461526"/>
                </a:lnTo>
                <a:lnTo>
                  <a:pt x="65847" y="523044"/>
                </a:lnTo>
                <a:lnTo>
                  <a:pt x="93279" y="551573"/>
                </a:lnTo>
                <a:lnTo>
                  <a:pt x="124866" y="578413"/>
                </a:lnTo>
                <a:lnTo>
                  <a:pt x="160352" y="603413"/>
                </a:lnTo>
                <a:lnTo>
                  <a:pt x="199479" y="626423"/>
                </a:lnTo>
                <a:lnTo>
                  <a:pt x="241990" y="647292"/>
                </a:lnTo>
                <a:lnTo>
                  <a:pt x="287630" y="665868"/>
                </a:lnTo>
                <a:lnTo>
                  <a:pt x="336141" y="682000"/>
                </a:lnTo>
                <a:lnTo>
                  <a:pt x="387266" y="695538"/>
                </a:lnTo>
                <a:lnTo>
                  <a:pt x="440749" y="706331"/>
                </a:lnTo>
                <a:lnTo>
                  <a:pt x="496332" y="714227"/>
                </a:lnTo>
                <a:lnTo>
                  <a:pt x="553760" y="719075"/>
                </a:lnTo>
                <a:lnTo>
                  <a:pt x="612775" y="720725"/>
                </a:lnTo>
                <a:lnTo>
                  <a:pt x="671789" y="719075"/>
                </a:lnTo>
                <a:lnTo>
                  <a:pt x="729217" y="714227"/>
                </a:lnTo>
                <a:lnTo>
                  <a:pt x="784800" y="706331"/>
                </a:lnTo>
                <a:lnTo>
                  <a:pt x="838283" y="695538"/>
                </a:lnTo>
                <a:lnTo>
                  <a:pt x="889408" y="682000"/>
                </a:lnTo>
                <a:lnTo>
                  <a:pt x="937919" y="665868"/>
                </a:lnTo>
                <a:lnTo>
                  <a:pt x="983559" y="647292"/>
                </a:lnTo>
                <a:lnTo>
                  <a:pt x="1026070" y="626423"/>
                </a:lnTo>
                <a:lnTo>
                  <a:pt x="1065197" y="603413"/>
                </a:lnTo>
                <a:lnTo>
                  <a:pt x="1100683" y="578413"/>
                </a:lnTo>
                <a:lnTo>
                  <a:pt x="1132270" y="551573"/>
                </a:lnTo>
                <a:lnTo>
                  <a:pt x="1159702" y="523044"/>
                </a:lnTo>
                <a:lnTo>
                  <a:pt x="1201074" y="461526"/>
                </a:lnTo>
                <a:lnTo>
                  <a:pt x="1222744" y="395067"/>
                </a:lnTo>
                <a:lnTo>
                  <a:pt x="1225550" y="360362"/>
                </a:lnTo>
                <a:lnTo>
                  <a:pt x="1222744" y="325657"/>
                </a:lnTo>
                <a:lnTo>
                  <a:pt x="1201074" y="259198"/>
                </a:lnTo>
                <a:lnTo>
                  <a:pt x="1159702" y="197680"/>
                </a:lnTo>
                <a:lnTo>
                  <a:pt x="1132270" y="169151"/>
                </a:lnTo>
                <a:lnTo>
                  <a:pt x="1100683" y="142311"/>
                </a:lnTo>
                <a:lnTo>
                  <a:pt x="1065197" y="117311"/>
                </a:lnTo>
                <a:lnTo>
                  <a:pt x="1026070" y="94301"/>
                </a:lnTo>
                <a:lnTo>
                  <a:pt x="983559" y="73432"/>
                </a:lnTo>
                <a:lnTo>
                  <a:pt x="937919" y="54856"/>
                </a:lnTo>
                <a:lnTo>
                  <a:pt x="889408" y="38724"/>
                </a:lnTo>
                <a:lnTo>
                  <a:pt x="838283" y="25186"/>
                </a:lnTo>
                <a:lnTo>
                  <a:pt x="784800" y="14393"/>
                </a:lnTo>
                <a:lnTo>
                  <a:pt x="729217" y="6497"/>
                </a:lnTo>
                <a:lnTo>
                  <a:pt x="671789" y="1649"/>
                </a:lnTo>
                <a:lnTo>
                  <a:pt x="612775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9300" y="2468106"/>
            <a:ext cx="1225550" cy="720725"/>
          </a:xfrm>
          <a:custGeom>
            <a:avLst/>
            <a:gdLst/>
            <a:ahLst/>
            <a:cxnLst/>
            <a:rect l="l" t="t" r="r" b="b"/>
            <a:pathLst>
              <a:path w="1225550" h="720725">
                <a:moveTo>
                  <a:pt x="612775" y="0"/>
                </a:moveTo>
                <a:lnTo>
                  <a:pt x="553760" y="1649"/>
                </a:lnTo>
                <a:lnTo>
                  <a:pt x="496332" y="6497"/>
                </a:lnTo>
                <a:lnTo>
                  <a:pt x="440749" y="14393"/>
                </a:lnTo>
                <a:lnTo>
                  <a:pt x="387266" y="25186"/>
                </a:lnTo>
                <a:lnTo>
                  <a:pt x="336141" y="38724"/>
                </a:lnTo>
                <a:lnTo>
                  <a:pt x="287630" y="54856"/>
                </a:lnTo>
                <a:lnTo>
                  <a:pt x="241990" y="73432"/>
                </a:lnTo>
                <a:lnTo>
                  <a:pt x="199479" y="94301"/>
                </a:lnTo>
                <a:lnTo>
                  <a:pt x="160352" y="117311"/>
                </a:lnTo>
                <a:lnTo>
                  <a:pt x="124866" y="142311"/>
                </a:lnTo>
                <a:lnTo>
                  <a:pt x="93279" y="169151"/>
                </a:lnTo>
                <a:lnTo>
                  <a:pt x="65847" y="197680"/>
                </a:lnTo>
                <a:lnTo>
                  <a:pt x="24475" y="259198"/>
                </a:lnTo>
                <a:lnTo>
                  <a:pt x="2805" y="325657"/>
                </a:lnTo>
                <a:lnTo>
                  <a:pt x="0" y="360362"/>
                </a:lnTo>
                <a:lnTo>
                  <a:pt x="2805" y="395067"/>
                </a:lnTo>
                <a:lnTo>
                  <a:pt x="24475" y="461526"/>
                </a:lnTo>
                <a:lnTo>
                  <a:pt x="65847" y="523044"/>
                </a:lnTo>
                <a:lnTo>
                  <a:pt x="93279" y="551573"/>
                </a:lnTo>
                <a:lnTo>
                  <a:pt x="124866" y="578413"/>
                </a:lnTo>
                <a:lnTo>
                  <a:pt x="160352" y="603413"/>
                </a:lnTo>
                <a:lnTo>
                  <a:pt x="199479" y="626423"/>
                </a:lnTo>
                <a:lnTo>
                  <a:pt x="241990" y="647292"/>
                </a:lnTo>
                <a:lnTo>
                  <a:pt x="287630" y="665868"/>
                </a:lnTo>
                <a:lnTo>
                  <a:pt x="336141" y="682000"/>
                </a:lnTo>
                <a:lnTo>
                  <a:pt x="387266" y="695538"/>
                </a:lnTo>
                <a:lnTo>
                  <a:pt x="440749" y="706331"/>
                </a:lnTo>
                <a:lnTo>
                  <a:pt x="496332" y="714227"/>
                </a:lnTo>
                <a:lnTo>
                  <a:pt x="553760" y="719075"/>
                </a:lnTo>
                <a:lnTo>
                  <a:pt x="612775" y="720725"/>
                </a:lnTo>
                <a:lnTo>
                  <a:pt x="671789" y="719075"/>
                </a:lnTo>
                <a:lnTo>
                  <a:pt x="729217" y="714227"/>
                </a:lnTo>
                <a:lnTo>
                  <a:pt x="784800" y="706331"/>
                </a:lnTo>
                <a:lnTo>
                  <a:pt x="838283" y="695538"/>
                </a:lnTo>
                <a:lnTo>
                  <a:pt x="889408" y="682000"/>
                </a:lnTo>
                <a:lnTo>
                  <a:pt x="937919" y="665868"/>
                </a:lnTo>
                <a:lnTo>
                  <a:pt x="983559" y="647292"/>
                </a:lnTo>
                <a:lnTo>
                  <a:pt x="1026070" y="626423"/>
                </a:lnTo>
                <a:lnTo>
                  <a:pt x="1065197" y="603413"/>
                </a:lnTo>
                <a:lnTo>
                  <a:pt x="1100683" y="578413"/>
                </a:lnTo>
                <a:lnTo>
                  <a:pt x="1132270" y="551573"/>
                </a:lnTo>
                <a:lnTo>
                  <a:pt x="1159702" y="523044"/>
                </a:lnTo>
                <a:lnTo>
                  <a:pt x="1201074" y="461526"/>
                </a:lnTo>
                <a:lnTo>
                  <a:pt x="1222744" y="395067"/>
                </a:lnTo>
                <a:lnTo>
                  <a:pt x="1225550" y="360362"/>
                </a:lnTo>
                <a:lnTo>
                  <a:pt x="1222744" y="325657"/>
                </a:lnTo>
                <a:lnTo>
                  <a:pt x="1201074" y="259198"/>
                </a:lnTo>
                <a:lnTo>
                  <a:pt x="1159702" y="197680"/>
                </a:lnTo>
                <a:lnTo>
                  <a:pt x="1132270" y="169151"/>
                </a:lnTo>
                <a:lnTo>
                  <a:pt x="1100683" y="142311"/>
                </a:lnTo>
                <a:lnTo>
                  <a:pt x="1065197" y="117311"/>
                </a:lnTo>
                <a:lnTo>
                  <a:pt x="1026070" y="94301"/>
                </a:lnTo>
                <a:lnTo>
                  <a:pt x="983559" y="73432"/>
                </a:lnTo>
                <a:lnTo>
                  <a:pt x="937919" y="54856"/>
                </a:lnTo>
                <a:lnTo>
                  <a:pt x="889408" y="38724"/>
                </a:lnTo>
                <a:lnTo>
                  <a:pt x="838283" y="25186"/>
                </a:lnTo>
                <a:lnTo>
                  <a:pt x="784800" y="14393"/>
                </a:lnTo>
                <a:lnTo>
                  <a:pt x="729217" y="6497"/>
                </a:lnTo>
                <a:lnTo>
                  <a:pt x="671789" y="1649"/>
                </a:lnTo>
                <a:lnTo>
                  <a:pt x="612775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86513" y="3452356"/>
            <a:ext cx="1151255" cy="863600"/>
          </a:xfrm>
          <a:custGeom>
            <a:avLst/>
            <a:gdLst/>
            <a:ahLst/>
            <a:cxnLst/>
            <a:rect l="l" t="t" r="r" b="b"/>
            <a:pathLst>
              <a:path w="1151254" h="863600">
                <a:moveTo>
                  <a:pt x="575475" y="0"/>
                </a:moveTo>
                <a:lnTo>
                  <a:pt x="520052" y="1976"/>
                </a:lnTo>
                <a:lnTo>
                  <a:pt x="466120" y="7785"/>
                </a:lnTo>
                <a:lnTo>
                  <a:pt x="413920" y="17246"/>
                </a:lnTo>
                <a:lnTo>
                  <a:pt x="363692" y="30178"/>
                </a:lnTo>
                <a:lnTo>
                  <a:pt x="315679" y="46399"/>
                </a:lnTo>
                <a:lnTo>
                  <a:pt x="270121" y="65730"/>
                </a:lnTo>
                <a:lnTo>
                  <a:pt x="227260" y="87988"/>
                </a:lnTo>
                <a:lnTo>
                  <a:pt x="187336" y="112993"/>
                </a:lnTo>
                <a:lnTo>
                  <a:pt x="150591" y="140564"/>
                </a:lnTo>
                <a:lnTo>
                  <a:pt x="117265" y="170521"/>
                </a:lnTo>
                <a:lnTo>
                  <a:pt x="87601" y="202681"/>
                </a:lnTo>
                <a:lnTo>
                  <a:pt x="61838" y="236865"/>
                </a:lnTo>
                <a:lnTo>
                  <a:pt x="40219" y="272891"/>
                </a:lnTo>
                <a:lnTo>
                  <a:pt x="22985" y="310578"/>
                </a:lnTo>
                <a:lnTo>
                  <a:pt x="10376" y="349746"/>
                </a:lnTo>
                <a:lnTo>
                  <a:pt x="2634" y="390214"/>
                </a:lnTo>
                <a:lnTo>
                  <a:pt x="0" y="431799"/>
                </a:lnTo>
                <a:lnTo>
                  <a:pt x="2634" y="473385"/>
                </a:lnTo>
                <a:lnTo>
                  <a:pt x="10376" y="513853"/>
                </a:lnTo>
                <a:lnTo>
                  <a:pt x="22985" y="553021"/>
                </a:lnTo>
                <a:lnTo>
                  <a:pt x="40219" y="590708"/>
                </a:lnTo>
                <a:lnTo>
                  <a:pt x="61838" y="626734"/>
                </a:lnTo>
                <a:lnTo>
                  <a:pt x="87601" y="660918"/>
                </a:lnTo>
                <a:lnTo>
                  <a:pt x="117265" y="693078"/>
                </a:lnTo>
                <a:lnTo>
                  <a:pt x="150591" y="723035"/>
                </a:lnTo>
                <a:lnTo>
                  <a:pt x="187336" y="750606"/>
                </a:lnTo>
                <a:lnTo>
                  <a:pt x="227260" y="775611"/>
                </a:lnTo>
                <a:lnTo>
                  <a:pt x="270121" y="797869"/>
                </a:lnTo>
                <a:lnTo>
                  <a:pt x="315679" y="817200"/>
                </a:lnTo>
                <a:lnTo>
                  <a:pt x="363692" y="833421"/>
                </a:lnTo>
                <a:lnTo>
                  <a:pt x="413920" y="846353"/>
                </a:lnTo>
                <a:lnTo>
                  <a:pt x="466120" y="855814"/>
                </a:lnTo>
                <a:lnTo>
                  <a:pt x="520052" y="861623"/>
                </a:lnTo>
                <a:lnTo>
                  <a:pt x="575475" y="863599"/>
                </a:lnTo>
                <a:lnTo>
                  <a:pt x="630895" y="861623"/>
                </a:lnTo>
                <a:lnTo>
                  <a:pt x="684825" y="855814"/>
                </a:lnTo>
                <a:lnTo>
                  <a:pt x="737024" y="846353"/>
                </a:lnTo>
                <a:lnTo>
                  <a:pt x="787250" y="833421"/>
                </a:lnTo>
                <a:lnTo>
                  <a:pt x="835262" y="817200"/>
                </a:lnTo>
                <a:lnTo>
                  <a:pt x="880819" y="797869"/>
                </a:lnTo>
                <a:lnTo>
                  <a:pt x="923679" y="775611"/>
                </a:lnTo>
                <a:lnTo>
                  <a:pt x="963603" y="750606"/>
                </a:lnTo>
                <a:lnTo>
                  <a:pt x="1000347" y="723035"/>
                </a:lnTo>
                <a:lnTo>
                  <a:pt x="1033672" y="693078"/>
                </a:lnTo>
                <a:lnTo>
                  <a:pt x="1063336" y="660918"/>
                </a:lnTo>
                <a:lnTo>
                  <a:pt x="1089098" y="626734"/>
                </a:lnTo>
                <a:lnTo>
                  <a:pt x="1110717" y="590708"/>
                </a:lnTo>
                <a:lnTo>
                  <a:pt x="1127952" y="553021"/>
                </a:lnTo>
                <a:lnTo>
                  <a:pt x="1140560" y="513853"/>
                </a:lnTo>
                <a:lnTo>
                  <a:pt x="1148303" y="473385"/>
                </a:lnTo>
                <a:lnTo>
                  <a:pt x="1150937" y="431799"/>
                </a:lnTo>
                <a:lnTo>
                  <a:pt x="1148303" y="390214"/>
                </a:lnTo>
                <a:lnTo>
                  <a:pt x="1140560" y="349746"/>
                </a:lnTo>
                <a:lnTo>
                  <a:pt x="1127952" y="310578"/>
                </a:lnTo>
                <a:lnTo>
                  <a:pt x="1110717" y="272891"/>
                </a:lnTo>
                <a:lnTo>
                  <a:pt x="1089098" y="236865"/>
                </a:lnTo>
                <a:lnTo>
                  <a:pt x="1063336" y="202681"/>
                </a:lnTo>
                <a:lnTo>
                  <a:pt x="1033672" y="170521"/>
                </a:lnTo>
                <a:lnTo>
                  <a:pt x="1000347" y="140564"/>
                </a:lnTo>
                <a:lnTo>
                  <a:pt x="963603" y="112993"/>
                </a:lnTo>
                <a:lnTo>
                  <a:pt x="923679" y="87988"/>
                </a:lnTo>
                <a:lnTo>
                  <a:pt x="880819" y="65730"/>
                </a:lnTo>
                <a:lnTo>
                  <a:pt x="835262" y="46399"/>
                </a:lnTo>
                <a:lnTo>
                  <a:pt x="787250" y="30178"/>
                </a:lnTo>
                <a:lnTo>
                  <a:pt x="737024" y="17246"/>
                </a:lnTo>
                <a:lnTo>
                  <a:pt x="684825" y="7785"/>
                </a:lnTo>
                <a:lnTo>
                  <a:pt x="630895" y="1976"/>
                </a:lnTo>
                <a:lnTo>
                  <a:pt x="575475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78673" y="2804656"/>
            <a:ext cx="863600" cy="1079500"/>
          </a:xfrm>
          <a:custGeom>
            <a:avLst/>
            <a:gdLst/>
            <a:ahLst/>
            <a:cxnLst/>
            <a:rect l="l" t="t" r="r" b="b"/>
            <a:pathLst>
              <a:path w="863600" h="1079500">
                <a:moveTo>
                  <a:pt x="431800" y="0"/>
                </a:moveTo>
                <a:lnTo>
                  <a:pt x="390214" y="2470"/>
                </a:lnTo>
                <a:lnTo>
                  <a:pt x="349746" y="9732"/>
                </a:lnTo>
                <a:lnTo>
                  <a:pt x="310578" y="21558"/>
                </a:lnTo>
                <a:lnTo>
                  <a:pt x="272891" y="37723"/>
                </a:lnTo>
                <a:lnTo>
                  <a:pt x="236865" y="58000"/>
                </a:lnTo>
                <a:lnTo>
                  <a:pt x="202681" y="82164"/>
                </a:lnTo>
                <a:lnTo>
                  <a:pt x="170521" y="109987"/>
                </a:lnTo>
                <a:lnTo>
                  <a:pt x="140564" y="141244"/>
                </a:lnTo>
                <a:lnTo>
                  <a:pt x="112993" y="175708"/>
                </a:lnTo>
                <a:lnTo>
                  <a:pt x="87988" y="213154"/>
                </a:lnTo>
                <a:lnTo>
                  <a:pt x="65730" y="253355"/>
                </a:lnTo>
                <a:lnTo>
                  <a:pt x="46399" y="296084"/>
                </a:lnTo>
                <a:lnTo>
                  <a:pt x="30178" y="341117"/>
                </a:lnTo>
                <a:lnTo>
                  <a:pt x="17246" y="388226"/>
                </a:lnTo>
                <a:lnTo>
                  <a:pt x="7785" y="437185"/>
                </a:lnTo>
                <a:lnTo>
                  <a:pt x="1976" y="487768"/>
                </a:lnTo>
                <a:lnTo>
                  <a:pt x="0" y="539750"/>
                </a:lnTo>
                <a:lnTo>
                  <a:pt x="1976" y="591731"/>
                </a:lnTo>
                <a:lnTo>
                  <a:pt x="7785" y="642314"/>
                </a:lnTo>
                <a:lnTo>
                  <a:pt x="17246" y="691273"/>
                </a:lnTo>
                <a:lnTo>
                  <a:pt x="30178" y="738382"/>
                </a:lnTo>
                <a:lnTo>
                  <a:pt x="46399" y="783415"/>
                </a:lnTo>
                <a:lnTo>
                  <a:pt x="65730" y="826144"/>
                </a:lnTo>
                <a:lnTo>
                  <a:pt x="87988" y="866345"/>
                </a:lnTo>
                <a:lnTo>
                  <a:pt x="112993" y="903791"/>
                </a:lnTo>
                <a:lnTo>
                  <a:pt x="140564" y="938255"/>
                </a:lnTo>
                <a:lnTo>
                  <a:pt x="170521" y="969512"/>
                </a:lnTo>
                <a:lnTo>
                  <a:pt x="202681" y="997335"/>
                </a:lnTo>
                <a:lnTo>
                  <a:pt x="236865" y="1021499"/>
                </a:lnTo>
                <a:lnTo>
                  <a:pt x="272891" y="1041776"/>
                </a:lnTo>
                <a:lnTo>
                  <a:pt x="310578" y="1057941"/>
                </a:lnTo>
                <a:lnTo>
                  <a:pt x="349746" y="1069767"/>
                </a:lnTo>
                <a:lnTo>
                  <a:pt x="390214" y="1077029"/>
                </a:lnTo>
                <a:lnTo>
                  <a:pt x="431800" y="1079500"/>
                </a:lnTo>
                <a:lnTo>
                  <a:pt x="473385" y="1077029"/>
                </a:lnTo>
                <a:lnTo>
                  <a:pt x="513853" y="1069767"/>
                </a:lnTo>
                <a:lnTo>
                  <a:pt x="553021" y="1057941"/>
                </a:lnTo>
                <a:lnTo>
                  <a:pt x="590708" y="1041776"/>
                </a:lnTo>
                <a:lnTo>
                  <a:pt x="626734" y="1021499"/>
                </a:lnTo>
                <a:lnTo>
                  <a:pt x="660918" y="997335"/>
                </a:lnTo>
                <a:lnTo>
                  <a:pt x="693078" y="969512"/>
                </a:lnTo>
                <a:lnTo>
                  <a:pt x="723035" y="938255"/>
                </a:lnTo>
                <a:lnTo>
                  <a:pt x="750606" y="903791"/>
                </a:lnTo>
                <a:lnTo>
                  <a:pt x="775611" y="866345"/>
                </a:lnTo>
                <a:lnTo>
                  <a:pt x="797869" y="826144"/>
                </a:lnTo>
                <a:lnTo>
                  <a:pt x="817200" y="783415"/>
                </a:lnTo>
                <a:lnTo>
                  <a:pt x="833421" y="738382"/>
                </a:lnTo>
                <a:lnTo>
                  <a:pt x="846353" y="691273"/>
                </a:lnTo>
                <a:lnTo>
                  <a:pt x="855814" y="642314"/>
                </a:lnTo>
                <a:lnTo>
                  <a:pt x="861623" y="591731"/>
                </a:lnTo>
                <a:lnTo>
                  <a:pt x="863600" y="539750"/>
                </a:lnTo>
                <a:lnTo>
                  <a:pt x="861623" y="487768"/>
                </a:lnTo>
                <a:lnTo>
                  <a:pt x="855814" y="437185"/>
                </a:lnTo>
                <a:lnTo>
                  <a:pt x="846353" y="388226"/>
                </a:lnTo>
                <a:lnTo>
                  <a:pt x="833421" y="341117"/>
                </a:lnTo>
                <a:lnTo>
                  <a:pt x="817200" y="296084"/>
                </a:lnTo>
                <a:lnTo>
                  <a:pt x="797869" y="253355"/>
                </a:lnTo>
                <a:lnTo>
                  <a:pt x="775611" y="213154"/>
                </a:lnTo>
                <a:lnTo>
                  <a:pt x="750606" y="175708"/>
                </a:lnTo>
                <a:lnTo>
                  <a:pt x="723035" y="141244"/>
                </a:lnTo>
                <a:lnTo>
                  <a:pt x="693078" y="109987"/>
                </a:lnTo>
                <a:lnTo>
                  <a:pt x="660918" y="82164"/>
                </a:lnTo>
                <a:lnTo>
                  <a:pt x="626734" y="58000"/>
                </a:lnTo>
                <a:lnTo>
                  <a:pt x="590708" y="37723"/>
                </a:lnTo>
                <a:lnTo>
                  <a:pt x="553021" y="21558"/>
                </a:lnTo>
                <a:lnTo>
                  <a:pt x="513853" y="9732"/>
                </a:lnTo>
                <a:lnTo>
                  <a:pt x="473385" y="2470"/>
                </a:lnTo>
                <a:lnTo>
                  <a:pt x="431800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8225" y="2223631"/>
            <a:ext cx="1219200" cy="762000"/>
          </a:xfrm>
          <a:custGeom>
            <a:avLst/>
            <a:gdLst/>
            <a:ahLst/>
            <a:cxnLst/>
            <a:rect l="l" t="t" r="r" b="b"/>
            <a:pathLst>
              <a:path w="1219200" h="762000">
                <a:moveTo>
                  <a:pt x="609600" y="0"/>
                </a:moveTo>
                <a:lnTo>
                  <a:pt x="550890" y="1744"/>
                </a:lnTo>
                <a:lnTo>
                  <a:pt x="493760" y="6869"/>
                </a:lnTo>
                <a:lnTo>
                  <a:pt x="438465" y="15217"/>
                </a:lnTo>
                <a:lnTo>
                  <a:pt x="385259" y="26627"/>
                </a:lnTo>
                <a:lnTo>
                  <a:pt x="334399" y="40940"/>
                </a:lnTo>
                <a:lnTo>
                  <a:pt x="286139" y="57996"/>
                </a:lnTo>
                <a:lnTo>
                  <a:pt x="240736" y="77636"/>
                </a:lnTo>
                <a:lnTo>
                  <a:pt x="198445" y="99699"/>
                </a:lnTo>
                <a:lnTo>
                  <a:pt x="159520" y="124026"/>
                </a:lnTo>
                <a:lnTo>
                  <a:pt x="124219" y="150458"/>
                </a:lnTo>
                <a:lnTo>
                  <a:pt x="92795" y="178835"/>
                </a:lnTo>
                <a:lnTo>
                  <a:pt x="65505" y="208998"/>
                </a:lnTo>
                <a:lnTo>
                  <a:pt x="42604" y="240785"/>
                </a:lnTo>
                <a:lnTo>
                  <a:pt x="10991" y="308599"/>
                </a:lnTo>
                <a:lnTo>
                  <a:pt x="0" y="381000"/>
                </a:lnTo>
                <a:lnTo>
                  <a:pt x="2790" y="417693"/>
                </a:lnTo>
                <a:lnTo>
                  <a:pt x="24348" y="487960"/>
                </a:lnTo>
                <a:lnTo>
                  <a:pt x="65505" y="553001"/>
                </a:lnTo>
                <a:lnTo>
                  <a:pt x="92795" y="583164"/>
                </a:lnTo>
                <a:lnTo>
                  <a:pt x="124219" y="611541"/>
                </a:lnTo>
                <a:lnTo>
                  <a:pt x="159520" y="637973"/>
                </a:lnTo>
                <a:lnTo>
                  <a:pt x="198445" y="662300"/>
                </a:lnTo>
                <a:lnTo>
                  <a:pt x="240736" y="684363"/>
                </a:lnTo>
                <a:lnTo>
                  <a:pt x="286139" y="704003"/>
                </a:lnTo>
                <a:lnTo>
                  <a:pt x="334399" y="721059"/>
                </a:lnTo>
                <a:lnTo>
                  <a:pt x="385259" y="735372"/>
                </a:lnTo>
                <a:lnTo>
                  <a:pt x="438465" y="746782"/>
                </a:lnTo>
                <a:lnTo>
                  <a:pt x="493760" y="755130"/>
                </a:lnTo>
                <a:lnTo>
                  <a:pt x="550890" y="760255"/>
                </a:lnTo>
                <a:lnTo>
                  <a:pt x="609600" y="762000"/>
                </a:lnTo>
                <a:lnTo>
                  <a:pt x="668309" y="760255"/>
                </a:lnTo>
                <a:lnTo>
                  <a:pt x="725439" y="755130"/>
                </a:lnTo>
                <a:lnTo>
                  <a:pt x="780734" y="746782"/>
                </a:lnTo>
                <a:lnTo>
                  <a:pt x="833940" y="735372"/>
                </a:lnTo>
                <a:lnTo>
                  <a:pt x="884800" y="721059"/>
                </a:lnTo>
                <a:lnTo>
                  <a:pt x="933060" y="704003"/>
                </a:lnTo>
                <a:lnTo>
                  <a:pt x="978463" y="684363"/>
                </a:lnTo>
                <a:lnTo>
                  <a:pt x="1020754" y="662300"/>
                </a:lnTo>
                <a:lnTo>
                  <a:pt x="1059679" y="637973"/>
                </a:lnTo>
                <a:lnTo>
                  <a:pt x="1094980" y="611541"/>
                </a:lnTo>
                <a:lnTo>
                  <a:pt x="1126404" y="583164"/>
                </a:lnTo>
                <a:lnTo>
                  <a:pt x="1153694" y="553001"/>
                </a:lnTo>
                <a:lnTo>
                  <a:pt x="1176595" y="521214"/>
                </a:lnTo>
                <a:lnTo>
                  <a:pt x="1208208" y="453400"/>
                </a:lnTo>
                <a:lnTo>
                  <a:pt x="1219200" y="381000"/>
                </a:lnTo>
                <a:lnTo>
                  <a:pt x="1216409" y="344306"/>
                </a:lnTo>
                <a:lnTo>
                  <a:pt x="1194851" y="274039"/>
                </a:lnTo>
                <a:lnTo>
                  <a:pt x="1153694" y="208998"/>
                </a:lnTo>
                <a:lnTo>
                  <a:pt x="1126404" y="178835"/>
                </a:lnTo>
                <a:lnTo>
                  <a:pt x="1094980" y="150458"/>
                </a:lnTo>
                <a:lnTo>
                  <a:pt x="1059679" y="124026"/>
                </a:lnTo>
                <a:lnTo>
                  <a:pt x="1020754" y="99699"/>
                </a:lnTo>
                <a:lnTo>
                  <a:pt x="978463" y="77636"/>
                </a:lnTo>
                <a:lnTo>
                  <a:pt x="933060" y="57996"/>
                </a:lnTo>
                <a:lnTo>
                  <a:pt x="884800" y="40940"/>
                </a:lnTo>
                <a:lnTo>
                  <a:pt x="833940" y="26627"/>
                </a:lnTo>
                <a:lnTo>
                  <a:pt x="780734" y="15217"/>
                </a:lnTo>
                <a:lnTo>
                  <a:pt x="725439" y="6869"/>
                </a:lnTo>
                <a:lnTo>
                  <a:pt x="668309" y="1744"/>
                </a:lnTo>
                <a:lnTo>
                  <a:pt x="609600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09115" y="2314955"/>
            <a:ext cx="612647" cy="4038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77923" y="2314955"/>
            <a:ext cx="304799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24711" y="2528315"/>
            <a:ext cx="981455" cy="4038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25119" y="2373111"/>
            <a:ext cx="763905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i="1" dirty="0">
                <a:latin typeface="Verdana"/>
                <a:cs typeface="Verdana"/>
              </a:rPr>
              <a:t>CSA</a:t>
            </a:r>
            <a:endParaRPr sz="1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latin typeface="Verdana"/>
                <a:cs typeface="Verdana"/>
              </a:rPr>
              <a:t>C</a:t>
            </a:r>
            <a:r>
              <a:rPr sz="1400" b="1" spc="-5" dirty="0">
                <a:latin typeface="Verdana"/>
                <a:cs typeface="Verdana"/>
              </a:rPr>
              <a:t>ana</a:t>
            </a:r>
            <a:r>
              <a:rPr sz="1400" b="1" dirty="0">
                <a:latin typeface="Verdana"/>
                <a:cs typeface="Verdana"/>
              </a:rPr>
              <a:t>da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76312" y="3101520"/>
            <a:ext cx="1466850" cy="971550"/>
          </a:xfrm>
          <a:custGeom>
            <a:avLst/>
            <a:gdLst/>
            <a:ahLst/>
            <a:cxnLst/>
            <a:rect l="l" t="t" r="r" b="b"/>
            <a:pathLst>
              <a:path w="1466850" h="971550">
                <a:moveTo>
                  <a:pt x="733425" y="0"/>
                </a:moveTo>
                <a:lnTo>
                  <a:pt x="676108" y="1461"/>
                </a:lnTo>
                <a:lnTo>
                  <a:pt x="619999" y="5774"/>
                </a:lnTo>
                <a:lnTo>
                  <a:pt x="565259" y="12829"/>
                </a:lnTo>
                <a:lnTo>
                  <a:pt x="512051" y="22520"/>
                </a:lnTo>
                <a:lnTo>
                  <a:pt x="460539" y="34737"/>
                </a:lnTo>
                <a:lnTo>
                  <a:pt x="410885" y="49374"/>
                </a:lnTo>
                <a:lnTo>
                  <a:pt x="363253" y="66322"/>
                </a:lnTo>
                <a:lnTo>
                  <a:pt x="317806" y="85473"/>
                </a:lnTo>
                <a:lnTo>
                  <a:pt x="274707" y="106718"/>
                </a:lnTo>
                <a:lnTo>
                  <a:pt x="234119" y="129951"/>
                </a:lnTo>
                <a:lnTo>
                  <a:pt x="196204" y="155063"/>
                </a:lnTo>
                <a:lnTo>
                  <a:pt x="161127" y="181946"/>
                </a:lnTo>
                <a:lnTo>
                  <a:pt x="129049" y="210493"/>
                </a:lnTo>
                <a:lnTo>
                  <a:pt x="100135" y="240594"/>
                </a:lnTo>
                <a:lnTo>
                  <a:pt x="74547" y="272142"/>
                </a:lnTo>
                <a:lnTo>
                  <a:pt x="52448" y="305030"/>
                </a:lnTo>
                <a:lnTo>
                  <a:pt x="34001" y="339149"/>
                </a:lnTo>
                <a:lnTo>
                  <a:pt x="19370" y="374390"/>
                </a:lnTo>
                <a:lnTo>
                  <a:pt x="2206" y="447811"/>
                </a:lnTo>
                <a:lnTo>
                  <a:pt x="0" y="485775"/>
                </a:lnTo>
                <a:lnTo>
                  <a:pt x="2206" y="523738"/>
                </a:lnTo>
                <a:lnTo>
                  <a:pt x="19370" y="597159"/>
                </a:lnTo>
                <a:lnTo>
                  <a:pt x="34001" y="632400"/>
                </a:lnTo>
                <a:lnTo>
                  <a:pt x="52448" y="666519"/>
                </a:lnTo>
                <a:lnTo>
                  <a:pt x="74547" y="699407"/>
                </a:lnTo>
                <a:lnTo>
                  <a:pt x="100135" y="730955"/>
                </a:lnTo>
                <a:lnTo>
                  <a:pt x="129049" y="761056"/>
                </a:lnTo>
                <a:lnTo>
                  <a:pt x="161127" y="789603"/>
                </a:lnTo>
                <a:lnTo>
                  <a:pt x="196204" y="816486"/>
                </a:lnTo>
                <a:lnTo>
                  <a:pt x="234119" y="841598"/>
                </a:lnTo>
                <a:lnTo>
                  <a:pt x="274707" y="864831"/>
                </a:lnTo>
                <a:lnTo>
                  <a:pt x="317806" y="886076"/>
                </a:lnTo>
                <a:lnTo>
                  <a:pt x="363253" y="905227"/>
                </a:lnTo>
                <a:lnTo>
                  <a:pt x="410885" y="922175"/>
                </a:lnTo>
                <a:lnTo>
                  <a:pt x="460539" y="936812"/>
                </a:lnTo>
                <a:lnTo>
                  <a:pt x="512051" y="949029"/>
                </a:lnTo>
                <a:lnTo>
                  <a:pt x="565259" y="958720"/>
                </a:lnTo>
                <a:lnTo>
                  <a:pt x="619999" y="965775"/>
                </a:lnTo>
                <a:lnTo>
                  <a:pt x="676108" y="970088"/>
                </a:lnTo>
                <a:lnTo>
                  <a:pt x="733425" y="971550"/>
                </a:lnTo>
                <a:lnTo>
                  <a:pt x="790741" y="970088"/>
                </a:lnTo>
                <a:lnTo>
                  <a:pt x="846850" y="965775"/>
                </a:lnTo>
                <a:lnTo>
                  <a:pt x="901590" y="958720"/>
                </a:lnTo>
                <a:lnTo>
                  <a:pt x="954798" y="949029"/>
                </a:lnTo>
                <a:lnTo>
                  <a:pt x="1006310" y="936812"/>
                </a:lnTo>
                <a:lnTo>
                  <a:pt x="1055964" y="922175"/>
                </a:lnTo>
                <a:lnTo>
                  <a:pt x="1103596" y="905227"/>
                </a:lnTo>
                <a:lnTo>
                  <a:pt x="1149043" y="886076"/>
                </a:lnTo>
                <a:lnTo>
                  <a:pt x="1192142" y="864831"/>
                </a:lnTo>
                <a:lnTo>
                  <a:pt x="1232730" y="841598"/>
                </a:lnTo>
                <a:lnTo>
                  <a:pt x="1270645" y="816486"/>
                </a:lnTo>
                <a:lnTo>
                  <a:pt x="1305722" y="789603"/>
                </a:lnTo>
                <a:lnTo>
                  <a:pt x="1337800" y="761056"/>
                </a:lnTo>
                <a:lnTo>
                  <a:pt x="1366714" y="730955"/>
                </a:lnTo>
                <a:lnTo>
                  <a:pt x="1392302" y="699407"/>
                </a:lnTo>
                <a:lnTo>
                  <a:pt x="1414401" y="666519"/>
                </a:lnTo>
                <a:lnTo>
                  <a:pt x="1432848" y="632400"/>
                </a:lnTo>
                <a:lnTo>
                  <a:pt x="1447479" y="597159"/>
                </a:lnTo>
                <a:lnTo>
                  <a:pt x="1464643" y="523738"/>
                </a:lnTo>
                <a:lnTo>
                  <a:pt x="1466850" y="485775"/>
                </a:lnTo>
                <a:lnTo>
                  <a:pt x="1464643" y="447811"/>
                </a:lnTo>
                <a:lnTo>
                  <a:pt x="1447479" y="374390"/>
                </a:lnTo>
                <a:lnTo>
                  <a:pt x="1432848" y="339149"/>
                </a:lnTo>
                <a:lnTo>
                  <a:pt x="1414401" y="305030"/>
                </a:lnTo>
                <a:lnTo>
                  <a:pt x="1392302" y="272142"/>
                </a:lnTo>
                <a:lnTo>
                  <a:pt x="1366714" y="240594"/>
                </a:lnTo>
                <a:lnTo>
                  <a:pt x="1337800" y="210493"/>
                </a:lnTo>
                <a:lnTo>
                  <a:pt x="1305722" y="181946"/>
                </a:lnTo>
                <a:lnTo>
                  <a:pt x="1270645" y="155063"/>
                </a:lnTo>
                <a:lnTo>
                  <a:pt x="1232730" y="129951"/>
                </a:lnTo>
                <a:lnTo>
                  <a:pt x="1192142" y="106718"/>
                </a:lnTo>
                <a:lnTo>
                  <a:pt x="1149043" y="85473"/>
                </a:lnTo>
                <a:lnTo>
                  <a:pt x="1103596" y="66322"/>
                </a:lnTo>
                <a:lnTo>
                  <a:pt x="1055964" y="49374"/>
                </a:lnTo>
                <a:lnTo>
                  <a:pt x="1006310" y="34737"/>
                </a:lnTo>
                <a:lnTo>
                  <a:pt x="954798" y="22520"/>
                </a:lnTo>
                <a:lnTo>
                  <a:pt x="901590" y="12829"/>
                </a:lnTo>
                <a:lnTo>
                  <a:pt x="846850" y="5774"/>
                </a:lnTo>
                <a:lnTo>
                  <a:pt x="790741" y="1461"/>
                </a:lnTo>
                <a:lnTo>
                  <a:pt x="733425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33500" y="3212592"/>
            <a:ext cx="761987" cy="4038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51659" y="3212591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92579" y="3425951"/>
            <a:ext cx="304799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6839" y="3639311"/>
            <a:ext cx="653795" cy="4038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96795" y="3639311"/>
            <a:ext cx="304799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71687" y="5634372"/>
            <a:ext cx="1362075" cy="745490"/>
          </a:xfrm>
          <a:custGeom>
            <a:avLst/>
            <a:gdLst/>
            <a:ahLst/>
            <a:cxnLst/>
            <a:rect l="l" t="t" r="r" b="b"/>
            <a:pathLst>
              <a:path w="1362075" h="745489">
                <a:moveTo>
                  <a:pt x="681037" y="0"/>
                </a:moveTo>
                <a:lnTo>
                  <a:pt x="619049" y="1523"/>
                </a:lnTo>
                <a:lnTo>
                  <a:pt x="558621" y="6004"/>
                </a:lnTo>
                <a:lnTo>
                  <a:pt x="499991" y="13312"/>
                </a:lnTo>
                <a:lnTo>
                  <a:pt x="443402" y="23315"/>
                </a:lnTo>
                <a:lnTo>
                  <a:pt x="389094" y="35882"/>
                </a:lnTo>
                <a:lnTo>
                  <a:pt x="337306" y="50880"/>
                </a:lnTo>
                <a:lnTo>
                  <a:pt x="288279" y="68180"/>
                </a:lnTo>
                <a:lnTo>
                  <a:pt x="242255" y="87648"/>
                </a:lnTo>
                <a:lnTo>
                  <a:pt x="199472" y="109153"/>
                </a:lnTo>
                <a:lnTo>
                  <a:pt x="160172" y="132564"/>
                </a:lnTo>
                <a:lnTo>
                  <a:pt x="124595" y="157749"/>
                </a:lnTo>
                <a:lnTo>
                  <a:pt x="92982" y="184577"/>
                </a:lnTo>
                <a:lnTo>
                  <a:pt x="65572" y="212915"/>
                </a:lnTo>
                <a:lnTo>
                  <a:pt x="24327" y="273599"/>
                </a:lnTo>
                <a:lnTo>
                  <a:pt x="2783" y="338748"/>
                </a:lnTo>
                <a:lnTo>
                  <a:pt x="0" y="372668"/>
                </a:lnTo>
                <a:lnTo>
                  <a:pt x="2783" y="406588"/>
                </a:lnTo>
                <a:lnTo>
                  <a:pt x="24327" y="471737"/>
                </a:lnTo>
                <a:lnTo>
                  <a:pt x="65572" y="532421"/>
                </a:lnTo>
                <a:lnTo>
                  <a:pt x="92982" y="560760"/>
                </a:lnTo>
                <a:lnTo>
                  <a:pt x="124595" y="587588"/>
                </a:lnTo>
                <a:lnTo>
                  <a:pt x="160172" y="612773"/>
                </a:lnTo>
                <a:lnTo>
                  <a:pt x="199472" y="636184"/>
                </a:lnTo>
                <a:lnTo>
                  <a:pt x="242255" y="657689"/>
                </a:lnTo>
                <a:lnTo>
                  <a:pt x="288279" y="677157"/>
                </a:lnTo>
                <a:lnTo>
                  <a:pt x="337306" y="694456"/>
                </a:lnTo>
                <a:lnTo>
                  <a:pt x="389094" y="709455"/>
                </a:lnTo>
                <a:lnTo>
                  <a:pt x="443402" y="722022"/>
                </a:lnTo>
                <a:lnTo>
                  <a:pt x="499991" y="732025"/>
                </a:lnTo>
                <a:lnTo>
                  <a:pt x="558621" y="739333"/>
                </a:lnTo>
                <a:lnTo>
                  <a:pt x="619049" y="743814"/>
                </a:lnTo>
                <a:lnTo>
                  <a:pt x="681037" y="745337"/>
                </a:lnTo>
                <a:lnTo>
                  <a:pt x="743025" y="743814"/>
                </a:lnTo>
                <a:lnTo>
                  <a:pt x="803453" y="739333"/>
                </a:lnTo>
                <a:lnTo>
                  <a:pt x="862083" y="732025"/>
                </a:lnTo>
                <a:lnTo>
                  <a:pt x="918672" y="722022"/>
                </a:lnTo>
                <a:lnTo>
                  <a:pt x="972980" y="709455"/>
                </a:lnTo>
                <a:lnTo>
                  <a:pt x="1024768" y="694456"/>
                </a:lnTo>
                <a:lnTo>
                  <a:pt x="1073795" y="677157"/>
                </a:lnTo>
                <a:lnTo>
                  <a:pt x="1119819" y="657689"/>
                </a:lnTo>
                <a:lnTo>
                  <a:pt x="1162602" y="636184"/>
                </a:lnTo>
                <a:lnTo>
                  <a:pt x="1201902" y="612773"/>
                </a:lnTo>
                <a:lnTo>
                  <a:pt x="1237479" y="587588"/>
                </a:lnTo>
                <a:lnTo>
                  <a:pt x="1269092" y="560760"/>
                </a:lnTo>
                <a:lnTo>
                  <a:pt x="1296502" y="532421"/>
                </a:lnTo>
                <a:lnTo>
                  <a:pt x="1337747" y="471737"/>
                </a:lnTo>
                <a:lnTo>
                  <a:pt x="1359291" y="406588"/>
                </a:lnTo>
                <a:lnTo>
                  <a:pt x="1362075" y="372668"/>
                </a:lnTo>
                <a:lnTo>
                  <a:pt x="1359291" y="338748"/>
                </a:lnTo>
                <a:lnTo>
                  <a:pt x="1337747" y="273599"/>
                </a:lnTo>
                <a:lnTo>
                  <a:pt x="1296502" y="212915"/>
                </a:lnTo>
                <a:lnTo>
                  <a:pt x="1269092" y="184577"/>
                </a:lnTo>
                <a:lnTo>
                  <a:pt x="1237479" y="157749"/>
                </a:lnTo>
                <a:lnTo>
                  <a:pt x="1201902" y="132564"/>
                </a:lnTo>
                <a:lnTo>
                  <a:pt x="1162602" y="109153"/>
                </a:lnTo>
                <a:lnTo>
                  <a:pt x="1119819" y="87648"/>
                </a:lnTo>
                <a:lnTo>
                  <a:pt x="1073795" y="68180"/>
                </a:lnTo>
                <a:lnTo>
                  <a:pt x="1024768" y="50880"/>
                </a:lnTo>
                <a:lnTo>
                  <a:pt x="972980" y="35882"/>
                </a:lnTo>
                <a:lnTo>
                  <a:pt x="918672" y="23315"/>
                </a:lnTo>
                <a:lnTo>
                  <a:pt x="862083" y="13312"/>
                </a:lnTo>
                <a:lnTo>
                  <a:pt x="803453" y="6004"/>
                </a:lnTo>
                <a:lnTo>
                  <a:pt x="743025" y="1523"/>
                </a:lnTo>
                <a:lnTo>
                  <a:pt x="681037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43327" y="5698235"/>
            <a:ext cx="877823" cy="4038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77311" y="5698235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169385" y="5757660"/>
            <a:ext cx="1009650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i="1" dirty="0">
                <a:latin typeface="Verdana"/>
                <a:cs typeface="Verdana"/>
              </a:rPr>
              <a:t>CONAE</a:t>
            </a:r>
            <a:endParaRPr sz="1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400" b="1" i="1" spc="-5" dirty="0">
                <a:latin typeface="Verdana"/>
                <a:cs typeface="Verdana"/>
              </a:rPr>
              <a:t>Argentina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200400" y="2928476"/>
            <a:ext cx="1219200" cy="789305"/>
          </a:xfrm>
          <a:custGeom>
            <a:avLst/>
            <a:gdLst/>
            <a:ahLst/>
            <a:cxnLst/>
            <a:rect l="l" t="t" r="r" b="b"/>
            <a:pathLst>
              <a:path w="1219200" h="789304">
                <a:moveTo>
                  <a:pt x="609600" y="0"/>
                </a:moveTo>
                <a:lnTo>
                  <a:pt x="550890" y="1805"/>
                </a:lnTo>
                <a:lnTo>
                  <a:pt x="493760" y="7113"/>
                </a:lnTo>
                <a:lnTo>
                  <a:pt x="438465" y="15757"/>
                </a:lnTo>
                <a:lnTo>
                  <a:pt x="385259" y="27572"/>
                </a:lnTo>
                <a:lnTo>
                  <a:pt x="334399" y="42393"/>
                </a:lnTo>
                <a:lnTo>
                  <a:pt x="286139" y="60055"/>
                </a:lnTo>
                <a:lnTo>
                  <a:pt x="240736" y="80391"/>
                </a:lnTo>
                <a:lnTo>
                  <a:pt x="198445" y="103237"/>
                </a:lnTo>
                <a:lnTo>
                  <a:pt x="159520" y="128427"/>
                </a:lnTo>
                <a:lnTo>
                  <a:pt x="124219" y="155796"/>
                </a:lnTo>
                <a:lnTo>
                  <a:pt x="92795" y="185178"/>
                </a:lnTo>
                <a:lnTo>
                  <a:pt x="65505" y="216409"/>
                </a:lnTo>
                <a:lnTo>
                  <a:pt x="42604" y="249323"/>
                </a:lnTo>
                <a:lnTo>
                  <a:pt x="24348" y="283754"/>
                </a:lnTo>
                <a:lnTo>
                  <a:pt x="10991" y="319538"/>
                </a:lnTo>
                <a:lnTo>
                  <a:pt x="0" y="394500"/>
                </a:lnTo>
                <a:lnTo>
                  <a:pt x="2790" y="432491"/>
                </a:lnTo>
                <a:lnTo>
                  <a:pt x="24348" y="505245"/>
                </a:lnTo>
                <a:lnTo>
                  <a:pt x="42604" y="539676"/>
                </a:lnTo>
                <a:lnTo>
                  <a:pt x="65505" y="572590"/>
                </a:lnTo>
                <a:lnTo>
                  <a:pt x="92795" y="603821"/>
                </a:lnTo>
                <a:lnTo>
                  <a:pt x="124219" y="633204"/>
                </a:lnTo>
                <a:lnTo>
                  <a:pt x="159520" y="660573"/>
                </a:lnTo>
                <a:lnTo>
                  <a:pt x="198445" y="685763"/>
                </a:lnTo>
                <a:lnTo>
                  <a:pt x="240736" y="708608"/>
                </a:lnTo>
                <a:lnTo>
                  <a:pt x="286139" y="728945"/>
                </a:lnTo>
                <a:lnTo>
                  <a:pt x="334399" y="746606"/>
                </a:lnTo>
                <a:lnTo>
                  <a:pt x="385259" y="761427"/>
                </a:lnTo>
                <a:lnTo>
                  <a:pt x="438465" y="773242"/>
                </a:lnTo>
                <a:lnTo>
                  <a:pt x="493760" y="781886"/>
                </a:lnTo>
                <a:lnTo>
                  <a:pt x="550890" y="787194"/>
                </a:lnTo>
                <a:lnTo>
                  <a:pt x="609600" y="789000"/>
                </a:lnTo>
                <a:lnTo>
                  <a:pt x="668309" y="787194"/>
                </a:lnTo>
                <a:lnTo>
                  <a:pt x="725439" y="781886"/>
                </a:lnTo>
                <a:lnTo>
                  <a:pt x="780734" y="773242"/>
                </a:lnTo>
                <a:lnTo>
                  <a:pt x="833940" y="761427"/>
                </a:lnTo>
                <a:lnTo>
                  <a:pt x="884800" y="746606"/>
                </a:lnTo>
                <a:lnTo>
                  <a:pt x="933060" y="728945"/>
                </a:lnTo>
                <a:lnTo>
                  <a:pt x="978463" y="708608"/>
                </a:lnTo>
                <a:lnTo>
                  <a:pt x="1020754" y="685763"/>
                </a:lnTo>
                <a:lnTo>
                  <a:pt x="1059679" y="660573"/>
                </a:lnTo>
                <a:lnTo>
                  <a:pt x="1094980" y="633204"/>
                </a:lnTo>
                <a:lnTo>
                  <a:pt x="1126404" y="603821"/>
                </a:lnTo>
                <a:lnTo>
                  <a:pt x="1153694" y="572590"/>
                </a:lnTo>
                <a:lnTo>
                  <a:pt x="1176595" y="539676"/>
                </a:lnTo>
                <a:lnTo>
                  <a:pt x="1194851" y="505245"/>
                </a:lnTo>
                <a:lnTo>
                  <a:pt x="1208208" y="469462"/>
                </a:lnTo>
                <a:lnTo>
                  <a:pt x="1219200" y="394500"/>
                </a:lnTo>
                <a:lnTo>
                  <a:pt x="1216409" y="356508"/>
                </a:lnTo>
                <a:lnTo>
                  <a:pt x="1194851" y="283754"/>
                </a:lnTo>
                <a:lnTo>
                  <a:pt x="1176595" y="249323"/>
                </a:lnTo>
                <a:lnTo>
                  <a:pt x="1153694" y="216409"/>
                </a:lnTo>
                <a:lnTo>
                  <a:pt x="1126404" y="185178"/>
                </a:lnTo>
                <a:lnTo>
                  <a:pt x="1094980" y="155796"/>
                </a:lnTo>
                <a:lnTo>
                  <a:pt x="1059679" y="128427"/>
                </a:lnTo>
                <a:lnTo>
                  <a:pt x="1020754" y="103237"/>
                </a:lnTo>
                <a:lnTo>
                  <a:pt x="978463" y="80391"/>
                </a:lnTo>
                <a:lnTo>
                  <a:pt x="933060" y="60055"/>
                </a:lnTo>
                <a:lnTo>
                  <a:pt x="884800" y="42393"/>
                </a:lnTo>
                <a:lnTo>
                  <a:pt x="833940" y="27572"/>
                </a:lnTo>
                <a:lnTo>
                  <a:pt x="780734" y="15757"/>
                </a:lnTo>
                <a:lnTo>
                  <a:pt x="725439" y="7113"/>
                </a:lnTo>
                <a:lnTo>
                  <a:pt x="668309" y="1805"/>
                </a:lnTo>
                <a:lnTo>
                  <a:pt x="609600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74720" y="3083051"/>
            <a:ext cx="737615" cy="4038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68495" y="3083051"/>
            <a:ext cx="304799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84803" y="3296411"/>
            <a:ext cx="917447" cy="4038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58411" y="3296411"/>
            <a:ext cx="304787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10025" y="2852281"/>
            <a:ext cx="1628775" cy="1143000"/>
          </a:xfrm>
          <a:custGeom>
            <a:avLst/>
            <a:gdLst/>
            <a:ahLst/>
            <a:cxnLst/>
            <a:rect l="l" t="t" r="r" b="b"/>
            <a:pathLst>
              <a:path w="1628775" h="1143000">
                <a:moveTo>
                  <a:pt x="814387" y="0"/>
                </a:moveTo>
                <a:lnTo>
                  <a:pt x="758629" y="1318"/>
                </a:lnTo>
                <a:lnTo>
                  <a:pt x="703880" y="5217"/>
                </a:lnTo>
                <a:lnTo>
                  <a:pt x="650260" y="11610"/>
                </a:lnTo>
                <a:lnTo>
                  <a:pt x="597892" y="20414"/>
                </a:lnTo>
                <a:lnTo>
                  <a:pt x="546895" y="31542"/>
                </a:lnTo>
                <a:lnTo>
                  <a:pt x="497392" y="44910"/>
                </a:lnTo>
                <a:lnTo>
                  <a:pt x="449504" y="60433"/>
                </a:lnTo>
                <a:lnTo>
                  <a:pt x="403352" y="78025"/>
                </a:lnTo>
                <a:lnTo>
                  <a:pt x="359057" y="97602"/>
                </a:lnTo>
                <a:lnTo>
                  <a:pt x="316740" y="119078"/>
                </a:lnTo>
                <a:lnTo>
                  <a:pt x="276524" y="142368"/>
                </a:lnTo>
                <a:lnTo>
                  <a:pt x="238529" y="167387"/>
                </a:lnTo>
                <a:lnTo>
                  <a:pt x="202877" y="194050"/>
                </a:lnTo>
                <a:lnTo>
                  <a:pt x="169688" y="222272"/>
                </a:lnTo>
                <a:lnTo>
                  <a:pt x="139085" y="251967"/>
                </a:lnTo>
                <a:lnTo>
                  <a:pt x="111188" y="283051"/>
                </a:lnTo>
                <a:lnTo>
                  <a:pt x="86119" y="315439"/>
                </a:lnTo>
                <a:lnTo>
                  <a:pt x="63999" y="349045"/>
                </a:lnTo>
                <a:lnTo>
                  <a:pt x="44949" y="383784"/>
                </a:lnTo>
                <a:lnTo>
                  <a:pt x="29090" y="419571"/>
                </a:lnTo>
                <a:lnTo>
                  <a:pt x="16545" y="456322"/>
                </a:lnTo>
                <a:lnTo>
                  <a:pt x="7434" y="493950"/>
                </a:lnTo>
                <a:lnTo>
                  <a:pt x="1878" y="532371"/>
                </a:lnTo>
                <a:lnTo>
                  <a:pt x="0" y="571500"/>
                </a:lnTo>
                <a:lnTo>
                  <a:pt x="1878" y="610628"/>
                </a:lnTo>
                <a:lnTo>
                  <a:pt x="7434" y="649049"/>
                </a:lnTo>
                <a:lnTo>
                  <a:pt x="16545" y="686677"/>
                </a:lnTo>
                <a:lnTo>
                  <a:pt x="29090" y="723428"/>
                </a:lnTo>
                <a:lnTo>
                  <a:pt x="44949" y="759215"/>
                </a:lnTo>
                <a:lnTo>
                  <a:pt x="63999" y="793954"/>
                </a:lnTo>
                <a:lnTo>
                  <a:pt x="86119" y="827560"/>
                </a:lnTo>
                <a:lnTo>
                  <a:pt x="111188" y="859948"/>
                </a:lnTo>
                <a:lnTo>
                  <a:pt x="139085" y="891032"/>
                </a:lnTo>
                <a:lnTo>
                  <a:pt x="169688" y="920727"/>
                </a:lnTo>
                <a:lnTo>
                  <a:pt x="202877" y="948949"/>
                </a:lnTo>
                <a:lnTo>
                  <a:pt x="238529" y="975612"/>
                </a:lnTo>
                <a:lnTo>
                  <a:pt x="276524" y="1000631"/>
                </a:lnTo>
                <a:lnTo>
                  <a:pt x="316740" y="1023921"/>
                </a:lnTo>
                <a:lnTo>
                  <a:pt x="359057" y="1045397"/>
                </a:lnTo>
                <a:lnTo>
                  <a:pt x="403352" y="1064974"/>
                </a:lnTo>
                <a:lnTo>
                  <a:pt x="449504" y="1082566"/>
                </a:lnTo>
                <a:lnTo>
                  <a:pt x="497392" y="1098089"/>
                </a:lnTo>
                <a:lnTo>
                  <a:pt x="546895" y="1111457"/>
                </a:lnTo>
                <a:lnTo>
                  <a:pt x="597892" y="1122585"/>
                </a:lnTo>
                <a:lnTo>
                  <a:pt x="650260" y="1131389"/>
                </a:lnTo>
                <a:lnTo>
                  <a:pt x="703880" y="1137782"/>
                </a:lnTo>
                <a:lnTo>
                  <a:pt x="758629" y="1141681"/>
                </a:lnTo>
                <a:lnTo>
                  <a:pt x="814387" y="1143000"/>
                </a:lnTo>
                <a:lnTo>
                  <a:pt x="870145" y="1141681"/>
                </a:lnTo>
                <a:lnTo>
                  <a:pt x="924894" y="1137782"/>
                </a:lnTo>
                <a:lnTo>
                  <a:pt x="978514" y="1131389"/>
                </a:lnTo>
                <a:lnTo>
                  <a:pt x="1030882" y="1122585"/>
                </a:lnTo>
                <a:lnTo>
                  <a:pt x="1081879" y="1111457"/>
                </a:lnTo>
                <a:lnTo>
                  <a:pt x="1131382" y="1098089"/>
                </a:lnTo>
                <a:lnTo>
                  <a:pt x="1179270" y="1082566"/>
                </a:lnTo>
                <a:lnTo>
                  <a:pt x="1225423" y="1064974"/>
                </a:lnTo>
                <a:lnTo>
                  <a:pt x="1269717" y="1045397"/>
                </a:lnTo>
                <a:lnTo>
                  <a:pt x="1312034" y="1023921"/>
                </a:lnTo>
                <a:lnTo>
                  <a:pt x="1352250" y="1000631"/>
                </a:lnTo>
                <a:lnTo>
                  <a:pt x="1390245" y="975612"/>
                </a:lnTo>
                <a:lnTo>
                  <a:pt x="1425897" y="948949"/>
                </a:lnTo>
                <a:lnTo>
                  <a:pt x="1459086" y="920727"/>
                </a:lnTo>
                <a:lnTo>
                  <a:pt x="1489689" y="891032"/>
                </a:lnTo>
                <a:lnTo>
                  <a:pt x="1517586" y="859948"/>
                </a:lnTo>
                <a:lnTo>
                  <a:pt x="1542655" y="827560"/>
                </a:lnTo>
                <a:lnTo>
                  <a:pt x="1564775" y="793954"/>
                </a:lnTo>
                <a:lnTo>
                  <a:pt x="1583825" y="759215"/>
                </a:lnTo>
                <a:lnTo>
                  <a:pt x="1599684" y="723428"/>
                </a:lnTo>
                <a:lnTo>
                  <a:pt x="1612229" y="686677"/>
                </a:lnTo>
                <a:lnTo>
                  <a:pt x="1621340" y="649049"/>
                </a:lnTo>
                <a:lnTo>
                  <a:pt x="1626896" y="610628"/>
                </a:lnTo>
                <a:lnTo>
                  <a:pt x="1628775" y="571500"/>
                </a:lnTo>
                <a:lnTo>
                  <a:pt x="1626896" y="532371"/>
                </a:lnTo>
                <a:lnTo>
                  <a:pt x="1621340" y="493950"/>
                </a:lnTo>
                <a:lnTo>
                  <a:pt x="1612229" y="456322"/>
                </a:lnTo>
                <a:lnTo>
                  <a:pt x="1599684" y="419571"/>
                </a:lnTo>
                <a:lnTo>
                  <a:pt x="1583825" y="383784"/>
                </a:lnTo>
                <a:lnTo>
                  <a:pt x="1564775" y="349045"/>
                </a:lnTo>
                <a:lnTo>
                  <a:pt x="1542655" y="315439"/>
                </a:lnTo>
                <a:lnTo>
                  <a:pt x="1517586" y="283051"/>
                </a:lnTo>
                <a:lnTo>
                  <a:pt x="1489689" y="251967"/>
                </a:lnTo>
                <a:lnTo>
                  <a:pt x="1459086" y="222272"/>
                </a:lnTo>
                <a:lnTo>
                  <a:pt x="1425897" y="194050"/>
                </a:lnTo>
                <a:lnTo>
                  <a:pt x="1390245" y="167387"/>
                </a:lnTo>
                <a:lnTo>
                  <a:pt x="1352250" y="142368"/>
                </a:lnTo>
                <a:lnTo>
                  <a:pt x="1312034" y="119078"/>
                </a:lnTo>
                <a:lnTo>
                  <a:pt x="1269717" y="97602"/>
                </a:lnTo>
                <a:lnTo>
                  <a:pt x="1225423" y="78025"/>
                </a:lnTo>
                <a:lnTo>
                  <a:pt x="1179270" y="60433"/>
                </a:lnTo>
                <a:lnTo>
                  <a:pt x="1131382" y="44910"/>
                </a:lnTo>
                <a:lnTo>
                  <a:pt x="1081879" y="31542"/>
                </a:lnTo>
                <a:lnTo>
                  <a:pt x="1030882" y="20414"/>
                </a:lnTo>
                <a:lnTo>
                  <a:pt x="978514" y="11610"/>
                </a:lnTo>
                <a:lnTo>
                  <a:pt x="924894" y="5217"/>
                </a:lnTo>
                <a:lnTo>
                  <a:pt x="870145" y="1318"/>
                </a:lnTo>
                <a:lnTo>
                  <a:pt x="814387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46091" y="3047999"/>
            <a:ext cx="600455" cy="4038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02707" y="3047999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24399" y="3261359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72355" y="3474719"/>
            <a:ext cx="946403" cy="4038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74920" y="3474719"/>
            <a:ext cx="304799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10250" y="3911145"/>
            <a:ext cx="1151255" cy="720725"/>
          </a:xfrm>
          <a:custGeom>
            <a:avLst/>
            <a:gdLst/>
            <a:ahLst/>
            <a:cxnLst/>
            <a:rect l="l" t="t" r="r" b="b"/>
            <a:pathLst>
              <a:path w="1151254" h="720725">
                <a:moveTo>
                  <a:pt x="575475" y="0"/>
                </a:moveTo>
                <a:lnTo>
                  <a:pt x="516635" y="1860"/>
                </a:lnTo>
                <a:lnTo>
                  <a:pt x="459495" y="7321"/>
                </a:lnTo>
                <a:lnTo>
                  <a:pt x="404344" y="16201"/>
                </a:lnTo>
                <a:lnTo>
                  <a:pt x="351472" y="28319"/>
                </a:lnTo>
                <a:lnTo>
                  <a:pt x="301167" y="43494"/>
                </a:lnTo>
                <a:lnTo>
                  <a:pt x="253719" y="61544"/>
                </a:lnTo>
                <a:lnTo>
                  <a:pt x="209417" y="82289"/>
                </a:lnTo>
                <a:lnTo>
                  <a:pt x="168551" y="105548"/>
                </a:lnTo>
                <a:lnTo>
                  <a:pt x="131409" y="131138"/>
                </a:lnTo>
                <a:lnTo>
                  <a:pt x="98281" y="158880"/>
                </a:lnTo>
                <a:lnTo>
                  <a:pt x="69455" y="188592"/>
                </a:lnTo>
                <a:lnTo>
                  <a:pt x="45223" y="220093"/>
                </a:lnTo>
                <a:lnTo>
                  <a:pt x="25871" y="253202"/>
                </a:lnTo>
                <a:lnTo>
                  <a:pt x="2971" y="323517"/>
                </a:lnTo>
                <a:lnTo>
                  <a:pt x="0" y="360362"/>
                </a:lnTo>
                <a:lnTo>
                  <a:pt x="2971" y="397207"/>
                </a:lnTo>
                <a:lnTo>
                  <a:pt x="25871" y="467522"/>
                </a:lnTo>
                <a:lnTo>
                  <a:pt x="45223" y="500631"/>
                </a:lnTo>
                <a:lnTo>
                  <a:pt x="69455" y="532132"/>
                </a:lnTo>
                <a:lnTo>
                  <a:pt x="98281" y="561844"/>
                </a:lnTo>
                <a:lnTo>
                  <a:pt x="131409" y="589586"/>
                </a:lnTo>
                <a:lnTo>
                  <a:pt x="168551" y="615176"/>
                </a:lnTo>
                <a:lnTo>
                  <a:pt x="209417" y="638435"/>
                </a:lnTo>
                <a:lnTo>
                  <a:pt x="253719" y="659180"/>
                </a:lnTo>
                <a:lnTo>
                  <a:pt x="301167" y="677230"/>
                </a:lnTo>
                <a:lnTo>
                  <a:pt x="351472" y="692405"/>
                </a:lnTo>
                <a:lnTo>
                  <a:pt x="404344" y="704523"/>
                </a:lnTo>
                <a:lnTo>
                  <a:pt x="459495" y="713403"/>
                </a:lnTo>
                <a:lnTo>
                  <a:pt x="516635" y="718864"/>
                </a:lnTo>
                <a:lnTo>
                  <a:pt x="575475" y="720725"/>
                </a:lnTo>
                <a:lnTo>
                  <a:pt x="634312" y="718864"/>
                </a:lnTo>
                <a:lnTo>
                  <a:pt x="691450" y="713403"/>
                </a:lnTo>
                <a:lnTo>
                  <a:pt x="746599" y="704523"/>
                </a:lnTo>
                <a:lnTo>
                  <a:pt x="799470" y="692405"/>
                </a:lnTo>
                <a:lnTo>
                  <a:pt x="849773" y="677230"/>
                </a:lnTo>
                <a:lnTo>
                  <a:pt x="897220" y="659180"/>
                </a:lnTo>
                <a:lnTo>
                  <a:pt x="941521" y="638435"/>
                </a:lnTo>
                <a:lnTo>
                  <a:pt x="982387" y="615176"/>
                </a:lnTo>
                <a:lnTo>
                  <a:pt x="1019529" y="589586"/>
                </a:lnTo>
                <a:lnTo>
                  <a:pt x="1052657" y="561844"/>
                </a:lnTo>
                <a:lnTo>
                  <a:pt x="1081481" y="532132"/>
                </a:lnTo>
                <a:lnTo>
                  <a:pt x="1105714" y="500631"/>
                </a:lnTo>
                <a:lnTo>
                  <a:pt x="1125065" y="467522"/>
                </a:lnTo>
                <a:lnTo>
                  <a:pt x="1147966" y="397207"/>
                </a:lnTo>
                <a:lnTo>
                  <a:pt x="1150937" y="360362"/>
                </a:lnTo>
                <a:lnTo>
                  <a:pt x="1147966" y="323517"/>
                </a:lnTo>
                <a:lnTo>
                  <a:pt x="1125065" y="253202"/>
                </a:lnTo>
                <a:lnTo>
                  <a:pt x="1105714" y="220093"/>
                </a:lnTo>
                <a:lnTo>
                  <a:pt x="1081481" y="188592"/>
                </a:lnTo>
                <a:lnTo>
                  <a:pt x="1052657" y="158880"/>
                </a:lnTo>
                <a:lnTo>
                  <a:pt x="1019529" y="131138"/>
                </a:lnTo>
                <a:lnTo>
                  <a:pt x="982387" y="105548"/>
                </a:lnTo>
                <a:lnTo>
                  <a:pt x="941521" y="82289"/>
                </a:lnTo>
                <a:lnTo>
                  <a:pt x="897220" y="61544"/>
                </a:lnTo>
                <a:lnTo>
                  <a:pt x="849773" y="43494"/>
                </a:lnTo>
                <a:lnTo>
                  <a:pt x="799470" y="28319"/>
                </a:lnTo>
                <a:lnTo>
                  <a:pt x="746599" y="16201"/>
                </a:lnTo>
                <a:lnTo>
                  <a:pt x="691450" y="7321"/>
                </a:lnTo>
                <a:lnTo>
                  <a:pt x="634312" y="1860"/>
                </a:lnTo>
                <a:lnTo>
                  <a:pt x="575475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79235" y="4014215"/>
            <a:ext cx="704087" cy="4038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39483" y="4014215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044183" y="4227575"/>
            <a:ext cx="772667" cy="4038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573011" y="4227576"/>
            <a:ext cx="304787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145074" y="4073323"/>
            <a:ext cx="554990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5">
              <a:lnSpc>
                <a:spcPct val="100000"/>
              </a:lnSpc>
            </a:pPr>
            <a:r>
              <a:rPr sz="1400" i="1" spc="-5" dirty="0">
                <a:latin typeface="Verdana"/>
                <a:cs typeface="Verdana"/>
              </a:rPr>
              <a:t>ISRO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Verdana"/>
                <a:cs typeface="Verdana"/>
              </a:rPr>
              <a:t>I</a:t>
            </a:r>
            <a:r>
              <a:rPr sz="1400" b="1" spc="-5" dirty="0">
                <a:latin typeface="Verdana"/>
                <a:cs typeface="Verdana"/>
              </a:rPr>
              <a:t>n</a:t>
            </a:r>
            <a:r>
              <a:rPr sz="1400" b="1" dirty="0">
                <a:latin typeface="Verdana"/>
                <a:cs typeface="Verdana"/>
              </a:rPr>
              <a:t>dia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654923" y="3334875"/>
            <a:ext cx="1152525" cy="662305"/>
          </a:xfrm>
          <a:custGeom>
            <a:avLst/>
            <a:gdLst/>
            <a:ahLst/>
            <a:cxnLst/>
            <a:rect l="l" t="t" r="r" b="b"/>
            <a:pathLst>
              <a:path w="1152525" h="662304">
                <a:moveTo>
                  <a:pt x="576262" y="0"/>
                </a:moveTo>
                <a:lnTo>
                  <a:pt x="517342" y="1708"/>
                </a:lnTo>
                <a:lnTo>
                  <a:pt x="460125" y="6724"/>
                </a:lnTo>
                <a:lnTo>
                  <a:pt x="404899" y="14881"/>
                </a:lnTo>
                <a:lnTo>
                  <a:pt x="351954" y="26011"/>
                </a:lnTo>
                <a:lnTo>
                  <a:pt x="301581" y="39950"/>
                </a:lnTo>
                <a:lnTo>
                  <a:pt x="254068" y="56530"/>
                </a:lnTo>
                <a:lnTo>
                  <a:pt x="209705" y="75585"/>
                </a:lnTo>
                <a:lnTo>
                  <a:pt x="168783" y="96948"/>
                </a:lnTo>
                <a:lnTo>
                  <a:pt x="131590" y="120454"/>
                </a:lnTo>
                <a:lnTo>
                  <a:pt x="98416" y="145935"/>
                </a:lnTo>
                <a:lnTo>
                  <a:pt x="69551" y="173226"/>
                </a:lnTo>
                <a:lnTo>
                  <a:pt x="25907" y="232571"/>
                </a:lnTo>
                <a:lnTo>
                  <a:pt x="2975" y="297157"/>
                </a:lnTo>
                <a:lnTo>
                  <a:pt x="0" y="331000"/>
                </a:lnTo>
                <a:lnTo>
                  <a:pt x="2975" y="364842"/>
                </a:lnTo>
                <a:lnTo>
                  <a:pt x="25907" y="429428"/>
                </a:lnTo>
                <a:lnTo>
                  <a:pt x="69551" y="488773"/>
                </a:lnTo>
                <a:lnTo>
                  <a:pt x="98416" y="516064"/>
                </a:lnTo>
                <a:lnTo>
                  <a:pt x="131590" y="541545"/>
                </a:lnTo>
                <a:lnTo>
                  <a:pt x="168783" y="565051"/>
                </a:lnTo>
                <a:lnTo>
                  <a:pt x="209705" y="586415"/>
                </a:lnTo>
                <a:lnTo>
                  <a:pt x="254068" y="605469"/>
                </a:lnTo>
                <a:lnTo>
                  <a:pt x="301581" y="622049"/>
                </a:lnTo>
                <a:lnTo>
                  <a:pt x="351954" y="635988"/>
                </a:lnTo>
                <a:lnTo>
                  <a:pt x="404899" y="647118"/>
                </a:lnTo>
                <a:lnTo>
                  <a:pt x="460125" y="655275"/>
                </a:lnTo>
                <a:lnTo>
                  <a:pt x="517342" y="660291"/>
                </a:lnTo>
                <a:lnTo>
                  <a:pt x="576262" y="662000"/>
                </a:lnTo>
                <a:lnTo>
                  <a:pt x="635182" y="660291"/>
                </a:lnTo>
                <a:lnTo>
                  <a:pt x="692399" y="655275"/>
                </a:lnTo>
                <a:lnTo>
                  <a:pt x="747625" y="647118"/>
                </a:lnTo>
                <a:lnTo>
                  <a:pt x="800570" y="635988"/>
                </a:lnTo>
                <a:lnTo>
                  <a:pt x="850943" y="622049"/>
                </a:lnTo>
                <a:lnTo>
                  <a:pt x="898456" y="605469"/>
                </a:lnTo>
                <a:lnTo>
                  <a:pt x="942819" y="586415"/>
                </a:lnTo>
                <a:lnTo>
                  <a:pt x="983742" y="565051"/>
                </a:lnTo>
                <a:lnTo>
                  <a:pt x="1020934" y="541545"/>
                </a:lnTo>
                <a:lnTo>
                  <a:pt x="1054108" y="516064"/>
                </a:lnTo>
                <a:lnTo>
                  <a:pt x="1082973" y="488773"/>
                </a:lnTo>
                <a:lnTo>
                  <a:pt x="1126617" y="429428"/>
                </a:lnTo>
                <a:lnTo>
                  <a:pt x="1149549" y="364842"/>
                </a:lnTo>
                <a:lnTo>
                  <a:pt x="1152525" y="331000"/>
                </a:lnTo>
                <a:lnTo>
                  <a:pt x="1149549" y="297157"/>
                </a:lnTo>
                <a:lnTo>
                  <a:pt x="1126617" y="232571"/>
                </a:lnTo>
                <a:lnTo>
                  <a:pt x="1082973" y="173226"/>
                </a:lnTo>
                <a:lnTo>
                  <a:pt x="1054108" y="145935"/>
                </a:lnTo>
                <a:lnTo>
                  <a:pt x="1020934" y="120454"/>
                </a:lnTo>
                <a:lnTo>
                  <a:pt x="983741" y="96948"/>
                </a:lnTo>
                <a:lnTo>
                  <a:pt x="942819" y="75585"/>
                </a:lnTo>
                <a:lnTo>
                  <a:pt x="898456" y="56530"/>
                </a:lnTo>
                <a:lnTo>
                  <a:pt x="850943" y="39950"/>
                </a:lnTo>
                <a:lnTo>
                  <a:pt x="800570" y="26011"/>
                </a:lnTo>
                <a:lnTo>
                  <a:pt x="747625" y="14881"/>
                </a:lnTo>
                <a:lnTo>
                  <a:pt x="692399" y="6724"/>
                </a:lnTo>
                <a:lnTo>
                  <a:pt x="635182" y="1708"/>
                </a:lnTo>
                <a:lnTo>
                  <a:pt x="576262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43087" y="3419855"/>
            <a:ext cx="690371" cy="40385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389618" y="3419855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72983" y="3633215"/>
            <a:ext cx="832103" cy="4038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61247" y="3633215"/>
            <a:ext cx="304787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972993" y="3478010"/>
            <a:ext cx="614680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i="1" dirty="0">
                <a:latin typeface="Verdana"/>
                <a:cs typeface="Verdana"/>
              </a:rPr>
              <a:t>JAXA</a:t>
            </a:r>
            <a:endParaRPr sz="1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latin typeface="Verdana"/>
                <a:cs typeface="Verdana"/>
              </a:rPr>
              <a:t>J</a:t>
            </a:r>
            <a:r>
              <a:rPr sz="1400" b="1" spc="-5" dirty="0">
                <a:latin typeface="Verdana"/>
                <a:cs typeface="Verdana"/>
              </a:rPr>
              <a:t>a</a:t>
            </a:r>
            <a:r>
              <a:rPr sz="1400" b="1" dirty="0">
                <a:latin typeface="Verdana"/>
                <a:cs typeface="Verdana"/>
              </a:rPr>
              <a:t>p</a:t>
            </a:r>
            <a:r>
              <a:rPr sz="1400" b="1" spc="-5" dirty="0">
                <a:latin typeface="Verdana"/>
                <a:cs typeface="Verdana"/>
              </a:rPr>
              <a:t>an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649211" y="3589019"/>
            <a:ext cx="746759" cy="4038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152130" y="3589019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20254" y="3802379"/>
            <a:ext cx="806196" cy="4038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182611" y="3802379"/>
            <a:ext cx="304799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721418" y="3647873"/>
            <a:ext cx="587375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>
              <a:lnSpc>
                <a:spcPct val="100000"/>
              </a:lnSpc>
            </a:pPr>
            <a:r>
              <a:rPr sz="1400" i="1" dirty="0">
                <a:latin typeface="Verdana"/>
                <a:cs typeface="Verdana"/>
              </a:rPr>
              <a:t>CNSA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Verdana"/>
                <a:cs typeface="Verdana"/>
              </a:rPr>
              <a:t>C</a:t>
            </a:r>
            <a:r>
              <a:rPr sz="1400" b="1" spc="-5" dirty="0">
                <a:latin typeface="Verdana"/>
                <a:cs typeface="Verdana"/>
              </a:rPr>
              <a:t>h</a:t>
            </a:r>
            <a:r>
              <a:rPr sz="1400" b="1" dirty="0">
                <a:latin typeface="Verdana"/>
                <a:cs typeface="Verdana"/>
              </a:rPr>
              <a:t>i</a:t>
            </a:r>
            <a:r>
              <a:rPr sz="1400" b="1" spc="-5" dirty="0">
                <a:latin typeface="Verdana"/>
                <a:cs typeface="Verdana"/>
              </a:rPr>
              <a:t>na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310627" y="3014471"/>
            <a:ext cx="687323" cy="4038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54111" y="3014471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39000" y="3227831"/>
            <a:ext cx="829055" cy="4038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24215" y="3227831"/>
            <a:ext cx="304799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7340007" y="3073199"/>
            <a:ext cx="611505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400" i="1" spc="-5" dirty="0">
                <a:latin typeface="Verdana"/>
                <a:cs typeface="Verdana"/>
              </a:rPr>
              <a:t>KARI</a:t>
            </a:r>
            <a:endParaRPr sz="1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latin typeface="Verdana"/>
                <a:cs typeface="Verdana"/>
              </a:rPr>
              <a:t>Kor</a:t>
            </a:r>
            <a:r>
              <a:rPr sz="1400" b="1" dirty="0">
                <a:latin typeface="Verdana"/>
                <a:cs typeface="Verdana"/>
              </a:rPr>
              <a:t>ea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667375" y="2371270"/>
            <a:ext cx="1727200" cy="936625"/>
          </a:xfrm>
          <a:custGeom>
            <a:avLst/>
            <a:gdLst/>
            <a:ahLst/>
            <a:cxnLst/>
            <a:rect l="l" t="t" r="r" b="b"/>
            <a:pathLst>
              <a:path w="1727200" h="936625">
                <a:moveTo>
                  <a:pt x="863600" y="0"/>
                </a:moveTo>
                <a:lnTo>
                  <a:pt x="801925" y="1175"/>
                </a:lnTo>
                <a:lnTo>
                  <a:pt x="741421" y="4650"/>
                </a:lnTo>
                <a:lnTo>
                  <a:pt x="682234" y="10344"/>
                </a:lnTo>
                <a:lnTo>
                  <a:pt x="624509" y="18179"/>
                </a:lnTo>
                <a:lnTo>
                  <a:pt x="568393" y="28074"/>
                </a:lnTo>
                <a:lnTo>
                  <a:pt x="514032" y="39952"/>
                </a:lnTo>
                <a:lnTo>
                  <a:pt x="461571" y="53732"/>
                </a:lnTo>
                <a:lnTo>
                  <a:pt x="411158" y="69335"/>
                </a:lnTo>
                <a:lnTo>
                  <a:pt x="362938" y="86683"/>
                </a:lnTo>
                <a:lnTo>
                  <a:pt x="317058" y="105696"/>
                </a:lnTo>
                <a:lnTo>
                  <a:pt x="273663" y="126294"/>
                </a:lnTo>
                <a:lnTo>
                  <a:pt x="232900" y="148398"/>
                </a:lnTo>
                <a:lnTo>
                  <a:pt x="194915" y="171930"/>
                </a:lnTo>
                <a:lnTo>
                  <a:pt x="159854" y="196810"/>
                </a:lnTo>
                <a:lnTo>
                  <a:pt x="127863" y="222958"/>
                </a:lnTo>
                <a:lnTo>
                  <a:pt x="99089" y="250296"/>
                </a:lnTo>
                <a:lnTo>
                  <a:pt x="73677" y="278745"/>
                </a:lnTo>
                <a:lnTo>
                  <a:pt x="33524" y="338655"/>
                </a:lnTo>
                <a:lnTo>
                  <a:pt x="8576" y="402055"/>
                </a:lnTo>
                <a:lnTo>
                  <a:pt x="0" y="468312"/>
                </a:lnTo>
                <a:lnTo>
                  <a:pt x="2168" y="501758"/>
                </a:lnTo>
                <a:lnTo>
                  <a:pt x="19076" y="566665"/>
                </a:lnTo>
                <a:lnTo>
                  <a:pt x="51773" y="628400"/>
                </a:lnTo>
                <a:lnTo>
                  <a:pt x="99089" y="686328"/>
                </a:lnTo>
                <a:lnTo>
                  <a:pt x="127863" y="713666"/>
                </a:lnTo>
                <a:lnTo>
                  <a:pt x="159854" y="739814"/>
                </a:lnTo>
                <a:lnTo>
                  <a:pt x="194915" y="764694"/>
                </a:lnTo>
                <a:lnTo>
                  <a:pt x="232900" y="788226"/>
                </a:lnTo>
                <a:lnTo>
                  <a:pt x="273663" y="810330"/>
                </a:lnTo>
                <a:lnTo>
                  <a:pt x="317058" y="830928"/>
                </a:lnTo>
                <a:lnTo>
                  <a:pt x="362938" y="849941"/>
                </a:lnTo>
                <a:lnTo>
                  <a:pt x="411158" y="867289"/>
                </a:lnTo>
                <a:lnTo>
                  <a:pt x="461571" y="882892"/>
                </a:lnTo>
                <a:lnTo>
                  <a:pt x="514032" y="896672"/>
                </a:lnTo>
                <a:lnTo>
                  <a:pt x="568393" y="908550"/>
                </a:lnTo>
                <a:lnTo>
                  <a:pt x="624509" y="918445"/>
                </a:lnTo>
                <a:lnTo>
                  <a:pt x="682234" y="926280"/>
                </a:lnTo>
                <a:lnTo>
                  <a:pt x="741421" y="931974"/>
                </a:lnTo>
                <a:lnTo>
                  <a:pt x="801925" y="935449"/>
                </a:lnTo>
                <a:lnTo>
                  <a:pt x="863600" y="936625"/>
                </a:lnTo>
                <a:lnTo>
                  <a:pt x="925274" y="935449"/>
                </a:lnTo>
                <a:lnTo>
                  <a:pt x="985778" y="931974"/>
                </a:lnTo>
                <a:lnTo>
                  <a:pt x="1044965" y="926280"/>
                </a:lnTo>
                <a:lnTo>
                  <a:pt x="1102690" y="918445"/>
                </a:lnTo>
                <a:lnTo>
                  <a:pt x="1158806" y="908550"/>
                </a:lnTo>
                <a:lnTo>
                  <a:pt x="1213167" y="896672"/>
                </a:lnTo>
                <a:lnTo>
                  <a:pt x="1265628" y="882892"/>
                </a:lnTo>
                <a:lnTo>
                  <a:pt x="1316041" y="867289"/>
                </a:lnTo>
                <a:lnTo>
                  <a:pt x="1364261" y="849941"/>
                </a:lnTo>
                <a:lnTo>
                  <a:pt x="1410141" y="830928"/>
                </a:lnTo>
                <a:lnTo>
                  <a:pt x="1453536" y="810330"/>
                </a:lnTo>
                <a:lnTo>
                  <a:pt x="1494299" y="788226"/>
                </a:lnTo>
                <a:lnTo>
                  <a:pt x="1532284" y="764694"/>
                </a:lnTo>
                <a:lnTo>
                  <a:pt x="1567345" y="739814"/>
                </a:lnTo>
                <a:lnTo>
                  <a:pt x="1599336" y="713666"/>
                </a:lnTo>
                <a:lnTo>
                  <a:pt x="1628110" y="686328"/>
                </a:lnTo>
                <a:lnTo>
                  <a:pt x="1653522" y="657879"/>
                </a:lnTo>
                <a:lnTo>
                  <a:pt x="1693675" y="597969"/>
                </a:lnTo>
                <a:lnTo>
                  <a:pt x="1718623" y="534569"/>
                </a:lnTo>
                <a:lnTo>
                  <a:pt x="1727200" y="468312"/>
                </a:lnTo>
                <a:lnTo>
                  <a:pt x="1725031" y="434866"/>
                </a:lnTo>
                <a:lnTo>
                  <a:pt x="1708123" y="369959"/>
                </a:lnTo>
                <a:lnTo>
                  <a:pt x="1675426" y="308224"/>
                </a:lnTo>
                <a:lnTo>
                  <a:pt x="1628110" y="250296"/>
                </a:lnTo>
                <a:lnTo>
                  <a:pt x="1599336" y="222958"/>
                </a:lnTo>
                <a:lnTo>
                  <a:pt x="1567345" y="196810"/>
                </a:lnTo>
                <a:lnTo>
                  <a:pt x="1532284" y="171930"/>
                </a:lnTo>
                <a:lnTo>
                  <a:pt x="1494299" y="148398"/>
                </a:lnTo>
                <a:lnTo>
                  <a:pt x="1453536" y="126294"/>
                </a:lnTo>
                <a:lnTo>
                  <a:pt x="1410141" y="105696"/>
                </a:lnTo>
                <a:lnTo>
                  <a:pt x="1364261" y="86683"/>
                </a:lnTo>
                <a:lnTo>
                  <a:pt x="1316041" y="69335"/>
                </a:lnTo>
                <a:lnTo>
                  <a:pt x="1265628" y="53732"/>
                </a:lnTo>
                <a:lnTo>
                  <a:pt x="1213167" y="39952"/>
                </a:lnTo>
                <a:lnTo>
                  <a:pt x="1158806" y="28074"/>
                </a:lnTo>
                <a:lnTo>
                  <a:pt x="1102690" y="18179"/>
                </a:lnTo>
                <a:lnTo>
                  <a:pt x="1044965" y="10344"/>
                </a:lnTo>
                <a:lnTo>
                  <a:pt x="985778" y="4650"/>
                </a:lnTo>
                <a:lnTo>
                  <a:pt x="925274" y="1175"/>
                </a:lnTo>
                <a:lnTo>
                  <a:pt x="863600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788151" y="2581655"/>
            <a:ext cx="1429511" cy="4038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973823" y="2581655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053327" y="2795015"/>
            <a:ext cx="900683" cy="4038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710171" y="2795015"/>
            <a:ext cx="304787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5889307" y="2639811"/>
            <a:ext cx="1210945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i="1" spc="-5" dirty="0">
                <a:latin typeface="Verdana"/>
                <a:cs typeface="Verdana"/>
              </a:rPr>
              <a:t>RO</a:t>
            </a:r>
            <a:r>
              <a:rPr sz="1400" i="1" dirty="0">
                <a:latin typeface="Verdana"/>
                <a:cs typeface="Verdana"/>
              </a:rPr>
              <a:t>SC</a:t>
            </a:r>
            <a:r>
              <a:rPr sz="1400" i="1" spc="-5" dirty="0">
                <a:latin typeface="Verdana"/>
                <a:cs typeface="Verdana"/>
              </a:rPr>
              <a:t>O</a:t>
            </a:r>
            <a:r>
              <a:rPr sz="1400" i="1" dirty="0">
                <a:latin typeface="Verdana"/>
                <a:cs typeface="Verdana"/>
              </a:rPr>
              <a:t>SM</a:t>
            </a:r>
            <a:r>
              <a:rPr sz="1400" i="1" spc="-5" dirty="0">
                <a:latin typeface="Verdana"/>
                <a:cs typeface="Verdana"/>
              </a:rPr>
              <a:t>OS</a:t>
            </a:r>
            <a:endParaRPr sz="140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</a:pPr>
            <a:r>
              <a:rPr sz="1400" b="1" dirty="0">
                <a:latin typeface="Verdana"/>
                <a:cs typeface="Verdana"/>
              </a:rPr>
              <a:t>Russia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257425" y="4127039"/>
            <a:ext cx="1333500" cy="752475"/>
          </a:xfrm>
          <a:custGeom>
            <a:avLst/>
            <a:gdLst/>
            <a:ahLst/>
            <a:cxnLst/>
            <a:rect l="l" t="t" r="r" b="b"/>
            <a:pathLst>
              <a:path w="1333500" h="752475">
                <a:moveTo>
                  <a:pt x="666470" y="0"/>
                </a:moveTo>
                <a:lnTo>
                  <a:pt x="605807" y="1537"/>
                </a:lnTo>
                <a:lnTo>
                  <a:pt x="546670" y="6060"/>
                </a:lnTo>
                <a:lnTo>
                  <a:pt x="489295" y="13437"/>
                </a:lnTo>
                <a:lnTo>
                  <a:pt x="433916" y="23535"/>
                </a:lnTo>
                <a:lnTo>
                  <a:pt x="380769" y="36220"/>
                </a:lnTo>
                <a:lnTo>
                  <a:pt x="330088" y="51360"/>
                </a:lnTo>
                <a:lnTo>
                  <a:pt x="282111" y="68822"/>
                </a:lnTo>
                <a:lnTo>
                  <a:pt x="237071" y="88474"/>
                </a:lnTo>
                <a:lnTo>
                  <a:pt x="195203" y="110182"/>
                </a:lnTo>
                <a:lnTo>
                  <a:pt x="156744" y="133813"/>
                </a:lnTo>
                <a:lnTo>
                  <a:pt x="121929" y="159235"/>
                </a:lnTo>
                <a:lnTo>
                  <a:pt x="90992" y="186315"/>
                </a:lnTo>
                <a:lnTo>
                  <a:pt x="64169" y="214920"/>
                </a:lnTo>
                <a:lnTo>
                  <a:pt x="23806" y="276175"/>
                </a:lnTo>
                <a:lnTo>
                  <a:pt x="2723" y="341935"/>
                </a:lnTo>
                <a:lnTo>
                  <a:pt x="0" y="376173"/>
                </a:lnTo>
                <a:lnTo>
                  <a:pt x="2723" y="410412"/>
                </a:lnTo>
                <a:lnTo>
                  <a:pt x="23806" y="476172"/>
                </a:lnTo>
                <a:lnTo>
                  <a:pt x="64169" y="537427"/>
                </a:lnTo>
                <a:lnTo>
                  <a:pt x="90992" y="566032"/>
                </a:lnTo>
                <a:lnTo>
                  <a:pt x="121929" y="593112"/>
                </a:lnTo>
                <a:lnTo>
                  <a:pt x="156744" y="618534"/>
                </a:lnTo>
                <a:lnTo>
                  <a:pt x="195203" y="642165"/>
                </a:lnTo>
                <a:lnTo>
                  <a:pt x="237071" y="663873"/>
                </a:lnTo>
                <a:lnTo>
                  <a:pt x="282111" y="683525"/>
                </a:lnTo>
                <a:lnTo>
                  <a:pt x="330088" y="700987"/>
                </a:lnTo>
                <a:lnTo>
                  <a:pt x="380769" y="716127"/>
                </a:lnTo>
                <a:lnTo>
                  <a:pt x="433916" y="728812"/>
                </a:lnTo>
                <a:lnTo>
                  <a:pt x="489295" y="738910"/>
                </a:lnTo>
                <a:lnTo>
                  <a:pt x="546670" y="746287"/>
                </a:lnTo>
                <a:lnTo>
                  <a:pt x="605807" y="750810"/>
                </a:lnTo>
                <a:lnTo>
                  <a:pt x="666470" y="752347"/>
                </a:lnTo>
                <a:lnTo>
                  <a:pt x="727131" y="750810"/>
                </a:lnTo>
                <a:lnTo>
                  <a:pt x="786266" y="746287"/>
                </a:lnTo>
                <a:lnTo>
                  <a:pt x="843640" y="738910"/>
                </a:lnTo>
                <a:lnTo>
                  <a:pt x="899018" y="728812"/>
                </a:lnTo>
                <a:lnTo>
                  <a:pt x="952164" y="716127"/>
                </a:lnTo>
                <a:lnTo>
                  <a:pt x="1002843" y="700987"/>
                </a:lnTo>
                <a:lnTo>
                  <a:pt x="1050820" y="683525"/>
                </a:lnTo>
                <a:lnTo>
                  <a:pt x="1095859" y="663873"/>
                </a:lnTo>
                <a:lnTo>
                  <a:pt x="1137726" y="642165"/>
                </a:lnTo>
                <a:lnTo>
                  <a:pt x="1176184" y="618534"/>
                </a:lnTo>
                <a:lnTo>
                  <a:pt x="1211000" y="593112"/>
                </a:lnTo>
                <a:lnTo>
                  <a:pt x="1241936" y="566032"/>
                </a:lnTo>
                <a:lnTo>
                  <a:pt x="1268759" y="537427"/>
                </a:lnTo>
                <a:lnTo>
                  <a:pt x="1309121" y="476172"/>
                </a:lnTo>
                <a:lnTo>
                  <a:pt x="1330204" y="410412"/>
                </a:lnTo>
                <a:lnTo>
                  <a:pt x="1332928" y="376173"/>
                </a:lnTo>
                <a:lnTo>
                  <a:pt x="1330204" y="341935"/>
                </a:lnTo>
                <a:lnTo>
                  <a:pt x="1309121" y="276175"/>
                </a:lnTo>
                <a:lnTo>
                  <a:pt x="1268759" y="214920"/>
                </a:lnTo>
                <a:lnTo>
                  <a:pt x="1241936" y="186315"/>
                </a:lnTo>
                <a:lnTo>
                  <a:pt x="1211000" y="159235"/>
                </a:lnTo>
                <a:lnTo>
                  <a:pt x="1176184" y="133813"/>
                </a:lnTo>
                <a:lnTo>
                  <a:pt x="1137726" y="110182"/>
                </a:lnTo>
                <a:lnTo>
                  <a:pt x="1095859" y="88474"/>
                </a:lnTo>
                <a:lnTo>
                  <a:pt x="1050820" y="68822"/>
                </a:lnTo>
                <a:lnTo>
                  <a:pt x="1002843" y="51360"/>
                </a:lnTo>
                <a:lnTo>
                  <a:pt x="952164" y="36220"/>
                </a:lnTo>
                <a:lnTo>
                  <a:pt x="899018" y="23535"/>
                </a:lnTo>
                <a:lnTo>
                  <a:pt x="843640" y="13437"/>
                </a:lnTo>
                <a:lnTo>
                  <a:pt x="786266" y="6060"/>
                </a:lnTo>
                <a:lnTo>
                  <a:pt x="727131" y="1537"/>
                </a:lnTo>
                <a:lnTo>
                  <a:pt x="666470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572511" y="4230623"/>
            <a:ext cx="719327" cy="4038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47999" y="4230623"/>
            <a:ext cx="294131" cy="4038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2480045" y="4284263"/>
            <a:ext cx="891540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i="1" dirty="0">
                <a:latin typeface="Arial"/>
                <a:cs typeface="Arial"/>
              </a:rPr>
              <a:t>ABAE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i="1" spc="-10" dirty="0">
                <a:latin typeface="Arial"/>
                <a:cs typeface="Arial"/>
              </a:rPr>
              <a:t>Venezuela</a:t>
            </a:r>
            <a:endParaRPr sz="140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200399" y="2558795"/>
            <a:ext cx="1235963" cy="4038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192523" y="2558795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55491" y="2772155"/>
            <a:ext cx="525779" cy="4038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837432" y="2772155"/>
            <a:ext cx="304799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3300347" y="2617585"/>
            <a:ext cx="1017269" cy="965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i="1" dirty="0">
                <a:latin typeface="Verdana"/>
                <a:cs typeface="Verdana"/>
              </a:rPr>
              <a:t>U</a:t>
            </a:r>
            <a:r>
              <a:rPr sz="1400" i="1" spc="-5" dirty="0">
                <a:latin typeface="Verdana"/>
                <a:cs typeface="Verdana"/>
              </a:rPr>
              <a:t>K</a:t>
            </a:r>
            <a:r>
              <a:rPr sz="1400" i="1" dirty="0">
                <a:latin typeface="Verdana"/>
                <a:cs typeface="Verdana"/>
              </a:rPr>
              <a:t>SA</a:t>
            </a:r>
            <a:r>
              <a:rPr sz="1400" i="1" spc="-5" dirty="0">
                <a:latin typeface="Verdana"/>
                <a:cs typeface="Verdana"/>
              </a:rPr>
              <a:t>/</a:t>
            </a:r>
            <a:r>
              <a:rPr sz="1400" i="1" spc="5" dirty="0">
                <a:latin typeface="Verdana"/>
                <a:cs typeface="Verdana"/>
              </a:rPr>
              <a:t>D</a:t>
            </a:r>
            <a:r>
              <a:rPr sz="1400" i="1" dirty="0">
                <a:latin typeface="Verdana"/>
                <a:cs typeface="Verdana"/>
              </a:rPr>
              <a:t>MC</a:t>
            </a:r>
            <a:endParaRPr sz="140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</a:pPr>
            <a:r>
              <a:rPr sz="1400" b="1" dirty="0">
                <a:latin typeface="Verdana"/>
                <a:cs typeface="Verdana"/>
              </a:rPr>
              <a:t>UK</a:t>
            </a:r>
            <a:endParaRPr sz="1400">
              <a:latin typeface="Verdana"/>
              <a:cs typeface="Verdana"/>
            </a:endParaRPr>
          </a:p>
          <a:p>
            <a:pPr marL="50165" algn="ctr">
              <a:lnSpc>
                <a:spcPct val="100000"/>
              </a:lnSpc>
              <a:spcBef>
                <a:spcPts val="760"/>
              </a:spcBef>
            </a:pPr>
            <a:r>
              <a:rPr sz="1400" i="1" dirty="0">
                <a:latin typeface="Verdana"/>
                <a:cs typeface="Verdana"/>
              </a:rPr>
              <a:t>CNES</a:t>
            </a:r>
            <a:endParaRPr sz="1400">
              <a:latin typeface="Verdana"/>
              <a:cs typeface="Verdana"/>
            </a:endParaRPr>
          </a:p>
          <a:p>
            <a:pPr marL="50165" algn="ctr">
              <a:lnSpc>
                <a:spcPct val="100000"/>
              </a:lnSpc>
            </a:pPr>
            <a:r>
              <a:rPr sz="1400" b="1" spc="-5" dirty="0">
                <a:latin typeface="Verdana"/>
                <a:cs typeface="Verdana"/>
              </a:rPr>
              <a:t>France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498847" y="2516124"/>
            <a:ext cx="603503" cy="40385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858511" y="2516124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27576" y="2729483"/>
            <a:ext cx="1146035" cy="40385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129783" y="2729483"/>
            <a:ext cx="304799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258055" y="3265931"/>
            <a:ext cx="1214627" cy="40385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28843" y="3265931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4327400" y="2574724"/>
            <a:ext cx="1027430" cy="1186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1440" algn="ctr">
              <a:lnSpc>
                <a:spcPct val="100000"/>
              </a:lnSpc>
            </a:pPr>
            <a:r>
              <a:rPr sz="1400" i="1" dirty="0">
                <a:latin typeface="Verdana"/>
                <a:cs typeface="Verdana"/>
              </a:rPr>
              <a:t>DLR</a:t>
            </a:r>
            <a:endParaRPr sz="1400">
              <a:latin typeface="Verdana"/>
              <a:cs typeface="Verdana"/>
            </a:endParaRPr>
          </a:p>
          <a:p>
            <a:pPr marR="90805" algn="ctr">
              <a:lnSpc>
                <a:spcPct val="100000"/>
              </a:lnSpc>
            </a:pPr>
            <a:r>
              <a:rPr sz="1400" b="1" dirty="0">
                <a:latin typeface="Verdana"/>
                <a:cs typeface="Verdana"/>
              </a:rPr>
              <a:t>Ge</a:t>
            </a:r>
            <a:r>
              <a:rPr sz="1400" b="1" spc="-5" dirty="0">
                <a:latin typeface="Verdana"/>
                <a:cs typeface="Verdana"/>
              </a:rPr>
              <a:t>r</a:t>
            </a:r>
            <a:r>
              <a:rPr sz="1400" b="1" dirty="0">
                <a:latin typeface="Verdana"/>
                <a:cs typeface="Verdana"/>
              </a:rPr>
              <a:t>m</a:t>
            </a:r>
            <a:r>
              <a:rPr sz="1400" b="1" spc="-5" dirty="0">
                <a:latin typeface="Verdana"/>
                <a:cs typeface="Verdana"/>
              </a:rPr>
              <a:t>an</a:t>
            </a:r>
            <a:r>
              <a:rPr sz="1400" b="1" dirty="0">
                <a:latin typeface="Verdana"/>
                <a:cs typeface="Verdana"/>
              </a:rPr>
              <a:t>y</a:t>
            </a:r>
            <a:endParaRPr sz="1400">
              <a:latin typeface="Verdana"/>
              <a:cs typeface="Verdana"/>
            </a:endParaRPr>
          </a:p>
          <a:p>
            <a:pPr marL="43180" marR="5080" indent="288290">
              <a:lnSpc>
                <a:spcPct val="102000"/>
              </a:lnSpc>
              <a:spcBef>
                <a:spcPts val="790"/>
              </a:spcBef>
            </a:pPr>
            <a:r>
              <a:rPr sz="1400" i="1" dirty="0">
                <a:latin typeface="Verdana"/>
                <a:cs typeface="Verdana"/>
              </a:rPr>
              <a:t>ESA  EUME</a:t>
            </a:r>
            <a:r>
              <a:rPr sz="1400" i="1" spc="-5" dirty="0">
                <a:latin typeface="Verdana"/>
                <a:cs typeface="Verdana"/>
              </a:rPr>
              <a:t>T</a:t>
            </a:r>
            <a:r>
              <a:rPr sz="1400" i="1" dirty="0">
                <a:latin typeface="Verdana"/>
                <a:cs typeface="Verdana"/>
              </a:rPr>
              <a:t>SAT</a:t>
            </a:r>
            <a:endParaRPr sz="1400">
              <a:latin typeface="Verdana"/>
              <a:cs typeface="Verdana"/>
            </a:endParaRPr>
          </a:p>
          <a:p>
            <a:pPr algn="ctr">
              <a:lnSpc>
                <a:spcPts val="1650"/>
              </a:lnSpc>
            </a:pPr>
            <a:r>
              <a:rPr sz="1400" b="1" dirty="0">
                <a:latin typeface="Verdana"/>
                <a:cs typeface="Verdana"/>
              </a:rPr>
              <a:t>Europe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309115" y="3409187"/>
            <a:ext cx="757427" cy="40385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822703" y="3409187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409493" y="3271635"/>
            <a:ext cx="567690" cy="65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3495" algn="just">
              <a:lnSpc>
                <a:spcPct val="100000"/>
              </a:lnSpc>
            </a:pPr>
            <a:r>
              <a:rPr sz="1400" i="1" spc="5" dirty="0">
                <a:latin typeface="Verdana"/>
                <a:cs typeface="Verdana"/>
              </a:rPr>
              <a:t>N</a:t>
            </a:r>
            <a:r>
              <a:rPr sz="1400" i="1" spc="-5" dirty="0">
                <a:latin typeface="Verdana"/>
                <a:cs typeface="Verdana"/>
              </a:rPr>
              <a:t>O</a:t>
            </a:r>
            <a:r>
              <a:rPr sz="1400" i="1" dirty="0">
                <a:latin typeface="Verdana"/>
                <a:cs typeface="Verdana"/>
              </a:rPr>
              <a:t>AA  USGS  </a:t>
            </a:r>
            <a:r>
              <a:rPr sz="1400" b="1" spc="-5" dirty="0">
                <a:latin typeface="Verdana"/>
                <a:cs typeface="Verdana"/>
              </a:rPr>
              <a:t>USA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069715" y="6054774"/>
            <a:ext cx="3223895" cy="563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C00000"/>
                </a:solidFill>
                <a:latin typeface="Verdana"/>
                <a:cs typeface="Verdana"/>
              </a:rPr>
              <a:t>17 members </a:t>
            </a:r>
            <a:r>
              <a:rPr sz="1800" b="1" spc="-5" dirty="0">
                <a:solidFill>
                  <a:srgbClr val="C00000"/>
                </a:solidFill>
                <a:latin typeface="Verdana"/>
                <a:cs typeface="Verdana"/>
              </a:rPr>
              <a:t>in</a:t>
            </a:r>
            <a:r>
              <a:rPr sz="1800" b="1" spc="-13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C00000"/>
                </a:solidFill>
                <a:latin typeface="Verdana"/>
                <a:cs typeface="Verdana"/>
              </a:rPr>
              <a:t>201</a:t>
            </a:r>
            <a:r>
              <a:rPr lang="en-US" sz="1800" b="1" dirty="0">
                <a:solidFill>
                  <a:srgbClr val="C00000"/>
                </a:solidFill>
                <a:latin typeface="Verdana"/>
                <a:cs typeface="Verdana"/>
              </a:rPr>
              <a:t>9</a:t>
            </a:r>
            <a:endParaRPr sz="18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Verdana"/>
                <a:cs typeface="Verdana"/>
              </a:rPr>
              <a:t>from </a:t>
            </a:r>
            <a:r>
              <a:rPr sz="1800" spc="-5" dirty="0">
                <a:latin typeface="Verdana"/>
                <a:cs typeface="Verdana"/>
              </a:rPr>
              <a:t>14 countries + Europe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499517" y="4879384"/>
            <a:ext cx="1336040" cy="755015"/>
          </a:xfrm>
          <a:custGeom>
            <a:avLst/>
            <a:gdLst/>
            <a:ahLst/>
            <a:cxnLst/>
            <a:rect l="l" t="t" r="r" b="b"/>
            <a:pathLst>
              <a:path w="1336039" h="755014">
                <a:moveTo>
                  <a:pt x="667753" y="0"/>
                </a:moveTo>
                <a:lnTo>
                  <a:pt x="606975" y="1542"/>
                </a:lnTo>
                <a:lnTo>
                  <a:pt x="547725" y="6081"/>
                </a:lnTo>
                <a:lnTo>
                  <a:pt x="490240" y="13484"/>
                </a:lnTo>
                <a:lnTo>
                  <a:pt x="434755" y="23617"/>
                </a:lnTo>
                <a:lnTo>
                  <a:pt x="381506" y="36346"/>
                </a:lnTo>
                <a:lnTo>
                  <a:pt x="330728" y="51539"/>
                </a:lnTo>
                <a:lnTo>
                  <a:pt x="282658" y="69062"/>
                </a:lnTo>
                <a:lnTo>
                  <a:pt x="237531" y="88782"/>
                </a:lnTo>
                <a:lnTo>
                  <a:pt x="195583" y="110566"/>
                </a:lnTo>
                <a:lnTo>
                  <a:pt x="157049" y="134280"/>
                </a:lnTo>
                <a:lnTo>
                  <a:pt x="122166" y="159791"/>
                </a:lnTo>
                <a:lnTo>
                  <a:pt x="91169" y="186966"/>
                </a:lnTo>
                <a:lnTo>
                  <a:pt x="64294" y="215672"/>
                </a:lnTo>
                <a:lnTo>
                  <a:pt x="23853" y="277142"/>
                </a:lnTo>
                <a:lnTo>
                  <a:pt x="2728" y="343135"/>
                </a:lnTo>
                <a:lnTo>
                  <a:pt x="0" y="377494"/>
                </a:lnTo>
                <a:lnTo>
                  <a:pt x="2728" y="411854"/>
                </a:lnTo>
                <a:lnTo>
                  <a:pt x="23853" y="477847"/>
                </a:lnTo>
                <a:lnTo>
                  <a:pt x="64294" y="539317"/>
                </a:lnTo>
                <a:lnTo>
                  <a:pt x="91169" y="568023"/>
                </a:lnTo>
                <a:lnTo>
                  <a:pt x="122166" y="595198"/>
                </a:lnTo>
                <a:lnTo>
                  <a:pt x="157049" y="620709"/>
                </a:lnTo>
                <a:lnTo>
                  <a:pt x="195583" y="644423"/>
                </a:lnTo>
                <a:lnTo>
                  <a:pt x="237531" y="666207"/>
                </a:lnTo>
                <a:lnTo>
                  <a:pt x="282658" y="685927"/>
                </a:lnTo>
                <a:lnTo>
                  <a:pt x="330728" y="703450"/>
                </a:lnTo>
                <a:lnTo>
                  <a:pt x="381506" y="718643"/>
                </a:lnTo>
                <a:lnTo>
                  <a:pt x="434755" y="731372"/>
                </a:lnTo>
                <a:lnTo>
                  <a:pt x="490240" y="741505"/>
                </a:lnTo>
                <a:lnTo>
                  <a:pt x="547725" y="748907"/>
                </a:lnTo>
                <a:lnTo>
                  <a:pt x="606975" y="753446"/>
                </a:lnTo>
                <a:lnTo>
                  <a:pt x="667753" y="754989"/>
                </a:lnTo>
                <a:lnTo>
                  <a:pt x="728533" y="753446"/>
                </a:lnTo>
                <a:lnTo>
                  <a:pt x="787784" y="748907"/>
                </a:lnTo>
                <a:lnTo>
                  <a:pt x="845270" y="741505"/>
                </a:lnTo>
                <a:lnTo>
                  <a:pt x="900756" y="731372"/>
                </a:lnTo>
                <a:lnTo>
                  <a:pt x="954005" y="718643"/>
                </a:lnTo>
                <a:lnTo>
                  <a:pt x="1004783" y="703450"/>
                </a:lnTo>
                <a:lnTo>
                  <a:pt x="1052853" y="685927"/>
                </a:lnTo>
                <a:lnTo>
                  <a:pt x="1097980" y="666207"/>
                </a:lnTo>
                <a:lnTo>
                  <a:pt x="1139928" y="644423"/>
                </a:lnTo>
                <a:lnTo>
                  <a:pt x="1178461" y="620709"/>
                </a:lnTo>
                <a:lnTo>
                  <a:pt x="1213343" y="595198"/>
                </a:lnTo>
                <a:lnTo>
                  <a:pt x="1244339" y="568023"/>
                </a:lnTo>
                <a:lnTo>
                  <a:pt x="1271214" y="539317"/>
                </a:lnTo>
                <a:lnTo>
                  <a:pt x="1311654" y="477847"/>
                </a:lnTo>
                <a:lnTo>
                  <a:pt x="1332777" y="411854"/>
                </a:lnTo>
                <a:lnTo>
                  <a:pt x="1335506" y="377494"/>
                </a:lnTo>
                <a:lnTo>
                  <a:pt x="1332777" y="343135"/>
                </a:lnTo>
                <a:lnTo>
                  <a:pt x="1311654" y="277142"/>
                </a:lnTo>
                <a:lnTo>
                  <a:pt x="1271214" y="215672"/>
                </a:lnTo>
                <a:lnTo>
                  <a:pt x="1244339" y="186966"/>
                </a:lnTo>
                <a:lnTo>
                  <a:pt x="1213343" y="159791"/>
                </a:lnTo>
                <a:lnTo>
                  <a:pt x="1178461" y="134280"/>
                </a:lnTo>
                <a:lnTo>
                  <a:pt x="1139928" y="110566"/>
                </a:lnTo>
                <a:lnTo>
                  <a:pt x="1097980" y="88782"/>
                </a:lnTo>
                <a:lnTo>
                  <a:pt x="1052853" y="69062"/>
                </a:lnTo>
                <a:lnTo>
                  <a:pt x="1004783" y="51539"/>
                </a:lnTo>
                <a:lnTo>
                  <a:pt x="954005" y="36346"/>
                </a:lnTo>
                <a:lnTo>
                  <a:pt x="900756" y="23617"/>
                </a:lnTo>
                <a:lnTo>
                  <a:pt x="845270" y="13484"/>
                </a:lnTo>
                <a:lnTo>
                  <a:pt x="787784" y="6081"/>
                </a:lnTo>
                <a:lnTo>
                  <a:pt x="728533" y="1542"/>
                </a:lnTo>
                <a:lnTo>
                  <a:pt x="667753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845307" y="4983479"/>
            <a:ext cx="659891" cy="40385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261359" y="4983479"/>
            <a:ext cx="294131" cy="4038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2905262" y="5037929"/>
            <a:ext cx="521970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ct val="100000"/>
              </a:lnSpc>
            </a:pPr>
            <a:r>
              <a:rPr sz="1400" i="1" spc="-5" dirty="0">
                <a:latin typeface="Arial"/>
                <a:cs typeface="Arial"/>
              </a:rPr>
              <a:t>INPE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i="1" spc="-10" dirty="0">
                <a:latin typeface="Arial"/>
                <a:cs typeface="Arial"/>
              </a:rPr>
              <a:t>B</a:t>
            </a:r>
            <a:r>
              <a:rPr sz="1400" b="1" i="1" spc="5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as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dirty="0">
                <a:latin typeface="Arial"/>
                <a:cs typeface="Arial"/>
              </a:rPr>
              <a:t>l</a:t>
            </a:r>
            <a:endParaRPr sz="1400"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5091906" y="3636507"/>
            <a:ext cx="1151255" cy="720725"/>
          </a:xfrm>
          <a:custGeom>
            <a:avLst/>
            <a:gdLst/>
            <a:ahLst/>
            <a:cxnLst/>
            <a:rect l="l" t="t" r="r" b="b"/>
            <a:pathLst>
              <a:path w="1151254" h="720725">
                <a:moveTo>
                  <a:pt x="575475" y="0"/>
                </a:moveTo>
                <a:lnTo>
                  <a:pt x="516635" y="1860"/>
                </a:lnTo>
                <a:lnTo>
                  <a:pt x="459495" y="7321"/>
                </a:lnTo>
                <a:lnTo>
                  <a:pt x="404344" y="16201"/>
                </a:lnTo>
                <a:lnTo>
                  <a:pt x="351472" y="28319"/>
                </a:lnTo>
                <a:lnTo>
                  <a:pt x="301167" y="43494"/>
                </a:lnTo>
                <a:lnTo>
                  <a:pt x="253719" y="61544"/>
                </a:lnTo>
                <a:lnTo>
                  <a:pt x="209417" y="82289"/>
                </a:lnTo>
                <a:lnTo>
                  <a:pt x="168551" y="105548"/>
                </a:lnTo>
                <a:lnTo>
                  <a:pt x="131409" y="131138"/>
                </a:lnTo>
                <a:lnTo>
                  <a:pt x="98281" y="158880"/>
                </a:lnTo>
                <a:lnTo>
                  <a:pt x="69455" y="188592"/>
                </a:lnTo>
                <a:lnTo>
                  <a:pt x="45223" y="220093"/>
                </a:lnTo>
                <a:lnTo>
                  <a:pt x="25871" y="253202"/>
                </a:lnTo>
                <a:lnTo>
                  <a:pt x="2971" y="323517"/>
                </a:lnTo>
                <a:lnTo>
                  <a:pt x="0" y="360362"/>
                </a:lnTo>
                <a:lnTo>
                  <a:pt x="2971" y="397207"/>
                </a:lnTo>
                <a:lnTo>
                  <a:pt x="25871" y="467522"/>
                </a:lnTo>
                <a:lnTo>
                  <a:pt x="45223" y="500631"/>
                </a:lnTo>
                <a:lnTo>
                  <a:pt x="69455" y="532132"/>
                </a:lnTo>
                <a:lnTo>
                  <a:pt x="98281" y="561844"/>
                </a:lnTo>
                <a:lnTo>
                  <a:pt x="131409" y="589586"/>
                </a:lnTo>
                <a:lnTo>
                  <a:pt x="168551" y="615176"/>
                </a:lnTo>
                <a:lnTo>
                  <a:pt x="209417" y="638435"/>
                </a:lnTo>
                <a:lnTo>
                  <a:pt x="253719" y="659180"/>
                </a:lnTo>
                <a:lnTo>
                  <a:pt x="301167" y="677230"/>
                </a:lnTo>
                <a:lnTo>
                  <a:pt x="351472" y="692405"/>
                </a:lnTo>
                <a:lnTo>
                  <a:pt x="404344" y="704523"/>
                </a:lnTo>
                <a:lnTo>
                  <a:pt x="459495" y="713403"/>
                </a:lnTo>
                <a:lnTo>
                  <a:pt x="516635" y="718864"/>
                </a:lnTo>
                <a:lnTo>
                  <a:pt x="575475" y="720725"/>
                </a:lnTo>
                <a:lnTo>
                  <a:pt x="634312" y="718864"/>
                </a:lnTo>
                <a:lnTo>
                  <a:pt x="691450" y="713403"/>
                </a:lnTo>
                <a:lnTo>
                  <a:pt x="746599" y="704523"/>
                </a:lnTo>
                <a:lnTo>
                  <a:pt x="799470" y="692405"/>
                </a:lnTo>
                <a:lnTo>
                  <a:pt x="849773" y="677230"/>
                </a:lnTo>
                <a:lnTo>
                  <a:pt x="897220" y="659180"/>
                </a:lnTo>
                <a:lnTo>
                  <a:pt x="941521" y="638435"/>
                </a:lnTo>
                <a:lnTo>
                  <a:pt x="982387" y="615176"/>
                </a:lnTo>
                <a:lnTo>
                  <a:pt x="1019529" y="589586"/>
                </a:lnTo>
                <a:lnTo>
                  <a:pt x="1052657" y="561844"/>
                </a:lnTo>
                <a:lnTo>
                  <a:pt x="1081481" y="532132"/>
                </a:lnTo>
                <a:lnTo>
                  <a:pt x="1105714" y="500631"/>
                </a:lnTo>
                <a:lnTo>
                  <a:pt x="1125065" y="467522"/>
                </a:lnTo>
                <a:lnTo>
                  <a:pt x="1147966" y="397207"/>
                </a:lnTo>
                <a:lnTo>
                  <a:pt x="1150937" y="360362"/>
                </a:lnTo>
                <a:lnTo>
                  <a:pt x="1147966" y="323517"/>
                </a:lnTo>
                <a:lnTo>
                  <a:pt x="1125065" y="253202"/>
                </a:lnTo>
                <a:lnTo>
                  <a:pt x="1105714" y="220093"/>
                </a:lnTo>
                <a:lnTo>
                  <a:pt x="1081481" y="188592"/>
                </a:lnTo>
                <a:lnTo>
                  <a:pt x="1052657" y="158880"/>
                </a:lnTo>
                <a:lnTo>
                  <a:pt x="1019529" y="131138"/>
                </a:lnTo>
                <a:lnTo>
                  <a:pt x="982387" y="105548"/>
                </a:lnTo>
                <a:lnTo>
                  <a:pt x="941521" y="82289"/>
                </a:lnTo>
                <a:lnTo>
                  <a:pt x="897220" y="61544"/>
                </a:lnTo>
                <a:lnTo>
                  <a:pt x="849773" y="43494"/>
                </a:lnTo>
                <a:lnTo>
                  <a:pt x="799470" y="28319"/>
                </a:lnTo>
                <a:lnTo>
                  <a:pt x="746599" y="16201"/>
                </a:lnTo>
                <a:lnTo>
                  <a:pt x="691450" y="7321"/>
                </a:lnTo>
                <a:lnTo>
                  <a:pt x="634312" y="1860"/>
                </a:lnTo>
                <a:lnTo>
                  <a:pt x="575475" y="0"/>
                </a:lnTo>
                <a:close/>
              </a:path>
            </a:pathLst>
          </a:custGeom>
          <a:solidFill>
            <a:srgbClr val="DEDED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248655" y="3777995"/>
            <a:ext cx="853439" cy="40385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858255" y="3777995"/>
            <a:ext cx="306323" cy="403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350763" y="3991355"/>
            <a:ext cx="649223" cy="40385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756147" y="3991355"/>
            <a:ext cx="304799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5349811" y="3836192"/>
            <a:ext cx="635000" cy="441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i="1" dirty="0">
                <a:latin typeface="Verdana"/>
                <a:cs typeface="Verdana"/>
              </a:rPr>
              <a:t>UAESA</a:t>
            </a:r>
            <a:endParaRPr sz="1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latin typeface="Verdana"/>
                <a:cs typeface="Verdana"/>
              </a:rPr>
              <a:t>UAE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23419" y="1160730"/>
            <a:ext cx="3208890" cy="20301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2590" y="4846573"/>
            <a:ext cx="2721610" cy="155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Space </a:t>
            </a:r>
            <a:r>
              <a:rPr sz="2000" spc="-5" dirty="0">
                <a:latin typeface="Calibri"/>
                <a:cs typeface="Calibri"/>
              </a:rPr>
              <a:t>agencies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contribute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Font typeface="Calibri"/>
              <a:buChar char="•"/>
              <a:tabLst>
                <a:tab pos="196215" algn="l"/>
              </a:tabLst>
            </a:pPr>
            <a:r>
              <a:rPr sz="2000" b="1" spc="-5" dirty="0">
                <a:latin typeface="Calibri"/>
                <a:cs typeface="Calibri"/>
              </a:rPr>
              <a:t>Priority </a:t>
            </a:r>
            <a:r>
              <a:rPr sz="2000" b="1" spc="-10" dirty="0">
                <a:latin typeface="Calibri"/>
                <a:cs typeface="Calibri"/>
              </a:rPr>
              <a:t>satellite</a:t>
            </a:r>
            <a:r>
              <a:rPr sz="2000" b="1" spc="-9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tasking</a:t>
            </a:r>
            <a:endParaRPr sz="200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buChar char="•"/>
              <a:tabLst>
                <a:tab pos="196215" algn="l"/>
              </a:tabLst>
            </a:pPr>
            <a:r>
              <a:rPr sz="2000" spc="-10" dirty="0">
                <a:latin typeface="Calibri"/>
                <a:cs typeface="Calibri"/>
              </a:rPr>
              <a:t>Archive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retrievals</a:t>
            </a:r>
            <a:endParaRPr sz="2000">
              <a:latin typeface="Calibri"/>
              <a:cs typeface="Calibri"/>
            </a:endParaRPr>
          </a:p>
          <a:p>
            <a:pPr marL="12700" marR="419734">
              <a:lnSpc>
                <a:spcPct val="100000"/>
              </a:lnSpc>
              <a:buChar char="•"/>
              <a:tabLst>
                <a:tab pos="196215" algn="l"/>
              </a:tabLst>
            </a:pPr>
            <a:r>
              <a:rPr sz="2000" spc="-10" dirty="0">
                <a:latin typeface="Calibri"/>
                <a:cs typeface="Calibri"/>
              </a:rPr>
              <a:t>Organisation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map  </a:t>
            </a:r>
            <a:r>
              <a:rPr sz="2000" spc="-5" dirty="0">
                <a:latin typeface="Calibri"/>
                <a:cs typeface="Calibri"/>
              </a:rPr>
              <a:t>production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63450" y="4518736"/>
            <a:ext cx="3068860" cy="2338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1027" y="239217"/>
            <a:ext cx="1868805" cy="901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/>
              <a:t>What is</a:t>
            </a:r>
            <a:r>
              <a:rPr spc="-114" dirty="0"/>
              <a:t> </a:t>
            </a:r>
            <a:r>
              <a:rPr dirty="0"/>
              <a:t>the  Charter?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351107" y="5189019"/>
            <a:ext cx="106108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</a:pP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No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cost</a:t>
            </a:r>
            <a:r>
              <a:rPr sz="1800" b="1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for 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sz="1800" b="1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User!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7064" y="1627710"/>
            <a:ext cx="5118735" cy="1489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2000" dirty="0">
                <a:latin typeface="Calibri"/>
                <a:cs typeface="Calibri"/>
              </a:rPr>
              <a:t>An </a:t>
            </a:r>
            <a:r>
              <a:rPr sz="2000" spc="-10" dirty="0">
                <a:latin typeface="Calibri"/>
                <a:cs typeface="Calibri"/>
              </a:rPr>
              <a:t>International agreement </a:t>
            </a:r>
            <a:r>
              <a:rPr sz="2000" dirty="0">
                <a:latin typeface="Calibri"/>
                <a:cs typeface="Calibri"/>
              </a:rPr>
              <a:t>among </a:t>
            </a:r>
            <a:r>
              <a:rPr sz="2000" spc="-5" dirty="0">
                <a:latin typeface="Calibri"/>
                <a:cs typeface="Calibri"/>
              </a:rPr>
              <a:t>participating  Agencies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10" dirty="0">
                <a:latin typeface="Calibri"/>
                <a:cs typeface="Calibri"/>
              </a:rPr>
              <a:t>provide images/information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the  </a:t>
            </a:r>
            <a:r>
              <a:rPr sz="2000" spc="-10" dirty="0">
                <a:latin typeface="Calibri"/>
                <a:cs typeface="Calibri"/>
              </a:rPr>
              <a:t>member’s </a:t>
            </a:r>
            <a:r>
              <a:rPr sz="2000" spc="-5" dirty="0">
                <a:latin typeface="Calibri"/>
                <a:cs typeface="Calibri"/>
              </a:rPr>
              <a:t>Earth-observing </a:t>
            </a:r>
            <a:r>
              <a:rPr sz="2000" spc="-10" dirty="0">
                <a:latin typeface="Calibri"/>
                <a:cs typeface="Calibri"/>
              </a:rPr>
              <a:t>satellites </a:t>
            </a:r>
            <a:r>
              <a:rPr sz="2000" spc="-5" dirty="0">
                <a:latin typeface="Calibri"/>
                <a:cs typeface="Calibri"/>
              </a:rPr>
              <a:t>in support of 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management of </a:t>
            </a:r>
            <a:r>
              <a:rPr sz="2000" dirty="0">
                <a:latin typeface="Calibri"/>
                <a:cs typeface="Calibri"/>
              </a:rPr>
              <a:t>major </a:t>
            </a:r>
            <a:r>
              <a:rPr sz="2000" spc="-15" dirty="0">
                <a:latin typeface="Calibri"/>
                <a:cs typeface="Calibri"/>
              </a:rPr>
              <a:t>disasters</a:t>
            </a:r>
            <a:r>
              <a:rPr sz="2000" spc="-5" dirty="0">
                <a:latin typeface="Calibri"/>
                <a:cs typeface="Calibri"/>
              </a:rPr>
              <a:t> worldwide.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6651" y="3299956"/>
            <a:ext cx="7377529" cy="11298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46990" y="3299995"/>
            <a:ext cx="1596996" cy="11297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099" y="1791078"/>
            <a:ext cx="1774825" cy="2311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5" dirty="0">
                <a:latin typeface="Calibri"/>
                <a:cs typeface="Calibri"/>
              </a:rPr>
              <a:t>Natural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events</a:t>
            </a:r>
            <a:endParaRPr sz="2000">
              <a:latin typeface="Calibri"/>
              <a:cs typeface="Calibri"/>
            </a:endParaRPr>
          </a:p>
          <a:p>
            <a:pPr marL="243840">
              <a:lnSpc>
                <a:spcPct val="100000"/>
              </a:lnSpc>
              <a:spcBef>
                <a:spcPts val="25"/>
              </a:spcBef>
            </a:pPr>
            <a:r>
              <a:rPr sz="1600" spc="-10" dirty="0">
                <a:solidFill>
                  <a:srgbClr val="221C40"/>
                </a:solidFill>
                <a:latin typeface="Calibri"/>
                <a:cs typeface="Calibri"/>
              </a:rPr>
              <a:t>Earthquakes</a:t>
            </a:r>
            <a:endParaRPr sz="1600">
              <a:latin typeface="Calibri"/>
              <a:cs typeface="Calibri"/>
            </a:endParaRPr>
          </a:p>
          <a:p>
            <a:pPr marL="243840">
              <a:lnSpc>
                <a:spcPct val="100000"/>
              </a:lnSpc>
              <a:spcBef>
                <a:spcPts val="225"/>
              </a:spcBef>
            </a:pPr>
            <a:r>
              <a:rPr sz="1600" spc="-10" dirty="0">
                <a:solidFill>
                  <a:srgbClr val="221C40"/>
                </a:solidFill>
                <a:latin typeface="Calibri"/>
                <a:cs typeface="Calibri"/>
              </a:rPr>
              <a:t>Fires</a:t>
            </a:r>
            <a:endParaRPr sz="1600">
              <a:latin typeface="Calibri"/>
              <a:cs typeface="Calibri"/>
            </a:endParaRPr>
          </a:p>
          <a:p>
            <a:pPr marL="243840" marR="273050">
              <a:lnSpc>
                <a:spcPct val="120000"/>
              </a:lnSpc>
            </a:pPr>
            <a:r>
              <a:rPr sz="1600" spc="-5" dirty="0">
                <a:solidFill>
                  <a:srgbClr val="221C40"/>
                </a:solidFill>
                <a:latin typeface="Calibri"/>
                <a:cs typeface="Calibri"/>
              </a:rPr>
              <a:t>Floods  Landslides  </a:t>
            </a:r>
            <a:r>
              <a:rPr sz="1600" spc="-20" dirty="0">
                <a:solidFill>
                  <a:srgbClr val="221C40"/>
                </a:solidFill>
                <a:latin typeface="Calibri"/>
                <a:cs typeface="Calibri"/>
              </a:rPr>
              <a:t>Tropical</a:t>
            </a:r>
            <a:r>
              <a:rPr sz="1600" spc="-90" dirty="0">
                <a:solidFill>
                  <a:srgbClr val="221C4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21C40"/>
                </a:solidFill>
                <a:latin typeface="Calibri"/>
                <a:cs typeface="Calibri"/>
              </a:rPr>
              <a:t>storms  </a:t>
            </a:r>
            <a:r>
              <a:rPr sz="1600" spc="-20" dirty="0">
                <a:solidFill>
                  <a:srgbClr val="221C40"/>
                </a:solidFill>
                <a:latin typeface="Calibri"/>
                <a:cs typeface="Calibri"/>
              </a:rPr>
              <a:t>Tsunamis</a:t>
            </a:r>
            <a:endParaRPr sz="1600">
              <a:latin typeface="Calibri"/>
              <a:cs typeface="Calibri"/>
            </a:endParaRPr>
          </a:p>
          <a:p>
            <a:pPr marL="243840">
              <a:lnSpc>
                <a:spcPct val="100000"/>
              </a:lnSpc>
              <a:spcBef>
                <a:spcPts val="384"/>
              </a:spcBef>
            </a:pPr>
            <a:r>
              <a:rPr sz="1600" spc="-15" dirty="0">
                <a:solidFill>
                  <a:srgbClr val="221C40"/>
                </a:solidFill>
                <a:latin typeface="Calibri"/>
                <a:cs typeface="Calibri"/>
              </a:rPr>
              <a:t>Volcanic</a:t>
            </a:r>
            <a:r>
              <a:rPr sz="1600" spc="-70" dirty="0">
                <a:solidFill>
                  <a:srgbClr val="221C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21C40"/>
                </a:solidFill>
                <a:latin typeface="Calibri"/>
                <a:cs typeface="Calibri"/>
              </a:rPr>
              <a:t>eruptions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5139" y="416559"/>
            <a:ext cx="4261485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Disaster </a:t>
            </a:r>
            <a:r>
              <a:rPr spc="-30" dirty="0"/>
              <a:t>Types</a:t>
            </a:r>
            <a:r>
              <a:rPr spc="-150" dirty="0"/>
              <a:t> </a:t>
            </a:r>
            <a:r>
              <a:rPr dirty="0"/>
              <a:t>Supported</a:t>
            </a:r>
          </a:p>
        </p:txBody>
      </p:sp>
      <p:sp>
        <p:nvSpPr>
          <p:cNvPr id="4" name="object 4"/>
          <p:cNvSpPr/>
          <p:nvPr/>
        </p:nvSpPr>
        <p:spPr>
          <a:xfrm>
            <a:off x="2133600" y="5410200"/>
            <a:ext cx="1476576" cy="118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27250" y="5403850"/>
            <a:ext cx="1489710" cy="1200785"/>
          </a:xfrm>
          <a:custGeom>
            <a:avLst/>
            <a:gdLst/>
            <a:ahLst/>
            <a:cxnLst/>
            <a:rect l="l" t="t" r="r" b="b"/>
            <a:pathLst>
              <a:path w="1489710" h="1200784">
                <a:moveTo>
                  <a:pt x="0" y="0"/>
                </a:moveTo>
                <a:lnTo>
                  <a:pt x="1489278" y="0"/>
                </a:lnTo>
                <a:lnTo>
                  <a:pt x="1489278" y="1200696"/>
                </a:lnTo>
                <a:lnTo>
                  <a:pt x="0" y="1200696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5410200"/>
            <a:ext cx="1777060" cy="118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0662" y="5402262"/>
            <a:ext cx="1793239" cy="1203960"/>
          </a:xfrm>
          <a:custGeom>
            <a:avLst/>
            <a:gdLst/>
            <a:ahLst/>
            <a:cxnLst/>
            <a:rect l="l" t="t" r="r" b="b"/>
            <a:pathLst>
              <a:path w="1793239" h="1203959">
                <a:moveTo>
                  <a:pt x="0" y="0"/>
                </a:moveTo>
                <a:lnTo>
                  <a:pt x="1792935" y="0"/>
                </a:lnTo>
                <a:lnTo>
                  <a:pt x="1792935" y="1203871"/>
                </a:lnTo>
                <a:lnTo>
                  <a:pt x="0" y="1203871"/>
                </a:lnTo>
                <a:lnTo>
                  <a:pt x="0" y="0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39000" y="5410200"/>
            <a:ext cx="1583994" cy="118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31062" y="5402262"/>
            <a:ext cx="1600200" cy="1203960"/>
          </a:xfrm>
          <a:custGeom>
            <a:avLst/>
            <a:gdLst/>
            <a:ahLst/>
            <a:cxnLst/>
            <a:rect l="l" t="t" r="r" b="b"/>
            <a:pathLst>
              <a:path w="1600200" h="1203959">
                <a:moveTo>
                  <a:pt x="0" y="0"/>
                </a:moveTo>
                <a:lnTo>
                  <a:pt x="1599869" y="0"/>
                </a:lnTo>
                <a:lnTo>
                  <a:pt x="1599869" y="1203871"/>
                </a:lnTo>
                <a:lnTo>
                  <a:pt x="0" y="1203871"/>
                </a:lnTo>
                <a:lnTo>
                  <a:pt x="0" y="0"/>
                </a:lnTo>
                <a:close/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33800" y="5410200"/>
            <a:ext cx="1879828" cy="1187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25862" y="5402262"/>
            <a:ext cx="1896110" cy="1203960"/>
          </a:xfrm>
          <a:custGeom>
            <a:avLst/>
            <a:gdLst/>
            <a:ahLst/>
            <a:cxnLst/>
            <a:rect l="l" t="t" r="r" b="b"/>
            <a:pathLst>
              <a:path w="1896110" h="1203959">
                <a:moveTo>
                  <a:pt x="0" y="0"/>
                </a:moveTo>
                <a:lnTo>
                  <a:pt x="1895716" y="0"/>
                </a:lnTo>
                <a:lnTo>
                  <a:pt x="1895716" y="1203871"/>
                </a:lnTo>
                <a:lnTo>
                  <a:pt x="0" y="1203871"/>
                </a:lnTo>
                <a:lnTo>
                  <a:pt x="0" y="0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10237" y="5410200"/>
            <a:ext cx="1415389" cy="1187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03887" y="5403850"/>
            <a:ext cx="1428115" cy="1200785"/>
          </a:xfrm>
          <a:custGeom>
            <a:avLst/>
            <a:gdLst/>
            <a:ahLst/>
            <a:cxnLst/>
            <a:rect l="l" t="t" r="r" b="b"/>
            <a:pathLst>
              <a:path w="1428115" h="1200784">
                <a:moveTo>
                  <a:pt x="0" y="0"/>
                </a:moveTo>
                <a:lnTo>
                  <a:pt x="1428089" y="0"/>
                </a:lnTo>
                <a:lnTo>
                  <a:pt x="1428089" y="1200696"/>
                </a:lnTo>
                <a:lnTo>
                  <a:pt x="0" y="120069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40134" y="4398836"/>
            <a:ext cx="6277610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A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major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disaster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is a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large, often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sudden </a:t>
            </a:r>
            <a:r>
              <a:rPr sz="1800" b="1" spc="-15" dirty="0">
                <a:solidFill>
                  <a:srgbClr val="C00000"/>
                </a:solidFill>
                <a:latin typeface="Calibri"/>
                <a:cs typeface="Calibri"/>
              </a:rPr>
              <a:t>event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with high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impact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in 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terms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of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lives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and/or infrastructure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&amp;</a:t>
            </a:r>
            <a:r>
              <a:rPr sz="1800" b="1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environment.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32057" y="1791078"/>
            <a:ext cx="1937385" cy="896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Man-made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events</a:t>
            </a:r>
            <a:endParaRPr sz="2000">
              <a:latin typeface="Calibri"/>
              <a:cs typeface="Calibri"/>
            </a:endParaRPr>
          </a:p>
          <a:p>
            <a:pPr marL="243840">
              <a:lnSpc>
                <a:spcPct val="100000"/>
              </a:lnSpc>
              <a:spcBef>
                <a:spcPts val="254"/>
              </a:spcBef>
            </a:pPr>
            <a:r>
              <a:rPr sz="1600" spc="-5" dirty="0">
                <a:solidFill>
                  <a:srgbClr val="221C40"/>
                </a:solidFill>
                <a:latin typeface="Calibri"/>
                <a:cs typeface="Calibri"/>
              </a:rPr>
              <a:t>Oil</a:t>
            </a:r>
            <a:r>
              <a:rPr sz="1600" spc="-100" dirty="0">
                <a:solidFill>
                  <a:srgbClr val="221C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21C40"/>
                </a:solidFill>
                <a:latin typeface="Calibri"/>
                <a:cs typeface="Calibri"/>
              </a:rPr>
              <a:t>spills</a:t>
            </a:r>
            <a:endParaRPr sz="1600">
              <a:latin typeface="Calibri"/>
              <a:cs typeface="Calibri"/>
            </a:endParaRPr>
          </a:p>
          <a:p>
            <a:pPr marL="243840">
              <a:lnSpc>
                <a:spcPct val="100000"/>
              </a:lnSpc>
              <a:spcBef>
                <a:spcPts val="380"/>
              </a:spcBef>
            </a:pPr>
            <a:r>
              <a:rPr sz="1600" spc="-5" dirty="0">
                <a:solidFill>
                  <a:srgbClr val="221C40"/>
                </a:solidFill>
                <a:latin typeface="Calibri"/>
                <a:cs typeface="Calibri"/>
              </a:rPr>
              <a:t>Industrial</a:t>
            </a:r>
            <a:r>
              <a:rPr sz="1600" spc="-100" dirty="0">
                <a:solidFill>
                  <a:srgbClr val="221C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21C40"/>
                </a:solidFill>
                <a:latin typeface="Calibri"/>
                <a:cs typeface="Calibri"/>
              </a:rPr>
              <a:t>accidents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32057" y="3131324"/>
            <a:ext cx="3202940" cy="896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Not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covered</a:t>
            </a:r>
            <a:endParaRPr sz="2000">
              <a:latin typeface="Calibri"/>
              <a:cs typeface="Calibri"/>
            </a:endParaRPr>
          </a:p>
          <a:p>
            <a:pPr marL="245745" marR="5080" indent="-1905">
              <a:lnSpc>
                <a:spcPts val="2300"/>
              </a:lnSpc>
              <a:spcBef>
                <a:spcPts val="15"/>
              </a:spcBef>
            </a:pPr>
            <a:r>
              <a:rPr sz="1600" spc="-10" dirty="0">
                <a:solidFill>
                  <a:srgbClr val="221C40"/>
                </a:solidFill>
                <a:latin typeface="Calibri"/>
                <a:cs typeface="Calibri"/>
              </a:rPr>
              <a:t>slow-onset disasters </a:t>
            </a:r>
            <a:r>
              <a:rPr sz="1600" spc="-5" dirty="0">
                <a:solidFill>
                  <a:srgbClr val="221C40"/>
                </a:solidFill>
                <a:latin typeface="Calibri"/>
                <a:cs typeface="Calibri"/>
              </a:rPr>
              <a:t>(e.g. </a:t>
            </a:r>
            <a:r>
              <a:rPr sz="1600" spc="-10" dirty="0">
                <a:solidFill>
                  <a:srgbClr val="221C40"/>
                </a:solidFill>
                <a:latin typeface="Calibri"/>
                <a:cs typeface="Calibri"/>
              </a:rPr>
              <a:t>droughts)  emergencies </a:t>
            </a:r>
            <a:r>
              <a:rPr sz="1600" spc="-5" dirty="0">
                <a:solidFill>
                  <a:srgbClr val="221C40"/>
                </a:solidFill>
                <a:latin typeface="Calibri"/>
                <a:cs typeface="Calibri"/>
              </a:rPr>
              <a:t>due </a:t>
            </a:r>
            <a:r>
              <a:rPr sz="1600" spc="-10" dirty="0">
                <a:solidFill>
                  <a:srgbClr val="221C40"/>
                </a:solidFill>
                <a:latin typeface="Calibri"/>
                <a:cs typeface="Calibri"/>
              </a:rPr>
              <a:t>to armed</a:t>
            </a:r>
            <a:r>
              <a:rPr sz="1600" spc="40" dirty="0">
                <a:solidFill>
                  <a:srgbClr val="221C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21C40"/>
                </a:solidFill>
                <a:latin typeface="Calibri"/>
                <a:cs typeface="Calibri"/>
              </a:rPr>
              <a:t>conflicts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185" y="1700212"/>
            <a:ext cx="6893150" cy="4775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21782" y="1700212"/>
            <a:ext cx="2743200" cy="4768850"/>
          </a:xfrm>
          <a:prstGeom prst="rect">
            <a:avLst/>
          </a:prstGeom>
          <a:solidFill>
            <a:srgbClr val="DBEEF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91440" marR="228600">
              <a:lnSpc>
                <a:spcPct val="100000"/>
              </a:lnSpc>
              <a:spcBef>
                <a:spcPts val="1155"/>
              </a:spcBef>
            </a:pPr>
            <a:r>
              <a:rPr sz="1800" spc="-5" dirty="0">
                <a:latin typeface="Calibri"/>
                <a:cs typeface="Calibri"/>
              </a:rPr>
              <a:t>The Charter only supports  the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phase of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immediate  response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disaster.</a:t>
            </a:r>
            <a:endParaRPr sz="1800">
              <a:latin typeface="Calibri"/>
              <a:cs typeface="Calibri"/>
            </a:endParaRPr>
          </a:p>
          <a:p>
            <a:pPr marL="91440" marR="147320">
              <a:lnSpc>
                <a:spcPct val="100000"/>
              </a:lnSpc>
              <a:spcBef>
                <a:spcPts val="1075"/>
              </a:spcBef>
            </a:pPr>
            <a:r>
              <a:rPr sz="1800" spc="-5" dirty="0">
                <a:latin typeface="Calibri"/>
                <a:cs typeface="Calibri"/>
              </a:rPr>
              <a:t>Charter </a:t>
            </a:r>
            <a:r>
              <a:rPr sz="1800" spc="-10" dirty="0">
                <a:latin typeface="Calibri"/>
                <a:cs typeface="Calibri"/>
              </a:rPr>
              <a:t>activations  generally last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about 1-4  weeks.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31339" y="264159"/>
            <a:ext cx="5103495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Limited mandate of the</a:t>
            </a:r>
            <a:r>
              <a:rPr spc="-135" dirty="0"/>
              <a:t> </a:t>
            </a:r>
            <a:r>
              <a:rPr dirty="0"/>
              <a:t>Charter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0">
              <a:lnSpc>
                <a:spcPct val="100000"/>
              </a:lnSpc>
            </a:pPr>
            <a:r>
              <a:rPr dirty="0"/>
              <a:t>Mechanisms </a:t>
            </a:r>
            <a:r>
              <a:rPr spc="-5" dirty="0"/>
              <a:t>to </a:t>
            </a:r>
            <a:r>
              <a:rPr dirty="0"/>
              <a:t>Activate the</a:t>
            </a:r>
            <a:r>
              <a:rPr spc="-290" dirty="0"/>
              <a:t> </a:t>
            </a:r>
            <a:r>
              <a:rPr dirty="0"/>
              <a:t>Charter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706879"/>
            <a:ext cx="8456295" cy="1121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5080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0070C0"/>
                </a:solidFill>
                <a:latin typeface="Calibri"/>
                <a:cs typeface="Calibri"/>
              </a:rPr>
              <a:t>Direct activation: </a:t>
            </a:r>
            <a:r>
              <a:rPr sz="1800" spc="-5" dirty="0">
                <a:latin typeface="Calibri"/>
                <a:cs typeface="Calibri"/>
              </a:rPr>
              <a:t>The only bodies </a:t>
            </a:r>
            <a:r>
              <a:rPr sz="1800" spc="-10" dirty="0">
                <a:latin typeface="Calibri"/>
                <a:cs typeface="Calibri"/>
              </a:rPr>
              <a:t>authorized to directly request </a:t>
            </a:r>
            <a:r>
              <a:rPr sz="1800" spc="-5" dirty="0">
                <a:latin typeface="Calibri"/>
                <a:cs typeface="Calibri"/>
              </a:rPr>
              <a:t>the Charter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be  </a:t>
            </a:r>
            <a:r>
              <a:rPr sz="1800" spc="-10" dirty="0">
                <a:latin typeface="Calibri"/>
                <a:cs typeface="Calibri"/>
              </a:rPr>
              <a:t>activated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disaster </a:t>
            </a:r>
            <a:r>
              <a:rPr sz="1800" spc="-5" dirty="0">
                <a:latin typeface="Calibri"/>
                <a:cs typeface="Calibri"/>
              </a:rPr>
              <a:t>occurring in their country </a:t>
            </a:r>
            <a:r>
              <a:rPr sz="1800" spc="-10" dirty="0">
                <a:latin typeface="Calibri"/>
                <a:cs typeface="Calibri"/>
              </a:rPr>
              <a:t>are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20" dirty="0">
                <a:solidFill>
                  <a:srgbClr val="C00000"/>
                </a:solidFill>
                <a:latin typeface="Calibri"/>
                <a:cs typeface="Calibri"/>
              </a:rPr>
              <a:t>‘Authorized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Users’ (AUs)</a:t>
            </a:r>
            <a:r>
              <a:rPr sz="1800" spc="-10" dirty="0">
                <a:latin typeface="Calibri"/>
                <a:cs typeface="Calibri"/>
              </a:rPr>
              <a:t>. </a:t>
            </a:r>
            <a:r>
              <a:rPr sz="1800" spc="-5" dirty="0">
                <a:latin typeface="Calibri"/>
                <a:cs typeface="Calibri"/>
              </a:rPr>
              <a:t>They  </a:t>
            </a:r>
            <a:r>
              <a:rPr sz="1800" spc="-10" dirty="0">
                <a:latin typeface="Calibri"/>
                <a:cs typeface="Calibri"/>
              </a:rPr>
              <a:t>are </a:t>
            </a:r>
            <a:r>
              <a:rPr sz="1800" spc="-5" dirty="0">
                <a:latin typeface="Calibri"/>
                <a:cs typeface="Calibri"/>
              </a:rPr>
              <a:t>typically civil </a:t>
            </a:r>
            <a:r>
              <a:rPr sz="1800" spc="-10" dirty="0">
                <a:latin typeface="Calibri"/>
                <a:cs typeface="Calibri"/>
              </a:rPr>
              <a:t>protection </a:t>
            </a:r>
            <a:r>
              <a:rPr sz="1800" spc="-5" dirty="0">
                <a:latin typeface="Calibri"/>
                <a:cs typeface="Calibri"/>
              </a:rPr>
              <a:t>agencies, </a:t>
            </a:r>
            <a:r>
              <a:rPr sz="1800" spc="-10" dirty="0">
                <a:latin typeface="Calibri"/>
                <a:cs typeface="Calibri"/>
              </a:rPr>
              <a:t>governmental relief organizations, </a:t>
            </a:r>
            <a:r>
              <a:rPr sz="1800" spc="-5" dirty="0">
                <a:latin typeface="Calibri"/>
                <a:cs typeface="Calibri"/>
              </a:rPr>
              <a:t>or other  authorities with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mandate </a:t>
            </a:r>
            <a:r>
              <a:rPr sz="1800" spc="-15" dirty="0">
                <a:latin typeface="Calibri"/>
                <a:cs typeface="Calibri"/>
              </a:rPr>
              <a:t>related </a:t>
            </a:r>
            <a:r>
              <a:rPr sz="1800" spc="-10" dirty="0">
                <a:latin typeface="Calibri"/>
                <a:cs typeface="Calibri"/>
              </a:rPr>
              <a:t>to disaster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management.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4989538"/>
            <a:ext cx="137287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050" b="1" dirty="0">
                <a:solidFill>
                  <a:srgbClr val="221C40"/>
                </a:solidFill>
                <a:latin typeface="Verdana"/>
                <a:cs typeface="Verdana"/>
              </a:rPr>
              <a:t>Countries </a:t>
            </a:r>
            <a:r>
              <a:rPr sz="1050" b="1" spc="-5" dirty="0">
                <a:solidFill>
                  <a:srgbClr val="221C40"/>
                </a:solidFill>
                <a:latin typeface="Verdana"/>
                <a:cs typeface="Verdana"/>
              </a:rPr>
              <a:t>with  </a:t>
            </a:r>
            <a:r>
              <a:rPr sz="1050" b="1" dirty="0">
                <a:solidFill>
                  <a:srgbClr val="221C40"/>
                </a:solidFill>
                <a:latin typeface="Verdana"/>
                <a:cs typeface="Verdana"/>
              </a:rPr>
              <a:t>Authorized </a:t>
            </a:r>
            <a:r>
              <a:rPr sz="1050" b="1" spc="-5" dirty="0">
                <a:solidFill>
                  <a:srgbClr val="221C40"/>
                </a:solidFill>
                <a:latin typeface="Verdana"/>
                <a:cs typeface="Verdana"/>
              </a:rPr>
              <a:t>Users</a:t>
            </a:r>
            <a:endParaRPr lang="en-US" sz="1050" b="1" spc="-5" dirty="0">
              <a:solidFill>
                <a:srgbClr val="221C40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endParaRPr lang="en-US" sz="1050" b="1" spc="-5" dirty="0">
              <a:solidFill>
                <a:srgbClr val="221C40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lang="en-US" sz="1050" b="1" spc="-5" dirty="0">
                <a:solidFill>
                  <a:srgbClr val="221C40"/>
                </a:solidFill>
                <a:latin typeface="Verdana"/>
                <a:cs typeface="Verdana"/>
              </a:rPr>
              <a:t>Newly added:</a:t>
            </a:r>
          </a:p>
          <a:p>
            <a:pPr marL="12700" marR="5080">
              <a:lnSpc>
                <a:spcPct val="100000"/>
              </a:lnSpc>
            </a:pPr>
            <a:endParaRPr lang="en-US" sz="1050" b="1" spc="-5" dirty="0">
              <a:solidFill>
                <a:srgbClr val="221C40"/>
              </a:solidFill>
              <a:latin typeface="Verdana"/>
              <a:cs typeface="Verdana"/>
            </a:endParaRPr>
          </a:p>
          <a:p>
            <a:pPr marL="184150" marR="508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50" b="1" spc="-5" dirty="0">
                <a:solidFill>
                  <a:srgbClr val="221C40"/>
                </a:solidFill>
                <a:latin typeface="Verdana"/>
                <a:cs typeface="Verdana"/>
              </a:rPr>
              <a:t>Zimbabwe</a:t>
            </a:r>
          </a:p>
          <a:p>
            <a:pPr marL="184150" marR="508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50" b="1" spc="-5" dirty="0">
                <a:solidFill>
                  <a:srgbClr val="221C40"/>
                </a:solidFill>
                <a:latin typeface="Verdana"/>
                <a:cs typeface="Verdana"/>
              </a:rPr>
              <a:t>Thailand</a:t>
            </a:r>
          </a:p>
          <a:p>
            <a:pPr marL="184150" marR="508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50" b="1" spc="-5" dirty="0">
                <a:solidFill>
                  <a:srgbClr val="221C40"/>
                </a:solidFill>
                <a:latin typeface="Verdana"/>
                <a:cs typeface="Verdana"/>
              </a:rPr>
              <a:t>Haiti</a:t>
            </a:r>
            <a:endParaRPr sz="1050" dirty="0">
              <a:latin typeface="Verdana"/>
              <a:cs typeface="Verdan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047442-DCE2-43C0-8802-F723968CC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05"/>
          <a:stretch/>
        </p:blipFill>
        <p:spPr>
          <a:xfrm>
            <a:off x="1981200" y="2837691"/>
            <a:ext cx="7000884" cy="39441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706879"/>
            <a:ext cx="8456295" cy="4779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0070C0"/>
                </a:solidFill>
                <a:latin typeface="Calibri"/>
                <a:cs typeface="Calibri"/>
              </a:rPr>
              <a:t>Direct activation: </a:t>
            </a:r>
            <a:r>
              <a:rPr sz="1800" spc="-5" dirty="0">
                <a:latin typeface="Calibri"/>
                <a:cs typeface="Calibri"/>
              </a:rPr>
              <a:t>The only bodies </a:t>
            </a:r>
            <a:r>
              <a:rPr sz="1800" spc="-10" dirty="0">
                <a:latin typeface="Calibri"/>
                <a:cs typeface="Calibri"/>
              </a:rPr>
              <a:t>authorized to directly request </a:t>
            </a:r>
            <a:r>
              <a:rPr sz="1800" spc="-5" dirty="0">
                <a:latin typeface="Calibri"/>
                <a:cs typeface="Calibri"/>
              </a:rPr>
              <a:t>the Charter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be  </a:t>
            </a:r>
            <a:r>
              <a:rPr sz="1800" spc="-10" dirty="0">
                <a:latin typeface="Calibri"/>
                <a:cs typeface="Calibri"/>
              </a:rPr>
              <a:t>activated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disaster </a:t>
            </a:r>
            <a:r>
              <a:rPr sz="1800" spc="-5" dirty="0">
                <a:latin typeface="Calibri"/>
                <a:cs typeface="Calibri"/>
              </a:rPr>
              <a:t>occurring in their country </a:t>
            </a:r>
            <a:r>
              <a:rPr sz="1800" spc="-10" dirty="0">
                <a:latin typeface="Calibri"/>
                <a:cs typeface="Calibri"/>
              </a:rPr>
              <a:t>are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20" dirty="0">
                <a:solidFill>
                  <a:srgbClr val="C00000"/>
                </a:solidFill>
                <a:latin typeface="Calibri"/>
                <a:cs typeface="Calibri"/>
              </a:rPr>
              <a:t>‘Authorized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Users’ (AUs)</a:t>
            </a:r>
            <a:r>
              <a:rPr sz="1800" spc="-10" dirty="0">
                <a:latin typeface="Calibri"/>
                <a:cs typeface="Calibri"/>
              </a:rPr>
              <a:t>. </a:t>
            </a:r>
            <a:r>
              <a:rPr sz="1800" spc="-5" dirty="0">
                <a:latin typeface="Calibri"/>
                <a:cs typeface="Calibri"/>
              </a:rPr>
              <a:t>They  </a:t>
            </a:r>
            <a:r>
              <a:rPr sz="1800" spc="-10" dirty="0">
                <a:latin typeface="Calibri"/>
                <a:cs typeface="Calibri"/>
              </a:rPr>
              <a:t>are </a:t>
            </a:r>
            <a:r>
              <a:rPr sz="1800" spc="-5" dirty="0">
                <a:latin typeface="Calibri"/>
                <a:cs typeface="Calibri"/>
              </a:rPr>
              <a:t>typically civil </a:t>
            </a:r>
            <a:r>
              <a:rPr sz="1800" spc="-10" dirty="0">
                <a:latin typeface="Calibri"/>
                <a:cs typeface="Calibri"/>
              </a:rPr>
              <a:t>protection </a:t>
            </a:r>
            <a:r>
              <a:rPr sz="1800" spc="-5" dirty="0">
                <a:latin typeface="Calibri"/>
                <a:cs typeface="Calibri"/>
              </a:rPr>
              <a:t>agencies, </a:t>
            </a:r>
            <a:r>
              <a:rPr sz="1800" spc="-10" dirty="0">
                <a:latin typeface="Calibri"/>
                <a:cs typeface="Calibri"/>
              </a:rPr>
              <a:t>governmental relief organizations, </a:t>
            </a:r>
            <a:r>
              <a:rPr sz="1800" spc="-5" dirty="0">
                <a:latin typeface="Calibri"/>
                <a:cs typeface="Calibri"/>
              </a:rPr>
              <a:t>or other  authorities with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mandate </a:t>
            </a:r>
            <a:r>
              <a:rPr sz="1800" spc="-15" dirty="0">
                <a:latin typeface="Calibri"/>
                <a:cs typeface="Calibri"/>
              </a:rPr>
              <a:t>related </a:t>
            </a:r>
            <a:r>
              <a:rPr sz="1800" spc="-10" dirty="0">
                <a:latin typeface="Calibri"/>
                <a:cs typeface="Calibri"/>
              </a:rPr>
              <a:t>to disaster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management.</a:t>
            </a:r>
            <a:endParaRPr sz="1800" dirty="0">
              <a:latin typeface="Calibri"/>
              <a:cs typeface="Calibri"/>
            </a:endParaRPr>
          </a:p>
          <a:p>
            <a:pPr marL="245110" marR="409575" indent="-232410">
              <a:lnSpc>
                <a:spcPct val="120000"/>
              </a:lnSpc>
              <a:spcBef>
                <a:spcPts val="1130"/>
              </a:spcBef>
              <a:buSzPct val="108333"/>
              <a:buFont typeface="Arial"/>
              <a:buChar char="•"/>
              <a:tabLst>
                <a:tab pos="245745" algn="l"/>
                <a:tab pos="246379" algn="l"/>
              </a:tabLst>
            </a:pPr>
            <a:r>
              <a:rPr sz="1800" b="1" spc="-5" dirty="0">
                <a:solidFill>
                  <a:srgbClr val="0070C0"/>
                </a:solidFill>
                <a:latin typeface="Calibri"/>
                <a:cs typeface="Calibri"/>
              </a:rPr>
              <a:t>Activation via an Authorized </a:t>
            </a:r>
            <a:r>
              <a:rPr sz="1800" b="1" dirty="0">
                <a:solidFill>
                  <a:srgbClr val="0070C0"/>
                </a:solidFill>
                <a:latin typeface="Calibri"/>
                <a:cs typeface="Calibri"/>
              </a:rPr>
              <a:t>User on behalf of a user </a:t>
            </a:r>
            <a:r>
              <a:rPr sz="1800" b="1" spc="-10" dirty="0">
                <a:solidFill>
                  <a:srgbClr val="0070C0"/>
                </a:solidFill>
                <a:latin typeface="Calibri"/>
                <a:cs typeface="Calibri"/>
              </a:rPr>
              <a:t>from </a:t>
            </a:r>
            <a:r>
              <a:rPr sz="1800" b="1" dirty="0">
                <a:solidFill>
                  <a:srgbClr val="0070C0"/>
                </a:solidFill>
                <a:latin typeface="Calibri"/>
                <a:cs typeface="Calibri"/>
              </a:rPr>
              <a:t>a </a:t>
            </a:r>
            <a:r>
              <a:rPr sz="1800" b="1" spc="-5" dirty="0">
                <a:solidFill>
                  <a:srgbClr val="0070C0"/>
                </a:solidFill>
                <a:latin typeface="Calibri"/>
                <a:cs typeface="Calibri"/>
              </a:rPr>
              <a:t>country </a:t>
            </a:r>
            <a:r>
              <a:rPr sz="1800" b="1" dirty="0">
                <a:solidFill>
                  <a:srgbClr val="0070C0"/>
                </a:solidFill>
                <a:latin typeface="Calibri"/>
                <a:cs typeface="Calibri"/>
              </a:rPr>
              <a:t>without </a:t>
            </a:r>
            <a:r>
              <a:rPr sz="1800" b="1" spc="-15" dirty="0">
                <a:solidFill>
                  <a:srgbClr val="0070C0"/>
                </a:solidFill>
                <a:latin typeface="Calibri"/>
                <a:cs typeface="Calibri"/>
              </a:rPr>
              <a:t>AU: 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Authorized Users can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access the Charter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to request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support </a:t>
            </a:r>
            <a:r>
              <a:rPr sz="1800" spc="-15" dirty="0">
                <a:solidFill>
                  <a:srgbClr val="221C40"/>
                </a:solidFill>
                <a:latin typeface="Calibri"/>
                <a:cs typeface="Calibri"/>
              </a:rPr>
              <a:t>for </a:t>
            </a:r>
            <a:r>
              <a:rPr sz="1800" dirty="0">
                <a:solidFill>
                  <a:srgbClr val="221C40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disaster 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in another  country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with which they </a:t>
            </a:r>
            <a:r>
              <a:rPr sz="1800" spc="-15" dirty="0">
                <a:solidFill>
                  <a:srgbClr val="221C40"/>
                </a:solidFill>
                <a:latin typeface="Calibri"/>
                <a:cs typeface="Calibri"/>
              </a:rPr>
              <a:t>cooperate for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relief</a:t>
            </a:r>
            <a:r>
              <a:rPr sz="1800" spc="100" dirty="0">
                <a:solidFill>
                  <a:srgbClr val="221C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purposes.</a:t>
            </a:r>
            <a:endParaRPr sz="1800" dirty="0">
              <a:latin typeface="Calibri"/>
              <a:cs typeface="Calibri"/>
            </a:endParaRPr>
          </a:p>
          <a:p>
            <a:pPr marL="245745" marR="101600" indent="-233045">
              <a:lnSpc>
                <a:spcPct val="120000"/>
              </a:lnSpc>
              <a:spcBef>
                <a:spcPts val="1000"/>
              </a:spcBef>
              <a:buSzPct val="108333"/>
              <a:buFont typeface="Arial"/>
              <a:buChar char="•"/>
              <a:tabLst>
                <a:tab pos="245745" algn="l"/>
                <a:tab pos="246379" algn="l"/>
              </a:tabLst>
            </a:pPr>
            <a:r>
              <a:rPr sz="1800" b="1" spc="-5" dirty="0">
                <a:solidFill>
                  <a:srgbClr val="0070C0"/>
                </a:solidFill>
                <a:latin typeface="Calibri"/>
                <a:cs typeface="Calibri"/>
              </a:rPr>
              <a:t>Activation </a:t>
            </a:r>
            <a:r>
              <a:rPr sz="1800" b="1" dirty="0">
                <a:solidFill>
                  <a:srgbClr val="0070C0"/>
                </a:solidFill>
                <a:latin typeface="Calibri"/>
                <a:cs typeface="Calibri"/>
              </a:rPr>
              <a:t>via the UN </a:t>
            </a:r>
            <a:r>
              <a:rPr sz="1800" b="1" spc="-10" dirty="0">
                <a:solidFill>
                  <a:srgbClr val="0070C0"/>
                </a:solidFill>
                <a:latin typeface="Calibri"/>
                <a:cs typeface="Calibri"/>
              </a:rPr>
              <a:t>for </a:t>
            </a:r>
            <a:r>
              <a:rPr sz="1800" b="1" dirty="0">
                <a:solidFill>
                  <a:srgbClr val="0070C0"/>
                </a:solidFill>
                <a:latin typeface="Calibri"/>
                <a:cs typeface="Calibri"/>
              </a:rPr>
              <a:t>UN </a:t>
            </a:r>
            <a:r>
              <a:rPr sz="1800" b="1" spc="-5" dirty="0">
                <a:solidFill>
                  <a:srgbClr val="0070C0"/>
                </a:solidFill>
                <a:latin typeface="Calibri"/>
                <a:cs typeface="Calibri"/>
              </a:rPr>
              <a:t>users: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The Charter </a:t>
            </a:r>
            <a:r>
              <a:rPr sz="1800" dirty="0">
                <a:solidFill>
                  <a:srgbClr val="221C40"/>
                </a:solidFill>
                <a:latin typeface="Calibri"/>
                <a:cs typeface="Calibri"/>
              </a:rPr>
              <a:t>has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agreements with UNOOSA </a:t>
            </a:r>
            <a:r>
              <a:rPr sz="1800" dirty="0">
                <a:solidFill>
                  <a:srgbClr val="221C40"/>
                </a:solidFill>
                <a:latin typeface="Calibri"/>
                <a:cs typeface="Calibri"/>
              </a:rPr>
              <a:t>and  </a:t>
            </a:r>
            <a:r>
              <a:rPr sz="1800" spc="-30" dirty="0">
                <a:solidFill>
                  <a:srgbClr val="221C40"/>
                </a:solidFill>
                <a:latin typeface="Calibri"/>
                <a:cs typeface="Calibri"/>
              </a:rPr>
              <a:t>UNITAR/UNOSAT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to provide 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support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to 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UN agencies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. UNOOSA </a:t>
            </a:r>
            <a:r>
              <a:rPr sz="1800" dirty="0">
                <a:solidFill>
                  <a:srgbClr val="221C40"/>
                </a:solidFill>
                <a:latin typeface="Calibri"/>
                <a:cs typeface="Calibri"/>
              </a:rPr>
              <a:t>and </a:t>
            </a:r>
            <a:r>
              <a:rPr sz="1800" spc="-30" dirty="0">
                <a:solidFill>
                  <a:srgbClr val="221C40"/>
                </a:solidFill>
                <a:latin typeface="Calibri"/>
                <a:cs typeface="Calibri"/>
              </a:rPr>
              <a:t>UNOSAT </a:t>
            </a:r>
            <a:r>
              <a:rPr sz="1800" spc="-15" dirty="0">
                <a:solidFill>
                  <a:srgbClr val="221C40"/>
                </a:solidFill>
                <a:latin typeface="Calibri"/>
                <a:cs typeface="Calibri"/>
              </a:rPr>
              <a:t>may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submit 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requests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on behalf of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users from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the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United</a:t>
            </a:r>
            <a:r>
              <a:rPr sz="1800" spc="110" dirty="0">
                <a:solidFill>
                  <a:srgbClr val="221C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Nations.</a:t>
            </a:r>
            <a:endParaRPr sz="1800" dirty="0">
              <a:latin typeface="Calibri"/>
              <a:cs typeface="Calibri"/>
            </a:endParaRPr>
          </a:p>
          <a:p>
            <a:pPr marL="245745" marR="198120" indent="-233045">
              <a:lnSpc>
                <a:spcPct val="120000"/>
              </a:lnSpc>
              <a:spcBef>
                <a:spcPts val="745"/>
              </a:spcBef>
              <a:buSzPct val="108333"/>
              <a:buFont typeface="Arial"/>
              <a:buChar char="•"/>
              <a:tabLst>
                <a:tab pos="245745" algn="l"/>
                <a:tab pos="246379" algn="l"/>
              </a:tabLst>
            </a:pPr>
            <a:r>
              <a:rPr sz="1800" b="1" spc="-5" dirty="0">
                <a:solidFill>
                  <a:srgbClr val="0070C0"/>
                </a:solidFill>
                <a:latin typeface="Calibri"/>
                <a:cs typeface="Calibri"/>
              </a:rPr>
              <a:t>Activation </a:t>
            </a:r>
            <a:r>
              <a:rPr sz="1800" b="1" spc="-10" dirty="0">
                <a:solidFill>
                  <a:srgbClr val="0070C0"/>
                </a:solidFill>
                <a:latin typeface="Calibri"/>
                <a:cs typeface="Calibri"/>
              </a:rPr>
              <a:t>for </a:t>
            </a:r>
            <a:r>
              <a:rPr sz="1800" b="1" dirty="0">
                <a:solidFill>
                  <a:srgbClr val="0070C0"/>
                </a:solidFill>
                <a:latin typeface="Calibri"/>
                <a:cs typeface="Calibri"/>
              </a:rPr>
              <a:t>Asia </a:t>
            </a:r>
            <a:r>
              <a:rPr sz="1800" b="1" spc="-10" dirty="0">
                <a:solidFill>
                  <a:srgbClr val="0070C0"/>
                </a:solidFill>
                <a:latin typeface="Calibri"/>
                <a:cs typeface="Calibri"/>
              </a:rPr>
              <a:t>Pacific </a:t>
            </a:r>
            <a:r>
              <a:rPr sz="1800" b="1" spc="-5" dirty="0">
                <a:solidFill>
                  <a:srgbClr val="0070C0"/>
                </a:solidFill>
                <a:latin typeface="Calibri"/>
                <a:cs typeface="Calibri"/>
              </a:rPr>
              <a:t>users </a:t>
            </a:r>
            <a:r>
              <a:rPr sz="1800" b="1" dirty="0">
                <a:solidFill>
                  <a:srgbClr val="0070C0"/>
                </a:solidFill>
                <a:latin typeface="Calibri"/>
                <a:cs typeface="Calibri"/>
              </a:rPr>
              <a:t>via </a:t>
            </a:r>
            <a:r>
              <a:rPr sz="1800" b="1" spc="-5" dirty="0">
                <a:solidFill>
                  <a:srgbClr val="0070C0"/>
                </a:solidFill>
                <a:latin typeface="Calibri"/>
                <a:cs typeface="Calibri"/>
              </a:rPr>
              <a:t>Sentinel </a:t>
            </a:r>
            <a:r>
              <a:rPr sz="1800" b="1" dirty="0">
                <a:solidFill>
                  <a:srgbClr val="0070C0"/>
                </a:solidFill>
                <a:latin typeface="Calibri"/>
                <a:cs typeface="Calibri"/>
              </a:rPr>
              <a:t>Asia: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Sentinel Asia is </a:t>
            </a:r>
            <a:r>
              <a:rPr sz="1800" dirty="0">
                <a:solidFill>
                  <a:srgbClr val="221C40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regional 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collaboration </a:t>
            </a:r>
            <a:r>
              <a:rPr sz="1800" spc="-15" dirty="0">
                <a:solidFill>
                  <a:srgbClr val="221C40"/>
                </a:solidFill>
                <a:latin typeface="Calibri"/>
                <a:cs typeface="Calibri"/>
              </a:rPr>
              <a:t>for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satellite-based emergency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response. Since 2009 the Charter </a:t>
            </a:r>
            <a:r>
              <a:rPr sz="1800" dirty="0">
                <a:solidFill>
                  <a:srgbClr val="221C40"/>
                </a:solidFill>
                <a:latin typeface="Calibri"/>
                <a:cs typeface="Calibri"/>
              </a:rPr>
              <a:t>has  </a:t>
            </a:r>
            <a:r>
              <a:rPr sz="1800" spc="-15" dirty="0">
                <a:solidFill>
                  <a:srgbClr val="221C40"/>
                </a:solidFill>
                <a:latin typeface="Calibri"/>
                <a:cs typeface="Calibri"/>
              </a:rPr>
              <a:t>granted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the Asian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Disaster Reduction Centre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the right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to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submit </a:t>
            </a:r>
            <a:r>
              <a:rPr sz="1800" spc="-10" dirty="0">
                <a:solidFill>
                  <a:srgbClr val="221C40"/>
                </a:solidFill>
                <a:latin typeface="Calibri"/>
                <a:cs typeface="Calibri"/>
              </a:rPr>
              <a:t>activation requests 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on  behalf of 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national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users 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of Sentinel</a:t>
            </a:r>
            <a:r>
              <a:rPr sz="1800" spc="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Asia</a:t>
            </a:r>
            <a:r>
              <a:rPr sz="1800" spc="-5" dirty="0">
                <a:solidFill>
                  <a:srgbClr val="221C40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0">
              <a:lnSpc>
                <a:spcPct val="100000"/>
              </a:lnSpc>
            </a:pPr>
            <a:r>
              <a:rPr dirty="0"/>
              <a:t>Mechanisms </a:t>
            </a:r>
            <a:r>
              <a:rPr spc="-5" dirty="0"/>
              <a:t>to </a:t>
            </a:r>
            <a:r>
              <a:rPr dirty="0"/>
              <a:t>Activate the</a:t>
            </a:r>
            <a:r>
              <a:rPr spc="-290" dirty="0"/>
              <a:t> </a:t>
            </a:r>
            <a:r>
              <a:rPr dirty="0"/>
              <a:t>Charter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</TotalTime>
  <Words>870</Words>
  <Application>Microsoft Office PowerPoint</Application>
  <PresentationFormat>On-screen Show (4:3)</PresentationFormat>
  <Paragraphs>176</Paragraphs>
  <Slides>21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(Intestazioni)</vt:lpstr>
      <vt:lpstr>Lucida Console</vt:lpstr>
      <vt:lpstr>Tahoma</vt:lpstr>
      <vt:lpstr>Times New Roman</vt:lpstr>
      <vt:lpstr>Verdana</vt:lpstr>
      <vt:lpstr>Office Theme</vt:lpstr>
      <vt:lpstr>Tema di Office</vt:lpstr>
      <vt:lpstr>Worksheet</vt:lpstr>
      <vt:lpstr>Overview of the International Charter Space &amp; Major Disasters</vt:lpstr>
      <vt:lpstr>History</vt:lpstr>
      <vt:lpstr>History</vt:lpstr>
      <vt:lpstr>Charter Members</vt:lpstr>
      <vt:lpstr>What is the  Charter?</vt:lpstr>
      <vt:lpstr>Disaster Types Supported</vt:lpstr>
      <vt:lpstr>Limited mandate of the Charter</vt:lpstr>
      <vt:lpstr>Mechanisms to Activate the Charter</vt:lpstr>
      <vt:lpstr>Mechanisms to Activate the Charter</vt:lpstr>
      <vt:lpstr>Universal Access: Conditions for becoming an  Authorized User</vt:lpstr>
      <vt:lpstr>PowerPoint Presentation</vt:lpstr>
      <vt:lpstr>Activation Distribution</vt:lpstr>
      <vt:lpstr>PowerPoint Presentation</vt:lpstr>
      <vt:lpstr>PowerPoint Presentation</vt:lpstr>
      <vt:lpstr>Flood in Vietnam Nov. 2017</vt:lpstr>
      <vt:lpstr>Floods and Landslides in India, June 2013.</vt:lpstr>
      <vt:lpstr>PowerPoint Presentation</vt:lpstr>
      <vt:lpstr>Oil Spil in the Gulf of Mexico in 2010 (product based on Radarsat-2)</vt:lpstr>
      <vt:lpstr>Conclusions</vt:lpstr>
      <vt:lpstr>The Charter online</vt:lpstr>
      <vt:lpstr>www.disasterscharter.org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title of the presentation</dc:title>
  <dc:creator>Marco Manca</dc:creator>
  <cp:lastModifiedBy>Budde, Michael E</cp:lastModifiedBy>
  <cp:revision>7</cp:revision>
  <dcterms:created xsi:type="dcterms:W3CDTF">2019-06-10T09:09:14Z</dcterms:created>
  <dcterms:modified xsi:type="dcterms:W3CDTF">2019-06-17T12:40:11Z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2018-04-23T00:00:00Z</vt:filetime>
  </property>
  <property fmtid="{D5CDD505-2E9C-101B-9397-08002B2CF9AE}" pid="3" name="Creator">
    <vt:lpwstr>Acrobat PDFMaker 11 für PowerPoint</vt:lpwstr>
  </property>
  <property fmtid="{D5CDD505-2E9C-101B-9397-08002B2CF9AE}" pid="4" name="LastSaved">
    <vt:filetime>2019-06-10T00:00:00Z</vt:filetime>
  </property>
</Properties>
</file>