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402" r:id="rId3"/>
    <p:sldId id="403" r:id="rId4"/>
    <p:sldId id="386" r:id="rId5"/>
    <p:sldId id="406" r:id="rId6"/>
    <p:sldId id="404" r:id="rId7"/>
    <p:sldId id="405" r:id="rId8"/>
    <p:sldId id="407" r:id="rId9"/>
    <p:sldId id="409" r:id="rId10"/>
    <p:sldId id="408" r:id="rId11"/>
    <p:sldId id="410" r:id="rId12"/>
    <p:sldId id="411" r:id="rId13"/>
    <p:sldId id="412" r:id="rId14"/>
    <p:sldId id="413" r:id="rId15"/>
    <p:sldId id="414" r:id="rId16"/>
    <p:sldId id="41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FDD1D1"/>
    <a:srgbClr val="FA837F"/>
    <a:srgbClr val="F40000"/>
    <a:srgbClr val="131834"/>
    <a:srgbClr val="429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6521" autoAdjust="0"/>
  </p:normalViewPr>
  <p:slideViewPr>
    <p:cSldViewPr snapToGrid="0">
      <p:cViewPr varScale="1">
        <p:scale>
          <a:sx n="102" d="100"/>
          <a:sy n="102" d="100"/>
        </p:scale>
        <p:origin x="906" y="102"/>
      </p:cViewPr>
      <p:guideLst/>
    </p:cSldViewPr>
  </p:slideViewPr>
  <p:outlineViewPr>
    <p:cViewPr>
      <p:scale>
        <a:sx n="33" d="100"/>
        <a:sy n="33" d="100"/>
      </p:scale>
      <p:origin x="0" y="-27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81E76-92A1-418F-8E6C-76254B3C0528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89AD8-31F7-4527-9C00-12D122531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94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89AD8-31F7-4527-9C00-12D122531FA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58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89AD8-31F7-4527-9C00-12D122531FA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023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89AD8-31F7-4527-9C00-12D122531FA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24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89AD8-31F7-4527-9C00-12D122531FA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42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19" Type="http://schemas.openxmlformats.org/officeDocument/2006/relationships/image" Target="../media/image20.png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image" Target="../media/image1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61611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9144000" cy="13012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723" y="302236"/>
            <a:ext cx="10515600" cy="84235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3" y="1514963"/>
            <a:ext cx="11758249" cy="456345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2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5 June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58500EEC-95AB-4B86-83D3-4E830375032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524530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9B7F76-955E-8242-1368-67363BF4DB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3964231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06772-DCB9-3B08-6529-6E3BCA27F9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6051" y="6349911"/>
            <a:ext cx="743728" cy="267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E1DA2-0F1A-57F2-E386-52FFC5E4FD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7258" y="6343384"/>
            <a:ext cx="743728" cy="239714"/>
          </a:xfrm>
          <a:prstGeom prst="rect">
            <a:avLst/>
          </a:prstGeom>
        </p:spPr>
      </p:pic>
      <p:pic>
        <p:nvPicPr>
          <p:cNvPr id="7" name="Picture 6" descr="A logo with white stars and a leaf&#10;&#10;Description automatically generated">
            <a:extLst>
              <a:ext uri="{FF2B5EF4-FFF2-40B4-BE49-F238E27FC236}">
                <a16:creationId xmlns:a16="http://schemas.microsoft.com/office/drawing/2014/main" id="{0EA2FBB7-EEAE-0659-DCC2-FE735D4282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665" y="6326906"/>
            <a:ext cx="311442" cy="313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DA43F4-4EA8-139E-B486-B80139D10A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96106" y="6326906"/>
            <a:ext cx="313310" cy="31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D669ED-A648-DB08-4CF9-71F74FBBC03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46255" y="6328966"/>
            <a:ext cx="482504" cy="309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A1D2EF-F8B0-5DC1-E0CF-4B79586800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485918" y="6299335"/>
            <a:ext cx="382883" cy="368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A96153-9F79-D1EB-B3C2-816D6CD7611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975160" y="6326906"/>
            <a:ext cx="518411" cy="313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7D2EEC-1A55-7E21-A5EC-DAF858BA1E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681210" y="6365126"/>
            <a:ext cx="644290" cy="236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2E8C7B-CDD0-1CA8-E892-1738812B060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4187" y="6363689"/>
            <a:ext cx="852983" cy="23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229657-AA4E-E321-C42E-239E7AD04BF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865215" y="6326905"/>
            <a:ext cx="378135" cy="313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980219-2C52-9860-36A5-66630FBDDFC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205694" y="6326905"/>
            <a:ext cx="387151" cy="3133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4856AF-ADD2-171F-39FF-63CB8FF9AF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70324" y="6380880"/>
            <a:ext cx="1111792" cy="205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3DD30E-768B-8E2C-B1C3-A3FBAEDFE9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253491" y="6314650"/>
            <a:ext cx="736740" cy="3378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7CA234-CB4A-1974-2783-3C2915D385F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059595" y="6323470"/>
            <a:ext cx="502743" cy="3201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E52680-644B-8156-68D9-F69C9EB33A2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9817" y="6270639"/>
            <a:ext cx="336192" cy="4258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17103B-AAD5-84AA-B12B-D4B30582684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0029" y="6323470"/>
            <a:ext cx="729306" cy="3201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6183A8-EF8F-0B0D-7915-895C5EB35C3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3689" y="6323470"/>
            <a:ext cx="295007" cy="3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1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9896B-D007-416F-9739-BD01CD04D7AF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65306-B2AC-4166-BBCB-9A0AEE166C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73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sro.gov.in/" TargetMode="External"/><Relationship Id="rId13" Type="http://schemas.openxmlformats.org/officeDocument/2006/relationships/hyperlink" Target="https://www.cnsa.gov.cn/english/index.html" TargetMode="External"/><Relationship Id="rId18" Type="http://schemas.openxmlformats.org/officeDocument/2006/relationships/hyperlink" Target="https://en.wikipedia.org/wiki/Roscosmos#History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www.noaa.gov/" TargetMode="External"/><Relationship Id="rId12" Type="http://schemas.openxmlformats.org/officeDocument/2006/relationships/hyperlink" Target="https://www.gov.uk/government/organisations/uk-space-agency" TargetMode="External"/><Relationship Id="rId17" Type="http://schemas.openxmlformats.org/officeDocument/2006/relationships/hyperlink" Target="https://www.eumetsat.int/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gov.br/inpe/pt-br" TargetMode="External"/><Relationship Id="rId20" Type="http://schemas.openxmlformats.org/officeDocument/2006/relationships/hyperlink" Target="https://space.gov.a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sc-csa.gc.ca/eng/" TargetMode="External"/><Relationship Id="rId11" Type="http://schemas.openxmlformats.org/officeDocument/2006/relationships/hyperlink" Target="https://www.usgs.gov/" TargetMode="External"/><Relationship Id="rId5" Type="http://schemas.openxmlformats.org/officeDocument/2006/relationships/hyperlink" Target="https://cnes.fr/en" TargetMode="External"/><Relationship Id="rId15" Type="http://schemas.openxmlformats.org/officeDocument/2006/relationships/hyperlink" Target="https://www.kari.re.kr/eng.do" TargetMode="External"/><Relationship Id="rId10" Type="http://schemas.openxmlformats.org/officeDocument/2006/relationships/hyperlink" Target="https://global.jaxa.jp/" TargetMode="External"/><Relationship Id="rId19" Type="http://schemas.openxmlformats.org/officeDocument/2006/relationships/hyperlink" Target="https://abae.gob.ve/" TargetMode="External"/><Relationship Id="rId4" Type="http://schemas.openxmlformats.org/officeDocument/2006/relationships/hyperlink" Target="https://www.esa.int/" TargetMode="External"/><Relationship Id="rId9" Type="http://schemas.openxmlformats.org/officeDocument/2006/relationships/hyperlink" Target="https://www.argentina.gob.ar/ciencia/conae" TargetMode="External"/><Relationship Id="rId14" Type="http://schemas.openxmlformats.org/officeDocument/2006/relationships/hyperlink" Target="https://www.dlr.de/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GB" sz="6600" dirty="0"/>
              <a:t>International Charter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70965" y="4916989"/>
            <a:ext cx="10650070" cy="1179011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5 June 2025</a:t>
            </a:r>
          </a:p>
          <a:p>
            <a:r>
              <a:rPr lang="en-US" sz="2000" dirty="0">
                <a:solidFill>
                  <a:srgbClr val="002060"/>
                </a:solidFill>
              </a:rPr>
              <a:t>Hurricane/Wildfire Disaster </a:t>
            </a:r>
            <a:r>
              <a:rPr lang="en-US" sz="2000" dirty="0" err="1">
                <a:solidFill>
                  <a:srgbClr val="002060"/>
                </a:solidFill>
              </a:rPr>
              <a:t>GeoSpatial</a:t>
            </a:r>
            <a:r>
              <a:rPr lang="en-US" sz="2000" dirty="0">
                <a:solidFill>
                  <a:srgbClr val="002060"/>
                </a:solidFill>
              </a:rPr>
              <a:t> Data Mining Workshop</a:t>
            </a:r>
          </a:p>
          <a:p>
            <a:r>
              <a:rPr lang="en-US" sz="2000" dirty="0">
                <a:solidFill>
                  <a:srgbClr val="002060"/>
                </a:solidFill>
              </a:rPr>
              <a:t>NASA/UL Lafayette Regional Applications Center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80A3FC5C-3561-1443-23E8-9428BCBF7BF6}"/>
              </a:ext>
            </a:extLst>
          </p:cNvPr>
          <p:cNvSpPr txBox="1">
            <a:spLocks/>
          </p:cNvSpPr>
          <p:nvPr/>
        </p:nvSpPr>
        <p:spPr>
          <a:xfrm>
            <a:off x="770965" y="3429000"/>
            <a:ext cx="10650070" cy="899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rgbClr val="002060"/>
                </a:solidFill>
              </a:rPr>
              <a:t>25 Years of Disaster Response:  Lessons from Hurricanes Katrina &amp; Rita and Future Directions</a:t>
            </a:r>
            <a:endParaRPr lang="en-GB" sz="2000" i="1" dirty="0">
              <a:solidFill>
                <a:srgbClr val="002060"/>
              </a:solidFill>
            </a:endParaRP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06DDF6C2-9E62-3270-6798-5AEE50CE4CB8}"/>
              </a:ext>
            </a:extLst>
          </p:cNvPr>
          <p:cNvSpPr txBox="1">
            <a:spLocks/>
          </p:cNvSpPr>
          <p:nvPr/>
        </p:nvSpPr>
        <p:spPr>
          <a:xfrm>
            <a:off x="770965" y="4142290"/>
            <a:ext cx="10650070" cy="402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Mike Budde, USGS EROS</a:t>
            </a:r>
            <a:endParaRPr lang="en-GB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86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1E60-A7FB-30CB-36DF-E550AADA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CNES Activation -104 Gulf Coast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F704D-1CA9-BBB2-D6FE-A055710D8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 June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24562-3582-0FCA-4677-999CB219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B19328-057A-7A6A-8308-C5D46BEE8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73" y="1514963"/>
            <a:ext cx="5802927" cy="4563452"/>
          </a:xfrm>
        </p:spPr>
        <p:txBody>
          <a:bodyPr>
            <a:normAutofit/>
          </a:bodyPr>
          <a:lstStyle/>
          <a:p>
            <a:r>
              <a:rPr lang="en-US" sz="2000" dirty="0"/>
              <a:t>A primary lesson learned from the Katrina/Rita activations was the need for improved data management/delivery.  HDDS and the Charter operational system vastly improved as a result.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A07882-A194-9B44-2FE0-EA80F7385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11" y="2850276"/>
            <a:ext cx="3667812" cy="24452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D4E64-8DD5-E214-1CD3-AB285C538413}"/>
              </a:ext>
            </a:extLst>
          </p:cNvPr>
          <p:cNvSpPr txBox="1"/>
          <p:nvPr/>
        </p:nvSpPr>
        <p:spPr>
          <a:xfrm>
            <a:off x="441910" y="5295484"/>
            <a:ext cx="55052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chemeClr val="accent1">
                    <a:lumMod val="50000"/>
                  </a:schemeClr>
                </a:solidFill>
                <a:effectLst/>
              </a:rPr>
              <a:t>The Cochrane-Africatown Bridge on U.S. Highway 90, in Mobile, was closed for damage assessment after a 13,000-ton drilling platform drifted into the structure and wedged under the west end of the bridge.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2CF32F-8276-512B-B454-FD05D31343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11873"/>
            <a:ext cx="6042583" cy="43348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F6DD5C-F32A-B32B-0CB5-B910CA4D71C2}"/>
              </a:ext>
            </a:extLst>
          </p:cNvPr>
          <p:cNvSpPr txBox="1"/>
          <p:nvPr/>
        </p:nvSpPr>
        <p:spPr>
          <a:xfrm>
            <a:off x="6923398" y="5808704"/>
            <a:ext cx="5058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Change detection mapping Dauphin Island – coastal Alabama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11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3CFF-C09E-C4D2-7A12-31852770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ESA Charter Mapper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CA07B-FC93-742A-710E-B5EC417A6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74" y="1396116"/>
            <a:ext cx="11758249" cy="45634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Advanced IT to support operations: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A1E91-0929-4634-AE03-803B49586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 June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4EC64-1BF4-2291-45A8-12B560701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6C3DFA-A6F5-A1B8-91C7-992EFB81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343" y="0"/>
            <a:ext cx="1304657" cy="130465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7192564-0895-16D5-7B2F-4D90D269647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9310" y="1933129"/>
            <a:ext cx="5309816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en-US" sz="1800" b="1" dirty="0">
                <a:solidFill>
                  <a:schemeClr val="accent5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Charter Operational System (COS-2), </a:t>
            </a:r>
            <a:r>
              <a:rPr lang="en-US" altLang="en-US" sz="18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 system to manage the complete operational process of an activation 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4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orkflow &amp; information management in operations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4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mplemented and maintained by ESA since 2010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Supports ordering and delivery of EO data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4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Provides d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ashboards to monitor activations</a:t>
            </a:r>
          </a:p>
        </p:txBody>
      </p:sp>
      <p:sp>
        <p:nvSpPr>
          <p:cNvPr id="9" name="Down Arrow 6">
            <a:extLst>
              <a:ext uri="{FF2B5EF4-FFF2-40B4-BE49-F238E27FC236}">
                <a16:creationId xmlns:a16="http://schemas.microsoft.com/office/drawing/2014/main" id="{A98F2019-7BCD-6281-C412-345D8B8B206F}"/>
              </a:ext>
            </a:extLst>
          </p:cNvPr>
          <p:cNvSpPr/>
          <p:nvPr/>
        </p:nvSpPr>
        <p:spPr>
          <a:xfrm>
            <a:off x="2186767" y="3740268"/>
            <a:ext cx="260175" cy="3879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CB7FE4-8D71-C7FA-970D-5FC70A6C17EC}"/>
              </a:ext>
            </a:extLst>
          </p:cNvPr>
          <p:cNvSpPr/>
          <p:nvPr/>
        </p:nvSpPr>
        <p:spPr>
          <a:xfrm>
            <a:off x="299310" y="4035932"/>
            <a:ext cx="530981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COS-2 now augmented with the </a:t>
            </a:r>
            <a:r>
              <a:rPr lang="en-US" altLang="en-US" sz="1800" b="1" i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ESA Charter Mapper, </a:t>
            </a:r>
            <a:r>
              <a:rPr lang="en-US" altLang="en-US" sz="18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 Cloud Processing Environment to better support Project Managers and Value Adding providers with on-line services:</a:t>
            </a:r>
            <a:endParaRPr lang="en-US" altLang="en-US" sz="1400" dirty="0">
              <a:solidFill>
                <a:schemeClr val="tx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Access &amp; visualization of EO data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Image enhancement &amp; analysis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GIS functionalities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Value Adding processing to derive geo-information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93E198-F647-1F57-665E-0141F63751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2307" y="1495101"/>
            <a:ext cx="5405071" cy="2844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252D59-840C-3F51-0AD5-D013C6DC2D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8580" y="4243618"/>
            <a:ext cx="5228763" cy="261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24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FA64-0CED-971A-A6DD-CF0722B71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865: Flood in Brazil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A720-AC7B-CF6D-5020-942B86FC9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 Amplitude Change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 provides a red-cyan composite based on backscatter values, with red indicating flooded area.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Flooding can be seen along the Acre river, North, South, and West of the village of Xapuri.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5A1C2-ABEA-CCAC-0318-129E5C1ED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 June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F223E-455A-5835-4FC1-310FCFA0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2A6A0-BA2E-A861-7883-3B3236CB8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243" y="136525"/>
            <a:ext cx="951058" cy="957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8F185-35BF-37BE-C183-12D660D85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8195"/>
            <a:ext cx="5645385" cy="4029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06095D-13E8-C738-C9D3-85F6F3BA6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444" y="2736181"/>
            <a:ext cx="4316342" cy="4054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CDC227-EFA3-04B0-A3F7-1550B208B8CD}"/>
              </a:ext>
            </a:extLst>
          </p:cNvPr>
          <p:cNvSpPr txBox="1"/>
          <p:nvPr/>
        </p:nvSpPr>
        <p:spPr>
          <a:xfrm>
            <a:off x="5947299" y="3247253"/>
            <a:ext cx="149523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Left:</a:t>
            </a:r>
            <a:r>
              <a:rPr lang="en-US" sz="18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Yellow polygon indicates Charter AOI around the village of </a:t>
            </a:r>
            <a:r>
              <a:rPr lang="en-US" sz="1800" kern="1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Xapuri</a:t>
            </a:r>
            <a:endPara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8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Right:</a:t>
            </a:r>
            <a:r>
              <a:rPr lang="en-US" sz="18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Focus 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27FC6-2CA5-5EDC-B9FE-29E8C0ED251D}"/>
              </a:ext>
            </a:extLst>
          </p:cNvPr>
          <p:cNvSpPr txBox="1"/>
          <p:nvPr/>
        </p:nvSpPr>
        <p:spPr>
          <a:xfrm>
            <a:off x="11062278" y="4473765"/>
            <a:ext cx="98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Xapuri</a:t>
            </a:r>
            <a:endParaRPr lang="en-US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9EC5F7-59DB-0333-704A-0C8D06F3EBB1}"/>
              </a:ext>
            </a:extLst>
          </p:cNvPr>
          <p:cNvCxnSpPr>
            <a:stCxn id="11" idx="1"/>
          </p:cNvCxnSpPr>
          <p:nvPr/>
        </p:nvCxnSpPr>
        <p:spPr>
          <a:xfrm flipH="1">
            <a:off x="10700298" y="4658431"/>
            <a:ext cx="3619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81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CB23A-D93C-4A47-EC5E-5905BBE4E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862: Flood in Ecuador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92D4E-603D-8633-B17E-D1AFA5582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84A11-DB93-3529-E635-872D7D81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 June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810CC-1AAC-B51B-1372-4870DDE1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6FE8D8-30CD-A783-08F6-8C1B2D0C7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512" y="122529"/>
            <a:ext cx="920576" cy="914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F8C63D-B914-05B4-88A9-F6C7184199AF}"/>
              </a:ext>
            </a:extLst>
          </p:cNvPr>
          <p:cNvSpPr txBox="1"/>
          <p:nvPr/>
        </p:nvSpPr>
        <p:spPr>
          <a:xfrm>
            <a:off x="9620251" y="1463156"/>
            <a:ext cx="2571749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Vectors of the flooded area NE of Guayaquil with spatial summary provided by the mapper tool.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500 sq km estimated flooded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Full process executed on-line.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45852-9D70-5A92-D7D8-66305C092C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376" y="1463155"/>
            <a:ext cx="3190875" cy="5388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1C0BD0-7E1A-D7FF-0D63-6269EE2A59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63156"/>
            <a:ext cx="6429376" cy="538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3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D49D-5008-A269-EE99-BFB344F0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Charter Mapper Value-Added Product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52A77-C0CF-BF6C-25C1-73173A307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89C99-FDA6-9133-B40C-FB274891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 June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FCC91-F515-3F0A-E49F-21C71393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1AD13-FEA2-77F7-9264-88F25C8C2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" y="1360608"/>
            <a:ext cx="12144285" cy="54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78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D76AD-8624-B9C4-3CEE-25E143F7B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4E7C8-0A1B-DA19-2D41-94AA8E90F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International Charter celebrates serving the disaster response community for 25-years.</a:t>
            </a:r>
          </a:p>
          <a:p>
            <a:r>
              <a:rPr lang="en-US" dirty="0"/>
              <a:t>Events such as Hurricane’s Katrina and Rita have shaped the way the Charter evolves to not only meet data needs but improve data delivery, access, and analysis requirements.</a:t>
            </a:r>
          </a:p>
          <a:p>
            <a:r>
              <a:rPr lang="en-US" dirty="0"/>
              <a:t>The Charter will continue to adapt to user needs and continuously strives to streamline data and product delivery mechanisms.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5AFCA-54A2-7FF4-F17F-96CAF7F7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 June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F9FD4-8777-74ED-BFC8-0920C45C9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400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5430B-5106-D168-6F79-23C658B4B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97" y="5065858"/>
            <a:ext cx="2800024" cy="84235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7F12-CF27-C590-2EBA-56ACCBE26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 June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323FE-406F-29B4-B411-F78F1FC9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4CCE3-5234-2D5A-ABBD-4668CADE93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598" y="1614851"/>
            <a:ext cx="3667124" cy="24431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69D3F8-49F0-5271-6514-D5F76C651318}"/>
              </a:ext>
            </a:extLst>
          </p:cNvPr>
          <p:cNvSpPr txBox="1"/>
          <p:nvPr/>
        </p:nvSpPr>
        <p:spPr>
          <a:xfrm>
            <a:off x="11133034" y="3842569"/>
            <a:ext cx="11975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595959"/>
                </a:solidFill>
                <a:effectLst/>
              </a:rPr>
              <a:t>[Hardy </a:t>
            </a:r>
            <a:r>
              <a:rPr lang="en-US" sz="800" b="0" i="0" dirty="0" err="1">
                <a:solidFill>
                  <a:srgbClr val="595959"/>
                </a:solidFill>
                <a:effectLst/>
              </a:rPr>
              <a:t>Bope</a:t>
            </a:r>
            <a:r>
              <a:rPr lang="en-US" sz="800" b="0" i="0" dirty="0">
                <a:solidFill>
                  <a:srgbClr val="595959"/>
                </a:solidFill>
                <a:effectLst/>
              </a:rPr>
              <a:t>/AFP]</a:t>
            </a:r>
            <a:endParaRPr lang="en-US" sz="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678AD5-5725-0FEF-4E85-4F06AEE2C5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747" y="1670471"/>
            <a:ext cx="3811402" cy="1999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23340B-AFD1-AAB1-08F6-E2BF2B6F03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073" y="3842569"/>
            <a:ext cx="3266161" cy="1837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6212C5-21EE-E88E-BFD8-F2C1FCA45B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77" y="1556950"/>
            <a:ext cx="3266160" cy="3266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E2A00D-743C-CD42-4C77-269D0387AB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429" y="3567658"/>
            <a:ext cx="3511706" cy="23405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2DA16E-D0AA-515C-ECC7-93750EF7C1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584" y="4626856"/>
            <a:ext cx="2277963" cy="12813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53CF9D-A822-DF1E-CBD4-49638A13F60E}"/>
              </a:ext>
            </a:extLst>
          </p:cNvPr>
          <p:cNvSpPr txBox="1"/>
          <p:nvPr/>
        </p:nvSpPr>
        <p:spPr>
          <a:xfrm>
            <a:off x="4335747" y="1498076"/>
            <a:ext cx="30790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Landslide - Ecuador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83AD4E-8A16-E233-7AAB-BFF4B306DFEA}"/>
              </a:ext>
            </a:extLst>
          </p:cNvPr>
          <p:cNvSpPr txBox="1"/>
          <p:nvPr/>
        </p:nvSpPr>
        <p:spPr>
          <a:xfrm>
            <a:off x="3330429" y="5920058"/>
            <a:ext cx="30790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Earthquake - Myanmar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5092EE-F084-04DD-9F49-F09132FF7E21}"/>
              </a:ext>
            </a:extLst>
          </p:cNvPr>
          <p:cNvSpPr txBox="1"/>
          <p:nvPr/>
        </p:nvSpPr>
        <p:spPr>
          <a:xfrm>
            <a:off x="10683090" y="4058013"/>
            <a:ext cx="13646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Flooding – Dem Rep  Congo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82A78B-5472-2786-89EC-CB066253F75A}"/>
              </a:ext>
            </a:extLst>
          </p:cNvPr>
          <p:cNvSpPr txBox="1"/>
          <p:nvPr/>
        </p:nvSpPr>
        <p:spPr>
          <a:xfrm>
            <a:off x="10513913" y="5920058"/>
            <a:ext cx="13646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Oil Spill - Peru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6BFBBC-DE1D-7993-D412-3A2BA1486217}"/>
              </a:ext>
            </a:extLst>
          </p:cNvPr>
          <p:cNvSpPr txBox="1"/>
          <p:nvPr/>
        </p:nvSpPr>
        <p:spPr>
          <a:xfrm>
            <a:off x="6945654" y="5745063"/>
            <a:ext cx="13646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Wildfire - Kazakhstan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5D4D08C-D56E-9A0D-7791-E08D91A7A078}"/>
              </a:ext>
            </a:extLst>
          </p:cNvPr>
          <p:cNvSpPr txBox="1">
            <a:spLocks/>
          </p:cNvSpPr>
          <p:nvPr/>
        </p:nvSpPr>
        <p:spPr>
          <a:xfrm>
            <a:off x="1535723" y="302236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Recent Charter Activations</a:t>
            </a:r>
          </a:p>
        </p:txBody>
      </p:sp>
    </p:spTree>
    <p:extLst>
      <p:ext uri="{BB962C8B-B14F-4D97-AF65-F5344CB8AC3E}">
        <p14:creationId xmlns:p14="http://schemas.microsoft.com/office/powerpoint/2010/main" val="3819540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B020-10FD-4B48-7E0D-886DB933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25 Years of Serving the Disaster Response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93D52-D836-F404-FE39-AEE15A303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73" y="1549401"/>
            <a:ext cx="6766946" cy="3793637"/>
          </a:xfrm>
        </p:spPr>
        <p:txBody>
          <a:bodyPr/>
          <a:lstStyle/>
          <a:p>
            <a:r>
              <a:rPr lang="en-US" sz="3200" dirty="0"/>
              <a:t>In November of 2025, the International Charter will mark it’s 25</a:t>
            </a:r>
            <a:r>
              <a:rPr lang="en-US" sz="3200" baseline="30000" dirty="0"/>
              <a:t>th</a:t>
            </a:r>
            <a:r>
              <a:rPr lang="en-US" sz="3200" dirty="0"/>
              <a:t> year of providing satellite data and derived products at no cost to support disaster response worldwide.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D31CA-0429-58B9-2C3C-78FBD18C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BD14E-354A-4B1D-0343-3A14E7B40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624" y="1514961"/>
            <a:ext cx="4547577" cy="4547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F5DAE-6BDD-2218-A376-EDD2BB7CBD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145" y="4112155"/>
            <a:ext cx="4768231" cy="195038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64DFFF-BF02-A32E-9653-7735F07B0028}"/>
              </a:ext>
            </a:extLst>
          </p:cNvPr>
          <p:cNvSpPr txBox="1">
            <a:spLocks/>
          </p:cNvSpPr>
          <p:nvPr/>
        </p:nvSpPr>
        <p:spPr>
          <a:xfrm>
            <a:off x="545799" y="4574187"/>
            <a:ext cx="1585346" cy="642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To date:</a:t>
            </a:r>
          </a:p>
        </p:txBody>
      </p:sp>
    </p:spTree>
    <p:extLst>
      <p:ext uri="{BB962C8B-B14F-4D97-AF65-F5344CB8AC3E}">
        <p14:creationId xmlns:p14="http://schemas.microsoft.com/office/powerpoint/2010/main" val="43255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848A4E-5391-1601-09A1-C51D939E9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421" y="1951675"/>
            <a:ext cx="6874497" cy="3597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64B020-10FD-4B48-7E0D-886DB933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17 Charter Members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D31CA-0429-58B9-2C3C-78FBD18C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A2053-7F3B-8149-C68A-29F79C7DC38C}"/>
              </a:ext>
            </a:extLst>
          </p:cNvPr>
          <p:cNvSpPr txBox="1"/>
          <p:nvPr/>
        </p:nvSpPr>
        <p:spPr>
          <a:xfrm>
            <a:off x="386283" y="1561696"/>
            <a:ext cx="6641157" cy="437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Space Agency (ESA)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(1999)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Centre national </a:t>
            </a:r>
            <a:r>
              <a:rPr lang="en-US" sz="11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d'études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spatiales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(CNES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(1999)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Canadian Space Agency (CSA)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(2000)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Oceanic and Atmospheric Administration (NOAA)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(2001)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Indian Space Research Organization (ISRO)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(2001)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Comision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Nacional de </a:t>
            </a:r>
            <a:r>
              <a:rPr lang="en-US" sz="11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Actividades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Espaciales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(CONAE)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(2003)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Japan Aerospace Exploration Agency (JAXA)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(2005)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United States Geological Survey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(USGS) 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(2005)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United Kingdom Space Agency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(UKSA) 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(2005)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China National Space Administration (CNSA)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(2007)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German Aerospace Center (DLR)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(2010)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Korea Aerospace Research Institute (KARI)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Brazilian Instituto Nacional de </a:t>
            </a:r>
            <a:r>
              <a:rPr lang="en-US" sz="11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Pesquisas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Espaciais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(INPE)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</a:t>
            </a:r>
            <a:r>
              <a:rPr lang="en-US" sz="11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Organisation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for the Exploitation of Meteorological Satellites (EUMETSAT)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(2012)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Russian Federal Space Agency (ROSCOSMOS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(2013)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Agencia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Bolivariana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Para </a:t>
            </a:r>
            <a:r>
              <a:rPr lang="en-US" sz="11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Actividades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Espaciales</a:t>
            </a: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(ABAE)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(2016)</a:t>
            </a:r>
          </a:p>
          <a:p>
            <a:pPr marL="228600" indent="-228600" algn="l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United Arab Emirates Space Agency (UAESA)</a:t>
            </a:r>
            <a:r>
              <a:rPr lang="en-US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(2017)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B0C260E-FA53-8F12-8061-984B4AFBBDA9}"/>
              </a:ext>
            </a:extLst>
          </p:cNvPr>
          <p:cNvSpPr/>
          <p:nvPr/>
        </p:nvSpPr>
        <p:spPr>
          <a:xfrm>
            <a:off x="95693" y="3429000"/>
            <a:ext cx="290590" cy="1754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BBDF7ED-97B9-A6B1-9648-EC96BEBE059C}"/>
              </a:ext>
            </a:extLst>
          </p:cNvPr>
          <p:cNvSpPr/>
          <p:nvPr/>
        </p:nvSpPr>
        <p:spPr>
          <a:xfrm>
            <a:off x="88603" y="2411822"/>
            <a:ext cx="290590" cy="1754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6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03DDC3F-4C92-4CAB-B4F3-084761D6D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9736"/>
            <a:ext cx="12192000" cy="5416430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9DBD1B8B-B394-493C-8713-528404B4BB27}"/>
              </a:ext>
            </a:extLst>
          </p:cNvPr>
          <p:cNvSpPr/>
          <p:nvPr/>
        </p:nvSpPr>
        <p:spPr>
          <a:xfrm>
            <a:off x="4358326" y="2516957"/>
            <a:ext cx="3522482" cy="3299381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E0FCA-068C-3D68-4F54-8A2B7E97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Charter virtual constellation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842DF-68F0-5C96-2CE9-ED5FF4AB9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2B127EB-2F89-4E80-81D5-4EFDDD2107FE}"/>
              </a:ext>
            </a:extLst>
          </p:cNvPr>
          <p:cNvSpPr/>
          <p:nvPr/>
        </p:nvSpPr>
        <p:spPr>
          <a:xfrm>
            <a:off x="3335518" y="5395815"/>
            <a:ext cx="7839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4297BC"/>
                </a:solidFill>
              </a:rPr>
              <a:t>BlackSky</a:t>
            </a:r>
            <a:endParaRPr lang="de-DE" sz="1200" dirty="0">
              <a:solidFill>
                <a:srgbClr val="4297BC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343CF51-F7D3-4EA4-82CA-FCAB8692F6CA}"/>
              </a:ext>
            </a:extLst>
          </p:cNvPr>
          <p:cNvSpPr/>
          <p:nvPr/>
        </p:nvSpPr>
        <p:spPr>
          <a:xfrm>
            <a:off x="4835951" y="2824237"/>
            <a:ext cx="3799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Priority Data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Faster Response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Reduced Cloud 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Higher Resolution &amp; Better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Enhanced Monitoring 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&amp;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Free Data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Global Coordination &amp; Collaboration</a:t>
            </a:r>
          </a:p>
        </p:txBody>
      </p:sp>
      <p:sp>
        <p:nvSpPr>
          <p:cNvPr id="3" name="Rechteck 19">
            <a:extLst>
              <a:ext uri="{FF2B5EF4-FFF2-40B4-BE49-F238E27FC236}">
                <a16:creationId xmlns:a16="http://schemas.microsoft.com/office/drawing/2014/main" id="{969EAAED-14FB-114B-9FF2-BF4E1A33ADED}"/>
              </a:ext>
            </a:extLst>
          </p:cNvPr>
          <p:cNvSpPr/>
          <p:nvPr/>
        </p:nvSpPr>
        <p:spPr>
          <a:xfrm>
            <a:off x="47134" y="2378457"/>
            <a:ext cx="736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4297BC"/>
                </a:solidFill>
              </a:rPr>
              <a:t>NewSat</a:t>
            </a:r>
            <a:endParaRPr lang="de-DE" sz="1200" dirty="0">
              <a:solidFill>
                <a:srgbClr val="4297BC"/>
              </a:solidFill>
            </a:endParaRPr>
          </a:p>
        </p:txBody>
      </p:sp>
      <p:sp>
        <p:nvSpPr>
          <p:cNvPr id="4" name="Rechteck 19">
            <a:extLst>
              <a:ext uri="{FF2B5EF4-FFF2-40B4-BE49-F238E27FC236}">
                <a16:creationId xmlns:a16="http://schemas.microsoft.com/office/drawing/2014/main" id="{82AC06AF-1304-43F7-18C7-516F2DCDDCA7}"/>
              </a:ext>
            </a:extLst>
          </p:cNvPr>
          <p:cNvSpPr/>
          <p:nvPr/>
        </p:nvSpPr>
        <p:spPr>
          <a:xfrm>
            <a:off x="2826562" y="3582507"/>
            <a:ext cx="1017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4297BC"/>
                </a:solidFill>
              </a:rPr>
              <a:t>Amazonia-1</a:t>
            </a:r>
            <a:endParaRPr lang="de-DE" sz="1200" dirty="0">
              <a:solidFill>
                <a:srgbClr val="4297BC"/>
              </a:solidFill>
            </a:endParaRPr>
          </a:p>
        </p:txBody>
      </p:sp>
      <p:sp>
        <p:nvSpPr>
          <p:cNvPr id="7" name="Rechteck 19">
            <a:extLst>
              <a:ext uri="{FF2B5EF4-FFF2-40B4-BE49-F238E27FC236}">
                <a16:creationId xmlns:a16="http://schemas.microsoft.com/office/drawing/2014/main" id="{3D2A6B75-0DB0-BB74-8783-D3801DE61634}"/>
              </a:ext>
            </a:extLst>
          </p:cNvPr>
          <p:cNvSpPr/>
          <p:nvPr/>
        </p:nvSpPr>
        <p:spPr>
          <a:xfrm>
            <a:off x="10183780" y="1618291"/>
            <a:ext cx="102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4297BC"/>
                </a:solidFill>
              </a:rPr>
              <a:t>CAS500-1/2</a:t>
            </a:r>
            <a:endParaRPr lang="de-DE" sz="1200" dirty="0">
              <a:solidFill>
                <a:srgbClr val="4297BC"/>
              </a:solidFill>
            </a:endParaRPr>
          </a:p>
        </p:txBody>
      </p:sp>
      <p:sp>
        <p:nvSpPr>
          <p:cNvPr id="8" name="Rechteck 19">
            <a:extLst>
              <a:ext uri="{FF2B5EF4-FFF2-40B4-BE49-F238E27FC236}">
                <a16:creationId xmlns:a16="http://schemas.microsoft.com/office/drawing/2014/main" id="{45C3DEEC-44B6-F53A-6AE4-A49E703E95A7}"/>
              </a:ext>
            </a:extLst>
          </p:cNvPr>
          <p:cNvSpPr/>
          <p:nvPr/>
        </p:nvSpPr>
        <p:spPr>
          <a:xfrm>
            <a:off x="10064008" y="5677838"/>
            <a:ext cx="9191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4297BC"/>
                </a:solidFill>
              </a:rPr>
              <a:t>KhalifaSat</a:t>
            </a:r>
            <a:endParaRPr lang="de-DE" sz="1200" dirty="0">
              <a:solidFill>
                <a:srgbClr val="4297BC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616E21-0079-3CFD-3DB0-9A605F1CD6AE}"/>
              </a:ext>
            </a:extLst>
          </p:cNvPr>
          <p:cNvSpPr/>
          <p:nvPr/>
        </p:nvSpPr>
        <p:spPr>
          <a:xfrm>
            <a:off x="8963247" y="1850590"/>
            <a:ext cx="723013" cy="276999"/>
          </a:xfrm>
          <a:prstGeom prst="rect">
            <a:avLst/>
          </a:prstGeom>
          <a:solidFill>
            <a:srgbClr val="1318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19">
            <a:extLst>
              <a:ext uri="{FF2B5EF4-FFF2-40B4-BE49-F238E27FC236}">
                <a16:creationId xmlns:a16="http://schemas.microsoft.com/office/drawing/2014/main" id="{E6B56D13-7940-292D-9488-B42CAB2FE1AB}"/>
              </a:ext>
            </a:extLst>
          </p:cNvPr>
          <p:cNvSpPr/>
          <p:nvPr/>
        </p:nvSpPr>
        <p:spPr>
          <a:xfrm>
            <a:off x="9039008" y="1751517"/>
            <a:ext cx="102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4297BC"/>
                </a:solidFill>
              </a:rPr>
              <a:t>Landsat 9</a:t>
            </a:r>
            <a:endParaRPr lang="de-DE" sz="1200" dirty="0">
              <a:solidFill>
                <a:srgbClr val="4297BC"/>
              </a:solidFill>
            </a:endParaRPr>
          </a:p>
        </p:txBody>
      </p:sp>
      <p:sp>
        <p:nvSpPr>
          <p:cNvPr id="11" name="Rechteck 19">
            <a:extLst>
              <a:ext uri="{FF2B5EF4-FFF2-40B4-BE49-F238E27FC236}">
                <a16:creationId xmlns:a16="http://schemas.microsoft.com/office/drawing/2014/main" id="{48CDEE73-2718-1BC0-042B-844156F1BC1E}"/>
              </a:ext>
            </a:extLst>
          </p:cNvPr>
          <p:cNvSpPr/>
          <p:nvPr/>
        </p:nvSpPr>
        <p:spPr>
          <a:xfrm>
            <a:off x="952218" y="4405022"/>
            <a:ext cx="9297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4297BC"/>
                </a:solidFill>
              </a:rPr>
              <a:t>PeruSAT-1</a:t>
            </a:r>
            <a:endParaRPr lang="de-DE" sz="1200" dirty="0">
              <a:solidFill>
                <a:srgbClr val="4297BC"/>
              </a:solidFill>
            </a:endParaRPr>
          </a:p>
        </p:txBody>
      </p:sp>
      <p:sp>
        <p:nvSpPr>
          <p:cNvPr id="12" name="Rechteck 19">
            <a:extLst>
              <a:ext uri="{FF2B5EF4-FFF2-40B4-BE49-F238E27FC236}">
                <a16:creationId xmlns:a16="http://schemas.microsoft.com/office/drawing/2014/main" id="{D230F78D-6E21-248A-C8C4-C7527746994E}"/>
              </a:ext>
            </a:extLst>
          </p:cNvPr>
          <p:cNvSpPr/>
          <p:nvPr/>
        </p:nvSpPr>
        <p:spPr>
          <a:xfrm>
            <a:off x="10357170" y="5200082"/>
            <a:ext cx="15389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4297BC"/>
                </a:solidFill>
              </a:rPr>
              <a:t>GEOSAT-1, GEOSAT-2</a:t>
            </a:r>
            <a:endParaRPr lang="de-DE" sz="1200" dirty="0">
              <a:solidFill>
                <a:srgbClr val="4297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B6E62-636C-EF14-2673-92775B38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HDDS Supported Charter Events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A42860-36AC-A6D0-E7E0-396FD8600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141" y="1486200"/>
            <a:ext cx="7374526" cy="5371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DAA2F-077C-FB9D-B5E4-813E1060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8872B6-CB1C-E25B-02AD-17582F0A587D}"/>
              </a:ext>
            </a:extLst>
          </p:cNvPr>
          <p:cNvSpPr txBox="1">
            <a:spLocks/>
          </p:cNvSpPr>
          <p:nvPr/>
        </p:nvSpPr>
        <p:spPr>
          <a:xfrm>
            <a:off x="8054313" y="1677723"/>
            <a:ext cx="3855774" cy="4563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More non-Charter than Charter events in FY 18/19</a:t>
            </a:r>
          </a:p>
          <a:p>
            <a:r>
              <a:rPr lang="en-US" sz="2400" dirty="0"/>
              <a:t>Overall trend in more combined events over the past seven years.</a:t>
            </a:r>
          </a:p>
          <a:p>
            <a:r>
              <a:rPr lang="en-US" sz="2400" dirty="0"/>
              <a:t>Increasing trend of more Charter events in recent years.</a:t>
            </a:r>
          </a:p>
        </p:txBody>
      </p:sp>
    </p:spTree>
    <p:extLst>
      <p:ext uri="{BB962C8B-B14F-4D97-AF65-F5344CB8AC3E}">
        <p14:creationId xmlns:p14="http://schemas.microsoft.com/office/powerpoint/2010/main" val="3929104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12CAB-2405-8B91-E86C-A5F38155E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Katrina – Charter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CC369-C231-8A5F-9B6C-E03397065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73" y="1514963"/>
            <a:ext cx="6214053" cy="4563452"/>
          </a:xfrm>
        </p:spPr>
        <p:txBody>
          <a:bodyPr>
            <a:normAutofit/>
          </a:bodyPr>
          <a:lstStyle/>
          <a:p>
            <a:r>
              <a:rPr lang="en-US" sz="2400" dirty="0"/>
              <a:t>A Charter activation was initiated by USGS on August 31 and acted as the project manager.</a:t>
            </a:r>
          </a:p>
          <a:p>
            <a:r>
              <a:rPr lang="en-US" sz="2400" dirty="0"/>
              <a:t>FEMA was the primary end user.</a:t>
            </a:r>
          </a:p>
          <a:p>
            <a:r>
              <a:rPr lang="en-US" sz="2400" dirty="0"/>
              <a:t>A second activation was made by the French Civil Protection agency on September 2 and was initially to focus on Lafayette, Baton Rouge, Mobile, and Jackson.  Later included New Orleans. CNES project management.</a:t>
            </a:r>
          </a:p>
          <a:p>
            <a:r>
              <a:rPr lang="en-US" sz="2400" dirty="0"/>
              <a:t>The Charter decided not to merge the calls.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89F39-0FD9-6CFD-E490-41EC907F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 June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0B1A42-9443-5CA4-CCF6-F3E1D3AC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13748-3928-DB15-6E31-B1B87D245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126" y="1953344"/>
            <a:ext cx="5391801" cy="3371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FE4651-8039-E9FA-88CF-335A36810E17}"/>
              </a:ext>
            </a:extLst>
          </p:cNvPr>
          <p:cNvSpPr txBox="1"/>
          <p:nvPr/>
        </p:nvSpPr>
        <p:spPr>
          <a:xfrm>
            <a:off x="6507127" y="1594884"/>
            <a:ext cx="539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August 29, 2005 – shortly after landfall in Louisiana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47A34-1C1A-B165-885A-1A22A4D5421B}"/>
              </a:ext>
            </a:extLst>
          </p:cNvPr>
          <p:cNvSpPr txBox="1"/>
          <p:nvPr/>
        </p:nvSpPr>
        <p:spPr>
          <a:xfrm>
            <a:off x="7081284" y="5355751"/>
            <a:ext cx="4807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NOAA-NASA GOES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33ACFC-9BD4-5E92-A60E-82FFDD022310}"/>
              </a:ext>
            </a:extLst>
          </p:cNvPr>
          <p:cNvSpPr txBox="1">
            <a:spLocks/>
          </p:cNvSpPr>
          <p:nvPr/>
        </p:nvSpPr>
        <p:spPr>
          <a:xfrm>
            <a:off x="303705" y="5549867"/>
            <a:ext cx="11888295" cy="637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USGS relied on end users to generate products – CNES involved SERTIT as VA.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354497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869CA-7F70-283D-701E-183585DF3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USGS Activation -103 Gulf Coast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9064F6-A472-5AB1-05AD-2C233A78D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3982" y="1541598"/>
            <a:ext cx="5877341" cy="455085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5FC9C-701A-6AEE-F51D-3A1450F57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 June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95575-65C5-9841-0DBB-7B104467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7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5B2482-8D72-EAB3-E6DE-AC70E7A9F9D2}"/>
              </a:ext>
            </a:extLst>
          </p:cNvPr>
          <p:cNvGrpSpPr/>
          <p:nvPr/>
        </p:nvGrpSpPr>
        <p:grpSpPr>
          <a:xfrm>
            <a:off x="4389472" y="5126211"/>
            <a:ext cx="1706528" cy="966245"/>
            <a:chOff x="4389472" y="5126211"/>
            <a:chExt cx="1706528" cy="96624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B419D2-0EB8-8BF6-1664-46294307C16A}"/>
                </a:ext>
              </a:extLst>
            </p:cNvPr>
            <p:cNvSpPr/>
            <p:nvPr/>
          </p:nvSpPr>
          <p:spPr>
            <a:xfrm>
              <a:off x="5826643" y="5454135"/>
              <a:ext cx="265814" cy="127591"/>
            </a:xfrm>
            <a:prstGeom prst="rect">
              <a:avLst/>
            </a:prstGeom>
            <a:solidFill>
              <a:srgbClr val="F4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DDB267-2A2F-5BD7-D966-C4A5EDB40CEF}"/>
                </a:ext>
              </a:extLst>
            </p:cNvPr>
            <p:cNvSpPr/>
            <p:nvPr/>
          </p:nvSpPr>
          <p:spPr>
            <a:xfrm>
              <a:off x="5822603" y="5680959"/>
              <a:ext cx="265814" cy="127591"/>
            </a:xfrm>
            <a:prstGeom prst="rect">
              <a:avLst/>
            </a:prstGeom>
            <a:solidFill>
              <a:srgbClr val="FA837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46F6C0-EA65-DF64-7F59-A81C1C259D2C}"/>
                </a:ext>
              </a:extLst>
            </p:cNvPr>
            <p:cNvSpPr/>
            <p:nvPr/>
          </p:nvSpPr>
          <p:spPr>
            <a:xfrm>
              <a:off x="5830186" y="5904425"/>
              <a:ext cx="265814" cy="127591"/>
            </a:xfrm>
            <a:prstGeom prst="rect">
              <a:avLst/>
            </a:prstGeom>
            <a:solidFill>
              <a:srgbClr val="FDD1D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8147C1-3A18-BD31-5FE0-E34466B5EA3D}"/>
                </a:ext>
              </a:extLst>
            </p:cNvPr>
            <p:cNvSpPr txBox="1"/>
            <p:nvPr/>
          </p:nvSpPr>
          <p:spPr>
            <a:xfrm>
              <a:off x="4410738" y="5400972"/>
              <a:ext cx="1499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Landsat 5 – Sept 7, 2005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FCD7EF-AEAF-BF91-3607-C55519B57951}"/>
                </a:ext>
              </a:extLst>
            </p:cNvPr>
            <p:cNvSpPr txBox="1"/>
            <p:nvPr/>
          </p:nvSpPr>
          <p:spPr>
            <a:xfrm>
              <a:off x="4619134" y="5610266"/>
              <a:ext cx="12588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SPOT – Sept 2, 2005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CE1C65-D791-6605-EED1-6EE6A8B32EBD}"/>
                </a:ext>
              </a:extLst>
            </p:cNvPr>
            <p:cNvSpPr txBox="1"/>
            <p:nvPr/>
          </p:nvSpPr>
          <p:spPr>
            <a:xfrm>
              <a:off x="4389472" y="5846235"/>
              <a:ext cx="1499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Landsat 5 – Aug 30, 2005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67FFC0-FE3A-9B57-D338-C289EBA78787}"/>
                </a:ext>
              </a:extLst>
            </p:cNvPr>
            <p:cNvSpPr txBox="1"/>
            <p:nvPr/>
          </p:nvSpPr>
          <p:spPr>
            <a:xfrm>
              <a:off x="4410739" y="5126211"/>
              <a:ext cx="16776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Inundated Areas</a:t>
              </a: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2CD17D2-5ED1-CA87-9523-6E9D65D64B1A}"/>
              </a:ext>
            </a:extLst>
          </p:cNvPr>
          <p:cNvSpPr txBox="1">
            <a:spLocks/>
          </p:cNvSpPr>
          <p:nvPr/>
        </p:nvSpPr>
        <p:spPr>
          <a:xfrm>
            <a:off x="293073" y="1514963"/>
            <a:ext cx="5273059" cy="45634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Those receiving data included FEMA, NASA NOAA, USGS, USDA, Red Cross and many state and local agencies.</a:t>
            </a:r>
          </a:p>
          <a:p>
            <a:r>
              <a:rPr lang="en-US" sz="2400" dirty="0"/>
              <a:t>They reported using the data for the following: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Identifying damaged housing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Tracking water levels through time/space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Damage assessment planning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Determining helicopter landing zones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Assessing coastal highway access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Determining washout areas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Port damage assessments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Search and rescue mapping</a:t>
            </a:r>
          </a:p>
        </p:txBody>
      </p:sp>
    </p:spTree>
    <p:extLst>
      <p:ext uri="{BB962C8B-B14F-4D97-AF65-F5344CB8AC3E}">
        <p14:creationId xmlns:p14="http://schemas.microsoft.com/office/powerpoint/2010/main" val="374393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1E60-A7FB-30CB-36DF-E550AADA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USGS Activation -103 Gulf Coast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F704D-1CA9-BBB2-D6FE-A055710D8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 June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24562-3582-0FCA-4677-999CB219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5C1181-8AF0-9DC6-8329-7A7583947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93" y="1498390"/>
            <a:ext cx="3459807" cy="4504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333C8D-8089-2E60-73F2-6970EF481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98390"/>
            <a:ext cx="6071616" cy="4846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B3B39F-EC05-8C99-10EB-96AE11A84E56}"/>
              </a:ext>
            </a:extLst>
          </p:cNvPr>
          <p:cNvSpPr txBox="1"/>
          <p:nvPr/>
        </p:nvSpPr>
        <p:spPr>
          <a:xfrm>
            <a:off x="953312" y="1663429"/>
            <a:ext cx="1478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2 weeks after Landfall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64ACD9-5672-65F0-EF52-CF3AA757310F}"/>
              </a:ext>
            </a:extLst>
          </p:cNvPr>
          <p:cNvSpPr txBox="1"/>
          <p:nvPr/>
        </p:nvSpPr>
        <p:spPr>
          <a:xfrm>
            <a:off x="1037619" y="3921550"/>
            <a:ext cx="1478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1 week after Landfall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A514D-7A95-C9B0-DC68-E160B6936129}"/>
              </a:ext>
            </a:extLst>
          </p:cNvPr>
          <p:cNvSpPr txBox="1"/>
          <p:nvPr/>
        </p:nvSpPr>
        <p:spPr>
          <a:xfrm>
            <a:off x="3671381" y="4686752"/>
            <a:ext cx="2334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Green areas represent suitable helicopter landing zones with a slope of less than 15%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9B6B5B-4F0D-FB60-5DBD-5ABD3280F845}"/>
              </a:ext>
            </a:extLst>
          </p:cNvPr>
          <p:cNvSpPr txBox="1"/>
          <p:nvPr/>
        </p:nvSpPr>
        <p:spPr>
          <a:xfrm>
            <a:off x="3671381" y="1853936"/>
            <a:ext cx="2334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Tracking water levels during the draining of floodwaters.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6ABD3BD7-4E72-D74D-9707-19F9100A5737}"/>
              </a:ext>
            </a:extLst>
          </p:cNvPr>
          <p:cNvCxnSpPr>
            <a:cxnSpLocks/>
            <a:stCxn id="16" idx="2"/>
          </p:cNvCxnSpPr>
          <p:nvPr/>
        </p:nvCxnSpPr>
        <p:spPr>
          <a:xfrm rot="5400000">
            <a:off x="3902735" y="2545911"/>
            <a:ext cx="704611" cy="1167320"/>
          </a:xfrm>
          <a:prstGeom prst="bentConnector2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4C7AD101-9FA0-07CC-0E24-E95A9C517DBB}"/>
              </a:ext>
            </a:extLst>
          </p:cNvPr>
          <p:cNvCxnSpPr>
            <a:cxnSpLocks/>
            <a:stCxn id="12" idx="0"/>
            <a:endCxn id="3" idx="1"/>
          </p:cNvCxnSpPr>
          <p:nvPr/>
        </p:nvCxnSpPr>
        <p:spPr>
          <a:xfrm rot="5400000" flipH="1" flipV="1">
            <a:off x="5084749" y="3675501"/>
            <a:ext cx="765202" cy="1257300"/>
          </a:xfrm>
          <a:prstGeom prst="bentConnector2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72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1E60-A7FB-30CB-36DF-E550AADA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CNES Activation -104 Gulf Coast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F704D-1CA9-BBB2-D6FE-A055710D8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 June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24562-3582-0FCA-4677-999CB219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0EEC-95AB-4B86-83D3-4E8303750324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B19328-057A-7A6A-8308-C5D46BEE8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73" y="1514963"/>
            <a:ext cx="11758250" cy="4563452"/>
          </a:xfrm>
        </p:spPr>
        <p:txBody>
          <a:bodyPr>
            <a:normAutofit/>
          </a:bodyPr>
          <a:lstStyle/>
          <a:p>
            <a:r>
              <a:rPr lang="en-US" sz="2400" dirty="0"/>
              <a:t>The activation by the French Civil Protection agency was primarily intended to provide reference, crisis, and change maps of the affected areas.</a:t>
            </a:r>
          </a:p>
          <a:p>
            <a:r>
              <a:rPr lang="en-US" sz="2400" dirty="0"/>
              <a:t>Complimentary to the USGS call, initially concentrated on areas outside of New Orleans.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Products provided to the AU, the USGS call, and other international assistance teams.</a:t>
            </a:r>
          </a:p>
          <a:p>
            <a:pPr marL="457200" lvl="1" indent="0">
              <a:buNone/>
            </a:pPr>
            <a:r>
              <a:rPr lang="en-US" sz="2000" i="1" dirty="0"/>
              <a:t>“The Charter maps were very useful and used by both the German teams deployed on the affected areas and by authorities to organize such deployments.”  - German Civil Security Forces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A513C0-65AF-45C2-9E73-F064687CD465}"/>
              </a:ext>
            </a:extLst>
          </p:cNvPr>
          <p:cNvGrpSpPr/>
          <p:nvPr/>
        </p:nvGrpSpPr>
        <p:grpSpPr>
          <a:xfrm>
            <a:off x="1380116" y="2651012"/>
            <a:ext cx="9964257" cy="2151335"/>
            <a:chOff x="2238375" y="3942275"/>
            <a:chExt cx="9964257" cy="2151335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BC540A11-B4E0-E466-A46A-3AC94F51168D}"/>
                </a:ext>
              </a:extLst>
            </p:cNvPr>
            <p:cNvSpPr/>
            <p:nvPr/>
          </p:nvSpPr>
          <p:spPr>
            <a:xfrm>
              <a:off x="2238375" y="4722948"/>
              <a:ext cx="7743825" cy="842352"/>
            </a:xfrm>
            <a:prstGeom prst="rightArrow">
              <a:avLst/>
            </a:prstGeom>
            <a:solidFill>
              <a:srgbClr val="D2D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9DC953B-5CC9-A95F-6770-6CDECA8691FE}"/>
                </a:ext>
              </a:extLst>
            </p:cNvPr>
            <p:cNvGrpSpPr/>
            <p:nvPr/>
          </p:nvGrpSpPr>
          <p:grpSpPr>
            <a:xfrm>
              <a:off x="2354873" y="4220595"/>
              <a:ext cx="1218027" cy="641467"/>
              <a:chOff x="1112397" y="-297502"/>
              <a:chExt cx="1218027" cy="272892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01C1A53-B928-E4B5-ABC1-AC1F0754649D}"/>
                  </a:ext>
                </a:extLst>
              </p:cNvPr>
              <p:cNvSpPr/>
              <p:nvPr/>
            </p:nvSpPr>
            <p:spPr>
              <a:xfrm>
                <a:off x="1112397" y="263954"/>
                <a:ext cx="1218027" cy="216746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6F1296-B2AF-F716-4237-19FA575B9668}"/>
                  </a:ext>
                </a:extLst>
              </p:cNvPr>
              <p:cNvSpPr txBox="1"/>
              <p:nvPr/>
            </p:nvSpPr>
            <p:spPr>
              <a:xfrm>
                <a:off x="1112397" y="-297502"/>
                <a:ext cx="1218027" cy="21674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78232" rIns="78232" bIns="78232" numCol="1" spcCol="1270" anchor="b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b="1" kern="1200" dirty="0"/>
                  <a:t>Sept 2      Activation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376CC1C-9B26-A725-78D1-5DB6F0FEE5C6}"/>
                </a:ext>
              </a:extLst>
            </p:cNvPr>
            <p:cNvGrpSpPr/>
            <p:nvPr/>
          </p:nvGrpSpPr>
          <p:grpSpPr>
            <a:xfrm>
              <a:off x="3421351" y="5562117"/>
              <a:ext cx="1463492" cy="531493"/>
              <a:chOff x="151514" y="0"/>
              <a:chExt cx="1463492" cy="2616061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193EF88-34FF-FB17-4BF9-9766B1D58B3F}"/>
                  </a:ext>
                </a:extLst>
              </p:cNvPr>
              <p:cNvSpPr/>
              <p:nvPr/>
            </p:nvSpPr>
            <p:spPr>
              <a:xfrm>
                <a:off x="151514" y="0"/>
                <a:ext cx="1463492" cy="216746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AF83E5-00A5-23A3-0815-7CD716CD4413}"/>
                  </a:ext>
                </a:extLst>
              </p:cNvPr>
              <p:cNvSpPr txBox="1"/>
              <p:nvPr/>
            </p:nvSpPr>
            <p:spPr>
              <a:xfrm>
                <a:off x="151514" y="448595"/>
                <a:ext cx="1463492" cy="2167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78232" rIns="78232" bIns="78232" numCol="1" spcCol="1270" anchor="b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b="1" kern="1200" dirty="0"/>
                  <a:t>Sept 3                    </a:t>
                </a:r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b="1" kern="1200" dirty="0"/>
                  <a:t>1</a:t>
                </a:r>
                <a:r>
                  <a:rPr lang="en-US" sz="1400" b="1" kern="1200" baseline="30000" dirty="0"/>
                  <a:t>st</a:t>
                </a:r>
                <a:r>
                  <a:rPr lang="en-US" sz="1400" b="1" kern="1200" dirty="0"/>
                  <a:t> map batch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CB04D0C-0148-B147-3A75-20673BA86C6F}"/>
                </a:ext>
              </a:extLst>
            </p:cNvPr>
            <p:cNvGrpSpPr/>
            <p:nvPr/>
          </p:nvGrpSpPr>
          <p:grpSpPr>
            <a:xfrm>
              <a:off x="4508074" y="3942275"/>
              <a:ext cx="3323851" cy="752324"/>
              <a:chOff x="-1338555" y="0"/>
              <a:chExt cx="3323851" cy="346891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AEBCAA9-760C-7E51-9DCF-5A161C567797}"/>
                  </a:ext>
                </a:extLst>
              </p:cNvPr>
              <p:cNvSpPr/>
              <p:nvPr/>
            </p:nvSpPr>
            <p:spPr>
              <a:xfrm>
                <a:off x="151746" y="0"/>
                <a:ext cx="1833550" cy="216746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5AC16FD-36B9-34BB-32AC-0141E77ECF4B}"/>
                  </a:ext>
                </a:extLst>
              </p:cNvPr>
              <p:cNvSpPr txBox="1"/>
              <p:nvPr/>
            </p:nvSpPr>
            <p:spPr>
              <a:xfrm>
                <a:off x="-1338555" y="1301449"/>
                <a:ext cx="1833550" cy="216746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78232" rIns="78232" bIns="78232" numCol="1" spcCol="1270" anchor="b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b="1" kern="1200" dirty="0"/>
                  <a:t>Sept 4                                      2</a:t>
                </a:r>
                <a:r>
                  <a:rPr lang="en-US" sz="1400" b="1" kern="1200" baseline="30000" dirty="0"/>
                  <a:t>nd</a:t>
                </a:r>
                <a:r>
                  <a:rPr lang="en-US" sz="1400" b="1" kern="1200" dirty="0"/>
                  <a:t> map batch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58B9662-59C7-7A84-7498-E990D491010C}"/>
                </a:ext>
              </a:extLst>
            </p:cNvPr>
            <p:cNvGrpSpPr/>
            <p:nvPr/>
          </p:nvGrpSpPr>
          <p:grpSpPr>
            <a:xfrm>
              <a:off x="5864042" y="5658900"/>
              <a:ext cx="2485346" cy="427625"/>
              <a:chOff x="151700" y="0"/>
              <a:chExt cx="2454651" cy="266483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40C75B8-326D-DAE1-7F7C-75354E12479C}"/>
                  </a:ext>
                </a:extLst>
              </p:cNvPr>
              <p:cNvSpPr/>
              <p:nvPr/>
            </p:nvSpPr>
            <p:spPr>
              <a:xfrm>
                <a:off x="151700" y="0"/>
                <a:ext cx="2454651" cy="216746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D70AA4-D3B6-C1E8-1BB8-61F4FE2E02A2}"/>
                  </a:ext>
                </a:extLst>
              </p:cNvPr>
              <p:cNvSpPr txBox="1"/>
              <p:nvPr/>
            </p:nvSpPr>
            <p:spPr>
              <a:xfrm>
                <a:off x="151701" y="497365"/>
                <a:ext cx="1638452" cy="2167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78232" rIns="78232" bIns="78232" numCol="1" spcCol="1270" anchor="b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b="1" kern="1200" dirty="0"/>
                  <a:t>Sept 5                   </a:t>
                </a:r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b="1" kern="1200" dirty="0"/>
                  <a:t>3</a:t>
                </a:r>
                <a:r>
                  <a:rPr lang="en-US" sz="1400" b="1" kern="1200" baseline="30000" dirty="0"/>
                  <a:t>rd</a:t>
                </a:r>
                <a:r>
                  <a:rPr lang="en-US" sz="1400" b="1" kern="1200" dirty="0"/>
                  <a:t> map batch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68541DF-ACB2-DEE2-C5BF-86DB56B02F3F}"/>
                </a:ext>
              </a:extLst>
            </p:cNvPr>
            <p:cNvGrpSpPr/>
            <p:nvPr/>
          </p:nvGrpSpPr>
          <p:grpSpPr>
            <a:xfrm>
              <a:off x="7106715" y="4281304"/>
              <a:ext cx="1803802" cy="612998"/>
              <a:chOff x="149887" y="-859684"/>
              <a:chExt cx="3715449" cy="302715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E06BBDF-5BAB-2DB3-EB8E-0ABD7D792EA2}"/>
                  </a:ext>
                </a:extLst>
              </p:cNvPr>
              <p:cNvSpPr/>
              <p:nvPr/>
            </p:nvSpPr>
            <p:spPr>
              <a:xfrm>
                <a:off x="149887" y="0"/>
                <a:ext cx="3715449" cy="216746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94AF35-2C90-CEFF-52C7-7B0972577840}"/>
                  </a:ext>
                </a:extLst>
              </p:cNvPr>
              <p:cNvSpPr txBox="1"/>
              <p:nvPr/>
            </p:nvSpPr>
            <p:spPr>
              <a:xfrm>
                <a:off x="149887" y="-859684"/>
                <a:ext cx="3715449" cy="2167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78232" rIns="78232" bIns="78232" numCol="1" spcCol="1270" anchor="b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b="1" kern="1200" dirty="0"/>
                  <a:t>Sept 7                   </a:t>
                </a:r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b="1" kern="1200" dirty="0"/>
                  <a:t>4</a:t>
                </a:r>
                <a:r>
                  <a:rPr lang="en-US" sz="1400" b="1" kern="1200" baseline="30000" dirty="0"/>
                  <a:t>th</a:t>
                </a:r>
                <a:r>
                  <a:rPr lang="en-US" sz="1400" b="1" kern="1200" dirty="0"/>
                  <a:t> map batch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6909F46-9901-7204-1516-FE75D6FFBD15}"/>
                </a:ext>
              </a:extLst>
            </p:cNvPr>
            <p:cNvCxnSpPr/>
            <p:nvPr/>
          </p:nvCxnSpPr>
          <p:spPr>
            <a:xfrm flipV="1">
              <a:off x="2968461" y="4722829"/>
              <a:ext cx="0" cy="620208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C7F4D23-91D5-A493-B4C2-5D1F6C342037}"/>
                </a:ext>
              </a:extLst>
            </p:cNvPr>
            <p:cNvCxnSpPr/>
            <p:nvPr/>
          </p:nvCxnSpPr>
          <p:spPr>
            <a:xfrm flipV="1">
              <a:off x="5435847" y="4727448"/>
              <a:ext cx="0" cy="620208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BA8DB2D-A687-AD15-7B2B-0B39877B7166}"/>
                </a:ext>
              </a:extLst>
            </p:cNvPr>
            <p:cNvCxnSpPr/>
            <p:nvPr/>
          </p:nvCxnSpPr>
          <p:spPr>
            <a:xfrm flipV="1">
              <a:off x="8088787" y="4727448"/>
              <a:ext cx="0" cy="620208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5595D71-98CC-49E5-D573-2909808DB4D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153097" y="4922333"/>
              <a:ext cx="0" cy="620208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96042D4-6DAD-D64A-01A5-1F8A92AB432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682516" y="4919472"/>
              <a:ext cx="0" cy="620208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85DF5A2-060A-C10B-252C-D81E7BB90D8D}"/>
                </a:ext>
              </a:extLst>
            </p:cNvPr>
            <p:cNvSpPr txBox="1"/>
            <p:nvPr/>
          </p:nvSpPr>
          <p:spPr>
            <a:xfrm>
              <a:off x="9830891" y="4962578"/>
              <a:ext cx="2371741" cy="4389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78232" numCol="1" spcCol="1270" anchor="b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Twenty-Five                                               Map Products Produced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143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arter Presentation Y.potx" id="{67CAFAED-7340-4467-9AA2-FCA594C13FA7}" vid="{380D7793-1E91-4F7E-ADE9-009C3FBEE3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Metadata/LabelInfo.xml><?xml version="1.0" encoding="utf-8"?>
<clbl:labelList xmlns:clbl="http://schemas.microsoft.com/office/2020/mipLabelMetadata">
  <clbl:label id="{3976fa30-1907-4356-8241-62ea5e1c0256}" enabled="1" method="Privilege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14331</TotalTime>
  <Words>1116</Words>
  <Application>Microsoft Office PowerPoint</Application>
  <PresentationFormat>Widescreen</PresentationFormat>
  <Paragraphs>163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International Charter</vt:lpstr>
      <vt:lpstr>25 Years of Serving the Disaster Response Community</vt:lpstr>
      <vt:lpstr>17 Charter Members </vt:lpstr>
      <vt:lpstr>Charter virtual constellation</vt:lpstr>
      <vt:lpstr>HDDS Supported Charter Events</vt:lpstr>
      <vt:lpstr>Hurricane Katrina – Charter Response</vt:lpstr>
      <vt:lpstr>USGS Activation -103 Gulf Coast</vt:lpstr>
      <vt:lpstr>USGS Activation -103 Gulf Coast</vt:lpstr>
      <vt:lpstr>CNES Activation -104 Gulf Coast</vt:lpstr>
      <vt:lpstr>CNES Activation -104 Gulf Coast</vt:lpstr>
      <vt:lpstr>The ESA Charter Mapper</vt:lpstr>
      <vt:lpstr>Activation 865: Flood in Brazil</vt:lpstr>
      <vt:lpstr>Activation 862: Flood in Ecuador</vt:lpstr>
      <vt:lpstr>Charter Mapper Value-Added Product</vt:lpstr>
      <vt:lpstr>Conclusions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Roberto Biasutti</dc:creator>
  <cp:lastModifiedBy>Budde, Michael E</cp:lastModifiedBy>
  <cp:revision>108</cp:revision>
  <dcterms:created xsi:type="dcterms:W3CDTF">2022-01-24T15:27:42Z</dcterms:created>
  <dcterms:modified xsi:type="dcterms:W3CDTF">2025-05-30T13:01:15Z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2022-09-06T09:08:35Z</vt:lpwstr>
  </property>
  <property fmtid="{D5CDD505-2E9C-101B-9397-08002B2CF9AE}" pid="4" name="MSIP_Label_3976fa30-1907-4356-8241-62ea5e1c0256_Method">
    <vt:lpwstr>Privileged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972d30f2-d9a9-4103-b764-0fad1131debd</vt:lpwstr>
  </property>
  <property fmtid="{D5CDD505-2E9C-101B-9397-08002B2CF9AE}" pid="8" name="MSIP_Label_3976fa30-1907-4356-8241-62ea5e1c0256_ContentBits">
    <vt:lpwstr>0</vt:lpwstr>
  </property>
</Properties>
</file>