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0" r:id="rId2"/>
  </p:sldMasterIdLst>
  <p:notesMasterIdLst>
    <p:notesMasterId r:id="rId16"/>
  </p:notesMasterIdLst>
  <p:sldIdLst>
    <p:sldId id="258" r:id="rId3"/>
    <p:sldId id="260" r:id="rId4"/>
    <p:sldId id="262" r:id="rId5"/>
    <p:sldId id="263" r:id="rId6"/>
    <p:sldId id="264" r:id="rId7"/>
    <p:sldId id="270" r:id="rId8"/>
    <p:sldId id="261" r:id="rId9"/>
    <p:sldId id="272" r:id="rId10"/>
    <p:sldId id="273" r:id="rId11"/>
    <p:sldId id="265" r:id="rId12"/>
    <p:sldId id="266" r:id="rId13"/>
    <p:sldId id="267" r:id="rId14"/>
    <p:sldId id="269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96" userDrawn="1">
          <p15:clr>
            <a:srgbClr val="A4A3A4"/>
          </p15:clr>
        </p15:guide>
        <p15:guide id="4" pos="56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BA8E8E-6B4F-4B0A-BCCA-5E7C8ACEAA39}" v="46" dt="2025-05-30T14:36:13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326" y="43"/>
      </p:cViewPr>
      <p:guideLst>
        <p:guide orient="horz" pos="1620"/>
        <p:guide pos="2880"/>
        <p:guide pos="96"/>
        <p:guide pos="5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AA14-AA87-6543-B4AE-12D49A5A6C1C}" type="datetimeFigureOut">
              <a:rPr lang="en-US" smtClean="0"/>
              <a:pPr/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CB47A-5BAF-5847-8462-8E087781F2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07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7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BA8C-DC55-3646-9ECE-4914F75809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313" y="1020763"/>
            <a:ext cx="8675687" cy="32575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8E6E49-65BF-9447-B9B6-DB160FCC59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312" y="220257"/>
            <a:ext cx="8675687" cy="372410"/>
          </a:xfrm>
          <a:prstGeom prst="rect">
            <a:avLst/>
          </a:prstGeom>
        </p:spPr>
        <p:txBody>
          <a:bodyPr lIns="54864" tIns="54864" bIns="54864"/>
          <a:lstStyle>
            <a:lvl1pPr marL="0" indent="0">
              <a:lnSpc>
                <a:spcPts val="2840"/>
              </a:lnSpc>
              <a:spcBef>
                <a:spcPts val="0"/>
              </a:spcBef>
              <a:buFontTx/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F5F4FA-6398-1540-9159-608D1F0495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12" y="592667"/>
            <a:ext cx="8674926" cy="245966"/>
          </a:xfrm>
          <a:prstGeom prst="rect">
            <a:avLst/>
          </a:prstGeom>
        </p:spPr>
        <p:txBody>
          <a:bodyPr tIns="0" bIns="0"/>
          <a:lstStyle>
            <a:lvl1pPr marL="0" indent="0">
              <a:buFontTx/>
              <a:buNone/>
              <a:defRPr sz="18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Optional Subhead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photos&#10;&#10;AI-generated content may be incorrect.">
            <a:extLst>
              <a:ext uri="{FF2B5EF4-FFF2-40B4-BE49-F238E27FC236}">
                <a16:creationId xmlns:a16="http://schemas.microsoft.com/office/drawing/2014/main" id="{0E615EC7-0377-7F7D-0B7E-82D6A69FE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9143999" cy="51434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201420" y="904058"/>
            <a:ext cx="874487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8559796" y="4674483"/>
            <a:ext cx="45063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fld id="{03610961-D6F9-084D-B4EB-1F6333E61954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hddsexplorer.usgs.gov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ddsexplorer.usgs.gov/" TargetMode="External"/><Relationship Id="rId2" Type="http://schemas.openxmlformats.org/officeDocument/2006/relationships/hyperlink" Target="https://ers.cr.usgs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arthexplorer.usgs.gov/" TargetMode="External"/><Relationship Id="rId5" Type="http://schemas.openxmlformats.org/officeDocument/2006/relationships/hyperlink" Target="https://cidr.cr.usgs.gov/" TargetMode="External"/><Relationship Id="rId4" Type="http://schemas.openxmlformats.org/officeDocument/2006/relationships/hyperlink" Target="https://cmt.usgs.gov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 bwMode="auto">
          <a:xfrm>
            <a:off x="2367419" y="2490593"/>
            <a:ext cx="6655932" cy="1155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50800" tIns="50800" rIns="90488" bIns="50800" anchor="t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  <a:defRPr/>
            </a:pPr>
            <a:r>
              <a:rPr lang="en-US" sz="2200" b="1" kern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  <a:sym typeface="Arial Bold" charset="0"/>
              </a:rPr>
              <a:t>USGS EROS Emergency Operations Overview</a:t>
            </a:r>
          </a:p>
          <a:p>
            <a:pPr>
              <a:defRPr/>
            </a:pPr>
            <a:r>
              <a:rPr lang="en-US" sz="1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Brent Johnson</a:t>
            </a:r>
            <a:endParaRPr lang="en-US" sz="1400" b="1" kern="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  <a:p>
            <a:pPr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KBR</a:t>
            </a:r>
            <a:r>
              <a:rPr lang="en-US" sz="800" kern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  <a:sym typeface="Arial Bold" charset="0"/>
              </a:rPr>
              <a:t>, contractor to the U.S. Geological Survey (USGS) </a:t>
            </a:r>
          </a:p>
          <a:p>
            <a:pPr>
              <a:spcAft>
                <a:spcPts val="0"/>
              </a:spcAft>
              <a:defRPr/>
            </a:pPr>
            <a:r>
              <a:rPr lang="en-US" sz="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Earth Resources Observation and Science (EROS) Center, </a:t>
            </a:r>
            <a:r>
              <a:rPr lang="en-US" sz="800" kern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  <a:sym typeface="Arial Bold" charset="0"/>
              </a:rPr>
              <a:t>Sioux Falls, SD 57198, USA. </a:t>
            </a:r>
          </a:p>
          <a:p>
            <a:pPr>
              <a:spcAft>
                <a:spcPts val="0"/>
              </a:spcAft>
              <a:defRPr/>
            </a:pPr>
            <a:r>
              <a:rPr lang="en-US" sz="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 Bold" charset="0"/>
              </a:rPr>
              <a:t>Work performed under USGS Contract 140G0121D0001</a:t>
            </a:r>
            <a:endParaRPr lang="en-US" sz="800" kern="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  <a:sym typeface="Arial Bol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47C35C-60A9-412C-8B68-04E0D9CBC923}"/>
              </a:ext>
            </a:extLst>
          </p:cNvPr>
          <p:cNvSpPr txBox="1"/>
          <p:nvPr/>
        </p:nvSpPr>
        <p:spPr>
          <a:xfrm>
            <a:off x="8104341" y="2838972"/>
            <a:ext cx="919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June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84CFB-576F-E00E-2C6F-A7386FA24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DF29-C3A9-CEC1-12C5-C87676B247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54864" tIns="54864" rIns="91440" bIns="54864" anchor="t"/>
          <a:lstStyle/>
          <a:p>
            <a:r>
              <a:rPr lang="en-US" sz="2800">
                <a:latin typeface="Arial"/>
                <a:ea typeface="ＭＳ Ｐゴシック"/>
                <a:cs typeface="Arial"/>
              </a:rPr>
              <a:t>Emergency Operations Ingest Metrics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30C09-A93A-E9D9-7C0C-A01A9C03B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1" y="1422686"/>
            <a:ext cx="4361940" cy="2943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9C933-AFA6-8413-020A-6005A5066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115" y="1419820"/>
            <a:ext cx="3926724" cy="29467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AA986-2D59-227E-F573-901291D01C30}"/>
              </a:ext>
            </a:extLst>
          </p:cNvPr>
          <p:cNvSpPr txBox="1"/>
          <p:nvPr/>
        </p:nvSpPr>
        <p:spPr>
          <a:xfrm>
            <a:off x="383976" y="1000125"/>
            <a:ext cx="81885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Total Ingests – 1,102.998 Terabytes                   File Count Ingests -- 18,943,533     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19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D13B0-F00A-78CA-E07A-39264D28C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90CC4-C2E2-19F6-CF8C-77CBB4584F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54864" tIns="54864" rIns="91440" bIns="54864" anchor="t"/>
          <a:lstStyle/>
          <a:p>
            <a:r>
              <a:rPr lang="en-US" sz="2800">
                <a:latin typeface="Arial"/>
                <a:ea typeface="ＭＳ Ｐゴシック"/>
                <a:cs typeface="Arial"/>
              </a:rPr>
              <a:t>Emergency Operations Ingest Metrics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DDFC8-902A-008E-A11F-51AC47C46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5" y="1384102"/>
            <a:ext cx="4331299" cy="2964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170977-B914-39FD-AC4B-94249846D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089" y="1384102"/>
            <a:ext cx="4398243" cy="2964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0A874-86A2-689C-745D-2F8ED357F77A}"/>
              </a:ext>
            </a:extLst>
          </p:cNvPr>
          <p:cNvSpPr txBox="1"/>
          <p:nvPr/>
        </p:nvSpPr>
        <p:spPr>
          <a:xfrm>
            <a:off x="321468" y="919757"/>
            <a:ext cx="77063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Calibri"/>
                <a:cs typeface="Calibri"/>
              </a:rPr>
              <a:t>Total Ingests --  Public = 436.166 Terabytes                                               Public File Count = 14,195,995</a:t>
            </a:r>
            <a:br>
              <a:rPr lang="en-US" sz="1200">
                <a:solidFill>
                  <a:schemeClr val="bg1"/>
                </a:solidFill>
                <a:ea typeface="Calibri"/>
                <a:cs typeface="Calibri"/>
              </a:rPr>
            </a:br>
            <a:r>
              <a:rPr lang="en-US" sz="1200">
                <a:solidFill>
                  <a:schemeClr val="bg1"/>
                </a:solidFill>
                <a:ea typeface="Calibri"/>
                <a:cs typeface="Calibri"/>
              </a:rPr>
              <a:t>                            Restricted =  641.763  Terabytes                                      Restricted File Count = 4,752,272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678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3EF37-B24C-C896-74EF-1F3BB74A0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3A028-6D5B-3FF2-F876-CFE8C20E13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54864" tIns="54864" rIns="91440" bIns="54864" anchor="t"/>
          <a:lstStyle/>
          <a:p>
            <a:r>
              <a:rPr lang="en-US" sz="2800">
                <a:latin typeface="Arial"/>
                <a:ea typeface="ＭＳ Ｐゴシック"/>
                <a:cs typeface="Arial"/>
              </a:rPr>
              <a:t>Emergency Operations Ingest Metrics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04502-9125-E988-679E-74920D75C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92" y="1464469"/>
            <a:ext cx="3927243" cy="2714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DAF949-9657-8BDE-49B9-027819E51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921" y="1455351"/>
            <a:ext cx="3882086" cy="2738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81169F-8CB2-4244-634B-0707C9994951}"/>
              </a:ext>
            </a:extLst>
          </p:cNvPr>
          <p:cNvSpPr txBox="1"/>
          <p:nvPr/>
        </p:nvSpPr>
        <p:spPr>
          <a:xfrm>
            <a:off x="321468" y="919757"/>
            <a:ext cx="77063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ea typeface="Calibri"/>
                <a:cs typeface="Calibri"/>
              </a:rPr>
              <a:t>Total Ingests --  Aerial = 406.101 Terabytes                                              Aerial File Count = 13,887,417</a:t>
            </a:r>
            <a:br>
              <a:rPr lang="en-US" sz="1200">
                <a:solidFill>
                  <a:schemeClr val="bg1"/>
                </a:solidFill>
                <a:ea typeface="Calibri"/>
                <a:cs typeface="Calibri"/>
              </a:rPr>
            </a:br>
            <a:r>
              <a:rPr lang="en-US" sz="1200">
                <a:solidFill>
                  <a:schemeClr val="bg1"/>
                </a:solidFill>
                <a:ea typeface="Calibri"/>
                <a:cs typeface="Calibri"/>
              </a:rPr>
              <a:t>                            Satellite =  693.132  Terabytes                                        Satellite File Count = 5,066,693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31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29A61-8364-F7E7-6F1F-51A7359B6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60C3A-B8A9-E9C9-CFEE-B10E6D2879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54864" tIns="54864" rIns="91440" bIns="54864" anchor="t"/>
          <a:lstStyle/>
          <a:p>
            <a:r>
              <a:rPr lang="en-US" sz="2800">
                <a:latin typeface="Arial"/>
                <a:ea typeface="ＭＳ Ｐゴシック"/>
                <a:cs typeface="Arial"/>
              </a:rPr>
              <a:t>Emergency Operations Ingest Metrics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9CC1C0-8020-7AA1-05AB-F0F5690BB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09" y="1178718"/>
            <a:ext cx="4163717" cy="3027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B40F9-B28E-4533-6FEB-DE6213411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176326"/>
            <a:ext cx="4220411" cy="30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39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3EAAF4-91F2-9648-9155-32D4C63CF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313" y="942975"/>
            <a:ext cx="8675687" cy="348355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ea typeface="ＭＳ Ｐゴシック" pitchFamily="34" charset="-128"/>
                <a:cs typeface="ＭＳ Ｐゴシック" pitchFamily="34" charset="-128"/>
              </a:rPr>
              <a:t>History of HDDS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ea typeface="ＭＳ Ｐゴシック" pitchFamily="34" charset="-128"/>
                <a:cs typeface="ＭＳ Ｐゴシック" pitchFamily="34" charset="-128"/>
              </a:rPr>
              <a:t>The Hazards Data Distribution System was developed while supporting Hurricane Katrina in 2005</a:t>
            </a:r>
          </a:p>
          <a:p>
            <a:pPr marL="628650" lvl="1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Utilized directory-based searching with FTP delivery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ea typeface="ＭＳ Ｐゴシック" pitchFamily="34" charset="-128"/>
                <a:cs typeface="ＭＳ Ｐゴシック" pitchFamily="34" charset="-128"/>
              </a:rPr>
              <a:t>Migrated to a web-based HTTP structure in 2006</a:t>
            </a:r>
          </a:p>
          <a:p>
            <a:pPr marL="628650" lvl="1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Utilized previous directory-based searching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ea typeface="ＭＳ Ｐゴシック" pitchFamily="34" charset="-128"/>
                <a:cs typeface="ＭＳ Ｐゴシック" pitchFamily="34" charset="-128"/>
              </a:rPr>
              <a:t>Redesign as a graphical interface in 2010</a:t>
            </a:r>
          </a:p>
          <a:p>
            <a:pPr marL="694944" lvl="1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Allowed users to input search criteria and obtain results interactively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ea typeface="ＭＳ Ｐゴシック" pitchFamily="34" charset="-128"/>
                <a:cs typeface="ＭＳ Ｐゴシック" pitchFamily="34" charset="-128"/>
              </a:rPr>
              <a:t>In 2012, additional capabilities were added to support data export and registration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ea typeface="ＭＳ Ｐゴシック" pitchFamily="34" charset="-128"/>
                <a:cs typeface="ＭＳ Ｐゴシック" pitchFamily="34" charset="-128"/>
              </a:rPr>
              <a:t>Migrated to the USGS “</a:t>
            </a:r>
            <a:r>
              <a:rPr lang="en-US" sz="1600" dirty="0" err="1">
                <a:ea typeface="ＭＳ Ｐゴシック" pitchFamily="34" charset="-128"/>
                <a:cs typeface="ＭＳ Ｐゴシック" pitchFamily="34" charset="-128"/>
              </a:rPr>
              <a:t>EarthExplorer</a:t>
            </a:r>
            <a:r>
              <a:rPr lang="en-US" sz="1600" dirty="0">
                <a:ea typeface="ＭＳ Ｐゴシック" pitchFamily="34" charset="-128"/>
                <a:cs typeface="ＭＳ Ｐゴシック" pitchFamily="34" charset="-128"/>
              </a:rPr>
              <a:t>” framework in April 2014</a:t>
            </a:r>
          </a:p>
          <a:p>
            <a:pPr marL="685800" lvl="1" indent="-237744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Shared code, architecture, and user interaction</a:t>
            </a:r>
          </a:p>
          <a:p>
            <a:pPr marL="685800" lvl="1" indent="-237744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Provides enhanced capabilities and functionality</a:t>
            </a:r>
          </a:p>
          <a:p>
            <a:pPr marL="685800" lvl="1" indent="-237744">
              <a:buFont typeface="Arial" panose="020B0604020202020204" pitchFamily="34" charset="0"/>
              <a:buChar char="•"/>
            </a:pPr>
            <a:endParaRPr lang="en-US" sz="1400" dirty="0">
              <a:ea typeface="ＭＳ Ｐゴシック" pitchFamily="34" charset="-128"/>
              <a:cs typeface="ＭＳ Ｐゴシック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ea typeface="ＭＳ Ｐゴシック" pitchFamily="34" charset="-128"/>
              <a:cs typeface="ＭＳ Ｐゴシック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ea typeface="ＭＳ Ｐゴシック" pitchFamily="34" charset="-128"/>
              <a:cs typeface="ＭＳ Ｐゴシック" pitchFamily="34" charset="-128"/>
            </a:endParaRPr>
          </a:p>
          <a:p>
            <a:pPr marL="0" indent="0">
              <a:buNone/>
            </a:pPr>
            <a:endParaRPr lang="en-US" sz="2000" dirty="0">
              <a:ea typeface="ＭＳ Ｐゴシック" pitchFamily="34" charset="-128"/>
              <a:cs typeface="ＭＳ Ｐゴシック" pitchFamily="34" charset="-128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54A1E-94A2-1444-85EF-AB59376887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>
                <a:ea typeface="ＭＳ Ｐゴシック" pitchFamily="34" charset="-128"/>
              </a:rPr>
              <a:t>Hazards Data Distribution System (HDDS)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43528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0A389D-3FAB-5BEA-81BE-7DEEFCEFA9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313" y="914183"/>
            <a:ext cx="8675687" cy="3510636"/>
          </a:xfrm>
        </p:spPr>
        <p:txBody>
          <a:bodyPr lIns="91440" tIns="45720" rIns="91440" bIns="45720" anchor="t"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b="0" i="1" kern="0" dirty="0">
                <a:solidFill>
                  <a:srgbClr val="FFFF99"/>
                </a:solidFill>
                <a:ea typeface="ＭＳ Ｐゴシック" pitchFamily="34" charset="-128"/>
                <a:hlinkClick r:id="rId2"/>
              </a:rPr>
              <a:t>http://hddsexplorer.usgs.gov</a:t>
            </a:r>
            <a:endParaRPr lang="en-US" sz="1400" b="0" i="1" kern="0" dirty="0">
              <a:solidFill>
                <a:srgbClr val="FFFF99"/>
              </a:solidFill>
              <a:ea typeface="ＭＳ Ｐゴシック" pitchFamily="34" charset="-128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Interactive map-based interface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 err="1">
                <a:ea typeface="ＭＳ Ｐゴシック" pitchFamily="34" charset="-128"/>
                <a:cs typeface="ＭＳ Ｐゴシック" pitchFamily="34" charset="-128"/>
              </a:rPr>
              <a:t>EarthExplorer</a:t>
            </a: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 “look &amp; feel”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Search by event, location, date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Includes multi-event searches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On-demand WMS delivery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Save previous searches and criteria</a:t>
            </a:r>
            <a:endParaRPr lang="en-US" sz="1400" i="1" dirty="0">
              <a:ea typeface="ＭＳ Ｐゴシック" pitchFamily="34" charset="-128"/>
              <a:cs typeface="ＭＳ Ｐゴシック" pitchFamily="34" charset="-128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Standing request notification service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Bulk delivery capability via downloadable </a:t>
            </a:r>
            <a:br>
              <a:rPr lang="en-US" sz="1400" dirty="0">
                <a:ea typeface="ＭＳ Ｐゴシック" pitchFamily="34" charset="-128"/>
                <a:cs typeface="ＭＳ Ｐゴシック" pitchFamily="34" charset="-128"/>
              </a:rPr>
            </a:b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web-based client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ea typeface="ＭＳ Ｐゴシック"/>
                <a:cs typeface="ＭＳ Ｐゴシック" pitchFamily="34" charset="-128"/>
              </a:rPr>
              <a:t>Metadata export in multiple formats (e.g. CSV, KML, SHP, etc.)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Directory-based access for all non-ingested (“ad hoc”) datasets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 pitchFamily="34" charset="-128"/>
                <a:cs typeface="ＭＳ Ｐゴシック" pitchFamily="34" charset="-128"/>
              </a:rPr>
              <a:t>Graphical data viewing with browse and footprint area overlay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ea typeface="ＭＳ Ｐゴシック" pitchFamily="34" charset="-128"/>
              <a:cs typeface="ＭＳ Ｐゴシック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ea typeface="ＭＳ Ｐゴシック" pitchFamily="34" charset="-128"/>
              <a:cs typeface="ＭＳ Ｐゴシック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ea typeface="ＭＳ Ｐゴシック" pitchFamily="34" charset="-128"/>
              <a:cs typeface="ＭＳ Ｐゴシック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b="0" i="1" kern="0" dirty="0">
              <a:solidFill>
                <a:srgbClr val="FFFF99"/>
              </a:solidFill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38AC3-4AFA-B418-6364-B83C8F444D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312" y="220257"/>
            <a:ext cx="8675687" cy="471806"/>
          </a:xfrm>
        </p:spPr>
        <p:txBody>
          <a:bodyPr/>
          <a:lstStyle/>
          <a:p>
            <a:r>
              <a:rPr lang="en-US" sz="2800">
                <a:ea typeface="ＭＳ Ｐゴシック" pitchFamily="34" charset="-128"/>
              </a:rPr>
              <a:t>USGS HDDS Explorer</a:t>
            </a:r>
            <a:endParaRPr lang="en-US" sz="2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D4DB6-AE21-82E1-6779-0D5345167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252" y="942367"/>
            <a:ext cx="4288626" cy="25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79031B-D8B7-E0AA-B40F-6F187B212A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313" y="883085"/>
            <a:ext cx="8675687" cy="3516683"/>
          </a:xfrm>
        </p:spPr>
        <p:txBody>
          <a:bodyPr/>
          <a:lstStyle/>
          <a:p>
            <a:pPr marL="228600" indent="-228600"/>
            <a:r>
              <a:rPr lang="en-US" sz="1600" dirty="0">
                <a:ea typeface="ＭＳ Ｐゴシック"/>
                <a:cs typeface="ＭＳ Ｐゴシック"/>
              </a:rPr>
              <a:t>EIS ingest provides:</a:t>
            </a:r>
          </a:p>
          <a:p>
            <a:pPr marL="694944" lvl="1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/>
              </a:rPr>
              <a:t>Standardized product packaging and format (</a:t>
            </a:r>
            <a:r>
              <a:rPr lang="en-US" sz="1400" dirty="0" err="1">
                <a:ea typeface="ＭＳ Ｐゴシック"/>
              </a:rPr>
              <a:t>GeoTIFF</a:t>
            </a:r>
            <a:r>
              <a:rPr lang="en-US" sz="1400" dirty="0">
                <a:ea typeface="ＭＳ Ｐゴシック"/>
              </a:rPr>
              <a:t>)</a:t>
            </a:r>
          </a:p>
          <a:p>
            <a:pPr marL="694944" lvl="1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/>
              </a:rPr>
              <a:t>Map-based, interactive searching and browse/footprint viewing capability on graphical </a:t>
            </a:r>
            <a:r>
              <a:rPr lang="en-US" sz="1400" dirty="0" err="1">
                <a:ea typeface="ＭＳ Ｐゴシック"/>
              </a:rPr>
              <a:t>HDDSExplorer</a:t>
            </a:r>
            <a:r>
              <a:rPr lang="en-US" sz="1400" dirty="0">
                <a:ea typeface="ＭＳ Ｐゴシック"/>
              </a:rPr>
              <a:t> requires ingested data</a:t>
            </a:r>
          </a:p>
          <a:p>
            <a:pPr marL="694944" lvl="1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/>
              </a:rPr>
              <a:t>Metadata query and filtering capability</a:t>
            </a:r>
          </a:p>
          <a:p>
            <a:pPr marL="694944" lvl="1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/>
              </a:rPr>
              <a:t>Georeferenced metadata and browse files to support user search and communications functionality (e.g. shapefiles, KML)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ea typeface="ＭＳ Ｐゴシック"/>
                <a:cs typeface="ＭＳ Ｐゴシック"/>
              </a:rPr>
              <a:t>After ingest, all original (vendor-supplied ) files are stored and available via ad-hoc distribution area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/>
              </a:rPr>
              <a:t>Designated within HDDS ad-hoc directories as </a:t>
            </a:r>
            <a:r>
              <a:rPr lang="en-US" sz="1400" b="1" dirty="0">
                <a:ea typeface="ＭＳ Ｐゴシック"/>
              </a:rPr>
              <a:t>“NATIVE”</a:t>
            </a:r>
            <a:endParaRPr lang="en-US" sz="1400" dirty="0">
              <a:ea typeface="ＭＳ Ｐゴシック"/>
              <a:cs typeface="ＭＳ Ｐゴシック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ea typeface="ＭＳ Ｐゴシック"/>
                <a:cs typeface="ＭＳ Ｐゴシック"/>
              </a:rPr>
              <a:t>All original (vendor-supplied ) files that </a:t>
            </a:r>
            <a:r>
              <a:rPr lang="en-US" sz="1600" u="sng" dirty="0">
                <a:ea typeface="ＭＳ Ｐゴシック"/>
                <a:cs typeface="ＭＳ Ｐゴシック"/>
              </a:rPr>
              <a:t>cannot</a:t>
            </a:r>
            <a:r>
              <a:rPr lang="en-US" sz="1600" dirty="0">
                <a:ea typeface="ＭＳ Ｐゴシック"/>
                <a:cs typeface="ＭＳ Ｐゴシック"/>
              </a:rPr>
              <a:t> be ingested are also stored and available via ad-hoc distribution area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/>
              </a:rPr>
              <a:t>Designated within HDDS ad-hoc directories as </a:t>
            </a:r>
            <a:r>
              <a:rPr lang="en-US" sz="1400" b="1" dirty="0">
                <a:ea typeface="ＭＳ Ｐゴシック"/>
              </a:rPr>
              <a:t>“NON_INGESTED”</a:t>
            </a:r>
            <a:endParaRPr lang="en-US" sz="1400" dirty="0">
              <a:ea typeface="ＭＳ Ｐゴシック"/>
              <a:cs typeface="ＭＳ Ｐゴシック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6109A-06BD-CF8A-53FE-498FEEC48E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>
                <a:ea typeface="ＭＳ Ｐゴシック"/>
                <a:cs typeface="ＭＳ Ｐゴシック"/>
              </a:rPr>
              <a:t>Emergency Operations Ingest System (EIS)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05866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D793AA-71FA-1D70-64EA-6249202E3F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312" y="917423"/>
            <a:ext cx="8795902" cy="3510527"/>
          </a:xfrm>
        </p:spPr>
        <p:txBody>
          <a:bodyPr lIns="91440" tIns="45720" rIns="91440" bIns="45720" anchor="t"/>
          <a:lstStyle/>
          <a:p>
            <a:pPr marL="228600" indent="-228600"/>
            <a:r>
              <a:rPr lang="en-US" sz="1500" dirty="0">
                <a:latin typeface="Arial"/>
                <a:ea typeface="ＭＳ Ｐゴシック"/>
                <a:cs typeface="ＭＳ Ｐゴシック" pitchFamily="34" charset="-128"/>
              </a:rPr>
              <a:t>Released in February 2015</a:t>
            </a:r>
          </a:p>
          <a:p>
            <a:pPr marL="228600" indent="-228600"/>
            <a:r>
              <a:rPr lang="en-US" sz="1500" dirty="0">
                <a:latin typeface="Arial"/>
                <a:cs typeface="Arial"/>
              </a:rPr>
              <a:t>Allows users to submit and monitor </a:t>
            </a:r>
            <a:br>
              <a:rPr lang="en-US" sz="1500" dirty="0"/>
            </a:br>
            <a:r>
              <a:rPr lang="en-US" sz="1500" dirty="0">
                <a:latin typeface="Arial"/>
                <a:cs typeface="Arial"/>
              </a:rPr>
              <a:t>Data Acquisition Requests (DARs)</a:t>
            </a:r>
          </a:p>
          <a:p>
            <a:pPr marL="228600" indent="-228600"/>
            <a:r>
              <a:rPr lang="en-US" sz="1500" dirty="0">
                <a:latin typeface="Arial"/>
                <a:cs typeface="Arial"/>
              </a:rPr>
              <a:t>Also allows users to view public </a:t>
            </a:r>
            <a:br>
              <a:rPr lang="en-US" sz="1500" dirty="0"/>
            </a:br>
            <a:r>
              <a:rPr lang="en-US" sz="1500" dirty="0">
                <a:latin typeface="Arial"/>
                <a:cs typeface="Arial"/>
              </a:rPr>
              <a:t>image requests and </a:t>
            </a:r>
            <a:br>
              <a:rPr lang="en-US" sz="1500" dirty="0"/>
            </a:br>
            <a:r>
              <a:rPr lang="en-US" sz="1500" dirty="0">
                <a:latin typeface="Arial"/>
                <a:cs typeface="Arial"/>
              </a:rPr>
              <a:t>areas-of-interest (AOIs) that have </a:t>
            </a:r>
            <a:br>
              <a:rPr lang="en-US" sz="1500" dirty="0"/>
            </a:br>
            <a:r>
              <a:rPr lang="en-US" sz="1500" dirty="0">
                <a:latin typeface="Arial"/>
                <a:cs typeface="Arial"/>
              </a:rPr>
              <a:t>been submitted by other users</a:t>
            </a:r>
          </a:p>
          <a:p>
            <a:pPr marL="228600" indent="-228600"/>
            <a:r>
              <a:rPr lang="en-US" sz="1500" dirty="0">
                <a:latin typeface="Arial"/>
                <a:cs typeface="Arial"/>
              </a:rPr>
              <a:t>Includes direct linkage to HDDS, </a:t>
            </a:r>
            <a:br>
              <a:rPr lang="en-US" sz="1500" dirty="0"/>
            </a:br>
            <a:r>
              <a:rPr lang="en-US" sz="1500" dirty="0">
                <a:latin typeface="Arial"/>
                <a:cs typeface="Arial"/>
              </a:rPr>
              <a:t>allowing users to view available </a:t>
            </a:r>
            <a:br>
              <a:rPr lang="en-US" sz="1500" dirty="0"/>
            </a:br>
            <a:r>
              <a:rPr lang="en-US" sz="1500" dirty="0">
                <a:latin typeface="Arial"/>
                <a:cs typeface="Arial"/>
              </a:rPr>
              <a:t>imagery for active EO events. </a:t>
            </a:r>
          </a:p>
          <a:p>
            <a:pPr marL="228600" indent="-228600"/>
            <a:r>
              <a:rPr lang="en-US" sz="1500" dirty="0">
                <a:latin typeface="Arial"/>
                <a:cs typeface="Arial"/>
              </a:rPr>
              <a:t>Provides automated email notification as imagery is collected in support of a request.</a:t>
            </a:r>
          </a:p>
          <a:p>
            <a:pPr marL="228600" indent="-228600"/>
            <a:r>
              <a:rPr lang="en-US" sz="1500" dirty="0"/>
              <a:t>Includes DAR workflow management and communications  functionality (approval, vendor submission, closure/cancellation, etc.)</a:t>
            </a:r>
            <a:endParaRPr lang="en-US" sz="1500" dirty="0">
              <a:latin typeface="Arial"/>
              <a:cs typeface="Arial"/>
            </a:endParaRPr>
          </a:p>
          <a:p>
            <a:pPr marL="228600" indent="-228600"/>
            <a:r>
              <a:rPr lang="en-US" sz="1500" dirty="0">
                <a:solidFill>
                  <a:srgbClr val="FF0000"/>
                </a:solidFill>
                <a:latin typeface="Arial"/>
                <a:cs typeface="Arial"/>
              </a:rPr>
              <a:t>https://cmt.usgs.gov</a:t>
            </a:r>
            <a:endParaRPr lang="en-US" sz="1500" dirty="0">
              <a:solidFill>
                <a:srgbClr val="FF0000"/>
              </a:solidFill>
            </a:endParaRP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C278F-8951-43C3-E4A2-B1B17CC8F1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Collection Management Tool (CMT)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7F47F-C2B4-0363-3FB5-25833906E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244" y="967528"/>
            <a:ext cx="4168035" cy="246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3AE1AC-6541-D7C2-A970-9F2CDA695C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312" y="890892"/>
            <a:ext cx="4732796" cy="3552716"/>
          </a:xfrm>
        </p:spPr>
        <p:txBody>
          <a:bodyPr lIns="91440" tIns="45720" rIns="91440" bIns="45720" anchor="t"/>
          <a:lstStyle/>
          <a:p>
            <a:pPr marL="228600" lvl="1" indent="-22860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Interactive map-based interface </a:t>
            </a:r>
            <a:endParaRPr lang="en-US" sz="1600" dirty="0">
              <a:ea typeface="ＭＳ Ｐゴシック"/>
            </a:endParaRPr>
          </a:p>
          <a:p>
            <a:pPr marL="228600" lvl="1" indent="-22860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Shared login credentials (user/password) with EE/HDDS/CIDR</a:t>
            </a:r>
          </a:p>
          <a:p>
            <a:pPr marL="228600" lvl="1" indent="-22860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Enter, review and copy a Data Acquisition Request (DAR) based on emergency events.</a:t>
            </a:r>
            <a:endParaRPr lang="en-US" sz="1600" dirty="0">
              <a:ea typeface="ＭＳ Ｐゴシック"/>
            </a:endParaRPr>
          </a:p>
          <a:p>
            <a:pPr marL="228600" lvl="1" indent="-22860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AOI can be entered as text coordinates, interactive map, or KML/SHP</a:t>
            </a:r>
          </a:p>
          <a:p>
            <a:pPr marL="228600" lvl="1" indent="-22860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View other submitted DARs (public only) </a:t>
            </a:r>
          </a:p>
          <a:p>
            <a:pPr marL="228600" lvl="1" indent="-22860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View CMT coverage status</a:t>
            </a:r>
          </a:p>
          <a:p>
            <a:pPr marL="228600" lvl="1" indent="-22860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Request a new emergency event for HDDS (‘unsupported event’)</a:t>
            </a:r>
          </a:p>
          <a:p>
            <a:pPr marL="228600" lvl="1" indent="-22860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Close an image request and provide collection feedback</a:t>
            </a:r>
          </a:p>
          <a:p>
            <a:pPr marL="228600" lvl="1" indent="-228600">
              <a:buFont typeface="Arial"/>
              <a:buChar char="•"/>
            </a:pPr>
            <a:endParaRPr lang="en-US" sz="1400" dirty="0">
              <a:ea typeface="ＭＳ Ｐゴシック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>
              <a:ea typeface="ＭＳ Ｐゴシック" pitchFamily="34" charset="-128"/>
              <a:cs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5976B-C0DE-A1F3-02C3-41203D806D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Collection Management Tool (CMT)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77E12-78E7-BD62-B2BB-C262FD0B8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108" y="1152178"/>
            <a:ext cx="4021897" cy="23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26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340C6-AAAF-D4B8-A9FA-79B395AFC5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54864" tIns="54864" rIns="91440" bIns="54864" anchor="t"/>
          <a:lstStyle/>
          <a:p>
            <a:r>
              <a:rPr lang="en-US" sz="2800" dirty="0">
                <a:latin typeface="Arial"/>
                <a:ea typeface="ＭＳ Ｐゴシック"/>
                <a:cs typeface="Arial"/>
              </a:rPr>
              <a:t>CRSSP Imagery Derived Requirements (CIDR)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FE889-5F68-A5C3-CEC2-33D4DB5AA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373" y="1016206"/>
            <a:ext cx="4779884" cy="278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B6B0CF-C29A-458D-46F4-F2457CAA6738}"/>
              </a:ext>
            </a:extLst>
          </p:cNvPr>
          <p:cNvSpPr txBox="1"/>
          <p:nvPr/>
        </p:nvSpPr>
        <p:spPr>
          <a:xfrm>
            <a:off x="210312" y="915951"/>
            <a:ext cx="4008061" cy="34932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lvl="1" indent="-228600">
              <a:spcBef>
                <a:spcPct val="20000"/>
              </a:spcBef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CRSSP Imagery-Derived Requirements (CIDR) Tool is designed to assist U.S. Federal Civil agencies to enter near-term land remote sensing data requirements. CIDR  provides an interface to place Data Acquisition Requests (DARS).  </a:t>
            </a:r>
          </a:p>
          <a:p>
            <a:pPr marL="228600" lvl="1" indent="-228600">
              <a:lnSpc>
                <a:spcPts val="1425"/>
              </a:lnSpc>
              <a:spcBef>
                <a:spcPct val="20000"/>
              </a:spcBef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Functionality and features are similar to the CMT interface.</a:t>
            </a:r>
          </a:p>
          <a:p>
            <a:pPr marL="228600" lvl="1" indent="-228600">
              <a:spcBef>
                <a:spcPct val="20000"/>
              </a:spcBef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Enter, review and copy a Data Acquisition Request (DAR)</a:t>
            </a:r>
          </a:p>
          <a:p>
            <a:pPr marL="228600" indent="-228600">
              <a:lnSpc>
                <a:spcPts val="1425"/>
              </a:lnSpc>
              <a:buFont typeface=""/>
              <a:buChar char="•"/>
            </a:pPr>
            <a:endParaRPr lang="en-US" sz="1600" dirty="0">
              <a:ea typeface="Calibri"/>
              <a:cs typeface="Calibri"/>
            </a:endParaRPr>
          </a:p>
          <a:p>
            <a:pPr marL="228600" indent="-228600">
              <a:lnSpc>
                <a:spcPts val="1425"/>
              </a:lnSpc>
              <a:buFont typeface=""/>
              <a:buChar char="•"/>
            </a:pPr>
            <a:endParaRPr lang="en-US" sz="1600" dirty="0">
              <a:ea typeface="Calibri"/>
              <a:cs typeface="Calibri"/>
            </a:endParaRPr>
          </a:p>
          <a:p>
            <a:pPr marL="228600" indent="-228600">
              <a:lnSpc>
                <a:spcPts val="1425"/>
              </a:lnSpc>
              <a:buFont typeface=""/>
              <a:buChar char="•"/>
            </a:pPr>
            <a:endParaRPr lang="en-US" sz="1600" dirty="0">
              <a:ea typeface="Calibri"/>
              <a:cs typeface="Calibri"/>
            </a:endParaRPr>
          </a:p>
          <a:p>
            <a:pPr>
              <a:lnSpc>
                <a:spcPts val="1425"/>
              </a:lnSpc>
            </a:pPr>
            <a:endParaRPr lang="en-US" sz="1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99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3AE1AC-6541-D7C2-A970-9F2CDA695C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312" y="890892"/>
            <a:ext cx="5448322" cy="3491239"/>
          </a:xfrm>
        </p:spPr>
        <p:txBody>
          <a:bodyPr/>
          <a:lstStyle/>
          <a:p>
            <a:pPr marL="228600" indent="-228600"/>
            <a:r>
              <a:rPr lang="en-US" sz="1400" dirty="0">
                <a:ea typeface="ＭＳ Ｐゴシック"/>
              </a:rPr>
              <a:t>Interactive map-based interface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 err="1">
                <a:ea typeface="ＭＳ Ｐゴシック"/>
              </a:rPr>
              <a:t>EarthExplorer</a:t>
            </a:r>
            <a:r>
              <a:rPr lang="en-US" sz="1400" dirty="0">
                <a:ea typeface="ＭＳ Ｐゴシック"/>
              </a:rPr>
              <a:t> “look and feel”</a:t>
            </a:r>
          </a:p>
          <a:p>
            <a:pPr marL="228600" indent="-228600"/>
            <a:r>
              <a:rPr lang="en-US" sz="1400" dirty="0">
                <a:ea typeface="ＭＳ Ｐゴシック"/>
              </a:rPr>
              <a:t>Shared login credentials (user/password) </a:t>
            </a:r>
          </a:p>
          <a:p>
            <a:pPr marL="228600" lvl="1" indent="0">
              <a:buNone/>
            </a:pPr>
            <a:r>
              <a:rPr lang="en-US" sz="1400" dirty="0">
                <a:ea typeface="ＭＳ Ｐゴシック"/>
              </a:rPr>
              <a:t>with EE/HDDS/CMT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/>
              </a:rPr>
              <a:t>Manage user profile and settings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/>
              </a:rPr>
              <a:t>Enter, review and copy a Data Acquisition </a:t>
            </a:r>
          </a:p>
          <a:p>
            <a:pPr marL="228600" indent="0">
              <a:buNone/>
            </a:pPr>
            <a:r>
              <a:rPr lang="en-US" sz="1400" dirty="0">
                <a:ea typeface="ＭＳ Ｐゴシック"/>
              </a:rPr>
              <a:t>Request (DAR)</a:t>
            </a:r>
          </a:p>
          <a:p>
            <a:pPr marL="228600" indent="-228600"/>
            <a:r>
              <a:rPr lang="en-US" sz="1400" dirty="0">
                <a:latin typeface="Arial"/>
                <a:cs typeface="Arial"/>
              </a:rPr>
              <a:t>AOI can be entered as text coordinates, </a:t>
            </a:r>
          </a:p>
          <a:p>
            <a:pPr marL="228600" indent="0">
              <a:buNone/>
            </a:pPr>
            <a:r>
              <a:rPr lang="en-US" sz="1400" dirty="0">
                <a:latin typeface="Arial"/>
                <a:cs typeface="Arial"/>
              </a:rPr>
              <a:t>interactive map, or KML/SHP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/>
              </a:rPr>
              <a:t>View other submitted DARs (public only)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/>
              </a:rPr>
              <a:t>View CIDR coverage status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/>
              </a:rPr>
              <a:t>Change/view map layers (login required)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400" dirty="0">
                <a:ea typeface="ＭＳ Ｐゴシック"/>
              </a:rPr>
              <a:t>Close an image request and provide collection feedback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>
              <a:ea typeface="ＭＳ Ｐゴシック" pitchFamily="34" charset="-128"/>
              <a:cs typeface="ＭＳ Ｐゴシック" pitchFamily="34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>
              <a:ea typeface="ＭＳ Ｐゴシック" pitchFamily="34" charset="-128"/>
              <a:cs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5976B-C0DE-A1F3-02C3-41203D806D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>
                <a:ea typeface="ＭＳ Ｐゴシック" pitchFamily="34" charset="-128"/>
              </a:rPr>
              <a:t>CRSSP Imagery Derived Requirements (CIDR)</a:t>
            </a:r>
            <a:endParaRPr lang="en-US" sz="2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A2EB0-CEAC-84E8-76DE-81159794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540" y="1089764"/>
            <a:ext cx="4790643" cy="28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1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79031B-D8B7-E0AA-B40F-6F187B212A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313" y="883085"/>
            <a:ext cx="8675687" cy="3516683"/>
          </a:xfrm>
        </p:spPr>
        <p:txBody>
          <a:bodyPr lIns="91440" tIns="45720" rIns="91440" bIns="45720" anchor="t"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ＭＳ Ｐゴシック"/>
                <a:cs typeface="ＭＳ Ｐゴシック"/>
              </a:rPr>
              <a:t>EROS Registration System (ERS)</a:t>
            </a:r>
          </a:p>
          <a:p>
            <a:pPr marL="457200" indent="0">
              <a:buNone/>
            </a:pPr>
            <a:r>
              <a:rPr lang="en-US" sz="1600">
                <a:latin typeface="Arial"/>
                <a:ea typeface="ＭＳ Ｐゴシック"/>
                <a:cs typeface="Arial"/>
                <a:hlinkClick r:id="rId2"/>
              </a:rPr>
              <a:t>https://ers.cr.usgs.gov/</a:t>
            </a:r>
            <a:endParaRPr lang="en-US" sz="1600">
              <a:latin typeface="Arial"/>
              <a:ea typeface="ＭＳ Ｐゴシック"/>
              <a:cs typeface="Arial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ＭＳ Ｐゴシック"/>
                <a:cs typeface="Arial"/>
              </a:rPr>
              <a:t>Hazard Data Distribution System (HDDS)</a:t>
            </a:r>
          </a:p>
          <a:p>
            <a:pPr marL="457200" indent="0">
              <a:buNone/>
            </a:pPr>
            <a:r>
              <a:rPr lang="en-US" sz="1600">
                <a:latin typeface="Arial"/>
                <a:ea typeface="ＭＳ Ｐゴシック"/>
                <a:cs typeface="Arial"/>
                <a:hlinkClick r:id="rId3"/>
              </a:rPr>
              <a:t>https://hddsexplorer.usgs.gov/</a:t>
            </a:r>
            <a:endParaRPr lang="en-US" sz="1600">
              <a:latin typeface="Arial"/>
              <a:ea typeface="ＭＳ Ｐゴシック"/>
              <a:cs typeface="Arial"/>
            </a:endParaRPr>
          </a:p>
          <a:p>
            <a:pPr marL="228600" indent="-228600">
              <a:buFont typeface="Arial,Sans-Serif"/>
              <a:buChar char="•"/>
            </a:pPr>
            <a:r>
              <a:rPr lang="en-US" sz="1600">
                <a:latin typeface="Arial"/>
                <a:ea typeface="ＭＳ Ｐゴシック"/>
                <a:cs typeface="Arial"/>
              </a:rPr>
              <a:t>Collection Management Tool (CMT)</a:t>
            </a:r>
            <a:endParaRPr lang="en-US" sz="160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457200" indent="0">
              <a:buNone/>
            </a:pPr>
            <a:r>
              <a:rPr lang="en-US" sz="1400">
                <a:solidFill>
                  <a:srgbClr val="000000"/>
                </a:solidFill>
                <a:latin typeface="Arial"/>
                <a:ea typeface="ＭＳ Ｐゴシック"/>
                <a:cs typeface="Arial"/>
                <a:hlinkClick r:id="rId4"/>
              </a:rPr>
              <a:t>https://cmt.usgs.gov/</a:t>
            </a:r>
            <a:endParaRPr lang="en-US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ＭＳ Ｐゴシック"/>
                <a:cs typeface="Arial"/>
              </a:rPr>
              <a:t>CRSSP Imagery Derived Requirements (CIDR)</a:t>
            </a:r>
          </a:p>
          <a:p>
            <a:pPr marL="457200" indent="0">
              <a:buNone/>
            </a:pPr>
            <a:r>
              <a:rPr lang="en-US" sz="1600">
                <a:latin typeface="Arial"/>
                <a:ea typeface="ＭＳ Ｐゴシック"/>
                <a:cs typeface="Arial"/>
                <a:hlinkClick r:id="rId5"/>
              </a:rPr>
              <a:t>https://cidr.cr.usgs.gov/</a:t>
            </a:r>
            <a:endParaRPr lang="en-US" sz="1600">
              <a:latin typeface="Arial"/>
              <a:ea typeface="ＭＳ Ｐゴシック"/>
              <a:cs typeface="Arial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>
                <a:latin typeface="Arial"/>
                <a:ea typeface="ＭＳ Ｐゴシック"/>
                <a:cs typeface="Arial"/>
              </a:rPr>
              <a:t>Earth Explorer (EE)</a:t>
            </a:r>
          </a:p>
          <a:p>
            <a:pPr marL="457200" indent="0">
              <a:buNone/>
            </a:pPr>
            <a:r>
              <a:rPr lang="en-US" sz="1600">
                <a:latin typeface="Arial"/>
                <a:ea typeface="ＭＳ Ｐゴシック"/>
                <a:cs typeface="Arial"/>
                <a:hlinkClick r:id="rId6"/>
              </a:rPr>
              <a:t>https://earthexplorer.usgs.gov/</a:t>
            </a:r>
            <a:endParaRPr lang="en-US" sz="1600">
              <a:latin typeface="Arial"/>
              <a:ea typeface="ＭＳ Ｐゴシック"/>
              <a:cs typeface="Arial"/>
            </a:endParaRPr>
          </a:p>
          <a:p>
            <a:pPr marL="457200" indent="0">
              <a:buNone/>
            </a:pPr>
            <a:endParaRPr lang="en-US" sz="1600">
              <a:ea typeface="ＭＳ Ｐゴシック"/>
            </a:endParaRPr>
          </a:p>
          <a:p>
            <a:pPr marL="457200" indent="0">
              <a:buNone/>
            </a:pPr>
            <a:endParaRPr lang="en-US" sz="1600">
              <a:ea typeface="ＭＳ Ｐゴシック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6109A-06BD-CF8A-53FE-498FEEC48E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>
                <a:ea typeface="ＭＳ Ｐゴシック"/>
                <a:cs typeface="ＭＳ Ｐゴシック"/>
              </a:rPr>
              <a:t>Active URLS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878780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0693b5ba-4b18-4d7b-9341-f32f400a5494}" enabled="0" method="" siteId="{0693b5ba-4b18-4d7b-9341-f32f400a549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845</Words>
  <Application>Microsoft Office PowerPoint</Application>
  <PresentationFormat>On-screen Show (16:9)</PresentationFormat>
  <Paragraphs>105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ＭＳ Ｐゴシック</vt:lpstr>
      <vt:lpstr>Arial</vt:lpstr>
      <vt:lpstr>Arial,Sans-Serif</vt:lpstr>
      <vt:lpstr>Calibri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PK</dc:creator>
  <cp:lastModifiedBy>Johnson, Brent (Contractor)</cp:lastModifiedBy>
  <cp:revision>2</cp:revision>
  <dcterms:created xsi:type="dcterms:W3CDTF">2015-03-10T12:14:06Z</dcterms:created>
  <dcterms:modified xsi:type="dcterms:W3CDTF">2025-05-30T16:29:45Z</dcterms:modified>
</cp:coreProperties>
</file>