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1" r:id="rId6"/>
    <p:sldId id="262" r:id="rId7"/>
    <p:sldId id="263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IXKd9BwW7/OGI5w28YfhIuZfp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1"/>
    <p:restoredTop sz="94633"/>
  </p:normalViewPr>
  <p:slideViewPr>
    <p:cSldViewPr snapToGrid="0">
      <p:cViewPr>
        <p:scale>
          <a:sx n="70" d="100"/>
          <a:sy n="70" d="100"/>
        </p:scale>
        <p:origin x="115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2834e70ae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g12834e70ae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834e70ae9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g12834e70ae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834e70ae9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g12834e70ae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508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834e70ae9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12834e70ae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834e70ae9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g12834e70ae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834e70a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2834e70a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10039d94637_2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28"/>
            <a:ext cx="9144573" cy="514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10039d94637_2_6"/>
          <p:cNvSpPr txBox="1">
            <a:spLocks noGrp="1"/>
          </p:cNvSpPr>
          <p:nvPr>
            <p:ph type="ctrTitle"/>
          </p:nvPr>
        </p:nvSpPr>
        <p:spPr>
          <a:xfrm>
            <a:off x="1143000" y="1661611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000"/>
              <a:buFont typeface="Calibri"/>
              <a:buNone/>
              <a:defRPr sz="60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0039d94637_2_6"/>
          <p:cNvSpPr txBox="1"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130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  <a:defRPr sz="2400">
                <a:solidFill>
                  <a:srgbClr val="1E4E79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g10039d94637_2_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0039d94637_2_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10039d94637_2_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g10039d94637_2_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28"/>
            <a:ext cx="9144573" cy="514317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10039d94637_2_13"/>
          <p:cNvSpPr txBox="1">
            <a:spLocks noGrp="1"/>
          </p:cNvSpPr>
          <p:nvPr>
            <p:ph type="title"/>
          </p:nvPr>
        </p:nvSpPr>
        <p:spPr>
          <a:xfrm>
            <a:off x="1151792" y="302236"/>
            <a:ext cx="7886700" cy="84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0039d94637_2_13"/>
          <p:cNvSpPr txBox="1">
            <a:spLocks noGrp="1"/>
          </p:cNvSpPr>
          <p:nvPr>
            <p:ph type="body" idx="1"/>
          </p:nvPr>
        </p:nvSpPr>
        <p:spPr>
          <a:xfrm>
            <a:off x="219805" y="1514963"/>
            <a:ext cx="8818687" cy="456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600"/>
              <a:buChar char="•"/>
              <a:defRPr sz="3600">
                <a:solidFill>
                  <a:srgbClr val="1E4E79"/>
                </a:solidFill>
              </a:defRPr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3200"/>
              <a:buChar char="•"/>
              <a:defRPr sz="3200">
                <a:solidFill>
                  <a:srgbClr val="1E4E79"/>
                </a:solidFill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 sz="2800">
                <a:solidFill>
                  <a:srgbClr val="1E4E79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 sz="2400">
                <a:solidFill>
                  <a:srgbClr val="1E4E79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 sz="2400">
                <a:solidFill>
                  <a:srgbClr val="1E4E7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g10039d94637_2_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0039d94637_2_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0039d94637_2_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g10039d94637_2_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76" y="428"/>
            <a:ext cx="9144573" cy="514317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g10039d94637_2_20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396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000"/>
              <a:buFont typeface="Calibri"/>
              <a:buNone/>
              <a:defRPr sz="60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039d94637_2_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0039d94637_2_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0039d94637_2_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0039d94637_2_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10039d94637_2_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143000" y="1661611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130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</a:pPr>
            <a:endParaRPr/>
          </a:p>
        </p:txBody>
      </p:sp>
      <p:pic>
        <p:nvPicPr>
          <p:cNvPr id="38" name="Google Shape;3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37109"/>
            <a:ext cx="9144000" cy="400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05460"/>
            <a:ext cx="9143999" cy="520403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/>
          <p:nvPr/>
        </p:nvSpPr>
        <p:spPr>
          <a:xfrm>
            <a:off x="717825" y="1496550"/>
            <a:ext cx="74346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Universal Access Update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October 2022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USGS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2834e70ae9_0_8"/>
          <p:cNvSpPr txBox="1">
            <a:spLocks noGrp="1"/>
          </p:cNvSpPr>
          <p:nvPr>
            <p:ph type="ctrTitle"/>
          </p:nvPr>
        </p:nvSpPr>
        <p:spPr>
          <a:xfrm>
            <a:off x="1143000" y="1661611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46" name="Google Shape;46;g12834e70ae9_0_8"/>
          <p:cNvSpPr txBox="1"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</a:pPr>
            <a:endParaRPr/>
          </a:p>
        </p:txBody>
      </p:sp>
      <p:pic>
        <p:nvPicPr>
          <p:cNvPr id="47" name="Google Shape;47;g12834e70ae9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37109"/>
            <a:ext cx="9144001" cy="400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g12834e70ae9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05460"/>
            <a:ext cx="9143999" cy="520403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12834e70ae9_0_8"/>
          <p:cNvSpPr txBox="1"/>
          <p:nvPr/>
        </p:nvSpPr>
        <p:spPr>
          <a:xfrm>
            <a:off x="717825" y="1496550"/>
            <a:ext cx="7434600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New applications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Incomplete request from Iran (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Tarheabriz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Company) –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Zivar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Nazari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Rejected since they are a private company and not a national agency. USGS provided a formal response.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834e70ae9_0_45"/>
          <p:cNvSpPr txBox="1">
            <a:spLocks noGrp="1"/>
          </p:cNvSpPr>
          <p:nvPr>
            <p:ph type="ctrTitle"/>
          </p:nvPr>
        </p:nvSpPr>
        <p:spPr>
          <a:xfrm>
            <a:off x="1143000" y="1661611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55" name="Google Shape;55;g12834e70ae9_0_45"/>
          <p:cNvSpPr txBox="1"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</a:pPr>
            <a:endParaRPr/>
          </a:p>
        </p:txBody>
      </p:sp>
      <p:pic>
        <p:nvPicPr>
          <p:cNvPr id="56" name="Google Shape;56;g12834e70ae9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37109"/>
            <a:ext cx="9144001" cy="400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12834e70ae9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05460"/>
            <a:ext cx="9143999" cy="5204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2834e70ae9_0_45"/>
          <p:cNvSpPr txBox="1"/>
          <p:nvPr/>
        </p:nvSpPr>
        <p:spPr>
          <a:xfrm>
            <a:off x="542926" y="1496550"/>
            <a:ext cx="7915274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Ongoing applications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Jamaica, ISRO (cover letter provided – under evaluation) – Sep 2022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Solomon Islands, JAXA (exercise postponed, still pending) – Oct 2022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834e70ae9_0_45"/>
          <p:cNvSpPr txBox="1">
            <a:spLocks noGrp="1"/>
          </p:cNvSpPr>
          <p:nvPr>
            <p:ph type="ctrTitle"/>
          </p:nvPr>
        </p:nvSpPr>
        <p:spPr>
          <a:xfrm>
            <a:off x="1143000" y="1661611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55" name="Google Shape;55;g12834e70ae9_0_45"/>
          <p:cNvSpPr txBox="1"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</a:pPr>
            <a:endParaRPr/>
          </a:p>
        </p:txBody>
      </p:sp>
      <p:pic>
        <p:nvPicPr>
          <p:cNvPr id="56" name="Google Shape;56;g12834e70ae9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37109"/>
            <a:ext cx="9144001" cy="400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12834e70ae9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05460"/>
            <a:ext cx="9143999" cy="5204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2834e70ae9_0_45"/>
          <p:cNvSpPr txBox="1"/>
          <p:nvPr/>
        </p:nvSpPr>
        <p:spPr>
          <a:xfrm>
            <a:off x="360172" y="1414558"/>
            <a:ext cx="8423653" cy="4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Completed Applications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Honduras, DLR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Francisco Pinto, Permanent Contingency Commission (COPECO) –Sep 8, 2022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Kenya, CONAE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Samuel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Nyansiri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National Disaster Operations Centre (NDOC) – Sep 27, 2022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Panama, CNSA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Luis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Villamonte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Nacional Civil Protection System (SINAPROC) – Sep 27, 2022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79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834e70ae9_0_62"/>
          <p:cNvSpPr txBox="1">
            <a:spLocks noGrp="1"/>
          </p:cNvSpPr>
          <p:nvPr>
            <p:ph type="ctrTitle"/>
          </p:nvPr>
        </p:nvSpPr>
        <p:spPr>
          <a:xfrm>
            <a:off x="1143000" y="1661611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82" name="Google Shape;82;g12834e70ae9_0_62"/>
          <p:cNvSpPr txBox="1"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</a:pPr>
            <a:endParaRPr/>
          </a:p>
        </p:txBody>
      </p:sp>
      <p:pic>
        <p:nvPicPr>
          <p:cNvPr id="83" name="Google Shape;83;g12834e70ae9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37109"/>
            <a:ext cx="9144001" cy="400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2834e70ae9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950" y="1061100"/>
            <a:ext cx="9143999" cy="52040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2834e70ae9_0_62"/>
          <p:cNvSpPr txBox="1"/>
          <p:nvPr/>
        </p:nvSpPr>
        <p:spPr>
          <a:xfrm>
            <a:off x="386049" y="1324031"/>
            <a:ext cx="8334000" cy="467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Activations triggered by UA AUs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Call/Act - Country Name</a:t>
            </a: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870/757 – South Africa, Flood/Landslide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871/758 – Brazil, Landslide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880/766 – Tunisia, Wildfire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883/769 – Sudan, Flood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894/776 – South Africa, Flood/Dam Failure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895/777 – Nigeria, Flood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896/778 – Honduras, Flood/Landslide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906/786 – Honduras, Flood (Hurricane Julia)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834e70ae9_0_53"/>
          <p:cNvSpPr txBox="1">
            <a:spLocks noGrp="1"/>
          </p:cNvSpPr>
          <p:nvPr>
            <p:ph type="ctrTitle"/>
          </p:nvPr>
        </p:nvSpPr>
        <p:spPr>
          <a:xfrm>
            <a:off x="1143000" y="1661611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91" name="Google Shape;91;g12834e70ae9_0_53"/>
          <p:cNvSpPr txBox="1"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</a:pPr>
            <a:endParaRPr/>
          </a:p>
        </p:txBody>
      </p:sp>
      <p:pic>
        <p:nvPicPr>
          <p:cNvPr id="92" name="Google Shape;92;g12834e70ae9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37109"/>
            <a:ext cx="9144001" cy="400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2834e70ae9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05460"/>
            <a:ext cx="9143999" cy="520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2834e70ae9_0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250" y="1296400"/>
            <a:ext cx="8374851" cy="4821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CEEF23-B53F-4F76-8B2B-0BC3C6774D7A}"/>
              </a:ext>
            </a:extLst>
          </p:cNvPr>
          <p:cNvSpPr txBox="1"/>
          <p:nvPr/>
        </p:nvSpPr>
        <p:spPr>
          <a:xfrm>
            <a:off x="518613" y="2855461"/>
            <a:ext cx="7929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UPDATE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834e70ae9_0_0"/>
          <p:cNvSpPr txBox="1">
            <a:spLocks noGrp="1"/>
          </p:cNvSpPr>
          <p:nvPr>
            <p:ph type="ctrTitle"/>
          </p:nvPr>
        </p:nvSpPr>
        <p:spPr>
          <a:xfrm>
            <a:off x="1143000" y="1661611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00" name="Google Shape;100;g12834e70ae9_0_0"/>
          <p:cNvSpPr txBox="1"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</a:pPr>
            <a:endParaRPr/>
          </a:p>
        </p:txBody>
      </p:sp>
      <p:pic>
        <p:nvPicPr>
          <p:cNvPr id="101" name="Google Shape;101;g12834e70ae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37109"/>
            <a:ext cx="9144001" cy="400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2834e70ae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05460"/>
            <a:ext cx="9143999" cy="520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2834e70ae9_0_0"/>
          <p:cNvSpPr txBox="1"/>
          <p:nvPr/>
        </p:nvSpPr>
        <p:spPr>
          <a:xfrm>
            <a:off x="717825" y="1496550"/>
            <a:ext cx="74346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Universal Access Update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October 2022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46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4600" b="1" dirty="0">
                <a:latin typeface="Calibri"/>
                <a:ea typeface="Calibri"/>
                <a:cs typeface="Calibri"/>
                <a:sym typeface="Calibri"/>
              </a:rPr>
              <a:t>USGS</a:t>
            </a:r>
            <a:endParaRPr sz="4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204</Words>
  <Application>Microsoft Office PowerPoint</Application>
  <PresentationFormat>On-screen Show (4:3)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Marco Manca</dc:creator>
  <cp:lastModifiedBy>Budde, Michael E</cp:lastModifiedBy>
  <cp:revision>7</cp:revision>
  <dcterms:created xsi:type="dcterms:W3CDTF">2017-07-06T13:41:00Z</dcterms:created>
  <dcterms:modified xsi:type="dcterms:W3CDTF">2022-10-19T21:13:49Z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