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2" r:id="rId5"/>
    <p:sldId id="264" r:id="rId6"/>
    <p:sldId id="266" r:id="rId7"/>
    <p:sldId id="268" r:id="rId8"/>
    <p:sldId id="270" r:id="rId9"/>
    <p:sldId id="272" r:id="rId10"/>
    <p:sldId id="274" r:id="rId11"/>
    <p:sldId id="276" r:id="rId12"/>
    <p:sldId id="278" r:id="rId13"/>
    <p:sldId id="280" r:id="rId14"/>
    <p:sldId id="282" r:id="rId15"/>
    <p:sldId id="284" r:id="rId16"/>
    <p:sldId id="286" r:id="rId17"/>
    <p:sldId id="288" r:id="rId18"/>
    <p:sldId id="290" r:id="rId19"/>
    <p:sldId id="292" r:id="rId20"/>
    <p:sldId id="294" r:id="rId21"/>
    <p:sldId id="296" r:id="rId22"/>
    <p:sldId id="298" r:id="rId23"/>
    <p:sldId id="300" r:id="rId24"/>
    <p:sldId id="302" r:id="rId25"/>
    <p:sldId id="304" r:id="rId26"/>
    <p:sldId id="306" r:id="rId27"/>
    <p:sldId id="308" r:id="rId28"/>
    <p:sldId id="310" r:id="rId29"/>
    <p:sldId id="312" r:id="rId30"/>
    <p:sldId id="314" r:id="rId31"/>
    <p:sldId id="316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3333" autoAdjust="0"/>
  </p:normalViewPr>
  <p:slideViewPr>
    <p:cSldViewPr>
      <p:cViewPr varScale="1">
        <p:scale>
          <a:sx n="75" d="100"/>
          <a:sy n="75" d="100"/>
        </p:scale>
        <p:origin x="34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>
            <a:extLst>
              <a:ext uri="{FF2B5EF4-FFF2-40B4-BE49-F238E27FC236}">
                <a16:creationId xmlns:a16="http://schemas.microsoft.com/office/drawing/2014/main" id="{045ADCF6-6482-499B-8AC0-DBC0312011B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7E6E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header_bar_container">
            <a:extLst>
              <a:ext uri="{FF2B5EF4-FFF2-40B4-BE49-F238E27FC236}">
                <a16:creationId xmlns:a16="http://schemas.microsoft.com/office/drawing/2014/main" id="{A292AD4E-3223-432F-ACB6-048FEFF33F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8657"/>
            <a:ext cx="12192000" cy="889000"/>
          </a:xfrm>
          <a:prstGeom prst="rect">
            <a:avLst/>
          </a:prstGeom>
        </p:spPr>
      </p:pic>
      <p:pic>
        <p:nvPicPr>
          <p:cNvPr id="6" name="header_logo_container">
            <a:extLst>
              <a:ext uri="{FF2B5EF4-FFF2-40B4-BE49-F238E27FC236}">
                <a16:creationId xmlns:a16="http://schemas.microsoft.com/office/drawing/2014/main" id="{C29EE5FF-3764-4D64-BDAD-35D5BE5FB78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7647" y="-6254"/>
            <a:ext cx="880024" cy="880024"/>
          </a:xfrm>
          <a:prstGeom prst="rect">
            <a:avLst/>
          </a:prstGeom>
        </p:spPr>
      </p:pic>
      <p:sp>
        <p:nvSpPr>
          <p:cNvPr id="7" name="title_container">
            <a:extLst>
              <a:ext uri="{FF2B5EF4-FFF2-40B4-BE49-F238E27FC236}">
                <a16:creationId xmlns:a16="http://schemas.microsoft.com/office/drawing/2014/main" id="{7FE0221F-4A0F-45AF-8E30-235AD4FF74F6}"/>
              </a:ext>
            </a:extLst>
          </p:cNvPr>
          <p:cNvSpPr txBox="1"/>
          <p:nvPr/>
        </p:nvSpPr>
        <p:spPr>
          <a:xfrm>
            <a:off x="1493527" y="-34425"/>
            <a:ext cx="7837714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en-US" sz="2000" b="1" u="none">
                <a:solidFill>
                  <a:srgbClr val="FFFFFF"/>
                </a:solidFill>
                <a:latin typeface="NotesEsa"/>
              </a:rPr>
              <a:t>ACTIVATION 757 (Call 870)</a:t>
            </a:r>
          </a:p>
        </p:txBody>
      </p:sp>
      <p:sp>
        <p:nvSpPr>
          <p:cNvPr id="8" name="subtitle_container">
            <a:extLst>
              <a:ext uri="{FF2B5EF4-FFF2-40B4-BE49-F238E27FC236}">
                <a16:creationId xmlns:a16="http://schemas.microsoft.com/office/drawing/2014/main" id="{393C9711-EBBB-4D09-A127-0B9D4E78EE3B}"/>
              </a:ext>
            </a:extLst>
          </p:cNvPr>
          <p:cNvSpPr txBox="1"/>
          <p:nvPr/>
        </p:nvSpPr>
        <p:spPr>
          <a:xfrm>
            <a:off x="1493527" y="431859"/>
            <a:ext cx="7837714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en-US" sz="1800" b="1" u="none">
                <a:solidFill>
                  <a:srgbClr val="FFFFFF"/>
                </a:solidFill>
                <a:latin typeface="NotesEsa"/>
              </a:rPr>
              <a:t>Flood, Landslide in SOUTH AFRICA</a:t>
            </a:r>
          </a:p>
        </p:txBody>
      </p:sp>
      <p:sp>
        <p:nvSpPr>
          <p:cNvPr id="9" name="date_container">
            <a:extLst>
              <a:ext uri="{FF2B5EF4-FFF2-40B4-BE49-F238E27FC236}">
                <a16:creationId xmlns:a16="http://schemas.microsoft.com/office/drawing/2014/main" id="{3AFED3FA-F892-40F4-BDC7-B8F76FAAD8F7}"/>
              </a:ext>
            </a:extLst>
          </p:cNvPr>
          <p:cNvSpPr txBox="1"/>
          <p:nvPr/>
        </p:nvSpPr>
        <p:spPr>
          <a:xfrm>
            <a:off x="9242711" y="80124"/>
            <a:ext cx="2560598" cy="338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r"/>
            <a:r>
              <a:rPr lang="en-US" sz="1400" b="1" u="none">
                <a:solidFill>
                  <a:srgbClr val="FFFFFF"/>
                </a:solidFill>
                <a:latin typeface="NotesEsa"/>
              </a:rPr>
              <a:t>24 May 2022</a:t>
            </a:r>
          </a:p>
        </p:txBody>
      </p:sp>
      <p:sp>
        <p:nvSpPr>
          <p:cNvPr id="16" name="map_container">
            <a:extLst>
              <a:ext uri="{FF2B5EF4-FFF2-40B4-BE49-F238E27FC236}">
                <a16:creationId xmlns:a16="http://schemas.microsoft.com/office/drawing/2014/main" id="{BEB89876-0504-45AD-8156-796F6958BB2A}"/>
              </a:ext>
            </a:extLst>
          </p:cNvPr>
          <p:cNvSpPr/>
          <p:nvPr/>
        </p:nvSpPr>
        <p:spPr>
          <a:xfrm>
            <a:off x="5612234" y="1009807"/>
            <a:ext cx="6191075" cy="3153216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>
              <a:latin typeface="NotesEsa" panose="02000506030000020004" pitchFamily="50" charset="0"/>
            </a:endParaRPr>
          </a:p>
        </p:txBody>
      </p:sp>
      <p:sp>
        <p:nvSpPr>
          <p:cNvPr id="60" name="roles_and_nominees_container">
            <a:extLst>
              <a:ext uri="{FF2B5EF4-FFF2-40B4-BE49-F238E27FC236}">
                <a16:creationId xmlns:a16="http://schemas.microsoft.com/office/drawing/2014/main" id="{3D0757BE-3A7A-4CF0-95AA-B185A2CCF411}"/>
              </a:ext>
            </a:extLst>
          </p:cNvPr>
          <p:cNvSpPr/>
          <p:nvPr/>
        </p:nvSpPr>
        <p:spPr>
          <a:xfrm>
            <a:off x="390082" y="1008380"/>
            <a:ext cx="5011172" cy="129074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AU: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National Disaster Management Centre</a:t>
            </a:r>
          </a:p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ES: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USGS</a:t>
            </a:r>
          </a:p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PM: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SANSA</a:t>
            </a:r>
          </a:p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VA: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Federal University of Santa Maria, Geoniformation systems, NASRDA, NDMC, SANSA, UNITAR, UNSPIDER</a:t>
            </a:r>
          </a:p>
        </p:txBody>
      </p:sp>
      <p:sp>
        <p:nvSpPr>
          <p:cNvPr id="62" name="aap_agencies_container">
            <a:extLst>
              <a:ext uri="{FF2B5EF4-FFF2-40B4-BE49-F238E27FC236}">
                <a16:creationId xmlns:a16="http://schemas.microsoft.com/office/drawing/2014/main" id="{7ACEDA25-B015-476B-8218-3BA7A25C581B}"/>
              </a:ext>
            </a:extLst>
          </p:cNvPr>
          <p:cNvSpPr/>
          <p:nvPr/>
        </p:nvSpPr>
        <p:spPr>
          <a:xfrm>
            <a:off x="390082" y="2337223"/>
            <a:ext cx="5011172" cy="65066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AAP: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CNSA,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CONAE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CSA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DLR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DMCII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ESA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ICEYE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INPE,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KARI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MBRSC, ROSCOSMOS,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Satellogic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USGS</a:t>
            </a:r>
          </a:p>
        </p:txBody>
      </p:sp>
      <p:sp>
        <p:nvSpPr>
          <p:cNvPr id="64" name="erfs_container">
            <a:extLst>
              <a:ext uri="{FF2B5EF4-FFF2-40B4-BE49-F238E27FC236}">
                <a16:creationId xmlns:a16="http://schemas.microsoft.com/office/drawing/2014/main" id="{4A783D74-19B0-4D94-9BA2-D5863C61587B}"/>
              </a:ext>
            </a:extLst>
          </p:cNvPr>
          <p:cNvSpPr/>
          <p:nvPr/>
        </p:nvSpPr>
        <p:spPr>
          <a:xfrm>
            <a:off x="390082" y="3501389"/>
            <a:ext cx="5011172" cy="86402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ECO ERFs: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 CNES, CNSA, CONAE, CSA, DLR, DMCII, ESA, ICEYE, INPE, ISRO, JAXA, KARI, MBRSC, PLANET, ROSCOSMOS, Satellogic, USGS</a:t>
            </a:r>
          </a:p>
        </p:txBody>
      </p:sp>
      <p:sp>
        <p:nvSpPr>
          <p:cNvPr id="66" name="preevent_container">
            <a:extLst>
              <a:ext uri="{FF2B5EF4-FFF2-40B4-BE49-F238E27FC236}">
                <a16:creationId xmlns:a16="http://schemas.microsoft.com/office/drawing/2014/main" id="{9F8FD432-8CD7-4A87-BFB8-45331F54D27A}"/>
              </a:ext>
            </a:extLst>
          </p:cNvPr>
          <p:cNvSpPr/>
          <p:nvPr/>
        </p:nvSpPr>
        <p:spPr>
          <a:xfrm>
            <a:off x="385217" y="5732355"/>
            <a:ext cx="5020817" cy="86402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Data pre event: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KANOPUS_V_IK, 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LANDSAT8, 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METEOSAT, 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OHS-2, 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PLEIADES, 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SAOCOM-1, 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SENTINEL_1, 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SENTINEL_2, 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TERRASAR_X, 19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US-VHR, 6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VISION-1</a:t>
            </a:r>
          </a:p>
        </p:txBody>
      </p:sp>
      <p:sp>
        <p:nvSpPr>
          <p:cNvPr id="68" name="vap_count_container">
            <a:extLst>
              <a:ext uri="{FF2B5EF4-FFF2-40B4-BE49-F238E27FC236}">
                <a16:creationId xmlns:a16="http://schemas.microsoft.com/office/drawing/2014/main" id="{CA32E9C3-C8AD-42C1-A12C-6BDE2722C7AE}"/>
              </a:ext>
            </a:extLst>
          </p:cNvPr>
          <p:cNvSpPr/>
          <p:nvPr/>
        </p:nvSpPr>
        <p:spPr>
          <a:xfrm>
            <a:off x="390082" y="3025986"/>
            <a:ext cx="5011172" cy="43730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VAP uploaded: 10</a:t>
            </a:r>
          </a:p>
        </p:txBody>
      </p:sp>
      <p:sp>
        <p:nvSpPr>
          <p:cNvPr id="70" name="postevent_container">
            <a:extLst>
              <a:ext uri="{FF2B5EF4-FFF2-40B4-BE49-F238E27FC236}">
                <a16:creationId xmlns:a16="http://schemas.microsoft.com/office/drawing/2014/main" id="{7ED559A8-4F0C-4949-85ED-5D24E8C178EF}"/>
              </a:ext>
            </a:extLst>
          </p:cNvPr>
          <p:cNvSpPr/>
          <p:nvPr/>
        </p:nvSpPr>
        <p:spPr>
          <a:xfrm>
            <a:off x="385217" y="4403512"/>
            <a:ext cx="5020817" cy="129074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Data post event: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4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GF2, 6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GF3, 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ICEYE, 6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KANOPUS_V, 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KANOPUS_V_IK, 4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KOMPSAT3, 7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[1]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KOMPSAT3A, 6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KOMPSAT5, 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KhalifaSat, 4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LANDSAT8, 4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LANDSAT9, 8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NewSat, 5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OHS-2, 9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[2]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PLEIADES, 10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RCM, 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SAOCOM-1, 3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[2]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SENTINEL_1, 4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SENTINEL_2, 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TERRASAR_X, 100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[1]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US-VHR, 6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VISION-1</a:t>
            </a:r>
          </a:p>
        </p:txBody>
      </p:sp>
      <p:sp>
        <p:nvSpPr>
          <p:cNvPr id="2" name="legend_container">
            <a:extLst>
              <a:ext uri="{FF2B5EF4-FFF2-40B4-BE49-F238E27FC236}">
                <a16:creationId xmlns:a16="http://schemas.microsoft.com/office/drawing/2014/main" id="{C240F0AC-4D8A-4B60-86A2-2EB689F0455D}"/>
              </a:ext>
            </a:extLst>
          </p:cNvPr>
          <p:cNvSpPr txBox="1"/>
          <p:nvPr/>
        </p:nvSpPr>
        <p:spPr>
          <a:xfrm>
            <a:off x="393540" y="6614930"/>
            <a:ext cx="2328440" cy="24622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000" b="1" u="none">
                <a:solidFill>
                  <a:srgbClr val="000000"/>
                </a:solidFill>
                <a:latin typeface="NotesEsa"/>
              </a:rPr>
              <a:t>Legend: [# Products Used]</a:t>
            </a:r>
          </a:p>
        </p:txBody>
      </p:sp>
      <p:sp>
        <p:nvSpPr>
          <p:cNvPr id="17" name="status_container">
            <a:extLst>
              <a:ext uri="{FF2B5EF4-FFF2-40B4-BE49-F238E27FC236}">
                <a16:creationId xmlns:a16="http://schemas.microsoft.com/office/drawing/2014/main" id="{35621CC2-7A7E-40D3-BF80-27A03CD916EF}"/>
              </a:ext>
            </a:extLst>
          </p:cNvPr>
          <p:cNvSpPr txBox="1"/>
          <p:nvPr/>
        </p:nvSpPr>
        <p:spPr>
          <a:xfrm>
            <a:off x="9242711" y="427240"/>
            <a:ext cx="2560598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r"/>
            <a:r>
              <a:rPr lang="en-US" sz="1200" b="1" u="none">
                <a:solidFill>
                  <a:srgbClr val="FFFFFF"/>
                </a:solidFill>
                <a:latin typeface="NotesEsa"/>
              </a:rPr>
              <a:t>Status: Archived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>
            <a:extLst>
              <a:ext uri="{FF2B5EF4-FFF2-40B4-BE49-F238E27FC236}">
                <a16:creationId xmlns:a16="http://schemas.microsoft.com/office/drawing/2014/main" id="{045ADCF6-6482-499B-8AC0-DBC0312011B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7E6E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header_bar_container">
            <a:extLst>
              <a:ext uri="{FF2B5EF4-FFF2-40B4-BE49-F238E27FC236}">
                <a16:creationId xmlns:a16="http://schemas.microsoft.com/office/drawing/2014/main" id="{A292AD4E-3223-432F-ACB6-048FEFF33F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8657"/>
            <a:ext cx="12192000" cy="889000"/>
          </a:xfrm>
          <a:prstGeom prst="rect">
            <a:avLst/>
          </a:prstGeom>
        </p:spPr>
      </p:pic>
      <p:pic>
        <p:nvPicPr>
          <p:cNvPr id="6" name="header_logo_container">
            <a:extLst>
              <a:ext uri="{FF2B5EF4-FFF2-40B4-BE49-F238E27FC236}">
                <a16:creationId xmlns:a16="http://schemas.microsoft.com/office/drawing/2014/main" id="{C29EE5FF-3764-4D64-BDAD-35D5BE5FB78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7647" y="-6254"/>
            <a:ext cx="880024" cy="880024"/>
          </a:xfrm>
          <a:prstGeom prst="rect">
            <a:avLst/>
          </a:prstGeom>
        </p:spPr>
      </p:pic>
      <p:sp>
        <p:nvSpPr>
          <p:cNvPr id="7" name="title_container">
            <a:extLst>
              <a:ext uri="{FF2B5EF4-FFF2-40B4-BE49-F238E27FC236}">
                <a16:creationId xmlns:a16="http://schemas.microsoft.com/office/drawing/2014/main" id="{7FE0221F-4A0F-45AF-8E30-235AD4FF74F6}"/>
              </a:ext>
            </a:extLst>
          </p:cNvPr>
          <p:cNvSpPr txBox="1"/>
          <p:nvPr/>
        </p:nvSpPr>
        <p:spPr>
          <a:xfrm>
            <a:off x="1493527" y="-34425"/>
            <a:ext cx="7837714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en-US" sz="2000" b="1" u="none">
                <a:solidFill>
                  <a:srgbClr val="FFFFFF"/>
                </a:solidFill>
                <a:latin typeface="NotesEsa"/>
              </a:rPr>
              <a:t>ACTIVATION 766 (Call 880)</a:t>
            </a:r>
          </a:p>
        </p:txBody>
      </p:sp>
      <p:sp>
        <p:nvSpPr>
          <p:cNvPr id="8" name="subtitle_container">
            <a:extLst>
              <a:ext uri="{FF2B5EF4-FFF2-40B4-BE49-F238E27FC236}">
                <a16:creationId xmlns:a16="http://schemas.microsoft.com/office/drawing/2014/main" id="{393C9711-EBBB-4D09-A127-0B9D4E78EE3B}"/>
              </a:ext>
            </a:extLst>
          </p:cNvPr>
          <p:cNvSpPr txBox="1"/>
          <p:nvPr/>
        </p:nvSpPr>
        <p:spPr>
          <a:xfrm>
            <a:off x="1493527" y="431859"/>
            <a:ext cx="7837714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en-US" sz="1800" b="1" u="none">
                <a:solidFill>
                  <a:srgbClr val="FFFFFF"/>
                </a:solidFill>
                <a:latin typeface="NotesEsa"/>
              </a:rPr>
              <a:t>Wildfire in TUNISIA</a:t>
            </a:r>
          </a:p>
        </p:txBody>
      </p:sp>
      <p:sp>
        <p:nvSpPr>
          <p:cNvPr id="9" name="date_container">
            <a:extLst>
              <a:ext uri="{FF2B5EF4-FFF2-40B4-BE49-F238E27FC236}">
                <a16:creationId xmlns:a16="http://schemas.microsoft.com/office/drawing/2014/main" id="{3AFED3FA-F892-40F4-BDC7-B8F76FAAD8F7}"/>
              </a:ext>
            </a:extLst>
          </p:cNvPr>
          <p:cNvSpPr txBox="1"/>
          <p:nvPr/>
        </p:nvSpPr>
        <p:spPr>
          <a:xfrm>
            <a:off x="9242711" y="80124"/>
            <a:ext cx="2560598" cy="338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r"/>
            <a:r>
              <a:rPr lang="en-US" sz="1400" b="1" u="none">
                <a:solidFill>
                  <a:srgbClr val="FFFFFF"/>
                </a:solidFill>
                <a:latin typeface="NotesEsa"/>
              </a:rPr>
              <a:t>27 July 2022</a:t>
            </a:r>
          </a:p>
        </p:txBody>
      </p:sp>
      <p:sp>
        <p:nvSpPr>
          <p:cNvPr id="16" name="map_container">
            <a:extLst>
              <a:ext uri="{FF2B5EF4-FFF2-40B4-BE49-F238E27FC236}">
                <a16:creationId xmlns:a16="http://schemas.microsoft.com/office/drawing/2014/main" id="{BEB89876-0504-45AD-8156-796F6958BB2A}"/>
              </a:ext>
            </a:extLst>
          </p:cNvPr>
          <p:cNvSpPr/>
          <p:nvPr/>
        </p:nvSpPr>
        <p:spPr>
          <a:xfrm>
            <a:off x="5612234" y="1009807"/>
            <a:ext cx="6191075" cy="3153216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>
              <a:latin typeface="NotesEsa" panose="02000506030000020004" pitchFamily="50" charset="0"/>
            </a:endParaRPr>
          </a:p>
        </p:txBody>
      </p:sp>
      <p:sp>
        <p:nvSpPr>
          <p:cNvPr id="60" name="roles_and_nominees_container">
            <a:extLst>
              <a:ext uri="{FF2B5EF4-FFF2-40B4-BE49-F238E27FC236}">
                <a16:creationId xmlns:a16="http://schemas.microsoft.com/office/drawing/2014/main" id="{3D0757BE-3A7A-4CF0-95AA-B185A2CCF411}"/>
              </a:ext>
            </a:extLst>
          </p:cNvPr>
          <p:cNvSpPr/>
          <p:nvPr/>
        </p:nvSpPr>
        <p:spPr>
          <a:xfrm>
            <a:off x="390082" y="1008380"/>
            <a:ext cx="5011172" cy="143298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 dirty="0">
                <a:solidFill>
                  <a:srgbClr val="FFFFFF"/>
                </a:solidFill>
                <a:latin typeface="NotesEsa"/>
              </a:rPr>
              <a:t>AU: </a:t>
            </a:r>
            <a:r>
              <a:rPr lang="en-US" sz="1400" b="0" u="none" dirty="0">
                <a:solidFill>
                  <a:srgbClr val="FFFFFF"/>
                </a:solidFill>
                <a:latin typeface="NotesEsa"/>
              </a:rPr>
              <a:t>Tunisian Office of Civil Protection Office National de la Protection Civile (ONPC)</a:t>
            </a:r>
          </a:p>
          <a:p>
            <a:r>
              <a:rPr lang="en-US" sz="1400" b="1" u="none" dirty="0">
                <a:solidFill>
                  <a:srgbClr val="FFFFFF"/>
                </a:solidFill>
                <a:latin typeface="NotesEsa"/>
              </a:rPr>
              <a:t>ES: </a:t>
            </a:r>
            <a:r>
              <a:rPr lang="en-US" sz="1400" b="0" u="none" dirty="0">
                <a:solidFill>
                  <a:srgbClr val="FFFFFF"/>
                </a:solidFill>
                <a:latin typeface="NotesEsa"/>
              </a:rPr>
              <a:t>CNES</a:t>
            </a:r>
          </a:p>
          <a:p>
            <a:r>
              <a:rPr lang="en-US" sz="1400" b="1" u="none" dirty="0">
                <a:solidFill>
                  <a:srgbClr val="FFFFFF"/>
                </a:solidFill>
                <a:latin typeface="NotesEsa"/>
              </a:rPr>
              <a:t>PM: </a:t>
            </a:r>
            <a:r>
              <a:rPr lang="en-US" sz="1400" b="0" u="none" dirty="0" err="1">
                <a:solidFill>
                  <a:srgbClr val="FFFFFF"/>
                </a:solidFill>
                <a:latin typeface="NotesEsa"/>
              </a:rPr>
              <a:t>ICube</a:t>
            </a:r>
            <a:r>
              <a:rPr lang="en-US" sz="1400" b="0" u="none" dirty="0">
                <a:solidFill>
                  <a:srgbClr val="FFFFFF"/>
                </a:solidFill>
                <a:latin typeface="NotesEsa"/>
              </a:rPr>
              <a:t>-SERTIT</a:t>
            </a:r>
          </a:p>
          <a:p>
            <a:r>
              <a:rPr lang="en-US" sz="1400" b="1" u="none" dirty="0">
                <a:solidFill>
                  <a:srgbClr val="FFFFFF"/>
                </a:solidFill>
                <a:latin typeface="NotesEsa"/>
              </a:rPr>
              <a:t>VA: </a:t>
            </a:r>
            <a:r>
              <a:rPr lang="en-US" sz="1400" b="0" u="none" dirty="0">
                <a:solidFill>
                  <a:srgbClr val="FFFFFF"/>
                </a:solidFill>
                <a:latin typeface="NotesEsa"/>
              </a:rPr>
              <a:t>Geoinformation systems</a:t>
            </a:r>
          </a:p>
        </p:txBody>
      </p:sp>
      <p:sp>
        <p:nvSpPr>
          <p:cNvPr id="62" name="aap_agencies_container">
            <a:extLst>
              <a:ext uri="{FF2B5EF4-FFF2-40B4-BE49-F238E27FC236}">
                <a16:creationId xmlns:a16="http://schemas.microsoft.com/office/drawing/2014/main" id="{7ACEDA25-B015-476B-8218-3BA7A25C581B}"/>
              </a:ext>
            </a:extLst>
          </p:cNvPr>
          <p:cNvSpPr/>
          <p:nvPr/>
        </p:nvSpPr>
        <p:spPr>
          <a:xfrm>
            <a:off x="390082" y="2479463"/>
            <a:ext cx="5011172" cy="79290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AAP: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ABAE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CNSA,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ESA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KARI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MBRSC,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NAS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Satellogic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USGS</a:t>
            </a:r>
          </a:p>
        </p:txBody>
      </p:sp>
      <p:sp>
        <p:nvSpPr>
          <p:cNvPr id="64" name="erfs_container">
            <a:extLst>
              <a:ext uri="{FF2B5EF4-FFF2-40B4-BE49-F238E27FC236}">
                <a16:creationId xmlns:a16="http://schemas.microsoft.com/office/drawing/2014/main" id="{4A783D74-19B0-4D94-9BA2-D5863C61587B}"/>
              </a:ext>
            </a:extLst>
          </p:cNvPr>
          <p:cNvSpPr/>
          <p:nvPr/>
        </p:nvSpPr>
        <p:spPr>
          <a:xfrm>
            <a:off x="390082" y="3928109"/>
            <a:ext cx="5011172" cy="79290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ECO ERFs: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 ABAE, CNES, CNSA, DMCII, ESA, ICEYE, INPE, KARI, MBRSC, NAS, PLANET, Satellogic, USGS</a:t>
            </a:r>
          </a:p>
        </p:txBody>
      </p:sp>
      <p:sp>
        <p:nvSpPr>
          <p:cNvPr id="66" name="preevent_container">
            <a:extLst>
              <a:ext uri="{FF2B5EF4-FFF2-40B4-BE49-F238E27FC236}">
                <a16:creationId xmlns:a16="http://schemas.microsoft.com/office/drawing/2014/main" id="{9F8FD432-8CD7-4A87-BFB8-45331F54D27A}"/>
              </a:ext>
            </a:extLst>
          </p:cNvPr>
          <p:cNvSpPr/>
          <p:nvPr/>
        </p:nvSpPr>
        <p:spPr>
          <a:xfrm>
            <a:off x="385217" y="5803475"/>
            <a:ext cx="5020817" cy="79290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Data pre event: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BKA, 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CBERS4, 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LANDSAT8, 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LANDSAT9, 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OHS-2, 3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SENTINEL_1, 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SENTINEL_2, 19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US-VHR</a:t>
            </a:r>
          </a:p>
        </p:txBody>
      </p:sp>
      <p:sp>
        <p:nvSpPr>
          <p:cNvPr id="68" name="vap_count_container">
            <a:extLst>
              <a:ext uri="{FF2B5EF4-FFF2-40B4-BE49-F238E27FC236}">
                <a16:creationId xmlns:a16="http://schemas.microsoft.com/office/drawing/2014/main" id="{CA32E9C3-C8AD-42C1-A12C-6BDE2722C7AE}"/>
              </a:ext>
            </a:extLst>
          </p:cNvPr>
          <p:cNvSpPr/>
          <p:nvPr/>
        </p:nvSpPr>
        <p:spPr>
          <a:xfrm>
            <a:off x="390082" y="3310466"/>
            <a:ext cx="5011172" cy="57954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VAP uploaded: 6</a:t>
            </a:r>
          </a:p>
        </p:txBody>
      </p:sp>
      <p:sp>
        <p:nvSpPr>
          <p:cNvPr id="70" name="postevent_container">
            <a:extLst>
              <a:ext uri="{FF2B5EF4-FFF2-40B4-BE49-F238E27FC236}">
                <a16:creationId xmlns:a16="http://schemas.microsoft.com/office/drawing/2014/main" id="{7ED559A8-4F0C-4949-85ED-5D24E8C178EF}"/>
              </a:ext>
            </a:extLst>
          </p:cNvPr>
          <p:cNvSpPr/>
          <p:nvPr/>
        </p:nvSpPr>
        <p:spPr>
          <a:xfrm>
            <a:off x="385217" y="4759112"/>
            <a:ext cx="5020817" cy="100626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Data post event: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CBERS4, 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GF2, 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[2]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KOMPSAT3, 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KOMPSAT3A, 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LANDSAT8, 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[1]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LANDSAT9, 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NewSat, 3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OHS-2, 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[1]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PLEIADES, 5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SENTINEL_1, 5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[1]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SENTINEL_2, 7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[1]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US-VHR</a:t>
            </a:r>
          </a:p>
        </p:txBody>
      </p:sp>
      <p:sp>
        <p:nvSpPr>
          <p:cNvPr id="2" name="legend_container">
            <a:extLst>
              <a:ext uri="{FF2B5EF4-FFF2-40B4-BE49-F238E27FC236}">
                <a16:creationId xmlns:a16="http://schemas.microsoft.com/office/drawing/2014/main" id="{C240F0AC-4D8A-4B60-86A2-2EB689F0455D}"/>
              </a:ext>
            </a:extLst>
          </p:cNvPr>
          <p:cNvSpPr txBox="1"/>
          <p:nvPr/>
        </p:nvSpPr>
        <p:spPr>
          <a:xfrm>
            <a:off x="393540" y="6614930"/>
            <a:ext cx="2328440" cy="24622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000" b="1" u="none">
                <a:solidFill>
                  <a:srgbClr val="000000"/>
                </a:solidFill>
                <a:latin typeface="NotesEsa"/>
              </a:rPr>
              <a:t>Legend: [# Products Used]</a:t>
            </a:r>
          </a:p>
        </p:txBody>
      </p:sp>
      <p:sp>
        <p:nvSpPr>
          <p:cNvPr id="17" name="status_container">
            <a:extLst>
              <a:ext uri="{FF2B5EF4-FFF2-40B4-BE49-F238E27FC236}">
                <a16:creationId xmlns:a16="http://schemas.microsoft.com/office/drawing/2014/main" id="{35621CC2-7A7E-40D3-BF80-27A03CD916EF}"/>
              </a:ext>
            </a:extLst>
          </p:cNvPr>
          <p:cNvSpPr txBox="1"/>
          <p:nvPr/>
        </p:nvSpPr>
        <p:spPr>
          <a:xfrm>
            <a:off x="9242711" y="427240"/>
            <a:ext cx="2560598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r"/>
            <a:r>
              <a:rPr lang="en-US" sz="1200" b="1" u="none">
                <a:solidFill>
                  <a:srgbClr val="FFFFFF"/>
                </a:solidFill>
                <a:latin typeface="NotesEsa"/>
              </a:rPr>
              <a:t>Status: Archived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>
            <a:extLst>
              <a:ext uri="{FF2B5EF4-FFF2-40B4-BE49-F238E27FC236}">
                <a16:creationId xmlns:a16="http://schemas.microsoft.com/office/drawing/2014/main" id="{045ADCF6-6482-499B-8AC0-DBC0312011B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7E6E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header_bar_container">
            <a:extLst>
              <a:ext uri="{FF2B5EF4-FFF2-40B4-BE49-F238E27FC236}">
                <a16:creationId xmlns:a16="http://schemas.microsoft.com/office/drawing/2014/main" id="{A292AD4E-3223-432F-ACB6-048FEFF33F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8657"/>
            <a:ext cx="12192000" cy="889000"/>
          </a:xfrm>
          <a:prstGeom prst="rect">
            <a:avLst/>
          </a:prstGeom>
        </p:spPr>
      </p:pic>
      <p:pic>
        <p:nvPicPr>
          <p:cNvPr id="6" name="header_logo_container">
            <a:extLst>
              <a:ext uri="{FF2B5EF4-FFF2-40B4-BE49-F238E27FC236}">
                <a16:creationId xmlns:a16="http://schemas.microsoft.com/office/drawing/2014/main" id="{C29EE5FF-3764-4D64-BDAD-35D5BE5FB78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7647" y="-6254"/>
            <a:ext cx="880024" cy="880024"/>
          </a:xfrm>
          <a:prstGeom prst="rect">
            <a:avLst/>
          </a:prstGeom>
        </p:spPr>
      </p:pic>
      <p:sp>
        <p:nvSpPr>
          <p:cNvPr id="7" name="title_container">
            <a:extLst>
              <a:ext uri="{FF2B5EF4-FFF2-40B4-BE49-F238E27FC236}">
                <a16:creationId xmlns:a16="http://schemas.microsoft.com/office/drawing/2014/main" id="{7FE0221F-4A0F-45AF-8E30-235AD4FF74F6}"/>
              </a:ext>
            </a:extLst>
          </p:cNvPr>
          <p:cNvSpPr txBox="1"/>
          <p:nvPr/>
        </p:nvSpPr>
        <p:spPr>
          <a:xfrm>
            <a:off x="1493527" y="-34425"/>
            <a:ext cx="7837714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en-US" sz="2000" b="1" u="none">
                <a:solidFill>
                  <a:srgbClr val="FFFFFF"/>
                </a:solidFill>
                <a:latin typeface="NotesEsa"/>
              </a:rPr>
              <a:t>ACTIVATION 767 (Call 881)</a:t>
            </a:r>
          </a:p>
        </p:txBody>
      </p:sp>
      <p:sp>
        <p:nvSpPr>
          <p:cNvPr id="8" name="subtitle_container">
            <a:extLst>
              <a:ext uri="{FF2B5EF4-FFF2-40B4-BE49-F238E27FC236}">
                <a16:creationId xmlns:a16="http://schemas.microsoft.com/office/drawing/2014/main" id="{393C9711-EBBB-4D09-A127-0B9D4E78EE3B}"/>
              </a:ext>
            </a:extLst>
          </p:cNvPr>
          <p:cNvSpPr txBox="1"/>
          <p:nvPr/>
        </p:nvSpPr>
        <p:spPr>
          <a:xfrm>
            <a:off x="1493527" y="431859"/>
            <a:ext cx="7837714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en-US" sz="1800" b="1" u="none">
                <a:solidFill>
                  <a:srgbClr val="FFFFFF"/>
                </a:solidFill>
                <a:latin typeface="NotesEsa"/>
              </a:rPr>
              <a:t>Flood in RUSSIAN FEDERATION</a:t>
            </a:r>
          </a:p>
        </p:txBody>
      </p:sp>
      <p:sp>
        <p:nvSpPr>
          <p:cNvPr id="9" name="date_container">
            <a:extLst>
              <a:ext uri="{FF2B5EF4-FFF2-40B4-BE49-F238E27FC236}">
                <a16:creationId xmlns:a16="http://schemas.microsoft.com/office/drawing/2014/main" id="{3AFED3FA-F892-40F4-BDC7-B8F76FAAD8F7}"/>
              </a:ext>
            </a:extLst>
          </p:cNvPr>
          <p:cNvSpPr txBox="1"/>
          <p:nvPr/>
        </p:nvSpPr>
        <p:spPr>
          <a:xfrm>
            <a:off x="9242711" y="80124"/>
            <a:ext cx="2560598" cy="338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r"/>
            <a:r>
              <a:rPr lang="en-US" sz="1400" b="1" u="none">
                <a:solidFill>
                  <a:srgbClr val="FFFFFF"/>
                </a:solidFill>
                <a:latin typeface="NotesEsa"/>
              </a:rPr>
              <a:t>08 August 2022</a:t>
            </a:r>
          </a:p>
        </p:txBody>
      </p:sp>
      <p:sp>
        <p:nvSpPr>
          <p:cNvPr id="16" name="map_container">
            <a:extLst>
              <a:ext uri="{FF2B5EF4-FFF2-40B4-BE49-F238E27FC236}">
                <a16:creationId xmlns:a16="http://schemas.microsoft.com/office/drawing/2014/main" id="{BEB89876-0504-45AD-8156-796F6958BB2A}"/>
              </a:ext>
            </a:extLst>
          </p:cNvPr>
          <p:cNvSpPr/>
          <p:nvPr/>
        </p:nvSpPr>
        <p:spPr>
          <a:xfrm>
            <a:off x="5612234" y="1009807"/>
            <a:ext cx="6191075" cy="3153216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>
              <a:latin typeface="NotesEsa" panose="02000506030000020004" pitchFamily="50" charset="0"/>
            </a:endParaRPr>
          </a:p>
        </p:txBody>
      </p:sp>
      <p:sp>
        <p:nvSpPr>
          <p:cNvPr id="60" name="roles_and_nominees_container">
            <a:extLst>
              <a:ext uri="{FF2B5EF4-FFF2-40B4-BE49-F238E27FC236}">
                <a16:creationId xmlns:a16="http://schemas.microsoft.com/office/drawing/2014/main" id="{3D0757BE-3A7A-4CF0-95AA-B185A2CCF411}"/>
              </a:ext>
            </a:extLst>
          </p:cNvPr>
          <p:cNvSpPr/>
          <p:nvPr/>
        </p:nvSpPr>
        <p:spPr>
          <a:xfrm>
            <a:off x="390082" y="1008380"/>
            <a:ext cx="5011172" cy="136186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AU: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Ministry of the Russian Federation for Civil Defense, Emergencies and Elimination of Natural Disasters (EMERCOM)</a:t>
            </a:r>
          </a:p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ES: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ROSCOSMOS</a:t>
            </a:r>
          </a:p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PM: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ROSCOSMOS</a:t>
            </a:r>
          </a:p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VA: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NTs OMZ, JSC 'Russian Space Systems'</a:t>
            </a:r>
          </a:p>
        </p:txBody>
      </p:sp>
      <p:sp>
        <p:nvSpPr>
          <p:cNvPr id="62" name="aap_agencies_container">
            <a:extLst>
              <a:ext uri="{FF2B5EF4-FFF2-40B4-BE49-F238E27FC236}">
                <a16:creationId xmlns:a16="http://schemas.microsoft.com/office/drawing/2014/main" id="{7ACEDA25-B015-476B-8218-3BA7A25C581B}"/>
              </a:ext>
            </a:extLst>
          </p:cNvPr>
          <p:cNvSpPr/>
          <p:nvPr/>
        </p:nvSpPr>
        <p:spPr>
          <a:xfrm>
            <a:off x="390082" y="2408343"/>
            <a:ext cx="5011172" cy="72178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AAP: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CONAE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CSA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ESA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KARI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MBRSC, ROSCOSMOS,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Satellogic</a:t>
            </a:r>
          </a:p>
        </p:txBody>
      </p:sp>
      <p:sp>
        <p:nvSpPr>
          <p:cNvPr id="64" name="erfs_container">
            <a:extLst>
              <a:ext uri="{FF2B5EF4-FFF2-40B4-BE49-F238E27FC236}">
                <a16:creationId xmlns:a16="http://schemas.microsoft.com/office/drawing/2014/main" id="{4A783D74-19B0-4D94-9BA2-D5863C61587B}"/>
              </a:ext>
            </a:extLst>
          </p:cNvPr>
          <p:cNvSpPr/>
          <p:nvPr/>
        </p:nvSpPr>
        <p:spPr>
          <a:xfrm>
            <a:off x="390082" y="3714749"/>
            <a:ext cx="5011172" cy="114850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ECO ERFs: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 CNES, CNSA, CONAE, CSA, DMCII, ICEYE, ISRO, KARI, ROSCOSMOS, Satellogic, USGS</a:t>
            </a:r>
          </a:p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PM ERFs: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 CNES, CNSA, CONAE, CSA, DMCII, ESA, ICEYE, ISRO, KARI, ROSCOSMOS, Satellogic, USGS</a:t>
            </a:r>
          </a:p>
        </p:txBody>
      </p:sp>
      <p:sp>
        <p:nvSpPr>
          <p:cNvPr id="66" name="preevent_container">
            <a:extLst>
              <a:ext uri="{FF2B5EF4-FFF2-40B4-BE49-F238E27FC236}">
                <a16:creationId xmlns:a16="http://schemas.microsoft.com/office/drawing/2014/main" id="{9F8FD432-8CD7-4A87-BFB8-45331F54D27A}"/>
              </a:ext>
            </a:extLst>
          </p:cNvPr>
          <p:cNvSpPr/>
          <p:nvPr/>
        </p:nvSpPr>
        <p:spPr>
          <a:xfrm>
            <a:off x="385217" y="5874595"/>
            <a:ext cx="5020817" cy="72178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Data pre event: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KOMPSAT3, 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KOMPSAT3A, 7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PLEIADES, 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RCM, 3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SAOCOM-1, 25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SENTINEL_2, 17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US-VHR</a:t>
            </a:r>
          </a:p>
        </p:txBody>
      </p:sp>
      <p:sp>
        <p:nvSpPr>
          <p:cNvPr id="68" name="vap_count_container">
            <a:extLst>
              <a:ext uri="{FF2B5EF4-FFF2-40B4-BE49-F238E27FC236}">
                <a16:creationId xmlns:a16="http://schemas.microsoft.com/office/drawing/2014/main" id="{CA32E9C3-C8AD-42C1-A12C-6BDE2722C7AE}"/>
              </a:ext>
            </a:extLst>
          </p:cNvPr>
          <p:cNvSpPr/>
          <p:nvPr/>
        </p:nvSpPr>
        <p:spPr>
          <a:xfrm>
            <a:off x="390082" y="3168226"/>
            <a:ext cx="5011172" cy="50842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VAP uploaded: 2</a:t>
            </a:r>
          </a:p>
        </p:txBody>
      </p:sp>
      <p:sp>
        <p:nvSpPr>
          <p:cNvPr id="70" name="postevent_container">
            <a:extLst>
              <a:ext uri="{FF2B5EF4-FFF2-40B4-BE49-F238E27FC236}">
                <a16:creationId xmlns:a16="http://schemas.microsoft.com/office/drawing/2014/main" id="{7ED559A8-4F0C-4949-85ED-5D24E8C178EF}"/>
              </a:ext>
            </a:extLst>
          </p:cNvPr>
          <p:cNvSpPr/>
          <p:nvPr/>
        </p:nvSpPr>
        <p:spPr>
          <a:xfrm>
            <a:off x="385217" y="4901352"/>
            <a:ext cx="5020817" cy="93514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Data post event: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25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[1]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KANOPUS_V, 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KANOPUS_V_IK, 7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KOMPSAT3, 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NewSat, 11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OHS-2, 39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[1]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PLEIADES, 27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RCM, 11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SAOCOM-1, 20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SENTINEL_1, 46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SENTINEL_2</a:t>
            </a:r>
          </a:p>
        </p:txBody>
      </p:sp>
      <p:sp>
        <p:nvSpPr>
          <p:cNvPr id="2" name="legend_container">
            <a:extLst>
              <a:ext uri="{FF2B5EF4-FFF2-40B4-BE49-F238E27FC236}">
                <a16:creationId xmlns:a16="http://schemas.microsoft.com/office/drawing/2014/main" id="{C240F0AC-4D8A-4B60-86A2-2EB689F0455D}"/>
              </a:ext>
            </a:extLst>
          </p:cNvPr>
          <p:cNvSpPr txBox="1"/>
          <p:nvPr/>
        </p:nvSpPr>
        <p:spPr>
          <a:xfrm>
            <a:off x="393540" y="6614930"/>
            <a:ext cx="2328440" cy="24622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000" b="1" u="none">
                <a:solidFill>
                  <a:srgbClr val="000000"/>
                </a:solidFill>
                <a:latin typeface="NotesEsa"/>
              </a:rPr>
              <a:t>Legend: [# Products Used]</a:t>
            </a:r>
          </a:p>
        </p:txBody>
      </p:sp>
      <p:sp>
        <p:nvSpPr>
          <p:cNvPr id="17" name="status_container">
            <a:extLst>
              <a:ext uri="{FF2B5EF4-FFF2-40B4-BE49-F238E27FC236}">
                <a16:creationId xmlns:a16="http://schemas.microsoft.com/office/drawing/2014/main" id="{35621CC2-7A7E-40D3-BF80-27A03CD916EF}"/>
              </a:ext>
            </a:extLst>
          </p:cNvPr>
          <p:cNvSpPr txBox="1"/>
          <p:nvPr/>
        </p:nvSpPr>
        <p:spPr>
          <a:xfrm>
            <a:off x="9242711" y="427240"/>
            <a:ext cx="2560598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r"/>
            <a:r>
              <a:rPr lang="en-US" sz="1200" b="1" u="none">
                <a:solidFill>
                  <a:srgbClr val="FFFFFF"/>
                </a:solidFill>
                <a:latin typeface="NotesEsa"/>
              </a:rPr>
              <a:t>Status: Archived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>
            <a:extLst>
              <a:ext uri="{FF2B5EF4-FFF2-40B4-BE49-F238E27FC236}">
                <a16:creationId xmlns:a16="http://schemas.microsoft.com/office/drawing/2014/main" id="{045ADCF6-6482-499B-8AC0-DBC0312011B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7E6E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header_bar_container">
            <a:extLst>
              <a:ext uri="{FF2B5EF4-FFF2-40B4-BE49-F238E27FC236}">
                <a16:creationId xmlns:a16="http://schemas.microsoft.com/office/drawing/2014/main" id="{A292AD4E-3223-432F-ACB6-048FEFF33F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8657"/>
            <a:ext cx="12192000" cy="889000"/>
          </a:xfrm>
          <a:prstGeom prst="rect">
            <a:avLst/>
          </a:prstGeom>
        </p:spPr>
      </p:pic>
      <p:pic>
        <p:nvPicPr>
          <p:cNvPr id="6" name="header_logo_container">
            <a:extLst>
              <a:ext uri="{FF2B5EF4-FFF2-40B4-BE49-F238E27FC236}">
                <a16:creationId xmlns:a16="http://schemas.microsoft.com/office/drawing/2014/main" id="{C29EE5FF-3764-4D64-BDAD-35D5BE5FB78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7647" y="-6254"/>
            <a:ext cx="880024" cy="880024"/>
          </a:xfrm>
          <a:prstGeom prst="rect">
            <a:avLst/>
          </a:prstGeom>
        </p:spPr>
      </p:pic>
      <p:sp>
        <p:nvSpPr>
          <p:cNvPr id="7" name="title_container">
            <a:extLst>
              <a:ext uri="{FF2B5EF4-FFF2-40B4-BE49-F238E27FC236}">
                <a16:creationId xmlns:a16="http://schemas.microsoft.com/office/drawing/2014/main" id="{7FE0221F-4A0F-45AF-8E30-235AD4FF74F6}"/>
              </a:ext>
            </a:extLst>
          </p:cNvPr>
          <p:cNvSpPr txBox="1"/>
          <p:nvPr/>
        </p:nvSpPr>
        <p:spPr>
          <a:xfrm>
            <a:off x="1493527" y="-34425"/>
            <a:ext cx="7837714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en-US" sz="2000" b="1" u="none">
                <a:solidFill>
                  <a:srgbClr val="FFFFFF"/>
                </a:solidFill>
                <a:latin typeface="NotesEsa"/>
              </a:rPr>
              <a:t>ACTIVATION 768 (Call 882)</a:t>
            </a:r>
          </a:p>
        </p:txBody>
      </p:sp>
      <p:sp>
        <p:nvSpPr>
          <p:cNvPr id="8" name="subtitle_container">
            <a:extLst>
              <a:ext uri="{FF2B5EF4-FFF2-40B4-BE49-F238E27FC236}">
                <a16:creationId xmlns:a16="http://schemas.microsoft.com/office/drawing/2014/main" id="{393C9711-EBBB-4D09-A127-0B9D4E78EE3B}"/>
              </a:ext>
            </a:extLst>
          </p:cNvPr>
          <p:cNvSpPr txBox="1"/>
          <p:nvPr/>
        </p:nvSpPr>
        <p:spPr>
          <a:xfrm>
            <a:off x="1493527" y="431859"/>
            <a:ext cx="7837714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en-US" sz="1800" b="1" u="none">
                <a:solidFill>
                  <a:srgbClr val="FFFFFF"/>
                </a:solidFill>
                <a:latin typeface="NotesEsa"/>
              </a:rPr>
              <a:t>Flood in GAMBIA</a:t>
            </a:r>
          </a:p>
        </p:txBody>
      </p:sp>
      <p:sp>
        <p:nvSpPr>
          <p:cNvPr id="9" name="date_container">
            <a:extLst>
              <a:ext uri="{FF2B5EF4-FFF2-40B4-BE49-F238E27FC236}">
                <a16:creationId xmlns:a16="http://schemas.microsoft.com/office/drawing/2014/main" id="{3AFED3FA-F892-40F4-BDC7-B8F76FAAD8F7}"/>
              </a:ext>
            </a:extLst>
          </p:cNvPr>
          <p:cNvSpPr txBox="1"/>
          <p:nvPr/>
        </p:nvSpPr>
        <p:spPr>
          <a:xfrm>
            <a:off x="9242711" y="80124"/>
            <a:ext cx="2560598" cy="338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r"/>
            <a:r>
              <a:rPr lang="en-US" sz="1400" b="1" u="none">
                <a:solidFill>
                  <a:srgbClr val="FFFFFF"/>
                </a:solidFill>
                <a:latin typeface="NotesEsa"/>
              </a:rPr>
              <a:t>09 August 2022</a:t>
            </a:r>
          </a:p>
        </p:txBody>
      </p:sp>
      <p:sp>
        <p:nvSpPr>
          <p:cNvPr id="16" name="map_container">
            <a:extLst>
              <a:ext uri="{FF2B5EF4-FFF2-40B4-BE49-F238E27FC236}">
                <a16:creationId xmlns:a16="http://schemas.microsoft.com/office/drawing/2014/main" id="{BEB89876-0504-45AD-8156-796F6958BB2A}"/>
              </a:ext>
            </a:extLst>
          </p:cNvPr>
          <p:cNvSpPr/>
          <p:nvPr/>
        </p:nvSpPr>
        <p:spPr>
          <a:xfrm>
            <a:off x="5612234" y="1009807"/>
            <a:ext cx="6191075" cy="3153216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>
              <a:latin typeface="NotesEsa" panose="02000506030000020004" pitchFamily="50" charset="0"/>
            </a:endParaRPr>
          </a:p>
        </p:txBody>
      </p:sp>
      <p:sp>
        <p:nvSpPr>
          <p:cNvPr id="60" name="roles_and_nominees_container">
            <a:extLst>
              <a:ext uri="{FF2B5EF4-FFF2-40B4-BE49-F238E27FC236}">
                <a16:creationId xmlns:a16="http://schemas.microsoft.com/office/drawing/2014/main" id="{3D0757BE-3A7A-4CF0-95AA-B185A2CCF411}"/>
              </a:ext>
            </a:extLst>
          </p:cNvPr>
          <p:cNvSpPr/>
          <p:nvPr/>
        </p:nvSpPr>
        <p:spPr>
          <a:xfrm>
            <a:off x="390082" y="1008380"/>
            <a:ext cx="5011172" cy="150410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AU: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UNITAR</a:t>
            </a:r>
          </a:p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EU: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United Nations Office for the Coordination of Humanitarian Affairs (UNOCHA) | Regional Office for West and Central Africa</a:t>
            </a:r>
          </a:p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ES: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USGS</a:t>
            </a:r>
          </a:p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PM: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UNOSAT</a:t>
            </a:r>
          </a:p>
        </p:txBody>
      </p:sp>
      <p:sp>
        <p:nvSpPr>
          <p:cNvPr id="62" name="aap_agencies_container">
            <a:extLst>
              <a:ext uri="{FF2B5EF4-FFF2-40B4-BE49-F238E27FC236}">
                <a16:creationId xmlns:a16="http://schemas.microsoft.com/office/drawing/2014/main" id="{7ACEDA25-B015-476B-8218-3BA7A25C581B}"/>
              </a:ext>
            </a:extLst>
          </p:cNvPr>
          <p:cNvSpPr/>
          <p:nvPr/>
        </p:nvSpPr>
        <p:spPr>
          <a:xfrm>
            <a:off x="390082" y="2550583"/>
            <a:ext cx="5011172" cy="65066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AAP: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ABAE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CNSA,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CONAE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CSA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DLR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DMCII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ESA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ICEYE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KARI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MBRSC,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NAS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Satellogic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USGS</a:t>
            </a:r>
          </a:p>
        </p:txBody>
      </p:sp>
      <p:sp>
        <p:nvSpPr>
          <p:cNvPr id="64" name="erfs_container">
            <a:extLst>
              <a:ext uri="{FF2B5EF4-FFF2-40B4-BE49-F238E27FC236}">
                <a16:creationId xmlns:a16="http://schemas.microsoft.com/office/drawing/2014/main" id="{4A783D74-19B0-4D94-9BA2-D5863C61587B}"/>
              </a:ext>
            </a:extLst>
          </p:cNvPr>
          <p:cNvSpPr/>
          <p:nvPr/>
        </p:nvSpPr>
        <p:spPr>
          <a:xfrm>
            <a:off x="390082" y="3714749"/>
            <a:ext cx="5011172" cy="86402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ECO ERFs: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 ABAE, CNES, CNSA, CONAE, CSA, DMCII, ESA, ICEYE, INPE, ISRO, JAXA, KARI, MBRSC, NAS, PLANET, ROSCOSMOS, Satellogic, USGS</a:t>
            </a:r>
          </a:p>
        </p:txBody>
      </p:sp>
      <p:sp>
        <p:nvSpPr>
          <p:cNvPr id="66" name="preevent_container">
            <a:extLst>
              <a:ext uri="{FF2B5EF4-FFF2-40B4-BE49-F238E27FC236}">
                <a16:creationId xmlns:a16="http://schemas.microsoft.com/office/drawing/2014/main" id="{9F8FD432-8CD7-4A87-BFB8-45331F54D27A}"/>
              </a:ext>
            </a:extLst>
          </p:cNvPr>
          <p:cNvSpPr/>
          <p:nvPr/>
        </p:nvSpPr>
        <p:spPr>
          <a:xfrm>
            <a:off x="385217" y="5732355"/>
            <a:ext cx="5020817" cy="86402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Data pre event: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BKA, 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CBERS4, 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KANOPUS_V, 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LANDSAT8, 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LANDSAT9, 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NewSat, 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SAOCOM-1, 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SENTINEL_1, 3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SENTINEL_2, 58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[1]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US-VHR</a:t>
            </a:r>
          </a:p>
        </p:txBody>
      </p:sp>
      <p:sp>
        <p:nvSpPr>
          <p:cNvPr id="68" name="vap_count_container">
            <a:extLst>
              <a:ext uri="{FF2B5EF4-FFF2-40B4-BE49-F238E27FC236}">
                <a16:creationId xmlns:a16="http://schemas.microsoft.com/office/drawing/2014/main" id="{CA32E9C3-C8AD-42C1-A12C-6BDE2722C7AE}"/>
              </a:ext>
            </a:extLst>
          </p:cNvPr>
          <p:cNvSpPr/>
          <p:nvPr/>
        </p:nvSpPr>
        <p:spPr>
          <a:xfrm>
            <a:off x="390082" y="3239346"/>
            <a:ext cx="5011172" cy="43730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VAP uploaded: 4</a:t>
            </a:r>
          </a:p>
        </p:txBody>
      </p:sp>
      <p:sp>
        <p:nvSpPr>
          <p:cNvPr id="70" name="postevent_container">
            <a:extLst>
              <a:ext uri="{FF2B5EF4-FFF2-40B4-BE49-F238E27FC236}">
                <a16:creationId xmlns:a16="http://schemas.microsoft.com/office/drawing/2014/main" id="{7ED559A8-4F0C-4949-85ED-5D24E8C178EF}"/>
              </a:ext>
            </a:extLst>
          </p:cNvPr>
          <p:cNvSpPr/>
          <p:nvPr/>
        </p:nvSpPr>
        <p:spPr>
          <a:xfrm>
            <a:off x="385217" y="4616872"/>
            <a:ext cx="5020817" cy="107738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Data post event: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3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GF2, 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ICEYE, 3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[1]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KANOPUS_V, 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KOMPSAT5, 3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LANDSAT8, 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LANDSAT9, 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NewSat, 32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[4]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PLEIADES, 4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RCM, 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SAOCOM-1, 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SENTINEL_1, 4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[2]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SENTINEL_2, 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TERRASAR_X, 40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[2]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US-VHR, 4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VRSS2</a:t>
            </a:r>
          </a:p>
        </p:txBody>
      </p:sp>
      <p:sp>
        <p:nvSpPr>
          <p:cNvPr id="2" name="legend_container">
            <a:extLst>
              <a:ext uri="{FF2B5EF4-FFF2-40B4-BE49-F238E27FC236}">
                <a16:creationId xmlns:a16="http://schemas.microsoft.com/office/drawing/2014/main" id="{C240F0AC-4D8A-4B60-86A2-2EB689F0455D}"/>
              </a:ext>
            </a:extLst>
          </p:cNvPr>
          <p:cNvSpPr txBox="1"/>
          <p:nvPr/>
        </p:nvSpPr>
        <p:spPr>
          <a:xfrm>
            <a:off x="393540" y="6614930"/>
            <a:ext cx="2328440" cy="24622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000" b="1" u="none">
                <a:solidFill>
                  <a:srgbClr val="000000"/>
                </a:solidFill>
                <a:latin typeface="NotesEsa"/>
              </a:rPr>
              <a:t>Legend: [# Products Used]</a:t>
            </a:r>
          </a:p>
        </p:txBody>
      </p:sp>
      <p:sp>
        <p:nvSpPr>
          <p:cNvPr id="17" name="status_container">
            <a:extLst>
              <a:ext uri="{FF2B5EF4-FFF2-40B4-BE49-F238E27FC236}">
                <a16:creationId xmlns:a16="http://schemas.microsoft.com/office/drawing/2014/main" id="{35621CC2-7A7E-40D3-BF80-27A03CD916EF}"/>
              </a:ext>
            </a:extLst>
          </p:cNvPr>
          <p:cNvSpPr txBox="1"/>
          <p:nvPr/>
        </p:nvSpPr>
        <p:spPr>
          <a:xfrm>
            <a:off x="9242711" y="427240"/>
            <a:ext cx="2560598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r"/>
            <a:r>
              <a:rPr lang="en-US" sz="1200" b="1" u="none">
                <a:solidFill>
                  <a:srgbClr val="FFFFFF"/>
                </a:solidFill>
                <a:latin typeface="NotesEsa"/>
              </a:rPr>
              <a:t>Status: Closed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>
            <a:extLst>
              <a:ext uri="{FF2B5EF4-FFF2-40B4-BE49-F238E27FC236}">
                <a16:creationId xmlns:a16="http://schemas.microsoft.com/office/drawing/2014/main" id="{045ADCF6-6482-499B-8AC0-DBC0312011B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7E6E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header_bar_container">
            <a:extLst>
              <a:ext uri="{FF2B5EF4-FFF2-40B4-BE49-F238E27FC236}">
                <a16:creationId xmlns:a16="http://schemas.microsoft.com/office/drawing/2014/main" id="{A292AD4E-3223-432F-ACB6-048FEFF33F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8657"/>
            <a:ext cx="12192000" cy="889000"/>
          </a:xfrm>
          <a:prstGeom prst="rect">
            <a:avLst/>
          </a:prstGeom>
        </p:spPr>
      </p:pic>
      <p:pic>
        <p:nvPicPr>
          <p:cNvPr id="6" name="header_logo_container">
            <a:extLst>
              <a:ext uri="{FF2B5EF4-FFF2-40B4-BE49-F238E27FC236}">
                <a16:creationId xmlns:a16="http://schemas.microsoft.com/office/drawing/2014/main" id="{C29EE5FF-3764-4D64-BDAD-35D5BE5FB78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7647" y="-6254"/>
            <a:ext cx="880024" cy="880024"/>
          </a:xfrm>
          <a:prstGeom prst="rect">
            <a:avLst/>
          </a:prstGeom>
        </p:spPr>
      </p:pic>
      <p:sp>
        <p:nvSpPr>
          <p:cNvPr id="7" name="title_container">
            <a:extLst>
              <a:ext uri="{FF2B5EF4-FFF2-40B4-BE49-F238E27FC236}">
                <a16:creationId xmlns:a16="http://schemas.microsoft.com/office/drawing/2014/main" id="{7FE0221F-4A0F-45AF-8E30-235AD4FF74F6}"/>
              </a:ext>
            </a:extLst>
          </p:cNvPr>
          <p:cNvSpPr txBox="1"/>
          <p:nvPr/>
        </p:nvSpPr>
        <p:spPr>
          <a:xfrm>
            <a:off x="1493527" y="-34425"/>
            <a:ext cx="7837714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en-US" sz="2000" b="1" u="none">
                <a:solidFill>
                  <a:srgbClr val="FFFFFF"/>
                </a:solidFill>
                <a:latin typeface="NotesEsa"/>
              </a:rPr>
              <a:t>ACTIVATION 769 (Call 883)</a:t>
            </a:r>
          </a:p>
        </p:txBody>
      </p:sp>
      <p:sp>
        <p:nvSpPr>
          <p:cNvPr id="8" name="subtitle_container">
            <a:extLst>
              <a:ext uri="{FF2B5EF4-FFF2-40B4-BE49-F238E27FC236}">
                <a16:creationId xmlns:a16="http://schemas.microsoft.com/office/drawing/2014/main" id="{393C9711-EBBB-4D09-A127-0B9D4E78EE3B}"/>
              </a:ext>
            </a:extLst>
          </p:cNvPr>
          <p:cNvSpPr txBox="1"/>
          <p:nvPr/>
        </p:nvSpPr>
        <p:spPr>
          <a:xfrm>
            <a:off x="1493527" y="431859"/>
            <a:ext cx="7837714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en-US" sz="1800" b="1" u="none">
                <a:solidFill>
                  <a:srgbClr val="FFFFFF"/>
                </a:solidFill>
                <a:latin typeface="NotesEsa"/>
              </a:rPr>
              <a:t>Flood in SUDAN</a:t>
            </a:r>
          </a:p>
        </p:txBody>
      </p:sp>
      <p:sp>
        <p:nvSpPr>
          <p:cNvPr id="9" name="date_container">
            <a:extLst>
              <a:ext uri="{FF2B5EF4-FFF2-40B4-BE49-F238E27FC236}">
                <a16:creationId xmlns:a16="http://schemas.microsoft.com/office/drawing/2014/main" id="{3AFED3FA-F892-40F4-BDC7-B8F76FAAD8F7}"/>
              </a:ext>
            </a:extLst>
          </p:cNvPr>
          <p:cNvSpPr txBox="1"/>
          <p:nvPr/>
        </p:nvSpPr>
        <p:spPr>
          <a:xfrm>
            <a:off x="9242711" y="80124"/>
            <a:ext cx="2560598" cy="338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r"/>
            <a:r>
              <a:rPr lang="en-US" sz="1400" b="1" u="none">
                <a:solidFill>
                  <a:srgbClr val="FFFFFF"/>
                </a:solidFill>
                <a:latin typeface="NotesEsa"/>
              </a:rPr>
              <a:t>21 August 2022</a:t>
            </a:r>
          </a:p>
        </p:txBody>
      </p:sp>
      <p:sp>
        <p:nvSpPr>
          <p:cNvPr id="16" name="map_container">
            <a:extLst>
              <a:ext uri="{FF2B5EF4-FFF2-40B4-BE49-F238E27FC236}">
                <a16:creationId xmlns:a16="http://schemas.microsoft.com/office/drawing/2014/main" id="{BEB89876-0504-45AD-8156-796F6958BB2A}"/>
              </a:ext>
            </a:extLst>
          </p:cNvPr>
          <p:cNvSpPr/>
          <p:nvPr/>
        </p:nvSpPr>
        <p:spPr>
          <a:xfrm>
            <a:off x="5612234" y="1009807"/>
            <a:ext cx="6191075" cy="3153216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>
              <a:latin typeface="NotesEsa" panose="02000506030000020004" pitchFamily="50" charset="0"/>
            </a:endParaRPr>
          </a:p>
        </p:txBody>
      </p:sp>
      <p:sp>
        <p:nvSpPr>
          <p:cNvPr id="60" name="roles_and_nominees_container">
            <a:extLst>
              <a:ext uri="{FF2B5EF4-FFF2-40B4-BE49-F238E27FC236}">
                <a16:creationId xmlns:a16="http://schemas.microsoft.com/office/drawing/2014/main" id="{3D0757BE-3A7A-4CF0-95AA-B185A2CCF411}"/>
              </a:ext>
            </a:extLst>
          </p:cNvPr>
          <p:cNvSpPr/>
          <p:nvPr/>
        </p:nvSpPr>
        <p:spPr>
          <a:xfrm>
            <a:off x="390082" y="1008380"/>
            <a:ext cx="5011172" cy="125518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 dirty="0">
                <a:solidFill>
                  <a:srgbClr val="FFFFFF"/>
                </a:solidFill>
                <a:latin typeface="NotesEsa"/>
              </a:rPr>
              <a:t>AU: </a:t>
            </a:r>
            <a:r>
              <a:rPr lang="en-US" sz="1400" b="0" u="none" dirty="0">
                <a:solidFill>
                  <a:srgbClr val="FFFFFF"/>
                </a:solidFill>
                <a:latin typeface="NotesEsa"/>
              </a:rPr>
              <a:t>Ministry of Agriculture and Natural Resources in Sudan</a:t>
            </a:r>
          </a:p>
          <a:p>
            <a:r>
              <a:rPr lang="en-US" sz="1400" b="1" u="none" dirty="0">
                <a:solidFill>
                  <a:srgbClr val="FFFFFF"/>
                </a:solidFill>
                <a:latin typeface="NotesEsa"/>
              </a:rPr>
              <a:t>ES: </a:t>
            </a:r>
            <a:r>
              <a:rPr lang="en-US" sz="1400" b="0" u="none" dirty="0">
                <a:solidFill>
                  <a:srgbClr val="FFFFFF"/>
                </a:solidFill>
                <a:latin typeface="NotesEsa"/>
              </a:rPr>
              <a:t>USGS</a:t>
            </a:r>
          </a:p>
          <a:p>
            <a:r>
              <a:rPr lang="en-US" sz="1400" b="1" u="none" dirty="0">
                <a:solidFill>
                  <a:srgbClr val="FFFFFF"/>
                </a:solidFill>
                <a:latin typeface="NotesEsa"/>
              </a:rPr>
              <a:t>PM: </a:t>
            </a:r>
            <a:r>
              <a:rPr lang="en-US" sz="1400" b="0" u="none" dirty="0">
                <a:solidFill>
                  <a:srgbClr val="FFFFFF"/>
                </a:solidFill>
                <a:latin typeface="NotesEsa"/>
              </a:rPr>
              <a:t>UNITAR/UNOSAT</a:t>
            </a:r>
          </a:p>
          <a:p>
            <a:r>
              <a:rPr lang="en-US" sz="1400" b="1" u="none" dirty="0">
                <a:solidFill>
                  <a:srgbClr val="FFFFFF"/>
                </a:solidFill>
                <a:latin typeface="NotesEsa"/>
              </a:rPr>
              <a:t>VA: </a:t>
            </a:r>
            <a:r>
              <a:rPr lang="en-US" sz="1400" b="0" u="none" dirty="0">
                <a:solidFill>
                  <a:srgbClr val="FFFFFF"/>
                </a:solidFill>
                <a:latin typeface="NotesEsa"/>
              </a:rPr>
              <a:t>Geoinformation systems</a:t>
            </a:r>
          </a:p>
        </p:txBody>
      </p:sp>
      <p:sp>
        <p:nvSpPr>
          <p:cNvPr id="62" name="aap_agencies_container">
            <a:extLst>
              <a:ext uri="{FF2B5EF4-FFF2-40B4-BE49-F238E27FC236}">
                <a16:creationId xmlns:a16="http://schemas.microsoft.com/office/drawing/2014/main" id="{7ACEDA25-B015-476B-8218-3BA7A25C581B}"/>
              </a:ext>
            </a:extLst>
          </p:cNvPr>
          <p:cNvSpPr/>
          <p:nvPr/>
        </p:nvSpPr>
        <p:spPr>
          <a:xfrm>
            <a:off x="390082" y="2301663"/>
            <a:ext cx="5011172" cy="61510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AAP: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ABAE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CNSA,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CONAE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CSA,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CSA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DLR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DMCII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ESA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INPE,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KARI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MBRSC,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NAS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ROSCOSMOS,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Satellogic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USGS</a:t>
            </a:r>
          </a:p>
        </p:txBody>
      </p:sp>
      <p:sp>
        <p:nvSpPr>
          <p:cNvPr id="64" name="erfs_container">
            <a:extLst>
              <a:ext uri="{FF2B5EF4-FFF2-40B4-BE49-F238E27FC236}">
                <a16:creationId xmlns:a16="http://schemas.microsoft.com/office/drawing/2014/main" id="{4A783D74-19B0-4D94-9BA2-D5863C61587B}"/>
              </a:ext>
            </a:extLst>
          </p:cNvPr>
          <p:cNvSpPr/>
          <p:nvPr/>
        </p:nvSpPr>
        <p:spPr>
          <a:xfrm>
            <a:off x="390082" y="3394709"/>
            <a:ext cx="5011172" cy="104182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ECO ERFs: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 ABAE, CNES, CNSA, CONAE, CSA, DLR, DMCII, ESA, ICEYE, INPE, ISRO, JAXA, KARI, MBRSC, NAS, PLANET, ROSCOSMOS, Satellogic, USGS</a:t>
            </a:r>
          </a:p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PM ERFs: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 CNES, DLR, USGS</a:t>
            </a:r>
          </a:p>
        </p:txBody>
      </p:sp>
      <p:sp>
        <p:nvSpPr>
          <p:cNvPr id="66" name="preevent_container">
            <a:extLst>
              <a:ext uri="{FF2B5EF4-FFF2-40B4-BE49-F238E27FC236}">
                <a16:creationId xmlns:a16="http://schemas.microsoft.com/office/drawing/2014/main" id="{9F8FD432-8CD7-4A87-BFB8-45331F54D27A}"/>
              </a:ext>
            </a:extLst>
          </p:cNvPr>
          <p:cNvSpPr/>
          <p:nvPr/>
        </p:nvSpPr>
        <p:spPr>
          <a:xfrm>
            <a:off x="385217" y="5767915"/>
            <a:ext cx="5020817" cy="82846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Data pre event: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3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BKA, 4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CBERS4A, 5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[1]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LANDSAT8, 3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[2]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LANDSAT9, 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SENTINEL_1, 9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SENTINEL_2, 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[1]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TERRASAR_X, 141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US-VHR, 5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VRSS1, 4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VRSS2</a:t>
            </a:r>
          </a:p>
        </p:txBody>
      </p:sp>
      <p:sp>
        <p:nvSpPr>
          <p:cNvPr id="68" name="vap_count_container">
            <a:extLst>
              <a:ext uri="{FF2B5EF4-FFF2-40B4-BE49-F238E27FC236}">
                <a16:creationId xmlns:a16="http://schemas.microsoft.com/office/drawing/2014/main" id="{CA32E9C3-C8AD-42C1-A12C-6BDE2722C7AE}"/>
              </a:ext>
            </a:extLst>
          </p:cNvPr>
          <p:cNvSpPr/>
          <p:nvPr/>
        </p:nvSpPr>
        <p:spPr>
          <a:xfrm>
            <a:off x="390082" y="2954866"/>
            <a:ext cx="5011172" cy="40174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VAP uploaded: 18</a:t>
            </a:r>
          </a:p>
        </p:txBody>
      </p:sp>
      <p:sp>
        <p:nvSpPr>
          <p:cNvPr id="70" name="postevent_container">
            <a:extLst>
              <a:ext uri="{FF2B5EF4-FFF2-40B4-BE49-F238E27FC236}">
                <a16:creationId xmlns:a16="http://schemas.microsoft.com/office/drawing/2014/main" id="{7ED559A8-4F0C-4949-85ED-5D24E8C178EF}"/>
              </a:ext>
            </a:extLst>
          </p:cNvPr>
          <p:cNvSpPr/>
          <p:nvPr/>
        </p:nvSpPr>
        <p:spPr>
          <a:xfrm>
            <a:off x="385217" y="4474632"/>
            <a:ext cx="5020817" cy="125518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Data post event: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CBERS4, 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GF2, 10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KANOPUS_V, 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KANOPUS_V_IK, 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KOMPSAT5, 7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[2]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LANDSAT8, 5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[3]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LANDSAT9, 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NewSat, 26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[2]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PLEIADES, 6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[1]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RCM, 7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SAOCOM-1, 15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SENTINEL_1, 28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[5]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SENTINEL_2, 4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[1]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TERRASAR_X, 54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[4]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US-VHR, 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VISION-1, 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[2]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VRSS2</a:t>
            </a:r>
          </a:p>
        </p:txBody>
      </p:sp>
      <p:sp>
        <p:nvSpPr>
          <p:cNvPr id="2" name="legend_container">
            <a:extLst>
              <a:ext uri="{FF2B5EF4-FFF2-40B4-BE49-F238E27FC236}">
                <a16:creationId xmlns:a16="http://schemas.microsoft.com/office/drawing/2014/main" id="{C240F0AC-4D8A-4B60-86A2-2EB689F0455D}"/>
              </a:ext>
            </a:extLst>
          </p:cNvPr>
          <p:cNvSpPr txBox="1"/>
          <p:nvPr/>
        </p:nvSpPr>
        <p:spPr>
          <a:xfrm>
            <a:off x="393540" y="6614930"/>
            <a:ext cx="2328440" cy="24622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000" b="1" u="none">
                <a:solidFill>
                  <a:srgbClr val="000000"/>
                </a:solidFill>
                <a:latin typeface="NotesEsa"/>
              </a:rPr>
              <a:t>Legend: [# Products Used]</a:t>
            </a:r>
          </a:p>
        </p:txBody>
      </p:sp>
      <p:sp>
        <p:nvSpPr>
          <p:cNvPr id="17" name="status_container">
            <a:extLst>
              <a:ext uri="{FF2B5EF4-FFF2-40B4-BE49-F238E27FC236}">
                <a16:creationId xmlns:a16="http://schemas.microsoft.com/office/drawing/2014/main" id="{35621CC2-7A7E-40D3-BF80-27A03CD916EF}"/>
              </a:ext>
            </a:extLst>
          </p:cNvPr>
          <p:cNvSpPr txBox="1"/>
          <p:nvPr/>
        </p:nvSpPr>
        <p:spPr>
          <a:xfrm>
            <a:off x="9242711" y="427240"/>
            <a:ext cx="2560598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r"/>
            <a:r>
              <a:rPr lang="en-US" sz="1200" b="1" u="none">
                <a:solidFill>
                  <a:srgbClr val="FFFFFF"/>
                </a:solidFill>
                <a:latin typeface="NotesEsa"/>
              </a:rPr>
              <a:t>Status: Archived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>
            <a:extLst>
              <a:ext uri="{FF2B5EF4-FFF2-40B4-BE49-F238E27FC236}">
                <a16:creationId xmlns:a16="http://schemas.microsoft.com/office/drawing/2014/main" id="{045ADCF6-6482-499B-8AC0-DBC0312011B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7E6E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header_bar_container">
            <a:extLst>
              <a:ext uri="{FF2B5EF4-FFF2-40B4-BE49-F238E27FC236}">
                <a16:creationId xmlns:a16="http://schemas.microsoft.com/office/drawing/2014/main" id="{A292AD4E-3223-432F-ACB6-048FEFF33F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8657"/>
            <a:ext cx="12192000" cy="889000"/>
          </a:xfrm>
          <a:prstGeom prst="rect">
            <a:avLst/>
          </a:prstGeom>
        </p:spPr>
      </p:pic>
      <p:pic>
        <p:nvPicPr>
          <p:cNvPr id="6" name="header_logo_container">
            <a:extLst>
              <a:ext uri="{FF2B5EF4-FFF2-40B4-BE49-F238E27FC236}">
                <a16:creationId xmlns:a16="http://schemas.microsoft.com/office/drawing/2014/main" id="{C29EE5FF-3764-4D64-BDAD-35D5BE5FB78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7647" y="-6254"/>
            <a:ext cx="880024" cy="880024"/>
          </a:xfrm>
          <a:prstGeom prst="rect">
            <a:avLst/>
          </a:prstGeom>
        </p:spPr>
      </p:pic>
      <p:sp>
        <p:nvSpPr>
          <p:cNvPr id="7" name="title_container">
            <a:extLst>
              <a:ext uri="{FF2B5EF4-FFF2-40B4-BE49-F238E27FC236}">
                <a16:creationId xmlns:a16="http://schemas.microsoft.com/office/drawing/2014/main" id="{7FE0221F-4A0F-45AF-8E30-235AD4FF74F6}"/>
              </a:ext>
            </a:extLst>
          </p:cNvPr>
          <p:cNvSpPr txBox="1"/>
          <p:nvPr/>
        </p:nvSpPr>
        <p:spPr>
          <a:xfrm>
            <a:off x="1493527" y="-34425"/>
            <a:ext cx="7837714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en-US" sz="2000" b="1" u="none">
                <a:solidFill>
                  <a:srgbClr val="FFFFFF"/>
                </a:solidFill>
                <a:latin typeface="NotesEsa"/>
              </a:rPr>
              <a:t>ACTIVATION 770 (Call 888)</a:t>
            </a:r>
          </a:p>
        </p:txBody>
      </p:sp>
      <p:sp>
        <p:nvSpPr>
          <p:cNvPr id="8" name="subtitle_container">
            <a:extLst>
              <a:ext uri="{FF2B5EF4-FFF2-40B4-BE49-F238E27FC236}">
                <a16:creationId xmlns:a16="http://schemas.microsoft.com/office/drawing/2014/main" id="{393C9711-EBBB-4D09-A127-0B9D4E78EE3B}"/>
              </a:ext>
            </a:extLst>
          </p:cNvPr>
          <p:cNvSpPr txBox="1"/>
          <p:nvPr/>
        </p:nvSpPr>
        <p:spPr>
          <a:xfrm>
            <a:off x="1493527" y="431859"/>
            <a:ext cx="7837714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en-US" sz="1800" b="1" u="none">
                <a:solidFill>
                  <a:srgbClr val="FFFFFF"/>
                </a:solidFill>
                <a:latin typeface="NotesEsa"/>
              </a:rPr>
              <a:t>Wildfire in RUSSIAN FEDERATION</a:t>
            </a:r>
          </a:p>
        </p:txBody>
      </p:sp>
      <p:sp>
        <p:nvSpPr>
          <p:cNvPr id="9" name="date_container">
            <a:extLst>
              <a:ext uri="{FF2B5EF4-FFF2-40B4-BE49-F238E27FC236}">
                <a16:creationId xmlns:a16="http://schemas.microsoft.com/office/drawing/2014/main" id="{3AFED3FA-F892-40F4-BDC7-B8F76FAAD8F7}"/>
              </a:ext>
            </a:extLst>
          </p:cNvPr>
          <p:cNvSpPr txBox="1"/>
          <p:nvPr/>
        </p:nvSpPr>
        <p:spPr>
          <a:xfrm>
            <a:off x="9242711" y="80124"/>
            <a:ext cx="2560598" cy="338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r"/>
            <a:r>
              <a:rPr lang="en-US" sz="1400" b="1" u="none">
                <a:solidFill>
                  <a:srgbClr val="FFFFFF"/>
                </a:solidFill>
                <a:latin typeface="NotesEsa"/>
              </a:rPr>
              <a:t>23 August 2022</a:t>
            </a:r>
          </a:p>
        </p:txBody>
      </p:sp>
      <p:sp>
        <p:nvSpPr>
          <p:cNvPr id="16" name="map_container">
            <a:extLst>
              <a:ext uri="{FF2B5EF4-FFF2-40B4-BE49-F238E27FC236}">
                <a16:creationId xmlns:a16="http://schemas.microsoft.com/office/drawing/2014/main" id="{BEB89876-0504-45AD-8156-796F6958BB2A}"/>
              </a:ext>
            </a:extLst>
          </p:cNvPr>
          <p:cNvSpPr/>
          <p:nvPr/>
        </p:nvSpPr>
        <p:spPr>
          <a:xfrm>
            <a:off x="5612234" y="1009807"/>
            <a:ext cx="6191075" cy="3153216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>
              <a:latin typeface="NotesEsa" panose="02000506030000020004" pitchFamily="50" charset="0"/>
            </a:endParaRPr>
          </a:p>
        </p:txBody>
      </p:sp>
      <p:sp>
        <p:nvSpPr>
          <p:cNvPr id="60" name="roles_and_nominees_container">
            <a:extLst>
              <a:ext uri="{FF2B5EF4-FFF2-40B4-BE49-F238E27FC236}">
                <a16:creationId xmlns:a16="http://schemas.microsoft.com/office/drawing/2014/main" id="{3D0757BE-3A7A-4CF0-95AA-B185A2CCF411}"/>
              </a:ext>
            </a:extLst>
          </p:cNvPr>
          <p:cNvSpPr/>
          <p:nvPr/>
        </p:nvSpPr>
        <p:spPr>
          <a:xfrm>
            <a:off x="390082" y="1008380"/>
            <a:ext cx="5011172" cy="150410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AU: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Ministry of the Russian Federation for Civil Defense, Emergencies and Elimination of Natural Disasters (EMERCOM)</a:t>
            </a:r>
          </a:p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ES: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ROSCOSMOS</a:t>
            </a:r>
          </a:p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PM: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ROSCOSMOS</a:t>
            </a:r>
          </a:p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VA: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NTs OMZ, NTs OMZ, JSC 'Russian Space Systems'</a:t>
            </a:r>
          </a:p>
        </p:txBody>
      </p:sp>
      <p:sp>
        <p:nvSpPr>
          <p:cNvPr id="62" name="aap_agencies_container">
            <a:extLst>
              <a:ext uri="{FF2B5EF4-FFF2-40B4-BE49-F238E27FC236}">
                <a16:creationId xmlns:a16="http://schemas.microsoft.com/office/drawing/2014/main" id="{7ACEDA25-B015-476B-8218-3BA7A25C581B}"/>
              </a:ext>
            </a:extLst>
          </p:cNvPr>
          <p:cNvSpPr/>
          <p:nvPr/>
        </p:nvSpPr>
        <p:spPr>
          <a:xfrm>
            <a:off x="390082" y="2550583"/>
            <a:ext cx="5011172" cy="65066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AAP: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ABAE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CNSA,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ESA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KARI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MBRSC, ROSCOSMOS,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USGS</a:t>
            </a:r>
          </a:p>
        </p:txBody>
      </p:sp>
      <p:sp>
        <p:nvSpPr>
          <p:cNvPr id="64" name="erfs_container">
            <a:extLst>
              <a:ext uri="{FF2B5EF4-FFF2-40B4-BE49-F238E27FC236}">
                <a16:creationId xmlns:a16="http://schemas.microsoft.com/office/drawing/2014/main" id="{4A783D74-19B0-4D94-9BA2-D5863C61587B}"/>
              </a:ext>
            </a:extLst>
          </p:cNvPr>
          <p:cNvSpPr/>
          <p:nvPr/>
        </p:nvSpPr>
        <p:spPr>
          <a:xfrm>
            <a:off x="390082" y="3928109"/>
            <a:ext cx="5011172" cy="86402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ECO ERFs: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 ABAE, CNES, CNSA, DMCII, ESA, INPE, KARI, PLANET, ROSCOSMOS, Satellogic, USGS</a:t>
            </a:r>
          </a:p>
        </p:txBody>
      </p:sp>
      <p:sp>
        <p:nvSpPr>
          <p:cNvPr id="66" name="preevent_container">
            <a:extLst>
              <a:ext uri="{FF2B5EF4-FFF2-40B4-BE49-F238E27FC236}">
                <a16:creationId xmlns:a16="http://schemas.microsoft.com/office/drawing/2014/main" id="{9F8FD432-8CD7-4A87-BFB8-45331F54D27A}"/>
              </a:ext>
            </a:extLst>
          </p:cNvPr>
          <p:cNvSpPr/>
          <p:nvPr/>
        </p:nvSpPr>
        <p:spPr>
          <a:xfrm>
            <a:off x="385217" y="5732355"/>
            <a:ext cx="5020817" cy="86402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Data pre event: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CBERS4, 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SENTINEL_2, 20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US-VHR, 4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VRSS2</a:t>
            </a:r>
          </a:p>
        </p:txBody>
      </p:sp>
      <p:sp>
        <p:nvSpPr>
          <p:cNvPr id="68" name="vap_count_container">
            <a:extLst>
              <a:ext uri="{FF2B5EF4-FFF2-40B4-BE49-F238E27FC236}">
                <a16:creationId xmlns:a16="http://schemas.microsoft.com/office/drawing/2014/main" id="{CA32E9C3-C8AD-42C1-A12C-6BDE2722C7AE}"/>
              </a:ext>
            </a:extLst>
          </p:cNvPr>
          <p:cNvSpPr/>
          <p:nvPr/>
        </p:nvSpPr>
        <p:spPr>
          <a:xfrm>
            <a:off x="390082" y="3239346"/>
            <a:ext cx="5011172" cy="65066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VAP uploaded: 1</a:t>
            </a:r>
          </a:p>
        </p:txBody>
      </p:sp>
      <p:sp>
        <p:nvSpPr>
          <p:cNvPr id="70" name="postevent_container">
            <a:extLst>
              <a:ext uri="{FF2B5EF4-FFF2-40B4-BE49-F238E27FC236}">
                <a16:creationId xmlns:a16="http://schemas.microsoft.com/office/drawing/2014/main" id="{7ED559A8-4F0C-4949-85ED-5D24E8C178EF}"/>
              </a:ext>
            </a:extLst>
          </p:cNvPr>
          <p:cNvSpPr/>
          <p:nvPr/>
        </p:nvSpPr>
        <p:spPr>
          <a:xfrm>
            <a:off x="385217" y="4830232"/>
            <a:ext cx="5020817" cy="86402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Data post event: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3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KANOPUS_V, 3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LANDSAT8, 3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LANDSAT9, 17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PLEIADES, 6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SENTINEL_1, 4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SENTINEL_2, 13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[5]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US-VHR</a:t>
            </a:r>
          </a:p>
        </p:txBody>
      </p:sp>
      <p:sp>
        <p:nvSpPr>
          <p:cNvPr id="2" name="legend_container">
            <a:extLst>
              <a:ext uri="{FF2B5EF4-FFF2-40B4-BE49-F238E27FC236}">
                <a16:creationId xmlns:a16="http://schemas.microsoft.com/office/drawing/2014/main" id="{C240F0AC-4D8A-4B60-86A2-2EB689F0455D}"/>
              </a:ext>
            </a:extLst>
          </p:cNvPr>
          <p:cNvSpPr txBox="1"/>
          <p:nvPr/>
        </p:nvSpPr>
        <p:spPr>
          <a:xfrm>
            <a:off x="393540" y="6614930"/>
            <a:ext cx="2328440" cy="24622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000" b="1" u="none">
                <a:solidFill>
                  <a:srgbClr val="000000"/>
                </a:solidFill>
                <a:latin typeface="NotesEsa"/>
              </a:rPr>
              <a:t>Legend: [# Products Used]</a:t>
            </a:r>
          </a:p>
        </p:txBody>
      </p:sp>
      <p:sp>
        <p:nvSpPr>
          <p:cNvPr id="17" name="status_container">
            <a:extLst>
              <a:ext uri="{FF2B5EF4-FFF2-40B4-BE49-F238E27FC236}">
                <a16:creationId xmlns:a16="http://schemas.microsoft.com/office/drawing/2014/main" id="{35621CC2-7A7E-40D3-BF80-27A03CD916EF}"/>
              </a:ext>
            </a:extLst>
          </p:cNvPr>
          <p:cNvSpPr txBox="1"/>
          <p:nvPr/>
        </p:nvSpPr>
        <p:spPr>
          <a:xfrm>
            <a:off x="9242711" y="427240"/>
            <a:ext cx="2560598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r"/>
            <a:r>
              <a:rPr lang="en-US" sz="1200" b="1" u="none">
                <a:solidFill>
                  <a:srgbClr val="FFFFFF"/>
                </a:solidFill>
                <a:latin typeface="NotesEsa"/>
              </a:rPr>
              <a:t>Status: Archived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>
            <a:extLst>
              <a:ext uri="{FF2B5EF4-FFF2-40B4-BE49-F238E27FC236}">
                <a16:creationId xmlns:a16="http://schemas.microsoft.com/office/drawing/2014/main" id="{045ADCF6-6482-499B-8AC0-DBC0312011B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7E6E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header_bar_container">
            <a:extLst>
              <a:ext uri="{FF2B5EF4-FFF2-40B4-BE49-F238E27FC236}">
                <a16:creationId xmlns:a16="http://schemas.microsoft.com/office/drawing/2014/main" id="{A292AD4E-3223-432F-ACB6-048FEFF33F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8657"/>
            <a:ext cx="12192000" cy="889000"/>
          </a:xfrm>
          <a:prstGeom prst="rect">
            <a:avLst/>
          </a:prstGeom>
        </p:spPr>
      </p:pic>
      <p:pic>
        <p:nvPicPr>
          <p:cNvPr id="6" name="header_logo_container">
            <a:extLst>
              <a:ext uri="{FF2B5EF4-FFF2-40B4-BE49-F238E27FC236}">
                <a16:creationId xmlns:a16="http://schemas.microsoft.com/office/drawing/2014/main" id="{C29EE5FF-3764-4D64-BDAD-35D5BE5FB78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7647" y="-6254"/>
            <a:ext cx="880024" cy="880024"/>
          </a:xfrm>
          <a:prstGeom prst="rect">
            <a:avLst/>
          </a:prstGeom>
        </p:spPr>
      </p:pic>
      <p:sp>
        <p:nvSpPr>
          <p:cNvPr id="7" name="title_container">
            <a:extLst>
              <a:ext uri="{FF2B5EF4-FFF2-40B4-BE49-F238E27FC236}">
                <a16:creationId xmlns:a16="http://schemas.microsoft.com/office/drawing/2014/main" id="{7FE0221F-4A0F-45AF-8E30-235AD4FF74F6}"/>
              </a:ext>
            </a:extLst>
          </p:cNvPr>
          <p:cNvSpPr txBox="1"/>
          <p:nvPr/>
        </p:nvSpPr>
        <p:spPr>
          <a:xfrm>
            <a:off x="1493527" y="-34425"/>
            <a:ext cx="7837714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en-US" sz="2000" b="1" u="none">
                <a:solidFill>
                  <a:srgbClr val="FFFFFF"/>
                </a:solidFill>
                <a:latin typeface="NotesEsa"/>
              </a:rPr>
              <a:t>ACTIVATION 771 (Call 889)</a:t>
            </a:r>
          </a:p>
        </p:txBody>
      </p:sp>
      <p:sp>
        <p:nvSpPr>
          <p:cNvPr id="8" name="subtitle_container">
            <a:extLst>
              <a:ext uri="{FF2B5EF4-FFF2-40B4-BE49-F238E27FC236}">
                <a16:creationId xmlns:a16="http://schemas.microsoft.com/office/drawing/2014/main" id="{393C9711-EBBB-4D09-A127-0B9D4E78EE3B}"/>
              </a:ext>
            </a:extLst>
          </p:cNvPr>
          <p:cNvSpPr txBox="1"/>
          <p:nvPr/>
        </p:nvSpPr>
        <p:spPr>
          <a:xfrm>
            <a:off x="1493527" y="431859"/>
            <a:ext cx="7837714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en-US" sz="1800" b="1" u="none">
                <a:solidFill>
                  <a:srgbClr val="FFFFFF"/>
                </a:solidFill>
                <a:latin typeface="NotesEsa"/>
              </a:rPr>
              <a:t>Flood, Storm &amp; Hurricane in PHILIPPINES</a:t>
            </a:r>
          </a:p>
        </p:txBody>
      </p:sp>
      <p:sp>
        <p:nvSpPr>
          <p:cNvPr id="9" name="date_container">
            <a:extLst>
              <a:ext uri="{FF2B5EF4-FFF2-40B4-BE49-F238E27FC236}">
                <a16:creationId xmlns:a16="http://schemas.microsoft.com/office/drawing/2014/main" id="{3AFED3FA-F892-40F4-BDC7-B8F76FAAD8F7}"/>
              </a:ext>
            </a:extLst>
          </p:cNvPr>
          <p:cNvSpPr txBox="1"/>
          <p:nvPr/>
        </p:nvSpPr>
        <p:spPr>
          <a:xfrm>
            <a:off x="9242711" y="80124"/>
            <a:ext cx="2560598" cy="338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r"/>
            <a:r>
              <a:rPr lang="en-US" sz="1400" b="1" u="none">
                <a:solidFill>
                  <a:srgbClr val="FFFFFF"/>
                </a:solidFill>
                <a:latin typeface="NotesEsa"/>
              </a:rPr>
              <a:t>23 August 2022</a:t>
            </a:r>
          </a:p>
        </p:txBody>
      </p:sp>
      <p:sp>
        <p:nvSpPr>
          <p:cNvPr id="16" name="map_container">
            <a:extLst>
              <a:ext uri="{FF2B5EF4-FFF2-40B4-BE49-F238E27FC236}">
                <a16:creationId xmlns:a16="http://schemas.microsoft.com/office/drawing/2014/main" id="{BEB89876-0504-45AD-8156-796F6958BB2A}"/>
              </a:ext>
            </a:extLst>
          </p:cNvPr>
          <p:cNvSpPr/>
          <p:nvPr/>
        </p:nvSpPr>
        <p:spPr>
          <a:xfrm>
            <a:off x="5612234" y="1009807"/>
            <a:ext cx="6191075" cy="3153216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>
              <a:latin typeface="NotesEsa" panose="02000506030000020004" pitchFamily="50" charset="0"/>
            </a:endParaRPr>
          </a:p>
        </p:txBody>
      </p:sp>
      <p:sp>
        <p:nvSpPr>
          <p:cNvPr id="60" name="roles_and_nominees_container">
            <a:extLst>
              <a:ext uri="{FF2B5EF4-FFF2-40B4-BE49-F238E27FC236}">
                <a16:creationId xmlns:a16="http://schemas.microsoft.com/office/drawing/2014/main" id="{3D0757BE-3A7A-4CF0-95AA-B185A2CCF411}"/>
              </a:ext>
            </a:extLst>
          </p:cNvPr>
          <p:cNvSpPr/>
          <p:nvPr/>
        </p:nvSpPr>
        <p:spPr>
          <a:xfrm>
            <a:off x="390082" y="1008380"/>
            <a:ext cx="5011172" cy="150410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AU: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UNOOSA/UN-SPIDER</a:t>
            </a:r>
          </a:p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EU: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Philippines Space Agency (PhilSA) on behalf of National Disaster Risk Management Council (NDRRMC)</a:t>
            </a:r>
          </a:p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ES: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USGS</a:t>
            </a:r>
          </a:p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PM: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UNITAR</a:t>
            </a:r>
          </a:p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VA: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PhilSA Space Mission Control and Operations Division</a:t>
            </a:r>
          </a:p>
        </p:txBody>
      </p:sp>
      <p:sp>
        <p:nvSpPr>
          <p:cNvPr id="62" name="aap_agencies_container">
            <a:extLst>
              <a:ext uri="{FF2B5EF4-FFF2-40B4-BE49-F238E27FC236}">
                <a16:creationId xmlns:a16="http://schemas.microsoft.com/office/drawing/2014/main" id="{7ACEDA25-B015-476B-8218-3BA7A25C581B}"/>
              </a:ext>
            </a:extLst>
          </p:cNvPr>
          <p:cNvSpPr/>
          <p:nvPr/>
        </p:nvSpPr>
        <p:spPr>
          <a:xfrm>
            <a:off x="390082" y="2550583"/>
            <a:ext cx="5011172" cy="65066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AAP: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CNSA,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CONAE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CSA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DLR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ESA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INPE,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KARI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MBRSC,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NAS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ROSCOSMOS</a:t>
            </a:r>
          </a:p>
        </p:txBody>
      </p:sp>
      <p:sp>
        <p:nvSpPr>
          <p:cNvPr id="64" name="erfs_container">
            <a:extLst>
              <a:ext uri="{FF2B5EF4-FFF2-40B4-BE49-F238E27FC236}">
                <a16:creationId xmlns:a16="http://schemas.microsoft.com/office/drawing/2014/main" id="{4A783D74-19B0-4D94-9BA2-D5863C61587B}"/>
              </a:ext>
            </a:extLst>
          </p:cNvPr>
          <p:cNvSpPr/>
          <p:nvPr/>
        </p:nvSpPr>
        <p:spPr>
          <a:xfrm>
            <a:off x="390082" y="3714749"/>
            <a:ext cx="5011172" cy="86402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ECO ERFs: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 CNES, CNSA, CONAE, CSA, DLR, DMCII, ESA, ICEYE, INPE, ISRO, JAXA, KARI, MBRSC, NAS, PLANET, ROSCOSMOS, Satellogic, USGS</a:t>
            </a:r>
          </a:p>
        </p:txBody>
      </p:sp>
      <p:sp>
        <p:nvSpPr>
          <p:cNvPr id="66" name="preevent_container">
            <a:extLst>
              <a:ext uri="{FF2B5EF4-FFF2-40B4-BE49-F238E27FC236}">
                <a16:creationId xmlns:a16="http://schemas.microsoft.com/office/drawing/2014/main" id="{9F8FD432-8CD7-4A87-BFB8-45331F54D27A}"/>
              </a:ext>
            </a:extLst>
          </p:cNvPr>
          <p:cNvSpPr/>
          <p:nvPr/>
        </p:nvSpPr>
        <p:spPr>
          <a:xfrm>
            <a:off x="385217" y="5732355"/>
            <a:ext cx="5020817" cy="86402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Data pre event: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8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BKA, 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CBERS4, 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KANOPUS_V, 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KOMPSAT3, 3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KOMPSAT3A, 10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LANDSAT8, 12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LANDSAT9, 9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SENTINEL_1, 12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SENTINEL_2, 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TERRASAR_X</a:t>
            </a:r>
          </a:p>
        </p:txBody>
      </p:sp>
      <p:sp>
        <p:nvSpPr>
          <p:cNvPr id="68" name="vap_count_container">
            <a:extLst>
              <a:ext uri="{FF2B5EF4-FFF2-40B4-BE49-F238E27FC236}">
                <a16:creationId xmlns:a16="http://schemas.microsoft.com/office/drawing/2014/main" id="{CA32E9C3-C8AD-42C1-A12C-6BDE2722C7AE}"/>
              </a:ext>
            </a:extLst>
          </p:cNvPr>
          <p:cNvSpPr/>
          <p:nvPr/>
        </p:nvSpPr>
        <p:spPr>
          <a:xfrm>
            <a:off x="390082" y="3239346"/>
            <a:ext cx="5011172" cy="43730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VAP uploaded: 1</a:t>
            </a:r>
          </a:p>
        </p:txBody>
      </p:sp>
      <p:sp>
        <p:nvSpPr>
          <p:cNvPr id="70" name="postevent_container">
            <a:extLst>
              <a:ext uri="{FF2B5EF4-FFF2-40B4-BE49-F238E27FC236}">
                <a16:creationId xmlns:a16="http://schemas.microsoft.com/office/drawing/2014/main" id="{7ED559A8-4F0C-4949-85ED-5D24E8C178EF}"/>
              </a:ext>
            </a:extLst>
          </p:cNvPr>
          <p:cNvSpPr/>
          <p:nvPr/>
        </p:nvSpPr>
        <p:spPr>
          <a:xfrm>
            <a:off x="385217" y="4616872"/>
            <a:ext cx="5020817" cy="107738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Data post event: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7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CBERS4, 6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KANOPUS_V, 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KANOPUS_V_IK, 6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KOMPSAT3, 10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LANDSAT8, 12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LANDSAT9, 17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PLEIADES, 13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[1]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RCM, 12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SAOCOM-1, 8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[5]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SENTINEL_1, 25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SENTINEL_2, 4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[1]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TERRASAR_X, 64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US-VHR</a:t>
            </a:r>
          </a:p>
        </p:txBody>
      </p:sp>
      <p:sp>
        <p:nvSpPr>
          <p:cNvPr id="2" name="legend_container">
            <a:extLst>
              <a:ext uri="{FF2B5EF4-FFF2-40B4-BE49-F238E27FC236}">
                <a16:creationId xmlns:a16="http://schemas.microsoft.com/office/drawing/2014/main" id="{C240F0AC-4D8A-4B60-86A2-2EB689F0455D}"/>
              </a:ext>
            </a:extLst>
          </p:cNvPr>
          <p:cNvSpPr txBox="1"/>
          <p:nvPr/>
        </p:nvSpPr>
        <p:spPr>
          <a:xfrm>
            <a:off x="393540" y="6614930"/>
            <a:ext cx="2328440" cy="24622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000" b="1" u="none">
                <a:solidFill>
                  <a:srgbClr val="000000"/>
                </a:solidFill>
                <a:latin typeface="NotesEsa"/>
              </a:rPr>
              <a:t>Legend: [# Products Used]</a:t>
            </a:r>
          </a:p>
        </p:txBody>
      </p:sp>
      <p:sp>
        <p:nvSpPr>
          <p:cNvPr id="17" name="status_container">
            <a:extLst>
              <a:ext uri="{FF2B5EF4-FFF2-40B4-BE49-F238E27FC236}">
                <a16:creationId xmlns:a16="http://schemas.microsoft.com/office/drawing/2014/main" id="{35621CC2-7A7E-40D3-BF80-27A03CD916EF}"/>
              </a:ext>
            </a:extLst>
          </p:cNvPr>
          <p:cNvSpPr txBox="1"/>
          <p:nvPr/>
        </p:nvSpPr>
        <p:spPr>
          <a:xfrm>
            <a:off x="9242711" y="427240"/>
            <a:ext cx="2560598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r"/>
            <a:r>
              <a:rPr lang="en-US" sz="1200" b="1" u="none">
                <a:solidFill>
                  <a:srgbClr val="FFFFFF"/>
                </a:solidFill>
                <a:latin typeface="NotesEsa"/>
              </a:rPr>
              <a:t>Status: On-going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>
            <a:extLst>
              <a:ext uri="{FF2B5EF4-FFF2-40B4-BE49-F238E27FC236}">
                <a16:creationId xmlns:a16="http://schemas.microsoft.com/office/drawing/2014/main" id="{045ADCF6-6482-499B-8AC0-DBC0312011B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7E6E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header_bar_container">
            <a:extLst>
              <a:ext uri="{FF2B5EF4-FFF2-40B4-BE49-F238E27FC236}">
                <a16:creationId xmlns:a16="http://schemas.microsoft.com/office/drawing/2014/main" id="{A292AD4E-3223-432F-ACB6-048FEFF33F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8657"/>
            <a:ext cx="12192000" cy="889000"/>
          </a:xfrm>
          <a:prstGeom prst="rect">
            <a:avLst/>
          </a:prstGeom>
        </p:spPr>
      </p:pic>
      <p:pic>
        <p:nvPicPr>
          <p:cNvPr id="6" name="header_logo_container">
            <a:extLst>
              <a:ext uri="{FF2B5EF4-FFF2-40B4-BE49-F238E27FC236}">
                <a16:creationId xmlns:a16="http://schemas.microsoft.com/office/drawing/2014/main" id="{C29EE5FF-3764-4D64-BDAD-35D5BE5FB78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7647" y="-6254"/>
            <a:ext cx="880024" cy="880024"/>
          </a:xfrm>
          <a:prstGeom prst="rect">
            <a:avLst/>
          </a:prstGeom>
        </p:spPr>
      </p:pic>
      <p:sp>
        <p:nvSpPr>
          <p:cNvPr id="7" name="title_container">
            <a:extLst>
              <a:ext uri="{FF2B5EF4-FFF2-40B4-BE49-F238E27FC236}">
                <a16:creationId xmlns:a16="http://schemas.microsoft.com/office/drawing/2014/main" id="{7FE0221F-4A0F-45AF-8E30-235AD4FF74F6}"/>
              </a:ext>
            </a:extLst>
          </p:cNvPr>
          <p:cNvSpPr txBox="1"/>
          <p:nvPr/>
        </p:nvSpPr>
        <p:spPr>
          <a:xfrm>
            <a:off x="1493527" y="-34425"/>
            <a:ext cx="7837714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en-US" sz="2000" b="1" u="none">
                <a:solidFill>
                  <a:srgbClr val="FFFFFF"/>
                </a:solidFill>
                <a:latin typeface="NotesEsa"/>
              </a:rPr>
              <a:t>ACTIVATION 772 (Call 890)</a:t>
            </a:r>
          </a:p>
        </p:txBody>
      </p:sp>
      <p:sp>
        <p:nvSpPr>
          <p:cNvPr id="8" name="subtitle_container">
            <a:extLst>
              <a:ext uri="{FF2B5EF4-FFF2-40B4-BE49-F238E27FC236}">
                <a16:creationId xmlns:a16="http://schemas.microsoft.com/office/drawing/2014/main" id="{393C9711-EBBB-4D09-A127-0B9D4E78EE3B}"/>
              </a:ext>
            </a:extLst>
          </p:cNvPr>
          <p:cNvSpPr txBox="1"/>
          <p:nvPr/>
        </p:nvSpPr>
        <p:spPr>
          <a:xfrm>
            <a:off x="1493527" y="431859"/>
            <a:ext cx="7837714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en-US" sz="1800" b="1" u="none">
                <a:solidFill>
                  <a:srgbClr val="FFFFFF"/>
                </a:solidFill>
                <a:latin typeface="NotesEsa"/>
              </a:rPr>
              <a:t>Flood in PAKISTAN</a:t>
            </a:r>
          </a:p>
        </p:txBody>
      </p:sp>
      <p:sp>
        <p:nvSpPr>
          <p:cNvPr id="9" name="date_container">
            <a:extLst>
              <a:ext uri="{FF2B5EF4-FFF2-40B4-BE49-F238E27FC236}">
                <a16:creationId xmlns:a16="http://schemas.microsoft.com/office/drawing/2014/main" id="{3AFED3FA-F892-40F4-BDC7-B8F76FAAD8F7}"/>
              </a:ext>
            </a:extLst>
          </p:cNvPr>
          <p:cNvSpPr txBox="1"/>
          <p:nvPr/>
        </p:nvSpPr>
        <p:spPr>
          <a:xfrm>
            <a:off x="9242711" y="80124"/>
            <a:ext cx="2560598" cy="338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r"/>
            <a:r>
              <a:rPr lang="en-US" sz="1400" b="1" u="none">
                <a:solidFill>
                  <a:srgbClr val="FFFFFF"/>
                </a:solidFill>
                <a:latin typeface="NotesEsa"/>
              </a:rPr>
              <a:t>30 August 2022</a:t>
            </a:r>
          </a:p>
        </p:txBody>
      </p:sp>
      <p:sp>
        <p:nvSpPr>
          <p:cNvPr id="16" name="map_container">
            <a:extLst>
              <a:ext uri="{FF2B5EF4-FFF2-40B4-BE49-F238E27FC236}">
                <a16:creationId xmlns:a16="http://schemas.microsoft.com/office/drawing/2014/main" id="{BEB89876-0504-45AD-8156-796F6958BB2A}"/>
              </a:ext>
            </a:extLst>
          </p:cNvPr>
          <p:cNvSpPr/>
          <p:nvPr/>
        </p:nvSpPr>
        <p:spPr>
          <a:xfrm>
            <a:off x="5612234" y="1009807"/>
            <a:ext cx="6191075" cy="3153216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>
              <a:latin typeface="NotesEsa" panose="02000506030000020004" pitchFamily="50" charset="0"/>
            </a:endParaRPr>
          </a:p>
        </p:txBody>
      </p:sp>
      <p:sp>
        <p:nvSpPr>
          <p:cNvPr id="60" name="roles_and_nominees_container">
            <a:extLst>
              <a:ext uri="{FF2B5EF4-FFF2-40B4-BE49-F238E27FC236}">
                <a16:creationId xmlns:a16="http://schemas.microsoft.com/office/drawing/2014/main" id="{3D0757BE-3A7A-4CF0-95AA-B185A2CCF411}"/>
              </a:ext>
            </a:extLst>
          </p:cNvPr>
          <p:cNvSpPr/>
          <p:nvPr/>
        </p:nvSpPr>
        <p:spPr>
          <a:xfrm>
            <a:off x="390082" y="1008380"/>
            <a:ext cx="5011172" cy="161078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AU: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UNITAR</a:t>
            </a:r>
          </a:p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EU: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United Nations Office for the Coordination of Humanitarian Affairs (OCHA) | Regional Office for Asia and the Pacific</a:t>
            </a:r>
          </a:p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ES: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USGS</a:t>
            </a:r>
          </a:p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PM: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UNITAR</a:t>
            </a:r>
          </a:p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VA: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NOAA</a:t>
            </a:r>
          </a:p>
        </p:txBody>
      </p:sp>
      <p:sp>
        <p:nvSpPr>
          <p:cNvPr id="62" name="aap_agencies_container">
            <a:extLst>
              <a:ext uri="{FF2B5EF4-FFF2-40B4-BE49-F238E27FC236}">
                <a16:creationId xmlns:a16="http://schemas.microsoft.com/office/drawing/2014/main" id="{7ACEDA25-B015-476B-8218-3BA7A25C581B}"/>
              </a:ext>
            </a:extLst>
          </p:cNvPr>
          <p:cNvSpPr/>
          <p:nvPr/>
        </p:nvSpPr>
        <p:spPr>
          <a:xfrm>
            <a:off x="390082" y="2657263"/>
            <a:ext cx="5011172" cy="54398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AAP: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CNSA,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CONAE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CSA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DLR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DMCII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ESA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INPE,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KARI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MBRSC, ROSCOSMOS,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Satellogic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USGS</a:t>
            </a:r>
          </a:p>
        </p:txBody>
      </p:sp>
      <p:sp>
        <p:nvSpPr>
          <p:cNvPr id="64" name="erfs_container">
            <a:extLst>
              <a:ext uri="{FF2B5EF4-FFF2-40B4-BE49-F238E27FC236}">
                <a16:creationId xmlns:a16="http://schemas.microsoft.com/office/drawing/2014/main" id="{4A783D74-19B0-4D94-9BA2-D5863C61587B}"/>
              </a:ext>
            </a:extLst>
          </p:cNvPr>
          <p:cNvSpPr/>
          <p:nvPr/>
        </p:nvSpPr>
        <p:spPr>
          <a:xfrm>
            <a:off x="390082" y="3608069"/>
            <a:ext cx="5011172" cy="97070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ECO ERFs: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 CNES, CNSA, CONAE, CSA, DLR, DMCII, ESA, ICEYE, INPE, JAXA, KARI, PLANET, ROSCOSMOS, Satellogic, USGS</a:t>
            </a:r>
          </a:p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PM ERFs: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 CNES, KARI, PLANET, USGS</a:t>
            </a:r>
          </a:p>
        </p:txBody>
      </p:sp>
      <p:sp>
        <p:nvSpPr>
          <p:cNvPr id="66" name="preevent_container">
            <a:extLst>
              <a:ext uri="{FF2B5EF4-FFF2-40B4-BE49-F238E27FC236}">
                <a16:creationId xmlns:a16="http://schemas.microsoft.com/office/drawing/2014/main" id="{9F8FD432-8CD7-4A87-BFB8-45331F54D27A}"/>
              </a:ext>
            </a:extLst>
          </p:cNvPr>
          <p:cNvSpPr/>
          <p:nvPr/>
        </p:nvSpPr>
        <p:spPr>
          <a:xfrm>
            <a:off x="385217" y="5839035"/>
            <a:ext cx="5020817" cy="75734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Data pre event: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KANOPUS_V, 4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KOMPSAT5, 4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LANDSAT8, 3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LANDSAT9, 11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OHS-2, 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SAOCOM-1, 13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SENTINEL_2, 189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US-VHR</a:t>
            </a:r>
          </a:p>
        </p:txBody>
      </p:sp>
      <p:sp>
        <p:nvSpPr>
          <p:cNvPr id="68" name="vap_count_container">
            <a:extLst>
              <a:ext uri="{FF2B5EF4-FFF2-40B4-BE49-F238E27FC236}">
                <a16:creationId xmlns:a16="http://schemas.microsoft.com/office/drawing/2014/main" id="{CA32E9C3-C8AD-42C1-A12C-6BDE2722C7AE}"/>
              </a:ext>
            </a:extLst>
          </p:cNvPr>
          <p:cNvSpPr/>
          <p:nvPr/>
        </p:nvSpPr>
        <p:spPr>
          <a:xfrm>
            <a:off x="390082" y="3239346"/>
            <a:ext cx="5011172" cy="33062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VAP uploaded: 14</a:t>
            </a:r>
          </a:p>
        </p:txBody>
      </p:sp>
      <p:sp>
        <p:nvSpPr>
          <p:cNvPr id="70" name="postevent_container">
            <a:extLst>
              <a:ext uri="{FF2B5EF4-FFF2-40B4-BE49-F238E27FC236}">
                <a16:creationId xmlns:a16="http://schemas.microsoft.com/office/drawing/2014/main" id="{7ED559A8-4F0C-4949-85ED-5D24E8C178EF}"/>
              </a:ext>
            </a:extLst>
          </p:cNvPr>
          <p:cNvSpPr/>
          <p:nvPr/>
        </p:nvSpPr>
        <p:spPr>
          <a:xfrm>
            <a:off x="385217" y="4616872"/>
            <a:ext cx="5020817" cy="118406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Data post event: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10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CBERS4, 10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KANOPUS_V, 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KANOPUS_V_IK, 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KOMPSAT3, 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KOMPSAT5, 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KhalifaSat, 11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LANDSAT8, 9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LANDSAT9, 11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NewSat, 12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OHS-2, 7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OVS-2, 317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[1]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PlanetScope, 20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RCM, 5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SAOCOM-1, 59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SENTINEL_1, 18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[2]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SENTINEL_2, 4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TERRASAR_X, 37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US-VHR, 6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VISION-1</a:t>
            </a:r>
          </a:p>
        </p:txBody>
      </p:sp>
      <p:sp>
        <p:nvSpPr>
          <p:cNvPr id="2" name="legend_container">
            <a:extLst>
              <a:ext uri="{FF2B5EF4-FFF2-40B4-BE49-F238E27FC236}">
                <a16:creationId xmlns:a16="http://schemas.microsoft.com/office/drawing/2014/main" id="{C240F0AC-4D8A-4B60-86A2-2EB689F0455D}"/>
              </a:ext>
            </a:extLst>
          </p:cNvPr>
          <p:cNvSpPr txBox="1"/>
          <p:nvPr/>
        </p:nvSpPr>
        <p:spPr>
          <a:xfrm>
            <a:off x="393540" y="6614930"/>
            <a:ext cx="2328440" cy="24622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000" b="1" u="none">
                <a:solidFill>
                  <a:srgbClr val="000000"/>
                </a:solidFill>
                <a:latin typeface="NotesEsa"/>
              </a:rPr>
              <a:t>Legend: [# Products Used]</a:t>
            </a:r>
          </a:p>
        </p:txBody>
      </p:sp>
      <p:sp>
        <p:nvSpPr>
          <p:cNvPr id="17" name="status_container">
            <a:extLst>
              <a:ext uri="{FF2B5EF4-FFF2-40B4-BE49-F238E27FC236}">
                <a16:creationId xmlns:a16="http://schemas.microsoft.com/office/drawing/2014/main" id="{35621CC2-7A7E-40D3-BF80-27A03CD916EF}"/>
              </a:ext>
            </a:extLst>
          </p:cNvPr>
          <p:cNvSpPr txBox="1"/>
          <p:nvPr/>
        </p:nvSpPr>
        <p:spPr>
          <a:xfrm>
            <a:off x="9242711" y="427240"/>
            <a:ext cx="2560598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r"/>
            <a:r>
              <a:rPr lang="en-US" sz="1200" b="1" u="none">
                <a:solidFill>
                  <a:srgbClr val="FFFFFF"/>
                </a:solidFill>
                <a:latin typeface="NotesEsa"/>
              </a:rPr>
              <a:t>Status: On-going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>
            <a:extLst>
              <a:ext uri="{FF2B5EF4-FFF2-40B4-BE49-F238E27FC236}">
                <a16:creationId xmlns:a16="http://schemas.microsoft.com/office/drawing/2014/main" id="{045ADCF6-6482-499B-8AC0-DBC0312011B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7E6E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header_bar_container">
            <a:extLst>
              <a:ext uri="{FF2B5EF4-FFF2-40B4-BE49-F238E27FC236}">
                <a16:creationId xmlns:a16="http://schemas.microsoft.com/office/drawing/2014/main" id="{A292AD4E-3223-432F-ACB6-048FEFF33F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8657"/>
            <a:ext cx="12192000" cy="889000"/>
          </a:xfrm>
          <a:prstGeom prst="rect">
            <a:avLst/>
          </a:prstGeom>
        </p:spPr>
      </p:pic>
      <p:pic>
        <p:nvPicPr>
          <p:cNvPr id="6" name="header_logo_container">
            <a:extLst>
              <a:ext uri="{FF2B5EF4-FFF2-40B4-BE49-F238E27FC236}">
                <a16:creationId xmlns:a16="http://schemas.microsoft.com/office/drawing/2014/main" id="{C29EE5FF-3764-4D64-BDAD-35D5BE5FB78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7647" y="-6254"/>
            <a:ext cx="880024" cy="880024"/>
          </a:xfrm>
          <a:prstGeom prst="rect">
            <a:avLst/>
          </a:prstGeom>
        </p:spPr>
      </p:pic>
      <p:sp>
        <p:nvSpPr>
          <p:cNvPr id="7" name="title_container">
            <a:extLst>
              <a:ext uri="{FF2B5EF4-FFF2-40B4-BE49-F238E27FC236}">
                <a16:creationId xmlns:a16="http://schemas.microsoft.com/office/drawing/2014/main" id="{7FE0221F-4A0F-45AF-8E30-235AD4FF74F6}"/>
              </a:ext>
            </a:extLst>
          </p:cNvPr>
          <p:cNvSpPr txBox="1"/>
          <p:nvPr/>
        </p:nvSpPr>
        <p:spPr>
          <a:xfrm>
            <a:off x="1493527" y="-34425"/>
            <a:ext cx="7837714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en-US" sz="2000" b="1" u="none">
                <a:solidFill>
                  <a:srgbClr val="FFFFFF"/>
                </a:solidFill>
                <a:latin typeface="NotesEsa"/>
              </a:rPr>
              <a:t>ACTIVATION 773 (Call 891)</a:t>
            </a:r>
          </a:p>
        </p:txBody>
      </p:sp>
      <p:sp>
        <p:nvSpPr>
          <p:cNvPr id="8" name="subtitle_container">
            <a:extLst>
              <a:ext uri="{FF2B5EF4-FFF2-40B4-BE49-F238E27FC236}">
                <a16:creationId xmlns:a16="http://schemas.microsoft.com/office/drawing/2014/main" id="{393C9711-EBBB-4D09-A127-0B9D4E78EE3B}"/>
              </a:ext>
            </a:extLst>
          </p:cNvPr>
          <p:cNvSpPr txBox="1"/>
          <p:nvPr/>
        </p:nvSpPr>
        <p:spPr>
          <a:xfrm>
            <a:off x="1493527" y="431859"/>
            <a:ext cx="7837714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en-US" sz="1800" b="1" u="none">
                <a:solidFill>
                  <a:srgbClr val="FFFFFF"/>
                </a:solidFill>
                <a:latin typeface="NotesEsa"/>
              </a:rPr>
              <a:t>Flood, Storm &amp; Hurricane in KOREA, REPUBLIC OF</a:t>
            </a:r>
          </a:p>
        </p:txBody>
      </p:sp>
      <p:sp>
        <p:nvSpPr>
          <p:cNvPr id="9" name="date_container">
            <a:extLst>
              <a:ext uri="{FF2B5EF4-FFF2-40B4-BE49-F238E27FC236}">
                <a16:creationId xmlns:a16="http://schemas.microsoft.com/office/drawing/2014/main" id="{3AFED3FA-F892-40F4-BDC7-B8F76FAAD8F7}"/>
              </a:ext>
            </a:extLst>
          </p:cNvPr>
          <p:cNvSpPr txBox="1"/>
          <p:nvPr/>
        </p:nvSpPr>
        <p:spPr>
          <a:xfrm>
            <a:off x="9242711" y="80124"/>
            <a:ext cx="2560598" cy="338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r"/>
            <a:r>
              <a:rPr lang="en-US" sz="1400" b="1" u="none">
                <a:solidFill>
                  <a:srgbClr val="FFFFFF"/>
                </a:solidFill>
                <a:latin typeface="NotesEsa"/>
              </a:rPr>
              <a:t>02 September 2022</a:t>
            </a:r>
          </a:p>
        </p:txBody>
      </p:sp>
      <p:sp>
        <p:nvSpPr>
          <p:cNvPr id="16" name="map_container">
            <a:extLst>
              <a:ext uri="{FF2B5EF4-FFF2-40B4-BE49-F238E27FC236}">
                <a16:creationId xmlns:a16="http://schemas.microsoft.com/office/drawing/2014/main" id="{BEB89876-0504-45AD-8156-796F6958BB2A}"/>
              </a:ext>
            </a:extLst>
          </p:cNvPr>
          <p:cNvSpPr/>
          <p:nvPr/>
        </p:nvSpPr>
        <p:spPr>
          <a:xfrm>
            <a:off x="5612234" y="1009807"/>
            <a:ext cx="6191075" cy="3153216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>
              <a:latin typeface="NotesEsa" panose="02000506030000020004" pitchFamily="50" charset="0"/>
            </a:endParaRPr>
          </a:p>
        </p:txBody>
      </p:sp>
      <p:sp>
        <p:nvSpPr>
          <p:cNvPr id="60" name="roles_and_nominees_container">
            <a:extLst>
              <a:ext uri="{FF2B5EF4-FFF2-40B4-BE49-F238E27FC236}">
                <a16:creationId xmlns:a16="http://schemas.microsoft.com/office/drawing/2014/main" id="{3D0757BE-3A7A-4CF0-95AA-B185A2CCF411}"/>
              </a:ext>
            </a:extLst>
          </p:cNvPr>
          <p:cNvSpPr/>
          <p:nvPr/>
        </p:nvSpPr>
        <p:spPr>
          <a:xfrm>
            <a:off x="390082" y="1008380"/>
            <a:ext cx="5011172" cy="118406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AU: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National Disaster Management Institute (NDMI)</a:t>
            </a:r>
          </a:p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ES: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KARI</a:t>
            </a:r>
          </a:p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PM: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KARI</a:t>
            </a:r>
          </a:p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VA: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K-water Research Institute, NDMI</a:t>
            </a:r>
          </a:p>
        </p:txBody>
      </p:sp>
      <p:sp>
        <p:nvSpPr>
          <p:cNvPr id="62" name="aap_agencies_container">
            <a:extLst>
              <a:ext uri="{FF2B5EF4-FFF2-40B4-BE49-F238E27FC236}">
                <a16:creationId xmlns:a16="http://schemas.microsoft.com/office/drawing/2014/main" id="{7ACEDA25-B015-476B-8218-3BA7A25C581B}"/>
              </a:ext>
            </a:extLst>
          </p:cNvPr>
          <p:cNvSpPr/>
          <p:nvPr/>
        </p:nvSpPr>
        <p:spPr>
          <a:xfrm>
            <a:off x="390082" y="2230543"/>
            <a:ext cx="5011172" cy="75734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AAP: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CNSA,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CONAE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CSA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DLR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DLR,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ESA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INPE,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KARI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MBRSC, ROSCOSMOS,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USGS</a:t>
            </a:r>
          </a:p>
        </p:txBody>
      </p:sp>
      <p:sp>
        <p:nvSpPr>
          <p:cNvPr id="64" name="erfs_container">
            <a:extLst>
              <a:ext uri="{FF2B5EF4-FFF2-40B4-BE49-F238E27FC236}">
                <a16:creationId xmlns:a16="http://schemas.microsoft.com/office/drawing/2014/main" id="{4A783D74-19B0-4D94-9BA2-D5863C61587B}"/>
              </a:ext>
            </a:extLst>
          </p:cNvPr>
          <p:cNvSpPr/>
          <p:nvPr/>
        </p:nvSpPr>
        <p:spPr>
          <a:xfrm>
            <a:off x="390082" y="3608069"/>
            <a:ext cx="5011172" cy="97070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ECO ERFs: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 CNES, CNSA, CONAE, CSA, DLR, DMCII, ESA, ICEYE, INPE, ISRO, JAXA, KARI, MBRSC, PLANET, ROSCOSMOS, Satellogic, USGS</a:t>
            </a:r>
          </a:p>
        </p:txBody>
      </p:sp>
      <p:sp>
        <p:nvSpPr>
          <p:cNvPr id="66" name="preevent_container">
            <a:extLst>
              <a:ext uri="{FF2B5EF4-FFF2-40B4-BE49-F238E27FC236}">
                <a16:creationId xmlns:a16="http://schemas.microsoft.com/office/drawing/2014/main" id="{9F8FD432-8CD7-4A87-BFB8-45331F54D27A}"/>
              </a:ext>
            </a:extLst>
          </p:cNvPr>
          <p:cNvSpPr/>
          <p:nvPr/>
        </p:nvSpPr>
        <p:spPr>
          <a:xfrm>
            <a:off x="385217" y="5839035"/>
            <a:ext cx="5020817" cy="75734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Data pre event: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CBERS4, 8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LANDSAT8, 14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LANDSAT9, 16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[2]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SENTINEL_1, 22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SENTINEL_2, 8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TERRASAR_X, 324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US-VHR</a:t>
            </a:r>
          </a:p>
        </p:txBody>
      </p:sp>
      <p:sp>
        <p:nvSpPr>
          <p:cNvPr id="68" name="vap_count_container">
            <a:extLst>
              <a:ext uri="{FF2B5EF4-FFF2-40B4-BE49-F238E27FC236}">
                <a16:creationId xmlns:a16="http://schemas.microsoft.com/office/drawing/2014/main" id="{CA32E9C3-C8AD-42C1-A12C-6BDE2722C7AE}"/>
              </a:ext>
            </a:extLst>
          </p:cNvPr>
          <p:cNvSpPr/>
          <p:nvPr/>
        </p:nvSpPr>
        <p:spPr>
          <a:xfrm>
            <a:off x="390082" y="3025986"/>
            <a:ext cx="5011172" cy="54398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VAP uploaded: 2</a:t>
            </a:r>
          </a:p>
        </p:txBody>
      </p:sp>
      <p:sp>
        <p:nvSpPr>
          <p:cNvPr id="70" name="postevent_container">
            <a:extLst>
              <a:ext uri="{FF2B5EF4-FFF2-40B4-BE49-F238E27FC236}">
                <a16:creationId xmlns:a16="http://schemas.microsoft.com/office/drawing/2014/main" id="{7ED559A8-4F0C-4949-85ED-5D24E8C178EF}"/>
              </a:ext>
            </a:extLst>
          </p:cNvPr>
          <p:cNvSpPr/>
          <p:nvPr/>
        </p:nvSpPr>
        <p:spPr>
          <a:xfrm>
            <a:off x="385217" y="4616872"/>
            <a:ext cx="5020817" cy="118406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Data post event: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10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CBERS4, 8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KANOPUS_V, 4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KANOPUS_V_IK, 6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KOMPSAT3, 4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LANDSAT8, 6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LANDSAT9, 20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PLEIADES, 6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[1]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RCM, 50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[1]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SAOCOM-1, 12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SENTINEL_1, 36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SENTINEL_2, 8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TERRASAR_X, 6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US-VHR</a:t>
            </a:r>
          </a:p>
        </p:txBody>
      </p:sp>
      <p:sp>
        <p:nvSpPr>
          <p:cNvPr id="2" name="legend_container">
            <a:extLst>
              <a:ext uri="{FF2B5EF4-FFF2-40B4-BE49-F238E27FC236}">
                <a16:creationId xmlns:a16="http://schemas.microsoft.com/office/drawing/2014/main" id="{C240F0AC-4D8A-4B60-86A2-2EB689F0455D}"/>
              </a:ext>
            </a:extLst>
          </p:cNvPr>
          <p:cNvSpPr txBox="1"/>
          <p:nvPr/>
        </p:nvSpPr>
        <p:spPr>
          <a:xfrm>
            <a:off x="393540" y="6614930"/>
            <a:ext cx="2328440" cy="24622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000" b="1" u="none">
                <a:solidFill>
                  <a:srgbClr val="000000"/>
                </a:solidFill>
                <a:latin typeface="NotesEsa"/>
              </a:rPr>
              <a:t>Legend: [# Products Used]</a:t>
            </a:r>
          </a:p>
        </p:txBody>
      </p:sp>
      <p:sp>
        <p:nvSpPr>
          <p:cNvPr id="17" name="status_container">
            <a:extLst>
              <a:ext uri="{FF2B5EF4-FFF2-40B4-BE49-F238E27FC236}">
                <a16:creationId xmlns:a16="http://schemas.microsoft.com/office/drawing/2014/main" id="{35621CC2-7A7E-40D3-BF80-27A03CD916EF}"/>
              </a:ext>
            </a:extLst>
          </p:cNvPr>
          <p:cNvSpPr txBox="1"/>
          <p:nvPr/>
        </p:nvSpPr>
        <p:spPr>
          <a:xfrm>
            <a:off x="9242711" y="427240"/>
            <a:ext cx="2560598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r"/>
            <a:r>
              <a:rPr lang="en-US" sz="1200" b="1" u="none">
                <a:solidFill>
                  <a:srgbClr val="FFFFFF"/>
                </a:solidFill>
                <a:latin typeface="NotesEsa"/>
              </a:rPr>
              <a:t>Status: Archived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>
            <a:extLst>
              <a:ext uri="{FF2B5EF4-FFF2-40B4-BE49-F238E27FC236}">
                <a16:creationId xmlns:a16="http://schemas.microsoft.com/office/drawing/2014/main" id="{045ADCF6-6482-499B-8AC0-DBC0312011B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7E6E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header_bar_container">
            <a:extLst>
              <a:ext uri="{FF2B5EF4-FFF2-40B4-BE49-F238E27FC236}">
                <a16:creationId xmlns:a16="http://schemas.microsoft.com/office/drawing/2014/main" id="{A292AD4E-3223-432F-ACB6-048FEFF33F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8657"/>
            <a:ext cx="12192000" cy="889000"/>
          </a:xfrm>
          <a:prstGeom prst="rect">
            <a:avLst/>
          </a:prstGeom>
        </p:spPr>
      </p:pic>
      <p:pic>
        <p:nvPicPr>
          <p:cNvPr id="6" name="header_logo_container">
            <a:extLst>
              <a:ext uri="{FF2B5EF4-FFF2-40B4-BE49-F238E27FC236}">
                <a16:creationId xmlns:a16="http://schemas.microsoft.com/office/drawing/2014/main" id="{C29EE5FF-3764-4D64-BDAD-35D5BE5FB78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7647" y="-6254"/>
            <a:ext cx="880024" cy="880024"/>
          </a:xfrm>
          <a:prstGeom prst="rect">
            <a:avLst/>
          </a:prstGeom>
        </p:spPr>
      </p:pic>
      <p:sp>
        <p:nvSpPr>
          <p:cNvPr id="7" name="title_container">
            <a:extLst>
              <a:ext uri="{FF2B5EF4-FFF2-40B4-BE49-F238E27FC236}">
                <a16:creationId xmlns:a16="http://schemas.microsoft.com/office/drawing/2014/main" id="{7FE0221F-4A0F-45AF-8E30-235AD4FF74F6}"/>
              </a:ext>
            </a:extLst>
          </p:cNvPr>
          <p:cNvSpPr txBox="1"/>
          <p:nvPr/>
        </p:nvSpPr>
        <p:spPr>
          <a:xfrm>
            <a:off x="1493527" y="-34425"/>
            <a:ext cx="7837714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en-US" sz="2000" b="1" u="none">
                <a:solidFill>
                  <a:srgbClr val="FFFFFF"/>
                </a:solidFill>
                <a:latin typeface="NotesEsa"/>
              </a:rPr>
              <a:t>ACTIVATION 774 (Call 892)</a:t>
            </a:r>
          </a:p>
        </p:txBody>
      </p:sp>
      <p:sp>
        <p:nvSpPr>
          <p:cNvPr id="8" name="subtitle_container">
            <a:extLst>
              <a:ext uri="{FF2B5EF4-FFF2-40B4-BE49-F238E27FC236}">
                <a16:creationId xmlns:a16="http://schemas.microsoft.com/office/drawing/2014/main" id="{393C9711-EBBB-4D09-A127-0B9D4E78EE3B}"/>
              </a:ext>
            </a:extLst>
          </p:cNvPr>
          <p:cNvSpPr txBox="1"/>
          <p:nvPr/>
        </p:nvSpPr>
        <p:spPr>
          <a:xfrm>
            <a:off x="1493527" y="431859"/>
            <a:ext cx="7837714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en-US" sz="1800" b="1" u="none">
                <a:solidFill>
                  <a:srgbClr val="FFFFFF"/>
                </a:solidFill>
                <a:latin typeface="NotesEsa"/>
              </a:rPr>
              <a:t>Flood, Storm &amp; Hurricane in RUSSIAN FEDERATION</a:t>
            </a:r>
          </a:p>
        </p:txBody>
      </p:sp>
      <p:sp>
        <p:nvSpPr>
          <p:cNvPr id="9" name="date_container">
            <a:extLst>
              <a:ext uri="{FF2B5EF4-FFF2-40B4-BE49-F238E27FC236}">
                <a16:creationId xmlns:a16="http://schemas.microsoft.com/office/drawing/2014/main" id="{3AFED3FA-F892-40F4-BDC7-B8F76FAAD8F7}"/>
              </a:ext>
            </a:extLst>
          </p:cNvPr>
          <p:cNvSpPr txBox="1"/>
          <p:nvPr/>
        </p:nvSpPr>
        <p:spPr>
          <a:xfrm>
            <a:off x="9242711" y="80124"/>
            <a:ext cx="2560598" cy="338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r"/>
            <a:r>
              <a:rPr lang="en-US" sz="1400" b="1" u="none">
                <a:solidFill>
                  <a:srgbClr val="FFFFFF"/>
                </a:solidFill>
                <a:latin typeface="NotesEsa"/>
              </a:rPr>
              <a:t>04 September 2022</a:t>
            </a:r>
          </a:p>
        </p:txBody>
      </p:sp>
      <p:sp>
        <p:nvSpPr>
          <p:cNvPr id="16" name="map_container">
            <a:extLst>
              <a:ext uri="{FF2B5EF4-FFF2-40B4-BE49-F238E27FC236}">
                <a16:creationId xmlns:a16="http://schemas.microsoft.com/office/drawing/2014/main" id="{BEB89876-0504-45AD-8156-796F6958BB2A}"/>
              </a:ext>
            </a:extLst>
          </p:cNvPr>
          <p:cNvSpPr/>
          <p:nvPr/>
        </p:nvSpPr>
        <p:spPr>
          <a:xfrm>
            <a:off x="5612234" y="1009807"/>
            <a:ext cx="6191075" cy="3153216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>
              <a:latin typeface="NotesEsa" panose="02000506030000020004" pitchFamily="50" charset="0"/>
            </a:endParaRPr>
          </a:p>
        </p:txBody>
      </p:sp>
      <p:sp>
        <p:nvSpPr>
          <p:cNvPr id="60" name="roles_and_nominees_container">
            <a:extLst>
              <a:ext uri="{FF2B5EF4-FFF2-40B4-BE49-F238E27FC236}">
                <a16:creationId xmlns:a16="http://schemas.microsoft.com/office/drawing/2014/main" id="{3D0757BE-3A7A-4CF0-95AA-B185A2CCF411}"/>
              </a:ext>
            </a:extLst>
          </p:cNvPr>
          <p:cNvSpPr/>
          <p:nvPr/>
        </p:nvSpPr>
        <p:spPr>
          <a:xfrm>
            <a:off x="390082" y="1008380"/>
            <a:ext cx="5011172" cy="143298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AU: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Ministry of the Russian Federation for Civil Defense, Emergencies and Elimination of Natural Disasters (EMERCOM)</a:t>
            </a:r>
          </a:p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ES: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ROSCOSMOS</a:t>
            </a:r>
          </a:p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PM: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ROSCOSMOS</a:t>
            </a:r>
          </a:p>
        </p:txBody>
      </p:sp>
      <p:sp>
        <p:nvSpPr>
          <p:cNvPr id="62" name="aap_agencies_container">
            <a:extLst>
              <a:ext uri="{FF2B5EF4-FFF2-40B4-BE49-F238E27FC236}">
                <a16:creationId xmlns:a16="http://schemas.microsoft.com/office/drawing/2014/main" id="{7ACEDA25-B015-476B-8218-3BA7A25C581B}"/>
              </a:ext>
            </a:extLst>
          </p:cNvPr>
          <p:cNvSpPr/>
          <p:nvPr/>
        </p:nvSpPr>
        <p:spPr>
          <a:xfrm>
            <a:off x="390082" y="2479463"/>
            <a:ext cx="5011172" cy="57954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AAP: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CNSA,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CONAE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CSA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INPE,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KARI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MBRSC,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Satellogic</a:t>
            </a:r>
          </a:p>
        </p:txBody>
      </p:sp>
      <p:sp>
        <p:nvSpPr>
          <p:cNvPr id="64" name="erfs_container">
            <a:extLst>
              <a:ext uri="{FF2B5EF4-FFF2-40B4-BE49-F238E27FC236}">
                <a16:creationId xmlns:a16="http://schemas.microsoft.com/office/drawing/2014/main" id="{4A783D74-19B0-4D94-9BA2-D5863C61587B}"/>
              </a:ext>
            </a:extLst>
          </p:cNvPr>
          <p:cNvSpPr/>
          <p:nvPr/>
        </p:nvSpPr>
        <p:spPr>
          <a:xfrm>
            <a:off x="390082" y="3714749"/>
            <a:ext cx="5011172" cy="100626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ECO ERFs: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 CNES, CNSA, CONAE, CSA, DMCII, ESA, ICEYE, INPE, ISRO, JAXA, KARI, MBRSC, PLANET, ROSCOSMOS, Satellogic, USGS</a:t>
            </a:r>
          </a:p>
        </p:txBody>
      </p:sp>
      <p:sp>
        <p:nvSpPr>
          <p:cNvPr id="66" name="preevent_container">
            <a:extLst>
              <a:ext uri="{FF2B5EF4-FFF2-40B4-BE49-F238E27FC236}">
                <a16:creationId xmlns:a16="http://schemas.microsoft.com/office/drawing/2014/main" id="{9F8FD432-8CD7-4A87-BFB8-45331F54D27A}"/>
              </a:ext>
            </a:extLst>
          </p:cNvPr>
          <p:cNvSpPr/>
          <p:nvPr/>
        </p:nvSpPr>
        <p:spPr>
          <a:xfrm>
            <a:off x="385217" y="5803475"/>
            <a:ext cx="5020817" cy="79290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Data pre event: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CBERS4, 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LANDSAT9, 6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SENTINEL_1, 5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SENTINEL_2, 46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US-VHR</a:t>
            </a:r>
          </a:p>
        </p:txBody>
      </p:sp>
      <p:sp>
        <p:nvSpPr>
          <p:cNvPr id="68" name="vap_count_container">
            <a:extLst>
              <a:ext uri="{FF2B5EF4-FFF2-40B4-BE49-F238E27FC236}">
                <a16:creationId xmlns:a16="http://schemas.microsoft.com/office/drawing/2014/main" id="{CA32E9C3-C8AD-42C1-A12C-6BDE2722C7AE}"/>
              </a:ext>
            </a:extLst>
          </p:cNvPr>
          <p:cNvSpPr/>
          <p:nvPr/>
        </p:nvSpPr>
        <p:spPr>
          <a:xfrm>
            <a:off x="390082" y="3097106"/>
            <a:ext cx="5011172" cy="57954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VAP uploaded: 0</a:t>
            </a:r>
          </a:p>
        </p:txBody>
      </p:sp>
      <p:sp>
        <p:nvSpPr>
          <p:cNvPr id="70" name="postevent_container">
            <a:extLst>
              <a:ext uri="{FF2B5EF4-FFF2-40B4-BE49-F238E27FC236}">
                <a16:creationId xmlns:a16="http://schemas.microsoft.com/office/drawing/2014/main" id="{7ED559A8-4F0C-4949-85ED-5D24E8C178EF}"/>
              </a:ext>
            </a:extLst>
          </p:cNvPr>
          <p:cNvSpPr/>
          <p:nvPr/>
        </p:nvSpPr>
        <p:spPr>
          <a:xfrm>
            <a:off x="385217" y="4759112"/>
            <a:ext cx="5020817" cy="100626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Data post event: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10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KANOPUS_V, 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KANOPUS_V_IK, 20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KOMPSAT3, 9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LANDSAT8, 14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LANDSAT9, 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NewSat, 28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OHS-2, 10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RCM, 4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SAOCOM-1, 22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SENTINEL_1, 15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SENTINEL_2, 26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US-VHR</a:t>
            </a:r>
          </a:p>
        </p:txBody>
      </p:sp>
      <p:sp>
        <p:nvSpPr>
          <p:cNvPr id="2" name="legend_container">
            <a:extLst>
              <a:ext uri="{FF2B5EF4-FFF2-40B4-BE49-F238E27FC236}">
                <a16:creationId xmlns:a16="http://schemas.microsoft.com/office/drawing/2014/main" id="{C240F0AC-4D8A-4B60-86A2-2EB689F0455D}"/>
              </a:ext>
            </a:extLst>
          </p:cNvPr>
          <p:cNvSpPr txBox="1"/>
          <p:nvPr/>
        </p:nvSpPr>
        <p:spPr>
          <a:xfrm>
            <a:off x="393540" y="6614930"/>
            <a:ext cx="2328440" cy="24622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000" b="1" u="none">
                <a:solidFill>
                  <a:srgbClr val="000000"/>
                </a:solidFill>
                <a:latin typeface="NotesEsa"/>
              </a:rPr>
              <a:t>Legend: [# Products Used]</a:t>
            </a:r>
          </a:p>
        </p:txBody>
      </p:sp>
      <p:sp>
        <p:nvSpPr>
          <p:cNvPr id="17" name="status_container">
            <a:extLst>
              <a:ext uri="{FF2B5EF4-FFF2-40B4-BE49-F238E27FC236}">
                <a16:creationId xmlns:a16="http://schemas.microsoft.com/office/drawing/2014/main" id="{35621CC2-7A7E-40D3-BF80-27A03CD916EF}"/>
              </a:ext>
            </a:extLst>
          </p:cNvPr>
          <p:cNvSpPr txBox="1"/>
          <p:nvPr/>
        </p:nvSpPr>
        <p:spPr>
          <a:xfrm>
            <a:off x="9242711" y="427240"/>
            <a:ext cx="2560598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r"/>
            <a:r>
              <a:rPr lang="en-US" sz="1200" b="1" u="none">
                <a:solidFill>
                  <a:srgbClr val="FFFFFF"/>
                </a:solidFill>
                <a:latin typeface="NotesEsa"/>
              </a:rPr>
              <a:t>Status: Archived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>
            <a:extLst>
              <a:ext uri="{FF2B5EF4-FFF2-40B4-BE49-F238E27FC236}">
                <a16:creationId xmlns:a16="http://schemas.microsoft.com/office/drawing/2014/main" id="{045ADCF6-6482-499B-8AC0-DBC0312011B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7E6E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header_bar_container">
            <a:extLst>
              <a:ext uri="{FF2B5EF4-FFF2-40B4-BE49-F238E27FC236}">
                <a16:creationId xmlns:a16="http://schemas.microsoft.com/office/drawing/2014/main" id="{A292AD4E-3223-432F-ACB6-048FEFF33F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8657"/>
            <a:ext cx="12192000" cy="889000"/>
          </a:xfrm>
          <a:prstGeom prst="rect">
            <a:avLst/>
          </a:prstGeom>
        </p:spPr>
      </p:pic>
      <p:pic>
        <p:nvPicPr>
          <p:cNvPr id="6" name="header_logo_container">
            <a:extLst>
              <a:ext uri="{FF2B5EF4-FFF2-40B4-BE49-F238E27FC236}">
                <a16:creationId xmlns:a16="http://schemas.microsoft.com/office/drawing/2014/main" id="{C29EE5FF-3764-4D64-BDAD-35D5BE5FB78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7647" y="-6254"/>
            <a:ext cx="880024" cy="880024"/>
          </a:xfrm>
          <a:prstGeom prst="rect">
            <a:avLst/>
          </a:prstGeom>
        </p:spPr>
      </p:pic>
      <p:sp>
        <p:nvSpPr>
          <p:cNvPr id="7" name="title_container">
            <a:extLst>
              <a:ext uri="{FF2B5EF4-FFF2-40B4-BE49-F238E27FC236}">
                <a16:creationId xmlns:a16="http://schemas.microsoft.com/office/drawing/2014/main" id="{7FE0221F-4A0F-45AF-8E30-235AD4FF74F6}"/>
              </a:ext>
            </a:extLst>
          </p:cNvPr>
          <p:cNvSpPr txBox="1"/>
          <p:nvPr/>
        </p:nvSpPr>
        <p:spPr>
          <a:xfrm>
            <a:off x="1493527" y="-34425"/>
            <a:ext cx="7837714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en-US" sz="2000" b="1" u="none">
                <a:solidFill>
                  <a:srgbClr val="FFFFFF"/>
                </a:solidFill>
                <a:latin typeface="NotesEsa"/>
              </a:rPr>
              <a:t>ACTIVATION 775 (Call 893)</a:t>
            </a:r>
          </a:p>
        </p:txBody>
      </p:sp>
      <p:sp>
        <p:nvSpPr>
          <p:cNvPr id="8" name="subtitle_container">
            <a:extLst>
              <a:ext uri="{FF2B5EF4-FFF2-40B4-BE49-F238E27FC236}">
                <a16:creationId xmlns:a16="http://schemas.microsoft.com/office/drawing/2014/main" id="{393C9711-EBBB-4D09-A127-0B9D4E78EE3B}"/>
              </a:ext>
            </a:extLst>
          </p:cNvPr>
          <p:cNvSpPr txBox="1"/>
          <p:nvPr/>
        </p:nvSpPr>
        <p:spPr>
          <a:xfrm>
            <a:off x="1493527" y="431859"/>
            <a:ext cx="7837714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en-US" sz="1800" b="1" u="none">
                <a:solidFill>
                  <a:srgbClr val="FFFFFF"/>
                </a:solidFill>
                <a:latin typeface="NotesEsa"/>
              </a:rPr>
              <a:t>Earthquakes in CHINA</a:t>
            </a:r>
          </a:p>
        </p:txBody>
      </p:sp>
      <p:sp>
        <p:nvSpPr>
          <p:cNvPr id="9" name="date_container">
            <a:extLst>
              <a:ext uri="{FF2B5EF4-FFF2-40B4-BE49-F238E27FC236}">
                <a16:creationId xmlns:a16="http://schemas.microsoft.com/office/drawing/2014/main" id="{3AFED3FA-F892-40F4-BDC7-B8F76FAAD8F7}"/>
              </a:ext>
            </a:extLst>
          </p:cNvPr>
          <p:cNvSpPr txBox="1"/>
          <p:nvPr/>
        </p:nvSpPr>
        <p:spPr>
          <a:xfrm>
            <a:off x="9242711" y="80124"/>
            <a:ext cx="2560598" cy="338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r"/>
            <a:r>
              <a:rPr lang="en-US" sz="1400" b="1" u="none">
                <a:solidFill>
                  <a:srgbClr val="FFFFFF"/>
                </a:solidFill>
                <a:latin typeface="NotesEsa"/>
              </a:rPr>
              <a:t>06 September 2022</a:t>
            </a:r>
          </a:p>
        </p:txBody>
      </p:sp>
      <p:sp>
        <p:nvSpPr>
          <p:cNvPr id="16" name="map_container">
            <a:extLst>
              <a:ext uri="{FF2B5EF4-FFF2-40B4-BE49-F238E27FC236}">
                <a16:creationId xmlns:a16="http://schemas.microsoft.com/office/drawing/2014/main" id="{BEB89876-0504-45AD-8156-796F6958BB2A}"/>
              </a:ext>
            </a:extLst>
          </p:cNvPr>
          <p:cNvSpPr/>
          <p:nvPr/>
        </p:nvSpPr>
        <p:spPr>
          <a:xfrm>
            <a:off x="5612234" y="1009807"/>
            <a:ext cx="6191075" cy="3153216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>
              <a:latin typeface="NotesEsa" panose="02000506030000020004" pitchFamily="50" charset="0"/>
            </a:endParaRPr>
          </a:p>
        </p:txBody>
      </p:sp>
      <p:sp>
        <p:nvSpPr>
          <p:cNvPr id="60" name="roles_and_nominees_container">
            <a:extLst>
              <a:ext uri="{FF2B5EF4-FFF2-40B4-BE49-F238E27FC236}">
                <a16:creationId xmlns:a16="http://schemas.microsoft.com/office/drawing/2014/main" id="{3D0757BE-3A7A-4CF0-95AA-B185A2CCF411}"/>
              </a:ext>
            </a:extLst>
          </p:cNvPr>
          <p:cNvSpPr/>
          <p:nvPr/>
        </p:nvSpPr>
        <p:spPr>
          <a:xfrm>
            <a:off x="390082" y="1008380"/>
            <a:ext cx="5011172" cy="132630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AU: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National Disaster Reduction Center of China (NDRCC)</a:t>
            </a:r>
          </a:p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ES: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CNSA</a:t>
            </a:r>
          </a:p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PM: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NDRCC</a:t>
            </a:r>
          </a:p>
        </p:txBody>
      </p:sp>
      <p:sp>
        <p:nvSpPr>
          <p:cNvPr id="62" name="aap_agencies_container">
            <a:extLst>
              <a:ext uri="{FF2B5EF4-FFF2-40B4-BE49-F238E27FC236}">
                <a16:creationId xmlns:a16="http://schemas.microsoft.com/office/drawing/2014/main" id="{7ACEDA25-B015-476B-8218-3BA7A25C581B}"/>
              </a:ext>
            </a:extLst>
          </p:cNvPr>
          <p:cNvSpPr/>
          <p:nvPr/>
        </p:nvSpPr>
        <p:spPr>
          <a:xfrm>
            <a:off x="390082" y="2372783"/>
            <a:ext cx="5011172" cy="68622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AAP: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CONAE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KARI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MBRSC, ROSCOSMOS,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USGS</a:t>
            </a:r>
          </a:p>
        </p:txBody>
      </p:sp>
      <p:sp>
        <p:nvSpPr>
          <p:cNvPr id="64" name="erfs_container">
            <a:extLst>
              <a:ext uri="{FF2B5EF4-FFF2-40B4-BE49-F238E27FC236}">
                <a16:creationId xmlns:a16="http://schemas.microsoft.com/office/drawing/2014/main" id="{4A783D74-19B0-4D94-9BA2-D5863C61587B}"/>
              </a:ext>
            </a:extLst>
          </p:cNvPr>
          <p:cNvSpPr/>
          <p:nvPr/>
        </p:nvSpPr>
        <p:spPr>
          <a:xfrm>
            <a:off x="390082" y="3821429"/>
            <a:ext cx="5011172" cy="89958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ECO ERFs: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 CNES, CNSA, CONAE, DMCII, ESA, ICEYE, ISRO, KARI, MBRSC, ROSCOSMOS, Satellogic, USGS</a:t>
            </a:r>
          </a:p>
        </p:txBody>
      </p:sp>
      <p:sp>
        <p:nvSpPr>
          <p:cNvPr id="66" name="preevent_container">
            <a:extLst>
              <a:ext uri="{FF2B5EF4-FFF2-40B4-BE49-F238E27FC236}">
                <a16:creationId xmlns:a16="http://schemas.microsoft.com/office/drawing/2014/main" id="{9F8FD432-8CD7-4A87-BFB8-45331F54D27A}"/>
              </a:ext>
            </a:extLst>
          </p:cNvPr>
          <p:cNvSpPr/>
          <p:nvPr/>
        </p:nvSpPr>
        <p:spPr>
          <a:xfrm>
            <a:off x="385217" y="5696795"/>
            <a:ext cx="5020817" cy="89958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Data pre event: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KANOPUS_V, 4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LANDSAT8, 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LANDSAT9, 6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SENTINEL_1, 66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US-VHR</a:t>
            </a:r>
          </a:p>
        </p:txBody>
      </p:sp>
      <p:sp>
        <p:nvSpPr>
          <p:cNvPr id="68" name="vap_count_container">
            <a:extLst>
              <a:ext uri="{FF2B5EF4-FFF2-40B4-BE49-F238E27FC236}">
                <a16:creationId xmlns:a16="http://schemas.microsoft.com/office/drawing/2014/main" id="{CA32E9C3-C8AD-42C1-A12C-6BDE2722C7AE}"/>
              </a:ext>
            </a:extLst>
          </p:cNvPr>
          <p:cNvSpPr/>
          <p:nvPr/>
        </p:nvSpPr>
        <p:spPr>
          <a:xfrm>
            <a:off x="390082" y="3097106"/>
            <a:ext cx="5011172" cy="68622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VAP uploaded: 0</a:t>
            </a:r>
          </a:p>
        </p:txBody>
      </p:sp>
      <p:sp>
        <p:nvSpPr>
          <p:cNvPr id="70" name="postevent_container">
            <a:extLst>
              <a:ext uri="{FF2B5EF4-FFF2-40B4-BE49-F238E27FC236}">
                <a16:creationId xmlns:a16="http://schemas.microsoft.com/office/drawing/2014/main" id="{7ED559A8-4F0C-4949-85ED-5D24E8C178EF}"/>
              </a:ext>
            </a:extLst>
          </p:cNvPr>
          <p:cNvSpPr/>
          <p:nvPr/>
        </p:nvSpPr>
        <p:spPr>
          <a:xfrm>
            <a:off x="385217" y="4759112"/>
            <a:ext cx="5020817" cy="89958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Data post event: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6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GF3, 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KANOPUS_V, 3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LANDSAT8, 3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LANDSAT9, 20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OVS-2, 12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PLEIADES, 3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SAOCOM-1, 6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SENTINEL_1</a:t>
            </a:r>
          </a:p>
        </p:txBody>
      </p:sp>
      <p:sp>
        <p:nvSpPr>
          <p:cNvPr id="2" name="legend_container">
            <a:extLst>
              <a:ext uri="{FF2B5EF4-FFF2-40B4-BE49-F238E27FC236}">
                <a16:creationId xmlns:a16="http://schemas.microsoft.com/office/drawing/2014/main" id="{C240F0AC-4D8A-4B60-86A2-2EB689F0455D}"/>
              </a:ext>
            </a:extLst>
          </p:cNvPr>
          <p:cNvSpPr txBox="1"/>
          <p:nvPr/>
        </p:nvSpPr>
        <p:spPr>
          <a:xfrm>
            <a:off x="393540" y="6614930"/>
            <a:ext cx="2328440" cy="24622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000" b="1" u="none">
                <a:solidFill>
                  <a:srgbClr val="000000"/>
                </a:solidFill>
                <a:latin typeface="NotesEsa"/>
              </a:rPr>
              <a:t>Legend: [# Products Used]</a:t>
            </a:r>
          </a:p>
        </p:txBody>
      </p:sp>
      <p:sp>
        <p:nvSpPr>
          <p:cNvPr id="17" name="status_container">
            <a:extLst>
              <a:ext uri="{FF2B5EF4-FFF2-40B4-BE49-F238E27FC236}">
                <a16:creationId xmlns:a16="http://schemas.microsoft.com/office/drawing/2014/main" id="{35621CC2-7A7E-40D3-BF80-27A03CD916EF}"/>
              </a:ext>
            </a:extLst>
          </p:cNvPr>
          <p:cNvSpPr txBox="1"/>
          <p:nvPr/>
        </p:nvSpPr>
        <p:spPr>
          <a:xfrm>
            <a:off x="9242711" y="427240"/>
            <a:ext cx="2560598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r"/>
            <a:r>
              <a:rPr lang="en-US" sz="1200" b="1" u="none">
                <a:solidFill>
                  <a:srgbClr val="FFFFFF"/>
                </a:solidFill>
                <a:latin typeface="NotesEsa"/>
              </a:rPr>
              <a:t>Status: On-going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>
            <a:extLst>
              <a:ext uri="{FF2B5EF4-FFF2-40B4-BE49-F238E27FC236}">
                <a16:creationId xmlns:a16="http://schemas.microsoft.com/office/drawing/2014/main" id="{045ADCF6-6482-499B-8AC0-DBC0312011B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7E6E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header_bar_container">
            <a:extLst>
              <a:ext uri="{FF2B5EF4-FFF2-40B4-BE49-F238E27FC236}">
                <a16:creationId xmlns:a16="http://schemas.microsoft.com/office/drawing/2014/main" id="{A292AD4E-3223-432F-ACB6-048FEFF33F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8657"/>
            <a:ext cx="12192000" cy="889000"/>
          </a:xfrm>
          <a:prstGeom prst="rect">
            <a:avLst/>
          </a:prstGeom>
        </p:spPr>
      </p:pic>
      <p:pic>
        <p:nvPicPr>
          <p:cNvPr id="6" name="header_logo_container">
            <a:extLst>
              <a:ext uri="{FF2B5EF4-FFF2-40B4-BE49-F238E27FC236}">
                <a16:creationId xmlns:a16="http://schemas.microsoft.com/office/drawing/2014/main" id="{C29EE5FF-3764-4D64-BDAD-35D5BE5FB78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7647" y="-6254"/>
            <a:ext cx="880024" cy="880024"/>
          </a:xfrm>
          <a:prstGeom prst="rect">
            <a:avLst/>
          </a:prstGeom>
        </p:spPr>
      </p:pic>
      <p:sp>
        <p:nvSpPr>
          <p:cNvPr id="7" name="title_container">
            <a:extLst>
              <a:ext uri="{FF2B5EF4-FFF2-40B4-BE49-F238E27FC236}">
                <a16:creationId xmlns:a16="http://schemas.microsoft.com/office/drawing/2014/main" id="{7FE0221F-4A0F-45AF-8E30-235AD4FF74F6}"/>
              </a:ext>
            </a:extLst>
          </p:cNvPr>
          <p:cNvSpPr txBox="1"/>
          <p:nvPr/>
        </p:nvSpPr>
        <p:spPr>
          <a:xfrm>
            <a:off x="1493527" y="-34425"/>
            <a:ext cx="7837714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en-US" sz="2000" b="1" u="none">
                <a:solidFill>
                  <a:srgbClr val="FFFFFF"/>
                </a:solidFill>
                <a:latin typeface="NotesEsa"/>
              </a:rPr>
              <a:t>ACTIVATION 758 (Call 871)</a:t>
            </a:r>
          </a:p>
        </p:txBody>
      </p:sp>
      <p:sp>
        <p:nvSpPr>
          <p:cNvPr id="8" name="subtitle_container">
            <a:extLst>
              <a:ext uri="{FF2B5EF4-FFF2-40B4-BE49-F238E27FC236}">
                <a16:creationId xmlns:a16="http://schemas.microsoft.com/office/drawing/2014/main" id="{393C9711-EBBB-4D09-A127-0B9D4E78EE3B}"/>
              </a:ext>
            </a:extLst>
          </p:cNvPr>
          <p:cNvSpPr txBox="1"/>
          <p:nvPr/>
        </p:nvSpPr>
        <p:spPr>
          <a:xfrm>
            <a:off x="1493527" y="431859"/>
            <a:ext cx="7837714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en-US" sz="1800" b="1" u="none">
                <a:solidFill>
                  <a:srgbClr val="FFFFFF"/>
                </a:solidFill>
                <a:latin typeface="NotesEsa"/>
              </a:rPr>
              <a:t>Landslide in BRAZIL</a:t>
            </a:r>
          </a:p>
        </p:txBody>
      </p:sp>
      <p:sp>
        <p:nvSpPr>
          <p:cNvPr id="9" name="date_container">
            <a:extLst>
              <a:ext uri="{FF2B5EF4-FFF2-40B4-BE49-F238E27FC236}">
                <a16:creationId xmlns:a16="http://schemas.microsoft.com/office/drawing/2014/main" id="{3AFED3FA-F892-40F4-BDC7-B8F76FAAD8F7}"/>
              </a:ext>
            </a:extLst>
          </p:cNvPr>
          <p:cNvSpPr txBox="1"/>
          <p:nvPr/>
        </p:nvSpPr>
        <p:spPr>
          <a:xfrm>
            <a:off x="9242711" y="80124"/>
            <a:ext cx="2560598" cy="338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r"/>
            <a:r>
              <a:rPr lang="en-US" sz="1400" b="1" u="none">
                <a:solidFill>
                  <a:srgbClr val="FFFFFF"/>
                </a:solidFill>
                <a:latin typeface="NotesEsa"/>
              </a:rPr>
              <a:t>30 May 2022</a:t>
            </a:r>
          </a:p>
        </p:txBody>
      </p:sp>
      <p:sp>
        <p:nvSpPr>
          <p:cNvPr id="16" name="map_container">
            <a:extLst>
              <a:ext uri="{FF2B5EF4-FFF2-40B4-BE49-F238E27FC236}">
                <a16:creationId xmlns:a16="http://schemas.microsoft.com/office/drawing/2014/main" id="{BEB89876-0504-45AD-8156-796F6958BB2A}"/>
              </a:ext>
            </a:extLst>
          </p:cNvPr>
          <p:cNvSpPr/>
          <p:nvPr/>
        </p:nvSpPr>
        <p:spPr>
          <a:xfrm>
            <a:off x="5612234" y="1009807"/>
            <a:ext cx="6191075" cy="3153216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>
              <a:latin typeface="NotesEsa" panose="02000506030000020004" pitchFamily="50" charset="0"/>
            </a:endParaRPr>
          </a:p>
        </p:txBody>
      </p:sp>
      <p:sp>
        <p:nvSpPr>
          <p:cNvPr id="60" name="roles_and_nominees_container">
            <a:extLst>
              <a:ext uri="{FF2B5EF4-FFF2-40B4-BE49-F238E27FC236}">
                <a16:creationId xmlns:a16="http://schemas.microsoft.com/office/drawing/2014/main" id="{3D0757BE-3A7A-4CF0-95AA-B185A2CCF411}"/>
              </a:ext>
            </a:extLst>
          </p:cNvPr>
          <p:cNvSpPr/>
          <p:nvPr/>
        </p:nvSpPr>
        <p:spPr>
          <a:xfrm>
            <a:off x="390082" y="1008380"/>
            <a:ext cx="5011172" cy="143298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AU: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CENAD</a:t>
            </a:r>
          </a:p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EU: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CENAD</a:t>
            </a:r>
          </a:p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ES: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INPE</a:t>
            </a:r>
          </a:p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PM: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CENAD</a:t>
            </a:r>
          </a:p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VA: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CEMADEN, CENAD, INPE</a:t>
            </a:r>
          </a:p>
        </p:txBody>
      </p:sp>
      <p:sp>
        <p:nvSpPr>
          <p:cNvPr id="62" name="aap_agencies_container">
            <a:extLst>
              <a:ext uri="{FF2B5EF4-FFF2-40B4-BE49-F238E27FC236}">
                <a16:creationId xmlns:a16="http://schemas.microsoft.com/office/drawing/2014/main" id="{7ACEDA25-B015-476B-8218-3BA7A25C581B}"/>
              </a:ext>
            </a:extLst>
          </p:cNvPr>
          <p:cNvSpPr/>
          <p:nvPr/>
        </p:nvSpPr>
        <p:spPr>
          <a:xfrm>
            <a:off x="390082" y="2479463"/>
            <a:ext cx="5011172" cy="79290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AAP: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CNSA,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CONAE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CSA, DLR,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ICEYE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INPE,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KARI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MBRSC, ROSCOSMOS,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Satellogic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USGS</a:t>
            </a:r>
          </a:p>
        </p:txBody>
      </p:sp>
      <p:sp>
        <p:nvSpPr>
          <p:cNvPr id="64" name="erfs_container">
            <a:extLst>
              <a:ext uri="{FF2B5EF4-FFF2-40B4-BE49-F238E27FC236}">
                <a16:creationId xmlns:a16="http://schemas.microsoft.com/office/drawing/2014/main" id="{4A783D74-19B0-4D94-9BA2-D5863C61587B}"/>
              </a:ext>
            </a:extLst>
          </p:cNvPr>
          <p:cNvSpPr/>
          <p:nvPr/>
        </p:nvSpPr>
        <p:spPr>
          <a:xfrm>
            <a:off x="390082" y="3928109"/>
            <a:ext cx="5011172" cy="79290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ECO ERFs: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 CNES, CNSA, CONAE, CSA, DLR, DMCII, ICEYE, INPE, ISRO, JAXA, KARI, MBRSC, PLANET, ROSCOSMOS, USGS</a:t>
            </a:r>
          </a:p>
        </p:txBody>
      </p:sp>
      <p:sp>
        <p:nvSpPr>
          <p:cNvPr id="66" name="preevent_container">
            <a:extLst>
              <a:ext uri="{FF2B5EF4-FFF2-40B4-BE49-F238E27FC236}">
                <a16:creationId xmlns:a16="http://schemas.microsoft.com/office/drawing/2014/main" id="{9F8FD432-8CD7-4A87-BFB8-45331F54D27A}"/>
              </a:ext>
            </a:extLst>
          </p:cNvPr>
          <p:cNvSpPr/>
          <p:nvPr/>
        </p:nvSpPr>
        <p:spPr>
          <a:xfrm>
            <a:off x="385217" y="5803475"/>
            <a:ext cx="5020817" cy="79290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Data pre event: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AMAZONIA1, 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CBERS4A, 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LANDSAT8, 3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LANDSAT9, 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SAOCOM-1, 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SENTINEL_2, 26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US-VHR</a:t>
            </a:r>
          </a:p>
        </p:txBody>
      </p:sp>
      <p:sp>
        <p:nvSpPr>
          <p:cNvPr id="68" name="vap_count_container">
            <a:extLst>
              <a:ext uri="{FF2B5EF4-FFF2-40B4-BE49-F238E27FC236}">
                <a16:creationId xmlns:a16="http://schemas.microsoft.com/office/drawing/2014/main" id="{CA32E9C3-C8AD-42C1-A12C-6BDE2722C7AE}"/>
              </a:ext>
            </a:extLst>
          </p:cNvPr>
          <p:cNvSpPr/>
          <p:nvPr/>
        </p:nvSpPr>
        <p:spPr>
          <a:xfrm>
            <a:off x="390082" y="3310466"/>
            <a:ext cx="5011172" cy="57954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VAP uploaded: 51</a:t>
            </a:r>
          </a:p>
        </p:txBody>
      </p:sp>
      <p:sp>
        <p:nvSpPr>
          <p:cNvPr id="70" name="postevent_container">
            <a:extLst>
              <a:ext uri="{FF2B5EF4-FFF2-40B4-BE49-F238E27FC236}">
                <a16:creationId xmlns:a16="http://schemas.microsoft.com/office/drawing/2014/main" id="{7ED559A8-4F0C-4949-85ED-5D24E8C178EF}"/>
              </a:ext>
            </a:extLst>
          </p:cNvPr>
          <p:cNvSpPr/>
          <p:nvPr/>
        </p:nvSpPr>
        <p:spPr>
          <a:xfrm>
            <a:off x="385217" y="4759112"/>
            <a:ext cx="5020817" cy="100626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Data post event: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GF2, 4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GF3, 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ICEYE, 4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KANOPUS_V, 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KANOPUS_V_IK, 4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KOMPSAT3A, 6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NewSat, 10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[3]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PLEIADES, 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RCM, 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SAOCOM-1, 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SENTINEL_2, 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TERRASAR_X, 10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US-VHR</a:t>
            </a:r>
          </a:p>
        </p:txBody>
      </p:sp>
      <p:sp>
        <p:nvSpPr>
          <p:cNvPr id="2" name="legend_container">
            <a:extLst>
              <a:ext uri="{FF2B5EF4-FFF2-40B4-BE49-F238E27FC236}">
                <a16:creationId xmlns:a16="http://schemas.microsoft.com/office/drawing/2014/main" id="{C240F0AC-4D8A-4B60-86A2-2EB689F0455D}"/>
              </a:ext>
            </a:extLst>
          </p:cNvPr>
          <p:cNvSpPr txBox="1"/>
          <p:nvPr/>
        </p:nvSpPr>
        <p:spPr>
          <a:xfrm>
            <a:off x="393540" y="6614930"/>
            <a:ext cx="2328440" cy="24622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000" b="1" u="none">
                <a:solidFill>
                  <a:srgbClr val="000000"/>
                </a:solidFill>
                <a:latin typeface="NotesEsa"/>
              </a:rPr>
              <a:t>Legend: [# Products Used]</a:t>
            </a:r>
          </a:p>
        </p:txBody>
      </p:sp>
      <p:sp>
        <p:nvSpPr>
          <p:cNvPr id="17" name="status_container">
            <a:extLst>
              <a:ext uri="{FF2B5EF4-FFF2-40B4-BE49-F238E27FC236}">
                <a16:creationId xmlns:a16="http://schemas.microsoft.com/office/drawing/2014/main" id="{35621CC2-7A7E-40D3-BF80-27A03CD916EF}"/>
              </a:ext>
            </a:extLst>
          </p:cNvPr>
          <p:cNvSpPr txBox="1"/>
          <p:nvPr/>
        </p:nvSpPr>
        <p:spPr>
          <a:xfrm>
            <a:off x="9242711" y="427240"/>
            <a:ext cx="2560598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r"/>
            <a:r>
              <a:rPr lang="en-US" sz="1200" b="1" u="none">
                <a:solidFill>
                  <a:srgbClr val="FFFFFF"/>
                </a:solidFill>
                <a:latin typeface="NotesEsa"/>
              </a:rPr>
              <a:t>Status: Archived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>
            <a:extLst>
              <a:ext uri="{FF2B5EF4-FFF2-40B4-BE49-F238E27FC236}">
                <a16:creationId xmlns:a16="http://schemas.microsoft.com/office/drawing/2014/main" id="{045ADCF6-6482-499B-8AC0-DBC0312011B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7E6E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header_bar_container">
            <a:extLst>
              <a:ext uri="{FF2B5EF4-FFF2-40B4-BE49-F238E27FC236}">
                <a16:creationId xmlns:a16="http://schemas.microsoft.com/office/drawing/2014/main" id="{A292AD4E-3223-432F-ACB6-048FEFF33F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8657"/>
            <a:ext cx="12192000" cy="889000"/>
          </a:xfrm>
          <a:prstGeom prst="rect">
            <a:avLst/>
          </a:prstGeom>
        </p:spPr>
      </p:pic>
      <p:pic>
        <p:nvPicPr>
          <p:cNvPr id="6" name="header_logo_container">
            <a:extLst>
              <a:ext uri="{FF2B5EF4-FFF2-40B4-BE49-F238E27FC236}">
                <a16:creationId xmlns:a16="http://schemas.microsoft.com/office/drawing/2014/main" id="{C29EE5FF-3764-4D64-BDAD-35D5BE5FB78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7647" y="-6254"/>
            <a:ext cx="880024" cy="880024"/>
          </a:xfrm>
          <a:prstGeom prst="rect">
            <a:avLst/>
          </a:prstGeom>
        </p:spPr>
      </p:pic>
      <p:sp>
        <p:nvSpPr>
          <p:cNvPr id="7" name="title_container">
            <a:extLst>
              <a:ext uri="{FF2B5EF4-FFF2-40B4-BE49-F238E27FC236}">
                <a16:creationId xmlns:a16="http://schemas.microsoft.com/office/drawing/2014/main" id="{7FE0221F-4A0F-45AF-8E30-235AD4FF74F6}"/>
              </a:ext>
            </a:extLst>
          </p:cNvPr>
          <p:cNvSpPr txBox="1"/>
          <p:nvPr/>
        </p:nvSpPr>
        <p:spPr>
          <a:xfrm>
            <a:off x="1493527" y="-34425"/>
            <a:ext cx="7837714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en-US" sz="2000" b="1" u="none">
                <a:solidFill>
                  <a:srgbClr val="FFFFFF"/>
                </a:solidFill>
                <a:latin typeface="NotesEsa"/>
              </a:rPr>
              <a:t>ACTIVATION 776 (Call 894)</a:t>
            </a:r>
          </a:p>
        </p:txBody>
      </p:sp>
      <p:sp>
        <p:nvSpPr>
          <p:cNvPr id="8" name="subtitle_container">
            <a:extLst>
              <a:ext uri="{FF2B5EF4-FFF2-40B4-BE49-F238E27FC236}">
                <a16:creationId xmlns:a16="http://schemas.microsoft.com/office/drawing/2014/main" id="{393C9711-EBBB-4D09-A127-0B9D4E78EE3B}"/>
              </a:ext>
            </a:extLst>
          </p:cNvPr>
          <p:cNvSpPr txBox="1"/>
          <p:nvPr/>
        </p:nvSpPr>
        <p:spPr>
          <a:xfrm>
            <a:off x="1493527" y="431859"/>
            <a:ext cx="7837714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en-US" sz="1800" b="1" u="none">
                <a:solidFill>
                  <a:srgbClr val="FFFFFF"/>
                </a:solidFill>
                <a:latin typeface="NotesEsa"/>
              </a:rPr>
              <a:t>Flood, Dam wall failure and flooding  in SOUTH AFRICA</a:t>
            </a:r>
          </a:p>
        </p:txBody>
      </p:sp>
      <p:sp>
        <p:nvSpPr>
          <p:cNvPr id="9" name="date_container">
            <a:extLst>
              <a:ext uri="{FF2B5EF4-FFF2-40B4-BE49-F238E27FC236}">
                <a16:creationId xmlns:a16="http://schemas.microsoft.com/office/drawing/2014/main" id="{3AFED3FA-F892-40F4-BDC7-B8F76FAAD8F7}"/>
              </a:ext>
            </a:extLst>
          </p:cNvPr>
          <p:cNvSpPr txBox="1"/>
          <p:nvPr/>
        </p:nvSpPr>
        <p:spPr>
          <a:xfrm>
            <a:off x="9242711" y="80124"/>
            <a:ext cx="2560598" cy="338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r"/>
            <a:r>
              <a:rPr lang="en-US" sz="1400" b="1" u="none">
                <a:solidFill>
                  <a:srgbClr val="FFFFFF"/>
                </a:solidFill>
                <a:latin typeface="NotesEsa"/>
              </a:rPr>
              <a:t>12 September 2022</a:t>
            </a:r>
          </a:p>
        </p:txBody>
      </p:sp>
      <p:sp>
        <p:nvSpPr>
          <p:cNvPr id="16" name="map_container">
            <a:extLst>
              <a:ext uri="{FF2B5EF4-FFF2-40B4-BE49-F238E27FC236}">
                <a16:creationId xmlns:a16="http://schemas.microsoft.com/office/drawing/2014/main" id="{BEB89876-0504-45AD-8156-796F6958BB2A}"/>
              </a:ext>
            </a:extLst>
          </p:cNvPr>
          <p:cNvSpPr/>
          <p:nvPr/>
        </p:nvSpPr>
        <p:spPr>
          <a:xfrm>
            <a:off x="5612234" y="1009807"/>
            <a:ext cx="6191075" cy="3153216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>
              <a:latin typeface="NotesEsa" panose="02000506030000020004" pitchFamily="50" charset="0"/>
            </a:endParaRPr>
          </a:p>
        </p:txBody>
      </p:sp>
      <p:sp>
        <p:nvSpPr>
          <p:cNvPr id="60" name="roles_and_nominees_container">
            <a:extLst>
              <a:ext uri="{FF2B5EF4-FFF2-40B4-BE49-F238E27FC236}">
                <a16:creationId xmlns:a16="http://schemas.microsoft.com/office/drawing/2014/main" id="{3D0757BE-3A7A-4CF0-95AA-B185A2CCF411}"/>
              </a:ext>
            </a:extLst>
          </p:cNvPr>
          <p:cNvSpPr/>
          <p:nvPr/>
        </p:nvSpPr>
        <p:spPr>
          <a:xfrm>
            <a:off x="390082" y="1008380"/>
            <a:ext cx="5011172" cy="104182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AU: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National Disaster Management Centre</a:t>
            </a:r>
          </a:p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ES: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USGS</a:t>
            </a:r>
          </a:p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PM: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SANSA</a:t>
            </a:r>
          </a:p>
        </p:txBody>
      </p:sp>
      <p:sp>
        <p:nvSpPr>
          <p:cNvPr id="62" name="aap_agencies_container">
            <a:extLst>
              <a:ext uri="{FF2B5EF4-FFF2-40B4-BE49-F238E27FC236}">
                <a16:creationId xmlns:a16="http://schemas.microsoft.com/office/drawing/2014/main" id="{7ACEDA25-B015-476B-8218-3BA7A25C581B}"/>
              </a:ext>
            </a:extLst>
          </p:cNvPr>
          <p:cNvSpPr/>
          <p:nvPr/>
        </p:nvSpPr>
        <p:spPr>
          <a:xfrm>
            <a:off x="390082" y="2088303"/>
            <a:ext cx="5011172" cy="82846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AAP: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ABAE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CNSA,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CONAE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CSA,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DLR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ESA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KARI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MBRSC,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NAS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ROSCOSMOS,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Satellogic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USGS</a:t>
            </a:r>
          </a:p>
        </p:txBody>
      </p:sp>
      <p:sp>
        <p:nvSpPr>
          <p:cNvPr id="64" name="erfs_container">
            <a:extLst>
              <a:ext uri="{FF2B5EF4-FFF2-40B4-BE49-F238E27FC236}">
                <a16:creationId xmlns:a16="http://schemas.microsoft.com/office/drawing/2014/main" id="{4A783D74-19B0-4D94-9BA2-D5863C61587B}"/>
              </a:ext>
            </a:extLst>
          </p:cNvPr>
          <p:cNvSpPr/>
          <p:nvPr/>
        </p:nvSpPr>
        <p:spPr>
          <a:xfrm>
            <a:off x="390082" y="3608069"/>
            <a:ext cx="5011172" cy="104182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ECO ERFs: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 ABAE, CNES, CNSA, CONAE, CSA, DLR, DMCII, ESA, ICEYE, INPE, ISRO, JAXA, KARI, MBRSC, NAS, PLANET, ROSCOSMOS, Satellogic, USGS</a:t>
            </a:r>
          </a:p>
        </p:txBody>
      </p:sp>
      <p:sp>
        <p:nvSpPr>
          <p:cNvPr id="66" name="preevent_container">
            <a:extLst>
              <a:ext uri="{FF2B5EF4-FFF2-40B4-BE49-F238E27FC236}">
                <a16:creationId xmlns:a16="http://schemas.microsoft.com/office/drawing/2014/main" id="{9F8FD432-8CD7-4A87-BFB8-45331F54D27A}"/>
              </a:ext>
            </a:extLst>
          </p:cNvPr>
          <p:cNvSpPr/>
          <p:nvPr/>
        </p:nvSpPr>
        <p:spPr>
          <a:xfrm>
            <a:off x="385217" y="5767915"/>
            <a:ext cx="5020817" cy="82846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Data pre event: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BKA, 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LANDSAT8, 3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PlanetScope, 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SAOCOM-1, 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SENTINEL_1, 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[1]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SENTINEL_2, 4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US-VHR</a:t>
            </a:r>
          </a:p>
        </p:txBody>
      </p:sp>
      <p:sp>
        <p:nvSpPr>
          <p:cNvPr id="68" name="vap_count_container">
            <a:extLst>
              <a:ext uri="{FF2B5EF4-FFF2-40B4-BE49-F238E27FC236}">
                <a16:creationId xmlns:a16="http://schemas.microsoft.com/office/drawing/2014/main" id="{CA32E9C3-C8AD-42C1-A12C-6BDE2722C7AE}"/>
              </a:ext>
            </a:extLst>
          </p:cNvPr>
          <p:cNvSpPr/>
          <p:nvPr/>
        </p:nvSpPr>
        <p:spPr>
          <a:xfrm>
            <a:off x="390082" y="2954866"/>
            <a:ext cx="5011172" cy="61510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VAP uploaded: 2</a:t>
            </a:r>
          </a:p>
        </p:txBody>
      </p:sp>
      <p:sp>
        <p:nvSpPr>
          <p:cNvPr id="70" name="postevent_container">
            <a:extLst>
              <a:ext uri="{FF2B5EF4-FFF2-40B4-BE49-F238E27FC236}">
                <a16:creationId xmlns:a16="http://schemas.microsoft.com/office/drawing/2014/main" id="{7ED559A8-4F0C-4949-85ED-5D24E8C178EF}"/>
              </a:ext>
            </a:extLst>
          </p:cNvPr>
          <p:cNvSpPr/>
          <p:nvPr/>
        </p:nvSpPr>
        <p:spPr>
          <a:xfrm>
            <a:off x="385217" y="4687992"/>
            <a:ext cx="5020817" cy="104182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Data post event: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KANOPUS_V, 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KOMPSAT3, 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KOMPSAT5, 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NewSat, 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[1]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PLEIADES, 10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PlanetScope, 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SAOCOM-1, 3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SENTINEL_1, 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[1]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SENTINEL_2, 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TERRASAR_X, 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US-VHR, 4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VRSS2</a:t>
            </a:r>
          </a:p>
        </p:txBody>
      </p:sp>
      <p:sp>
        <p:nvSpPr>
          <p:cNvPr id="2" name="legend_container">
            <a:extLst>
              <a:ext uri="{FF2B5EF4-FFF2-40B4-BE49-F238E27FC236}">
                <a16:creationId xmlns:a16="http://schemas.microsoft.com/office/drawing/2014/main" id="{C240F0AC-4D8A-4B60-86A2-2EB689F0455D}"/>
              </a:ext>
            </a:extLst>
          </p:cNvPr>
          <p:cNvSpPr txBox="1"/>
          <p:nvPr/>
        </p:nvSpPr>
        <p:spPr>
          <a:xfrm>
            <a:off x="393540" y="6614930"/>
            <a:ext cx="2328440" cy="24622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000" b="1" u="none">
                <a:solidFill>
                  <a:srgbClr val="000000"/>
                </a:solidFill>
                <a:latin typeface="NotesEsa"/>
              </a:rPr>
              <a:t>Legend: [# Products Used]</a:t>
            </a:r>
          </a:p>
        </p:txBody>
      </p:sp>
      <p:sp>
        <p:nvSpPr>
          <p:cNvPr id="17" name="status_container">
            <a:extLst>
              <a:ext uri="{FF2B5EF4-FFF2-40B4-BE49-F238E27FC236}">
                <a16:creationId xmlns:a16="http://schemas.microsoft.com/office/drawing/2014/main" id="{35621CC2-7A7E-40D3-BF80-27A03CD916EF}"/>
              </a:ext>
            </a:extLst>
          </p:cNvPr>
          <p:cNvSpPr txBox="1"/>
          <p:nvPr/>
        </p:nvSpPr>
        <p:spPr>
          <a:xfrm>
            <a:off x="9242711" y="427240"/>
            <a:ext cx="2560598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r"/>
            <a:r>
              <a:rPr lang="en-US" sz="1200" b="1" u="none">
                <a:solidFill>
                  <a:srgbClr val="FFFFFF"/>
                </a:solidFill>
                <a:latin typeface="NotesEsa"/>
              </a:rPr>
              <a:t>Status: Archived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>
            <a:extLst>
              <a:ext uri="{FF2B5EF4-FFF2-40B4-BE49-F238E27FC236}">
                <a16:creationId xmlns:a16="http://schemas.microsoft.com/office/drawing/2014/main" id="{045ADCF6-6482-499B-8AC0-DBC0312011B7}"/>
              </a:ext>
            </a:extLst>
          </p:cNvPr>
          <p:cNvSpPr/>
          <p:nvPr/>
        </p:nvSpPr>
        <p:spPr>
          <a:xfrm>
            <a:off x="-12700" y="-34425"/>
            <a:ext cx="12192000" cy="6858000"/>
          </a:xfrm>
          <a:prstGeom prst="rect">
            <a:avLst/>
          </a:prstGeom>
          <a:solidFill>
            <a:srgbClr val="E7E6E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header_bar_container">
            <a:extLst>
              <a:ext uri="{FF2B5EF4-FFF2-40B4-BE49-F238E27FC236}">
                <a16:creationId xmlns:a16="http://schemas.microsoft.com/office/drawing/2014/main" id="{A292AD4E-3223-432F-ACB6-048FEFF33F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8657"/>
            <a:ext cx="12192000" cy="889000"/>
          </a:xfrm>
          <a:prstGeom prst="rect">
            <a:avLst/>
          </a:prstGeom>
        </p:spPr>
      </p:pic>
      <p:pic>
        <p:nvPicPr>
          <p:cNvPr id="6" name="header_logo_container">
            <a:extLst>
              <a:ext uri="{FF2B5EF4-FFF2-40B4-BE49-F238E27FC236}">
                <a16:creationId xmlns:a16="http://schemas.microsoft.com/office/drawing/2014/main" id="{C29EE5FF-3764-4D64-BDAD-35D5BE5FB78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7647" y="-6254"/>
            <a:ext cx="880024" cy="880024"/>
          </a:xfrm>
          <a:prstGeom prst="rect">
            <a:avLst/>
          </a:prstGeom>
        </p:spPr>
      </p:pic>
      <p:sp>
        <p:nvSpPr>
          <p:cNvPr id="7" name="title_container">
            <a:extLst>
              <a:ext uri="{FF2B5EF4-FFF2-40B4-BE49-F238E27FC236}">
                <a16:creationId xmlns:a16="http://schemas.microsoft.com/office/drawing/2014/main" id="{7FE0221F-4A0F-45AF-8E30-235AD4FF74F6}"/>
              </a:ext>
            </a:extLst>
          </p:cNvPr>
          <p:cNvSpPr txBox="1"/>
          <p:nvPr/>
        </p:nvSpPr>
        <p:spPr>
          <a:xfrm>
            <a:off x="1493527" y="-34425"/>
            <a:ext cx="7837714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en-US" sz="2000" b="1" u="none">
                <a:solidFill>
                  <a:srgbClr val="FFFFFF"/>
                </a:solidFill>
                <a:latin typeface="NotesEsa"/>
              </a:rPr>
              <a:t>ACTIVATION 777 (Call 895)</a:t>
            </a:r>
          </a:p>
        </p:txBody>
      </p:sp>
      <p:sp>
        <p:nvSpPr>
          <p:cNvPr id="8" name="subtitle_container">
            <a:extLst>
              <a:ext uri="{FF2B5EF4-FFF2-40B4-BE49-F238E27FC236}">
                <a16:creationId xmlns:a16="http://schemas.microsoft.com/office/drawing/2014/main" id="{393C9711-EBBB-4D09-A127-0B9D4E78EE3B}"/>
              </a:ext>
            </a:extLst>
          </p:cNvPr>
          <p:cNvSpPr txBox="1"/>
          <p:nvPr/>
        </p:nvSpPr>
        <p:spPr>
          <a:xfrm>
            <a:off x="1493527" y="431859"/>
            <a:ext cx="7837714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en-US" sz="1800" b="1" u="none">
                <a:solidFill>
                  <a:srgbClr val="FFFFFF"/>
                </a:solidFill>
                <a:latin typeface="NotesEsa"/>
              </a:rPr>
              <a:t>Flood in NIGERIA</a:t>
            </a:r>
          </a:p>
        </p:txBody>
      </p:sp>
      <p:sp>
        <p:nvSpPr>
          <p:cNvPr id="9" name="date_container">
            <a:extLst>
              <a:ext uri="{FF2B5EF4-FFF2-40B4-BE49-F238E27FC236}">
                <a16:creationId xmlns:a16="http://schemas.microsoft.com/office/drawing/2014/main" id="{3AFED3FA-F892-40F4-BDC7-B8F76FAAD8F7}"/>
              </a:ext>
            </a:extLst>
          </p:cNvPr>
          <p:cNvSpPr txBox="1"/>
          <p:nvPr/>
        </p:nvSpPr>
        <p:spPr>
          <a:xfrm>
            <a:off x="9242711" y="80124"/>
            <a:ext cx="2560598" cy="338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r"/>
            <a:r>
              <a:rPr lang="en-US" sz="1400" b="1" u="none">
                <a:solidFill>
                  <a:srgbClr val="FFFFFF"/>
                </a:solidFill>
                <a:latin typeface="NotesEsa"/>
              </a:rPr>
              <a:t>15 September 2022</a:t>
            </a:r>
          </a:p>
        </p:txBody>
      </p:sp>
      <p:sp>
        <p:nvSpPr>
          <p:cNvPr id="16" name="map_container">
            <a:extLst>
              <a:ext uri="{FF2B5EF4-FFF2-40B4-BE49-F238E27FC236}">
                <a16:creationId xmlns:a16="http://schemas.microsoft.com/office/drawing/2014/main" id="{BEB89876-0504-45AD-8156-796F6958BB2A}"/>
              </a:ext>
            </a:extLst>
          </p:cNvPr>
          <p:cNvSpPr/>
          <p:nvPr/>
        </p:nvSpPr>
        <p:spPr>
          <a:xfrm>
            <a:off x="5612234" y="1009807"/>
            <a:ext cx="6191075" cy="3153216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>
              <a:latin typeface="NotesEsa" panose="02000506030000020004" pitchFamily="50" charset="0"/>
            </a:endParaRPr>
          </a:p>
        </p:txBody>
      </p:sp>
      <p:sp>
        <p:nvSpPr>
          <p:cNvPr id="60" name="roles_and_nominees_container">
            <a:extLst>
              <a:ext uri="{FF2B5EF4-FFF2-40B4-BE49-F238E27FC236}">
                <a16:creationId xmlns:a16="http://schemas.microsoft.com/office/drawing/2014/main" id="{3D0757BE-3A7A-4CF0-95AA-B185A2CCF411}"/>
              </a:ext>
            </a:extLst>
          </p:cNvPr>
          <p:cNvSpPr/>
          <p:nvPr/>
        </p:nvSpPr>
        <p:spPr>
          <a:xfrm>
            <a:off x="390082" y="1008380"/>
            <a:ext cx="5011172" cy="129074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AU: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NEMA</a:t>
            </a:r>
          </a:p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ES: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USGS</a:t>
            </a:r>
          </a:p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PM: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National Space Research and Development Agency (NASRDA)</a:t>
            </a:r>
          </a:p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VA: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Center for Remote Sensing of Land Surfaces (ZFL) of University Bonn, NASDRA, NASRDA, NOAA, Terradue</a:t>
            </a:r>
          </a:p>
        </p:txBody>
      </p:sp>
      <p:sp>
        <p:nvSpPr>
          <p:cNvPr id="62" name="aap_agencies_container">
            <a:extLst>
              <a:ext uri="{FF2B5EF4-FFF2-40B4-BE49-F238E27FC236}">
                <a16:creationId xmlns:a16="http://schemas.microsoft.com/office/drawing/2014/main" id="{7ACEDA25-B015-476B-8218-3BA7A25C581B}"/>
              </a:ext>
            </a:extLst>
          </p:cNvPr>
          <p:cNvSpPr/>
          <p:nvPr/>
        </p:nvSpPr>
        <p:spPr>
          <a:xfrm>
            <a:off x="390082" y="2337223"/>
            <a:ext cx="5011172" cy="65066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 dirty="0">
                <a:solidFill>
                  <a:srgbClr val="FFFFFF"/>
                </a:solidFill>
                <a:latin typeface="NotesEsa"/>
              </a:rPr>
              <a:t>AAP: </a:t>
            </a:r>
            <a:r>
              <a:rPr lang="en-US" sz="1400" b="0" u="none" dirty="0">
                <a:solidFill>
                  <a:srgbClr val="FFFFFF"/>
                </a:solidFill>
                <a:latin typeface="NotesEsa"/>
              </a:rPr>
              <a:t>CNSA, </a:t>
            </a:r>
            <a:r>
              <a:rPr lang="en-US" sz="1400" b="1" u="none" dirty="0">
                <a:solidFill>
                  <a:srgbClr val="FFFF00"/>
                </a:solidFill>
                <a:latin typeface="NotesEsa"/>
              </a:rPr>
              <a:t>CONAE</a:t>
            </a:r>
            <a:r>
              <a:rPr lang="en-US" sz="1400" b="0" u="none" dirty="0">
                <a:solidFill>
                  <a:srgbClr val="FFFFFF"/>
                </a:solidFill>
                <a:latin typeface="NotesEsa"/>
              </a:rPr>
              <a:t>, CONAE, </a:t>
            </a:r>
            <a:r>
              <a:rPr lang="en-US" sz="1400" b="1" u="none" dirty="0">
                <a:solidFill>
                  <a:srgbClr val="FFFF00"/>
                </a:solidFill>
                <a:latin typeface="NotesEsa"/>
              </a:rPr>
              <a:t>CSA</a:t>
            </a:r>
            <a:r>
              <a:rPr lang="en-US" sz="1400" b="0" u="none" dirty="0">
                <a:solidFill>
                  <a:srgbClr val="FFFFFF"/>
                </a:solidFill>
                <a:latin typeface="NotesEsa"/>
              </a:rPr>
              <a:t>, </a:t>
            </a:r>
            <a:r>
              <a:rPr lang="en-US" sz="1400" b="1" u="none" dirty="0">
                <a:solidFill>
                  <a:srgbClr val="FFFF00"/>
                </a:solidFill>
                <a:latin typeface="NotesEsa"/>
              </a:rPr>
              <a:t>DLR</a:t>
            </a:r>
            <a:r>
              <a:rPr lang="en-US" sz="1400" b="0" u="none" dirty="0">
                <a:solidFill>
                  <a:srgbClr val="FFFFFF"/>
                </a:solidFill>
                <a:latin typeface="NotesEsa"/>
              </a:rPr>
              <a:t>, </a:t>
            </a:r>
            <a:r>
              <a:rPr lang="en-US" sz="1400" b="1" u="none" dirty="0">
                <a:solidFill>
                  <a:srgbClr val="FFFF00"/>
                </a:solidFill>
                <a:latin typeface="NotesEsa"/>
              </a:rPr>
              <a:t>ESA</a:t>
            </a:r>
            <a:r>
              <a:rPr lang="en-US" sz="1400" b="0" u="none" dirty="0">
                <a:solidFill>
                  <a:srgbClr val="FFFFFF"/>
                </a:solidFill>
                <a:latin typeface="NotesEsa"/>
              </a:rPr>
              <a:t>, </a:t>
            </a:r>
            <a:r>
              <a:rPr lang="en-US" sz="1400" b="1" u="none" dirty="0">
                <a:solidFill>
                  <a:srgbClr val="FFFF00"/>
                </a:solidFill>
                <a:latin typeface="NotesEsa"/>
              </a:rPr>
              <a:t>ICEYE</a:t>
            </a:r>
            <a:r>
              <a:rPr lang="en-US" sz="1400" b="0" u="none" dirty="0">
                <a:solidFill>
                  <a:srgbClr val="FFFFFF"/>
                </a:solidFill>
                <a:latin typeface="NotesEsa"/>
              </a:rPr>
              <a:t>, INPE, </a:t>
            </a:r>
            <a:r>
              <a:rPr lang="en-US" sz="1400" b="1" u="none" dirty="0">
                <a:solidFill>
                  <a:srgbClr val="FFFF00"/>
                </a:solidFill>
                <a:latin typeface="NotesEsa"/>
              </a:rPr>
              <a:t>KARI</a:t>
            </a:r>
            <a:r>
              <a:rPr lang="en-US" sz="1400" b="0" u="none" dirty="0">
                <a:solidFill>
                  <a:srgbClr val="FFFFFF"/>
                </a:solidFill>
                <a:latin typeface="NotesEsa"/>
              </a:rPr>
              <a:t>, MBRSC, ROSCOSMOS, </a:t>
            </a:r>
            <a:r>
              <a:rPr lang="en-US" sz="1400" b="1" u="none" dirty="0">
                <a:solidFill>
                  <a:srgbClr val="FFFF00"/>
                </a:solidFill>
                <a:latin typeface="NotesEsa"/>
              </a:rPr>
              <a:t>USGS</a:t>
            </a:r>
            <a:endParaRPr lang="en-US" sz="1400" b="0" u="none" dirty="0">
              <a:solidFill>
                <a:srgbClr val="FFFFFF"/>
              </a:solidFill>
              <a:latin typeface="NotesEsa"/>
            </a:endParaRPr>
          </a:p>
        </p:txBody>
      </p:sp>
      <p:sp>
        <p:nvSpPr>
          <p:cNvPr id="64" name="erfs_container">
            <a:extLst>
              <a:ext uri="{FF2B5EF4-FFF2-40B4-BE49-F238E27FC236}">
                <a16:creationId xmlns:a16="http://schemas.microsoft.com/office/drawing/2014/main" id="{4A783D74-19B0-4D94-9BA2-D5863C61587B}"/>
              </a:ext>
            </a:extLst>
          </p:cNvPr>
          <p:cNvSpPr/>
          <p:nvPr/>
        </p:nvSpPr>
        <p:spPr>
          <a:xfrm>
            <a:off x="390082" y="3501389"/>
            <a:ext cx="5011172" cy="107738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ECO ERFs: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 CNES, CNSA, CONAE, CSA, DLR, DMCII, ESA, ICEYE, INPE, JAXA, KARI, PLANET, ROSCOSMOS, Satellogic, USGS</a:t>
            </a:r>
          </a:p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PM ERFs: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 CNES, CSA, DLR, DMCII, ESA, ICEYE, KARI, PLANET, ROSCOSMOS, Satellogic, USGS</a:t>
            </a:r>
          </a:p>
        </p:txBody>
      </p:sp>
      <p:sp>
        <p:nvSpPr>
          <p:cNvPr id="66" name="preevent_container">
            <a:extLst>
              <a:ext uri="{FF2B5EF4-FFF2-40B4-BE49-F238E27FC236}">
                <a16:creationId xmlns:a16="http://schemas.microsoft.com/office/drawing/2014/main" id="{9F8FD432-8CD7-4A87-BFB8-45331F54D27A}"/>
              </a:ext>
            </a:extLst>
          </p:cNvPr>
          <p:cNvSpPr/>
          <p:nvPr/>
        </p:nvSpPr>
        <p:spPr>
          <a:xfrm>
            <a:off x="385217" y="5732355"/>
            <a:ext cx="5020817" cy="86402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Data pre event: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4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CBERS4, 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KOMPSAT3, 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KOMPSAT5, 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LANDSAT8, 3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PlanetScope, 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[1]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SENTINEL_1, 11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SENTINEL_2, 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TERRASAR_X, 41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US-VHR</a:t>
            </a:r>
          </a:p>
        </p:txBody>
      </p:sp>
      <p:sp>
        <p:nvSpPr>
          <p:cNvPr id="68" name="vap_count_container">
            <a:extLst>
              <a:ext uri="{FF2B5EF4-FFF2-40B4-BE49-F238E27FC236}">
                <a16:creationId xmlns:a16="http://schemas.microsoft.com/office/drawing/2014/main" id="{CA32E9C3-C8AD-42C1-A12C-6BDE2722C7AE}"/>
              </a:ext>
            </a:extLst>
          </p:cNvPr>
          <p:cNvSpPr/>
          <p:nvPr/>
        </p:nvSpPr>
        <p:spPr>
          <a:xfrm>
            <a:off x="390082" y="3025986"/>
            <a:ext cx="5011172" cy="43730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VAP uploaded: 29</a:t>
            </a:r>
          </a:p>
        </p:txBody>
      </p:sp>
      <p:sp>
        <p:nvSpPr>
          <p:cNvPr id="70" name="postevent_container">
            <a:extLst>
              <a:ext uri="{FF2B5EF4-FFF2-40B4-BE49-F238E27FC236}">
                <a16:creationId xmlns:a16="http://schemas.microsoft.com/office/drawing/2014/main" id="{7ED559A8-4F0C-4949-85ED-5D24E8C178EF}"/>
              </a:ext>
            </a:extLst>
          </p:cNvPr>
          <p:cNvSpPr/>
          <p:nvPr/>
        </p:nvSpPr>
        <p:spPr>
          <a:xfrm>
            <a:off x="385217" y="4616872"/>
            <a:ext cx="5020817" cy="107738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Data post event: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7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CBERS4, 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ICEYE, 19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KANOPUS_V, 4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KANOPUS_V_IK, 7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[1]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KOMPSAT3, 23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KOMPSAT5, 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KhalifaSat, 3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LANDSAT8, 4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LANDSAT9, 20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[1]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PLEIADES, 46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PlanetScope, 12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[2]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RCM, 17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[6]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SENTINEL_1, 21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[2]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SENTINEL_2, 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TERRASAR_X, 54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[1]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US-VHR</a:t>
            </a:r>
          </a:p>
        </p:txBody>
      </p:sp>
      <p:sp>
        <p:nvSpPr>
          <p:cNvPr id="2" name="legend_container">
            <a:extLst>
              <a:ext uri="{FF2B5EF4-FFF2-40B4-BE49-F238E27FC236}">
                <a16:creationId xmlns:a16="http://schemas.microsoft.com/office/drawing/2014/main" id="{C240F0AC-4D8A-4B60-86A2-2EB689F0455D}"/>
              </a:ext>
            </a:extLst>
          </p:cNvPr>
          <p:cNvSpPr txBox="1"/>
          <p:nvPr/>
        </p:nvSpPr>
        <p:spPr>
          <a:xfrm>
            <a:off x="393540" y="6614930"/>
            <a:ext cx="2328440" cy="24622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000" b="1" u="none">
                <a:solidFill>
                  <a:srgbClr val="000000"/>
                </a:solidFill>
                <a:latin typeface="NotesEsa"/>
              </a:rPr>
              <a:t>Legend: [# Products Used]</a:t>
            </a:r>
          </a:p>
        </p:txBody>
      </p:sp>
      <p:sp>
        <p:nvSpPr>
          <p:cNvPr id="17" name="status_container">
            <a:extLst>
              <a:ext uri="{FF2B5EF4-FFF2-40B4-BE49-F238E27FC236}">
                <a16:creationId xmlns:a16="http://schemas.microsoft.com/office/drawing/2014/main" id="{35621CC2-7A7E-40D3-BF80-27A03CD916EF}"/>
              </a:ext>
            </a:extLst>
          </p:cNvPr>
          <p:cNvSpPr txBox="1"/>
          <p:nvPr/>
        </p:nvSpPr>
        <p:spPr>
          <a:xfrm>
            <a:off x="9242711" y="427240"/>
            <a:ext cx="2560598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r"/>
            <a:r>
              <a:rPr lang="en-US" sz="1200" b="1" u="none" dirty="0">
                <a:solidFill>
                  <a:srgbClr val="FFFFFF"/>
                </a:solidFill>
                <a:latin typeface="NotesEsa"/>
              </a:rPr>
              <a:t>Status: Closed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>
            <a:extLst>
              <a:ext uri="{FF2B5EF4-FFF2-40B4-BE49-F238E27FC236}">
                <a16:creationId xmlns:a16="http://schemas.microsoft.com/office/drawing/2014/main" id="{045ADCF6-6482-499B-8AC0-DBC0312011B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7E6E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header_bar_container">
            <a:extLst>
              <a:ext uri="{FF2B5EF4-FFF2-40B4-BE49-F238E27FC236}">
                <a16:creationId xmlns:a16="http://schemas.microsoft.com/office/drawing/2014/main" id="{A292AD4E-3223-432F-ACB6-048FEFF33F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8657"/>
            <a:ext cx="12192000" cy="889000"/>
          </a:xfrm>
          <a:prstGeom prst="rect">
            <a:avLst/>
          </a:prstGeom>
        </p:spPr>
      </p:pic>
      <p:pic>
        <p:nvPicPr>
          <p:cNvPr id="6" name="header_logo_container">
            <a:extLst>
              <a:ext uri="{FF2B5EF4-FFF2-40B4-BE49-F238E27FC236}">
                <a16:creationId xmlns:a16="http://schemas.microsoft.com/office/drawing/2014/main" id="{C29EE5FF-3764-4D64-BDAD-35D5BE5FB78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7647" y="-6254"/>
            <a:ext cx="880024" cy="880024"/>
          </a:xfrm>
          <a:prstGeom prst="rect">
            <a:avLst/>
          </a:prstGeom>
        </p:spPr>
      </p:pic>
      <p:sp>
        <p:nvSpPr>
          <p:cNvPr id="7" name="title_container">
            <a:extLst>
              <a:ext uri="{FF2B5EF4-FFF2-40B4-BE49-F238E27FC236}">
                <a16:creationId xmlns:a16="http://schemas.microsoft.com/office/drawing/2014/main" id="{7FE0221F-4A0F-45AF-8E30-235AD4FF74F6}"/>
              </a:ext>
            </a:extLst>
          </p:cNvPr>
          <p:cNvSpPr txBox="1"/>
          <p:nvPr/>
        </p:nvSpPr>
        <p:spPr>
          <a:xfrm>
            <a:off x="1493527" y="-34425"/>
            <a:ext cx="7837714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en-US" sz="2000" b="1" u="none">
                <a:solidFill>
                  <a:srgbClr val="FFFFFF"/>
                </a:solidFill>
                <a:latin typeface="NotesEsa"/>
              </a:rPr>
              <a:t>ACTIVATION 778 (Call 896)</a:t>
            </a:r>
          </a:p>
        </p:txBody>
      </p:sp>
      <p:sp>
        <p:nvSpPr>
          <p:cNvPr id="8" name="subtitle_container">
            <a:extLst>
              <a:ext uri="{FF2B5EF4-FFF2-40B4-BE49-F238E27FC236}">
                <a16:creationId xmlns:a16="http://schemas.microsoft.com/office/drawing/2014/main" id="{393C9711-EBBB-4D09-A127-0B9D4E78EE3B}"/>
              </a:ext>
            </a:extLst>
          </p:cNvPr>
          <p:cNvSpPr txBox="1"/>
          <p:nvPr/>
        </p:nvSpPr>
        <p:spPr>
          <a:xfrm>
            <a:off x="1493527" y="431859"/>
            <a:ext cx="7837714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en-US" sz="1800" b="1" u="none">
                <a:solidFill>
                  <a:srgbClr val="FFFFFF"/>
                </a:solidFill>
                <a:latin typeface="NotesEsa"/>
              </a:rPr>
              <a:t>Flood, Landslide in HONDURAS</a:t>
            </a:r>
          </a:p>
        </p:txBody>
      </p:sp>
      <p:sp>
        <p:nvSpPr>
          <p:cNvPr id="9" name="date_container">
            <a:extLst>
              <a:ext uri="{FF2B5EF4-FFF2-40B4-BE49-F238E27FC236}">
                <a16:creationId xmlns:a16="http://schemas.microsoft.com/office/drawing/2014/main" id="{3AFED3FA-F892-40F4-BDC7-B8F76FAAD8F7}"/>
              </a:ext>
            </a:extLst>
          </p:cNvPr>
          <p:cNvSpPr txBox="1"/>
          <p:nvPr/>
        </p:nvSpPr>
        <p:spPr>
          <a:xfrm>
            <a:off x="9242711" y="80124"/>
            <a:ext cx="2560598" cy="338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r"/>
            <a:r>
              <a:rPr lang="en-US" sz="1400" b="1" u="none">
                <a:solidFill>
                  <a:srgbClr val="FFFFFF"/>
                </a:solidFill>
                <a:latin typeface="NotesEsa"/>
              </a:rPr>
              <a:t>19 September 2022</a:t>
            </a:r>
          </a:p>
        </p:txBody>
      </p:sp>
      <p:sp>
        <p:nvSpPr>
          <p:cNvPr id="16" name="map_container">
            <a:extLst>
              <a:ext uri="{FF2B5EF4-FFF2-40B4-BE49-F238E27FC236}">
                <a16:creationId xmlns:a16="http://schemas.microsoft.com/office/drawing/2014/main" id="{BEB89876-0504-45AD-8156-796F6958BB2A}"/>
              </a:ext>
            </a:extLst>
          </p:cNvPr>
          <p:cNvSpPr/>
          <p:nvPr/>
        </p:nvSpPr>
        <p:spPr>
          <a:xfrm>
            <a:off x="5612234" y="1009807"/>
            <a:ext cx="6191075" cy="3153216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>
              <a:latin typeface="NotesEsa" panose="02000506030000020004" pitchFamily="50" charset="0"/>
            </a:endParaRPr>
          </a:p>
        </p:txBody>
      </p:sp>
      <p:sp>
        <p:nvSpPr>
          <p:cNvPr id="60" name="roles_and_nominees_container">
            <a:extLst>
              <a:ext uri="{FF2B5EF4-FFF2-40B4-BE49-F238E27FC236}">
                <a16:creationId xmlns:a16="http://schemas.microsoft.com/office/drawing/2014/main" id="{3D0757BE-3A7A-4CF0-95AA-B185A2CCF411}"/>
              </a:ext>
            </a:extLst>
          </p:cNvPr>
          <p:cNvSpPr/>
          <p:nvPr/>
        </p:nvSpPr>
        <p:spPr>
          <a:xfrm>
            <a:off x="390082" y="1008380"/>
            <a:ext cx="5011172" cy="161078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AU: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COPECO</a:t>
            </a:r>
          </a:p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ES: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INPE</a:t>
            </a:r>
          </a:p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PM: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Ministeiro Devolvemento Regional, Secretaria Nacional de Protecao e Defesa Civil</a:t>
            </a:r>
          </a:p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VA: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Federal University of Santa Maria, HelpGIS, INPE, UFSM</a:t>
            </a:r>
          </a:p>
        </p:txBody>
      </p:sp>
      <p:sp>
        <p:nvSpPr>
          <p:cNvPr id="62" name="aap_agencies_container">
            <a:extLst>
              <a:ext uri="{FF2B5EF4-FFF2-40B4-BE49-F238E27FC236}">
                <a16:creationId xmlns:a16="http://schemas.microsoft.com/office/drawing/2014/main" id="{7ACEDA25-B015-476B-8218-3BA7A25C581B}"/>
              </a:ext>
            </a:extLst>
          </p:cNvPr>
          <p:cNvSpPr/>
          <p:nvPr/>
        </p:nvSpPr>
        <p:spPr>
          <a:xfrm>
            <a:off x="390082" y="2657263"/>
            <a:ext cx="5011172" cy="75734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AAP: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ABAE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CONAE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CSA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DLR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KARI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MBRSC, ROSCOSMOS,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Satellogic</a:t>
            </a:r>
          </a:p>
        </p:txBody>
      </p:sp>
      <p:sp>
        <p:nvSpPr>
          <p:cNvPr id="64" name="erfs_container">
            <a:extLst>
              <a:ext uri="{FF2B5EF4-FFF2-40B4-BE49-F238E27FC236}">
                <a16:creationId xmlns:a16="http://schemas.microsoft.com/office/drawing/2014/main" id="{4A783D74-19B0-4D94-9BA2-D5863C61587B}"/>
              </a:ext>
            </a:extLst>
          </p:cNvPr>
          <p:cNvSpPr/>
          <p:nvPr/>
        </p:nvSpPr>
        <p:spPr>
          <a:xfrm>
            <a:off x="390082" y="4034789"/>
            <a:ext cx="5011172" cy="75734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ECO ERFs: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 ABAE, CNES, CONAE, CSA, DLR, ICEYE, INPE, ISRO, JAXA, KARI, MBRSC, PLANET, ROSCOSMOS</a:t>
            </a:r>
          </a:p>
        </p:txBody>
      </p:sp>
      <p:sp>
        <p:nvSpPr>
          <p:cNvPr id="66" name="preevent_container">
            <a:extLst>
              <a:ext uri="{FF2B5EF4-FFF2-40B4-BE49-F238E27FC236}">
                <a16:creationId xmlns:a16="http://schemas.microsoft.com/office/drawing/2014/main" id="{9F8FD432-8CD7-4A87-BFB8-45331F54D27A}"/>
              </a:ext>
            </a:extLst>
          </p:cNvPr>
          <p:cNvSpPr/>
          <p:nvPr/>
        </p:nvSpPr>
        <p:spPr>
          <a:xfrm>
            <a:off x="385217" y="5839035"/>
            <a:ext cx="5020817" cy="75734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Data pre event: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LANDSAT8, 6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PLEIADES, 5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PlanetScope, 5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SENTINEL_1, 5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SENTINEL_2, 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TERRASAR_X</a:t>
            </a:r>
          </a:p>
        </p:txBody>
      </p:sp>
      <p:sp>
        <p:nvSpPr>
          <p:cNvPr id="68" name="vap_count_container">
            <a:extLst>
              <a:ext uri="{FF2B5EF4-FFF2-40B4-BE49-F238E27FC236}">
                <a16:creationId xmlns:a16="http://schemas.microsoft.com/office/drawing/2014/main" id="{CA32E9C3-C8AD-42C1-A12C-6BDE2722C7AE}"/>
              </a:ext>
            </a:extLst>
          </p:cNvPr>
          <p:cNvSpPr/>
          <p:nvPr/>
        </p:nvSpPr>
        <p:spPr>
          <a:xfrm>
            <a:off x="390082" y="3452706"/>
            <a:ext cx="5011172" cy="54398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VAP uploaded: 7</a:t>
            </a:r>
          </a:p>
        </p:txBody>
      </p:sp>
      <p:sp>
        <p:nvSpPr>
          <p:cNvPr id="70" name="postevent_container">
            <a:extLst>
              <a:ext uri="{FF2B5EF4-FFF2-40B4-BE49-F238E27FC236}">
                <a16:creationId xmlns:a16="http://schemas.microsoft.com/office/drawing/2014/main" id="{7ED559A8-4F0C-4949-85ED-5D24E8C178EF}"/>
              </a:ext>
            </a:extLst>
          </p:cNvPr>
          <p:cNvSpPr/>
          <p:nvPr/>
        </p:nvSpPr>
        <p:spPr>
          <a:xfrm>
            <a:off x="385217" y="4830232"/>
            <a:ext cx="5020817" cy="97070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Data post event: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[1]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KOMPSAT3, 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LANDSAT9, 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NewSat, 11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[4]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PLEIADES, 13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PlanetScope, 4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RCM, 11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[7]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SENTINEL_1, 7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[4]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SENTINEL_2, 3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TERRASAR_X, 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VRSS2</a:t>
            </a:r>
          </a:p>
        </p:txBody>
      </p:sp>
      <p:sp>
        <p:nvSpPr>
          <p:cNvPr id="2" name="legend_container">
            <a:extLst>
              <a:ext uri="{FF2B5EF4-FFF2-40B4-BE49-F238E27FC236}">
                <a16:creationId xmlns:a16="http://schemas.microsoft.com/office/drawing/2014/main" id="{C240F0AC-4D8A-4B60-86A2-2EB689F0455D}"/>
              </a:ext>
            </a:extLst>
          </p:cNvPr>
          <p:cNvSpPr txBox="1"/>
          <p:nvPr/>
        </p:nvSpPr>
        <p:spPr>
          <a:xfrm>
            <a:off x="393540" y="6614930"/>
            <a:ext cx="2328440" cy="24622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000" b="1" u="none">
                <a:solidFill>
                  <a:srgbClr val="000000"/>
                </a:solidFill>
                <a:latin typeface="NotesEsa"/>
              </a:rPr>
              <a:t>Legend: [# Products Used]</a:t>
            </a:r>
          </a:p>
        </p:txBody>
      </p:sp>
      <p:sp>
        <p:nvSpPr>
          <p:cNvPr id="17" name="status_container">
            <a:extLst>
              <a:ext uri="{FF2B5EF4-FFF2-40B4-BE49-F238E27FC236}">
                <a16:creationId xmlns:a16="http://schemas.microsoft.com/office/drawing/2014/main" id="{35621CC2-7A7E-40D3-BF80-27A03CD916EF}"/>
              </a:ext>
            </a:extLst>
          </p:cNvPr>
          <p:cNvSpPr txBox="1"/>
          <p:nvPr/>
        </p:nvSpPr>
        <p:spPr>
          <a:xfrm>
            <a:off x="9242711" y="427240"/>
            <a:ext cx="2560598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r"/>
            <a:r>
              <a:rPr lang="en-US" sz="1200" b="1" u="none">
                <a:solidFill>
                  <a:srgbClr val="FFFFFF"/>
                </a:solidFill>
                <a:latin typeface="NotesEsa"/>
              </a:rPr>
              <a:t>Status: On-going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>
            <a:extLst>
              <a:ext uri="{FF2B5EF4-FFF2-40B4-BE49-F238E27FC236}">
                <a16:creationId xmlns:a16="http://schemas.microsoft.com/office/drawing/2014/main" id="{045ADCF6-6482-499B-8AC0-DBC0312011B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7E6E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header_bar_container">
            <a:extLst>
              <a:ext uri="{FF2B5EF4-FFF2-40B4-BE49-F238E27FC236}">
                <a16:creationId xmlns:a16="http://schemas.microsoft.com/office/drawing/2014/main" id="{A292AD4E-3223-432F-ACB6-048FEFF33F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8657"/>
            <a:ext cx="12192000" cy="889000"/>
          </a:xfrm>
          <a:prstGeom prst="rect">
            <a:avLst/>
          </a:prstGeom>
        </p:spPr>
      </p:pic>
      <p:pic>
        <p:nvPicPr>
          <p:cNvPr id="6" name="header_logo_container">
            <a:extLst>
              <a:ext uri="{FF2B5EF4-FFF2-40B4-BE49-F238E27FC236}">
                <a16:creationId xmlns:a16="http://schemas.microsoft.com/office/drawing/2014/main" id="{C29EE5FF-3764-4D64-BDAD-35D5BE5FB78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7647" y="-6254"/>
            <a:ext cx="880024" cy="880024"/>
          </a:xfrm>
          <a:prstGeom prst="rect">
            <a:avLst/>
          </a:prstGeom>
        </p:spPr>
      </p:pic>
      <p:sp>
        <p:nvSpPr>
          <p:cNvPr id="7" name="title_container">
            <a:extLst>
              <a:ext uri="{FF2B5EF4-FFF2-40B4-BE49-F238E27FC236}">
                <a16:creationId xmlns:a16="http://schemas.microsoft.com/office/drawing/2014/main" id="{7FE0221F-4A0F-45AF-8E30-235AD4FF74F6}"/>
              </a:ext>
            </a:extLst>
          </p:cNvPr>
          <p:cNvSpPr txBox="1"/>
          <p:nvPr/>
        </p:nvSpPr>
        <p:spPr>
          <a:xfrm>
            <a:off x="1493527" y="-34425"/>
            <a:ext cx="7837714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en-US" sz="2000" b="1" u="none">
                <a:solidFill>
                  <a:srgbClr val="FFFFFF"/>
                </a:solidFill>
                <a:latin typeface="NotesEsa"/>
              </a:rPr>
              <a:t>ACTIVATION 779 (Call 897)</a:t>
            </a:r>
          </a:p>
        </p:txBody>
      </p:sp>
      <p:sp>
        <p:nvSpPr>
          <p:cNvPr id="8" name="subtitle_container">
            <a:extLst>
              <a:ext uri="{FF2B5EF4-FFF2-40B4-BE49-F238E27FC236}">
                <a16:creationId xmlns:a16="http://schemas.microsoft.com/office/drawing/2014/main" id="{393C9711-EBBB-4D09-A127-0B9D4E78EE3B}"/>
              </a:ext>
            </a:extLst>
          </p:cNvPr>
          <p:cNvSpPr txBox="1"/>
          <p:nvPr/>
        </p:nvSpPr>
        <p:spPr>
          <a:xfrm>
            <a:off x="1493527" y="431859"/>
            <a:ext cx="7837714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en-US" sz="1800" b="1" u="none">
                <a:solidFill>
                  <a:srgbClr val="FFFFFF"/>
                </a:solidFill>
                <a:latin typeface="NotesEsa"/>
              </a:rPr>
              <a:t>Storm &amp; Hurricane in TURKS AND CAICOS ISLANDS</a:t>
            </a:r>
          </a:p>
        </p:txBody>
      </p:sp>
      <p:sp>
        <p:nvSpPr>
          <p:cNvPr id="9" name="date_container">
            <a:extLst>
              <a:ext uri="{FF2B5EF4-FFF2-40B4-BE49-F238E27FC236}">
                <a16:creationId xmlns:a16="http://schemas.microsoft.com/office/drawing/2014/main" id="{3AFED3FA-F892-40F4-BDC7-B8F76FAAD8F7}"/>
              </a:ext>
            </a:extLst>
          </p:cNvPr>
          <p:cNvSpPr txBox="1"/>
          <p:nvPr/>
        </p:nvSpPr>
        <p:spPr>
          <a:xfrm>
            <a:off x="9242711" y="80124"/>
            <a:ext cx="2560598" cy="338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r"/>
            <a:r>
              <a:rPr lang="en-US" sz="1400" b="1" u="none">
                <a:solidFill>
                  <a:srgbClr val="FFFFFF"/>
                </a:solidFill>
                <a:latin typeface="NotesEsa"/>
              </a:rPr>
              <a:t>20 September 2022</a:t>
            </a:r>
          </a:p>
        </p:txBody>
      </p:sp>
      <p:sp>
        <p:nvSpPr>
          <p:cNvPr id="16" name="map_container">
            <a:extLst>
              <a:ext uri="{FF2B5EF4-FFF2-40B4-BE49-F238E27FC236}">
                <a16:creationId xmlns:a16="http://schemas.microsoft.com/office/drawing/2014/main" id="{BEB89876-0504-45AD-8156-796F6958BB2A}"/>
              </a:ext>
            </a:extLst>
          </p:cNvPr>
          <p:cNvSpPr/>
          <p:nvPr/>
        </p:nvSpPr>
        <p:spPr>
          <a:xfrm>
            <a:off x="5612234" y="1009807"/>
            <a:ext cx="6191075" cy="3153216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>
              <a:latin typeface="NotesEsa" panose="02000506030000020004" pitchFamily="50" charset="0"/>
            </a:endParaRPr>
          </a:p>
        </p:txBody>
      </p:sp>
      <p:sp>
        <p:nvSpPr>
          <p:cNvPr id="60" name="roles_and_nominees_container">
            <a:extLst>
              <a:ext uri="{FF2B5EF4-FFF2-40B4-BE49-F238E27FC236}">
                <a16:creationId xmlns:a16="http://schemas.microsoft.com/office/drawing/2014/main" id="{3D0757BE-3A7A-4CF0-95AA-B185A2CCF411}"/>
              </a:ext>
            </a:extLst>
          </p:cNvPr>
          <p:cNvSpPr/>
          <p:nvPr/>
        </p:nvSpPr>
        <p:spPr>
          <a:xfrm>
            <a:off x="390082" y="1008380"/>
            <a:ext cx="5011172" cy="139742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AU: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Civil Contingencies Secretariat (CCS)</a:t>
            </a:r>
          </a:p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EU: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Department of Disaster Management &amp; Emergencies, Turks and Caicos Islands</a:t>
            </a:r>
          </a:p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ES: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USGS</a:t>
            </a:r>
          </a:p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PM: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Department of Disaster Management and Emergencies</a:t>
            </a:r>
          </a:p>
        </p:txBody>
      </p:sp>
      <p:sp>
        <p:nvSpPr>
          <p:cNvPr id="62" name="aap_agencies_container">
            <a:extLst>
              <a:ext uri="{FF2B5EF4-FFF2-40B4-BE49-F238E27FC236}">
                <a16:creationId xmlns:a16="http://schemas.microsoft.com/office/drawing/2014/main" id="{7ACEDA25-B015-476B-8218-3BA7A25C581B}"/>
              </a:ext>
            </a:extLst>
          </p:cNvPr>
          <p:cNvSpPr/>
          <p:nvPr/>
        </p:nvSpPr>
        <p:spPr>
          <a:xfrm>
            <a:off x="390082" y="2443903"/>
            <a:ext cx="5011172" cy="75734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AAP: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ABAE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CNSA,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CONAE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CSA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DLR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ESA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KARI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MBRSC,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NAS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USGS</a:t>
            </a:r>
          </a:p>
        </p:txBody>
      </p:sp>
      <p:sp>
        <p:nvSpPr>
          <p:cNvPr id="64" name="erfs_container">
            <a:extLst>
              <a:ext uri="{FF2B5EF4-FFF2-40B4-BE49-F238E27FC236}">
                <a16:creationId xmlns:a16="http://schemas.microsoft.com/office/drawing/2014/main" id="{4A783D74-19B0-4D94-9BA2-D5863C61587B}"/>
              </a:ext>
            </a:extLst>
          </p:cNvPr>
          <p:cNvSpPr/>
          <p:nvPr/>
        </p:nvSpPr>
        <p:spPr>
          <a:xfrm>
            <a:off x="390082" y="3821429"/>
            <a:ext cx="5011172" cy="97070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ECO ERFs: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 ABAE, CNES, CNSA, CONAE, CSA, DLR, DMCII, ESA, INPE, ISRO, JAXA, KARI, MBRSC, NAS, NOAA, PLANET, ROSCOSMOS, Satellogic, USGS</a:t>
            </a:r>
          </a:p>
        </p:txBody>
      </p:sp>
      <p:sp>
        <p:nvSpPr>
          <p:cNvPr id="66" name="preevent_container">
            <a:extLst>
              <a:ext uri="{FF2B5EF4-FFF2-40B4-BE49-F238E27FC236}">
                <a16:creationId xmlns:a16="http://schemas.microsoft.com/office/drawing/2014/main" id="{9F8FD432-8CD7-4A87-BFB8-45331F54D27A}"/>
              </a:ext>
            </a:extLst>
          </p:cNvPr>
          <p:cNvSpPr/>
          <p:nvPr/>
        </p:nvSpPr>
        <p:spPr>
          <a:xfrm>
            <a:off x="385217" y="5625675"/>
            <a:ext cx="5020817" cy="97070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Data pre event: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BKA, 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LANDSAT8, 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LANDSAT9, 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PLEIADES, 18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PlanetScope, 8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SENTINEL_1, 4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SENTINEL_2, 114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US-VHR</a:t>
            </a:r>
          </a:p>
        </p:txBody>
      </p:sp>
      <p:sp>
        <p:nvSpPr>
          <p:cNvPr id="68" name="vap_count_container">
            <a:extLst>
              <a:ext uri="{FF2B5EF4-FFF2-40B4-BE49-F238E27FC236}">
                <a16:creationId xmlns:a16="http://schemas.microsoft.com/office/drawing/2014/main" id="{CA32E9C3-C8AD-42C1-A12C-6BDE2722C7AE}"/>
              </a:ext>
            </a:extLst>
          </p:cNvPr>
          <p:cNvSpPr/>
          <p:nvPr/>
        </p:nvSpPr>
        <p:spPr>
          <a:xfrm>
            <a:off x="390082" y="3239346"/>
            <a:ext cx="5011172" cy="54398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VAP uploaded: 0</a:t>
            </a:r>
          </a:p>
        </p:txBody>
      </p:sp>
      <p:sp>
        <p:nvSpPr>
          <p:cNvPr id="70" name="postevent_container">
            <a:extLst>
              <a:ext uri="{FF2B5EF4-FFF2-40B4-BE49-F238E27FC236}">
                <a16:creationId xmlns:a16="http://schemas.microsoft.com/office/drawing/2014/main" id="{7ED559A8-4F0C-4949-85ED-5D24E8C178EF}"/>
              </a:ext>
            </a:extLst>
          </p:cNvPr>
          <p:cNvSpPr/>
          <p:nvPr/>
        </p:nvSpPr>
        <p:spPr>
          <a:xfrm>
            <a:off x="385217" y="4830232"/>
            <a:ext cx="5020817" cy="75734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Data post event: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3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CBERS4, 3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KOMPSAT3, 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PLEIADES, 4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RCM, 3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SENTINEL_1, 5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SENTINEL_2, 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TERRASAR_X, 12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US-VHR</a:t>
            </a:r>
          </a:p>
        </p:txBody>
      </p:sp>
      <p:sp>
        <p:nvSpPr>
          <p:cNvPr id="2" name="legend_container">
            <a:extLst>
              <a:ext uri="{FF2B5EF4-FFF2-40B4-BE49-F238E27FC236}">
                <a16:creationId xmlns:a16="http://schemas.microsoft.com/office/drawing/2014/main" id="{C240F0AC-4D8A-4B60-86A2-2EB689F0455D}"/>
              </a:ext>
            </a:extLst>
          </p:cNvPr>
          <p:cNvSpPr txBox="1"/>
          <p:nvPr/>
        </p:nvSpPr>
        <p:spPr>
          <a:xfrm>
            <a:off x="393540" y="6614930"/>
            <a:ext cx="2328440" cy="24622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000" b="1" u="none">
                <a:solidFill>
                  <a:srgbClr val="000000"/>
                </a:solidFill>
                <a:latin typeface="NotesEsa"/>
              </a:rPr>
              <a:t>Legend: [# Products Used]</a:t>
            </a:r>
          </a:p>
        </p:txBody>
      </p:sp>
      <p:sp>
        <p:nvSpPr>
          <p:cNvPr id="17" name="status_container">
            <a:extLst>
              <a:ext uri="{FF2B5EF4-FFF2-40B4-BE49-F238E27FC236}">
                <a16:creationId xmlns:a16="http://schemas.microsoft.com/office/drawing/2014/main" id="{35621CC2-7A7E-40D3-BF80-27A03CD916EF}"/>
              </a:ext>
            </a:extLst>
          </p:cNvPr>
          <p:cNvSpPr txBox="1"/>
          <p:nvPr/>
        </p:nvSpPr>
        <p:spPr>
          <a:xfrm>
            <a:off x="9242711" y="427240"/>
            <a:ext cx="2560598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r"/>
            <a:r>
              <a:rPr lang="en-US" sz="1200" b="1" u="none">
                <a:solidFill>
                  <a:srgbClr val="FFFFFF"/>
                </a:solidFill>
                <a:latin typeface="NotesEsa"/>
              </a:rPr>
              <a:t>Status: Closed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>
            <a:extLst>
              <a:ext uri="{FF2B5EF4-FFF2-40B4-BE49-F238E27FC236}">
                <a16:creationId xmlns:a16="http://schemas.microsoft.com/office/drawing/2014/main" id="{045ADCF6-6482-499B-8AC0-DBC0312011B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7E6E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header_bar_container">
            <a:extLst>
              <a:ext uri="{FF2B5EF4-FFF2-40B4-BE49-F238E27FC236}">
                <a16:creationId xmlns:a16="http://schemas.microsoft.com/office/drawing/2014/main" id="{A292AD4E-3223-432F-ACB6-048FEFF33F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8657"/>
            <a:ext cx="12192000" cy="889000"/>
          </a:xfrm>
          <a:prstGeom prst="rect">
            <a:avLst/>
          </a:prstGeom>
        </p:spPr>
      </p:pic>
      <p:pic>
        <p:nvPicPr>
          <p:cNvPr id="6" name="header_logo_container">
            <a:extLst>
              <a:ext uri="{FF2B5EF4-FFF2-40B4-BE49-F238E27FC236}">
                <a16:creationId xmlns:a16="http://schemas.microsoft.com/office/drawing/2014/main" id="{C29EE5FF-3764-4D64-BDAD-35D5BE5FB78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7647" y="-6254"/>
            <a:ext cx="880024" cy="880024"/>
          </a:xfrm>
          <a:prstGeom prst="rect">
            <a:avLst/>
          </a:prstGeom>
        </p:spPr>
      </p:pic>
      <p:sp>
        <p:nvSpPr>
          <p:cNvPr id="7" name="title_container">
            <a:extLst>
              <a:ext uri="{FF2B5EF4-FFF2-40B4-BE49-F238E27FC236}">
                <a16:creationId xmlns:a16="http://schemas.microsoft.com/office/drawing/2014/main" id="{7FE0221F-4A0F-45AF-8E30-235AD4FF74F6}"/>
              </a:ext>
            </a:extLst>
          </p:cNvPr>
          <p:cNvSpPr txBox="1"/>
          <p:nvPr/>
        </p:nvSpPr>
        <p:spPr>
          <a:xfrm>
            <a:off x="1493527" y="-34425"/>
            <a:ext cx="7837714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en-US" sz="2000" b="1" u="none">
                <a:solidFill>
                  <a:srgbClr val="FFFFFF"/>
                </a:solidFill>
                <a:latin typeface="NotesEsa"/>
              </a:rPr>
              <a:t>ACTIVATION 780 (Call 898)</a:t>
            </a:r>
          </a:p>
        </p:txBody>
      </p:sp>
      <p:sp>
        <p:nvSpPr>
          <p:cNvPr id="8" name="subtitle_container">
            <a:extLst>
              <a:ext uri="{FF2B5EF4-FFF2-40B4-BE49-F238E27FC236}">
                <a16:creationId xmlns:a16="http://schemas.microsoft.com/office/drawing/2014/main" id="{393C9711-EBBB-4D09-A127-0B9D4E78EE3B}"/>
              </a:ext>
            </a:extLst>
          </p:cNvPr>
          <p:cNvSpPr txBox="1"/>
          <p:nvPr/>
        </p:nvSpPr>
        <p:spPr>
          <a:xfrm>
            <a:off x="1493527" y="431859"/>
            <a:ext cx="7837714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en-US" sz="1800" b="1" u="none">
                <a:solidFill>
                  <a:srgbClr val="FFFFFF"/>
                </a:solidFill>
                <a:latin typeface="NotesEsa"/>
              </a:rPr>
              <a:t>Storm &amp; Hurricane in DOMINICAN REPUBLIC</a:t>
            </a:r>
          </a:p>
        </p:txBody>
      </p:sp>
      <p:sp>
        <p:nvSpPr>
          <p:cNvPr id="9" name="date_container">
            <a:extLst>
              <a:ext uri="{FF2B5EF4-FFF2-40B4-BE49-F238E27FC236}">
                <a16:creationId xmlns:a16="http://schemas.microsoft.com/office/drawing/2014/main" id="{3AFED3FA-F892-40F4-BDC7-B8F76FAAD8F7}"/>
              </a:ext>
            </a:extLst>
          </p:cNvPr>
          <p:cNvSpPr txBox="1"/>
          <p:nvPr/>
        </p:nvSpPr>
        <p:spPr>
          <a:xfrm>
            <a:off x="9242711" y="80124"/>
            <a:ext cx="2560598" cy="338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r"/>
            <a:r>
              <a:rPr lang="en-US" sz="1400" b="1" u="none">
                <a:solidFill>
                  <a:srgbClr val="FFFFFF"/>
                </a:solidFill>
                <a:latin typeface="NotesEsa"/>
              </a:rPr>
              <a:t>20 September 2022</a:t>
            </a:r>
          </a:p>
        </p:txBody>
      </p:sp>
      <p:sp>
        <p:nvSpPr>
          <p:cNvPr id="16" name="map_container">
            <a:extLst>
              <a:ext uri="{FF2B5EF4-FFF2-40B4-BE49-F238E27FC236}">
                <a16:creationId xmlns:a16="http://schemas.microsoft.com/office/drawing/2014/main" id="{BEB89876-0504-45AD-8156-796F6958BB2A}"/>
              </a:ext>
            </a:extLst>
          </p:cNvPr>
          <p:cNvSpPr/>
          <p:nvPr/>
        </p:nvSpPr>
        <p:spPr>
          <a:xfrm>
            <a:off x="5612234" y="1009807"/>
            <a:ext cx="6191075" cy="3153216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>
              <a:latin typeface="NotesEsa" panose="02000506030000020004" pitchFamily="50" charset="0"/>
            </a:endParaRPr>
          </a:p>
        </p:txBody>
      </p:sp>
      <p:sp>
        <p:nvSpPr>
          <p:cNvPr id="60" name="roles_and_nominees_container">
            <a:extLst>
              <a:ext uri="{FF2B5EF4-FFF2-40B4-BE49-F238E27FC236}">
                <a16:creationId xmlns:a16="http://schemas.microsoft.com/office/drawing/2014/main" id="{3D0757BE-3A7A-4CF0-95AA-B185A2CCF411}"/>
              </a:ext>
            </a:extLst>
          </p:cNvPr>
          <p:cNvSpPr/>
          <p:nvPr/>
        </p:nvSpPr>
        <p:spPr>
          <a:xfrm>
            <a:off x="390082" y="1008380"/>
            <a:ext cx="5011172" cy="210862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AU: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UNOOSA/UN-SPIDER</a:t>
            </a:r>
          </a:p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EU: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National Emergency Commision of the Dominican Republic</a:t>
            </a:r>
          </a:p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ES: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USGS</a:t>
            </a:r>
          </a:p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PM: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University of Wyoming</a:t>
            </a:r>
          </a:p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VA: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Federal University of Santa Maria, National Disaster Management Center of Mexico (CENAPRED), National Integrated Information System on Risk Reduction and Disaster Management , UNITAR</a:t>
            </a:r>
          </a:p>
        </p:txBody>
      </p:sp>
      <p:sp>
        <p:nvSpPr>
          <p:cNvPr id="62" name="aap_agencies_container">
            <a:extLst>
              <a:ext uri="{FF2B5EF4-FFF2-40B4-BE49-F238E27FC236}">
                <a16:creationId xmlns:a16="http://schemas.microsoft.com/office/drawing/2014/main" id="{7ACEDA25-B015-476B-8218-3BA7A25C581B}"/>
              </a:ext>
            </a:extLst>
          </p:cNvPr>
          <p:cNvSpPr/>
          <p:nvPr/>
        </p:nvSpPr>
        <p:spPr>
          <a:xfrm>
            <a:off x="390082" y="3155103"/>
            <a:ext cx="5011172" cy="61510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AAP: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CNSA,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CONAE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CSA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DLR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KARI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MBRSC,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NAS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ROSCOSMOS,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USGS</a:t>
            </a:r>
          </a:p>
        </p:txBody>
      </p:sp>
      <p:sp>
        <p:nvSpPr>
          <p:cNvPr id="64" name="erfs_container">
            <a:extLst>
              <a:ext uri="{FF2B5EF4-FFF2-40B4-BE49-F238E27FC236}">
                <a16:creationId xmlns:a16="http://schemas.microsoft.com/office/drawing/2014/main" id="{4A783D74-19B0-4D94-9BA2-D5863C61587B}"/>
              </a:ext>
            </a:extLst>
          </p:cNvPr>
          <p:cNvSpPr/>
          <p:nvPr/>
        </p:nvSpPr>
        <p:spPr>
          <a:xfrm>
            <a:off x="390082" y="4248149"/>
            <a:ext cx="5011172" cy="61510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ECO ERFs: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 CNES, CNSA, CONAE, CSA, DLR, DMCII, ESA, ICEYE, INPE, JAXA, KARI, NAS, PLANET, ROSCOSMOS, USGS</a:t>
            </a:r>
          </a:p>
        </p:txBody>
      </p:sp>
      <p:sp>
        <p:nvSpPr>
          <p:cNvPr id="66" name="preevent_container">
            <a:extLst>
              <a:ext uri="{FF2B5EF4-FFF2-40B4-BE49-F238E27FC236}">
                <a16:creationId xmlns:a16="http://schemas.microsoft.com/office/drawing/2014/main" id="{9F8FD432-8CD7-4A87-BFB8-45331F54D27A}"/>
              </a:ext>
            </a:extLst>
          </p:cNvPr>
          <p:cNvSpPr/>
          <p:nvPr/>
        </p:nvSpPr>
        <p:spPr>
          <a:xfrm>
            <a:off x="385217" y="5981275"/>
            <a:ext cx="5020817" cy="61510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Data pre event: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BKA, 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LANDSAT9, 12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PlanetScope, 3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SENTINEL_1, 3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SENTINEL_2, 27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US-VHR</a:t>
            </a:r>
          </a:p>
        </p:txBody>
      </p:sp>
      <p:sp>
        <p:nvSpPr>
          <p:cNvPr id="68" name="vap_count_container">
            <a:extLst>
              <a:ext uri="{FF2B5EF4-FFF2-40B4-BE49-F238E27FC236}">
                <a16:creationId xmlns:a16="http://schemas.microsoft.com/office/drawing/2014/main" id="{CA32E9C3-C8AD-42C1-A12C-6BDE2722C7AE}"/>
              </a:ext>
            </a:extLst>
          </p:cNvPr>
          <p:cNvSpPr/>
          <p:nvPr/>
        </p:nvSpPr>
        <p:spPr>
          <a:xfrm>
            <a:off x="390082" y="3808306"/>
            <a:ext cx="5011172" cy="40174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VAP uploaded: 17</a:t>
            </a:r>
          </a:p>
        </p:txBody>
      </p:sp>
      <p:sp>
        <p:nvSpPr>
          <p:cNvPr id="70" name="postevent_container">
            <a:extLst>
              <a:ext uri="{FF2B5EF4-FFF2-40B4-BE49-F238E27FC236}">
                <a16:creationId xmlns:a16="http://schemas.microsoft.com/office/drawing/2014/main" id="{7ED559A8-4F0C-4949-85ED-5D24E8C178EF}"/>
              </a:ext>
            </a:extLst>
          </p:cNvPr>
          <p:cNvSpPr/>
          <p:nvPr/>
        </p:nvSpPr>
        <p:spPr>
          <a:xfrm>
            <a:off x="385217" y="4901352"/>
            <a:ext cx="5020817" cy="104182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Data post event: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CBERS4, 5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KANOPUS_V, 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KANOPUS_V_IK, 8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KOMPSAT3, 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LANDSAT8, 3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LANDSAT9, 8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OVS-2, 22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[2]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PLEIADES, 5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PlanetScope, 3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RCM, 18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[2]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SENTINEL_1, 6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SENTINEL_2, 4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TERRASAR_X</a:t>
            </a:r>
          </a:p>
        </p:txBody>
      </p:sp>
      <p:sp>
        <p:nvSpPr>
          <p:cNvPr id="2" name="legend_container">
            <a:extLst>
              <a:ext uri="{FF2B5EF4-FFF2-40B4-BE49-F238E27FC236}">
                <a16:creationId xmlns:a16="http://schemas.microsoft.com/office/drawing/2014/main" id="{C240F0AC-4D8A-4B60-86A2-2EB689F0455D}"/>
              </a:ext>
            </a:extLst>
          </p:cNvPr>
          <p:cNvSpPr txBox="1"/>
          <p:nvPr/>
        </p:nvSpPr>
        <p:spPr>
          <a:xfrm>
            <a:off x="393540" y="6614930"/>
            <a:ext cx="2328440" cy="24622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000" b="1" u="none">
                <a:solidFill>
                  <a:srgbClr val="000000"/>
                </a:solidFill>
                <a:latin typeface="NotesEsa"/>
              </a:rPr>
              <a:t>Legend: [# Products Used]</a:t>
            </a:r>
          </a:p>
        </p:txBody>
      </p:sp>
      <p:sp>
        <p:nvSpPr>
          <p:cNvPr id="17" name="status_container">
            <a:extLst>
              <a:ext uri="{FF2B5EF4-FFF2-40B4-BE49-F238E27FC236}">
                <a16:creationId xmlns:a16="http://schemas.microsoft.com/office/drawing/2014/main" id="{35621CC2-7A7E-40D3-BF80-27A03CD916EF}"/>
              </a:ext>
            </a:extLst>
          </p:cNvPr>
          <p:cNvSpPr txBox="1"/>
          <p:nvPr/>
        </p:nvSpPr>
        <p:spPr>
          <a:xfrm>
            <a:off x="9242711" y="427240"/>
            <a:ext cx="2560598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r"/>
            <a:r>
              <a:rPr lang="en-US" sz="1200" b="1" u="none">
                <a:solidFill>
                  <a:srgbClr val="FFFFFF"/>
                </a:solidFill>
                <a:latin typeface="NotesEsa"/>
              </a:rPr>
              <a:t>Status: On-going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>
            <a:extLst>
              <a:ext uri="{FF2B5EF4-FFF2-40B4-BE49-F238E27FC236}">
                <a16:creationId xmlns:a16="http://schemas.microsoft.com/office/drawing/2014/main" id="{045ADCF6-6482-499B-8AC0-DBC0312011B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7E6E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header_bar_container">
            <a:extLst>
              <a:ext uri="{FF2B5EF4-FFF2-40B4-BE49-F238E27FC236}">
                <a16:creationId xmlns:a16="http://schemas.microsoft.com/office/drawing/2014/main" id="{A292AD4E-3223-432F-ACB6-048FEFF33F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8657"/>
            <a:ext cx="12192000" cy="889000"/>
          </a:xfrm>
          <a:prstGeom prst="rect">
            <a:avLst/>
          </a:prstGeom>
        </p:spPr>
      </p:pic>
      <p:pic>
        <p:nvPicPr>
          <p:cNvPr id="6" name="header_logo_container">
            <a:extLst>
              <a:ext uri="{FF2B5EF4-FFF2-40B4-BE49-F238E27FC236}">
                <a16:creationId xmlns:a16="http://schemas.microsoft.com/office/drawing/2014/main" id="{C29EE5FF-3764-4D64-BDAD-35D5BE5FB78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7647" y="-6254"/>
            <a:ext cx="880024" cy="880024"/>
          </a:xfrm>
          <a:prstGeom prst="rect">
            <a:avLst/>
          </a:prstGeom>
        </p:spPr>
      </p:pic>
      <p:sp>
        <p:nvSpPr>
          <p:cNvPr id="7" name="title_container">
            <a:extLst>
              <a:ext uri="{FF2B5EF4-FFF2-40B4-BE49-F238E27FC236}">
                <a16:creationId xmlns:a16="http://schemas.microsoft.com/office/drawing/2014/main" id="{7FE0221F-4A0F-45AF-8E30-235AD4FF74F6}"/>
              </a:ext>
            </a:extLst>
          </p:cNvPr>
          <p:cNvSpPr txBox="1"/>
          <p:nvPr/>
        </p:nvSpPr>
        <p:spPr>
          <a:xfrm>
            <a:off x="1493527" y="-34425"/>
            <a:ext cx="7837714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en-US" sz="2000" b="1" u="none">
                <a:solidFill>
                  <a:srgbClr val="FFFFFF"/>
                </a:solidFill>
                <a:latin typeface="NotesEsa"/>
              </a:rPr>
              <a:t>ACTIVATION 781 (Call 899)</a:t>
            </a:r>
          </a:p>
        </p:txBody>
      </p:sp>
      <p:sp>
        <p:nvSpPr>
          <p:cNvPr id="8" name="subtitle_container">
            <a:extLst>
              <a:ext uri="{FF2B5EF4-FFF2-40B4-BE49-F238E27FC236}">
                <a16:creationId xmlns:a16="http://schemas.microsoft.com/office/drawing/2014/main" id="{393C9711-EBBB-4D09-A127-0B9D4E78EE3B}"/>
              </a:ext>
            </a:extLst>
          </p:cNvPr>
          <p:cNvSpPr txBox="1"/>
          <p:nvPr/>
        </p:nvSpPr>
        <p:spPr>
          <a:xfrm>
            <a:off x="1493527" y="431859"/>
            <a:ext cx="7837714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en-US" sz="1800" b="1" u="none">
                <a:solidFill>
                  <a:srgbClr val="FFFFFF"/>
                </a:solidFill>
                <a:latin typeface="NotesEsa"/>
              </a:rPr>
              <a:t>Storm &amp; Hurricane in CANADA</a:t>
            </a:r>
          </a:p>
        </p:txBody>
      </p:sp>
      <p:sp>
        <p:nvSpPr>
          <p:cNvPr id="9" name="date_container">
            <a:extLst>
              <a:ext uri="{FF2B5EF4-FFF2-40B4-BE49-F238E27FC236}">
                <a16:creationId xmlns:a16="http://schemas.microsoft.com/office/drawing/2014/main" id="{3AFED3FA-F892-40F4-BDC7-B8F76FAAD8F7}"/>
              </a:ext>
            </a:extLst>
          </p:cNvPr>
          <p:cNvSpPr txBox="1"/>
          <p:nvPr/>
        </p:nvSpPr>
        <p:spPr>
          <a:xfrm>
            <a:off x="9242711" y="80124"/>
            <a:ext cx="2560598" cy="338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r"/>
            <a:r>
              <a:rPr lang="en-US" sz="1400" b="1" u="none">
                <a:solidFill>
                  <a:srgbClr val="FFFFFF"/>
                </a:solidFill>
                <a:latin typeface="NotesEsa"/>
              </a:rPr>
              <a:t>24 September 2022</a:t>
            </a:r>
          </a:p>
        </p:txBody>
      </p:sp>
      <p:sp>
        <p:nvSpPr>
          <p:cNvPr id="16" name="map_container">
            <a:extLst>
              <a:ext uri="{FF2B5EF4-FFF2-40B4-BE49-F238E27FC236}">
                <a16:creationId xmlns:a16="http://schemas.microsoft.com/office/drawing/2014/main" id="{BEB89876-0504-45AD-8156-796F6958BB2A}"/>
              </a:ext>
            </a:extLst>
          </p:cNvPr>
          <p:cNvSpPr/>
          <p:nvPr/>
        </p:nvSpPr>
        <p:spPr>
          <a:xfrm>
            <a:off x="5612234" y="1009807"/>
            <a:ext cx="6191075" cy="3153216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>
              <a:latin typeface="NotesEsa" panose="02000506030000020004" pitchFamily="50" charset="0"/>
            </a:endParaRPr>
          </a:p>
        </p:txBody>
      </p:sp>
      <p:sp>
        <p:nvSpPr>
          <p:cNvPr id="60" name="roles_and_nominees_container">
            <a:extLst>
              <a:ext uri="{FF2B5EF4-FFF2-40B4-BE49-F238E27FC236}">
                <a16:creationId xmlns:a16="http://schemas.microsoft.com/office/drawing/2014/main" id="{3D0757BE-3A7A-4CF0-95AA-B185A2CCF411}"/>
              </a:ext>
            </a:extLst>
          </p:cNvPr>
          <p:cNvSpPr/>
          <p:nvPr/>
        </p:nvSpPr>
        <p:spPr>
          <a:xfrm>
            <a:off x="390082" y="1008380"/>
            <a:ext cx="5011172" cy="132630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AU: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Government Operations Centre</a:t>
            </a:r>
          </a:p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ES: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CSA</a:t>
            </a:r>
          </a:p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PM: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CSA</a:t>
            </a:r>
          </a:p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VA: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BGC ENGINEERING INC., Copernicus EMS, Natural Resources Canada</a:t>
            </a:r>
          </a:p>
        </p:txBody>
      </p:sp>
      <p:sp>
        <p:nvSpPr>
          <p:cNvPr id="62" name="aap_agencies_container">
            <a:extLst>
              <a:ext uri="{FF2B5EF4-FFF2-40B4-BE49-F238E27FC236}">
                <a16:creationId xmlns:a16="http://schemas.microsoft.com/office/drawing/2014/main" id="{7ACEDA25-B015-476B-8218-3BA7A25C581B}"/>
              </a:ext>
            </a:extLst>
          </p:cNvPr>
          <p:cNvSpPr/>
          <p:nvPr/>
        </p:nvSpPr>
        <p:spPr>
          <a:xfrm>
            <a:off x="390082" y="2372783"/>
            <a:ext cx="5011172" cy="68622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AAP: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ABAE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CONAE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DLR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ESA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KARI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MBRSC,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NAS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ROSCOSMOS,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USGS</a:t>
            </a:r>
          </a:p>
        </p:txBody>
      </p:sp>
      <p:sp>
        <p:nvSpPr>
          <p:cNvPr id="64" name="erfs_container">
            <a:extLst>
              <a:ext uri="{FF2B5EF4-FFF2-40B4-BE49-F238E27FC236}">
                <a16:creationId xmlns:a16="http://schemas.microsoft.com/office/drawing/2014/main" id="{4A783D74-19B0-4D94-9BA2-D5863C61587B}"/>
              </a:ext>
            </a:extLst>
          </p:cNvPr>
          <p:cNvSpPr/>
          <p:nvPr/>
        </p:nvSpPr>
        <p:spPr>
          <a:xfrm>
            <a:off x="390082" y="3608069"/>
            <a:ext cx="5011172" cy="132630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ECO ERFs: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 ABAE, CNES, CNSA, CONAE, CSA, DLR, DMCII, ESA, ICEYE, INPE, ISRO, JAXA, KARI, MBRSC, NAS, PLANET, ROSCOSMOS, USGS</a:t>
            </a:r>
          </a:p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PM ERFs: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 CNES, CNSA, CONAE, DMCII, ESA, INPE, ISRO, KARI, MBRSC, NAS, PLANET, ROSCOSMOS, Satellogic, USGS</a:t>
            </a:r>
          </a:p>
        </p:txBody>
      </p:sp>
      <p:sp>
        <p:nvSpPr>
          <p:cNvPr id="66" name="preevent_container">
            <a:extLst>
              <a:ext uri="{FF2B5EF4-FFF2-40B4-BE49-F238E27FC236}">
                <a16:creationId xmlns:a16="http://schemas.microsoft.com/office/drawing/2014/main" id="{9F8FD432-8CD7-4A87-BFB8-45331F54D27A}"/>
              </a:ext>
            </a:extLst>
          </p:cNvPr>
          <p:cNvSpPr/>
          <p:nvPr/>
        </p:nvSpPr>
        <p:spPr>
          <a:xfrm>
            <a:off x="385217" y="5910155"/>
            <a:ext cx="5020817" cy="68622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Data pre event: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BKA, 10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PlanetScope, 15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SENTINEL_1, 12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SENTINEL_2, 54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US-VHR</a:t>
            </a:r>
          </a:p>
        </p:txBody>
      </p:sp>
      <p:sp>
        <p:nvSpPr>
          <p:cNvPr id="68" name="vap_count_container">
            <a:extLst>
              <a:ext uri="{FF2B5EF4-FFF2-40B4-BE49-F238E27FC236}">
                <a16:creationId xmlns:a16="http://schemas.microsoft.com/office/drawing/2014/main" id="{CA32E9C3-C8AD-42C1-A12C-6BDE2722C7AE}"/>
              </a:ext>
            </a:extLst>
          </p:cNvPr>
          <p:cNvSpPr/>
          <p:nvPr/>
        </p:nvSpPr>
        <p:spPr>
          <a:xfrm>
            <a:off x="390082" y="3097106"/>
            <a:ext cx="5011172" cy="47286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VAP uploaded: 1</a:t>
            </a:r>
          </a:p>
        </p:txBody>
      </p:sp>
      <p:sp>
        <p:nvSpPr>
          <p:cNvPr id="70" name="postevent_container">
            <a:extLst>
              <a:ext uri="{FF2B5EF4-FFF2-40B4-BE49-F238E27FC236}">
                <a16:creationId xmlns:a16="http://schemas.microsoft.com/office/drawing/2014/main" id="{7ED559A8-4F0C-4949-85ED-5D24E8C178EF}"/>
              </a:ext>
            </a:extLst>
          </p:cNvPr>
          <p:cNvSpPr/>
          <p:nvPr/>
        </p:nvSpPr>
        <p:spPr>
          <a:xfrm>
            <a:off x="385217" y="4972472"/>
            <a:ext cx="5020817" cy="89958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Data post event: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CBERS4, 5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KANOPUS_V, 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KANOPUS_V_IK, 13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KOMPSAT3, 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LANDSAT9, 4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[1]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PLEIADES, 6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RCM, 6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SAOCOM-1, 20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SENTINEL_1, 11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SENTINEL_2, 3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TERRASAR_X, 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VRSS2</a:t>
            </a:r>
          </a:p>
        </p:txBody>
      </p:sp>
      <p:sp>
        <p:nvSpPr>
          <p:cNvPr id="2" name="legend_container">
            <a:extLst>
              <a:ext uri="{FF2B5EF4-FFF2-40B4-BE49-F238E27FC236}">
                <a16:creationId xmlns:a16="http://schemas.microsoft.com/office/drawing/2014/main" id="{C240F0AC-4D8A-4B60-86A2-2EB689F0455D}"/>
              </a:ext>
            </a:extLst>
          </p:cNvPr>
          <p:cNvSpPr txBox="1"/>
          <p:nvPr/>
        </p:nvSpPr>
        <p:spPr>
          <a:xfrm>
            <a:off x="393540" y="6614930"/>
            <a:ext cx="2328440" cy="24622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000" b="1" u="none">
                <a:solidFill>
                  <a:srgbClr val="000000"/>
                </a:solidFill>
                <a:latin typeface="NotesEsa"/>
              </a:rPr>
              <a:t>Legend: [# Products Used]</a:t>
            </a:r>
          </a:p>
        </p:txBody>
      </p:sp>
      <p:sp>
        <p:nvSpPr>
          <p:cNvPr id="17" name="status_container">
            <a:extLst>
              <a:ext uri="{FF2B5EF4-FFF2-40B4-BE49-F238E27FC236}">
                <a16:creationId xmlns:a16="http://schemas.microsoft.com/office/drawing/2014/main" id="{35621CC2-7A7E-40D3-BF80-27A03CD916EF}"/>
              </a:ext>
            </a:extLst>
          </p:cNvPr>
          <p:cNvSpPr txBox="1"/>
          <p:nvPr/>
        </p:nvSpPr>
        <p:spPr>
          <a:xfrm>
            <a:off x="9242711" y="427240"/>
            <a:ext cx="2560598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r"/>
            <a:r>
              <a:rPr lang="en-US" sz="1200" b="1" u="none">
                <a:solidFill>
                  <a:srgbClr val="FFFFFF"/>
                </a:solidFill>
                <a:latin typeface="NotesEsa"/>
              </a:rPr>
              <a:t>Status: On-going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>
            <a:extLst>
              <a:ext uri="{FF2B5EF4-FFF2-40B4-BE49-F238E27FC236}">
                <a16:creationId xmlns:a16="http://schemas.microsoft.com/office/drawing/2014/main" id="{045ADCF6-6482-499B-8AC0-DBC0312011B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7E6E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header_bar_container">
            <a:extLst>
              <a:ext uri="{FF2B5EF4-FFF2-40B4-BE49-F238E27FC236}">
                <a16:creationId xmlns:a16="http://schemas.microsoft.com/office/drawing/2014/main" id="{A292AD4E-3223-432F-ACB6-048FEFF33F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8657"/>
            <a:ext cx="12192000" cy="889000"/>
          </a:xfrm>
          <a:prstGeom prst="rect">
            <a:avLst/>
          </a:prstGeom>
        </p:spPr>
      </p:pic>
      <p:pic>
        <p:nvPicPr>
          <p:cNvPr id="6" name="header_logo_container">
            <a:extLst>
              <a:ext uri="{FF2B5EF4-FFF2-40B4-BE49-F238E27FC236}">
                <a16:creationId xmlns:a16="http://schemas.microsoft.com/office/drawing/2014/main" id="{C29EE5FF-3764-4D64-BDAD-35D5BE5FB78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7647" y="-6254"/>
            <a:ext cx="880024" cy="880024"/>
          </a:xfrm>
          <a:prstGeom prst="rect">
            <a:avLst/>
          </a:prstGeom>
        </p:spPr>
      </p:pic>
      <p:sp>
        <p:nvSpPr>
          <p:cNvPr id="7" name="title_container">
            <a:extLst>
              <a:ext uri="{FF2B5EF4-FFF2-40B4-BE49-F238E27FC236}">
                <a16:creationId xmlns:a16="http://schemas.microsoft.com/office/drawing/2014/main" id="{7FE0221F-4A0F-45AF-8E30-235AD4FF74F6}"/>
              </a:ext>
            </a:extLst>
          </p:cNvPr>
          <p:cNvSpPr txBox="1"/>
          <p:nvPr/>
        </p:nvSpPr>
        <p:spPr>
          <a:xfrm>
            <a:off x="1493527" y="-34425"/>
            <a:ext cx="7837714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en-US" sz="2000" b="1" u="none">
                <a:solidFill>
                  <a:srgbClr val="FFFFFF"/>
                </a:solidFill>
                <a:latin typeface="NotesEsa"/>
              </a:rPr>
              <a:t>ACTIVATION 782 (Call 900)</a:t>
            </a:r>
          </a:p>
        </p:txBody>
      </p:sp>
      <p:sp>
        <p:nvSpPr>
          <p:cNvPr id="8" name="subtitle_container">
            <a:extLst>
              <a:ext uri="{FF2B5EF4-FFF2-40B4-BE49-F238E27FC236}">
                <a16:creationId xmlns:a16="http://schemas.microsoft.com/office/drawing/2014/main" id="{393C9711-EBBB-4D09-A127-0B9D4E78EE3B}"/>
              </a:ext>
            </a:extLst>
          </p:cNvPr>
          <p:cNvSpPr txBox="1"/>
          <p:nvPr/>
        </p:nvSpPr>
        <p:spPr>
          <a:xfrm>
            <a:off x="1493527" y="431859"/>
            <a:ext cx="7837714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en-US" sz="1800" b="1" u="none">
                <a:solidFill>
                  <a:srgbClr val="FFFFFF"/>
                </a:solidFill>
                <a:latin typeface="NotesEsa"/>
              </a:rPr>
              <a:t>Storm &amp; Hurricane in PHILIPPINES, </a:t>
            </a:r>
          </a:p>
        </p:txBody>
      </p:sp>
      <p:sp>
        <p:nvSpPr>
          <p:cNvPr id="9" name="date_container">
            <a:extLst>
              <a:ext uri="{FF2B5EF4-FFF2-40B4-BE49-F238E27FC236}">
                <a16:creationId xmlns:a16="http://schemas.microsoft.com/office/drawing/2014/main" id="{3AFED3FA-F892-40F4-BDC7-B8F76FAAD8F7}"/>
              </a:ext>
            </a:extLst>
          </p:cNvPr>
          <p:cNvSpPr txBox="1"/>
          <p:nvPr/>
        </p:nvSpPr>
        <p:spPr>
          <a:xfrm>
            <a:off x="9242711" y="80124"/>
            <a:ext cx="2560598" cy="338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r"/>
            <a:r>
              <a:rPr lang="en-US" sz="1400" b="1" u="none">
                <a:solidFill>
                  <a:srgbClr val="FFFFFF"/>
                </a:solidFill>
                <a:latin typeface="NotesEsa"/>
              </a:rPr>
              <a:t>25 September 2022</a:t>
            </a:r>
          </a:p>
        </p:txBody>
      </p:sp>
      <p:sp>
        <p:nvSpPr>
          <p:cNvPr id="16" name="map_container">
            <a:extLst>
              <a:ext uri="{FF2B5EF4-FFF2-40B4-BE49-F238E27FC236}">
                <a16:creationId xmlns:a16="http://schemas.microsoft.com/office/drawing/2014/main" id="{BEB89876-0504-45AD-8156-796F6958BB2A}"/>
              </a:ext>
            </a:extLst>
          </p:cNvPr>
          <p:cNvSpPr/>
          <p:nvPr/>
        </p:nvSpPr>
        <p:spPr>
          <a:xfrm>
            <a:off x="5612234" y="1009807"/>
            <a:ext cx="6191075" cy="3153216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>
              <a:latin typeface="NotesEsa" panose="02000506030000020004" pitchFamily="50" charset="0"/>
            </a:endParaRPr>
          </a:p>
        </p:txBody>
      </p:sp>
      <p:sp>
        <p:nvSpPr>
          <p:cNvPr id="60" name="roles_and_nominees_container">
            <a:extLst>
              <a:ext uri="{FF2B5EF4-FFF2-40B4-BE49-F238E27FC236}">
                <a16:creationId xmlns:a16="http://schemas.microsoft.com/office/drawing/2014/main" id="{3D0757BE-3A7A-4CF0-95AA-B185A2CCF411}"/>
              </a:ext>
            </a:extLst>
          </p:cNvPr>
          <p:cNvSpPr/>
          <p:nvPr/>
        </p:nvSpPr>
        <p:spPr>
          <a:xfrm>
            <a:off x="390082" y="1008380"/>
            <a:ext cx="5011172" cy="171746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AU: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UNOOSA/UN-SPIDER</a:t>
            </a:r>
          </a:p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EU: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Philippines Space Agency on behalf of the National Disaster Risk Reduction and Management Council, Office of Civil Defense </a:t>
            </a:r>
          </a:p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ES: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USGS</a:t>
            </a:r>
          </a:p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PM: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International Water Management Institute</a:t>
            </a:r>
          </a:p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VA: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Copernicus EMS, Philippines Space Agency</a:t>
            </a:r>
          </a:p>
        </p:txBody>
      </p:sp>
      <p:sp>
        <p:nvSpPr>
          <p:cNvPr id="62" name="aap_agencies_container">
            <a:extLst>
              <a:ext uri="{FF2B5EF4-FFF2-40B4-BE49-F238E27FC236}">
                <a16:creationId xmlns:a16="http://schemas.microsoft.com/office/drawing/2014/main" id="{7ACEDA25-B015-476B-8218-3BA7A25C581B}"/>
              </a:ext>
            </a:extLst>
          </p:cNvPr>
          <p:cNvSpPr/>
          <p:nvPr/>
        </p:nvSpPr>
        <p:spPr>
          <a:xfrm>
            <a:off x="390082" y="2763943"/>
            <a:ext cx="5011172" cy="43730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AAP: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CONAE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CSA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DLR,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DMCII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ESA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KARI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MBRSC,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USGS</a:t>
            </a:r>
          </a:p>
        </p:txBody>
      </p:sp>
      <p:sp>
        <p:nvSpPr>
          <p:cNvPr id="64" name="erfs_container">
            <a:extLst>
              <a:ext uri="{FF2B5EF4-FFF2-40B4-BE49-F238E27FC236}">
                <a16:creationId xmlns:a16="http://schemas.microsoft.com/office/drawing/2014/main" id="{4A783D74-19B0-4D94-9BA2-D5863C61587B}"/>
              </a:ext>
            </a:extLst>
          </p:cNvPr>
          <p:cNvSpPr/>
          <p:nvPr/>
        </p:nvSpPr>
        <p:spPr>
          <a:xfrm>
            <a:off x="390082" y="3714749"/>
            <a:ext cx="5011172" cy="86402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ECO ERFs: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 CNES, CNSA, CONAE, CSA, DLR, DMCII, ESA, ICEYE, INPE, ISRO, JAXA, KARI, MBRSC, PLANET, ROSCOSMOS, USGS</a:t>
            </a:r>
          </a:p>
        </p:txBody>
      </p:sp>
      <p:sp>
        <p:nvSpPr>
          <p:cNvPr id="66" name="preevent_container">
            <a:extLst>
              <a:ext uri="{FF2B5EF4-FFF2-40B4-BE49-F238E27FC236}">
                <a16:creationId xmlns:a16="http://schemas.microsoft.com/office/drawing/2014/main" id="{9F8FD432-8CD7-4A87-BFB8-45331F54D27A}"/>
              </a:ext>
            </a:extLst>
          </p:cNvPr>
          <p:cNvSpPr/>
          <p:nvPr/>
        </p:nvSpPr>
        <p:spPr>
          <a:xfrm>
            <a:off x="385217" y="5732355"/>
            <a:ext cx="5020817" cy="86402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Data pre event: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CBERS4, 5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KOMPSAT3, 5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KOMPSAT3A, 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KOMPSAT5, 3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LANDSAT8, 5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LANDSAT9, 7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SENTINEL_1, 7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SENTINEL_2, 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TERRASAR_X</a:t>
            </a:r>
          </a:p>
        </p:txBody>
      </p:sp>
      <p:sp>
        <p:nvSpPr>
          <p:cNvPr id="68" name="vap_count_container">
            <a:extLst>
              <a:ext uri="{FF2B5EF4-FFF2-40B4-BE49-F238E27FC236}">
                <a16:creationId xmlns:a16="http://schemas.microsoft.com/office/drawing/2014/main" id="{CA32E9C3-C8AD-42C1-A12C-6BDE2722C7AE}"/>
              </a:ext>
            </a:extLst>
          </p:cNvPr>
          <p:cNvSpPr/>
          <p:nvPr/>
        </p:nvSpPr>
        <p:spPr>
          <a:xfrm>
            <a:off x="390082" y="3239346"/>
            <a:ext cx="5011172" cy="43730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VAP uploaded: 5</a:t>
            </a:r>
          </a:p>
        </p:txBody>
      </p:sp>
      <p:sp>
        <p:nvSpPr>
          <p:cNvPr id="70" name="postevent_container">
            <a:extLst>
              <a:ext uri="{FF2B5EF4-FFF2-40B4-BE49-F238E27FC236}">
                <a16:creationId xmlns:a16="http://schemas.microsoft.com/office/drawing/2014/main" id="{7ED559A8-4F0C-4949-85ED-5D24E8C178EF}"/>
              </a:ext>
            </a:extLst>
          </p:cNvPr>
          <p:cNvSpPr/>
          <p:nvPr/>
        </p:nvSpPr>
        <p:spPr>
          <a:xfrm>
            <a:off x="385217" y="4616872"/>
            <a:ext cx="5020817" cy="107738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Data post event: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CBERS4, 8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KANOPUS_V, 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KANOPUS_V_IK, 3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KOMPSAT5, 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KhalifaSat, 5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LANDSAT8, 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LANDSAT9, 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[1]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RCM, 5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SAOCOM-1, 4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[1]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SENTINEL_1, 19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SENTINEL_2, 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TERRASAR_X, 8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US-VHR, 3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VISION-1</a:t>
            </a:r>
          </a:p>
        </p:txBody>
      </p:sp>
      <p:sp>
        <p:nvSpPr>
          <p:cNvPr id="2" name="legend_container">
            <a:extLst>
              <a:ext uri="{FF2B5EF4-FFF2-40B4-BE49-F238E27FC236}">
                <a16:creationId xmlns:a16="http://schemas.microsoft.com/office/drawing/2014/main" id="{C240F0AC-4D8A-4B60-86A2-2EB689F0455D}"/>
              </a:ext>
            </a:extLst>
          </p:cNvPr>
          <p:cNvSpPr txBox="1"/>
          <p:nvPr/>
        </p:nvSpPr>
        <p:spPr>
          <a:xfrm>
            <a:off x="393540" y="6614930"/>
            <a:ext cx="2328440" cy="24622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000" b="1" u="none">
                <a:solidFill>
                  <a:srgbClr val="000000"/>
                </a:solidFill>
                <a:latin typeface="NotesEsa"/>
              </a:rPr>
              <a:t>Legend: [# Products Used]</a:t>
            </a:r>
          </a:p>
        </p:txBody>
      </p:sp>
      <p:sp>
        <p:nvSpPr>
          <p:cNvPr id="17" name="status_container">
            <a:extLst>
              <a:ext uri="{FF2B5EF4-FFF2-40B4-BE49-F238E27FC236}">
                <a16:creationId xmlns:a16="http://schemas.microsoft.com/office/drawing/2014/main" id="{35621CC2-7A7E-40D3-BF80-27A03CD916EF}"/>
              </a:ext>
            </a:extLst>
          </p:cNvPr>
          <p:cNvSpPr txBox="1"/>
          <p:nvPr/>
        </p:nvSpPr>
        <p:spPr>
          <a:xfrm>
            <a:off x="9242711" y="427240"/>
            <a:ext cx="2560598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r"/>
            <a:r>
              <a:rPr lang="en-US" sz="1200" b="1" u="none">
                <a:solidFill>
                  <a:srgbClr val="FFFFFF"/>
                </a:solidFill>
                <a:latin typeface="NotesEsa"/>
              </a:rPr>
              <a:t>Status: On-going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>
            <a:extLst>
              <a:ext uri="{FF2B5EF4-FFF2-40B4-BE49-F238E27FC236}">
                <a16:creationId xmlns:a16="http://schemas.microsoft.com/office/drawing/2014/main" id="{045ADCF6-6482-499B-8AC0-DBC0312011B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7E6E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header_bar_container">
            <a:extLst>
              <a:ext uri="{FF2B5EF4-FFF2-40B4-BE49-F238E27FC236}">
                <a16:creationId xmlns:a16="http://schemas.microsoft.com/office/drawing/2014/main" id="{A292AD4E-3223-432F-ACB6-048FEFF33F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8657"/>
            <a:ext cx="12192000" cy="889000"/>
          </a:xfrm>
          <a:prstGeom prst="rect">
            <a:avLst/>
          </a:prstGeom>
        </p:spPr>
      </p:pic>
      <p:pic>
        <p:nvPicPr>
          <p:cNvPr id="6" name="header_logo_container">
            <a:extLst>
              <a:ext uri="{FF2B5EF4-FFF2-40B4-BE49-F238E27FC236}">
                <a16:creationId xmlns:a16="http://schemas.microsoft.com/office/drawing/2014/main" id="{C29EE5FF-3764-4D64-BDAD-35D5BE5FB78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7647" y="-6254"/>
            <a:ext cx="880024" cy="880024"/>
          </a:xfrm>
          <a:prstGeom prst="rect">
            <a:avLst/>
          </a:prstGeom>
        </p:spPr>
      </p:pic>
      <p:sp>
        <p:nvSpPr>
          <p:cNvPr id="7" name="title_container">
            <a:extLst>
              <a:ext uri="{FF2B5EF4-FFF2-40B4-BE49-F238E27FC236}">
                <a16:creationId xmlns:a16="http://schemas.microsoft.com/office/drawing/2014/main" id="{7FE0221F-4A0F-45AF-8E30-235AD4FF74F6}"/>
              </a:ext>
            </a:extLst>
          </p:cNvPr>
          <p:cNvSpPr txBox="1"/>
          <p:nvPr/>
        </p:nvSpPr>
        <p:spPr>
          <a:xfrm>
            <a:off x="1493527" y="-34425"/>
            <a:ext cx="7837714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en-US" sz="2000" b="1" u="none">
                <a:solidFill>
                  <a:srgbClr val="FFFFFF"/>
                </a:solidFill>
                <a:latin typeface="NotesEsa"/>
              </a:rPr>
              <a:t>ACTIVATION 783 (Call 902)</a:t>
            </a:r>
          </a:p>
        </p:txBody>
      </p:sp>
      <p:sp>
        <p:nvSpPr>
          <p:cNvPr id="8" name="subtitle_container">
            <a:extLst>
              <a:ext uri="{FF2B5EF4-FFF2-40B4-BE49-F238E27FC236}">
                <a16:creationId xmlns:a16="http://schemas.microsoft.com/office/drawing/2014/main" id="{393C9711-EBBB-4D09-A127-0B9D4E78EE3B}"/>
              </a:ext>
            </a:extLst>
          </p:cNvPr>
          <p:cNvSpPr txBox="1"/>
          <p:nvPr/>
        </p:nvSpPr>
        <p:spPr>
          <a:xfrm>
            <a:off x="1493527" y="431859"/>
            <a:ext cx="7837714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en-US" sz="1800" b="1" u="none">
                <a:solidFill>
                  <a:srgbClr val="FFFFFF"/>
                </a:solidFill>
                <a:latin typeface="NotesEsa"/>
              </a:rPr>
              <a:t>Storm &amp; Hurricane, Flood in LAO PEOPLE'S DEMOCRATIC REPUBLIC</a:t>
            </a:r>
          </a:p>
        </p:txBody>
      </p:sp>
      <p:sp>
        <p:nvSpPr>
          <p:cNvPr id="9" name="date_container">
            <a:extLst>
              <a:ext uri="{FF2B5EF4-FFF2-40B4-BE49-F238E27FC236}">
                <a16:creationId xmlns:a16="http://schemas.microsoft.com/office/drawing/2014/main" id="{3AFED3FA-F892-40F4-BDC7-B8F76FAAD8F7}"/>
              </a:ext>
            </a:extLst>
          </p:cNvPr>
          <p:cNvSpPr txBox="1"/>
          <p:nvPr/>
        </p:nvSpPr>
        <p:spPr>
          <a:xfrm>
            <a:off x="9242711" y="80124"/>
            <a:ext cx="2560598" cy="338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r"/>
            <a:r>
              <a:rPr lang="en-US" sz="1400" b="1" u="none">
                <a:solidFill>
                  <a:srgbClr val="FFFFFF"/>
                </a:solidFill>
                <a:latin typeface="NotesEsa"/>
              </a:rPr>
              <a:t>28 September 2022</a:t>
            </a:r>
          </a:p>
        </p:txBody>
      </p:sp>
      <p:sp>
        <p:nvSpPr>
          <p:cNvPr id="16" name="map_container">
            <a:extLst>
              <a:ext uri="{FF2B5EF4-FFF2-40B4-BE49-F238E27FC236}">
                <a16:creationId xmlns:a16="http://schemas.microsoft.com/office/drawing/2014/main" id="{BEB89876-0504-45AD-8156-796F6958BB2A}"/>
              </a:ext>
            </a:extLst>
          </p:cNvPr>
          <p:cNvSpPr/>
          <p:nvPr/>
        </p:nvSpPr>
        <p:spPr>
          <a:xfrm>
            <a:off x="5612234" y="1009807"/>
            <a:ext cx="6191075" cy="3153216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>
              <a:latin typeface="NotesEsa" panose="02000506030000020004" pitchFamily="50" charset="0"/>
            </a:endParaRPr>
          </a:p>
        </p:txBody>
      </p:sp>
      <p:sp>
        <p:nvSpPr>
          <p:cNvPr id="60" name="roles_and_nominees_container">
            <a:extLst>
              <a:ext uri="{FF2B5EF4-FFF2-40B4-BE49-F238E27FC236}">
                <a16:creationId xmlns:a16="http://schemas.microsoft.com/office/drawing/2014/main" id="{3D0757BE-3A7A-4CF0-95AA-B185A2CCF411}"/>
              </a:ext>
            </a:extLst>
          </p:cNvPr>
          <p:cNvSpPr/>
          <p:nvPr/>
        </p:nvSpPr>
        <p:spPr>
          <a:xfrm>
            <a:off x="390082" y="1008380"/>
            <a:ext cx="5011172" cy="150410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AU: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UNITAR</a:t>
            </a:r>
          </a:p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EU: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United Nations Office for the Coordination of Humanitarian Affairs (OCHA) | Regional Office for Asia and the Pacific</a:t>
            </a:r>
          </a:p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ES: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USGS</a:t>
            </a:r>
          </a:p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PM: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UNOSAT</a:t>
            </a:r>
          </a:p>
        </p:txBody>
      </p:sp>
      <p:sp>
        <p:nvSpPr>
          <p:cNvPr id="62" name="aap_agencies_container">
            <a:extLst>
              <a:ext uri="{FF2B5EF4-FFF2-40B4-BE49-F238E27FC236}">
                <a16:creationId xmlns:a16="http://schemas.microsoft.com/office/drawing/2014/main" id="{7ACEDA25-B015-476B-8218-3BA7A25C581B}"/>
              </a:ext>
            </a:extLst>
          </p:cNvPr>
          <p:cNvSpPr/>
          <p:nvPr/>
        </p:nvSpPr>
        <p:spPr>
          <a:xfrm>
            <a:off x="390082" y="2550583"/>
            <a:ext cx="5011172" cy="65066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AAP: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CONAE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CSA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DLR,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DMCII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INPE,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KARI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MBRSC, ROSCOSMOS</a:t>
            </a:r>
          </a:p>
        </p:txBody>
      </p:sp>
      <p:sp>
        <p:nvSpPr>
          <p:cNvPr id="64" name="erfs_container">
            <a:extLst>
              <a:ext uri="{FF2B5EF4-FFF2-40B4-BE49-F238E27FC236}">
                <a16:creationId xmlns:a16="http://schemas.microsoft.com/office/drawing/2014/main" id="{4A783D74-19B0-4D94-9BA2-D5863C61587B}"/>
              </a:ext>
            </a:extLst>
          </p:cNvPr>
          <p:cNvSpPr/>
          <p:nvPr/>
        </p:nvSpPr>
        <p:spPr>
          <a:xfrm>
            <a:off x="390082" y="3714749"/>
            <a:ext cx="5011172" cy="86402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ECO ERFs: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 CNES, CNSA, CONAE, CSA, DLR, DMCII, ESA, ICEYE, INPE, ISRO, JAXA, KARI, MBRSC, PLANET, ROSCOSMOS, Satellogic, USGS</a:t>
            </a:r>
          </a:p>
        </p:txBody>
      </p:sp>
      <p:sp>
        <p:nvSpPr>
          <p:cNvPr id="66" name="preevent_container">
            <a:extLst>
              <a:ext uri="{FF2B5EF4-FFF2-40B4-BE49-F238E27FC236}">
                <a16:creationId xmlns:a16="http://schemas.microsoft.com/office/drawing/2014/main" id="{9F8FD432-8CD7-4A87-BFB8-45331F54D27A}"/>
              </a:ext>
            </a:extLst>
          </p:cNvPr>
          <p:cNvSpPr/>
          <p:nvPr/>
        </p:nvSpPr>
        <p:spPr>
          <a:xfrm>
            <a:off x="385217" y="5732355"/>
            <a:ext cx="5020817" cy="86402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Data pre event: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CBERS4, 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KOMPSAT3, 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KOMPSAT3A, 3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KOMPSAT5, 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LANDSAT9, 6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PLEIADES, 6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SENTINEL_1, 8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SENTINEL_2</a:t>
            </a:r>
          </a:p>
        </p:txBody>
      </p:sp>
      <p:sp>
        <p:nvSpPr>
          <p:cNvPr id="68" name="vap_count_container">
            <a:extLst>
              <a:ext uri="{FF2B5EF4-FFF2-40B4-BE49-F238E27FC236}">
                <a16:creationId xmlns:a16="http://schemas.microsoft.com/office/drawing/2014/main" id="{CA32E9C3-C8AD-42C1-A12C-6BDE2722C7AE}"/>
              </a:ext>
            </a:extLst>
          </p:cNvPr>
          <p:cNvSpPr/>
          <p:nvPr/>
        </p:nvSpPr>
        <p:spPr>
          <a:xfrm>
            <a:off x="390082" y="3239346"/>
            <a:ext cx="5011172" cy="43730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VAP uploaded: 6</a:t>
            </a:r>
          </a:p>
        </p:txBody>
      </p:sp>
      <p:sp>
        <p:nvSpPr>
          <p:cNvPr id="70" name="postevent_container">
            <a:extLst>
              <a:ext uri="{FF2B5EF4-FFF2-40B4-BE49-F238E27FC236}">
                <a16:creationId xmlns:a16="http://schemas.microsoft.com/office/drawing/2014/main" id="{7ED559A8-4F0C-4949-85ED-5D24E8C178EF}"/>
              </a:ext>
            </a:extLst>
          </p:cNvPr>
          <p:cNvSpPr/>
          <p:nvPr/>
        </p:nvSpPr>
        <p:spPr>
          <a:xfrm>
            <a:off x="385217" y="4616872"/>
            <a:ext cx="5020817" cy="107738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Data post event: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CBERS4, 4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KANOPUS_V, 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KANOPUS_V_IK, 11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KOMPSAT5, 3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LANDSAT8, 4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LANDSAT9, 48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[7]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PLEIADES, 8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RCM, 7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SAOCOM-1, 18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[1]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SENTINEL_1, 15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[2]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SENTINEL_2, 4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TERRASAR_X, 5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US-VHR, 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VISION-1</a:t>
            </a:r>
          </a:p>
        </p:txBody>
      </p:sp>
      <p:sp>
        <p:nvSpPr>
          <p:cNvPr id="2" name="legend_container">
            <a:extLst>
              <a:ext uri="{FF2B5EF4-FFF2-40B4-BE49-F238E27FC236}">
                <a16:creationId xmlns:a16="http://schemas.microsoft.com/office/drawing/2014/main" id="{C240F0AC-4D8A-4B60-86A2-2EB689F0455D}"/>
              </a:ext>
            </a:extLst>
          </p:cNvPr>
          <p:cNvSpPr txBox="1"/>
          <p:nvPr/>
        </p:nvSpPr>
        <p:spPr>
          <a:xfrm>
            <a:off x="393540" y="6614930"/>
            <a:ext cx="2328440" cy="24622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000" b="1" u="none">
                <a:solidFill>
                  <a:srgbClr val="000000"/>
                </a:solidFill>
                <a:latin typeface="NotesEsa"/>
              </a:rPr>
              <a:t>Legend: [# Products Used]</a:t>
            </a:r>
          </a:p>
        </p:txBody>
      </p:sp>
      <p:sp>
        <p:nvSpPr>
          <p:cNvPr id="17" name="status_container">
            <a:extLst>
              <a:ext uri="{FF2B5EF4-FFF2-40B4-BE49-F238E27FC236}">
                <a16:creationId xmlns:a16="http://schemas.microsoft.com/office/drawing/2014/main" id="{35621CC2-7A7E-40D3-BF80-27A03CD916EF}"/>
              </a:ext>
            </a:extLst>
          </p:cNvPr>
          <p:cNvSpPr txBox="1"/>
          <p:nvPr/>
        </p:nvSpPr>
        <p:spPr>
          <a:xfrm>
            <a:off x="9242711" y="427240"/>
            <a:ext cx="2560598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r"/>
            <a:r>
              <a:rPr lang="en-US" sz="1200" b="1" u="none">
                <a:solidFill>
                  <a:srgbClr val="FFFFFF"/>
                </a:solidFill>
                <a:latin typeface="NotesEsa"/>
              </a:rPr>
              <a:t>Status: On-going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>
            <a:extLst>
              <a:ext uri="{FF2B5EF4-FFF2-40B4-BE49-F238E27FC236}">
                <a16:creationId xmlns:a16="http://schemas.microsoft.com/office/drawing/2014/main" id="{045ADCF6-6482-499B-8AC0-DBC0312011B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7E6E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header_bar_container">
            <a:extLst>
              <a:ext uri="{FF2B5EF4-FFF2-40B4-BE49-F238E27FC236}">
                <a16:creationId xmlns:a16="http://schemas.microsoft.com/office/drawing/2014/main" id="{A292AD4E-3223-432F-ACB6-048FEFF33F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8657"/>
            <a:ext cx="12192000" cy="889000"/>
          </a:xfrm>
          <a:prstGeom prst="rect">
            <a:avLst/>
          </a:prstGeom>
        </p:spPr>
      </p:pic>
      <p:pic>
        <p:nvPicPr>
          <p:cNvPr id="6" name="header_logo_container">
            <a:extLst>
              <a:ext uri="{FF2B5EF4-FFF2-40B4-BE49-F238E27FC236}">
                <a16:creationId xmlns:a16="http://schemas.microsoft.com/office/drawing/2014/main" id="{C29EE5FF-3764-4D64-BDAD-35D5BE5FB78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7647" y="-6254"/>
            <a:ext cx="880024" cy="880024"/>
          </a:xfrm>
          <a:prstGeom prst="rect">
            <a:avLst/>
          </a:prstGeom>
        </p:spPr>
      </p:pic>
      <p:sp>
        <p:nvSpPr>
          <p:cNvPr id="7" name="title_container">
            <a:extLst>
              <a:ext uri="{FF2B5EF4-FFF2-40B4-BE49-F238E27FC236}">
                <a16:creationId xmlns:a16="http://schemas.microsoft.com/office/drawing/2014/main" id="{7FE0221F-4A0F-45AF-8E30-235AD4FF74F6}"/>
              </a:ext>
            </a:extLst>
          </p:cNvPr>
          <p:cNvSpPr txBox="1"/>
          <p:nvPr/>
        </p:nvSpPr>
        <p:spPr>
          <a:xfrm>
            <a:off x="1493527" y="-34425"/>
            <a:ext cx="7837714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en-US" sz="2000" b="1" u="none">
                <a:solidFill>
                  <a:srgbClr val="FFFFFF"/>
                </a:solidFill>
                <a:latin typeface="NotesEsa"/>
              </a:rPr>
              <a:t>ACTIVATION 784 (Call 903)</a:t>
            </a:r>
          </a:p>
        </p:txBody>
      </p:sp>
      <p:sp>
        <p:nvSpPr>
          <p:cNvPr id="8" name="subtitle_container">
            <a:extLst>
              <a:ext uri="{FF2B5EF4-FFF2-40B4-BE49-F238E27FC236}">
                <a16:creationId xmlns:a16="http://schemas.microsoft.com/office/drawing/2014/main" id="{393C9711-EBBB-4D09-A127-0B9D4E78EE3B}"/>
              </a:ext>
            </a:extLst>
          </p:cNvPr>
          <p:cNvSpPr txBox="1"/>
          <p:nvPr/>
        </p:nvSpPr>
        <p:spPr>
          <a:xfrm>
            <a:off x="1493527" y="431859"/>
            <a:ext cx="7837714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en-US" sz="1800" b="1" u="none">
                <a:solidFill>
                  <a:srgbClr val="FFFFFF"/>
                </a:solidFill>
                <a:latin typeface="NotesEsa"/>
              </a:rPr>
              <a:t>Flood in THAILAND</a:t>
            </a:r>
          </a:p>
        </p:txBody>
      </p:sp>
      <p:sp>
        <p:nvSpPr>
          <p:cNvPr id="9" name="date_container">
            <a:extLst>
              <a:ext uri="{FF2B5EF4-FFF2-40B4-BE49-F238E27FC236}">
                <a16:creationId xmlns:a16="http://schemas.microsoft.com/office/drawing/2014/main" id="{3AFED3FA-F892-40F4-BDC7-B8F76FAAD8F7}"/>
              </a:ext>
            </a:extLst>
          </p:cNvPr>
          <p:cNvSpPr txBox="1"/>
          <p:nvPr/>
        </p:nvSpPr>
        <p:spPr>
          <a:xfrm>
            <a:off x="9242711" y="80124"/>
            <a:ext cx="2560598" cy="338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r"/>
            <a:r>
              <a:rPr lang="en-US" sz="1400" b="1" u="none">
                <a:solidFill>
                  <a:srgbClr val="FFFFFF"/>
                </a:solidFill>
                <a:latin typeface="NotesEsa"/>
              </a:rPr>
              <a:t>02 October 2022</a:t>
            </a:r>
          </a:p>
        </p:txBody>
      </p:sp>
      <p:sp>
        <p:nvSpPr>
          <p:cNvPr id="16" name="map_container">
            <a:extLst>
              <a:ext uri="{FF2B5EF4-FFF2-40B4-BE49-F238E27FC236}">
                <a16:creationId xmlns:a16="http://schemas.microsoft.com/office/drawing/2014/main" id="{BEB89876-0504-45AD-8156-796F6958BB2A}"/>
              </a:ext>
            </a:extLst>
          </p:cNvPr>
          <p:cNvSpPr/>
          <p:nvPr/>
        </p:nvSpPr>
        <p:spPr>
          <a:xfrm>
            <a:off x="5612234" y="1009807"/>
            <a:ext cx="6191075" cy="3153216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>
              <a:latin typeface="NotesEsa" panose="02000506030000020004" pitchFamily="50" charset="0"/>
            </a:endParaRPr>
          </a:p>
        </p:txBody>
      </p:sp>
      <p:sp>
        <p:nvSpPr>
          <p:cNvPr id="60" name="roles_and_nominees_container">
            <a:extLst>
              <a:ext uri="{FF2B5EF4-FFF2-40B4-BE49-F238E27FC236}">
                <a16:creationId xmlns:a16="http://schemas.microsoft.com/office/drawing/2014/main" id="{3D0757BE-3A7A-4CF0-95AA-B185A2CCF411}"/>
              </a:ext>
            </a:extLst>
          </p:cNvPr>
          <p:cNvSpPr/>
          <p:nvPr/>
        </p:nvSpPr>
        <p:spPr>
          <a:xfrm>
            <a:off x="390082" y="1008380"/>
            <a:ext cx="5011172" cy="132630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AU: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UNITAR</a:t>
            </a:r>
          </a:p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EU: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UNRCO Thailand</a:t>
            </a:r>
          </a:p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ES: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USGS</a:t>
            </a:r>
          </a:p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PM: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UNITAR</a:t>
            </a:r>
          </a:p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VA: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GISTDA</a:t>
            </a:r>
          </a:p>
        </p:txBody>
      </p:sp>
      <p:sp>
        <p:nvSpPr>
          <p:cNvPr id="62" name="aap_agencies_container">
            <a:extLst>
              <a:ext uri="{FF2B5EF4-FFF2-40B4-BE49-F238E27FC236}">
                <a16:creationId xmlns:a16="http://schemas.microsoft.com/office/drawing/2014/main" id="{7ACEDA25-B015-476B-8218-3BA7A25C581B}"/>
              </a:ext>
            </a:extLst>
          </p:cNvPr>
          <p:cNvSpPr/>
          <p:nvPr/>
        </p:nvSpPr>
        <p:spPr>
          <a:xfrm>
            <a:off x="390082" y="2372783"/>
            <a:ext cx="5011172" cy="68622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AAP: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CNSA,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CONAE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CSA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DLR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DMCII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ESA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ICEYE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KARI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MBRSC, ROSCOSMOS, Satellogic,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Satellogic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USGS</a:t>
            </a:r>
          </a:p>
        </p:txBody>
      </p:sp>
      <p:sp>
        <p:nvSpPr>
          <p:cNvPr id="64" name="erfs_container">
            <a:extLst>
              <a:ext uri="{FF2B5EF4-FFF2-40B4-BE49-F238E27FC236}">
                <a16:creationId xmlns:a16="http://schemas.microsoft.com/office/drawing/2014/main" id="{4A783D74-19B0-4D94-9BA2-D5863C61587B}"/>
              </a:ext>
            </a:extLst>
          </p:cNvPr>
          <p:cNvSpPr/>
          <p:nvPr/>
        </p:nvSpPr>
        <p:spPr>
          <a:xfrm>
            <a:off x="390082" y="3608069"/>
            <a:ext cx="5011172" cy="111294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ECO ERFs: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 CNES, CNSA, CONAE, CSA, DLR, DMCII, ESA, ICEYE, INPE, JAXA, KARI, PLANET, ROSCOSMOS, Satellogic, USGS</a:t>
            </a:r>
          </a:p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PM ERFs: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 ABAE, CNSA, DMCII, ICEYE, INPE, KARI, MBRSC, PLANET, Satellogic, USGS</a:t>
            </a:r>
          </a:p>
        </p:txBody>
      </p:sp>
      <p:sp>
        <p:nvSpPr>
          <p:cNvPr id="66" name="preevent_container">
            <a:extLst>
              <a:ext uri="{FF2B5EF4-FFF2-40B4-BE49-F238E27FC236}">
                <a16:creationId xmlns:a16="http://schemas.microsoft.com/office/drawing/2014/main" id="{9F8FD432-8CD7-4A87-BFB8-45331F54D27A}"/>
              </a:ext>
            </a:extLst>
          </p:cNvPr>
          <p:cNvSpPr/>
          <p:nvPr/>
        </p:nvSpPr>
        <p:spPr>
          <a:xfrm>
            <a:off x="385217" y="5910155"/>
            <a:ext cx="5020817" cy="68622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Data pre event: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CBERS4, 6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LANDSAT8, 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SAOCOM-1, 6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[1]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SENTINEL_1, 12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SENTINEL_2, 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TERRASAR_X, 228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US-VHR</a:t>
            </a:r>
          </a:p>
        </p:txBody>
      </p:sp>
      <p:sp>
        <p:nvSpPr>
          <p:cNvPr id="68" name="vap_count_container">
            <a:extLst>
              <a:ext uri="{FF2B5EF4-FFF2-40B4-BE49-F238E27FC236}">
                <a16:creationId xmlns:a16="http://schemas.microsoft.com/office/drawing/2014/main" id="{CA32E9C3-C8AD-42C1-A12C-6BDE2722C7AE}"/>
              </a:ext>
            </a:extLst>
          </p:cNvPr>
          <p:cNvSpPr/>
          <p:nvPr/>
        </p:nvSpPr>
        <p:spPr>
          <a:xfrm>
            <a:off x="390082" y="3097106"/>
            <a:ext cx="5011172" cy="47286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VAP uploaded: 12</a:t>
            </a:r>
          </a:p>
        </p:txBody>
      </p:sp>
      <p:sp>
        <p:nvSpPr>
          <p:cNvPr id="70" name="postevent_container">
            <a:extLst>
              <a:ext uri="{FF2B5EF4-FFF2-40B4-BE49-F238E27FC236}">
                <a16:creationId xmlns:a16="http://schemas.microsoft.com/office/drawing/2014/main" id="{7ED559A8-4F0C-4949-85ED-5D24E8C178EF}"/>
              </a:ext>
            </a:extLst>
          </p:cNvPr>
          <p:cNvSpPr/>
          <p:nvPr/>
        </p:nvSpPr>
        <p:spPr>
          <a:xfrm>
            <a:off x="385217" y="4759112"/>
            <a:ext cx="5020817" cy="111294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Data post event: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CBERS4, 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[1]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ICEYE, 10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[1]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KANOPUS_V, 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KANOPUS_V_IK, 7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LANDSAT8, 6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LANDSAT9, 3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NewSat, 27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[11]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PLEIADES, 10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[1]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RCM, 4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SAOCOM-1, 21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[8]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SENTINEL_1, 15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SENTINEL_2, 4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TERRASAR_X, 4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US-VHR, 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VISION-1</a:t>
            </a:r>
          </a:p>
        </p:txBody>
      </p:sp>
      <p:sp>
        <p:nvSpPr>
          <p:cNvPr id="2" name="legend_container">
            <a:extLst>
              <a:ext uri="{FF2B5EF4-FFF2-40B4-BE49-F238E27FC236}">
                <a16:creationId xmlns:a16="http://schemas.microsoft.com/office/drawing/2014/main" id="{C240F0AC-4D8A-4B60-86A2-2EB689F0455D}"/>
              </a:ext>
            </a:extLst>
          </p:cNvPr>
          <p:cNvSpPr txBox="1"/>
          <p:nvPr/>
        </p:nvSpPr>
        <p:spPr>
          <a:xfrm>
            <a:off x="393540" y="6614930"/>
            <a:ext cx="2328440" cy="24622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000" b="1" u="none">
                <a:solidFill>
                  <a:srgbClr val="000000"/>
                </a:solidFill>
                <a:latin typeface="NotesEsa"/>
              </a:rPr>
              <a:t>Legend: [# Products Used]</a:t>
            </a:r>
          </a:p>
        </p:txBody>
      </p:sp>
      <p:sp>
        <p:nvSpPr>
          <p:cNvPr id="17" name="status_container">
            <a:extLst>
              <a:ext uri="{FF2B5EF4-FFF2-40B4-BE49-F238E27FC236}">
                <a16:creationId xmlns:a16="http://schemas.microsoft.com/office/drawing/2014/main" id="{35621CC2-7A7E-40D3-BF80-27A03CD916EF}"/>
              </a:ext>
            </a:extLst>
          </p:cNvPr>
          <p:cNvSpPr txBox="1"/>
          <p:nvPr/>
        </p:nvSpPr>
        <p:spPr>
          <a:xfrm>
            <a:off x="9242711" y="427240"/>
            <a:ext cx="2560598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r"/>
            <a:r>
              <a:rPr lang="en-US" sz="1200" b="1" u="none">
                <a:solidFill>
                  <a:srgbClr val="FFFFFF"/>
                </a:solidFill>
                <a:latin typeface="NotesEsa"/>
              </a:rPr>
              <a:t>Status: On-going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>
            <a:extLst>
              <a:ext uri="{FF2B5EF4-FFF2-40B4-BE49-F238E27FC236}">
                <a16:creationId xmlns:a16="http://schemas.microsoft.com/office/drawing/2014/main" id="{045ADCF6-6482-499B-8AC0-DBC0312011B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7E6E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header_bar_container">
            <a:extLst>
              <a:ext uri="{FF2B5EF4-FFF2-40B4-BE49-F238E27FC236}">
                <a16:creationId xmlns:a16="http://schemas.microsoft.com/office/drawing/2014/main" id="{A292AD4E-3223-432F-ACB6-048FEFF33F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8657"/>
            <a:ext cx="12192000" cy="889000"/>
          </a:xfrm>
          <a:prstGeom prst="rect">
            <a:avLst/>
          </a:prstGeom>
        </p:spPr>
      </p:pic>
      <p:pic>
        <p:nvPicPr>
          <p:cNvPr id="6" name="header_logo_container">
            <a:extLst>
              <a:ext uri="{FF2B5EF4-FFF2-40B4-BE49-F238E27FC236}">
                <a16:creationId xmlns:a16="http://schemas.microsoft.com/office/drawing/2014/main" id="{C29EE5FF-3764-4D64-BDAD-35D5BE5FB78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7647" y="-6254"/>
            <a:ext cx="880024" cy="880024"/>
          </a:xfrm>
          <a:prstGeom prst="rect">
            <a:avLst/>
          </a:prstGeom>
        </p:spPr>
      </p:pic>
      <p:sp>
        <p:nvSpPr>
          <p:cNvPr id="7" name="title_container">
            <a:extLst>
              <a:ext uri="{FF2B5EF4-FFF2-40B4-BE49-F238E27FC236}">
                <a16:creationId xmlns:a16="http://schemas.microsoft.com/office/drawing/2014/main" id="{7FE0221F-4A0F-45AF-8E30-235AD4FF74F6}"/>
              </a:ext>
            </a:extLst>
          </p:cNvPr>
          <p:cNvSpPr txBox="1"/>
          <p:nvPr/>
        </p:nvSpPr>
        <p:spPr>
          <a:xfrm>
            <a:off x="1493527" y="-34425"/>
            <a:ext cx="7837714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en-US" sz="2000" b="1" u="none">
                <a:solidFill>
                  <a:srgbClr val="FFFFFF"/>
                </a:solidFill>
                <a:latin typeface="NotesEsa"/>
              </a:rPr>
              <a:t>ACTIVATION - (Call 904)</a:t>
            </a:r>
          </a:p>
        </p:txBody>
      </p:sp>
      <p:sp>
        <p:nvSpPr>
          <p:cNvPr id="8" name="subtitle_container">
            <a:extLst>
              <a:ext uri="{FF2B5EF4-FFF2-40B4-BE49-F238E27FC236}">
                <a16:creationId xmlns:a16="http://schemas.microsoft.com/office/drawing/2014/main" id="{393C9711-EBBB-4D09-A127-0B9D4E78EE3B}"/>
              </a:ext>
            </a:extLst>
          </p:cNvPr>
          <p:cNvSpPr txBox="1"/>
          <p:nvPr/>
        </p:nvSpPr>
        <p:spPr>
          <a:xfrm>
            <a:off x="1493527" y="431859"/>
            <a:ext cx="7837714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en-US" sz="1800" b="1" u="none">
                <a:solidFill>
                  <a:srgbClr val="FFFFFF"/>
                </a:solidFill>
                <a:latin typeface="NotesEsa"/>
              </a:rPr>
              <a:t>Large non-natural fire in RUSSIAN FEDERATION</a:t>
            </a:r>
          </a:p>
        </p:txBody>
      </p:sp>
      <p:sp>
        <p:nvSpPr>
          <p:cNvPr id="9" name="date_container">
            <a:extLst>
              <a:ext uri="{FF2B5EF4-FFF2-40B4-BE49-F238E27FC236}">
                <a16:creationId xmlns:a16="http://schemas.microsoft.com/office/drawing/2014/main" id="{3AFED3FA-F892-40F4-BDC7-B8F76FAAD8F7}"/>
              </a:ext>
            </a:extLst>
          </p:cNvPr>
          <p:cNvSpPr txBox="1"/>
          <p:nvPr/>
        </p:nvSpPr>
        <p:spPr>
          <a:xfrm>
            <a:off x="9242711" y="80124"/>
            <a:ext cx="2560598" cy="338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r"/>
            <a:r>
              <a:rPr lang="en-US" sz="1400" b="1" u="none">
                <a:solidFill>
                  <a:srgbClr val="FFFFFF"/>
                </a:solidFill>
                <a:latin typeface="NotesEsa"/>
              </a:rPr>
              <a:t>08 October 2022</a:t>
            </a:r>
          </a:p>
        </p:txBody>
      </p:sp>
      <p:sp>
        <p:nvSpPr>
          <p:cNvPr id="16" name="map_container">
            <a:extLst>
              <a:ext uri="{FF2B5EF4-FFF2-40B4-BE49-F238E27FC236}">
                <a16:creationId xmlns:a16="http://schemas.microsoft.com/office/drawing/2014/main" id="{BEB89876-0504-45AD-8156-796F6958BB2A}"/>
              </a:ext>
            </a:extLst>
          </p:cNvPr>
          <p:cNvSpPr/>
          <p:nvPr/>
        </p:nvSpPr>
        <p:spPr>
          <a:xfrm>
            <a:off x="5612234" y="1009807"/>
            <a:ext cx="6191075" cy="3153216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>
              <a:latin typeface="NotesEsa" panose="02000506030000020004" pitchFamily="50" charset="0"/>
            </a:endParaRPr>
          </a:p>
        </p:txBody>
      </p:sp>
      <p:sp>
        <p:nvSpPr>
          <p:cNvPr id="60" name="roles_and_nominees_container">
            <a:extLst>
              <a:ext uri="{FF2B5EF4-FFF2-40B4-BE49-F238E27FC236}">
                <a16:creationId xmlns:a16="http://schemas.microsoft.com/office/drawing/2014/main" id="{3D0757BE-3A7A-4CF0-95AA-B185A2CCF411}"/>
              </a:ext>
            </a:extLst>
          </p:cNvPr>
          <p:cNvSpPr/>
          <p:nvPr/>
        </p:nvSpPr>
        <p:spPr>
          <a:xfrm>
            <a:off x="390082" y="1008380"/>
            <a:ext cx="5011172" cy="2988310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AU: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Ministry of the Russian Federation for Civil Defense, Emergencies and Elimination of Natural Disasters (EMERCOM)</a:t>
            </a:r>
          </a:p>
        </p:txBody>
      </p:sp>
      <p:sp>
        <p:nvSpPr>
          <p:cNvPr id="68" name="vap_count_container">
            <a:extLst>
              <a:ext uri="{FF2B5EF4-FFF2-40B4-BE49-F238E27FC236}">
                <a16:creationId xmlns:a16="http://schemas.microsoft.com/office/drawing/2014/main" id="{CA32E9C3-C8AD-42C1-A12C-6BDE2722C7AE}"/>
              </a:ext>
            </a:extLst>
          </p:cNvPr>
          <p:cNvSpPr/>
          <p:nvPr/>
        </p:nvSpPr>
        <p:spPr>
          <a:xfrm>
            <a:off x="390082" y="4034790"/>
            <a:ext cx="5011172" cy="2561590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VAP uploaded: 0</a:t>
            </a:r>
          </a:p>
        </p:txBody>
      </p:sp>
      <p:sp>
        <p:nvSpPr>
          <p:cNvPr id="17" name="status_container">
            <a:extLst>
              <a:ext uri="{FF2B5EF4-FFF2-40B4-BE49-F238E27FC236}">
                <a16:creationId xmlns:a16="http://schemas.microsoft.com/office/drawing/2014/main" id="{35621CC2-7A7E-40D3-BF80-27A03CD916EF}"/>
              </a:ext>
            </a:extLst>
          </p:cNvPr>
          <p:cNvSpPr txBox="1"/>
          <p:nvPr/>
        </p:nvSpPr>
        <p:spPr>
          <a:xfrm>
            <a:off x="9242711" y="427240"/>
            <a:ext cx="2560598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r"/>
            <a:r>
              <a:rPr lang="en-US" sz="1200" b="1" u="none">
                <a:solidFill>
                  <a:srgbClr val="FFFFFF"/>
                </a:solidFill>
                <a:latin typeface="NotesEsa"/>
              </a:rPr>
              <a:t>Status: Rejected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>
            <a:extLst>
              <a:ext uri="{FF2B5EF4-FFF2-40B4-BE49-F238E27FC236}">
                <a16:creationId xmlns:a16="http://schemas.microsoft.com/office/drawing/2014/main" id="{045ADCF6-6482-499B-8AC0-DBC0312011B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7E6E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header_bar_container">
            <a:extLst>
              <a:ext uri="{FF2B5EF4-FFF2-40B4-BE49-F238E27FC236}">
                <a16:creationId xmlns:a16="http://schemas.microsoft.com/office/drawing/2014/main" id="{A292AD4E-3223-432F-ACB6-048FEFF33F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8657"/>
            <a:ext cx="12192000" cy="889000"/>
          </a:xfrm>
          <a:prstGeom prst="rect">
            <a:avLst/>
          </a:prstGeom>
        </p:spPr>
      </p:pic>
      <p:pic>
        <p:nvPicPr>
          <p:cNvPr id="6" name="header_logo_container">
            <a:extLst>
              <a:ext uri="{FF2B5EF4-FFF2-40B4-BE49-F238E27FC236}">
                <a16:creationId xmlns:a16="http://schemas.microsoft.com/office/drawing/2014/main" id="{C29EE5FF-3764-4D64-BDAD-35D5BE5FB78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7647" y="-6254"/>
            <a:ext cx="880024" cy="880024"/>
          </a:xfrm>
          <a:prstGeom prst="rect">
            <a:avLst/>
          </a:prstGeom>
        </p:spPr>
      </p:pic>
      <p:sp>
        <p:nvSpPr>
          <p:cNvPr id="7" name="title_container">
            <a:extLst>
              <a:ext uri="{FF2B5EF4-FFF2-40B4-BE49-F238E27FC236}">
                <a16:creationId xmlns:a16="http://schemas.microsoft.com/office/drawing/2014/main" id="{7FE0221F-4A0F-45AF-8E30-235AD4FF74F6}"/>
              </a:ext>
            </a:extLst>
          </p:cNvPr>
          <p:cNvSpPr txBox="1"/>
          <p:nvPr/>
        </p:nvSpPr>
        <p:spPr>
          <a:xfrm>
            <a:off x="1493527" y="-34425"/>
            <a:ext cx="7837714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en-US" sz="2000" b="1" u="none">
                <a:solidFill>
                  <a:srgbClr val="FFFFFF"/>
                </a:solidFill>
                <a:latin typeface="NotesEsa"/>
              </a:rPr>
              <a:t>ACTIVATION 759 (Call 872)</a:t>
            </a:r>
          </a:p>
        </p:txBody>
      </p:sp>
      <p:sp>
        <p:nvSpPr>
          <p:cNvPr id="8" name="subtitle_container">
            <a:extLst>
              <a:ext uri="{FF2B5EF4-FFF2-40B4-BE49-F238E27FC236}">
                <a16:creationId xmlns:a16="http://schemas.microsoft.com/office/drawing/2014/main" id="{393C9711-EBBB-4D09-A127-0B9D4E78EE3B}"/>
              </a:ext>
            </a:extLst>
          </p:cNvPr>
          <p:cNvSpPr txBox="1"/>
          <p:nvPr/>
        </p:nvSpPr>
        <p:spPr>
          <a:xfrm>
            <a:off x="1493527" y="431859"/>
            <a:ext cx="7837714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en-US" sz="1800" b="1" u="none">
                <a:solidFill>
                  <a:srgbClr val="FFFFFF"/>
                </a:solidFill>
                <a:latin typeface="NotesEsa"/>
              </a:rPr>
              <a:t>Oil spill in GAMBIA</a:t>
            </a:r>
          </a:p>
        </p:txBody>
      </p:sp>
      <p:sp>
        <p:nvSpPr>
          <p:cNvPr id="9" name="date_container">
            <a:extLst>
              <a:ext uri="{FF2B5EF4-FFF2-40B4-BE49-F238E27FC236}">
                <a16:creationId xmlns:a16="http://schemas.microsoft.com/office/drawing/2014/main" id="{3AFED3FA-F892-40F4-BDC7-B8F76FAAD8F7}"/>
              </a:ext>
            </a:extLst>
          </p:cNvPr>
          <p:cNvSpPr txBox="1"/>
          <p:nvPr/>
        </p:nvSpPr>
        <p:spPr>
          <a:xfrm>
            <a:off x="9242711" y="80124"/>
            <a:ext cx="2560598" cy="338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r"/>
            <a:r>
              <a:rPr lang="en-US" sz="1400" b="1" u="none">
                <a:solidFill>
                  <a:srgbClr val="FFFFFF"/>
                </a:solidFill>
                <a:latin typeface="NotesEsa"/>
              </a:rPr>
              <a:t>04 June 2022</a:t>
            </a:r>
          </a:p>
        </p:txBody>
      </p:sp>
      <p:sp>
        <p:nvSpPr>
          <p:cNvPr id="16" name="map_container">
            <a:extLst>
              <a:ext uri="{FF2B5EF4-FFF2-40B4-BE49-F238E27FC236}">
                <a16:creationId xmlns:a16="http://schemas.microsoft.com/office/drawing/2014/main" id="{BEB89876-0504-45AD-8156-796F6958BB2A}"/>
              </a:ext>
            </a:extLst>
          </p:cNvPr>
          <p:cNvSpPr/>
          <p:nvPr/>
        </p:nvSpPr>
        <p:spPr>
          <a:xfrm>
            <a:off x="5612234" y="1009807"/>
            <a:ext cx="6191075" cy="3153216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>
              <a:latin typeface="NotesEsa" panose="02000506030000020004" pitchFamily="50" charset="0"/>
            </a:endParaRPr>
          </a:p>
        </p:txBody>
      </p:sp>
      <p:sp>
        <p:nvSpPr>
          <p:cNvPr id="60" name="roles_and_nominees_container">
            <a:extLst>
              <a:ext uri="{FF2B5EF4-FFF2-40B4-BE49-F238E27FC236}">
                <a16:creationId xmlns:a16="http://schemas.microsoft.com/office/drawing/2014/main" id="{3D0757BE-3A7A-4CF0-95AA-B185A2CCF411}"/>
              </a:ext>
            </a:extLst>
          </p:cNvPr>
          <p:cNvSpPr/>
          <p:nvPr/>
        </p:nvSpPr>
        <p:spPr>
          <a:xfrm>
            <a:off x="390082" y="1008380"/>
            <a:ext cx="5011172" cy="136186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AU: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UNITAR</a:t>
            </a:r>
          </a:p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EU: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United Nations OCHA ROWCA</a:t>
            </a:r>
          </a:p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ES: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USGS</a:t>
            </a:r>
          </a:p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PM: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UNOSAT</a:t>
            </a:r>
          </a:p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VA: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NDMA</a:t>
            </a:r>
          </a:p>
        </p:txBody>
      </p:sp>
      <p:sp>
        <p:nvSpPr>
          <p:cNvPr id="62" name="aap_agencies_container">
            <a:extLst>
              <a:ext uri="{FF2B5EF4-FFF2-40B4-BE49-F238E27FC236}">
                <a16:creationId xmlns:a16="http://schemas.microsoft.com/office/drawing/2014/main" id="{7ACEDA25-B015-476B-8218-3BA7A25C581B}"/>
              </a:ext>
            </a:extLst>
          </p:cNvPr>
          <p:cNvSpPr/>
          <p:nvPr/>
        </p:nvSpPr>
        <p:spPr>
          <a:xfrm>
            <a:off x="390082" y="2408343"/>
            <a:ext cx="5011172" cy="72178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AAP: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CNSA,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CONAE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CSA, DLR,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ESA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ICEYE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JAXA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KARI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MBRSC,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Satellogic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USGS</a:t>
            </a:r>
          </a:p>
        </p:txBody>
      </p:sp>
      <p:sp>
        <p:nvSpPr>
          <p:cNvPr id="64" name="erfs_container">
            <a:extLst>
              <a:ext uri="{FF2B5EF4-FFF2-40B4-BE49-F238E27FC236}">
                <a16:creationId xmlns:a16="http://schemas.microsoft.com/office/drawing/2014/main" id="{4A783D74-19B0-4D94-9BA2-D5863C61587B}"/>
              </a:ext>
            </a:extLst>
          </p:cNvPr>
          <p:cNvSpPr/>
          <p:nvPr/>
        </p:nvSpPr>
        <p:spPr>
          <a:xfrm>
            <a:off x="390082" y="3714749"/>
            <a:ext cx="5011172" cy="93514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ECO ERFs: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 CNSA, CONAE, CSA, DLR, ESA, ICEYE, JAXA, KARI</a:t>
            </a:r>
          </a:p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PM ERFs: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 CNES, USGS</a:t>
            </a:r>
          </a:p>
        </p:txBody>
      </p:sp>
      <p:sp>
        <p:nvSpPr>
          <p:cNvPr id="66" name="preevent_container">
            <a:extLst>
              <a:ext uri="{FF2B5EF4-FFF2-40B4-BE49-F238E27FC236}">
                <a16:creationId xmlns:a16="http://schemas.microsoft.com/office/drawing/2014/main" id="{9F8FD432-8CD7-4A87-BFB8-45331F54D27A}"/>
              </a:ext>
            </a:extLst>
          </p:cNvPr>
          <p:cNvSpPr/>
          <p:nvPr/>
        </p:nvSpPr>
        <p:spPr>
          <a:xfrm>
            <a:off x="385217" y="5874595"/>
            <a:ext cx="5020817" cy="72178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Data pre event: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3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[3]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KOMPSAT5, 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LANDSAT8, 3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LANDSAT9, 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[2]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SENTINEL_2</a:t>
            </a:r>
          </a:p>
        </p:txBody>
      </p:sp>
      <p:sp>
        <p:nvSpPr>
          <p:cNvPr id="68" name="vap_count_container">
            <a:extLst>
              <a:ext uri="{FF2B5EF4-FFF2-40B4-BE49-F238E27FC236}">
                <a16:creationId xmlns:a16="http://schemas.microsoft.com/office/drawing/2014/main" id="{CA32E9C3-C8AD-42C1-A12C-6BDE2722C7AE}"/>
              </a:ext>
            </a:extLst>
          </p:cNvPr>
          <p:cNvSpPr/>
          <p:nvPr/>
        </p:nvSpPr>
        <p:spPr>
          <a:xfrm>
            <a:off x="390082" y="3168226"/>
            <a:ext cx="5011172" cy="50842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VAP uploaded: 2</a:t>
            </a:r>
          </a:p>
        </p:txBody>
      </p:sp>
      <p:sp>
        <p:nvSpPr>
          <p:cNvPr id="70" name="postevent_container">
            <a:extLst>
              <a:ext uri="{FF2B5EF4-FFF2-40B4-BE49-F238E27FC236}">
                <a16:creationId xmlns:a16="http://schemas.microsoft.com/office/drawing/2014/main" id="{7ED559A8-4F0C-4949-85ED-5D24E8C178EF}"/>
              </a:ext>
            </a:extLst>
          </p:cNvPr>
          <p:cNvSpPr/>
          <p:nvPr/>
        </p:nvSpPr>
        <p:spPr>
          <a:xfrm>
            <a:off x="385217" y="4687992"/>
            <a:ext cx="5020817" cy="114850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Data post event: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[2]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ALOS2, 3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GF3, 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ICEYE, 5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[5]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KOMPSAT5, 3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LANDSAT8, 4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LANDSAT9, 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NewSat, 23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[16]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PLEIADES, 4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RCM, 3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[3]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SAOCOM-1, 7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[7]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SENTINEL_1, 3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[3]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SENTINEL_2, 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[1]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TERRASAR_X, 12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[12]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US-VHR</a:t>
            </a:r>
          </a:p>
        </p:txBody>
      </p:sp>
      <p:sp>
        <p:nvSpPr>
          <p:cNvPr id="2" name="legend_container">
            <a:extLst>
              <a:ext uri="{FF2B5EF4-FFF2-40B4-BE49-F238E27FC236}">
                <a16:creationId xmlns:a16="http://schemas.microsoft.com/office/drawing/2014/main" id="{C240F0AC-4D8A-4B60-86A2-2EB689F0455D}"/>
              </a:ext>
            </a:extLst>
          </p:cNvPr>
          <p:cNvSpPr txBox="1"/>
          <p:nvPr/>
        </p:nvSpPr>
        <p:spPr>
          <a:xfrm>
            <a:off x="393540" y="6614930"/>
            <a:ext cx="2328440" cy="24622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000" b="1" u="none">
                <a:solidFill>
                  <a:srgbClr val="000000"/>
                </a:solidFill>
                <a:latin typeface="NotesEsa"/>
              </a:rPr>
              <a:t>Legend: [# Products Used]</a:t>
            </a:r>
          </a:p>
        </p:txBody>
      </p:sp>
      <p:sp>
        <p:nvSpPr>
          <p:cNvPr id="17" name="status_container">
            <a:extLst>
              <a:ext uri="{FF2B5EF4-FFF2-40B4-BE49-F238E27FC236}">
                <a16:creationId xmlns:a16="http://schemas.microsoft.com/office/drawing/2014/main" id="{35621CC2-7A7E-40D3-BF80-27A03CD916EF}"/>
              </a:ext>
            </a:extLst>
          </p:cNvPr>
          <p:cNvSpPr txBox="1"/>
          <p:nvPr/>
        </p:nvSpPr>
        <p:spPr>
          <a:xfrm>
            <a:off x="9242711" y="427240"/>
            <a:ext cx="2560598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r"/>
            <a:r>
              <a:rPr lang="en-US" sz="1200" b="1" u="none">
                <a:solidFill>
                  <a:srgbClr val="FFFFFF"/>
                </a:solidFill>
                <a:latin typeface="NotesEsa"/>
              </a:rPr>
              <a:t>Status: Archived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>
            <a:extLst>
              <a:ext uri="{FF2B5EF4-FFF2-40B4-BE49-F238E27FC236}">
                <a16:creationId xmlns:a16="http://schemas.microsoft.com/office/drawing/2014/main" id="{045ADCF6-6482-499B-8AC0-DBC0312011B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7E6E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header_bar_container">
            <a:extLst>
              <a:ext uri="{FF2B5EF4-FFF2-40B4-BE49-F238E27FC236}">
                <a16:creationId xmlns:a16="http://schemas.microsoft.com/office/drawing/2014/main" id="{A292AD4E-3223-432F-ACB6-048FEFF33F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8657"/>
            <a:ext cx="12192000" cy="889000"/>
          </a:xfrm>
          <a:prstGeom prst="rect">
            <a:avLst/>
          </a:prstGeom>
        </p:spPr>
      </p:pic>
      <p:pic>
        <p:nvPicPr>
          <p:cNvPr id="6" name="header_logo_container">
            <a:extLst>
              <a:ext uri="{FF2B5EF4-FFF2-40B4-BE49-F238E27FC236}">
                <a16:creationId xmlns:a16="http://schemas.microsoft.com/office/drawing/2014/main" id="{C29EE5FF-3764-4D64-BDAD-35D5BE5FB78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7647" y="-6254"/>
            <a:ext cx="880024" cy="880024"/>
          </a:xfrm>
          <a:prstGeom prst="rect">
            <a:avLst/>
          </a:prstGeom>
        </p:spPr>
      </p:pic>
      <p:sp>
        <p:nvSpPr>
          <p:cNvPr id="7" name="title_container">
            <a:extLst>
              <a:ext uri="{FF2B5EF4-FFF2-40B4-BE49-F238E27FC236}">
                <a16:creationId xmlns:a16="http://schemas.microsoft.com/office/drawing/2014/main" id="{7FE0221F-4A0F-45AF-8E30-235AD4FF74F6}"/>
              </a:ext>
            </a:extLst>
          </p:cNvPr>
          <p:cNvSpPr txBox="1"/>
          <p:nvPr/>
        </p:nvSpPr>
        <p:spPr>
          <a:xfrm>
            <a:off x="1493527" y="-34425"/>
            <a:ext cx="7837714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en-US" sz="2000" b="1" u="none">
                <a:solidFill>
                  <a:srgbClr val="FFFFFF"/>
                </a:solidFill>
                <a:latin typeface="NotesEsa"/>
              </a:rPr>
              <a:t>ACTIVATION 785 (Call 905)</a:t>
            </a:r>
          </a:p>
        </p:txBody>
      </p:sp>
      <p:sp>
        <p:nvSpPr>
          <p:cNvPr id="8" name="subtitle_container">
            <a:extLst>
              <a:ext uri="{FF2B5EF4-FFF2-40B4-BE49-F238E27FC236}">
                <a16:creationId xmlns:a16="http://schemas.microsoft.com/office/drawing/2014/main" id="{393C9711-EBBB-4D09-A127-0B9D4E78EE3B}"/>
              </a:ext>
            </a:extLst>
          </p:cNvPr>
          <p:cNvSpPr txBox="1"/>
          <p:nvPr/>
        </p:nvSpPr>
        <p:spPr>
          <a:xfrm>
            <a:off x="1493527" y="431859"/>
            <a:ext cx="7837714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en-US" sz="1800" b="1" u="none">
                <a:solidFill>
                  <a:srgbClr val="FFFFFF"/>
                </a:solidFill>
                <a:latin typeface="NotesEsa"/>
              </a:rPr>
              <a:t>Flood in VENEZUELA, BOLIVARIAN REPUBLIC OF</a:t>
            </a:r>
          </a:p>
        </p:txBody>
      </p:sp>
      <p:sp>
        <p:nvSpPr>
          <p:cNvPr id="9" name="date_container">
            <a:extLst>
              <a:ext uri="{FF2B5EF4-FFF2-40B4-BE49-F238E27FC236}">
                <a16:creationId xmlns:a16="http://schemas.microsoft.com/office/drawing/2014/main" id="{3AFED3FA-F892-40F4-BDC7-B8F76FAAD8F7}"/>
              </a:ext>
            </a:extLst>
          </p:cNvPr>
          <p:cNvSpPr txBox="1"/>
          <p:nvPr/>
        </p:nvSpPr>
        <p:spPr>
          <a:xfrm>
            <a:off x="9242711" y="80124"/>
            <a:ext cx="2560598" cy="338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r"/>
            <a:r>
              <a:rPr lang="en-US" sz="1400" b="1" u="none">
                <a:solidFill>
                  <a:srgbClr val="FFFFFF"/>
                </a:solidFill>
                <a:latin typeface="NotesEsa"/>
              </a:rPr>
              <a:t>11 October 2022</a:t>
            </a:r>
          </a:p>
        </p:txBody>
      </p:sp>
      <p:sp>
        <p:nvSpPr>
          <p:cNvPr id="16" name="map_container">
            <a:extLst>
              <a:ext uri="{FF2B5EF4-FFF2-40B4-BE49-F238E27FC236}">
                <a16:creationId xmlns:a16="http://schemas.microsoft.com/office/drawing/2014/main" id="{BEB89876-0504-45AD-8156-796F6958BB2A}"/>
              </a:ext>
            </a:extLst>
          </p:cNvPr>
          <p:cNvSpPr/>
          <p:nvPr/>
        </p:nvSpPr>
        <p:spPr>
          <a:xfrm>
            <a:off x="5612234" y="1009807"/>
            <a:ext cx="6191075" cy="3153216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>
              <a:latin typeface="NotesEsa" panose="02000506030000020004" pitchFamily="50" charset="0"/>
            </a:endParaRPr>
          </a:p>
        </p:txBody>
      </p:sp>
      <p:sp>
        <p:nvSpPr>
          <p:cNvPr id="60" name="roles_and_nominees_container">
            <a:extLst>
              <a:ext uri="{FF2B5EF4-FFF2-40B4-BE49-F238E27FC236}">
                <a16:creationId xmlns:a16="http://schemas.microsoft.com/office/drawing/2014/main" id="{3D0757BE-3A7A-4CF0-95AA-B185A2CCF411}"/>
              </a:ext>
            </a:extLst>
          </p:cNvPr>
          <p:cNvSpPr/>
          <p:nvPr/>
        </p:nvSpPr>
        <p:spPr>
          <a:xfrm>
            <a:off x="390082" y="1008380"/>
            <a:ext cx="5011172" cy="114850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 dirty="0">
                <a:solidFill>
                  <a:srgbClr val="FFFFFF"/>
                </a:solidFill>
                <a:latin typeface="NotesEsa"/>
              </a:rPr>
              <a:t>AU: </a:t>
            </a:r>
            <a:r>
              <a:rPr lang="en-US" sz="1400" b="0" u="none" dirty="0">
                <a:solidFill>
                  <a:srgbClr val="FFFFFF"/>
                </a:solidFill>
                <a:latin typeface="NotesEsa"/>
              </a:rPr>
              <a:t>Civil Protection of Venezuela</a:t>
            </a:r>
          </a:p>
          <a:p>
            <a:r>
              <a:rPr lang="en-US" sz="1400" b="1" u="none" dirty="0">
                <a:solidFill>
                  <a:srgbClr val="FFFFFF"/>
                </a:solidFill>
                <a:latin typeface="NotesEsa"/>
              </a:rPr>
              <a:t>ES: </a:t>
            </a:r>
            <a:r>
              <a:rPr lang="en-US" sz="1400" b="0" u="none" dirty="0">
                <a:solidFill>
                  <a:srgbClr val="FFFFFF"/>
                </a:solidFill>
                <a:latin typeface="NotesEsa"/>
              </a:rPr>
              <a:t>ABAE</a:t>
            </a:r>
          </a:p>
          <a:p>
            <a:r>
              <a:rPr lang="en-US" sz="1400" b="1" u="none" dirty="0">
                <a:solidFill>
                  <a:srgbClr val="FFFFFF"/>
                </a:solidFill>
                <a:latin typeface="NotesEsa"/>
              </a:rPr>
              <a:t>PM: </a:t>
            </a:r>
            <a:r>
              <a:rPr lang="en-US" sz="1400" b="0" u="none" dirty="0">
                <a:solidFill>
                  <a:srgbClr val="FFFFFF"/>
                </a:solidFill>
                <a:latin typeface="NotesEsa"/>
              </a:rPr>
              <a:t>ABAE</a:t>
            </a:r>
          </a:p>
          <a:p>
            <a:r>
              <a:rPr lang="en-US" sz="1400" b="1" u="none" dirty="0">
                <a:solidFill>
                  <a:srgbClr val="FFFFFF"/>
                </a:solidFill>
                <a:latin typeface="NotesEsa"/>
              </a:rPr>
              <a:t>VA:</a:t>
            </a:r>
            <a:endParaRPr lang="en-US" sz="1400" b="0" u="none" dirty="0">
              <a:solidFill>
                <a:srgbClr val="FFFFFF"/>
              </a:solidFill>
              <a:latin typeface="NotesEsa"/>
            </a:endParaRPr>
          </a:p>
        </p:txBody>
      </p:sp>
      <p:sp>
        <p:nvSpPr>
          <p:cNvPr id="62" name="aap_agencies_container">
            <a:extLst>
              <a:ext uri="{FF2B5EF4-FFF2-40B4-BE49-F238E27FC236}">
                <a16:creationId xmlns:a16="http://schemas.microsoft.com/office/drawing/2014/main" id="{7ACEDA25-B015-476B-8218-3BA7A25C581B}"/>
              </a:ext>
            </a:extLst>
          </p:cNvPr>
          <p:cNvSpPr/>
          <p:nvPr/>
        </p:nvSpPr>
        <p:spPr>
          <a:xfrm>
            <a:off x="390082" y="2194983"/>
            <a:ext cx="5011172" cy="72178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AAP: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ABAE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CONAE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CSA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DLR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ESA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KARI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MBRSC,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NAS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ROSCOSMOS, Satellogic,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USGS</a:t>
            </a:r>
          </a:p>
        </p:txBody>
      </p:sp>
      <p:sp>
        <p:nvSpPr>
          <p:cNvPr id="64" name="erfs_container">
            <a:extLst>
              <a:ext uri="{FF2B5EF4-FFF2-40B4-BE49-F238E27FC236}">
                <a16:creationId xmlns:a16="http://schemas.microsoft.com/office/drawing/2014/main" id="{4A783D74-19B0-4D94-9BA2-D5863C61587B}"/>
              </a:ext>
            </a:extLst>
          </p:cNvPr>
          <p:cNvSpPr/>
          <p:nvPr/>
        </p:nvSpPr>
        <p:spPr>
          <a:xfrm>
            <a:off x="390082" y="3501389"/>
            <a:ext cx="5011172" cy="136186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ECO ERFs: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 ABAE, CNES, CNSA, CONAE, CSA, DLR, DMCII, ESA, ICEYE, INPE, ISRO, JAXA, KARI, MBRSC, NAS, PLANET, ROSCOSMOS, Satellogic, USGS</a:t>
            </a:r>
          </a:p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PM ERFs: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 CNES, CNSA, CONAE, CSA, DLR, DMCII, ESA, ICEYE, INPE, JAXA, KARI, PLANET, ROSCOSMOS, Satellogic, USGS</a:t>
            </a:r>
          </a:p>
        </p:txBody>
      </p:sp>
      <p:sp>
        <p:nvSpPr>
          <p:cNvPr id="66" name="preevent_container">
            <a:extLst>
              <a:ext uri="{FF2B5EF4-FFF2-40B4-BE49-F238E27FC236}">
                <a16:creationId xmlns:a16="http://schemas.microsoft.com/office/drawing/2014/main" id="{9F8FD432-8CD7-4A87-BFB8-45331F54D27A}"/>
              </a:ext>
            </a:extLst>
          </p:cNvPr>
          <p:cNvSpPr/>
          <p:nvPr/>
        </p:nvSpPr>
        <p:spPr>
          <a:xfrm>
            <a:off x="385217" y="5874595"/>
            <a:ext cx="5020817" cy="72178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Data pre event: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BKA, 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KOMPSAT5, 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LANDSAT8, 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LANDSAT9, 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SENTINEL_1, 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SENTINEL_2, 8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US-VHR, 4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[4]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VRSS2</a:t>
            </a:r>
          </a:p>
        </p:txBody>
      </p:sp>
      <p:sp>
        <p:nvSpPr>
          <p:cNvPr id="68" name="vap_count_container">
            <a:extLst>
              <a:ext uri="{FF2B5EF4-FFF2-40B4-BE49-F238E27FC236}">
                <a16:creationId xmlns:a16="http://schemas.microsoft.com/office/drawing/2014/main" id="{CA32E9C3-C8AD-42C1-A12C-6BDE2722C7AE}"/>
              </a:ext>
            </a:extLst>
          </p:cNvPr>
          <p:cNvSpPr/>
          <p:nvPr/>
        </p:nvSpPr>
        <p:spPr>
          <a:xfrm>
            <a:off x="390082" y="2954866"/>
            <a:ext cx="5011172" cy="50842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VAP uploaded: 14</a:t>
            </a:r>
          </a:p>
        </p:txBody>
      </p:sp>
      <p:sp>
        <p:nvSpPr>
          <p:cNvPr id="70" name="postevent_container">
            <a:extLst>
              <a:ext uri="{FF2B5EF4-FFF2-40B4-BE49-F238E27FC236}">
                <a16:creationId xmlns:a16="http://schemas.microsoft.com/office/drawing/2014/main" id="{7ED559A8-4F0C-4949-85ED-5D24E8C178EF}"/>
              </a:ext>
            </a:extLst>
          </p:cNvPr>
          <p:cNvSpPr/>
          <p:nvPr/>
        </p:nvSpPr>
        <p:spPr>
          <a:xfrm>
            <a:off x="385217" y="4901352"/>
            <a:ext cx="5020817" cy="93514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Data post event: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CBERS4, 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KANOPUS_V, 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KANOPUS_V_IK, 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KOMPSAT5, 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LANDSAT8, 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[1]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NewSat, 7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[3]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PLEIADES, 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RCM, 3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SENTINEL_1, 3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[2]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SENTINEL_2, 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[1]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TERRASAR_X</a:t>
            </a:r>
          </a:p>
        </p:txBody>
      </p:sp>
      <p:sp>
        <p:nvSpPr>
          <p:cNvPr id="2" name="legend_container">
            <a:extLst>
              <a:ext uri="{FF2B5EF4-FFF2-40B4-BE49-F238E27FC236}">
                <a16:creationId xmlns:a16="http://schemas.microsoft.com/office/drawing/2014/main" id="{C240F0AC-4D8A-4B60-86A2-2EB689F0455D}"/>
              </a:ext>
            </a:extLst>
          </p:cNvPr>
          <p:cNvSpPr txBox="1"/>
          <p:nvPr/>
        </p:nvSpPr>
        <p:spPr>
          <a:xfrm>
            <a:off x="393540" y="6614930"/>
            <a:ext cx="2328440" cy="24622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000" b="1" u="none">
                <a:solidFill>
                  <a:srgbClr val="000000"/>
                </a:solidFill>
                <a:latin typeface="NotesEsa"/>
              </a:rPr>
              <a:t>Legend: [# Products Used]</a:t>
            </a:r>
          </a:p>
        </p:txBody>
      </p:sp>
      <p:sp>
        <p:nvSpPr>
          <p:cNvPr id="17" name="status_container">
            <a:extLst>
              <a:ext uri="{FF2B5EF4-FFF2-40B4-BE49-F238E27FC236}">
                <a16:creationId xmlns:a16="http://schemas.microsoft.com/office/drawing/2014/main" id="{35621CC2-7A7E-40D3-BF80-27A03CD916EF}"/>
              </a:ext>
            </a:extLst>
          </p:cNvPr>
          <p:cNvSpPr txBox="1"/>
          <p:nvPr/>
        </p:nvSpPr>
        <p:spPr>
          <a:xfrm>
            <a:off x="9242711" y="427240"/>
            <a:ext cx="2560598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r"/>
            <a:r>
              <a:rPr lang="en-US" sz="1200" b="1" u="none">
                <a:solidFill>
                  <a:srgbClr val="FFFFFF"/>
                </a:solidFill>
                <a:latin typeface="NotesEsa"/>
              </a:rPr>
              <a:t>Status: On-going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>
            <a:extLst>
              <a:ext uri="{FF2B5EF4-FFF2-40B4-BE49-F238E27FC236}">
                <a16:creationId xmlns:a16="http://schemas.microsoft.com/office/drawing/2014/main" id="{045ADCF6-6482-499B-8AC0-DBC0312011B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7E6E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header_bar_container">
            <a:extLst>
              <a:ext uri="{FF2B5EF4-FFF2-40B4-BE49-F238E27FC236}">
                <a16:creationId xmlns:a16="http://schemas.microsoft.com/office/drawing/2014/main" id="{A292AD4E-3223-432F-ACB6-048FEFF33F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8657"/>
            <a:ext cx="12192000" cy="889000"/>
          </a:xfrm>
          <a:prstGeom prst="rect">
            <a:avLst/>
          </a:prstGeom>
        </p:spPr>
      </p:pic>
      <p:pic>
        <p:nvPicPr>
          <p:cNvPr id="6" name="header_logo_container">
            <a:extLst>
              <a:ext uri="{FF2B5EF4-FFF2-40B4-BE49-F238E27FC236}">
                <a16:creationId xmlns:a16="http://schemas.microsoft.com/office/drawing/2014/main" id="{C29EE5FF-3764-4D64-BDAD-35D5BE5FB78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7647" y="-6254"/>
            <a:ext cx="880024" cy="880024"/>
          </a:xfrm>
          <a:prstGeom prst="rect">
            <a:avLst/>
          </a:prstGeom>
        </p:spPr>
      </p:pic>
      <p:sp>
        <p:nvSpPr>
          <p:cNvPr id="7" name="title_container">
            <a:extLst>
              <a:ext uri="{FF2B5EF4-FFF2-40B4-BE49-F238E27FC236}">
                <a16:creationId xmlns:a16="http://schemas.microsoft.com/office/drawing/2014/main" id="{7FE0221F-4A0F-45AF-8E30-235AD4FF74F6}"/>
              </a:ext>
            </a:extLst>
          </p:cNvPr>
          <p:cNvSpPr txBox="1"/>
          <p:nvPr/>
        </p:nvSpPr>
        <p:spPr>
          <a:xfrm>
            <a:off x="1493527" y="-34425"/>
            <a:ext cx="7837714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en-US" sz="2000" b="1" u="none">
                <a:solidFill>
                  <a:srgbClr val="FFFFFF"/>
                </a:solidFill>
                <a:latin typeface="NotesEsa"/>
              </a:rPr>
              <a:t>ACTIVATION 786 (Call 906)</a:t>
            </a:r>
          </a:p>
        </p:txBody>
      </p:sp>
      <p:sp>
        <p:nvSpPr>
          <p:cNvPr id="8" name="subtitle_container">
            <a:extLst>
              <a:ext uri="{FF2B5EF4-FFF2-40B4-BE49-F238E27FC236}">
                <a16:creationId xmlns:a16="http://schemas.microsoft.com/office/drawing/2014/main" id="{393C9711-EBBB-4D09-A127-0B9D4E78EE3B}"/>
              </a:ext>
            </a:extLst>
          </p:cNvPr>
          <p:cNvSpPr txBox="1"/>
          <p:nvPr/>
        </p:nvSpPr>
        <p:spPr>
          <a:xfrm>
            <a:off x="1493527" y="431859"/>
            <a:ext cx="7837714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en-US" sz="1800" b="1" u="none">
                <a:solidFill>
                  <a:srgbClr val="FFFFFF"/>
                </a:solidFill>
                <a:latin typeface="NotesEsa"/>
              </a:rPr>
              <a:t>Flood in HONDURAS</a:t>
            </a:r>
          </a:p>
        </p:txBody>
      </p:sp>
      <p:sp>
        <p:nvSpPr>
          <p:cNvPr id="9" name="date_container">
            <a:extLst>
              <a:ext uri="{FF2B5EF4-FFF2-40B4-BE49-F238E27FC236}">
                <a16:creationId xmlns:a16="http://schemas.microsoft.com/office/drawing/2014/main" id="{3AFED3FA-F892-40F4-BDC7-B8F76FAAD8F7}"/>
              </a:ext>
            </a:extLst>
          </p:cNvPr>
          <p:cNvSpPr txBox="1"/>
          <p:nvPr/>
        </p:nvSpPr>
        <p:spPr>
          <a:xfrm>
            <a:off x="9242711" y="80124"/>
            <a:ext cx="2560598" cy="338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r"/>
            <a:r>
              <a:rPr lang="en-US" sz="1400" b="1" u="none">
                <a:solidFill>
                  <a:srgbClr val="FFFFFF"/>
                </a:solidFill>
                <a:latin typeface="NotesEsa"/>
              </a:rPr>
              <a:t>12 October 2022</a:t>
            </a:r>
          </a:p>
        </p:txBody>
      </p:sp>
      <p:sp>
        <p:nvSpPr>
          <p:cNvPr id="16" name="map_container">
            <a:extLst>
              <a:ext uri="{FF2B5EF4-FFF2-40B4-BE49-F238E27FC236}">
                <a16:creationId xmlns:a16="http://schemas.microsoft.com/office/drawing/2014/main" id="{BEB89876-0504-45AD-8156-796F6958BB2A}"/>
              </a:ext>
            </a:extLst>
          </p:cNvPr>
          <p:cNvSpPr/>
          <p:nvPr/>
        </p:nvSpPr>
        <p:spPr>
          <a:xfrm>
            <a:off x="5612234" y="1009807"/>
            <a:ext cx="6191075" cy="3153216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>
              <a:latin typeface="NotesEsa" panose="02000506030000020004" pitchFamily="50" charset="0"/>
            </a:endParaRPr>
          </a:p>
        </p:txBody>
      </p:sp>
      <p:sp>
        <p:nvSpPr>
          <p:cNvPr id="60" name="roles_and_nominees_container">
            <a:extLst>
              <a:ext uri="{FF2B5EF4-FFF2-40B4-BE49-F238E27FC236}">
                <a16:creationId xmlns:a16="http://schemas.microsoft.com/office/drawing/2014/main" id="{3D0757BE-3A7A-4CF0-95AA-B185A2CCF411}"/>
              </a:ext>
            </a:extLst>
          </p:cNvPr>
          <p:cNvSpPr/>
          <p:nvPr/>
        </p:nvSpPr>
        <p:spPr>
          <a:xfrm>
            <a:off x="390082" y="1008380"/>
            <a:ext cx="5011172" cy="161078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AU: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COPECO</a:t>
            </a:r>
          </a:p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ES: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USGS</a:t>
            </a:r>
          </a:p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PM: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UNSPIDER</a:t>
            </a:r>
          </a:p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VA: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Berlin University of Applied Science &amp; Technology, Federal University of Santa Maria, National Disaster Management Center of Mexico (CENAPRED)</a:t>
            </a:r>
          </a:p>
        </p:txBody>
      </p:sp>
      <p:sp>
        <p:nvSpPr>
          <p:cNvPr id="62" name="aap_agencies_container">
            <a:extLst>
              <a:ext uri="{FF2B5EF4-FFF2-40B4-BE49-F238E27FC236}">
                <a16:creationId xmlns:a16="http://schemas.microsoft.com/office/drawing/2014/main" id="{7ACEDA25-B015-476B-8218-3BA7A25C581B}"/>
              </a:ext>
            </a:extLst>
          </p:cNvPr>
          <p:cNvSpPr/>
          <p:nvPr/>
        </p:nvSpPr>
        <p:spPr>
          <a:xfrm>
            <a:off x="390082" y="2657263"/>
            <a:ext cx="5011172" cy="54398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AAP: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CONAE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CSA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DLR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ESA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INPE,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KARI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ROSCOSMOS, USGS</a:t>
            </a:r>
          </a:p>
        </p:txBody>
      </p:sp>
      <p:sp>
        <p:nvSpPr>
          <p:cNvPr id="64" name="erfs_container">
            <a:extLst>
              <a:ext uri="{FF2B5EF4-FFF2-40B4-BE49-F238E27FC236}">
                <a16:creationId xmlns:a16="http://schemas.microsoft.com/office/drawing/2014/main" id="{4A783D74-19B0-4D94-9BA2-D5863C61587B}"/>
              </a:ext>
            </a:extLst>
          </p:cNvPr>
          <p:cNvSpPr/>
          <p:nvPr/>
        </p:nvSpPr>
        <p:spPr>
          <a:xfrm>
            <a:off x="390082" y="3821429"/>
            <a:ext cx="5011172" cy="97070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ECO ERFs: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 ABAE, CNES, CNSA, CONAE, CSA, DLR, DMCII, ESA, ICEYE, INPE, ISRO, JAXA, KARI, MBRSC, NAS, NOAA, PLANET, ROSCOSMOS, Satellogic, USGS</a:t>
            </a:r>
          </a:p>
        </p:txBody>
      </p:sp>
      <p:sp>
        <p:nvSpPr>
          <p:cNvPr id="66" name="preevent_container">
            <a:extLst>
              <a:ext uri="{FF2B5EF4-FFF2-40B4-BE49-F238E27FC236}">
                <a16:creationId xmlns:a16="http://schemas.microsoft.com/office/drawing/2014/main" id="{9F8FD432-8CD7-4A87-BFB8-45331F54D27A}"/>
              </a:ext>
            </a:extLst>
          </p:cNvPr>
          <p:cNvSpPr/>
          <p:nvPr/>
        </p:nvSpPr>
        <p:spPr>
          <a:xfrm>
            <a:off x="385217" y="5839035"/>
            <a:ext cx="5020817" cy="75734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Data pre event: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CBERS4, 3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LANDSAT9, 4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SENTINEL_1, 5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SENTINEL_2, 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TERRASAR_X, 65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US-VHR</a:t>
            </a:r>
          </a:p>
        </p:txBody>
      </p:sp>
      <p:sp>
        <p:nvSpPr>
          <p:cNvPr id="68" name="vap_count_container">
            <a:extLst>
              <a:ext uri="{FF2B5EF4-FFF2-40B4-BE49-F238E27FC236}">
                <a16:creationId xmlns:a16="http://schemas.microsoft.com/office/drawing/2014/main" id="{CA32E9C3-C8AD-42C1-A12C-6BDE2722C7AE}"/>
              </a:ext>
            </a:extLst>
          </p:cNvPr>
          <p:cNvSpPr/>
          <p:nvPr/>
        </p:nvSpPr>
        <p:spPr>
          <a:xfrm>
            <a:off x="390082" y="3239346"/>
            <a:ext cx="5011172" cy="54398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VAP uploaded: 1</a:t>
            </a:r>
          </a:p>
        </p:txBody>
      </p:sp>
      <p:sp>
        <p:nvSpPr>
          <p:cNvPr id="70" name="postevent_container">
            <a:extLst>
              <a:ext uri="{FF2B5EF4-FFF2-40B4-BE49-F238E27FC236}">
                <a16:creationId xmlns:a16="http://schemas.microsoft.com/office/drawing/2014/main" id="{7ED559A8-4F0C-4949-85ED-5D24E8C178EF}"/>
              </a:ext>
            </a:extLst>
          </p:cNvPr>
          <p:cNvSpPr/>
          <p:nvPr/>
        </p:nvSpPr>
        <p:spPr>
          <a:xfrm>
            <a:off x="385217" y="4830232"/>
            <a:ext cx="5020817" cy="97070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Data post event: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10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CBERS4, 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KANOPUS_V, 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KANOPUS_V_IK, 4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KOMPSAT3, 7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KOMPSAT5, 3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LANDSAT8, 12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[1]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PLEIADES, 7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RCM, 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SAOCOM-1, 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SENTINEL_1, 16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[1]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SENTINEL_2, 4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TERRASAR_X</a:t>
            </a:r>
          </a:p>
        </p:txBody>
      </p:sp>
      <p:sp>
        <p:nvSpPr>
          <p:cNvPr id="2" name="legend_container">
            <a:extLst>
              <a:ext uri="{FF2B5EF4-FFF2-40B4-BE49-F238E27FC236}">
                <a16:creationId xmlns:a16="http://schemas.microsoft.com/office/drawing/2014/main" id="{C240F0AC-4D8A-4B60-86A2-2EB689F0455D}"/>
              </a:ext>
            </a:extLst>
          </p:cNvPr>
          <p:cNvSpPr txBox="1"/>
          <p:nvPr/>
        </p:nvSpPr>
        <p:spPr>
          <a:xfrm>
            <a:off x="393540" y="6614930"/>
            <a:ext cx="2328440" cy="24622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000" b="1" u="none">
                <a:solidFill>
                  <a:srgbClr val="000000"/>
                </a:solidFill>
                <a:latin typeface="NotesEsa"/>
              </a:rPr>
              <a:t>Legend: [# Products Used]</a:t>
            </a:r>
          </a:p>
        </p:txBody>
      </p:sp>
      <p:sp>
        <p:nvSpPr>
          <p:cNvPr id="17" name="status_container">
            <a:extLst>
              <a:ext uri="{FF2B5EF4-FFF2-40B4-BE49-F238E27FC236}">
                <a16:creationId xmlns:a16="http://schemas.microsoft.com/office/drawing/2014/main" id="{35621CC2-7A7E-40D3-BF80-27A03CD916EF}"/>
              </a:ext>
            </a:extLst>
          </p:cNvPr>
          <p:cNvSpPr txBox="1"/>
          <p:nvPr/>
        </p:nvSpPr>
        <p:spPr>
          <a:xfrm>
            <a:off x="9242711" y="427240"/>
            <a:ext cx="2560598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r"/>
            <a:r>
              <a:rPr lang="en-US" sz="1200" b="1" u="none">
                <a:solidFill>
                  <a:srgbClr val="FFFFFF"/>
                </a:solidFill>
                <a:latin typeface="NotesEsa"/>
              </a:rPr>
              <a:t>Status: On-going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>
            <a:extLst>
              <a:ext uri="{FF2B5EF4-FFF2-40B4-BE49-F238E27FC236}">
                <a16:creationId xmlns:a16="http://schemas.microsoft.com/office/drawing/2014/main" id="{045ADCF6-6482-499B-8AC0-DBC0312011B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7E6E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header_bar_container">
            <a:extLst>
              <a:ext uri="{FF2B5EF4-FFF2-40B4-BE49-F238E27FC236}">
                <a16:creationId xmlns:a16="http://schemas.microsoft.com/office/drawing/2014/main" id="{A292AD4E-3223-432F-ACB6-048FEFF33F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8657"/>
            <a:ext cx="12192000" cy="889000"/>
          </a:xfrm>
          <a:prstGeom prst="rect">
            <a:avLst/>
          </a:prstGeom>
        </p:spPr>
      </p:pic>
      <p:pic>
        <p:nvPicPr>
          <p:cNvPr id="6" name="header_logo_container">
            <a:extLst>
              <a:ext uri="{FF2B5EF4-FFF2-40B4-BE49-F238E27FC236}">
                <a16:creationId xmlns:a16="http://schemas.microsoft.com/office/drawing/2014/main" id="{C29EE5FF-3764-4D64-BDAD-35D5BE5FB78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7647" y="-6254"/>
            <a:ext cx="880024" cy="880024"/>
          </a:xfrm>
          <a:prstGeom prst="rect">
            <a:avLst/>
          </a:prstGeom>
        </p:spPr>
      </p:pic>
      <p:sp>
        <p:nvSpPr>
          <p:cNvPr id="7" name="title_container">
            <a:extLst>
              <a:ext uri="{FF2B5EF4-FFF2-40B4-BE49-F238E27FC236}">
                <a16:creationId xmlns:a16="http://schemas.microsoft.com/office/drawing/2014/main" id="{7FE0221F-4A0F-45AF-8E30-235AD4FF74F6}"/>
              </a:ext>
            </a:extLst>
          </p:cNvPr>
          <p:cNvSpPr txBox="1"/>
          <p:nvPr/>
        </p:nvSpPr>
        <p:spPr>
          <a:xfrm>
            <a:off x="1493527" y="-34425"/>
            <a:ext cx="7837714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en-US" sz="2000" b="1" u="none">
                <a:solidFill>
                  <a:srgbClr val="FFFFFF"/>
                </a:solidFill>
                <a:latin typeface="NotesEsa"/>
              </a:rPr>
              <a:t>ACTIVATION 760 (Call 873)</a:t>
            </a:r>
          </a:p>
        </p:txBody>
      </p:sp>
      <p:sp>
        <p:nvSpPr>
          <p:cNvPr id="8" name="subtitle_container">
            <a:extLst>
              <a:ext uri="{FF2B5EF4-FFF2-40B4-BE49-F238E27FC236}">
                <a16:creationId xmlns:a16="http://schemas.microsoft.com/office/drawing/2014/main" id="{393C9711-EBBB-4D09-A127-0B9D4E78EE3B}"/>
              </a:ext>
            </a:extLst>
          </p:cNvPr>
          <p:cNvSpPr txBox="1"/>
          <p:nvPr/>
        </p:nvSpPr>
        <p:spPr>
          <a:xfrm>
            <a:off x="1493527" y="431859"/>
            <a:ext cx="7837714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en-US" sz="1800" b="1" u="none">
                <a:solidFill>
                  <a:srgbClr val="FFFFFF"/>
                </a:solidFill>
                <a:latin typeface="NotesEsa"/>
              </a:rPr>
              <a:t>Wildfire in AFGHANISTAN</a:t>
            </a:r>
          </a:p>
        </p:txBody>
      </p:sp>
      <p:sp>
        <p:nvSpPr>
          <p:cNvPr id="9" name="date_container">
            <a:extLst>
              <a:ext uri="{FF2B5EF4-FFF2-40B4-BE49-F238E27FC236}">
                <a16:creationId xmlns:a16="http://schemas.microsoft.com/office/drawing/2014/main" id="{3AFED3FA-F892-40F4-BDC7-B8F76FAAD8F7}"/>
              </a:ext>
            </a:extLst>
          </p:cNvPr>
          <p:cNvSpPr txBox="1"/>
          <p:nvPr/>
        </p:nvSpPr>
        <p:spPr>
          <a:xfrm>
            <a:off x="9242711" y="80124"/>
            <a:ext cx="2560598" cy="338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r"/>
            <a:r>
              <a:rPr lang="en-US" sz="1400" b="1" u="none">
                <a:solidFill>
                  <a:srgbClr val="FFFFFF"/>
                </a:solidFill>
                <a:latin typeface="NotesEsa"/>
              </a:rPr>
              <a:t>06 June 2022</a:t>
            </a:r>
          </a:p>
        </p:txBody>
      </p:sp>
      <p:sp>
        <p:nvSpPr>
          <p:cNvPr id="16" name="map_container">
            <a:extLst>
              <a:ext uri="{FF2B5EF4-FFF2-40B4-BE49-F238E27FC236}">
                <a16:creationId xmlns:a16="http://schemas.microsoft.com/office/drawing/2014/main" id="{BEB89876-0504-45AD-8156-796F6958BB2A}"/>
              </a:ext>
            </a:extLst>
          </p:cNvPr>
          <p:cNvSpPr/>
          <p:nvPr/>
        </p:nvSpPr>
        <p:spPr>
          <a:xfrm>
            <a:off x="5612234" y="1009807"/>
            <a:ext cx="6191075" cy="3153216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>
              <a:latin typeface="NotesEsa" panose="02000506030000020004" pitchFamily="50" charset="0"/>
            </a:endParaRPr>
          </a:p>
        </p:txBody>
      </p:sp>
      <p:sp>
        <p:nvSpPr>
          <p:cNvPr id="60" name="roles_and_nominees_container">
            <a:extLst>
              <a:ext uri="{FF2B5EF4-FFF2-40B4-BE49-F238E27FC236}">
                <a16:creationId xmlns:a16="http://schemas.microsoft.com/office/drawing/2014/main" id="{3D0757BE-3A7A-4CF0-95AA-B185A2CCF411}"/>
              </a:ext>
            </a:extLst>
          </p:cNvPr>
          <p:cNvSpPr/>
          <p:nvPr/>
        </p:nvSpPr>
        <p:spPr>
          <a:xfrm>
            <a:off x="390082" y="1008380"/>
            <a:ext cx="5011172" cy="143298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AU: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UNITAR</a:t>
            </a:r>
          </a:p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EU: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The United Nations Disaster Assessment and Coordination (UNDAC)</a:t>
            </a:r>
          </a:p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ES: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JAXA</a:t>
            </a:r>
          </a:p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PM: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UNITAR</a:t>
            </a:r>
          </a:p>
        </p:txBody>
      </p:sp>
      <p:sp>
        <p:nvSpPr>
          <p:cNvPr id="62" name="aap_agencies_container">
            <a:extLst>
              <a:ext uri="{FF2B5EF4-FFF2-40B4-BE49-F238E27FC236}">
                <a16:creationId xmlns:a16="http://schemas.microsoft.com/office/drawing/2014/main" id="{7ACEDA25-B015-476B-8218-3BA7A25C581B}"/>
              </a:ext>
            </a:extLst>
          </p:cNvPr>
          <p:cNvSpPr/>
          <p:nvPr/>
        </p:nvSpPr>
        <p:spPr>
          <a:xfrm>
            <a:off x="390082" y="2479463"/>
            <a:ext cx="5011172" cy="79290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AAP: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ABAE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CNSA,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CONAE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ESA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KARI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MBRSC, ROSCOSMOS,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USGS</a:t>
            </a:r>
          </a:p>
        </p:txBody>
      </p:sp>
      <p:sp>
        <p:nvSpPr>
          <p:cNvPr id="64" name="erfs_container">
            <a:extLst>
              <a:ext uri="{FF2B5EF4-FFF2-40B4-BE49-F238E27FC236}">
                <a16:creationId xmlns:a16="http://schemas.microsoft.com/office/drawing/2014/main" id="{4A783D74-19B0-4D94-9BA2-D5863C61587B}"/>
              </a:ext>
            </a:extLst>
          </p:cNvPr>
          <p:cNvSpPr/>
          <p:nvPr/>
        </p:nvSpPr>
        <p:spPr>
          <a:xfrm>
            <a:off x="390082" y="3928109"/>
            <a:ext cx="5011172" cy="79290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ECO ERFs: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 ABAE, CNES, CNSA, CONAE, DMCII, ESA, INPE, KARI, PLANET, ROSCOSMOS, USGS</a:t>
            </a:r>
          </a:p>
        </p:txBody>
      </p:sp>
      <p:sp>
        <p:nvSpPr>
          <p:cNvPr id="66" name="preevent_container">
            <a:extLst>
              <a:ext uri="{FF2B5EF4-FFF2-40B4-BE49-F238E27FC236}">
                <a16:creationId xmlns:a16="http://schemas.microsoft.com/office/drawing/2014/main" id="{9F8FD432-8CD7-4A87-BFB8-45331F54D27A}"/>
              </a:ext>
            </a:extLst>
          </p:cNvPr>
          <p:cNvSpPr/>
          <p:nvPr/>
        </p:nvSpPr>
        <p:spPr>
          <a:xfrm>
            <a:off x="385217" y="5803475"/>
            <a:ext cx="5020817" cy="79290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Data pre event: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KANOPUS_V, 4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KOMPSAT3, 5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KOMPSAT3A, 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SAOCOM-1, 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SENTINEL_2</a:t>
            </a:r>
          </a:p>
        </p:txBody>
      </p:sp>
      <p:sp>
        <p:nvSpPr>
          <p:cNvPr id="68" name="vap_count_container">
            <a:extLst>
              <a:ext uri="{FF2B5EF4-FFF2-40B4-BE49-F238E27FC236}">
                <a16:creationId xmlns:a16="http://schemas.microsoft.com/office/drawing/2014/main" id="{CA32E9C3-C8AD-42C1-A12C-6BDE2722C7AE}"/>
              </a:ext>
            </a:extLst>
          </p:cNvPr>
          <p:cNvSpPr/>
          <p:nvPr/>
        </p:nvSpPr>
        <p:spPr>
          <a:xfrm>
            <a:off x="390082" y="3310466"/>
            <a:ext cx="5011172" cy="57954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VAP uploaded: 2</a:t>
            </a:r>
          </a:p>
        </p:txBody>
      </p:sp>
      <p:sp>
        <p:nvSpPr>
          <p:cNvPr id="70" name="postevent_container">
            <a:extLst>
              <a:ext uri="{FF2B5EF4-FFF2-40B4-BE49-F238E27FC236}">
                <a16:creationId xmlns:a16="http://schemas.microsoft.com/office/drawing/2014/main" id="{7ED559A8-4F0C-4949-85ED-5D24E8C178EF}"/>
              </a:ext>
            </a:extLst>
          </p:cNvPr>
          <p:cNvSpPr/>
          <p:nvPr/>
        </p:nvSpPr>
        <p:spPr>
          <a:xfrm>
            <a:off x="385217" y="4759112"/>
            <a:ext cx="5020817" cy="100626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Data post event: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[1]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GF2, 3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KANOPUS_V, 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KANOPUS_V_IK, 8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[8]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KOMPSAT3, 3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[3]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LANDSAT8, 3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LANDSAT9, 4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SAOCOM-1, 13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SENTINEL_1, 5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[3]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SENTINEL_2, 4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[4]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SPOT, 28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[28]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US-VHR</a:t>
            </a:r>
          </a:p>
        </p:txBody>
      </p:sp>
      <p:sp>
        <p:nvSpPr>
          <p:cNvPr id="2" name="legend_container">
            <a:extLst>
              <a:ext uri="{FF2B5EF4-FFF2-40B4-BE49-F238E27FC236}">
                <a16:creationId xmlns:a16="http://schemas.microsoft.com/office/drawing/2014/main" id="{C240F0AC-4D8A-4B60-86A2-2EB689F0455D}"/>
              </a:ext>
            </a:extLst>
          </p:cNvPr>
          <p:cNvSpPr txBox="1"/>
          <p:nvPr/>
        </p:nvSpPr>
        <p:spPr>
          <a:xfrm>
            <a:off x="393540" y="6614930"/>
            <a:ext cx="2328440" cy="24622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000" b="1" u="none">
                <a:solidFill>
                  <a:srgbClr val="000000"/>
                </a:solidFill>
                <a:latin typeface="NotesEsa"/>
              </a:rPr>
              <a:t>Legend: [# Products Used]</a:t>
            </a:r>
          </a:p>
        </p:txBody>
      </p:sp>
      <p:sp>
        <p:nvSpPr>
          <p:cNvPr id="17" name="status_container">
            <a:extLst>
              <a:ext uri="{FF2B5EF4-FFF2-40B4-BE49-F238E27FC236}">
                <a16:creationId xmlns:a16="http://schemas.microsoft.com/office/drawing/2014/main" id="{35621CC2-7A7E-40D3-BF80-27A03CD916EF}"/>
              </a:ext>
            </a:extLst>
          </p:cNvPr>
          <p:cNvSpPr txBox="1"/>
          <p:nvPr/>
        </p:nvSpPr>
        <p:spPr>
          <a:xfrm>
            <a:off x="9242711" y="427240"/>
            <a:ext cx="2560598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r"/>
            <a:r>
              <a:rPr lang="en-US" sz="1200" b="1" u="none">
                <a:solidFill>
                  <a:srgbClr val="FFFFFF"/>
                </a:solidFill>
                <a:latin typeface="NotesEsa"/>
              </a:rPr>
              <a:t>Status: Archived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>
            <a:extLst>
              <a:ext uri="{FF2B5EF4-FFF2-40B4-BE49-F238E27FC236}">
                <a16:creationId xmlns:a16="http://schemas.microsoft.com/office/drawing/2014/main" id="{045ADCF6-6482-499B-8AC0-DBC0312011B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7E6E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header_bar_container">
            <a:extLst>
              <a:ext uri="{FF2B5EF4-FFF2-40B4-BE49-F238E27FC236}">
                <a16:creationId xmlns:a16="http://schemas.microsoft.com/office/drawing/2014/main" id="{A292AD4E-3223-432F-ACB6-048FEFF33F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8657"/>
            <a:ext cx="12192000" cy="889000"/>
          </a:xfrm>
          <a:prstGeom prst="rect">
            <a:avLst/>
          </a:prstGeom>
        </p:spPr>
      </p:pic>
      <p:pic>
        <p:nvPicPr>
          <p:cNvPr id="6" name="header_logo_container">
            <a:extLst>
              <a:ext uri="{FF2B5EF4-FFF2-40B4-BE49-F238E27FC236}">
                <a16:creationId xmlns:a16="http://schemas.microsoft.com/office/drawing/2014/main" id="{C29EE5FF-3764-4D64-BDAD-35D5BE5FB78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7647" y="-6254"/>
            <a:ext cx="880024" cy="880024"/>
          </a:xfrm>
          <a:prstGeom prst="rect">
            <a:avLst/>
          </a:prstGeom>
        </p:spPr>
      </p:pic>
      <p:sp>
        <p:nvSpPr>
          <p:cNvPr id="7" name="title_container">
            <a:extLst>
              <a:ext uri="{FF2B5EF4-FFF2-40B4-BE49-F238E27FC236}">
                <a16:creationId xmlns:a16="http://schemas.microsoft.com/office/drawing/2014/main" id="{7FE0221F-4A0F-45AF-8E30-235AD4FF74F6}"/>
              </a:ext>
            </a:extLst>
          </p:cNvPr>
          <p:cNvSpPr txBox="1"/>
          <p:nvPr/>
        </p:nvSpPr>
        <p:spPr>
          <a:xfrm>
            <a:off x="1493527" y="-34425"/>
            <a:ext cx="7837714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en-US" sz="2000" b="1" u="none">
                <a:solidFill>
                  <a:srgbClr val="FFFFFF"/>
                </a:solidFill>
                <a:latin typeface="NotesEsa"/>
              </a:rPr>
              <a:t>ACTIVATION 761 (Call 874)</a:t>
            </a:r>
          </a:p>
        </p:txBody>
      </p:sp>
      <p:sp>
        <p:nvSpPr>
          <p:cNvPr id="8" name="subtitle_container">
            <a:extLst>
              <a:ext uri="{FF2B5EF4-FFF2-40B4-BE49-F238E27FC236}">
                <a16:creationId xmlns:a16="http://schemas.microsoft.com/office/drawing/2014/main" id="{393C9711-EBBB-4D09-A127-0B9D4E78EE3B}"/>
              </a:ext>
            </a:extLst>
          </p:cNvPr>
          <p:cNvSpPr txBox="1"/>
          <p:nvPr/>
        </p:nvSpPr>
        <p:spPr>
          <a:xfrm>
            <a:off x="1493527" y="431859"/>
            <a:ext cx="7837714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en-US" sz="1800" b="1" u="none">
                <a:solidFill>
                  <a:srgbClr val="FFFFFF"/>
                </a:solidFill>
                <a:latin typeface="NotesEsa"/>
              </a:rPr>
              <a:t>Volcanic eruptions in PHILIPPINES</a:t>
            </a:r>
          </a:p>
        </p:txBody>
      </p:sp>
      <p:sp>
        <p:nvSpPr>
          <p:cNvPr id="9" name="date_container">
            <a:extLst>
              <a:ext uri="{FF2B5EF4-FFF2-40B4-BE49-F238E27FC236}">
                <a16:creationId xmlns:a16="http://schemas.microsoft.com/office/drawing/2014/main" id="{3AFED3FA-F892-40F4-BDC7-B8F76FAAD8F7}"/>
              </a:ext>
            </a:extLst>
          </p:cNvPr>
          <p:cNvSpPr txBox="1"/>
          <p:nvPr/>
        </p:nvSpPr>
        <p:spPr>
          <a:xfrm>
            <a:off x="9242711" y="80124"/>
            <a:ext cx="2560598" cy="338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r"/>
            <a:r>
              <a:rPr lang="en-US" sz="1400" b="1" u="none">
                <a:solidFill>
                  <a:srgbClr val="FFFFFF"/>
                </a:solidFill>
                <a:latin typeface="NotesEsa"/>
              </a:rPr>
              <a:t>13 June 2022</a:t>
            </a:r>
          </a:p>
        </p:txBody>
      </p:sp>
      <p:sp>
        <p:nvSpPr>
          <p:cNvPr id="16" name="map_container">
            <a:extLst>
              <a:ext uri="{FF2B5EF4-FFF2-40B4-BE49-F238E27FC236}">
                <a16:creationId xmlns:a16="http://schemas.microsoft.com/office/drawing/2014/main" id="{BEB89876-0504-45AD-8156-796F6958BB2A}"/>
              </a:ext>
            </a:extLst>
          </p:cNvPr>
          <p:cNvSpPr/>
          <p:nvPr/>
        </p:nvSpPr>
        <p:spPr>
          <a:xfrm>
            <a:off x="5612234" y="1009807"/>
            <a:ext cx="6191075" cy="3153216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>
              <a:latin typeface="NotesEsa" panose="02000506030000020004" pitchFamily="50" charset="0"/>
            </a:endParaRPr>
          </a:p>
        </p:txBody>
      </p:sp>
      <p:sp>
        <p:nvSpPr>
          <p:cNvPr id="60" name="roles_and_nominees_container">
            <a:extLst>
              <a:ext uri="{FF2B5EF4-FFF2-40B4-BE49-F238E27FC236}">
                <a16:creationId xmlns:a16="http://schemas.microsoft.com/office/drawing/2014/main" id="{3D0757BE-3A7A-4CF0-95AA-B185A2CCF411}"/>
              </a:ext>
            </a:extLst>
          </p:cNvPr>
          <p:cNvSpPr/>
          <p:nvPr/>
        </p:nvSpPr>
        <p:spPr>
          <a:xfrm>
            <a:off x="390082" y="1008380"/>
            <a:ext cx="5011172" cy="139742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AU: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ADRC</a:t>
            </a:r>
          </a:p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EU: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PHIVOLCS</a:t>
            </a:r>
          </a:p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ES: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JAXA</a:t>
            </a:r>
          </a:p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PM: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Philippine Institute of Volcanology and Seismology (PHIVOLCS)</a:t>
            </a:r>
          </a:p>
        </p:txBody>
      </p:sp>
      <p:sp>
        <p:nvSpPr>
          <p:cNvPr id="62" name="aap_agencies_container">
            <a:extLst>
              <a:ext uri="{FF2B5EF4-FFF2-40B4-BE49-F238E27FC236}">
                <a16:creationId xmlns:a16="http://schemas.microsoft.com/office/drawing/2014/main" id="{7ACEDA25-B015-476B-8218-3BA7A25C581B}"/>
              </a:ext>
            </a:extLst>
          </p:cNvPr>
          <p:cNvSpPr/>
          <p:nvPr/>
        </p:nvSpPr>
        <p:spPr>
          <a:xfrm>
            <a:off x="390082" y="2443903"/>
            <a:ext cx="5011172" cy="75734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AAP: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ABAE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CNSA,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CONAE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CSA,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DLR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DMCII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ESA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JAXA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KARI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MBRSC,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Satellogic</a:t>
            </a:r>
          </a:p>
        </p:txBody>
      </p:sp>
      <p:sp>
        <p:nvSpPr>
          <p:cNvPr id="64" name="erfs_container">
            <a:extLst>
              <a:ext uri="{FF2B5EF4-FFF2-40B4-BE49-F238E27FC236}">
                <a16:creationId xmlns:a16="http://schemas.microsoft.com/office/drawing/2014/main" id="{4A783D74-19B0-4D94-9BA2-D5863C61587B}"/>
              </a:ext>
            </a:extLst>
          </p:cNvPr>
          <p:cNvSpPr/>
          <p:nvPr/>
        </p:nvSpPr>
        <p:spPr>
          <a:xfrm>
            <a:off x="390082" y="3821429"/>
            <a:ext cx="5011172" cy="75734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ECO ERFs: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 ABAE, CNES, CNSA, CONAE, CSA, DLR, DMCII, ESA, ICEYE, JAXA, KARI, PLANET</a:t>
            </a:r>
          </a:p>
        </p:txBody>
      </p:sp>
      <p:sp>
        <p:nvSpPr>
          <p:cNvPr id="66" name="preevent_container">
            <a:extLst>
              <a:ext uri="{FF2B5EF4-FFF2-40B4-BE49-F238E27FC236}">
                <a16:creationId xmlns:a16="http://schemas.microsoft.com/office/drawing/2014/main" id="{9F8FD432-8CD7-4A87-BFB8-45331F54D27A}"/>
              </a:ext>
            </a:extLst>
          </p:cNvPr>
          <p:cNvSpPr/>
          <p:nvPr/>
        </p:nvSpPr>
        <p:spPr>
          <a:xfrm>
            <a:off x="385217" y="5839035"/>
            <a:ext cx="5020817" cy="75734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Data pre event: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ALOS2, 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LANDSAT8, 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SAOCOM-1, 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SENTINEL_2, 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TERRASAR_X, 4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US-VHR, 4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VRSS2</a:t>
            </a:r>
          </a:p>
        </p:txBody>
      </p:sp>
      <p:sp>
        <p:nvSpPr>
          <p:cNvPr id="68" name="vap_count_container">
            <a:extLst>
              <a:ext uri="{FF2B5EF4-FFF2-40B4-BE49-F238E27FC236}">
                <a16:creationId xmlns:a16="http://schemas.microsoft.com/office/drawing/2014/main" id="{CA32E9C3-C8AD-42C1-A12C-6BDE2722C7AE}"/>
              </a:ext>
            </a:extLst>
          </p:cNvPr>
          <p:cNvSpPr/>
          <p:nvPr/>
        </p:nvSpPr>
        <p:spPr>
          <a:xfrm>
            <a:off x="390082" y="3239346"/>
            <a:ext cx="5011172" cy="54398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VAP uploaded: 4</a:t>
            </a:r>
          </a:p>
        </p:txBody>
      </p:sp>
      <p:sp>
        <p:nvSpPr>
          <p:cNvPr id="70" name="postevent_container">
            <a:extLst>
              <a:ext uri="{FF2B5EF4-FFF2-40B4-BE49-F238E27FC236}">
                <a16:creationId xmlns:a16="http://schemas.microsoft.com/office/drawing/2014/main" id="{7ED559A8-4F0C-4949-85ED-5D24E8C178EF}"/>
              </a:ext>
            </a:extLst>
          </p:cNvPr>
          <p:cNvSpPr/>
          <p:nvPr/>
        </p:nvSpPr>
        <p:spPr>
          <a:xfrm>
            <a:off x="385217" y="4616872"/>
            <a:ext cx="5020817" cy="118406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Data post event: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ALOS2, 3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GF3, 3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KOMPSAT3, 3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KOMPSAT3A, 9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KOMPSAT5, 5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LANDSAT8, 5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LANDSAT9, 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NewSat, 6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RCM, 3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SAOCOM-1, 5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SENTINEL_1, 8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[1]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SENTINEL_2, 10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[1]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SPOT, 3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TERRASAR_X, 13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US-VHR, 3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VISION-1, 4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VRSS2</a:t>
            </a:r>
          </a:p>
        </p:txBody>
      </p:sp>
      <p:sp>
        <p:nvSpPr>
          <p:cNvPr id="2" name="legend_container">
            <a:extLst>
              <a:ext uri="{FF2B5EF4-FFF2-40B4-BE49-F238E27FC236}">
                <a16:creationId xmlns:a16="http://schemas.microsoft.com/office/drawing/2014/main" id="{C240F0AC-4D8A-4B60-86A2-2EB689F0455D}"/>
              </a:ext>
            </a:extLst>
          </p:cNvPr>
          <p:cNvSpPr txBox="1"/>
          <p:nvPr/>
        </p:nvSpPr>
        <p:spPr>
          <a:xfrm>
            <a:off x="393540" y="6614930"/>
            <a:ext cx="2328440" cy="24622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000" b="1" u="none">
                <a:solidFill>
                  <a:srgbClr val="000000"/>
                </a:solidFill>
                <a:latin typeface="NotesEsa"/>
              </a:rPr>
              <a:t>Legend: [# Products Used]</a:t>
            </a:r>
          </a:p>
        </p:txBody>
      </p:sp>
      <p:sp>
        <p:nvSpPr>
          <p:cNvPr id="17" name="status_container">
            <a:extLst>
              <a:ext uri="{FF2B5EF4-FFF2-40B4-BE49-F238E27FC236}">
                <a16:creationId xmlns:a16="http://schemas.microsoft.com/office/drawing/2014/main" id="{35621CC2-7A7E-40D3-BF80-27A03CD916EF}"/>
              </a:ext>
            </a:extLst>
          </p:cNvPr>
          <p:cNvSpPr txBox="1"/>
          <p:nvPr/>
        </p:nvSpPr>
        <p:spPr>
          <a:xfrm>
            <a:off x="9242711" y="427240"/>
            <a:ext cx="2560598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r"/>
            <a:r>
              <a:rPr lang="en-US" sz="1200" b="1" u="none">
                <a:solidFill>
                  <a:srgbClr val="FFFFFF"/>
                </a:solidFill>
                <a:latin typeface="NotesEsa"/>
              </a:rPr>
              <a:t>Status: On-going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>
            <a:extLst>
              <a:ext uri="{FF2B5EF4-FFF2-40B4-BE49-F238E27FC236}">
                <a16:creationId xmlns:a16="http://schemas.microsoft.com/office/drawing/2014/main" id="{045ADCF6-6482-499B-8AC0-DBC0312011B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7E6E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header_bar_container">
            <a:extLst>
              <a:ext uri="{FF2B5EF4-FFF2-40B4-BE49-F238E27FC236}">
                <a16:creationId xmlns:a16="http://schemas.microsoft.com/office/drawing/2014/main" id="{A292AD4E-3223-432F-ACB6-048FEFF33F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8657"/>
            <a:ext cx="12192000" cy="889000"/>
          </a:xfrm>
          <a:prstGeom prst="rect">
            <a:avLst/>
          </a:prstGeom>
        </p:spPr>
      </p:pic>
      <p:pic>
        <p:nvPicPr>
          <p:cNvPr id="6" name="header_logo_container">
            <a:extLst>
              <a:ext uri="{FF2B5EF4-FFF2-40B4-BE49-F238E27FC236}">
                <a16:creationId xmlns:a16="http://schemas.microsoft.com/office/drawing/2014/main" id="{C29EE5FF-3764-4D64-BDAD-35D5BE5FB78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7647" y="-6254"/>
            <a:ext cx="880024" cy="880024"/>
          </a:xfrm>
          <a:prstGeom prst="rect">
            <a:avLst/>
          </a:prstGeom>
        </p:spPr>
      </p:pic>
      <p:sp>
        <p:nvSpPr>
          <p:cNvPr id="7" name="title_container">
            <a:extLst>
              <a:ext uri="{FF2B5EF4-FFF2-40B4-BE49-F238E27FC236}">
                <a16:creationId xmlns:a16="http://schemas.microsoft.com/office/drawing/2014/main" id="{7FE0221F-4A0F-45AF-8E30-235AD4FF74F6}"/>
              </a:ext>
            </a:extLst>
          </p:cNvPr>
          <p:cNvSpPr txBox="1"/>
          <p:nvPr/>
        </p:nvSpPr>
        <p:spPr>
          <a:xfrm>
            <a:off x="1493527" y="-34425"/>
            <a:ext cx="7837714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en-US" sz="2000" b="1" u="none">
                <a:solidFill>
                  <a:srgbClr val="FFFFFF"/>
                </a:solidFill>
                <a:latin typeface="NotesEsa"/>
              </a:rPr>
              <a:t>ACTIVATION 762 (Call 875)</a:t>
            </a:r>
          </a:p>
        </p:txBody>
      </p:sp>
      <p:sp>
        <p:nvSpPr>
          <p:cNvPr id="8" name="subtitle_container">
            <a:extLst>
              <a:ext uri="{FF2B5EF4-FFF2-40B4-BE49-F238E27FC236}">
                <a16:creationId xmlns:a16="http://schemas.microsoft.com/office/drawing/2014/main" id="{393C9711-EBBB-4D09-A127-0B9D4E78EE3B}"/>
              </a:ext>
            </a:extLst>
          </p:cNvPr>
          <p:cNvSpPr txBox="1"/>
          <p:nvPr/>
        </p:nvSpPr>
        <p:spPr>
          <a:xfrm>
            <a:off x="1493527" y="431859"/>
            <a:ext cx="7837714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en-US" sz="1800" b="1" u="none">
                <a:solidFill>
                  <a:srgbClr val="FFFFFF"/>
                </a:solidFill>
                <a:latin typeface="NotesEsa"/>
              </a:rPr>
              <a:t>Flood in BANGLADESH</a:t>
            </a:r>
          </a:p>
        </p:txBody>
      </p:sp>
      <p:sp>
        <p:nvSpPr>
          <p:cNvPr id="9" name="date_container">
            <a:extLst>
              <a:ext uri="{FF2B5EF4-FFF2-40B4-BE49-F238E27FC236}">
                <a16:creationId xmlns:a16="http://schemas.microsoft.com/office/drawing/2014/main" id="{3AFED3FA-F892-40F4-BDC7-B8F76FAAD8F7}"/>
              </a:ext>
            </a:extLst>
          </p:cNvPr>
          <p:cNvSpPr txBox="1"/>
          <p:nvPr/>
        </p:nvSpPr>
        <p:spPr>
          <a:xfrm>
            <a:off x="9242711" y="80124"/>
            <a:ext cx="2560598" cy="338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r"/>
            <a:r>
              <a:rPr lang="en-US" sz="1400" b="1" u="none">
                <a:solidFill>
                  <a:srgbClr val="FFFFFF"/>
                </a:solidFill>
                <a:latin typeface="NotesEsa"/>
              </a:rPr>
              <a:t>17 June 2022</a:t>
            </a:r>
          </a:p>
        </p:txBody>
      </p:sp>
      <p:sp>
        <p:nvSpPr>
          <p:cNvPr id="16" name="map_container">
            <a:extLst>
              <a:ext uri="{FF2B5EF4-FFF2-40B4-BE49-F238E27FC236}">
                <a16:creationId xmlns:a16="http://schemas.microsoft.com/office/drawing/2014/main" id="{BEB89876-0504-45AD-8156-796F6958BB2A}"/>
              </a:ext>
            </a:extLst>
          </p:cNvPr>
          <p:cNvSpPr/>
          <p:nvPr/>
        </p:nvSpPr>
        <p:spPr>
          <a:xfrm>
            <a:off x="5612234" y="1009807"/>
            <a:ext cx="6191075" cy="3153216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>
              <a:latin typeface="NotesEsa" panose="02000506030000020004" pitchFamily="50" charset="0"/>
            </a:endParaRPr>
          </a:p>
        </p:txBody>
      </p:sp>
      <p:sp>
        <p:nvSpPr>
          <p:cNvPr id="60" name="roles_and_nominees_container">
            <a:extLst>
              <a:ext uri="{FF2B5EF4-FFF2-40B4-BE49-F238E27FC236}">
                <a16:creationId xmlns:a16="http://schemas.microsoft.com/office/drawing/2014/main" id="{3D0757BE-3A7A-4CF0-95AA-B185A2CCF411}"/>
              </a:ext>
            </a:extLst>
          </p:cNvPr>
          <p:cNvSpPr/>
          <p:nvPr/>
        </p:nvSpPr>
        <p:spPr>
          <a:xfrm>
            <a:off x="390082" y="1008380"/>
            <a:ext cx="5011172" cy="146854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AU: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UNITAR</a:t>
            </a:r>
          </a:p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EU: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United Nations Office for the Coordination of Humanitarian Affairs (OCHA) | Regional Office for Asia and the Pacific</a:t>
            </a:r>
          </a:p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ES: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USGS</a:t>
            </a:r>
          </a:p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PM: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UNITAR</a:t>
            </a:r>
          </a:p>
        </p:txBody>
      </p:sp>
      <p:sp>
        <p:nvSpPr>
          <p:cNvPr id="62" name="aap_agencies_container">
            <a:extLst>
              <a:ext uri="{FF2B5EF4-FFF2-40B4-BE49-F238E27FC236}">
                <a16:creationId xmlns:a16="http://schemas.microsoft.com/office/drawing/2014/main" id="{7ACEDA25-B015-476B-8218-3BA7A25C581B}"/>
              </a:ext>
            </a:extLst>
          </p:cNvPr>
          <p:cNvSpPr/>
          <p:nvPr/>
        </p:nvSpPr>
        <p:spPr>
          <a:xfrm>
            <a:off x="390082" y="2515023"/>
            <a:ext cx="5011172" cy="61510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AAP: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CNSA,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CONAE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CSA,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DLR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ESA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INPE,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KARI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MBRSC, ROSCOSMOS,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USGS</a:t>
            </a:r>
          </a:p>
        </p:txBody>
      </p:sp>
      <p:sp>
        <p:nvSpPr>
          <p:cNvPr id="64" name="erfs_container">
            <a:extLst>
              <a:ext uri="{FF2B5EF4-FFF2-40B4-BE49-F238E27FC236}">
                <a16:creationId xmlns:a16="http://schemas.microsoft.com/office/drawing/2014/main" id="{4A783D74-19B0-4D94-9BA2-D5863C61587B}"/>
              </a:ext>
            </a:extLst>
          </p:cNvPr>
          <p:cNvSpPr/>
          <p:nvPr/>
        </p:nvSpPr>
        <p:spPr>
          <a:xfrm>
            <a:off x="390082" y="3608069"/>
            <a:ext cx="5011172" cy="104182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ECO ERFs: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 CNES, CNSA, CONAE, CSA, DLR, DMCII, ESA, ICEYE, INPE, ISRO, JAXA, KARI, PLANET, ROSCOSMOS, USGS</a:t>
            </a:r>
          </a:p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PM ERFs: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 CNES, CNSA, CONAE, CSA, DLR, DMCII, ESA, ICEYE, INPE, ISRO, JAXA, KARI, PLANET, ROSCOSMOS, Satellogic, USGS</a:t>
            </a:r>
          </a:p>
        </p:txBody>
      </p:sp>
      <p:sp>
        <p:nvSpPr>
          <p:cNvPr id="66" name="preevent_container">
            <a:extLst>
              <a:ext uri="{FF2B5EF4-FFF2-40B4-BE49-F238E27FC236}">
                <a16:creationId xmlns:a16="http://schemas.microsoft.com/office/drawing/2014/main" id="{9F8FD432-8CD7-4A87-BFB8-45331F54D27A}"/>
              </a:ext>
            </a:extLst>
          </p:cNvPr>
          <p:cNvSpPr/>
          <p:nvPr/>
        </p:nvSpPr>
        <p:spPr>
          <a:xfrm>
            <a:off x="385217" y="5767915"/>
            <a:ext cx="5020817" cy="82846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Data pre event: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KANOPUS_V, 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KOMPSAT3, 17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KOMPSAT3A, 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LANDSAT9, 3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SAOCOM-1, 7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[3]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SENTINEL_1, 7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[3]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SENTINEL_2, 36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US-VHR</a:t>
            </a:r>
          </a:p>
        </p:txBody>
      </p:sp>
      <p:sp>
        <p:nvSpPr>
          <p:cNvPr id="68" name="vap_count_container">
            <a:extLst>
              <a:ext uri="{FF2B5EF4-FFF2-40B4-BE49-F238E27FC236}">
                <a16:creationId xmlns:a16="http://schemas.microsoft.com/office/drawing/2014/main" id="{CA32E9C3-C8AD-42C1-A12C-6BDE2722C7AE}"/>
              </a:ext>
            </a:extLst>
          </p:cNvPr>
          <p:cNvSpPr/>
          <p:nvPr/>
        </p:nvSpPr>
        <p:spPr>
          <a:xfrm>
            <a:off x="390082" y="3168226"/>
            <a:ext cx="5011172" cy="40174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VAP uploaded: 8</a:t>
            </a:r>
          </a:p>
        </p:txBody>
      </p:sp>
      <p:sp>
        <p:nvSpPr>
          <p:cNvPr id="70" name="postevent_container">
            <a:extLst>
              <a:ext uri="{FF2B5EF4-FFF2-40B4-BE49-F238E27FC236}">
                <a16:creationId xmlns:a16="http://schemas.microsoft.com/office/drawing/2014/main" id="{7ED559A8-4F0C-4949-85ED-5D24E8C178EF}"/>
              </a:ext>
            </a:extLst>
          </p:cNvPr>
          <p:cNvSpPr/>
          <p:nvPr/>
        </p:nvSpPr>
        <p:spPr>
          <a:xfrm>
            <a:off x="385217" y="4687992"/>
            <a:ext cx="5020817" cy="104182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Data post event: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8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CBERS4, 14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KOMPSAT3, 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KOMPSAT5, 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LANDSAT8, 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LANDSAT9, 6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OHS-2, 46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[1]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PLEIADES, 8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[7]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RCM, 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[1]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SAOCOM-1, 8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[3]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SENTINEL_1, 8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[2]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SENTINEL_2, 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[1]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TERRASAR_X, 10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US-VHR</a:t>
            </a:r>
          </a:p>
        </p:txBody>
      </p:sp>
      <p:sp>
        <p:nvSpPr>
          <p:cNvPr id="2" name="legend_container">
            <a:extLst>
              <a:ext uri="{FF2B5EF4-FFF2-40B4-BE49-F238E27FC236}">
                <a16:creationId xmlns:a16="http://schemas.microsoft.com/office/drawing/2014/main" id="{C240F0AC-4D8A-4B60-86A2-2EB689F0455D}"/>
              </a:ext>
            </a:extLst>
          </p:cNvPr>
          <p:cNvSpPr txBox="1"/>
          <p:nvPr/>
        </p:nvSpPr>
        <p:spPr>
          <a:xfrm>
            <a:off x="393540" y="6614930"/>
            <a:ext cx="2328440" cy="24622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000" b="1" u="none">
                <a:solidFill>
                  <a:srgbClr val="000000"/>
                </a:solidFill>
                <a:latin typeface="NotesEsa"/>
              </a:rPr>
              <a:t>Legend: [# Products Used]</a:t>
            </a:r>
          </a:p>
        </p:txBody>
      </p:sp>
      <p:sp>
        <p:nvSpPr>
          <p:cNvPr id="17" name="status_container">
            <a:extLst>
              <a:ext uri="{FF2B5EF4-FFF2-40B4-BE49-F238E27FC236}">
                <a16:creationId xmlns:a16="http://schemas.microsoft.com/office/drawing/2014/main" id="{35621CC2-7A7E-40D3-BF80-27A03CD916EF}"/>
              </a:ext>
            </a:extLst>
          </p:cNvPr>
          <p:cNvSpPr txBox="1"/>
          <p:nvPr/>
        </p:nvSpPr>
        <p:spPr>
          <a:xfrm>
            <a:off x="9242711" y="427240"/>
            <a:ext cx="2560598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r"/>
            <a:r>
              <a:rPr lang="en-US" sz="1200" b="1" u="none">
                <a:solidFill>
                  <a:srgbClr val="FFFFFF"/>
                </a:solidFill>
                <a:latin typeface="NotesEsa"/>
              </a:rPr>
              <a:t>Status: Archived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>
            <a:extLst>
              <a:ext uri="{FF2B5EF4-FFF2-40B4-BE49-F238E27FC236}">
                <a16:creationId xmlns:a16="http://schemas.microsoft.com/office/drawing/2014/main" id="{045ADCF6-6482-499B-8AC0-DBC0312011B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7E6E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header_bar_container">
            <a:extLst>
              <a:ext uri="{FF2B5EF4-FFF2-40B4-BE49-F238E27FC236}">
                <a16:creationId xmlns:a16="http://schemas.microsoft.com/office/drawing/2014/main" id="{A292AD4E-3223-432F-ACB6-048FEFF33F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8657"/>
            <a:ext cx="12192000" cy="889000"/>
          </a:xfrm>
          <a:prstGeom prst="rect">
            <a:avLst/>
          </a:prstGeom>
        </p:spPr>
      </p:pic>
      <p:pic>
        <p:nvPicPr>
          <p:cNvPr id="6" name="header_logo_container">
            <a:extLst>
              <a:ext uri="{FF2B5EF4-FFF2-40B4-BE49-F238E27FC236}">
                <a16:creationId xmlns:a16="http://schemas.microsoft.com/office/drawing/2014/main" id="{C29EE5FF-3764-4D64-BDAD-35D5BE5FB78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7647" y="-6254"/>
            <a:ext cx="880024" cy="880024"/>
          </a:xfrm>
          <a:prstGeom prst="rect">
            <a:avLst/>
          </a:prstGeom>
        </p:spPr>
      </p:pic>
      <p:sp>
        <p:nvSpPr>
          <p:cNvPr id="7" name="title_container">
            <a:extLst>
              <a:ext uri="{FF2B5EF4-FFF2-40B4-BE49-F238E27FC236}">
                <a16:creationId xmlns:a16="http://schemas.microsoft.com/office/drawing/2014/main" id="{7FE0221F-4A0F-45AF-8E30-235AD4FF74F6}"/>
              </a:ext>
            </a:extLst>
          </p:cNvPr>
          <p:cNvSpPr txBox="1"/>
          <p:nvPr/>
        </p:nvSpPr>
        <p:spPr>
          <a:xfrm>
            <a:off x="1493527" y="-34425"/>
            <a:ext cx="7837714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en-US" sz="2000" b="1" u="none">
                <a:solidFill>
                  <a:srgbClr val="FFFFFF"/>
                </a:solidFill>
                <a:latin typeface="NotesEsa"/>
              </a:rPr>
              <a:t>ACTIVATION 763 (Call 876)</a:t>
            </a:r>
          </a:p>
        </p:txBody>
      </p:sp>
      <p:sp>
        <p:nvSpPr>
          <p:cNvPr id="8" name="subtitle_container">
            <a:extLst>
              <a:ext uri="{FF2B5EF4-FFF2-40B4-BE49-F238E27FC236}">
                <a16:creationId xmlns:a16="http://schemas.microsoft.com/office/drawing/2014/main" id="{393C9711-EBBB-4D09-A127-0B9D4E78EE3B}"/>
              </a:ext>
            </a:extLst>
          </p:cNvPr>
          <p:cNvSpPr txBox="1"/>
          <p:nvPr/>
        </p:nvSpPr>
        <p:spPr>
          <a:xfrm>
            <a:off x="1493527" y="431859"/>
            <a:ext cx="7837714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en-US" sz="1800" b="1" u="none">
                <a:solidFill>
                  <a:srgbClr val="FFFFFF"/>
                </a:solidFill>
                <a:latin typeface="NotesEsa"/>
              </a:rPr>
              <a:t>Earthquakes in AFGHANISTAN</a:t>
            </a:r>
          </a:p>
        </p:txBody>
      </p:sp>
      <p:sp>
        <p:nvSpPr>
          <p:cNvPr id="9" name="date_container">
            <a:extLst>
              <a:ext uri="{FF2B5EF4-FFF2-40B4-BE49-F238E27FC236}">
                <a16:creationId xmlns:a16="http://schemas.microsoft.com/office/drawing/2014/main" id="{3AFED3FA-F892-40F4-BDC7-B8F76FAAD8F7}"/>
              </a:ext>
            </a:extLst>
          </p:cNvPr>
          <p:cNvSpPr txBox="1"/>
          <p:nvPr/>
        </p:nvSpPr>
        <p:spPr>
          <a:xfrm>
            <a:off x="9242711" y="80124"/>
            <a:ext cx="2560598" cy="338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r"/>
            <a:r>
              <a:rPr lang="en-US" sz="1400" b="1" u="none">
                <a:solidFill>
                  <a:srgbClr val="FFFFFF"/>
                </a:solidFill>
                <a:latin typeface="NotesEsa"/>
              </a:rPr>
              <a:t>22 June 2022</a:t>
            </a:r>
          </a:p>
        </p:txBody>
      </p:sp>
      <p:sp>
        <p:nvSpPr>
          <p:cNvPr id="16" name="map_container">
            <a:extLst>
              <a:ext uri="{FF2B5EF4-FFF2-40B4-BE49-F238E27FC236}">
                <a16:creationId xmlns:a16="http://schemas.microsoft.com/office/drawing/2014/main" id="{BEB89876-0504-45AD-8156-796F6958BB2A}"/>
              </a:ext>
            </a:extLst>
          </p:cNvPr>
          <p:cNvSpPr/>
          <p:nvPr/>
        </p:nvSpPr>
        <p:spPr>
          <a:xfrm>
            <a:off x="5612234" y="1009807"/>
            <a:ext cx="6191075" cy="3153216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>
              <a:latin typeface="NotesEsa" panose="02000506030000020004" pitchFamily="50" charset="0"/>
            </a:endParaRPr>
          </a:p>
        </p:txBody>
      </p:sp>
      <p:sp>
        <p:nvSpPr>
          <p:cNvPr id="60" name="roles_and_nominees_container">
            <a:extLst>
              <a:ext uri="{FF2B5EF4-FFF2-40B4-BE49-F238E27FC236}">
                <a16:creationId xmlns:a16="http://schemas.microsoft.com/office/drawing/2014/main" id="{3D0757BE-3A7A-4CF0-95AA-B185A2CCF411}"/>
              </a:ext>
            </a:extLst>
          </p:cNvPr>
          <p:cNvSpPr/>
          <p:nvPr/>
        </p:nvSpPr>
        <p:spPr>
          <a:xfrm>
            <a:off x="390082" y="1008380"/>
            <a:ext cx="5011172" cy="178858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AU: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UNITAR</a:t>
            </a:r>
          </a:p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EU: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United Nations Office for the Coordination of Humanitarian Affairs (OCHA) | Regional Office for Asia and the Pacific</a:t>
            </a:r>
          </a:p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ES: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USGS</a:t>
            </a:r>
          </a:p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PM: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UNOSAT</a:t>
            </a:r>
          </a:p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VA: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IMMAP</a:t>
            </a:r>
          </a:p>
        </p:txBody>
      </p:sp>
      <p:sp>
        <p:nvSpPr>
          <p:cNvPr id="62" name="aap_agencies_container">
            <a:extLst>
              <a:ext uri="{FF2B5EF4-FFF2-40B4-BE49-F238E27FC236}">
                <a16:creationId xmlns:a16="http://schemas.microsoft.com/office/drawing/2014/main" id="{7ACEDA25-B015-476B-8218-3BA7A25C581B}"/>
              </a:ext>
            </a:extLst>
          </p:cNvPr>
          <p:cNvSpPr/>
          <p:nvPr/>
        </p:nvSpPr>
        <p:spPr>
          <a:xfrm>
            <a:off x="390082" y="2835063"/>
            <a:ext cx="5011172" cy="72178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AAP: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CNSA,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DMCII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KARI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MBRSC, ROSCOSMOS,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Satellogic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USGS</a:t>
            </a:r>
          </a:p>
        </p:txBody>
      </p:sp>
      <p:sp>
        <p:nvSpPr>
          <p:cNvPr id="64" name="erfs_container">
            <a:extLst>
              <a:ext uri="{FF2B5EF4-FFF2-40B4-BE49-F238E27FC236}">
                <a16:creationId xmlns:a16="http://schemas.microsoft.com/office/drawing/2014/main" id="{4A783D74-19B0-4D94-9BA2-D5863C61587B}"/>
              </a:ext>
            </a:extLst>
          </p:cNvPr>
          <p:cNvSpPr/>
          <p:nvPr/>
        </p:nvSpPr>
        <p:spPr>
          <a:xfrm>
            <a:off x="390082" y="4141469"/>
            <a:ext cx="5011172" cy="72178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ECO ERFs: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 CNES, CNSA, DMCII, ESA, ICEYE, KARI, MBRSC, ROSCOSMOS, USGS</a:t>
            </a:r>
          </a:p>
        </p:txBody>
      </p:sp>
      <p:sp>
        <p:nvSpPr>
          <p:cNvPr id="66" name="preevent_container">
            <a:extLst>
              <a:ext uri="{FF2B5EF4-FFF2-40B4-BE49-F238E27FC236}">
                <a16:creationId xmlns:a16="http://schemas.microsoft.com/office/drawing/2014/main" id="{9F8FD432-8CD7-4A87-BFB8-45331F54D27A}"/>
              </a:ext>
            </a:extLst>
          </p:cNvPr>
          <p:cNvSpPr/>
          <p:nvPr/>
        </p:nvSpPr>
        <p:spPr>
          <a:xfrm>
            <a:off x="385217" y="5874595"/>
            <a:ext cx="5020817" cy="72178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Data pre event: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4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KANOPUS_V, 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LANDSAT8, 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LANDSAT9, 7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OVS-2, 5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PLEIADES, 9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SENTINEL_1, 70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[3]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US-VHR</a:t>
            </a:r>
          </a:p>
        </p:txBody>
      </p:sp>
      <p:sp>
        <p:nvSpPr>
          <p:cNvPr id="68" name="vap_count_container">
            <a:extLst>
              <a:ext uri="{FF2B5EF4-FFF2-40B4-BE49-F238E27FC236}">
                <a16:creationId xmlns:a16="http://schemas.microsoft.com/office/drawing/2014/main" id="{CA32E9C3-C8AD-42C1-A12C-6BDE2722C7AE}"/>
              </a:ext>
            </a:extLst>
          </p:cNvPr>
          <p:cNvSpPr/>
          <p:nvPr/>
        </p:nvSpPr>
        <p:spPr>
          <a:xfrm>
            <a:off x="390082" y="3594946"/>
            <a:ext cx="5011172" cy="50842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VAP uploaded: 6</a:t>
            </a:r>
          </a:p>
        </p:txBody>
      </p:sp>
      <p:sp>
        <p:nvSpPr>
          <p:cNvPr id="70" name="postevent_container">
            <a:extLst>
              <a:ext uri="{FF2B5EF4-FFF2-40B4-BE49-F238E27FC236}">
                <a16:creationId xmlns:a16="http://schemas.microsoft.com/office/drawing/2014/main" id="{7ED559A8-4F0C-4949-85ED-5D24E8C178EF}"/>
              </a:ext>
            </a:extLst>
          </p:cNvPr>
          <p:cNvSpPr/>
          <p:nvPr/>
        </p:nvSpPr>
        <p:spPr>
          <a:xfrm>
            <a:off x="385217" y="4901352"/>
            <a:ext cx="5020817" cy="93514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Data post event: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GF1, 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KANOPUS_V, 10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KOMPSAT3, 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KhalifaSat, 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LANDSAT8, 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LANDSAT9, 4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[1]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NewSat, 8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OHS-2, 4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OVS-2, 5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PLEIADES, 7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SENTINEL_1, 51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[3]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US-VHR, 3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VISION-1</a:t>
            </a:r>
          </a:p>
        </p:txBody>
      </p:sp>
      <p:sp>
        <p:nvSpPr>
          <p:cNvPr id="2" name="legend_container">
            <a:extLst>
              <a:ext uri="{FF2B5EF4-FFF2-40B4-BE49-F238E27FC236}">
                <a16:creationId xmlns:a16="http://schemas.microsoft.com/office/drawing/2014/main" id="{C240F0AC-4D8A-4B60-86A2-2EB689F0455D}"/>
              </a:ext>
            </a:extLst>
          </p:cNvPr>
          <p:cNvSpPr txBox="1"/>
          <p:nvPr/>
        </p:nvSpPr>
        <p:spPr>
          <a:xfrm>
            <a:off x="393540" y="6614930"/>
            <a:ext cx="2328440" cy="24622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000" b="1" u="none">
                <a:solidFill>
                  <a:srgbClr val="000000"/>
                </a:solidFill>
                <a:latin typeface="NotesEsa"/>
              </a:rPr>
              <a:t>Legend: [# Products Used]</a:t>
            </a:r>
          </a:p>
        </p:txBody>
      </p:sp>
      <p:sp>
        <p:nvSpPr>
          <p:cNvPr id="17" name="status_container">
            <a:extLst>
              <a:ext uri="{FF2B5EF4-FFF2-40B4-BE49-F238E27FC236}">
                <a16:creationId xmlns:a16="http://schemas.microsoft.com/office/drawing/2014/main" id="{35621CC2-7A7E-40D3-BF80-27A03CD916EF}"/>
              </a:ext>
            </a:extLst>
          </p:cNvPr>
          <p:cNvSpPr txBox="1"/>
          <p:nvPr/>
        </p:nvSpPr>
        <p:spPr>
          <a:xfrm>
            <a:off x="9242711" y="427240"/>
            <a:ext cx="2560598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r"/>
            <a:r>
              <a:rPr lang="en-US" sz="1200" b="1" u="none">
                <a:solidFill>
                  <a:srgbClr val="FFFFFF"/>
                </a:solidFill>
                <a:latin typeface="NotesEsa"/>
              </a:rPr>
              <a:t>Status: Archived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>
            <a:extLst>
              <a:ext uri="{FF2B5EF4-FFF2-40B4-BE49-F238E27FC236}">
                <a16:creationId xmlns:a16="http://schemas.microsoft.com/office/drawing/2014/main" id="{045ADCF6-6482-499B-8AC0-DBC0312011B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7E6E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header_bar_container">
            <a:extLst>
              <a:ext uri="{FF2B5EF4-FFF2-40B4-BE49-F238E27FC236}">
                <a16:creationId xmlns:a16="http://schemas.microsoft.com/office/drawing/2014/main" id="{A292AD4E-3223-432F-ACB6-048FEFF33F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8657"/>
            <a:ext cx="12192000" cy="889000"/>
          </a:xfrm>
          <a:prstGeom prst="rect">
            <a:avLst/>
          </a:prstGeom>
        </p:spPr>
      </p:pic>
      <p:pic>
        <p:nvPicPr>
          <p:cNvPr id="6" name="header_logo_container">
            <a:extLst>
              <a:ext uri="{FF2B5EF4-FFF2-40B4-BE49-F238E27FC236}">
                <a16:creationId xmlns:a16="http://schemas.microsoft.com/office/drawing/2014/main" id="{C29EE5FF-3764-4D64-BDAD-35D5BE5FB78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7647" y="-6254"/>
            <a:ext cx="880024" cy="880024"/>
          </a:xfrm>
          <a:prstGeom prst="rect">
            <a:avLst/>
          </a:prstGeom>
        </p:spPr>
      </p:pic>
      <p:sp>
        <p:nvSpPr>
          <p:cNvPr id="7" name="title_container">
            <a:extLst>
              <a:ext uri="{FF2B5EF4-FFF2-40B4-BE49-F238E27FC236}">
                <a16:creationId xmlns:a16="http://schemas.microsoft.com/office/drawing/2014/main" id="{7FE0221F-4A0F-45AF-8E30-235AD4FF74F6}"/>
              </a:ext>
            </a:extLst>
          </p:cNvPr>
          <p:cNvSpPr txBox="1"/>
          <p:nvPr/>
        </p:nvSpPr>
        <p:spPr>
          <a:xfrm>
            <a:off x="1493527" y="-34425"/>
            <a:ext cx="7837714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en-US" sz="2000" b="1" u="none">
                <a:solidFill>
                  <a:srgbClr val="FFFFFF"/>
                </a:solidFill>
                <a:latin typeface="NotesEsa"/>
              </a:rPr>
              <a:t>ACTIVATION 764 (Call 877)</a:t>
            </a:r>
          </a:p>
        </p:txBody>
      </p:sp>
      <p:sp>
        <p:nvSpPr>
          <p:cNvPr id="8" name="subtitle_container">
            <a:extLst>
              <a:ext uri="{FF2B5EF4-FFF2-40B4-BE49-F238E27FC236}">
                <a16:creationId xmlns:a16="http://schemas.microsoft.com/office/drawing/2014/main" id="{393C9711-EBBB-4D09-A127-0B9D4E78EE3B}"/>
              </a:ext>
            </a:extLst>
          </p:cNvPr>
          <p:cNvSpPr txBox="1"/>
          <p:nvPr/>
        </p:nvSpPr>
        <p:spPr>
          <a:xfrm>
            <a:off x="1493527" y="431859"/>
            <a:ext cx="7837714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en-US" sz="1800" b="1" u="none">
                <a:solidFill>
                  <a:srgbClr val="FFFFFF"/>
                </a:solidFill>
                <a:latin typeface="NotesEsa"/>
              </a:rPr>
              <a:t>Flood in INDIA</a:t>
            </a:r>
          </a:p>
        </p:txBody>
      </p:sp>
      <p:sp>
        <p:nvSpPr>
          <p:cNvPr id="9" name="date_container">
            <a:extLst>
              <a:ext uri="{FF2B5EF4-FFF2-40B4-BE49-F238E27FC236}">
                <a16:creationId xmlns:a16="http://schemas.microsoft.com/office/drawing/2014/main" id="{3AFED3FA-F892-40F4-BDC7-B8F76FAAD8F7}"/>
              </a:ext>
            </a:extLst>
          </p:cNvPr>
          <p:cNvSpPr txBox="1"/>
          <p:nvPr/>
        </p:nvSpPr>
        <p:spPr>
          <a:xfrm>
            <a:off x="9242711" y="80124"/>
            <a:ext cx="2560598" cy="338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r"/>
            <a:r>
              <a:rPr lang="en-US" sz="1400" b="1" u="none">
                <a:solidFill>
                  <a:srgbClr val="FFFFFF"/>
                </a:solidFill>
                <a:latin typeface="NotesEsa"/>
              </a:rPr>
              <a:t>14 July 2022</a:t>
            </a:r>
          </a:p>
        </p:txBody>
      </p:sp>
      <p:sp>
        <p:nvSpPr>
          <p:cNvPr id="16" name="map_container">
            <a:extLst>
              <a:ext uri="{FF2B5EF4-FFF2-40B4-BE49-F238E27FC236}">
                <a16:creationId xmlns:a16="http://schemas.microsoft.com/office/drawing/2014/main" id="{BEB89876-0504-45AD-8156-796F6958BB2A}"/>
              </a:ext>
            </a:extLst>
          </p:cNvPr>
          <p:cNvSpPr/>
          <p:nvPr/>
        </p:nvSpPr>
        <p:spPr>
          <a:xfrm>
            <a:off x="5612234" y="1009807"/>
            <a:ext cx="6191075" cy="3153216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>
              <a:latin typeface="NotesEsa" panose="02000506030000020004" pitchFamily="50" charset="0"/>
            </a:endParaRPr>
          </a:p>
        </p:txBody>
      </p:sp>
      <p:sp>
        <p:nvSpPr>
          <p:cNvPr id="60" name="roles_and_nominees_container">
            <a:extLst>
              <a:ext uri="{FF2B5EF4-FFF2-40B4-BE49-F238E27FC236}">
                <a16:creationId xmlns:a16="http://schemas.microsoft.com/office/drawing/2014/main" id="{3D0757BE-3A7A-4CF0-95AA-B185A2CCF411}"/>
              </a:ext>
            </a:extLst>
          </p:cNvPr>
          <p:cNvSpPr/>
          <p:nvPr/>
        </p:nvSpPr>
        <p:spPr>
          <a:xfrm>
            <a:off x="390082" y="1008380"/>
            <a:ext cx="5011172" cy="97070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AU: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ISRO</a:t>
            </a:r>
          </a:p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ES: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ISRO</a:t>
            </a:r>
          </a:p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PM: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NRSC</a:t>
            </a:r>
          </a:p>
        </p:txBody>
      </p:sp>
      <p:sp>
        <p:nvSpPr>
          <p:cNvPr id="62" name="aap_agencies_container">
            <a:extLst>
              <a:ext uri="{FF2B5EF4-FFF2-40B4-BE49-F238E27FC236}">
                <a16:creationId xmlns:a16="http://schemas.microsoft.com/office/drawing/2014/main" id="{7ACEDA25-B015-476B-8218-3BA7A25C581B}"/>
              </a:ext>
            </a:extLst>
          </p:cNvPr>
          <p:cNvSpPr/>
          <p:nvPr/>
        </p:nvSpPr>
        <p:spPr>
          <a:xfrm>
            <a:off x="390082" y="2017183"/>
            <a:ext cx="5011172" cy="75734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AAP: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CNSA,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CONAE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CSA,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DLR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DMCII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ESA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ICEYE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KARI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MBRSC, ROSCOSMOS, Satellogic,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USGS</a:t>
            </a:r>
          </a:p>
        </p:txBody>
      </p:sp>
      <p:sp>
        <p:nvSpPr>
          <p:cNvPr id="64" name="erfs_container">
            <a:extLst>
              <a:ext uri="{FF2B5EF4-FFF2-40B4-BE49-F238E27FC236}">
                <a16:creationId xmlns:a16="http://schemas.microsoft.com/office/drawing/2014/main" id="{4A783D74-19B0-4D94-9BA2-D5863C61587B}"/>
              </a:ext>
            </a:extLst>
          </p:cNvPr>
          <p:cNvSpPr/>
          <p:nvPr/>
        </p:nvSpPr>
        <p:spPr>
          <a:xfrm>
            <a:off x="390082" y="3394709"/>
            <a:ext cx="5011172" cy="97070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ECO ERFs: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 CNES, CNSA, CONAE, CSA, DLR, DMCII, ESA, ICEYE, INPE, JAXA, KARI, PLANET, ROSCOSMOS, Satellogic, USGS</a:t>
            </a:r>
          </a:p>
        </p:txBody>
      </p:sp>
      <p:sp>
        <p:nvSpPr>
          <p:cNvPr id="66" name="preevent_container">
            <a:extLst>
              <a:ext uri="{FF2B5EF4-FFF2-40B4-BE49-F238E27FC236}">
                <a16:creationId xmlns:a16="http://schemas.microsoft.com/office/drawing/2014/main" id="{9F8FD432-8CD7-4A87-BFB8-45331F54D27A}"/>
              </a:ext>
            </a:extLst>
          </p:cNvPr>
          <p:cNvSpPr/>
          <p:nvPr/>
        </p:nvSpPr>
        <p:spPr>
          <a:xfrm>
            <a:off x="385217" y="5625675"/>
            <a:ext cx="5020817" cy="97070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Data pre event: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3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KOMPSAT3, 7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KOMPSAT3A, 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LANDSAT9, 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METEOSAT, 9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SENTINEL_1, 7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SENTINEL_2, 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TERRASAR_X, 165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US-VHR</a:t>
            </a:r>
          </a:p>
        </p:txBody>
      </p:sp>
      <p:sp>
        <p:nvSpPr>
          <p:cNvPr id="68" name="vap_count_container">
            <a:extLst>
              <a:ext uri="{FF2B5EF4-FFF2-40B4-BE49-F238E27FC236}">
                <a16:creationId xmlns:a16="http://schemas.microsoft.com/office/drawing/2014/main" id="{CA32E9C3-C8AD-42C1-A12C-6BDE2722C7AE}"/>
              </a:ext>
            </a:extLst>
          </p:cNvPr>
          <p:cNvSpPr/>
          <p:nvPr/>
        </p:nvSpPr>
        <p:spPr>
          <a:xfrm>
            <a:off x="390082" y="2812626"/>
            <a:ext cx="5011172" cy="54398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VAP uploaded: 27</a:t>
            </a:r>
          </a:p>
        </p:txBody>
      </p:sp>
      <p:sp>
        <p:nvSpPr>
          <p:cNvPr id="70" name="postevent_container">
            <a:extLst>
              <a:ext uri="{FF2B5EF4-FFF2-40B4-BE49-F238E27FC236}">
                <a16:creationId xmlns:a16="http://schemas.microsoft.com/office/drawing/2014/main" id="{7ED559A8-4F0C-4949-85ED-5D24E8C178EF}"/>
              </a:ext>
            </a:extLst>
          </p:cNvPr>
          <p:cNvSpPr/>
          <p:nvPr/>
        </p:nvSpPr>
        <p:spPr>
          <a:xfrm>
            <a:off x="385217" y="4403512"/>
            <a:ext cx="5020817" cy="118406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Data post event: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5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GF3, 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ICEYE, 4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KANOPUS_V, 7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KOMPSAT3, 14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KOMPSAT3A, 27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[7]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KOMPSAT5, 7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LANDSAT8, 10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LANDSAT9, 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[1]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NewSat, 15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OHS-2, 36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[1]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PLEIADES, 11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RCM, 15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SENTINEL_1, 21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[1]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SENTINEL_2, 4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TERRASAR_X, 21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[1]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US-VHR, 5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VISION-1</a:t>
            </a:r>
          </a:p>
        </p:txBody>
      </p:sp>
      <p:sp>
        <p:nvSpPr>
          <p:cNvPr id="2" name="legend_container">
            <a:extLst>
              <a:ext uri="{FF2B5EF4-FFF2-40B4-BE49-F238E27FC236}">
                <a16:creationId xmlns:a16="http://schemas.microsoft.com/office/drawing/2014/main" id="{C240F0AC-4D8A-4B60-86A2-2EB689F0455D}"/>
              </a:ext>
            </a:extLst>
          </p:cNvPr>
          <p:cNvSpPr txBox="1"/>
          <p:nvPr/>
        </p:nvSpPr>
        <p:spPr>
          <a:xfrm>
            <a:off x="393540" y="6614930"/>
            <a:ext cx="2328440" cy="24622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000" b="1" u="none">
                <a:solidFill>
                  <a:srgbClr val="000000"/>
                </a:solidFill>
                <a:latin typeface="NotesEsa"/>
              </a:rPr>
              <a:t>Legend: [# Products Used]</a:t>
            </a:r>
          </a:p>
        </p:txBody>
      </p:sp>
      <p:sp>
        <p:nvSpPr>
          <p:cNvPr id="17" name="status_container">
            <a:extLst>
              <a:ext uri="{FF2B5EF4-FFF2-40B4-BE49-F238E27FC236}">
                <a16:creationId xmlns:a16="http://schemas.microsoft.com/office/drawing/2014/main" id="{35621CC2-7A7E-40D3-BF80-27A03CD916EF}"/>
              </a:ext>
            </a:extLst>
          </p:cNvPr>
          <p:cNvSpPr txBox="1"/>
          <p:nvPr/>
        </p:nvSpPr>
        <p:spPr>
          <a:xfrm>
            <a:off x="9242711" y="427240"/>
            <a:ext cx="2560598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r"/>
            <a:r>
              <a:rPr lang="en-US" sz="1200" b="1" u="none">
                <a:solidFill>
                  <a:srgbClr val="FFFFFF"/>
                </a:solidFill>
                <a:latin typeface="NotesEsa"/>
              </a:rPr>
              <a:t>Status: Archived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>
            <a:extLst>
              <a:ext uri="{FF2B5EF4-FFF2-40B4-BE49-F238E27FC236}">
                <a16:creationId xmlns:a16="http://schemas.microsoft.com/office/drawing/2014/main" id="{045ADCF6-6482-499B-8AC0-DBC0312011B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7E6E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header_bar_container">
            <a:extLst>
              <a:ext uri="{FF2B5EF4-FFF2-40B4-BE49-F238E27FC236}">
                <a16:creationId xmlns:a16="http://schemas.microsoft.com/office/drawing/2014/main" id="{A292AD4E-3223-432F-ACB6-048FEFF33F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8657"/>
            <a:ext cx="12192000" cy="889000"/>
          </a:xfrm>
          <a:prstGeom prst="rect">
            <a:avLst/>
          </a:prstGeom>
        </p:spPr>
      </p:pic>
      <p:pic>
        <p:nvPicPr>
          <p:cNvPr id="6" name="header_logo_container">
            <a:extLst>
              <a:ext uri="{FF2B5EF4-FFF2-40B4-BE49-F238E27FC236}">
                <a16:creationId xmlns:a16="http://schemas.microsoft.com/office/drawing/2014/main" id="{C29EE5FF-3764-4D64-BDAD-35D5BE5FB78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7647" y="-6254"/>
            <a:ext cx="880024" cy="880024"/>
          </a:xfrm>
          <a:prstGeom prst="rect">
            <a:avLst/>
          </a:prstGeom>
        </p:spPr>
      </p:pic>
      <p:sp>
        <p:nvSpPr>
          <p:cNvPr id="7" name="title_container">
            <a:extLst>
              <a:ext uri="{FF2B5EF4-FFF2-40B4-BE49-F238E27FC236}">
                <a16:creationId xmlns:a16="http://schemas.microsoft.com/office/drawing/2014/main" id="{7FE0221F-4A0F-45AF-8E30-235AD4FF74F6}"/>
              </a:ext>
            </a:extLst>
          </p:cNvPr>
          <p:cNvSpPr txBox="1"/>
          <p:nvPr/>
        </p:nvSpPr>
        <p:spPr>
          <a:xfrm>
            <a:off x="1493527" y="-34425"/>
            <a:ext cx="7837714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en-US" sz="2000" b="1" u="none">
                <a:solidFill>
                  <a:srgbClr val="FFFFFF"/>
                </a:solidFill>
                <a:latin typeface="NotesEsa"/>
              </a:rPr>
              <a:t>ACTIVATION 765 (Call 878)</a:t>
            </a:r>
          </a:p>
        </p:txBody>
      </p:sp>
      <p:sp>
        <p:nvSpPr>
          <p:cNvPr id="8" name="subtitle_container">
            <a:extLst>
              <a:ext uri="{FF2B5EF4-FFF2-40B4-BE49-F238E27FC236}">
                <a16:creationId xmlns:a16="http://schemas.microsoft.com/office/drawing/2014/main" id="{393C9711-EBBB-4D09-A127-0B9D4E78EE3B}"/>
              </a:ext>
            </a:extLst>
          </p:cNvPr>
          <p:cNvSpPr txBox="1"/>
          <p:nvPr/>
        </p:nvSpPr>
        <p:spPr>
          <a:xfrm>
            <a:off x="1493527" y="431859"/>
            <a:ext cx="7837714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en-US" sz="1800" b="1" u="none">
                <a:solidFill>
                  <a:srgbClr val="FFFFFF"/>
                </a:solidFill>
                <a:latin typeface="NotesEsa"/>
              </a:rPr>
              <a:t>Earthquakes in PHILIPPINES, </a:t>
            </a:r>
          </a:p>
        </p:txBody>
      </p:sp>
      <p:sp>
        <p:nvSpPr>
          <p:cNvPr id="9" name="date_container">
            <a:extLst>
              <a:ext uri="{FF2B5EF4-FFF2-40B4-BE49-F238E27FC236}">
                <a16:creationId xmlns:a16="http://schemas.microsoft.com/office/drawing/2014/main" id="{3AFED3FA-F892-40F4-BDC7-B8F76FAAD8F7}"/>
              </a:ext>
            </a:extLst>
          </p:cNvPr>
          <p:cNvSpPr txBox="1"/>
          <p:nvPr/>
        </p:nvSpPr>
        <p:spPr>
          <a:xfrm>
            <a:off x="9242711" y="80124"/>
            <a:ext cx="2560598" cy="338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r"/>
            <a:r>
              <a:rPr lang="en-US" sz="1400" b="1" u="none">
                <a:solidFill>
                  <a:srgbClr val="FFFFFF"/>
                </a:solidFill>
                <a:latin typeface="NotesEsa"/>
              </a:rPr>
              <a:t>27 July 2022</a:t>
            </a:r>
          </a:p>
        </p:txBody>
      </p:sp>
      <p:sp>
        <p:nvSpPr>
          <p:cNvPr id="16" name="map_container">
            <a:extLst>
              <a:ext uri="{FF2B5EF4-FFF2-40B4-BE49-F238E27FC236}">
                <a16:creationId xmlns:a16="http://schemas.microsoft.com/office/drawing/2014/main" id="{BEB89876-0504-45AD-8156-796F6958BB2A}"/>
              </a:ext>
            </a:extLst>
          </p:cNvPr>
          <p:cNvSpPr/>
          <p:nvPr/>
        </p:nvSpPr>
        <p:spPr>
          <a:xfrm>
            <a:off x="5612234" y="1009807"/>
            <a:ext cx="6191075" cy="3153216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>
              <a:latin typeface="NotesEsa" panose="02000506030000020004" pitchFamily="50" charset="0"/>
            </a:endParaRPr>
          </a:p>
        </p:txBody>
      </p:sp>
      <p:sp>
        <p:nvSpPr>
          <p:cNvPr id="60" name="roles_and_nominees_container">
            <a:extLst>
              <a:ext uri="{FF2B5EF4-FFF2-40B4-BE49-F238E27FC236}">
                <a16:creationId xmlns:a16="http://schemas.microsoft.com/office/drawing/2014/main" id="{3D0757BE-3A7A-4CF0-95AA-B185A2CCF411}"/>
              </a:ext>
            </a:extLst>
          </p:cNvPr>
          <p:cNvSpPr/>
          <p:nvPr/>
        </p:nvSpPr>
        <p:spPr>
          <a:xfrm>
            <a:off x="390082" y="1008380"/>
            <a:ext cx="5011172" cy="175302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AU: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ADRC</a:t>
            </a:r>
          </a:p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EU: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PHIVOLCS</a:t>
            </a:r>
          </a:p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ES: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JAXA</a:t>
            </a:r>
          </a:p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PM: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Philippine Institute of Volcanology and Seismology (PHIVOLCS)</a:t>
            </a:r>
          </a:p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VA: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Copernicus EMS, DOST-ASTI, Philippines Space Agency, UNOSAT</a:t>
            </a:r>
          </a:p>
        </p:txBody>
      </p:sp>
      <p:sp>
        <p:nvSpPr>
          <p:cNvPr id="62" name="aap_agencies_container">
            <a:extLst>
              <a:ext uri="{FF2B5EF4-FFF2-40B4-BE49-F238E27FC236}">
                <a16:creationId xmlns:a16="http://schemas.microsoft.com/office/drawing/2014/main" id="{7ACEDA25-B015-476B-8218-3BA7A25C581B}"/>
              </a:ext>
            </a:extLst>
          </p:cNvPr>
          <p:cNvSpPr/>
          <p:nvPr/>
        </p:nvSpPr>
        <p:spPr>
          <a:xfrm>
            <a:off x="390082" y="2799503"/>
            <a:ext cx="5011172" cy="68622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AAP: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CNSA,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CONAE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ESA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JAXA,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JAXA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KARI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, MBRSC, ROSCOSMOS, 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USGS</a:t>
            </a:r>
          </a:p>
        </p:txBody>
      </p:sp>
      <p:sp>
        <p:nvSpPr>
          <p:cNvPr id="64" name="erfs_container">
            <a:extLst>
              <a:ext uri="{FF2B5EF4-FFF2-40B4-BE49-F238E27FC236}">
                <a16:creationId xmlns:a16="http://schemas.microsoft.com/office/drawing/2014/main" id="{4A783D74-19B0-4D94-9BA2-D5863C61587B}"/>
              </a:ext>
            </a:extLst>
          </p:cNvPr>
          <p:cNvSpPr/>
          <p:nvPr/>
        </p:nvSpPr>
        <p:spPr>
          <a:xfrm>
            <a:off x="390082" y="4034789"/>
            <a:ext cx="5011172" cy="68622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ECO ERFs: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 CNES, CNSA, CONAE, DMCII, ESA, ICEYE, ISRO, KARI, MBRSC, PLANET, ROSCOSMOS, Satellogic, USGS</a:t>
            </a:r>
          </a:p>
        </p:txBody>
      </p:sp>
      <p:sp>
        <p:nvSpPr>
          <p:cNvPr id="66" name="preevent_container">
            <a:extLst>
              <a:ext uri="{FF2B5EF4-FFF2-40B4-BE49-F238E27FC236}">
                <a16:creationId xmlns:a16="http://schemas.microsoft.com/office/drawing/2014/main" id="{9F8FD432-8CD7-4A87-BFB8-45331F54D27A}"/>
              </a:ext>
            </a:extLst>
          </p:cNvPr>
          <p:cNvSpPr/>
          <p:nvPr/>
        </p:nvSpPr>
        <p:spPr>
          <a:xfrm>
            <a:off x="385217" y="5696795"/>
            <a:ext cx="5020817" cy="89958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Data pre event: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5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ALOS2, 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KANOPUS_V, 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KANOPUS_V_IK, 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LANDSAT8, 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LANDSAT9, 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SAOCOM-1, 8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SENTINEL_1, 96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US-VHR</a:t>
            </a:r>
          </a:p>
        </p:txBody>
      </p:sp>
      <p:sp>
        <p:nvSpPr>
          <p:cNvPr id="68" name="vap_count_container">
            <a:extLst>
              <a:ext uri="{FF2B5EF4-FFF2-40B4-BE49-F238E27FC236}">
                <a16:creationId xmlns:a16="http://schemas.microsoft.com/office/drawing/2014/main" id="{CA32E9C3-C8AD-42C1-A12C-6BDE2722C7AE}"/>
              </a:ext>
            </a:extLst>
          </p:cNvPr>
          <p:cNvSpPr/>
          <p:nvPr/>
        </p:nvSpPr>
        <p:spPr>
          <a:xfrm>
            <a:off x="390082" y="3523826"/>
            <a:ext cx="5011172" cy="47286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VAP uploaded: 6</a:t>
            </a:r>
          </a:p>
        </p:txBody>
      </p:sp>
      <p:sp>
        <p:nvSpPr>
          <p:cNvPr id="70" name="postevent_container">
            <a:extLst>
              <a:ext uri="{FF2B5EF4-FFF2-40B4-BE49-F238E27FC236}">
                <a16:creationId xmlns:a16="http://schemas.microsoft.com/office/drawing/2014/main" id="{7ED559A8-4F0C-4949-85ED-5D24E8C178EF}"/>
              </a:ext>
            </a:extLst>
          </p:cNvPr>
          <p:cNvSpPr/>
          <p:nvPr/>
        </p:nvSpPr>
        <p:spPr>
          <a:xfrm>
            <a:off x="385217" y="4759112"/>
            <a:ext cx="5020817" cy="89958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sz="1400" b="1" u="none">
                <a:solidFill>
                  <a:srgbClr val="FFFFFF"/>
                </a:solidFill>
                <a:latin typeface="NotesEsa"/>
              </a:rPr>
              <a:t>Data post event: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6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ALOS2, 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GF2, 2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GF3, 5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KANOPUS_V, 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KANOPUS_V_IK, 11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LANDSAT8, 8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LANDSAT9, 16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[2]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PLEIADES, 4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SAOCOM-1, 6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SENTINEL_1, 153</a:t>
            </a:r>
            <a:r>
              <a:rPr lang="en-US" sz="1400" b="1" u="none">
                <a:solidFill>
                  <a:srgbClr val="FFFF00"/>
                </a:solidFill>
                <a:latin typeface="NotesEsa"/>
              </a:rPr>
              <a:t> </a:t>
            </a:r>
            <a:r>
              <a:rPr lang="en-US" sz="1400" b="0" u="none">
                <a:solidFill>
                  <a:srgbClr val="FFFFFF"/>
                </a:solidFill>
                <a:latin typeface="NotesEsa"/>
              </a:rPr>
              <a:t>US-VHR</a:t>
            </a:r>
          </a:p>
        </p:txBody>
      </p:sp>
      <p:sp>
        <p:nvSpPr>
          <p:cNvPr id="2" name="legend_container">
            <a:extLst>
              <a:ext uri="{FF2B5EF4-FFF2-40B4-BE49-F238E27FC236}">
                <a16:creationId xmlns:a16="http://schemas.microsoft.com/office/drawing/2014/main" id="{C240F0AC-4D8A-4B60-86A2-2EB689F0455D}"/>
              </a:ext>
            </a:extLst>
          </p:cNvPr>
          <p:cNvSpPr txBox="1"/>
          <p:nvPr/>
        </p:nvSpPr>
        <p:spPr>
          <a:xfrm>
            <a:off x="393540" y="6614930"/>
            <a:ext cx="2328440" cy="24622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000" b="1" u="none">
                <a:solidFill>
                  <a:srgbClr val="000000"/>
                </a:solidFill>
                <a:latin typeface="NotesEsa"/>
              </a:rPr>
              <a:t>Legend: [# Products Used]</a:t>
            </a:r>
          </a:p>
        </p:txBody>
      </p:sp>
      <p:sp>
        <p:nvSpPr>
          <p:cNvPr id="17" name="status_container">
            <a:extLst>
              <a:ext uri="{FF2B5EF4-FFF2-40B4-BE49-F238E27FC236}">
                <a16:creationId xmlns:a16="http://schemas.microsoft.com/office/drawing/2014/main" id="{35621CC2-7A7E-40D3-BF80-27A03CD916EF}"/>
              </a:ext>
            </a:extLst>
          </p:cNvPr>
          <p:cNvSpPr txBox="1"/>
          <p:nvPr/>
        </p:nvSpPr>
        <p:spPr>
          <a:xfrm>
            <a:off x="9242711" y="427240"/>
            <a:ext cx="2560598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r"/>
            <a:r>
              <a:rPr lang="en-US" sz="1200" b="1" u="none">
                <a:solidFill>
                  <a:srgbClr val="FFFFFF"/>
                </a:solidFill>
                <a:latin typeface="NotesEsa"/>
              </a:rPr>
              <a:t>Status: On-going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6001</Words>
  <Application>Microsoft Office PowerPoint</Application>
  <PresentationFormat>Widescreen</PresentationFormat>
  <Paragraphs>440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5" baseType="lpstr">
      <vt:lpstr>Arial</vt:lpstr>
      <vt:lpstr>Calibri</vt:lpstr>
      <vt:lpstr>NotesEsa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Budde, Michael E</cp:lastModifiedBy>
  <cp:revision>3</cp:revision>
  <dcterms:created xsi:type="dcterms:W3CDTF">2006-08-16T00:00:00Z</dcterms:created>
  <dcterms:modified xsi:type="dcterms:W3CDTF">2022-10-19T16:15:09Z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976fa30-1907-4356-8241-62ea5e1c0256_Enabled">
    <vt:lpwstr>true</vt:lpwstr>
  </property>
  <property fmtid="{D5CDD505-2E9C-101B-9397-08002B2CF9AE}" pid="3" name="MSIP_Label_3976fa30-1907-4356-8241-62ea5e1c0256_SetDate">
    <vt:lpwstr>2022-10-18T10:43:16Z</vt:lpwstr>
  </property>
  <property fmtid="{D5CDD505-2E9C-101B-9397-08002B2CF9AE}" pid="4" name="MSIP_Label_3976fa30-1907-4356-8241-62ea5e1c0256_Method">
    <vt:lpwstr>Privileged</vt:lpwstr>
  </property>
  <property fmtid="{D5CDD505-2E9C-101B-9397-08002B2CF9AE}" pid="5" name="MSIP_Label_3976fa30-1907-4356-8241-62ea5e1c0256_Name">
    <vt:lpwstr>ESA UNCLASSIFIED – For ESA Official Use Only</vt:lpwstr>
  </property>
  <property fmtid="{D5CDD505-2E9C-101B-9397-08002B2CF9AE}" pid="6" name="MSIP_Label_3976fa30-1907-4356-8241-62ea5e1c0256_SiteId">
    <vt:lpwstr>9a5cacd0-2bef-4dd7-ac5c-7ebe1f54f495</vt:lpwstr>
  </property>
  <property fmtid="{D5CDD505-2E9C-101B-9397-08002B2CF9AE}" pid="7" name="MSIP_Label_3976fa30-1907-4356-8241-62ea5e1c0256_ActionId">
    <vt:lpwstr>110358a7-60a8-4d22-adea-444d1ccb0fc7</vt:lpwstr>
  </property>
  <property fmtid="{D5CDD505-2E9C-101B-9397-08002B2CF9AE}" pid="8" name="MSIP_Label_3976fa30-1907-4356-8241-62ea5e1c0256_ContentBits">
    <vt:lpwstr>0</vt:lpwstr>
  </property>
</Properties>
</file>