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  <p:sldId id="298" r:id="rId23"/>
    <p:sldId id="300" r:id="rId24"/>
    <p:sldId id="302" r:id="rId25"/>
    <p:sldId id="304" r:id="rId26"/>
    <p:sldId id="306" r:id="rId27"/>
    <p:sldId id="308" r:id="rId28"/>
    <p:sldId id="310" r:id="rId29"/>
    <p:sldId id="312" r:id="rId30"/>
    <p:sldId id="314" r:id="rId31"/>
    <p:sldId id="31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333" autoAdjust="0"/>
  </p:normalViewPr>
  <p:slideViewPr>
    <p:cSldViewPr>
      <p:cViewPr varScale="1">
        <p:scale>
          <a:sx n="75" d="100"/>
          <a:sy n="75" d="100"/>
        </p:scale>
        <p:origin x="3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757 (Call 870)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Flood, Landslide in SOUTH AFRICA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24 May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2907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National Disaster Management Centre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SANSA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Federal University of Santa Maria, Geoniformation systems, NASRDA, NDMC, SANSA, UNITAR, UNSPIDER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337223"/>
            <a:ext cx="5011172" cy="6506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DMCII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ICEYE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INPE,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ROSCOSMOS,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Satellogic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501389"/>
            <a:ext cx="5011172" cy="8640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DLR, DMCII, ESA, ICEYE, INPE, ISRO, JAXA, KARI, MBRSC, PLANET,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732355"/>
            <a:ext cx="5020817" cy="8640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METEOSAT,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OHS-2,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19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VISION-1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025986"/>
            <a:ext cx="5011172" cy="4373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10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403512"/>
            <a:ext cx="5020817" cy="12907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GF2,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GF3,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ICEYE,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KOMPSAT3A,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KhalifaSat,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OHS-2, 9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100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VISION-1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Archived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766 (Call 880)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Wildfire in TUNISIA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27 July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4329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 dirty="0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Tunisian Office of Civil Protection Office National de la Protection Civile (ONPC)</a:t>
            </a:r>
          </a:p>
          <a:p>
            <a:r>
              <a:rPr lang="en-US" sz="1400" b="1" u="none" dirty="0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CNES</a:t>
            </a:r>
          </a:p>
          <a:p>
            <a:r>
              <a:rPr lang="en-US" sz="1400" b="1" u="none" dirty="0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 dirty="0" err="1">
                <a:solidFill>
                  <a:srgbClr val="FFFFFF"/>
                </a:solidFill>
                <a:latin typeface="NotesEsa"/>
              </a:rPr>
              <a:t>ICube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-SERTIT</a:t>
            </a:r>
          </a:p>
          <a:p>
            <a:r>
              <a:rPr lang="en-US" sz="1400" b="1" u="none" dirty="0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Geoinformation systems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479463"/>
            <a:ext cx="5011172" cy="7929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ABAE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NAS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Satellogic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928109"/>
            <a:ext cx="5011172" cy="7929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ABAE, CNES, CNSA, DMCII, ESA, ICEYE, INPE, KARI, MBRSC, NAS, PLANET,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803475"/>
            <a:ext cx="5020817" cy="7929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BKA,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OHS-2,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19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310466"/>
            <a:ext cx="5011172" cy="5795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6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759112"/>
            <a:ext cx="5020817" cy="10062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GF2,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KOMPSAT3A,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OHS-2,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Archived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767 (Call 881)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Flood in RUSSIAN FEDERATION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08 August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3618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Ministry of the Russian Federation for Civil Defense, Emergencies and Elimination of Natural Disasters (EMERCOM)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ROSCOSMOS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ROSCOSMOS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NTs OMZ, JSC 'Russian Space Systems'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408343"/>
            <a:ext cx="5011172" cy="7217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ROSCOSMOS,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Satellogic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714749"/>
            <a:ext cx="5011172" cy="11485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DMCII, ICEYE, ISRO, KARI, ROSCOSMOS, Satellogic, 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DMCII, ESA, ICEYE, ISRO, KARI,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874595"/>
            <a:ext cx="5020817" cy="7217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KOMPSAT3A,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25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168226"/>
            <a:ext cx="5011172" cy="5084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2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901352"/>
            <a:ext cx="5020817" cy="9351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25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11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OHS-2, 39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27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11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20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46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Archived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768 (Call 882)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Flood in GAMBIA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09 August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5041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UNITAR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United Nations Office for the Coordination of Humanitarian Affairs (UNOCHA) | Regional Office for West and Central Africa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UNOSAT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550583"/>
            <a:ext cx="5011172" cy="6506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ABAE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DMCII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ICEYE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NAS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Satellogic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714749"/>
            <a:ext cx="5011172" cy="8640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ABAE, CNES, CNSA, CONAE, CSA, DMCII, ESA, ICEYE, INPE, ISRO, JAXA, KARI, MBRSC, NAS, PLANET,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732355"/>
            <a:ext cx="5020817" cy="8640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BKA,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58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239346"/>
            <a:ext cx="5011172" cy="4373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4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616872"/>
            <a:ext cx="5020817" cy="10773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GF2,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ICEYE,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32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[4]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40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VRSS2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Closed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769 (Call 883)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Flood in SUDAN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21 August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2551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 dirty="0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Ministry of Agriculture and Natural Resources in Sudan</a:t>
            </a:r>
          </a:p>
          <a:p>
            <a:r>
              <a:rPr lang="en-US" sz="1400" b="1" u="none" dirty="0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USGS</a:t>
            </a:r>
          </a:p>
          <a:p>
            <a:r>
              <a:rPr lang="en-US" sz="1400" b="1" u="none" dirty="0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UNITAR/UNOSAT</a:t>
            </a:r>
          </a:p>
          <a:p>
            <a:r>
              <a:rPr lang="en-US" sz="1400" b="1" u="none" dirty="0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Geoinformation systems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301663"/>
            <a:ext cx="5011172" cy="6151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ABAE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CSA,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DMCII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INPE,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NAS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ROSCOSMOS,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Satellogic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394709"/>
            <a:ext cx="5011172" cy="10418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ABAE, CNES, CNSA, CONAE, CSA, DLR, DMCII, ESA, ICEYE, INPE, ISRO, JAXA, KARI, MBRSC, NAS, PLANET, ROSCOSMOS, Satellogic, 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DLR,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767915"/>
            <a:ext cx="5020817" cy="8284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BKA,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CBERS4A,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9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141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VRSS1,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VRSS2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2954866"/>
            <a:ext cx="5011172" cy="4017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18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474632"/>
            <a:ext cx="5020817" cy="12551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GF2, 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[3]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26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15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28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[5]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54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[4]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VISION-1,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VRSS2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Archived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770 (Call 888)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Wildfire in RUSSIAN FEDERATION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23 August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5041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Ministry of the Russian Federation for Civil Defense, Emergencies and Elimination of Natural Disasters (EMERCOM)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ROSCOSMOS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ROSCOSMOS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NTs OMZ, NTs OMZ, JSC 'Russian Space Systems'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550583"/>
            <a:ext cx="5011172" cy="6506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ABAE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ROSCOSMOS,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928109"/>
            <a:ext cx="5011172" cy="8640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ABAE, CNES, CNSA, DMCII, ESA, INPE, KARI, PLANET,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732355"/>
            <a:ext cx="5020817" cy="8640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20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VRSS2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239346"/>
            <a:ext cx="5011172" cy="6506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1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830232"/>
            <a:ext cx="5020817" cy="8640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[5]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Archived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771 (Call 889)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Flood, Storm &amp; Hurricane in PHILIPPINES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23 August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5041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UNOOSA/UN-SPIDER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Philippines Space Agency (PhilSA) on behalf of National Disaster Risk Management Council (NDRRMC)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UNITAR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PhilSA Space Mission Control and Operations Division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550583"/>
            <a:ext cx="5011172" cy="6506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INPE,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NAS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ROSCOSMOS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714749"/>
            <a:ext cx="5011172" cy="8640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DLR, DMCII, ESA, ICEYE, INPE, ISRO, JAXA, KARI, MBRSC, NAS, PLANET,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732355"/>
            <a:ext cx="5020817" cy="8640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BKA,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KOMPSAT3A, 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12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9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12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239346"/>
            <a:ext cx="5011172" cy="4373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1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616872"/>
            <a:ext cx="5020817" cy="10773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12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13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12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[5]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25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64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On-going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772 (Call 890)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Flood in PAKISTAN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30 August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6107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UNITAR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United Nations Office for the Coordination of Humanitarian Affairs (OCHA) | Regional Office for Asia and the Pacific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UNITAR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NOAA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657263"/>
            <a:ext cx="5011172" cy="5439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DMCII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INPE,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ROSCOSMOS,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Satellogic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608069"/>
            <a:ext cx="5011172" cy="9707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DLR, DMCII, ESA, ICEYE, INPE, JAXA, KARI, PLANET, ROSCOSMOS, Satellogic, 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KARI, PLANET,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839035"/>
            <a:ext cx="5020817" cy="7573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OHS-2,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13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189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239346"/>
            <a:ext cx="5011172" cy="3306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14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616872"/>
            <a:ext cx="5020817" cy="11840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KhalifaSat, 11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9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12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OHS-2,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OVS-2, 317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PlanetScope, 20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59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18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37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VISION-1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On-going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773 (Call 891)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Flood, Storm &amp; Hurricane in KOREA, REPUBLIC OF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02 September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1840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National Disaster Management Institute (NDMI)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KARI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KARI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K-water Research Institute, NDMI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230543"/>
            <a:ext cx="5011172" cy="7573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DLR,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INPE,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ROSCOSMOS,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608069"/>
            <a:ext cx="5011172" cy="9707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DLR, DMCII, ESA, ICEYE, INPE, ISRO, JAXA, KARI, MBRSC, PLANET,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839035"/>
            <a:ext cx="5020817" cy="7573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14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22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324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025986"/>
            <a:ext cx="5011172" cy="5439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2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616872"/>
            <a:ext cx="5020817" cy="11840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20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50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12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36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Archived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774 (Call 892)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Flood, Storm &amp; Hurricane in RUSSIAN FEDERATION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04 September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4329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Ministry of the Russian Federation for Civil Defense, Emergencies and Elimination of Natural Disasters (EMERCOM)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ROSCOSMOS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ROSCOSMOS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479463"/>
            <a:ext cx="5011172" cy="5795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INPE,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Satellogic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714749"/>
            <a:ext cx="5011172" cy="10062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DMCII, ESA, ICEYE, INPE, ISRO, JAXA, KARI, MBRSC, PLANET,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803475"/>
            <a:ext cx="5020817" cy="7929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46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097106"/>
            <a:ext cx="5011172" cy="5795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0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759112"/>
            <a:ext cx="5020817" cy="10062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20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9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14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28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OHS-2, 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22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15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26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Archived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775 (Call 893)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Earthquakes in CHINA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06 September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3263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National Disaster Reduction Center of China (NDRCC)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CNSA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NDRCC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372783"/>
            <a:ext cx="5011172" cy="6862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ROSCOSMOS,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821429"/>
            <a:ext cx="5011172" cy="8995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DMCII, ESA, ICEYE, ISRO, KARI, MBRSC,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696795"/>
            <a:ext cx="5020817" cy="8995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66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097106"/>
            <a:ext cx="5011172" cy="6862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0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759112"/>
            <a:ext cx="5020817" cy="8995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GF3,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20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OVS-2, 12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On-going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758 (Call 871)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Landslide in BRAZIL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30 May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4329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CENAD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CENAD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INPE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CENAD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CEMADEN, CENAD, INPE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479463"/>
            <a:ext cx="5011172" cy="7929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CSA, DLR,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ICEYE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INPE,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ROSCOSMOS,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Satellogic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928109"/>
            <a:ext cx="5011172" cy="7929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DLR, DMCII, ICEYE, INPE, ISRO, JAXA, KARI, MBRSC, PLANET, ROSCOSMOS,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803475"/>
            <a:ext cx="5020817" cy="7929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AMAZONIA1,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CBERS4A,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26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310466"/>
            <a:ext cx="5011172" cy="5795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51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759112"/>
            <a:ext cx="5020817" cy="10062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GF2,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GF3,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ICEYE,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KOMPSAT3A,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[3]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Archived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776 (Call 894)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Flood, Dam wall failure and flooding  in SOUTH AFRICA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12 September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0418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National Disaster Management Centre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SANSA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088303"/>
            <a:ext cx="5011172" cy="8284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ABAE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CSA,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NAS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ROSCOSMOS,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Satellogic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608069"/>
            <a:ext cx="5011172" cy="10418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ABAE, CNES, CNSA, CONAE, CSA, DLR, DMCII, ESA, ICEYE, INPE, ISRO, JAXA, KARI, MBRSC, NAS, PLANET,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767915"/>
            <a:ext cx="5020817" cy="8284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BKA,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PlanetScope,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2954866"/>
            <a:ext cx="5011172" cy="6151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2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687992"/>
            <a:ext cx="5020817" cy="10418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PlanetScope,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VRSS2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Archived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-12700" y="-34425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777 (Call 895)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Flood in NIGERIA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15 September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2907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NEMA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National Space Research and Development Agency (NASRDA)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Center for Remote Sensing of Land Surfaces (ZFL) of University Bonn, NASDRA, NASRDA, NOAA, Terradue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337223"/>
            <a:ext cx="5011172" cy="6506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 dirty="0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CNSA, </a:t>
            </a:r>
            <a:r>
              <a:rPr lang="en-US" sz="1400" b="1" u="none" dirty="0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, CONAE, </a:t>
            </a:r>
            <a:r>
              <a:rPr lang="en-US" sz="1400" b="1" u="none" dirty="0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 dirty="0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 dirty="0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 dirty="0">
                <a:solidFill>
                  <a:srgbClr val="FFFF00"/>
                </a:solidFill>
                <a:latin typeface="NotesEsa"/>
              </a:rPr>
              <a:t>ICEYE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, INPE, </a:t>
            </a:r>
            <a:r>
              <a:rPr lang="en-US" sz="1400" b="1" u="none" dirty="0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, MBRSC, ROSCOSMOS, </a:t>
            </a:r>
            <a:r>
              <a:rPr lang="en-US" sz="1400" b="1" u="none" dirty="0">
                <a:solidFill>
                  <a:srgbClr val="FFFF00"/>
                </a:solidFill>
                <a:latin typeface="NotesEsa"/>
              </a:rPr>
              <a:t>USGS</a:t>
            </a:r>
            <a:endParaRPr lang="en-US" sz="1400" b="0" u="none" dirty="0">
              <a:solidFill>
                <a:srgbClr val="FFFFFF"/>
              </a:solidFill>
              <a:latin typeface="NotesEsa"/>
            </a:endParaRP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501389"/>
            <a:ext cx="5011172" cy="10773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DLR, DMCII, ESA, ICEYE, INPE, JAXA, KARI, PLANET, ROSCOSMOS, Satellogic, 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CSA, DLR, DMCII, ESA, ICEYE, KARI, PLANET,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732355"/>
            <a:ext cx="5020817" cy="8640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PlanetScope,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11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41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025986"/>
            <a:ext cx="5011172" cy="4373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29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616872"/>
            <a:ext cx="5020817" cy="10773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ICEYE, 19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23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KhalifaSat,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20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46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PlanetScope, 12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17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[6]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21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54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 dirty="0">
                <a:solidFill>
                  <a:srgbClr val="FFFFFF"/>
                </a:solidFill>
                <a:latin typeface="NotesEsa"/>
              </a:rPr>
              <a:t>Status: Closed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778 (Call 896)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Flood, Landslide in HONDURAS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19 September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6107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COPECO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INPE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Ministeiro Devolvemento Regional, Secretaria Nacional de Protecao e Defesa Civil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Federal University of Santa Maria, HelpGIS, INPE, UFSM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657263"/>
            <a:ext cx="5011172" cy="7573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ABAE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ROSCOSMOS,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Satellogic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4034789"/>
            <a:ext cx="5011172" cy="7573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ABAE, CNES, CONAE, CSA, DLR, ICEYE, INPE, ISRO, JAXA, KARI, MBRSC, PLANET, ROSCOSMOS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839035"/>
            <a:ext cx="5020817" cy="7573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PlanetScope,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452706"/>
            <a:ext cx="5011172" cy="5439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7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830232"/>
            <a:ext cx="5020817" cy="9707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11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[4]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13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PlanetScope,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11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[7]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[4]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VRSS2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On-going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779 (Call 897)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Storm &amp; Hurricane in TURKS AND CAICOS ISLANDS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20 September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3974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Civil Contingencies Secretariat (CCS)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Department of Disaster Management &amp; Emergencies, Turks and Caicos Islands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Department of Disaster Management and Emergencies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443903"/>
            <a:ext cx="5011172" cy="7573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ABAE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NAS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821429"/>
            <a:ext cx="5011172" cy="9707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ABAE, CNES, CNSA, CONAE, CSA, DLR, DMCII, ESA, INPE, ISRO, JAXA, KARI, MBRSC, NAS, NOAA, PLANET,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625675"/>
            <a:ext cx="5020817" cy="9707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BKA,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18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PlanetScope,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114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239346"/>
            <a:ext cx="5011172" cy="5439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0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830232"/>
            <a:ext cx="5020817" cy="7573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12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Closed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780 (Call 898)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Storm &amp; Hurricane in DOMINICAN REPUBLIC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20 September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21086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UNOOSA/UN-SPIDER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National Emergency Commision of the Dominican Republic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University of Wyoming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Federal University of Santa Maria, National Disaster Management Center of Mexico (CENAPRED), National Integrated Information System on Risk Reduction and Disaster Management , UNITAR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3155103"/>
            <a:ext cx="5011172" cy="6151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NAS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ROSCOSMOS,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4248149"/>
            <a:ext cx="5011172" cy="6151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DLR, DMCII, ESA, ICEYE, INPE, JAXA, KARI, NAS, PLANET, ROSCOSMOS,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981275"/>
            <a:ext cx="5020817" cy="6151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BKA,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PlanetScope,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27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808306"/>
            <a:ext cx="5011172" cy="4017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17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901352"/>
            <a:ext cx="5020817" cy="10418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OVS-2, 22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PlanetScope,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18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On-going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781 (Call 899)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Storm &amp; Hurricane in CANADA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24 September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3263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Government Operations Centre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CSA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CSA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BGC ENGINEERING INC., Copernicus EMS, Natural Resources Canada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372783"/>
            <a:ext cx="5011172" cy="6862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ABAE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NAS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ROSCOSMOS,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608069"/>
            <a:ext cx="5011172" cy="13263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ABAE, CNES, CNSA, CONAE, CSA, DLR, DMCII, ESA, ICEYE, INPE, ISRO, JAXA, KARI, MBRSC, NAS, PLANET, ROSCOSMOS, 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DMCII, ESA, INPE, ISRO, KARI, MBRSC, NAS, PLANET,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910155"/>
            <a:ext cx="5020817" cy="6862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BKA, 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PlanetScope, 15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12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54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097106"/>
            <a:ext cx="5011172" cy="4728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1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972472"/>
            <a:ext cx="5020817" cy="8995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13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20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11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VRSS2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On-going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782 (Call 900)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Storm &amp; Hurricane in PHILIPPINES, 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25 September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7174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UNOOSA/UN-SPIDER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Philippines Space Agency on behalf of the National Disaster Risk Reduction and Management Council, Office of Civil Defense 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International Water Management Institute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Copernicus EMS, Philippines Space Agency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763943"/>
            <a:ext cx="5011172" cy="4373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DLR,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DMCII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714749"/>
            <a:ext cx="5011172" cy="8640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DLR, DMCII, ESA, ICEYE, INPE, ISRO, JAXA, KARI, MBRSC, PLANET, ROSCOSMOS,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732355"/>
            <a:ext cx="5020817" cy="8640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KOMPSAT3A,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239346"/>
            <a:ext cx="5011172" cy="4373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5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616872"/>
            <a:ext cx="5020817" cy="10773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KhalifaSat,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19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VISION-1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On-going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783 (Call 902)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Storm &amp; Hurricane, Flood in LAO PEOPLE'S DEMOCRATIC REPUBLIC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28 September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5041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UNITAR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United Nations Office for the Coordination of Humanitarian Affairs (OCHA) | Regional Office for Asia and the Pacific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UNOSAT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550583"/>
            <a:ext cx="5011172" cy="6506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DLR,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DMCII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INPE,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ROSCOSMOS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714749"/>
            <a:ext cx="5011172" cy="8640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DLR, DMCII, ESA, ICEYE, INPE, ISRO, JAXA, KARI, MBRSC, PLANET,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732355"/>
            <a:ext cx="5020817" cy="8640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KOMPSAT3A,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239346"/>
            <a:ext cx="5011172" cy="4373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6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616872"/>
            <a:ext cx="5020817" cy="10773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11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48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[7]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18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15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VISION-1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On-going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784 (Call 903)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Flood in THAILAND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02 October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3263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UNITAR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UNRCO Thailand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UNITAR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GISTDA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372783"/>
            <a:ext cx="5011172" cy="6862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DMCII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ICEYE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ROSCOSMOS, Satellogic,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Satellogic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608069"/>
            <a:ext cx="5011172" cy="11129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DLR, DMCII, ESA, ICEYE, INPE, JAXA, KARI, PLANET, ROSCOSMOS, Satellogic, 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ABAE, CNSA, DMCII, ICEYE, INPE, KARI, MBRSC, PLANET,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910155"/>
            <a:ext cx="5020817" cy="6862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12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228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097106"/>
            <a:ext cx="5011172" cy="4728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12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759112"/>
            <a:ext cx="5020817" cy="11129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ICEYE, 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27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21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[8]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15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VISION-1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On-going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- (Call 904)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Large non-natural fire in RUSSIAN FEDERATION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08 October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298831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Ministry of the Russian Federation for Civil Defense, Emergencies and Elimination of Natural Disasters (EMERCOM)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4034790"/>
            <a:ext cx="5011172" cy="256159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0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Rejected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759 (Call 872)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Oil spill in GAMBIA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04 June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3618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UNITAR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United Nations OCHA ROWCA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UNOSAT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NDMA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408343"/>
            <a:ext cx="5011172" cy="7217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CSA, DLR,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ICEYE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JAXA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Satellogic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714749"/>
            <a:ext cx="5011172" cy="9351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CNSA, CONAE, CSA, DLR, ESA, ICEYE, JAXA, KARI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874595"/>
            <a:ext cx="5020817" cy="7217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[3]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168226"/>
            <a:ext cx="5011172" cy="5084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2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687992"/>
            <a:ext cx="5020817" cy="11485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ALOS2,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GF3,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ICEYE,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[5]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23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[16]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[3]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[7]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[3]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12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Archived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785 (Call 905)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Flood in VENEZUELA, BOLIVARIAN REPUBLIC OF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11 October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1485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 dirty="0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Civil Protection of Venezuela</a:t>
            </a:r>
          </a:p>
          <a:p>
            <a:r>
              <a:rPr lang="en-US" sz="1400" b="1" u="none" dirty="0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ABAE</a:t>
            </a:r>
          </a:p>
          <a:p>
            <a:r>
              <a:rPr lang="en-US" sz="1400" b="1" u="none" dirty="0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 dirty="0">
                <a:solidFill>
                  <a:srgbClr val="FFFFFF"/>
                </a:solidFill>
                <a:latin typeface="NotesEsa"/>
              </a:rPr>
              <a:t>ABAE</a:t>
            </a:r>
          </a:p>
          <a:p>
            <a:r>
              <a:rPr lang="en-US" sz="1400" b="1" u="none" dirty="0">
                <a:solidFill>
                  <a:srgbClr val="FFFFFF"/>
                </a:solidFill>
                <a:latin typeface="NotesEsa"/>
              </a:rPr>
              <a:t>VA:</a:t>
            </a:r>
            <a:endParaRPr lang="en-US" sz="1400" b="0" u="none" dirty="0">
              <a:solidFill>
                <a:srgbClr val="FFFFFF"/>
              </a:solidFill>
              <a:latin typeface="NotesEsa"/>
            </a:endParaRP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194983"/>
            <a:ext cx="5011172" cy="7217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ABAE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NAS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ROSCOSMOS, Satellogic,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501389"/>
            <a:ext cx="5011172" cy="13618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ABAE, CNES, CNSA, CONAE, CSA, DLR, DMCII, ESA, ICEYE, INPE, ISRO, JAXA, KARI, MBRSC, NAS, PLANET, ROSCOSMOS, Satellogic, 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DLR, DMCII, ESA, ICEYE, INPE, JAXA, KARI, PLANET,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874595"/>
            <a:ext cx="5020817" cy="7217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BKA,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[4]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VRSS2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2954866"/>
            <a:ext cx="5011172" cy="5084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14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901352"/>
            <a:ext cx="5020817" cy="9351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[3]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On-going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786 (Call 906)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Flood in HONDURAS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12 October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6107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COPECO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UNSPIDER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Berlin University of Applied Science &amp; Technology, Federal University of Santa Maria, National Disaster Management Center of Mexico (CENAPRED)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657263"/>
            <a:ext cx="5011172" cy="5439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INPE,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ROSCOSMOS, 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821429"/>
            <a:ext cx="5011172" cy="9707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ABAE, CNES, CNSA, CONAE, CSA, DLR, DMCII, ESA, ICEYE, INPE, ISRO, JAXA, KARI, MBRSC, NAS, NOAA, PLANET,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839035"/>
            <a:ext cx="5020817" cy="7573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65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239346"/>
            <a:ext cx="5011172" cy="5439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1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830232"/>
            <a:ext cx="5020817" cy="9707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12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16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On-going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760 (Call 873)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Wildfire in AFGHANISTAN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06 June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4329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UNITAR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The United Nations Disaster Assessment and Coordination (UNDAC)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JAXA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UNITAR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479463"/>
            <a:ext cx="5011172" cy="7929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ABAE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ROSCOSMOS,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928109"/>
            <a:ext cx="5011172" cy="7929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ABAE, CNES, CNSA, CONAE, DMCII, ESA, INPE, KARI, PLANET, ROSCOSMOS,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803475"/>
            <a:ext cx="5020817" cy="7929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KOMPSAT3A,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310466"/>
            <a:ext cx="5011172" cy="5795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2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759112"/>
            <a:ext cx="5020817" cy="10062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GF2,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[8]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[3]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13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[3]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[4]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SPOT, 28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[28]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Archived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761 (Call 874)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Volcanic eruptions in PHILIPPINES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13 June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3974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ADRC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PHIVOLCS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JAXA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Philippine Institute of Volcanology and Seismology (PHIVOLCS)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443903"/>
            <a:ext cx="5011172" cy="7573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ABAE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CSA,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DMCII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JAXA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Satellogic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821429"/>
            <a:ext cx="5011172" cy="7573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ABAE, CNES, CNSA, CONAE, CSA, DLR, DMCII, ESA, ICEYE, JAXA, KARI, PLANET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839035"/>
            <a:ext cx="5020817" cy="7573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ALOS2,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VRSS2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239346"/>
            <a:ext cx="5011172" cy="5439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4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616872"/>
            <a:ext cx="5020817" cy="11840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ALOS2,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GF3,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KOMPSAT3A, 9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SPOT,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13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VISION-1,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VRSS2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On-going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762 (Call 875)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Flood in BANGLADESH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17 June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4685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UNITAR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United Nations Office for the Coordination of Humanitarian Affairs (OCHA) | Regional Office for Asia and the Pacific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UNITAR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515023"/>
            <a:ext cx="5011172" cy="6151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CSA,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INPE,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ROSCOSMOS,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608069"/>
            <a:ext cx="5011172" cy="10418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DLR, DMCII, ESA, ICEYE, INPE, ISRO, JAXA, KARI, PLANET, ROSCOSMOS, 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DLR, DMCII, ESA, ICEYE, INPE, ISRO, JAXA, KARI, PLANET,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767915"/>
            <a:ext cx="5020817" cy="8284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17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KOMPSAT3A,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[3]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[3]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36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168226"/>
            <a:ext cx="5011172" cy="4017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8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687992"/>
            <a:ext cx="5020817" cy="10418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CBERS4, 14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OHS-2, 46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[7]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[3]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Archived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763 (Call 876)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Earthquakes in AFGHANISTAN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22 June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7885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UNITAR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United Nations Office for the Coordination of Humanitarian Affairs (OCHA) | Regional Office for Asia and the Pacific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USGS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UNOSAT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IMMAP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835063"/>
            <a:ext cx="5011172" cy="7217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DMCII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ROSCOSMOS,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Satellogic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4141469"/>
            <a:ext cx="5011172" cy="7217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DMCII, ESA, ICEYE, KARI, MBRSC, ROSCOSMOS,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874595"/>
            <a:ext cx="5020817" cy="7217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OVS-2,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9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70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[3]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594946"/>
            <a:ext cx="5011172" cy="5084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6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901352"/>
            <a:ext cx="5020817" cy="9351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GF1,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KhalifaSat,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OHS-2,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OVS-2,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51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[3]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US-VHR, 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VISION-1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Archived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764 (Call 877)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Flood in INDIA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14 July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9707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ISRO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ISRO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NRSC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017183"/>
            <a:ext cx="5011172" cy="75734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CSA,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DLR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DMCII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ICEYE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ROSCOSMOS, Satellogic,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3394709"/>
            <a:ext cx="5011172" cy="9707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CSA, DLR, DMCII, ESA, ICEYE, INPE, JAXA, KARI, PLANET,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625675"/>
            <a:ext cx="5020817" cy="97070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KOMPSAT3A,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METEOSAT, 9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165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2812626"/>
            <a:ext cx="5011172" cy="5439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27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403512"/>
            <a:ext cx="5020817" cy="11840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GF3,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ICEYE,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KOMPSAT3, 14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KOMPSAT3A, 27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[7]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KOMPSAT5, 7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10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NewSat, 15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OHS-2, 36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11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RCM, 15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21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SENTINEL_2,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TERRASAR_X, 21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[1]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VISION-1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Archived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45ADCF6-6482-499B-8AC0-DBC0312011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header_bar_container">
            <a:extLst>
              <a:ext uri="{FF2B5EF4-FFF2-40B4-BE49-F238E27FC236}">
                <a16:creationId xmlns:a16="http://schemas.microsoft.com/office/drawing/2014/main" id="{A292AD4E-3223-432F-ACB6-048FEFF3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657"/>
            <a:ext cx="12192000" cy="889000"/>
          </a:xfrm>
          <a:prstGeom prst="rect">
            <a:avLst/>
          </a:prstGeom>
        </p:spPr>
      </p:pic>
      <p:pic>
        <p:nvPicPr>
          <p:cNvPr id="6" name="header_logo_container">
            <a:extLst>
              <a:ext uri="{FF2B5EF4-FFF2-40B4-BE49-F238E27FC236}">
                <a16:creationId xmlns:a16="http://schemas.microsoft.com/office/drawing/2014/main" id="{C29EE5FF-3764-4D64-BDAD-35D5BE5F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647" y="-6254"/>
            <a:ext cx="880024" cy="880024"/>
          </a:xfrm>
          <a:prstGeom prst="rect">
            <a:avLst/>
          </a:prstGeom>
        </p:spPr>
      </p:pic>
      <p:sp>
        <p:nvSpPr>
          <p:cNvPr id="7" name="title_container">
            <a:extLst>
              <a:ext uri="{FF2B5EF4-FFF2-40B4-BE49-F238E27FC236}">
                <a16:creationId xmlns:a16="http://schemas.microsoft.com/office/drawing/2014/main" id="{7FE0221F-4A0F-45AF-8E30-235AD4FF74F6}"/>
              </a:ext>
            </a:extLst>
          </p:cNvPr>
          <p:cNvSpPr txBox="1"/>
          <p:nvPr/>
        </p:nvSpPr>
        <p:spPr>
          <a:xfrm>
            <a:off x="1493527" y="-34425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000" b="1" u="none">
                <a:solidFill>
                  <a:srgbClr val="FFFFFF"/>
                </a:solidFill>
                <a:latin typeface="NotesEsa"/>
              </a:rPr>
              <a:t>ACTIVATION 765 (Call 878)</a:t>
            </a:r>
          </a:p>
        </p:txBody>
      </p:sp>
      <p:sp>
        <p:nvSpPr>
          <p:cNvPr id="8" name="subtitle_container">
            <a:extLst>
              <a:ext uri="{FF2B5EF4-FFF2-40B4-BE49-F238E27FC236}">
                <a16:creationId xmlns:a16="http://schemas.microsoft.com/office/drawing/2014/main" id="{393C9711-EBBB-4D09-A127-0B9D4E78EE3B}"/>
              </a:ext>
            </a:extLst>
          </p:cNvPr>
          <p:cNvSpPr txBox="1"/>
          <p:nvPr/>
        </p:nvSpPr>
        <p:spPr>
          <a:xfrm>
            <a:off x="1493527" y="431859"/>
            <a:ext cx="78377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1800" b="1" u="none">
                <a:solidFill>
                  <a:srgbClr val="FFFFFF"/>
                </a:solidFill>
                <a:latin typeface="NotesEsa"/>
              </a:rPr>
              <a:t>Earthquakes in PHILIPPINES, </a:t>
            </a:r>
          </a:p>
        </p:txBody>
      </p:sp>
      <p:sp>
        <p:nvSpPr>
          <p:cNvPr id="9" name="date_container">
            <a:extLst>
              <a:ext uri="{FF2B5EF4-FFF2-40B4-BE49-F238E27FC236}">
                <a16:creationId xmlns:a16="http://schemas.microsoft.com/office/drawing/2014/main" id="{3AFED3FA-F892-40F4-BDC7-B8F76FAAD8F7}"/>
              </a:ext>
            </a:extLst>
          </p:cNvPr>
          <p:cNvSpPr txBox="1"/>
          <p:nvPr/>
        </p:nvSpPr>
        <p:spPr>
          <a:xfrm>
            <a:off x="9242711" y="80124"/>
            <a:ext cx="256059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400" b="1" u="none">
                <a:solidFill>
                  <a:srgbClr val="FFFFFF"/>
                </a:solidFill>
                <a:latin typeface="NotesEsa"/>
              </a:rPr>
              <a:t>27 July 2022</a:t>
            </a:r>
          </a:p>
        </p:txBody>
      </p:sp>
      <p:sp>
        <p:nvSpPr>
          <p:cNvPr id="16" name="map_container">
            <a:extLst>
              <a:ext uri="{FF2B5EF4-FFF2-40B4-BE49-F238E27FC236}">
                <a16:creationId xmlns:a16="http://schemas.microsoft.com/office/drawing/2014/main" id="{BEB89876-0504-45AD-8156-796F6958BB2A}"/>
              </a:ext>
            </a:extLst>
          </p:cNvPr>
          <p:cNvSpPr/>
          <p:nvPr/>
        </p:nvSpPr>
        <p:spPr>
          <a:xfrm>
            <a:off x="5612234" y="1009807"/>
            <a:ext cx="6191075" cy="315321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latin typeface="NotesEsa" panose="02000506030000020004" pitchFamily="50" charset="0"/>
            </a:endParaRPr>
          </a:p>
        </p:txBody>
      </p:sp>
      <p:sp>
        <p:nvSpPr>
          <p:cNvPr id="60" name="roles_and_nominees_container">
            <a:extLst>
              <a:ext uri="{FF2B5EF4-FFF2-40B4-BE49-F238E27FC236}">
                <a16:creationId xmlns:a16="http://schemas.microsoft.com/office/drawing/2014/main" id="{3D0757BE-3A7A-4CF0-95AA-B185A2CCF411}"/>
              </a:ext>
            </a:extLst>
          </p:cNvPr>
          <p:cNvSpPr/>
          <p:nvPr/>
        </p:nvSpPr>
        <p:spPr>
          <a:xfrm>
            <a:off x="390082" y="1008380"/>
            <a:ext cx="5011172" cy="17530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ADRC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EU: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PHIVOLCS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ES: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JAXA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PM: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Philippine Institute of Volcanology and Seismology (PHIVOLCS)</a:t>
            </a:r>
          </a:p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Copernicus EMS, DOST-ASTI, Philippines Space Agency, UNOSAT</a:t>
            </a:r>
          </a:p>
        </p:txBody>
      </p:sp>
      <p:sp>
        <p:nvSpPr>
          <p:cNvPr id="62" name="aap_agencies_container">
            <a:extLst>
              <a:ext uri="{FF2B5EF4-FFF2-40B4-BE49-F238E27FC236}">
                <a16:creationId xmlns:a16="http://schemas.microsoft.com/office/drawing/2014/main" id="{7ACEDA25-B015-476B-8218-3BA7A25C581B}"/>
              </a:ext>
            </a:extLst>
          </p:cNvPr>
          <p:cNvSpPr/>
          <p:nvPr/>
        </p:nvSpPr>
        <p:spPr>
          <a:xfrm>
            <a:off x="390082" y="2799503"/>
            <a:ext cx="5011172" cy="6862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AAP: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CNSA,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CONAE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ESA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JAXA,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JAXA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KARI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, MBRSC, ROSCOSMOS, 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USGS</a:t>
            </a:r>
          </a:p>
        </p:txBody>
      </p:sp>
      <p:sp>
        <p:nvSpPr>
          <p:cNvPr id="64" name="erfs_container">
            <a:extLst>
              <a:ext uri="{FF2B5EF4-FFF2-40B4-BE49-F238E27FC236}">
                <a16:creationId xmlns:a16="http://schemas.microsoft.com/office/drawing/2014/main" id="{4A783D74-19B0-4D94-9BA2-D5863C61587B}"/>
              </a:ext>
            </a:extLst>
          </p:cNvPr>
          <p:cNvSpPr/>
          <p:nvPr/>
        </p:nvSpPr>
        <p:spPr>
          <a:xfrm>
            <a:off x="390082" y="4034789"/>
            <a:ext cx="5011172" cy="68622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ECO ERFs: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 CNES, CNSA, CONAE, DMCII, ESA, ICEYE, ISRO, KARI, MBRSC, PLANET, ROSCOSMOS, Satellogic, USGS</a:t>
            </a:r>
          </a:p>
        </p:txBody>
      </p:sp>
      <p:sp>
        <p:nvSpPr>
          <p:cNvPr id="66" name="preevent_container">
            <a:extLst>
              <a:ext uri="{FF2B5EF4-FFF2-40B4-BE49-F238E27FC236}">
                <a16:creationId xmlns:a16="http://schemas.microsoft.com/office/drawing/2014/main" id="{9F8FD432-8CD7-4A87-BFB8-45331F54D27A}"/>
              </a:ext>
            </a:extLst>
          </p:cNvPr>
          <p:cNvSpPr/>
          <p:nvPr/>
        </p:nvSpPr>
        <p:spPr>
          <a:xfrm>
            <a:off x="385217" y="5696795"/>
            <a:ext cx="5020817" cy="8995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pre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ALOS2,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96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68" name="vap_count_container">
            <a:extLst>
              <a:ext uri="{FF2B5EF4-FFF2-40B4-BE49-F238E27FC236}">
                <a16:creationId xmlns:a16="http://schemas.microsoft.com/office/drawing/2014/main" id="{CA32E9C3-C8AD-42C1-A12C-6BDE2722C7AE}"/>
              </a:ext>
            </a:extLst>
          </p:cNvPr>
          <p:cNvSpPr/>
          <p:nvPr/>
        </p:nvSpPr>
        <p:spPr>
          <a:xfrm>
            <a:off x="390082" y="3523826"/>
            <a:ext cx="5011172" cy="47286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VAP uploaded: 6</a:t>
            </a:r>
          </a:p>
        </p:txBody>
      </p:sp>
      <p:sp>
        <p:nvSpPr>
          <p:cNvPr id="70" name="postevent_container">
            <a:extLst>
              <a:ext uri="{FF2B5EF4-FFF2-40B4-BE49-F238E27FC236}">
                <a16:creationId xmlns:a16="http://schemas.microsoft.com/office/drawing/2014/main" id="{7ED559A8-4F0C-4949-85ED-5D24E8C178EF}"/>
              </a:ext>
            </a:extLst>
          </p:cNvPr>
          <p:cNvSpPr/>
          <p:nvPr/>
        </p:nvSpPr>
        <p:spPr>
          <a:xfrm>
            <a:off x="385217" y="4759112"/>
            <a:ext cx="5020817" cy="8995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en-US" sz="1400" b="1" u="none">
                <a:solidFill>
                  <a:srgbClr val="FFFFFF"/>
                </a:solidFill>
                <a:latin typeface="NotesEsa"/>
              </a:rPr>
              <a:t>Data post event: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ALOS2,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GF2, 2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GF3, 5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KANOPUS_V, 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KANOPUS_V_IK, 11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LANDSAT8, 8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LANDSAT9, 16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[2]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PLEIADES, 4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SAOCOM-1, 6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SENTINEL_1, 153</a:t>
            </a:r>
            <a:r>
              <a:rPr lang="en-US" sz="1400" b="1" u="none">
                <a:solidFill>
                  <a:srgbClr val="FFFF00"/>
                </a:solidFill>
                <a:latin typeface="NotesEsa"/>
              </a:rPr>
              <a:t> </a:t>
            </a:r>
            <a:r>
              <a:rPr lang="en-US" sz="1400" b="0" u="none">
                <a:solidFill>
                  <a:srgbClr val="FFFFFF"/>
                </a:solidFill>
                <a:latin typeface="NotesEsa"/>
              </a:rPr>
              <a:t>US-VHR</a:t>
            </a:r>
          </a:p>
        </p:txBody>
      </p:sp>
      <p:sp>
        <p:nvSpPr>
          <p:cNvPr id="2" name="legend_container">
            <a:extLst>
              <a:ext uri="{FF2B5EF4-FFF2-40B4-BE49-F238E27FC236}">
                <a16:creationId xmlns:a16="http://schemas.microsoft.com/office/drawing/2014/main" id="{C240F0AC-4D8A-4B60-86A2-2EB689F0455D}"/>
              </a:ext>
            </a:extLst>
          </p:cNvPr>
          <p:cNvSpPr txBox="1"/>
          <p:nvPr/>
        </p:nvSpPr>
        <p:spPr>
          <a:xfrm>
            <a:off x="393540" y="6614930"/>
            <a:ext cx="2328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b="1" u="none">
                <a:solidFill>
                  <a:srgbClr val="000000"/>
                </a:solidFill>
                <a:latin typeface="NotesEsa"/>
              </a:rPr>
              <a:t>Legend: [# Products Used]</a:t>
            </a:r>
          </a:p>
        </p:txBody>
      </p:sp>
      <p:sp>
        <p:nvSpPr>
          <p:cNvPr id="17" name="status_container">
            <a:extLst>
              <a:ext uri="{FF2B5EF4-FFF2-40B4-BE49-F238E27FC236}">
                <a16:creationId xmlns:a16="http://schemas.microsoft.com/office/drawing/2014/main" id="{35621CC2-7A7E-40D3-BF80-27A03CD916EF}"/>
              </a:ext>
            </a:extLst>
          </p:cNvPr>
          <p:cNvSpPr txBox="1"/>
          <p:nvPr/>
        </p:nvSpPr>
        <p:spPr>
          <a:xfrm>
            <a:off x="9242711" y="427240"/>
            <a:ext cx="25605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1200" b="1" u="none">
                <a:solidFill>
                  <a:srgbClr val="FFFFFF"/>
                </a:solidFill>
                <a:latin typeface="NotesEsa"/>
              </a:rPr>
              <a:t>Status: On-going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6001</Words>
  <Application>Microsoft Office PowerPoint</Application>
  <PresentationFormat>Widescreen</PresentationFormat>
  <Paragraphs>440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NotesEsa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Budde, Michael E</cp:lastModifiedBy>
  <cp:revision>3</cp:revision>
  <dcterms:created xsi:type="dcterms:W3CDTF">2006-08-16T00:00:00Z</dcterms:created>
  <dcterms:modified xsi:type="dcterms:W3CDTF">2022-10-19T16:15:09Z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76fa30-1907-4356-8241-62ea5e1c0256_Enabled">
    <vt:lpwstr>true</vt:lpwstr>
  </property>
  <property fmtid="{D5CDD505-2E9C-101B-9397-08002B2CF9AE}" pid="3" name="MSIP_Label_3976fa30-1907-4356-8241-62ea5e1c0256_SetDate">
    <vt:lpwstr>2022-10-18T10:43:16Z</vt:lpwstr>
  </property>
  <property fmtid="{D5CDD505-2E9C-101B-9397-08002B2CF9AE}" pid="4" name="MSIP_Label_3976fa30-1907-4356-8241-62ea5e1c0256_Method">
    <vt:lpwstr>Privileged</vt:lpwstr>
  </property>
  <property fmtid="{D5CDD505-2E9C-101B-9397-08002B2CF9AE}" pid="5" name="MSIP_Label_3976fa30-1907-4356-8241-62ea5e1c0256_Name">
    <vt:lpwstr>ESA UNCLASSIFIED – For ESA Official Use Only</vt:lpwstr>
  </property>
  <property fmtid="{D5CDD505-2E9C-101B-9397-08002B2CF9AE}" pid="6" name="MSIP_Label_3976fa30-1907-4356-8241-62ea5e1c0256_SiteId">
    <vt:lpwstr>9a5cacd0-2bef-4dd7-ac5c-7ebe1f54f495</vt:lpwstr>
  </property>
  <property fmtid="{D5CDD505-2E9C-101B-9397-08002B2CF9AE}" pid="7" name="MSIP_Label_3976fa30-1907-4356-8241-62ea5e1c0256_ActionId">
    <vt:lpwstr>110358a7-60a8-4d22-adea-444d1ccb0fc7</vt:lpwstr>
  </property>
  <property fmtid="{D5CDD505-2E9C-101B-9397-08002B2CF9AE}" pid="8" name="MSIP_Label_3976fa30-1907-4356-8241-62ea5e1c0256_ContentBits">
    <vt:lpwstr>0</vt:lpwstr>
  </property>
</Properties>
</file>