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352" r:id="rId3"/>
    <p:sldId id="384" r:id="rId4"/>
    <p:sldId id="385" r:id="rId5"/>
    <p:sldId id="340" r:id="rId6"/>
    <p:sldId id="341" r:id="rId7"/>
    <p:sldId id="342" r:id="rId8"/>
    <p:sldId id="343" r:id="rId9"/>
    <p:sldId id="344" r:id="rId10"/>
    <p:sldId id="345" r:id="rId11"/>
    <p:sldId id="349" r:id="rId12"/>
    <p:sldId id="351" r:id="rId13"/>
    <p:sldId id="386" r:id="rId14"/>
    <p:sldId id="381" r:id="rId15"/>
    <p:sldId id="3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6FAC95-1CE3-4B6A-B887-371FCAAD1DCF}">
          <p14:sldIdLst>
            <p14:sldId id="352"/>
            <p14:sldId id="384"/>
            <p14:sldId id="385"/>
            <p14:sldId id="340"/>
            <p14:sldId id="341"/>
            <p14:sldId id="342"/>
            <p14:sldId id="343"/>
            <p14:sldId id="344"/>
            <p14:sldId id="345"/>
            <p14:sldId id="349"/>
            <p14:sldId id="351"/>
            <p14:sldId id="386"/>
            <p14:sldId id="381"/>
            <p14:sldId id="382"/>
          </p14:sldIdLst>
        </p14:section>
        <p14:section name="Untitled Section" id="{61319E94-AB7F-4A5B-8FBA-67BFE459EA9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F60"/>
    <a:srgbClr val="033EC1"/>
    <a:srgbClr val="0066CC"/>
    <a:srgbClr val="3D648B"/>
    <a:srgbClr val="CFCFA9"/>
    <a:srgbClr val="ACDCEA"/>
    <a:srgbClr val="FFCD2F"/>
    <a:srgbClr val="FFE38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13" autoAdjust="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F048-83A3-4161-B6A5-3B242DE2EF08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BDD6-6CC1-454F-9602-7DFFAF48B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BDD6-6CC1-454F-9602-7DFFAF48BB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BDD6-6CC1-454F-9602-7DFFAF48BB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BDD6-6CC1-454F-9602-7DFFAF48BB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2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7010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104455" name="Rectangle 7"/>
          <p:cNvSpPr>
            <a:spLocks noChangeArrowheads="1"/>
          </p:cNvSpPr>
          <p:nvPr userDrawn="1"/>
        </p:nvSpPr>
        <p:spPr bwMode="auto">
          <a:xfrm>
            <a:off x="404813" y="6083300"/>
            <a:ext cx="2019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altLang="en-US" sz="1000" b="1" dirty="0">
                <a:solidFill>
                  <a:schemeClr val="tx1"/>
                </a:solidFill>
              </a:rPr>
              <a:t>U.S. Department of the Interior</a:t>
            </a:r>
          </a:p>
          <a:p>
            <a:pPr defTabSz="885825"/>
            <a:r>
              <a:rPr lang="en-US" altLang="en-US" sz="1000" b="1" dirty="0">
                <a:solidFill>
                  <a:schemeClr val="tx1"/>
                </a:solidFill>
              </a:rPr>
              <a:t>U.S. Geological Survey</a:t>
            </a:r>
          </a:p>
        </p:txBody>
      </p:sp>
      <p:pic>
        <p:nvPicPr>
          <p:cNvPr id="104457" name="Picture 9" descr="ident_4_onscreen_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B4FD-5B3E-479D-B7B0-E309B47DA813}" type="datetimeFigureOut">
              <a:rPr lang="en-US"/>
              <a:pPr>
                <a:defRPr/>
              </a:pPr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F779-0C78-4290-828D-9C44916BC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defTabSz="885825">
              <a:defRPr/>
            </a:pPr>
            <a:r>
              <a:rPr lang="en-US" sz="1000" b="1">
                <a:solidFill>
                  <a:schemeClr val="bg1"/>
                </a:solidFill>
                <a:latin typeface="Arial" pitchFamily="-107" charset="0"/>
                <a:ea typeface="+mn-ea"/>
              </a:rPr>
              <a:t>U.S. Department of the Interior</a:t>
            </a:r>
          </a:p>
          <a:p>
            <a:pPr defTabSz="885825">
              <a:defRPr/>
            </a:pPr>
            <a:r>
              <a:rPr lang="en-US" sz="1000" b="1">
                <a:solidFill>
                  <a:schemeClr val="bg1"/>
                </a:solidFill>
                <a:latin typeface="Arial" pitchFamily="-107" charset="0"/>
                <a:ea typeface="+mn-ea"/>
              </a:rPr>
              <a:t>U.S. Geological Survey</a:t>
            </a:r>
          </a:p>
        </p:txBody>
      </p:sp>
      <p:pic>
        <p:nvPicPr>
          <p:cNvPr id="3" name="Picture 5" descr="ident_4_onscreen_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5" name="Picture 11" descr="ident-small_4_onscreen_png"/>
          <p:cNvPicPr>
            <a:picLocks noChangeAspect="1" noChangeArrowheads="1"/>
          </p:cNvPicPr>
          <p:nvPr userDrawn="1"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7010400" y="6096000"/>
            <a:ext cx="1752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7239000" y="6172200"/>
            <a:ext cx="1447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9E08BDB-7DA8-4432-89A8-C0F53911ED85}" type="slidenum">
              <a:rPr lang="en-US" sz="1200">
                <a:solidFill>
                  <a:schemeClr val="tx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Tx/>
        <a:buSzPct val="15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rgbClr val="FFFF99"/>
        </a:buClr>
        <a:buSzPct val="150000"/>
        <a:buFont typeface="Wingdings" pitchFamily="2" charset="2"/>
        <a:buChar char="§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84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98563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3" cstate="print">
            <a:lum bright="100000"/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5" name="Line 5"/>
          <p:cNvSpPr>
            <a:spLocks noChangeShapeType="1"/>
          </p:cNvSpPr>
          <p:nvPr/>
        </p:nvSpPr>
        <p:spPr bwMode="auto">
          <a:xfrm>
            <a:off x="457200" y="1014413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457200" y="58674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pic>
        <p:nvPicPr>
          <p:cNvPr id="7" name="Picture 11" descr="ident-small_4_onscreen_png"/>
          <p:cNvPicPr>
            <a:picLocks noChangeAspect="1" noChangeArrowheads="1"/>
          </p:cNvPicPr>
          <p:nvPr userDrawn="1"/>
        </p:nvPicPr>
        <p:blipFill>
          <a:blip r:embed="rId14" cstate="print">
            <a:biLevel thresh="5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7010400" y="6096000"/>
            <a:ext cx="1752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239000" y="6172200"/>
            <a:ext cx="14478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B9E08BDB-7DA8-4432-89A8-C0F53911ED85}" type="slidenum">
              <a:rPr lang="en-US" sz="1200">
                <a:solidFill>
                  <a:schemeClr val="tx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CC53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 sz="2800" b="1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 sz="2400">
          <a:solidFill>
            <a:schemeClr val="bg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CC539"/>
        </a:buClr>
        <a:buSzPct val="125000"/>
        <a:buFont typeface="Wingdings" charset="2"/>
        <a:buChar char="§"/>
        <a:defRPr>
          <a:solidFill>
            <a:schemeClr val="bg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-107" charset="2"/>
        <a:buChar char="§"/>
        <a:defRPr b="1">
          <a:solidFill>
            <a:schemeClr val="bg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ium-geo.com/worlddem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strium-geo.com/files/pmedia/public/r467_9_spot_dem_product_description.pdf" TargetMode="External"/><Relationship Id="rId2" Type="http://schemas.openxmlformats.org/officeDocument/2006/relationships/hyperlink" Target="http://www.astrium-geo.com/en/198-elevation3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hyperlink" Target="http://www2.astrium-geo.com/files/pmedia/public/r468_9_spot_dem_precision_product_description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455"/>
          <a:stretch/>
        </p:blipFill>
        <p:spPr>
          <a:xfrm>
            <a:off x="0" y="5255"/>
            <a:ext cx="9095234" cy="58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84" y="0"/>
            <a:ext cx="8999483" cy="66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"/>
            <a:ext cx="9125414" cy="67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TanDEM</a:t>
            </a:r>
            <a:r>
              <a:rPr lang="en-US" dirty="0" smtClean="0"/>
              <a:t>-X/</a:t>
            </a:r>
            <a:r>
              <a:rPr lang="en-US" dirty="0" err="1" smtClean="0"/>
              <a:t>TerraSAR</a:t>
            </a:r>
            <a:r>
              <a:rPr lang="en-US" dirty="0" smtClean="0"/>
              <a:t> </a:t>
            </a:r>
            <a:r>
              <a:rPr lang="en-US" dirty="0" err="1" smtClean="0"/>
              <a:t>WorldDEM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Coverage</a:t>
            </a:r>
            <a:r>
              <a:rPr lang="en-US" sz="2400" dirty="0"/>
              <a:t>/cell </a:t>
            </a:r>
            <a:r>
              <a:rPr lang="en-US" sz="2400" dirty="0" smtClean="0"/>
              <a:t>size/available</a:t>
            </a:r>
            <a:endParaRPr lang="en-US" sz="2400" dirty="0"/>
          </a:p>
          <a:p>
            <a:pPr lvl="1"/>
            <a:r>
              <a:rPr lang="en-US" sz="2100" dirty="0" smtClean="0"/>
              <a:t>Global/12 meters/released in part</a:t>
            </a:r>
          </a:p>
          <a:p>
            <a:r>
              <a:rPr lang="en-US" sz="2400" dirty="0" smtClean="0"/>
              <a:t>Accuracy</a:t>
            </a:r>
          </a:p>
          <a:p>
            <a:pPr lvl="1"/>
            <a:r>
              <a:rPr lang="en-US" sz="2000" dirty="0" smtClean="0"/>
              <a:t>Vertical error (LE90): 10 m absolute; relative (&lt; 20</a:t>
            </a:r>
            <a:r>
              <a:rPr lang="en-US" sz="2000" smtClean="0"/>
              <a:t>% 2m; &gt;20% 4m)</a:t>
            </a:r>
            <a:endParaRPr lang="en-US" sz="2000" dirty="0" smtClean="0"/>
          </a:p>
          <a:p>
            <a:pPr lvl="1"/>
            <a:r>
              <a:rPr lang="en-US" sz="2000" dirty="0" smtClean="0"/>
              <a:t>Horizontal error (CE90): 10 m absolute</a:t>
            </a:r>
          </a:p>
          <a:p>
            <a:r>
              <a:rPr lang="en-US" sz="2700" dirty="0" smtClean="0"/>
              <a:t>Source data</a:t>
            </a:r>
          </a:p>
          <a:p>
            <a:pPr lvl="1"/>
            <a:r>
              <a:rPr lang="en-US" sz="2000" dirty="0" err="1" smtClean="0"/>
              <a:t>TanDEM</a:t>
            </a:r>
            <a:r>
              <a:rPr lang="en-US" sz="2000" dirty="0" smtClean="0"/>
              <a:t>-X</a:t>
            </a:r>
          </a:p>
          <a:p>
            <a:pPr lvl="1"/>
            <a:r>
              <a:rPr lang="en-US" sz="2000" dirty="0" err="1" smtClean="0"/>
              <a:t>TerraSAR</a:t>
            </a:r>
            <a:endParaRPr lang="en-US" sz="2000" dirty="0" smtClean="0"/>
          </a:p>
          <a:p>
            <a:r>
              <a:rPr lang="en-US" sz="2400" dirty="0" smtClean="0"/>
              <a:t>Costs</a:t>
            </a:r>
          </a:p>
          <a:p>
            <a:pPr lvl="1"/>
            <a:r>
              <a:rPr lang="en-US" sz="2000" dirty="0" smtClean="0"/>
              <a:t>Science </a:t>
            </a:r>
            <a:r>
              <a:rPr lang="en-US" sz="2000" dirty="0" err="1" smtClean="0"/>
              <a:t>TanDEM</a:t>
            </a:r>
            <a:r>
              <a:rPr lang="en-US" sz="2000" dirty="0" smtClean="0"/>
              <a:t>-X DEM – 0.4 arc-second (12m); 1 arc-second (30m); 3 arc-second (90m)</a:t>
            </a:r>
          </a:p>
          <a:p>
            <a:pPr lvl="1"/>
            <a:r>
              <a:rPr lang="en-US" sz="2000" dirty="0" smtClean="0"/>
              <a:t>Commercial </a:t>
            </a:r>
            <a:r>
              <a:rPr lang="en-US" sz="2000" dirty="0" err="1" smtClean="0"/>
              <a:t>WorldDEM</a:t>
            </a:r>
            <a:r>
              <a:rPr lang="en-US" sz="2000" dirty="0" smtClean="0"/>
              <a:t> - 0.4 arc-second (12m)</a:t>
            </a:r>
          </a:p>
          <a:p>
            <a:r>
              <a:rPr lang="en-US" sz="2400" dirty="0" smtClean="0"/>
              <a:t>Use/distribution restrictions</a:t>
            </a:r>
          </a:p>
          <a:p>
            <a:pPr lvl="1"/>
            <a:r>
              <a:rPr lang="en-US" sz="2000" dirty="0" smtClean="0"/>
              <a:t>Restricted use product, which cannot be transferred or disclosed</a:t>
            </a:r>
          </a:p>
          <a:p>
            <a:r>
              <a:rPr lang="en-US" sz="2400" dirty="0" smtClean="0"/>
              <a:t>Citations</a:t>
            </a:r>
          </a:p>
          <a:p>
            <a:pPr lvl="1"/>
            <a:r>
              <a:rPr lang="en-US" sz="2000" dirty="0" err="1" smtClean="0"/>
              <a:t>TanDEM</a:t>
            </a:r>
            <a:r>
              <a:rPr lang="en-US" sz="2000" dirty="0" smtClean="0"/>
              <a:t>-X DEM Product Specification available at https://</a:t>
            </a:r>
            <a:r>
              <a:rPr lang="en-US" sz="2000" dirty="0" err="1" smtClean="0"/>
              <a:t>tandemx-science.dlr.de</a:t>
            </a:r>
            <a:endParaRPr lang="en-US" sz="2000" dirty="0" smtClean="0"/>
          </a:p>
          <a:p>
            <a:pPr lvl="1"/>
            <a:r>
              <a:rPr lang="en-US" sz="2000" dirty="0" err="1" smtClean="0"/>
              <a:t>WorldDEM</a:t>
            </a:r>
            <a:r>
              <a:rPr lang="en-US" sz="2000" dirty="0" smtClean="0"/>
              <a:t> available at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://www.astrium-geo.com/worlddem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365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SPOT Elevation30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Coverage</a:t>
            </a:r>
            <a:r>
              <a:rPr lang="en-US" sz="2400" dirty="0"/>
              <a:t>/cell </a:t>
            </a:r>
            <a:r>
              <a:rPr lang="en-US" sz="2400" dirty="0" smtClean="0"/>
              <a:t>size/available</a:t>
            </a:r>
            <a:endParaRPr lang="en-US" sz="2400" dirty="0"/>
          </a:p>
          <a:p>
            <a:pPr lvl="1"/>
            <a:r>
              <a:rPr lang="en-US" sz="2100" dirty="0" smtClean="0"/>
              <a:t>global/1-</a:t>
            </a:r>
            <a:r>
              <a:rPr lang="en-US" sz="2100" dirty="0"/>
              <a:t>arcseconds </a:t>
            </a:r>
            <a:r>
              <a:rPr lang="en-US" sz="2100" dirty="0" smtClean="0"/>
              <a:t>(30 </a:t>
            </a:r>
            <a:r>
              <a:rPr lang="en-US" sz="2100" dirty="0"/>
              <a:t>meters</a:t>
            </a:r>
            <a:r>
              <a:rPr lang="en-US" sz="2100" dirty="0" smtClean="0"/>
              <a:t>)/released in part</a:t>
            </a:r>
          </a:p>
          <a:p>
            <a:r>
              <a:rPr lang="en-US" sz="2400" dirty="0" smtClean="0"/>
              <a:t>Accuracy</a:t>
            </a:r>
          </a:p>
          <a:p>
            <a:pPr lvl="1"/>
            <a:r>
              <a:rPr lang="en-US" sz="2000" dirty="0" smtClean="0"/>
              <a:t>Vertical error (LE90): 10-30m</a:t>
            </a:r>
          </a:p>
          <a:p>
            <a:pPr lvl="1"/>
            <a:r>
              <a:rPr lang="en-US" sz="2000" dirty="0" smtClean="0"/>
              <a:t>Horizontal error (CE90): 10-16m</a:t>
            </a:r>
          </a:p>
          <a:p>
            <a:r>
              <a:rPr lang="en-US" sz="2400" dirty="0" smtClean="0"/>
              <a:t>Source data</a:t>
            </a:r>
          </a:p>
          <a:p>
            <a:pPr lvl="1"/>
            <a:r>
              <a:rPr lang="en-US" sz="2000" dirty="0" smtClean="0"/>
              <a:t>SPOT 5 HRS</a:t>
            </a:r>
          </a:p>
          <a:p>
            <a:pPr lvl="1"/>
            <a:r>
              <a:rPr lang="en-US" sz="2000" dirty="0" smtClean="0"/>
              <a:t>SRTM DEM fill </a:t>
            </a:r>
          </a:p>
          <a:p>
            <a:r>
              <a:rPr lang="en-US" sz="2400" dirty="0" smtClean="0"/>
              <a:t>Costs</a:t>
            </a:r>
          </a:p>
          <a:p>
            <a:pPr lvl="1"/>
            <a:r>
              <a:rPr lang="en-US" sz="2000" dirty="0" smtClean="0"/>
              <a:t>Commercial product</a:t>
            </a:r>
          </a:p>
          <a:p>
            <a:r>
              <a:rPr lang="en-US" sz="2400" dirty="0" smtClean="0"/>
              <a:t>Use/distribution restrictions</a:t>
            </a:r>
          </a:p>
          <a:p>
            <a:pPr lvl="1"/>
            <a:r>
              <a:rPr lang="en-US" sz="2000" dirty="0"/>
              <a:t>Restricted use product, which cannot be transferred or disclosed</a:t>
            </a:r>
          </a:p>
          <a:p>
            <a:r>
              <a:rPr lang="en-US" sz="2400" dirty="0" smtClean="0"/>
              <a:t>Citations</a:t>
            </a:r>
          </a:p>
          <a:p>
            <a:pPr lvl="1"/>
            <a:r>
              <a:rPr lang="en-US" sz="2000" dirty="0" smtClean="0"/>
              <a:t>Elevation30 Technical Information, available at </a:t>
            </a:r>
            <a:r>
              <a:rPr lang="en-US" sz="2000" dirty="0" smtClean="0">
                <a:hlinkClick r:id="rId2"/>
              </a:rPr>
              <a:t>http://www.astrium-geo.com/en/198-elevation30</a:t>
            </a:r>
            <a:endParaRPr lang="en-US" sz="2000" dirty="0" smtClean="0"/>
          </a:p>
          <a:p>
            <a:pPr lvl="1"/>
            <a:r>
              <a:rPr lang="en-US" sz="2000" dirty="0" err="1" smtClean="0"/>
              <a:t>Astrium</a:t>
            </a:r>
            <a:r>
              <a:rPr lang="en-US" sz="2000" dirty="0" smtClean="0"/>
              <a:t>, 2005, SPOT DEM Product Description Version 1.2, available at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://www2.astrium-geo.com/files/pmedia/public/</a:t>
            </a:r>
            <a:r>
              <a:rPr lang="en-US" sz="2000" dirty="0" smtClean="0">
                <a:hlinkClick r:id="rId3"/>
              </a:rPr>
              <a:t>r467_9_spot_dem_product_description.pdf</a:t>
            </a:r>
            <a:endParaRPr lang="en-US" sz="2000" dirty="0" smtClean="0"/>
          </a:p>
          <a:p>
            <a:pPr lvl="1"/>
            <a:r>
              <a:rPr lang="en-US" sz="2000" dirty="0" err="1"/>
              <a:t>Astrium</a:t>
            </a:r>
            <a:r>
              <a:rPr lang="en-US" sz="2000" dirty="0"/>
              <a:t>, </a:t>
            </a:r>
            <a:r>
              <a:rPr lang="en-US" sz="2000" dirty="0" smtClean="0"/>
              <a:t>2006, </a:t>
            </a:r>
            <a:r>
              <a:rPr lang="en-US" sz="2000" dirty="0"/>
              <a:t>SPOT DEM </a:t>
            </a:r>
            <a:r>
              <a:rPr lang="en-US" sz="2000" dirty="0" smtClean="0"/>
              <a:t>Precision Product </a:t>
            </a:r>
            <a:r>
              <a:rPr lang="en-US" sz="2000" dirty="0"/>
              <a:t>Description Version </a:t>
            </a:r>
            <a:r>
              <a:rPr lang="en-US" sz="2000" dirty="0" smtClean="0"/>
              <a:t>1.0, </a:t>
            </a:r>
            <a:r>
              <a:rPr lang="en-US" sz="2000" dirty="0"/>
              <a:t>available at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://www2.astrium-geo.com/files/pmedia/public/</a:t>
            </a:r>
            <a:r>
              <a:rPr lang="en-US" sz="2000" dirty="0" smtClean="0">
                <a:hlinkClick r:id="rId4"/>
              </a:rPr>
              <a:t>r468_9_spot_dem_precision_product_description.pdf</a:t>
            </a:r>
            <a:endParaRPr lang="en-US" sz="2000" dirty="0" smtClean="0"/>
          </a:p>
          <a:p>
            <a:pPr lvl="1"/>
            <a:r>
              <a:rPr lang="en-US" sz="2000" dirty="0" err="1"/>
              <a:t>Astrium</a:t>
            </a:r>
            <a:r>
              <a:rPr lang="en-US" sz="2000" dirty="0"/>
              <a:t>, </a:t>
            </a:r>
            <a:r>
              <a:rPr lang="en-US" sz="2000" dirty="0" smtClean="0"/>
              <a:t>2011, Reference3D Product </a:t>
            </a:r>
            <a:r>
              <a:rPr lang="en-US" sz="2000" dirty="0"/>
              <a:t>Description Version </a:t>
            </a:r>
            <a:r>
              <a:rPr lang="en-US" sz="2000" dirty="0" smtClean="0"/>
              <a:t>6.1, </a:t>
            </a:r>
            <a:r>
              <a:rPr lang="en-US" sz="2000" dirty="0"/>
              <a:t>available at </a:t>
            </a:r>
            <a:r>
              <a:rPr lang="en-US" sz="2000" dirty="0" smtClean="0"/>
              <a:t>http</a:t>
            </a:r>
            <a:r>
              <a:rPr lang="en-US" sz="2000" dirty="0"/>
              <a:t>://www2.astrium-geo.com/files/</a:t>
            </a:r>
            <a:r>
              <a:rPr lang="en-US" sz="2000" dirty="0" err="1"/>
              <a:t>pmedia</a:t>
            </a:r>
            <a:r>
              <a:rPr lang="en-US" sz="2000" dirty="0"/>
              <a:t>/public/r469_9_reference3d_product_description_201105.</a:t>
            </a:r>
            <a:r>
              <a:rPr lang="en-US" sz="2000" dirty="0" smtClean="0"/>
              <a:t>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914400"/>
            <a:ext cx="354088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ALOS World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Coverage</a:t>
            </a:r>
            <a:r>
              <a:rPr lang="en-US" sz="2400" dirty="0"/>
              <a:t>/cell </a:t>
            </a:r>
            <a:r>
              <a:rPr lang="en-US" sz="2400" dirty="0" smtClean="0"/>
              <a:t>size/available</a:t>
            </a:r>
            <a:endParaRPr lang="en-US" sz="2400" dirty="0"/>
          </a:p>
          <a:p>
            <a:pPr lvl="1"/>
            <a:r>
              <a:rPr lang="en-US" sz="2100" dirty="0" smtClean="0"/>
              <a:t>global/1-arcseconds/30 meters/after March 2016</a:t>
            </a:r>
          </a:p>
          <a:p>
            <a:r>
              <a:rPr lang="en-US" sz="2400" dirty="0" smtClean="0"/>
              <a:t>Accuracy</a:t>
            </a:r>
          </a:p>
          <a:p>
            <a:pPr lvl="1"/>
            <a:r>
              <a:rPr lang="en-US" sz="2000" dirty="0" smtClean="0"/>
              <a:t>Vertical accuracy: 5m</a:t>
            </a:r>
          </a:p>
          <a:p>
            <a:pPr lvl="1"/>
            <a:r>
              <a:rPr lang="en-US" sz="2000" dirty="0" smtClean="0"/>
              <a:t>Horizontal precision: 5m</a:t>
            </a:r>
          </a:p>
          <a:p>
            <a:r>
              <a:rPr lang="en-US" sz="2400" dirty="0" smtClean="0"/>
              <a:t>Source data</a:t>
            </a:r>
          </a:p>
          <a:p>
            <a:pPr lvl="1"/>
            <a:r>
              <a:rPr lang="en-US" sz="2000" dirty="0" smtClean="0"/>
              <a:t>ALOS-2 PRISM</a:t>
            </a:r>
          </a:p>
          <a:p>
            <a:r>
              <a:rPr lang="en-US" sz="2400" dirty="0" smtClean="0"/>
              <a:t>Costs</a:t>
            </a:r>
          </a:p>
          <a:p>
            <a:pPr lvl="1"/>
            <a:r>
              <a:rPr lang="en-US" sz="2000" smtClean="0"/>
              <a:t>30-meter </a:t>
            </a:r>
            <a:r>
              <a:rPr lang="en-US" sz="2000" dirty="0" smtClean="0"/>
              <a:t>product free of charge</a:t>
            </a:r>
          </a:p>
          <a:p>
            <a:r>
              <a:rPr lang="en-US" sz="2400" dirty="0" smtClean="0"/>
              <a:t>Use/distribution restrictions</a:t>
            </a:r>
          </a:p>
          <a:p>
            <a:pPr lvl="1"/>
            <a:r>
              <a:rPr lang="en-US" sz="2000" dirty="0" smtClean="0"/>
              <a:t>unknown</a:t>
            </a:r>
            <a:endParaRPr lang="en-US" sz="2000" dirty="0"/>
          </a:p>
          <a:p>
            <a:r>
              <a:rPr lang="en-US" sz="2400" dirty="0" smtClean="0"/>
              <a:t>Citations</a:t>
            </a:r>
          </a:p>
          <a:p>
            <a:pPr lvl="1"/>
            <a:r>
              <a:rPr lang="en-US" sz="2100" dirty="0"/>
              <a:t>Precise Global Digital 3D Map "ALOS World 3D" Homepage, </a:t>
            </a:r>
            <a:r>
              <a:rPr lang="en-US" sz="2100" dirty="0" smtClean="0"/>
              <a:t>2014, available at http</a:t>
            </a:r>
            <a:r>
              <a:rPr lang="en-US" sz="2100" dirty="0"/>
              <a:t>://</a:t>
            </a:r>
            <a:r>
              <a:rPr lang="en-US" sz="2100" dirty="0" err="1"/>
              <a:t>www.eorc.jaxa.jp</a:t>
            </a:r>
            <a:r>
              <a:rPr lang="en-US" sz="2100" dirty="0"/>
              <a:t>/ALOS/en/aw3d/</a:t>
            </a:r>
            <a:r>
              <a:rPr lang="en-US" sz="2100" dirty="0" err="1"/>
              <a:t>index_e.htm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628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NGA SRTM void filled</a:t>
            </a:r>
          </a:p>
          <a:p>
            <a:pPr lvl="1"/>
            <a:r>
              <a:rPr lang="en-US" dirty="0" smtClean="0"/>
              <a:t>90 meter released</a:t>
            </a:r>
          </a:p>
          <a:p>
            <a:pPr lvl="1"/>
            <a:r>
              <a:rPr lang="en-US" dirty="0" smtClean="0"/>
              <a:t>30 meter released</a:t>
            </a:r>
          </a:p>
          <a:p>
            <a:r>
              <a:rPr lang="en-US" dirty="0" smtClean="0"/>
              <a:t>SRTM Plus (version 3) (2013)</a:t>
            </a:r>
          </a:p>
          <a:p>
            <a:pPr lvl="1"/>
            <a:r>
              <a:rPr lang="en-US" dirty="0" smtClean="0"/>
              <a:t>90 meter released</a:t>
            </a:r>
          </a:p>
          <a:p>
            <a:pPr lvl="1"/>
            <a:r>
              <a:rPr lang="en-US" dirty="0" smtClean="0"/>
              <a:t>30 meter released</a:t>
            </a:r>
          </a:p>
          <a:p>
            <a:r>
              <a:rPr lang="en-US" dirty="0" err="1" smtClean="0"/>
              <a:t>PlanetDEM</a:t>
            </a:r>
            <a:r>
              <a:rPr lang="en-US" dirty="0" smtClean="0"/>
              <a:t> (SRTM v4? source)</a:t>
            </a:r>
          </a:p>
          <a:p>
            <a:pPr lvl="1"/>
            <a:r>
              <a:rPr lang="en-US" dirty="0" smtClean="0"/>
              <a:t>90 meter released</a:t>
            </a:r>
          </a:p>
          <a:p>
            <a:r>
              <a:rPr lang="en-US" dirty="0" smtClean="0"/>
              <a:t>NASADEM (reprocess SRTM source)</a:t>
            </a:r>
          </a:p>
          <a:p>
            <a:pPr lvl="1"/>
            <a:r>
              <a:rPr lang="en-US" dirty="0" smtClean="0"/>
              <a:t>30 meter release date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3112"/>
            <a:ext cx="8305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Coverage</a:t>
            </a:r>
            <a:r>
              <a:rPr lang="en-US" sz="2400" dirty="0"/>
              <a:t>/cell </a:t>
            </a:r>
            <a:r>
              <a:rPr lang="en-US" sz="2400" dirty="0" smtClean="0"/>
              <a:t>size/availability</a:t>
            </a:r>
            <a:endParaRPr lang="en-US" sz="2400" dirty="0"/>
          </a:p>
          <a:p>
            <a:pPr lvl="1"/>
            <a:r>
              <a:rPr lang="en-US" sz="2100" dirty="0" smtClean="0"/>
              <a:t>Global/1-arcsecond (30 </a:t>
            </a:r>
            <a:r>
              <a:rPr lang="en-US" sz="2100" dirty="0"/>
              <a:t>meters</a:t>
            </a:r>
            <a:r>
              <a:rPr lang="en-US" sz="2100" dirty="0" smtClean="0"/>
              <a:t>)/release estimated 2017</a:t>
            </a:r>
          </a:p>
          <a:p>
            <a:r>
              <a:rPr lang="en-US" sz="2400" dirty="0" smtClean="0"/>
              <a:t>Accuracy</a:t>
            </a:r>
            <a:endParaRPr lang="en-US" sz="2000" dirty="0" smtClean="0"/>
          </a:p>
          <a:p>
            <a:r>
              <a:rPr lang="en-US" sz="2400" dirty="0" smtClean="0"/>
              <a:t>Source data</a:t>
            </a:r>
          </a:p>
          <a:p>
            <a:pPr lvl="1"/>
            <a:r>
              <a:rPr lang="en-US" sz="2000" dirty="0" smtClean="0"/>
              <a:t>NASA SRTM Digital Elevation Model Data at full resolution</a:t>
            </a:r>
          </a:p>
          <a:p>
            <a:pPr lvl="1"/>
            <a:r>
              <a:rPr lang="en-US" sz="2000" dirty="0" smtClean="0"/>
              <a:t>NASA </a:t>
            </a:r>
            <a:r>
              <a:rPr lang="en-US" sz="2000" dirty="0" err="1" smtClean="0"/>
              <a:t>ICESat</a:t>
            </a:r>
            <a:r>
              <a:rPr lang="en-US" sz="2000" dirty="0" smtClean="0"/>
              <a:t>/Geoscience Laser Altimeter (GLAS) surface elevation measurements</a:t>
            </a:r>
          </a:p>
          <a:p>
            <a:pPr lvl="1"/>
            <a:r>
              <a:rPr lang="en-US" sz="2000" dirty="0" smtClean="0"/>
              <a:t>ASTER Global DEM (GDEM) version 2.0</a:t>
            </a:r>
          </a:p>
          <a:p>
            <a:pPr lvl="1"/>
            <a:r>
              <a:rPr lang="en-US" sz="2000" dirty="0" smtClean="0"/>
              <a:t>National Elevation Dataset (NED</a:t>
            </a:r>
            <a:r>
              <a:rPr lang="en-US" sz="2000" dirty="0"/>
              <a:t>) </a:t>
            </a:r>
            <a:r>
              <a:rPr lang="en-US" sz="2000" dirty="0" smtClean="0"/>
              <a:t>for US and Mexico produced by USGS</a:t>
            </a:r>
          </a:p>
          <a:p>
            <a:pPr lvl="1"/>
            <a:r>
              <a:rPr lang="en-US" sz="2000" dirty="0" smtClean="0"/>
              <a:t>USGS GMTED2010 developed by USGS and NGA</a:t>
            </a:r>
          </a:p>
          <a:p>
            <a:pPr lvl="1"/>
            <a:r>
              <a:rPr lang="en-US" sz="2000" dirty="0" smtClean="0"/>
              <a:t>Canadian Digital Elevation Data produced by Natural Resources Canada</a:t>
            </a:r>
          </a:p>
          <a:p>
            <a:r>
              <a:rPr lang="en-US" sz="2400" dirty="0" smtClean="0"/>
              <a:t>Costs</a:t>
            </a:r>
          </a:p>
          <a:p>
            <a:pPr lvl="1"/>
            <a:r>
              <a:rPr lang="en-US" sz="2000" dirty="0" smtClean="0"/>
              <a:t>none</a:t>
            </a:r>
          </a:p>
          <a:p>
            <a:r>
              <a:rPr lang="en-US" sz="2400" dirty="0" smtClean="0"/>
              <a:t>Use/distribution restrictions</a:t>
            </a:r>
          </a:p>
          <a:p>
            <a:pPr lvl="1"/>
            <a:r>
              <a:rPr lang="en-US" sz="2000" dirty="0" smtClean="0"/>
              <a:t>30-meter data will be distributable</a:t>
            </a:r>
          </a:p>
          <a:p>
            <a:r>
              <a:rPr lang="en-US" sz="2400" dirty="0" smtClean="0"/>
              <a:t>Citations</a:t>
            </a:r>
          </a:p>
          <a:p>
            <a:pPr lvl="1"/>
            <a:r>
              <a:rPr lang="en-US" sz="2000" dirty="0" smtClean="0"/>
              <a:t>NASA, </a:t>
            </a:r>
            <a:r>
              <a:rPr lang="en-US" sz="2000" dirty="0" err="1" smtClean="0"/>
              <a:t>n.d.</a:t>
            </a:r>
            <a:r>
              <a:rPr lang="en-US" sz="2000" dirty="0" smtClean="0"/>
              <a:t>, NASADEM: Creating a New NASA Digital Elevation Model and Associated Products, available at https</a:t>
            </a:r>
            <a:r>
              <a:rPr lang="en-US" sz="2000" dirty="0"/>
              <a:t>://</a:t>
            </a:r>
            <a:r>
              <a:rPr lang="en-US" sz="2000" dirty="0" err="1"/>
              <a:t>earthdata.nasa.gov</a:t>
            </a:r>
            <a:r>
              <a:rPr lang="en-US" sz="2000" dirty="0"/>
              <a:t>/our-community/community-data-system-programs/measures-projects/</a:t>
            </a:r>
            <a:r>
              <a:rPr lang="en-US" sz="2000" dirty="0" err="1"/>
              <a:t>nasadem</a:t>
            </a:r>
            <a:r>
              <a:rPr lang="en-US" sz="2000" dirty="0"/>
              <a:t>-</a:t>
            </a:r>
            <a:r>
              <a:rPr lang="en-US" sz="2000" dirty="0" err="1"/>
              <a:t>nasa</a:t>
            </a:r>
            <a:r>
              <a:rPr lang="en-US" sz="2000" dirty="0"/>
              <a:t>-digital-elevation-mode</a:t>
            </a:r>
            <a:r>
              <a:rPr lang="en-US" sz="2300" dirty="0"/>
              <a:t>l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0873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10421" cy="66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" y="-21021"/>
            <a:ext cx="9189045" cy="68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86800" cy="45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28"/>
            <a:ext cx="9223733" cy="6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3195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9" y="0"/>
            <a:ext cx="9186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kto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GS_GAM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407</Words>
  <Application>Microsoft Office PowerPoint</Application>
  <PresentationFormat>On-screen Show (4:3)</PresentationFormat>
  <Paragraphs>80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Wingdings</vt:lpstr>
      <vt:lpstr>Desktop</vt:lpstr>
      <vt:lpstr>USGS_GAM</vt:lpstr>
      <vt:lpstr>PowerPoint Presentation</vt:lpstr>
      <vt:lpstr>SRTM</vt:lpstr>
      <vt:lpstr>NASADEM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TanDEM-X/TerraSAR WorldDEM</vt:lpstr>
      <vt:lpstr>SPOT Elevation30</vt:lpstr>
      <vt:lpstr>ALOS World 3D</vt:lpstr>
    </vt:vector>
  </TitlesOfParts>
  <Company>USGS/EROS Data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GeoSUR SRTM 30-m / TPS</dc:title>
  <dc:creator>Wm Matthew Cushing</dc:creator>
  <cp:lastModifiedBy>Wood, Eric C.</cp:lastModifiedBy>
  <cp:revision>93</cp:revision>
  <dcterms:created xsi:type="dcterms:W3CDTF">2010-10-06T19:22:11Z</dcterms:created>
  <dcterms:modified xsi:type="dcterms:W3CDTF">2015-03-25T06:19:20Z</dcterms:modified>
</cp:coreProperties>
</file>