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9"/>
  </p:notesMasterIdLst>
  <p:sldIdLst>
    <p:sldId id="257" r:id="rId2"/>
    <p:sldId id="475" r:id="rId3"/>
    <p:sldId id="476" r:id="rId4"/>
    <p:sldId id="480" r:id="rId5"/>
    <p:sldId id="479" r:id="rId6"/>
    <p:sldId id="477" r:id="rId7"/>
    <p:sldId id="300" r:id="rId8"/>
  </p:sldIdLst>
  <p:sldSz cx="9144000" cy="5143500" type="screen16x9"/>
  <p:notesSz cx="6858000" cy="9144000"/>
  <p:embeddedFontLst>
    <p:embeddedFont>
      <p:font typeface="Georgia" panose="02040502050405020303" pitchFamily="18" charset="0"/>
      <p:regular r:id="rId10"/>
      <p:bold r:id="rId11"/>
      <p:italic r:id="rId12"/>
      <p:boldItalic r:id="rId13"/>
    </p:embeddedFont>
    <p:embeddedFont>
      <p:font typeface="Open Sans" panose="020B060603050402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E99F"/>
    <a:srgbClr val="1BD57C"/>
    <a:srgbClr val="15A35F"/>
    <a:srgbClr val="69E7ED"/>
    <a:srgbClr val="1CDAE4"/>
    <a:srgbClr val="39DFE7"/>
    <a:srgbClr val="62E5EC"/>
    <a:srgbClr val="82BBEE"/>
    <a:srgbClr val="C3F5F5"/>
    <a:srgbClr val="ADF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15C65-1323-4335-A816-3A1F2A06C0C5}">
  <a:tblStyle styleId="{90615C65-1323-4335-A816-3A1F2A06C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D3F5C7-50CD-4C70-A3E2-DE77C51D58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90" autoAdjust="0"/>
  </p:normalViewPr>
  <p:slideViewPr>
    <p:cSldViewPr snapToGrid="0">
      <p:cViewPr varScale="1">
        <p:scale>
          <a:sx n="110" d="100"/>
          <a:sy n="110" d="100"/>
        </p:scale>
        <p:origin x="516" y="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17e63f59e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0" name="Google Shape;2290;g17e63f59e4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092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8362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ith partners]">
  <p:cSld name="TITLE_3_3">
    <p:bg>
      <p:bgPr>
        <a:solidFill>
          <a:schemeClr val="dk2"/>
        </a:solidFill>
        <a:effectLst/>
      </p:bgPr>
    </p:bg>
    <p:spTree>
      <p:nvGrpSpPr>
        <p:cNvPr id="1" name="Shape 599"/>
        <p:cNvGrpSpPr/>
        <p:nvPr/>
      </p:nvGrpSpPr>
      <p:grpSpPr>
        <a:xfrm>
          <a:off x="0" y="0"/>
          <a:ext cx="0" cy="0"/>
          <a:chOff x="0" y="0"/>
          <a:chExt cx="0" cy="0"/>
        </a:xfrm>
      </p:grpSpPr>
      <p:sp>
        <p:nvSpPr>
          <p:cNvPr id="600" name="Google Shape;600;p3"/>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1" name="Google Shape;601;p3"/>
          <p:cNvGrpSpPr/>
          <p:nvPr/>
        </p:nvGrpSpPr>
        <p:grpSpPr>
          <a:xfrm>
            <a:off x="-825500" y="-742950"/>
            <a:ext cx="11927008" cy="6888885"/>
            <a:chOff x="-825500" y="-742950"/>
            <a:chExt cx="11927008" cy="6888885"/>
          </a:xfrm>
        </p:grpSpPr>
        <p:sp>
          <p:nvSpPr>
            <p:cNvPr id="1169" name="Google Shape;1169;p3"/>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3"/>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3"/>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3"/>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3"/>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3"/>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3"/>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3"/>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3"/>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3"/>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3"/>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3"/>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3"/>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3"/>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3"/>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3"/>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3"/>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3"/>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3"/>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3"/>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3"/>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3"/>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3"/>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3"/>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3"/>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3"/>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3"/>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3"/>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3"/>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3"/>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3"/>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3"/>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3"/>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3"/>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3"/>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3"/>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3"/>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3"/>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3"/>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3"/>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3"/>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3"/>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3"/>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3"/>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3"/>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3"/>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3"/>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3"/>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3"/>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3"/>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3"/>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3"/>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3"/>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3"/>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3"/>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3"/>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3"/>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3"/>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3"/>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3"/>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3"/>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3"/>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3"/>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3"/>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3"/>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3"/>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3"/>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3"/>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3"/>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3"/>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3"/>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3"/>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3"/>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3"/>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3"/>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3"/>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3"/>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3"/>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3"/>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3"/>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3"/>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3"/>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3"/>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3"/>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3"/>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3"/>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3"/>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3"/>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3"/>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3"/>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3"/>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3"/>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3"/>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3"/>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3"/>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3"/>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3"/>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3"/>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3"/>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3"/>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3"/>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3"/>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3"/>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3"/>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3"/>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3"/>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3"/>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3"/>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3"/>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3"/>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3"/>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3"/>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3"/>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3"/>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3"/>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3"/>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3"/>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3"/>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3"/>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3"/>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3"/>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3"/>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3"/>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3"/>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3"/>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3"/>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3"/>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3"/>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3"/>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3"/>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3"/>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3"/>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3"/>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3"/>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3"/>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3"/>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3"/>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3"/>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3"/>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3"/>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3"/>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3"/>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3"/>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3"/>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3"/>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3"/>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3"/>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3"/>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3"/>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3"/>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3"/>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3"/>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3"/>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3"/>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3"/>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3"/>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3"/>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3"/>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3"/>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3"/>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3"/>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3"/>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3"/>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3"/>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3"/>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3"/>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3"/>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3"/>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3"/>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3"/>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3"/>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3"/>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3"/>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3"/>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3"/>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3"/>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3"/>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3"/>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3"/>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3"/>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3"/>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3"/>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3"/>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3"/>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3"/>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3"/>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3"/>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3"/>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3"/>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3"/>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3"/>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3"/>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3"/>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3"/>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3"/>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3"/>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3"/>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3"/>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3"/>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3"/>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3"/>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3"/>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3"/>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3"/>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3"/>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3"/>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3"/>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3"/>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3"/>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3"/>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3"/>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3"/>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3"/>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3"/>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3"/>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3"/>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3"/>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3"/>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3"/>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3"/>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3"/>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3"/>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3"/>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3"/>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3"/>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3"/>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3"/>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3"/>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3"/>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3"/>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3"/>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3"/>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3"/>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3"/>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3"/>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3"/>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3"/>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3"/>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3"/>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3"/>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3"/>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3"/>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3"/>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3"/>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3"/>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3"/>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3"/>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3"/>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3"/>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3"/>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3"/>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3"/>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3"/>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3"/>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3"/>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3"/>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3"/>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3"/>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3"/>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3"/>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3"/>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3"/>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3"/>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3"/>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3"/>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3"/>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3"/>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3"/>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3"/>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3"/>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3"/>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3"/>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3"/>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3"/>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3"/>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3"/>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3"/>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3"/>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3"/>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3"/>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3"/>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3"/>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3"/>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3"/>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3"/>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3"/>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3"/>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3"/>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3"/>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3"/>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3"/>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3"/>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3"/>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3"/>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3"/>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3"/>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3"/>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3"/>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3"/>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3"/>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3"/>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3"/>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3"/>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3"/>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3"/>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3"/>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3"/>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3"/>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3"/>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3"/>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3"/>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3"/>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3"/>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3"/>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3"/>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3"/>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3"/>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3"/>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3"/>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3"/>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3"/>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3"/>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3"/>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3"/>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3"/>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3"/>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3"/>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3"/>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3"/>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3"/>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3"/>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3"/>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3"/>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3"/>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3"/>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3"/>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3"/>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3"/>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3"/>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3"/>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3"/>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3"/>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3"/>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3"/>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3"/>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3"/>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3"/>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3"/>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3"/>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3"/>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3"/>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3"/>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3"/>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3"/>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3"/>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3"/>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3"/>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3"/>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3"/>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3"/>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3"/>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3"/>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3"/>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3"/>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3"/>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3"/>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3"/>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3"/>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3"/>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3"/>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3"/>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3"/>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3"/>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3"/>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3"/>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3"/>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3"/>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3"/>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3"/>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3"/>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3"/>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3"/>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9" name="Google Shape;1049;p3"/>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3"/>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3"/>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3"/>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3"/>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3"/>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3"/>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3"/>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3"/>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3"/>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3"/>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3"/>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3"/>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3"/>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3"/>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3"/>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3"/>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3"/>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3"/>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3"/>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3"/>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3"/>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3"/>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3"/>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3"/>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3"/>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3"/>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3"/>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3"/>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3"/>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3"/>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3"/>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2" name="Google Shape;1082;p3"/>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3" name="Google Shape;1083;p3"/>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3"/>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3"/>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3"/>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3"/>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3"/>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3"/>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0" name="Google Shape;1090;p3"/>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1" name="Google Shape;1091;p3"/>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3"/>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3"/>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3"/>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3"/>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3"/>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3"/>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3"/>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3"/>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3"/>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3"/>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3"/>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3"/>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3"/>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3"/>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3"/>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3"/>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3"/>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3"/>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3"/>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3"/>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3"/>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3"/>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3"/>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3"/>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3"/>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3"/>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3"/>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3"/>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3" name="Google Shape;1123;p3"/>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4" name="Google Shape;1124;p3"/>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3"/>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3"/>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7" name="Google Shape;1127;p3"/>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3"/>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3"/>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3"/>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3"/>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3"/>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3"/>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3"/>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3"/>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3"/>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3"/>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8" name="Google Shape;1138;p3"/>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9" name="Google Shape;1139;p3"/>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3"/>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3"/>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3"/>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3"/>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3"/>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3"/>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6" name="Google Shape;1146;p3"/>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7" name="Google Shape;1147;p3"/>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3"/>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3"/>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3"/>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3"/>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3"/>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3"/>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3"/>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3"/>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3"/>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3"/>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3"/>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3"/>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3"/>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3"/>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3"/>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3"/>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3"/>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3"/>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3"/>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3"/>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3"/>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3"/>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3"/>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3"/>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3"/>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3"/>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3"/>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3"/>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3"/>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3"/>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79" name="Google Shape;1179;p3"/>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5200"/>
              <a:buNone/>
              <a:defRPr sz="5200">
                <a:solidFill>
                  <a:schemeClr val="lt1"/>
                </a:solidFill>
              </a:defRPr>
            </a:lvl2pPr>
            <a:lvl3pPr lvl="2" algn="ctr" rtl="0">
              <a:lnSpc>
                <a:spcPct val="100000"/>
              </a:lnSpc>
              <a:spcBef>
                <a:spcPts val="0"/>
              </a:spcBef>
              <a:spcAft>
                <a:spcPts val="0"/>
              </a:spcAft>
              <a:buClr>
                <a:schemeClr val="lt1"/>
              </a:buClr>
              <a:buSzPts val="5200"/>
              <a:buNone/>
              <a:defRPr sz="5200">
                <a:solidFill>
                  <a:schemeClr val="lt1"/>
                </a:solidFill>
              </a:defRPr>
            </a:lvl3pPr>
            <a:lvl4pPr lvl="3" algn="ctr" rtl="0">
              <a:lnSpc>
                <a:spcPct val="100000"/>
              </a:lnSpc>
              <a:spcBef>
                <a:spcPts val="0"/>
              </a:spcBef>
              <a:spcAft>
                <a:spcPts val="0"/>
              </a:spcAft>
              <a:buClr>
                <a:schemeClr val="lt1"/>
              </a:buClr>
              <a:buSzPts val="5200"/>
              <a:buNone/>
              <a:defRPr sz="5200">
                <a:solidFill>
                  <a:schemeClr val="lt1"/>
                </a:solidFill>
              </a:defRPr>
            </a:lvl4pPr>
            <a:lvl5pPr lvl="4" algn="ctr" rtl="0">
              <a:lnSpc>
                <a:spcPct val="100000"/>
              </a:lnSpc>
              <a:spcBef>
                <a:spcPts val="0"/>
              </a:spcBef>
              <a:spcAft>
                <a:spcPts val="0"/>
              </a:spcAft>
              <a:buClr>
                <a:schemeClr val="lt1"/>
              </a:buClr>
              <a:buSzPts val="5200"/>
              <a:buNone/>
              <a:defRPr sz="5200">
                <a:solidFill>
                  <a:schemeClr val="lt1"/>
                </a:solidFill>
              </a:defRPr>
            </a:lvl5pPr>
            <a:lvl6pPr lvl="5" algn="ctr" rtl="0">
              <a:lnSpc>
                <a:spcPct val="100000"/>
              </a:lnSpc>
              <a:spcBef>
                <a:spcPts val="0"/>
              </a:spcBef>
              <a:spcAft>
                <a:spcPts val="0"/>
              </a:spcAft>
              <a:buClr>
                <a:schemeClr val="lt1"/>
              </a:buClr>
              <a:buSzPts val="5200"/>
              <a:buNone/>
              <a:defRPr sz="5200">
                <a:solidFill>
                  <a:schemeClr val="lt1"/>
                </a:solidFill>
              </a:defRPr>
            </a:lvl6pPr>
            <a:lvl7pPr lvl="6" algn="ctr" rtl="0">
              <a:lnSpc>
                <a:spcPct val="100000"/>
              </a:lnSpc>
              <a:spcBef>
                <a:spcPts val="0"/>
              </a:spcBef>
              <a:spcAft>
                <a:spcPts val="0"/>
              </a:spcAft>
              <a:buClr>
                <a:schemeClr val="lt1"/>
              </a:buClr>
              <a:buSzPts val="5200"/>
              <a:buNone/>
              <a:defRPr sz="5200">
                <a:solidFill>
                  <a:schemeClr val="lt1"/>
                </a:solidFill>
              </a:defRPr>
            </a:lvl7pPr>
            <a:lvl8pPr lvl="7" algn="ctr" rtl="0">
              <a:lnSpc>
                <a:spcPct val="100000"/>
              </a:lnSpc>
              <a:spcBef>
                <a:spcPts val="0"/>
              </a:spcBef>
              <a:spcAft>
                <a:spcPts val="0"/>
              </a:spcAft>
              <a:buClr>
                <a:schemeClr val="lt1"/>
              </a:buClr>
              <a:buSzPts val="5200"/>
              <a:buNone/>
              <a:defRPr sz="5200">
                <a:solidFill>
                  <a:schemeClr val="lt1"/>
                </a:solidFill>
              </a:defRPr>
            </a:lvl8pPr>
            <a:lvl9pPr lvl="8" algn="ctr" rtl="0">
              <a:lnSpc>
                <a:spcPct val="100000"/>
              </a:lnSpc>
              <a:spcBef>
                <a:spcPts val="0"/>
              </a:spcBef>
              <a:spcAft>
                <a:spcPts val="0"/>
              </a:spcAft>
              <a:buClr>
                <a:schemeClr val="lt1"/>
              </a:buClr>
              <a:buSzPts val="5200"/>
              <a:buNone/>
              <a:defRPr sz="5200">
                <a:solidFill>
                  <a:schemeClr val="lt1"/>
                </a:solidFill>
              </a:defRPr>
            </a:lvl9pPr>
          </a:lstStyle>
          <a:p>
            <a:endParaRPr dirty="0"/>
          </a:p>
        </p:txBody>
      </p:sp>
      <p:sp>
        <p:nvSpPr>
          <p:cNvPr id="1181" name="Google Shape;1181;p3"/>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2" name="Google Shape;11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1186" name="Google Shape;1186;p3"/>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3" name="Google Shape;1183;p3"/>
          <p:cNvSpPr/>
          <p:nvPr/>
        </p:nvSpPr>
        <p:spPr>
          <a:xfrm>
            <a:off x="1838022" y="157731"/>
            <a:ext cx="54882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4" name="Google Shape;1184;p3"/>
          <p:cNvPicPr preferRelativeResize="0"/>
          <p:nvPr/>
        </p:nvPicPr>
        <p:blipFill rotWithShape="1">
          <a:blip r:embed="rId2">
            <a:alphaModFix/>
          </a:blip>
          <a:srcRect/>
          <a:stretch/>
        </p:blipFill>
        <p:spPr>
          <a:xfrm>
            <a:off x="1881355" y="321964"/>
            <a:ext cx="1188720" cy="324521"/>
          </a:xfrm>
          <a:prstGeom prst="rect">
            <a:avLst/>
          </a:prstGeom>
          <a:noFill/>
          <a:ln>
            <a:noFill/>
          </a:ln>
        </p:spPr>
      </p:pic>
      <p:pic>
        <p:nvPicPr>
          <p:cNvPr id="1185" name="Google Shape;1185;p3"/>
          <p:cNvPicPr preferRelativeResize="0"/>
          <p:nvPr/>
        </p:nvPicPr>
        <p:blipFill rotWithShape="1">
          <a:blip r:embed="rId3">
            <a:alphaModFix/>
          </a:blip>
          <a:srcRect l="9432" r="9031"/>
          <a:stretch/>
        </p:blipFill>
        <p:spPr>
          <a:xfrm>
            <a:off x="3103477" y="223620"/>
            <a:ext cx="1079433" cy="521208"/>
          </a:xfrm>
          <a:prstGeom prst="rect">
            <a:avLst/>
          </a:prstGeom>
          <a:noFill/>
          <a:ln>
            <a:noFill/>
          </a:ln>
        </p:spPr>
      </p:pic>
      <p:pic>
        <p:nvPicPr>
          <p:cNvPr id="2" name="Google Shape;753;p1">
            <a:extLst>
              <a:ext uri="{FF2B5EF4-FFF2-40B4-BE49-F238E27FC236}">
                <a16:creationId xmlns:a16="http://schemas.microsoft.com/office/drawing/2014/main" id="{BFA046CC-B094-F4AE-8EF3-F7378434D692}"/>
              </a:ext>
            </a:extLst>
          </p:cNvPr>
          <p:cNvPicPr preferRelativeResize="0"/>
          <p:nvPr userDrawn="1"/>
        </p:nvPicPr>
        <p:blipFill rotWithShape="1">
          <a:blip r:embed="rId4">
            <a:alphaModFix/>
          </a:blip>
          <a:srcRect/>
          <a:stretch/>
        </p:blipFill>
        <p:spPr>
          <a:xfrm>
            <a:off x="4216312" y="287424"/>
            <a:ext cx="988649" cy="393600"/>
          </a:xfrm>
          <a:prstGeom prst="rect">
            <a:avLst/>
          </a:prstGeom>
          <a:noFill/>
          <a:ln>
            <a:noFill/>
          </a:ln>
        </p:spPr>
      </p:pic>
      <p:pic>
        <p:nvPicPr>
          <p:cNvPr id="3" name="Google Shape;751;p1">
            <a:extLst>
              <a:ext uri="{FF2B5EF4-FFF2-40B4-BE49-F238E27FC236}">
                <a16:creationId xmlns:a16="http://schemas.microsoft.com/office/drawing/2014/main" id="{7E99030C-51C8-57BD-4A75-6D27488BB6BF}"/>
              </a:ext>
            </a:extLst>
          </p:cNvPr>
          <p:cNvPicPr preferRelativeResize="0"/>
          <p:nvPr userDrawn="1"/>
        </p:nvPicPr>
        <p:blipFill rotWithShape="1">
          <a:blip r:embed="rId5">
            <a:alphaModFix/>
          </a:blip>
          <a:srcRect/>
          <a:stretch/>
        </p:blipFill>
        <p:spPr>
          <a:xfrm>
            <a:off x="5238363" y="266332"/>
            <a:ext cx="479075" cy="435784"/>
          </a:xfrm>
          <a:prstGeom prst="rect">
            <a:avLst/>
          </a:prstGeom>
          <a:noFill/>
          <a:ln>
            <a:noFill/>
          </a:ln>
        </p:spPr>
      </p:pic>
      <p:pic>
        <p:nvPicPr>
          <p:cNvPr id="4" name="Google Shape;752;p1">
            <a:extLst>
              <a:ext uri="{FF2B5EF4-FFF2-40B4-BE49-F238E27FC236}">
                <a16:creationId xmlns:a16="http://schemas.microsoft.com/office/drawing/2014/main" id="{FC6020B6-A68C-18F2-E570-281908DBD753}"/>
              </a:ext>
            </a:extLst>
          </p:cNvPr>
          <p:cNvPicPr preferRelativeResize="0"/>
          <p:nvPr userDrawn="1"/>
        </p:nvPicPr>
        <p:blipFill rotWithShape="1">
          <a:blip r:embed="rId6">
            <a:alphaModFix/>
          </a:blip>
          <a:srcRect/>
          <a:stretch/>
        </p:blipFill>
        <p:spPr>
          <a:xfrm>
            <a:off x="5750840" y="287424"/>
            <a:ext cx="479078" cy="393600"/>
          </a:xfrm>
          <a:prstGeom prst="rect">
            <a:avLst/>
          </a:prstGeom>
          <a:noFill/>
          <a:ln>
            <a:noFill/>
          </a:ln>
        </p:spPr>
      </p:pic>
      <p:pic>
        <p:nvPicPr>
          <p:cNvPr id="6" name="Google Shape;754;p1">
            <a:extLst>
              <a:ext uri="{FF2B5EF4-FFF2-40B4-BE49-F238E27FC236}">
                <a16:creationId xmlns:a16="http://schemas.microsoft.com/office/drawing/2014/main" id="{7BFA9BA6-B984-DEDA-E3C3-EB93D2759056}"/>
              </a:ext>
            </a:extLst>
          </p:cNvPr>
          <p:cNvPicPr preferRelativeResize="0"/>
          <p:nvPr userDrawn="1"/>
        </p:nvPicPr>
        <p:blipFill rotWithShape="1">
          <a:blip r:embed="rId7">
            <a:alphaModFix/>
          </a:blip>
          <a:srcRect/>
          <a:stretch/>
        </p:blipFill>
        <p:spPr>
          <a:xfrm>
            <a:off x="6263319" y="266337"/>
            <a:ext cx="1062903" cy="435775"/>
          </a:xfrm>
          <a:prstGeom prst="rect">
            <a:avLst/>
          </a:prstGeom>
          <a:noFill/>
          <a:ln>
            <a:noFill/>
          </a:ln>
        </p:spPr>
      </p:pic>
      <p:sp>
        <p:nvSpPr>
          <p:cNvPr id="7" name="Rectangle 6">
            <a:extLst>
              <a:ext uri="{FF2B5EF4-FFF2-40B4-BE49-F238E27FC236}">
                <a16:creationId xmlns:a16="http://schemas.microsoft.com/office/drawing/2014/main" id="{EA043183-E3D9-8DAF-BC5E-5403F9617684}"/>
              </a:ext>
            </a:extLst>
          </p:cNvPr>
          <p:cNvSpPr/>
          <p:nvPr userDrawn="1"/>
        </p:nvSpPr>
        <p:spPr>
          <a:xfrm>
            <a:off x="7206666" y="321964"/>
            <a:ext cx="122286" cy="26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dense]">
  <p:cSld name="TITLE_AND_BODY_1">
    <p:spTree>
      <p:nvGrpSpPr>
        <p:cNvPr id="1" name="Shape 1518"/>
        <p:cNvGrpSpPr/>
        <p:nvPr/>
      </p:nvGrpSpPr>
      <p:grpSpPr>
        <a:xfrm>
          <a:off x="0" y="0"/>
          <a:ext cx="0" cy="0"/>
          <a:chOff x="0" y="0"/>
          <a:chExt cx="0" cy="0"/>
        </a:xfrm>
      </p:grpSpPr>
      <p:sp>
        <p:nvSpPr>
          <p:cNvPr id="1519" name="Google Shape;1519;p11"/>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dirty="0"/>
          </a:p>
        </p:txBody>
      </p:sp>
      <p:sp>
        <p:nvSpPr>
          <p:cNvPr id="1520" name="Google Shape;152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21" name="Google Shape;1521;p11"/>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22" name="Google Shape;1522;p1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pic>
        <p:nvPicPr>
          <p:cNvPr id="3" name="Google Shape;752;p1">
            <a:extLst>
              <a:ext uri="{FF2B5EF4-FFF2-40B4-BE49-F238E27FC236}">
                <a16:creationId xmlns:a16="http://schemas.microsoft.com/office/drawing/2014/main" id="{C5F7F86E-CBCF-FDA4-9A42-C3A14EE382BA}"/>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lumn and chart [dense, grey]">
  <p:cSld name="TITLE_AND_BODY_1_1_1_3">
    <p:bg>
      <p:bgPr>
        <a:solidFill>
          <a:schemeClr val="accent5"/>
        </a:solidFill>
        <a:effectLst/>
      </p:bgPr>
    </p:bg>
    <p:spTree>
      <p:nvGrpSpPr>
        <p:cNvPr id="1" name="Shape 1563"/>
        <p:cNvGrpSpPr/>
        <p:nvPr/>
      </p:nvGrpSpPr>
      <p:grpSpPr>
        <a:xfrm>
          <a:off x="0" y="0"/>
          <a:ext cx="0" cy="0"/>
          <a:chOff x="0" y="0"/>
          <a:chExt cx="0" cy="0"/>
        </a:xfrm>
      </p:grpSpPr>
      <p:sp>
        <p:nvSpPr>
          <p:cNvPr id="1564" name="Google Shape;1564;p17"/>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5" name="Google Shape;1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66" name="Google Shape;1566;p17"/>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67" name="Google Shape;1567;p17"/>
          <p:cNvSpPr txBox="1">
            <a:spLocks noGrp="1"/>
          </p:cNvSpPr>
          <p:nvPr>
            <p:ph type="subTitle" idx="1"/>
          </p:nvPr>
        </p:nvSpPr>
        <p:spPr>
          <a:xfrm>
            <a:off x="4652700" y="639650"/>
            <a:ext cx="4300800" cy="615600"/>
          </a:xfrm>
          <a:prstGeom prst="rect">
            <a:avLst/>
          </a:prstGeom>
        </p:spPr>
        <p:txBody>
          <a:bodyPr spcFirstLastPara="1" wrap="square" lIns="0" tIns="91425" rIns="91425" bIns="91425" anchor="t" anchorCtr="0">
            <a:noAutofit/>
          </a:bodyPr>
          <a:lstStyle>
            <a:lvl1pPr lvl="0" rtl="0">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8" name="Google Shape;1568;p17"/>
          <p:cNvSpPr>
            <a:spLocks noGrp="1"/>
          </p:cNvSpPr>
          <p:nvPr>
            <p:ph type="pic" idx="2"/>
          </p:nvPr>
        </p:nvSpPr>
        <p:spPr>
          <a:xfrm>
            <a:off x="4652700" y="1255250"/>
            <a:ext cx="4300800" cy="3155700"/>
          </a:xfrm>
          <a:prstGeom prst="rect">
            <a:avLst/>
          </a:prstGeom>
          <a:noFill/>
          <a:ln>
            <a:noFill/>
          </a:ln>
        </p:spPr>
      </p:sp>
      <p:sp>
        <p:nvSpPr>
          <p:cNvPr id="1569" name="Google Shape;1569;p17"/>
          <p:cNvSpPr txBox="1">
            <a:spLocks noGrp="1"/>
          </p:cNvSpPr>
          <p:nvPr>
            <p:ph type="subTitle" idx="3"/>
          </p:nvPr>
        </p:nvSpPr>
        <p:spPr>
          <a:xfrm>
            <a:off x="4652700" y="4410950"/>
            <a:ext cx="4300800" cy="200100"/>
          </a:xfrm>
          <a:prstGeom prst="rect">
            <a:avLst/>
          </a:prstGeom>
        </p:spPr>
        <p:txBody>
          <a:bodyPr spcFirstLastPara="1" wrap="square" lIns="0" tIns="45700" rIns="0" bIns="0" anchor="t" anchorCtr="0">
            <a:spAutoFit/>
          </a:bodyPr>
          <a:lstStyle>
            <a:lvl1pPr lvl="0" rtl="0">
              <a:spcBef>
                <a:spcPts val="0"/>
              </a:spcBef>
              <a:spcAft>
                <a:spcPts val="0"/>
              </a:spcAft>
              <a:buClr>
                <a:srgbClr val="54585A"/>
              </a:buClr>
              <a:buSzPts val="1000"/>
              <a:buNone/>
              <a:defRPr sz="1000" i="1">
                <a:solidFill>
                  <a:srgbClr val="54585A"/>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70" name="Google Shape;1570;p17"/>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pic>
        <p:nvPicPr>
          <p:cNvPr id="2" name="Google Shape;752;p1">
            <a:extLst>
              <a:ext uri="{FF2B5EF4-FFF2-40B4-BE49-F238E27FC236}">
                <a16:creationId xmlns:a16="http://schemas.microsoft.com/office/drawing/2014/main" id="{C74ED85A-75C1-3B33-CD1B-ADF1B64AF626}"/>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photo 5">
  <p:cSld name="SECTION_TITLE_AND_DESCRIPTION_1_1_1_1_1">
    <p:spTree>
      <p:nvGrpSpPr>
        <p:cNvPr id="1" name="Shape 2268"/>
        <p:cNvGrpSpPr/>
        <p:nvPr/>
      </p:nvGrpSpPr>
      <p:grpSpPr>
        <a:xfrm>
          <a:off x="0" y="0"/>
          <a:ext cx="0" cy="0"/>
          <a:chOff x="0" y="0"/>
          <a:chExt cx="0" cy="0"/>
        </a:xfrm>
      </p:grpSpPr>
      <p:pic>
        <p:nvPicPr>
          <p:cNvPr id="11" name="Picture 10" descr="A picture containing water, river, drink, bunch&#10;&#10;Description automatically generated">
            <a:extLst>
              <a:ext uri="{FF2B5EF4-FFF2-40B4-BE49-F238E27FC236}">
                <a16:creationId xmlns:a16="http://schemas.microsoft.com/office/drawing/2014/main" id="{EDD1DF7F-5316-2310-E02F-B42A4BCC2AF0}"/>
              </a:ext>
            </a:extLst>
          </p:cNvPr>
          <p:cNvPicPr>
            <a:picLocks noChangeAspect="1"/>
          </p:cNvPicPr>
          <p:nvPr userDrawn="1"/>
        </p:nvPicPr>
        <p:blipFill rotWithShape="1">
          <a:blip r:embed="rId2"/>
          <a:srcRect r="40739"/>
          <a:stretch/>
        </p:blipFill>
        <p:spPr>
          <a:xfrm>
            <a:off x="0" y="-1"/>
            <a:ext cx="4572000" cy="5143375"/>
          </a:xfrm>
          <a:prstGeom prst="rect">
            <a:avLst/>
          </a:prstGeom>
        </p:spPr>
      </p:pic>
      <p:sp>
        <p:nvSpPr>
          <p:cNvPr id="9" name="TextBox 8">
            <a:extLst>
              <a:ext uri="{FF2B5EF4-FFF2-40B4-BE49-F238E27FC236}">
                <a16:creationId xmlns:a16="http://schemas.microsoft.com/office/drawing/2014/main" id="{01258867-F6B7-09D4-CC50-1EB5515ACF99}"/>
              </a:ext>
            </a:extLst>
          </p:cNvPr>
          <p:cNvSpPr txBox="1"/>
          <p:nvPr userDrawn="1"/>
        </p:nvSpPr>
        <p:spPr>
          <a:xfrm>
            <a:off x="444791" y="4752295"/>
            <a:ext cx="3682418"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 in Fangak, Jonglei state, South Sudan, October 2021- photo by WFP</a:t>
            </a:r>
          </a:p>
        </p:txBody>
      </p:sp>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6">
            <a:alphaModFix/>
          </a:blip>
          <a:stretch>
            <a:fillRect/>
          </a:stretch>
        </p:blipFill>
        <p:spPr>
          <a:xfrm>
            <a:off x="1287638" y="4622663"/>
            <a:ext cx="1344718" cy="521208"/>
          </a:xfrm>
          <a:prstGeom prst="rect">
            <a:avLst/>
          </a:prstGeom>
          <a:noFill/>
          <a:ln>
            <a:noFill/>
          </a:ln>
        </p:spPr>
      </p:pic>
      <p:sp>
        <p:nvSpPr>
          <p:cNvPr id="7" name="Google Shape;7;p1"/>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8" name="Google Shape;8;p1"/>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7">
            <a:alphaModFix/>
          </a:blip>
          <a:srcRect/>
          <a:stretch/>
        </p:blipFill>
        <p:spPr>
          <a:xfrm>
            <a:off x="175208" y="4727963"/>
            <a:ext cx="1112430" cy="303693"/>
          </a:xfrm>
          <a:prstGeom prst="rect">
            <a:avLst/>
          </a:prstGeom>
          <a:noFill/>
          <a:ln>
            <a:noFill/>
          </a:ln>
        </p:spPr>
      </p:pic>
      <p:pic>
        <p:nvPicPr>
          <p:cNvPr id="2" name="Google Shape;753;p1">
            <a:extLst>
              <a:ext uri="{FF2B5EF4-FFF2-40B4-BE49-F238E27FC236}">
                <a16:creationId xmlns:a16="http://schemas.microsoft.com/office/drawing/2014/main" id="{CE2D5CCB-EE36-4488-1A3C-2E209C1D70D8}"/>
              </a:ext>
            </a:extLst>
          </p:cNvPr>
          <p:cNvPicPr preferRelativeResize="0">
            <a:picLocks noChangeAspect="1"/>
          </p:cNvPicPr>
          <p:nvPr userDrawn="1"/>
        </p:nvPicPr>
        <p:blipFill rotWithShape="1">
          <a:blip r:embed="rId8">
            <a:alphaModFix/>
          </a:blip>
          <a:srcRect/>
          <a:stretch/>
        </p:blipFill>
        <p:spPr>
          <a:xfrm>
            <a:off x="2632356" y="4739048"/>
            <a:ext cx="734976" cy="2926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7" r:id="rId2"/>
    <p:sldLayoutId id="2147483663" r:id="rId3"/>
    <p:sldLayoutId id="214748368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40"/>
          <p:cNvSpPr txBox="1">
            <a:spLocks noGrp="1"/>
          </p:cNvSpPr>
          <p:nvPr>
            <p:ph type="ctrTitle"/>
          </p:nvPr>
        </p:nvSpPr>
        <p:spPr>
          <a:xfrm>
            <a:off x="871200" y="1138559"/>
            <a:ext cx="7401600" cy="14421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 sz="3000" dirty="0"/>
              <a:t>South Sudan Flood Monitoring and Prediction - 2024 Season</a:t>
            </a:r>
            <a:endParaRPr sz="3000" dirty="0"/>
          </a:p>
        </p:txBody>
      </p:sp>
      <p:sp>
        <p:nvSpPr>
          <p:cNvPr id="2294" name="Google Shape;22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a:t>
            </a:fld>
            <a:endParaRPr/>
          </a:p>
        </p:txBody>
      </p:sp>
      <p:sp>
        <p:nvSpPr>
          <p:cNvPr id="2299" name="Google Shape;2299;p40"/>
          <p:cNvSpPr txBox="1">
            <a:spLocks noGrp="1"/>
          </p:cNvSpPr>
          <p:nvPr>
            <p:ph type="subTitle" idx="2"/>
          </p:nvPr>
        </p:nvSpPr>
        <p:spPr>
          <a:xfrm>
            <a:off x="871200" y="4219415"/>
            <a:ext cx="74016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October 09, 2024</a:t>
            </a:r>
            <a:endParaRPr dirty="0"/>
          </a:p>
        </p:txBody>
      </p:sp>
      <p:sp>
        <p:nvSpPr>
          <p:cNvPr id="3" name="Subtitle 2">
            <a:extLst>
              <a:ext uri="{FF2B5EF4-FFF2-40B4-BE49-F238E27FC236}">
                <a16:creationId xmlns:a16="http://schemas.microsoft.com/office/drawing/2014/main" id="{5EB1C83B-5709-1D9D-158A-FE7F74572D42}"/>
              </a:ext>
            </a:extLst>
          </p:cNvPr>
          <p:cNvSpPr>
            <a:spLocks noGrp="1"/>
          </p:cNvSpPr>
          <p:nvPr>
            <p:ph type="subTitle" idx="1"/>
          </p:nvPr>
        </p:nvSpPr>
        <p:spPr/>
        <p:txBody>
          <a:bodyPr/>
          <a:lstStyle/>
          <a:p>
            <a:r>
              <a:rPr lang="en-US" dirty="0"/>
              <a:t>FEWS NET Science Team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1CF130-29F2-7E2B-4927-82EA73AF8C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4" name="Title 3">
            <a:extLst>
              <a:ext uri="{FF2B5EF4-FFF2-40B4-BE49-F238E27FC236}">
                <a16:creationId xmlns:a16="http://schemas.microsoft.com/office/drawing/2014/main" id="{D2F9D188-0892-8418-74E2-114F95E4AC56}"/>
              </a:ext>
            </a:extLst>
          </p:cNvPr>
          <p:cNvSpPr>
            <a:spLocks noGrp="1"/>
          </p:cNvSpPr>
          <p:nvPr>
            <p:ph type="title"/>
          </p:nvPr>
        </p:nvSpPr>
        <p:spPr>
          <a:xfrm>
            <a:off x="190500" y="66950"/>
            <a:ext cx="8561614" cy="572700"/>
          </a:xfrm>
        </p:spPr>
        <p:txBody>
          <a:bodyPr/>
          <a:lstStyle/>
          <a:p>
            <a:r>
              <a:rPr lang="en-US" dirty="0"/>
              <a:t>Surface Water Extent Mapping from Landsat</a:t>
            </a:r>
          </a:p>
        </p:txBody>
      </p:sp>
      <p:sp>
        <p:nvSpPr>
          <p:cNvPr id="16" name="Text Placeholder 1">
            <a:extLst>
              <a:ext uri="{FF2B5EF4-FFF2-40B4-BE49-F238E27FC236}">
                <a16:creationId xmlns:a16="http://schemas.microsoft.com/office/drawing/2014/main" id="{6E33C49D-A9EA-6176-7134-E909BFBEC9B1}"/>
              </a:ext>
            </a:extLst>
          </p:cNvPr>
          <p:cNvSpPr>
            <a:spLocks noGrp="1"/>
          </p:cNvSpPr>
          <p:nvPr>
            <p:ph type="body" idx="1"/>
          </p:nvPr>
        </p:nvSpPr>
        <p:spPr>
          <a:xfrm>
            <a:off x="4332194" y="1082133"/>
            <a:ext cx="4621306" cy="3200399"/>
          </a:xfrm>
        </p:spPr>
        <p:txBody>
          <a:bodyPr/>
          <a:lstStyle/>
          <a:p>
            <a:r>
              <a:rPr lang="en-US" sz="1200" dirty="0"/>
              <a:t>36 Landsat scenes required to cover South Sudan.</a:t>
            </a:r>
          </a:p>
          <a:p>
            <a:endParaRPr lang="en-US" sz="1200" dirty="0"/>
          </a:p>
          <a:p>
            <a:r>
              <a:rPr lang="en-US" sz="1200" dirty="0"/>
              <a:t>Jan – Apr period is relatively cloud free. </a:t>
            </a:r>
          </a:p>
          <a:p>
            <a:endParaRPr lang="en-US" sz="1200" dirty="0"/>
          </a:p>
          <a:p>
            <a:r>
              <a:rPr lang="en-US" sz="1200" dirty="0"/>
              <a:t>We mapped surface water extent from Landsat using AWEI algorithm (Feyisa et al., 2014).</a:t>
            </a:r>
          </a:p>
          <a:p>
            <a:endParaRPr lang="en-US" sz="1200" dirty="0"/>
          </a:p>
          <a:p>
            <a:r>
              <a:rPr lang="en-US" sz="1200" dirty="0"/>
              <a:t>Mapping was done for 2023 and 2024 Jan to Apr.</a:t>
            </a:r>
          </a:p>
          <a:p>
            <a:endParaRPr lang="en-US" sz="1200" dirty="0"/>
          </a:p>
          <a:p>
            <a:r>
              <a:rPr lang="en-US" sz="1200" dirty="0"/>
              <a:t>Roughly 60-70 Landsat scenes were used to create a monthly surface water extent composite.   </a:t>
            </a:r>
          </a:p>
        </p:txBody>
      </p:sp>
      <p:pic>
        <p:nvPicPr>
          <p:cNvPr id="6" name="Picture 5" descr="A map of the united states&#10;&#10;Description automatically generated">
            <a:extLst>
              <a:ext uri="{FF2B5EF4-FFF2-40B4-BE49-F238E27FC236}">
                <a16:creationId xmlns:a16="http://schemas.microsoft.com/office/drawing/2014/main" id="{8FCEA0BA-36A7-65A6-802F-51C3B2962411}"/>
              </a:ext>
            </a:extLst>
          </p:cNvPr>
          <p:cNvPicPr>
            <a:picLocks noChangeAspect="1"/>
          </p:cNvPicPr>
          <p:nvPr/>
        </p:nvPicPr>
        <p:blipFill>
          <a:blip r:embed="rId3"/>
          <a:stretch>
            <a:fillRect/>
          </a:stretch>
        </p:blipFill>
        <p:spPr>
          <a:xfrm>
            <a:off x="190500" y="1082134"/>
            <a:ext cx="4141694" cy="3200400"/>
          </a:xfrm>
          <a:prstGeom prst="rect">
            <a:avLst/>
          </a:prstGeom>
        </p:spPr>
      </p:pic>
    </p:spTree>
    <p:extLst>
      <p:ext uri="{BB962C8B-B14F-4D97-AF65-F5344CB8AC3E}">
        <p14:creationId xmlns:p14="http://schemas.microsoft.com/office/powerpoint/2010/main" val="29996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of a city&#10;&#10;Description automatically generated">
            <a:extLst>
              <a:ext uri="{FF2B5EF4-FFF2-40B4-BE49-F238E27FC236}">
                <a16:creationId xmlns:a16="http://schemas.microsoft.com/office/drawing/2014/main" id="{A12E130A-8851-A00D-3EE5-6C22F7C4A629}"/>
              </a:ext>
            </a:extLst>
          </p:cNvPr>
          <p:cNvPicPr>
            <a:picLocks noChangeAspect="1"/>
          </p:cNvPicPr>
          <p:nvPr/>
        </p:nvPicPr>
        <p:blipFill>
          <a:blip r:embed="rId2"/>
          <a:stretch>
            <a:fillRect/>
          </a:stretch>
        </p:blipFill>
        <p:spPr>
          <a:xfrm>
            <a:off x="190500" y="799899"/>
            <a:ext cx="3550023" cy="2743200"/>
          </a:xfrm>
          <a:prstGeom prst="rect">
            <a:avLst/>
          </a:prstGeom>
        </p:spPr>
      </p:pic>
      <p:pic>
        <p:nvPicPr>
          <p:cNvPr id="16" name="Picture 15" descr="A map of a river&#10;&#10;Description automatically generated">
            <a:extLst>
              <a:ext uri="{FF2B5EF4-FFF2-40B4-BE49-F238E27FC236}">
                <a16:creationId xmlns:a16="http://schemas.microsoft.com/office/drawing/2014/main" id="{9B59020E-B835-4150-6610-EAD3A5585092}"/>
              </a:ext>
            </a:extLst>
          </p:cNvPr>
          <p:cNvPicPr>
            <a:picLocks noChangeAspect="1"/>
          </p:cNvPicPr>
          <p:nvPr/>
        </p:nvPicPr>
        <p:blipFill>
          <a:blip r:embed="rId3"/>
          <a:stretch>
            <a:fillRect/>
          </a:stretch>
        </p:blipFill>
        <p:spPr>
          <a:xfrm>
            <a:off x="4474429" y="799899"/>
            <a:ext cx="3550023" cy="2743200"/>
          </a:xfrm>
          <a:prstGeom prst="rect">
            <a:avLst/>
          </a:prstGeom>
        </p:spPr>
      </p:pic>
      <p:sp>
        <p:nvSpPr>
          <p:cNvPr id="2" name="Text Placeholder 1">
            <a:extLst>
              <a:ext uri="{FF2B5EF4-FFF2-40B4-BE49-F238E27FC236}">
                <a16:creationId xmlns:a16="http://schemas.microsoft.com/office/drawing/2014/main" id="{0CF2C336-22B4-43F9-0960-CB5690BDC968}"/>
              </a:ext>
            </a:extLst>
          </p:cNvPr>
          <p:cNvSpPr>
            <a:spLocks noGrp="1"/>
          </p:cNvSpPr>
          <p:nvPr>
            <p:ph type="body" idx="1"/>
          </p:nvPr>
        </p:nvSpPr>
        <p:spPr>
          <a:xfrm>
            <a:off x="190500" y="3950001"/>
            <a:ext cx="8763000" cy="393600"/>
          </a:xfrm>
        </p:spPr>
        <p:txBody>
          <a:bodyPr/>
          <a:lstStyle/>
          <a:p>
            <a:r>
              <a:rPr lang="en-US" dirty="0"/>
              <a:t>Big difference in inundated areas from Landsat and VIIRS for January of 2024.</a:t>
            </a:r>
          </a:p>
        </p:txBody>
      </p:sp>
      <p:sp>
        <p:nvSpPr>
          <p:cNvPr id="3" name="Slide Number Placeholder 2">
            <a:extLst>
              <a:ext uri="{FF2B5EF4-FFF2-40B4-BE49-F238E27FC236}">
                <a16:creationId xmlns:a16="http://schemas.microsoft.com/office/drawing/2014/main" id="{33628204-3DA4-7D2F-B717-0A563D116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4" name="Title 3">
            <a:extLst>
              <a:ext uri="{FF2B5EF4-FFF2-40B4-BE49-F238E27FC236}">
                <a16:creationId xmlns:a16="http://schemas.microsoft.com/office/drawing/2014/main" id="{16254227-977B-3D11-7D1D-F06307722BB5}"/>
              </a:ext>
            </a:extLst>
          </p:cNvPr>
          <p:cNvSpPr>
            <a:spLocks noGrp="1"/>
          </p:cNvSpPr>
          <p:nvPr>
            <p:ph type="title"/>
          </p:nvPr>
        </p:nvSpPr>
        <p:spPr/>
        <p:txBody>
          <a:bodyPr/>
          <a:lstStyle/>
          <a:p>
            <a:r>
              <a:rPr lang="en-US" dirty="0"/>
              <a:t>Surface Water Extent Comparison</a:t>
            </a:r>
          </a:p>
        </p:txBody>
      </p:sp>
      <p:sp>
        <p:nvSpPr>
          <p:cNvPr id="9" name="TextBox 8">
            <a:extLst>
              <a:ext uri="{FF2B5EF4-FFF2-40B4-BE49-F238E27FC236}">
                <a16:creationId xmlns:a16="http://schemas.microsoft.com/office/drawing/2014/main" id="{2C1E2833-A848-883A-EEBE-FA268DE15B94}"/>
              </a:ext>
            </a:extLst>
          </p:cNvPr>
          <p:cNvSpPr txBox="1"/>
          <p:nvPr/>
        </p:nvSpPr>
        <p:spPr>
          <a:xfrm>
            <a:off x="379179" y="3580237"/>
            <a:ext cx="3172663"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Landsat, January 2024: 9,571 km</a:t>
            </a:r>
            <a:r>
              <a:rPr lang="en-US" sz="10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0" name="TextBox 9">
            <a:extLst>
              <a:ext uri="{FF2B5EF4-FFF2-40B4-BE49-F238E27FC236}">
                <a16:creationId xmlns:a16="http://schemas.microsoft.com/office/drawing/2014/main" id="{7B7CCCF5-1CEA-0401-9B41-D1424B2F6BC0}"/>
              </a:ext>
            </a:extLst>
          </p:cNvPr>
          <p:cNvSpPr txBox="1"/>
          <p:nvPr/>
        </p:nvSpPr>
        <p:spPr>
          <a:xfrm>
            <a:off x="4699977" y="3580236"/>
            <a:ext cx="3098926"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VIIRS January 2024: 74,925 km</a:t>
            </a:r>
            <a:r>
              <a:rPr lang="en-US" sz="1000" baseline="30000" dirty="0">
                <a:latin typeface="Open Sans" panose="020B0606030504020204" pitchFamily="34" charset="0"/>
                <a:ea typeface="Open Sans" panose="020B0606030504020204" pitchFamily="34" charset="0"/>
                <a:cs typeface="Open Sans" panose="020B0606030504020204" pitchFamily="34" charset="0"/>
              </a:rPr>
              <a:t>2</a:t>
            </a:r>
            <a:r>
              <a:rPr lang="en-US" sz="10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765844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1CF130-29F2-7E2B-4927-82EA73AF8C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4" name="Title 3">
            <a:extLst>
              <a:ext uri="{FF2B5EF4-FFF2-40B4-BE49-F238E27FC236}">
                <a16:creationId xmlns:a16="http://schemas.microsoft.com/office/drawing/2014/main" id="{D2F9D188-0892-8418-74E2-114F95E4AC56}"/>
              </a:ext>
            </a:extLst>
          </p:cNvPr>
          <p:cNvSpPr>
            <a:spLocks noGrp="1"/>
          </p:cNvSpPr>
          <p:nvPr>
            <p:ph type="title"/>
          </p:nvPr>
        </p:nvSpPr>
        <p:spPr>
          <a:xfrm>
            <a:off x="190500" y="66950"/>
            <a:ext cx="8830658" cy="572700"/>
          </a:xfrm>
        </p:spPr>
        <p:txBody>
          <a:bodyPr/>
          <a:lstStyle/>
          <a:p>
            <a:r>
              <a:rPr lang="en-US" dirty="0"/>
              <a:t>Surface Water Extent Comparison</a:t>
            </a:r>
          </a:p>
        </p:txBody>
      </p:sp>
      <p:sp>
        <p:nvSpPr>
          <p:cNvPr id="5" name="TextBox 4">
            <a:extLst>
              <a:ext uri="{FF2B5EF4-FFF2-40B4-BE49-F238E27FC236}">
                <a16:creationId xmlns:a16="http://schemas.microsoft.com/office/drawing/2014/main" id="{211E0EA9-B015-75FA-64D0-0D0923691410}"/>
              </a:ext>
            </a:extLst>
          </p:cNvPr>
          <p:cNvSpPr txBox="1"/>
          <p:nvPr/>
        </p:nvSpPr>
        <p:spPr>
          <a:xfrm>
            <a:off x="472741" y="3211866"/>
            <a:ext cx="1669568" cy="400110"/>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L9 false color composite 564 as RGB : Jan 08, 2024</a:t>
            </a:r>
          </a:p>
        </p:txBody>
      </p:sp>
      <p:sp>
        <p:nvSpPr>
          <p:cNvPr id="7" name="TextBox 6">
            <a:extLst>
              <a:ext uri="{FF2B5EF4-FFF2-40B4-BE49-F238E27FC236}">
                <a16:creationId xmlns:a16="http://schemas.microsoft.com/office/drawing/2014/main" id="{7845D9F3-DC3F-DE4D-ADF4-3E6AB4DAD9C4}"/>
              </a:ext>
            </a:extLst>
          </p:cNvPr>
          <p:cNvSpPr txBox="1"/>
          <p:nvPr/>
        </p:nvSpPr>
        <p:spPr>
          <a:xfrm>
            <a:off x="3246033" y="3211866"/>
            <a:ext cx="2509020"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Water pixels from Landsat Jan 08, 2024</a:t>
            </a:r>
          </a:p>
        </p:txBody>
      </p:sp>
      <p:pic>
        <p:nvPicPr>
          <p:cNvPr id="10" name="Picture 9" descr="A map of a mountain range&#10;&#10;Description automatically generated with medium confidence">
            <a:extLst>
              <a:ext uri="{FF2B5EF4-FFF2-40B4-BE49-F238E27FC236}">
                <a16:creationId xmlns:a16="http://schemas.microsoft.com/office/drawing/2014/main" id="{2DD33BC1-3193-5E1B-DC7A-37829D2F9BD8}"/>
              </a:ext>
            </a:extLst>
          </p:cNvPr>
          <p:cNvPicPr>
            <a:picLocks noChangeAspect="1"/>
          </p:cNvPicPr>
          <p:nvPr/>
        </p:nvPicPr>
        <p:blipFill rotWithShape="1">
          <a:blip r:embed="rId3"/>
          <a:srcRect r="5657"/>
          <a:stretch/>
        </p:blipFill>
        <p:spPr>
          <a:xfrm>
            <a:off x="3154535" y="885585"/>
            <a:ext cx="2915340" cy="2286000"/>
          </a:xfrm>
          <a:prstGeom prst="rect">
            <a:avLst/>
          </a:prstGeom>
        </p:spPr>
      </p:pic>
      <p:pic>
        <p:nvPicPr>
          <p:cNvPr id="12" name="Picture 11" descr="A close up of a map&#10;&#10;Description automatically generated">
            <a:extLst>
              <a:ext uri="{FF2B5EF4-FFF2-40B4-BE49-F238E27FC236}">
                <a16:creationId xmlns:a16="http://schemas.microsoft.com/office/drawing/2014/main" id="{264CE602-085C-A96D-DF0E-A73CA843D489}"/>
              </a:ext>
            </a:extLst>
          </p:cNvPr>
          <p:cNvPicPr>
            <a:picLocks noChangeAspect="1"/>
          </p:cNvPicPr>
          <p:nvPr/>
        </p:nvPicPr>
        <p:blipFill>
          <a:blip r:embed="rId4"/>
          <a:stretch>
            <a:fillRect/>
          </a:stretch>
        </p:blipFill>
        <p:spPr>
          <a:xfrm>
            <a:off x="190500" y="885585"/>
            <a:ext cx="3090153" cy="2286000"/>
          </a:xfrm>
          <a:prstGeom prst="rect">
            <a:avLst/>
          </a:prstGeom>
        </p:spPr>
      </p:pic>
      <p:pic>
        <p:nvPicPr>
          <p:cNvPr id="14" name="Picture 13" descr="A map of land with blue water&#10;&#10;Description automatically generated">
            <a:extLst>
              <a:ext uri="{FF2B5EF4-FFF2-40B4-BE49-F238E27FC236}">
                <a16:creationId xmlns:a16="http://schemas.microsoft.com/office/drawing/2014/main" id="{3FFF8C47-A2AD-A0DB-2F78-4F8E3A8076C6}"/>
              </a:ext>
            </a:extLst>
          </p:cNvPr>
          <p:cNvPicPr>
            <a:picLocks noChangeAspect="1"/>
          </p:cNvPicPr>
          <p:nvPr/>
        </p:nvPicPr>
        <p:blipFill rotWithShape="1">
          <a:blip r:embed="rId5"/>
          <a:srcRect r="6274"/>
          <a:stretch/>
        </p:blipFill>
        <p:spPr>
          <a:xfrm>
            <a:off x="6124879" y="885585"/>
            <a:ext cx="2896279" cy="2286000"/>
          </a:xfrm>
          <a:prstGeom prst="rect">
            <a:avLst/>
          </a:prstGeom>
        </p:spPr>
      </p:pic>
      <p:sp>
        <p:nvSpPr>
          <p:cNvPr id="15" name="TextBox 14">
            <a:extLst>
              <a:ext uri="{FF2B5EF4-FFF2-40B4-BE49-F238E27FC236}">
                <a16:creationId xmlns:a16="http://schemas.microsoft.com/office/drawing/2014/main" id="{9C754706-82A8-F4A4-D14C-408B3C42D339}"/>
              </a:ext>
            </a:extLst>
          </p:cNvPr>
          <p:cNvSpPr txBox="1"/>
          <p:nvPr/>
        </p:nvSpPr>
        <p:spPr>
          <a:xfrm>
            <a:off x="6673628" y="3211866"/>
            <a:ext cx="2121094"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Water pixels from VIIRS Jan 2024</a:t>
            </a:r>
          </a:p>
        </p:txBody>
      </p:sp>
      <p:sp>
        <p:nvSpPr>
          <p:cNvPr id="16" name="Text Placeholder 1">
            <a:extLst>
              <a:ext uri="{FF2B5EF4-FFF2-40B4-BE49-F238E27FC236}">
                <a16:creationId xmlns:a16="http://schemas.microsoft.com/office/drawing/2014/main" id="{6E33C49D-A9EA-6176-7134-E909BFBEC9B1}"/>
              </a:ext>
            </a:extLst>
          </p:cNvPr>
          <p:cNvSpPr>
            <a:spLocks noGrp="1"/>
          </p:cNvSpPr>
          <p:nvPr>
            <p:ph type="body" idx="1"/>
          </p:nvPr>
        </p:nvSpPr>
        <p:spPr>
          <a:xfrm>
            <a:off x="122842" y="3596057"/>
            <a:ext cx="8763000" cy="1067160"/>
          </a:xfrm>
        </p:spPr>
        <p:txBody>
          <a:bodyPr/>
          <a:lstStyle/>
          <a:p>
            <a:r>
              <a:rPr lang="en-US" sz="1200" dirty="0"/>
              <a:t>This comparison of Landsat image, Landsat derived water pixels, and VIIRS water pixels shows how VIIRS was over estimating water pixels by including bare ground, perhaps with wet soil after the flood water retreated in January of 2024.</a:t>
            </a:r>
          </a:p>
          <a:p>
            <a:r>
              <a:rPr lang="en-US" sz="1200" dirty="0"/>
              <a:t>Similar overestimation in VIIRS were also observed in Feb, Mar and Apr.  </a:t>
            </a:r>
          </a:p>
        </p:txBody>
      </p:sp>
    </p:spTree>
    <p:extLst>
      <p:ext uri="{BB962C8B-B14F-4D97-AF65-F5344CB8AC3E}">
        <p14:creationId xmlns:p14="http://schemas.microsoft.com/office/powerpoint/2010/main" val="210996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FCA4D-7C11-6E3D-3A9B-E11B09DDC3EE}"/>
              </a:ext>
            </a:extLst>
          </p:cNvPr>
          <p:cNvSpPr>
            <a:spLocks noGrp="1"/>
          </p:cNvSpPr>
          <p:nvPr>
            <p:ph type="body" idx="1"/>
          </p:nvPr>
        </p:nvSpPr>
        <p:spPr>
          <a:xfrm>
            <a:off x="190500" y="4008483"/>
            <a:ext cx="8763000" cy="668015"/>
          </a:xfrm>
        </p:spPr>
        <p:txBody>
          <a:bodyPr/>
          <a:lstStyle/>
          <a:p>
            <a:r>
              <a:rPr lang="en-US" dirty="0"/>
              <a:t>Another example of over estimation of inundation in VIIRS by classifying flood residuals as flooded, where as AWEI was identifying visible water areas only.  </a:t>
            </a:r>
          </a:p>
        </p:txBody>
      </p:sp>
      <p:sp>
        <p:nvSpPr>
          <p:cNvPr id="3" name="Slide Number Placeholder 2">
            <a:extLst>
              <a:ext uri="{FF2B5EF4-FFF2-40B4-BE49-F238E27FC236}">
                <a16:creationId xmlns:a16="http://schemas.microsoft.com/office/drawing/2014/main" id="{FE15D9E6-0522-19B9-EEF3-2019D7FB80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itle 3">
            <a:extLst>
              <a:ext uri="{FF2B5EF4-FFF2-40B4-BE49-F238E27FC236}">
                <a16:creationId xmlns:a16="http://schemas.microsoft.com/office/drawing/2014/main" id="{5E1109F3-5DCD-8A2D-7829-7FEC57B19371}"/>
              </a:ext>
            </a:extLst>
          </p:cNvPr>
          <p:cNvSpPr>
            <a:spLocks noGrp="1"/>
          </p:cNvSpPr>
          <p:nvPr>
            <p:ph type="title"/>
          </p:nvPr>
        </p:nvSpPr>
        <p:spPr/>
        <p:txBody>
          <a:bodyPr/>
          <a:lstStyle/>
          <a:p>
            <a:r>
              <a:rPr lang="en-US" sz="2800" dirty="0">
                <a:latin typeface="Open Sans" panose="020B0606030504020204" pitchFamily="34" charset="0"/>
                <a:ea typeface="Open Sans" panose="020B0606030504020204" pitchFamily="34" charset="0"/>
                <a:cs typeface="Open Sans" panose="020B0606030504020204" pitchFamily="34" charset="0"/>
              </a:rPr>
              <a:t>L9 false color composite 564 as RGB</a:t>
            </a:r>
            <a:endParaRPr lang="en-US" dirty="0"/>
          </a:p>
        </p:txBody>
      </p:sp>
      <p:pic>
        <p:nvPicPr>
          <p:cNvPr id="12" name="Picture 11" descr="A satellite image of a brown land&#10;&#10;Description automatically generated">
            <a:extLst>
              <a:ext uri="{FF2B5EF4-FFF2-40B4-BE49-F238E27FC236}">
                <a16:creationId xmlns:a16="http://schemas.microsoft.com/office/drawing/2014/main" id="{CD688709-DFC0-441B-1614-E2DCBBDF94D7}"/>
              </a:ext>
            </a:extLst>
          </p:cNvPr>
          <p:cNvPicPr>
            <a:picLocks noChangeAspect="1"/>
          </p:cNvPicPr>
          <p:nvPr/>
        </p:nvPicPr>
        <p:blipFill>
          <a:blip r:embed="rId2"/>
          <a:stretch>
            <a:fillRect/>
          </a:stretch>
        </p:blipFill>
        <p:spPr>
          <a:xfrm>
            <a:off x="190501" y="854500"/>
            <a:ext cx="3550023" cy="2743200"/>
          </a:xfrm>
          <a:prstGeom prst="rect">
            <a:avLst/>
          </a:prstGeom>
        </p:spPr>
      </p:pic>
      <p:pic>
        <p:nvPicPr>
          <p:cNvPr id="6" name="Picture 5" descr="A map of land with blue water&#10;&#10;Description automatically generated">
            <a:extLst>
              <a:ext uri="{FF2B5EF4-FFF2-40B4-BE49-F238E27FC236}">
                <a16:creationId xmlns:a16="http://schemas.microsoft.com/office/drawing/2014/main" id="{B8DDFD56-DB9D-EC2A-F330-65F3B34511D2}"/>
              </a:ext>
            </a:extLst>
          </p:cNvPr>
          <p:cNvPicPr>
            <a:picLocks noChangeAspect="1"/>
          </p:cNvPicPr>
          <p:nvPr/>
        </p:nvPicPr>
        <p:blipFill>
          <a:blip r:embed="rId3"/>
          <a:stretch>
            <a:fillRect/>
          </a:stretch>
        </p:blipFill>
        <p:spPr>
          <a:xfrm>
            <a:off x="4483442" y="854500"/>
            <a:ext cx="3550023" cy="2743200"/>
          </a:xfrm>
          <a:prstGeom prst="rect">
            <a:avLst/>
          </a:prstGeom>
        </p:spPr>
      </p:pic>
      <p:sp>
        <p:nvSpPr>
          <p:cNvPr id="7" name="TextBox 6">
            <a:extLst>
              <a:ext uri="{FF2B5EF4-FFF2-40B4-BE49-F238E27FC236}">
                <a16:creationId xmlns:a16="http://schemas.microsoft.com/office/drawing/2014/main" id="{71EE8CC0-227A-39E1-7F07-4A5524ABAEE8}"/>
              </a:ext>
            </a:extLst>
          </p:cNvPr>
          <p:cNvSpPr txBox="1"/>
          <p:nvPr/>
        </p:nvSpPr>
        <p:spPr>
          <a:xfrm>
            <a:off x="666918" y="3580237"/>
            <a:ext cx="2597186" cy="400110"/>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L9 false color composite 654 as RGB </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Landsat, February 2024</a:t>
            </a:r>
            <a:endParaRPr lang="en-US" sz="10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729616F-11D7-0025-3BA4-496F91FA3C62}"/>
              </a:ext>
            </a:extLst>
          </p:cNvPr>
          <p:cNvSpPr txBox="1"/>
          <p:nvPr/>
        </p:nvSpPr>
        <p:spPr>
          <a:xfrm>
            <a:off x="5054243" y="3580236"/>
            <a:ext cx="2390398" cy="400110"/>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L9 false color composite 654 as RGB </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VIIRS February 2024</a:t>
            </a:r>
          </a:p>
        </p:txBody>
      </p:sp>
    </p:spTree>
    <p:extLst>
      <p:ext uri="{BB962C8B-B14F-4D97-AF65-F5344CB8AC3E}">
        <p14:creationId xmlns:p14="http://schemas.microsoft.com/office/powerpoint/2010/main" val="2143693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321CE2-7BE4-FC1F-B66B-2207F4A5E1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Title 3">
            <a:extLst>
              <a:ext uri="{FF2B5EF4-FFF2-40B4-BE49-F238E27FC236}">
                <a16:creationId xmlns:a16="http://schemas.microsoft.com/office/drawing/2014/main" id="{C482BEE8-396D-7204-14D5-156C1F32B93A}"/>
              </a:ext>
            </a:extLst>
          </p:cNvPr>
          <p:cNvSpPr>
            <a:spLocks noGrp="1"/>
          </p:cNvSpPr>
          <p:nvPr>
            <p:ph type="title"/>
          </p:nvPr>
        </p:nvSpPr>
        <p:spPr/>
        <p:txBody>
          <a:bodyPr/>
          <a:lstStyle/>
          <a:p>
            <a:r>
              <a:rPr lang="en-US" dirty="0"/>
              <a:t>Inundation in South Sudan</a:t>
            </a:r>
          </a:p>
        </p:txBody>
      </p:sp>
      <p:sp>
        <p:nvSpPr>
          <p:cNvPr id="7" name="Text Placeholder 1">
            <a:extLst>
              <a:ext uri="{FF2B5EF4-FFF2-40B4-BE49-F238E27FC236}">
                <a16:creationId xmlns:a16="http://schemas.microsoft.com/office/drawing/2014/main" id="{6888BB2B-2424-E070-338D-04513FFFAE0D}"/>
              </a:ext>
            </a:extLst>
          </p:cNvPr>
          <p:cNvSpPr>
            <a:spLocks noGrp="1"/>
          </p:cNvSpPr>
          <p:nvPr>
            <p:ph type="body" idx="1"/>
          </p:nvPr>
        </p:nvSpPr>
        <p:spPr>
          <a:xfrm>
            <a:off x="221524" y="3298631"/>
            <a:ext cx="8700951" cy="824894"/>
          </a:xfrm>
        </p:spPr>
        <p:txBody>
          <a:bodyPr/>
          <a:lstStyle/>
          <a:p>
            <a:r>
              <a:rPr lang="en-US" sz="1200" dirty="0"/>
              <a:t>No more double peak in the inundated areas in South Sudan.</a:t>
            </a:r>
          </a:p>
          <a:p>
            <a:endParaRPr lang="en-US" sz="1200" dirty="0"/>
          </a:p>
          <a:p>
            <a:r>
              <a:rPr lang="en-US" sz="1200" dirty="0"/>
              <a:t>Most likely high inundated area numbers for Jan – Apr for other years from VIIRS were results of overestimation. </a:t>
            </a:r>
          </a:p>
        </p:txBody>
      </p:sp>
      <p:pic>
        <p:nvPicPr>
          <p:cNvPr id="13" name="Picture 12" descr="A graph with purple line and numbers&#10;&#10;Description automatically generated">
            <a:extLst>
              <a:ext uri="{FF2B5EF4-FFF2-40B4-BE49-F238E27FC236}">
                <a16:creationId xmlns:a16="http://schemas.microsoft.com/office/drawing/2014/main" id="{248FEE91-F490-BEDC-8684-DB0FB4D81241}"/>
              </a:ext>
            </a:extLst>
          </p:cNvPr>
          <p:cNvPicPr>
            <a:picLocks noChangeAspect="1"/>
          </p:cNvPicPr>
          <p:nvPr/>
        </p:nvPicPr>
        <p:blipFill>
          <a:blip r:embed="rId2"/>
          <a:stretch>
            <a:fillRect/>
          </a:stretch>
        </p:blipFill>
        <p:spPr>
          <a:xfrm>
            <a:off x="4475117" y="701864"/>
            <a:ext cx="4062535" cy="2285176"/>
          </a:xfrm>
          <a:prstGeom prst="rect">
            <a:avLst/>
          </a:prstGeom>
        </p:spPr>
      </p:pic>
      <p:pic>
        <p:nvPicPr>
          <p:cNvPr id="18" name="Picture 17" descr="A graph with purple lines and numbers&#10;&#10;Description automatically generated">
            <a:extLst>
              <a:ext uri="{FF2B5EF4-FFF2-40B4-BE49-F238E27FC236}">
                <a16:creationId xmlns:a16="http://schemas.microsoft.com/office/drawing/2014/main" id="{375A63F0-A2A4-7430-11E8-DA0CB3A24612}"/>
              </a:ext>
            </a:extLst>
          </p:cNvPr>
          <p:cNvPicPr>
            <a:picLocks noChangeAspect="1"/>
          </p:cNvPicPr>
          <p:nvPr/>
        </p:nvPicPr>
        <p:blipFill>
          <a:blip r:embed="rId3"/>
          <a:stretch>
            <a:fillRect/>
          </a:stretch>
        </p:blipFill>
        <p:spPr>
          <a:xfrm>
            <a:off x="162211" y="701040"/>
            <a:ext cx="4064000" cy="2286000"/>
          </a:xfrm>
          <a:prstGeom prst="rect">
            <a:avLst/>
          </a:prstGeom>
        </p:spPr>
      </p:pic>
      <p:sp>
        <p:nvSpPr>
          <p:cNvPr id="19" name="TextBox 18">
            <a:extLst>
              <a:ext uri="{FF2B5EF4-FFF2-40B4-BE49-F238E27FC236}">
                <a16:creationId xmlns:a16="http://schemas.microsoft.com/office/drawing/2014/main" id="{2594197F-52EE-1529-6500-A06DB82C4EB9}"/>
              </a:ext>
            </a:extLst>
          </p:cNvPr>
          <p:cNvSpPr txBox="1"/>
          <p:nvPr/>
        </p:nvSpPr>
        <p:spPr>
          <a:xfrm>
            <a:off x="1002284" y="2863929"/>
            <a:ext cx="2449710"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Inundated area from VIIRS all months </a:t>
            </a:r>
            <a:endParaRPr lang="en-US" sz="10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6C4F4CF5-DF3C-DBEB-DC6B-01C380E58B81}"/>
              </a:ext>
            </a:extLst>
          </p:cNvPr>
          <p:cNvSpPr txBox="1"/>
          <p:nvPr/>
        </p:nvSpPr>
        <p:spPr>
          <a:xfrm>
            <a:off x="4917791" y="2863928"/>
            <a:ext cx="3554667" cy="400110"/>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Jan-Apr inundated area from Landsat, rest of the months from VIIRS</a:t>
            </a:r>
          </a:p>
        </p:txBody>
      </p:sp>
    </p:spTree>
    <p:extLst>
      <p:ext uri="{BB962C8B-B14F-4D97-AF65-F5344CB8AC3E}">
        <p14:creationId xmlns:p14="http://schemas.microsoft.com/office/powerpoint/2010/main" val="164194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7</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a:t>
            </a:r>
          </a:p>
        </p:txBody>
      </p:sp>
    </p:spTree>
  </p:cSld>
  <p:clrMapOvr>
    <a:masterClrMapping/>
  </p:clrMapOvr>
</p:sld>
</file>

<file path=ppt/theme/theme1.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46382</TotalTime>
  <Words>326</Words>
  <Application>Microsoft Office PowerPoint</Application>
  <PresentationFormat>On-screen Show (16:9)</PresentationFormat>
  <Paragraphs>43</Paragraphs>
  <Slides>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Open Sans</vt:lpstr>
      <vt:lpstr>Arial</vt:lpstr>
      <vt:lpstr>Georgia</vt:lpstr>
      <vt:lpstr>Simple Light</vt:lpstr>
      <vt:lpstr>South Sudan Flood Monitoring and Prediction - 2024 Season</vt:lpstr>
      <vt:lpstr>Surface Water Extent Mapping from Landsat</vt:lpstr>
      <vt:lpstr>Surface Water Extent Comparison</vt:lpstr>
      <vt:lpstr>Surface Water Extent Comparison</vt:lpstr>
      <vt:lpstr>L9 false color composite 564 as RGB</vt:lpstr>
      <vt:lpstr>Inundation in South Sudan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Gideon</dc:creator>
  <cp:lastModifiedBy>Pervez, Shahriar</cp:lastModifiedBy>
  <cp:revision>626</cp:revision>
  <dcterms:modified xsi:type="dcterms:W3CDTF">2024-10-09T18:44:07Z</dcterms:modified>
</cp:coreProperties>
</file>