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12"/>
  </p:notesMasterIdLst>
  <p:sldIdLst>
    <p:sldId id="257" r:id="rId2"/>
    <p:sldId id="475" r:id="rId3"/>
    <p:sldId id="476" r:id="rId4"/>
    <p:sldId id="480" r:id="rId5"/>
    <p:sldId id="481" r:id="rId6"/>
    <p:sldId id="482" r:id="rId7"/>
    <p:sldId id="483" r:id="rId8"/>
    <p:sldId id="477" r:id="rId9"/>
    <p:sldId id="484" r:id="rId10"/>
    <p:sldId id="300" r:id="rId11"/>
  </p:sldIdLst>
  <p:sldSz cx="9144000" cy="5143500" type="screen16x9"/>
  <p:notesSz cx="6858000" cy="9144000"/>
  <p:embeddedFontLst>
    <p:embeddedFont>
      <p:font typeface="Georgia" panose="02040502050405020303" pitchFamily="18" charset="0"/>
      <p:regular r:id="rId13"/>
      <p:bold r:id="rId14"/>
      <p:italic r:id="rId15"/>
      <p:boldItalic r:id="rId16"/>
    </p:embeddedFont>
    <p:embeddedFont>
      <p:font typeface="Open Sans" panose="020B0606030504020204" pitchFamily="34" charset="0"/>
      <p:regular r:id="rId17"/>
      <p:bold r:id="rId18"/>
      <p:italic r:id="rId19"/>
      <p:boldItalic r:id="rId20"/>
    </p:embeddedFont>
    <p:embeddedFont>
      <p:font typeface="Tw Cen MT" panose="020B0602020104020603"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E99F"/>
    <a:srgbClr val="1BD57C"/>
    <a:srgbClr val="15A35F"/>
    <a:srgbClr val="69E7ED"/>
    <a:srgbClr val="1CDAE4"/>
    <a:srgbClr val="39DFE7"/>
    <a:srgbClr val="62E5EC"/>
    <a:srgbClr val="82BBEE"/>
    <a:srgbClr val="C3F5F5"/>
    <a:srgbClr val="ADF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90" autoAdjust="0"/>
  </p:normalViewPr>
  <p:slideViewPr>
    <p:cSldViewPr snapToGrid="0">
      <p:cViewPr varScale="1">
        <p:scale>
          <a:sx n="99" d="100"/>
          <a:sy n="99" d="100"/>
        </p:scale>
        <p:origin x="90" y="27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17e63f59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17e63f59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092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362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341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partners]">
  <p:cSld name="TITLE_3_3">
    <p:bg>
      <p:bgPr>
        <a:solidFill>
          <a:schemeClr val="dk2"/>
        </a:solidFill>
        <a:effectLst/>
      </p:bgPr>
    </p:bg>
    <p:spTree>
      <p:nvGrpSpPr>
        <p:cNvPr id="1" name="Shape 599"/>
        <p:cNvGrpSpPr/>
        <p:nvPr/>
      </p:nvGrpSpPr>
      <p:grpSpPr>
        <a:xfrm>
          <a:off x="0" y="0"/>
          <a:ext cx="0" cy="0"/>
          <a:chOff x="0" y="0"/>
          <a:chExt cx="0" cy="0"/>
        </a:xfrm>
      </p:grpSpPr>
      <p:sp>
        <p:nvSpPr>
          <p:cNvPr id="600" name="Google Shape;600;p3"/>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
          <p:cNvGrpSpPr/>
          <p:nvPr/>
        </p:nvGrpSpPr>
        <p:grpSpPr>
          <a:xfrm>
            <a:off x="-825500" y="-742950"/>
            <a:ext cx="11927008" cy="6888885"/>
            <a:chOff x="-825500" y="-742950"/>
            <a:chExt cx="11927008" cy="6888885"/>
          </a:xfrm>
        </p:grpSpPr>
        <p:sp>
          <p:nvSpPr>
            <p:cNvPr id="1169" name="Google Shape;1169;p3"/>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3"/>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3"/>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3"/>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3"/>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3"/>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3"/>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3"/>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3"/>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3"/>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3"/>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3"/>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3"/>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3"/>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3"/>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3"/>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3"/>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3"/>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3"/>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3"/>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3"/>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3"/>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3"/>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3"/>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3"/>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3"/>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3"/>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3"/>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3"/>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3"/>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3"/>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3"/>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3"/>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3"/>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3"/>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3"/>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3"/>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3"/>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3"/>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3"/>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3"/>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3"/>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3"/>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3"/>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3"/>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3"/>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3"/>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3"/>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3"/>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3"/>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3"/>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3"/>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3"/>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3"/>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3"/>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3"/>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3"/>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3"/>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3"/>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3"/>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3"/>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3"/>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3"/>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3"/>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3"/>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3"/>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3"/>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3"/>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3"/>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3"/>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3"/>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3"/>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3"/>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3"/>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3"/>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3"/>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3"/>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3"/>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3"/>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3"/>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3"/>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3"/>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3"/>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3"/>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3"/>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3"/>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3"/>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3"/>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3"/>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3"/>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3"/>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3"/>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3"/>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3"/>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3"/>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3"/>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3"/>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3"/>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3"/>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3"/>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3"/>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3"/>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3"/>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3"/>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3"/>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3"/>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3"/>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3"/>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3"/>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3"/>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3"/>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3"/>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79" name="Google Shape;1179;p3"/>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dirty="0"/>
          </a:p>
        </p:txBody>
      </p:sp>
      <p:sp>
        <p:nvSpPr>
          <p:cNvPr id="1181" name="Google Shape;1181;p3"/>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2" name="Google Shape;11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86" name="Google Shape;1186;p3"/>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3" name="Google Shape;1183;p3"/>
          <p:cNvSpPr/>
          <p:nvPr/>
        </p:nvSpPr>
        <p:spPr>
          <a:xfrm>
            <a:off x="1838022" y="157731"/>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3"/>
          <p:cNvPicPr preferRelativeResize="0"/>
          <p:nvPr/>
        </p:nvPicPr>
        <p:blipFill rotWithShape="1">
          <a:blip r:embed="rId2">
            <a:alphaModFix/>
          </a:blip>
          <a:srcRect/>
          <a:stretch/>
        </p:blipFill>
        <p:spPr>
          <a:xfrm>
            <a:off x="1881355" y="321964"/>
            <a:ext cx="1188720" cy="324521"/>
          </a:xfrm>
          <a:prstGeom prst="rect">
            <a:avLst/>
          </a:prstGeom>
          <a:noFill/>
          <a:ln>
            <a:noFill/>
          </a:ln>
        </p:spPr>
      </p:pic>
      <p:pic>
        <p:nvPicPr>
          <p:cNvPr id="1185" name="Google Shape;1185;p3"/>
          <p:cNvPicPr preferRelativeResize="0"/>
          <p:nvPr/>
        </p:nvPicPr>
        <p:blipFill rotWithShape="1">
          <a:blip r:embed="rId3">
            <a:alphaModFix/>
          </a:blip>
          <a:srcRect l="9432" r="9031"/>
          <a:stretch/>
        </p:blipFill>
        <p:spPr>
          <a:xfrm>
            <a:off x="3103477" y="223620"/>
            <a:ext cx="1079433" cy="521208"/>
          </a:xfrm>
          <a:prstGeom prst="rect">
            <a:avLst/>
          </a:prstGeom>
          <a:noFill/>
          <a:ln>
            <a:noFill/>
          </a:ln>
        </p:spPr>
      </p:pic>
      <p:pic>
        <p:nvPicPr>
          <p:cNvPr id="2" name="Google Shape;753;p1">
            <a:extLst>
              <a:ext uri="{FF2B5EF4-FFF2-40B4-BE49-F238E27FC236}">
                <a16:creationId xmlns:a16="http://schemas.microsoft.com/office/drawing/2014/main" id="{BFA046CC-B094-F4AE-8EF3-F7378434D692}"/>
              </a:ext>
            </a:extLst>
          </p:cNvPr>
          <p:cNvPicPr preferRelativeResize="0"/>
          <p:nvPr userDrawn="1"/>
        </p:nvPicPr>
        <p:blipFill rotWithShape="1">
          <a:blip r:embed="rId4">
            <a:alphaModFix/>
          </a:blip>
          <a:srcRect/>
          <a:stretch/>
        </p:blipFill>
        <p:spPr>
          <a:xfrm>
            <a:off x="4216312" y="287424"/>
            <a:ext cx="988649" cy="393600"/>
          </a:xfrm>
          <a:prstGeom prst="rect">
            <a:avLst/>
          </a:prstGeom>
          <a:noFill/>
          <a:ln>
            <a:noFill/>
          </a:ln>
        </p:spPr>
      </p:pic>
      <p:pic>
        <p:nvPicPr>
          <p:cNvPr id="3" name="Google Shape;751;p1">
            <a:extLst>
              <a:ext uri="{FF2B5EF4-FFF2-40B4-BE49-F238E27FC236}">
                <a16:creationId xmlns:a16="http://schemas.microsoft.com/office/drawing/2014/main" id="{7E99030C-51C8-57BD-4A75-6D27488BB6BF}"/>
              </a:ext>
            </a:extLst>
          </p:cNvPr>
          <p:cNvPicPr preferRelativeResize="0"/>
          <p:nvPr userDrawn="1"/>
        </p:nvPicPr>
        <p:blipFill rotWithShape="1">
          <a:blip r:embed="rId5">
            <a:alphaModFix/>
          </a:blip>
          <a:srcRect/>
          <a:stretch/>
        </p:blipFill>
        <p:spPr>
          <a:xfrm>
            <a:off x="5238363" y="266332"/>
            <a:ext cx="479075" cy="435784"/>
          </a:xfrm>
          <a:prstGeom prst="rect">
            <a:avLst/>
          </a:prstGeom>
          <a:noFill/>
          <a:ln>
            <a:noFill/>
          </a:ln>
        </p:spPr>
      </p:pic>
      <p:pic>
        <p:nvPicPr>
          <p:cNvPr id="4" name="Google Shape;752;p1">
            <a:extLst>
              <a:ext uri="{FF2B5EF4-FFF2-40B4-BE49-F238E27FC236}">
                <a16:creationId xmlns:a16="http://schemas.microsoft.com/office/drawing/2014/main" id="{FC6020B6-A68C-18F2-E570-281908DBD753}"/>
              </a:ext>
            </a:extLst>
          </p:cNvPr>
          <p:cNvPicPr preferRelativeResize="0"/>
          <p:nvPr userDrawn="1"/>
        </p:nvPicPr>
        <p:blipFill rotWithShape="1">
          <a:blip r:embed="rId6">
            <a:alphaModFix/>
          </a:blip>
          <a:srcRect/>
          <a:stretch/>
        </p:blipFill>
        <p:spPr>
          <a:xfrm>
            <a:off x="5750840" y="287424"/>
            <a:ext cx="479078" cy="393600"/>
          </a:xfrm>
          <a:prstGeom prst="rect">
            <a:avLst/>
          </a:prstGeom>
          <a:noFill/>
          <a:ln>
            <a:noFill/>
          </a:ln>
        </p:spPr>
      </p:pic>
      <p:pic>
        <p:nvPicPr>
          <p:cNvPr id="6" name="Google Shape;754;p1">
            <a:extLst>
              <a:ext uri="{FF2B5EF4-FFF2-40B4-BE49-F238E27FC236}">
                <a16:creationId xmlns:a16="http://schemas.microsoft.com/office/drawing/2014/main" id="{7BFA9BA6-B984-DEDA-E3C3-EB93D2759056}"/>
              </a:ext>
            </a:extLst>
          </p:cNvPr>
          <p:cNvPicPr preferRelativeResize="0"/>
          <p:nvPr userDrawn="1"/>
        </p:nvPicPr>
        <p:blipFill rotWithShape="1">
          <a:blip r:embed="rId7">
            <a:alphaModFix/>
          </a:blip>
          <a:srcRect/>
          <a:stretch/>
        </p:blipFill>
        <p:spPr>
          <a:xfrm>
            <a:off x="6263319" y="266337"/>
            <a:ext cx="1062903" cy="435775"/>
          </a:xfrm>
          <a:prstGeom prst="rect">
            <a:avLst/>
          </a:prstGeom>
          <a:noFill/>
          <a:ln>
            <a:noFill/>
          </a:ln>
        </p:spPr>
      </p:pic>
      <p:sp>
        <p:nvSpPr>
          <p:cNvPr id="7" name="Rectangle 6">
            <a:extLst>
              <a:ext uri="{FF2B5EF4-FFF2-40B4-BE49-F238E27FC236}">
                <a16:creationId xmlns:a16="http://schemas.microsoft.com/office/drawing/2014/main" id="{EA043183-E3D9-8DAF-BC5E-5403F9617684}"/>
              </a:ext>
            </a:extLst>
          </p:cNvPr>
          <p:cNvSpPr/>
          <p:nvPr userDrawn="1"/>
        </p:nvSpPr>
        <p:spPr>
          <a:xfrm>
            <a:off x="7206666" y="321964"/>
            <a:ext cx="122286" cy="26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dirty="0"/>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pic>
        <p:nvPicPr>
          <p:cNvPr id="3" name="Google Shape;752;p1">
            <a:extLst>
              <a:ext uri="{FF2B5EF4-FFF2-40B4-BE49-F238E27FC236}">
                <a16:creationId xmlns:a16="http://schemas.microsoft.com/office/drawing/2014/main" id="{C5F7F86E-CBCF-FDA4-9A42-C3A14EE382BA}"/>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752;p1">
            <a:extLst>
              <a:ext uri="{FF2B5EF4-FFF2-40B4-BE49-F238E27FC236}">
                <a16:creationId xmlns:a16="http://schemas.microsoft.com/office/drawing/2014/main" id="{C74ED85A-75C1-3B33-CD1B-ADF1B64AF626}"/>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11" name="Picture 10" descr="A picture containing water, river, drink, bunch&#10;&#10;Description automatically generated">
            <a:extLst>
              <a:ext uri="{FF2B5EF4-FFF2-40B4-BE49-F238E27FC236}">
                <a16:creationId xmlns:a16="http://schemas.microsoft.com/office/drawing/2014/main" id="{EDD1DF7F-5316-2310-E02F-B42A4BCC2AF0}"/>
              </a:ext>
            </a:extLst>
          </p:cNvPr>
          <p:cNvPicPr>
            <a:picLocks noChangeAspect="1"/>
          </p:cNvPicPr>
          <p:nvPr userDrawn="1"/>
        </p:nvPicPr>
        <p:blipFill rotWithShape="1">
          <a:blip r:embed="rId2"/>
          <a:srcRect r="40739"/>
          <a:stretch/>
        </p:blipFill>
        <p:spPr>
          <a:xfrm>
            <a:off x="0" y="-1"/>
            <a:ext cx="4572000" cy="5143375"/>
          </a:xfrm>
          <a:prstGeom prst="rect">
            <a:avLst/>
          </a:prstGeom>
        </p:spPr>
      </p:pic>
      <p:sp>
        <p:nvSpPr>
          <p:cNvPr id="9" name="TextBox 8">
            <a:extLst>
              <a:ext uri="{FF2B5EF4-FFF2-40B4-BE49-F238E27FC236}">
                <a16:creationId xmlns:a16="http://schemas.microsoft.com/office/drawing/2014/main" id="{01258867-F6B7-09D4-CC50-1EB5515ACF99}"/>
              </a:ext>
            </a:extLst>
          </p:cNvPr>
          <p:cNvSpPr txBox="1"/>
          <p:nvPr userDrawn="1"/>
        </p:nvSpPr>
        <p:spPr>
          <a:xfrm>
            <a:off x="444791" y="4752295"/>
            <a:ext cx="3682418"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 in Fangak, Jonglei state, South Sudan, October 2021- photo by WFP</a:t>
            </a:r>
          </a:p>
        </p:txBody>
      </p:sp>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6">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7">
            <a:alphaModFix/>
          </a:blip>
          <a:srcRect/>
          <a:stretch/>
        </p:blipFill>
        <p:spPr>
          <a:xfrm>
            <a:off x="175208" y="4727963"/>
            <a:ext cx="1112430" cy="303693"/>
          </a:xfrm>
          <a:prstGeom prst="rect">
            <a:avLst/>
          </a:prstGeom>
          <a:noFill/>
          <a:ln>
            <a:noFill/>
          </a:ln>
        </p:spPr>
      </p:pic>
      <p:pic>
        <p:nvPicPr>
          <p:cNvPr id="2" name="Google Shape;753;p1">
            <a:extLst>
              <a:ext uri="{FF2B5EF4-FFF2-40B4-BE49-F238E27FC236}">
                <a16:creationId xmlns:a16="http://schemas.microsoft.com/office/drawing/2014/main" id="{CE2D5CCB-EE36-4488-1A3C-2E209C1D70D8}"/>
              </a:ext>
            </a:extLst>
          </p:cNvPr>
          <p:cNvPicPr preferRelativeResize="0">
            <a:picLocks noChangeAspect="1"/>
          </p:cNvPicPr>
          <p:nvPr userDrawn="1"/>
        </p:nvPicPr>
        <p:blipFill rotWithShape="1">
          <a:blip r:embed="rId8">
            <a:alphaModFix/>
          </a:blip>
          <a:srcRect/>
          <a:stretch/>
        </p:blipFill>
        <p:spPr>
          <a:xfrm>
            <a:off x="2632356" y="4739048"/>
            <a:ext cx="734976" cy="292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7" r:id="rId2"/>
    <p:sldLayoutId id="2147483663" r:id="rId3"/>
    <p:sldLayoutId id="214748368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0"/>
          <p:cNvSpPr txBox="1">
            <a:spLocks noGrp="1"/>
          </p:cNvSpPr>
          <p:nvPr>
            <p:ph type="ctrTitle"/>
          </p:nvPr>
        </p:nvSpPr>
        <p:spPr>
          <a:xfrm>
            <a:off x="871200" y="1138559"/>
            <a:ext cx="7401600" cy="14421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sz="3000" dirty="0"/>
              <a:t>South Sudan Flood Monitoring and Prediction - 2024 Season</a:t>
            </a:r>
            <a:endParaRPr sz="3000" dirty="0"/>
          </a:p>
        </p:txBody>
      </p:sp>
      <p:sp>
        <p:nvSpPr>
          <p:cNvPr id="2294" name="Google Shape;22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99" name="Google Shape;2299;p40"/>
          <p:cNvSpPr txBox="1">
            <a:spLocks noGrp="1"/>
          </p:cNvSpPr>
          <p:nvPr>
            <p:ph type="subTitle" idx="2"/>
          </p:nvPr>
        </p:nvSpPr>
        <p:spPr>
          <a:xfrm>
            <a:off x="871200" y="421941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November 19 , 2024</a:t>
            </a:r>
            <a:endParaRPr dirty="0"/>
          </a:p>
        </p:txBody>
      </p:sp>
      <p:sp>
        <p:nvSpPr>
          <p:cNvPr id="3" name="Subtitle 2">
            <a:extLst>
              <a:ext uri="{FF2B5EF4-FFF2-40B4-BE49-F238E27FC236}">
                <a16:creationId xmlns:a16="http://schemas.microsoft.com/office/drawing/2014/main" id="{5EB1C83B-5709-1D9D-158A-FE7F74572D42}"/>
              </a:ext>
            </a:extLst>
          </p:cNvPr>
          <p:cNvSpPr>
            <a:spLocks noGrp="1"/>
          </p:cNvSpPr>
          <p:nvPr>
            <p:ph type="subTitle" idx="1"/>
          </p:nvPr>
        </p:nvSpPr>
        <p:spPr/>
        <p:txBody>
          <a:bodyPr/>
          <a:lstStyle/>
          <a:p>
            <a:r>
              <a:rPr lang="en-US" dirty="0"/>
              <a:t>FEWS NET Science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10</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1CF130-29F2-7E2B-4927-82EA73AF8C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Title 3">
            <a:extLst>
              <a:ext uri="{FF2B5EF4-FFF2-40B4-BE49-F238E27FC236}">
                <a16:creationId xmlns:a16="http://schemas.microsoft.com/office/drawing/2014/main" id="{D2F9D188-0892-8418-74E2-114F95E4AC56}"/>
              </a:ext>
            </a:extLst>
          </p:cNvPr>
          <p:cNvSpPr>
            <a:spLocks noGrp="1"/>
          </p:cNvSpPr>
          <p:nvPr>
            <p:ph type="title"/>
          </p:nvPr>
        </p:nvSpPr>
        <p:spPr>
          <a:xfrm>
            <a:off x="190500" y="66950"/>
            <a:ext cx="8561614" cy="572700"/>
          </a:xfrm>
        </p:spPr>
        <p:txBody>
          <a:bodyPr/>
          <a:lstStyle/>
          <a:p>
            <a:r>
              <a:rPr lang="en-US" dirty="0"/>
              <a:t>Surface Water Extent Mapping from Landsat</a:t>
            </a:r>
          </a:p>
        </p:txBody>
      </p:sp>
      <p:sp>
        <p:nvSpPr>
          <p:cNvPr id="16" name="Text Placeholder 1">
            <a:extLst>
              <a:ext uri="{FF2B5EF4-FFF2-40B4-BE49-F238E27FC236}">
                <a16:creationId xmlns:a16="http://schemas.microsoft.com/office/drawing/2014/main" id="{6E33C49D-A9EA-6176-7134-E909BFBEC9B1}"/>
              </a:ext>
            </a:extLst>
          </p:cNvPr>
          <p:cNvSpPr>
            <a:spLocks noGrp="1"/>
          </p:cNvSpPr>
          <p:nvPr>
            <p:ph type="body" idx="1"/>
          </p:nvPr>
        </p:nvSpPr>
        <p:spPr>
          <a:xfrm>
            <a:off x="4332194" y="1082133"/>
            <a:ext cx="4621306" cy="3200399"/>
          </a:xfrm>
        </p:spPr>
        <p:txBody>
          <a:bodyPr/>
          <a:lstStyle/>
          <a:p>
            <a:r>
              <a:rPr lang="en-US" sz="1200" dirty="0"/>
              <a:t>36 Landsat scenes required to cover South Sudan.</a:t>
            </a:r>
          </a:p>
          <a:p>
            <a:endParaRPr lang="en-US" sz="1200" dirty="0"/>
          </a:p>
          <a:p>
            <a:r>
              <a:rPr lang="en-US" sz="1200" dirty="0"/>
              <a:t>Jan – Apr period is relatively cloud free. </a:t>
            </a:r>
          </a:p>
          <a:p>
            <a:endParaRPr lang="en-US" sz="1200" dirty="0"/>
          </a:p>
          <a:p>
            <a:r>
              <a:rPr lang="en-US" sz="1200" dirty="0"/>
              <a:t>We mapped surface water extent from Landsat using AWEI algorithm (Feyisa et al., 2014).</a:t>
            </a:r>
          </a:p>
          <a:p>
            <a:endParaRPr lang="en-US" sz="1200" dirty="0"/>
          </a:p>
          <a:p>
            <a:r>
              <a:rPr lang="en-US" sz="1200" dirty="0"/>
              <a:t>Mapping was done for 2023 and 2024 Jan to Apr.</a:t>
            </a:r>
          </a:p>
          <a:p>
            <a:endParaRPr lang="en-US" sz="1200" dirty="0"/>
          </a:p>
          <a:p>
            <a:r>
              <a:rPr lang="en-US" sz="1200" dirty="0"/>
              <a:t>Roughly 60-70 Landsat scenes were used to create a monthly surface water extent composite.   </a:t>
            </a:r>
          </a:p>
        </p:txBody>
      </p:sp>
      <p:pic>
        <p:nvPicPr>
          <p:cNvPr id="6" name="Picture 5" descr="A map of the united states&#10;&#10;Description automatically generated">
            <a:extLst>
              <a:ext uri="{FF2B5EF4-FFF2-40B4-BE49-F238E27FC236}">
                <a16:creationId xmlns:a16="http://schemas.microsoft.com/office/drawing/2014/main" id="{8FCEA0BA-36A7-65A6-802F-51C3B2962411}"/>
              </a:ext>
            </a:extLst>
          </p:cNvPr>
          <p:cNvPicPr>
            <a:picLocks noChangeAspect="1"/>
          </p:cNvPicPr>
          <p:nvPr/>
        </p:nvPicPr>
        <p:blipFill>
          <a:blip r:embed="rId3"/>
          <a:stretch>
            <a:fillRect/>
          </a:stretch>
        </p:blipFill>
        <p:spPr>
          <a:xfrm>
            <a:off x="190500" y="1082134"/>
            <a:ext cx="4141694" cy="3200400"/>
          </a:xfrm>
          <a:prstGeom prst="rect">
            <a:avLst/>
          </a:prstGeom>
        </p:spPr>
      </p:pic>
    </p:spTree>
    <p:extLst>
      <p:ext uri="{BB962C8B-B14F-4D97-AF65-F5344CB8AC3E}">
        <p14:creationId xmlns:p14="http://schemas.microsoft.com/office/powerpoint/2010/main" val="29996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F2C336-22B4-43F9-0960-CB5690BDC968}"/>
              </a:ext>
            </a:extLst>
          </p:cNvPr>
          <p:cNvSpPr>
            <a:spLocks noGrp="1"/>
          </p:cNvSpPr>
          <p:nvPr>
            <p:ph type="body" idx="1"/>
          </p:nvPr>
        </p:nvSpPr>
        <p:spPr>
          <a:xfrm>
            <a:off x="190500" y="3950001"/>
            <a:ext cx="8763000" cy="393600"/>
          </a:xfrm>
        </p:spPr>
        <p:txBody>
          <a:bodyPr/>
          <a:lstStyle/>
          <a:p>
            <a:r>
              <a:rPr lang="en-US" dirty="0"/>
              <a:t>Big difference in inundated areas from Landsat and VIIRS for January of 2023.</a:t>
            </a:r>
          </a:p>
        </p:txBody>
      </p:sp>
      <p:sp>
        <p:nvSpPr>
          <p:cNvPr id="3" name="Slide Number Placeholder 2">
            <a:extLst>
              <a:ext uri="{FF2B5EF4-FFF2-40B4-BE49-F238E27FC236}">
                <a16:creationId xmlns:a16="http://schemas.microsoft.com/office/drawing/2014/main" id="{33628204-3DA4-7D2F-B717-0A563D116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4" name="Title 3">
            <a:extLst>
              <a:ext uri="{FF2B5EF4-FFF2-40B4-BE49-F238E27FC236}">
                <a16:creationId xmlns:a16="http://schemas.microsoft.com/office/drawing/2014/main" id="{16254227-977B-3D11-7D1D-F06307722BB5}"/>
              </a:ext>
            </a:extLst>
          </p:cNvPr>
          <p:cNvSpPr>
            <a:spLocks noGrp="1"/>
          </p:cNvSpPr>
          <p:nvPr>
            <p:ph type="title"/>
          </p:nvPr>
        </p:nvSpPr>
        <p:spPr/>
        <p:txBody>
          <a:bodyPr/>
          <a:lstStyle/>
          <a:p>
            <a:r>
              <a:rPr lang="en-US" dirty="0"/>
              <a:t>Surface Water Extent Comparison</a:t>
            </a:r>
          </a:p>
        </p:txBody>
      </p:sp>
      <p:sp>
        <p:nvSpPr>
          <p:cNvPr id="9" name="TextBox 8">
            <a:extLst>
              <a:ext uri="{FF2B5EF4-FFF2-40B4-BE49-F238E27FC236}">
                <a16:creationId xmlns:a16="http://schemas.microsoft.com/office/drawing/2014/main" id="{2C1E2833-A848-883A-EEBE-FA268DE15B94}"/>
              </a:ext>
            </a:extLst>
          </p:cNvPr>
          <p:cNvSpPr txBox="1"/>
          <p:nvPr/>
        </p:nvSpPr>
        <p:spPr>
          <a:xfrm>
            <a:off x="297425" y="3580237"/>
            <a:ext cx="3336171"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a:t>
            </a:r>
            <a:r>
              <a:rPr lang="en-US" sz="1000" b="1" dirty="0">
                <a:latin typeface="Open Sans" panose="020B0606030504020204" pitchFamily="34" charset="0"/>
                <a:ea typeface="Open Sans" panose="020B0606030504020204" pitchFamily="34" charset="0"/>
                <a:cs typeface="Open Sans" panose="020B0606030504020204" pitchFamily="34" charset="0"/>
              </a:rPr>
              <a:t>Landsat</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b="1" dirty="0">
                <a:latin typeface="Open Sans" panose="020B0606030504020204" pitchFamily="34" charset="0"/>
                <a:ea typeface="Open Sans" panose="020B0606030504020204" pitchFamily="34" charset="0"/>
                <a:cs typeface="Open Sans" panose="020B0606030504020204" pitchFamily="34" charset="0"/>
              </a:rPr>
              <a:t>January 2023</a:t>
            </a:r>
            <a:r>
              <a:rPr lang="en-US" sz="1000" dirty="0">
                <a:latin typeface="Open Sans" panose="020B0606030504020204" pitchFamily="34" charset="0"/>
                <a:ea typeface="Open Sans" panose="020B0606030504020204" pitchFamily="34" charset="0"/>
                <a:cs typeface="Open Sans" panose="020B0606030504020204" pitchFamily="34" charset="0"/>
              </a:rPr>
              <a:t>: 10,961 km</a:t>
            </a:r>
            <a:r>
              <a:rPr lang="en-US" sz="10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7B7CCCF5-1CEA-0401-9B41-D1424B2F6BC0}"/>
              </a:ext>
            </a:extLst>
          </p:cNvPr>
          <p:cNvSpPr txBox="1"/>
          <p:nvPr/>
        </p:nvSpPr>
        <p:spPr>
          <a:xfrm>
            <a:off x="4675932" y="3580236"/>
            <a:ext cx="3147015"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a:t>
            </a:r>
            <a:r>
              <a:rPr lang="en-US" sz="1000" b="1" dirty="0">
                <a:latin typeface="Open Sans" panose="020B0606030504020204" pitchFamily="34" charset="0"/>
                <a:ea typeface="Open Sans" panose="020B0606030504020204" pitchFamily="34" charset="0"/>
                <a:cs typeface="Open Sans" panose="020B0606030504020204" pitchFamily="34" charset="0"/>
              </a:rPr>
              <a:t>VIIRS</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b="1" dirty="0">
                <a:latin typeface="Open Sans" panose="020B0606030504020204" pitchFamily="34" charset="0"/>
                <a:ea typeface="Open Sans" panose="020B0606030504020204" pitchFamily="34" charset="0"/>
                <a:cs typeface="Open Sans" panose="020B0606030504020204" pitchFamily="34" charset="0"/>
              </a:rPr>
              <a:t>January 2023</a:t>
            </a:r>
            <a:r>
              <a:rPr lang="en-US" sz="1000" dirty="0">
                <a:latin typeface="Open Sans" panose="020B0606030504020204" pitchFamily="34" charset="0"/>
                <a:ea typeface="Open Sans" panose="020B0606030504020204" pitchFamily="34" charset="0"/>
                <a:cs typeface="Open Sans" panose="020B0606030504020204" pitchFamily="34" charset="0"/>
              </a:rPr>
              <a:t>: 73,449 km</a:t>
            </a:r>
            <a:r>
              <a:rPr lang="en-US" sz="1000" baseline="30000" dirty="0">
                <a:latin typeface="Open Sans" panose="020B0606030504020204" pitchFamily="34" charset="0"/>
                <a:ea typeface="Open Sans" panose="020B0606030504020204" pitchFamily="34" charset="0"/>
                <a:cs typeface="Open Sans" panose="020B0606030504020204" pitchFamily="34" charset="0"/>
              </a:rPr>
              <a:t>2</a:t>
            </a:r>
            <a:r>
              <a:rPr lang="en-US" sz="10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6" name="Picture 5" descr="Map&#10;&#10;Description automatically generated">
            <a:extLst>
              <a:ext uri="{FF2B5EF4-FFF2-40B4-BE49-F238E27FC236}">
                <a16:creationId xmlns:a16="http://schemas.microsoft.com/office/drawing/2014/main" id="{1B6A8A26-5155-C504-C48B-8E33950BC795}"/>
              </a:ext>
            </a:extLst>
          </p:cNvPr>
          <p:cNvPicPr>
            <a:picLocks noChangeAspect="1"/>
          </p:cNvPicPr>
          <p:nvPr/>
        </p:nvPicPr>
        <p:blipFill>
          <a:blip r:embed="rId2"/>
          <a:stretch>
            <a:fillRect/>
          </a:stretch>
        </p:blipFill>
        <p:spPr>
          <a:xfrm>
            <a:off x="173206" y="799899"/>
            <a:ext cx="3550023" cy="2743200"/>
          </a:xfrm>
          <a:prstGeom prst="rect">
            <a:avLst/>
          </a:prstGeom>
        </p:spPr>
      </p:pic>
      <p:pic>
        <p:nvPicPr>
          <p:cNvPr id="8" name="Picture 7" descr="Map&#10;&#10;Description automatically generated">
            <a:extLst>
              <a:ext uri="{FF2B5EF4-FFF2-40B4-BE49-F238E27FC236}">
                <a16:creationId xmlns:a16="http://schemas.microsoft.com/office/drawing/2014/main" id="{7B9AB7D7-64EA-B0A8-5F38-D6B08AF67D22}"/>
              </a:ext>
            </a:extLst>
          </p:cNvPr>
          <p:cNvPicPr>
            <a:picLocks noChangeAspect="1"/>
          </p:cNvPicPr>
          <p:nvPr/>
        </p:nvPicPr>
        <p:blipFill>
          <a:blip r:embed="rId3"/>
          <a:stretch>
            <a:fillRect/>
          </a:stretch>
        </p:blipFill>
        <p:spPr>
          <a:xfrm>
            <a:off x="4474428" y="799899"/>
            <a:ext cx="3550023" cy="2743200"/>
          </a:xfrm>
          <a:prstGeom prst="rect">
            <a:avLst/>
          </a:prstGeom>
        </p:spPr>
      </p:pic>
    </p:spTree>
    <p:extLst>
      <p:ext uri="{BB962C8B-B14F-4D97-AF65-F5344CB8AC3E}">
        <p14:creationId xmlns:p14="http://schemas.microsoft.com/office/powerpoint/2010/main" val="76584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1CF130-29F2-7E2B-4927-82EA73AF8C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Title 3">
            <a:extLst>
              <a:ext uri="{FF2B5EF4-FFF2-40B4-BE49-F238E27FC236}">
                <a16:creationId xmlns:a16="http://schemas.microsoft.com/office/drawing/2014/main" id="{D2F9D188-0892-8418-74E2-114F95E4AC56}"/>
              </a:ext>
            </a:extLst>
          </p:cNvPr>
          <p:cNvSpPr>
            <a:spLocks noGrp="1"/>
          </p:cNvSpPr>
          <p:nvPr>
            <p:ph type="title"/>
          </p:nvPr>
        </p:nvSpPr>
        <p:spPr>
          <a:xfrm>
            <a:off x="190500" y="66950"/>
            <a:ext cx="8830658" cy="572700"/>
          </a:xfrm>
        </p:spPr>
        <p:txBody>
          <a:bodyPr/>
          <a:lstStyle/>
          <a:p>
            <a:r>
              <a:rPr lang="en-US" dirty="0"/>
              <a:t>Surface Water Extent Comparison</a:t>
            </a:r>
          </a:p>
        </p:txBody>
      </p:sp>
      <p:sp>
        <p:nvSpPr>
          <p:cNvPr id="5" name="TextBox 4">
            <a:extLst>
              <a:ext uri="{FF2B5EF4-FFF2-40B4-BE49-F238E27FC236}">
                <a16:creationId xmlns:a16="http://schemas.microsoft.com/office/drawing/2014/main" id="{211E0EA9-B015-75FA-64D0-0D0923691410}"/>
              </a:ext>
            </a:extLst>
          </p:cNvPr>
          <p:cNvSpPr txBox="1"/>
          <p:nvPr/>
        </p:nvSpPr>
        <p:spPr>
          <a:xfrm>
            <a:off x="472741" y="3211866"/>
            <a:ext cx="1731444"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L9 false color composite 564 as RGB : </a:t>
            </a:r>
            <a:r>
              <a:rPr lang="en-US" sz="1000" b="1" dirty="0">
                <a:latin typeface="Open Sans" panose="020B0606030504020204" pitchFamily="34" charset="0"/>
                <a:ea typeface="Open Sans" panose="020B0606030504020204" pitchFamily="34" charset="0"/>
                <a:cs typeface="Open Sans" panose="020B0606030504020204" pitchFamily="34" charset="0"/>
              </a:rPr>
              <a:t>Jan 13, 2023</a:t>
            </a:r>
          </a:p>
        </p:txBody>
      </p:sp>
      <p:sp>
        <p:nvSpPr>
          <p:cNvPr id="7" name="TextBox 6">
            <a:extLst>
              <a:ext uri="{FF2B5EF4-FFF2-40B4-BE49-F238E27FC236}">
                <a16:creationId xmlns:a16="http://schemas.microsoft.com/office/drawing/2014/main" id="{7845D9F3-DC3F-DE4D-ADF4-3E6AB4DAD9C4}"/>
              </a:ext>
            </a:extLst>
          </p:cNvPr>
          <p:cNvSpPr txBox="1"/>
          <p:nvPr/>
        </p:nvSpPr>
        <p:spPr>
          <a:xfrm>
            <a:off x="3212370" y="3211866"/>
            <a:ext cx="2576347"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Water pixels from </a:t>
            </a:r>
            <a:r>
              <a:rPr lang="en-US" sz="1000" b="1" dirty="0">
                <a:latin typeface="Open Sans" panose="020B0606030504020204" pitchFamily="34" charset="0"/>
                <a:ea typeface="Open Sans" panose="020B0606030504020204" pitchFamily="34" charset="0"/>
                <a:cs typeface="Open Sans" panose="020B0606030504020204" pitchFamily="34" charset="0"/>
              </a:rPr>
              <a:t>Landsat Jan 13, 2023</a:t>
            </a:r>
          </a:p>
        </p:txBody>
      </p:sp>
      <p:sp>
        <p:nvSpPr>
          <p:cNvPr id="15" name="TextBox 14">
            <a:extLst>
              <a:ext uri="{FF2B5EF4-FFF2-40B4-BE49-F238E27FC236}">
                <a16:creationId xmlns:a16="http://schemas.microsoft.com/office/drawing/2014/main" id="{9C754706-82A8-F4A4-D14C-408B3C42D339}"/>
              </a:ext>
            </a:extLst>
          </p:cNvPr>
          <p:cNvSpPr txBox="1"/>
          <p:nvPr/>
        </p:nvSpPr>
        <p:spPr>
          <a:xfrm>
            <a:off x="6650385" y="3211866"/>
            <a:ext cx="2167581"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Water pixels from </a:t>
            </a:r>
            <a:r>
              <a:rPr lang="en-US" sz="1000" b="1" dirty="0">
                <a:latin typeface="Open Sans" panose="020B0606030504020204" pitchFamily="34" charset="0"/>
                <a:ea typeface="Open Sans" panose="020B0606030504020204" pitchFamily="34" charset="0"/>
                <a:cs typeface="Open Sans" panose="020B0606030504020204" pitchFamily="34" charset="0"/>
              </a:rPr>
              <a:t>VIIRS Jan 2023</a:t>
            </a:r>
          </a:p>
        </p:txBody>
      </p:sp>
      <p:sp>
        <p:nvSpPr>
          <p:cNvPr id="16" name="Text Placeholder 1">
            <a:extLst>
              <a:ext uri="{FF2B5EF4-FFF2-40B4-BE49-F238E27FC236}">
                <a16:creationId xmlns:a16="http://schemas.microsoft.com/office/drawing/2014/main" id="{6E33C49D-A9EA-6176-7134-E909BFBEC9B1}"/>
              </a:ext>
            </a:extLst>
          </p:cNvPr>
          <p:cNvSpPr>
            <a:spLocks noGrp="1"/>
          </p:cNvSpPr>
          <p:nvPr>
            <p:ph type="body" idx="1"/>
          </p:nvPr>
        </p:nvSpPr>
        <p:spPr>
          <a:xfrm>
            <a:off x="122842" y="3596057"/>
            <a:ext cx="8763000" cy="1067160"/>
          </a:xfrm>
        </p:spPr>
        <p:txBody>
          <a:bodyPr/>
          <a:lstStyle/>
          <a:p>
            <a:r>
              <a:rPr lang="en-US" sz="1200" dirty="0"/>
              <a:t>This comparison of Landsat image, Landsat derived water pixels, and VIIRS water pixels shows how VIIRS was over estimating water pixels by including bare ground, perhaps with wet soil after the flood water retreated in January of 2023.</a:t>
            </a:r>
          </a:p>
          <a:p>
            <a:r>
              <a:rPr lang="en-US" sz="1200" dirty="0"/>
              <a:t>Similar overestimation in VIIRS were also observed in Feb, Mar and Apr.  </a:t>
            </a:r>
          </a:p>
        </p:txBody>
      </p:sp>
      <p:pic>
        <p:nvPicPr>
          <p:cNvPr id="9" name="Picture 8" descr="Map&#10;&#10;Description automatically generated">
            <a:extLst>
              <a:ext uri="{FF2B5EF4-FFF2-40B4-BE49-F238E27FC236}">
                <a16:creationId xmlns:a16="http://schemas.microsoft.com/office/drawing/2014/main" id="{D4E93393-C7FA-E066-2B9D-08E47C6378B9}"/>
              </a:ext>
            </a:extLst>
          </p:cNvPr>
          <p:cNvPicPr>
            <a:picLocks noChangeAspect="1"/>
          </p:cNvPicPr>
          <p:nvPr/>
        </p:nvPicPr>
        <p:blipFill>
          <a:blip r:embed="rId3"/>
          <a:stretch>
            <a:fillRect/>
          </a:stretch>
        </p:blipFill>
        <p:spPr>
          <a:xfrm>
            <a:off x="192024" y="886968"/>
            <a:ext cx="2958353" cy="2286000"/>
          </a:xfrm>
          <a:prstGeom prst="rect">
            <a:avLst/>
          </a:prstGeom>
        </p:spPr>
      </p:pic>
      <p:pic>
        <p:nvPicPr>
          <p:cNvPr id="13" name="Picture 12" descr="Map&#10;&#10;Description automatically generated">
            <a:extLst>
              <a:ext uri="{FF2B5EF4-FFF2-40B4-BE49-F238E27FC236}">
                <a16:creationId xmlns:a16="http://schemas.microsoft.com/office/drawing/2014/main" id="{6C1B9FA3-02BF-40C1-174B-C486AAE088CC}"/>
              </a:ext>
            </a:extLst>
          </p:cNvPr>
          <p:cNvPicPr>
            <a:picLocks noChangeAspect="1"/>
          </p:cNvPicPr>
          <p:nvPr/>
        </p:nvPicPr>
        <p:blipFill>
          <a:blip r:embed="rId4"/>
          <a:stretch>
            <a:fillRect/>
          </a:stretch>
        </p:blipFill>
        <p:spPr>
          <a:xfrm>
            <a:off x="3154680" y="886968"/>
            <a:ext cx="2958353" cy="2286000"/>
          </a:xfrm>
          <a:prstGeom prst="rect">
            <a:avLst/>
          </a:prstGeom>
        </p:spPr>
      </p:pic>
      <p:pic>
        <p:nvPicPr>
          <p:cNvPr id="18" name="Picture 17" descr="Map&#10;&#10;Description automatically generated">
            <a:extLst>
              <a:ext uri="{FF2B5EF4-FFF2-40B4-BE49-F238E27FC236}">
                <a16:creationId xmlns:a16="http://schemas.microsoft.com/office/drawing/2014/main" id="{68A19ED6-F1FF-6120-2C05-1DC0EF382AD5}"/>
              </a:ext>
            </a:extLst>
          </p:cNvPr>
          <p:cNvPicPr>
            <a:picLocks noChangeAspect="1"/>
          </p:cNvPicPr>
          <p:nvPr/>
        </p:nvPicPr>
        <p:blipFill>
          <a:blip r:embed="rId5"/>
          <a:stretch>
            <a:fillRect/>
          </a:stretch>
        </p:blipFill>
        <p:spPr>
          <a:xfrm>
            <a:off x="6126480" y="886968"/>
            <a:ext cx="2958353" cy="2286000"/>
          </a:xfrm>
          <a:prstGeom prst="rect">
            <a:avLst/>
          </a:prstGeom>
        </p:spPr>
      </p:pic>
    </p:spTree>
    <p:extLst>
      <p:ext uri="{BB962C8B-B14F-4D97-AF65-F5344CB8AC3E}">
        <p14:creationId xmlns:p14="http://schemas.microsoft.com/office/powerpoint/2010/main" val="210996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map of a river&#10;&#10;Description automatically generated">
            <a:extLst>
              <a:ext uri="{FF2B5EF4-FFF2-40B4-BE49-F238E27FC236}">
                <a16:creationId xmlns:a16="http://schemas.microsoft.com/office/drawing/2014/main" id="{9B59020E-B835-4150-6610-EAD3A5585092}"/>
              </a:ext>
            </a:extLst>
          </p:cNvPr>
          <p:cNvPicPr>
            <a:picLocks noChangeAspect="1"/>
          </p:cNvPicPr>
          <p:nvPr/>
        </p:nvPicPr>
        <p:blipFill>
          <a:blip r:embed="rId2"/>
          <a:stretch>
            <a:fillRect/>
          </a:stretch>
        </p:blipFill>
        <p:spPr>
          <a:xfrm>
            <a:off x="4474429" y="799899"/>
            <a:ext cx="3550023" cy="2743200"/>
          </a:xfrm>
          <a:prstGeom prst="rect">
            <a:avLst/>
          </a:prstGeom>
        </p:spPr>
      </p:pic>
      <p:sp>
        <p:nvSpPr>
          <p:cNvPr id="2" name="Text Placeholder 1">
            <a:extLst>
              <a:ext uri="{FF2B5EF4-FFF2-40B4-BE49-F238E27FC236}">
                <a16:creationId xmlns:a16="http://schemas.microsoft.com/office/drawing/2014/main" id="{0CF2C336-22B4-43F9-0960-CB5690BDC968}"/>
              </a:ext>
            </a:extLst>
          </p:cNvPr>
          <p:cNvSpPr>
            <a:spLocks noGrp="1"/>
          </p:cNvSpPr>
          <p:nvPr>
            <p:ph type="body" idx="1"/>
          </p:nvPr>
        </p:nvSpPr>
        <p:spPr>
          <a:xfrm>
            <a:off x="190500" y="3950001"/>
            <a:ext cx="8763000" cy="393600"/>
          </a:xfrm>
        </p:spPr>
        <p:txBody>
          <a:bodyPr/>
          <a:lstStyle/>
          <a:p>
            <a:r>
              <a:rPr lang="en-US" dirty="0"/>
              <a:t>Big difference in inundated areas from Landsat and VIIRS for January of 2024.</a:t>
            </a:r>
          </a:p>
        </p:txBody>
      </p:sp>
      <p:sp>
        <p:nvSpPr>
          <p:cNvPr id="3" name="Slide Number Placeholder 2">
            <a:extLst>
              <a:ext uri="{FF2B5EF4-FFF2-40B4-BE49-F238E27FC236}">
                <a16:creationId xmlns:a16="http://schemas.microsoft.com/office/drawing/2014/main" id="{33628204-3DA4-7D2F-B717-0A563D116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16254227-977B-3D11-7D1D-F06307722BB5}"/>
              </a:ext>
            </a:extLst>
          </p:cNvPr>
          <p:cNvSpPr>
            <a:spLocks noGrp="1"/>
          </p:cNvSpPr>
          <p:nvPr>
            <p:ph type="title"/>
          </p:nvPr>
        </p:nvSpPr>
        <p:spPr/>
        <p:txBody>
          <a:bodyPr/>
          <a:lstStyle/>
          <a:p>
            <a:r>
              <a:rPr lang="en-US" dirty="0"/>
              <a:t>Surface Water Extent Comparison</a:t>
            </a:r>
          </a:p>
        </p:txBody>
      </p:sp>
      <p:sp>
        <p:nvSpPr>
          <p:cNvPr id="9" name="TextBox 8">
            <a:extLst>
              <a:ext uri="{FF2B5EF4-FFF2-40B4-BE49-F238E27FC236}">
                <a16:creationId xmlns:a16="http://schemas.microsoft.com/office/drawing/2014/main" id="{2C1E2833-A848-883A-EEBE-FA268DE15B94}"/>
              </a:ext>
            </a:extLst>
          </p:cNvPr>
          <p:cNvSpPr txBox="1"/>
          <p:nvPr/>
        </p:nvSpPr>
        <p:spPr>
          <a:xfrm>
            <a:off x="331890" y="3580237"/>
            <a:ext cx="3267241"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a:t>
            </a:r>
            <a:r>
              <a:rPr lang="en-US" sz="1000" b="1" dirty="0">
                <a:latin typeface="Open Sans" panose="020B0606030504020204" pitchFamily="34" charset="0"/>
                <a:ea typeface="Open Sans" panose="020B0606030504020204" pitchFamily="34" charset="0"/>
                <a:cs typeface="Open Sans" panose="020B0606030504020204" pitchFamily="34" charset="0"/>
              </a:rPr>
              <a:t>Landsat, January 2024</a:t>
            </a:r>
            <a:r>
              <a:rPr lang="en-US" sz="1000" dirty="0">
                <a:latin typeface="Open Sans" panose="020B0606030504020204" pitchFamily="34" charset="0"/>
                <a:ea typeface="Open Sans" panose="020B0606030504020204" pitchFamily="34" charset="0"/>
                <a:cs typeface="Open Sans" panose="020B0606030504020204" pitchFamily="34" charset="0"/>
              </a:rPr>
              <a:t>: 9,571 km</a:t>
            </a:r>
            <a:r>
              <a:rPr lang="en-US" sz="10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0" name="TextBox 9">
            <a:extLst>
              <a:ext uri="{FF2B5EF4-FFF2-40B4-BE49-F238E27FC236}">
                <a16:creationId xmlns:a16="http://schemas.microsoft.com/office/drawing/2014/main" id="{7B7CCCF5-1CEA-0401-9B41-D1424B2F6BC0}"/>
              </a:ext>
            </a:extLst>
          </p:cNvPr>
          <p:cNvSpPr txBox="1"/>
          <p:nvPr/>
        </p:nvSpPr>
        <p:spPr>
          <a:xfrm>
            <a:off x="4675933" y="3580236"/>
            <a:ext cx="3147015"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a:t>
            </a:r>
            <a:r>
              <a:rPr lang="en-US" sz="1000" b="1" dirty="0">
                <a:latin typeface="Open Sans" panose="020B0606030504020204" pitchFamily="34" charset="0"/>
                <a:ea typeface="Open Sans" panose="020B0606030504020204" pitchFamily="34" charset="0"/>
                <a:cs typeface="Open Sans" panose="020B0606030504020204" pitchFamily="34" charset="0"/>
              </a:rPr>
              <a:t>VIIRS January 2024</a:t>
            </a:r>
            <a:r>
              <a:rPr lang="en-US" sz="1000" dirty="0">
                <a:latin typeface="Open Sans" panose="020B0606030504020204" pitchFamily="34" charset="0"/>
                <a:ea typeface="Open Sans" panose="020B0606030504020204" pitchFamily="34" charset="0"/>
                <a:cs typeface="Open Sans" panose="020B0606030504020204" pitchFamily="34" charset="0"/>
              </a:rPr>
              <a:t>: 74,925 km</a:t>
            </a:r>
            <a:r>
              <a:rPr lang="en-US" sz="1000" baseline="30000" dirty="0">
                <a:latin typeface="Open Sans" panose="020B0606030504020204" pitchFamily="34" charset="0"/>
                <a:ea typeface="Open Sans" panose="020B0606030504020204" pitchFamily="34" charset="0"/>
                <a:cs typeface="Open Sans" panose="020B0606030504020204" pitchFamily="34" charset="0"/>
              </a:rPr>
              <a:t>2</a:t>
            </a:r>
            <a:r>
              <a:rPr lang="en-US" sz="10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6" name="Picture 5" descr="Map&#10;&#10;Description automatically generated">
            <a:extLst>
              <a:ext uri="{FF2B5EF4-FFF2-40B4-BE49-F238E27FC236}">
                <a16:creationId xmlns:a16="http://schemas.microsoft.com/office/drawing/2014/main" id="{59FC13BA-19B0-79F7-7B60-725012308D66}"/>
              </a:ext>
            </a:extLst>
          </p:cNvPr>
          <p:cNvPicPr>
            <a:picLocks noChangeAspect="1"/>
          </p:cNvPicPr>
          <p:nvPr/>
        </p:nvPicPr>
        <p:blipFill>
          <a:blip r:embed="rId3"/>
          <a:stretch>
            <a:fillRect/>
          </a:stretch>
        </p:blipFill>
        <p:spPr>
          <a:xfrm>
            <a:off x="192024" y="804672"/>
            <a:ext cx="3550023" cy="2743200"/>
          </a:xfrm>
          <a:prstGeom prst="rect">
            <a:avLst/>
          </a:prstGeom>
        </p:spPr>
      </p:pic>
    </p:spTree>
    <p:extLst>
      <p:ext uri="{BB962C8B-B14F-4D97-AF65-F5344CB8AC3E}">
        <p14:creationId xmlns:p14="http://schemas.microsoft.com/office/powerpoint/2010/main" val="1214384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1CF130-29F2-7E2B-4927-82EA73AF8C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Title 3">
            <a:extLst>
              <a:ext uri="{FF2B5EF4-FFF2-40B4-BE49-F238E27FC236}">
                <a16:creationId xmlns:a16="http://schemas.microsoft.com/office/drawing/2014/main" id="{D2F9D188-0892-8418-74E2-114F95E4AC56}"/>
              </a:ext>
            </a:extLst>
          </p:cNvPr>
          <p:cNvSpPr>
            <a:spLocks noGrp="1"/>
          </p:cNvSpPr>
          <p:nvPr>
            <p:ph type="title"/>
          </p:nvPr>
        </p:nvSpPr>
        <p:spPr>
          <a:xfrm>
            <a:off x="190500" y="66950"/>
            <a:ext cx="8830658" cy="572700"/>
          </a:xfrm>
        </p:spPr>
        <p:txBody>
          <a:bodyPr/>
          <a:lstStyle/>
          <a:p>
            <a:r>
              <a:rPr lang="en-US" dirty="0"/>
              <a:t>Surface Water Extent Comparison</a:t>
            </a:r>
          </a:p>
        </p:txBody>
      </p:sp>
      <p:sp>
        <p:nvSpPr>
          <p:cNvPr id="5" name="TextBox 4">
            <a:extLst>
              <a:ext uri="{FF2B5EF4-FFF2-40B4-BE49-F238E27FC236}">
                <a16:creationId xmlns:a16="http://schemas.microsoft.com/office/drawing/2014/main" id="{211E0EA9-B015-75FA-64D0-0D0923691410}"/>
              </a:ext>
            </a:extLst>
          </p:cNvPr>
          <p:cNvSpPr txBox="1"/>
          <p:nvPr/>
        </p:nvSpPr>
        <p:spPr>
          <a:xfrm>
            <a:off x="472741" y="3211866"/>
            <a:ext cx="1669568"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L9 false color composite 564 as RGB : Jan 08, 2024</a:t>
            </a:r>
          </a:p>
        </p:txBody>
      </p:sp>
      <p:sp>
        <p:nvSpPr>
          <p:cNvPr id="7" name="TextBox 6">
            <a:extLst>
              <a:ext uri="{FF2B5EF4-FFF2-40B4-BE49-F238E27FC236}">
                <a16:creationId xmlns:a16="http://schemas.microsoft.com/office/drawing/2014/main" id="{7845D9F3-DC3F-DE4D-ADF4-3E6AB4DAD9C4}"/>
              </a:ext>
            </a:extLst>
          </p:cNvPr>
          <p:cNvSpPr txBox="1"/>
          <p:nvPr/>
        </p:nvSpPr>
        <p:spPr>
          <a:xfrm>
            <a:off x="3246033" y="3211866"/>
            <a:ext cx="2509020"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Water pixels from Landsat Jan 08, 2024</a:t>
            </a:r>
          </a:p>
        </p:txBody>
      </p:sp>
      <p:pic>
        <p:nvPicPr>
          <p:cNvPr id="10" name="Picture 9" descr="A map of a mountain range&#10;&#10;Description automatically generated with medium confidence">
            <a:extLst>
              <a:ext uri="{FF2B5EF4-FFF2-40B4-BE49-F238E27FC236}">
                <a16:creationId xmlns:a16="http://schemas.microsoft.com/office/drawing/2014/main" id="{2DD33BC1-3193-5E1B-DC7A-37829D2F9BD8}"/>
              </a:ext>
            </a:extLst>
          </p:cNvPr>
          <p:cNvPicPr>
            <a:picLocks noChangeAspect="1"/>
          </p:cNvPicPr>
          <p:nvPr/>
        </p:nvPicPr>
        <p:blipFill rotWithShape="1">
          <a:blip r:embed="rId3"/>
          <a:srcRect r="5657"/>
          <a:stretch/>
        </p:blipFill>
        <p:spPr>
          <a:xfrm>
            <a:off x="3154535" y="885585"/>
            <a:ext cx="2915340" cy="2286000"/>
          </a:xfrm>
          <a:prstGeom prst="rect">
            <a:avLst/>
          </a:prstGeom>
        </p:spPr>
      </p:pic>
      <p:pic>
        <p:nvPicPr>
          <p:cNvPr id="12" name="Picture 11" descr="A close up of a map&#10;&#10;Description automatically generated">
            <a:extLst>
              <a:ext uri="{FF2B5EF4-FFF2-40B4-BE49-F238E27FC236}">
                <a16:creationId xmlns:a16="http://schemas.microsoft.com/office/drawing/2014/main" id="{264CE602-085C-A96D-DF0E-A73CA843D489}"/>
              </a:ext>
            </a:extLst>
          </p:cNvPr>
          <p:cNvPicPr>
            <a:picLocks noChangeAspect="1"/>
          </p:cNvPicPr>
          <p:nvPr/>
        </p:nvPicPr>
        <p:blipFill>
          <a:blip r:embed="rId4"/>
          <a:stretch>
            <a:fillRect/>
          </a:stretch>
        </p:blipFill>
        <p:spPr>
          <a:xfrm>
            <a:off x="190500" y="885585"/>
            <a:ext cx="3090153" cy="2286000"/>
          </a:xfrm>
          <a:prstGeom prst="rect">
            <a:avLst/>
          </a:prstGeom>
        </p:spPr>
      </p:pic>
      <p:pic>
        <p:nvPicPr>
          <p:cNvPr id="14" name="Picture 13" descr="A map of land with blue water&#10;&#10;Description automatically generated">
            <a:extLst>
              <a:ext uri="{FF2B5EF4-FFF2-40B4-BE49-F238E27FC236}">
                <a16:creationId xmlns:a16="http://schemas.microsoft.com/office/drawing/2014/main" id="{3FFF8C47-A2AD-A0DB-2F78-4F8E3A8076C6}"/>
              </a:ext>
            </a:extLst>
          </p:cNvPr>
          <p:cNvPicPr>
            <a:picLocks noChangeAspect="1"/>
          </p:cNvPicPr>
          <p:nvPr/>
        </p:nvPicPr>
        <p:blipFill rotWithShape="1">
          <a:blip r:embed="rId5"/>
          <a:srcRect r="6274"/>
          <a:stretch/>
        </p:blipFill>
        <p:spPr>
          <a:xfrm>
            <a:off x="6124879" y="885585"/>
            <a:ext cx="2896279" cy="2286000"/>
          </a:xfrm>
          <a:prstGeom prst="rect">
            <a:avLst/>
          </a:prstGeom>
        </p:spPr>
      </p:pic>
      <p:sp>
        <p:nvSpPr>
          <p:cNvPr id="15" name="TextBox 14">
            <a:extLst>
              <a:ext uri="{FF2B5EF4-FFF2-40B4-BE49-F238E27FC236}">
                <a16:creationId xmlns:a16="http://schemas.microsoft.com/office/drawing/2014/main" id="{9C754706-82A8-F4A4-D14C-408B3C42D339}"/>
              </a:ext>
            </a:extLst>
          </p:cNvPr>
          <p:cNvSpPr txBox="1"/>
          <p:nvPr/>
        </p:nvSpPr>
        <p:spPr>
          <a:xfrm>
            <a:off x="6673628" y="3211866"/>
            <a:ext cx="2121094"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Water pixels from VIIRS Jan 2024</a:t>
            </a:r>
          </a:p>
        </p:txBody>
      </p:sp>
      <p:sp>
        <p:nvSpPr>
          <p:cNvPr id="16" name="Text Placeholder 1">
            <a:extLst>
              <a:ext uri="{FF2B5EF4-FFF2-40B4-BE49-F238E27FC236}">
                <a16:creationId xmlns:a16="http://schemas.microsoft.com/office/drawing/2014/main" id="{6E33C49D-A9EA-6176-7134-E909BFBEC9B1}"/>
              </a:ext>
            </a:extLst>
          </p:cNvPr>
          <p:cNvSpPr>
            <a:spLocks noGrp="1"/>
          </p:cNvSpPr>
          <p:nvPr>
            <p:ph type="body" idx="1"/>
          </p:nvPr>
        </p:nvSpPr>
        <p:spPr>
          <a:xfrm>
            <a:off x="122842" y="3596057"/>
            <a:ext cx="8763000" cy="1067160"/>
          </a:xfrm>
        </p:spPr>
        <p:txBody>
          <a:bodyPr/>
          <a:lstStyle/>
          <a:p>
            <a:r>
              <a:rPr lang="en-US" sz="1200" dirty="0"/>
              <a:t>This comparison of Landsat image, Landsat derived water pixels, and VIIRS water pixels shows how VIIRS was over estimating water pixels by including bare ground, perhaps with wet soil after the flood water retreated in January of 2024.</a:t>
            </a:r>
          </a:p>
          <a:p>
            <a:r>
              <a:rPr lang="en-US" sz="1200" dirty="0"/>
              <a:t>Similar overestimation in VIIRS were also observed in Feb, Mar and Apr.  </a:t>
            </a:r>
          </a:p>
        </p:txBody>
      </p:sp>
    </p:spTree>
    <p:extLst>
      <p:ext uri="{BB962C8B-B14F-4D97-AF65-F5344CB8AC3E}">
        <p14:creationId xmlns:p14="http://schemas.microsoft.com/office/powerpoint/2010/main" val="331453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FCA4D-7C11-6E3D-3A9B-E11B09DDC3EE}"/>
              </a:ext>
            </a:extLst>
          </p:cNvPr>
          <p:cNvSpPr>
            <a:spLocks noGrp="1"/>
          </p:cNvSpPr>
          <p:nvPr>
            <p:ph type="body" idx="1"/>
          </p:nvPr>
        </p:nvSpPr>
        <p:spPr>
          <a:xfrm>
            <a:off x="190500" y="4008483"/>
            <a:ext cx="8763000" cy="668015"/>
          </a:xfrm>
        </p:spPr>
        <p:txBody>
          <a:bodyPr/>
          <a:lstStyle/>
          <a:p>
            <a:r>
              <a:rPr lang="en-US" dirty="0"/>
              <a:t>Another example of over estimation of inundation in VIIRS by classifying flood residuals as flooded, where as AWEI was identifying visible water areas only.  </a:t>
            </a:r>
          </a:p>
        </p:txBody>
      </p:sp>
      <p:sp>
        <p:nvSpPr>
          <p:cNvPr id="3" name="Slide Number Placeholder 2">
            <a:extLst>
              <a:ext uri="{FF2B5EF4-FFF2-40B4-BE49-F238E27FC236}">
                <a16:creationId xmlns:a16="http://schemas.microsoft.com/office/drawing/2014/main" id="{FE15D9E6-0522-19B9-EEF3-2019D7FB80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Title 3">
            <a:extLst>
              <a:ext uri="{FF2B5EF4-FFF2-40B4-BE49-F238E27FC236}">
                <a16:creationId xmlns:a16="http://schemas.microsoft.com/office/drawing/2014/main" id="{5E1109F3-5DCD-8A2D-7829-7FEC57B19371}"/>
              </a:ext>
            </a:extLst>
          </p:cNvPr>
          <p:cNvSpPr>
            <a:spLocks noGrp="1"/>
          </p:cNvSpPr>
          <p:nvPr>
            <p:ph type="title"/>
          </p:nvPr>
        </p:nvSpPr>
        <p:spPr/>
        <p:txBody>
          <a:bodyPr/>
          <a:lstStyle/>
          <a:p>
            <a:r>
              <a:rPr lang="en-US" sz="2800" dirty="0">
                <a:latin typeface="Open Sans" panose="020B0606030504020204" pitchFamily="34" charset="0"/>
                <a:ea typeface="Open Sans" panose="020B0606030504020204" pitchFamily="34" charset="0"/>
                <a:cs typeface="Open Sans" panose="020B0606030504020204" pitchFamily="34" charset="0"/>
              </a:rPr>
              <a:t>L9 false color composite 564 as RGB</a:t>
            </a:r>
            <a:endParaRPr lang="en-US" dirty="0"/>
          </a:p>
        </p:txBody>
      </p:sp>
      <p:pic>
        <p:nvPicPr>
          <p:cNvPr id="12" name="Picture 11" descr="A satellite image of a brown land&#10;&#10;Description automatically generated">
            <a:extLst>
              <a:ext uri="{FF2B5EF4-FFF2-40B4-BE49-F238E27FC236}">
                <a16:creationId xmlns:a16="http://schemas.microsoft.com/office/drawing/2014/main" id="{CD688709-DFC0-441B-1614-E2DCBBDF94D7}"/>
              </a:ext>
            </a:extLst>
          </p:cNvPr>
          <p:cNvPicPr>
            <a:picLocks noChangeAspect="1"/>
          </p:cNvPicPr>
          <p:nvPr/>
        </p:nvPicPr>
        <p:blipFill>
          <a:blip r:embed="rId2"/>
          <a:stretch>
            <a:fillRect/>
          </a:stretch>
        </p:blipFill>
        <p:spPr>
          <a:xfrm>
            <a:off x="190501" y="854500"/>
            <a:ext cx="3550023" cy="2743200"/>
          </a:xfrm>
          <a:prstGeom prst="rect">
            <a:avLst/>
          </a:prstGeom>
        </p:spPr>
      </p:pic>
      <p:pic>
        <p:nvPicPr>
          <p:cNvPr id="6" name="Picture 5" descr="A map of land with blue water&#10;&#10;Description automatically generated">
            <a:extLst>
              <a:ext uri="{FF2B5EF4-FFF2-40B4-BE49-F238E27FC236}">
                <a16:creationId xmlns:a16="http://schemas.microsoft.com/office/drawing/2014/main" id="{B8DDFD56-DB9D-EC2A-F330-65F3B34511D2}"/>
              </a:ext>
            </a:extLst>
          </p:cNvPr>
          <p:cNvPicPr>
            <a:picLocks noChangeAspect="1"/>
          </p:cNvPicPr>
          <p:nvPr/>
        </p:nvPicPr>
        <p:blipFill>
          <a:blip r:embed="rId3"/>
          <a:stretch>
            <a:fillRect/>
          </a:stretch>
        </p:blipFill>
        <p:spPr>
          <a:xfrm>
            <a:off x="4483442" y="854500"/>
            <a:ext cx="3550023" cy="2743200"/>
          </a:xfrm>
          <a:prstGeom prst="rect">
            <a:avLst/>
          </a:prstGeom>
        </p:spPr>
      </p:pic>
      <p:sp>
        <p:nvSpPr>
          <p:cNvPr id="7" name="TextBox 6">
            <a:extLst>
              <a:ext uri="{FF2B5EF4-FFF2-40B4-BE49-F238E27FC236}">
                <a16:creationId xmlns:a16="http://schemas.microsoft.com/office/drawing/2014/main" id="{71EE8CC0-227A-39E1-7F07-4A5524ABAEE8}"/>
              </a:ext>
            </a:extLst>
          </p:cNvPr>
          <p:cNvSpPr txBox="1"/>
          <p:nvPr/>
        </p:nvSpPr>
        <p:spPr>
          <a:xfrm>
            <a:off x="666918" y="3580237"/>
            <a:ext cx="2597186" cy="400110"/>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L9 false color composite 654 as RGB </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Landsat, February 2024</a:t>
            </a:r>
            <a:endParaRPr lang="en-US" sz="10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729616F-11D7-0025-3BA4-496F91FA3C62}"/>
              </a:ext>
            </a:extLst>
          </p:cNvPr>
          <p:cNvSpPr txBox="1"/>
          <p:nvPr/>
        </p:nvSpPr>
        <p:spPr>
          <a:xfrm>
            <a:off x="5054243" y="3580236"/>
            <a:ext cx="2390398" cy="400110"/>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L9 false color composite 654 as RGB </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Inundation from VIIRS February 2024</a:t>
            </a:r>
          </a:p>
        </p:txBody>
      </p:sp>
    </p:spTree>
    <p:extLst>
      <p:ext uri="{BB962C8B-B14F-4D97-AF65-F5344CB8AC3E}">
        <p14:creationId xmlns:p14="http://schemas.microsoft.com/office/powerpoint/2010/main" val="119909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Chart, line chart&#10;&#10;Description automatically generated">
            <a:extLst>
              <a:ext uri="{FF2B5EF4-FFF2-40B4-BE49-F238E27FC236}">
                <a16:creationId xmlns:a16="http://schemas.microsoft.com/office/drawing/2014/main" id="{04C1451C-9BB9-7CBB-CF7D-AC41D2E87801}"/>
              </a:ext>
            </a:extLst>
          </p:cNvPr>
          <p:cNvPicPr>
            <a:picLocks noChangeAspect="1"/>
          </p:cNvPicPr>
          <p:nvPr/>
        </p:nvPicPr>
        <p:blipFill>
          <a:blip r:embed="rId2"/>
          <a:stretch>
            <a:fillRect/>
          </a:stretch>
        </p:blipFill>
        <p:spPr>
          <a:xfrm>
            <a:off x="4471416" y="704088"/>
            <a:ext cx="4064000" cy="2286000"/>
          </a:xfrm>
          <a:prstGeom prst="rect">
            <a:avLst/>
          </a:prstGeom>
        </p:spPr>
      </p:pic>
      <p:sp>
        <p:nvSpPr>
          <p:cNvPr id="3" name="Slide Number Placeholder 2">
            <a:extLst>
              <a:ext uri="{FF2B5EF4-FFF2-40B4-BE49-F238E27FC236}">
                <a16:creationId xmlns:a16="http://schemas.microsoft.com/office/drawing/2014/main" id="{81321CE2-7BE4-FC1F-B66B-2207F4A5E1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3">
            <a:extLst>
              <a:ext uri="{FF2B5EF4-FFF2-40B4-BE49-F238E27FC236}">
                <a16:creationId xmlns:a16="http://schemas.microsoft.com/office/drawing/2014/main" id="{C482BEE8-396D-7204-14D5-156C1F32B93A}"/>
              </a:ext>
            </a:extLst>
          </p:cNvPr>
          <p:cNvSpPr>
            <a:spLocks noGrp="1"/>
          </p:cNvSpPr>
          <p:nvPr>
            <p:ph type="title"/>
          </p:nvPr>
        </p:nvSpPr>
        <p:spPr/>
        <p:txBody>
          <a:bodyPr/>
          <a:lstStyle/>
          <a:p>
            <a:r>
              <a:rPr lang="en-US" dirty="0"/>
              <a:t>Inundation in South Sudan</a:t>
            </a:r>
          </a:p>
        </p:txBody>
      </p:sp>
      <p:sp>
        <p:nvSpPr>
          <p:cNvPr id="7" name="Text Placeholder 1">
            <a:extLst>
              <a:ext uri="{FF2B5EF4-FFF2-40B4-BE49-F238E27FC236}">
                <a16:creationId xmlns:a16="http://schemas.microsoft.com/office/drawing/2014/main" id="{6888BB2B-2424-E070-338D-04513FFFAE0D}"/>
              </a:ext>
            </a:extLst>
          </p:cNvPr>
          <p:cNvSpPr>
            <a:spLocks noGrp="1"/>
          </p:cNvSpPr>
          <p:nvPr>
            <p:ph type="body" idx="1"/>
          </p:nvPr>
        </p:nvSpPr>
        <p:spPr>
          <a:xfrm>
            <a:off x="221524" y="3298631"/>
            <a:ext cx="8700951" cy="824894"/>
          </a:xfrm>
        </p:spPr>
        <p:txBody>
          <a:bodyPr/>
          <a:lstStyle/>
          <a:p>
            <a:r>
              <a:rPr lang="en-US" sz="1200" dirty="0"/>
              <a:t>No more double peak in the inundated areas in South Sudan.</a:t>
            </a:r>
          </a:p>
          <a:p>
            <a:endParaRPr lang="en-US" sz="1200" dirty="0"/>
          </a:p>
          <a:p>
            <a:r>
              <a:rPr lang="en-US" sz="1200" dirty="0"/>
              <a:t>Most likely high inundated area numbers for January through April for other years from VIIRS were results of overestimation. </a:t>
            </a:r>
          </a:p>
        </p:txBody>
      </p:sp>
      <p:pic>
        <p:nvPicPr>
          <p:cNvPr id="18" name="Picture 17" descr="A graph with purple lines and numbers&#10;&#10;Description automatically generated">
            <a:extLst>
              <a:ext uri="{FF2B5EF4-FFF2-40B4-BE49-F238E27FC236}">
                <a16:creationId xmlns:a16="http://schemas.microsoft.com/office/drawing/2014/main" id="{375A63F0-A2A4-7430-11E8-DA0CB3A24612}"/>
              </a:ext>
            </a:extLst>
          </p:cNvPr>
          <p:cNvPicPr>
            <a:picLocks noChangeAspect="1"/>
          </p:cNvPicPr>
          <p:nvPr/>
        </p:nvPicPr>
        <p:blipFill>
          <a:blip r:embed="rId3"/>
          <a:stretch>
            <a:fillRect/>
          </a:stretch>
        </p:blipFill>
        <p:spPr>
          <a:xfrm>
            <a:off x="162211" y="701040"/>
            <a:ext cx="4064000" cy="2286000"/>
          </a:xfrm>
          <a:prstGeom prst="rect">
            <a:avLst/>
          </a:prstGeom>
        </p:spPr>
      </p:pic>
      <p:sp>
        <p:nvSpPr>
          <p:cNvPr id="19" name="TextBox 18">
            <a:extLst>
              <a:ext uri="{FF2B5EF4-FFF2-40B4-BE49-F238E27FC236}">
                <a16:creationId xmlns:a16="http://schemas.microsoft.com/office/drawing/2014/main" id="{2594197F-52EE-1529-6500-A06DB82C4EB9}"/>
              </a:ext>
            </a:extLst>
          </p:cNvPr>
          <p:cNvSpPr txBox="1"/>
          <p:nvPr/>
        </p:nvSpPr>
        <p:spPr>
          <a:xfrm>
            <a:off x="1002284" y="2863929"/>
            <a:ext cx="2449710" cy="246221"/>
          </a:xfrm>
          <a:prstGeom prst="rect">
            <a:avLst/>
          </a:prstGeom>
          <a:noFill/>
        </p:spPr>
        <p:txBody>
          <a:bodyPr wrap="non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Inundated area from VIIRS all months </a:t>
            </a:r>
            <a:endParaRPr lang="en-US" sz="10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6C4F4CF5-DF3C-DBEB-DC6B-01C380E58B81}"/>
              </a:ext>
            </a:extLst>
          </p:cNvPr>
          <p:cNvSpPr txBox="1"/>
          <p:nvPr/>
        </p:nvSpPr>
        <p:spPr>
          <a:xfrm>
            <a:off x="4917791" y="2863928"/>
            <a:ext cx="3554667"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Jan-Apr inundated area from Landsat, rest of the months from VIIRS</a:t>
            </a:r>
          </a:p>
        </p:txBody>
      </p:sp>
      <p:sp>
        <p:nvSpPr>
          <p:cNvPr id="29" name="TextBox 28">
            <a:extLst>
              <a:ext uri="{FF2B5EF4-FFF2-40B4-BE49-F238E27FC236}">
                <a16:creationId xmlns:a16="http://schemas.microsoft.com/office/drawing/2014/main" id="{B5F382BC-6904-34E2-F899-27A0CB7C67FF}"/>
              </a:ext>
            </a:extLst>
          </p:cNvPr>
          <p:cNvSpPr txBox="1"/>
          <p:nvPr/>
        </p:nvSpPr>
        <p:spPr>
          <a:xfrm>
            <a:off x="4796373" y="1056861"/>
            <a:ext cx="1443024" cy="230832"/>
          </a:xfrm>
          <a:prstGeom prst="rect">
            <a:avLst/>
          </a:prstGeom>
          <a:noFill/>
        </p:spPr>
        <p:txBody>
          <a:bodyPr wrap="none" rtlCol="0">
            <a:spAutoFit/>
          </a:bodyPr>
          <a:lstStyle/>
          <a:p>
            <a:r>
              <a:rPr lang="en-US" sz="900" i="1" dirty="0">
                <a:latin typeface="Open Sans" panose="020B0606030504020204" pitchFamily="34" charset="0"/>
                <a:ea typeface="Open Sans" panose="020B0606030504020204" pitchFamily="34" charset="0"/>
                <a:cs typeface="Open Sans" panose="020B0606030504020204" pitchFamily="34" charset="0"/>
              </a:rPr>
              <a:t>Up to mid-Nov for 2024</a:t>
            </a:r>
          </a:p>
        </p:txBody>
      </p:sp>
    </p:spTree>
    <p:extLst>
      <p:ext uri="{BB962C8B-B14F-4D97-AF65-F5344CB8AC3E}">
        <p14:creationId xmlns:p14="http://schemas.microsoft.com/office/powerpoint/2010/main" val="1641946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A3000B-AB5A-D6E7-A74F-51A0A5F9C8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Title 3">
            <a:extLst>
              <a:ext uri="{FF2B5EF4-FFF2-40B4-BE49-F238E27FC236}">
                <a16:creationId xmlns:a16="http://schemas.microsoft.com/office/drawing/2014/main" id="{BA19E4AD-9F6D-9D5D-E7E7-7F9AC5F95962}"/>
              </a:ext>
            </a:extLst>
          </p:cNvPr>
          <p:cNvSpPr>
            <a:spLocks noGrp="1"/>
          </p:cNvSpPr>
          <p:nvPr>
            <p:ph type="title"/>
          </p:nvPr>
        </p:nvSpPr>
        <p:spPr/>
        <p:txBody>
          <a:bodyPr/>
          <a:lstStyle/>
          <a:p>
            <a:r>
              <a:rPr lang="en-US" dirty="0"/>
              <a:t>Flooding in SAP Catchment</a:t>
            </a:r>
          </a:p>
        </p:txBody>
      </p:sp>
      <p:pic>
        <p:nvPicPr>
          <p:cNvPr id="8" name="Picture 7" descr="Map&#10;&#10;Description automatically generated">
            <a:extLst>
              <a:ext uri="{FF2B5EF4-FFF2-40B4-BE49-F238E27FC236}">
                <a16:creationId xmlns:a16="http://schemas.microsoft.com/office/drawing/2014/main" id="{A7290935-DCC6-86D6-2045-C35CA2E0D106}"/>
              </a:ext>
            </a:extLst>
          </p:cNvPr>
          <p:cNvPicPr>
            <a:picLocks noChangeAspect="1"/>
          </p:cNvPicPr>
          <p:nvPr/>
        </p:nvPicPr>
        <p:blipFill>
          <a:blip r:embed="rId2"/>
          <a:stretch>
            <a:fillRect/>
          </a:stretch>
        </p:blipFill>
        <p:spPr>
          <a:xfrm>
            <a:off x="192024" y="1205555"/>
            <a:ext cx="2958353" cy="2286000"/>
          </a:xfrm>
          <a:prstGeom prst="rect">
            <a:avLst/>
          </a:prstGeom>
        </p:spPr>
      </p:pic>
      <p:pic>
        <p:nvPicPr>
          <p:cNvPr id="10" name="Picture 9" descr="Map&#10;&#10;Description automatically generated">
            <a:extLst>
              <a:ext uri="{FF2B5EF4-FFF2-40B4-BE49-F238E27FC236}">
                <a16:creationId xmlns:a16="http://schemas.microsoft.com/office/drawing/2014/main" id="{69302FB7-E594-9B1B-7FE2-1A3EDB2B2623}"/>
              </a:ext>
            </a:extLst>
          </p:cNvPr>
          <p:cNvPicPr>
            <a:picLocks noChangeAspect="1"/>
          </p:cNvPicPr>
          <p:nvPr/>
        </p:nvPicPr>
        <p:blipFill>
          <a:blip r:embed="rId3"/>
          <a:stretch>
            <a:fillRect/>
          </a:stretch>
        </p:blipFill>
        <p:spPr>
          <a:xfrm>
            <a:off x="3154680" y="1205555"/>
            <a:ext cx="2958353" cy="2286000"/>
          </a:xfrm>
          <a:prstGeom prst="rect">
            <a:avLst/>
          </a:prstGeom>
        </p:spPr>
      </p:pic>
      <p:pic>
        <p:nvPicPr>
          <p:cNvPr id="12" name="Picture 11" descr="Map&#10;&#10;Description automatically generated">
            <a:extLst>
              <a:ext uri="{FF2B5EF4-FFF2-40B4-BE49-F238E27FC236}">
                <a16:creationId xmlns:a16="http://schemas.microsoft.com/office/drawing/2014/main" id="{28D7F17E-0C8A-E7D7-3772-74BD107F3521}"/>
              </a:ext>
            </a:extLst>
          </p:cNvPr>
          <p:cNvPicPr>
            <a:picLocks noChangeAspect="1"/>
          </p:cNvPicPr>
          <p:nvPr/>
        </p:nvPicPr>
        <p:blipFill>
          <a:blip r:embed="rId4"/>
          <a:stretch>
            <a:fillRect/>
          </a:stretch>
        </p:blipFill>
        <p:spPr>
          <a:xfrm>
            <a:off x="6126480" y="1205555"/>
            <a:ext cx="2958353" cy="2286000"/>
          </a:xfrm>
          <a:prstGeom prst="rect">
            <a:avLst/>
          </a:prstGeom>
        </p:spPr>
      </p:pic>
      <p:sp>
        <p:nvSpPr>
          <p:cNvPr id="13" name="TextBox 12">
            <a:extLst>
              <a:ext uri="{FF2B5EF4-FFF2-40B4-BE49-F238E27FC236}">
                <a16:creationId xmlns:a16="http://schemas.microsoft.com/office/drawing/2014/main" id="{99E22B4B-E170-15B9-AC8F-9987109AE4EF}"/>
              </a:ext>
            </a:extLst>
          </p:cNvPr>
          <p:cNvSpPr txBox="1"/>
          <p:nvPr/>
        </p:nvSpPr>
        <p:spPr>
          <a:xfrm>
            <a:off x="472741" y="3548741"/>
            <a:ext cx="1885448"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Oct 27-31, 2024</a:t>
            </a:r>
          </a:p>
        </p:txBody>
      </p:sp>
      <p:sp>
        <p:nvSpPr>
          <p:cNvPr id="14" name="TextBox 13">
            <a:extLst>
              <a:ext uri="{FF2B5EF4-FFF2-40B4-BE49-F238E27FC236}">
                <a16:creationId xmlns:a16="http://schemas.microsoft.com/office/drawing/2014/main" id="{B8B54396-C639-9F61-9C53-6F0F1A1F2702}"/>
              </a:ext>
            </a:extLst>
          </p:cNvPr>
          <p:cNvSpPr txBox="1"/>
          <p:nvPr/>
        </p:nvSpPr>
        <p:spPr>
          <a:xfrm>
            <a:off x="3629953" y="3548741"/>
            <a:ext cx="1966322"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Nov 07-11, 2024</a:t>
            </a:r>
          </a:p>
        </p:txBody>
      </p:sp>
      <p:sp>
        <p:nvSpPr>
          <p:cNvPr id="15" name="TextBox 14">
            <a:extLst>
              <a:ext uri="{FF2B5EF4-FFF2-40B4-BE49-F238E27FC236}">
                <a16:creationId xmlns:a16="http://schemas.microsoft.com/office/drawing/2014/main" id="{3EFBC0F7-E327-E9C1-3C3A-290CCDD7757E}"/>
              </a:ext>
            </a:extLst>
          </p:cNvPr>
          <p:cNvSpPr txBox="1"/>
          <p:nvPr/>
        </p:nvSpPr>
        <p:spPr>
          <a:xfrm>
            <a:off x="7079188" y="3548741"/>
            <a:ext cx="1479359"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Nov 13-17</a:t>
            </a:r>
          </a:p>
        </p:txBody>
      </p:sp>
      <p:sp>
        <p:nvSpPr>
          <p:cNvPr id="16" name="Text Placeholder 1">
            <a:extLst>
              <a:ext uri="{FF2B5EF4-FFF2-40B4-BE49-F238E27FC236}">
                <a16:creationId xmlns:a16="http://schemas.microsoft.com/office/drawing/2014/main" id="{E7362A96-A3B7-6145-8323-2244BF2CDCE0}"/>
              </a:ext>
            </a:extLst>
          </p:cNvPr>
          <p:cNvSpPr>
            <a:spLocks noGrp="1"/>
          </p:cNvSpPr>
          <p:nvPr>
            <p:ph type="body" idx="1"/>
          </p:nvPr>
        </p:nvSpPr>
        <p:spPr>
          <a:xfrm>
            <a:off x="190500" y="4039782"/>
            <a:ext cx="8700951" cy="485300"/>
          </a:xfrm>
        </p:spPr>
        <p:txBody>
          <a:bodyPr/>
          <a:lstStyle/>
          <a:p>
            <a:r>
              <a:rPr lang="en-US" sz="1200" dirty="0"/>
              <a:t>No real evidence of recent increase in inundation in SAP catchment due to rain over Ethiopia. </a:t>
            </a:r>
          </a:p>
        </p:txBody>
      </p:sp>
      <p:grpSp>
        <p:nvGrpSpPr>
          <p:cNvPr id="17" name="Group 16">
            <a:extLst>
              <a:ext uri="{FF2B5EF4-FFF2-40B4-BE49-F238E27FC236}">
                <a16:creationId xmlns:a16="http://schemas.microsoft.com/office/drawing/2014/main" id="{03AEB189-BE1F-B896-A812-1E2735F312CC}"/>
              </a:ext>
            </a:extLst>
          </p:cNvPr>
          <p:cNvGrpSpPr/>
          <p:nvPr/>
        </p:nvGrpSpPr>
        <p:grpSpPr>
          <a:xfrm>
            <a:off x="190500" y="794806"/>
            <a:ext cx="3076825" cy="396466"/>
            <a:chOff x="443445" y="5506720"/>
            <a:chExt cx="3048000" cy="396466"/>
          </a:xfrm>
        </p:grpSpPr>
        <p:pic>
          <p:nvPicPr>
            <p:cNvPr id="18" name="Picture 17">
              <a:extLst>
                <a:ext uri="{FF2B5EF4-FFF2-40B4-BE49-F238E27FC236}">
                  <a16:creationId xmlns:a16="http://schemas.microsoft.com/office/drawing/2014/main" id="{1471264E-6608-A44C-7746-C1DA40A61487}"/>
                </a:ext>
              </a:extLst>
            </p:cNvPr>
            <p:cNvPicPr>
              <a:picLocks noChangeAspect="1"/>
            </p:cNvPicPr>
            <p:nvPr/>
          </p:nvPicPr>
          <p:blipFill>
            <a:blip r:embed="rId5"/>
            <a:stretch>
              <a:fillRect/>
            </a:stretch>
          </p:blipFill>
          <p:spPr>
            <a:xfrm>
              <a:off x="443445" y="5569811"/>
              <a:ext cx="3048000" cy="333375"/>
            </a:xfrm>
            <a:prstGeom prst="rect">
              <a:avLst/>
            </a:prstGeom>
          </p:spPr>
        </p:pic>
        <p:sp>
          <p:nvSpPr>
            <p:cNvPr id="19" name="TextBox 18">
              <a:extLst>
                <a:ext uri="{FF2B5EF4-FFF2-40B4-BE49-F238E27FC236}">
                  <a16:creationId xmlns:a16="http://schemas.microsoft.com/office/drawing/2014/main" id="{64AFB009-D907-8E8A-1E5B-0791D5E9F9D7}"/>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Tree>
    <p:extLst>
      <p:ext uri="{BB962C8B-B14F-4D97-AF65-F5344CB8AC3E}">
        <p14:creationId xmlns:p14="http://schemas.microsoft.com/office/powerpoint/2010/main" val="787132778"/>
      </p:ext>
    </p:extLst>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46508</TotalTime>
  <Words>494</Words>
  <Application>Microsoft Office PowerPoint</Application>
  <PresentationFormat>On-screen Show (16:9)</PresentationFormat>
  <Paragraphs>63</Paragraphs>
  <Slides>10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Open Sans</vt:lpstr>
      <vt:lpstr>Tw Cen MT</vt:lpstr>
      <vt:lpstr>Arial</vt:lpstr>
      <vt:lpstr>Georgia</vt:lpstr>
      <vt:lpstr>Simple Light</vt:lpstr>
      <vt:lpstr>South Sudan Flood Monitoring and Prediction - 2024 Season</vt:lpstr>
      <vt:lpstr>Surface Water Extent Mapping from Landsat</vt:lpstr>
      <vt:lpstr>Surface Water Extent Comparison</vt:lpstr>
      <vt:lpstr>Surface Water Extent Comparison</vt:lpstr>
      <vt:lpstr>Surface Water Extent Comparison</vt:lpstr>
      <vt:lpstr>Surface Water Extent Comparison</vt:lpstr>
      <vt:lpstr>L9 false color composite 564 as RGB</vt:lpstr>
      <vt:lpstr>Inundation in South Sudan</vt:lpstr>
      <vt:lpstr>Flooding in SAP Catchment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Gideon</dc:creator>
  <cp:lastModifiedBy>Pervez, Shahriar</cp:lastModifiedBy>
  <cp:revision>645</cp:revision>
  <dcterms:modified xsi:type="dcterms:W3CDTF">2024-11-19T17:15:52Z</dcterms:modified>
</cp:coreProperties>
</file>