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1"/>
  </p:sldMasterIdLst>
  <p:notesMasterIdLst>
    <p:notesMasterId r:id="rId6"/>
  </p:notesMasterIdLst>
  <p:sldIdLst>
    <p:sldId id="257" r:id="rId2"/>
    <p:sldId id="360" r:id="rId3"/>
    <p:sldId id="440" r:id="rId4"/>
    <p:sldId id="439" r:id="rId5"/>
  </p:sldIdLst>
  <p:sldSz cx="9144000" cy="5143500" type="screen16x9"/>
  <p:notesSz cx="6858000" cy="9144000"/>
  <p:embeddedFontLst>
    <p:embeddedFont>
      <p:font typeface="Georgia" panose="02040502050405020303" pitchFamily="18"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Tw Cen MT" panose="020B0602020104020603"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E99F"/>
    <a:srgbClr val="1BD57C"/>
    <a:srgbClr val="15A35F"/>
    <a:srgbClr val="69E7ED"/>
    <a:srgbClr val="1CDAE4"/>
    <a:srgbClr val="39DFE7"/>
    <a:srgbClr val="62E5EC"/>
    <a:srgbClr val="82BBEE"/>
    <a:srgbClr val="C3F5F5"/>
    <a:srgbClr val="ADF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15C65-1323-4335-A816-3A1F2A06C0C5}">
  <a:tblStyle styleId="{90615C65-1323-4335-A816-3A1F2A06C0C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2D3F5C7-50CD-4C70-A3E2-DE77C51D585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90" autoAdjust="0"/>
  </p:normalViewPr>
  <p:slideViewPr>
    <p:cSldViewPr snapToGrid="0">
      <p:cViewPr varScale="1">
        <p:scale>
          <a:sx n="112" d="100"/>
          <a:sy n="112" d="100"/>
        </p:scale>
        <p:origin x="108" y="138"/>
      </p:cViewPr>
      <p:guideLst/>
    </p:cSldViewPr>
  </p:slideViewPr>
  <p:notesTextViewPr>
    <p:cViewPr>
      <p:scale>
        <a:sx n="1" d="1"/>
        <a:sy n="1" d="1"/>
      </p:scale>
      <p:origin x="0" y="0"/>
    </p:cViewPr>
  </p:notesTextViewPr>
  <p:sorterViewPr>
    <p:cViewPr>
      <p:scale>
        <a:sx n="100" d="100"/>
        <a:sy n="100" d="100"/>
      </p:scale>
      <p:origin x="0" y="-4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g17e63f59e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0" name="Google Shape;2290;g17e63f59e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Georgia"/>
              <a:ea typeface="Georgia"/>
              <a:cs typeface="Georgia"/>
              <a:sym typeface="Georg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Flooding at similar magnitude as it was in 2020 is likely to flood more areas in 2024 because of the initial condition (more areas are already under water in April of 2024 that it was in April of 2020).</a:t>
            </a:r>
          </a:p>
        </p:txBody>
      </p:sp>
    </p:spTree>
    <p:extLst>
      <p:ext uri="{BB962C8B-B14F-4D97-AF65-F5344CB8AC3E}">
        <p14:creationId xmlns:p14="http://schemas.microsoft.com/office/powerpoint/2010/main" val="197084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Flooding at similar magnitude as it was in 2020 is likely to flood more areas in 2024 because of the initial condition (more areas are already under water in April of 2024 that it was in April of 2020).</a:t>
            </a:r>
          </a:p>
        </p:txBody>
      </p:sp>
    </p:spTree>
    <p:extLst>
      <p:ext uri="{BB962C8B-B14F-4D97-AF65-F5344CB8AC3E}">
        <p14:creationId xmlns:p14="http://schemas.microsoft.com/office/powerpoint/2010/main" val="2380470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with partners]">
  <p:cSld name="TITLE_3_3">
    <p:bg>
      <p:bgPr>
        <a:solidFill>
          <a:schemeClr val="dk2"/>
        </a:solidFill>
        <a:effectLst/>
      </p:bgPr>
    </p:bg>
    <p:spTree>
      <p:nvGrpSpPr>
        <p:cNvPr id="1" name="Shape 599"/>
        <p:cNvGrpSpPr/>
        <p:nvPr/>
      </p:nvGrpSpPr>
      <p:grpSpPr>
        <a:xfrm>
          <a:off x="0" y="0"/>
          <a:ext cx="0" cy="0"/>
          <a:chOff x="0" y="0"/>
          <a:chExt cx="0" cy="0"/>
        </a:xfrm>
      </p:grpSpPr>
      <p:sp>
        <p:nvSpPr>
          <p:cNvPr id="600" name="Google Shape;600;p3"/>
          <p:cNvSpPr/>
          <p:nvPr/>
        </p:nvSpPr>
        <p:spPr>
          <a:xfrm>
            <a:off x="76200" y="4648200"/>
            <a:ext cx="2362200" cy="457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1" name="Google Shape;601;p3"/>
          <p:cNvGrpSpPr/>
          <p:nvPr/>
        </p:nvGrpSpPr>
        <p:grpSpPr>
          <a:xfrm>
            <a:off x="-825500" y="-742950"/>
            <a:ext cx="11927008" cy="6888885"/>
            <a:chOff x="-825500" y="-742950"/>
            <a:chExt cx="11927008" cy="6888885"/>
          </a:xfrm>
        </p:grpSpPr>
        <p:sp>
          <p:nvSpPr>
            <p:cNvPr id="1169" name="Google Shape;1169;p3"/>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3"/>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3"/>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3"/>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3"/>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3"/>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3"/>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 name="Google Shape;608;p3"/>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3"/>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3"/>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3"/>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3"/>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3"/>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3"/>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3"/>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3"/>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3"/>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3"/>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3"/>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3"/>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3"/>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3"/>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3"/>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3"/>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3"/>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3"/>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3"/>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3"/>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3"/>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3"/>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3"/>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3"/>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3"/>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3"/>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3"/>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3"/>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3"/>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3"/>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3"/>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3"/>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3"/>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3"/>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3"/>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3"/>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3"/>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3"/>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3"/>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3"/>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3"/>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3"/>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3"/>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3"/>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3"/>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3"/>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3"/>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3"/>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3"/>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3"/>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3"/>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3"/>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3"/>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3"/>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3"/>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3"/>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3"/>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3"/>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3"/>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3"/>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3"/>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3"/>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3"/>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3"/>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3"/>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3"/>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3"/>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3"/>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8" name="Google Shape;678;p3"/>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9" name="Google Shape;679;p3"/>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0" name="Google Shape;680;p3"/>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1" name="Google Shape;681;p3"/>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Google Shape;682;p3"/>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3" name="Google Shape;683;p3"/>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4" name="Google Shape;684;p3"/>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5" name="Google Shape;685;p3"/>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6" name="Google Shape;686;p3"/>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3"/>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3"/>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9" name="Google Shape;689;p3"/>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3"/>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1" name="Google Shape;691;p3"/>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2" name="Google Shape;692;p3"/>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3"/>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4" name="Google Shape;694;p3"/>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5" name="Google Shape;695;p3"/>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3"/>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3"/>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8" name="Google Shape;698;p3"/>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9" name="Google Shape;699;p3"/>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0" name="Google Shape;700;p3"/>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3"/>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3"/>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3" name="Google Shape;703;p3"/>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4" name="Google Shape;704;p3"/>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3"/>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3"/>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3"/>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3"/>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3"/>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3"/>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3"/>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3"/>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3"/>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3"/>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3"/>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3"/>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3"/>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3"/>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p3"/>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3"/>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3"/>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3"/>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3" name="Google Shape;723;p3"/>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3"/>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3"/>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3"/>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3"/>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3"/>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3"/>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3"/>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3"/>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3"/>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3"/>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3"/>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3"/>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3"/>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3"/>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3"/>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3"/>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3"/>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3"/>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3"/>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3"/>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3"/>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3"/>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3"/>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3"/>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3"/>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3"/>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3"/>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3"/>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3"/>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3"/>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3"/>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3"/>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3"/>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3"/>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3"/>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3"/>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3"/>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3"/>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3"/>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3"/>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3"/>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3"/>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3"/>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3"/>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3"/>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3"/>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3"/>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3"/>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3"/>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3"/>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3"/>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3"/>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3"/>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3"/>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3"/>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3"/>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3"/>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3"/>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3"/>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3"/>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3"/>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3"/>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3"/>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3"/>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3"/>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3"/>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3"/>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3"/>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3"/>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3"/>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3"/>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3"/>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3"/>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3"/>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3"/>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3"/>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3"/>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3"/>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3"/>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3"/>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3"/>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3"/>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3"/>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3"/>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3"/>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3"/>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3"/>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3"/>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3"/>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3"/>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3"/>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8" name="Google Shape;818;p3"/>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3"/>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3"/>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3"/>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3"/>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3"/>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3"/>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3"/>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3"/>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3"/>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3"/>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3"/>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3"/>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3"/>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3"/>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3"/>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3"/>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3"/>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3"/>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3"/>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3"/>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3"/>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3"/>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3"/>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3"/>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3"/>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3"/>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3"/>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3"/>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3"/>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3"/>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3"/>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3"/>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3"/>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3"/>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3"/>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3"/>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3"/>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3"/>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3"/>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3"/>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3"/>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3"/>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3"/>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3"/>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3"/>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3"/>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3"/>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3"/>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3"/>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3"/>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3"/>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3"/>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3"/>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3"/>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3"/>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3"/>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3"/>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3"/>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3"/>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3"/>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3"/>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3"/>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3"/>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3"/>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3"/>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3"/>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3"/>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3"/>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3"/>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3"/>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3"/>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3"/>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3"/>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3"/>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3"/>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3"/>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3"/>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3"/>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3"/>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3"/>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3"/>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3"/>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3"/>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3"/>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3"/>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3"/>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3"/>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3"/>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3"/>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3"/>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3"/>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3"/>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3"/>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3"/>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3"/>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3"/>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3"/>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3"/>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3"/>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3"/>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3"/>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3"/>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3"/>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3"/>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3"/>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3"/>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3"/>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3"/>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3"/>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3"/>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3"/>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3"/>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3"/>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3"/>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3"/>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3"/>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3"/>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3"/>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3"/>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3"/>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3"/>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3"/>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3"/>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3"/>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3"/>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3"/>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3"/>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3"/>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3"/>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3"/>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3"/>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3"/>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3"/>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3"/>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3"/>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4" name="Google Shape;954;p3"/>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5" name="Google Shape;955;p3"/>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3"/>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3"/>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3"/>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3"/>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3"/>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3"/>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3"/>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3"/>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3"/>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3"/>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3"/>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3"/>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3"/>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3"/>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3"/>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3"/>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3"/>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3"/>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3"/>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3"/>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3"/>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3"/>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3"/>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3"/>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3"/>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3"/>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3"/>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3"/>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3"/>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3"/>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3"/>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3"/>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3"/>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3"/>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3"/>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3"/>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3"/>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3"/>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3"/>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3"/>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3"/>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3"/>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3"/>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3"/>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3"/>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3"/>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3"/>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3"/>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3"/>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3"/>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3"/>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3"/>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3"/>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3"/>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3"/>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3"/>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3"/>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3"/>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3"/>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3"/>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3"/>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3"/>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3"/>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3"/>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3"/>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3"/>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3"/>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3"/>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3"/>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3"/>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3"/>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3"/>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3"/>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3"/>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3"/>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3"/>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3"/>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3"/>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3"/>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3"/>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3"/>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3"/>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3"/>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3"/>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3"/>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3"/>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3"/>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3"/>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3"/>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p3"/>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3"/>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3"/>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3"/>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9" name="Google Shape;1049;p3"/>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0" name="Google Shape;1050;p3"/>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3"/>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3"/>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3"/>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3"/>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3"/>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3"/>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3"/>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3"/>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3"/>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3"/>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3"/>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3"/>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3"/>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3"/>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5" name="Google Shape;1065;p3"/>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6" name="Google Shape;1066;p3"/>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7" name="Google Shape;1067;p3"/>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8" name="Google Shape;1068;p3"/>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9" name="Google Shape;1069;p3"/>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0" name="Google Shape;1070;p3"/>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1" name="Google Shape;1071;p3"/>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2" name="Google Shape;1072;p3"/>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3" name="Google Shape;1073;p3"/>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4" name="Google Shape;1074;p3"/>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5" name="Google Shape;1075;p3"/>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3"/>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3"/>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3"/>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3"/>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3"/>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3"/>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2" name="Google Shape;1082;p3"/>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3" name="Google Shape;1083;p3"/>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3"/>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3"/>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3"/>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3"/>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3"/>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3"/>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0" name="Google Shape;1090;p3"/>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1" name="Google Shape;1091;p3"/>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3"/>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3"/>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3"/>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3"/>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3"/>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3"/>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3"/>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3"/>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3"/>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1" name="Google Shape;1101;p3"/>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2" name="Google Shape;1102;p3"/>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3"/>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3"/>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3"/>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3"/>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3"/>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3"/>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3"/>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3"/>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3"/>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2" name="Google Shape;1112;p3"/>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3" name="Google Shape;1113;p3"/>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3"/>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3"/>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3"/>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3"/>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3"/>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3"/>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3"/>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3"/>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3"/>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3" name="Google Shape;1123;p3"/>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4" name="Google Shape;1124;p3"/>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3"/>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3"/>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7" name="Google Shape;1127;p3"/>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8" name="Google Shape;1128;p3"/>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3"/>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3"/>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3"/>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3"/>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3"/>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3"/>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3"/>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3"/>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3"/>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8" name="Google Shape;1138;p3"/>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9" name="Google Shape;1139;p3"/>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3"/>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3"/>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3"/>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3"/>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3"/>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3"/>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6" name="Google Shape;1146;p3"/>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7" name="Google Shape;1147;p3"/>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3"/>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3"/>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3"/>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3"/>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3"/>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3"/>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3"/>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3"/>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3"/>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3"/>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3"/>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3"/>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3"/>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3"/>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3"/>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3"/>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3"/>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3"/>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3"/>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3"/>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3"/>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3"/>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3"/>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3"/>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3" name="Google Shape;1173;p3"/>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4" name="Google Shape;1174;p3"/>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5" name="Google Shape;1175;p3"/>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6" name="Google Shape;1176;p3"/>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7" name="Google Shape;1177;p3"/>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8" name="Google Shape;1178;p3"/>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0E59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79" name="Google Shape;1179;p3"/>
          <p:cNvSpPr/>
          <p:nvPr/>
        </p:nvSpPr>
        <p:spPr>
          <a:xfrm>
            <a:off x="457200" y="457200"/>
            <a:ext cx="8229600" cy="4229100"/>
          </a:xfrm>
          <a:prstGeom prst="rect">
            <a:avLst/>
          </a:prstGeom>
          <a:noFill/>
          <a:ln w="1905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3"/>
          <p:cNvSpPr txBox="1">
            <a:spLocks noGrp="1"/>
          </p:cNvSpPr>
          <p:nvPr>
            <p:ph type="ctrTitle"/>
          </p:nvPr>
        </p:nvSpPr>
        <p:spPr>
          <a:xfrm>
            <a:off x="871200" y="1617400"/>
            <a:ext cx="7401600" cy="1442100"/>
          </a:xfrm>
          <a:prstGeom prst="rect">
            <a:avLst/>
          </a:prstGeom>
          <a:noFill/>
          <a:ln>
            <a:noFill/>
          </a:ln>
        </p:spPr>
        <p:txBody>
          <a:bodyPr spcFirstLastPara="1" wrap="square" lIns="91425" tIns="91425" rIns="91425" bIns="91425" anchor="ctr" anchorCtr="0">
            <a:noAutofit/>
          </a:bodyPr>
          <a:lstStyle>
            <a:lvl1pPr lvl="0" algn="ctr" rtl="0">
              <a:lnSpc>
                <a:spcPct val="85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5200"/>
              <a:buNone/>
              <a:defRPr sz="5200">
                <a:solidFill>
                  <a:schemeClr val="lt1"/>
                </a:solidFill>
              </a:defRPr>
            </a:lvl2pPr>
            <a:lvl3pPr lvl="2" algn="ctr" rtl="0">
              <a:lnSpc>
                <a:spcPct val="100000"/>
              </a:lnSpc>
              <a:spcBef>
                <a:spcPts val="0"/>
              </a:spcBef>
              <a:spcAft>
                <a:spcPts val="0"/>
              </a:spcAft>
              <a:buClr>
                <a:schemeClr val="lt1"/>
              </a:buClr>
              <a:buSzPts val="5200"/>
              <a:buNone/>
              <a:defRPr sz="5200">
                <a:solidFill>
                  <a:schemeClr val="lt1"/>
                </a:solidFill>
              </a:defRPr>
            </a:lvl3pPr>
            <a:lvl4pPr lvl="3" algn="ctr" rtl="0">
              <a:lnSpc>
                <a:spcPct val="100000"/>
              </a:lnSpc>
              <a:spcBef>
                <a:spcPts val="0"/>
              </a:spcBef>
              <a:spcAft>
                <a:spcPts val="0"/>
              </a:spcAft>
              <a:buClr>
                <a:schemeClr val="lt1"/>
              </a:buClr>
              <a:buSzPts val="5200"/>
              <a:buNone/>
              <a:defRPr sz="5200">
                <a:solidFill>
                  <a:schemeClr val="lt1"/>
                </a:solidFill>
              </a:defRPr>
            </a:lvl4pPr>
            <a:lvl5pPr lvl="4" algn="ctr" rtl="0">
              <a:lnSpc>
                <a:spcPct val="100000"/>
              </a:lnSpc>
              <a:spcBef>
                <a:spcPts val="0"/>
              </a:spcBef>
              <a:spcAft>
                <a:spcPts val="0"/>
              </a:spcAft>
              <a:buClr>
                <a:schemeClr val="lt1"/>
              </a:buClr>
              <a:buSzPts val="5200"/>
              <a:buNone/>
              <a:defRPr sz="5200">
                <a:solidFill>
                  <a:schemeClr val="lt1"/>
                </a:solidFill>
              </a:defRPr>
            </a:lvl5pPr>
            <a:lvl6pPr lvl="5" algn="ctr" rtl="0">
              <a:lnSpc>
                <a:spcPct val="100000"/>
              </a:lnSpc>
              <a:spcBef>
                <a:spcPts val="0"/>
              </a:spcBef>
              <a:spcAft>
                <a:spcPts val="0"/>
              </a:spcAft>
              <a:buClr>
                <a:schemeClr val="lt1"/>
              </a:buClr>
              <a:buSzPts val="5200"/>
              <a:buNone/>
              <a:defRPr sz="5200">
                <a:solidFill>
                  <a:schemeClr val="lt1"/>
                </a:solidFill>
              </a:defRPr>
            </a:lvl6pPr>
            <a:lvl7pPr lvl="6" algn="ctr" rtl="0">
              <a:lnSpc>
                <a:spcPct val="100000"/>
              </a:lnSpc>
              <a:spcBef>
                <a:spcPts val="0"/>
              </a:spcBef>
              <a:spcAft>
                <a:spcPts val="0"/>
              </a:spcAft>
              <a:buClr>
                <a:schemeClr val="lt1"/>
              </a:buClr>
              <a:buSzPts val="5200"/>
              <a:buNone/>
              <a:defRPr sz="5200">
                <a:solidFill>
                  <a:schemeClr val="lt1"/>
                </a:solidFill>
              </a:defRPr>
            </a:lvl7pPr>
            <a:lvl8pPr lvl="7" algn="ctr" rtl="0">
              <a:lnSpc>
                <a:spcPct val="100000"/>
              </a:lnSpc>
              <a:spcBef>
                <a:spcPts val="0"/>
              </a:spcBef>
              <a:spcAft>
                <a:spcPts val="0"/>
              </a:spcAft>
              <a:buClr>
                <a:schemeClr val="lt1"/>
              </a:buClr>
              <a:buSzPts val="5200"/>
              <a:buNone/>
              <a:defRPr sz="5200">
                <a:solidFill>
                  <a:schemeClr val="lt1"/>
                </a:solidFill>
              </a:defRPr>
            </a:lvl8pPr>
            <a:lvl9pPr lvl="8" algn="ctr" rtl="0">
              <a:lnSpc>
                <a:spcPct val="100000"/>
              </a:lnSpc>
              <a:spcBef>
                <a:spcPts val="0"/>
              </a:spcBef>
              <a:spcAft>
                <a:spcPts val="0"/>
              </a:spcAft>
              <a:buClr>
                <a:schemeClr val="lt1"/>
              </a:buClr>
              <a:buSzPts val="5200"/>
              <a:buNone/>
              <a:defRPr sz="5200">
                <a:solidFill>
                  <a:schemeClr val="lt1"/>
                </a:solidFill>
              </a:defRPr>
            </a:lvl9pPr>
          </a:lstStyle>
          <a:p>
            <a:endParaRPr dirty="0"/>
          </a:p>
        </p:txBody>
      </p:sp>
      <p:sp>
        <p:nvSpPr>
          <p:cNvPr id="1181" name="Google Shape;1181;p3"/>
          <p:cNvSpPr txBox="1">
            <a:spLocks noGrp="1"/>
          </p:cNvSpPr>
          <p:nvPr>
            <p:ph type="subTitle" idx="1"/>
          </p:nvPr>
        </p:nvSpPr>
        <p:spPr>
          <a:xfrm>
            <a:off x="871200" y="3363263"/>
            <a:ext cx="7401600" cy="521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Font typeface="Open Sans"/>
              <a:buNone/>
              <a:defRPr sz="2400">
                <a:solidFill>
                  <a:schemeClr val="lt1"/>
                </a:solidFill>
                <a:latin typeface="Open Sans"/>
                <a:ea typeface="Open Sans"/>
                <a:cs typeface="Open Sans"/>
                <a:sym typeface="Open Sans"/>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82" name="Google Shape;118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
        <p:nvSpPr>
          <p:cNvPr id="1186" name="Google Shape;1186;p3"/>
          <p:cNvSpPr txBox="1">
            <a:spLocks noGrp="1"/>
          </p:cNvSpPr>
          <p:nvPr>
            <p:ph type="subTitle" idx="2"/>
          </p:nvPr>
        </p:nvSpPr>
        <p:spPr>
          <a:xfrm>
            <a:off x="871200" y="3896675"/>
            <a:ext cx="7401600" cy="457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Open Sans"/>
              <a:buNone/>
              <a:defRPr>
                <a:solidFill>
                  <a:schemeClr val="lt1"/>
                </a:solidFill>
                <a:latin typeface="Open Sans"/>
                <a:ea typeface="Open Sans"/>
                <a:cs typeface="Open Sans"/>
                <a:sym typeface="Open Sans"/>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83" name="Google Shape;1183;p3"/>
          <p:cNvSpPr/>
          <p:nvPr/>
        </p:nvSpPr>
        <p:spPr>
          <a:xfrm>
            <a:off x="1838022" y="157731"/>
            <a:ext cx="5488200" cy="662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4" name="Google Shape;1184;p3"/>
          <p:cNvPicPr preferRelativeResize="0"/>
          <p:nvPr/>
        </p:nvPicPr>
        <p:blipFill rotWithShape="1">
          <a:blip r:embed="rId2">
            <a:alphaModFix/>
          </a:blip>
          <a:srcRect/>
          <a:stretch/>
        </p:blipFill>
        <p:spPr>
          <a:xfrm>
            <a:off x="1881355" y="321964"/>
            <a:ext cx="1188720" cy="324521"/>
          </a:xfrm>
          <a:prstGeom prst="rect">
            <a:avLst/>
          </a:prstGeom>
          <a:noFill/>
          <a:ln>
            <a:noFill/>
          </a:ln>
        </p:spPr>
      </p:pic>
      <p:pic>
        <p:nvPicPr>
          <p:cNvPr id="1185" name="Google Shape;1185;p3"/>
          <p:cNvPicPr preferRelativeResize="0"/>
          <p:nvPr/>
        </p:nvPicPr>
        <p:blipFill rotWithShape="1">
          <a:blip r:embed="rId3">
            <a:alphaModFix/>
          </a:blip>
          <a:srcRect l="9432" r="9031"/>
          <a:stretch/>
        </p:blipFill>
        <p:spPr>
          <a:xfrm>
            <a:off x="3103477" y="223620"/>
            <a:ext cx="1079433" cy="521208"/>
          </a:xfrm>
          <a:prstGeom prst="rect">
            <a:avLst/>
          </a:prstGeom>
          <a:noFill/>
          <a:ln>
            <a:noFill/>
          </a:ln>
        </p:spPr>
      </p:pic>
      <p:pic>
        <p:nvPicPr>
          <p:cNvPr id="2" name="Google Shape;753;p1">
            <a:extLst>
              <a:ext uri="{FF2B5EF4-FFF2-40B4-BE49-F238E27FC236}">
                <a16:creationId xmlns:a16="http://schemas.microsoft.com/office/drawing/2014/main" id="{BFA046CC-B094-F4AE-8EF3-F7378434D692}"/>
              </a:ext>
            </a:extLst>
          </p:cNvPr>
          <p:cNvPicPr preferRelativeResize="0"/>
          <p:nvPr userDrawn="1"/>
        </p:nvPicPr>
        <p:blipFill rotWithShape="1">
          <a:blip r:embed="rId4">
            <a:alphaModFix/>
          </a:blip>
          <a:srcRect/>
          <a:stretch/>
        </p:blipFill>
        <p:spPr>
          <a:xfrm>
            <a:off x="4216312" y="287424"/>
            <a:ext cx="988649" cy="393600"/>
          </a:xfrm>
          <a:prstGeom prst="rect">
            <a:avLst/>
          </a:prstGeom>
          <a:noFill/>
          <a:ln>
            <a:noFill/>
          </a:ln>
        </p:spPr>
      </p:pic>
      <p:pic>
        <p:nvPicPr>
          <p:cNvPr id="3" name="Google Shape;751;p1">
            <a:extLst>
              <a:ext uri="{FF2B5EF4-FFF2-40B4-BE49-F238E27FC236}">
                <a16:creationId xmlns:a16="http://schemas.microsoft.com/office/drawing/2014/main" id="{7E99030C-51C8-57BD-4A75-6D27488BB6BF}"/>
              </a:ext>
            </a:extLst>
          </p:cNvPr>
          <p:cNvPicPr preferRelativeResize="0"/>
          <p:nvPr userDrawn="1"/>
        </p:nvPicPr>
        <p:blipFill rotWithShape="1">
          <a:blip r:embed="rId5">
            <a:alphaModFix/>
          </a:blip>
          <a:srcRect/>
          <a:stretch/>
        </p:blipFill>
        <p:spPr>
          <a:xfrm>
            <a:off x="5238363" y="266332"/>
            <a:ext cx="479075" cy="435784"/>
          </a:xfrm>
          <a:prstGeom prst="rect">
            <a:avLst/>
          </a:prstGeom>
          <a:noFill/>
          <a:ln>
            <a:noFill/>
          </a:ln>
        </p:spPr>
      </p:pic>
      <p:pic>
        <p:nvPicPr>
          <p:cNvPr id="4" name="Google Shape;752;p1">
            <a:extLst>
              <a:ext uri="{FF2B5EF4-FFF2-40B4-BE49-F238E27FC236}">
                <a16:creationId xmlns:a16="http://schemas.microsoft.com/office/drawing/2014/main" id="{FC6020B6-A68C-18F2-E570-281908DBD753}"/>
              </a:ext>
            </a:extLst>
          </p:cNvPr>
          <p:cNvPicPr preferRelativeResize="0"/>
          <p:nvPr userDrawn="1"/>
        </p:nvPicPr>
        <p:blipFill rotWithShape="1">
          <a:blip r:embed="rId6">
            <a:alphaModFix/>
          </a:blip>
          <a:srcRect/>
          <a:stretch/>
        </p:blipFill>
        <p:spPr>
          <a:xfrm>
            <a:off x="5750840" y="287424"/>
            <a:ext cx="479078" cy="393600"/>
          </a:xfrm>
          <a:prstGeom prst="rect">
            <a:avLst/>
          </a:prstGeom>
          <a:noFill/>
          <a:ln>
            <a:noFill/>
          </a:ln>
        </p:spPr>
      </p:pic>
      <p:pic>
        <p:nvPicPr>
          <p:cNvPr id="6" name="Google Shape;754;p1">
            <a:extLst>
              <a:ext uri="{FF2B5EF4-FFF2-40B4-BE49-F238E27FC236}">
                <a16:creationId xmlns:a16="http://schemas.microsoft.com/office/drawing/2014/main" id="{7BFA9BA6-B984-DEDA-E3C3-EB93D2759056}"/>
              </a:ext>
            </a:extLst>
          </p:cNvPr>
          <p:cNvPicPr preferRelativeResize="0"/>
          <p:nvPr userDrawn="1"/>
        </p:nvPicPr>
        <p:blipFill rotWithShape="1">
          <a:blip r:embed="rId7">
            <a:alphaModFix/>
          </a:blip>
          <a:srcRect/>
          <a:stretch/>
        </p:blipFill>
        <p:spPr>
          <a:xfrm>
            <a:off x="6263319" y="266337"/>
            <a:ext cx="1062903" cy="435775"/>
          </a:xfrm>
          <a:prstGeom prst="rect">
            <a:avLst/>
          </a:prstGeom>
          <a:noFill/>
          <a:ln>
            <a:noFill/>
          </a:ln>
        </p:spPr>
      </p:pic>
      <p:sp>
        <p:nvSpPr>
          <p:cNvPr id="7" name="Rectangle 6">
            <a:extLst>
              <a:ext uri="{FF2B5EF4-FFF2-40B4-BE49-F238E27FC236}">
                <a16:creationId xmlns:a16="http://schemas.microsoft.com/office/drawing/2014/main" id="{EA043183-E3D9-8DAF-BC5E-5403F9617684}"/>
              </a:ext>
            </a:extLst>
          </p:cNvPr>
          <p:cNvSpPr/>
          <p:nvPr userDrawn="1"/>
        </p:nvSpPr>
        <p:spPr>
          <a:xfrm>
            <a:off x="7206666" y="321964"/>
            <a:ext cx="122286" cy="262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dense]">
  <p:cSld name="TITLE_AND_BODY_1">
    <p:spTree>
      <p:nvGrpSpPr>
        <p:cNvPr id="1" name="Shape 1518"/>
        <p:cNvGrpSpPr/>
        <p:nvPr/>
      </p:nvGrpSpPr>
      <p:grpSpPr>
        <a:xfrm>
          <a:off x="0" y="0"/>
          <a:ext cx="0" cy="0"/>
          <a:chOff x="0" y="0"/>
          <a:chExt cx="0" cy="0"/>
        </a:xfrm>
      </p:grpSpPr>
      <p:sp>
        <p:nvSpPr>
          <p:cNvPr id="1519" name="Google Shape;1519;p11"/>
          <p:cNvSpPr txBox="1">
            <a:spLocks noGrp="1"/>
          </p:cNvSpPr>
          <p:nvPr>
            <p:ph type="body" idx="1"/>
          </p:nvPr>
        </p:nvSpPr>
        <p:spPr>
          <a:xfrm>
            <a:off x="190500" y="743550"/>
            <a:ext cx="8763000" cy="39198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rtl="0">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dirty="0"/>
          </a:p>
        </p:txBody>
      </p:sp>
      <p:sp>
        <p:nvSpPr>
          <p:cNvPr id="1520" name="Google Shape;152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cxnSp>
        <p:nvCxnSpPr>
          <p:cNvPr id="1521" name="Google Shape;1521;p11"/>
          <p:cNvCxnSpPr/>
          <p:nvPr/>
        </p:nvCxnSpPr>
        <p:spPr>
          <a:xfrm>
            <a:off x="190500" y="4686048"/>
            <a:ext cx="8763000" cy="0"/>
          </a:xfrm>
          <a:prstGeom prst="straightConnector1">
            <a:avLst/>
          </a:prstGeom>
          <a:noFill/>
          <a:ln w="9525" cap="flat" cmpd="sng">
            <a:solidFill>
              <a:schemeClr val="lt2"/>
            </a:solidFill>
            <a:prstDash val="solid"/>
            <a:round/>
            <a:headEnd type="none" w="sm" len="sm"/>
            <a:tailEnd type="none" w="sm" len="sm"/>
          </a:ln>
        </p:spPr>
      </p:cxnSp>
      <p:sp>
        <p:nvSpPr>
          <p:cNvPr id="1522" name="Google Shape;1522;p11"/>
          <p:cNvSpPr txBox="1">
            <a:spLocks noGrp="1"/>
          </p:cNvSpPr>
          <p:nvPr>
            <p:ph type="title"/>
          </p:nvPr>
        </p:nvSpPr>
        <p:spPr>
          <a:xfrm>
            <a:off x="190500" y="66950"/>
            <a:ext cx="82182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dirty="0"/>
          </a:p>
        </p:txBody>
      </p:sp>
      <p:pic>
        <p:nvPicPr>
          <p:cNvPr id="3" name="Google Shape;752;p1">
            <a:extLst>
              <a:ext uri="{FF2B5EF4-FFF2-40B4-BE49-F238E27FC236}">
                <a16:creationId xmlns:a16="http://schemas.microsoft.com/office/drawing/2014/main" id="{C5F7F86E-CBCF-FDA4-9A42-C3A14EE382BA}"/>
              </a:ext>
            </a:extLst>
          </p:cNvPr>
          <p:cNvPicPr preferRelativeResize="0">
            <a:picLocks noChangeAspect="1"/>
          </p:cNvPicPr>
          <p:nvPr userDrawn="1"/>
        </p:nvPicPr>
        <p:blipFill rotWithShape="1">
          <a:blip r:embed="rId2">
            <a:alphaModFix/>
          </a:blip>
          <a:srcRect/>
          <a:stretch/>
        </p:blipFill>
        <p:spPr>
          <a:xfrm>
            <a:off x="3497670" y="4738933"/>
            <a:ext cx="356154" cy="2926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lumn and chart [dense, grey]">
  <p:cSld name="TITLE_AND_BODY_1_1_1_3">
    <p:bg>
      <p:bgPr>
        <a:solidFill>
          <a:schemeClr val="accent5"/>
        </a:solidFill>
        <a:effectLst/>
      </p:bgPr>
    </p:bg>
    <p:spTree>
      <p:nvGrpSpPr>
        <p:cNvPr id="1" name="Shape 1563"/>
        <p:cNvGrpSpPr/>
        <p:nvPr/>
      </p:nvGrpSpPr>
      <p:grpSpPr>
        <a:xfrm>
          <a:off x="0" y="0"/>
          <a:ext cx="0" cy="0"/>
          <a:chOff x="0" y="0"/>
          <a:chExt cx="0" cy="0"/>
        </a:xfrm>
      </p:grpSpPr>
      <p:sp>
        <p:nvSpPr>
          <p:cNvPr id="1564" name="Google Shape;1564;p17"/>
          <p:cNvSpPr txBox="1">
            <a:spLocks noGrp="1"/>
          </p:cNvSpPr>
          <p:nvPr>
            <p:ph type="title"/>
          </p:nvPr>
        </p:nvSpPr>
        <p:spPr>
          <a:xfrm>
            <a:off x="190500" y="66950"/>
            <a:ext cx="82182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65" name="Google Shape;156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cxnSp>
        <p:nvCxnSpPr>
          <p:cNvPr id="1566" name="Google Shape;1566;p17"/>
          <p:cNvCxnSpPr/>
          <p:nvPr/>
        </p:nvCxnSpPr>
        <p:spPr>
          <a:xfrm>
            <a:off x="190500" y="4686048"/>
            <a:ext cx="8763000" cy="0"/>
          </a:xfrm>
          <a:prstGeom prst="straightConnector1">
            <a:avLst/>
          </a:prstGeom>
          <a:noFill/>
          <a:ln w="9525" cap="flat" cmpd="sng">
            <a:solidFill>
              <a:schemeClr val="lt2"/>
            </a:solidFill>
            <a:prstDash val="solid"/>
            <a:round/>
            <a:headEnd type="none" w="sm" len="sm"/>
            <a:tailEnd type="none" w="sm" len="sm"/>
          </a:ln>
        </p:spPr>
      </p:cxnSp>
      <p:sp>
        <p:nvSpPr>
          <p:cNvPr id="1567" name="Google Shape;1567;p17"/>
          <p:cNvSpPr txBox="1">
            <a:spLocks noGrp="1"/>
          </p:cNvSpPr>
          <p:nvPr>
            <p:ph type="subTitle" idx="1"/>
          </p:nvPr>
        </p:nvSpPr>
        <p:spPr>
          <a:xfrm>
            <a:off x="4652700" y="639650"/>
            <a:ext cx="4300800" cy="615600"/>
          </a:xfrm>
          <a:prstGeom prst="rect">
            <a:avLst/>
          </a:prstGeom>
        </p:spPr>
        <p:txBody>
          <a:bodyPr spcFirstLastPara="1" wrap="square" lIns="0" tIns="91425" rIns="91425" bIns="91425" anchor="t" anchorCtr="0">
            <a:noAutofit/>
          </a:bodyPr>
          <a:lstStyle>
            <a:lvl1pPr lvl="0" rtl="0">
              <a:spcBef>
                <a:spcPts val="0"/>
              </a:spcBef>
              <a:spcAft>
                <a:spcPts val="0"/>
              </a:spcAft>
              <a:buClr>
                <a:srgbClr val="54585A"/>
              </a:buClr>
              <a:buSzPts val="1400"/>
              <a:buFont typeface="Open Sans"/>
              <a:buNone/>
              <a:defRPr sz="1400" b="1">
                <a:solidFill>
                  <a:srgbClr val="54585A"/>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568" name="Google Shape;1568;p17"/>
          <p:cNvSpPr>
            <a:spLocks noGrp="1"/>
          </p:cNvSpPr>
          <p:nvPr>
            <p:ph type="pic" idx="2"/>
          </p:nvPr>
        </p:nvSpPr>
        <p:spPr>
          <a:xfrm>
            <a:off x="4652700" y="1255250"/>
            <a:ext cx="4300800" cy="3155700"/>
          </a:xfrm>
          <a:prstGeom prst="rect">
            <a:avLst/>
          </a:prstGeom>
          <a:noFill/>
          <a:ln>
            <a:noFill/>
          </a:ln>
        </p:spPr>
      </p:sp>
      <p:sp>
        <p:nvSpPr>
          <p:cNvPr id="1569" name="Google Shape;1569;p17"/>
          <p:cNvSpPr txBox="1">
            <a:spLocks noGrp="1"/>
          </p:cNvSpPr>
          <p:nvPr>
            <p:ph type="subTitle" idx="3"/>
          </p:nvPr>
        </p:nvSpPr>
        <p:spPr>
          <a:xfrm>
            <a:off x="4652700" y="4410950"/>
            <a:ext cx="4300800" cy="200100"/>
          </a:xfrm>
          <a:prstGeom prst="rect">
            <a:avLst/>
          </a:prstGeom>
        </p:spPr>
        <p:txBody>
          <a:bodyPr spcFirstLastPara="1" wrap="square" lIns="0" tIns="45700" rIns="0" bIns="0" anchor="t" anchorCtr="0">
            <a:spAutoFit/>
          </a:bodyPr>
          <a:lstStyle>
            <a:lvl1pPr lvl="0" rtl="0">
              <a:spcBef>
                <a:spcPts val="0"/>
              </a:spcBef>
              <a:spcAft>
                <a:spcPts val="0"/>
              </a:spcAft>
              <a:buClr>
                <a:srgbClr val="54585A"/>
              </a:buClr>
              <a:buSzPts val="1000"/>
              <a:buNone/>
              <a:defRPr sz="1000" i="1">
                <a:solidFill>
                  <a:srgbClr val="54585A"/>
                </a:solidFill>
              </a:defRPr>
            </a:lvl1pPr>
            <a:lvl2pPr lvl="1" rtl="0">
              <a:spcBef>
                <a:spcPts val="0"/>
              </a:spcBef>
              <a:spcAft>
                <a:spcPts val="0"/>
              </a:spcAft>
              <a:buSzPts val="14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570" name="Google Shape;1570;p17"/>
          <p:cNvSpPr txBox="1">
            <a:spLocks noGrp="1"/>
          </p:cNvSpPr>
          <p:nvPr>
            <p:ph type="body" idx="4"/>
          </p:nvPr>
        </p:nvSpPr>
        <p:spPr>
          <a:xfrm>
            <a:off x="190500" y="743550"/>
            <a:ext cx="4220400" cy="39198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rtl="0">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rtl="0">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pic>
        <p:nvPicPr>
          <p:cNvPr id="2" name="Google Shape;752;p1">
            <a:extLst>
              <a:ext uri="{FF2B5EF4-FFF2-40B4-BE49-F238E27FC236}">
                <a16:creationId xmlns:a16="http://schemas.microsoft.com/office/drawing/2014/main" id="{C74ED85A-75C1-3B33-CD1B-ADF1B64AF626}"/>
              </a:ext>
            </a:extLst>
          </p:cNvPr>
          <p:cNvPicPr preferRelativeResize="0">
            <a:picLocks noChangeAspect="1"/>
          </p:cNvPicPr>
          <p:nvPr userDrawn="1"/>
        </p:nvPicPr>
        <p:blipFill rotWithShape="1">
          <a:blip r:embed="rId2">
            <a:alphaModFix/>
          </a:blip>
          <a:srcRect/>
          <a:stretch/>
        </p:blipFill>
        <p:spPr>
          <a:xfrm>
            <a:off x="3497670" y="4738933"/>
            <a:ext cx="356154" cy="29260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5">
            <a:alphaModFix/>
          </a:blip>
          <a:stretch>
            <a:fillRect/>
          </a:stretch>
        </p:blipFill>
        <p:spPr>
          <a:xfrm>
            <a:off x="1287638" y="4622663"/>
            <a:ext cx="1344718" cy="521208"/>
          </a:xfrm>
          <a:prstGeom prst="rect">
            <a:avLst/>
          </a:prstGeom>
          <a:noFill/>
          <a:ln>
            <a:noFill/>
          </a:ln>
        </p:spPr>
      </p:pic>
      <p:sp>
        <p:nvSpPr>
          <p:cNvPr id="7" name="Google Shape;7;p1"/>
          <p:cNvSpPr txBox="1">
            <a:spLocks noGrp="1"/>
          </p:cNvSpPr>
          <p:nvPr>
            <p:ph type="title"/>
          </p:nvPr>
        </p:nvSpPr>
        <p:spPr>
          <a:xfrm>
            <a:off x="457200" y="457200"/>
            <a:ext cx="8229600" cy="569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Georgia"/>
              <a:buNone/>
              <a:defRPr sz="3000" b="1"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9pPr>
          </a:lstStyle>
          <a:p>
            <a:endParaRPr/>
          </a:p>
        </p:txBody>
      </p:sp>
      <p:sp>
        <p:nvSpPr>
          <p:cNvPr id="8" name="Google Shape;8;p1"/>
          <p:cNvSpPr txBox="1">
            <a:spLocks noGrp="1"/>
          </p:cNvSpPr>
          <p:nvPr>
            <p:ph type="body" idx="1"/>
          </p:nvPr>
        </p:nvSpPr>
        <p:spPr>
          <a:xfrm>
            <a:off x="457200" y="1160473"/>
            <a:ext cx="8229600" cy="33963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accent2"/>
              </a:buClr>
              <a:buSzPts val="1600"/>
              <a:buFont typeface="Open Sans"/>
              <a:buChar char="●"/>
              <a:defRPr sz="160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0"/>
              </a:spcBef>
              <a:spcAft>
                <a:spcPts val="0"/>
              </a:spcAft>
              <a:buClr>
                <a:schemeClr val="accent1"/>
              </a:buClr>
              <a:buSzPts val="1200"/>
              <a:buFont typeface="Open Sans"/>
              <a:buChar char="■"/>
              <a:defRPr sz="120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0"/>
              </a:spcBef>
              <a:spcAft>
                <a:spcPts val="0"/>
              </a:spcAft>
              <a:buClr>
                <a:schemeClr val="accent3"/>
              </a:buClr>
              <a:buSzPts val="1200"/>
              <a:buFont typeface="Open Sans"/>
              <a:buChar char="●"/>
              <a:defRPr sz="120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6">
            <a:alphaModFix/>
          </a:blip>
          <a:srcRect/>
          <a:stretch/>
        </p:blipFill>
        <p:spPr>
          <a:xfrm>
            <a:off x="175208" y="4727963"/>
            <a:ext cx="1112430" cy="303693"/>
          </a:xfrm>
          <a:prstGeom prst="rect">
            <a:avLst/>
          </a:prstGeom>
          <a:noFill/>
          <a:ln>
            <a:noFill/>
          </a:ln>
        </p:spPr>
      </p:pic>
      <p:pic>
        <p:nvPicPr>
          <p:cNvPr id="2" name="Google Shape;753;p1">
            <a:extLst>
              <a:ext uri="{FF2B5EF4-FFF2-40B4-BE49-F238E27FC236}">
                <a16:creationId xmlns:a16="http://schemas.microsoft.com/office/drawing/2014/main" id="{CE2D5CCB-EE36-4488-1A3C-2E209C1D70D8}"/>
              </a:ext>
            </a:extLst>
          </p:cNvPr>
          <p:cNvPicPr preferRelativeResize="0">
            <a:picLocks noChangeAspect="1"/>
          </p:cNvPicPr>
          <p:nvPr userDrawn="1"/>
        </p:nvPicPr>
        <p:blipFill rotWithShape="1">
          <a:blip r:embed="rId7">
            <a:alphaModFix/>
          </a:blip>
          <a:srcRect/>
          <a:stretch/>
        </p:blipFill>
        <p:spPr>
          <a:xfrm>
            <a:off x="2632356" y="4739048"/>
            <a:ext cx="734976" cy="2926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7"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472">
          <p15:clr>
            <a:srgbClr val="EA4335"/>
          </p15:clr>
        </p15:guide>
        <p15:guide id="3" pos="907">
          <p15:clr>
            <a:srgbClr val="EA4335"/>
          </p15:clr>
        </p15:guide>
        <p15:guide id="4" orient="horz" pos="1620">
          <p15:clr>
            <a:srgbClr val="EA4335"/>
          </p15:clr>
        </p15:guide>
        <p15:guide id="5" orient="horz" pos="2952">
          <p15:clr>
            <a:srgbClr val="EA4335"/>
          </p15:clr>
        </p15:guide>
        <p15:guide id="6" orient="horz" pos="28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2" name="Google Shape;2292;p40"/>
          <p:cNvSpPr txBox="1">
            <a:spLocks noGrp="1"/>
          </p:cNvSpPr>
          <p:nvPr>
            <p:ph type="ctrTitle"/>
          </p:nvPr>
        </p:nvSpPr>
        <p:spPr>
          <a:xfrm>
            <a:off x="871200" y="1138559"/>
            <a:ext cx="7401600" cy="1442100"/>
          </a:xfrm>
          <a:prstGeom prst="rect">
            <a:avLst/>
          </a:prstGeom>
          <a:noFill/>
          <a:ln>
            <a:noFill/>
          </a:ln>
        </p:spPr>
        <p:txBody>
          <a:bodyPr spcFirstLastPara="1" wrap="square" lIns="91425" tIns="91425" rIns="91425" bIns="91425" anchor="ctr" anchorCtr="0">
            <a:noAutofit/>
          </a:bodyPr>
          <a:lstStyle/>
          <a:p>
            <a:pPr marL="0" lvl="0" indent="0" algn="ctr" rtl="0">
              <a:lnSpc>
                <a:spcPct val="85000"/>
              </a:lnSpc>
              <a:spcBef>
                <a:spcPts val="0"/>
              </a:spcBef>
              <a:spcAft>
                <a:spcPts val="0"/>
              </a:spcAft>
              <a:buSzPts val="5200"/>
              <a:buNone/>
            </a:pPr>
            <a:r>
              <a:rPr lang="en" sz="3000" dirty="0"/>
              <a:t>FEWS NET Enhanced Flood Monitoring</a:t>
            </a:r>
            <a:endParaRPr sz="3000" dirty="0"/>
          </a:p>
        </p:txBody>
      </p:sp>
      <p:sp>
        <p:nvSpPr>
          <p:cNvPr id="2294" name="Google Shape;229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a:t>
            </a:fld>
            <a:endParaRPr/>
          </a:p>
        </p:txBody>
      </p:sp>
      <p:sp>
        <p:nvSpPr>
          <p:cNvPr id="2299" name="Google Shape;2299;p40"/>
          <p:cNvSpPr txBox="1">
            <a:spLocks noGrp="1"/>
          </p:cNvSpPr>
          <p:nvPr>
            <p:ph type="subTitle" idx="2"/>
          </p:nvPr>
        </p:nvSpPr>
        <p:spPr>
          <a:xfrm>
            <a:off x="871200" y="4219415"/>
            <a:ext cx="7401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July 01, 2024</a:t>
            </a:r>
            <a:endParaRPr dirty="0"/>
          </a:p>
        </p:txBody>
      </p:sp>
      <p:sp>
        <p:nvSpPr>
          <p:cNvPr id="3" name="Subtitle 2">
            <a:extLst>
              <a:ext uri="{FF2B5EF4-FFF2-40B4-BE49-F238E27FC236}">
                <a16:creationId xmlns:a16="http://schemas.microsoft.com/office/drawing/2014/main" id="{5EB1C83B-5709-1D9D-158A-FE7F74572D42}"/>
              </a:ext>
            </a:extLst>
          </p:cNvPr>
          <p:cNvSpPr>
            <a:spLocks noGrp="1"/>
          </p:cNvSpPr>
          <p:nvPr>
            <p:ph type="subTitle" idx="1"/>
          </p:nvPr>
        </p:nvSpPr>
        <p:spPr/>
        <p:txBody>
          <a:bodyPr/>
          <a:lstStyle/>
          <a:p>
            <a:r>
              <a:rPr lang="en-US" dirty="0"/>
              <a:t>FEWS NET Science Team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294612-1F22-639C-0A68-5ABFF9BA9C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4" name="Title 3">
            <a:extLst>
              <a:ext uri="{FF2B5EF4-FFF2-40B4-BE49-F238E27FC236}">
                <a16:creationId xmlns:a16="http://schemas.microsoft.com/office/drawing/2014/main" id="{777C61E7-E67B-6C21-8FD4-6E910062B541}"/>
              </a:ext>
            </a:extLst>
          </p:cNvPr>
          <p:cNvSpPr>
            <a:spLocks noGrp="1"/>
          </p:cNvSpPr>
          <p:nvPr>
            <p:ph type="title"/>
          </p:nvPr>
        </p:nvSpPr>
        <p:spPr/>
        <p:txBody>
          <a:bodyPr/>
          <a:lstStyle/>
          <a:p>
            <a:r>
              <a:rPr lang="en-US" dirty="0"/>
              <a:t>Flooding Conditions in South Sudan</a:t>
            </a:r>
          </a:p>
        </p:txBody>
      </p:sp>
      <p:pic>
        <p:nvPicPr>
          <p:cNvPr id="14" name="Picture 13" descr="Map&#10;&#10;Description automatically generated">
            <a:extLst>
              <a:ext uri="{FF2B5EF4-FFF2-40B4-BE49-F238E27FC236}">
                <a16:creationId xmlns:a16="http://schemas.microsoft.com/office/drawing/2014/main" id="{5A0CB5AF-F778-26E3-7814-5DA0A7BB5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1696" y="672570"/>
            <a:ext cx="4437529" cy="3429000"/>
          </a:xfrm>
          <a:prstGeom prst="rect">
            <a:avLst/>
          </a:prstGeom>
        </p:spPr>
      </p:pic>
      <p:pic>
        <p:nvPicPr>
          <p:cNvPr id="15" name="Picture 14" descr="Map&#10;&#10;Description automatically generated">
            <a:extLst>
              <a:ext uri="{FF2B5EF4-FFF2-40B4-BE49-F238E27FC236}">
                <a16:creationId xmlns:a16="http://schemas.microsoft.com/office/drawing/2014/main" id="{5D1BE455-3093-46F0-A043-533C3D05F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79" y="672570"/>
            <a:ext cx="4437529" cy="3429000"/>
          </a:xfrm>
          <a:prstGeom prst="rect">
            <a:avLst/>
          </a:prstGeom>
        </p:spPr>
      </p:pic>
      <p:sp>
        <p:nvSpPr>
          <p:cNvPr id="17" name="TextBox 16">
            <a:extLst>
              <a:ext uri="{FF2B5EF4-FFF2-40B4-BE49-F238E27FC236}">
                <a16:creationId xmlns:a16="http://schemas.microsoft.com/office/drawing/2014/main" id="{D7609D68-EA76-6E31-FAD6-423689985D4E}"/>
              </a:ext>
            </a:extLst>
          </p:cNvPr>
          <p:cNvSpPr txBox="1"/>
          <p:nvPr/>
        </p:nvSpPr>
        <p:spPr>
          <a:xfrm>
            <a:off x="149917" y="4338642"/>
            <a:ext cx="8871241"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Tw Cen MT" panose="020B0602020104020603" pitchFamily="34" charset="0"/>
              </a:rPr>
              <a:t>Inundated areas are on the rise in South Sudan.</a:t>
            </a:r>
          </a:p>
        </p:txBody>
      </p:sp>
      <p:grpSp>
        <p:nvGrpSpPr>
          <p:cNvPr id="18" name="Group 17">
            <a:extLst>
              <a:ext uri="{FF2B5EF4-FFF2-40B4-BE49-F238E27FC236}">
                <a16:creationId xmlns:a16="http://schemas.microsoft.com/office/drawing/2014/main" id="{1E005C11-3AF1-540C-8510-76976D601181}"/>
              </a:ext>
            </a:extLst>
          </p:cNvPr>
          <p:cNvGrpSpPr/>
          <p:nvPr/>
        </p:nvGrpSpPr>
        <p:grpSpPr>
          <a:xfrm>
            <a:off x="190500" y="631173"/>
            <a:ext cx="3076825" cy="396466"/>
            <a:chOff x="443445" y="5506720"/>
            <a:chExt cx="3048000" cy="396466"/>
          </a:xfrm>
        </p:grpSpPr>
        <p:pic>
          <p:nvPicPr>
            <p:cNvPr id="19" name="Picture 18">
              <a:extLst>
                <a:ext uri="{FF2B5EF4-FFF2-40B4-BE49-F238E27FC236}">
                  <a16:creationId xmlns:a16="http://schemas.microsoft.com/office/drawing/2014/main" id="{733E8DBB-E24F-59FA-FF5E-82264B0AED9A}"/>
                </a:ext>
              </a:extLst>
            </p:cNvPr>
            <p:cNvPicPr>
              <a:picLocks noChangeAspect="1"/>
            </p:cNvPicPr>
            <p:nvPr/>
          </p:nvPicPr>
          <p:blipFill>
            <a:blip r:embed="rId4"/>
            <a:stretch>
              <a:fillRect/>
            </a:stretch>
          </p:blipFill>
          <p:spPr>
            <a:xfrm>
              <a:off x="443445" y="5569811"/>
              <a:ext cx="3048000" cy="333375"/>
            </a:xfrm>
            <a:prstGeom prst="rect">
              <a:avLst/>
            </a:prstGeom>
          </p:spPr>
        </p:pic>
        <p:sp>
          <p:nvSpPr>
            <p:cNvPr id="20" name="TextBox 19">
              <a:extLst>
                <a:ext uri="{FF2B5EF4-FFF2-40B4-BE49-F238E27FC236}">
                  <a16:creationId xmlns:a16="http://schemas.microsoft.com/office/drawing/2014/main" id="{5ABFE51D-5BFA-544B-E6A6-57F22AAC110C}"/>
                </a:ext>
              </a:extLst>
            </p:cNvPr>
            <p:cNvSpPr txBox="1"/>
            <p:nvPr/>
          </p:nvSpPr>
          <p:spPr>
            <a:xfrm>
              <a:off x="2570480" y="5506720"/>
              <a:ext cx="909223" cy="230832"/>
            </a:xfrm>
            <a:prstGeom prst="rect">
              <a:avLst/>
            </a:prstGeom>
            <a:noFill/>
          </p:spPr>
          <p:txBody>
            <a:bodyPr wrap="none" rtlCol="0">
              <a:spAutoFit/>
            </a:bodyPr>
            <a:lstStyle/>
            <a:p>
              <a:r>
                <a:rPr lang="en-US" sz="900" dirty="0">
                  <a:latin typeface="Tw Cen MT" panose="020B0602020104020603" pitchFamily="34" charset="0"/>
                </a:rPr>
                <a:t>(% of the pixel)</a:t>
              </a:r>
            </a:p>
          </p:txBody>
        </p:sp>
      </p:grpSp>
      <p:grpSp>
        <p:nvGrpSpPr>
          <p:cNvPr id="21" name="Group 20">
            <a:extLst>
              <a:ext uri="{FF2B5EF4-FFF2-40B4-BE49-F238E27FC236}">
                <a16:creationId xmlns:a16="http://schemas.microsoft.com/office/drawing/2014/main" id="{AEE46F06-9145-DE0C-804D-D5C7FBB430BA}"/>
              </a:ext>
            </a:extLst>
          </p:cNvPr>
          <p:cNvGrpSpPr/>
          <p:nvPr/>
        </p:nvGrpSpPr>
        <p:grpSpPr>
          <a:xfrm>
            <a:off x="4691696" y="631173"/>
            <a:ext cx="3076825" cy="396466"/>
            <a:chOff x="443445" y="5506720"/>
            <a:chExt cx="3048000" cy="396466"/>
          </a:xfrm>
        </p:grpSpPr>
        <p:pic>
          <p:nvPicPr>
            <p:cNvPr id="22" name="Picture 21">
              <a:extLst>
                <a:ext uri="{FF2B5EF4-FFF2-40B4-BE49-F238E27FC236}">
                  <a16:creationId xmlns:a16="http://schemas.microsoft.com/office/drawing/2014/main" id="{CFD44774-44E7-CEF9-924C-9920A9E5099C}"/>
                </a:ext>
              </a:extLst>
            </p:cNvPr>
            <p:cNvPicPr>
              <a:picLocks noChangeAspect="1"/>
            </p:cNvPicPr>
            <p:nvPr/>
          </p:nvPicPr>
          <p:blipFill>
            <a:blip r:embed="rId4"/>
            <a:stretch>
              <a:fillRect/>
            </a:stretch>
          </p:blipFill>
          <p:spPr>
            <a:xfrm>
              <a:off x="443445" y="5569811"/>
              <a:ext cx="3048000" cy="333375"/>
            </a:xfrm>
            <a:prstGeom prst="rect">
              <a:avLst/>
            </a:prstGeom>
          </p:spPr>
        </p:pic>
        <p:sp>
          <p:nvSpPr>
            <p:cNvPr id="23" name="TextBox 22">
              <a:extLst>
                <a:ext uri="{FF2B5EF4-FFF2-40B4-BE49-F238E27FC236}">
                  <a16:creationId xmlns:a16="http://schemas.microsoft.com/office/drawing/2014/main" id="{A770B3D0-36BF-C82D-A476-A6A7858F1B5E}"/>
                </a:ext>
              </a:extLst>
            </p:cNvPr>
            <p:cNvSpPr txBox="1"/>
            <p:nvPr/>
          </p:nvSpPr>
          <p:spPr>
            <a:xfrm>
              <a:off x="2570480" y="5506720"/>
              <a:ext cx="909223" cy="230832"/>
            </a:xfrm>
            <a:prstGeom prst="rect">
              <a:avLst/>
            </a:prstGeom>
            <a:noFill/>
          </p:spPr>
          <p:txBody>
            <a:bodyPr wrap="none" rtlCol="0">
              <a:spAutoFit/>
            </a:bodyPr>
            <a:lstStyle/>
            <a:p>
              <a:r>
                <a:rPr lang="en-US" sz="900" dirty="0">
                  <a:latin typeface="Tw Cen MT" panose="020B0602020104020603" pitchFamily="34" charset="0"/>
                </a:rPr>
                <a:t>(% of the pixel)</a:t>
              </a:r>
            </a:p>
          </p:txBody>
        </p:sp>
      </p:grpSp>
      <p:sp>
        <p:nvSpPr>
          <p:cNvPr id="27" name="TextBox 26">
            <a:extLst>
              <a:ext uri="{FF2B5EF4-FFF2-40B4-BE49-F238E27FC236}">
                <a16:creationId xmlns:a16="http://schemas.microsoft.com/office/drawing/2014/main" id="{531AB85B-9972-1B96-5E80-AF33834CB496}"/>
              </a:ext>
            </a:extLst>
          </p:cNvPr>
          <p:cNvSpPr txBox="1"/>
          <p:nvPr/>
        </p:nvSpPr>
        <p:spPr>
          <a:xfrm>
            <a:off x="2958275" y="1733834"/>
            <a:ext cx="598241" cy="276999"/>
          </a:xfrm>
          <a:prstGeom prst="rect">
            <a:avLst/>
          </a:prstGeom>
          <a:noFill/>
        </p:spPr>
        <p:txBody>
          <a:bodyPr wrap="none" rtlCol="0">
            <a:spAutoFit/>
          </a:bodyPr>
          <a:lstStyle/>
          <a:p>
            <a:r>
              <a:rPr lang="en-US" sz="1200" dirty="0" err="1">
                <a:solidFill>
                  <a:srgbClr val="0000FF"/>
                </a:solidFill>
                <a:latin typeface="Open Sans" panose="020B0606030504020204" pitchFamily="34" charset="0"/>
                <a:ea typeface="Open Sans" panose="020B0606030504020204" pitchFamily="34" charset="0"/>
                <a:cs typeface="Open Sans" panose="020B0606030504020204" pitchFamily="34" charset="0"/>
              </a:rPr>
              <a:t>Sobet</a:t>
            </a:r>
            <a:endParaRPr lang="en-US" sz="1200" dirty="0">
              <a:solidFill>
                <a:srgbClr val="0000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551A04D1-B0A7-48BD-7C9F-4B9123C03C0C}"/>
              </a:ext>
            </a:extLst>
          </p:cNvPr>
          <p:cNvSpPr txBox="1"/>
          <p:nvPr/>
        </p:nvSpPr>
        <p:spPr>
          <a:xfrm>
            <a:off x="3866108" y="2477361"/>
            <a:ext cx="643125" cy="276999"/>
          </a:xfrm>
          <a:prstGeom prst="rect">
            <a:avLst/>
          </a:prstGeom>
          <a:noFill/>
        </p:spPr>
        <p:txBody>
          <a:bodyPr wrap="none" rtlCol="0">
            <a:spAutoFit/>
          </a:bodyPr>
          <a:lstStyle/>
          <a:p>
            <a:r>
              <a:rPr lang="en-US" sz="1200" dirty="0">
                <a:solidFill>
                  <a:srgbClr val="0000FF"/>
                </a:solidFill>
                <a:latin typeface="Open Sans" panose="020B0606030504020204" pitchFamily="34" charset="0"/>
                <a:ea typeface="Open Sans" panose="020B0606030504020204" pitchFamily="34" charset="0"/>
                <a:cs typeface="Open Sans" panose="020B0606030504020204" pitchFamily="34" charset="0"/>
              </a:rPr>
              <a:t>Akobo</a:t>
            </a:r>
          </a:p>
        </p:txBody>
      </p:sp>
      <p:sp>
        <p:nvSpPr>
          <p:cNvPr id="29" name="TextBox 28">
            <a:extLst>
              <a:ext uri="{FF2B5EF4-FFF2-40B4-BE49-F238E27FC236}">
                <a16:creationId xmlns:a16="http://schemas.microsoft.com/office/drawing/2014/main" id="{2D194669-E262-0CDA-E5E6-006A2D2390D6}"/>
              </a:ext>
            </a:extLst>
          </p:cNvPr>
          <p:cNvSpPr txBox="1"/>
          <p:nvPr/>
        </p:nvSpPr>
        <p:spPr>
          <a:xfrm>
            <a:off x="3556516" y="3309960"/>
            <a:ext cx="566181" cy="276999"/>
          </a:xfrm>
          <a:prstGeom prst="rect">
            <a:avLst/>
          </a:prstGeom>
          <a:noFill/>
        </p:spPr>
        <p:txBody>
          <a:bodyPr wrap="none" rtlCol="0">
            <a:spAutoFit/>
          </a:bodyPr>
          <a:lstStyle/>
          <a:p>
            <a:r>
              <a:rPr lang="en-US" sz="1200" dirty="0">
                <a:solidFill>
                  <a:srgbClr val="0000FF"/>
                </a:solidFill>
                <a:latin typeface="Open Sans" panose="020B0606030504020204" pitchFamily="34" charset="0"/>
                <a:ea typeface="Open Sans" panose="020B0606030504020204" pitchFamily="34" charset="0"/>
                <a:cs typeface="Open Sans" panose="020B0606030504020204" pitchFamily="34" charset="0"/>
              </a:rPr>
              <a:t>Pibor</a:t>
            </a:r>
          </a:p>
        </p:txBody>
      </p:sp>
      <p:sp>
        <p:nvSpPr>
          <p:cNvPr id="30" name="TextBox 29">
            <a:extLst>
              <a:ext uri="{FF2B5EF4-FFF2-40B4-BE49-F238E27FC236}">
                <a16:creationId xmlns:a16="http://schemas.microsoft.com/office/drawing/2014/main" id="{999CE539-D4E3-8C66-E7ED-B9E60697D2B4}"/>
              </a:ext>
            </a:extLst>
          </p:cNvPr>
          <p:cNvSpPr txBox="1"/>
          <p:nvPr/>
        </p:nvSpPr>
        <p:spPr>
          <a:xfrm>
            <a:off x="4691696" y="4111779"/>
            <a:ext cx="4437529" cy="338554"/>
          </a:xfrm>
          <a:prstGeom prst="rect">
            <a:avLst/>
          </a:prstGeom>
          <a:solidFill>
            <a:schemeClr val="bg1"/>
          </a:solidFill>
        </p:spPr>
        <p:txBody>
          <a:bodyPr wrap="square" rtlCol="0">
            <a:spAutoFit/>
          </a:bodyPr>
          <a:lstStyle/>
          <a:p>
            <a:r>
              <a:rPr lang="en-US" sz="1600" dirty="0">
                <a:latin typeface="Tw Cen MT" panose="020B0602020104020603" pitchFamily="34" charset="0"/>
              </a:rPr>
              <a:t>NOAA VIIRS 5-day comp.: </a:t>
            </a:r>
            <a:r>
              <a:rPr lang="en-US" sz="1600" b="1" dirty="0">
                <a:latin typeface="Tw Cen MT" panose="020B0602020104020603" pitchFamily="34" charset="0"/>
              </a:rPr>
              <a:t>26 – 30 Jun 2024</a:t>
            </a:r>
          </a:p>
        </p:txBody>
      </p:sp>
      <p:sp>
        <p:nvSpPr>
          <p:cNvPr id="31" name="TextBox 30">
            <a:extLst>
              <a:ext uri="{FF2B5EF4-FFF2-40B4-BE49-F238E27FC236}">
                <a16:creationId xmlns:a16="http://schemas.microsoft.com/office/drawing/2014/main" id="{03AF81C5-75EC-1B7B-D781-313178B799E5}"/>
              </a:ext>
            </a:extLst>
          </p:cNvPr>
          <p:cNvSpPr txBox="1"/>
          <p:nvPr/>
        </p:nvSpPr>
        <p:spPr>
          <a:xfrm>
            <a:off x="134043" y="4101570"/>
            <a:ext cx="4498865" cy="338554"/>
          </a:xfrm>
          <a:prstGeom prst="rect">
            <a:avLst/>
          </a:prstGeom>
          <a:solidFill>
            <a:schemeClr val="bg1"/>
          </a:solidFill>
        </p:spPr>
        <p:txBody>
          <a:bodyPr wrap="square" rtlCol="0">
            <a:spAutoFit/>
          </a:bodyPr>
          <a:lstStyle/>
          <a:p>
            <a:r>
              <a:rPr lang="en-US" sz="1600" dirty="0">
                <a:latin typeface="Tw Cen MT" panose="020B0602020104020603" pitchFamily="34" charset="0"/>
              </a:rPr>
              <a:t>NOAA VIIRS 5-day comp.: </a:t>
            </a:r>
            <a:r>
              <a:rPr lang="en-US" sz="1600" b="1" dirty="0">
                <a:latin typeface="Tw Cen MT" panose="020B0602020104020603" pitchFamily="34" charset="0"/>
              </a:rPr>
              <a:t>08 – 12 May 2024</a:t>
            </a:r>
          </a:p>
        </p:txBody>
      </p:sp>
      <p:sp>
        <p:nvSpPr>
          <p:cNvPr id="32" name="TextBox 31">
            <a:extLst>
              <a:ext uri="{FF2B5EF4-FFF2-40B4-BE49-F238E27FC236}">
                <a16:creationId xmlns:a16="http://schemas.microsoft.com/office/drawing/2014/main" id="{31E272BF-A3C3-58A4-179A-86AEC9BF3087}"/>
              </a:ext>
            </a:extLst>
          </p:cNvPr>
          <p:cNvSpPr txBox="1"/>
          <p:nvPr/>
        </p:nvSpPr>
        <p:spPr>
          <a:xfrm>
            <a:off x="7422305" y="1741205"/>
            <a:ext cx="598241" cy="276999"/>
          </a:xfrm>
          <a:prstGeom prst="rect">
            <a:avLst/>
          </a:prstGeom>
          <a:noFill/>
        </p:spPr>
        <p:txBody>
          <a:bodyPr wrap="none" rtlCol="0">
            <a:spAutoFit/>
          </a:bodyPr>
          <a:lstStyle/>
          <a:p>
            <a:r>
              <a:rPr lang="en-US" sz="1200" dirty="0" err="1">
                <a:solidFill>
                  <a:srgbClr val="0000FF"/>
                </a:solidFill>
                <a:latin typeface="Open Sans" panose="020B0606030504020204" pitchFamily="34" charset="0"/>
                <a:ea typeface="Open Sans" panose="020B0606030504020204" pitchFamily="34" charset="0"/>
                <a:cs typeface="Open Sans" panose="020B0606030504020204" pitchFamily="34" charset="0"/>
              </a:rPr>
              <a:t>Sobet</a:t>
            </a:r>
            <a:endParaRPr lang="en-US" sz="1200" dirty="0">
              <a:solidFill>
                <a:srgbClr val="0000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9909F26F-10DE-57C4-D4B5-CE0A9D489E30}"/>
              </a:ext>
            </a:extLst>
          </p:cNvPr>
          <p:cNvSpPr txBox="1"/>
          <p:nvPr/>
        </p:nvSpPr>
        <p:spPr>
          <a:xfrm>
            <a:off x="8330138" y="2484732"/>
            <a:ext cx="643125" cy="276999"/>
          </a:xfrm>
          <a:prstGeom prst="rect">
            <a:avLst/>
          </a:prstGeom>
          <a:noFill/>
        </p:spPr>
        <p:txBody>
          <a:bodyPr wrap="none" rtlCol="0">
            <a:spAutoFit/>
          </a:bodyPr>
          <a:lstStyle/>
          <a:p>
            <a:r>
              <a:rPr lang="en-US" sz="1200" dirty="0">
                <a:solidFill>
                  <a:srgbClr val="0000FF"/>
                </a:solidFill>
                <a:latin typeface="Open Sans" panose="020B0606030504020204" pitchFamily="34" charset="0"/>
                <a:ea typeface="Open Sans" panose="020B0606030504020204" pitchFamily="34" charset="0"/>
                <a:cs typeface="Open Sans" panose="020B0606030504020204" pitchFamily="34" charset="0"/>
              </a:rPr>
              <a:t>Akobo</a:t>
            </a:r>
          </a:p>
        </p:txBody>
      </p:sp>
      <p:sp>
        <p:nvSpPr>
          <p:cNvPr id="34" name="TextBox 33">
            <a:extLst>
              <a:ext uri="{FF2B5EF4-FFF2-40B4-BE49-F238E27FC236}">
                <a16:creationId xmlns:a16="http://schemas.microsoft.com/office/drawing/2014/main" id="{43444119-C494-28C7-1149-A97E3F64579D}"/>
              </a:ext>
            </a:extLst>
          </p:cNvPr>
          <p:cNvSpPr txBox="1"/>
          <p:nvPr/>
        </p:nvSpPr>
        <p:spPr>
          <a:xfrm>
            <a:off x="8020546" y="3317331"/>
            <a:ext cx="566181" cy="276999"/>
          </a:xfrm>
          <a:prstGeom prst="rect">
            <a:avLst/>
          </a:prstGeom>
          <a:noFill/>
        </p:spPr>
        <p:txBody>
          <a:bodyPr wrap="none" rtlCol="0">
            <a:spAutoFit/>
          </a:bodyPr>
          <a:lstStyle/>
          <a:p>
            <a:r>
              <a:rPr lang="en-US" sz="1200" dirty="0">
                <a:solidFill>
                  <a:srgbClr val="0000FF"/>
                </a:solidFill>
                <a:latin typeface="Open Sans" panose="020B0606030504020204" pitchFamily="34" charset="0"/>
                <a:ea typeface="Open Sans" panose="020B0606030504020204" pitchFamily="34" charset="0"/>
                <a:cs typeface="Open Sans" panose="020B0606030504020204" pitchFamily="34" charset="0"/>
              </a:rPr>
              <a:t>Pibor</a:t>
            </a:r>
          </a:p>
        </p:txBody>
      </p:sp>
    </p:spTree>
    <p:extLst>
      <p:ext uri="{BB962C8B-B14F-4D97-AF65-F5344CB8AC3E}">
        <p14:creationId xmlns:p14="http://schemas.microsoft.com/office/powerpoint/2010/main" val="658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E170D0-4467-1849-A7AB-D4244B93A8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Title 3">
            <a:extLst>
              <a:ext uri="{FF2B5EF4-FFF2-40B4-BE49-F238E27FC236}">
                <a16:creationId xmlns:a16="http://schemas.microsoft.com/office/drawing/2014/main" id="{17D205C5-13CF-5482-0B44-7105DE4EBFC4}"/>
              </a:ext>
            </a:extLst>
          </p:cNvPr>
          <p:cNvSpPr>
            <a:spLocks noGrp="1"/>
          </p:cNvSpPr>
          <p:nvPr>
            <p:ph type="title"/>
          </p:nvPr>
        </p:nvSpPr>
        <p:spPr/>
        <p:txBody>
          <a:bodyPr/>
          <a:lstStyle/>
          <a:p>
            <a:r>
              <a:rPr lang="en-US" dirty="0"/>
              <a:t>Comparison between 2022 and 2020</a:t>
            </a:r>
          </a:p>
        </p:txBody>
      </p:sp>
      <p:sp>
        <p:nvSpPr>
          <p:cNvPr id="11" name="TextBox 10">
            <a:extLst>
              <a:ext uri="{FF2B5EF4-FFF2-40B4-BE49-F238E27FC236}">
                <a16:creationId xmlns:a16="http://schemas.microsoft.com/office/drawing/2014/main" id="{4C00BD8A-F62C-3F49-D6D6-1EFA57836553}"/>
              </a:ext>
            </a:extLst>
          </p:cNvPr>
          <p:cNvSpPr txBox="1"/>
          <p:nvPr/>
        </p:nvSpPr>
        <p:spPr>
          <a:xfrm>
            <a:off x="7091148" y="985799"/>
            <a:ext cx="851515"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Sep 2020</a:t>
            </a:r>
          </a:p>
        </p:txBody>
      </p:sp>
      <p:sp>
        <p:nvSpPr>
          <p:cNvPr id="7" name="TextBox 6">
            <a:extLst>
              <a:ext uri="{FF2B5EF4-FFF2-40B4-BE49-F238E27FC236}">
                <a16:creationId xmlns:a16="http://schemas.microsoft.com/office/drawing/2014/main" id="{79A7F95E-C5B9-5BF5-A637-41BE598FA757}"/>
              </a:ext>
            </a:extLst>
          </p:cNvPr>
          <p:cNvSpPr txBox="1"/>
          <p:nvPr/>
        </p:nvSpPr>
        <p:spPr>
          <a:xfrm>
            <a:off x="463931" y="985801"/>
            <a:ext cx="2055371"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Sep 2022 from UNOSAT* </a:t>
            </a:r>
            <a:endParaRPr lang="en-US" sz="800" baseline="300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8AE81237-EC5E-728F-FAFB-DB97AE5C9B39}"/>
              </a:ext>
            </a:extLst>
          </p:cNvPr>
          <p:cNvSpPr txBox="1"/>
          <p:nvPr/>
        </p:nvSpPr>
        <p:spPr>
          <a:xfrm>
            <a:off x="3827876" y="985798"/>
            <a:ext cx="1667444"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Sep 2024 with Apr IC</a:t>
            </a:r>
            <a:endParaRPr lang="en-US" sz="800" baseline="30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84D4366-7389-6A33-13B9-6265341C980D}"/>
              </a:ext>
            </a:extLst>
          </p:cNvPr>
          <p:cNvSpPr txBox="1"/>
          <p:nvPr/>
        </p:nvSpPr>
        <p:spPr>
          <a:xfrm>
            <a:off x="6796460" y="3898568"/>
            <a:ext cx="1763624"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Observed: 58,820 km</a:t>
            </a:r>
            <a:r>
              <a:rPr lang="en-US" sz="1200" baseline="30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id="{04CE2516-4AB1-857A-2ED5-742655D47B97}"/>
              </a:ext>
            </a:extLst>
          </p:cNvPr>
          <p:cNvSpPr txBox="1"/>
          <p:nvPr/>
        </p:nvSpPr>
        <p:spPr>
          <a:xfrm>
            <a:off x="750404" y="3829050"/>
            <a:ext cx="1763624"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Observed: 53,700 km</a:t>
            </a:r>
            <a:r>
              <a:rPr lang="en-US" sz="1200" baseline="30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6" name="TextBox 15">
            <a:extLst>
              <a:ext uri="{FF2B5EF4-FFF2-40B4-BE49-F238E27FC236}">
                <a16:creationId xmlns:a16="http://schemas.microsoft.com/office/drawing/2014/main" id="{0A85BA7E-4E1E-81C6-1C72-274A06DD0820}"/>
              </a:ext>
            </a:extLst>
          </p:cNvPr>
          <p:cNvSpPr txBox="1"/>
          <p:nvPr/>
        </p:nvSpPr>
        <p:spPr>
          <a:xfrm>
            <a:off x="3799825" y="3821599"/>
            <a:ext cx="1723549" cy="461665"/>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72,882 km</a:t>
            </a:r>
            <a:r>
              <a:rPr lang="en-US" sz="1200" baseline="30000" dirty="0">
                <a:latin typeface="Open Sans" panose="020B0606030504020204" pitchFamily="34" charset="0"/>
                <a:ea typeface="Open Sans" panose="020B0606030504020204" pitchFamily="34" charset="0"/>
                <a:cs typeface="Open Sans" panose="020B0606030504020204" pitchFamily="34" charset="0"/>
              </a:rPr>
              <a:t>2</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Based on analog year</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Map&#10;&#10;Description automatically generated">
            <a:extLst>
              <a:ext uri="{FF2B5EF4-FFF2-40B4-BE49-F238E27FC236}">
                <a16:creationId xmlns:a16="http://schemas.microsoft.com/office/drawing/2014/main" id="{1CDEB790-2891-FFAE-377E-549661EAD50E}"/>
              </a:ext>
            </a:extLst>
          </p:cNvPr>
          <p:cNvPicPr>
            <a:picLocks noChangeAspect="1"/>
          </p:cNvPicPr>
          <p:nvPr/>
        </p:nvPicPr>
        <p:blipFill>
          <a:blip r:embed="rId3"/>
          <a:stretch>
            <a:fillRect/>
          </a:stretch>
        </p:blipFill>
        <p:spPr>
          <a:xfrm>
            <a:off x="3035808" y="1316736"/>
            <a:ext cx="3254188" cy="2514600"/>
          </a:xfrm>
          <a:prstGeom prst="rect">
            <a:avLst/>
          </a:prstGeom>
        </p:spPr>
      </p:pic>
      <p:pic>
        <p:nvPicPr>
          <p:cNvPr id="5" name="Picture 4" descr="Map&#10;&#10;Description automatically generated">
            <a:extLst>
              <a:ext uri="{FF2B5EF4-FFF2-40B4-BE49-F238E27FC236}">
                <a16:creationId xmlns:a16="http://schemas.microsoft.com/office/drawing/2014/main" id="{AFE7FEA2-E7FA-B5BC-AF2A-AA60C8312F7F}"/>
              </a:ext>
            </a:extLst>
          </p:cNvPr>
          <p:cNvPicPr>
            <a:picLocks noChangeAspect="1"/>
          </p:cNvPicPr>
          <p:nvPr/>
        </p:nvPicPr>
        <p:blipFill rotWithShape="1">
          <a:blip r:embed="rId4"/>
          <a:srcRect r="5507"/>
          <a:stretch/>
        </p:blipFill>
        <p:spPr>
          <a:xfrm>
            <a:off x="6069007" y="1306999"/>
            <a:ext cx="3074993" cy="2514600"/>
          </a:xfrm>
          <a:prstGeom prst="rect">
            <a:avLst/>
          </a:prstGeom>
        </p:spPr>
      </p:pic>
      <p:sp>
        <p:nvSpPr>
          <p:cNvPr id="19" name="TextBox 18">
            <a:extLst>
              <a:ext uri="{FF2B5EF4-FFF2-40B4-BE49-F238E27FC236}">
                <a16:creationId xmlns:a16="http://schemas.microsoft.com/office/drawing/2014/main" id="{EF449AA3-2716-F4A5-C08F-1F4A95C27325}"/>
              </a:ext>
            </a:extLst>
          </p:cNvPr>
          <p:cNvSpPr txBox="1"/>
          <p:nvPr/>
        </p:nvSpPr>
        <p:spPr>
          <a:xfrm>
            <a:off x="355106" y="4350496"/>
            <a:ext cx="8666052" cy="246221"/>
          </a:xfrm>
          <a:prstGeom prst="rect">
            <a:avLst/>
          </a:prstGeom>
          <a:noFill/>
        </p:spPr>
        <p:txBody>
          <a:bodyPr wrap="square" rtlCol="0">
            <a:spAutoFit/>
          </a:bodyPr>
          <a:lstStyle/>
          <a:p>
            <a:r>
              <a:rPr lang="en-US" sz="1000" dirty="0"/>
              <a:t>* Composite of 09/10/2022 and 8/30/2022 VIIRS-based surface water estimates from https://</a:t>
            </a:r>
            <a:r>
              <a:rPr lang="en-US" sz="1000" dirty="0" err="1"/>
              <a:t>unosat.org</a:t>
            </a:r>
            <a:r>
              <a:rPr lang="en-US" sz="1000" dirty="0"/>
              <a:t>/products/3445 </a:t>
            </a:r>
          </a:p>
        </p:txBody>
      </p:sp>
      <p:pic>
        <p:nvPicPr>
          <p:cNvPr id="21" name="Picture 20">
            <a:extLst>
              <a:ext uri="{FF2B5EF4-FFF2-40B4-BE49-F238E27FC236}">
                <a16:creationId xmlns:a16="http://schemas.microsoft.com/office/drawing/2014/main" id="{9CA04ADE-2683-AA92-7244-79AD0526660E}"/>
              </a:ext>
            </a:extLst>
          </p:cNvPr>
          <p:cNvPicPr>
            <a:picLocks noChangeAspect="1"/>
          </p:cNvPicPr>
          <p:nvPr/>
        </p:nvPicPr>
        <p:blipFill rotWithShape="1">
          <a:blip r:embed="rId5"/>
          <a:srcRect l="13292" t="4660" r="22847" b="24204"/>
          <a:stretch/>
        </p:blipFill>
        <p:spPr>
          <a:xfrm>
            <a:off x="36838" y="1325199"/>
            <a:ext cx="3190755" cy="2514599"/>
          </a:xfrm>
          <a:prstGeom prst="rect">
            <a:avLst/>
          </a:prstGeom>
          <a:ln>
            <a:solidFill>
              <a:schemeClr val="tx1"/>
            </a:solidFill>
          </a:ln>
        </p:spPr>
      </p:pic>
    </p:spTree>
    <p:extLst>
      <p:ext uri="{BB962C8B-B14F-4D97-AF65-F5344CB8AC3E}">
        <p14:creationId xmlns:p14="http://schemas.microsoft.com/office/powerpoint/2010/main" val="207804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E170D0-4467-1849-A7AB-D4244B93A8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Title 3">
            <a:extLst>
              <a:ext uri="{FF2B5EF4-FFF2-40B4-BE49-F238E27FC236}">
                <a16:creationId xmlns:a16="http://schemas.microsoft.com/office/drawing/2014/main" id="{17D205C5-13CF-5482-0B44-7105DE4EBFC4}"/>
              </a:ext>
            </a:extLst>
          </p:cNvPr>
          <p:cNvSpPr>
            <a:spLocks noGrp="1"/>
          </p:cNvSpPr>
          <p:nvPr>
            <p:ph type="title"/>
          </p:nvPr>
        </p:nvSpPr>
        <p:spPr/>
        <p:txBody>
          <a:bodyPr/>
          <a:lstStyle/>
          <a:p>
            <a:r>
              <a:rPr lang="en-US" dirty="0"/>
              <a:t>Comparison between 2022 and 2020 </a:t>
            </a:r>
          </a:p>
        </p:txBody>
      </p:sp>
      <p:sp>
        <p:nvSpPr>
          <p:cNvPr id="11" name="TextBox 10">
            <a:extLst>
              <a:ext uri="{FF2B5EF4-FFF2-40B4-BE49-F238E27FC236}">
                <a16:creationId xmlns:a16="http://schemas.microsoft.com/office/drawing/2014/main" id="{4C00BD8A-F62C-3F49-D6D6-1EFA57836553}"/>
              </a:ext>
            </a:extLst>
          </p:cNvPr>
          <p:cNvSpPr txBox="1"/>
          <p:nvPr/>
        </p:nvSpPr>
        <p:spPr>
          <a:xfrm>
            <a:off x="7103972" y="985799"/>
            <a:ext cx="825868"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Oct 2020</a:t>
            </a:r>
          </a:p>
        </p:txBody>
      </p:sp>
      <p:sp>
        <p:nvSpPr>
          <p:cNvPr id="7" name="TextBox 6">
            <a:extLst>
              <a:ext uri="{FF2B5EF4-FFF2-40B4-BE49-F238E27FC236}">
                <a16:creationId xmlns:a16="http://schemas.microsoft.com/office/drawing/2014/main" id="{79A7F95E-C5B9-5BF5-A637-41BE598FA757}"/>
              </a:ext>
            </a:extLst>
          </p:cNvPr>
          <p:cNvSpPr txBox="1"/>
          <p:nvPr/>
        </p:nvSpPr>
        <p:spPr>
          <a:xfrm>
            <a:off x="492784" y="985801"/>
            <a:ext cx="1997663"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Oct 2022 from UNOSAT* </a:t>
            </a:r>
            <a:endParaRPr lang="en-US" sz="800" baseline="300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8AE81237-EC5E-728F-FAFB-DB97AE5C9B39}"/>
              </a:ext>
            </a:extLst>
          </p:cNvPr>
          <p:cNvSpPr txBox="1"/>
          <p:nvPr/>
        </p:nvSpPr>
        <p:spPr>
          <a:xfrm>
            <a:off x="3836692" y="985798"/>
            <a:ext cx="1649811"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Oct 2024 with Apr IC</a:t>
            </a:r>
            <a:endParaRPr lang="en-US" sz="800" baseline="30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84D4366-7389-6A33-13B9-6265341C980D}"/>
              </a:ext>
            </a:extLst>
          </p:cNvPr>
          <p:cNvSpPr txBox="1"/>
          <p:nvPr/>
        </p:nvSpPr>
        <p:spPr>
          <a:xfrm>
            <a:off x="6796458" y="3898568"/>
            <a:ext cx="1763624"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Observed: 61,664 km</a:t>
            </a:r>
            <a:r>
              <a:rPr lang="en-US" sz="1200" baseline="30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id="{04CE2516-4AB1-857A-2ED5-742655D47B97}"/>
              </a:ext>
            </a:extLst>
          </p:cNvPr>
          <p:cNvSpPr txBox="1"/>
          <p:nvPr/>
        </p:nvSpPr>
        <p:spPr>
          <a:xfrm>
            <a:off x="743996" y="3829050"/>
            <a:ext cx="1776448" cy="276999"/>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Observed: 72,700 km</a:t>
            </a:r>
            <a:r>
              <a:rPr lang="en-US" sz="1200" baseline="30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6" name="TextBox 15">
            <a:extLst>
              <a:ext uri="{FF2B5EF4-FFF2-40B4-BE49-F238E27FC236}">
                <a16:creationId xmlns:a16="http://schemas.microsoft.com/office/drawing/2014/main" id="{0A85BA7E-4E1E-81C6-1C72-274A06DD0820}"/>
              </a:ext>
            </a:extLst>
          </p:cNvPr>
          <p:cNvSpPr txBox="1"/>
          <p:nvPr/>
        </p:nvSpPr>
        <p:spPr>
          <a:xfrm>
            <a:off x="3799825" y="3821599"/>
            <a:ext cx="1723549" cy="461665"/>
          </a:xfrm>
          <a:prstGeom prst="rect">
            <a:avLst/>
          </a:prstGeom>
          <a:noFill/>
        </p:spPr>
        <p:txBody>
          <a:bodyPr wrap="non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72,882 km</a:t>
            </a:r>
            <a:r>
              <a:rPr lang="en-US" sz="1200" baseline="30000" dirty="0">
                <a:latin typeface="Open Sans" panose="020B0606030504020204" pitchFamily="34" charset="0"/>
                <a:ea typeface="Open Sans" panose="020B0606030504020204" pitchFamily="34" charset="0"/>
                <a:cs typeface="Open Sans" panose="020B0606030504020204" pitchFamily="34" charset="0"/>
              </a:rPr>
              <a:t>2</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Based on analog year</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Map&#10;&#10;Description automatically generated">
            <a:extLst>
              <a:ext uri="{FF2B5EF4-FFF2-40B4-BE49-F238E27FC236}">
                <a16:creationId xmlns:a16="http://schemas.microsoft.com/office/drawing/2014/main" id="{1CDEB790-2891-FFAE-377E-549661EAD50E}"/>
              </a:ext>
            </a:extLst>
          </p:cNvPr>
          <p:cNvPicPr>
            <a:picLocks noChangeAspect="1"/>
          </p:cNvPicPr>
          <p:nvPr/>
        </p:nvPicPr>
        <p:blipFill>
          <a:blip r:embed="rId3"/>
          <a:stretch>
            <a:fillRect/>
          </a:stretch>
        </p:blipFill>
        <p:spPr>
          <a:xfrm>
            <a:off x="3035808" y="1316736"/>
            <a:ext cx="3254188" cy="2514600"/>
          </a:xfrm>
          <a:prstGeom prst="rect">
            <a:avLst/>
          </a:prstGeom>
        </p:spPr>
      </p:pic>
      <p:pic>
        <p:nvPicPr>
          <p:cNvPr id="2" name="Picture 1" descr="Map&#10;&#10;Description automatically generated">
            <a:extLst>
              <a:ext uri="{FF2B5EF4-FFF2-40B4-BE49-F238E27FC236}">
                <a16:creationId xmlns:a16="http://schemas.microsoft.com/office/drawing/2014/main" id="{37C06064-E3CC-59A3-90CD-BE4797E28C1A}"/>
              </a:ext>
            </a:extLst>
          </p:cNvPr>
          <p:cNvPicPr>
            <a:picLocks noChangeAspect="1"/>
          </p:cNvPicPr>
          <p:nvPr/>
        </p:nvPicPr>
        <p:blipFill rotWithShape="1">
          <a:blip r:embed="rId4"/>
          <a:srcRect r="5587"/>
          <a:stretch/>
        </p:blipFill>
        <p:spPr>
          <a:xfrm>
            <a:off x="6071617" y="1316736"/>
            <a:ext cx="3072383" cy="2514600"/>
          </a:xfrm>
          <a:prstGeom prst="rect">
            <a:avLst/>
          </a:prstGeom>
        </p:spPr>
      </p:pic>
      <p:pic>
        <p:nvPicPr>
          <p:cNvPr id="19" name="Picture 18" descr="A map of a river&#10;&#10;Description automatically generated">
            <a:extLst>
              <a:ext uri="{FF2B5EF4-FFF2-40B4-BE49-F238E27FC236}">
                <a16:creationId xmlns:a16="http://schemas.microsoft.com/office/drawing/2014/main" id="{128B7B76-ECDE-D384-7818-493AEC466138}"/>
              </a:ext>
            </a:extLst>
          </p:cNvPr>
          <p:cNvPicPr>
            <a:picLocks noChangeAspect="1"/>
          </p:cNvPicPr>
          <p:nvPr/>
        </p:nvPicPr>
        <p:blipFill rotWithShape="1">
          <a:blip r:embed="rId5"/>
          <a:srcRect l="3041" r="10699"/>
          <a:stretch/>
        </p:blipFill>
        <p:spPr>
          <a:xfrm>
            <a:off x="76590" y="1323328"/>
            <a:ext cx="3074993" cy="2522051"/>
          </a:xfrm>
          <a:prstGeom prst="rect">
            <a:avLst/>
          </a:prstGeom>
          <a:ln>
            <a:solidFill>
              <a:schemeClr val="tx1"/>
            </a:solidFill>
          </a:ln>
        </p:spPr>
      </p:pic>
      <p:sp>
        <p:nvSpPr>
          <p:cNvPr id="20" name="TextBox 19">
            <a:extLst>
              <a:ext uri="{FF2B5EF4-FFF2-40B4-BE49-F238E27FC236}">
                <a16:creationId xmlns:a16="http://schemas.microsoft.com/office/drawing/2014/main" id="{947C4BCF-6724-0936-B27E-BECDB96B0A53}"/>
              </a:ext>
            </a:extLst>
          </p:cNvPr>
          <p:cNvSpPr txBox="1"/>
          <p:nvPr/>
        </p:nvSpPr>
        <p:spPr>
          <a:xfrm>
            <a:off x="355106" y="4350496"/>
            <a:ext cx="8666052" cy="246221"/>
          </a:xfrm>
          <a:prstGeom prst="rect">
            <a:avLst/>
          </a:prstGeom>
          <a:noFill/>
        </p:spPr>
        <p:txBody>
          <a:bodyPr wrap="square" rtlCol="0">
            <a:spAutoFit/>
          </a:bodyPr>
          <a:lstStyle/>
          <a:p>
            <a:r>
              <a:rPr lang="en-US" sz="1000" dirty="0"/>
              <a:t>* Composite of 11/10/2022, 10/26/2022, 10/18/2022, and 10/04/2022 VIIRS-based surface water estimates from https://</a:t>
            </a:r>
            <a:r>
              <a:rPr lang="en-US" sz="1000" dirty="0" err="1"/>
              <a:t>unosat.org</a:t>
            </a:r>
            <a:r>
              <a:rPr lang="en-US" sz="1000" dirty="0"/>
              <a:t>/products/3445 </a:t>
            </a:r>
          </a:p>
        </p:txBody>
      </p:sp>
    </p:spTree>
    <p:extLst>
      <p:ext uri="{BB962C8B-B14F-4D97-AF65-F5344CB8AC3E}">
        <p14:creationId xmlns:p14="http://schemas.microsoft.com/office/powerpoint/2010/main" val="2874526471"/>
      </p:ext>
    </p:extLst>
  </p:cSld>
  <p:clrMapOvr>
    <a:masterClrMapping/>
  </p:clrMapOvr>
</p:sld>
</file>

<file path=ppt/theme/theme1.xml><?xml version="1.0" encoding="utf-8"?>
<a:theme xmlns:a="http://schemas.openxmlformats.org/drawingml/2006/main" name="Simple Light">
  <a:themeElements>
    <a:clrScheme name="FEWS NET">
      <a:dk1>
        <a:srgbClr val="212721"/>
      </a:dk1>
      <a:lt1>
        <a:srgbClr val="FFFFFF"/>
      </a:lt1>
      <a:dk2>
        <a:srgbClr val="096640"/>
      </a:dk2>
      <a:lt2>
        <a:srgbClr val="E6E7E8"/>
      </a:lt2>
      <a:accent1>
        <a:srgbClr val="BDDBD6"/>
      </a:accent1>
      <a:accent2>
        <a:srgbClr val="A95B24"/>
      </a:accent2>
      <a:accent3>
        <a:srgbClr val="E8792A"/>
      </a:accent3>
      <a:accent4>
        <a:srgbClr val="D1D3D4"/>
      </a:accent4>
      <a:accent5>
        <a:srgbClr val="F4F5F5"/>
      </a:accent5>
      <a:accent6>
        <a:srgbClr val="0C1D28"/>
      </a:accent6>
      <a:hlink>
        <a:srgbClr val="0966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27809</TotalTime>
  <Words>257</Words>
  <Application>Microsoft Office PowerPoint</Application>
  <PresentationFormat>On-screen Show (16:9)</PresentationFormat>
  <Paragraphs>39</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Georgia</vt:lpstr>
      <vt:lpstr>Open Sans</vt:lpstr>
      <vt:lpstr>Arial</vt:lpstr>
      <vt:lpstr>Wingdings</vt:lpstr>
      <vt:lpstr>Tw Cen MT</vt:lpstr>
      <vt:lpstr>Simple Light</vt:lpstr>
      <vt:lpstr>FEWS NET Enhanced Flood Monitoring</vt:lpstr>
      <vt:lpstr>Flooding Conditions in South Sudan</vt:lpstr>
      <vt:lpstr>Comparison between 2022 and 2020</vt:lpstr>
      <vt:lpstr>Comparison between 2022 and 2020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Pervez, Shahriar</dc:creator>
  <cp:lastModifiedBy>Pervez, Shahriar</cp:lastModifiedBy>
  <cp:revision>449</cp:revision>
  <dcterms:modified xsi:type="dcterms:W3CDTF">2024-07-02T14:38:10Z</dcterms:modified>
</cp:coreProperties>
</file>