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34"/>
  </p:notesMasterIdLst>
  <p:sldIdLst>
    <p:sldId id="257" r:id="rId2"/>
    <p:sldId id="424" r:id="rId3"/>
    <p:sldId id="447" r:id="rId4"/>
    <p:sldId id="363" r:id="rId5"/>
    <p:sldId id="449" r:id="rId6"/>
    <p:sldId id="451" r:id="rId7"/>
    <p:sldId id="453" r:id="rId8"/>
    <p:sldId id="452" r:id="rId9"/>
    <p:sldId id="454" r:id="rId10"/>
    <p:sldId id="256" r:id="rId11"/>
    <p:sldId id="423" r:id="rId12"/>
    <p:sldId id="258" r:id="rId13"/>
    <p:sldId id="432" r:id="rId14"/>
    <p:sldId id="431" r:id="rId15"/>
    <p:sldId id="266" r:id="rId16"/>
    <p:sldId id="426" r:id="rId17"/>
    <p:sldId id="411" r:id="rId18"/>
    <p:sldId id="417" r:id="rId19"/>
    <p:sldId id="413" r:id="rId20"/>
    <p:sldId id="435" r:id="rId21"/>
    <p:sldId id="420" r:id="rId22"/>
    <p:sldId id="414" r:id="rId23"/>
    <p:sldId id="436" r:id="rId24"/>
    <p:sldId id="421" r:id="rId25"/>
    <p:sldId id="438" r:id="rId26"/>
    <p:sldId id="440" r:id="rId27"/>
    <p:sldId id="441" r:id="rId28"/>
    <p:sldId id="415" r:id="rId29"/>
    <p:sldId id="300" r:id="rId30"/>
    <p:sldId id="369" r:id="rId31"/>
    <p:sldId id="433" r:id="rId32"/>
    <p:sldId id="434" r:id="rId33"/>
  </p:sldIdLst>
  <p:sldSz cx="9144000" cy="5143500" type="screen16x9"/>
  <p:notesSz cx="6858000" cy="9144000"/>
  <p:embeddedFontLst>
    <p:embeddedFont>
      <p:font typeface="Georgia" panose="02040502050405020303" pitchFamily="18"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Tw Cen MT" panose="020B06020201040206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0" autoAdjust="0"/>
  </p:normalViewPr>
  <p:slideViewPr>
    <p:cSldViewPr snapToGrid="0">
      <p:cViewPr>
        <p:scale>
          <a:sx n="106" d="100"/>
          <a:sy n="106" d="100"/>
        </p:scale>
        <p:origin x="636"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90807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593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8155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 of the insignificant difference (only 51 km</a:t>
            </a:r>
            <a:r>
              <a:rPr lang="en-US" baseline="30000" dirty="0"/>
              <a:t>2</a:t>
            </a:r>
            <a:r>
              <a:rPr lang="en-US" dirty="0"/>
              <a:t>) in LASSO predicted estimates for Sep and Oct, the mapped areas are the same for 2024.</a:t>
            </a:r>
          </a:p>
        </p:txBody>
      </p:sp>
    </p:spTree>
    <p:extLst>
      <p:ext uri="{BB962C8B-B14F-4D97-AF65-F5344CB8AC3E}">
        <p14:creationId xmlns:p14="http://schemas.microsoft.com/office/powerpoint/2010/main" val="2422389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267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25532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092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842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966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589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48875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721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73094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07955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361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319212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 name="Google Shape;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343077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39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78505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034408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493724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1">
  <p:cSld name="Section divider 1">
    <p:bg>
      <p:bgPr>
        <a:solidFill>
          <a:srgbClr val="EFEFEF"/>
        </a:solidFill>
        <a:effectLst/>
      </p:bgPr>
    </p:bg>
    <p:spTree>
      <p:nvGrpSpPr>
        <p:cNvPr id="1" name="Shape 1208"/>
        <p:cNvGrpSpPr/>
        <p:nvPr/>
      </p:nvGrpSpPr>
      <p:grpSpPr>
        <a:xfrm>
          <a:off x="0" y="0"/>
          <a:ext cx="0" cy="0"/>
          <a:chOff x="0" y="0"/>
          <a:chExt cx="0" cy="0"/>
        </a:xfrm>
      </p:grpSpPr>
      <p:sp>
        <p:nvSpPr>
          <p:cNvPr id="1498" name="Google Shape;1498;p8"/>
          <p:cNvSpPr/>
          <p:nvPr/>
        </p:nvSpPr>
        <p:spPr>
          <a:xfrm>
            <a:off x="505731" y="-243035"/>
            <a:ext cx="2798831" cy="3030643"/>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8"/>
          <p:cNvSpPr/>
          <p:nvPr/>
        </p:nvSpPr>
        <p:spPr>
          <a:xfrm>
            <a:off x="2007198" y="2551505"/>
            <a:ext cx="1668549" cy="2985115"/>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8"/>
          <p:cNvSpPr/>
          <p:nvPr/>
        </p:nvSpPr>
        <p:spPr>
          <a:xfrm>
            <a:off x="4463278" y="2787248"/>
            <a:ext cx="11886" cy="7279"/>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8"/>
          <p:cNvSpPr/>
          <p:nvPr/>
        </p:nvSpPr>
        <p:spPr>
          <a:xfrm>
            <a:off x="9248349" y="2825024"/>
            <a:ext cx="16967" cy="10552"/>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8"/>
          <p:cNvSpPr/>
          <p:nvPr/>
        </p:nvSpPr>
        <p:spPr>
          <a:xfrm>
            <a:off x="8639390" y="3047199"/>
            <a:ext cx="10593" cy="10940"/>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8"/>
          <p:cNvSpPr/>
          <p:nvPr/>
        </p:nvSpPr>
        <p:spPr>
          <a:xfrm>
            <a:off x="8557132" y="3019286"/>
            <a:ext cx="12618" cy="16065"/>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8"/>
          <p:cNvSpPr/>
          <p:nvPr/>
        </p:nvSpPr>
        <p:spPr>
          <a:xfrm>
            <a:off x="8579613" y="3041039"/>
            <a:ext cx="16063" cy="15118"/>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8"/>
          <p:cNvSpPr/>
          <p:nvPr/>
        </p:nvSpPr>
        <p:spPr>
          <a:xfrm>
            <a:off x="8661224" y="3061715"/>
            <a:ext cx="12273" cy="16194"/>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8"/>
          <p:cNvSpPr/>
          <p:nvPr/>
        </p:nvSpPr>
        <p:spPr>
          <a:xfrm>
            <a:off x="8432068" y="2736679"/>
            <a:ext cx="5900" cy="14472"/>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8"/>
          <p:cNvSpPr/>
          <p:nvPr/>
        </p:nvSpPr>
        <p:spPr>
          <a:xfrm>
            <a:off x="8269147" y="2777772"/>
            <a:ext cx="7622" cy="22612"/>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8"/>
          <p:cNvSpPr/>
          <p:nvPr/>
        </p:nvSpPr>
        <p:spPr>
          <a:xfrm>
            <a:off x="8351792" y="2983406"/>
            <a:ext cx="25925" cy="25628"/>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8"/>
          <p:cNvSpPr/>
          <p:nvPr/>
        </p:nvSpPr>
        <p:spPr>
          <a:xfrm>
            <a:off x="8405151" y="3047285"/>
            <a:ext cx="27603" cy="43502"/>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8"/>
          <p:cNvSpPr/>
          <p:nvPr/>
        </p:nvSpPr>
        <p:spPr>
          <a:xfrm>
            <a:off x="5221592" y="2950584"/>
            <a:ext cx="16536" cy="24206"/>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8"/>
          <p:cNvSpPr/>
          <p:nvPr/>
        </p:nvSpPr>
        <p:spPr>
          <a:xfrm>
            <a:off x="5150748" y="3103625"/>
            <a:ext cx="6847" cy="10681"/>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8"/>
          <p:cNvSpPr/>
          <p:nvPr/>
        </p:nvSpPr>
        <p:spPr>
          <a:xfrm>
            <a:off x="4344932" y="2630072"/>
            <a:ext cx="9086" cy="7107"/>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8"/>
          <p:cNvSpPr/>
          <p:nvPr/>
        </p:nvSpPr>
        <p:spPr>
          <a:xfrm>
            <a:off x="2559396" y="2281820"/>
            <a:ext cx="55252" cy="26834"/>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8"/>
          <p:cNvSpPr/>
          <p:nvPr/>
        </p:nvSpPr>
        <p:spPr>
          <a:xfrm>
            <a:off x="2637821" y="2288885"/>
            <a:ext cx="3359" cy="5212"/>
          </a:xfrm>
          <a:custGeom>
            <a:avLst/>
            <a:gdLst/>
            <a:ahLst/>
            <a:cxnLst/>
            <a:rect l="l" t="t" r="r" b="b"/>
            <a:pathLst>
              <a:path w="3701" h="5743" extrusionOk="0">
                <a:moveTo>
                  <a:pt x="3702" y="0"/>
                </a:moveTo>
                <a:lnTo>
                  <a:pt x="3132" y="4746"/>
                </a:lnTo>
                <a:lnTo>
                  <a:pt x="0" y="5743"/>
                </a:lnTo>
                <a:lnTo>
                  <a:pt x="0"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8"/>
          <p:cNvSpPr/>
          <p:nvPr/>
        </p:nvSpPr>
        <p:spPr>
          <a:xfrm>
            <a:off x="2639887" y="2316882"/>
            <a:ext cx="4866" cy="4694"/>
          </a:xfrm>
          <a:custGeom>
            <a:avLst/>
            <a:gdLst/>
            <a:ahLst/>
            <a:cxnLst/>
            <a:rect l="l" t="t" r="r" b="b"/>
            <a:pathLst>
              <a:path w="5362" h="5173" extrusionOk="0">
                <a:moveTo>
                  <a:pt x="949" y="997"/>
                </a:moveTo>
                <a:lnTo>
                  <a:pt x="5362" y="0"/>
                </a:lnTo>
                <a:lnTo>
                  <a:pt x="617" y="5174"/>
                </a:lnTo>
                <a:lnTo>
                  <a:pt x="0" y="26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8"/>
          <p:cNvSpPr/>
          <p:nvPr/>
        </p:nvSpPr>
        <p:spPr>
          <a:xfrm>
            <a:off x="2464306" y="2556243"/>
            <a:ext cx="10206" cy="14644"/>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8"/>
          <p:cNvSpPr/>
          <p:nvPr/>
        </p:nvSpPr>
        <p:spPr>
          <a:xfrm>
            <a:off x="2488336" y="2560120"/>
            <a:ext cx="7363" cy="12232"/>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8"/>
          <p:cNvSpPr/>
          <p:nvPr/>
        </p:nvSpPr>
        <p:spPr>
          <a:xfrm>
            <a:off x="2628045" y="2614953"/>
            <a:ext cx="20800" cy="13180"/>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8"/>
          <p:cNvSpPr/>
          <p:nvPr/>
        </p:nvSpPr>
        <p:spPr>
          <a:xfrm>
            <a:off x="2726409" y="2570630"/>
            <a:ext cx="5986" cy="8657"/>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8"/>
          <p:cNvSpPr/>
          <p:nvPr/>
        </p:nvSpPr>
        <p:spPr>
          <a:xfrm>
            <a:off x="2752593" y="2520406"/>
            <a:ext cx="2239" cy="1059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8"/>
          <p:cNvSpPr/>
          <p:nvPr/>
        </p:nvSpPr>
        <p:spPr>
          <a:xfrm>
            <a:off x="2757631" y="2487584"/>
            <a:ext cx="5555" cy="14515"/>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8"/>
          <p:cNvSpPr/>
          <p:nvPr/>
        </p:nvSpPr>
        <p:spPr>
          <a:xfrm>
            <a:off x="2754789" y="2448473"/>
            <a:ext cx="10982" cy="21277"/>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8"/>
          <p:cNvSpPr/>
          <p:nvPr/>
        </p:nvSpPr>
        <p:spPr>
          <a:xfrm>
            <a:off x="2751258" y="2416253"/>
            <a:ext cx="6287" cy="17185"/>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8"/>
          <p:cNvSpPr/>
          <p:nvPr/>
        </p:nvSpPr>
        <p:spPr>
          <a:xfrm>
            <a:off x="2739758" y="2376540"/>
            <a:ext cx="19810" cy="22311"/>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8"/>
          <p:cNvSpPr/>
          <p:nvPr/>
        </p:nvSpPr>
        <p:spPr>
          <a:xfrm>
            <a:off x="2741309" y="2347249"/>
            <a:ext cx="6287" cy="7149"/>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8"/>
          <p:cNvSpPr/>
          <p:nvPr/>
        </p:nvSpPr>
        <p:spPr>
          <a:xfrm>
            <a:off x="2707459" y="2333724"/>
            <a:ext cx="4952" cy="6804"/>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8"/>
          <p:cNvSpPr/>
          <p:nvPr/>
        </p:nvSpPr>
        <p:spPr>
          <a:xfrm>
            <a:off x="2756124" y="2608535"/>
            <a:ext cx="10292" cy="8657"/>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8"/>
          <p:cNvSpPr/>
          <p:nvPr/>
        </p:nvSpPr>
        <p:spPr>
          <a:xfrm>
            <a:off x="2718097" y="2631365"/>
            <a:ext cx="31437" cy="34500"/>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8"/>
          <p:cNvSpPr/>
          <p:nvPr/>
        </p:nvSpPr>
        <p:spPr>
          <a:xfrm>
            <a:off x="2172057" y="2271440"/>
            <a:ext cx="68559" cy="36568"/>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8"/>
          <p:cNvSpPr/>
          <p:nvPr/>
        </p:nvSpPr>
        <p:spPr>
          <a:xfrm>
            <a:off x="2350697" y="2256579"/>
            <a:ext cx="14943" cy="11629"/>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8"/>
          <p:cNvSpPr/>
          <p:nvPr/>
        </p:nvSpPr>
        <p:spPr>
          <a:xfrm>
            <a:off x="955171" y="2251410"/>
            <a:ext cx="474" cy="990"/>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8"/>
          <p:cNvSpPr/>
          <p:nvPr/>
        </p:nvSpPr>
        <p:spPr>
          <a:xfrm>
            <a:off x="9180994" y="2465229"/>
            <a:ext cx="49782" cy="62239"/>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8"/>
          <p:cNvSpPr/>
          <p:nvPr/>
        </p:nvSpPr>
        <p:spPr>
          <a:xfrm>
            <a:off x="9232846" y="2461610"/>
            <a:ext cx="11196" cy="15592"/>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8"/>
          <p:cNvSpPr/>
          <p:nvPr/>
        </p:nvSpPr>
        <p:spPr>
          <a:xfrm>
            <a:off x="9246583" y="2505891"/>
            <a:ext cx="5598" cy="23129"/>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8"/>
          <p:cNvSpPr/>
          <p:nvPr/>
        </p:nvSpPr>
        <p:spPr>
          <a:xfrm>
            <a:off x="9263077" y="2511663"/>
            <a:ext cx="8871" cy="8226"/>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8"/>
          <p:cNvSpPr/>
          <p:nvPr/>
        </p:nvSpPr>
        <p:spPr>
          <a:xfrm>
            <a:off x="9249555" y="2540565"/>
            <a:ext cx="45863" cy="72619"/>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8"/>
          <p:cNvSpPr/>
          <p:nvPr/>
        </p:nvSpPr>
        <p:spPr>
          <a:xfrm>
            <a:off x="8620655" y="2625420"/>
            <a:ext cx="7148" cy="15850"/>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8"/>
          <p:cNvSpPr/>
          <p:nvPr/>
        </p:nvSpPr>
        <p:spPr>
          <a:xfrm>
            <a:off x="8416865" y="2565720"/>
            <a:ext cx="6115" cy="11715"/>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8"/>
          <p:cNvSpPr/>
          <p:nvPr/>
        </p:nvSpPr>
        <p:spPr>
          <a:xfrm>
            <a:off x="8411782" y="2567572"/>
            <a:ext cx="1809" cy="13222"/>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8"/>
          <p:cNvSpPr/>
          <p:nvPr/>
        </p:nvSpPr>
        <p:spPr>
          <a:xfrm>
            <a:off x="8410190" y="2525575"/>
            <a:ext cx="4736" cy="14558"/>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8"/>
          <p:cNvSpPr/>
          <p:nvPr/>
        </p:nvSpPr>
        <p:spPr>
          <a:xfrm>
            <a:off x="8208725" y="2490169"/>
            <a:ext cx="8741" cy="9251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8"/>
          <p:cNvSpPr/>
          <p:nvPr/>
        </p:nvSpPr>
        <p:spPr>
          <a:xfrm>
            <a:off x="6816774" y="2551247"/>
            <a:ext cx="39016" cy="19124"/>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8"/>
          <p:cNvSpPr/>
          <p:nvPr/>
        </p:nvSpPr>
        <p:spPr>
          <a:xfrm>
            <a:off x="4347559" y="1863229"/>
            <a:ext cx="23987" cy="24249"/>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8"/>
          <p:cNvSpPr/>
          <p:nvPr/>
        </p:nvSpPr>
        <p:spPr>
          <a:xfrm>
            <a:off x="4382787" y="1881751"/>
            <a:ext cx="14469" cy="18951"/>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8"/>
          <p:cNvSpPr/>
          <p:nvPr/>
        </p:nvSpPr>
        <p:spPr>
          <a:xfrm>
            <a:off x="4431840" y="1856984"/>
            <a:ext cx="18087" cy="28039"/>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8"/>
          <p:cNvSpPr/>
          <p:nvPr/>
        </p:nvSpPr>
        <p:spPr>
          <a:xfrm>
            <a:off x="4451177" y="1835964"/>
            <a:ext cx="14254" cy="14472"/>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8"/>
          <p:cNvSpPr/>
          <p:nvPr/>
        </p:nvSpPr>
        <p:spPr>
          <a:xfrm>
            <a:off x="2220291" y="1894846"/>
            <a:ext cx="35270" cy="13180"/>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8"/>
          <p:cNvSpPr/>
          <p:nvPr/>
        </p:nvSpPr>
        <p:spPr>
          <a:xfrm>
            <a:off x="2269602" y="1908500"/>
            <a:ext cx="14039" cy="30150"/>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8"/>
          <p:cNvSpPr/>
          <p:nvPr/>
        </p:nvSpPr>
        <p:spPr>
          <a:xfrm>
            <a:off x="2253065" y="1975049"/>
            <a:ext cx="8698" cy="353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8"/>
          <p:cNvSpPr/>
          <p:nvPr/>
        </p:nvSpPr>
        <p:spPr>
          <a:xfrm>
            <a:off x="2221411" y="1969535"/>
            <a:ext cx="19293" cy="38679"/>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8"/>
          <p:cNvSpPr/>
          <p:nvPr/>
        </p:nvSpPr>
        <p:spPr>
          <a:xfrm>
            <a:off x="2232263" y="2010671"/>
            <a:ext cx="9000" cy="10380"/>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8"/>
          <p:cNvSpPr/>
          <p:nvPr/>
        </p:nvSpPr>
        <p:spPr>
          <a:xfrm>
            <a:off x="2234288" y="2015365"/>
            <a:ext cx="7062" cy="19253"/>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8"/>
          <p:cNvSpPr/>
          <p:nvPr/>
        </p:nvSpPr>
        <p:spPr>
          <a:xfrm>
            <a:off x="2292987" y="1969535"/>
            <a:ext cx="7622" cy="25714"/>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8"/>
          <p:cNvSpPr/>
          <p:nvPr/>
        </p:nvSpPr>
        <p:spPr>
          <a:xfrm>
            <a:off x="2310817" y="1992321"/>
            <a:ext cx="10551" cy="2825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8"/>
          <p:cNvSpPr/>
          <p:nvPr/>
        </p:nvSpPr>
        <p:spPr>
          <a:xfrm>
            <a:off x="2345529" y="2020966"/>
            <a:ext cx="7020" cy="7149"/>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8"/>
          <p:cNvSpPr/>
          <p:nvPr/>
        </p:nvSpPr>
        <p:spPr>
          <a:xfrm>
            <a:off x="2317750" y="2045862"/>
            <a:ext cx="7837" cy="31055"/>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8"/>
          <p:cNvSpPr/>
          <p:nvPr/>
        </p:nvSpPr>
        <p:spPr>
          <a:xfrm>
            <a:off x="2341480" y="2079546"/>
            <a:ext cx="15029" cy="29074"/>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8"/>
          <p:cNvSpPr/>
          <p:nvPr/>
        </p:nvSpPr>
        <p:spPr>
          <a:xfrm>
            <a:off x="2381748" y="2100393"/>
            <a:ext cx="12747" cy="4652"/>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8"/>
          <p:cNvSpPr/>
          <p:nvPr/>
        </p:nvSpPr>
        <p:spPr>
          <a:xfrm>
            <a:off x="2404228" y="2119561"/>
            <a:ext cx="26872" cy="14386"/>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8"/>
          <p:cNvSpPr/>
          <p:nvPr/>
        </p:nvSpPr>
        <p:spPr>
          <a:xfrm>
            <a:off x="2353582" y="2147646"/>
            <a:ext cx="24547" cy="18994"/>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8"/>
          <p:cNvSpPr/>
          <p:nvPr/>
        </p:nvSpPr>
        <p:spPr>
          <a:xfrm>
            <a:off x="2207372" y="2099833"/>
            <a:ext cx="14340" cy="19597"/>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8"/>
          <p:cNvSpPr/>
          <p:nvPr/>
        </p:nvSpPr>
        <p:spPr>
          <a:xfrm>
            <a:off x="2028861" y="2113876"/>
            <a:ext cx="16493" cy="21105"/>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8"/>
          <p:cNvSpPr/>
          <p:nvPr/>
        </p:nvSpPr>
        <p:spPr>
          <a:xfrm>
            <a:off x="1883425" y="2169528"/>
            <a:ext cx="11239" cy="12662"/>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8"/>
          <p:cNvSpPr/>
          <p:nvPr/>
        </p:nvSpPr>
        <p:spPr>
          <a:xfrm>
            <a:off x="1576965" y="1940805"/>
            <a:ext cx="6761" cy="11931"/>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8"/>
          <p:cNvSpPr/>
          <p:nvPr/>
        </p:nvSpPr>
        <p:spPr>
          <a:xfrm>
            <a:off x="1624295" y="1804391"/>
            <a:ext cx="27388" cy="26790"/>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8"/>
          <p:cNvSpPr/>
          <p:nvPr/>
        </p:nvSpPr>
        <p:spPr>
          <a:xfrm>
            <a:off x="936136" y="1724273"/>
            <a:ext cx="4737" cy="13697"/>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8"/>
          <p:cNvSpPr/>
          <p:nvPr/>
        </p:nvSpPr>
        <p:spPr>
          <a:xfrm>
            <a:off x="1021278" y="1768122"/>
            <a:ext cx="8526" cy="16194"/>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8"/>
          <p:cNvSpPr/>
          <p:nvPr/>
        </p:nvSpPr>
        <p:spPr>
          <a:xfrm>
            <a:off x="1103190" y="1716004"/>
            <a:ext cx="7622" cy="26058"/>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8"/>
          <p:cNvSpPr/>
          <p:nvPr/>
        </p:nvSpPr>
        <p:spPr>
          <a:xfrm>
            <a:off x="1126489" y="1734525"/>
            <a:ext cx="11541" cy="19166"/>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8"/>
          <p:cNvSpPr/>
          <p:nvPr/>
        </p:nvSpPr>
        <p:spPr>
          <a:xfrm>
            <a:off x="9051880" y="1898550"/>
            <a:ext cx="51247" cy="159582"/>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8"/>
          <p:cNvSpPr/>
          <p:nvPr/>
        </p:nvSpPr>
        <p:spPr>
          <a:xfrm>
            <a:off x="9163896" y="1934172"/>
            <a:ext cx="6287" cy="7279"/>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8"/>
          <p:cNvSpPr/>
          <p:nvPr/>
        </p:nvSpPr>
        <p:spPr>
          <a:xfrm>
            <a:off x="9175480" y="1928874"/>
            <a:ext cx="5641" cy="9131"/>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2" name="Google Shape;1282;p8"/>
          <p:cNvSpPr/>
          <p:nvPr/>
        </p:nvSpPr>
        <p:spPr>
          <a:xfrm>
            <a:off x="9263292" y="1807105"/>
            <a:ext cx="11024" cy="35835"/>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3" name="Google Shape;1283;p8"/>
          <p:cNvSpPr/>
          <p:nvPr/>
        </p:nvSpPr>
        <p:spPr>
          <a:xfrm>
            <a:off x="9208598" y="1909792"/>
            <a:ext cx="7752" cy="8485"/>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8"/>
          <p:cNvSpPr/>
          <p:nvPr/>
        </p:nvSpPr>
        <p:spPr>
          <a:xfrm>
            <a:off x="8859933" y="2052237"/>
            <a:ext cx="2841" cy="4522"/>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8"/>
          <p:cNvSpPr/>
          <p:nvPr/>
        </p:nvSpPr>
        <p:spPr>
          <a:xfrm>
            <a:off x="8056915" y="2066925"/>
            <a:ext cx="11111" cy="21061"/>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8"/>
          <p:cNvSpPr/>
          <p:nvPr/>
        </p:nvSpPr>
        <p:spPr>
          <a:xfrm>
            <a:off x="6648297" y="1947266"/>
            <a:ext cx="5856" cy="14041"/>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8"/>
          <p:cNvSpPr/>
          <p:nvPr/>
        </p:nvSpPr>
        <p:spPr>
          <a:xfrm>
            <a:off x="6811390" y="1913281"/>
            <a:ext cx="28767" cy="2011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8" name="Google Shape;1288;p8"/>
          <p:cNvSpPr/>
          <p:nvPr/>
        </p:nvSpPr>
        <p:spPr>
          <a:xfrm>
            <a:off x="4349928" y="1676548"/>
            <a:ext cx="14168" cy="9131"/>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9" name="Google Shape;1289;p8"/>
          <p:cNvSpPr/>
          <p:nvPr/>
        </p:nvSpPr>
        <p:spPr>
          <a:xfrm>
            <a:off x="4375208" y="1663625"/>
            <a:ext cx="2885" cy="5254"/>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8"/>
          <p:cNvSpPr/>
          <p:nvPr/>
        </p:nvSpPr>
        <p:spPr>
          <a:xfrm>
            <a:off x="985748" y="1485515"/>
            <a:ext cx="10378" cy="9001"/>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8"/>
          <p:cNvSpPr/>
          <p:nvPr/>
        </p:nvSpPr>
        <p:spPr>
          <a:xfrm>
            <a:off x="1016153" y="1520793"/>
            <a:ext cx="4177" cy="6633"/>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8"/>
          <p:cNvSpPr/>
          <p:nvPr/>
        </p:nvSpPr>
        <p:spPr>
          <a:xfrm>
            <a:off x="1004913" y="1538367"/>
            <a:ext cx="4607" cy="13093"/>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8"/>
          <p:cNvSpPr/>
          <p:nvPr/>
        </p:nvSpPr>
        <p:spPr>
          <a:xfrm>
            <a:off x="9264111" y="1434731"/>
            <a:ext cx="70625" cy="81405"/>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8"/>
          <p:cNvSpPr/>
          <p:nvPr/>
        </p:nvSpPr>
        <p:spPr>
          <a:xfrm>
            <a:off x="9218676" y="1534232"/>
            <a:ext cx="6373" cy="16065"/>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5" name="Google Shape;1295;p8"/>
          <p:cNvSpPr/>
          <p:nvPr/>
        </p:nvSpPr>
        <p:spPr>
          <a:xfrm>
            <a:off x="9116307" y="1293277"/>
            <a:ext cx="3789" cy="4135"/>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8"/>
          <p:cNvSpPr/>
          <p:nvPr/>
        </p:nvSpPr>
        <p:spPr>
          <a:xfrm>
            <a:off x="9168547" y="1526263"/>
            <a:ext cx="6891" cy="9303"/>
          </a:xfrm>
          <a:custGeom>
            <a:avLst/>
            <a:gdLst/>
            <a:ahLst/>
            <a:cxnLst/>
            <a:rect l="l" t="t" r="r" b="b"/>
            <a:pathLst>
              <a:path w="7593" h="10251" extrusionOk="0">
                <a:moveTo>
                  <a:pt x="3654" y="0"/>
                </a:moveTo>
                <a:lnTo>
                  <a:pt x="7593" y="7309"/>
                </a:lnTo>
                <a:lnTo>
                  <a:pt x="3275" y="10252"/>
                </a:lnTo>
                <a:lnTo>
                  <a:pt x="0"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8"/>
          <p:cNvSpPr/>
          <p:nvPr/>
        </p:nvSpPr>
        <p:spPr>
          <a:xfrm>
            <a:off x="9173714" y="1510843"/>
            <a:ext cx="5943" cy="1128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8"/>
          <p:cNvSpPr/>
          <p:nvPr/>
        </p:nvSpPr>
        <p:spPr>
          <a:xfrm>
            <a:off x="9174318" y="1470870"/>
            <a:ext cx="4047" cy="6460"/>
          </a:xfrm>
          <a:custGeom>
            <a:avLst/>
            <a:gdLst/>
            <a:ahLst/>
            <a:cxnLst/>
            <a:rect l="l" t="t" r="r" b="b"/>
            <a:pathLst>
              <a:path w="4460" h="7119" extrusionOk="0">
                <a:moveTo>
                  <a:pt x="0" y="0"/>
                </a:moveTo>
                <a:lnTo>
                  <a:pt x="4460" y="4082"/>
                </a:lnTo>
                <a:lnTo>
                  <a:pt x="3559" y="711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8"/>
          <p:cNvSpPr/>
          <p:nvPr/>
        </p:nvSpPr>
        <p:spPr>
          <a:xfrm>
            <a:off x="9148866" y="1450927"/>
            <a:ext cx="4822" cy="10552"/>
          </a:xfrm>
          <a:custGeom>
            <a:avLst/>
            <a:gdLst/>
            <a:ahLst/>
            <a:cxnLst/>
            <a:rect l="l" t="t" r="r" b="b"/>
            <a:pathLst>
              <a:path w="5314" h="11628" extrusionOk="0">
                <a:moveTo>
                  <a:pt x="0" y="0"/>
                </a:moveTo>
                <a:lnTo>
                  <a:pt x="5314" y="7926"/>
                </a:lnTo>
                <a:lnTo>
                  <a:pt x="3938" y="11628"/>
                </a:lnTo>
                <a:lnTo>
                  <a:pt x="616" y="74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0" name="Google Shape;1300;p8"/>
          <p:cNvSpPr/>
          <p:nvPr/>
        </p:nvSpPr>
        <p:spPr>
          <a:xfrm>
            <a:off x="9144343" y="1434171"/>
            <a:ext cx="9086" cy="15764"/>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1" name="Google Shape;1301;p8"/>
          <p:cNvSpPr/>
          <p:nvPr/>
        </p:nvSpPr>
        <p:spPr>
          <a:xfrm>
            <a:off x="9075781" y="1496585"/>
            <a:ext cx="20455" cy="16109"/>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8"/>
          <p:cNvSpPr/>
          <p:nvPr/>
        </p:nvSpPr>
        <p:spPr>
          <a:xfrm>
            <a:off x="5988907" y="1541081"/>
            <a:ext cx="72220" cy="50265"/>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8"/>
          <p:cNvSpPr/>
          <p:nvPr/>
        </p:nvSpPr>
        <p:spPr>
          <a:xfrm>
            <a:off x="5756262" y="1380889"/>
            <a:ext cx="25322" cy="19640"/>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8"/>
          <p:cNvSpPr/>
          <p:nvPr/>
        </p:nvSpPr>
        <p:spPr>
          <a:xfrm>
            <a:off x="5758803" y="1416986"/>
            <a:ext cx="8656" cy="17444"/>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8"/>
          <p:cNvSpPr/>
          <p:nvPr/>
        </p:nvSpPr>
        <p:spPr>
          <a:xfrm>
            <a:off x="5832749" y="1511704"/>
            <a:ext cx="16364" cy="23517"/>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8"/>
          <p:cNvSpPr/>
          <p:nvPr/>
        </p:nvSpPr>
        <p:spPr>
          <a:xfrm>
            <a:off x="5697563" y="1550945"/>
            <a:ext cx="91728" cy="31313"/>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8"/>
          <p:cNvSpPr/>
          <p:nvPr/>
        </p:nvSpPr>
        <p:spPr>
          <a:xfrm>
            <a:off x="5724135" y="1446878"/>
            <a:ext cx="10464" cy="137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8" name="Google Shape;1308;p8"/>
          <p:cNvSpPr/>
          <p:nvPr/>
        </p:nvSpPr>
        <p:spPr>
          <a:xfrm>
            <a:off x="5750190" y="1482414"/>
            <a:ext cx="6072" cy="10466"/>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9" name="Google Shape;1309;p8"/>
          <p:cNvSpPr/>
          <p:nvPr/>
        </p:nvSpPr>
        <p:spPr>
          <a:xfrm>
            <a:off x="5608200" y="1433224"/>
            <a:ext cx="77904" cy="83301"/>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8"/>
          <p:cNvSpPr/>
          <p:nvPr/>
        </p:nvSpPr>
        <p:spPr>
          <a:xfrm>
            <a:off x="5581542" y="1429519"/>
            <a:ext cx="13823" cy="14902"/>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8"/>
          <p:cNvSpPr/>
          <p:nvPr/>
        </p:nvSpPr>
        <p:spPr>
          <a:xfrm>
            <a:off x="5663627" y="1401478"/>
            <a:ext cx="57061" cy="46690"/>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8"/>
          <p:cNvSpPr/>
          <p:nvPr/>
        </p:nvSpPr>
        <p:spPr>
          <a:xfrm>
            <a:off x="5326545" y="1435809"/>
            <a:ext cx="98963" cy="70423"/>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8"/>
          <p:cNvSpPr/>
          <p:nvPr/>
        </p:nvSpPr>
        <p:spPr>
          <a:xfrm>
            <a:off x="5392782" y="1537505"/>
            <a:ext cx="7235" cy="775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8"/>
          <p:cNvSpPr/>
          <p:nvPr/>
        </p:nvSpPr>
        <p:spPr>
          <a:xfrm>
            <a:off x="5271808" y="1629985"/>
            <a:ext cx="7923" cy="9260"/>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8"/>
          <p:cNvSpPr/>
          <p:nvPr/>
        </p:nvSpPr>
        <p:spPr>
          <a:xfrm>
            <a:off x="4963796" y="1402297"/>
            <a:ext cx="10249" cy="11199"/>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8"/>
          <p:cNvSpPr/>
          <p:nvPr/>
        </p:nvSpPr>
        <p:spPr>
          <a:xfrm>
            <a:off x="5000618" y="1364220"/>
            <a:ext cx="31997" cy="30236"/>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p8"/>
          <p:cNvSpPr/>
          <p:nvPr/>
        </p:nvSpPr>
        <p:spPr>
          <a:xfrm>
            <a:off x="3195445" y="1016658"/>
            <a:ext cx="5685" cy="1481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8" name="Google Shape;1318;p8"/>
          <p:cNvSpPr/>
          <p:nvPr/>
        </p:nvSpPr>
        <p:spPr>
          <a:xfrm>
            <a:off x="2997425" y="880630"/>
            <a:ext cx="68860" cy="4169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8"/>
          <p:cNvSpPr/>
          <p:nvPr/>
        </p:nvSpPr>
        <p:spPr>
          <a:xfrm>
            <a:off x="2951388" y="1008301"/>
            <a:ext cx="64898" cy="50394"/>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8"/>
          <p:cNvSpPr/>
          <p:nvPr/>
        </p:nvSpPr>
        <p:spPr>
          <a:xfrm>
            <a:off x="2562110" y="1258560"/>
            <a:ext cx="69291" cy="24464"/>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8"/>
          <p:cNvSpPr/>
          <p:nvPr/>
        </p:nvSpPr>
        <p:spPr>
          <a:xfrm>
            <a:off x="9181639" y="900962"/>
            <a:ext cx="8570" cy="6547"/>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8"/>
          <p:cNvSpPr/>
          <p:nvPr/>
        </p:nvSpPr>
        <p:spPr>
          <a:xfrm>
            <a:off x="5705229" y="1322309"/>
            <a:ext cx="9646" cy="9605"/>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8"/>
          <p:cNvSpPr/>
          <p:nvPr/>
        </p:nvSpPr>
        <p:spPr>
          <a:xfrm>
            <a:off x="5368708" y="1131750"/>
            <a:ext cx="9474" cy="10854"/>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8"/>
          <p:cNvSpPr/>
          <p:nvPr/>
        </p:nvSpPr>
        <p:spPr>
          <a:xfrm>
            <a:off x="5363798" y="1133775"/>
            <a:ext cx="6158" cy="2226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5" name="Google Shape;1325;p8"/>
          <p:cNvSpPr/>
          <p:nvPr/>
        </p:nvSpPr>
        <p:spPr>
          <a:xfrm>
            <a:off x="5436020" y="1210532"/>
            <a:ext cx="14082" cy="5513"/>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6" name="Google Shape;1326;p8"/>
          <p:cNvSpPr/>
          <p:nvPr/>
        </p:nvSpPr>
        <p:spPr>
          <a:xfrm>
            <a:off x="5445495" y="1228796"/>
            <a:ext cx="14340" cy="3187"/>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8"/>
          <p:cNvSpPr/>
          <p:nvPr/>
        </p:nvSpPr>
        <p:spPr>
          <a:xfrm>
            <a:off x="5192609" y="1229700"/>
            <a:ext cx="30188" cy="72059"/>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8"/>
          <p:cNvSpPr/>
          <p:nvPr/>
        </p:nvSpPr>
        <p:spPr>
          <a:xfrm>
            <a:off x="4725768" y="553657"/>
            <a:ext cx="24805" cy="3109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8"/>
          <p:cNvSpPr/>
          <p:nvPr/>
        </p:nvSpPr>
        <p:spPr>
          <a:xfrm>
            <a:off x="4712763" y="589236"/>
            <a:ext cx="12359" cy="5599"/>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8"/>
          <p:cNvSpPr/>
          <p:nvPr/>
        </p:nvSpPr>
        <p:spPr>
          <a:xfrm>
            <a:off x="4830893" y="523463"/>
            <a:ext cx="16924" cy="990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8"/>
          <p:cNvSpPr/>
          <p:nvPr/>
        </p:nvSpPr>
        <p:spPr>
          <a:xfrm>
            <a:off x="4828611" y="533628"/>
            <a:ext cx="5771" cy="4737"/>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8"/>
          <p:cNvSpPr/>
          <p:nvPr/>
        </p:nvSpPr>
        <p:spPr>
          <a:xfrm>
            <a:off x="4879429" y="893380"/>
            <a:ext cx="11067" cy="6245"/>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8"/>
          <p:cNvSpPr/>
          <p:nvPr/>
        </p:nvSpPr>
        <p:spPr>
          <a:xfrm>
            <a:off x="4784210" y="733017"/>
            <a:ext cx="13307" cy="14386"/>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8"/>
          <p:cNvSpPr/>
          <p:nvPr/>
        </p:nvSpPr>
        <p:spPr>
          <a:xfrm>
            <a:off x="4769911" y="676030"/>
            <a:ext cx="6417" cy="11801"/>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8"/>
          <p:cNvSpPr/>
          <p:nvPr/>
        </p:nvSpPr>
        <p:spPr>
          <a:xfrm>
            <a:off x="4737267" y="666941"/>
            <a:ext cx="11713" cy="11931"/>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6" name="Google Shape;1336;p8"/>
          <p:cNvSpPr/>
          <p:nvPr/>
        </p:nvSpPr>
        <p:spPr>
          <a:xfrm>
            <a:off x="4750317" y="657508"/>
            <a:ext cx="9646" cy="13567"/>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7" name="Google Shape;1337;p8"/>
          <p:cNvSpPr/>
          <p:nvPr/>
        </p:nvSpPr>
        <p:spPr>
          <a:xfrm>
            <a:off x="4742004" y="635239"/>
            <a:ext cx="17614" cy="15548"/>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8"/>
          <p:cNvSpPr/>
          <p:nvPr/>
        </p:nvSpPr>
        <p:spPr>
          <a:xfrm>
            <a:off x="4734252" y="587685"/>
            <a:ext cx="27130" cy="27781"/>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8"/>
          <p:cNvSpPr/>
          <p:nvPr/>
        </p:nvSpPr>
        <p:spPr>
          <a:xfrm>
            <a:off x="3724301" y="467467"/>
            <a:ext cx="10895" cy="5771"/>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8"/>
          <p:cNvSpPr/>
          <p:nvPr/>
        </p:nvSpPr>
        <p:spPr>
          <a:xfrm>
            <a:off x="2548070" y="710704"/>
            <a:ext cx="32815" cy="24551"/>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8"/>
          <p:cNvSpPr/>
          <p:nvPr/>
        </p:nvSpPr>
        <p:spPr>
          <a:xfrm>
            <a:off x="1252803" y="601125"/>
            <a:ext cx="7062" cy="14171"/>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8"/>
          <p:cNvSpPr/>
          <p:nvPr/>
        </p:nvSpPr>
        <p:spPr>
          <a:xfrm>
            <a:off x="1247636" y="376408"/>
            <a:ext cx="44141" cy="59482"/>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8"/>
          <p:cNvSpPr/>
          <p:nvPr/>
        </p:nvSpPr>
        <p:spPr>
          <a:xfrm>
            <a:off x="1289668" y="352503"/>
            <a:ext cx="53357" cy="47766"/>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8"/>
          <p:cNvSpPr/>
          <p:nvPr/>
        </p:nvSpPr>
        <p:spPr>
          <a:xfrm>
            <a:off x="1264432" y="407594"/>
            <a:ext cx="31695" cy="34802"/>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8"/>
          <p:cNvSpPr/>
          <p:nvPr/>
        </p:nvSpPr>
        <p:spPr>
          <a:xfrm>
            <a:off x="1289152" y="400401"/>
            <a:ext cx="33030" cy="2894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8"/>
          <p:cNvSpPr/>
          <p:nvPr/>
        </p:nvSpPr>
        <p:spPr>
          <a:xfrm>
            <a:off x="1310641" y="416166"/>
            <a:ext cx="10895" cy="12792"/>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8"/>
          <p:cNvSpPr/>
          <p:nvPr/>
        </p:nvSpPr>
        <p:spPr>
          <a:xfrm>
            <a:off x="1297722" y="431888"/>
            <a:ext cx="11670" cy="7839"/>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8"/>
          <p:cNvSpPr/>
          <p:nvPr/>
        </p:nvSpPr>
        <p:spPr>
          <a:xfrm>
            <a:off x="1314475" y="434386"/>
            <a:ext cx="6244" cy="11155"/>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8"/>
          <p:cNvSpPr/>
          <p:nvPr/>
        </p:nvSpPr>
        <p:spPr>
          <a:xfrm>
            <a:off x="1272011" y="341949"/>
            <a:ext cx="48534" cy="39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8"/>
          <p:cNvSpPr/>
          <p:nvPr/>
        </p:nvSpPr>
        <p:spPr>
          <a:xfrm>
            <a:off x="1251597" y="433869"/>
            <a:ext cx="40997" cy="75806"/>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8"/>
          <p:cNvSpPr/>
          <p:nvPr/>
        </p:nvSpPr>
        <p:spPr>
          <a:xfrm>
            <a:off x="1291305" y="459584"/>
            <a:ext cx="35657" cy="35362"/>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2" name="Google Shape;1352;p8"/>
          <p:cNvSpPr/>
          <p:nvPr/>
        </p:nvSpPr>
        <p:spPr>
          <a:xfrm>
            <a:off x="1236696" y="483274"/>
            <a:ext cx="12618" cy="24422"/>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3" name="Google Shape;1353;p8"/>
          <p:cNvSpPr/>
          <p:nvPr/>
        </p:nvSpPr>
        <p:spPr>
          <a:xfrm>
            <a:off x="1283897" y="486160"/>
            <a:ext cx="8010" cy="12533"/>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8"/>
          <p:cNvSpPr/>
          <p:nvPr/>
        </p:nvSpPr>
        <p:spPr>
          <a:xfrm>
            <a:off x="1188247" y="530871"/>
            <a:ext cx="53615" cy="47034"/>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8"/>
          <p:cNvSpPr/>
          <p:nvPr/>
        </p:nvSpPr>
        <p:spPr>
          <a:xfrm>
            <a:off x="1176404" y="573558"/>
            <a:ext cx="30274" cy="5190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8"/>
          <p:cNvSpPr/>
          <p:nvPr/>
        </p:nvSpPr>
        <p:spPr>
          <a:xfrm>
            <a:off x="1264044" y="542888"/>
            <a:ext cx="10249" cy="10380"/>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8"/>
          <p:cNvSpPr/>
          <p:nvPr/>
        </p:nvSpPr>
        <p:spPr>
          <a:xfrm>
            <a:off x="779072" y="345051"/>
            <a:ext cx="12402" cy="7537"/>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8"/>
          <p:cNvSpPr/>
          <p:nvPr/>
        </p:nvSpPr>
        <p:spPr>
          <a:xfrm>
            <a:off x="795223" y="345783"/>
            <a:ext cx="7277" cy="314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8"/>
          <p:cNvSpPr/>
          <p:nvPr/>
        </p:nvSpPr>
        <p:spPr>
          <a:xfrm>
            <a:off x="842165" y="324117"/>
            <a:ext cx="17311" cy="7494"/>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8"/>
          <p:cNvSpPr/>
          <p:nvPr/>
        </p:nvSpPr>
        <p:spPr>
          <a:xfrm>
            <a:off x="812621" y="293190"/>
            <a:ext cx="89661" cy="45354"/>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1" name="Google Shape;1361;p8"/>
          <p:cNvSpPr/>
          <p:nvPr/>
        </p:nvSpPr>
        <p:spPr>
          <a:xfrm>
            <a:off x="890830" y="284791"/>
            <a:ext cx="7708" cy="5943"/>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2" name="Google Shape;1362;p8"/>
          <p:cNvSpPr/>
          <p:nvPr/>
        </p:nvSpPr>
        <p:spPr>
          <a:xfrm>
            <a:off x="901123" y="274496"/>
            <a:ext cx="33418" cy="16453"/>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8"/>
          <p:cNvSpPr/>
          <p:nvPr/>
        </p:nvSpPr>
        <p:spPr>
          <a:xfrm>
            <a:off x="931915" y="266743"/>
            <a:ext cx="7622" cy="5383"/>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8"/>
          <p:cNvSpPr/>
          <p:nvPr/>
        </p:nvSpPr>
        <p:spPr>
          <a:xfrm>
            <a:off x="262233" y="414443"/>
            <a:ext cx="65458" cy="28125"/>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8"/>
          <p:cNvSpPr/>
          <p:nvPr/>
        </p:nvSpPr>
        <p:spPr>
          <a:xfrm>
            <a:off x="323000" y="401176"/>
            <a:ext cx="65200" cy="25929"/>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8"/>
          <p:cNvSpPr/>
          <p:nvPr/>
        </p:nvSpPr>
        <p:spPr>
          <a:xfrm>
            <a:off x="399227" y="393423"/>
            <a:ext cx="12876" cy="9648"/>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8"/>
          <p:cNvSpPr/>
          <p:nvPr/>
        </p:nvSpPr>
        <p:spPr>
          <a:xfrm>
            <a:off x="449701" y="368742"/>
            <a:ext cx="59171" cy="26661"/>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8"/>
          <p:cNvSpPr/>
          <p:nvPr/>
        </p:nvSpPr>
        <p:spPr>
          <a:xfrm>
            <a:off x="493974" y="398247"/>
            <a:ext cx="6416" cy="4263"/>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8"/>
          <p:cNvSpPr/>
          <p:nvPr/>
        </p:nvSpPr>
        <p:spPr>
          <a:xfrm>
            <a:off x="579245" y="368009"/>
            <a:ext cx="15934" cy="10811"/>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8"/>
          <p:cNvSpPr/>
          <p:nvPr/>
        </p:nvSpPr>
        <p:spPr>
          <a:xfrm>
            <a:off x="746042" y="224789"/>
            <a:ext cx="19939" cy="9776"/>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8"/>
          <p:cNvSpPr/>
          <p:nvPr/>
        </p:nvSpPr>
        <p:spPr>
          <a:xfrm>
            <a:off x="27176" y="438952"/>
            <a:ext cx="22609" cy="15118"/>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8"/>
          <p:cNvSpPr/>
          <p:nvPr/>
        </p:nvSpPr>
        <p:spPr>
          <a:xfrm>
            <a:off x="99872" y="433438"/>
            <a:ext cx="28121" cy="14257"/>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3" name="Google Shape;1373;p8"/>
          <p:cNvSpPr/>
          <p:nvPr/>
        </p:nvSpPr>
        <p:spPr>
          <a:xfrm>
            <a:off x="116280" y="446016"/>
            <a:ext cx="20455" cy="88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4" name="Google Shape;1374;p8"/>
          <p:cNvSpPr/>
          <p:nvPr/>
        </p:nvSpPr>
        <p:spPr>
          <a:xfrm>
            <a:off x="156547" y="441924"/>
            <a:ext cx="11454" cy="6245"/>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5" name="Google Shape;1375;p8"/>
          <p:cNvSpPr/>
          <p:nvPr/>
        </p:nvSpPr>
        <p:spPr>
          <a:xfrm>
            <a:off x="466454" y="248781"/>
            <a:ext cx="4435" cy="2971"/>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6" name="Google Shape;1376;p8"/>
          <p:cNvSpPr/>
          <p:nvPr/>
        </p:nvSpPr>
        <p:spPr>
          <a:xfrm>
            <a:off x="9128107" y="195844"/>
            <a:ext cx="24030" cy="34888"/>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7" name="Google Shape;1377;p8"/>
          <p:cNvSpPr/>
          <p:nvPr/>
        </p:nvSpPr>
        <p:spPr>
          <a:xfrm>
            <a:off x="8703730" y="470482"/>
            <a:ext cx="26571" cy="24249"/>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8"/>
          <p:cNvSpPr/>
          <p:nvPr/>
        </p:nvSpPr>
        <p:spPr>
          <a:xfrm>
            <a:off x="5522627" y="539701"/>
            <a:ext cx="37811" cy="29762"/>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8"/>
          <p:cNvSpPr/>
          <p:nvPr/>
        </p:nvSpPr>
        <p:spPr>
          <a:xfrm>
            <a:off x="5524780" y="519758"/>
            <a:ext cx="25322" cy="16324"/>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8"/>
          <p:cNvSpPr/>
          <p:nvPr/>
        </p:nvSpPr>
        <p:spPr>
          <a:xfrm>
            <a:off x="5379388" y="598282"/>
            <a:ext cx="14039" cy="48456"/>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8"/>
          <p:cNvSpPr/>
          <p:nvPr/>
        </p:nvSpPr>
        <p:spPr>
          <a:xfrm>
            <a:off x="5424004" y="572782"/>
            <a:ext cx="21618" cy="43244"/>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8"/>
          <p:cNvSpPr/>
          <p:nvPr/>
        </p:nvSpPr>
        <p:spPr>
          <a:xfrm>
            <a:off x="5337398" y="690890"/>
            <a:ext cx="11714" cy="11457"/>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8"/>
          <p:cNvSpPr/>
          <p:nvPr/>
        </p:nvSpPr>
        <p:spPr>
          <a:xfrm>
            <a:off x="5295882" y="717941"/>
            <a:ext cx="15675" cy="17013"/>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8"/>
          <p:cNvSpPr/>
          <p:nvPr/>
        </p:nvSpPr>
        <p:spPr>
          <a:xfrm>
            <a:off x="5059275" y="781948"/>
            <a:ext cx="8138" cy="1412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8"/>
          <p:cNvSpPr/>
          <p:nvPr/>
        </p:nvSpPr>
        <p:spPr>
          <a:xfrm>
            <a:off x="5038388" y="846042"/>
            <a:ext cx="9646" cy="5642"/>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8"/>
          <p:cNvSpPr/>
          <p:nvPr/>
        </p:nvSpPr>
        <p:spPr>
          <a:xfrm>
            <a:off x="5033005" y="849359"/>
            <a:ext cx="8182" cy="3575"/>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8"/>
          <p:cNvSpPr/>
          <p:nvPr/>
        </p:nvSpPr>
        <p:spPr>
          <a:xfrm>
            <a:off x="5027665" y="857500"/>
            <a:ext cx="3230" cy="4522"/>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8"/>
          <p:cNvSpPr/>
          <p:nvPr/>
        </p:nvSpPr>
        <p:spPr>
          <a:xfrm>
            <a:off x="5063453" y="488228"/>
            <a:ext cx="4651" cy="9260"/>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8"/>
          <p:cNvSpPr/>
          <p:nvPr/>
        </p:nvSpPr>
        <p:spPr>
          <a:xfrm>
            <a:off x="5061515" y="514590"/>
            <a:ext cx="2713" cy="844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8"/>
          <p:cNvSpPr/>
          <p:nvPr/>
        </p:nvSpPr>
        <p:spPr>
          <a:xfrm>
            <a:off x="4721720" y="393122"/>
            <a:ext cx="10120" cy="3187"/>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8"/>
          <p:cNvSpPr/>
          <p:nvPr/>
        </p:nvSpPr>
        <p:spPr>
          <a:xfrm>
            <a:off x="4727232" y="385885"/>
            <a:ext cx="12833" cy="14558"/>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8"/>
          <p:cNvSpPr/>
          <p:nvPr/>
        </p:nvSpPr>
        <p:spPr>
          <a:xfrm>
            <a:off x="4734123" y="385196"/>
            <a:ext cx="10378" cy="10639"/>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8"/>
          <p:cNvSpPr/>
          <p:nvPr/>
        </p:nvSpPr>
        <p:spPr>
          <a:xfrm>
            <a:off x="4742909" y="385239"/>
            <a:ext cx="6717" cy="5470"/>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8"/>
          <p:cNvSpPr/>
          <p:nvPr/>
        </p:nvSpPr>
        <p:spPr>
          <a:xfrm>
            <a:off x="4737783" y="403373"/>
            <a:ext cx="6029" cy="6159"/>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8"/>
          <p:cNvSpPr/>
          <p:nvPr/>
        </p:nvSpPr>
        <p:spPr>
          <a:xfrm>
            <a:off x="4734511" y="413495"/>
            <a:ext cx="4822" cy="11112"/>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8"/>
          <p:cNvSpPr/>
          <p:nvPr/>
        </p:nvSpPr>
        <p:spPr>
          <a:xfrm>
            <a:off x="3086099" y="409145"/>
            <a:ext cx="18345" cy="13180"/>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8"/>
          <p:cNvSpPr/>
          <p:nvPr/>
        </p:nvSpPr>
        <p:spPr>
          <a:xfrm>
            <a:off x="3186315" y="364305"/>
            <a:ext cx="21231" cy="16324"/>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8"/>
          <p:cNvSpPr/>
          <p:nvPr/>
        </p:nvSpPr>
        <p:spPr>
          <a:xfrm>
            <a:off x="3042559" y="62703"/>
            <a:ext cx="67483" cy="4729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8"/>
          <p:cNvSpPr/>
          <p:nvPr/>
        </p:nvSpPr>
        <p:spPr>
          <a:xfrm>
            <a:off x="3113489" y="73127"/>
            <a:ext cx="26958" cy="18779"/>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8"/>
          <p:cNvSpPr/>
          <p:nvPr/>
        </p:nvSpPr>
        <p:spPr>
          <a:xfrm>
            <a:off x="2899061" y="267863"/>
            <a:ext cx="21834" cy="1727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8"/>
          <p:cNvSpPr/>
          <p:nvPr/>
        </p:nvSpPr>
        <p:spPr>
          <a:xfrm>
            <a:off x="2933774" y="259377"/>
            <a:ext cx="14168" cy="137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8"/>
          <p:cNvSpPr/>
          <p:nvPr/>
        </p:nvSpPr>
        <p:spPr>
          <a:xfrm>
            <a:off x="3071500" y="309300"/>
            <a:ext cx="14124" cy="10165"/>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8"/>
          <p:cNvSpPr/>
          <p:nvPr/>
        </p:nvSpPr>
        <p:spPr>
          <a:xfrm>
            <a:off x="2975892" y="305940"/>
            <a:ext cx="19551" cy="49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8"/>
          <p:cNvSpPr/>
          <p:nvPr/>
        </p:nvSpPr>
        <p:spPr>
          <a:xfrm>
            <a:off x="2829424" y="45646"/>
            <a:ext cx="20972" cy="23732"/>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8"/>
          <p:cNvSpPr/>
          <p:nvPr/>
        </p:nvSpPr>
        <p:spPr>
          <a:xfrm>
            <a:off x="2691869" y="150487"/>
            <a:ext cx="177470" cy="117500"/>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8"/>
          <p:cNvSpPr/>
          <p:nvPr/>
        </p:nvSpPr>
        <p:spPr>
          <a:xfrm>
            <a:off x="2832222" y="143207"/>
            <a:ext cx="14340" cy="23043"/>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8"/>
          <p:cNvSpPr/>
          <p:nvPr/>
        </p:nvSpPr>
        <p:spPr>
          <a:xfrm>
            <a:off x="2731620" y="282421"/>
            <a:ext cx="66664" cy="35017"/>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8"/>
          <p:cNvSpPr/>
          <p:nvPr/>
        </p:nvSpPr>
        <p:spPr>
          <a:xfrm>
            <a:off x="1150822" y="211996"/>
            <a:ext cx="16493" cy="8614"/>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8"/>
          <p:cNvSpPr/>
          <p:nvPr/>
        </p:nvSpPr>
        <p:spPr>
          <a:xfrm>
            <a:off x="764043" y="126021"/>
            <a:ext cx="27733" cy="20244"/>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8"/>
          <p:cNvSpPr/>
          <p:nvPr/>
        </p:nvSpPr>
        <p:spPr>
          <a:xfrm>
            <a:off x="600391" y="103752"/>
            <a:ext cx="6373" cy="8614"/>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8"/>
          <p:cNvSpPr/>
          <p:nvPr/>
        </p:nvSpPr>
        <p:spPr>
          <a:xfrm>
            <a:off x="6653380" y="133085"/>
            <a:ext cx="30102" cy="16108"/>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8"/>
          <p:cNvSpPr/>
          <p:nvPr/>
        </p:nvSpPr>
        <p:spPr>
          <a:xfrm>
            <a:off x="5505099" y="470094"/>
            <a:ext cx="6157" cy="5039"/>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8"/>
          <p:cNvSpPr/>
          <p:nvPr/>
        </p:nvSpPr>
        <p:spPr>
          <a:xfrm>
            <a:off x="5524134" y="467467"/>
            <a:ext cx="10723" cy="11199"/>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8"/>
          <p:cNvSpPr/>
          <p:nvPr/>
        </p:nvSpPr>
        <p:spPr>
          <a:xfrm>
            <a:off x="5267329" y="91821"/>
            <a:ext cx="52625" cy="34156"/>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8"/>
          <p:cNvSpPr/>
          <p:nvPr/>
        </p:nvSpPr>
        <p:spPr>
          <a:xfrm>
            <a:off x="5268750" y="91390"/>
            <a:ext cx="21489" cy="16798"/>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8"/>
          <p:cNvSpPr/>
          <p:nvPr/>
        </p:nvSpPr>
        <p:spPr>
          <a:xfrm>
            <a:off x="5293298" y="75884"/>
            <a:ext cx="14383" cy="14428"/>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8"/>
          <p:cNvSpPr/>
          <p:nvPr/>
        </p:nvSpPr>
        <p:spPr>
          <a:xfrm>
            <a:off x="5281239" y="137306"/>
            <a:ext cx="13953" cy="10552"/>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8"/>
          <p:cNvSpPr/>
          <p:nvPr/>
        </p:nvSpPr>
        <p:spPr>
          <a:xfrm>
            <a:off x="5322755" y="63823"/>
            <a:ext cx="26484" cy="23689"/>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8"/>
          <p:cNvSpPr/>
          <p:nvPr/>
        </p:nvSpPr>
        <p:spPr>
          <a:xfrm>
            <a:off x="5350103" y="50858"/>
            <a:ext cx="20455" cy="13868"/>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8"/>
          <p:cNvSpPr/>
          <p:nvPr/>
        </p:nvSpPr>
        <p:spPr>
          <a:xfrm>
            <a:off x="5139723" y="323341"/>
            <a:ext cx="19551" cy="9992"/>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8"/>
          <p:cNvSpPr/>
          <p:nvPr/>
        </p:nvSpPr>
        <p:spPr>
          <a:xfrm>
            <a:off x="5047475" y="435549"/>
            <a:ext cx="4822" cy="7235"/>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8"/>
          <p:cNvSpPr/>
          <p:nvPr/>
        </p:nvSpPr>
        <p:spPr>
          <a:xfrm>
            <a:off x="5053633" y="452046"/>
            <a:ext cx="1722" cy="4737"/>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8"/>
          <p:cNvSpPr/>
          <p:nvPr/>
        </p:nvSpPr>
        <p:spPr>
          <a:xfrm>
            <a:off x="5403204" y="34102"/>
            <a:ext cx="7363" cy="844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8"/>
          <p:cNvSpPr/>
          <p:nvPr/>
        </p:nvSpPr>
        <p:spPr>
          <a:xfrm>
            <a:off x="5448208" y="27426"/>
            <a:ext cx="12144" cy="5556"/>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8"/>
          <p:cNvSpPr/>
          <p:nvPr/>
        </p:nvSpPr>
        <p:spPr>
          <a:xfrm>
            <a:off x="5458500" y="18078"/>
            <a:ext cx="15288" cy="12189"/>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8"/>
          <p:cNvSpPr/>
          <p:nvPr/>
        </p:nvSpPr>
        <p:spPr>
          <a:xfrm>
            <a:off x="9082370" y="3274886"/>
            <a:ext cx="8828" cy="3669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8"/>
          <p:cNvSpPr/>
          <p:nvPr/>
        </p:nvSpPr>
        <p:spPr>
          <a:xfrm>
            <a:off x="9088357" y="3507269"/>
            <a:ext cx="85053" cy="47551"/>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8"/>
          <p:cNvSpPr/>
          <p:nvPr/>
        </p:nvSpPr>
        <p:spPr>
          <a:xfrm>
            <a:off x="9056832" y="3513214"/>
            <a:ext cx="30059" cy="34716"/>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8"/>
          <p:cNvSpPr/>
          <p:nvPr/>
        </p:nvSpPr>
        <p:spPr>
          <a:xfrm>
            <a:off x="9010623" y="3503824"/>
            <a:ext cx="38930" cy="37429"/>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8"/>
          <p:cNvSpPr/>
          <p:nvPr/>
        </p:nvSpPr>
        <p:spPr>
          <a:xfrm>
            <a:off x="8953128" y="3445761"/>
            <a:ext cx="45218" cy="17960"/>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8"/>
          <p:cNvSpPr/>
          <p:nvPr/>
        </p:nvSpPr>
        <p:spPr>
          <a:xfrm>
            <a:off x="9042706" y="3443218"/>
            <a:ext cx="11197" cy="11069"/>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8"/>
          <p:cNvSpPr/>
          <p:nvPr/>
        </p:nvSpPr>
        <p:spPr>
          <a:xfrm>
            <a:off x="8690810" y="3190074"/>
            <a:ext cx="54649" cy="74514"/>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8"/>
          <p:cNvSpPr/>
          <p:nvPr/>
        </p:nvSpPr>
        <p:spPr>
          <a:xfrm>
            <a:off x="8776125" y="3238618"/>
            <a:ext cx="23814" cy="32692"/>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8"/>
          <p:cNvSpPr/>
          <p:nvPr/>
        </p:nvSpPr>
        <p:spPr>
          <a:xfrm>
            <a:off x="8458208" y="3161301"/>
            <a:ext cx="22695" cy="4061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8"/>
          <p:cNvSpPr/>
          <p:nvPr/>
        </p:nvSpPr>
        <p:spPr>
          <a:xfrm>
            <a:off x="6571468" y="3535741"/>
            <a:ext cx="10033" cy="4392"/>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8"/>
          <p:cNvSpPr/>
          <p:nvPr/>
        </p:nvSpPr>
        <p:spPr>
          <a:xfrm>
            <a:off x="6344205" y="3334500"/>
            <a:ext cx="6416" cy="23517"/>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8"/>
          <p:cNvSpPr/>
          <p:nvPr/>
        </p:nvSpPr>
        <p:spPr>
          <a:xfrm>
            <a:off x="6328013" y="3371716"/>
            <a:ext cx="10077" cy="3109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8"/>
          <p:cNvSpPr/>
          <p:nvPr/>
        </p:nvSpPr>
        <p:spPr>
          <a:xfrm>
            <a:off x="6453896" y="3621673"/>
            <a:ext cx="8268" cy="264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8"/>
          <p:cNvSpPr/>
          <p:nvPr/>
        </p:nvSpPr>
        <p:spPr>
          <a:xfrm>
            <a:off x="6838694" y="4052799"/>
            <a:ext cx="8268" cy="10509"/>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8"/>
          <p:cNvSpPr/>
          <p:nvPr/>
        </p:nvSpPr>
        <p:spPr>
          <a:xfrm>
            <a:off x="2577139" y="5003567"/>
            <a:ext cx="35916" cy="76883"/>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8"/>
          <p:cNvSpPr/>
          <p:nvPr/>
        </p:nvSpPr>
        <p:spPr>
          <a:xfrm>
            <a:off x="2639802" y="5121718"/>
            <a:ext cx="23255" cy="24249"/>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8"/>
          <p:cNvSpPr/>
          <p:nvPr/>
        </p:nvSpPr>
        <p:spPr>
          <a:xfrm>
            <a:off x="3113533" y="3097595"/>
            <a:ext cx="20671" cy="21234"/>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8"/>
          <p:cNvSpPr/>
          <p:nvPr/>
        </p:nvSpPr>
        <p:spPr>
          <a:xfrm>
            <a:off x="9211915" y="2863574"/>
            <a:ext cx="14384" cy="12749"/>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8"/>
          <p:cNvSpPr/>
          <p:nvPr/>
        </p:nvSpPr>
        <p:spPr>
          <a:xfrm>
            <a:off x="9183620" y="3033415"/>
            <a:ext cx="227771" cy="35917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8"/>
          <p:cNvSpPr/>
          <p:nvPr/>
        </p:nvSpPr>
        <p:spPr>
          <a:xfrm>
            <a:off x="8830346" y="2783113"/>
            <a:ext cx="360367" cy="536032"/>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8"/>
          <p:cNvSpPr/>
          <p:nvPr/>
        </p:nvSpPr>
        <p:spPr>
          <a:xfrm>
            <a:off x="9104378" y="2567701"/>
            <a:ext cx="71875" cy="1451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8"/>
          <p:cNvSpPr/>
          <p:nvPr/>
        </p:nvSpPr>
        <p:spPr>
          <a:xfrm>
            <a:off x="8328191" y="2857200"/>
            <a:ext cx="392148" cy="538875"/>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8"/>
          <p:cNvSpPr/>
          <p:nvPr/>
        </p:nvSpPr>
        <p:spPr>
          <a:xfrm>
            <a:off x="7765915" y="2669270"/>
            <a:ext cx="78334" cy="176079"/>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8"/>
          <p:cNvSpPr/>
          <p:nvPr/>
        </p:nvSpPr>
        <p:spPr>
          <a:xfrm>
            <a:off x="2309180" y="2213548"/>
            <a:ext cx="213041" cy="104536"/>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8"/>
          <p:cNvSpPr/>
          <p:nvPr/>
        </p:nvSpPr>
        <p:spPr>
          <a:xfrm>
            <a:off x="1967879" y="2055510"/>
            <a:ext cx="361314" cy="15785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8"/>
          <p:cNvSpPr/>
          <p:nvPr/>
        </p:nvSpPr>
        <p:spPr>
          <a:xfrm>
            <a:off x="9176514" y="2541167"/>
            <a:ext cx="7235" cy="10854"/>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8"/>
          <p:cNvSpPr/>
          <p:nvPr/>
        </p:nvSpPr>
        <p:spPr>
          <a:xfrm>
            <a:off x="9135601" y="2218889"/>
            <a:ext cx="184704" cy="289789"/>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8"/>
          <p:cNvSpPr/>
          <p:nvPr/>
        </p:nvSpPr>
        <p:spPr>
          <a:xfrm>
            <a:off x="8714971" y="2160051"/>
            <a:ext cx="76138" cy="94155"/>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8"/>
          <p:cNvSpPr/>
          <p:nvPr/>
        </p:nvSpPr>
        <p:spPr>
          <a:xfrm>
            <a:off x="973130" y="1488445"/>
            <a:ext cx="7191" cy="6245"/>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8"/>
          <p:cNvSpPr/>
          <p:nvPr/>
        </p:nvSpPr>
        <p:spPr>
          <a:xfrm>
            <a:off x="9202052" y="1076529"/>
            <a:ext cx="274323" cy="394540"/>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8"/>
          <p:cNvSpPr/>
          <p:nvPr/>
        </p:nvSpPr>
        <p:spPr>
          <a:xfrm>
            <a:off x="9187410" y="1465098"/>
            <a:ext cx="94872" cy="137184"/>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8"/>
          <p:cNvSpPr/>
          <p:nvPr/>
        </p:nvSpPr>
        <p:spPr>
          <a:xfrm>
            <a:off x="5553204" y="1369819"/>
            <a:ext cx="14168" cy="16884"/>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8"/>
          <p:cNvSpPr/>
          <p:nvPr/>
        </p:nvSpPr>
        <p:spPr>
          <a:xfrm>
            <a:off x="5046958" y="1360085"/>
            <a:ext cx="12876" cy="9691"/>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8"/>
          <p:cNvSpPr/>
          <p:nvPr/>
        </p:nvSpPr>
        <p:spPr>
          <a:xfrm>
            <a:off x="5182445" y="1305079"/>
            <a:ext cx="49094" cy="106001"/>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8"/>
          <p:cNvSpPr/>
          <p:nvPr/>
        </p:nvSpPr>
        <p:spPr>
          <a:xfrm>
            <a:off x="4749843" y="546550"/>
            <a:ext cx="223162" cy="378561"/>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8"/>
          <p:cNvSpPr/>
          <p:nvPr/>
        </p:nvSpPr>
        <p:spPr>
          <a:xfrm>
            <a:off x="3025893" y="1015193"/>
            <a:ext cx="53572" cy="63273"/>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8"/>
          <p:cNvSpPr/>
          <p:nvPr/>
        </p:nvSpPr>
        <p:spPr>
          <a:xfrm>
            <a:off x="3116073" y="818518"/>
            <a:ext cx="200165" cy="224793"/>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8"/>
          <p:cNvSpPr/>
          <p:nvPr/>
        </p:nvSpPr>
        <p:spPr>
          <a:xfrm>
            <a:off x="1199659" y="692441"/>
            <a:ext cx="74932" cy="12783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8"/>
          <p:cNvSpPr/>
          <p:nvPr/>
        </p:nvSpPr>
        <p:spPr>
          <a:xfrm>
            <a:off x="8860234" y="487970"/>
            <a:ext cx="355973" cy="376494"/>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8"/>
          <p:cNvSpPr/>
          <p:nvPr/>
        </p:nvSpPr>
        <p:spPr>
          <a:xfrm>
            <a:off x="9193266" y="888212"/>
            <a:ext cx="187676" cy="193824"/>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8"/>
          <p:cNvSpPr/>
          <p:nvPr/>
        </p:nvSpPr>
        <p:spPr>
          <a:xfrm>
            <a:off x="4877663" y="458034"/>
            <a:ext cx="14168" cy="33294"/>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8"/>
          <p:cNvSpPr/>
          <p:nvPr/>
        </p:nvSpPr>
        <p:spPr>
          <a:xfrm>
            <a:off x="4617241" y="691795"/>
            <a:ext cx="147067" cy="168368"/>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8"/>
          <p:cNvSpPr/>
          <p:nvPr/>
        </p:nvSpPr>
        <p:spPr>
          <a:xfrm>
            <a:off x="3729770" y="460445"/>
            <a:ext cx="23212" cy="6460"/>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8"/>
          <p:cNvSpPr/>
          <p:nvPr/>
        </p:nvSpPr>
        <p:spPr>
          <a:xfrm>
            <a:off x="1253363" y="561454"/>
            <a:ext cx="8527" cy="22913"/>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8"/>
          <p:cNvSpPr/>
          <p:nvPr/>
        </p:nvSpPr>
        <p:spPr>
          <a:xfrm>
            <a:off x="1262579" y="552279"/>
            <a:ext cx="12402" cy="3247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8"/>
          <p:cNvSpPr/>
          <p:nvPr/>
        </p:nvSpPr>
        <p:spPr>
          <a:xfrm>
            <a:off x="1099185" y="214968"/>
            <a:ext cx="45218" cy="22828"/>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8"/>
          <p:cNvSpPr/>
          <p:nvPr/>
        </p:nvSpPr>
        <p:spPr>
          <a:xfrm>
            <a:off x="691390" y="138168"/>
            <a:ext cx="48060" cy="24982"/>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8"/>
          <p:cNvSpPr/>
          <p:nvPr/>
        </p:nvSpPr>
        <p:spPr>
          <a:xfrm>
            <a:off x="2810862" y="312573"/>
            <a:ext cx="37767" cy="35189"/>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8"/>
          <p:cNvSpPr/>
          <p:nvPr/>
        </p:nvSpPr>
        <p:spPr>
          <a:xfrm>
            <a:off x="5450792" y="463202"/>
            <a:ext cx="13349" cy="17789"/>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8"/>
          <p:cNvSpPr/>
          <p:nvPr/>
        </p:nvSpPr>
        <p:spPr>
          <a:xfrm>
            <a:off x="5380809" y="33714"/>
            <a:ext cx="13393" cy="9433"/>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8"/>
          <p:cNvSpPr/>
          <p:nvPr/>
        </p:nvSpPr>
        <p:spPr>
          <a:xfrm>
            <a:off x="9164153" y="3566884"/>
            <a:ext cx="59343" cy="49576"/>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8"/>
          <p:cNvSpPr/>
          <p:nvPr/>
        </p:nvSpPr>
        <p:spPr>
          <a:xfrm>
            <a:off x="8687021" y="3397905"/>
            <a:ext cx="320618" cy="142095"/>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8"/>
          <p:cNvSpPr/>
          <p:nvPr/>
        </p:nvSpPr>
        <p:spPr>
          <a:xfrm>
            <a:off x="8699424" y="3659966"/>
            <a:ext cx="1417609" cy="1410311"/>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8"/>
          <p:cNvSpPr/>
          <p:nvPr/>
        </p:nvSpPr>
        <p:spPr>
          <a:xfrm>
            <a:off x="6418151" y="3660138"/>
            <a:ext cx="277855" cy="595041"/>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8"/>
          <p:cNvSpPr/>
          <p:nvPr/>
        </p:nvSpPr>
        <p:spPr>
          <a:xfrm>
            <a:off x="1992125" y="2764806"/>
            <a:ext cx="7020" cy="18693"/>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8"/>
          <p:cNvSpPr/>
          <p:nvPr/>
        </p:nvSpPr>
        <p:spPr>
          <a:xfrm>
            <a:off x="674422" y="338375"/>
            <a:ext cx="15890" cy="13912"/>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8"/>
          <p:cNvSpPr/>
          <p:nvPr/>
        </p:nvSpPr>
        <p:spPr>
          <a:xfrm>
            <a:off x="448754" y="276219"/>
            <a:ext cx="5340" cy="4350"/>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8"/>
          <p:cNvSpPr/>
          <p:nvPr/>
        </p:nvSpPr>
        <p:spPr>
          <a:xfrm>
            <a:off x="2874816" y="-184713"/>
            <a:ext cx="526727" cy="54077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8"/>
          <p:cNvSpPr/>
          <p:nvPr/>
        </p:nvSpPr>
        <p:spPr>
          <a:xfrm>
            <a:off x="3033903" y="14719"/>
            <a:ext cx="38973" cy="19640"/>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8"/>
          <p:cNvSpPr/>
          <p:nvPr/>
        </p:nvSpPr>
        <p:spPr>
          <a:xfrm>
            <a:off x="3621760" y="5071"/>
            <a:ext cx="70497" cy="4591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8"/>
          <p:cNvSpPr/>
          <p:nvPr/>
        </p:nvSpPr>
        <p:spPr>
          <a:xfrm>
            <a:off x="4296654" y="196274"/>
            <a:ext cx="277424" cy="139209"/>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8"/>
          <p:cNvSpPr/>
          <p:nvPr/>
        </p:nvSpPr>
        <p:spPr>
          <a:xfrm>
            <a:off x="3456041" y="-554200"/>
            <a:ext cx="1235316" cy="1016933"/>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8" name="Google Shape;1488;p8"/>
          <p:cNvSpPr/>
          <p:nvPr/>
        </p:nvSpPr>
        <p:spPr>
          <a:xfrm>
            <a:off x="5725599" y="1357931"/>
            <a:ext cx="10336" cy="8614"/>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9" name="Google Shape;1489;p8"/>
          <p:cNvSpPr/>
          <p:nvPr/>
        </p:nvSpPr>
        <p:spPr>
          <a:xfrm>
            <a:off x="5047948" y="402641"/>
            <a:ext cx="9947" cy="5771"/>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8"/>
          <p:cNvSpPr/>
          <p:nvPr/>
        </p:nvSpPr>
        <p:spPr>
          <a:xfrm>
            <a:off x="5361558" y="41080"/>
            <a:ext cx="21489" cy="12146"/>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8"/>
          <p:cNvSpPr/>
          <p:nvPr/>
        </p:nvSpPr>
        <p:spPr>
          <a:xfrm>
            <a:off x="6071983" y="46249"/>
            <a:ext cx="50815" cy="3600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8"/>
          <p:cNvSpPr/>
          <p:nvPr/>
        </p:nvSpPr>
        <p:spPr>
          <a:xfrm>
            <a:off x="8659803" y="3133949"/>
            <a:ext cx="12488" cy="16194"/>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8"/>
          <p:cNvSpPr/>
          <p:nvPr/>
        </p:nvSpPr>
        <p:spPr>
          <a:xfrm>
            <a:off x="9197100" y="3509122"/>
            <a:ext cx="113949" cy="43416"/>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8"/>
          <p:cNvSpPr/>
          <p:nvPr/>
        </p:nvSpPr>
        <p:spPr>
          <a:xfrm>
            <a:off x="9174188" y="2523378"/>
            <a:ext cx="14770" cy="12965"/>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8"/>
          <p:cNvSpPr/>
          <p:nvPr/>
        </p:nvSpPr>
        <p:spPr>
          <a:xfrm>
            <a:off x="9220743" y="2386920"/>
            <a:ext cx="7966" cy="19684"/>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8"/>
          <p:cNvSpPr/>
          <p:nvPr/>
        </p:nvSpPr>
        <p:spPr>
          <a:xfrm>
            <a:off x="4310650" y="1479097"/>
            <a:ext cx="2435535" cy="3167052"/>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8"/>
          <p:cNvSpPr/>
          <p:nvPr/>
        </p:nvSpPr>
        <p:spPr>
          <a:xfrm>
            <a:off x="4618748" y="-367302"/>
            <a:ext cx="4748637" cy="3424881"/>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8"/>
          <p:cNvSpPr/>
          <p:nvPr/>
        </p:nvSpPr>
        <p:spPr>
          <a:xfrm>
            <a:off x="2367406" y="1030053"/>
            <a:ext cx="45046" cy="18176"/>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8"/>
          <p:cNvSpPr/>
          <p:nvPr/>
        </p:nvSpPr>
        <p:spPr>
          <a:xfrm>
            <a:off x="1887905" y="278933"/>
            <a:ext cx="10809" cy="10251"/>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8"/>
          <p:cNvSpPr/>
          <p:nvPr/>
        </p:nvSpPr>
        <p:spPr>
          <a:xfrm>
            <a:off x="2002332" y="257826"/>
            <a:ext cx="26829" cy="10509"/>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8"/>
          <p:cNvSpPr/>
          <p:nvPr/>
        </p:nvSpPr>
        <p:spPr>
          <a:xfrm>
            <a:off x="2058534" y="231336"/>
            <a:ext cx="32858" cy="8614"/>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8"/>
          <p:cNvSpPr/>
          <p:nvPr/>
        </p:nvSpPr>
        <p:spPr>
          <a:xfrm>
            <a:off x="464750" y="457200"/>
            <a:ext cx="8222100" cy="4160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8"/>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dirty="0"/>
          </a:p>
        </p:txBody>
      </p:sp>
      <p:sp>
        <p:nvSpPr>
          <p:cNvPr id="1506" name="Google Shape;150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507" name="Google Shape;1507;p8"/>
          <p:cNvPicPr preferRelativeResize="0"/>
          <p:nvPr/>
        </p:nvPicPr>
        <p:blipFill>
          <a:blip r:embed="rId2">
            <a:alphaModFix/>
          </a:blip>
          <a:stretch>
            <a:fillRect/>
          </a:stretch>
        </p:blipFill>
        <p:spPr>
          <a:xfrm>
            <a:off x="1287638" y="4622663"/>
            <a:ext cx="1344718" cy="521208"/>
          </a:xfrm>
          <a:prstGeom prst="rect">
            <a:avLst/>
          </a:prstGeom>
          <a:noFill/>
          <a:ln>
            <a:noFill/>
          </a:ln>
        </p:spPr>
      </p:pic>
      <p:pic>
        <p:nvPicPr>
          <p:cNvPr id="2" name="Google Shape;753;p1">
            <a:extLst>
              <a:ext uri="{FF2B5EF4-FFF2-40B4-BE49-F238E27FC236}">
                <a16:creationId xmlns:a16="http://schemas.microsoft.com/office/drawing/2014/main" id="{B3B4415B-C7D6-9A0D-D79F-1E38E447E5A8}"/>
              </a:ext>
            </a:extLst>
          </p:cNvPr>
          <p:cNvPicPr preferRelativeResize="0">
            <a:picLocks noChangeAspect="1"/>
          </p:cNvPicPr>
          <p:nvPr userDrawn="1"/>
        </p:nvPicPr>
        <p:blipFill rotWithShape="1">
          <a:blip r:embed="rId3">
            <a:alphaModFix/>
          </a:blip>
          <a:srcRect/>
          <a:stretch/>
        </p:blipFill>
        <p:spPr>
          <a:xfrm>
            <a:off x="2632356" y="4739048"/>
            <a:ext cx="734976" cy="292608"/>
          </a:xfrm>
          <a:prstGeom prst="rect">
            <a:avLst/>
          </a:prstGeom>
          <a:noFill/>
          <a:ln>
            <a:noFill/>
          </a:ln>
        </p:spPr>
      </p:pic>
      <p:pic>
        <p:nvPicPr>
          <p:cNvPr id="3" name="Google Shape;752;p1">
            <a:extLst>
              <a:ext uri="{FF2B5EF4-FFF2-40B4-BE49-F238E27FC236}">
                <a16:creationId xmlns:a16="http://schemas.microsoft.com/office/drawing/2014/main" id="{5E86A748-5CF7-BB12-5C4F-3CF0F2673189}"/>
              </a:ext>
            </a:extLst>
          </p:cNvPr>
          <p:cNvPicPr preferRelativeResize="0">
            <a:picLocks noChangeAspect="1"/>
          </p:cNvPicPr>
          <p:nvPr userDrawn="1"/>
        </p:nvPicPr>
        <p:blipFill rotWithShape="1">
          <a:blip r:embed="rId4">
            <a:alphaModFix/>
          </a:blip>
          <a:srcRect/>
          <a:stretch/>
        </p:blipFill>
        <p:spPr>
          <a:xfrm>
            <a:off x="3497670" y="4738933"/>
            <a:ext cx="356154" cy="292608"/>
          </a:xfrm>
          <a:prstGeom prst="rect">
            <a:avLst/>
          </a:prstGeom>
          <a:noFill/>
          <a:ln>
            <a:noFill/>
          </a:ln>
        </p:spPr>
      </p:pic>
    </p:spTree>
    <p:extLst>
      <p:ext uri="{BB962C8B-B14F-4D97-AF65-F5344CB8AC3E}">
        <p14:creationId xmlns:p14="http://schemas.microsoft.com/office/powerpoint/2010/main" val="56431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8">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9">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 id="214748368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- 2024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August 21,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1"/>
          <p:cNvSpPr txBox="1">
            <a:spLocks noGrp="1"/>
          </p:cNvSpPr>
          <p:nvPr>
            <p:ph type="body" idx="1"/>
          </p:nvPr>
        </p:nvSpPr>
        <p:spPr>
          <a:xfrm>
            <a:off x="190500" y="639650"/>
            <a:ext cx="8763000" cy="4023700"/>
          </a:xfrm>
          <a:prstGeom prst="rect">
            <a:avLst/>
          </a:prstGeom>
          <a:noFill/>
          <a:ln>
            <a:noFill/>
          </a:ln>
        </p:spPr>
        <p:txBody>
          <a:bodyPr spcFirstLastPara="1" wrap="square" lIns="91425" tIns="91425" rIns="91425" bIns="91425" anchor="t" anchorCtr="0">
            <a:noAutofit/>
          </a:bodyPr>
          <a:lstStyle/>
          <a:p>
            <a:pPr marL="139700" lvl="0" indent="0" algn="l" rtl="0">
              <a:lnSpc>
                <a:spcPct val="115000"/>
              </a:lnSpc>
              <a:spcBef>
                <a:spcPts val="0"/>
              </a:spcBef>
              <a:spcAft>
                <a:spcPts val="0"/>
              </a:spcAft>
              <a:buSzPts val="1400"/>
              <a:buNone/>
            </a:pPr>
            <a:r>
              <a:rPr lang="en-US" b="1" dirty="0"/>
              <a:t>LASSO: Least Absolute Shrinkage and Selection Operator</a:t>
            </a:r>
            <a:endParaRPr dirty="0"/>
          </a:p>
          <a:p>
            <a:pPr marL="139700" lvl="0" indent="0" algn="l" rtl="0">
              <a:lnSpc>
                <a:spcPct val="115000"/>
              </a:lnSpc>
              <a:spcBef>
                <a:spcPts val="0"/>
              </a:spcBef>
              <a:spcAft>
                <a:spcPts val="0"/>
              </a:spcAft>
              <a:buSzPts val="1400"/>
              <a:buNone/>
            </a:pPr>
            <a:endParaRPr dirty="0"/>
          </a:p>
          <a:p>
            <a:pPr marL="457200" lvl="0" indent="-317500" algn="l" rtl="0">
              <a:lnSpc>
                <a:spcPct val="115000"/>
              </a:lnSpc>
              <a:spcBef>
                <a:spcPts val="0"/>
              </a:spcBef>
              <a:spcAft>
                <a:spcPts val="0"/>
              </a:spcAft>
              <a:buSzPts val="1400"/>
              <a:buFont typeface="Open Sans"/>
              <a:buChar char="●"/>
            </a:pPr>
            <a:r>
              <a:rPr lang="en-US" dirty="0"/>
              <a:t>Regression analysis method that performs both variable selection and regularization in order to enhance the prediction accuracy and interpretability of the resulting statistical model. </a:t>
            </a:r>
            <a:endParaRPr dirty="0"/>
          </a:p>
          <a:p>
            <a:pPr marL="457200" lvl="0" indent="-228600" algn="l" rtl="0">
              <a:lnSpc>
                <a:spcPct val="115000"/>
              </a:lnSpc>
              <a:spcBef>
                <a:spcPts val="0"/>
              </a:spcBef>
              <a:spcAft>
                <a:spcPts val="0"/>
              </a:spcAft>
              <a:buSzPts val="1400"/>
              <a:buFont typeface="Open Sans"/>
              <a:buNone/>
            </a:pPr>
            <a:endParaRPr dirty="0"/>
          </a:p>
          <a:p>
            <a:pPr marL="457200" lvl="0" indent="-317500" algn="l" rtl="0">
              <a:lnSpc>
                <a:spcPct val="115000"/>
              </a:lnSpc>
              <a:spcBef>
                <a:spcPts val="0"/>
              </a:spcBef>
              <a:spcAft>
                <a:spcPts val="0"/>
              </a:spcAft>
              <a:buSzPts val="1400"/>
              <a:buFont typeface="Open Sans"/>
              <a:buChar char="●"/>
            </a:pPr>
            <a:r>
              <a:rPr lang="en-US" dirty="0"/>
              <a:t>The lasso method assumes that the coefficients of the linear model are sparse, meaning that few of them are non-zero.</a:t>
            </a:r>
            <a:endParaRPr dirty="0"/>
          </a:p>
          <a:p>
            <a:pPr marL="457200" lvl="0" indent="-228600" algn="l" rtl="0">
              <a:lnSpc>
                <a:spcPct val="115000"/>
              </a:lnSpc>
              <a:spcBef>
                <a:spcPts val="0"/>
              </a:spcBef>
              <a:spcAft>
                <a:spcPts val="0"/>
              </a:spcAft>
              <a:buSzPts val="1400"/>
              <a:buFont typeface="Open Sans"/>
              <a:buNone/>
            </a:pPr>
            <a:endParaRPr dirty="0"/>
          </a:p>
          <a:p>
            <a:pPr marL="139700" lvl="0" indent="0" algn="l" rtl="0">
              <a:lnSpc>
                <a:spcPct val="115000"/>
              </a:lnSpc>
              <a:spcBef>
                <a:spcPts val="0"/>
              </a:spcBef>
              <a:spcAft>
                <a:spcPts val="0"/>
              </a:spcAft>
              <a:buSzPts val="1400"/>
              <a:buNone/>
            </a:pPr>
            <a:r>
              <a:rPr lang="en-US" sz="1000" dirty="0"/>
              <a:t>https://en.wikipedia.org/wiki/Lasso_(statistics)</a:t>
            </a:r>
            <a:endParaRPr dirty="0"/>
          </a:p>
          <a:p>
            <a:pPr marL="457200" lvl="0" indent="-228600" algn="l" rtl="0">
              <a:lnSpc>
                <a:spcPct val="115000"/>
              </a:lnSpc>
              <a:spcBef>
                <a:spcPts val="0"/>
              </a:spcBef>
              <a:spcAft>
                <a:spcPts val="0"/>
              </a:spcAft>
              <a:buSzPts val="1400"/>
              <a:buFont typeface="Open Sans"/>
              <a:buNone/>
            </a:pPr>
            <a:endParaRPr sz="1000" dirty="0"/>
          </a:p>
          <a:p>
            <a:pPr marL="139700" lvl="0" indent="0" algn="l" rtl="0">
              <a:lnSpc>
                <a:spcPct val="115000"/>
              </a:lnSpc>
              <a:spcBef>
                <a:spcPts val="0"/>
              </a:spcBef>
              <a:spcAft>
                <a:spcPts val="0"/>
              </a:spcAft>
              <a:buSzPts val="1400"/>
              <a:buNone/>
            </a:pPr>
            <a:r>
              <a:rPr lang="en-US" sz="1000" dirty="0"/>
              <a:t>Method Citation: </a:t>
            </a:r>
            <a:r>
              <a:rPr lang="en-US" sz="1000" dirty="0" err="1"/>
              <a:t>Santosa</a:t>
            </a:r>
            <a:r>
              <a:rPr lang="en-US" sz="1000" dirty="0"/>
              <a:t>, F., &amp; Symes, W. W. (1986). Linear Inversion of Band-Limited Reflection Seismograms. SIAM Journal on Scientific and Statistical Computing, 7(4), 1307–1330. https://doi.org/10.1137/0907087</a:t>
            </a:r>
            <a:endParaRPr dirty="0"/>
          </a:p>
          <a:p>
            <a:pPr marL="457200" lvl="0" indent="-228600" algn="l" rtl="0">
              <a:lnSpc>
                <a:spcPct val="115000"/>
              </a:lnSpc>
              <a:spcBef>
                <a:spcPts val="0"/>
              </a:spcBef>
              <a:spcAft>
                <a:spcPts val="0"/>
              </a:spcAft>
              <a:buSzPts val="1400"/>
              <a:buFont typeface="Open Sans"/>
              <a:buNone/>
            </a:pPr>
            <a:endParaRPr dirty="0"/>
          </a:p>
          <a:p>
            <a:pPr marL="457200" lvl="0" indent="-228600" algn="l" rtl="0">
              <a:lnSpc>
                <a:spcPct val="115000"/>
              </a:lnSpc>
              <a:spcBef>
                <a:spcPts val="0"/>
              </a:spcBef>
              <a:spcAft>
                <a:spcPts val="0"/>
              </a:spcAft>
              <a:buSzPts val="1400"/>
              <a:buFont typeface="Open Sans"/>
              <a:buNone/>
            </a:pPr>
            <a:endParaRPr dirty="0"/>
          </a:p>
        </p:txBody>
      </p:sp>
      <p:sp>
        <p:nvSpPr>
          <p:cNvPr id="22" name="Google Shape;2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23" name="Google Shape;23;p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162248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1400" b="1"/>
              <a:t>Advantages:</a:t>
            </a:r>
            <a:endParaRPr/>
          </a:p>
          <a:p>
            <a:pPr marL="457200" lvl="0" indent="-317500" algn="l" rtl="0">
              <a:lnSpc>
                <a:spcPct val="115000"/>
              </a:lnSpc>
              <a:spcBef>
                <a:spcPts val="0"/>
              </a:spcBef>
              <a:spcAft>
                <a:spcPts val="0"/>
              </a:spcAft>
              <a:buSzPts val="1400"/>
              <a:buFont typeface="Open Sans"/>
              <a:buChar char="●"/>
            </a:pPr>
            <a:r>
              <a:rPr lang="en-US" sz="1400"/>
              <a:t>Uses a penalty function (regularization) to produce a parsimonious data model, reducing overfitting.</a:t>
            </a:r>
            <a:endParaRPr/>
          </a:p>
          <a:p>
            <a:pPr marL="457200" lvl="0" indent="-317500" algn="l" rtl="0">
              <a:lnSpc>
                <a:spcPct val="115000"/>
              </a:lnSpc>
              <a:spcBef>
                <a:spcPts val="0"/>
              </a:spcBef>
              <a:spcAft>
                <a:spcPts val="0"/>
              </a:spcAft>
              <a:buSzPts val="1400"/>
              <a:buFont typeface="Open Sans"/>
              <a:buChar char="●"/>
            </a:pPr>
            <a:r>
              <a:rPr lang="en-US" sz="1400"/>
              <a:t>Covariates do not need to be independent.</a:t>
            </a:r>
            <a:endParaRPr/>
          </a:p>
          <a:p>
            <a:pPr marL="457200" lvl="0" indent="-317500" algn="l" rtl="0">
              <a:lnSpc>
                <a:spcPct val="115000"/>
              </a:lnSpc>
              <a:spcBef>
                <a:spcPts val="0"/>
              </a:spcBef>
              <a:spcAft>
                <a:spcPts val="0"/>
              </a:spcAft>
              <a:buSzPts val="1400"/>
              <a:buFont typeface="Open Sans"/>
              <a:buChar char="●"/>
            </a:pPr>
            <a:r>
              <a:rPr lang="en-US" sz="1400"/>
              <a:t>Not a “black box”, method estimates coefficients for each covariate so you can see how imporant each retained covariate is in the data model.</a:t>
            </a:r>
            <a:endParaRPr/>
          </a:p>
          <a:p>
            <a:pPr marL="0" lvl="0" indent="0" algn="l" rtl="0">
              <a:lnSpc>
                <a:spcPct val="115000"/>
              </a:lnSpc>
              <a:spcBef>
                <a:spcPts val="0"/>
              </a:spcBef>
              <a:spcAft>
                <a:spcPts val="0"/>
              </a:spcAft>
              <a:buSzPts val="1400"/>
              <a:buNone/>
            </a:pPr>
            <a:r>
              <a:rPr lang="en-US" sz="1400" b="1"/>
              <a:t>Disadvantages:</a:t>
            </a:r>
            <a:endParaRPr/>
          </a:p>
          <a:p>
            <a:pPr marL="457200" lvl="0" indent="-317500" algn="l" rtl="0">
              <a:lnSpc>
                <a:spcPct val="115000"/>
              </a:lnSpc>
              <a:spcBef>
                <a:spcPts val="0"/>
              </a:spcBef>
              <a:spcAft>
                <a:spcPts val="0"/>
              </a:spcAft>
              <a:buSzPts val="1400"/>
              <a:buFont typeface="Open Sans"/>
              <a:buChar char="●"/>
            </a:pPr>
            <a:r>
              <a:rPr lang="en-US" sz="1400"/>
              <a:t>Assumes a linear model, i.e., can not represent nonlinearities.</a:t>
            </a:r>
            <a:endParaRPr/>
          </a:p>
          <a:p>
            <a:pPr marL="457200" lvl="0" indent="-317500" algn="l" rtl="0">
              <a:lnSpc>
                <a:spcPct val="115000"/>
              </a:lnSpc>
              <a:spcBef>
                <a:spcPts val="0"/>
              </a:spcBef>
              <a:spcAft>
                <a:spcPts val="0"/>
              </a:spcAft>
              <a:buSzPts val="1400"/>
              <a:buFont typeface="Open Sans"/>
              <a:buChar char="●"/>
            </a:pPr>
            <a:r>
              <a:rPr lang="en-US" sz="1400"/>
              <a:t>Will only select one (or a few) covariates from a set of correlated predictors and shrinks the rest to zero.</a:t>
            </a:r>
            <a:endParaRPr/>
          </a:p>
          <a:p>
            <a:pPr marL="457200" lvl="0" indent="-317500" algn="l" rtl="0">
              <a:lnSpc>
                <a:spcPct val="115000"/>
              </a:lnSpc>
              <a:spcBef>
                <a:spcPts val="0"/>
              </a:spcBef>
              <a:spcAft>
                <a:spcPts val="0"/>
              </a:spcAft>
              <a:buSzPts val="1400"/>
              <a:buFont typeface="Open Sans"/>
              <a:buChar char="●"/>
            </a:pPr>
            <a:r>
              <a:rPr lang="en-US" sz="1400"/>
              <a:t>This selection can be somewhat arbitrary, and often changes each time you fit the model, so you cannot estimate confidence intervals for the coefficients. </a:t>
            </a:r>
            <a:endParaRPr/>
          </a:p>
        </p:txBody>
      </p:sp>
      <p:sp>
        <p:nvSpPr>
          <p:cNvPr id="29" name="Google Shape;29;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4" name="Google Shape;23;p1">
            <a:extLst>
              <a:ext uri="{FF2B5EF4-FFF2-40B4-BE49-F238E27FC236}">
                <a16:creationId xmlns:a16="http://schemas.microsoft.com/office/drawing/2014/main" id="{30B44E91-BD12-CB6D-4D27-F002555B523B}"/>
              </a:ext>
            </a:extLst>
          </p:cNvPr>
          <p:cNvSpPr txBox="1">
            <a:spLocks noGrp="1"/>
          </p:cNvSpPr>
          <p:nvPr>
            <p:ph type="title"/>
          </p:nvPr>
        </p:nvSpPr>
        <p:spPr>
          <a:xfrm>
            <a:off x="190500" y="66675"/>
            <a:ext cx="8218488"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153171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3"/>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b="1"/>
              <a:t>LASSO Model Covariates:</a:t>
            </a:r>
            <a:endParaRPr/>
          </a:p>
          <a:p>
            <a:pPr marL="457200" lvl="0" indent="-317500" algn="l" rtl="0">
              <a:lnSpc>
                <a:spcPct val="115000"/>
              </a:lnSpc>
              <a:spcBef>
                <a:spcPts val="0"/>
              </a:spcBef>
              <a:spcAft>
                <a:spcPts val="0"/>
              </a:spcAft>
              <a:buSzPts val="1400"/>
              <a:buFont typeface="Open Sans"/>
              <a:buChar char="●"/>
            </a:pPr>
            <a:r>
              <a:rPr lang="en-US" sz="1400"/>
              <a:t>FLDAS-Forecast Open Loop: Lag 0 – Lag 3 runoff and precipitation, aggregated over nested basins and separately by subbasin.</a:t>
            </a:r>
            <a:endParaRPr/>
          </a:p>
          <a:p>
            <a:pPr marL="457200" lvl="0" indent="-317500" algn="l" rtl="0">
              <a:lnSpc>
                <a:spcPct val="115000"/>
              </a:lnSpc>
              <a:spcBef>
                <a:spcPts val="0"/>
              </a:spcBef>
              <a:spcAft>
                <a:spcPts val="0"/>
              </a:spcAft>
              <a:buSzPts val="1400"/>
              <a:buFont typeface="Open Sans"/>
              <a:buChar char="●"/>
            </a:pPr>
            <a:r>
              <a:rPr lang="en-US" sz="1400"/>
              <a:t>FLDAS-Forecast NMME Forecasts: 1-6 month ensemble mean forecasts of streamflow, runoff, and precipitation, aggregated over nested basins and separately by subbasin.</a:t>
            </a:r>
            <a:endParaRPr/>
          </a:p>
          <a:p>
            <a:pPr marL="457200" lvl="0" indent="-317500" algn="l" rtl="0">
              <a:lnSpc>
                <a:spcPct val="115000"/>
              </a:lnSpc>
              <a:spcBef>
                <a:spcPts val="0"/>
              </a:spcBef>
              <a:spcAft>
                <a:spcPts val="0"/>
              </a:spcAft>
              <a:buSzPts val="1400"/>
              <a:buFont typeface="Open Sans"/>
              <a:buChar char="●"/>
            </a:pPr>
            <a:r>
              <a:rPr lang="en-US" sz="1400"/>
              <a:t>Lag 0 VIIRS inundation</a:t>
            </a:r>
            <a:endParaRPr/>
          </a:p>
          <a:p>
            <a:pPr marL="457200" lvl="0" indent="-317500" algn="l" rtl="0">
              <a:lnSpc>
                <a:spcPct val="115000"/>
              </a:lnSpc>
              <a:spcBef>
                <a:spcPts val="0"/>
              </a:spcBef>
              <a:spcAft>
                <a:spcPts val="0"/>
              </a:spcAft>
              <a:buSzPts val="1400"/>
              <a:buFont typeface="Open Sans"/>
              <a:buChar char="●"/>
            </a:pPr>
            <a:r>
              <a:rPr lang="en-US" sz="1400"/>
              <a:t>Lake Victoria and Lake Albert altimetry</a:t>
            </a:r>
            <a:endParaRPr/>
          </a:p>
          <a:p>
            <a:pPr marL="0" lvl="0" indent="0" algn="l" rtl="0">
              <a:lnSpc>
                <a:spcPct val="115000"/>
              </a:lnSpc>
              <a:spcBef>
                <a:spcPts val="0"/>
              </a:spcBef>
              <a:spcAft>
                <a:spcPts val="0"/>
              </a:spcAft>
              <a:buSzPts val="1400"/>
              <a:buNone/>
            </a:pPr>
            <a:endParaRPr sz="1400"/>
          </a:p>
          <a:p>
            <a:pPr marL="0" lvl="0" indent="0" algn="l" rtl="0">
              <a:lnSpc>
                <a:spcPct val="115000"/>
              </a:lnSpc>
              <a:spcBef>
                <a:spcPts val="0"/>
              </a:spcBef>
              <a:spcAft>
                <a:spcPts val="0"/>
              </a:spcAft>
              <a:buSzPts val="1400"/>
              <a:buNone/>
            </a:pPr>
            <a:r>
              <a:rPr lang="en-US" b="1"/>
              <a:t>Predicted Variables:</a:t>
            </a:r>
            <a:endParaRPr/>
          </a:p>
          <a:p>
            <a:pPr marL="457200" lvl="0" indent="-317500" algn="l" rtl="0">
              <a:lnSpc>
                <a:spcPct val="115000"/>
              </a:lnSpc>
              <a:spcBef>
                <a:spcPts val="0"/>
              </a:spcBef>
              <a:spcAft>
                <a:spcPts val="0"/>
              </a:spcAft>
              <a:buSzPts val="1400"/>
              <a:buFont typeface="Open Sans"/>
              <a:buChar char="●"/>
            </a:pPr>
            <a:r>
              <a:rPr lang="en-US" sz="1400"/>
              <a:t>Leads 1-6 inundation </a:t>
            </a:r>
            <a:endParaRPr/>
          </a:p>
        </p:txBody>
      </p:sp>
      <p:sp>
        <p:nvSpPr>
          <p:cNvPr id="36" name="Google Shape;3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5" name="Google Shape;23;p1">
            <a:extLst>
              <a:ext uri="{FF2B5EF4-FFF2-40B4-BE49-F238E27FC236}">
                <a16:creationId xmlns:a16="http://schemas.microsoft.com/office/drawing/2014/main" id="{743CE4D0-B597-B4A7-0065-948501CABBB9}"/>
              </a:ext>
            </a:extLst>
          </p:cNvPr>
          <p:cNvSpPr txBox="1">
            <a:spLocks noGrp="1"/>
          </p:cNvSpPr>
          <p:nvPr>
            <p:ph type="title"/>
          </p:nvPr>
        </p:nvSpPr>
        <p:spPr>
          <a:xfrm>
            <a:off x="190500" y="66675"/>
            <a:ext cx="8218488"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51500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pic>
        <p:nvPicPr>
          <p:cNvPr id="58" name="Picture 57" descr="A graph with a bar graph&#10;&#10;Description automatically generated">
            <a:extLst>
              <a:ext uri="{FF2B5EF4-FFF2-40B4-BE49-F238E27FC236}">
                <a16:creationId xmlns:a16="http://schemas.microsoft.com/office/drawing/2014/main" id="{0FD20941-FD75-7EC4-2C11-2F94004B8C41}"/>
              </a:ext>
            </a:extLst>
          </p:cNvPr>
          <p:cNvPicPr>
            <a:picLocks noChangeAspect="1"/>
          </p:cNvPicPr>
          <p:nvPr/>
        </p:nvPicPr>
        <p:blipFill>
          <a:blip r:embed="rId3"/>
          <a:stretch>
            <a:fillRect/>
          </a:stretch>
        </p:blipFill>
        <p:spPr>
          <a:xfrm>
            <a:off x="319859" y="1184009"/>
            <a:ext cx="2917027" cy="3241141"/>
          </a:xfrm>
          <a:prstGeom prst="rect">
            <a:avLst/>
          </a:prstGeom>
        </p:spPr>
      </p:pic>
      <p:sp>
        <p:nvSpPr>
          <p:cNvPr id="59" name="Text Placeholder 1">
            <a:extLst>
              <a:ext uri="{FF2B5EF4-FFF2-40B4-BE49-F238E27FC236}">
                <a16:creationId xmlns:a16="http://schemas.microsoft.com/office/drawing/2014/main" id="{AD3695B9-12BC-8095-9634-39A704FEEB76}"/>
              </a:ext>
            </a:extLst>
          </p:cNvPr>
          <p:cNvSpPr>
            <a:spLocks noGrp="1"/>
          </p:cNvSpPr>
          <p:nvPr>
            <p:ph type="body" idx="1"/>
          </p:nvPr>
        </p:nvSpPr>
        <p:spPr>
          <a:xfrm>
            <a:off x="3328776" y="1206833"/>
            <a:ext cx="5495365" cy="1679883"/>
          </a:xfrm>
        </p:spPr>
        <p:txBody>
          <a:bodyPr/>
          <a:lstStyle/>
          <a:p>
            <a:pPr marL="139700" indent="0">
              <a:buNone/>
            </a:pPr>
            <a:r>
              <a:rPr lang="en-US" dirty="0"/>
              <a:t>Primary drivers of the Lead 1 model:</a:t>
            </a:r>
          </a:p>
          <a:p>
            <a:r>
              <a:rPr lang="en-US" dirty="0"/>
              <a:t>VIIRS inundation</a:t>
            </a:r>
          </a:p>
          <a:p>
            <a:r>
              <a:rPr lang="en-US" dirty="0"/>
              <a:t>Current lead runoff forecast for White Nile basin</a:t>
            </a:r>
          </a:p>
          <a:p>
            <a:r>
              <a:rPr lang="en-US" dirty="0"/>
              <a:t>Lake Victoria altimetry</a:t>
            </a:r>
          </a:p>
          <a:p>
            <a:r>
              <a:rPr lang="en-US" dirty="0"/>
              <a:t>Previous lag precipitation for the Albert Nile, </a:t>
            </a:r>
            <a:r>
              <a:rPr lang="en-US" dirty="0" err="1"/>
              <a:t>Sobet</a:t>
            </a:r>
            <a:r>
              <a:rPr lang="en-US" dirty="0"/>
              <a:t>-Akobo-Pibor, and Mountain Nile basins</a:t>
            </a:r>
          </a:p>
        </p:txBody>
      </p:sp>
      <p:sp>
        <p:nvSpPr>
          <p:cNvPr id="60" name="Text Placeholder 1">
            <a:extLst>
              <a:ext uri="{FF2B5EF4-FFF2-40B4-BE49-F238E27FC236}">
                <a16:creationId xmlns:a16="http://schemas.microsoft.com/office/drawing/2014/main" id="{B5BF83DB-1054-468F-0398-DCD508D0EFA2}"/>
              </a:ext>
            </a:extLst>
          </p:cNvPr>
          <p:cNvSpPr txBox="1">
            <a:spLocks/>
          </p:cNvSpPr>
          <p:nvPr/>
        </p:nvSpPr>
        <p:spPr>
          <a:xfrm>
            <a:off x="3328776" y="3311663"/>
            <a:ext cx="5799673"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sp>
        <p:nvSpPr>
          <p:cNvPr id="2" name="Text Placeholder 1">
            <a:extLst>
              <a:ext uri="{FF2B5EF4-FFF2-40B4-BE49-F238E27FC236}">
                <a16:creationId xmlns:a16="http://schemas.microsoft.com/office/drawing/2014/main" id="{8290FC1E-5F12-F603-0994-68D0481E2203}"/>
              </a:ext>
            </a:extLst>
          </p:cNvPr>
          <p:cNvSpPr txBox="1">
            <a:spLocks/>
          </p:cNvSpPr>
          <p:nvPr/>
        </p:nvSpPr>
        <p:spPr>
          <a:xfrm>
            <a:off x="111629" y="670996"/>
            <a:ext cx="8521262"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400" b="1" dirty="0">
                <a:solidFill>
                  <a:schemeClr val="tx1"/>
                </a:solidFill>
              </a:rPr>
              <a:t>10 largest coefficients for covariates for Lead 1 National LASSO model</a:t>
            </a:r>
          </a:p>
        </p:txBody>
      </p:sp>
    </p:spTree>
    <p:extLst>
      <p:ext uri="{BB962C8B-B14F-4D97-AF65-F5344CB8AC3E}">
        <p14:creationId xmlns:p14="http://schemas.microsoft.com/office/powerpoint/2010/main" val="360642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7" name="Text Placeholder 1">
            <a:extLst>
              <a:ext uri="{FF2B5EF4-FFF2-40B4-BE49-F238E27FC236}">
                <a16:creationId xmlns:a16="http://schemas.microsoft.com/office/drawing/2014/main" id="{798FA97C-3055-C93E-BDBD-8A6DC5DB4781}"/>
              </a:ext>
            </a:extLst>
          </p:cNvPr>
          <p:cNvSpPr txBox="1">
            <a:spLocks/>
          </p:cNvSpPr>
          <p:nvPr/>
        </p:nvSpPr>
        <p:spPr>
          <a:xfrm>
            <a:off x="6301409" y="1279298"/>
            <a:ext cx="2842591" cy="3113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Font typeface="Open Sans"/>
              <a:buNone/>
            </a:pPr>
            <a:r>
              <a:rPr lang="en-US" dirty="0"/>
              <a:t>Primary drivers of the Lead 5 and 6 models:</a:t>
            </a:r>
          </a:p>
          <a:p>
            <a:r>
              <a:rPr lang="en-US" dirty="0"/>
              <a:t>Lake Victoria and Lake Albert altimetry</a:t>
            </a:r>
          </a:p>
          <a:p>
            <a:r>
              <a:rPr lang="en-US" dirty="0"/>
              <a:t>Previous lead/lag precipitation and runoff for the White Nile, Albert Nile, Victoria Nile, and Mountain Nile basins</a:t>
            </a:r>
          </a:p>
          <a:p>
            <a:r>
              <a:rPr lang="en-US" dirty="0"/>
              <a:t>Current lead runoff forecast for White Nile and Mountain Nile basins</a:t>
            </a:r>
          </a:p>
          <a:p>
            <a:endParaRPr lang="en-US" dirty="0"/>
          </a:p>
        </p:txBody>
      </p:sp>
      <p:pic>
        <p:nvPicPr>
          <p:cNvPr id="9" name="Picture 8" descr="A graph of a number of people&#10;&#10;Description automatically generated with medium confidence">
            <a:extLst>
              <a:ext uri="{FF2B5EF4-FFF2-40B4-BE49-F238E27FC236}">
                <a16:creationId xmlns:a16="http://schemas.microsoft.com/office/drawing/2014/main" id="{D1342527-CC2A-83BA-3ECD-BBFFE9A6FA9B}"/>
              </a:ext>
            </a:extLst>
          </p:cNvPr>
          <p:cNvPicPr>
            <a:picLocks noChangeAspect="1"/>
          </p:cNvPicPr>
          <p:nvPr/>
        </p:nvPicPr>
        <p:blipFill>
          <a:blip r:embed="rId3"/>
          <a:stretch>
            <a:fillRect/>
          </a:stretch>
        </p:blipFill>
        <p:spPr>
          <a:xfrm>
            <a:off x="3291840" y="1210053"/>
            <a:ext cx="2962656" cy="3291840"/>
          </a:xfrm>
          <a:prstGeom prst="rect">
            <a:avLst/>
          </a:prstGeom>
        </p:spPr>
      </p:pic>
      <p:pic>
        <p:nvPicPr>
          <p:cNvPr id="3" name="Picture 2" descr="A graph with purple rectangular bars&#10;&#10;Description automatically generated with medium confidence">
            <a:extLst>
              <a:ext uri="{FF2B5EF4-FFF2-40B4-BE49-F238E27FC236}">
                <a16:creationId xmlns:a16="http://schemas.microsoft.com/office/drawing/2014/main" id="{4A1B8FD4-FE14-A764-13CF-B6372F583E8D}"/>
              </a:ext>
            </a:extLst>
          </p:cNvPr>
          <p:cNvPicPr>
            <a:picLocks noChangeAspect="1"/>
          </p:cNvPicPr>
          <p:nvPr/>
        </p:nvPicPr>
        <p:blipFill>
          <a:blip r:embed="rId4"/>
          <a:stretch>
            <a:fillRect/>
          </a:stretch>
        </p:blipFill>
        <p:spPr>
          <a:xfrm>
            <a:off x="332522" y="1213762"/>
            <a:ext cx="2959318" cy="3288131"/>
          </a:xfrm>
          <a:prstGeom prst="rect">
            <a:avLst/>
          </a:prstGeom>
        </p:spPr>
      </p:pic>
      <p:sp>
        <p:nvSpPr>
          <p:cNvPr id="2" name="Text Placeholder 1">
            <a:extLst>
              <a:ext uri="{FF2B5EF4-FFF2-40B4-BE49-F238E27FC236}">
                <a16:creationId xmlns:a16="http://schemas.microsoft.com/office/drawing/2014/main" id="{747791A2-20C9-80FD-CAC9-28D31F6E4709}"/>
              </a:ext>
            </a:extLst>
          </p:cNvPr>
          <p:cNvSpPr>
            <a:spLocks noGrp="1"/>
          </p:cNvSpPr>
          <p:nvPr>
            <p:ph type="body" idx="1"/>
          </p:nvPr>
        </p:nvSpPr>
        <p:spPr>
          <a:xfrm>
            <a:off x="106185" y="693429"/>
            <a:ext cx="8521262" cy="393600"/>
          </a:xfrm>
        </p:spPr>
        <p:txBody>
          <a:bodyPr/>
          <a:lstStyle/>
          <a:p>
            <a:pPr marL="139700" indent="0">
              <a:buNone/>
            </a:pPr>
            <a:r>
              <a:rPr lang="en-US" sz="1400" b="1" dirty="0">
                <a:solidFill>
                  <a:schemeClr val="tx1"/>
                </a:solidFill>
              </a:rPr>
              <a:t>10 largest coefficients for covariates for Lead 5 and 6 National LASSO models</a:t>
            </a:r>
          </a:p>
        </p:txBody>
      </p:sp>
    </p:spTree>
    <p:extLst>
      <p:ext uri="{BB962C8B-B14F-4D97-AF65-F5344CB8AC3E}">
        <p14:creationId xmlns:p14="http://schemas.microsoft.com/office/powerpoint/2010/main" val="3878689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Model Predictions for May-Oct 2024</a:t>
            </a:r>
            <a:endParaRPr dirty="0"/>
          </a:p>
        </p:txBody>
      </p:sp>
      <p:pic>
        <p:nvPicPr>
          <p:cNvPr id="14" name="Picture 13" descr="A graph with purple lines and numbers&#10;&#10;Description automatically generated">
            <a:extLst>
              <a:ext uri="{FF2B5EF4-FFF2-40B4-BE49-F238E27FC236}">
                <a16:creationId xmlns:a16="http://schemas.microsoft.com/office/drawing/2014/main" id="{F2397FFD-CB18-618D-7581-720E4338DF84}"/>
              </a:ext>
            </a:extLst>
          </p:cNvPr>
          <p:cNvPicPr>
            <a:picLocks noChangeAspect="1"/>
          </p:cNvPicPr>
          <p:nvPr/>
        </p:nvPicPr>
        <p:blipFill>
          <a:blip r:embed="rId3"/>
          <a:stretch>
            <a:fillRect/>
          </a:stretch>
        </p:blipFill>
        <p:spPr>
          <a:xfrm>
            <a:off x="395293" y="1461479"/>
            <a:ext cx="7318259" cy="3201738"/>
          </a:xfrm>
          <a:prstGeom prst="rect">
            <a:avLst/>
          </a:prstGeom>
        </p:spPr>
      </p:pic>
      <p:sp>
        <p:nvSpPr>
          <p:cNvPr id="2" name="Text Placeholder 1">
            <a:extLst>
              <a:ext uri="{FF2B5EF4-FFF2-40B4-BE49-F238E27FC236}">
                <a16:creationId xmlns:a16="http://schemas.microsoft.com/office/drawing/2014/main" id="{B6EBCC24-C2E7-AB2B-9181-C98A517E0E17}"/>
              </a:ext>
            </a:extLst>
          </p:cNvPr>
          <p:cNvSpPr>
            <a:spLocks noGrp="1"/>
          </p:cNvSpPr>
          <p:nvPr>
            <p:ph type="body" idx="1"/>
          </p:nvPr>
        </p:nvSpPr>
        <p:spPr>
          <a:xfrm>
            <a:off x="395293" y="853764"/>
            <a:ext cx="8521262" cy="393600"/>
          </a:xfrm>
        </p:spPr>
        <p:txBody>
          <a:bodyPr/>
          <a:lstStyle/>
          <a:p>
            <a:r>
              <a:rPr lang="en-US" sz="1200" dirty="0">
                <a:solidFill>
                  <a:schemeClr val="tx1"/>
                </a:solidFill>
              </a:rPr>
              <a:t>LASSO was run 20 times to generate an ensemble prediction of national level inundation percentile</a:t>
            </a:r>
          </a:p>
        </p:txBody>
      </p:sp>
    </p:spTree>
    <p:extLst>
      <p:ext uri="{BB962C8B-B14F-4D97-AF65-F5344CB8AC3E}">
        <p14:creationId xmlns:p14="http://schemas.microsoft.com/office/powerpoint/2010/main" val="128375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Predicted Inundation Mapping</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16</a:t>
            </a:fld>
            <a:endParaRPr/>
          </a:p>
        </p:txBody>
      </p:sp>
    </p:spTree>
    <p:extLst>
      <p:ext uri="{BB962C8B-B14F-4D97-AF65-F5344CB8AC3E}">
        <p14:creationId xmlns:p14="http://schemas.microsoft.com/office/powerpoint/2010/main" val="135417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63FCE6-8567-6C9A-8806-D24921C33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Title 3">
            <a:extLst>
              <a:ext uri="{FF2B5EF4-FFF2-40B4-BE49-F238E27FC236}">
                <a16:creationId xmlns:a16="http://schemas.microsoft.com/office/drawing/2014/main" id="{90E79852-5F43-F7FF-F1E6-F83143D7B4EA}"/>
              </a:ext>
            </a:extLst>
          </p:cNvPr>
          <p:cNvSpPr>
            <a:spLocks noGrp="1"/>
          </p:cNvSpPr>
          <p:nvPr>
            <p:ph type="title"/>
          </p:nvPr>
        </p:nvSpPr>
        <p:spPr/>
        <p:txBody>
          <a:bodyPr/>
          <a:lstStyle/>
          <a:p>
            <a:r>
              <a:rPr lang="en-US" dirty="0"/>
              <a:t>LASSO Estimates for 2024</a:t>
            </a:r>
          </a:p>
        </p:txBody>
      </p:sp>
      <p:sp>
        <p:nvSpPr>
          <p:cNvPr id="10" name="Text Placeholder 1">
            <a:extLst>
              <a:ext uri="{FF2B5EF4-FFF2-40B4-BE49-F238E27FC236}">
                <a16:creationId xmlns:a16="http://schemas.microsoft.com/office/drawing/2014/main" id="{1321726F-1DBD-2793-9726-63401CD5B623}"/>
              </a:ext>
            </a:extLst>
          </p:cNvPr>
          <p:cNvSpPr>
            <a:spLocks noGrp="1"/>
          </p:cNvSpPr>
          <p:nvPr>
            <p:ph type="body" idx="1"/>
          </p:nvPr>
        </p:nvSpPr>
        <p:spPr>
          <a:xfrm>
            <a:off x="344409" y="1169539"/>
            <a:ext cx="8521262" cy="393600"/>
          </a:xfrm>
        </p:spPr>
        <p:txBody>
          <a:bodyPr/>
          <a:lstStyle/>
          <a:p>
            <a:r>
              <a:rPr lang="en-US" sz="1400" dirty="0">
                <a:solidFill>
                  <a:schemeClr val="tx1"/>
                </a:solidFill>
              </a:rPr>
              <a:t>Predicted inundated areas with </a:t>
            </a:r>
            <a:r>
              <a:rPr lang="en-US" sz="1400" b="1" dirty="0">
                <a:solidFill>
                  <a:schemeClr val="tx1"/>
                </a:solidFill>
              </a:rPr>
              <a:t>May</a:t>
            </a:r>
            <a:r>
              <a:rPr lang="en-US" sz="1400" dirty="0">
                <a:solidFill>
                  <a:schemeClr val="tx1"/>
                </a:solidFill>
              </a:rPr>
              <a:t> initial condition.</a:t>
            </a:r>
          </a:p>
          <a:p>
            <a:r>
              <a:rPr lang="en-US" sz="1400" dirty="0">
                <a:solidFill>
                  <a:schemeClr val="tx1"/>
                </a:solidFill>
              </a:rPr>
              <a:t>Predicted inundated percentiles were converted to inundated areas.</a:t>
            </a:r>
          </a:p>
        </p:txBody>
      </p:sp>
      <p:pic>
        <p:nvPicPr>
          <p:cNvPr id="5" name="Picture 4">
            <a:extLst>
              <a:ext uri="{FF2B5EF4-FFF2-40B4-BE49-F238E27FC236}">
                <a16:creationId xmlns:a16="http://schemas.microsoft.com/office/drawing/2014/main" id="{F29DA125-CC00-3A8D-D2F9-D70196D8ABF9}"/>
              </a:ext>
            </a:extLst>
          </p:cNvPr>
          <p:cNvPicPr>
            <a:picLocks noChangeAspect="1"/>
          </p:cNvPicPr>
          <p:nvPr/>
        </p:nvPicPr>
        <p:blipFill>
          <a:blip r:embed="rId2"/>
          <a:stretch>
            <a:fillRect/>
          </a:stretch>
        </p:blipFill>
        <p:spPr>
          <a:xfrm>
            <a:off x="677279" y="1846812"/>
            <a:ext cx="5172075" cy="1733550"/>
          </a:xfrm>
          <a:prstGeom prst="rect">
            <a:avLst/>
          </a:prstGeom>
        </p:spPr>
      </p:pic>
    </p:spTree>
    <p:extLst>
      <p:ext uri="{BB962C8B-B14F-4D97-AF65-F5344CB8AC3E}">
        <p14:creationId xmlns:p14="http://schemas.microsoft.com/office/powerpoint/2010/main" val="2497004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E14A1695-804B-2895-CFAE-A96837F2F556}"/>
              </a:ext>
            </a:extLst>
          </p:cNvPr>
          <p:cNvPicPr>
            <a:picLocks noChangeAspect="1"/>
          </p:cNvPicPr>
          <p:nvPr/>
        </p:nvPicPr>
        <p:blipFill>
          <a:blip r:embed="rId3"/>
          <a:stretch>
            <a:fillRect/>
          </a:stretch>
        </p:blipFill>
        <p:spPr>
          <a:xfrm>
            <a:off x="4651204" y="676656"/>
            <a:ext cx="4496696" cy="3474720"/>
          </a:xfrm>
          <a:prstGeom prst="rect">
            <a:avLst/>
          </a:prstGeom>
        </p:spPr>
      </p:pic>
      <p:pic>
        <p:nvPicPr>
          <p:cNvPr id="24" name="Picture 23" descr="Map&#10;&#10;Description automatically generated">
            <a:extLst>
              <a:ext uri="{FF2B5EF4-FFF2-40B4-BE49-F238E27FC236}">
                <a16:creationId xmlns:a16="http://schemas.microsoft.com/office/drawing/2014/main" id="{FFE1581F-C705-9A3F-2B51-BE2E36192AE5}"/>
              </a:ext>
            </a:extLst>
          </p:cNvPr>
          <p:cNvPicPr>
            <a:picLocks noChangeAspect="1"/>
          </p:cNvPicPr>
          <p:nvPr/>
        </p:nvPicPr>
        <p:blipFill>
          <a:blip r:embed="rId4"/>
          <a:stretch>
            <a:fillRect/>
          </a:stretch>
        </p:blipFill>
        <p:spPr>
          <a:xfrm>
            <a:off x="310896" y="676656"/>
            <a:ext cx="4496696" cy="3474720"/>
          </a:xfrm>
          <a:prstGeom prst="rect">
            <a:avLst/>
          </a:prstGeom>
        </p:spPr>
      </p:pic>
      <p:sp>
        <p:nvSpPr>
          <p:cNvPr id="3" name="Slide Number Placeholder 2">
            <a:extLst>
              <a:ext uri="{FF2B5EF4-FFF2-40B4-BE49-F238E27FC236}">
                <a16:creationId xmlns:a16="http://schemas.microsoft.com/office/drawing/2014/main" id="{0763FCE6-8567-6C9A-8806-D24921C33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4" name="Title 3">
            <a:extLst>
              <a:ext uri="{FF2B5EF4-FFF2-40B4-BE49-F238E27FC236}">
                <a16:creationId xmlns:a16="http://schemas.microsoft.com/office/drawing/2014/main" id="{90E79852-5F43-F7FF-F1E6-F83143D7B4EA}"/>
              </a:ext>
            </a:extLst>
          </p:cNvPr>
          <p:cNvSpPr>
            <a:spLocks noGrp="1"/>
          </p:cNvSpPr>
          <p:nvPr>
            <p:ph type="title"/>
          </p:nvPr>
        </p:nvSpPr>
        <p:spPr/>
        <p:txBody>
          <a:bodyPr/>
          <a:lstStyle/>
          <a:p>
            <a:r>
              <a:rPr lang="en-US" dirty="0"/>
              <a:t>Flood Frequency Maps</a:t>
            </a:r>
          </a:p>
        </p:txBody>
      </p:sp>
      <p:sp>
        <p:nvSpPr>
          <p:cNvPr id="14" name="TextBox 13">
            <a:extLst>
              <a:ext uri="{FF2B5EF4-FFF2-40B4-BE49-F238E27FC236}">
                <a16:creationId xmlns:a16="http://schemas.microsoft.com/office/drawing/2014/main" id="{DF515703-6215-149E-D453-50C7FA05118C}"/>
              </a:ext>
            </a:extLst>
          </p:cNvPr>
          <p:cNvSpPr txBox="1"/>
          <p:nvPr/>
        </p:nvSpPr>
        <p:spPr>
          <a:xfrm>
            <a:off x="1452489" y="4120714"/>
            <a:ext cx="2672526"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All </a:t>
            </a:r>
            <a:r>
              <a:rPr lang="en-US" sz="1200" dirty="0">
                <a:latin typeface="Open Sans" panose="020B0606030504020204" pitchFamily="34" charset="0"/>
                <a:ea typeface="Open Sans" panose="020B0606030504020204" pitchFamily="34" charset="0"/>
                <a:cs typeface="Open Sans" panose="020B0606030504020204" pitchFamily="34" charset="0"/>
              </a:rPr>
              <a:t>available months (</a:t>
            </a:r>
            <a:r>
              <a:rPr lang="en-US" sz="1200" b="1" dirty="0">
                <a:latin typeface="Open Sans" panose="020B0606030504020204" pitchFamily="34" charset="0"/>
                <a:ea typeface="Open Sans" panose="020B0606030504020204" pitchFamily="34" charset="0"/>
                <a:cs typeface="Open Sans" panose="020B0606030504020204" pitchFamily="34" charset="0"/>
              </a:rPr>
              <a:t>133</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sp>
        <p:nvSpPr>
          <p:cNvPr id="15" name="TextBox 14">
            <a:extLst>
              <a:ext uri="{FF2B5EF4-FFF2-40B4-BE49-F238E27FC236}">
                <a16:creationId xmlns:a16="http://schemas.microsoft.com/office/drawing/2014/main" id="{EC9C8BFC-D293-5E53-30B1-AD44F7ED300A}"/>
              </a:ext>
            </a:extLst>
          </p:cNvPr>
          <p:cNvSpPr txBox="1"/>
          <p:nvPr/>
        </p:nvSpPr>
        <p:spPr>
          <a:xfrm>
            <a:off x="6057240" y="4120714"/>
            <a:ext cx="2319866"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JASOND</a:t>
            </a:r>
            <a:r>
              <a:rPr lang="en-US" sz="1200" dirty="0">
                <a:latin typeface="Open Sans" panose="020B0606030504020204" pitchFamily="34" charset="0"/>
                <a:ea typeface="Open Sans" panose="020B0606030504020204" pitchFamily="34" charset="0"/>
                <a:cs typeface="Open Sans" panose="020B0606030504020204" pitchFamily="34" charset="0"/>
              </a:rPr>
              <a:t> months (</a:t>
            </a:r>
            <a:r>
              <a:rPr lang="en-US" sz="1200" b="1" dirty="0">
                <a:latin typeface="Open Sans" panose="020B0606030504020204" pitchFamily="34" charset="0"/>
                <a:ea typeface="Open Sans" panose="020B0606030504020204" pitchFamily="34" charset="0"/>
                <a:cs typeface="Open Sans" panose="020B0606030504020204" pitchFamily="34" charset="0"/>
              </a:rPr>
              <a:t>68</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sp>
        <p:nvSpPr>
          <p:cNvPr id="25" name="Text Placeholder 1">
            <a:extLst>
              <a:ext uri="{FF2B5EF4-FFF2-40B4-BE49-F238E27FC236}">
                <a16:creationId xmlns:a16="http://schemas.microsoft.com/office/drawing/2014/main" id="{2F816FCD-2E8F-02C7-A7B4-556728F5740E}"/>
              </a:ext>
            </a:extLst>
          </p:cNvPr>
          <p:cNvSpPr>
            <a:spLocks noGrp="1"/>
          </p:cNvSpPr>
          <p:nvPr>
            <p:ph type="body" idx="1"/>
          </p:nvPr>
        </p:nvSpPr>
        <p:spPr>
          <a:xfrm>
            <a:off x="310896" y="4333415"/>
            <a:ext cx="8521262" cy="329802"/>
          </a:xfrm>
        </p:spPr>
        <p:txBody>
          <a:bodyPr/>
          <a:lstStyle/>
          <a:p>
            <a:r>
              <a:rPr lang="en-US" sz="1200" dirty="0">
                <a:solidFill>
                  <a:schemeClr val="tx1"/>
                </a:solidFill>
              </a:rPr>
              <a:t>Seasonal (JASOND) frequency map was used in mapping predicted inundation for Sep and Oct of 2024</a:t>
            </a:r>
          </a:p>
        </p:txBody>
      </p:sp>
    </p:spTree>
    <p:extLst>
      <p:ext uri="{BB962C8B-B14F-4D97-AF65-F5344CB8AC3E}">
        <p14:creationId xmlns:p14="http://schemas.microsoft.com/office/powerpoint/2010/main" val="342213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Initial Inundation Map</a:t>
            </a:r>
          </a:p>
        </p:txBody>
      </p:sp>
      <p:sp>
        <p:nvSpPr>
          <p:cNvPr id="11" name="TextBox 10">
            <a:extLst>
              <a:ext uri="{FF2B5EF4-FFF2-40B4-BE49-F238E27FC236}">
                <a16:creationId xmlns:a16="http://schemas.microsoft.com/office/drawing/2014/main" id="{4C00BD8A-F62C-3F49-D6D6-1EFA57836553}"/>
              </a:ext>
            </a:extLst>
          </p:cNvPr>
          <p:cNvSpPr txBox="1"/>
          <p:nvPr/>
        </p:nvSpPr>
        <p:spPr>
          <a:xfrm>
            <a:off x="5048937" y="2377156"/>
            <a:ext cx="2409635"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Initial Condition (IC): </a:t>
            </a:r>
            <a:r>
              <a:rPr lang="en-US" sz="1200" b="1" dirty="0">
                <a:latin typeface="Open Sans" panose="020B0606030504020204" pitchFamily="34" charset="0"/>
                <a:ea typeface="Open Sans" panose="020B0606030504020204" pitchFamily="34" charset="0"/>
                <a:cs typeface="Open Sans" panose="020B0606030504020204" pitchFamily="34" charset="0"/>
              </a:rPr>
              <a:t>MAY</a:t>
            </a:r>
            <a:r>
              <a:rPr lang="en-US" sz="1200" dirty="0">
                <a:latin typeface="Open Sans" panose="020B0606030504020204" pitchFamily="34" charset="0"/>
                <a:ea typeface="Open Sans" panose="020B0606030504020204" pitchFamily="34" charset="0"/>
                <a:cs typeface="Open Sans" panose="020B0606030504020204" pitchFamily="34" charset="0"/>
              </a:rPr>
              <a:t> 2024</a:t>
            </a:r>
          </a:p>
        </p:txBody>
      </p:sp>
      <p:pic>
        <p:nvPicPr>
          <p:cNvPr id="6" name="Picture 5" descr="Map&#10;&#10;Description automatically generated">
            <a:extLst>
              <a:ext uri="{FF2B5EF4-FFF2-40B4-BE49-F238E27FC236}">
                <a16:creationId xmlns:a16="http://schemas.microsoft.com/office/drawing/2014/main" id="{17B3EBBF-E80B-A2A8-6FE7-8E9404A403AD}"/>
              </a:ext>
            </a:extLst>
          </p:cNvPr>
          <p:cNvPicPr>
            <a:picLocks noChangeAspect="1"/>
          </p:cNvPicPr>
          <p:nvPr/>
        </p:nvPicPr>
        <p:blipFill>
          <a:blip r:embed="rId3"/>
          <a:stretch>
            <a:fillRect/>
          </a:stretch>
        </p:blipFill>
        <p:spPr>
          <a:xfrm>
            <a:off x="190500" y="639650"/>
            <a:ext cx="4496696" cy="3474720"/>
          </a:xfrm>
          <a:prstGeom prst="rect">
            <a:avLst/>
          </a:prstGeom>
        </p:spPr>
      </p:pic>
    </p:spTree>
    <p:extLst>
      <p:ext uri="{BB962C8B-B14F-4D97-AF65-F5344CB8AC3E}">
        <p14:creationId xmlns:p14="http://schemas.microsoft.com/office/powerpoint/2010/main" val="339081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5AF25-E367-8591-39EF-D2B954E37499}"/>
              </a:ext>
            </a:extLst>
          </p:cNvPr>
          <p:cNvSpPr>
            <a:spLocks noGrp="1"/>
          </p:cNvSpPr>
          <p:nvPr>
            <p:ph type="body" idx="1"/>
          </p:nvPr>
        </p:nvSpPr>
        <p:spPr>
          <a:xfrm>
            <a:off x="190500" y="1308740"/>
            <a:ext cx="8763000" cy="958790"/>
          </a:xfrm>
        </p:spPr>
        <p:txBody>
          <a:bodyPr/>
          <a:lstStyle/>
          <a:p>
            <a:r>
              <a:rPr lang="en-US" sz="1800" dirty="0"/>
              <a:t>What is the expected/predicted map(s) of inundation over South Sudan during the upcoming rainfall season of 2024?</a:t>
            </a:r>
          </a:p>
        </p:txBody>
      </p:sp>
      <p:sp>
        <p:nvSpPr>
          <p:cNvPr id="3" name="Slide Number Placeholder 2">
            <a:extLst>
              <a:ext uri="{FF2B5EF4-FFF2-40B4-BE49-F238E27FC236}">
                <a16:creationId xmlns:a16="http://schemas.microsoft.com/office/drawing/2014/main" id="{98725D09-0DDC-883C-D508-155FFC334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ADC20842-0FB8-1684-C50D-40B664190207}"/>
              </a:ext>
            </a:extLst>
          </p:cNvPr>
          <p:cNvSpPr>
            <a:spLocks noGrp="1"/>
          </p:cNvSpPr>
          <p:nvPr>
            <p:ph type="title"/>
          </p:nvPr>
        </p:nvSpPr>
        <p:spPr/>
        <p:txBody>
          <a:bodyPr/>
          <a:lstStyle/>
          <a:p>
            <a:r>
              <a:rPr lang="en-US" dirty="0"/>
              <a:t>Prime Question</a:t>
            </a:r>
          </a:p>
        </p:txBody>
      </p:sp>
    </p:spTree>
    <p:extLst>
      <p:ext uri="{BB962C8B-B14F-4D97-AF65-F5344CB8AC3E}">
        <p14:creationId xmlns:p14="http://schemas.microsoft.com/office/powerpoint/2010/main" val="226653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LASSO Predicted Inundation Map</a:t>
            </a:r>
          </a:p>
        </p:txBody>
      </p:sp>
      <p:sp>
        <p:nvSpPr>
          <p:cNvPr id="2" name="TextBox 1">
            <a:extLst>
              <a:ext uri="{FF2B5EF4-FFF2-40B4-BE49-F238E27FC236}">
                <a16:creationId xmlns:a16="http://schemas.microsoft.com/office/drawing/2014/main" id="{83B3579B-2CCF-352F-A888-0AB9894CADF4}"/>
              </a:ext>
            </a:extLst>
          </p:cNvPr>
          <p:cNvSpPr txBox="1"/>
          <p:nvPr/>
        </p:nvSpPr>
        <p:spPr>
          <a:xfrm>
            <a:off x="2053458" y="430107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C127A3D3-315A-C94D-2ABA-7FBBEC8ABA97}"/>
              </a:ext>
            </a:extLst>
          </p:cNvPr>
          <p:cNvSpPr txBox="1"/>
          <p:nvPr/>
        </p:nvSpPr>
        <p:spPr>
          <a:xfrm>
            <a:off x="1689573" y="595623"/>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1B64E4C-3B57-71E2-EB0B-E1208B6D32D6}"/>
              </a:ext>
            </a:extLst>
          </p:cNvPr>
          <p:cNvSpPr txBox="1"/>
          <p:nvPr/>
        </p:nvSpPr>
        <p:spPr>
          <a:xfrm>
            <a:off x="6017666" y="595623"/>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AEAAD89-D744-D2DE-89C5-E08C17A4A52E}"/>
              </a:ext>
            </a:extLst>
          </p:cNvPr>
          <p:cNvSpPr txBox="1"/>
          <p:nvPr/>
        </p:nvSpPr>
        <p:spPr>
          <a:xfrm>
            <a:off x="6367125" y="4301076"/>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Map&#10;&#10;Description automatically generated">
            <a:extLst>
              <a:ext uri="{FF2B5EF4-FFF2-40B4-BE49-F238E27FC236}">
                <a16:creationId xmlns:a16="http://schemas.microsoft.com/office/drawing/2014/main" id="{69530235-B2DC-288D-AD6F-5AAD8FBB6E85}"/>
              </a:ext>
            </a:extLst>
          </p:cNvPr>
          <p:cNvPicPr>
            <a:picLocks noChangeAspect="1"/>
          </p:cNvPicPr>
          <p:nvPr/>
        </p:nvPicPr>
        <p:blipFill>
          <a:blip r:embed="rId3"/>
          <a:stretch>
            <a:fillRect/>
          </a:stretch>
        </p:blipFill>
        <p:spPr>
          <a:xfrm>
            <a:off x="298191" y="849490"/>
            <a:ext cx="4496696" cy="3474720"/>
          </a:xfrm>
          <a:prstGeom prst="rect">
            <a:avLst/>
          </a:prstGeom>
        </p:spPr>
      </p:pic>
      <p:pic>
        <p:nvPicPr>
          <p:cNvPr id="9" name="Picture 8" descr="Map&#10;&#10;Description automatically generated">
            <a:extLst>
              <a:ext uri="{FF2B5EF4-FFF2-40B4-BE49-F238E27FC236}">
                <a16:creationId xmlns:a16="http://schemas.microsoft.com/office/drawing/2014/main" id="{8BFE8E8B-EEB9-833D-1786-465394DFFA3C}"/>
              </a:ext>
            </a:extLst>
          </p:cNvPr>
          <p:cNvPicPr>
            <a:picLocks noChangeAspect="1"/>
          </p:cNvPicPr>
          <p:nvPr/>
        </p:nvPicPr>
        <p:blipFill>
          <a:blip r:embed="rId3"/>
          <a:stretch>
            <a:fillRect/>
          </a:stretch>
        </p:blipFill>
        <p:spPr>
          <a:xfrm>
            <a:off x="4524462" y="849490"/>
            <a:ext cx="4496696" cy="3474720"/>
          </a:xfrm>
          <a:prstGeom prst="rect">
            <a:avLst/>
          </a:prstGeom>
        </p:spPr>
      </p:pic>
    </p:spTree>
    <p:extLst>
      <p:ext uri="{BB962C8B-B14F-4D97-AF65-F5344CB8AC3E}">
        <p14:creationId xmlns:p14="http://schemas.microsoft.com/office/powerpoint/2010/main" val="568034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Rainfall &amp; Discharge Analog Year</a:t>
            </a:r>
          </a:p>
        </p:txBody>
      </p:sp>
      <p:grpSp>
        <p:nvGrpSpPr>
          <p:cNvPr id="15" name="Group 14">
            <a:extLst>
              <a:ext uri="{FF2B5EF4-FFF2-40B4-BE49-F238E27FC236}">
                <a16:creationId xmlns:a16="http://schemas.microsoft.com/office/drawing/2014/main" id="{24AC745C-85E7-FB13-3875-40EB92330203}"/>
              </a:ext>
            </a:extLst>
          </p:cNvPr>
          <p:cNvGrpSpPr/>
          <p:nvPr/>
        </p:nvGrpSpPr>
        <p:grpSpPr>
          <a:xfrm>
            <a:off x="190500" y="909099"/>
            <a:ext cx="4897066" cy="3017520"/>
            <a:chOff x="190500" y="909098"/>
            <a:chExt cx="5860104" cy="3453781"/>
          </a:xfrm>
        </p:grpSpPr>
        <p:pic>
          <p:nvPicPr>
            <p:cNvPr id="5" name="Picture 4">
              <a:extLst>
                <a:ext uri="{FF2B5EF4-FFF2-40B4-BE49-F238E27FC236}">
                  <a16:creationId xmlns:a16="http://schemas.microsoft.com/office/drawing/2014/main" id="{5B0EF28B-5A31-9274-A448-C8B162735A5A}"/>
                </a:ext>
              </a:extLst>
            </p:cNvPr>
            <p:cNvPicPr>
              <a:picLocks noChangeAspect="1"/>
            </p:cNvPicPr>
            <p:nvPr/>
          </p:nvPicPr>
          <p:blipFill>
            <a:blip r:embed="rId3"/>
            <a:stretch>
              <a:fillRect/>
            </a:stretch>
          </p:blipFill>
          <p:spPr>
            <a:xfrm>
              <a:off x="190500" y="909098"/>
              <a:ext cx="5860104" cy="3453781"/>
            </a:xfrm>
            <a:prstGeom prst="rect">
              <a:avLst/>
            </a:prstGeom>
          </p:spPr>
        </p:pic>
        <p:sp>
          <p:nvSpPr>
            <p:cNvPr id="6" name="TextBox 5">
              <a:extLst>
                <a:ext uri="{FF2B5EF4-FFF2-40B4-BE49-F238E27FC236}">
                  <a16:creationId xmlns:a16="http://schemas.microsoft.com/office/drawing/2014/main" id="{1990C00B-07A2-7405-C046-7DA0A8BEB94A}"/>
                </a:ext>
              </a:extLst>
            </p:cNvPr>
            <p:cNvSpPr txBox="1"/>
            <p:nvPr/>
          </p:nvSpPr>
          <p:spPr>
            <a:xfrm>
              <a:off x="1609052" y="1366711"/>
              <a:ext cx="415498" cy="215444"/>
            </a:xfrm>
            <a:prstGeom prst="rect">
              <a:avLst/>
            </a:prstGeom>
            <a:noFill/>
          </p:spPr>
          <p:txBody>
            <a:bodyPr wrap="none" rtlCol="0">
              <a:spAutoFit/>
            </a:bodyPr>
            <a:lstStyle/>
            <a:p>
              <a:r>
                <a:rPr lang="en-US" sz="800" dirty="0"/>
                <a:t>2020</a:t>
              </a:r>
            </a:p>
          </p:txBody>
        </p:sp>
        <p:sp>
          <p:nvSpPr>
            <p:cNvPr id="7" name="TextBox 6">
              <a:extLst>
                <a:ext uri="{FF2B5EF4-FFF2-40B4-BE49-F238E27FC236}">
                  <a16:creationId xmlns:a16="http://schemas.microsoft.com/office/drawing/2014/main" id="{A92457B2-58F2-18FF-C0E5-565AF24D9C32}"/>
                </a:ext>
              </a:extLst>
            </p:cNvPr>
            <p:cNvSpPr txBox="1"/>
            <p:nvPr/>
          </p:nvSpPr>
          <p:spPr>
            <a:xfrm>
              <a:off x="2036191" y="2408027"/>
              <a:ext cx="415498" cy="215444"/>
            </a:xfrm>
            <a:prstGeom prst="rect">
              <a:avLst/>
            </a:prstGeom>
            <a:noFill/>
          </p:spPr>
          <p:txBody>
            <a:bodyPr wrap="none" rtlCol="0">
              <a:spAutoFit/>
            </a:bodyPr>
            <a:lstStyle/>
            <a:p>
              <a:r>
                <a:rPr lang="en-US" sz="800" dirty="0"/>
                <a:t>2016</a:t>
              </a:r>
            </a:p>
          </p:txBody>
        </p:sp>
        <p:sp>
          <p:nvSpPr>
            <p:cNvPr id="9" name="TextBox 8">
              <a:extLst>
                <a:ext uri="{FF2B5EF4-FFF2-40B4-BE49-F238E27FC236}">
                  <a16:creationId xmlns:a16="http://schemas.microsoft.com/office/drawing/2014/main" id="{252B6192-ED6F-58E6-EB8C-058E259A3F0A}"/>
                </a:ext>
              </a:extLst>
            </p:cNvPr>
            <p:cNvSpPr txBox="1"/>
            <p:nvPr/>
          </p:nvSpPr>
          <p:spPr>
            <a:xfrm>
              <a:off x="1722543" y="2188480"/>
              <a:ext cx="415498" cy="215444"/>
            </a:xfrm>
            <a:prstGeom prst="rect">
              <a:avLst/>
            </a:prstGeom>
            <a:noFill/>
          </p:spPr>
          <p:txBody>
            <a:bodyPr wrap="none" rtlCol="0">
              <a:spAutoFit/>
            </a:bodyPr>
            <a:lstStyle/>
            <a:p>
              <a:r>
                <a:rPr lang="en-US" sz="800" dirty="0"/>
                <a:t>2017</a:t>
              </a:r>
            </a:p>
          </p:txBody>
        </p:sp>
        <p:sp>
          <p:nvSpPr>
            <p:cNvPr id="11" name="TextBox 10">
              <a:extLst>
                <a:ext uri="{FF2B5EF4-FFF2-40B4-BE49-F238E27FC236}">
                  <a16:creationId xmlns:a16="http://schemas.microsoft.com/office/drawing/2014/main" id="{0B692D98-2C15-8704-3155-4FDC8818ED96}"/>
                </a:ext>
              </a:extLst>
            </p:cNvPr>
            <p:cNvSpPr txBox="1"/>
            <p:nvPr/>
          </p:nvSpPr>
          <p:spPr>
            <a:xfrm>
              <a:off x="2004220" y="2138621"/>
              <a:ext cx="415498" cy="215444"/>
            </a:xfrm>
            <a:prstGeom prst="rect">
              <a:avLst/>
            </a:prstGeom>
            <a:noFill/>
          </p:spPr>
          <p:txBody>
            <a:bodyPr wrap="none" rtlCol="0">
              <a:spAutoFit/>
            </a:bodyPr>
            <a:lstStyle/>
            <a:p>
              <a:r>
                <a:rPr lang="en-US" sz="800" dirty="0"/>
                <a:t>2014</a:t>
              </a:r>
            </a:p>
          </p:txBody>
        </p:sp>
      </p:grpSp>
      <p:sp>
        <p:nvSpPr>
          <p:cNvPr id="2" name="Text Placeholder 1">
            <a:extLst>
              <a:ext uri="{FF2B5EF4-FFF2-40B4-BE49-F238E27FC236}">
                <a16:creationId xmlns:a16="http://schemas.microsoft.com/office/drawing/2014/main" id="{CBD564DA-33EE-C8BB-6E35-C6DD2B340541}"/>
              </a:ext>
            </a:extLst>
          </p:cNvPr>
          <p:cNvSpPr>
            <a:spLocks noGrp="1"/>
          </p:cNvSpPr>
          <p:nvPr>
            <p:ph type="body" idx="1"/>
          </p:nvPr>
        </p:nvSpPr>
        <p:spPr>
          <a:xfrm>
            <a:off x="5087566" y="901410"/>
            <a:ext cx="3933592" cy="2540271"/>
          </a:xfrm>
        </p:spPr>
        <p:txBody>
          <a:bodyPr/>
          <a:lstStyle/>
          <a:p>
            <a:pPr marL="139700" indent="0">
              <a:buNone/>
            </a:pPr>
            <a:r>
              <a:rPr lang="en-US" u="sng" dirty="0"/>
              <a:t>Discharge at jinja dam</a:t>
            </a:r>
            <a:endParaRPr lang="en-US" dirty="0"/>
          </a:p>
          <a:p>
            <a:pPr>
              <a:spcBef>
                <a:spcPts val="600"/>
              </a:spcBef>
              <a:spcAft>
                <a:spcPts val="600"/>
              </a:spcAft>
            </a:pPr>
            <a:r>
              <a:rPr lang="en-US" dirty="0"/>
              <a:t>Starting in May 2024: </a:t>
            </a:r>
            <a:r>
              <a:rPr lang="en-US" b="1" dirty="0"/>
              <a:t>2,400</a:t>
            </a:r>
            <a:r>
              <a:rPr lang="en-US" dirty="0"/>
              <a:t> m</a:t>
            </a:r>
            <a:r>
              <a:rPr lang="en-US" baseline="30000" dirty="0"/>
              <a:t>3</a:t>
            </a:r>
            <a:r>
              <a:rPr lang="en-US" dirty="0"/>
              <a:t>s</a:t>
            </a:r>
            <a:r>
              <a:rPr lang="en-US" baseline="30000" dirty="0"/>
              <a:t>-1</a:t>
            </a:r>
          </a:p>
          <a:p>
            <a:pPr>
              <a:spcAft>
                <a:spcPts val="600"/>
              </a:spcAft>
            </a:pPr>
            <a:r>
              <a:rPr lang="en-US" dirty="0"/>
              <a:t>Starting in May 2020: </a:t>
            </a:r>
            <a:r>
              <a:rPr lang="en-US" b="1" dirty="0"/>
              <a:t>2,200 </a:t>
            </a:r>
            <a:r>
              <a:rPr lang="en-US" dirty="0"/>
              <a:t>m</a:t>
            </a:r>
            <a:r>
              <a:rPr lang="en-US" baseline="30000" dirty="0"/>
              <a:t>3</a:t>
            </a:r>
            <a:r>
              <a:rPr lang="en-US" dirty="0"/>
              <a:t>s</a:t>
            </a:r>
            <a:r>
              <a:rPr lang="en-US" baseline="30000" dirty="0"/>
              <a:t>-1</a:t>
            </a:r>
          </a:p>
          <a:p>
            <a:pPr>
              <a:spcAft>
                <a:spcPts val="600"/>
              </a:spcAft>
            </a:pPr>
            <a:r>
              <a:rPr lang="en-US" dirty="0"/>
              <a:t>Flooding at equal magnitude or more than the flooding in 2020 expected – </a:t>
            </a:r>
            <a:r>
              <a:rPr lang="en-US" sz="1000" i="1" dirty="0"/>
              <a:t>Ministry of Water Resources &amp; Irrigation, South Sudan</a:t>
            </a:r>
            <a:r>
              <a:rPr lang="en-US" sz="1200" i="1" dirty="0"/>
              <a:t>.</a:t>
            </a:r>
          </a:p>
        </p:txBody>
      </p:sp>
      <p:sp>
        <p:nvSpPr>
          <p:cNvPr id="8" name="Text Placeholder 1">
            <a:extLst>
              <a:ext uri="{FF2B5EF4-FFF2-40B4-BE49-F238E27FC236}">
                <a16:creationId xmlns:a16="http://schemas.microsoft.com/office/drawing/2014/main" id="{3A68585E-045D-52B1-62CD-A374CEB93C2A}"/>
              </a:ext>
            </a:extLst>
          </p:cNvPr>
          <p:cNvSpPr txBox="1">
            <a:spLocks/>
          </p:cNvSpPr>
          <p:nvPr/>
        </p:nvSpPr>
        <p:spPr>
          <a:xfrm>
            <a:off x="190500" y="4078633"/>
            <a:ext cx="4897066" cy="5031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dirty="0">
                <a:latin typeface="Open Sans" panose="020B0606030504020204" pitchFamily="34" charset="0"/>
                <a:ea typeface="Open Sans" panose="020B0606030504020204" pitchFamily="34" charset="0"/>
                <a:cs typeface="Open Sans" panose="020B0606030504020204" pitchFamily="34" charset="0"/>
              </a:rPr>
              <a:t>NMME ensemble mean for June 2024: </a:t>
            </a:r>
            <a:r>
              <a:rPr lang="en-US" b="1" dirty="0">
                <a:latin typeface="Open Sans" panose="020B0606030504020204" pitchFamily="34" charset="0"/>
                <a:ea typeface="Open Sans" panose="020B0606030504020204" pitchFamily="34" charset="0"/>
                <a:cs typeface="Open Sans" panose="020B0606030504020204" pitchFamily="34" charset="0"/>
              </a:rPr>
              <a:t>104</a:t>
            </a:r>
            <a:r>
              <a:rPr lang="en-US" dirty="0">
                <a:latin typeface="Open Sans" panose="020B0606030504020204" pitchFamily="34" charset="0"/>
                <a:ea typeface="Open Sans" panose="020B0606030504020204" pitchFamily="34" charset="0"/>
                <a:cs typeface="Open Sans" panose="020B0606030504020204" pitchFamily="34" charset="0"/>
              </a:rPr>
              <a:t> mm</a:t>
            </a:r>
          </a:p>
        </p:txBody>
      </p:sp>
      <p:sp>
        <p:nvSpPr>
          <p:cNvPr id="10" name="Text Placeholder 1">
            <a:extLst>
              <a:ext uri="{FF2B5EF4-FFF2-40B4-BE49-F238E27FC236}">
                <a16:creationId xmlns:a16="http://schemas.microsoft.com/office/drawing/2014/main" id="{356CF101-D86A-DE87-94B4-B2FB6848FF2C}"/>
              </a:ext>
            </a:extLst>
          </p:cNvPr>
          <p:cNvSpPr txBox="1">
            <a:spLocks/>
          </p:cNvSpPr>
          <p:nvPr/>
        </p:nvSpPr>
        <p:spPr>
          <a:xfrm>
            <a:off x="5087566" y="2787408"/>
            <a:ext cx="3650153" cy="169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Font typeface="Open Sans"/>
              <a:buNone/>
            </a:pPr>
            <a:r>
              <a:rPr lang="en-US" u="sng" dirty="0"/>
              <a:t>Analog Year</a:t>
            </a:r>
            <a:endParaRPr lang="en-US" dirty="0"/>
          </a:p>
          <a:p>
            <a:pPr>
              <a:spcBef>
                <a:spcPts val="600"/>
              </a:spcBef>
              <a:spcAft>
                <a:spcPts val="600"/>
              </a:spcAft>
            </a:pPr>
            <a:r>
              <a:rPr lang="en-US" dirty="0"/>
              <a:t>2020 was identified as the analog year based on rainfall and discharge</a:t>
            </a:r>
          </a:p>
          <a:p>
            <a:pPr>
              <a:spcAft>
                <a:spcPts val="600"/>
              </a:spcAft>
            </a:pPr>
            <a:r>
              <a:rPr lang="en-US" dirty="0"/>
              <a:t>2020 </a:t>
            </a:r>
            <a:r>
              <a:rPr lang="en-US" b="1" dirty="0"/>
              <a:t>Sep</a:t>
            </a:r>
            <a:r>
              <a:rPr lang="en-US" dirty="0"/>
              <a:t> inundation: </a:t>
            </a:r>
            <a:r>
              <a:rPr lang="en-US" b="1" dirty="0"/>
              <a:t>58,820</a:t>
            </a:r>
            <a:r>
              <a:rPr lang="en-US" dirty="0"/>
              <a:t> Km</a:t>
            </a:r>
            <a:r>
              <a:rPr lang="en-US" baseline="30000" dirty="0"/>
              <a:t>2</a:t>
            </a:r>
          </a:p>
          <a:p>
            <a:pPr>
              <a:spcAft>
                <a:spcPts val="600"/>
              </a:spcAft>
            </a:pPr>
            <a:r>
              <a:rPr lang="en-US" dirty="0"/>
              <a:t>2020 </a:t>
            </a:r>
            <a:r>
              <a:rPr lang="en-US" b="1" dirty="0"/>
              <a:t>Oct</a:t>
            </a:r>
            <a:r>
              <a:rPr lang="en-US" dirty="0"/>
              <a:t> inundation: </a:t>
            </a:r>
            <a:r>
              <a:rPr lang="en-US" b="1" dirty="0"/>
              <a:t>61,663</a:t>
            </a:r>
            <a:r>
              <a:rPr lang="en-US" dirty="0"/>
              <a:t> Km</a:t>
            </a:r>
            <a:r>
              <a:rPr lang="en-US" baseline="30000" dirty="0"/>
              <a:t>2</a:t>
            </a:r>
          </a:p>
        </p:txBody>
      </p:sp>
    </p:spTree>
    <p:extLst>
      <p:ext uri="{BB962C8B-B14F-4D97-AF65-F5344CB8AC3E}">
        <p14:creationId xmlns:p14="http://schemas.microsoft.com/office/powerpoint/2010/main" val="1352500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Analog Based Predicted Inundation Map </a:t>
            </a:r>
          </a:p>
        </p:txBody>
      </p:sp>
      <p:sp>
        <p:nvSpPr>
          <p:cNvPr id="11" name="TextBox 10">
            <a:extLst>
              <a:ext uri="{FF2B5EF4-FFF2-40B4-BE49-F238E27FC236}">
                <a16:creationId xmlns:a16="http://schemas.microsoft.com/office/drawing/2014/main" id="{6A2FE956-D0F9-F9D0-8924-C44D2E423116}"/>
              </a:ext>
            </a:extLst>
          </p:cNvPr>
          <p:cNvSpPr txBox="1"/>
          <p:nvPr/>
        </p:nvSpPr>
        <p:spPr>
          <a:xfrm>
            <a:off x="2053458" y="430107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EB1279E-B853-96D9-39E7-8106BC0291F8}"/>
              </a:ext>
            </a:extLst>
          </p:cNvPr>
          <p:cNvSpPr txBox="1"/>
          <p:nvPr/>
        </p:nvSpPr>
        <p:spPr>
          <a:xfrm>
            <a:off x="1689573" y="595623"/>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A6DFE24-A742-C3F9-C619-310D02C9D2CF}"/>
              </a:ext>
            </a:extLst>
          </p:cNvPr>
          <p:cNvSpPr txBox="1"/>
          <p:nvPr/>
        </p:nvSpPr>
        <p:spPr>
          <a:xfrm>
            <a:off x="6017666" y="595623"/>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52E6AA8E-ABE3-8DB0-7941-8793CE00FCBD}"/>
              </a:ext>
            </a:extLst>
          </p:cNvPr>
          <p:cNvSpPr txBox="1"/>
          <p:nvPr/>
        </p:nvSpPr>
        <p:spPr>
          <a:xfrm>
            <a:off x="6367124" y="4301076"/>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35D83601-F084-589A-5528-392D9989EC0E}"/>
              </a:ext>
            </a:extLst>
          </p:cNvPr>
          <p:cNvPicPr>
            <a:picLocks noChangeAspect="1"/>
          </p:cNvPicPr>
          <p:nvPr/>
        </p:nvPicPr>
        <p:blipFill>
          <a:blip r:embed="rId3"/>
          <a:stretch>
            <a:fillRect/>
          </a:stretch>
        </p:blipFill>
        <p:spPr>
          <a:xfrm>
            <a:off x="298191" y="849490"/>
            <a:ext cx="4496696" cy="3474720"/>
          </a:xfrm>
          <a:prstGeom prst="rect">
            <a:avLst/>
          </a:prstGeom>
        </p:spPr>
      </p:pic>
      <p:pic>
        <p:nvPicPr>
          <p:cNvPr id="7" name="Picture 6" descr="Map&#10;&#10;Description automatically generated">
            <a:extLst>
              <a:ext uri="{FF2B5EF4-FFF2-40B4-BE49-F238E27FC236}">
                <a16:creationId xmlns:a16="http://schemas.microsoft.com/office/drawing/2014/main" id="{D3C37809-55C3-B11E-A93F-DBA56588BFDC}"/>
              </a:ext>
            </a:extLst>
          </p:cNvPr>
          <p:cNvPicPr>
            <a:picLocks noChangeAspect="1"/>
          </p:cNvPicPr>
          <p:nvPr/>
        </p:nvPicPr>
        <p:blipFill>
          <a:blip r:embed="rId4"/>
          <a:stretch>
            <a:fillRect/>
          </a:stretch>
        </p:blipFill>
        <p:spPr>
          <a:xfrm>
            <a:off x="4524462" y="849489"/>
            <a:ext cx="4496696" cy="3474720"/>
          </a:xfrm>
          <a:prstGeom prst="rect">
            <a:avLst/>
          </a:prstGeom>
        </p:spPr>
      </p:pic>
    </p:spTree>
    <p:extLst>
      <p:ext uri="{BB962C8B-B14F-4D97-AF65-F5344CB8AC3E}">
        <p14:creationId xmlns:p14="http://schemas.microsoft.com/office/powerpoint/2010/main" val="904122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1082E-218B-0EE1-A64B-E9AC6918B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4" name="Title 3">
            <a:extLst>
              <a:ext uri="{FF2B5EF4-FFF2-40B4-BE49-F238E27FC236}">
                <a16:creationId xmlns:a16="http://schemas.microsoft.com/office/drawing/2014/main" id="{7423BCA5-1A59-368F-AD8C-31D904F8EBD6}"/>
              </a:ext>
            </a:extLst>
          </p:cNvPr>
          <p:cNvSpPr>
            <a:spLocks noGrp="1"/>
          </p:cNvSpPr>
          <p:nvPr>
            <p:ph type="title"/>
          </p:nvPr>
        </p:nvSpPr>
        <p:spPr/>
        <p:txBody>
          <a:bodyPr/>
          <a:lstStyle/>
          <a:p>
            <a:r>
              <a:rPr lang="en-US" dirty="0"/>
              <a:t>Initial Conditions Comparison</a:t>
            </a:r>
          </a:p>
        </p:txBody>
      </p:sp>
      <p:sp>
        <p:nvSpPr>
          <p:cNvPr id="9" name="TextBox 8">
            <a:extLst>
              <a:ext uri="{FF2B5EF4-FFF2-40B4-BE49-F238E27FC236}">
                <a16:creationId xmlns:a16="http://schemas.microsoft.com/office/drawing/2014/main" id="{4F4D3A47-83B9-0C7A-09B3-6B4105B8F053}"/>
              </a:ext>
            </a:extLst>
          </p:cNvPr>
          <p:cNvSpPr txBox="1"/>
          <p:nvPr/>
        </p:nvSpPr>
        <p:spPr>
          <a:xfrm>
            <a:off x="938759" y="367621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11,931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4703CED-3478-5A7B-BD28-81DCEE83B572}"/>
              </a:ext>
            </a:extLst>
          </p:cNvPr>
          <p:cNvSpPr txBox="1"/>
          <p:nvPr/>
        </p:nvSpPr>
        <p:spPr>
          <a:xfrm>
            <a:off x="989859" y="913285"/>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2024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2943593-3D11-3A01-E75B-A0F92D7153CC}"/>
              </a:ext>
            </a:extLst>
          </p:cNvPr>
          <p:cNvSpPr txBox="1"/>
          <p:nvPr/>
        </p:nvSpPr>
        <p:spPr>
          <a:xfrm>
            <a:off x="4029484" y="913285"/>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2020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46419170-87EC-D61D-EE72-B1EFB82D3873}"/>
              </a:ext>
            </a:extLst>
          </p:cNvPr>
          <p:cNvSpPr txBox="1"/>
          <p:nvPr/>
        </p:nvSpPr>
        <p:spPr>
          <a:xfrm>
            <a:off x="4113549" y="3676216"/>
            <a:ext cx="89800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9,404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116C2AC0-F0D3-BCBC-CFFB-6A694025202E}"/>
              </a:ext>
            </a:extLst>
          </p:cNvPr>
          <p:cNvPicPr>
            <a:picLocks noChangeAspect="1"/>
          </p:cNvPicPr>
          <p:nvPr/>
        </p:nvPicPr>
        <p:blipFill>
          <a:blip r:embed="rId2"/>
          <a:stretch>
            <a:fillRect/>
          </a:stretch>
        </p:blipFill>
        <p:spPr>
          <a:xfrm>
            <a:off x="0" y="1168323"/>
            <a:ext cx="3254188" cy="2514600"/>
          </a:xfrm>
          <a:prstGeom prst="rect">
            <a:avLst/>
          </a:prstGeom>
        </p:spPr>
      </p:pic>
      <p:pic>
        <p:nvPicPr>
          <p:cNvPr id="7" name="Picture 6" descr="Map&#10;&#10;Description automatically generated">
            <a:extLst>
              <a:ext uri="{FF2B5EF4-FFF2-40B4-BE49-F238E27FC236}">
                <a16:creationId xmlns:a16="http://schemas.microsoft.com/office/drawing/2014/main" id="{F3824D21-35F3-930A-D297-0D1589DA888A}"/>
              </a:ext>
            </a:extLst>
          </p:cNvPr>
          <p:cNvPicPr>
            <a:picLocks noChangeAspect="1"/>
          </p:cNvPicPr>
          <p:nvPr/>
        </p:nvPicPr>
        <p:blipFill>
          <a:blip r:embed="rId3"/>
          <a:stretch>
            <a:fillRect/>
          </a:stretch>
        </p:blipFill>
        <p:spPr>
          <a:xfrm>
            <a:off x="3039625" y="1168323"/>
            <a:ext cx="3254188" cy="2514600"/>
          </a:xfrm>
          <a:prstGeom prst="rect">
            <a:avLst/>
          </a:prstGeom>
        </p:spPr>
      </p:pic>
      <p:pic>
        <p:nvPicPr>
          <p:cNvPr id="14" name="Picture 13" descr="Map&#10;&#10;Description automatically generated with medium confidence">
            <a:extLst>
              <a:ext uri="{FF2B5EF4-FFF2-40B4-BE49-F238E27FC236}">
                <a16:creationId xmlns:a16="http://schemas.microsoft.com/office/drawing/2014/main" id="{6AC0AAB5-AFD9-B2C5-3D7D-6FE34882AE18}"/>
              </a:ext>
            </a:extLst>
          </p:cNvPr>
          <p:cNvPicPr>
            <a:picLocks noChangeAspect="1"/>
          </p:cNvPicPr>
          <p:nvPr/>
        </p:nvPicPr>
        <p:blipFill rotWithShape="1">
          <a:blip r:embed="rId4"/>
          <a:srcRect r="5917"/>
          <a:stretch/>
        </p:blipFill>
        <p:spPr>
          <a:xfrm>
            <a:off x="6082363" y="1168323"/>
            <a:ext cx="3061637" cy="2514600"/>
          </a:xfrm>
          <a:prstGeom prst="rect">
            <a:avLst/>
          </a:prstGeom>
        </p:spPr>
      </p:pic>
      <p:sp>
        <p:nvSpPr>
          <p:cNvPr id="15" name="TextBox 14">
            <a:extLst>
              <a:ext uri="{FF2B5EF4-FFF2-40B4-BE49-F238E27FC236}">
                <a16:creationId xmlns:a16="http://schemas.microsoft.com/office/drawing/2014/main" id="{63454D54-A94F-AB9A-E6A7-42C99C4D54DC}"/>
              </a:ext>
            </a:extLst>
          </p:cNvPr>
          <p:cNvSpPr txBox="1"/>
          <p:nvPr/>
        </p:nvSpPr>
        <p:spPr>
          <a:xfrm>
            <a:off x="7404509" y="935247"/>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2022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F06B621-3385-D186-0595-D117C15B144D}"/>
              </a:ext>
            </a:extLst>
          </p:cNvPr>
          <p:cNvSpPr txBox="1"/>
          <p:nvPr/>
        </p:nvSpPr>
        <p:spPr>
          <a:xfrm>
            <a:off x="7444493" y="3698178"/>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10,998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091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2020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091148" y="985799"/>
            <a:ext cx="851515"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2020</a:t>
            </a:r>
          </a:p>
        </p:txBody>
      </p:sp>
      <p:sp>
        <p:nvSpPr>
          <p:cNvPr id="7" name="TextBox 6">
            <a:extLst>
              <a:ext uri="{FF2B5EF4-FFF2-40B4-BE49-F238E27FC236}">
                <a16:creationId xmlns:a16="http://schemas.microsoft.com/office/drawing/2014/main" id="{79A7F95E-C5B9-5BF5-A637-41BE598FA757}"/>
              </a:ext>
            </a:extLst>
          </p:cNvPr>
          <p:cNvSpPr txBox="1"/>
          <p:nvPr/>
        </p:nvSpPr>
        <p:spPr>
          <a:xfrm>
            <a:off x="634651" y="985801"/>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04633" y="985798"/>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60"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58,820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A9B39DDB-B5DD-67D0-1762-60F01BF88C3D}"/>
              </a:ext>
            </a:extLst>
          </p:cNvPr>
          <p:cNvPicPr>
            <a:picLocks noChangeAspect="1"/>
          </p:cNvPicPr>
          <p:nvPr/>
        </p:nvPicPr>
        <p:blipFill>
          <a:blip r:embed="rId3"/>
          <a:stretch>
            <a:fillRect/>
          </a:stretch>
        </p:blipFill>
        <p:spPr>
          <a:xfrm>
            <a:off x="5122" y="1321901"/>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7E8E8B5B-D955-BB48-3434-68BFED3A6801}"/>
              </a:ext>
            </a:extLst>
          </p:cNvPr>
          <p:cNvPicPr>
            <a:picLocks noChangeAspect="1"/>
          </p:cNvPicPr>
          <p:nvPr/>
        </p:nvPicPr>
        <p:blipFill>
          <a:blip r:embed="rId3"/>
          <a:stretch>
            <a:fillRect/>
          </a:stretch>
        </p:blipFill>
        <p:spPr>
          <a:xfrm>
            <a:off x="3038757" y="1321901"/>
            <a:ext cx="3254188" cy="2514600"/>
          </a:xfrm>
          <a:prstGeom prst="rect">
            <a:avLst/>
          </a:prstGeom>
        </p:spPr>
      </p:pic>
      <p:pic>
        <p:nvPicPr>
          <p:cNvPr id="5" name="Picture 4" descr="Map&#10;&#10;Description automatically generated">
            <a:extLst>
              <a:ext uri="{FF2B5EF4-FFF2-40B4-BE49-F238E27FC236}">
                <a16:creationId xmlns:a16="http://schemas.microsoft.com/office/drawing/2014/main" id="{AFE7FEA2-E7FA-B5BC-AF2A-AA60C8312F7F}"/>
              </a:ext>
            </a:extLst>
          </p:cNvPr>
          <p:cNvPicPr>
            <a:picLocks noChangeAspect="1"/>
          </p:cNvPicPr>
          <p:nvPr/>
        </p:nvPicPr>
        <p:blipFill rotWithShape="1">
          <a:blip r:embed="rId4"/>
          <a:srcRect r="5507"/>
          <a:stretch/>
        </p:blipFill>
        <p:spPr>
          <a:xfrm>
            <a:off x="6069007" y="1306999"/>
            <a:ext cx="3074993" cy="2514600"/>
          </a:xfrm>
          <a:prstGeom prst="rect">
            <a:avLst/>
          </a:prstGeom>
        </p:spPr>
      </p:pic>
    </p:spTree>
    <p:extLst>
      <p:ext uri="{BB962C8B-B14F-4D97-AF65-F5344CB8AC3E}">
        <p14:creationId xmlns:p14="http://schemas.microsoft.com/office/powerpoint/2010/main" val="1555771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2020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103972" y="985799"/>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2020</a:t>
            </a:r>
          </a:p>
        </p:txBody>
      </p:sp>
      <p:sp>
        <p:nvSpPr>
          <p:cNvPr id="7" name="TextBox 6">
            <a:extLst>
              <a:ext uri="{FF2B5EF4-FFF2-40B4-BE49-F238E27FC236}">
                <a16:creationId xmlns:a16="http://schemas.microsoft.com/office/drawing/2014/main" id="{79A7F95E-C5B9-5BF5-A637-41BE598FA757}"/>
              </a:ext>
            </a:extLst>
          </p:cNvPr>
          <p:cNvSpPr txBox="1"/>
          <p:nvPr/>
        </p:nvSpPr>
        <p:spPr>
          <a:xfrm>
            <a:off x="643466" y="985801"/>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13448" y="985798"/>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8"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61,664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053B6DCF-48DC-A706-643E-86FA52638A2D}"/>
              </a:ext>
            </a:extLst>
          </p:cNvPr>
          <p:cNvPicPr>
            <a:picLocks noChangeAspect="1"/>
          </p:cNvPicPr>
          <p:nvPr/>
        </p:nvPicPr>
        <p:blipFill>
          <a:blip r:embed="rId3"/>
          <a:stretch>
            <a:fillRect/>
          </a:stretch>
        </p:blipFill>
        <p:spPr>
          <a:xfrm>
            <a:off x="5122" y="1314450"/>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9E008558-26FC-130E-BD61-B682F3F04EBB}"/>
              </a:ext>
            </a:extLst>
          </p:cNvPr>
          <p:cNvPicPr>
            <a:picLocks noChangeAspect="1"/>
          </p:cNvPicPr>
          <p:nvPr/>
        </p:nvPicPr>
        <p:blipFill>
          <a:blip r:embed="rId4"/>
          <a:stretch>
            <a:fillRect/>
          </a:stretch>
        </p:blipFill>
        <p:spPr>
          <a:xfrm>
            <a:off x="3034503" y="1321901"/>
            <a:ext cx="3254188" cy="2514600"/>
          </a:xfrm>
          <a:prstGeom prst="rect">
            <a:avLst/>
          </a:prstGeom>
        </p:spPr>
      </p:pic>
      <p:pic>
        <p:nvPicPr>
          <p:cNvPr id="2" name="Picture 1" descr="Map&#10;&#10;Description automatically generated">
            <a:extLst>
              <a:ext uri="{FF2B5EF4-FFF2-40B4-BE49-F238E27FC236}">
                <a16:creationId xmlns:a16="http://schemas.microsoft.com/office/drawing/2014/main" id="{37C06064-E3CC-59A3-90CD-BE4797E28C1A}"/>
              </a:ext>
            </a:extLst>
          </p:cNvPr>
          <p:cNvPicPr>
            <a:picLocks noChangeAspect="1"/>
          </p:cNvPicPr>
          <p:nvPr/>
        </p:nvPicPr>
        <p:blipFill rotWithShape="1">
          <a:blip r:embed="rId5"/>
          <a:srcRect r="5587"/>
          <a:stretch/>
        </p:blipFill>
        <p:spPr>
          <a:xfrm>
            <a:off x="6071617" y="1316736"/>
            <a:ext cx="3072383" cy="2514600"/>
          </a:xfrm>
          <a:prstGeom prst="rect">
            <a:avLst/>
          </a:prstGeom>
        </p:spPr>
      </p:pic>
    </p:spTree>
    <p:extLst>
      <p:ext uri="{BB962C8B-B14F-4D97-AF65-F5344CB8AC3E}">
        <p14:creationId xmlns:p14="http://schemas.microsoft.com/office/powerpoint/2010/main" val="406329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2022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095155" y="985799"/>
            <a:ext cx="84350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2022</a:t>
            </a:r>
          </a:p>
        </p:txBody>
      </p:sp>
      <p:sp>
        <p:nvSpPr>
          <p:cNvPr id="7" name="TextBox 6">
            <a:extLst>
              <a:ext uri="{FF2B5EF4-FFF2-40B4-BE49-F238E27FC236}">
                <a16:creationId xmlns:a16="http://schemas.microsoft.com/office/drawing/2014/main" id="{79A7F95E-C5B9-5BF5-A637-41BE598FA757}"/>
              </a:ext>
            </a:extLst>
          </p:cNvPr>
          <p:cNvSpPr txBox="1"/>
          <p:nvPr/>
        </p:nvSpPr>
        <p:spPr>
          <a:xfrm>
            <a:off x="634651" y="985801"/>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04633" y="985798"/>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671429" y="3898568"/>
            <a:ext cx="2013693" cy="58477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29,805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000" i="1" dirty="0">
                <a:latin typeface="Open Sans" panose="020B0606030504020204" pitchFamily="34" charset="0"/>
                <a:ea typeface="Open Sans" panose="020B0606030504020204" pitchFamily="34" charset="0"/>
                <a:cs typeface="Open Sans" panose="020B0606030504020204" pitchFamily="34" charset="0"/>
              </a:rPr>
              <a:t>Inundation was underestimated </a:t>
            </a:r>
          </a:p>
          <a:p>
            <a:pPr algn="ctr"/>
            <a:r>
              <a:rPr lang="en-US" sz="1000" i="1" dirty="0">
                <a:latin typeface="Open Sans" panose="020B0606030504020204" pitchFamily="34" charset="0"/>
                <a:ea typeface="Open Sans" panose="020B0606030504020204" pitchFamily="34" charset="0"/>
                <a:cs typeface="Open Sans" panose="020B0606030504020204" pitchFamily="34" charset="0"/>
              </a:rPr>
              <a:t>because of cloud issues</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A9B39DDB-B5DD-67D0-1762-60F01BF88C3D}"/>
              </a:ext>
            </a:extLst>
          </p:cNvPr>
          <p:cNvPicPr>
            <a:picLocks noChangeAspect="1"/>
          </p:cNvPicPr>
          <p:nvPr/>
        </p:nvPicPr>
        <p:blipFill>
          <a:blip r:embed="rId3"/>
          <a:stretch>
            <a:fillRect/>
          </a:stretch>
        </p:blipFill>
        <p:spPr>
          <a:xfrm>
            <a:off x="5122" y="1321901"/>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7E8E8B5B-D955-BB48-3434-68BFED3A6801}"/>
              </a:ext>
            </a:extLst>
          </p:cNvPr>
          <p:cNvPicPr>
            <a:picLocks noChangeAspect="1"/>
          </p:cNvPicPr>
          <p:nvPr/>
        </p:nvPicPr>
        <p:blipFill>
          <a:blip r:embed="rId3"/>
          <a:stretch>
            <a:fillRect/>
          </a:stretch>
        </p:blipFill>
        <p:spPr>
          <a:xfrm>
            <a:off x="3038757" y="1321901"/>
            <a:ext cx="3254188" cy="2514600"/>
          </a:xfrm>
          <a:prstGeom prst="rect">
            <a:avLst/>
          </a:prstGeom>
        </p:spPr>
      </p:pic>
      <p:pic>
        <p:nvPicPr>
          <p:cNvPr id="9" name="Picture 8" descr="Map&#10;&#10;Description automatically generated">
            <a:extLst>
              <a:ext uri="{FF2B5EF4-FFF2-40B4-BE49-F238E27FC236}">
                <a16:creationId xmlns:a16="http://schemas.microsoft.com/office/drawing/2014/main" id="{550E0DF8-4711-9218-987E-D11E2D471E96}"/>
              </a:ext>
            </a:extLst>
          </p:cNvPr>
          <p:cNvPicPr>
            <a:picLocks noChangeAspect="1"/>
          </p:cNvPicPr>
          <p:nvPr/>
        </p:nvPicPr>
        <p:blipFill rotWithShape="1">
          <a:blip r:embed="rId4"/>
          <a:srcRect r="4959"/>
          <a:stretch/>
        </p:blipFill>
        <p:spPr>
          <a:xfrm>
            <a:off x="6051178" y="1321901"/>
            <a:ext cx="3092822" cy="2514600"/>
          </a:xfrm>
          <a:prstGeom prst="rect">
            <a:avLst/>
          </a:prstGeom>
        </p:spPr>
      </p:pic>
    </p:spTree>
    <p:extLst>
      <p:ext uri="{BB962C8B-B14F-4D97-AF65-F5344CB8AC3E}">
        <p14:creationId xmlns:p14="http://schemas.microsoft.com/office/powerpoint/2010/main" val="50174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2022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103972" y="985799"/>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2022</a:t>
            </a:r>
          </a:p>
        </p:txBody>
      </p:sp>
      <p:sp>
        <p:nvSpPr>
          <p:cNvPr id="7" name="TextBox 6">
            <a:extLst>
              <a:ext uri="{FF2B5EF4-FFF2-40B4-BE49-F238E27FC236}">
                <a16:creationId xmlns:a16="http://schemas.microsoft.com/office/drawing/2014/main" id="{79A7F95E-C5B9-5BF5-A637-41BE598FA757}"/>
              </a:ext>
            </a:extLst>
          </p:cNvPr>
          <p:cNvSpPr txBox="1"/>
          <p:nvPr/>
        </p:nvSpPr>
        <p:spPr>
          <a:xfrm>
            <a:off x="643466" y="985801"/>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13448" y="985798"/>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7"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68,449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053B6DCF-48DC-A706-643E-86FA52638A2D}"/>
              </a:ext>
            </a:extLst>
          </p:cNvPr>
          <p:cNvPicPr>
            <a:picLocks noChangeAspect="1"/>
          </p:cNvPicPr>
          <p:nvPr/>
        </p:nvPicPr>
        <p:blipFill>
          <a:blip r:embed="rId3"/>
          <a:stretch>
            <a:fillRect/>
          </a:stretch>
        </p:blipFill>
        <p:spPr>
          <a:xfrm>
            <a:off x="5122" y="1314450"/>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9E008558-26FC-130E-BD61-B682F3F04EBB}"/>
              </a:ext>
            </a:extLst>
          </p:cNvPr>
          <p:cNvPicPr>
            <a:picLocks noChangeAspect="1"/>
          </p:cNvPicPr>
          <p:nvPr/>
        </p:nvPicPr>
        <p:blipFill>
          <a:blip r:embed="rId4"/>
          <a:stretch>
            <a:fillRect/>
          </a:stretch>
        </p:blipFill>
        <p:spPr>
          <a:xfrm>
            <a:off x="3034503" y="1321901"/>
            <a:ext cx="3254188" cy="2514600"/>
          </a:xfrm>
          <a:prstGeom prst="rect">
            <a:avLst/>
          </a:prstGeom>
        </p:spPr>
      </p:pic>
      <p:pic>
        <p:nvPicPr>
          <p:cNvPr id="9" name="Picture 8" descr="Map&#10;&#10;Description automatically generated">
            <a:extLst>
              <a:ext uri="{FF2B5EF4-FFF2-40B4-BE49-F238E27FC236}">
                <a16:creationId xmlns:a16="http://schemas.microsoft.com/office/drawing/2014/main" id="{14B2B07F-B7F2-36E1-4485-D50B3003EF08}"/>
              </a:ext>
            </a:extLst>
          </p:cNvPr>
          <p:cNvPicPr>
            <a:picLocks noChangeAspect="1"/>
          </p:cNvPicPr>
          <p:nvPr/>
        </p:nvPicPr>
        <p:blipFill rotWithShape="1">
          <a:blip r:embed="rId5"/>
          <a:srcRect r="5350"/>
          <a:stretch/>
        </p:blipFill>
        <p:spPr>
          <a:xfrm>
            <a:off x="6063889" y="1321901"/>
            <a:ext cx="3080111" cy="2514600"/>
          </a:xfrm>
          <a:prstGeom prst="rect">
            <a:avLst/>
          </a:prstGeom>
        </p:spPr>
      </p:pic>
      <p:sp>
        <p:nvSpPr>
          <p:cNvPr id="12" name="Oval 11">
            <a:extLst>
              <a:ext uri="{FF2B5EF4-FFF2-40B4-BE49-F238E27FC236}">
                <a16:creationId xmlns:a16="http://schemas.microsoft.com/office/drawing/2014/main" id="{F9A238DF-CD37-2DF5-5EEE-8A8A16AF90AC}"/>
              </a:ext>
            </a:extLst>
          </p:cNvPr>
          <p:cNvSpPr/>
          <p:nvPr/>
        </p:nvSpPr>
        <p:spPr>
          <a:xfrm rot="2064385">
            <a:off x="5125675" y="1661021"/>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16252-2F3F-4C62-82EF-8A29E831C799}"/>
              </a:ext>
            </a:extLst>
          </p:cNvPr>
          <p:cNvSpPr/>
          <p:nvPr/>
        </p:nvSpPr>
        <p:spPr>
          <a:xfrm rot="2064385">
            <a:off x="8155055" y="1686693"/>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59BF48-5D74-A2A8-23DE-F849772D923F}"/>
              </a:ext>
            </a:extLst>
          </p:cNvPr>
          <p:cNvSpPr txBox="1"/>
          <p:nvPr/>
        </p:nvSpPr>
        <p:spPr>
          <a:xfrm>
            <a:off x="410705" y="617988"/>
            <a:ext cx="7390165" cy="307777"/>
          </a:xfrm>
          <a:prstGeom prst="rect">
            <a:avLst/>
          </a:prstGeom>
          <a:noFill/>
        </p:spPr>
        <p:txBody>
          <a:bodyPr wrap="none" rtlCol="0">
            <a:spAutoFit/>
          </a:bodyPr>
          <a:lstStyle/>
          <a:p>
            <a:pPr marL="285750" indent="-28575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Note the difference in predicted vs observed maps over northeastern South Sudan.</a:t>
            </a:r>
          </a:p>
        </p:txBody>
      </p:sp>
      <p:sp>
        <p:nvSpPr>
          <p:cNvPr id="18" name="Oval 17">
            <a:extLst>
              <a:ext uri="{FF2B5EF4-FFF2-40B4-BE49-F238E27FC236}">
                <a16:creationId xmlns:a16="http://schemas.microsoft.com/office/drawing/2014/main" id="{FFF8D7AE-4965-2B5B-B3FC-85691A0B95A1}"/>
              </a:ext>
            </a:extLst>
          </p:cNvPr>
          <p:cNvSpPr/>
          <p:nvPr/>
        </p:nvSpPr>
        <p:spPr>
          <a:xfrm rot="2064385">
            <a:off x="2096288" y="1686693"/>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59BF48-5D74-A2A8-23DE-F849772D923F}"/>
              </a:ext>
            </a:extLst>
          </p:cNvPr>
          <p:cNvSpPr txBox="1"/>
          <p:nvPr/>
        </p:nvSpPr>
        <p:spPr>
          <a:xfrm>
            <a:off x="206644" y="4342755"/>
            <a:ext cx="8776762" cy="307777"/>
          </a:xfrm>
          <a:prstGeom prst="rect">
            <a:avLst/>
          </a:prstGeom>
          <a:noFill/>
        </p:spPr>
        <p:txBody>
          <a:bodyPr wrap="none" rtlCol="0">
            <a:spAutoFit/>
          </a:bodyPr>
          <a:lstStyle/>
          <a:p>
            <a:pPr marL="285750" indent="-285750">
              <a:buFont typeface="Wingdings" panose="05000000000000000000" pitchFamily="2" charset="2"/>
              <a:buChar char="§"/>
            </a:pPr>
            <a:r>
              <a:rPr lang="en-US" dirty="0"/>
              <a:t>Inherent level of uncertainty in predicting which geographic areas are most likely to be inundated in 2024</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289041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3A82C-1C46-7EAF-5A10-09B090D831CC}"/>
              </a:ext>
            </a:extLst>
          </p:cNvPr>
          <p:cNvSpPr>
            <a:spLocks noGrp="1"/>
          </p:cNvSpPr>
          <p:nvPr>
            <p:ph type="body" idx="1"/>
          </p:nvPr>
        </p:nvSpPr>
        <p:spPr>
          <a:xfrm>
            <a:off x="516040" y="3693914"/>
            <a:ext cx="4023360" cy="809031"/>
          </a:xfrm>
        </p:spPr>
        <p: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Cropland vulnerable to flooding in October of 2024: ~</a:t>
            </a:r>
            <a:r>
              <a:rPr lang="en-US" sz="1200" b="1" dirty="0">
                <a:latin typeface="Open Sans" panose="020B0606030504020204" pitchFamily="34" charset="0"/>
                <a:ea typeface="Open Sans" panose="020B0606030504020204" pitchFamily="34" charset="0"/>
                <a:cs typeface="Open Sans" panose="020B0606030504020204" pitchFamily="34" charset="0"/>
              </a:rPr>
              <a:t>10,790</a:t>
            </a:r>
            <a:r>
              <a:rPr lang="en-US" sz="1200" dirty="0">
                <a:latin typeface="Open Sans" panose="020B0606030504020204" pitchFamily="34" charset="0"/>
                <a:ea typeface="Open Sans" panose="020B0606030504020204" pitchFamily="34" charset="0"/>
                <a:cs typeface="Open Sans" panose="020B0606030504020204" pitchFamily="34" charset="0"/>
              </a:rPr>
              <a:t> hectares</a:t>
            </a:r>
          </a:p>
          <a:p>
            <a:r>
              <a:rPr lang="en-US" sz="1200" dirty="0"/>
              <a:t>Out of total 289,364 hectares (entire country) </a:t>
            </a:r>
          </a:p>
        </p:txBody>
      </p:sp>
      <p:sp>
        <p:nvSpPr>
          <p:cNvPr id="3" name="Slide Number Placeholder 2">
            <a:extLst>
              <a:ext uri="{FF2B5EF4-FFF2-40B4-BE49-F238E27FC236}">
                <a16:creationId xmlns:a16="http://schemas.microsoft.com/office/drawing/2014/main" id="{253310A2-2C48-A310-A5CD-C2EAF1B45F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4" name="Title 3">
            <a:extLst>
              <a:ext uri="{FF2B5EF4-FFF2-40B4-BE49-F238E27FC236}">
                <a16:creationId xmlns:a16="http://schemas.microsoft.com/office/drawing/2014/main" id="{364F4E21-A563-AFB3-04AB-CBBE9A5A45F2}"/>
              </a:ext>
            </a:extLst>
          </p:cNvPr>
          <p:cNvSpPr>
            <a:spLocks noGrp="1"/>
          </p:cNvSpPr>
          <p:nvPr>
            <p:ph type="title"/>
          </p:nvPr>
        </p:nvSpPr>
        <p:spPr/>
        <p:txBody>
          <a:bodyPr/>
          <a:lstStyle/>
          <a:p>
            <a:r>
              <a:rPr lang="en-US" dirty="0"/>
              <a:t>Impact Assessment</a:t>
            </a:r>
          </a:p>
        </p:txBody>
      </p:sp>
      <p:sp>
        <p:nvSpPr>
          <p:cNvPr id="30" name="Text Placeholder 1">
            <a:extLst>
              <a:ext uri="{FF2B5EF4-FFF2-40B4-BE49-F238E27FC236}">
                <a16:creationId xmlns:a16="http://schemas.microsoft.com/office/drawing/2014/main" id="{1B056A37-2026-C14D-B805-07996662A3C5}"/>
              </a:ext>
            </a:extLst>
          </p:cNvPr>
          <p:cNvSpPr txBox="1">
            <a:spLocks/>
          </p:cNvSpPr>
          <p:nvPr/>
        </p:nvSpPr>
        <p:spPr>
          <a:xfrm>
            <a:off x="4830552" y="3559770"/>
            <a:ext cx="4023360" cy="11315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sz="1200" b="1" dirty="0"/>
              <a:t>~828,000</a:t>
            </a:r>
            <a:r>
              <a:rPr lang="en-US" sz="1200" dirty="0"/>
              <a:t> people are vulnerable to flooding in October of 2024. </a:t>
            </a:r>
          </a:p>
          <a:p>
            <a:r>
              <a:rPr lang="en-US" sz="1200" dirty="0"/>
              <a:t>Out of 11.2 million</a:t>
            </a:r>
          </a:p>
          <a:p>
            <a:r>
              <a:rPr lang="en-US" sz="1200" b="1" dirty="0"/>
              <a:t>Not including </a:t>
            </a:r>
            <a:r>
              <a:rPr lang="en-US" sz="1200" dirty="0"/>
              <a:t>displaced people moving in from Sudan</a:t>
            </a:r>
          </a:p>
        </p:txBody>
      </p:sp>
      <p:pic>
        <p:nvPicPr>
          <p:cNvPr id="6" name="Picture 5" descr="Chart, bar chart&#10;&#10;Description automatically generated">
            <a:extLst>
              <a:ext uri="{FF2B5EF4-FFF2-40B4-BE49-F238E27FC236}">
                <a16:creationId xmlns:a16="http://schemas.microsoft.com/office/drawing/2014/main" id="{D8EB5AD1-F497-1C5F-7EFD-0626D9AA9A13}"/>
              </a:ext>
            </a:extLst>
          </p:cNvPr>
          <p:cNvPicPr>
            <a:picLocks noChangeAspect="1"/>
          </p:cNvPicPr>
          <p:nvPr/>
        </p:nvPicPr>
        <p:blipFill>
          <a:blip r:embed="rId2"/>
          <a:stretch>
            <a:fillRect/>
          </a:stretch>
        </p:blipFill>
        <p:spPr>
          <a:xfrm>
            <a:off x="190500" y="816570"/>
            <a:ext cx="4389120" cy="2743200"/>
          </a:xfrm>
          <a:prstGeom prst="rect">
            <a:avLst/>
          </a:prstGeom>
        </p:spPr>
      </p:pic>
      <p:pic>
        <p:nvPicPr>
          <p:cNvPr id="14" name="Picture 13" descr="Chart, bar chart&#10;&#10;Description automatically generated">
            <a:extLst>
              <a:ext uri="{FF2B5EF4-FFF2-40B4-BE49-F238E27FC236}">
                <a16:creationId xmlns:a16="http://schemas.microsoft.com/office/drawing/2014/main" id="{FEE52AC1-72A6-8A6C-9B22-B45727F7CB2C}"/>
              </a:ext>
            </a:extLst>
          </p:cNvPr>
          <p:cNvPicPr>
            <a:picLocks noChangeAspect="1"/>
          </p:cNvPicPr>
          <p:nvPr/>
        </p:nvPicPr>
        <p:blipFill>
          <a:blip r:embed="rId3"/>
          <a:stretch>
            <a:fillRect/>
          </a:stretch>
        </p:blipFill>
        <p:spPr>
          <a:xfrm>
            <a:off x="4647672" y="816570"/>
            <a:ext cx="4389120" cy="2743200"/>
          </a:xfrm>
          <a:prstGeom prst="rect">
            <a:avLst/>
          </a:prstGeom>
        </p:spPr>
      </p:pic>
    </p:spTree>
    <p:extLst>
      <p:ext uri="{BB962C8B-B14F-4D97-AF65-F5344CB8AC3E}">
        <p14:creationId xmlns:p14="http://schemas.microsoft.com/office/powerpoint/2010/main" val="4195489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29</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5AF25-E367-8591-39EF-D2B954E37499}"/>
              </a:ext>
            </a:extLst>
          </p:cNvPr>
          <p:cNvSpPr>
            <a:spLocks noGrp="1"/>
          </p:cNvSpPr>
          <p:nvPr>
            <p:ph type="body" idx="1"/>
          </p:nvPr>
        </p:nvSpPr>
        <p:spPr>
          <a:xfrm>
            <a:off x="205998" y="882536"/>
            <a:ext cx="8763000" cy="958790"/>
          </a:xfrm>
        </p:spPr>
        <p:txBody>
          <a:bodyPr/>
          <a:lstStyle/>
          <a:p>
            <a:pPr lvl="0"/>
            <a:r>
              <a:rPr lang="en-US" dirty="0"/>
              <a:t>FEWS NET updated flood projection models, based on Analog and LASS (initialized in May), indicate 828,000 are likely to be directly affected floods by October 2024. These estimates are generated using the projected inundated pixels overlaid with digital world-population map.</a:t>
            </a:r>
          </a:p>
          <a:p>
            <a:pPr lvl="0"/>
            <a:endParaRPr lang="en-US" dirty="0"/>
          </a:p>
          <a:p>
            <a:pPr lvl="0"/>
            <a:r>
              <a:rPr lang="en-US" dirty="0"/>
              <a:t>The estimated flood affected areas and populations are likely to be higher than the recent 2020 and 2022 worst-flood crisis in South Sudan. FEWS NET estimates do not account for changes in demographics and influx of refugees (est. 700,000 people from Sudan).</a:t>
            </a:r>
          </a:p>
          <a:p>
            <a:pPr lvl="0"/>
            <a:endParaRPr lang="en-US" dirty="0"/>
          </a:p>
          <a:p>
            <a:r>
              <a:rPr lang="en-US" dirty="0"/>
              <a:t>The flood aggravating factors; Above average seasonal rains, Lake Victoria and Albert levels and Jinja dam flows remain at the same high levels, estimated at 2,200 m</a:t>
            </a:r>
            <a:r>
              <a:rPr lang="en-US" baseline="30000" dirty="0"/>
              <a:t>3</a:t>
            </a:r>
            <a:r>
              <a:rPr lang="en-US" dirty="0"/>
              <a:t>/s.</a:t>
            </a:r>
          </a:p>
          <a:p>
            <a:endParaRPr lang="en-US" dirty="0"/>
          </a:p>
          <a:p>
            <a:pPr lvl="0"/>
            <a:r>
              <a:rPr lang="en-US" dirty="0"/>
              <a:t>FEWS NET has planned to closely monitor the evolving flood situation and provide regular updates (July through October); on weekly, monthly and ad-hoc-basis based on its available resources. </a:t>
            </a:r>
          </a:p>
          <a:p>
            <a:pPr lvl="0"/>
            <a:endParaRPr lang="en-US" dirty="0"/>
          </a:p>
        </p:txBody>
      </p:sp>
      <p:sp>
        <p:nvSpPr>
          <p:cNvPr id="3" name="Slide Number Placeholder 2">
            <a:extLst>
              <a:ext uri="{FF2B5EF4-FFF2-40B4-BE49-F238E27FC236}">
                <a16:creationId xmlns:a16="http://schemas.microsoft.com/office/drawing/2014/main" id="{98725D09-0DDC-883C-D508-155FFC334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4" name="Title 3">
            <a:extLst>
              <a:ext uri="{FF2B5EF4-FFF2-40B4-BE49-F238E27FC236}">
                <a16:creationId xmlns:a16="http://schemas.microsoft.com/office/drawing/2014/main" id="{ADC20842-0FB8-1684-C50D-40B664190207}"/>
              </a:ext>
            </a:extLst>
          </p:cNvPr>
          <p:cNvSpPr>
            <a:spLocks noGrp="1"/>
          </p:cNvSpPr>
          <p:nvPr>
            <p:ph type="title"/>
          </p:nvPr>
        </p:nvSpPr>
        <p:spPr/>
        <p:txBody>
          <a:bodyPr/>
          <a:lstStyle/>
          <a:p>
            <a:r>
              <a:rPr lang="en-US" dirty="0"/>
              <a:t>Key Messages</a:t>
            </a:r>
          </a:p>
        </p:txBody>
      </p:sp>
    </p:spTree>
    <p:extLst>
      <p:ext uri="{BB962C8B-B14F-4D97-AF65-F5344CB8AC3E}">
        <p14:creationId xmlns:p14="http://schemas.microsoft.com/office/powerpoint/2010/main" val="4202342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AE841C07-A7BC-7012-0D43-B852EC9097EF}"/>
              </a:ext>
            </a:extLst>
          </p:cNvPr>
          <p:cNvGrpSpPr/>
          <p:nvPr/>
        </p:nvGrpSpPr>
        <p:grpSpPr>
          <a:xfrm>
            <a:off x="430924" y="1576552"/>
            <a:ext cx="2216636" cy="2130809"/>
            <a:chOff x="430924" y="1576552"/>
            <a:chExt cx="2216636" cy="2130809"/>
          </a:xfrm>
        </p:grpSpPr>
        <p:sp>
          <p:nvSpPr>
            <p:cNvPr id="102" name="Rectangle 101">
              <a:extLst>
                <a:ext uri="{FF2B5EF4-FFF2-40B4-BE49-F238E27FC236}">
                  <a16:creationId xmlns:a16="http://schemas.microsoft.com/office/drawing/2014/main" id="{20914206-1CCB-82FA-1216-2F81F7A7483C}"/>
                </a:ext>
              </a:extLst>
            </p:cNvPr>
            <p:cNvSpPr/>
            <p:nvPr/>
          </p:nvSpPr>
          <p:spPr>
            <a:xfrm>
              <a:off x="430924"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ADD2AFD-8551-11B3-0055-AE85743B69CB}"/>
                </a:ext>
              </a:extLst>
            </p:cNvPr>
            <p:cNvGrpSpPr/>
            <p:nvPr/>
          </p:nvGrpSpPr>
          <p:grpSpPr>
            <a:xfrm>
              <a:off x="536034" y="1686787"/>
              <a:ext cx="2050046" cy="1919976"/>
              <a:chOff x="536034" y="1812907"/>
              <a:chExt cx="2050046" cy="1919976"/>
            </a:xfrm>
          </p:grpSpPr>
          <p:sp>
            <p:nvSpPr>
              <p:cNvPr id="7" name="TextBox 6">
                <a:extLst>
                  <a:ext uri="{FF2B5EF4-FFF2-40B4-BE49-F238E27FC236}">
                    <a16:creationId xmlns:a16="http://schemas.microsoft.com/office/drawing/2014/main" id="{F2576E5A-088C-F358-B3AC-5CF42FE83852}"/>
                  </a:ext>
                </a:extLst>
              </p:cNvPr>
              <p:cNvSpPr txBox="1">
                <a:spLocks noChangeAspect="1"/>
              </p:cNvSpPr>
              <p:nvPr/>
            </p:nvSpPr>
            <p:spPr>
              <a:xfrm>
                <a:off x="536034"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8" name="TextBox 7">
                <a:extLst>
                  <a:ext uri="{FF2B5EF4-FFF2-40B4-BE49-F238E27FC236}">
                    <a16:creationId xmlns:a16="http://schemas.microsoft.com/office/drawing/2014/main" id="{F63AA05A-F849-5859-8ED3-69C03937CB64}"/>
                  </a:ext>
                </a:extLst>
              </p:cNvPr>
              <p:cNvSpPr txBox="1">
                <a:spLocks noChangeAspect="1"/>
              </p:cNvSpPr>
              <p:nvPr/>
            </p:nvSpPr>
            <p:spPr>
              <a:xfrm>
                <a:off x="81140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9" name="TextBox 8">
                <a:extLst>
                  <a:ext uri="{FF2B5EF4-FFF2-40B4-BE49-F238E27FC236}">
                    <a16:creationId xmlns:a16="http://schemas.microsoft.com/office/drawing/2014/main" id="{7572C330-DD55-1533-990A-6367FF947188}"/>
                  </a:ext>
                </a:extLst>
              </p:cNvPr>
              <p:cNvSpPr txBox="1">
                <a:spLocks noChangeAspect="1"/>
              </p:cNvSpPr>
              <p:nvPr/>
            </p:nvSpPr>
            <p:spPr>
              <a:xfrm>
                <a:off x="108572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0" name="TextBox 9">
                <a:extLst>
                  <a:ext uri="{FF2B5EF4-FFF2-40B4-BE49-F238E27FC236}">
                    <a16:creationId xmlns:a16="http://schemas.microsoft.com/office/drawing/2014/main" id="{FFB8D72B-929A-CDB8-55DD-35C59DD3CEDC}"/>
                  </a:ext>
                </a:extLst>
              </p:cNvPr>
              <p:cNvSpPr txBox="1">
                <a:spLocks noChangeAspect="1"/>
              </p:cNvSpPr>
              <p:nvPr/>
            </p:nvSpPr>
            <p:spPr>
              <a:xfrm>
                <a:off x="1350586"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1" name="TextBox 10">
                <a:extLst>
                  <a:ext uri="{FF2B5EF4-FFF2-40B4-BE49-F238E27FC236}">
                    <a16:creationId xmlns:a16="http://schemas.microsoft.com/office/drawing/2014/main" id="{E197A704-3E7E-4083-0B55-0F6FBC49390C}"/>
                  </a:ext>
                </a:extLst>
              </p:cNvPr>
              <p:cNvSpPr txBox="1">
                <a:spLocks noChangeAspect="1"/>
              </p:cNvSpPr>
              <p:nvPr/>
            </p:nvSpPr>
            <p:spPr>
              <a:xfrm>
                <a:off x="536034"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2" name="TextBox 11">
                <a:extLst>
                  <a:ext uri="{FF2B5EF4-FFF2-40B4-BE49-F238E27FC236}">
                    <a16:creationId xmlns:a16="http://schemas.microsoft.com/office/drawing/2014/main" id="{CFD1A81B-3A51-10CF-3121-BA5B9A6F4BD0}"/>
                  </a:ext>
                </a:extLst>
              </p:cNvPr>
              <p:cNvSpPr txBox="1">
                <a:spLocks noChangeAspect="1"/>
              </p:cNvSpPr>
              <p:nvPr/>
            </p:nvSpPr>
            <p:spPr>
              <a:xfrm>
                <a:off x="81140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3" name="TextBox 12">
                <a:extLst>
                  <a:ext uri="{FF2B5EF4-FFF2-40B4-BE49-F238E27FC236}">
                    <a16:creationId xmlns:a16="http://schemas.microsoft.com/office/drawing/2014/main" id="{46825DF3-B9A0-8F66-5954-0A15FFA53D9F}"/>
                  </a:ext>
                </a:extLst>
              </p:cNvPr>
              <p:cNvSpPr txBox="1">
                <a:spLocks noChangeAspect="1"/>
              </p:cNvSpPr>
              <p:nvPr/>
            </p:nvSpPr>
            <p:spPr>
              <a:xfrm>
                <a:off x="108572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4" name="TextBox 13">
                <a:extLst>
                  <a:ext uri="{FF2B5EF4-FFF2-40B4-BE49-F238E27FC236}">
                    <a16:creationId xmlns:a16="http://schemas.microsoft.com/office/drawing/2014/main" id="{381BB4CF-EC23-51B3-96D0-8F249314E830}"/>
                  </a:ext>
                </a:extLst>
              </p:cNvPr>
              <p:cNvSpPr txBox="1">
                <a:spLocks noChangeAspect="1"/>
              </p:cNvSpPr>
              <p:nvPr/>
            </p:nvSpPr>
            <p:spPr>
              <a:xfrm>
                <a:off x="1350586"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5" name="TextBox 14">
                <a:extLst>
                  <a:ext uri="{FF2B5EF4-FFF2-40B4-BE49-F238E27FC236}">
                    <a16:creationId xmlns:a16="http://schemas.microsoft.com/office/drawing/2014/main" id="{F31A110C-378F-6476-B7A2-69AE07D1F186}"/>
                  </a:ext>
                </a:extLst>
              </p:cNvPr>
              <p:cNvSpPr txBox="1">
                <a:spLocks noChangeAspect="1"/>
              </p:cNvSpPr>
              <p:nvPr/>
            </p:nvSpPr>
            <p:spPr>
              <a:xfrm>
                <a:off x="81140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6" name="TextBox 15">
                <a:extLst>
                  <a:ext uri="{FF2B5EF4-FFF2-40B4-BE49-F238E27FC236}">
                    <a16:creationId xmlns:a16="http://schemas.microsoft.com/office/drawing/2014/main" id="{598E6F7A-C60B-D42C-9557-B218EF79087E}"/>
                  </a:ext>
                </a:extLst>
              </p:cNvPr>
              <p:cNvSpPr txBox="1">
                <a:spLocks noChangeAspect="1"/>
              </p:cNvSpPr>
              <p:nvPr/>
            </p:nvSpPr>
            <p:spPr>
              <a:xfrm>
                <a:off x="108572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7" name="TextBox 16">
                <a:extLst>
                  <a:ext uri="{FF2B5EF4-FFF2-40B4-BE49-F238E27FC236}">
                    <a16:creationId xmlns:a16="http://schemas.microsoft.com/office/drawing/2014/main" id="{AB0CEEEC-1541-6FCC-6C74-B7C5C435700E}"/>
                  </a:ext>
                </a:extLst>
              </p:cNvPr>
              <p:cNvSpPr txBox="1">
                <a:spLocks noChangeAspect="1"/>
              </p:cNvSpPr>
              <p:nvPr/>
            </p:nvSpPr>
            <p:spPr>
              <a:xfrm>
                <a:off x="1350586"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8" name="TextBox 17">
                <a:extLst>
                  <a:ext uri="{FF2B5EF4-FFF2-40B4-BE49-F238E27FC236}">
                    <a16:creationId xmlns:a16="http://schemas.microsoft.com/office/drawing/2014/main" id="{8B21DA81-6052-19CF-270E-6942EBDB08E7}"/>
                  </a:ext>
                </a:extLst>
              </p:cNvPr>
              <p:cNvSpPr txBox="1">
                <a:spLocks noChangeAspect="1"/>
              </p:cNvSpPr>
              <p:nvPr/>
            </p:nvSpPr>
            <p:spPr>
              <a:xfrm>
                <a:off x="1629112"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19" name="TextBox 18">
                <a:extLst>
                  <a:ext uri="{FF2B5EF4-FFF2-40B4-BE49-F238E27FC236}">
                    <a16:creationId xmlns:a16="http://schemas.microsoft.com/office/drawing/2014/main" id="{988AD500-7836-9D33-48E6-465DD6E4A2D3}"/>
                  </a:ext>
                </a:extLst>
              </p:cNvPr>
              <p:cNvSpPr txBox="1">
                <a:spLocks noChangeAspect="1"/>
              </p:cNvSpPr>
              <p:nvPr/>
            </p:nvSpPr>
            <p:spPr>
              <a:xfrm>
                <a:off x="1904483"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0" name="TextBox 19">
                <a:extLst>
                  <a:ext uri="{FF2B5EF4-FFF2-40B4-BE49-F238E27FC236}">
                    <a16:creationId xmlns:a16="http://schemas.microsoft.com/office/drawing/2014/main" id="{098D4B82-E0D7-C267-E0CC-00B92662ABAA}"/>
                  </a:ext>
                </a:extLst>
              </p:cNvPr>
              <p:cNvSpPr txBox="1">
                <a:spLocks noChangeAspect="1"/>
              </p:cNvSpPr>
              <p:nvPr/>
            </p:nvSpPr>
            <p:spPr>
              <a:xfrm>
                <a:off x="1629112"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1" name="TextBox 20">
                <a:extLst>
                  <a:ext uri="{FF2B5EF4-FFF2-40B4-BE49-F238E27FC236}">
                    <a16:creationId xmlns:a16="http://schemas.microsoft.com/office/drawing/2014/main" id="{8DD304DD-54F2-9567-331C-AF49C64A83EF}"/>
                  </a:ext>
                </a:extLst>
              </p:cNvPr>
              <p:cNvSpPr txBox="1">
                <a:spLocks noChangeAspect="1"/>
              </p:cNvSpPr>
              <p:nvPr/>
            </p:nvSpPr>
            <p:spPr>
              <a:xfrm>
                <a:off x="1904483"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2" name="TextBox 21">
                <a:extLst>
                  <a:ext uri="{FF2B5EF4-FFF2-40B4-BE49-F238E27FC236}">
                    <a16:creationId xmlns:a16="http://schemas.microsoft.com/office/drawing/2014/main" id="{027DC946-C13A-1174-BD14-E57E6EC9E873}"/>
                  </a:ext>
                </a:extLst>
              </p:cNvPr>
              <p:cNvSpPr txBox="1">
                <a:spLocks noChangeAspect="1"/>
              </p:cNvSpPr>
              <p:nvPr/>
            </p:nvSpPr>
            <p:spPr>
              <a:xfrm>
                <a:off x="540764"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3" name="TextBox 22">
                <a:extLst>
                  <a:ext uri="{FF2B5EF4-FFF2-40B4-BE49-F238E27FC236}">
                    <a16:creationId xmlns:a16="http://schemas.microsoft.com/office/drawing/2014/main" id="{36D500D0-2E00-0EAC-DAB3-D23C734A2D59}"/>
                  </a:ext>
                </a:extLst>
              </p:cNvPr>
              <p:cNvSpPr txBox="1">
                <a:spLocks noChangeAspect="1"/>
              </p:cNvSpPr>
              <p:nvPr/>
            </p:nvSpPr>
            <p:spPr>
              <a:xfrm>
                <a:off x="81613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4" name="TextBox 23">
                <a:extLst>
                  <a:ext uri="{FF2B5EF4-FFF2-40B4-BE49-F238E27FC236}">
                    <a16:creationId xmlns:a16="http://schemas.microsoft.com/office/drawing/2014/main" id="{13808F18-6995-2A4B-3AB0-3ADC36055C13}"/>
                  </a:ext>
                </a:extLst>
              </p:cNvPr>
              <p:cNvSpPr txBox="1">
                <a:spLocks noChangeAspect="1"/>
              </p:cNvSpPr>
              <p:nvPr/>
            </p:nvSpPr>
            <p:spPr>
              <a:xfrm>
                <a:off x="109045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5" name="TextBox 24">
                <a:extLst>
                  <a:ext uri="{FF2B5EF4-FFF2-40B4-BE49-F238E27FC236}">
                    <a16:creationId xmlns:a16="http://schemas.microsoft.com/office/drawing/2014/main" id="{BED73004-60E2-9832-712C-90EFC126E6FF}"/>
                  </a:ext>
                </a:extLst>
              </p:cNvPr>
              <p:cNvSpPr txBox="1">
                <a:spLocks noChangeAspect="1"/>
              </p:cNvSpPr>
              <p:nvPr/>
            </p:nvSpPr>
            <p:spPr>
              <a:xfrm>
                <a:off x="1355316"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6" name="TextBox 25">
                <a:extLst>
                  <a:ext uri="{FF2B5EF4-FFF2-40B4-BE49-F238E27FC236}">
                    <a16:creationId xmlns:a16="http://schemas.microsoft.com/office/drawing/2014/main" id="{9C928B5A-8BAF-BC2D-1249-3B3705CE8A68}"/>
                  </a:ext>
                </a:extLst>
              </p:cNvPr>
              <p:cNvSpPr txBox="1">
                <a:spLocks noChangeAspect="1"/>
              </p:cNvSpPr>
              <p:nvPr/>
            </p:nvSpPr>
            <p:spPr>
              <a:xfrm>
                <a:off x="544707"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7" name="TextBox 26">
                <a:extLst>
                  <a:ext uri="{FF2B5EF4-FFF2-40B4-BE49-F238E27FC236}">
                    <a16:creationId xmlns:a16="http://schemas.microsoft.com/office/drawing/2014/main" id="{E352F041-A12F-5E1F-E74E-B6A4F91029D7}"/>
                  </a:ext>
                </a:extLst>
              </p:cNvPr>
              <p:cNvSpPr txBox="1">
                <a:spLocks noChangeAspect="1"/>
              </p:cNvSpPr>
              <p:nvPr/>
            </p:nvSpPr>
            <p:spPr>
              <a:xfrm>
                <a:off x="809568"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8" name="TextBox 27">
                <a:extLst>
                  <a:ext uri="{FF2B5EF4-FFF2-40B4-BE49-F238E27FC236}">
                    <a16:creationId xmlns:a16="http://schemas.microsoft.com/office/drawing/2014/main" id="{AF027FF0-B5B4-2A27-14BD-DD5A2E4D6AEF}"/>
                  </a:ext>
                </a:extLst>
              </p:cNvPr>
              <p:cNvSpPr txBox="1">
                <a:spLocks noChangeAspect="1"/>
              </p:cNvSpPr>
              <p:nvPr/>
            </p:nvSpPr>
            <p:spPr>
              <a:xfrm>
                <a:off x="538927"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9" name="TextBox 28">
                <a:extLst>
                  <a:ext uri="{FF2B5EF4-FFF2-40B4-BE49-F238E27FC236}">
                    <a16:creationId xmlns:a16="http://schemas.microsoft.com/office/drawing/2014/main" id="{289198D7-7139-7BDA-17BE-5CF10BA37276}"/>
                  </a:ext>
                </a:extLst>
              </p:cNvPr>
              <p:cNvSpPr txBox="1">
                <a:spLocks noChangeAspect="1"/>
              </p:cNvSpPr>
              <p:nvPr/>
            </p:nvSpPr>
            <p:spPr>
              <a:xfrm>
                <a:off x="803788"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30" name="TextBox 29">
                <a:extLst>
                  <a:ext uri="{FF2B5EF4-FFF2-40B4-BE49-F238E27FC236}">
                    <a16:creationId xmlns:a16="http://schemas.microsoft.com/office/drawing/2014/main" id="{A652C73B-C1E8-0E3B-30C2-4D2D4EF2251A}"/>
                  </a:ext>
                </a:extLst>
              </p:cNvPr>
              <p:cNvSpPr txBox="1">
                <a:spLocks noChangeAspect="1"/>
              </p:cNvSpPr>
              <p:nvPr/>
            </p:nvSpPr>
            <p:spPr>
              <a:xfrm>
                <a:off x="150246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1" name="TextBox 30">
                <a:extLst>
                  <a:ext uri="{FF2B5EF4-FFF2-40B4-BE49-F238E27FC236}">
                    <a16:creationId xmlns:a16="http://schemas.microsoft.com/office/drawing/2014/main" id="{B132B0A6-65AE-1026-29A7-27D778A96006}"/>
                  </a:ext>
                </a:extLst>
              </p:cNvPr>
              <p:cNvSpPr txBox="1">
                <a:spLocks noChangeAspect="1"/>
              </p:cNvSpPr>
              <p:nvPr/>
            </p:nvSpPr>
            <p:spPr>
              <a:xfrm>
                <a:off x="177678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2" name="TextBox 31">
                <a:extLst>
                  <a:ext uri="{FF2B5EF4-FFF2-40B4-BE49-F238E27FC236}">
                    <a16:creationId xmlns:a16="http://schemas.microsoft.com/office/drawing/2014/main" id="{B589E0DC-4902-1CF5-4A0E-8D1F9B922CC3}"/>
                  </a:ext>
                </a:extLst>
              </p:cNvPr>
              <p:cNvSpPr txBox="1">
                <a:spLocks noChangeAspect="1"/>
              </p:cNvSpPr>
              <p:nvPr/>
            </p:nvSpPr>
            <p:spPr>
              <a:xfrm>
                <a:off x="2041643" y="318424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75</a:t>
                </a:r>
              </a:p>
            </p:txBody>
          </p:sp>
          <p:sp>
            <p:nvSpPr>
              <p:cNvPr id="33" name="TextBox 32">
                <a:extLst>
                  <a:ext uri="{FF2B5EF4-FFF2-40B4-BE49-F238E27FC236}">
                    <a16:creationId xmlns:a16="http://schemas.microsoft.com/office/drawing/2014/main" id="{6CD40059-9033-8378-1AE1-218F4C8901BF}"/>
                  </a:ext>
                </a:extLst>
              </p:cNvPr>
              <p:cNvSpPr txBox="1">
                <a:spLocks noChangeAspect="1"/>
              </p:cNvSpPr>
              <p:nvPr/>
            </p:nvSpPr>
            <p:spPr>
              <a:xfrm>
                <a:off x="1772579" y="345856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4" name="TextBox 33">
                <a:extLst>
                  <a:ext uri="{FF2B5EF4-FFF2-40B4-BE49-F238E27FC236}">
                    <a16:creationId xmlns:a16="http://schemas.microsoft.com/office/drawing/2014/main" id="{14059ADF-2B67-38BE-736C-1EC5B4CB66DA}"/>
                  </a:ext>
                </a:extLst>
              </p:cNvPr>
              <p:cNvSpPr txBox="1">
                <a:spLocks noChangeAspect="1"/>
              </p:cNvSpPr>
              <p:nvPr/>
            </p:nvSpPr>
            <p:spPr>
              <a:xfrm>
                <a:off x="2046899"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32</a:t>
                </a:r>
              </a:p>
            </p:txBody>
          </p:sp>
          <p:sp>
            <p:nvSpPr>
              <p:cNvPr id="35" name="TextBox 34">
                <a:extLst>
                  <a:ext uri="{FF2B5EF4-FFF2-40B4-BE49-F238E27FC236}">
                    <a16:creationId xmlns:a16="http://schemas.microsoft.com/office/drawing/2014/main" id="{CBDCD443-0356-8E86-75D6-F4C6B8505767}"/>
                  </a:ext>
                </a:extLst>
              </p:cNvPr>
              <p:cNvSpPr txBox="1">
                <a:spLocks noChangeAspect="1"/>
              </p:cNvSpPr>
              <p:nvPr/>
            </p:nvSpPr>
            <p:spPr>
              <a:xfrm>
                <a:off x="2311760"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25</a:t>
                </a:r>
              </a:p>
            </p:txBody>
          </p:sp>
        </p:grpSp>
      </p:grpSp>
      <p:sp>
        <p:nvSpPr>
          <p:cNvPr id="3" name="Slide Number Placeholder 2">
            <a:extLst>
              <a:ext uri="{FF2B5EF4-FFF2-40B4-BE49-F238E27FC236}">
                <a16:creationId xmlns:a16="http://schemas.microsoft.com/office/drawing/2014/main" id="{B3868147-AB70-13A9-8A72-C841F548F2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4" name="Title 3">
            <a:extLst>
              <a:ext uri="{FF2B5EF4-FFF2-40B4-BE49-F238E27FC236}">
                <a16:creationId xmlns:a16="http://schemas.microsoft.com/office/drawing/2014/main" id="{43A1F86F-FFDD-71B0-9718-FBDA98A245EA}"/>
              </a:ext>
            </a:extLst>
          </p:cNvPr>
          <p:cNvSpPr>
            <a:spLocks noGrp="1"/>
          </p:cNvSpPr>
          <p:nvPr>
            <p:ph type="title"/>
          </p:nvPr>
        </p:nvSpPr>
        <p:spPr/>
        <p:txBody>
          <a:bodyPr/>
          <a:lstStyle/>
          <a:p>
            <a:r>
              <a:rPr lang="en-US" dirty="0"/>
              <a:t>Predicted Estimate to Spatial Distribution</a:t>
            </a:r>
          </a:p>
        </p:txBody>
      </p:sp>
      <p:grpSp>
        <p:nvGrpSpPr>
          <p:cNvPr id="107" name="Group 106">
            <a:extLst>
              <a:ext uri="{FF2B5EF4-FFF2-40B4-BE49-F238E27FC236}">
                <a16:creationId xmlns:a16="http://schemas.microsoft.com/office/drawing/2014/main" id="{598BA3F5-152B-2012-84CC-18C9FB3C2731}"/>
              </a:ext>
            </a:extLst>
          </p:cNvPr>
          <p:cNvGrpSpPr/>
          <p:nvPr/>
        </p:nvGrpSpPr>
        <p:grpSpPr>
          <a:xfrm>
            <a:off x="2946203" y="1582858"/>
            <a:ext cx="2216636" cy="2130809"/>
            <a:chOff x="2946203" y="1582858"/>
            <a:chExt cx="2216636" cy="2130809"/>
          </a:xfrm>
        </p:grpSpPr>
        <p:sp>
          <p:nvSpPr>
            <p:cNvPr id="103" name="Rectangle 102">
              <a:extLst>
                <a:ext uri="{FF2B5EF4-FFF2-40B4-BE49-F238E27FC236}">
                  <a16:creationId xmlns:a16="http://schemas.microsoft.com/office/drawing/2014/main" id="{DBD6BD2B-BE3A-0B14-B892-7DBD8A685A56}"/>
                </a:ext>
              </a:extLst>
            </p:cNvPr>
            <p:cNvSpPr/>
            <p:nvPr/>
          </p:nvSpPr>
          <p:spPr>
            <a:xfrm>
              <a:off x="2946203" y="1582858"/>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71EA81F-A070-FB16-A38D-D68F15853F39}"/>
                </a:ext>
              </a:extLst>
            </p:cNvPr>
            <p:cNvGrpSpPr/>
            <p:nvPr/>
          </p:nvGrpSpPr>
          <p:grpSpPr>
            <a:xfrm>
              <a:off x="3006231" y="2235427"/>
              <a:ext cx="1779929" cy="1097016"/>
              <a:chOff x="3006231" y="2235427"/>
              <a:chExt cx="1779929" cy="1097016"/>
            </a:xfrm>
            <a:solidFill>
              <a:srgbClr val="FF66CC"/>
            </a:solidFill>
          </p:grpSpPr>
          <p:sp>
            <p:nvSpPr>
              <p:cNvPr id="42" name="TextBox 41">
                <a:extLst>
                  <a:ext uri="{FF2B5EF4-FFF2-40B4-BE49-F238E27FC236}">
                    <a16:creationId xmlns:a16="http://schemas.microsoft.com/office/drawing/2014/main" id="{A23D637B-9A60-3811-9A1D-51C2D17AD710}"/>
                  </a:ext>
                </a:extLst>
              </p:cNvPr>
              <p:cNvSpPr txBox="1">
                <a:spLocks noChangeAspect="1"/>
              </p:cNvSpPr>
              <p:nvPr/>
            </p:nvSpPr>
            <p:spPr>
              <a:xfrm>
                <a:off x="3006231" y="2235427"/>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sp>
            <p:nvSpPr>
              <p:cNvPr id="63" name="TextBox 62">
                <a:extLst>
                  <a:ext uri="{FF2B5EF4-FFF2-40B4-BE49-F238E27FC236}">
                    <a16:creationId xmlns:a16="http://schemas.microsoft.com/office/drawing/2014/main" id="{8A2F1633-2964-8580-063C-E0D192F227D3}"/>
                  </a:ext>
                </a:extLst>
              </p:cNvPr>
              <p:cNvSpPr txBox="1">
                <a:spLocks noChangeAspect="1"/>
              </p:cNvSpPr>
              <p:nvPr/>
            </p:nvSpPr>
            <p:spPr>
              <a:xfrm>
                <a:off x="4511840" y="3058123"/>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grpSp>
      </p:grpSp>
      <p:sp>
        <p:nvSpPr>
          <p:cNvPr id="104" name="Rectangle 103">
            <a:extLst>
              <a:ext uri="{FF2B5EF4-FFF2-40B4-BE49-F238E27FC236}">
                <a16:creationId xmlns:a16="http://schemas.microsoft.com/office/drawing/2014/main" id="{B26400E9-77B2-A8B3-2960-BD9073DCC014}"/>
              </a:ext>
            </a:extLst>
          </p:cNvPr>
          <p:cNvSpPr/>
          <p:nvPr/>
        </p:nvSpPr>
        <p:spPr>
          <a:xfrm>
            <a:off x="6086510"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2" name="Group 1031">
            <a:extLst>
              <a:ext uri="{FF2B5EF4-FFF2-40B4-BE49-F238E27FC236}">
                <a16:creationId xmlns:a16="http://schemas.microsoft.com/office/drawing/2014/main" id="{C1E0886C-BE3F-BC6F-5C1A-A301A7EB0B1D}"/>
              </a:ext>
            </a:extLst>
          </p:cNvPr>
          <p:cNvGrpSpPr/>
          <p:nvPr/>
        </p:nvGrpSpPr>
        <p:grpSpPr>
          <a:xfrm>
            <a:off x="6450468" y="1686787"/>
            <a:ext cx="813501" cy="822960"/>
            <a:chOff x="6450468" y="1686787"/>
            <a:chExt cx="813501" cy="822960"/>
          </a:xfrm>
        </p:grpSpPr>
        <p:sp>
          <p:nvSpPr>
            <p:cNvPr id="75" name="TextBox 74">
              <a:extLst>
                <a:ext uri="{FF2B5EF4-FFF2-40B4-BE49-F238E27FC236}">
                  <a16:creationId xmlns:a16="http://schemas.microsoft.com/office/drawing/2014/main" id="{18340D9C-0796-7A74-B2BA-705F7F9285E6}"/>
                </a:ext>
              </a:extLst>
            </p:cNvPr>
            <p:cNvSpPr txBox="1">
              <a:spLocks noChangeAspect="1"/>
            </p:cNvSpPr>
            <p:nvPr/>
          </p:nvSpPr>
          <p:spPr>
            <a:xfrm>
              <a:off x="6989649"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6" name="TextBox 75">
              <a:extLst>
                <a:ext uri="{FF2B5EF4-FFF2-40B4-BE49-F238E27FC236}">
                  <a16:creationId xmlns:a16="http://schemas.microsoft.com/office/drawing/2014/main" id="{290AE42C-77C4-474F-9D36-495142B082A8}"/>
                </a:ext>
              </a:extLst>
            </p:cNvPr>
            <p:cNvSpPr txBox="1">
              <a:spLocks noChangeAspect="1"/>
            </p:cNvSpPr>
            <p:nvPr/>
          </p:nvSpPr>
          <p:spPr>
            <a:xfrm>
              <a:off x="645046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7" name="TextBox 76">
              <a:extLst>
                <a:ext uri="{FF2B5EF4-FFF2-40B4-BE49-F238E27FC236}">
                  <a16:creationId xmlns:a16="http://schemas.microsoft.com/office/drawing/2014/main" id="{BE4C395C-D5C4-63E0-AD6B-FD0391FBF7CB}"/>
                </a:ext>
              </a:extLst>
            </p:cNvPr>
            <p:cNvSpPr txBox="1">
              <a:spLocks noChangeAspect="1"/>
            </p:cNvSpPr>
            <p:nvPr/>
          </p:nvSpPr>
          <p:spPr>
            <a:xfrm>
              <a:off x="672478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8" name="TextBox 77">
              <a:extLst>
                <a:ext uri="{FF2B5EF4-FFF2-40B4-BE49-F238E27FC236}">
                  <a16:creationId xmlns:a16="http://schemas.microsoft.com/office/drawing/2014/main" id="{4F9B8348-852A-CAD5-EF07-412D816920D5}"/>
                </a:ext>
              </a:extLst>
            </p:cNvPr>
            <p:cNvSpPr txBox="1">
              <a:spLocks noChangeAspect="1"/>
            </p:cNvSpPr>
            <p:nvPr/>
          </p:nvSpPr>
          <p:spPr>
            <a:xfrm>
              <a:off x="6989649"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3" name="Group 1032">
            <a:extLst>
              <a:ext uri="{FF2B5EF4-FFF2-40B4-BE49-F238E27FC236}">
                <a16:creationId xmlns:a16="http://schemas.microsoft.com/office/drawing/2014/main" id="{CFC67EA7-B610-F39D-7BBE-7EB7A93E1DCF}"/>
              </a:ext>
            </a:extLst>
          </p:cNvPr>
          <p:cNvGrpSpPr/>
          <p:nvPr/>
        </p:nvGrpSpPr>
        <p:grpSpPr>
          <a:xfrm>
            <a:off x="7268175" y="2235427"/>
            <a:ext cx="549691" cy="548640"/>
            <a:chOff x="7268175" y="2235427"/>
            <a:chExt cx="549691" cy="548640"/>
          </a:xfrm>
        </p:grpSpPr>
        <p:sp>
          <p:nvSpPr>
            <p:cNvPr id="79" name="TextBox 78">
              <a:extLst>
                <a:ext uri="{FF2B5EF4-FFF2-40B4-BE49-F238E27FC236}">
                  <a16:creationId xmlns:a16="http://schemas.microsoft.com/office/drawing/2014/main" id="{901C36EF-D98C-768C-B015-1D388E435350}"/>
                </a:ext>
              </a:extLst>
            </p:cNvPr>
            <p:cNvSpPr txBox="1">
              <a:spLocks noChangeAspect="1"/>
            </p:cNvSpPr>
            <p:nvPr/>
          </p:nvSpPr>
          <p:spPr>
            <a:xfrm>
              <a:off x="7268175"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0" name="TextBox 79">
              <a:extLst>
                <a:ext uri="{FF2B5EF4-FFF2-40B4-BE49-F238E27FC236}">
                  <a16:creationId xmlns:a16="http://schemas.microsoft.com/office/drawing/2014/main" id="{81E6AEB8-6F90-C019-4964-C1173815C168}"/>
                </a:ext>
              </a:extLst>
            </p:cNvPr>
            <p:cNvSpPr txBox="1">
              <a:spLocks noChangeAspect="1"/>
            </p:cNvSpPr>
            <p:nvPr/>
          </p:nvSpPr>
          <p:spPr>
            <a:xfrm>
              <a:off x="7543546"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1" name="TextBox 80">
              <a:extLst>
                <a:ext uri="{FF2B5EF4-FFF2-40B4-BE49-F238E27FC236}">
                  <a16:creationId xmlns:a16="http://schemas.microsoft.com/office/drawing/2014/main" id="{FADFA0A5-9D30-81B6-68F3-CD1FBC050B34}"/>
                </a:ext>
              </a:extLst>
            </p:cNvPr>
            <p:cNvSpPr txBox="1">
              <a:spLocks noChangeAspect="1"/>
            </p:cNvSpPr>
            <p:nvPr/>
          </p:nvSpPr>
          <p:spPr>
            <a:xfrm>
              <a:off x="7268175"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2" name="TextBox 81">
              <a:extLst>
                <a:ext uri="{FF2B5EF4-FFF2-40B4-BE49-F238E27FC236}">
                  <a16:creationId xmlns:a16="http://schemas.microsoft.com/office/drawing/2014/main" id="{C9E7C5B3-B14E-0887-76D1-7BB556E93B04}"/>
                </a:ext>
              </a:extLst>
            </p:cNvPr>
            <p:cNvSpPr txBox="1">
              <a:spLocks noChangeAspect="1"/>
            </p:cNvSpPr>
            <p:nvPr/>
          </p:nvSpPr>
          <p:spPr>
            <a:xfrm>
              <a:off x="7543546"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4" name="Group 1033">
            <a:extLst>
              <a:ext uri="{FF2B5EF4-FFF2-40B4-BE49-F238E27FC236}">
                <a16:creationId xmlns:a16="http://schemas.microsoft.com/office/drawing/2014/main" id="{C6782105-77E8-A1D5-0D90-A0124BE0103E}"/>
              </a:ext>
            </a:extLst>
          </p:cNvPr>
          <p:cNvGrpSpPr/>
          <p:nvPr/>
        </p:nvGrpSpPr>
        <p:grpSpPr>
          <a:xfrm>
            <a:off x="6179827" y="2509615"/>
            <a:ext cx="549691" cy="274320"/>
            <a:chOff x="6179827" y="2509615"/>
            <a:chExt cx="549691" cy="274320"/>
          </a:xfrm>
        </p:grpSpPr>
        <p:sp>
          <p:nvSpPr>
            <p:cNvPr id="83" name="TextBox 82">
              <a:extLst>
                <a:ext uri="{FF2B5EF4-FFF2-40B4-BE49-F238E27FC236}">
                  <a16:creationId xmlns:a16="http://schemas.microsoft.com/office/drawing/2014/main" id="{3031BFB4-078B-30B3-7635-650C8E8CBC93}"/>
                </a:ext>
              </a:extLst>
            </p:cNvPr>
            <p:cNvSpPr txBox="1">
              <a:spLocks noChangeAspect="1"/>
            </p:cNvSpPr>
            <p:nvPr/>
          </p:nvSpPr>
          <p:spPr>
            <a:xfrm>
              <a:off x="6179827"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4" name="TextBox 83">
              <a:extLst>
                <a:ext uri="{FF2B5EF4-FFF2-40B4-BE49-F238E27FC236}">
                  <a16:creationId xmlns:a16="http://schemas.microsoft.com/office/drawing/2014/main" id="{3FABDAFF-2747-7AEA-95EC-B44ECB8599AA}"/>
                </a:ext>
              </a:extLst>
            </p:cNvPr>
            <p:cNvSpPr txBox="1">
              <a:spLocks noChangeAspect="1"/>
            </p:cNvSpPr>
            <p:nvPr/>
          </p:nvSpPr>
          <p:spPr>
            <a:xfrm>
              <a:off x="6455198"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1" name="Group 1030">
            <a:extLst>
              <a:ext uri="{FF2B5EF4-FFF2-40B4-BE49-F238E27FC236}">
                <a16:creationId xmlns:a16="http://schemas.microsoft.com/office/drawing/2014/main" id="{3E4E31D4-2485-0207-00E5-468E8A21BE4A}"/>
              </a:ext>
            </a:extLst>
          </p:cNvPr>
          <p:cNvGrpSpPr/>
          <p:nvPr/>
        </p:nvGrpSpPr>
        <p:grpSpPr>
          <a:xfrm>
            <a:off x="6175097" y="2235427"/>
            <a:ext cx="1779929" cy="1097016"/>
            <a:chOff x="6175097" y="2235427"/>
            <a:chExt cx="1779929" cy="1097016"/>
          </a:xfrm>
        </p:grpSpPr>
        <p:sp>
          <p:nvSpPr>
            <p:cNvPr id="72" name="TextBox 71">
              <a:extLst>
                <a:ext uri="{FF2B5EF4-FFF2-40B4-BE49-F238E27FC236}">
                  <a16:creationId xmlns:a16="http://schemas.microsoft.com/office/drawing/2014/main" id="{C22BCD7D-366E-E21F-B4D4-AB4B498F104A}"/>
                </a:ext>
              </a:extLst>
            </p:cNvPr>
            <p:cNvSpPr txBox="1">
              <a:spLocks noChangeAspect="1"/>
            </p:cNvSpPr>
            <p:nvPr/>
          </p:nvSpPr>
          <p:spPr>
            <a:xfrm>
              <a:off x="6175097"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93" name="TextBox 92">
              <a:extLst>
                <a:ext uri="{FF2B5EF4-FFF2-40B4-BE49-F238E27FC236}">
                  <a16:creationId xmlns:a16="http://schemas.microsoft.com/office/drawing/2014/main" id="{2691FC25-77C5-553C-AE28-87AFDD3138A7}"/>
                </a:ext>
              </a:extLst>
            </p:cNvPr>
            <p:cNvSpPr txBox="1">
              <a:spLocks noChangeAspect="1"/>
            </p:cNvSpPr>
            <p:nvPr/>
          </p:nvSpPr>
          <p:spPr>
            <a:xfrm>
              <a:off x="7680706" y="3058123"/>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sp>
        <p:nvSpPr>
          <p:cNvPr id="97" name="TextBox 96">
            <a:extLst>
              <a:ext uri="{FF2B5EF4-FFF2-40B4-BE49-F238E27FC236}">
                <a16:creationId xmlns:a16="http://schemas.microsoft.com/office/drawing/2014/main" id="{96568C54-AB8B-CCC2-2BE5-06C921B4CB91}"/>
              </a:ext>
            </a:extLst>
          </p:cNvPr>
          <p:cNvSpPr txBox="1"/>
          <p:nvPr/>
        </p:nvSpPr>
        <p:spPr>
          <a:xfrm>
            <a:off x="340508" y="880249"/>
            <a:ext cx="6769802"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Let’s say LASSO predicted inundated area is : </a:t>
            </a:r>
            <a:r>
              <a:rPr lang="en-US" b="1" dirty="0">
                <a:latin typeface="Open Sans" panose="020B0606030504020204" pitchFamily="34" charset="0"/>
                <a:ea typeface="Open Sans" panose="020B0606030504020204" pitchFamily="34" charset="0"/>
                <a:cs typeface="Open Sans" panose="020B0606030504020204" pitchFamily="34" charset="0"/>
              </a:rPr>
              <a:t>9 units</a:t>
            </a:r>
            <a:r>
              <a:rPr lang="en-US" dirty="0">
                <a:latin typeface="Open Sans" panose="020B0606030504020204" pitchFamily="34" charset="0"/>
                <a:ea typeface="Open Sans" panose="020B0606030504020204" pitchFamily="34" charset="0"/>
                <a:cs typeface="Open Sans" panose="020B0606030504020204" pitchFamily="34" charset="0"/>
              </a:rPr>
              <a:t> (each square is one unit) </a:t>
            </a:r>
          </a:p>
        </p:txBody>
      </p:sp>
      <p:sp>
        <p:nvSpPr>
          <p:cNvPr id="98" name="TextBox 97">
            <a:extLst>
              <a:ext uri="{FF2B5EF4-FFF2-40B4-BE49-F238E27FC236}">
                <a16:creationId xmlns:a16="http://schemas.microsoft.com/office/drawing/2014/main" id="{F0417A38-5D4E-9C64-EBCC-D9B67C3D49D3}"/>
              </a:ext>
            </a:extLst>
          </p:cNvPr>
          <p:cNvSpPr txBox="1"/>
          <p:nvPr/>
        </p:nvSpPr>
        <p:spPr>
          <a:xfrm>
            <a:off x="536034"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 of times </a:t>
            </a:r>
            <a:r>
              <a:rPr lang="en-US" dirty="0">
                <a:latin typeface="Open Sans" panose="020B0606030504020204" pitchFamily="34" charset="0"/>
                <a:ea typeface="Open Sans" panose="020B0606030504020204" pitchFamily="34" charset="0"/>
                <a:cs typeface="Open Sans" panose="020B0606030504020204" pitchFamily="34" charset="0"/>
              </a:rPr>
              <a:t>inundated out of 130 months (frequency map)</a:t>
            </a:r>
          </a:p>
        </p:txBody>
      </p:sp>
      <p:sp>
        <p:nvSpPr>
          <p:cNvPr id="99" name="TextBox 98">
            <a:extLst>
              <a:ext uri="{FF2B5EF4-FFF2-40B4-BE49-F238E27FC236}">
                <a16:creationId xmlns:a16="http://schemas.microsoft.com/office/drawing/2014/main" id="{58C00898-C9DA-842E-006C-BD8FC72F1A6A}"/>
              </a:ext>
            </a:extLst>
          </p:cNvPr>
          <p:cNvSpPr txBox="1"/>
          <p:nvPr/>
        </p:nvSpPr>
        <p:spPr>
          <a:xfrm>
            <a:off x="3026283"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current</a:t>
            </a:r>
            <a:r>
              <a:rPr lang="en-US" dirty="0">
                <a:latin typeface="Open Sans" panose="020B0606030504020204" pitchFamily="34" charset="0"/>
                <a:ea typeface="Open Sans" panose="020B0606030504020204" pitchFamily="34" charset="0"/>
                <a:cs typeface="Open Sans" panose="020B0606030504020204" pitchFamily="34" charset="0"/>
              </a:rPr>
              <a:t> inundated area map (initial condition)</a:t>
            </a:r>
          </a:p>
        </p:txBody>
      </p:sp>
      <p:sp>
        <p:nvSpPr>
          <p:cNvPr id="100" name="TextBox 99">
            <a:extLst>
              <a:ext uri="{FF2B5EF4-FFF2-40B4-BE49-F238E27FC236}">
                <a16:creationId xmlns:a16="http://schemas.microsoft.com/office/drawing/2014/main" id="{BDD8C97E-ACAE-9C88-7ACE-882B1F6F287A}"/>
              </a:ext>
            </a:extLst>
          </p:cNvPr>
          <p:cNvSpPr txBox="1"/>
          <p:nvPr/>
        </p:nvSpPr>
        <p:spPr>
          <a:xfrm>
            <a:off x="6121244" y="3707361"/>
            <a:ext cx="2181902" cy="954107"/>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spatial distribution of</a:t>
            </a:r>
            <a:r>
              <a:rPr lang="en-US" b="1" dirty="0">
                <a:latin typeface="Open Sans" panose="020B0606030504020204" pitchFamily="34" charset="0"/>
                <a:ea typeface="Open Sans" panose="020B0606030504020204" pitchFamily="34" charset="0"/>
                <a:cs typeface="Open Sans" panose="020B0606030504020204" pitchFamily="34" charset="0"/>
              </a:rPr>
              <a:t> predicted </a:t>
            </a:r>
            <a:r>
              <a:rPr lang="en-US" dirty="0">
                <a:latin typeface="Open Sans" panose="020B0606030504020204" pitchFamily="34" charset="0"/>
                <a:ea typeface="Open Sans" panose="020B0606030504020204" pitchFamily="34" charset="0"/>
                <a:cs typeface="Open Sans" panose="020B0606030504020204" pitchFamily="34" charset="0"/>
              </a:rPr>
              <a:t>inundation</a:t>
            </a:r>
          </a:p>
          <a:p>
            <a:r>
              <a:rPr lang="en-US" dirty="0">
                <a:latin typeface="Open Sans" panose="020B0606030504020204" pitchFamily="34" charset="0"/>
                <a:ea typeface="Open Sans" panose="020B0606030504020204" pitchFamily="34" charset="0"/>
                <a:cs typeface="Open Sans" panose="020B0606030504020204" pitchFamily="34" charset="0"/>
              </a:rPr>
              <a:t>Total of 12 units with initial condition </a:t>
            </a:r>
          </a:p>
        </p:txBody>
      </p:sp>
      <p:sp>
        <p:nvSpPr>
          <p:cNvPr id="110" name="TextBox 109">
            <a:extLst>
              <a:ext uri="{FF2B5EF4-FFF2-40B4-BE49-F238E27FC236}">
                <a16:creationId xmlns:a16="http://schemas.microsoft.com/office/drawing/2014/main" id="{B6853BF4-C4C3-0CBD-4F48-70FC86146259}"/>
              </a:ext>
            </a:extLst>
          </p:cNvPr>
          <p:cNvSpPr txBox="1"/>
          <p:nvPr/>
        </p:nvSpPr>
        <p:spPr>
          <a:xfrm>
            <a:off x="2596173" y="2294751"/>
            <a:ext cx="404278" cy="553998"/>
          </a:xfrm>
          <a:prstGeom prst="rect">
            <a:avLst/>
          </a:prstGeom>
          <a:noFill/>
        </p:spPr>
        <p:txBody>
          <a:bodyPr wrap="non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2" name="Arrow: Right 111">
            <a:extLst>
              <a:ext uri="{FF2B5EF4-FFF2-40B4-BE49-F238E27FC236}">
                <a16:creationId xmlns:a16="http://schemas.microsoft.com/office/drawing/2014/main" id="{D42D263C-5478-047C-9487-E97E492736A0}"/>
              </a:ext>
            </a:extLst>
          </p:cNvPr>
          <p:cNvSpPr/>
          <p:nvPr/>
        </p:nvSpPr>
        <p:spPr>
          <a:xfrm>
            <a:off x="5370356" y="2434590"/>
            <a:ext cx="545231"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1BCFA58D-900D-5327-EF56-C73203D5B7C9}"/>
              </a:ext>
            </a:extLst>
          </p:cNvPr>
          <p:cNvGrpSpPr/>
          <p:nvPr/>
        </p:nvGrpSpPr>
        <p:grpSpPr>
          <a:xfrm>
            <a:off x="1689396" y="2330169"/>
            <a:ext cx="454951" cy="469021"/>
            <a:chOff x="1689396" y="2330169"/>
            <a:chExt cx="454951" cy="469021"/>
          </a:xfrm>
        </p:grpSpPr>
        <p:pic>
          <p:nvPicPr>
            <p:cNvPr id="114" name="Picture 2" descr="Download Check Mark, Tick Mark, Check. Royalty-Free Vector Graphic - Pixabay">
              <a:extLst>
                <a:ext uri="{FF2B5EF4-FFF2-40B4-BE49-F238E27FC236}">
                  <a16:creationId xmlns:a16="http://schemas.microsoft.com/office/drawing/2014/main" id="{E07D7ADA-6AE9-FD6A-6A55-897A02F3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996" y="233577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Download Check Mark, Tick Mark, Check. Royalty-Free Vector Graphic - Pixabay">
              <a:extLst>
                <a:ext uri="{FF2B5EF4-FFF2-40B4-BE49-F238E27FC236}">
                  <a16:creationId xmlns:a16="http://schemas.microsoft.com/office/drawing/2014/main" id="{47447AF8-2B57-CCCF-700E-F5843EBCD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67" y="233016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Download Check Mark, Tick Mark, Check. Royalty-Free Vector Graphic - Pixabay">
              <a:extLst>
                <a:ext uri="{FF2B5EF4-FFF2-40B4-BE49-F238E27FC236}">
                  <a16:creationId xmlns:a16="http://schemas.microsoft.com/office/drawing/2014/main" id="{E636C072-1B7F-1115-7306-19454CD0B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396" y="260149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Download Check Mark, Tick Mark, Check. Royalty-Free Vector Graphic - Pixabay">
              <a:extLst>
                <a:ext uri="{FF2B5EF4-FFF2-40B4-BE49-F238E27FC236}">
                  <a16:creationId xmlns:a16="http://schemas.microsoft.com/office/drawing/2014/main" id="{ED599CCD-EC10-E386-65A5-88D91088B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13"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0" name="Group 1029">
            <a:extLst>
              <a:ext uri="{FF2B5EF4-FFF2-40B4-BE49-F238E27FC236}">
                <a16:creationId xmlns:a16="http://schemas.microsoft.com/office/drawing/2014/main" id="{C4D7CFA5-82A7-43F7-5321-42D0C6AF377D}"/>
              </a:ext>
            </a:extLst>
          </p:cNvPr>
          <p:cNvGrpSpPr/>
          <p:nvPr/>
        </p:nvGrpSpPr>
        <p:grpSpPr>
          <a:xfrm>
            <a:off x="596255" y="2619744"/>
            <a:ext cx="464320" cy="179446"/>
            <a:chOff x="596255" y="2619744"/>
            <a:chExt cx="464320" cy="179446"/>
          </a:xfrm>
        </p:grpSpPr>
        <p:pic>
          <p:nvPicPr>
            <p:cNvPr id="118" name="Picture 2" descr="Download Check Mark, Tick Mark, Check. Royalty-Free Vector Graphic - Pixabay">
              <a:extLst>
                <a:ext uri="{FF2B5EF4-FFF2-40B4-BE49-F238E27FC236}">
                  <a16:creationId xmlns:a16="http://schemas.microsoft.com/office/drawing/2014/main" id="{98BEADFA-8A64-D3A2-4A01-99792A9C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5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Download Check Mark, Tick Mark, Check. Royalty-Free Vector Graphic - Pixabay">
              <a:extLst>
                <a:ext uri="{FF2B5EF4-FFF2-40B4-BE49-F238E27FC236}">
                  <a16:creationId xmlns:a16="http://schemas.microsoft.com/office/drawing/2014/main" id="{71CAE245-174F-C645-FD69-76846B4CE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9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8" name="Group 1027">
            <a:extLst>
              <a:ext uri="{FF2B5EF4-FFF2-40B4-BE49-F238E27FC236}">
                <a16:creationId xmlns:a16="http://schemas.microsoft.com/office/drawing/2014/main" id="{52659E6B-F9FA-6FE6-8FFB-47A0490DA8E5}"/>
              </a:ext>
            </a:extLst>
          </p:cNvPr>
          <p:cNvGrpSpPr/>
          <p:nvPr/>
        </p:nvGrpSpPr>
        <p:grpSpPr>
          <a:xfrm>
            <a:off x="901820" y="1760732"/>
            <a:ext cx="723086" cy="739820"/>
            <a:chOff x="901820" y="1760732"/>
            <a:chExt cx="723086" cy="739820"/>
          </a:xfrm>
        </p:grpSpPr>
        <p:pic>
          <p:nvPicPr>
            <p:cNvPr id="1026" name="Picture 2" descr="Download Check Mark, Tick Mark, Check. Royalty-Free Vector Graphic - Pixabay">
              <a:extLst>
                <a:ext uri="{FF2B5EF4-FFF2-40B4-BE49-F238E27FC236}">
                  <a16:creationId xmlns:a16="http://schemas.microsoft.com/office/drawing/2014/main" id="{D6DFEF4F-CC36-2689-F4F4-312F73A4A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261" y="2321106"/>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ownload Check Mark, Tick Mark, Check. Royalty-Free Vector Graphic - Pixabay">
              <a:extLst>
                <a:ext uri="{FF2B5EF4-FFF2-40B4-BE49-F238E27FC236}">
                  <a16:creationId xmlns:a16="http://schemas.microsoft.com/office/drawing/2014/main" id="{81463A85-5262-C745-12B4-EBFBD704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20" y="1760732"/>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Download Check Mark, Tick Mark, Check. Royalty-Free Vector Graphic - Pixabay">
              <a:extLst>
                <a:ext uri="{FF2B5EF4-FFF2-40B4-BE49-F238E27FC236}">
                  <a16:creationId xmlns:a16="http://schemas.microsoft.com/office/drawing/2014/main" id="{0590C1A4-4AD2-46F8-2549-669DAB88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55" y="1775401"/>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Download Check Mark, Tick Mark, Check. Royalty-Free Vector Graphic - Pixabay">
              <a:extLst>
                <a:ext uri="{FF2B5EF4-FFF2-40B4-BE49-F238E27FC236}">
                  <a16:creationId xmlns:a16="http://schemas.microsoft.com/office/drawing/2014/main" id="{5B69AFC1-8E13-8D05-E8A6-83DDE6FF8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026" y="1769795"/>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E8E79FD3-06EB-0791-E896-7105A13B9F18}"/>
              </a:ext>
            </a:extLst>
          </p:cNvPr>
          <p:cNvGrpSpPr/>
          <p:nvPr/>
        </p:nvGrpSpPr>
        <p:grpSpPr>
          <a:xfrm>
            <a:off x="646250" y="2274249"/>
            <a:ext cx="1667927" cy="1009316"/>
            <a:chOff x="646250" y="2274249"/>
            <a:chExt cx="1667927" cy="1009316"/>
          </a:xfrm>
        </p:grpSpPr>
        <p:pic>
          <p:nvPicPr>
            <p:cNvPr id="126" name="Picture 2" descr="Download Check Mark, Tick Mark, Check. Royalty-Free Vector Graphic - Pixabay">
              <a:extLst>
                <a:ext uri="{FF2B5EF4-FFF2-40B4-BE49-F238E27FC236}">
                  <a16:creationId xmlns:a16="http://schemas.microsoft.com/office/drawing/2014/main" id="{D135C0D4-97C2-A46E-395C-08BCB3DA563A}"/>
                </a:ext>
              </a:extLst>
            </p:cNvPr>
            <p:cNvPicPr>
              <a:picLocks noChangeAspect="1" noChangeArrowheads="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31297" y="310411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Download Check Mark, Tick Mark, Check. Royalty-Free Vector Graphic - Pixabay">
              <a:extLst>
                <a:ext uri="{FF2B5EF4-FFF2-40B4-BE49-F238E27FC236}">
                  <a16:creationId xmlns:a16="http://schemas.microsoft.com/office/drawing/2014/main" id="{220E43F9-1EA8-CC67-3A1C-2A9679F187E5}"/>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6250" y="2274249"/>
              <a:ext cx="182880" cy="179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70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52" name="TextBox 51">
            <a:extLst>
              <a:ext uri="{FF2B5EF4-FFF2-40B4-BE49-F238E27FC236}">
                <a16:creationId xmlns:a16="http://schemas.microsoft.com/office/drawing/2014/main" id="{5C9585F3-E3E2-4552-4DD9-C73ED0B7394A}"/>
              </a:ext>
            </a:extLst>
          </p:cNvPr>
          <p:cNvSpPr txBox="1"/>
          <p:nvPr/>
        </p:nvSpPr>
        <p:spPr>
          <a:xfrm>
            <a:off x="190500" y="565705"/>
            <a:ext cx="8633641" cy="338554"/>
          </a:xfrm>
          <a:prstGeom prst="rect">
            <a:avLst/>
          </a:prstGeom>
          <a:solidFill>
            <a:schemeClr val="bg1"/>
          </a:solidFill>
        </p:spPr>
        <p:txBody>
          <a:bodyPr wrap="square" rtlCol="0">
            <a:spAutoFit/>
          </a:bodyPr>
          <a:lstStyle/>
          <a:p>
            <a:r>
              <a:rPr lang="en-US" sz="1600" dirty="0">
                <a:solidFill>
                  <a:schemeClr val="accent2"/>
                </a:solidFill>
              </a:rPr>
              <a:t>10 largest coefficients for covariates for Lead 2 and Lead 3 National LASSO models</a:t>
            </a:r>
          </a:p>
        </p:txBody>
      </p:sp>
      <p:pic>
        <p:nvPicPr>
          <p:cNvPr id="53" name="Picture 2" descr="NASA Logo">
            <a:extLst>
              <a:ext uri="{FF2B5EF4-FFF2-40B4-BE49-F238E27FC236}">
                <a16:creationId xmlns:a16="http://schemas.microsoft.com/office/drawing/2014/main" id="{73ADF529-AFA8-F65F-459C-2022D0A54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3727" y="4702828"/>
            <a:ext cx="44174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of a number of people&#10;&#10;Description automatically generated with medium confidence">
            <a:extLst>
              <a:ext uri="{FF2B5EF4-FFF2-40B4-BE49-F238E27FC236}">
                <a16:creationId xmlns:a16="http://schemas.microsoft.com/office/drawing/2014/main" id="{E8904D14-129D-4BB7-9929-B3ECF0641863}"/>
              </a:ext>
            </a:extLst>
          </p:cNvPr>
          <p:cNvPicPr>
            <a:picLocks noChangeAspect="1"/>
          </p:cNvPicPr>
          <p:nvPr/>
        </p:nvPicPr>
        <p:blipFill>
          <a:blip r:embed="rId4"/>
          <a:stretch>
            <a:fillRect/>
          </a:stretch>
        </p:blipFill>
        <p:spPr>
          <a:xfrm>
            <a:off x="3108960" y="914400"/>
            <a:ext cx="3291840" cy="3657600"/>
          </a:xfrm>
          <a:prstGeom prst="rect">
            <a:avLst/>
          </a:prstGeom>
        </p:spPr>
      </p:pic>
      <p:pic>
        <p:nvPicPr>
          <p:cNvPr id="3" name="Picture 2" descr="A graph with a bar graph&#10;&#10;Description automatically generated">
            <a:extLst>
              <a:ext uri="{FF2B5EF4-FFF2-40B4-BE49-F238E27FC236}">
                <a16:creationId xmlns:a16="http://schemas.microsoft.com/office/drawing/2014/main" id="{3AD0669A-43EF-2946-DD02-52BB72EC004C}"/>
              </a:ext>
            </a:extLst>
          </p:cNvPr>
          <p:cNvPicPr>
            <a:picLocks noChangeAspect="1"/>
          </p:cNvPicPr>
          <p:nvPr/>
        </p:nvPicPr>
        <p:blipFill>
          <a:blip r:embed="rId5"/>
          <a:stretch>
            <a:fillRect/>
          </a:stretch>
        </p:blipFill>
        <p:spPr>
          <a:xfrm>
            <a:off x="0" y="914400"/>
            <a:ext cx="3291840" cy="3657600"/>
          </a:xfrm>
          <a:prstGeom prst="rect">
            <a:avLst/>
          </a:prstGeom>
        </p:spPr>
      </p:pic>
      <p:sp>
        <p:nvSpPr>
          <p:cNvPr id="13" name="Text Placeholder 1">
            <a:extLst>
              <a:ext uri="{FF2B5EF4-FFF2-40B4-BE49-F238E27FC236}">
                <a16:creationId xmlns:a16="http://schemas.microsoft.com/office/drawing/2014/main" id="{FD1C2C82-A0E2-508B-7B02-3FE29686EBD3}"/>
              </a:ext>
            </a:extLst>
          </p:cNvPr>
          <p:cNvSpPr txBox="1">
            <a:spLocks/>
          </p:cNvSpPr>
          <p:nvPr/>
        </p:nvSpPr>
        <p:spPr>
          <a:xfrm>
            <a:off x="6389697" y="1339609"/>
            <a:ext cx="2591322"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spTree>
    <p:extLst>
      <p:ext uri="{BB962C8B-B14F-4D97-AF65-F5344CB8AC3E}">
        <p14:creationId xmlns:p14="http://schemas.microsoft.com/office/powerpoint/2010/main" val="2015549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52" name="TextBox 51">
            <a:extLst>
              <a:ext uri="{FF2B5EF4-FFF2-40B4-BE49-F238E27FC236}">
                <a16:creationId xmlns:a16="http://schemas.microsoft.com/office/drawing/2014/main" id="{5C9585F3-E3E2-4552-4DD9-C73ED0B7394A}"/>
              </a:ext>
            </a:extLst>
          </p:cNvPr>
          <p:cNvSpPr txBox="1"/>
          <p:nvPr/>
        </p:nvSpPr>
        <p:spPr>
          <a:xfrm>
            <a:off x="190500" y="565705"/>
            <a:ext cx="8633641" cy="338554"/>
          </a:xfrm>
          <a:prstGeom prst="rect">
            <a:avLst/>
          </a:prstGeom>
          <a:solidFill>
            <a:schemeClr val="bg1"/>
          </a:solidFill>
        </p:spPr>
        <p:txBody>
          <a:bodyPr wrap="square" rtlCol="0">
            <a:spAutoFit/>
          </a:bodyPr>
          <a:lstStyle/>
          <a:p>
            <a:r>
              <a:rPr lang="en-US" sz="1600" dirty="0">
                <a:solidFill>
                  <a:schemeClr val="accent2"/>
                </a:solidFill>
              </a:rPr>
              <a:t>10 largest coefficients for covariates for Lead 4 and Lead 6 National LASSO models</a:t>
            </a:r>
          </a:p>
        </p:txBody>
      </p:sp>
      <p:pic>
        <p:nvPicPr>
          <p:cNvPr id="53" name="Picture 2" descr="NASA Logo">
            <a:extLst>
              <a:ext uri="{FF2B5EF4-FFF2-40B4-BE49-F238E27FC236}">
                <a16:creationId xmlns:a16="http://schemas.microsoft.com/office/drawing/2014/main" id="{73ADF529-AFA8-F65F-459C-2022D0A54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3727" y="4702828"/>
            <a:ext cx="44174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of a number of people&#10;&#10;Description automatically generated with medium confidence">
            <a:extLst>
              <a:ext uri="{FF2B5EF4-FFF2-40B4-BE49-F238E27FC236}">
                <a16:creationId xmlns:a16="http://schemas.microsoft.com/office/drawing/2014/main" id="{3199E9B7-A419-B01F-B9AC-A3E551221AB1}"/>
              </a:ext>
            </a:extLst>
          </p:cNvPr>
          <p:cNvPicPr>
            <a:picLocks noChangeAspect="1"/>
          </p:cNvPicPr>
          <p:nvPr/>
        </p:nvPicPr>
        <p:blipFill>
          <a:blip r:embed="rId4"/>
          <a:stretch>
            <a:fillRect/>
          </a:stretch>
        </p:blipFill>
        <p:spPr>
          <a:xfrm>
            <a:off x="3108960" y="914400"/>
            <a:ext cx="3291840" cy="3657600"/>
          </a:xfrm>
          <a:prstGeom prst="rect">
            <a:avLst/>
          </a:prstGeom>
        </p:spPr>
      </p:pic>
      <p:sp>
        <p:nvSpPr>
          <p:cNvPr id="6" name="Text Placeholder 1">
            <a:extLst>
              <a:ext uri="{FF2B5EF4-FFF2-40B4-BE49-F238E27FC236}">
                <a16:creationId xmlns:a16="http://schemas.microsoft.com/office/drawing/2014/main" id="{8AA93D16-4004-290F-9F28-6FE50903351C}"/>
              </a:ext>
            </a:extLst>
          </p:cNvPr>
          <p:cNvSpPr txBox="1">
            <a:spLocks/>
          </p:cNvSpPr>
          <p:nvPr/>
        </p:nvSpPr>
        <p:spPr>
          <a:xfrm>
            <a:off x="6389697" y="1339609"/>
            <a:ext cx="2591322"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pic>
        <p:nvPicPr>
          <p:cNvPr id="3" name="Picture 2" descr="A graph with a bar graph&#10;&#10;Description automatically generated">
            <a:extLst>
              <a:ext uri="{FF2B5EF4-FFF2-40B4-BE49-F238E27FC236}">
                <a16:creationId xmlns:a16="http://schemas.microsoft.com/office/drawing/2014/main" id="{2540ADD7-3FBF-8243-E45D-E7665F305E50}"/>
              </a:ext>
            </a:extLst>
          </p:cNvPr>
          <p:cNvPicPr>
            <a:picLocks noChangeAspect="1"/>
          </p:cNvPicPr>
          <p:nvPr/>
        </p:nvPicPr>
        <p:blipFill>
          <a:blip r:embed="rId5"/>
          <a:stretch>
            <a:fillRect/>
          </a:stretch>
        </p:blipFill>
        <p:spPr>
          <a:xfrm>
            <a:off x="0" y="914400"/>
            <a:ext cx="3291840" cy="3657600"/>
          </a:xfrm>
          <a:prstGeom prst="rect">
            <a:avLst/>
          </a:prstGeom>
        </p:spPr>
      </p:pic>
    </p:spTree>
    <p:extLst>
      <p:ext uri="{BB962C8B-B14F-4D97-AF65-F5344CB8AC3E}">
        <p14:creationId xmlns:p14="http://schemas.microsoft.com/office/powerpoint/2010/main" val="271138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3573B1-FB73-1BB4-AA73-FE8645950F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62A053BC-151B-59AC-B0AB-9578A1E9B006}"/>
              </a:ext>
            </a:extLst>
          </p:cNvPr>
          <p:cNvSpPr>
            <a:spLocks noGrp="1"/>
          </p:cNvSpPr>
          <p:nvPr>
            <p:ph type="title"/>
          </p:nvPr>
        </p:nvSpPr>
        <p:spPr/>
        <p:txBody>
          <a:bodyPr/>
          <a:lstStyle/>
          <a:p>
            <a:r>
              <a:rPr lang="en-US" dirty="0"/>
              <a:t>Nile Catchments and Available Data</a:t>
            </a:r>
          </a:p>
        </p:txBody>
      </p:sp>
      <p:pic>
        <p:nvPicPr>
          <p:cNvPr id="5" name="Picture 4">
            <a:extLst>
              <a:ext uri="{FF2B5EF4-FFF2-40B4-BE49-F238E27FC236}">
                <a16:creationId xmlns:a16="http://schemas.microsoft.com/office/drawing/2014/main" id="{00F7334B-D137-E3FF-C9F9-77D9FD69A3A2}"/>
              </a:ext>
            </a:extLst>
          </p:cNvPr>
          <p:cNvPicPr>
            <a:picLocks noChangeAspect="1"/>
          </p:cNvPicPr>
          <p:nvPr/>
        </p:nvPicPr>
        <p:blipFill>
          <a:blip r:embed="rId2"/>
          <a:stretch>
            <a:fillRect/>
          </a:stretch>
        </p:blipFill>
        <p:spPr>
          <a:xfrm>
            <a:off x="315430" y="857249"/>
            <a:ext cx="2699374" cy="3779123"/>
          </a:xfrm>
          <a:prstGeom prst="rect">
            <a:avLst/>
          </a:prstGeom>
          <a:ln>
            <a:solidFill>
              <a:schemeClr val="tx1"/>
            </a:solidFill>
          </a:ln>
        </p:spPr>
      </p:pic>
      <p:sp>
        <p:nvSpPr>
          <p:cNvPr id="11" name="Text Placeholder 1">
            <a:extLst>
              <a:ext uri="{FF2B5EF4-FFF2-40B4-BE49-F238E27FC236}">
                <a16:creationId xmlns:a16="http://schemas.microsoft.com/office/drawing/2014/main" id="{E5EC809C-B771-6C6D-A562-091E1A63DEA7}"/>
              </a:ext>
            </a:extLst>
          </p:cNvPr>
          <p:cNvSpPr>
            <a:spLocks noGrp="1"/>
          </p:cNvSpPr>
          <p:nvPr>
            <p:ph type="body" idx="1"/>
          </p:nvPr>
        </p:nvSpPr>
        <p:spPr>
          <a:xfrm>
            <a:off x="3412963" y="857249"/>
            <a:ext cx="4825689" cy="3253024"/>
          </a:xfrm>
        </p:spPr>
        <p:txBody>
          <a:bodyPr/>
          <a:lstStyle/>
          <a:p>
            <a:pPr>
              <a:spcAft>
                <a:spcPts val="600"/>
              </a:spcAft>
            </a:pPr>
            <a:r>
              <a:rPr lang="en-US" dirty="0"/>
              <a:t>FLDAS streamflow (retrospective &amp; forecast)</a:t>
            </a:r>
          </a:p>
          <a:p>
            <a:pPr>
              <a:spcAft>
                <a:spcPts val="600"/>
              </a:spcAft>
            </a:pPr>
            <a:r>
              <a:rPr lang="en-US" dirty="0"/>
              <a:t>FLDAS total runoff (retrospective &amp; forecast)</a:t>
            </a:r>
          </a:p>
          <a:p>
            <a:pPr>
              <a:spcAft>
                <a:spcPts val="600"/>
              </a:spcAft>
            </a:pPr>
            <a:r>
              <a:rPr lang="en-US" dirty="0"/>
              <a:t>CHIRPS rainfall</a:t>
            </a:r>
          </a:p>
          <a:p>
            <a:pPr>
              <a:spcAft>
                <a:spcPts val="600"/>
              </a:spcAft>
            </a:pPr>
            <a:r>
              <a:rPr lang="en-US" dirty="0"/>
              <a:t>Lake Victoria and Lake Albert Altimetry water level</a:t>
            </a:r>
          </a:p>
          <a:p>
            <a:pPr>
              <a:spcAft>
                <a:spcPts val="600"/>
              </a:spcAft>
            </a:pPr>
            <a:r>
              <a:rPr lang="en-US" dirty="0"/>
              <a:t>Bias-corrected spatially downscaled NMME precipitation forecast</a:t>
            </a:r>
          </a:p>
          <a:p>
            <a:pPr>
              <a:spcAft>
                <a:spcPts val="600"/>
              </a:spcAft>
            </a:pPr>
            <a:r>
              <a:rPr lang="en-US" dirty="0"/>
              <a:t>FLDAS and CHIRPS data are available since </a:t>
            </a:r>
            <a:r>
              <a:rPr lang="en-US" b="1" dirty="0"/>
              <a:t>1981</a:t>
            </a:r>
            <a:r>
              <a:rPr lang="en-US" dirty="0"/>
              <a:t> and water level data since </a:t>
            </a:r>
            <a:r>
              <a:rPr lang="en-US" b="1" dirty="0"/>
              <a:t>1992</a:t>
            </a:r>
          </a:p>
          <a:p>
            <a:pPr>
              <a:spcAft>
                <a:spcPts val="600"/>
              </a:spcAft>
            </a:pPr>
            <a:r>
              <a:rPr lang="en-US" dirty="0"/>
              <a:t>VIIRS flood product</a:t>
            </a:r>
          </a:p>
        </p:txBody>
      </p:sp>
    </p:spTree>
    <p:extLst>
      <p:ext uri="{BB962C8B-B14F-4D97-AF65-F5344CB8AC3E}">
        <p14:creationId xmlns:p14="http://schemas.microsoft.com/office/powerpoint/2010/main" val="952152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a:xfrm>
            <a:off x="0" y="22925"/>
            <a:ext cx="8736524" cy="572700"/>
          </a:xfrm>
        </p:spPr>
        <p:txBody>
          <a:bodyPr/>
          <a:lstStyle/>
          <a:p>
            <a:r>
              <a:rPr lang="en-US" sz="2400" dirty="0"/>
              <a:t>Above Average Rainfall Performance and Impacts</a:t>
            </a:r>
          </a:p>
        </p:txBody>
      </p:sp>
      <p:sp>
        <p:nvSpPr>
          <p:cNvPr id="12" name="Google Shape;422;p27">
            <a:extLst>
              <a:ext uri="{FF2B5EF4-FFF2-40B4-BE49-F238E27FC236}">
                <a16:creationId xmlns:a16="http://schemas.microsoft.com/office/drawing/2014/main" id="{59EAE6EF-62F3-4FDD-FF56-B97136AD84F8}"/>
              </a:ext>
            </a:extLst>
          </p:cNvPr>
          <p:cNvSpPr txBox="1"/>
          <p:nvPr/>
        </p:nvSpPr>
        <p:spPr>
          <a:xfrm>
            <a:off x="3845284" y="595624"/>
            <a:ext cx="2225286"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BERM Flood Risk (%): </a:t>
            </a:r>
            <a:endParaRPr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endParaRPr>
          </a:p>
          <a:p>
            <a:pPr marL="0" marR="0" lvl="0" indent="0" algn="ctr" rtl="0">
              <a:spcBef>
                <a:spcPts val="0"/>
              </a:spcBef>
              <a:spcAft>
                <a:spcPts val="0"/>
              </a:spcAft>
              <a:buNone/>
            </a:pPr>
            <a:r>
              <a:rPr lang="en-US" sz="1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01 August– 10 August, 2024</a:t>
            </a:r>
            <a:endParaRP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Google Shape;425;p27">
            <a:extLst>
              <a:ext uri="{FF2B5EF4-FFF2-40B4-BE49-F238E27FC236}">
                <a16:creationId xmlns:a16="http://schemas.microsoft.com/office/drawing/2014/main" id="{D6086BCE-7FC1-36E2-80C3-EC15215B1545}"/>
              </a:ext>
            </a:extLst>
          </p:cNvPr>
          <p:cNvPicPr preferRelativeResize="0">
            <a:picLocks noChangeAspect="1"/>
          </p:cNvPicPr>
          <p:nvPr/>
        </p:nvPicPr>
        <p:blipFill rotWithShape="1">
          <a:blip r:embed="rId3">
            <a:alphaModFix/>
          </a:blip>
          <a:srcRect/>
          <a:stretch/>
        </p:blipFill>
        <p:spPr>
          <a:xfrm>
            <a:off x="3361625" y="982923"/>
            <a:ext cx="2743200" cy="3657600"/>
          </a:xfrm>
          <a:prstGeom prst="rect">
            <a:avLst/>
          </a:prstGeom>
          <a:noFill/>
          <a:ln>
            <a:noFill/>
          </a:ln>
        </p:spPr>
      </p:pic>
      <p:pic>
        <p:nvPicPr>
          <p:cNvPr id="14" name="Google Shape;426;p27">
            <a:extLst>
              <a:ext uri="{FF2B5EF4-FFF2-40B4-BE49-F238E27FC236}">
                <a16:creationId xmlns:a16="http://schemas.microsoft.com/office/drawing/2014/main" id="{BA1F2081-51A4-9594-2F67-5A5D61018964}"/>
              </a:ext>
            </a:extLst>
          </p:cNvPr>
          <p:cNvPicPr preferRelativeResize="0">
            <a:picLocks noChangeAspect="1"/>
          </p:cNvPicPr>
          <p:nvPr/>
        </p:nvPicPr>
        <p:blipFill rotWithShape="1">
          <a:blip r:embed="rId4">
            <a:alphaModFix/>
          </a:blip>
          <a:srcRect/>
          <a:stretch/>
        </p:blipFill>
        <p:spPr>
          <a:xfrm>
            <a:off x="452190" y="995694"/>
            <a:ext cx="2743200" cy="3657600"/>
          </a:xfrm>
          <a:prstGeom prst="rect">
            <a:avLst/>
          </a:prstGeom>
          <a:noFill/>
          <a:ln>
            <a:noFill/>
          </a:ln>
        </p:spPr>
      </p:pic>
      <p:sp>
        <p:nvSpPr>
          <p:cNvPr id="15" name="Google Shape;427;p27">
            <a:extLst>
              <a:ext uri="{FF2B5EF4-FFF2-40B4-BE49-F238E27FC236}">
                <a16:creationId xmlns:a16="http://schemas.microsoft.com/office/drawing/2014/main" id="{7BDDD2E5-F489-707A-48B3-88C143DD1653}"/>
              </a:ext>
            </a:extLst>
          </p:cNvPr>
          <p:cNvSpPr txBox="1"/>
          <p:nvPr/>
        </p:nvSpPr>
        <p:spPr>
          <a:xfrm>
            <a:off x="6477604" y="595624"/>
            <a:ext cx="2330112"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CHIRPS + GEFS Performance (%): </a:t>
            </a:r>
            <a:endParaRPr sz="1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ctr" rtl="0">
              <a:spcBef>
                <a:spcPts val="0"/>
              </a:spcBef>
              <a:spcAft>
                <a:spcPts val="0"/>
              </a:spcAft>
              <a:buNone/>
            </a:pPr>
            <a:r>
              <a:rPr lang="en-US" sz="1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01 June – 25 August, 2024</a:t>
            </a:r>
            <a:endParaRPr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428;p27">
            <a:extLst>
              <a:ext uri="{FF2B5EF4-FFF2-40B4-BE49-F238E27FC236}">
                <a16:creationId xmlns:a16="http://schemas.microsoft.com/office/drawing/2014/main" id="{EFCCD487-1865-58BE-2EB3-0E135F5CE116}"/>
              </a:ext>
            </a:extLst>
          </p:cNvPr>
          <p:cNvSpPr txBox="1"/>
          <p:nvPr/>
        </p:nvSpPr>
        <p:spPr>
          <a:xfrm>
            <a:off x="711147" y="594322"/>
            <a:ext cx="2225286"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CHIRPS Performance (%): </a:t>
            </a:r>
            <a:endParaRPr sz="10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ctr" rtl="0">
              <a:spcBef>
                <a:spcPts val="0"/>
              </a:spcBef>
              <a:spcAft>
                <a:spcPts val="0"/>
              </a:spcAft>
              <a:buNone/>
            </a:pPr>
            <a:r>
              <a:rPr lang="en-US" sz="1000"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Twentieth Century"/>
              </a:rPr>
              <a:t>01 June – 10 August, 2024</a:t>
            </a:r>
            <a:endParaRPr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Google Shape;429;p27">
            <a:extLst>
              <a:ext uri="{FF2B5EF4-FFF2-40B4-BE49-F238E27FC236}">
                <a16:creationId xmlns:a16="http://schemas.microsoft.com/office/drawing/2014/main" id="{B6AEB6B4-F713-8822-F366-CFEA6CC5620B}"/>
              </a:ext>
            </a:extLst>
          </p:cNvPr>
          <p:cNvPicPr preferRelativeResize="0">
            <a:picLocks noChangeAspect="1"/>
          </p:cNvPicPr>
          <p:nvPr/>
        </p:nvPicPr>
        <p:blipFill rotWithShape="1">
          <a:blip r:embed="rId4">
            <a:alphaModFix/>
          </a:blip>
          <a:srcRect/>
          <a:stretch/>
        </p:blipFill>
        <p:spPr>
          <a:xfrm>
            <a:off x="6271060" y="1000926"/>
            <a:ext cx="2743200" cy="3657600"/>
          </a:xfrm>
          <a:prstGeom prst="rect">
            <a:avLst/>
          </a:prstGeom>
          <a:noFill/>
          <a:ln>
            <a:noFill/>
          </a:ln>
        </p:spPr>
      </p:pic>
    </p:spTree>
    <p:extLst>
      <p:ext uri="{BB962C8B-B14F-4D97-AF65-F5344CB8AC3E}">
        <p14:creationId xmlns:p14="http://schemas.microsoft.com/office/powerpoint/2010/main" val="14885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AADECA-48E2-16BE-F0CB-C17D55AAA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Title 3">
            <a:extLst>
              <a:ext uri="{FF2B5EF4-FFF2-40B4-BE49-F238E27FC236}">
                <a16:creationId xmlns:a16="http://schemas.microsoft.com/office/drawing/2014/main" id="{608FEF32-1F29-863A-DB09-32E3EDC72FFC}"/>
              </a:ext>
            </a:extLst>
          </p:cNvPr>
          <p:cNvSpPr>
            <a:spLocks noGrp="1"/>
          </p:cNvSpPr>
          <p:nvPr>
            <p:ph type="title"/>
          </p:nvPr>
        </p:nvSpPr>
        <p:spPr/>
        <p:txBody>
          <a:bodyPr/>
          <a:lstStyle/>
          <a:p>
            <a:r>
              <a:rPr lang="en-US" dirty="0"/>
              <a:t>Recent Flooding Conditions</a:t>
            </a:r>
          </a:p>
        </p:txBody>
      </p:sp>
      <p:sp>
        <p:nvSpPr>
          <p:cNvPr id="13" name="TextBox 12">
            <a:extLst>
              <a:ext uri="{FF2B5EF4-FFF2-40B4-BE49-F238E27FC236}">
                <a16:creationId xmlns:a16="http://schemas.microsoft.com/office/drawing/2014/main" id="{1919C351-860C-85BB-BC45-A01E95DB80A9}"/>
              </a:ext>
            </a:extLst>
          </p:cNvPr>
          <p:cNvSpPr txBox="1"/>
          <p:nvPr/>
        </p:nvSpPr>
        <p:spPr>
          <a:xfrm>
            <a:off x="88216" y="4086055"/>
            <a:ext cx="8768206" cy="276999"/>
          </a:xfrm>
          <a:prstGeom prst="rect">
            <a:avLst/>
          </a:prstGeom>
          <a:noFill/>
        </p:spPr>
        <p:txBody>
          <a:bodyPr wrap="square" rtlCol="0">
            <a:spAutoFit/>
          </a:bodyPr>
          <a:lstStyle/>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Inundated areas in South Sudan are gradually increasing.</a:t>
            </a:r>
          </a:p>
        </p:txBody>
      </p:sp>
      <p:pic>
        <p:nvPicPr>
          <p:cNvPr id="25" name="Picture 24" descr="Map&#10;&#10;Description automatically generated">
            <a:extLst>
              <a:ext uri="{FF2B5EF4-FFF2-40B4-BE49-F238E27FC236}">
                <a16:creationId xmlns:a16="http://schemas.microsoft.com/office/drawing/2014/main" id="{499938E9-E978-8EB8-C91E-108A4E89AD53}"/>
              </a:ext>
            </a:extLst>
          </p:cNvPr>
          <p:cNvPicPr>
            <a:picLocks noChangeAspect="1"/>
          </p:cNvPicPr>
          <p:nvPr/>
        </p:nvPicPr>
        <p:blipFill>
          <a:blip r:embed="rId3"/>
          <a:stretch>
            <a:fillRect/>
          </a:stretch>
        </p:blipFill>
        <p:spPr>
          <a:xfrm>
            <a:off x="3150068" y="1327070"/>
            <a:ext cx="2958352" cy="2286000"/>
          </a:xfrm>
          <a:prstGeom prst="rect">
            <a:avLst/>
          </a:prstGeom>
        </p:spPr>
      </p:pic>
      <p:pic>
        <p:nvPicPr>
          <p:cNvPr id="26" name="Picture 25" descr="Map&#10;&#10;Description automatically generated">
            <a:extLst>
              <a:ext uri="{FF2B5EF4-FFF2-40B4-BE49-F238E27FC236}">
                <a16:creationId xmlns:a16="http://schemas.microsoft.com/office/drawing/2014/main" id="{D4359707-68B0-68ED-DFB2-A960CF6757C2}"/>
              </a:ext>
            </a:extLst>
          </p:cNvPr>
          <p:cNvPicPr>
            <a:picLocks noChangeAspect="1"/>
          </p:cNvPicPr>
          <p:nvPr/>
        </p:nvPicPr>
        <p:blipFill>
          <a:blip r:embed="rId4"/>
          <a:stretch>
            <a:fillRect/>
          </a:stretch>
        </p:blipFill>
        <p:spPr>
          <a:xfrm>
            <a:off x="6138157" y="1330681"/>
            <a:ext cx="2958352" cy="2286000"/>
          </a:xfrm>
          <a:prstGeom prst="rect">
            <a:avLst/>
          </a:prstGeom>
        </p:spPr>
      </p:pic>
      <p:grpSp>
        <p:nvGrpSpPr>
          <p:cNvPr id="27" name="Group 26">
            <a:extLst>
              <a:ext uri="{FF2B5EF4-FFF2-40B4-BE49-F238E27FC236}">
                <a16:creationId xmlns:a16="http://schemas.microsoft.com/office/drawing/2014/main" id="{2B3732E5-BC86-C0DC-E3F1-94DD4C538A3B}"/>
              </a:ext>
            </a:extLst>
          </p:cNvPr>
          <p:cNvGrpSpPr>
            <a:grpSpLocks noChangeAspect="1"/>
          </p:cNvGrpSpPr>
          <p:nvPr/>
        </p:nvGrpSpPr>
        <p:grpSpPr>
          <a:xfrm>
            <a:off x="153336" y="924342"/>
            <a:ext cx="2537671" cy="365760"/>
            <a:chOff x="443445" y="5440109"/>
            <a:chExt cx="3182765" cy="463077"/>
          </a:xfrm>
        </p:grpSpPr>
        <p:pic>
          <p:nvPicPr>
            <p:cNvPr id="28" name="Picture 27">
              <a:extLst>
                <a:ext uri="{FF2B5EF4-FFF2-40B4-BE49-F238E27FC236}">
                  <a16:creationId xmlns:a16="http://schemas.microsoft.com/office/drawing/2014/main" id="{2245B3A6-D449-8860-508F-54BAB814EF16}"/>
                </a:ext>
              </a:extLst>
            </p:cNvPr>
            <p:cNvPicPr>
              <a:picLocks noChangeAspect="1"/>
            </p:cNvPicPr>
            <p:nvPr/>
          </p:nvPicPr>
          <p:blipFill>
            <a:blip r:embed="rId5"/>
            <a:stretch>
              <a:fillRect/>
            </a:stretch>
          </p:blipFill>
          <p:spPr>
            <a:xfrm>
              <a:off x="443445" y="5569811"/>
              <a:ext cx="3048000" cy="333375"/>
            </a:xfrm>
            <a:prstGeom prst="rect">
              <a:avLst/>
            </a:prstGeom>
          </p:spPr>
        </p:pic>
        <p:sp>
          <p:nvSpPr>
            <p:cNvPr id="29" name="TextBox 28">
              <a:extLst>
                <a:ext uri="{FF2B5EF4-FFF2-40B4-BE49-F238E27FC236}">
                  <a16:creationId xmlns:a16="http://schemas.microsoft.com/office/drawing/2014/main" id="{EA08E329-87C2-D633-2DF8-289DB726FEE8}"/>
                </a:ext>
              </a:extLst>
            </p:cNvPr>
            <p:cNvSpPr txBox="1"/>
            <p:nvPr/>
          </p:nvSpPr>
          <p:spPr>
            <a:xfrm>
              <a:off x="2563136" y="5440109"/>
              <a:ext cx="1063074" cy="289133"/>
            </a:xfrm>
            <a:prstGeom prst="rect">
              <a:avLst/>
            </a:prstGeom>
            <a:noFill/>
          </p:spPr>
          <p:txBody>
            <a:bodyPr wrap="none" rtlCol="0">
              <a:spAutoFit/>
            </a:bodyPr>
            <a:lstStyle/>
            <a:p>
              <a:r>
                <a:rPr lang="en-US" sz="700" dirty="0">
                  <a:latin typeface="Tw Cen MT" panose="020B0602020104020603" pitchFamily="34" charset="0"/>
                </a:rPr>
                <a:t>(% of the pixel)</a:t>
              </a:r>
            </a:p>
          </p:txBody>
        </p:sp>
      </p:grpSp>
      <p:sp>
        <p:nvSpPr>
          <p:cNvPr id="36" name="TextBox 35">
            <a:extLst>
              <a:ext uri="{FF2B5EF4-FFF2-40B4-BE49-F238E27FC236}">
                <a16:creationId xmlns:a16="http://schemas.microsoft.com/office/drawing/2014/main" id="{B3DC4D72-F4B2-4E7A-77E1-0E9EE92B1F5D}"/>
              </a:ext>
            </a:extLst>
          </p:cNvPr>
          <p:cNvSpPr txBox="1"/>
          <p:nvPr/>
        </p:nvSpPr>
        <p:spPr>
          <a:xfrm>
            <a:off x="6029540" y="3608567"/>
            <a:ext cx="3066969" cy="246221"/>
          </a:xfrm>
          <a:prstGeom prst="rect">
            <a:avLst/>
          </a:prstGeom>
          <a:solidFill>
            <a:schemeClr val="bg1"/>
          </a:solidFill>
        </p:spPr>
        <p:txBody>
          <a:bodyPr wrap="square" rtlCol="0">
            <a:spAutoFit/>
          </a:bodyPr>
          <a:lstStyle/>
          <a:p>
            <a:r>
              <a:rPr lang="en-US" sz="1000" dirty="0">
                <a:latin typeface="Tw Cen MT" panose="020B0602020104020603" pitchFamily="34" charset="0"/>
              </a:rPr>
              <a:t>NOAA VIIRS 5-day comp.: </a:t>
            </a:r>
            <a:r>
              <a:rPr lang="en-US" sz="1000" b="1" dirty="0">
                <a:latin typeface="Tw Cen MT" panose="020B0602020104020603" pitchFamily="34" charset="0"/>
              </a:rPr>
              <a:t>11 – 15 Aug 2024</a:t>
            </a:r>
          </a:p>
        </p:txBody>
      </p:sp>
      <p:sp>
        <p:nvSpPr>
          <p:cNvPr id="37" name="TextBox 36">
            <a:extLst>
              <a:ext uri="{FF2B5EF4-FFF2-40B4-BE49-F238E27FC236}">
                <a16:creationId xmlns:a16="http://schemas.microsoft.com/office/drawing/2014/main" id="{C815167E-11DD-DA97-75F3-920C3357A283}"/>
              </a:ext>
            </a:extLst>
          </p:cNvPr>
          <p:cNvSpPr txBox="1"/>
          <p:nvPr/>
        </p:nvSpPr>
        <p:spPr>
          <a:xfrm>
            <a:off x="3150067" y="3629970"/>
            <a:ext cx="2958353" cy="246221"/>
          </a:xfrm>
          <a:prstGeom prst="rect">
            <a:avLst/>
          </a:prstGeom>
          <a:solidFill>
            <a:schemeClr val="bg1"/>
          </a:solidFill>
        </p:spPr>
        <p:txBody>
          <a:bodyPr wrap="square" rtlCol="0">
            <a:spAutoFit/>
          </a:bodyPr>
          <a:lstStyle/>
          <a:p>
            <a:r>
              <a:rPr lang="en-US" sz="1000" dirty="0">
                <a:latin typeface="Tw Cen MT" panose="020B0602020104020603" pitchFamily="34" charset="0"/>
              </a:rPr>
              <a:t>NOAA VIIRS 5-day comp.: </a:t>
            </a:r>
            <a:r>
              <a:rPr lang="en-US" sz="1000" b="1" dirty="0">
                <a:latin typeface="Tw Cen MT" panose="020B0602020104020603" pitchFamily="34" charset="0"/>
              </a:rPr>
              <a:t>07 – 11 Aug 2024</a:t>
            </a:r>
          </a:p>
        </p:txBody>
      </p:sp>
      <p:pic>
        <p:nvPicPr>
          <p:cNvPr id="41" name="Picture 40" descr="Map&#10;&#10;Description automatically generated">
            <a:extLst>
              <a:ext uri="{FF2B5EF4-FFF2-40B4-BE49-F238E27FC236}">
                <a16:creationId xmlns:a16="http://schemas.microsoft.com/office/drawing/2014/main" id="{4DF50417-E9D5-BC90-A9E5-4EEF8183A5F0}"/>
              </a:ext>
            </a:extLst>
          </p:cNvPr>
          <p:cNvPicPr>
            <a:picLocks noChangeAspect="1"/>
          </p:cNvPicPr>
          <p:nvPr/>
        </p:nvPicPr>
        <p:blipFill>
          <a:blip r:embed="rId6"/>
          <a:stretch>
            <a:fillRect/>
          </a:stretch>
        </p:blipFill>
        <p:spPr>
          <a:xfrm>
            <a:off x="156109" y="1323345"/>
            <a:ext cx="2958353" cy="2286000"/>
          </a:xfrm>
          <a:prstGeom prst="rect">
            <a:avLst/>
          </a:prstGeom>
        </p:spPr>
      </p:pic>
      <p:sp>
        <p:nvSpPr>
          <p:cNvPr id="42" name="TextBox 41">
            <a:extLst>
              <a:ext uri="{FF2B5EF4-FFF2-40B4-BE49-F238E27FC236}">
                <a16:creationId xmlns:a16="http://schemas.microsoft.com/office/drawing/2014/main" id="{6C61B8CA-1B8E-914A-3034-81B8C1689237}"/>
              </a:ext>
            </a:extLst>
          </p:cNvPr>
          <p:cNvSpPr txBox="1"/>
          <p:nvPr/>
        </p:nvSpPr>
        <p:spPr>
          <a:xfrm>
            <a:off x="88216" y="3609345"/>
            <a:ext cx="3026245" cy="246221"/>
          </a:xfrm>
          <a:prstGeom prst="rect">
            <a:avLst/>
          </a:prstGeom>
          <a:solidFill>
            <a:schemeClr val="bg1"/>
          </a:solidFill>
        </p:spPr>
        <p:txBody>
          <a:bodyPr wrap="square" rtlCol="0">
            <a:spAutoFit/>
          </a:bodyPr>
          <a:lstStyle/>
          <a:p>
            <a:r>
              <a:rPr lang="en-US" sz="1000" dirty="0">
                <a:latin typeface="Tw Cen MT" panose="020B0602020104020603" pitchFamily="34" charset="0"/>
              </a:rPr>
              <a:t>NOAA VIIRS 5-day comp.: </a:t>
            </a:r>
            <a:r>
              <a:rPr lang="en-US" sz="1000" b="1" dirty="0">
                <a:latin typeface="Tw Cen MT" panose="020B0602020104020603" pitchFamily="34" charset="0"/>
              </a:rPr>
              <a:t>11 – 15 Jul 2024</a:t>
            </a:r>
          </a:p>
        </p:txBody>
      </p:sp>
      <p:sp>
        <p:nvSpPr>
          <p:cNvPr id="33" name="TextBox 32">
            <a:extLst>
              <a:ext uri="{FF2B5EF4-FFF2-40B4-BE49-F238E27FC236}">
                <a16:creationId xmlns:a16="http://schemas.microsoft.com/office/drawing/2014/main" id="{A047360A-67CD-589E-29EA-7E3E2A7A621E}"/>
              </a:ext>
            </a:extLst>
          </p:cNvPr>
          <p:cNvSpPr txBox="1"/>
          <p:nvPr/>
        </p:nvSpPr>
        <p:spPr>
          <a:xfrm>
            <a:off x="1942985" y="1870535"/>
            <a:ext cx="492443" cy="230832"/>
          </a:xfrm>
          <a:prstGeom prst="rect">
            <a:avLst/>
          </a:prstGeom>
          <a:noFill/>
        </p:spPr>
        <p:txBody>
          <a:bodyPr wrap="none" rtlCol="0">
            <a:spAutoFit/>
          </a:bodyPr>
          <a:lstStyle/>
          <a:p>
            <a:r>
              <a:rPr lang="en-US" sz="9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Sobet</a:t>
            </a:r>
            <a:endPar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82356C1B-C249-BDF3-3E35-3A7448173048}"/>
              </a:ext>
            </a:extLst>
          </p:cNvPr>
          <p:cNvSpPr txBox="1"/>
          <p:nvPr/>
        </p:nvSpPr>
        <p:spPr>
          <a:xfrm>
            <a:off x="2435428" y="2509108"/>
            <a:ext cx="527709"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Akobo</a:t>
            </a:r>
          </a:p>
        </p:txBody>
      </p:sp>
      <p:sp>
        <p:nvSpPr>
          <p:cNvPr id="35" name="TextBox 34">
            <a:extLst>
              <a:ext uri="{FF2B5EF4-FFF2-40B4-BE49-F238E27FC236}">
                <a16:creationId xmlns:a16="http://schemas.microsoft.com/office/drawing/2014/main" id="{E77D37C2-5D9B-2B8B-4C08-FC1398687870}"/>
              </a:ext>
            </a:extLst>
          </p:cNvPr>
          <p:cNvSpPr txBox="1"/>
          <p:nvPr/>
        </p:nvSpPr>
        <p:spPr>
          <a:xfrm>
            <a:off x="2230884" y="2950661"/>
            <a:ext cx="468398"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Pibor</a:t>
            </a:r>
          </a:p>
        </p:txBody>
      </p:sp>
      <p:sp>
        <p:nvSpPr>
          <p:cNvPr id="43" name="TextBox 42">
            <a:extLst>
              <a:ext uri="{FF2B5EF4-FFF2-40B4-BE49-F238E27FC236}">
                <a16:creationId xmlns:a16="http://schemas.microsoft.com/office/drawing/2014/main" id="{41109D1D-52A0-F11A-EC8F-97991E2F499E}"/>
              </a:ext>
            </a:extLst>
          </p:cNvPr>
          <p:cNvSpPr txBox="1"/>
          <p:nvPr/>
        </p:nvSpPr>
        <p:spPr>
          <a:xfrm>
            <a:off x="771508" y="1790150"/>
            <a:ext cx="734496"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White Nile</a:t>
            </a:r>
          </a:p>
        </p:txBody>
      </p:sp>
      <p:sp>
        <p:nvSpPr>
          <p:cNvPr id="44" name="TextBox 43">
            <a:extLst>
              <a:ext uri="{FF2B5EF4-FFF2-40B4-BE49-F238E27FC236}">
                <a16:creationId xmlns:a16="http://schemas.microsoft.com/office/drawing/2014/main" id="{4476E429-3084-D3E8-F121-15B1EBA95B4A}"/>
              </a:ext>
            </a:extLst>
          </p:cNvPr>
          <p:cNvSpPr txBox="1"/>
          <p:nvPr/>
        </p:nvSpPr>
        <p:spPr>
          <a:xfrm>
            <a:off x="4897049" y="1900815"/>
            <a:ext cx="492443" cy="230832"/>
          </a:xfrm>
          <a:prstGeom prst="rect">
            <a:avLst/>
          </a:prstGeom>
          <a:noFill/>
        </p:spPr>
        <p:txBody>
          <a:bodyPr wrap="none" rtlCol="0">
            <a:spAutoFit/>
          </a:bodyPr>
          <a:lstStyle/>
          <a:p>
            <a:r>
              <a:rPr lang="en-US" sz="9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Sobet</a:t>
            </a:r>
            <a:endPar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6008483D-BB4B-AF7B-EBEC-63A1C44555F1}"/>
              </a:ext>
            </a:extLst>
          </p:cNvPr>
          <p:cNvSpPr txBox="1"/>
          <p:nvPr/>
        </p:nvSpPr>
        <p:spPr>
          <a:xfrm>
            <a:off x="5389492" y="2539388"/>
            <a:ext cx="527709"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Akobo</a:t>
            </a:r>
          </a:p>
        </p:txBody>
      </p:sp>
      <p:sp>
        <p:nvSpPr>
          <p:cNvPr id="46" name="TextBox 45">
            <a:extLst>
              <a:ext uri="{FF2B5EF4-FFF2-40B4-BE49-F238E27FC236}">
                <a16:creationId xmlns:a16="http://schemas.microsoft.com/office/drawing/2014/main" id="{CA214852-FC77-BCC0-5C11-F36584C3A4C0}"/>
              </a:ext>
            </a:extLst>
          </p:cNvPr>
          <p:cNvSpPr txBox="1"/>
          <p:nvPr/>
        </p:nvSpPr>
        <p:spPr>
          <a:xfrm>
            <a:off x="5184948" y="2980941"/>
            <a:ext cx="468398"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Pibor</a:t>
            </a:r>
          </a:p>
        </p:txBody>
      </p:sp>
      <p:sp>
        <p:nvSpPr>
          <p:cNvPr id="47" name="TextBox 46">
            <a:extLst>
              <a:ext uri="{FF2B5EF4-FFF2-40B4-BE49-F238E27FC236}">
                <a16:creationId xmlns:a16="http://schemas.microsoft.com/office/drawing/2014/main" id="{96C1E76E-C5BD-9B6D-2CD5-5AECF1EBF5E5}"/>
              </a:ext>
            </a:extLst>
          </p:cNvPr>
          <p:cNvSpPr txBox="1"/>
          <p:nvPr/>
        </p:nvSpPr>
        <p:spPr>
          <a:xfrm>
            <a:off x="3725572" y="1820430"/>
            <a:ext cx="734496"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White Nile</a:t>
            </a:r>
          </a:p>
        </p:txBody>
      </p:sp>
      <p:sp>
        <p:nvSpPr>
          <p:cNvPr id="48" name="TextBox 47">
            <a:extLst>
              <a:ext uri="{FF2B5EF4-FFF2-40B4-BE49-F238E27FC236}">
                <a16:creationId xmlns:a16="http://schemas.microsoft.com/office/drawing/2014/main" id="{BA192047-F42D-76B1-FF40-C983153312F4}"/>
              </a:ext>
            </a:extLst>
          </p:cNvPr>
          <p:cNvSpPr txBox="1"/>
          <p:nvPr/>
        </p:nvSpPr>
        <p:spPr>
          <a:xfrm>
            <a:off x="7972968" y="1865784"/>
            <a:ext cx="492443" cy="230832"/>
          </a:xfrm>
          <a:prstGeom prst="rect">
            <a:avLst/>
          </a:prstGeom>
          <a:noFill/>
        </p:spPr>
        <p:txBody>
          <a:bodyPr wrap="none" rtlCol="0">
            <a:spAutoFit/>
          </a:bodyPr>
          <a:lstStyle/>
          <a:p>
            <a:r>
              <a:rPr lang="en-US" sz="9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Sobet</a:t>
            </a:r>
            <a:endPar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1CB098F4-F905-A048-84ED-B0EAEF08E641}"/>
              </a:ext>
            </a:extLst>
          </p:cNvPr>
          <p:cNvSpPr txBox="1"/>
          <p:nvPr/>
        </p:nvSpPr>
        <p:spPr>
          <a:xfrm>
            <a:off x="8465411" y="2504357"/>
            <a:ext cx="527709"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Akobo</a:t>
            </a:r>
          </a:p>
        </p:txBody>
      </p:sp>
      <p:sp>
        <p:nvSpPr>
          <p:cNvPr id="50" name="TextBox 49">
            <a:extLst>
              <a:ext uri="{FF2B5EF4-FFF2-40B4-BE49-F238E27FC236}">
                <a16:creationId xmlns:a16="http://schemas.microsoft.com/office/drawing/2014/main" id="{C67F3AE4-8386-2367-9EC4-3C0BB318A797}"/>
              </a:ext>
            </a:extLst>
          </p:cNvPr>
          <p:cNvSpPr txBox="1"/>
          <p:nvPr/>
        </p:nvSpPr>
        <p:spPr>
          <a:xfrm>
            <a:off x="8260867" y="2945910"/>
            <a:ext cx="468398"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Pibor</a:t>
            </a:r>
          </a:p>
        </p:txBody>
      </p:sp>
      <p:sp>
        <p:nvSpPr>
          <p:cNvPr id="51" name="TextBox 50">
            <a:extLst>
              <a:ext uri="{FF2B5EF4-FFF2-40B4-BE49-F238E27FC236}">
                <a16:creationId xmlns:a16="http://schemas.microsoft.com/office/drawing/2014/main" id="{08FB3514-7443-D8F3-6A00-DBD07216B161}"/>
              </a:ext>
            </a:extLst>
          </p:cNvPr>
          <p:cNvSpPr txBox="1"/>
          <p:nvPr/>
        </p:nvSpPr>
        <p:spPr>
          <a:xfrm>
            <a:off x="6801491" y="1785399"/>
            <a:ext cx="734496" cy="230832"/>
          </a:xfrm>
          <a:prstGeom prst="rect">
            <a:avLst/>
          </a:prstGeom>
          <a:noFill/>
        </p:spPr>
        <p:txBody>
          <a:bodyPr wrap="none" rtlCol="0">
            <a:spAutoFit/>
          </a:bodyPr>
          <a:lstStyle/>
          <a:p>
            <a:r>
              <a:rPr lang="en-US" sz="900" dirty="0">
                <a:solidFill>
                  <a:srgbClr val="0000FF"/>
                </a:solidFill>
                <a:latin typeface="Open Sans" panose="020B0606030504020204" pitchFamily="34" charset="0"/>
                <a:ea typeface="Open Sans" panose="020B0606030504020204" pitchFamily="34" charset="0"/>
                <a:cs typeface="Open Sans" panose="020B0606030504020204" pitchFamily="34" charset="0"/>
              </a:rPr>
              <a:t>White Nile</a:t>
            </a:r>
          </a:p>
        </p:txBody>
      </p:sp>
    </p:spTree>
    <p:extLst>
      <p:ext uri="{BB962C8B-B14F-4D97-AF65-F5344CB8AC3E}">
        <p14:creationId xmlns:p14="http://schemas.microsoft.com/office/powerpoint/2010/main" val="1748882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AADECA-48E2-16BE-F0CB-C17D55AAA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608FEF32-1F29-863A-DB09-32E3EDC72FFC}"/>
              </a:ext>
            </a:extLst>
          </p:cNvPr>
          <p:cNvSpPr>
            <a:spLocks noGrp="1"/>
          </p:cNvSpPr>
          <p:nvPr>
            <p:ph type="title"/>
          </p:nvPr>
        </p:nvSpPr>
        <p:spPr/>
        <p:txBody>
          <a:bodyPr/>
          <a:lstStyle/>
          <a:p>
            <a:r>
              <a:rPr lang="en-US" dirty="0"/>
              <a:t>Recent Flooding Conditions</a:t>
            </a:r>
          </a:p>
        </p:txBody>
      </p:sp>
      <p:pic>
        <p:nvPicPr>
          <p:cNvPr id="5" name="Picture 4" descr="Map&#10;&#10;Description automatically generated">
            <a:extLst>
              <a:ext uri="{FF2B5EF4-FFF2-40B4-BE49-F238E27FC236}">
                <a16:creationId xmlns:a16="http://schemas.microsoft.com/office/drawing/2014/main" id="{5F85E26D-EC88-2D8F-8A5E-D01B1275DA61}"/>
              </a:ext>
            </a:extLst>
          </p:cNvPr>
          <p:cNvPicPr>
            <a:picLocks noChangeAspect="1"/>
          </p:cNvPicPr>
          <p:nvPr/>
        </p:nvPicPr>
        <p:blipFill>
          <a:blip r:embed="rId2"/>
          <a:stretch>
            <a:fillRect/>
          </a:stretch>
        </p:blipFill>
        <p:spPr>
          <a:xfrm>
            <a:off x="252952" y="654038"/>
            <a:ext cx="4141694" cy="3200400"/>
          </a:xfrm>
          <a:prstGeom prst="rect">
            <a:avLst/>
          </a:prstGeom>
        </p:spPr>
      </p:pic>
      <p:grpSp>
        <p:nvGrpSpPr>
          <p:cNvPr id="6" name="Group 5">
            <a:extLst>
              <a:ext uri="{FF2B5EF4-FFF2-40B4-BE49-F238E27FC236}">
                <a16:creationId xmlns:a16="http://schemas.microsoft.com/office/drawing/2014/main" id="{467AA31B-A478-B804-7EFA-45AB8C793D11}"/>
              </a:ext>
            </a:extLst>
          </p:cNvPr>
          <p:cNvGrpSpPr/>
          <p:nvPr/>
        </p:nvGrpSpPr>
        <p:grpSpPr>
          <a:xfrm>
            <a:off x="252952" y="639650"/>
            <a:ext cx="3076825" cy="396466"/>
            <a:chOff x="443445" y="5506720"/>
            <a:chExt cx="3048000" cy="396466"/>
          </a:xfrm>
        </p:grpSpPr>
        <p:pic>
          <p:nvPicPr>
            <p:cNvPr id="7" name="Picture 6">
              <a:extLst>
                <a:ext uri="{FF2B5EF4-FFF2-40B4-BE49-F238E27FC236}">
                  <a16:creationId xmlns:a16="http://schemas.microsoft.com/office/drawing/2014/main" id="{75594F1A-4A54-FFBA-01B3-B7946DC11B4E}"/>
                </a:ext>
              </a:extLst>
            </p:cNvPr>
            <p:cNvPicPr>
              <a:picLocks noChangeAspect="1"/>
            </p:cNvPicPr>
            <p:nvPr/>
          </p:nvPicPr>
          <p:blipFill>
            <a:blip r:embed="rId3"/>
            <a:stretch>
              <a:fillRect/>
            </a:stretch>
          </p:blipFill>
          <p:spPr>
            <a:xfrm>
              <a:off x="443445" y="5569811"/>
              <a:ext cx="3048000" cy="333375"/>
            </a:xfrm>
            <a:prstGeom prst="rect">
              <a:avLst/>
            </a:prstGeom>
          </p:spPr>
        </p:pic>
        <p:sp>
          <p:nvSpPr>
            <p:cNvPr id="8" name="TextBox 7">
              <a:extLst>
                <a:ext uri="{FF2B5EF4-FFF2-40B4-BE49-F238E27FC236}">
                  <a16:creationId xmlns:a16="http://schemas.microsoft.com/office/drawing/2014/main" id="{464FADE8-675D-EF8D-35F9-8F058A80D8F0}"/>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9" name="TextBox 8">
            <a:extLst>
              <a:ext uri="{FF2B5EF4-FFF2-40B4-BE49-F238E27FC236}">
                <a16:creationId xmlns:a16="http://schemas.microsoft.com/office/drawing/2014/main" id="{AD98ED45-A0CB-638B-5746-678999EFA994}"/>
              </a:ext>
            </a:extLst>
          </p:cNvPr>
          <p:cNvSpPr txBox="1"/>
          <p:nvPr/>
        </p:nvSpPr>
        <p:spPr>
          <a:xfrm>
            <a:off x="190500" y="3816815"/>
            <a:ext cx="4204146" cy="276999"/>
          </a:xfrm>
          <a:prstGeom prst="rect">
            <a:avLst/>
          </a:prstGeom>
          <a:solidFill>
            <a:schemeClr val="bg1"/>
          </a:solidFill>
        </p:spPr>
        <p:txBody>
          <a:bodyPr wrap="square" rtlCol="0">
            <a:spAutoFit/>
          </a:bodyPr>
          <a:lstStyle/>
          <a:p>
            <a:r>
              <a:rPr lang="en-US" sz="1200" dirty="0">
                <a:latin typeface="Tw Cen MT" panose="020B0602020104020603" pitchFamily="34" charset="0"/>
              </a:rPr>
              <a:t>NOAA VIIRS 5-day comp.: </a:t>
            </a:r>
            <a:r>
              <a:rPr lang="en-US" sz="1200" b="1" dirty="0">
                <a:latin typeface="Tw Cen MT" panose="020B0602020104020603" pitchFamily="34" charset="0"/>
              </a:rPr>
              <a:t>11 – 15 Aug 2024</a:t>
            </a:r>
          </a:p>
        </p:txBody>
      </p:sp>
      <p:pic>
        <p:nvPicPr>
          <p:cNvPr id="11" name="Picture 10">
            <a:extLst>
              <a:ext uri="{FF2B5EF4-FFF2-40B4-BE49-F238E27FC236}">
                <a16:creationId xmlns:a16="http://schemas.microsoft.com/office/drawing/2014/main" id="{BD816173-BDC7-A12A-87A3-A3D8388A39C0}"/>
              </a:ext>
            </a:extLst>
          </p:cNvPr>
          <p:cNvPicPr>
            <a:picLocks noChangeAspect="1"/>
          </p:cNvPicPr>
          <p:nvPr/>
        </p:nvPicPr>
        <p:blipFill rotWithShape="1">
          <a:blip r:embed="rId4"/>
          <a:srcRect l="6603" t="13662" r="6856" b="5186"/>
          <a:stretch/>
        </p:blipFill>
        <p:spPr>
          <a:xfrm>
            <a:off x="4438745" y="658038"/>
            <a:ext cx="4607250" cy="3200400"/>
          </a:xfrm>
          <a:prstGeom prst="rect">
            <a:avLst/>
          </a:prstGeom>
        </p:spPr>
      </p:pic>
      <p:sp>
        <p:nvSpPr>
          <p:cNvPr id="12" name="TextBox 11">
            <a:extLst>
              <a:ext uri="{FF2B5EF4-FFF2-40B4-BE49-F238E27FC236}">
                <a16:creationId xmlns:a16="http://schemas.microsoft.com/office/drawing/2014/main" id="{6A08F0FF-407E-1D1B-0476-3B84E7BF57EE}"/>
              </a:ext>
            </a:extLst>
          </p:cNvPr>
          <p:cNvSpPr txBox="1"/>
          <p:nvPr/>
        </p:nvSpPr>
        <p:spPr>
          <a:xfrm>
            <a:off x="4430906" y="3816814"/>
            <a:ext cx="4315902" cy="276999"/>
          </a:xfrm>
          <a:prstGeom prst="rect">
            <a:avLst/>
          </a:prstGeom>
          <a:solidFill>
            <a:schemeClr val="bg1"/>
          </a:solidFill>
        </p:spPr>
        <p:txBody>
          <a:bodyPr wrap="square" rtlCol="0">
            <a:spAutoFit/>
          </a:bodyPr>
          <a:lstStyle/>
          <a:p>
            <a:r>
              <a:rPr lang="en-US" sz="1200" dirty="0">
                <a:latin typeface="Tw Cen MT" panose="020B0602020104020603" pitchFamily="34" charset="0"/>
              </a:rPr>
              <a:t>UNOSAT map based on VIIRS 5-day comp.: </a:t>
            </a:r>
            <a:r>
              <a:rPr lang="en-US" sz="1200" b="1" dirty="0">
                <a:latin typeface="Tw Cen MT" panose="020B0602020104020603" pitchFamily="34" charset="0"/>
              </a:rPr>
              <a:t>15 – 19 Aug 2024</a:t>
            </a:r>
          </a:p>
        </p:txBody>
      </p:sp>
      <p:sp>
        <p:nvSpPr>
          <p:cNvPr id="13" name="TextBox 12">
            <a:extLst>
              <a:ext uri="{FF2B5EF4-FFF2-40B4-BE49-F238E27FC236}">
                <a16:creationId xmlns:a16="http://schemas.microsoft.com/office/drawing/2014/main" id="{1919C351-860C-85BB-BC45-A01E95DB80A9}"/>
              </a:ext>
            </a:extLst>
          </p:cNvPr>
          <p:cNvSpPr txBox="1"/>
          <p:nvPr/>
        </p:nvSpPr>
        <p:spPr>
          <a:xfrm>
            <a:off x="187897" y="4103740"/>
            <a:ext cx="8768206" cy="400110"/>
          </a:xfrm>
          <a:prstGeom prst="rect">
            <a:avLst/>
          </a:prstGeom>
          <a:noFill/>
        </p:spPr>
        <p:txBody>
          <a:bodyPr wrap="square" rtlCol="0">
            <a:spAutoFit/>
          </a:bodyPr>
          <a:lstStyle/>
          <a:p>
            <a:pPr marL="285750" indent="-285750">
              <a:buFont typeface="Wingdings" panose="05000000000000000000" pitchFamily="2" charset="2"/>
              <a:buChar char="§"/>
            </a:pPr>
            <a:r>
              <a:rPr lang="en-US" sz="1000" dirty="0">
                <a:latin typeface="Open Sans" panose="020B0606030504020204" pitchFamily="34" charset="0"/>
                <a:ea typeface="Open Sans" panose="020B0606030504020204" pitchFamily="34" charset="0"/>
                <a:cs typeface="Open Sans" panose="020B0606030504020204" pitchFamily="34" charset="0"/>
              </a:rPr>
              <a:t>UNOSAT map show inundation reduced during the last 5 days, however UNOSAT map could have underestimated inundation because of cloud issues based on the daily VIIRS data on the following slide.</a:t>
            </a:r>
          </a:p>
        </p:txBody>
      </p:sp>
    </p:spTree>
    <p:extLst>
      <p:ext uri="{BB962C8B-B14F-4D97-AF65-F5344CB8AC3E}">
        <p14:creationId xmlns:p14="http://schemas.microsoft.com/office/powerpoint/2010/main" val="133501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F9641D8B-1AF7-10CA-9D37-42417527395A}"/>
              </a:ext>
            </a:extLst>
          </p:cNvPr>
          <p:cNvPicPr>
            <a:picLocks noChangeAspect="1"/>
          </p:cNvPicPr>
          <p:nvPr/>
        </p:nvPicPr>
        <p:blipFill>
          <a:blip r:embed="rId2"/>
          <a:stretch>
            <a:fillRect/>
          </a:stretch>
        </p:blipFill>
        <p:spPr>
          <a:xfrm>
            <a:off x="268116" y="641240"/>
            <a:ext cx="2366682" cy="1828800"/>
          </a:xfrm>
          <a:prstGeom prst="rect">
            <a:avLst/>
          </a:prstGeom>
        </p:spPr>
      </p:pic>
      <p:sp>
        <p:nvSpPr>
          <p:cNvPr id="3" name="Slide Number Placeholder 2">
            <a:extLst>
              <a:ext uri="{FF2B5EF4-FFF2-40B4-BE49-F238E27FC236}">
                <a16:creationId xmlns:a16="http://schemas.microsoft.com/office/drawing/2014/main" id="{13AADECA-48E2-16BE-F0CB-C17D55AAA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608FEF32-1F29-863A-DB09-32E3EDC72FFC}"/>
              </a:ext>
            </a:extLst>
          </p:cNvPr>
          <p:cNvSpPr>
            <a:spLocks noGrp="1"/>
          </p:cNvSpPr>
          <p:nvPr>
            <p:ph type="title"/>
          </p:nvPr>
        </p:nvSpPr>
        <p:spPr/>
        <p:txBody>
          <a:bodyPr/>
          <a:lstStyle/>
          <a:p>
            <a:r>
              <a:rPr lang="en-US" dirty="0"/>
              <a:t>Recent Flooding Conditions</a:t>
            </a:r>
          </a:p>
        </p:txBody>
      </p:sp>
      <p:sp>
        <p:nvSpPr>
          <p:cNvPr id="13" name="TextBox 12">
            <a:extLst>
              <a:ext uri="{FF2B5EF4-FFF2-40B4-BE49-F238E27FC236}">
                <a16:creationId xmlns:a16="http://schemas.microsoft.com/office/drawing/2014/main" id="{1919C351-860C-85BB-BC45-A01E95DB80A9}"/>
              </a:ext>
            </a:extLst>
          </p:cNvPr>
          <p:cNvSpPr txBox="1"/>
          <p:nvPr/>
        </p:nvSpPr>
        <p:spPr>
          <a:xfrm>
            <a:off x="161940" y="4338270"/>
            <a:ext cx="8768206" cy="400110"/>
          </a:xfrm>
          <a:prstGeom prst="rect">
            <a:avLst/>
          </a:prstGeom>
          <a:noFill/>
        </p:spPr>
        <p:txBody>
          <a:bodyPr wrap="square" rtlCol="0">
            <a:spAutoFit/>
          </a:bodyPr>
          <a:lstStyle/>
          <a:p>
            <a:pPr marL="285750" indent="-285750">
              <a:buFont typeface="Wingdings" panose="05000000000000000000" pitchFamily="2" charset="2"/>
              <a:buChar char="§"/>
            </a:pPr>
            <a:r>
              <a:rPr lang="en-US" sz="1000" dirty="0">
                <a:latin typeface="Open Sans" panose="020B0606030504020204" pitchFamily="34" charset="0"/>
                <a:ea typeface="Open Sans" panose="020B0606030504020204" pitchFamily="34" charset="0"/>
                <a:cs typeface="Open Sans" panose="020B0606030504020204" pitchFamily="34" charset="0"/>
              </a:rPr>
              <a:t>The daily VIIRS data show how much they were impacted by cloud between Aug 16 and Aug 19. So, the 15-19 Aug composite most likely underestimated inundation.  </a:t>
            </a:r>
          </a:p>
        </p:txBody>
      </p:sp>
      <p:pic>
        <p:nvPicPr>
          <p:cNvPr id="15" name="Picture 14" descr="Map&#10;&#10;Description automatically generated">
            <a:extLst>
              <a:ext uri="{FF2B5EF4-FFF2-40B4-BE49-F238E27FC236}">
                <a16:creationId xmlns:a16="http://schemas.microsoft.com/office/drawing/2014/main" id="{B6CD6619-6ED2-46D0-2963-8A0CB09527AF}"/>
              </a:ext>
            </a:extLst>
          </p:cNvPr>
          <p:cNvPicPr>
            <a:picLocks noChangeAspect="1"/>
          </p:cNvPicPr>
          <p:nvPr/>
        </p:nvPicPr>
        <p:blipFill>
          <a:blip r:embed="rId3"/>
          <a:stretch>
            <a:fillRect/>
          </a:stretch>
        </p:blipFill>
        <p:spPr>
          <a:xfrm>
            <a:off x="5325861" y="641240"/>
            <a:ext cx="2366682" cy="1828800"/>
          </a:xfrm>
          <a:prstGeom prst="rect">
            <a:avLst/>
          </a:prstGeom>
        </p:spPr>
      </p:pic>
      <p:pic>
        <p:nvPicPr>
          <p:cNvPr id="17" name="Picture 16" descr="Map&#10;&#10;Description automatically generated">
            <a:extLst>
              <a:ext uri="{FF2B5EF4-FFF2-40B4-BE49-F238E27FC236}">
                <a16:creationId xmlns:a16="http://schemas.microsoft.com/office/drawing/2014/main" id="{D515DC49-DA9D-9215-54A5-356412AEC65E}"/>
              </a:ext>
            </a:extLst>
          </p:cNvPr>
          <p:cNvPicPr>
            <a:picLocks noChangeAspect="1"/>
          </p:cNvPicPr>
          <p:nvPr/>
        </p:nvPicPr>
        <p:blipFill>
          <a:blip r:embed="rId4"/>
          <a:stretch>
            <a:fillRect/>
          </a:stretch>
        </p:blipFill>
        <p:spPr>
          <a:xfrm>
            <a:off x="2772901" y="635741"/>
            <a:ext cx="2366682" cy="1828800"/>
          </a:xfrm>
          <a:prstGeom prst="rect">
            <a:avLst/>
          </a:prstGeom>
        </p:spPr>
      </p:pic>
      <p:pic>
        <p:nvPicPr>
          <p:cNvPr id="19" name="Picture 18" descr="Map&#10;&#10;Description automatically generated">
            <a:extLst>
              <a:ext uri="{FF2B5EF4-FFF2-40B4-BE49-F238E27FC236}">
                <a16:creationId xmlns:a16="http://schemas.microsoft.com/office/drawing/2014/main" id="{9B59365D-33CC-37FD-5D87-FAF5297288A0}"/>
              </a:ext>
            </a:extLst>
          </p:cNvPr>
          <p:cNvPicPr>
            <a:picLocks noChangeAspect="1"/>
          </p:cNvPicPr>
          <p:nvPr/>
        </p:nvPicPr>
        <p:blipFill>
          <a:blip r:embed="rId5"/>
          <a:stretch>
            <a:fillRect/>
          </a:stretch>
        </p:blipFill>
        <p:spPr>
          <a:xfrm>
            <a:off x="252952" y="2531541"/>
            <a:ext cx="2366682" cy="1828800"/>
          </a:xfrm>
          <a:prstGeom prst="rect">
            <a:avLst/>
          </a:prstGeom>
        </p:spPr>
      </p:pic>
      <p:pic>
        <p:nvPicPr>
          <p:cNvPr id="21" name="Picture 20" descr="Map&#10;&#10;Description automatically generated">
            <a:extLst>
              <a:ext uri="{FF2B5EF4-FFF2-40B4-BE49-F238E27FC236}">
                <a16:creationId xmlns:a16="http://schemas.microsoft.com/office/drawing/2014/main" id="{6C839782-4601-380C-72D1-2D6F09EF47CC}"/>
              </a:ext>
            </a:extLst>
          </p:cNvPr>
          <p:cNvPicPr>
            <a:picLocks noChangeAspect="1"/>
          </p:cNvPicPr>
          <p:nvPr/>
        </p:nvPicPr>
        <p:blipFill>
          <a:blip r:embed="rId6"/>
          <a:stretch>
            <a:fillRect/>
          </a:stretch>
        </p:blipFill>
        <p:spPr>
          <a:xfrm>
            <a:off x="2773078" y="2513379"/>
            <a:ext cx="2366682" cy="1828800"/>
          </a:xfrm>
          <a:prstGeom prst="rect">
            <a:avLst/>
          </a:prstGeom>
        </p:spPr>
      </p:pic>
      <p:pic>
        <p:nvPicPr>
          <p:cNvPr id="25" name="Picture 24" descr="Map&#10;&#10;Description automatically generated">
            <a:extLst>
              <a:ext uri="{FF2B5EF4-FFF2-40B4-BE49-F238E27FC236}">
                <a16:creationId xmlns:a16="http://schemas.microsoft.com/office/drawing/2014/main" id="{EB752CA4-C49D-F472-B155-5EA627063E21}"/>
              </a:ext>
            </a:extLst>
          </p:cNvPr>
          <p:cNvPicPr>
            <a:picLocks noChangeAspect="1"/>
          </p:cNvPicPr>
          <p:nvPr/>
        </p:nvPicPr>
        <p:blipFill>
          <a:blip r:embed="rId7"/>
          <a:stretch>
            <a:fillRect/>
          </a:stretch>
        </p:blipFill>
        <p:spPr>
          <a:xfrm>
            <a:off x="5325861" y="2513379"/>
            <a:ext cx="2366682" cy="1828800"/>
          </a:xfrm>
          <a:prstGeom prst="rect">
            <a:avLst/>
          </a:prstGeom>
        </p:spPr>
      </p:pic>
      <p:grpSp>
        <p:nvGrpSpPr>
          <p:cNvPr id="6" name="Group 5">
            <a:extLst>
              <a:ext uri="{FF2B5EF4-FFF2-40B4-BE49-F238E27FC236}">
                <a16:creationId xmlns:a16="http://schemas.microsoft.com/office/drawing/2014/main" id="{467AA31B-A478-B804-7EFA-45AB8C793D11}"/>
              </a:ext>
            </a:extLst>
          </p:cNvPr>
          <p:cNvGrpSpPr>
            <a:grpSpLocks noChangeAspect="1"/>
          </p:cNvGrpSpPr>
          <p:nvPr/>
        </p:nvGrpSpPr>
        <p:grpSpPr>
          <a:xfrm>
            <a:off x="270370" y="600905"/>
            <a:ext cx="2228152" cy="274320"/>
            <a:chOff x="443445" y="5506720"/>
            <a:chExt cx="3190109" cy="396466"/>
          </a:xfrm>
        </p:grpSpPr>
        <p:pic>
          <p:nvPicPr>
            <p:cNvPr id="7" name="Picture 6">
              <a:extLst>
                <a:ext uri="{FF2B5EF4-FFF2-40B4-BE49-F238E27FC236}">
                  <a16:creationId xmlns:a16="http://schemas.microsoft.com/office/drawing/2014/main" id="{75594F1A-4A54-FFBA-01B3-B7946DC11B4E}"/>
                </a:ext>
              </a:extLst>
            </p:cNvPr>
            <p:cNvPicPr>
              <a:picLocks noChangeAspect="1"/>
            </p:cNvPicPr>
            <p:nvPr/>
          </p:nvPicPr>
          <p:blipFill>
            <a:blip r:embed="rId8"/>
            <a:stretch>
              <a:fillRect/>
            </a:stretch>
          </p:blipFill>
          <p:spPr>
            <a:xfrm>
              <a:off x="443445" y="5569811"/>
              <a:ext cx="3048000" cy="333375"/>
            </a:xfrm>
            <a:prstGeom prst="rect">
              <a:avLst/>
            </a:prstGeom>
          </p:spPr>
        </p:pic>
        <p:sp>
          <p:nvSpPr>
            <p:cNvPr id="8" name="TextBox 7">
              <a:extLst>
                <a:ext uri="{FF2B5EF4-FFF2-40B4-BE49-F238E27FC236}">
                  <a16:creationId xmlns:a16="http://schemas.microsoft.com/office/drawing/2014/main" id="{464FADE8-675D-EF8D-35F9-8F058A80D8F0}"/>
                </a:ext>
              </a:extLst>
            </p:cNvPr>
            <p:cNvSpPr txBox="1"/>
            <p:nvPr/>
          </p:nvSpPr>
          <p:spPr>
            <a:xfrm>
              <a:off x="2570480" y="5506720"/>
              <a:ext cx="1063074" cy="289133"/>
            </a:xfrm>
            <a:prstGeom prst="rect">
              <a:avLst/>
            </a:prstGeom>
            <a:noFill/>
          </p:spPr>
          <p:txBody>
            <a:bodyPr wrap="none" rtlCol="0">
              <a:spAutoFit/>
            </a:bodyPr>
            <a:lstStyle/>
            <a:p>
              <a:r>
                <a:rPr lang="en-US" sz="700" dirty="0">
                  <a:latin typeface="Tw Cen MT" panose="020B0602020104020603" pitchFamily="34" charset="0"/>
                </a:rPr>
                <a:t>(% of the pixel)</a:t>
              </a:r>
            </a:p>
          </p:txBody>
        </p:sp>
      </p:grpSp>
    </p:spTree>
    <p:extLst>
      <p:ext uri="{BB962C8B-B14F-4D97-AF65-F5344CB8AC3E}">
        <p14:creationId xmlns:p14="http://schemas.microsoft.com/office/powerpoint/2010/main" val="102235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642A8C-E328-6468-14FD-4CE6D34AD7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1A0D26BC-3DF6-F85F-5E31-5C209A339241}"/>
              </a:ext>
            </a:extLst>
          </p:cNvPr>
          <p:cNvSpPr>
            <a:spLocks noGrp="1"/>
          </p:cNvSpPr>
          <p:nvPr>
            <p:ph type="title"/>
          </p:nvPr>
        </p:nvSpPr>
        <p:spPr/>
        <p:txBody>
          <a:bodyPr/>
          <a:lstStyle/>
          <a:p>
            <a:r>
              <a:rPr lang="en-US" dirty="0"/>
              <a:t>Lakes Satellite Altimetry</a:t>
            </a:r>
          </a:p>
        </p:txBody>
      </p:sp>
      <p:pic>
        <p:nvPicPr>
          <p:cNvPr id="5" name="Picture 4" descr="A graph of different levels of sea level&#10;&#10;Description automatically generated">
            <a:extLst>
              <a:ext uri="{FF2B5EF4-FFF2-40B4-BE49-F238E27FC236}">
                <a16:creationId xmlns:a16="http://schemas.microsoft.com/office/drawing/2014/main" id="{D316B9DB-23F3-6CA6-62A5-CDA77CE9F719}"/>
              </a:ext>
            </a:extLst>
          </p:cNvPr>
          <p:cNvPicPr>
            <a:picLocks noChangeAspect="1"/>
          </p:cNvPicPr>
          <p:nvPr/>
        </p:nvPicPr>
        <p:blipFill>
          <a:blip r:embed="rId2"/>
          <a:stretch>
            <a:fillRect/>
          </a:stretch>
        </p:blipFill>
        <p:spPr>
          <a:xfrm>
            <a:off x="3026279" y="755868"/>
            <a:ext cx="3370217" cy="3931920"/>
          </a:xfrm>
          <a:prstGeom prst="rect">
            <a:avLst/>
          </a:prstGeom>
        </p:spPr>
      </p:pic>
      <p:pic>
        <p:nvPicPr>
          <p:cNvPr id="6" name="Picture 5" descr="A graph of different levels of water&#10;&#10;Description automatically generated with medium confidence">
            <a:extLst>
              <a:ext uri="{FF2B5EF4-FFF2-40B4-BE49-F238E27FC236}">
                <a16:creationId xmlns:a16="http://schemas.microsoft.com/office/drawing/2014/main" id="{19957D72-156F-928E-3FCD-6257337C5689}"/>
              </a:ext>
            </a:extLst>
          </p:cNvPr>
          <p:cNvPicPr>
            <a:picLocks noChangeAspect="1"/>
          </p:cNvPicPr>
          <p:nvPr/>
        </p:nvPicPr>
        <p:blipFill>
          <a:blip r:embed="rId3"/>
          <a:stretch>
            <a:fillRect/>
          </a:stretch>
        </p:blipFill>
        <p:spPr>
          <a:xfrm>
            <a:off x="29549" y="755868"/>
            <a:ext cx="2743201" cy="3840480"/>
          </a:xfrm>
          <a:prstGeom prst="rect">
            <a:avLst/>
          </a:prstGeom>
        </p:spPr>
      </p:pic>
      <p:sp>
        <p:nvSpPr>
          <p:cNvPr id="7" name="TextBox 10">
            <a:extLst>
              <a:ext uri="{FF2B5EF4-FFF2-40B4-BE49-F238E27FC236}">
                <a16:creationId xmlns:a16="http://schemas.microsoft.com/office/drawing/2014/main" id="{22CAC98D-FD19-EDCE-F697-25A87089E3D7}"/>
              </a:ext>
            </a:extLst>
          </p:cNvPr>
          <p:cNvSpPr txBox="1"/>
          <p:nvPr/>
        </p:nvSpPr>
        <p:spPr>
          <a:xfrm>
            <a:off x="6597772" y="860226"/>
            <a:ext cx="2464425" cy="286232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Although Lake Water levels have declined marginally, they remained at levels higher than the levels in 2020 and 2022. </a:t>
            </a:r>
          </a:p>
          <a:p>
            <a:r>
              <a:rPr lang="en-US" sz="1200" dirty="0">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Current discharge from Lake Victoria is at </a:t>
            </a:r>
            <a:r>
              <a:rPr lang="en-US" sz="1200" b="1" dirty="0">
                <a:latin typeface="Open Sans" panose="020B0606030504020204" pitchFamily="34" charset="0"/>
                <a:ea typeface="Open Sans" panose="020B0606030504020204" pitchFamily="34" charset="0"/>
                <a:cs typeface="Open Sans" panose="020B0606030504020204" pitchFamily="34" charset="0"/>
              </a:rPr>
              <a:t>2200</a:t>
            </a:r>
            <a:r>
              <a:rPr lang="en-US" sz="1200" dirty="0">
                <a:latin typeface="Open Sans" panose="020B0606030504020204" pitchFamily="34" charset="0"/>
                <a:ea typeface="Open Sans" panose="020B0606030504020204" pitchFamily="34" charset="0"/>
                <a:cs typeface="Open Sans" panose="020B0606030504020204" pitchFamily="34" charset="0"/>
              </a:rPr>
              <a:t> m</a:t>
            </a:r>
            <a:r>
              <a:rPr lang="en-US" sz="1200" baseline="30000" dirty="0">
                <a:latin typeface="Open Sans" panose="020B0606030504020204" pitchFamily="34" charset="0"/>
                <a:ea typeface="Open Sans" panose="020B0606030504020204" pitchFamily="34" charset="0"/>
                <a:cs typeface="Open Sans" panose="020B0606030504020204" pitchFamily="34" charset="0"/>
              </a:rPr>
              <a:t>3</a:t>
            </a:r>
            <a:r>
              <a:rPr lang="en-US" sz="1200" dirty="0">
                <a:latin typeface="Open Sans" panose="020B0606030504020204" pitchFamily="34" charset="0"/>
                <a:ea typeface="Open Sans" panose="020B0606030504020204" pitchFamily="34" charset="0"/>
                <a:cs typeface="Open Sans" panose="020B0606030504020204" pitchFamily="34" charset="0"/>
              </a:rPr>
              <a:t>/s</a:t>
            </a:r>
          </a:p>
          <a:p>
            <a:pPr marL="285750" indent="-2857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Outflow from Jebel </a:t>
            </a:r>
            <a:r>
              <a:rPr lang="en-US" sz="1200" dirty="0" err="1">
                <a:latin typeface="Open Sans" panose="020B0606030504020204" pitchFamily="34" charset="0"/>
                <a:ea typeface="Open Sans" panose="020B0606030504020204" pitchFamily="34" charset="0"/>
                <a:cs typeface="Open Sans" panose="020B0606030504020204" pitchFamily="34" charset="0"/>
              </a:rPr>
              <a:t>Aulia</a:t>
            </a:r>
            <a:r>
              <a:rPr lang="en-US" sz="1200" dirty="0">
                <a:latin typeface="Open Sans" panose="020B0606030504020204" pitchFamily="34" charset="0"/>
                <a:ea typeface="Open Sans" panose="020B0606030504020204" pitchFamily="34" charset="0"/>
                <a:cs typeface="Open Sans" panose="020B0606030504020204" pitchFamily="34" charset="0"/>
              </a:rPr>
              <a:t> dam is at </a:t>
            </a:r>
            <a:r>
              <a:rPr lang="en-US" sz="1200" b="1" dirty="0">
                <a:latin typeface="Open Sans" panose="020B0606030504020204" pitchFamily="34" charset="0"/>
                <a:ea typeface="Open Sans" panose="020B0606030504020204" pitchFamily="34" charset="0"/>
                <a:cs typeface="Open Sans" panose="020B0606030504020204" pitchFamily="34" charset="0"/>
              </a:rPr>
              <a:t>1500</a:t>
            </a:r>
            <a:r>
              <a:rPr lang="en-US" sz="1200" dirty="0">
                <a:latin typeface="Open Sans" panose="020B0606030504020204" pitchFamily="34" charset="0"/>
                <a:ea typeface="Open Sans" panose="020B0606030504020204" pitchFamily="34" charset="0"/>
                <a:cs typeface="Open Sans" panose="020B0606030504020204" pitchFamily="34" charset="0"/>
              </a:rPr>
              <a:t> m</a:t>
            </a:r>
            <a:r>
              <a:rPr lang="en-US" sz="1200" baseline="30000" dirty="0">
                <a:latin typeface="Open Sans" panose="020B0606030504020204" pitchFamily="34" charset="0"/>
                <a:ea typeface="Open Sans" panose="020B0606030504020204" pitchFamily="34" charset="0"/>
                <a:cs typeface="Open Sans" panose="020B0606030504020204" pitchFamily="34" charset="0"/>
              </a:rPr>
              <a:t>3</a:t>
            </a:r>
            <a:r>
              <a:rPr lang="en-US" sz="1200" dirty="0">
                <a:latin typeface="Open Sans" panose="020B0606030504020204" pitchFamily="34" charset="0"/>
                <a:ea typeface="Open Sans" panose="020B0606030504020204" pitchFamily="34" charset="0"/>
                <a:cs typeface="Open Sans" panose="020B0606030504020204" pitchFamily="34" charset="0"/>
              </a:rPr>
              <a:t>/s </a:t>
            </a:r>
          </a:p>
          <a:p>
            <a:pPr marL="285750" indent="-285750">
              <a:buFont typeface="Arial" panose="020B0604020202020204" pitchFamily="34" charset="0"/>
              <a:buChar char="•"/>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Lake level data were from </a:t>
            </a:r>
            <a:r>
              <a:rPr lang="en-US" sz="1200" dirty="0" err="1">
                <a:latin typeface="Open Sans" panose="020B0606030504020204" pitchFamily="34" charset="0"/>
                <a:ea typeface="Open Sans" panose="020B0606030504020204" pitchFamily="34" charset="0"/>
                <a:cs typeface="Open Sans" panose="020B0606030504020204" pitchFamily="34" charset="0"/>
              </a:rPr>
              <a:t>Hydroweb</a:t>
            </a:r>
            <a:r>
              <a:rPr lang="en-US" sz="1200" dirty="0">
                <a:latin typeface="Open Sans" panose="020B0606030504020204" pitchFamily="34" charset="0"/>
                <a:ea typeface="Open Sans" panose="020B0606030504020204" pitchFamily="34" charset="0"/>
                <a:cs typeface="Open Sans" panose="020B0606030504020204" pitchFamily="34" charset="0"/>
              </a:rPr>
              <a:t>, accessed 14 August 2024.</a:t>
            </a:r>
          </a:p>
        </p:txBody>
      </p:sp>
    </p:spTree>
    <p:extLst>
      <p:ext uri="{BB962C8B-B14F-4D97-AF65-F5344CB8AC3E}">
        <p14:creationId xmlns:p14="http://schemas.microsoft.com/office/powerpoint/2010/main" val="3482751035"/>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36342</TotalTime>
  <Words>1739</Words>
  <Application>Microsoft Office PowerPoint</Application>
  <PresentationFormat>On-screen Show (16:9)</PresentationFormat>
  <Paragraphs>292</Paragraphs>
  <Slides>32</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Wingdings</vt:lpstr>
      <vt:lpstr>Tw Cen MT</vt:lpstr>
      <vt:lpstr>Arial</vt:lpstr>
      <vt:lpstr>Georgia</vt:lpstr>
      <vt:lpstr>Open Sans</vt:lpstr>
      <vt:lpstr>Simple Light</vt:lpstr>
      <vt:lpstr>South Sudan Flood Monitoring and Prediction - 2024 Season</vt:lpstr>
      <vt:lpstr>Prime Question</vt:lpstr>
      <vt:lpstr>Key Messages</vt:lpstr>
      <vt:lpstr>Nile Catchments and Available Data</vt:lpstr>
      <vt:lpstr>Above Average Rainfall Performance and Impacts</vt:lpstr>
      <vt:lpstr>Recent Flooding Conditions</vt:lpstr>
      <vt:lpstr>Recent Flooding Conditions</vt:lpstr>
      <vt:lpstr>Recent Flooding Conditions</vt:lpstr>
      <vt:lpstr>Lakes Satellite Altimetry</vt:lpstr>
      <vt:lpstr>LASSO Regression</vt:lpstr>
      <vt:lpstr>LASSO Regression</vt:lpstr>
      <vt:lpstr>LASSO Regression</vt:lpstr>
      <vt:lpstr>Coefficients for LASSO Models</vt:lpstr>
      <vt:lpstr>Coefficients for LASSO Models</vt:lpstr>
      <vt:lpstr>LASSO Model Predictions for May-Oct 2024</vt:lpstr>
      <vt:lpstr>Predicted Inundation Mapping</vt:lpstr>
      <vt:lpstr>LASSO Estimates for 2024</vt:lpstr>
      <vt:lpstr>Flood Frequency Maps</vt:lpstr>
      <vt:lpstr>Initial Inundation Map</vt:lpstr>
      <vt:lpstr>LASSO Predicted Inundation Map</vt:lpstr>
      <vt:lpstr>Rainfall &amp; Discharge Analog Year</vt:lpstr>
      <vt:lpstr>Analog Based Predicted Inundation Map </vt:lpstr>
      <vt:lpstr>Initial Conditions Comparison</vt:lpstr>
      <vt:lpstr>Comparison with 2020 </vt:lpstr>
      <vt:lpstr>Comparison with 2020 </vt:lpstr>
      <vt:lpstr>Comparison with 2022 </vt:lpstr>
      <vt:lpstr>Comparison with 2022 </vt:lpstr>
      <vt:lpstr>Impact Assessment</vt:lpstr>
      <vt:lpstr>PowerPoint Presentation</vt:lpstr>
      <vt:lpstr>Predicted Estimate to Spatial Distribution</vt:lpstr>
      <vt:lpstr>Coefficients for LASSO Models</vt:lpstr>
      <vt:lpstr>Coefficients for LASSO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Gideon</dc:creator>
  <cp:lastModifiedBy>Pervez, Shahriar</cp:lastModifiedBy>
  <cp:revision>536</cp:revision>
  <dcterms:modified xsi:type="dcterms:W3CDTF">2024-08-21T19:44:41Z</dcterms:modified>
</cp:coreProperties>
</file>