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9"/>
  </p:notesMasterIdLst>
  <p:sldIdLst>
    <p:sldId id="257" r:id="rId2"/>
    <p:sldId id="493" r:id="rId3"/>
    <p:sldId id="436" r:id="rId4"/>
    <p:sldId id="491" r:id="rId5"/>
    <p:sldId id="496" r:id="rId6"/>
    <p:sldId id="484" r:id="rId7"/>
    <p:sldId id="300" r:id="rId8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Tw Cen MT" panose="020B0602020104020603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E99F"/>
    <a:srgbClr val="1BD57C"/>
    <a:srgbClr val="15A35F"/>
    <a:srgbClr val="69E7ED"/>
    <a:srgbClr val="1CDAE4"/>
    <a:srgbClr val="39DFE7"/>
    <a:srgbClr val="62E5EC"/>
    <a:srgbClr val="82BBEE"/>
    <a:srgbClr val="C3F5F5"/>
    <a:srgbClr val="ADF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90" autoAdjust="0"/>
  </p:normalViewPr>
  <p:slideViewPr>
    <p:cSldViewPr snapToGrid="0">
      <p:cViewPr varScale="1">
        <p:scale>
          <a:sx n="107" d="100"/>
          <a:sy n="107" d="100"/>
        </p:scale>
        <p:origin x="60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5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66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923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75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Google Shape;26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6" name="Google Shape;267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hoto 5">
  <p:cSld name="SECTION_TITLE_AND_DESCRIPTION_1_1_1_1_1"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ater, river, drink, bunch&#10;&#10;Description automatically generated">
            <a:extLst>
              <a:ext uri="{FF2B5EF4-FFF2-40B4-BE49-F238E27FC236}">
                <a16:creationId xmlns:a16="http://schemas.microsoft.com/office/drawing/2014/main" id="{EDD1DF7F-5316-2310-E02F-B42A4BCC2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0739"/>
          <a:stretch/>
        </p:blipFill>
        <p:spPr>
          <a:xfrm>
            <a:off x="0" y="-1"/>
            <a:ext cx="4572000" cy="5143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258867-F6B7-09D4-CC50-1EB5515ACF99}"/>
              </a:ext>
            </a:extLst>
          </p:cNvPr>
          <p:cNvSpPr txBox="1"/>
          <p:nvPr userDrawn="1"/>
        </p:nvSpPr>
        <p:spPr>
          <a:xfrm>
            <a:off x="444791" y="4752295"/>
            <a:ext cx="36824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Floods in Fangak, Jonglei state, South Sudan, October 2021- photo by WFP</a:t>
            </a:r>
          </a:p>
        </p:txBody>
      </p:sp>
      <p:sp>
        <p:nvSpPr>
          <p:cNvPr id="2270" name="Google Shape;2270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2" name="Google Shape;2272;p37"/>
          <p:cNvSpPr/>
          <p:nvPr/>
        </p:nvSpPr>
        <p:spPr>
          <a:xfrm rot="-5400000">
            <a:off x="4233600" y="2461950"/>
            <a:ext cx="457200" cy="2196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p37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  <p:sldLayoutId id="214748368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871200" y="1138559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South Sudan Flood Monitoring and Prediction - 2024 Season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November 18, 2024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868CA3F7-5E0A-889F-7CA0-31FFD7A82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579" y="686006"/>
            <a:ext cx="4141694" cy="3200400"/>
          </a:xfrm>
          <a:prstGeom prst="rect">
            <a:avLst/>
          </a:prstGeom>
        </p:spPr>
      </p:pic>
      <p:pic>
        <p:nvPicPr>
          <p:cNvPr id="28" name="Picture 27" descr="Map&#10;&#10;Description automatically generated">
            <a:extLst>
              <a:ext uri="{FF2B5EF4-FFF2-40B4-BE49-F238E27FC236}">
                <a16:creationId xmlns:a16="http://schemas.microsoft.com/office/drawing/2014/main" id="{F1F39C36-1E6D-30C1-5E52-FCBBAC9A3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24" y="686006"/>
            <a:ext cx="4141694" cy="32004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0B14B4-D0E1-2F29-8006-B731EE4E12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5CFADA85-339C-5687-5137-B15A6FA0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</p:spPr>
        <p:txBody>
          <a:bodyPr/>
          <a:lstStyle/>
          <a:p>
            <a:r>
              <a:rPr lang="en-US" dirty="0"/>
              <a:t>Flooding Conditions in South Sudan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1B0F4C-8887-6D11-BC24-706ACBD5C4D5}"/>
              </a:ext>
            </a:extLst>
          </p:cNvPr>
          <p:cNvSpPr txBox="1"/>
          <p:nvPr/>
        </p:nvSpPr>
        <p:spPr>
          <a:xfrm>
            <a:off x="149917" y="4218897"/>
            <a:ext cx="8871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latin typeface="Tw Cen MT" panose="020B0602020104020603" pitchFamily="34" charset="0"/>
              </a:rPr>
              <a:t>Inundated areas slowly receding across South Sudan.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CF481B8-A284-DAB3-8820-A274B118885C}"/>
              </a:ext>
            </a:extLst>
          </p:cNvPr>
          <p:cNvGrpSpPr/>
          <p:nvPr/>
        </p:nvGrpSpPr>
        <p:grpSpPr>
          <a:xfrm>
            <a:off x="190500" y="631173"/>
            <a:ext cx="3076825" cy="396466"/>
            <a:chOff x="443445" y="5506720"/>
            <a:chExt cx="3048000" cy="3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375F053-B4F5-49C8-80AD-1C929569F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7619D8-D3CA-9C69-9789-2B590BB55E3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52A0A3-AAA3-9BC4-DF49-B287103410DE}"/>
              </a:ext>
            </a:extLst>
          </p:cNvPr>
          <p:cNvGrpSpPr/>
          <p:nvPr/>
        </p:nvGrpSpPr>
        <p:grpSpPr>
          <a:xfrm>
            <a:off x="4691696" y="631173"/>
            <a:ext cx="3076825" cy="396466"/>
            <a:chOff x="443445" y="5506720"/>
            <a:chExt cx="3048000" cy="3964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8742A15-D9DA-639D-1AE7-5621245B7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8892DC-8F70-38B6-A385-5BB1AE587024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9F71F63-02D9-233F-0084-87FA2F807F29}"/>
              </a:ext>
            </a:extLst>
          </p:cNvPr>
          <p:cNvSpPr txBox="1"/>
          <p:nvPr/>
        </p:nvSpPr>
        <p:spPr>
          <a:xfrm>
            <a:off x="3005791" y="1456432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Sobet</a:t>
            </a:r>
            <a:endParaRPr lang="en-US" sz="1200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F6110C-9832-C736-87E8-9E8007650535}"/>
              </a:ext>
            </a:extLst>
          </p:cNvPr>
          <p:cNvSpPr txBox="1"/>
          <p:nvPr/>
        </p:nvSpPr>
        <p:spPr>
          <a:xfrm>
            <a:off x="3604032" y="2021268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Akobo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ABC23D-FA02-56DC-B2AB-D7BD906AD531}"/>
              </a:ext>
            </a:extLst>
          </p:cNvPr>
          <p:cNvSpPr txBox="1"/>
          <p:nvPr/>
        </p:nvSpPr>
        <p:spPr>
          <a:xfrm>
            <a:off x="3537135" y="3042844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Pibor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029464-ACD8-FD65-8215-FAE01B4F663F}"/>
              </a:ext>
            </a:extLst>
          </p:cNvPr>
          <p:cNvSpPr txBox="1"/>
          <p:nvPr/>
        </p:nvSpPr>
        <p:spPr>
          <a:xfrm>
            <a:off x="7469400" y="1527529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Sobet</a:t>
            </a:r>
            <a:endParaRPr lang="en-US" sz="1200" dirty="0">
              <a:solidFill>
                <a:srgbClr val="0000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BA07CC-86BE-76A3-9D35-528443688088}"/>
              </a:ext>
            </a:extLst>
          </p:cNvPr>
          <p:cNvSpPr txBox="1"/>
          <p:nvPr/>
        </p:nvSpPr>
        <p:spPr>
          <a:xfrm>
            <a:off x="7943602" y="2132730"/>
            <a:ext cx="643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Akobo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7E9FF2-3FC3-3C6C-5C56-6E368C4E892F}"/>
              </a:ext>
            </a:extLst>
          </p:cNvPr>
          <p:cNvSpPr txBox="1"/>
          <p:nvPr/>
        </p:nvSpPr>
        <p:spPr>
          <a:xfrm>
            <a:off x="7982073" y="3042843"/>
            <a:ext cx="566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Pibor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5CBCEF-24D6-E785-DD82-7DA3FF3A60DF}"/>
              </a:ext>
            </a:extLst>
          </p:cNvPr>
          <p:cNvSpPr txBox="1"/>
          <p:nvPr/>
        </p:nvSpPr>
        <p:spPr>
          <a:xfrm>
            <a:off x="4532325" y="3879385"/>
            <a:ext cx="41813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11 – 15 Nov 2024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7DE64C-C0C7-6B73-E76F-18DF0D513689}"/>
              </a:ext>
            </a:extLst>
          </p:cNvPr>
          <p:cNvSpPr txBox="1"/>
          <p:nvPr/>
        </p:nvSpPr>
        <p:spPr>
          <a:xfrm>
            <a:off x="149917" y="3879386"/>
            <a:ext cx="41659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w Cen MT" panose="020B0602020104020603" pitchFamily="34" charset="0"/>
              </a:rPr>
              <a:t>NOAA VIIRS 5-day comp.: </a:t>
            </a:r>
            <a:r>
              <a:rPr lang="en-US" b="1" dirty="0">
                <a:latin typeface="Tw Cen MT" panose="020B0602020104020603" pitchFamily="34" charset="0"/>
              </a:rPr>
              <a:t>27 – 31 Oct 2024</a:t>
            </a:r>
          </a:p>
        </p:txBody>
      </p:sp>
    </p:spTree>
    <p:extLst>
      <p:ext uri="{BB962C8B-B14F-4D97-AF65-F5344CB8AC3E}">
        <p14:creationId xmlns:p14="http://schemas.microsoft.com/office/powerpoint/2010/main" val="44454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E1082E-218B-0EE1-A64B-E9AC6918B4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23BCA5-1A59-368F-AD8C-31D904F8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Progression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943593-3D11-3A01-E75B-A0F92D7153CC}"/>
              </a:ext>
            </a:extLst>
          </p:cNvPr>
          <p:cNvSpPr txBox="1"/>
          <p:nvPr/>
        </p:nvSpPr>
        <p:spPr>
          <a:xfrm>
            <a:off x="1144480" y="932535"/>
            <a:ext cx="8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419170-87EC-D61D-EE72-B1EFB82D3873}"/>
              </a:ext>
            </a:extLst>
          </p:cNvPr>
          <p:cNvSpPr txBox="1"/>
          <p:nvPr/>
        </p:nvSpPr>
        <p:spPr>
          <a:xfrm>
            <a:off x="1076262" y="3695466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72,515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16664C-2054-FF0B-C0A0-1B916E8B4287}"/>
              </a:ext>
            </a:extLst>
          </p:cNvPr>
          <p:cNvSpPr txBox="1"/>
          <p:nvPr/>
        </p:nvSpPr>
        <p:spPr>
          <a:xfrm>
            <a:off x="4111238" y="3695467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69,374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095EDF-7253-AE9F-2351-6BC3711C6E7B}"/>
              </a:ext>
            </a:extLst>
          </p:cNvPr>
          <p:cNvSpPr txBox="1"/>
          <p:nvPr/>
        </p:nvSpPr>
        <p:spPr>
          <a:xfrm>
            <a:off x="4279357" y="932535"/>
            <a:ext cx="825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A map of a river&#10;&#10;Description automatically generated">
            <a:extLst>
              <a:ext uri="{FF2B5EF4-FFF2-40B4-BE49-F238E27FC236}">
                <a16:creationId xmlns:a16="http://schemas.microsoft.com/office/drawing/2014/main" id="{C1712DE8-8540-CBF4-34A2-FE84E7629A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39"/>
          <a:stretch/>
        </p:blipFill>
        <p:spPr>
          <a:xfrm>
            <a:off x="36490" y="1209533"/>
            <a:ext cx="3119475" cy="2514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2CE6F9-0744-5D0A-159F-5BA0F797A371}"/>
              </a:ext>
            </a:extLst>
          </p:cNvPr>
          <p:cNvSpPr txBox="1"/>
          <p:nvPr/>
        </p:nvSpPr>
        <p:spPr>
          <a:xfrm>
            <a:off x="7226731" y="3695466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43,544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AB2AE6-2096-93CA-A8C3-BA81410CCD49}"/>
              </a:ext>
            </a:extLst>
          </p:cNvPr>
          <p:cNvSpPr txBox="1"/>
          <p:nvPr/>
        </p:nvSpPr>
        <p:spPr>
          <a:xfrm>
            <a:off x="7215311" y="932534"/>
            <a:ext cx="1184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Mid-Nov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55B559DF-2861-8893-2B83-D297419028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9" r="4139"/>
          <a:stretch/>
        </p:blipFill>
        <p:spPr>
          <a:xfrm>
            <a:off x="3148429" y="1207969"/>
            <a:ext cx="2984763" cy="2514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Picture 13" descr="Map&#10;&#10;Description automatically generated">
            <a:extLst>
              <a:ext uri="{FF2B5EF4-FFF2-40B4-BE49-F238E27FC236}">
                <a16:creationId xmlns:a16="http://schemas.microsoft.com/office/drawing/2014/main" id="{8B737B97-173F-DA3E-06FF-AFD8317BBA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26"/>
          <a:stretch/>
        </p:blipFill>
        <p:spPr>
          <a:xfrm>
            <a:off x="6052679" y="1207969"/>
            <a:ext cx="305483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18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8B3272-EF9F-C8DB-5B1F-5E65B551BA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E235BD-83EA-7251-5DED-34AA9DD1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2024 Inundation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F6FF4F-D456-E1AB-1736-BBF2BAB06D18}"/>
              </a:ext>
            </a:extLst>
          </p:cNvPr>
          <p:cNvSpPr txBox="1"/>
          <p:nvPr/>
        </p:nvSpPr>
        <p:spPr>
          <a:xfrm>
            <a:off x="902766" y="914849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 10 - 14,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A98741-567C-4370-1CEC-4B0F27173B10}"/>
              </a:ext>
            </a:extLst>
          </p:cNvPr>
          <p:cNvSpPr txBox="1"/>
          <p:nvPr/>
        </p:nvSpPr>
        <p:spPr>
          <a:xfrm>
            <a:off x="1106253" y="3677780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47,881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331D5D-9769-9C11-FEBA-9D148EEF5D87}"/>
              </a:ext>
            </a:extLst>
          </p:cNvPr>
          <p:cNvSpPr txBox="1"/>
          <p:nvPr/>
        </p:nvSpPr>
        <p:spPr>
          <a:xfrm>
            <a:off x="3886763" y="916818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 16 - 20,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B595AF-E383-1FE5-830C-66BB578F0F1B}"/>
              </a:ext>
            </a:extLst>
          </p:cNvPr>
          <p:cNvSpPr txBox="1"/>
          <p:nvPr/>
        </p:nvSpPr>
        <p:spPr>
          <a:xfrm>
            <a:off x="4099463" y="3673061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45,843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C376B938-FEDB-B932-42D5-5BCFF59B1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812" y="1197009"/>
            <a:ext cx="3254188" cy="2514600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1BF09DFE-31DE-A2E5-0096-49FA6319D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456" y="1191848"/>
            <a:ext cx="3254188" cy="251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33AE6F-7AA5-F809-EC06-3C32757B3B98}"/>
              </a:ext>
            </a:extLst>
          </p:cNvPr>
          <p:cNvSpPr txBox="1"/>
          <p:nvPr/>
        </p:nvSpPr>
        <p:spPr>
          <a:xfrm>
            <a:off x="7042369" y="914849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 23 - 27,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3E3184-3C98-2199-1D95-7A6AAB1CE591}"/>
              </a:ext>
            </a:extLst>
          </p:cNvPr>
          <p:cNvSpPr txBox="1"/>
          <p:nvPr/>
        </p:nvSpPr>
        <p:spPr>
          <a:xfrm>
            <a:off x="7255069" y="3671092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39,157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4E5312E7-1B22-7515-1E04-8B64E45324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16" r="4423"/>
          <a:stretch/>
        </p:blipFill>
        <p:spPr>
          <a:xfrm>
            <a:off x="36991" y="1193817"/>
            <a:ext cx="294701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81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8B3272-EF9F-C8DB-5B1F-5E65B551BA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E235BD-83EA-7251-5DED-34AA9DD1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 2024 Inundation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F6FF4F-D456-E1AB-1736-BBF2BAB06D18}"/>
              </a:ext>
            </a:extLst>
          </p:cNvPr>
          <p:cNvSpPr txBox="1"/>
          <p:nvPr/>
        </p:nvSpPr>
        <p:spPr>
          <a:xfrm>
            <a:off x="902767" y="914849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 27 - 31,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A98741-567C-4370-1CEC-4B0F27173B10}"/>
              </a:ext>
            </a:extLst>
          </p:cNvPr>
          <p:cNvSpPr txBox="1"/>
          <p:nvPr/>
        </p:nvSpPr>
        <p:spPr>
          <a:xfrm>
            <a:off x="1106254" y="3677780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42,802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331D5D-9769-9C11-FEBA-9D148EEF5D87}"/>
              </a:ext>
            </a:extLst>
          </p:cNvPr>
          <p:cNvSpPr txBox="1"/>
          <p:nvPr/>
        </p:nvSpPr>
        <p:spPr>
          <a:xfrm>
            <a:off x="3912412" y="916818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 7 - 11,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B595AF-E383-1FE5-830C-66BB578F0F1B}"/>
              </a:ext>
            </a:extLst>
          </p:cNvPr>
          <p:cNvSpPr txBox="1"/>
          <p:nvPr/>
        </p:nvSpPr>
        <p:spPr>
          <a:xfrm>
            <a:off x="4099462" y="3673061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35,037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D0D84E6-234B-8C0E-BAEF-951422423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7" r="6291"/>
          <a:stretch/>
        </p:blipFill>
        <p:spPr>
          <a:xfrm>
            <a:off x="28971" y="1163180"/>
            <a:ext cx="2943498" cy="2514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33AE6F-7AA5-F809-EC06-3C32757B3B98}"/>
              </a:ext>
            </a:extLst>
          </p:cNvPr>
          <p:cNvSpPr txBox="1"/>
          <p:nvPr/>
        </p:nvSpPr>
        <p:spPr>
          <a:xfrm>
            <a:off x="7023934" y="914849"/>
            <a:ext cx="1423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Nov 11 - 15,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3E3184-3C98-2199-1D95-7A6AAB1CE591}"/>
              </a:ext>
            </a:extLst>
          </p:cNvPr>
          <p:cNvSpPr txBox="1"/>
          <p:nvPr/>
        </p:nvSpPr>
        <p:spPr>
          <a:xfrm>
            <a:off x="7255069" y="3671092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39,180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52BEACA8-2EE5-833D-3D01-7045E21DA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469" y="1156492"/>
            <a:ext cx="3254188" cy="2514600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51A5D1E3-7AF1-1025-5968-B71F11B10F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970"/>
          <a:stretch/>
        </p:blipFill>
        <p:spPr>
          <a:xfrm>
            <a:off x="5990025" y="1156492"/>
            <a:ext cx="312500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90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10ED668E-1782-8420-9E11-58E5D3BBC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59968"/>
            <a:ext cx="3076687" cy="23774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E170D0-4467-1849-A7AB-D4244B93A8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D205C5-13CF-5482-0B44-7105DE4E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Predicted Flooding 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A7F95E-C5B9-5BF5-A637-41BE598FA757}"/>
              </a:ext>
            </a:extLst>
          </p:cNvPr>
          <p:cNvSpPr txBox="1"/>
          <p:nvPr/>
        </p:nvSpPr>
        <p:spPr>
          <a:xfrm>
            <a:off x="846269" y="895081"/>
            <a:ext cx="1561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Observed Oct 2024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CE2516-4AB1-857A-2ED5-742655D47B97}"/>
              </a:ext>
            </a:extLst>
          </p:cNvPr>
          <p:cNvSpPr txBox="1"/>
          <p:nvPr/>
        </p:nvSpPr>
        <p:spPr>
          <a:xfrm>
            <a:off x="1134010" y="3559488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69,374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A78F4E-8BDA-6355-EE4B-749717009DC9}"/>
              </a:ext>
            </a:extLst>
          </p:cNvPr>
          <p:cNvSpPr txBox="1"/>
          <p:nvPr/>
        </p:nvSpPr>
        <p:spPr>
          <a:xfrm>
            <a:off x="6303694" y="895081"/>
            <a:ext cx="245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Predicted Nov 2024 with OCT IC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D92749-D944-D18B-EE02-C3A822ED51B9}"/>
              </a:ext>
            </a:extLst>
          </p:cNvPr>
          <p:cNvSpPr txBox="1"/>
          <p:nvPr/>
        </p:nvSpPr>
        <p:spPr>
          <a:xfrm>
            <a:off x="6853522" y="3559488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52,734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on LASSO</a:t>
            </a:r>
            <a:endParaRPr lang="en-US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F6C3A-CD85-9BC5-E0C7-63691024CC3D}"/>
              </a:ext>
            </a:extLst>
          </p:cNvPr>
          <p:cNvSpPr txBox="1"/>
          <p:nvPr/>
        </p:nvSpPr>
        <p:spPr>
          <a:xfrm>
            <a:off x="3342336" y="895081"/>
            <a:ext cx="245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Predicted Nov 2024 with OCT IC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AD8B05-985C-14ED-1232-A6E60CB1BFB8}"/>
              </a:ext>
            </a:extLst>
          </p:cNvPr>
          <p:cNvSpPr txBox="1"/>
          <p:nvPr/>
        </p:nvSpPr>
        <p:spPr>
          <a:xfrm>
            <a:off x="3437101" y="3559488"/>
            <a:ext cx="2116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42,469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on 2022 analog year</a:t>
            </a:r>
            <a:endParaRPr lang="en-US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23FAA656-B1C8-06F7-7FE1-368249B04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012" y="1159968"/>
            <a:ext cx="3076687" cy="2377440"/>
          </a:xfrm>
          <a:prstGeom prst="rect">
            <a:avLst/>
          </a:prstGeom>
        </p:spPr>
      </p:pic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9B670944-96BB-A10A-9275-87B886291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399" y="1159968"/>
            <a:ext cx="3076687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1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679" name="Google Shape;2679;p83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48517</TotalTime>
  <Words>175</Words>
  <Application>Microsoft Office PowerPoint</Application>
  <PresentationFormat>On-screen Show (16:9)</PresentationFormat>
  <Paragraphs>53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Open Sans</vt:lpstr>
      <vt:lpstr>Wingdings</vt:lpstr>
      <vt:lpstr>Tw Cen MT</vt:lpstr>
      <vt:lpstr>Arial</vt:lpstr>
      <vt:lpstr>Georgia</vt:lpstr>
      <vt:lpstr>Simple Light</vt:lpstr>
      <vt:lpstr>South Sudan Flood Monitoring and Prediction - 2024 Season</vt:lpstr>
      <vt:lpstr>Flooding Conditions in South Sudan</vt:lpstr>
      <vt:lpstr>Flooding Progression</vt:lpstr>
      <vt:lpstr>October 2024 Inundation </vt:lpstr>
      <vt:lpstr>November 2024 Inundation </vt:lpstr>
      <vt:lpstr>Predicted Flooding Update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Gideon</dc:creator>
  <cp:lastModifiedBy>Pervez, Shahriar</cp:lastModifiedBy>
  <cp:revision>711</cp:revision>
  <dcterms:modified xsi:type="dcterms:W3CDTF">2024-11-18T17:46:06Z</dcterms:modified>
</cp:coreProperties>
</file>