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</p:sldMasterIdLst>
  <p:notesMasterIdLst>
    <p:notesMasterId r:id="rId18"/>
  </p:notesMasterIdLst>
  <p:sldIdLst>
    <p:sldId id="257" r:id="rId2"/>
    <p:sldId id="436" r:id="rId3"/>
    <p:sldId id="471" r:id="rId4"/>
    <p:sldId id="470" r:id="rId5"/>
    <p:sldId id="466" r:id="rId6"/>
    <p:sldId id="469" r:id="rId7"/>
    <p:sldId id="467" r:id="rId8"/>
    <p:sldId id="459" r:id="rId9"/>
    <p:sldId id="465" r:id="rId10"/>
    <p:sldId id="461" r:id="rId11"/>
    <p:sldId id="462" r:id="rId12"/>
    <p:sldId id="468" r:id="rId13"/>
    <p:sldId id="421" r:id="rId14"/>
    <p:sldId id="456" r:id="rId15"/>
    <p:sldId id="458" r:id="rId16"/>
    <p:sldId id="300" r:id="rId17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E99F"/>
    <a:srgbClr val="1BD57C"/>
    <a:srgbClr val="15A35F"/>
    <a:srgbClr val="69E7ED"/>
    <a:srgbClr val="1CDAE4"/>
    <a:srgbClr val="39DFE7"/>
    <a:srgbClr val="62E5EC"/>
    <a:srgbClr val="82BBEE"/>
    <a:srgbClr val="C3F5F5"/>
    <a:srgbClr val="ADF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15C65-1323-4335-A816-3A1F2A06C0C5}">
  <a:tblStyle styleId="{90615C65-1323-4335-A816-3A1F2A06C0C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2D3F5C7-50CD-4C70-A3E2-DE77C51D58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90" autoAdjust="0"/>
  </p:normalViewPr>
  <p:slideViewPr>
    <p:cSldViewPr snapToGrid="0">
      <p:cViewPr varScale="1">
        <p:scale>
          <a:sx n="110" d="100"/>
          <a:sy n="110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17e63f59e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0" name="Google Shape;2290;g17e63f59e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6" name="Google Shape;26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1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Later we found Nov and Dec data for 2021 (all the other months are missing for 2021), that brings the total months in frequency grid to 70.</a:t>
            </a:r>
          </a:p>
        </p:txBody>
      </p:sp>
    </p:spTree>
    <p:extLst>
      <p:ext uri="{BB962C8B-B14F-4D97-AF65-F5344CB8AC3E}">
        <p14:creationId xmlns:p14="http://schemas.microsoft.com/office/powerpoint/2010/main" val="3187044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939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3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80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2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9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1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with partners]">
  <p:cSld name="TITLE_3_3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"/>
          <p:cNvSpPr/>
          <p:nvPr/>
        </p:nvSpPr>
        <p:spPr>
          <a:xfrm>
            <a:off x="76200" y="4648200"/>
            <a:ext cx="2362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1" name="Google Shape;601;p3"/>
          <p:cNvGrpSpPr/>
          <p:nvPr/>
        </p:nvGrpSpPr>
        <p:grpSpPr>
          <a:xfrm>
            <a:off x="-825500" y="-742950"/>
            <a:ext cx="11927008" cy="6888885"/>
            <a:chOff x="-825500" y="-742950"/>
            <a:chExt cx="11927008" cy="6888885"/>
          </a:xfrm>
        </p:grpSpPr>
        <p:sp>
          <p:nvSpPr>
            <p:cNvPr id="1169" name="Google Shape;1169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9" name="Google Shape;1179;p3"/>
          <p:cNvSpPr/>
          <p:nvPr/>
        </p:nvSpPr>
        <p:spPr>
          <a:xfrm>
            <a:off x="457200" y="457200"/>
            <a:ext cx="8229600" cy="42291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"/>
          <p:cNvSpPr txBox="1">
            <a:spLocks noGrp="1"/>
          </p:cNvSpPr>
          <p:nvPr>
            <p:ph type="ctrTitle"/>
          </p:nvPr>
        </p:nvSpPr>
        <p:spPr>
          <a:xfrm>
            <a:off x="871200" y="1617400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81" name="Google Shape;1181;p3"/>
          <p:cNvSpPr txBox="1">
            <a:spLocks noGrp="1"/>
          </p:cNvSpPr>
          <p:nvPr>
            <p:ph type="subTitle" idx="1"/>
          </p:nvPr>
        </p:nvSpPr>
        <p:spPr>
          <a:xfrm>
            <a:off x="871200" y="3363263"/>
            <a:ext cx="7401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6" name="Google Shape;1186;p3"/>
          <p:cNvSpPr txBox="1">
            <a:spLocks noGrp="1"/>
          </p:cNvSpPr>
          <p:nvPr>
            <p:ph type="subTitle" idx="2"/>
          </p:nvPr>
        </p:nvSpPr>
        <p:spPr>
          <a:xfrm>
            <a:off x="871200" y="3896675"/>
            <a:ext cx="7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3" name="Google Shape;1183;p3"/>
          <p:cNvSpPr/>
          <p:nvPr/>
        </p:nvSpPr>
        <p:spPr>
          <a:xfrm>
            <a:off x="1838022" y="157731"/>
            <a:ext cx="5488200" cy="66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4" name="Google Shape;118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355" y="321964"/>
            <a:ext cx="1188720" cy="32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3"/>
          <p:cNvPicPr preferRelativeResize="0"/>
          <p:nvPr/>
        </p:nvPicPr>
        <p:blipFill rotWithShape="1">
          <a:blip r:embed="rId3">
            <a:alphaModFix/>
          </a:blip>
          <a:srcRect l="9432" r="9031"/>
          <a:stretch/>
        </p:blipFill>
        <p:spPr>
          <a:xfrm>
            <a:off x="3103477" y="223620"/>
            <a:ext cx="1079433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BFA046CC-B094-F4AE-8EF3-F7378434D69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216312" y="287424"/>
            <a:ext cx="988649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51;p1">
            <a:extLst>
              <a:ext uri="{FF2B5EF4-FFF2-40B4-BE49-F238E27FC236}">
                <a16:creationId xmlns:a16="http://schemas.microsoft.com/office/drawing/2014/main" id="{7E99030C-51C8-57BD-4A75-6D27488BB6B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5238363" y="266332"/>
            <a:ext cx="479075" cy="43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52;p1">
            <a:extLst>
              <a:ext uri="{FF2B5EF4-FFF2-40B4-BE49-F238E27FC236}">
                <a16:creationId xmlns:a16="http://schemas.microsoft.com/office/drawing/2014/main" id="{FC6020B6-A68C-18F2-E570-281908DBD753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5750840" y="287424"/>
            <a:ext cx="47907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54;p1">
            <a:extLst>
              <a:ext uri="{FF2B5EF4-FFF2-40B4-BE49-F238E27FC236}">
                <a16:creationId xmlns:a16="http://schemas.microsoft.com/office/drawing/2014/main" id="{7BFA9BA6-B984-DEDA-E3C3-EB93D2759056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6263319" y="266337"/>
            <a:ext cx="1062903" cy="4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043183-E3D9-8DAF-BC5E-5403F9617684}"/>
              </a:ext>
            </a:extLst>
          </p:cNvPr>
          <p:cNvSpPr/>
          <p:nvPr userDrawn="1"/>
        </p:nvSpPr>
        <p:spPr>
          <a:xfrm>
            <a:off x="7206666" y="321964"/>
            <a:ext cx="122286" cy="26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dense]">
  <p:cSld name="TITLE_AND_BODY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"/>
          <p:cNvSpPr txBox="1">
            <a:spLocks noGrp="1"/>
          </p:cNvSpPr>
          <p:nvPr>
            <p:ph type="body" idx="1"/>
          </p:nvPr>
        </p:nvSpPr>
        <p:spPr>
          <a:xfrm>
            <a:off x="190500" y="743550"/>
            <a:ext cx="87630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520" name="Google Shape;152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1" name="Google Shape;1521;p11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2" name="Google Shape;1522;p11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" name="Google Shape;752;p1">
            <a:extLst>
              <a:ext uri="{FF2B5EF4-FFF2-40B4-BE49-F238E27FC236}">
                <a16:creationId xmlns:a16="http://schemas.microsoft.com/office/drawing/2014/main" id="{C5F7F86E-CBCF-FDA4-9A42-C3A14EE382BA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7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66" name="Google Shape;1566;p17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7" name="Google Shape;1567;p17"/>
          <p:cNvSpPr txBox="1">
            <a:spLocks noGrp="1"/>
          </p:cNvSpPr>
          <p:nvPr>
            <p:ph type="subTitle" idx="1"/>
          </p:nvPr>
        </p:nvSpPr>
        <p:spPr>
          <a:xfrm>
            <a:off x="4652700" y="639650"/>
            <a:ext cx="4300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17"/>
          <p:cNvSpPr>
            <a:spLocks noGrp="1"/>
          </p:cNvSpPr>
          <p:nvPr>
            <p:ph type="pic" idx="2"/>
          </p:nvPr>
        </p:nvSpPr>
        <p:spPr>
          <a:xfrm>
            <a:off x="4652700" y="1255250"/>
            <a:ext cx="4300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7"/>
          <p:cNvSpPr txBox="1">
            <a:spLocks noGrp="1"/>
          </p:cNvSpPr>
          <p:nvPr>
            <p:ph type="subTitle" idx="3"/>
          </p:nvPr>
        </p:nvSpPr>
        <p:spPr>
          <a:xfrm>
            <a:off x="46527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0" name="Google Shape;1570;p17"/>
          <p:cNvSpPr txBox="1">
            <a:spLocks noGrp="1"/>
          </p:cNvSpPr>
          <p:nvPr>
            <p:ph type="body" idx="4"/>
          </p:nvPr>
        </p:nvSpPr>
        <p:spPr>
          <a:xfrm>
            <a:off x="190500" y="743550"/>
            <a:ext cx="42204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" name="Google Shape;752;p1">
            <a:extLst>
              <a:ext uri="{FF2B5EF4-FFF2-40B4-BE49-F238E27FC236}">
                <a16:creationId xmlns:a16="http://schemas.microsoft.com/office/drawing/2014/main" id="{C74ED85A-75C1-3B33-CD1B-ADF1B64AF62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hoto 5">
  <p:cSld name="SECTION_TITLE_AND_DESCRIPTION_1_1_1_1_1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, river, drink, bunch&#10;&#10;Description automatically generated">
            <a:extLst>
              <a:ext uri="{FF2B5EF4-FFF2-40B4-BE49-F238E27FC236}">
                <a16:creationId xmlns:a16="http://schemas.microsoft.com/office/drawing/2014/main" id="{EDD1DF7F-5316-2310-E02F-B42A4BCC2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739"/>
          <a:stretch/>
        </p:blipFill>
        <p:spPr>
          <a:xfrm>
            <a:off x="0" y="-1"/>
            <a:ext cx="4572000" cy="5143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258867-F6B7-09D4-CC50-1EB5515ACF99}"/>
              </a:ext>
            </a:extLst>
          </p:cNvPr>
          <p:cNvSpPr txBox="1"/>
          <p:nvPr userDrawn="1"/>
        </p:nvSpPr>
        <p:spPr>
          <a:xfrm>
            <a:off x="444791" y="4752295"/>
            <a:ext cx="36824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Floods in Fangak, Jonglei state, South Sudan, October 2021- photo by WFP</a:t>
            </a:r>
          </a:p>
        </p:txBody>
      </p:sp>
      <p:sp>
        <p:nvSpPr>
          <p:cNvPr id="2270" name="Google Shape;2270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2" name="Google Shape;2272;p37"/>
          <p:cNvSpPr/>
          <p:nvPr/>
        </p:nvSpPr>
        <p:spPr>
          <a:xfrm rot="-5400000">
            <a:off x="4233600" y="2461950"/>
            <a:ext cx="457200" cy="219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3" name="Google Shape;2273;p37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638" y="4622663"/>
            <a:ext cx="1344718" cy="5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eorgia"/>
              <a:buNone/>
              <a:defRPr sz="3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–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208" y="4727963"/>
            <a:ext cx="1112430" cy="30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CE2D5CCB-EE36-4488-1A3C-2E209C1D70D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2632356" y="4739048"/>
            <a:ext cx="734976" cy="2926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3" r:id="rId3"/>
    <p:sldLayoutId id="214748368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40"/>
          <p:cNvSpPr txBox="1">
            <a:spLocks noGrp="1"/>
          </p:cNvSpPr>
          <p:nvPr>
            <p:ph type="ctrTitle"/>
          </p:nvPr>
        </p:nvSpPr>
        <p:spPr>
          <a:xfrm>
            <a:off x="871200" y="1138559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000" dirty="0"/>
              <a:t>South Sudan Flood Monitoring and Prediction - 2024 Season</a:t>
            </a:r>
            <a:endParaRPr sz="3000" dirty="0"/>
          </a:p>
        </p:txBody>
      </p:sp>
      <p:sp>
        <p:nvSpPr>
          <p:cNvPr id="2294" name="Google Shape;229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299" name="Google Shape;2299;p40"/>
          <p:cNvSpPr txBox="1">
            <a:spLocks noGrp="1"/>
          </p:cNvSpPr>
          <p:nvPr>
            <p:ph type="subTitle" idx="2"/>
          </p:nvPr>
        </p:nvSpPr>
        <p:spPr>
          <a:xfrm>
            <a:off x="871200" y="4219415"/>
            <a:ext cx="7401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September 17, 2024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1C83B-5709-1D9D-158A-FE7F74572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FEWS NET Science 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Flooding Progression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0180D-9945-9818-B8F9-0DC1078C04AC}"/>
              </a:ext>
            </a:extLst>
          </p:cNvPr>
          <p:cNvSpPr txBox="1"/>
          <p:nvPr/>
        </p:nvSpPr>
        <p:spPr>
          <a:xfrm>
            <a:off x="1150223" y="802965"/>
            <a:ext cx="1630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Aug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A58705-930D-C74F-7B9C-EB4EAFADDA5B}"/>
              </a:ext>
            </a:extLst>
          </p:cNvPr>
          <p:cNvSpPr txBox="1"/>
          <p:nvPr/>
        </p:nvSpPr>
        <p:spPr>
          <a:xfrm>
            <a:off x="1472427" y="387120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45,013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E0CAD7-EA36-C23F-25C8-36D69C99F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220" y="1128007"/>
            <a:ext cx="3254829" cy="274320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92DA588-F58B-B733-0163-D8B37DB18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128007"/>
            <a:ext cx="355002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5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CE0CAD7-EA36-C23F-25C8-36D69C99F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406" y="899407"/>
            <a:ext cx="2983594" cy="2514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Flooding Progression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A58705-930D-C74F-7B9C-EB4EAFADDA5B}"/>
              </a:ext>
            </a:extLst>
          </p:cNvPr>
          <p:cNvSpPr txBox="1"/>
          <p:nvPr/>
        </p:nvSpPr>
        <p:spPr>
          <a:xfrm>
            <a:off x="7159120" y="3526074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45,013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7DA6F-CE18-DB6E-6D12-86A109664918}"/>
              </a:ext>
            </a:extLst>
          </p:cNvPr>
          <p:cNvSpPr txBox="1"/>
          <p:nvPr/>
        </p:nvSpPr>
        <p:spPr>
          <a:xfrm>
            <a:off x="3629074" y="3526074"/>
            <a:ext cx="2154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72,342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2020 analog year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1AF06-E1EE-F7E5-8FB3-D0B08CE4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42" y="899407"/>
            <a:ext cx="2983593" cy="2514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DEA6F4-5DD7-7BEB-D1BC-C94607716032}"/>
              </a:ext>
            </a:extLst>
          </p:cNvPr>
          <p:cNvSpPr txBox="1"/>
          <p:nvPr/>
        </p:nvSpPr>
        <p:spPr>
          <a:xfrm>
            <a:off x="330808" y="3526073"/>
            <a:ext cx="2746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362,588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Y-axis is 10x compared to other two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0 value pixels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23A5F-DB1F-F908-BC3A-C37A2A389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073" y="825561"/>
            <a:ext cx="29835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0F2B5-51BD-2B77-97DC-F7D49CC1A2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0EC8B9-87E6-2A27-EA43-7ECB5F21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Potential to be Inundated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30F9E-4D8B-898B-64CD-E8E0D257A653}"/>
              </a:ext>
            </a:extLst>
          </p:cNvPr>
          <p:cNvSpPr txBox="1"/>
          <p:nvPr/>
        </p:nvSpPr>
        <p:spPr>
          <a:xfrm>
            <a:off x="833131" y="971550"/>
            <a:ext cx="1630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Aug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73D32-A0E1-0107-5B66-51C9662732A7}"/>
              </a:ext>
            </a:extLst>
          </p:cNvPr>
          <p:cNvSpPr txBox="1"/>
          <p:nvPr/>
        </p:nvSpPr>
        <p:spPr>
          <a:xfrm>
            <a:off x="1155337" y="3807351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45,013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0FF65F9-0E0D-C82D-752A-4751B0079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6" y="1220192"/>
            <a:ext cx="3254188" cy="2514600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8194D39D-A670-7E62-047F-A0894CF79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842" y="1214763"/>
            <a:ext cx="3254188" cy="251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0AAB90-1B90-F04F-7035-7F16A71FBEEA}"/>
              </a:ext>
            </a:extLst>
          </p:cNvPr>
          <p:cNvSpPr txBox="1"/>
          <p:nvPr/>
        </p:nvSpPr>
        <p:spPr>
          <a:xfrm>
            <a:off x="3411088" y="971549"/>
            <a:ext cx="2441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Predicted Oct 2024 with AUG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1202E-AD47-BFDB-F21B-16E4113F011A}"/>
              </a:ext>
            </a:extLst>
          </p:cNvPr>
          <p:cNvSpPr txBox="1"/>
          <p:nvPr/>
        </p:nvSpPr>
        <p:spPr>
          <a:xfrm>
            <a:off x="4138852" y="3807350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72,342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CF61E06F-29B6-EE0E-21B0-B01D32BAF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03"/>
          <a:stretch/>
        </p:blipFill>
        <p:spPr>
          <a:xfrm>
            <a:off x="5988358" y="1209334"/>
            <a:ext cx="3032800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F5961B-563A-D034-6083-5DCED6DA8181}"/>
              </a:ext>
            </a:extLst>
          </p:cNvPr>
          <p:cNvSpPr txBox="1"/>
          <p:nvPr/>
        </p:nvSpPr>
        <p:spPr>
          <a:xfrm>
            <a:off x="6382385" y="971549"/>
            <a:ext cx="2515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areas yet to be flooded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D7ACC8-46A4-A61A-C152-9A227783B3E6}"/>
              </a:ext>
            </a:extLst>
          </p:cNvPr>
          <p:cNvSpPr txBox="1"/>
          <p:nvPr/>
        </p:nvSpPr>
        <p:spPr>
          <a:xfrm>
            <a:off x="7147011" y="3807350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27,329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5092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B6B4CD9D-6ACF-3C56-3E81-03BAD1F7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449" y="803279"/>
            <a:ext cx="4141694" cy="3200400"/>
          </a:xfrm>
          <a:prstGeom prst="rect">
            <a:avLst/>
          </a:prstGeom>
        </p:spPr>
      </p:pic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CE0D8843-0B0E-5465-0117-61DDCDD96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59" y="803279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Flood Mapping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51478C-582D-A871-D224-9D7A2A59EAD8}"/>
              </a:ext>
            </a:extLst>
          </p:cNvPr>
          <p:cNvSpPr txBox="1"/>
          <p:nvPr/>
        </p:nvSpPr>
        <p:spPr>
          <a:xfrm>
            <a:off x="481449" y="4003679"/>
            <a:ext cx="3187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L9 false color composite 564 as RGB : July 26, 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083282-E9CF-2CB1-CD06-F015F90F00C1}"/>
              </a:ext>
            </a:extLst>
          </p:cNvPr>
          <p:cNvSpPr txBox="1"/>
          <p:nvPr/>
        </p:nvSpPr>
        <p:spPr>
          <a:xfrm>
            <a:off x="6182626" y="4003678"/>
            <a:ext cx="920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pixels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7F6FF4-9F5A-5139-F345-9B845E75DF36}"/>
              </a:ext>
            </a:extLst>
          </p:cNvPr>
          <p:cNvSpPr txBox="1"/>
          <p:nvPr/>
        </p:nvSpPr>
        <p:spPr>
          <a:xfrm>
            <a:off x="206644" y="4236880"/>
            <a:ext cx="8680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AWEI (Automated Water Extraction Index) Feyisa et. al., (2014) is used to separate water from rest of the landcover.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Index worked well.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8B8706-6E64-FBA3-8DD4-84760DD18F58}"/>
              </a:ext>
            </a:extLst>
          </p:cNvPr>
          <p:cNvGrpSpPr/>
          <p:nvPr/>
        </p:nvGrpSpPr>
        <p:grpSpPr>
          <a:xfrm>
            <a:off x="2312404" y="1855067"/>
            <a:ext cx="714071" cy="276999"/>
            <a:chOff x="2306486" y="1838426"/>
            <a:chExt cx="714071" cy="27699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22E4BA-56A6-B27F-0523-5CE9BDF55811}"/>
                </a:ext>
              </a:extLst>
            </p:cNvPr>
            <p:cNvSpPr txBox="1"/>
            <p:nvPr/>
          </p:nvSpPr>
          <p:spPr>
            <a:xfrm>
              <a:off x="2367814" y="1838426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Bentiu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47FEAE-DB6A-EDCD-DE8A-53B153AA2C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6486" y="1992314"/>
              <a:ext cx="54864" cy="548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5CBAC66-8830-A9D0-14F5-8E96125BA61C}"/>
              </a:ext>
            </a:extLst>
          </p:cNvPr>
          <p:cNvGrpSpPr/>
          <p:nvPr/>
        </p:nvGrpSpPr>
        <p:grpSpPr>
          <a:xfrm>
            <a:off x="6790691" y="1870455"/>
            <a:ext cx="714071" cy="276999"/>
            <a:chOff x="2306486" y="1838426"/>
            <a:chExt cx="714071" cy="27699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EA6D40-75A0-E34D-FA7C-306C12A27DCF}"/>
                </a:ext>
              </a:extLst>
            </p:cNvPr>
            <p:cNvSpPr txBox="1"/>
            <p:nvPr/>
          </p:nvSpPr>
          <p:spPr>
            <a:xfrm>
              <a:off x="2367814" y="1838426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Bentiu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029B78F-DE7C-8D79-BBBF-E24162FCE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6486" y="1992314"/>
              <a:ext cx="54864" cy="548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771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0DD393B-D44C-2B59-DFE6-96D1A290C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82" y="800441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Flood Mapping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51478C-582D-A871-D224-9D7A2A59EAD8}"/>
              </a:ext>
            </a:extLst>
          </p:cNvPr>
          <p:cNvSpPr txBox="1"/>
          <p:nvPr/>
        </p:nvSpPr>
        <p:spPr>
          <a:xfrm>
            <a:off x="1102615" y="4003679"/>
            <a:ext cx="1944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 08, 2024: 1,191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8C8642-BEF5-78A8-8DC5-BCDDA6E9B2E4}"/>
              </a:ext>
            </a:extLst>
          </p:cNvPr>
          <p:cNvGrpSpPr/>
          <p:nvPr/>
        </p:nvGrpSpPr>
        <p:grpSpPr>
          <a:xfrm>
            <a:off x="2360529" y="1835817"/>
            <a:ext cx="714071" cy="276999"/>
            <a:chOff x="2306486" y="1838426"/>
            <a:chExt cx="714071" cy="27699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479D92-E4E8-4D50-F6D7-D09FC81507D9}"/>
                </a:ext>
              </a:extLst>
            </p:cNvPr>
            <p:cNvSpPr txBox="1"/>
            <p:nvPr/>
          </p:nvSpPr>
          <p:spPr>
            <a:xfrm>
              <a:off x="2367814" y="1838426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Bentiu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0E7E9E1-492F-2DFA-5CF0-16F0371FE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6486" y="1992314"/>
              <a:ext cx="54864" cy="548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1B17278-E9AD-4963-5C5E-971973DDF6FC}"/>
              </a:ext>
            </a:extLst>
          </p:cNvPr>
          <p:cNvSpPr txBox="1"/>
          <p:nvPr/>
        </p:nvSpPr>
        <p:spPr>
          <a:xfrm>
            <a:off x="6013880" y="4003678"/>
            <a:ext cx="1879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26, 2024: 1,418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CD9822EF-ADC0-B349-CAD3-FA263C257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844" y="800441"/>
            <a:ext cx="4141694" cy="3200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50EC9A8-1A47-86C8-0709-2F1E0D7E1878}"/>
              </a:ext>
            </a:extLst>
          </p:cNvPr>
          <p:cNvGrpSpPr/>
          <p:nvPr/>
        </p:nvGrpSpPr>
        <p:grpSpPr>
          <a:xfrm>
            <a:off x="6838816" y="1851205"/>
            <a:ext cx="714071" cy="276999"/>
            <a:chOff x="2306486" y="1838426"/>
            <a:chExt cx="714071" cy="2769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84C1F-8E72-81D7-D053-3C9F7E9D0CE3}"/>
                </a:ext>
              </a:extLst>
            </p:cNvPr>
            <p:cNvSpPr txBox="1"/>
            <p:nvPr/>
          </p:nvSpPr>
          <p:spPr>
            <a:xfrm>
              <a:off x="2367814" y="1838426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Bentiu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FE58EC8-0059-C732-6501-B7F1432BF2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6486" y="1992314"/>
              <a:ext cx="54864" cy="548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016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Flood Mapping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51478C-582D-A871-D224-9D7A2A59EAD8}"/>
              </a:ext>
            </a:extLst>
          </p:cNvPr>
          <p:cNvSpPr txBox="1"/>
          <p:nvPr/>
        </p:nvSpPr>
        <p:spPr>
          <a:xfrm>
            <a:off x="1135475" y="4003679"/>
            <a:ext cx="1879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26, 2024: 1,418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8C8642-BEF5-78A8-8DC5-BCDDA6E9B2E4}"/>
              </a:ext>
            </a:extLst>
          </p:cNvPr>
          <p:cNvGrpSpPr/>
          <p:nvPr/>
        </p:nvGrpSpPr>
        <p:grpSpPr>
          <a:xfrm>
            <a:off x="2276309" y="1835817"/>
            <a:ext cx="838366" cy="307777"/>
            <a:chOff x="2222266" y="1838426"/>
            <a:chExt cx="838366" cy="30777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479D92-E4E8-4D50-F6D7-D09FC81507D9}"/>
                </a:ext>
              </a:extLst>
            </p:cNvPr>
            <p:cNvSpPr txBox="1"/>
            <p:nvPr/>
          </p:nvSpPr>
          <p:spPr>
            <a:xfrm>
              <a:off x="2367814" y="1838426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10000"/>
                    </a:schemeClr>
                  </a:solidFill>
                </a:rPr>
                <a:t>Bentiu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0E7E9E1-492F-2DFA-5CF0-16F0371FE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2266" y="1992314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1B17278-E9AD-4963-5C5E-971973DDF6FC}"/>
              </a:ext>
            </a:extLst>
          </p:cNvPr>
          <p:cNvSpPr txBox="1"/>
          <p:nvPr/>
        </p:nvSpPr>
        <p:spPr>
          <a:xfrm>
            <a:off x="5889649" y="4003678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August 03, 2024: 1,556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CD9822EF-ADC0-B349-CAD3-FA263C257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" y="800441"/>
            <a:ext cx="4141694" cy="3200400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E01A404D-DF7D-2700-129B-26F1485F1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804672"/>
            <a:ext cx="4141694" cy="3200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DAF54E-DECC-2AC2-CAF5-5307F36C9778}"/>
              </a:ext>
            </a:extLst>
          </p:cNvPr>
          <p:cNvGrpSpPr/>
          <p:nvPr/>
        </p:nvGrpSpPr>
        <p:grpSpPr>
          <a:xfrm>
            <a:off x="2360529" y="1835817"/>
            <a:ext cx="714071" cy="276999"/>
            <a:chOff x="2306486" y="1838426"/>
            <a:chExt cx="714071" cy="2769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68677D-9812-4227-E677-6E4159893E74}"/>
                </a:ext>
              </a:extLst>
            </p:cNvPr>
            <p:cNvSpPr txBox="1"/>
            <p:nvPr/>
          </p:nvSpPr>
          <p:spPr>
            <a:xfrm>
              <a:off x="2367814" y="1838426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Bentiu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392A353-3093-636E-7223-A05504630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6486" y="1992314"/>
              <a:ext cx="54864" cy="548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C3D753-C084-CCE0-059D-B86EE633E6DD}"/>
              </a:ext>
            </a:extLst>
          </p:cNvPr>
          <p:cNvGrpSpPr/>
          <p:nvPr/>
        </p:nvGrpSpPr>
        <p:grpSpPr>
          <a:xfrm>
            <a:off x="6838816" y="1851205"/>
            <a:ext cx="714071" cy="276999"/>
            <a:chOff x="2306486" y="1838426"/>
            <a:chExt cx="714071" cy="27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26737C-2804-BF85-8D38-A9748D087414}"/>
                </a:ext>
              </a:extLst>
            </p:cNvPr>
            <p:cNvSpPr txBox="1"/>
            <p:nvPr/>
          </p:nvSpPr>
          <p:spPr>
            <a:xfrm>
              <a:off x="2367814" y="1838426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Bentiu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89AAE8-5542-B63A-A28B-6B7530D13A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6486" y="1992314"/>
              <a:ext cx="54864" cy="548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515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679" name="Google Shape;2679;p83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1BACDB-438A-E398-5B77-A84915F5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0" y="1188720"/>
            <a:ext cx="3254188" cy="2514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1082E-218B-0EE1-A64B-E9AC6918B4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23BCA5-1A59-368F-AD8C-31D904F8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Progression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D3A47-83B9-0C7A-09B3-6B4105B8F053}"/>
              </a:ext>
            </a:extLst>
          </p:cNvPr>
          <p:cNvSpPr txBox="1"/>
          <p:nvPr/>
        </p:nvSpPr>
        <p:spPr>
          <a:xfrm>
            <a:off x="938759" y="367621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16,952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03CED-3478-5A7B-BD28-81DCEE83B572}"/>
              </a:ext>
            </a:extLst>
          </p:cNvPr>
          <p:cNvSpPr txBox="1"/>
          <p:nvPr/>
        </p:nvSpPr>
        <p:spPr>
          <a:xfrm>
            <a:off x="1105275" y="913285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43593-3D11-3A01-E75B-A0F92D7153CC}"/>
              </a:ext>
            </a:extLst>
          </p:cNvPr>
          <p:cNvSpPr txBox="1"/>
          <p:nvPr/>
        </p:nvSpPr>
        <p:spPr>
          <a:xfrm>
            <a:off x="4132077" y="913285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19170-87EC-D61D-EE72-B1EFB82D3873}"/>
              </a:ext>
            </a:extLst>
          </p:cNvPr>
          <p:cNvSpPr txBox="1"/>
          <p:nvPr/>
        </p:nvSpPr>
        <p:spPr>
          <a:xfrm>
            <a:off x="4069469" y="367621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45,013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454D54-A94F-AB9A-E6A7-42C99C4D54DC}"/>
              </a:ext>
            </a:extLst>
          </p:cNvPr>
          <p:cNvSpPr txBox="1"/>
          <p:nvPr/>
        </p:nvSpPr>
        <p:spPr>
          <a:xfrm>
            <a:off x="6696890" y="915254"/>
            <a:ext cx="169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Mid-September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6B621-3385-D186-0595-D117C15B144D}"/>
              </a:ext>
            </a:extLst>
          </p:cNvPr>
          <p:cNvSpPr txBox="1"/>
          <p:nvPr/>
        </p:nvSpPr>
        <p:spPr>
          <a:xfrm>
            <a:off x="7062677" y="367149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56,593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ABEDB26-B5E9-83EC-646B-91ED8AC4D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08" y="1188720"/>
            <a:ext cx="3254188" cy="25146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FEAD0C2-8E33-B98E-FA32-596B48541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69"/>
          <a:stretch/>
        </p:blipFill>
        <p:spPr>
          <a:xfrm>
            <a:off x="5944376" y="1188720"/>
            <a:ext cx="315758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1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1082E-218B-0EE1-A64B-E9AC6918B4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23BCA5-1A59-368F-AD8C-31D904F8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Progression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D3A47-83B9-0C7A-09B3-6B4105B8F053}"/>
              </a:ext>
            </a:extLst>
          </p:cNvPr>
          <p:cNvSpPr txBox="1"/>
          <p:nvPr/>
        </p:nvSpPr>
        <p:spPr>
          <a:xfrm>
            <a:off x="938760" y="367621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45,013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03CED-3478-5A7B-BD28-81DCEE83B572}"/>
              </a:ext>
            </a:extLst>
          </p:cNvPr>
          <p:cNvSpPr txBox="1"/>
          <p:nvPr/>
        </p:nvSpPr>
        <p:spPr>
          <a:xfrm>
            <a:off x="1092451" y="913285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43593-3D11-3A01-E75B-A0F92D7153CC}"/>
              </a:ext>
            </a:extLst>
          </p:cNvPr>
          <p:cNvSpPr txBox="1"/>
          <p:nvPr/>
        </p:nvSpPr>
        <p:spPr>
          <a:xfrm>
            <a:off x="3976586" y="913285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Mid-Sep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19170-87EC-D61D-EE72-B1EFB82D3873}"/>
              </a:ext>
            </a:extLst>
          </p:cNvPr>
          <p:cNvSpPr txBox="1"/>
          <p:nvPr/>
        </p:nvSpPr>
        <p:spPr>
          <a:xfrm>
            <a:off x="4069470" y="367621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56,593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454D54-A94F-AB9A-E6A7-42C99C4D54DC}"/>
              </a:ext>
            </a:extLst>
          </p:cNvPr>
          <p:cNvSpPr txBox="1"/>
          <p:nvPr/>
        </p:nvSpPr>
        <p:spPr>
          <a:xfrm>
            <a:off x="6152612" y="743357"/>
            <a:ext cx="280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Newly flooded during first two weeks of Sep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6B621-3385-D186-0595-D117C15B144D}"/>
              </a:ext>
            </a:extLst>
          </p:cNvPr>
          <p:cNvSpPr txBox="1"/>
          <p:nvPr/>
        </p:nvSpPr>
        <p:spPr>
          <a:xfrm>
            <a:off x="7062677" y="367149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11,580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ABEDB26-B5E9-83EC-646B-91ED8AC4D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" y="1188720"/>
            <a:ext cx="3254188" cy="2514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D131A4-A2B0-BF15-9542-1E0234EAB0DB}"/>
              </a:ext>
            </a:extLst>
          </p:cNvPr>
          <p:cNvSpPr txBox="1"/>
          <p:nvPr/>
        </p:nvSpPr>
        <p:spPr>
          <a:xfrm>
            <a:off x="6409151" y="3937047"/>
            <a:ext cx="2408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Difference between Aug and mid-Sep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3065CFD2-4C8B-A372-58DA-E4932153F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69"/>
          <a:stretch/>
        </p:blipFill>
        <p:spPr>
          <a:xfrm>
            <a:off x="3015261" y="1188720"/>
            <a:ext cx="3157584" cy="25146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0F00FA5-10DC-8190-4A8B-66E590DA1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12"/>
          <a:stretch/>
        </p:blipFill>
        <p:spPr>
          <a:xfrm>
            <a:off x="6032135" y="1182473"/>
            <a:ext cx="306832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96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1BACDB-438A-E398-5B77-A84915F5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0" y="1188720"/>
            <a:ext cx="3254188" cy="2514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1082E-218B-0EE1-A64B-E9AC6918B4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23BCA5-1A59-368F-AD8C-31D904F8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Progression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D3A47-83B9-0C7A-09B3-6B4105B8F053}"/>
              </a:ext>
            </a:extLst>
          </p:cNvPr>
          <p:cNvSpPr txBox="1"/>
          <p:nvPr/>
        </p:nvSpPr>
        <p:spPr>
          <a:xfrm>
            <a:off x="938759" y="367621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16,952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03CED-3478-5A7B-BD28-81DCEE83B572}"/>
              </a:ext>
            </a:extLst>
          </p:cNvPr>
          <p:cNvSpPr txBox="1"/>
          <p:nvPr/>
        </p:nvSpPr>
        <p:spPr>
          <a:xfrm>
            <a:off x="1105275" y="913285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43593-3D11-3A01-E75B-A0F92D7153CC}"/>
              </a:ext>
            </a:extLst>
          </p:cNvPr>
          <p:cNvSpPr txBox="1"/>
          <p:nvPr/>
        </p:nvSpPr>
        <p:spPr>
          <a:xfrm>
            <a:off x="4132077" y="913285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19170-87EC-D61D-EE72-B1EFB82D3873}"/>
              </a:ext>
            </a:extLst>
          </p:cNvPr>
          <p:cNvSpPr txBox="1"/>
          <p:nvPr/>
        </p:nvSpPr>
        <p:spPr>
          <a:xfrm>
            <a:off x="4069469" y="3676216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45,013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454D54-A94F-AB9A-E6A7-42C99C4D54DC}"/>
              </a:ext>
            </a:extLst>
          </p:cNvPr>
          <p:cNvSpPr txBox="1"/>
          <p:nvPr/>
        </p:nvSpPr>
        <p:spPr>
          <a:xfrm>
            <a:off x="6369075" y="915254"/>
            <a:ext cx="2348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Newly Flooded in August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6B621-3385-D186-0595-D117C15B144D}"/>
              </a:ext>
            </a:extLst>
          </p:cNvPr>
          <p:cNvSpPr txBox="1"/>
          <p:nvPr/>
        </p:nvSpPr>
        <p:spPr>
          <a:xfrm>
            <a:off x="7062676" y="3671497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28,061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ABEDB26-B5E9-83EC-646B-91ED8AC4D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08" y="1188720"/>
            <a:ext cx="3254188" cy="2514600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9350AF9E-9D03-7EA8-A859-4D8A3C491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06"/>
          <a:stretch/>
        </p:blipFill>
        <p:spPr>
          <a:xfrm>
            <a:off x="5986416" y="1188720"/>
            <a:ext cx="3114041" cy="2514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D131A4-A2B0-BF15-9542-1E0234EAB0DB}"/>
              </a:ext>
            </a:extLst>
          </p:cNvPr>
          <p:cNvSpPr txBox="1"/>
          <p:nvPr/>
        </p:nvSpPr>
        <p:spPr>
          <a:xfrm>
            <a:off x="6409151" y="3937047"/>
            <a:ext cx="23086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Difference between July and August</a:t>
            </a:r>
          </a:p>
        </p:txBody>
      </p:sp>
    </p:spTree>
    <p:extLst>
      <p:ext uri="{BB962C8B-B14F-4D97-AF65-F5344CB8AC3E}">
        <p14:creationId xmlns:p14="http://schemas.microsoft.com/office/powerpoint/2010/main" val="226959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0F2B5-51BD-2B77-97DC-F7D49CC1A2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0EC8B9-87E6-2A27-EA43-7ECB5F21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Changes in Inundation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30F9E-4D8B-898B-64CD-E8E0D257A653}"/>
              </a:ext>
            </a:extLst>
          </p:cNvPr>
          <p:cNvSpPr txBox="1"/>
          <p:nvPr/>
        </p:nvSpPr>
        <p:spPr>
          <a:xfrm>
            <a:off x="833131" y="971550"/>
            <a:ext cx="1630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Aug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73D32-A0E1-0107-5B66-51C9662732A7}"/>
              </a:ext>
            </a:extLst>
          </p:cNvPr>
          <p:cNvSpPr txBox="1"/>
          <p:nvPr/>
        </p:nvSpPr>
        <p:spPr>
          <a:xfrm>
            <a:off x="1155337" y="3807351"/>
            <a:ext cx="98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45,013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0FF65F9-0E0D-C82D-752A-4751B0079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6" y="1220192"/>
            <a:ext cx="3254188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19814-8C69-CCDC-80DB-26453FE41589}"/>
              </a:ext>
            </a:extLst>
          </p:cNvPr>
          <p:cNvSpPr txBox="1"/>
          <p:nvPr/>
        </p:nvSpPr>
        <p:spPr>
          <a:xfrm>
            <a:off x="3831995" y="3734792"/>
            <a:ext cx="214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Additional flooding during 05 - 09 Sep 2024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8,440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47057-9108-09A6-2B0A-37694B450A7D}"/>
              </a:ext>
            </a:extLst>
          </p:cNvPr>
          <p:cNvSpPr txBox="1"/>
          <p:nvPr/>
        </p:nvSpPr>
        <p:spPr>
          <a:xfrm>
            <a:off x="6755576" y="3729363"/>
            <a:ext cx="214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flooding retreated during 05-09 Sep 2024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21,121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282A3CA-0558-8C0A-34EF-3FB6095C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95" y="1220192"/>
            <a:ext cx="3254188" cy="251460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3981E318-7139-43F0-3549-CE08ADA55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07"/>
          <a:stretch/>
        </p:blipFill>
        <p:spPr>
          <a:xfrm>
            <a:off x="6106264" y="1214763"/>
            <a:ext cx="301641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8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0F2B5-51BD-2B77-97DC-F7D49CC1A2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0EC8B9-87E6-2A27-EA43-7ECB5F21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Changes in Inundation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C96B2-272D-12C7-F010-F688CDADD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5" t="17143"/>
          <a:stretch/>
        </p:blipFill>
        <p:spPr>
          <a:xfrm>
            <a:off x="828228" y="769240"/>
            <a:ext cx="2281635" cy="1894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597FB-CB45-452B-1091-A2FA3C99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25" t="17143"/>
          <a:stretch/>
        </p:blipFill>
        <p:spPr>
          <a:xfrm>
            <a:off x="3500869" y="769240"/>
            <a:ext cx="2281635" cy="1894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FFF097-BEA0-A7A5-98E8-A35B55525F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25" t="17143"/>
          <a:stretch/>
        </p:blipFill>
        <p:spPr>
          <a:xfrm>
            <a:off x="6173510" y="770708"/>
            <a:ext cx="2281635" cy="1894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84287D-6637-B1AE-692F-A23A983113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25" t="17143"/>
          <a:stretch/>
        </p:blipFill>
        <p:spPr>
          <a:xfrm>
            <a:off x="1715587" y="2769102"/>
            <a:ext cx="2281635" cy="18941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FFE993-1851-C9DC-E680-9D5980188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25" t="17143"/>
          <a:stretch/>
        </p:blipFill>
        <p:spPr>
          <a:xfrm>
            <a:off x="4308321" y="2792946"/>
            <a:ext cx="2281634" cy="18941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46B5A3-5600-94D9-5D2F-452D29CA3B58}"/>
              </a:ext>
            </a:extLst>
          </p:cNvPr>
          <p:cNvSpPr txBox="1"/>
          <p:nvPr/>
        </p:nvSpPr>
        <p:spPr>
          <a:xfrm>
            <a:off x="1642673" y="237439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CE2D27-C6CD-923D-2BB0-53EA90B35EDB}"/>
              </a:ext>
            </a:extLst>
          </p:cNvPr>
          <p:cNvSpPr txBox="1"/>
          <p:nvPr/>
        </p:nvSpPr>
        <p:spPr>
          <a:xfrm>
            <a:off x="4245628" y="2417861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79493F-B5BE-9781-76D3-2EAEEDC26CBA}"/>
              </a:ext>
            </a:extLst>
          </p:cNvPr>
          <p:cNvSpPr txBox="1"/>
          <p:nvPr/>
        </p:nvSpPr>
        <p:spPr>
          <a:xfrm>
            <a:off x="6987955" y="237597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2D4-283E-7DC6-D7F6-A7136A01344A}"/>
              </a:ext>
            </a:extLst>
          </p:cNvPr>
          <p:cNvSpPr txBox="1"/>
          <p:nvPr/>
        </p:nvSpPr>
        <p:spPr>
          <a:xfrm>
            <a:off x="2530032" y="435544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4C9E71-D503-D79C-E41E-8AE998B5A5ED}"/>
              </a:ext>
            </a:extLst>
          </p:cNvPr>
          <p:cNvSpPr txBox="1"/>
          <p:nvPr/>
        </p:nvSpPr>
        <p:spPr>
          <a:xfrm>
            <a:off x="5122766" y="436414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9</a:t>
            </a:r>
          </a:p>
        </p:txBody>
      </p:sp>
    </p:spTree>
    <p:extLst>
      <p:ext uri="{BB962C8B-B14F-4D97-AF65-F5344CB8AC3E}">
        <p14:creationId xmlns:p14="http://schemas.microsoft.com/office/powerpoint/2010/main" val="196863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Flooding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7F95E-C5B9-5BF5-A637-41BE598FA757}"/>
              </a:ext>
            </a:extLst>
          </p:cNvPr>
          <p:cNvSpPr txBox="1"/>
          <p:nvPr/>
        </p:nvSpPr>
        <p:spPr>
          <a:xfrm>
            <a:off x="846091" y="664600"/>
            <a:ext cx="2420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Predicted Oct 2024 with May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E2516-4AB1-857A-2ED5-742655D47B97}"/>
              </a:ext>
            </a:extLst>
          </p:cNvPr>
          <p:cNvSpPr txBox="1"/>
          <p:nvPr/>
        </p:nvSpPr>
        <p:spPr>
          <a:xfrm>
            <a:off x="979141" y="3773195"/>
            <a:ext cx="2154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70,805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2020 analog year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E008558-26FC-130E-BD61-B682F3F04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8" y="985797"/>
            <a:ext cx="3550023" cy="27432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4E8F3C2-CD35-6783-AF3F-1C3E29938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151" y="985797"/>
            <a:ext cx="3550023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A78F4E-8BDA-6355-EE4B-749717009DC9}"/>
              </a:ext>
            </a:extLst>
          </p:cNvPr>
          <p:cNvSpPr txBox="1"/>
          <p:nvPr/>
        </p:nvSpPr>
        <p:spPr>
          <a:xfrm>
            <a:off x="5089809" y="664600"/>
            <a:ext cx="2441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Predicted Oct 2024 with AUG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D92749-D944-D18B-EE02-C3A822ED51B9}"/>
              </a:ext>
            </a:extLst>
          </p:cNvPr>
          <p:cNvSpPr txBox="1"/>
          <p:nvPr/>
        </p:nvSpPr>
        <p:spPr>
          <a:xfrm>
            <a:off x="5252513" y="3773195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72,342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2020 analog year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7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Flooding Progression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7F95E-C5B9-5BF5-A637-41BE598FA757}"/>
              </a:ext>
            </a:extLst>
          </p:cNvPr>
          <p:cNvSpPr txBox="1"/>
          <p:nvPr/>
        </p:nvSpPr>
        <p:spPr>
          <a:xfrm>
            <a:off x="719482" y="808851"/>
            <a:ext cx="3220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JASOND Flood frequency map (70 months)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E2516-4AB1-857A-2ED5-742655D47B97}"/>
              </a:ext>
            </a:extLst>
          </p:cNvPr>
          <p:cNvSpPr txBox="1"/>
          <p:nvPr/>
        </p:nvSpPr>
        <p:spPr>
          <a:xfrm>
            <a:off x="256219" y="3813585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362,588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pixels that got flooded since 2012 mapped by VIIRS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7ACB81BD-5C2E-4B97-D228-E7F1BB9E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2" y="1085850"/>
            <a:ext cx="3550023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023092-3A1D-9669-7AD7-72B4824C28E3}"/>
              </a:ext>
            </a:extLst>
          </p:cNvPr>
          <p:cNvSpPr txBox="1"/>
          <p:nvPr/>
        </p:nvSpPr>
        <p:spPr>
          <a:xfrm>
            <a:off x="206644" y="4342755"/>
            <a:ext cx="6292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Note that there are no pixels with 0 value as it is the base frequency map.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5508FE-6F7A-B752-3C07-D5626C8E5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336" y="1070385"/>
            <a:ext cx="325482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E170D0-4467-1849-A7AB-D4244B93A8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205C5-13CF-5482-0B44-7105DE4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Flooding Progression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0563685-53C1-7870-B3A1-6688CE541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14" y="1055466"/>
            <a:ext cx="3550023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485FD-0114-D050-843D-056F0BB32AD8}"/>
              </a:ext>
            </a:extLst>
          </p:cNvPr>
          <p:cNvSpPr txBox="1"/>
          <p:nvPr/>
        </p:nvSpPr>
        <p:spPr>
          <a:xfrm>
            <a:off x="988072" y="734269"/>
            <a:ext cx="2441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Predicted Oct 2024 with AUG IC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41E15-8A5A-C6C0-B8F6-B698B5935188}"/>
              </a:ext>
            </a:extLst>
          </p:cNvPr>
          <p:cNvSpPr txBox="1"/>
          <p:nvPr/>
        </p:nvSpPr>
        <p:spPr>
          <a:xfrm>
            <a:off x="1150776" y="3842864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72,342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2020 analog year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301E9-794F-4B70-677A-162E1357C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423" y="1011268"/>
            <a:ext cx="325482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6735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38539</TotalTime>
  <Words>400</Words>
  <Application>Microsoft Office PowerPoint</Application>
  <PresentationFormat>On-screen Show (16:9)</PresentationFormat>
  <Paragraphs>108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Wingdings</vt:lpstr>
      <vt:lpstr>Arial</vt:lpstr>
      <vt:lpstr>Georgia</vt:lpstr>
      <vt:lpstr>Open Sans</vt:lpstr>
      <vt:lpstr>Simple Light</vt:lpstr>
      <vt:lpstr>South Sudan Flood Monitoring and Prediction - 2024 Season</vt:lpstr>
      <vt:lpstr>Flooding Progression</vt:lpstr>
      <vt:lpstr>Flooding Progression</vt:lpstr>
      <vt:lpstr>Flooding Progression</vt:lpstr>
      <vt:lpstr>Recent Changes in Inundation</vt:lpstr>
      <vt:lpstr>Recent Changes in Inundation</vt:lpstr>
      <vt:lpstr>Predicted Flooding Update</vt:lpstr>
      <vt:lpstr>Predicted Flooding Progression</vt:lpstr>
      <vt:lpstr>Predicted Flooding Progression</vt:lpstr>
      <vt:lpstr>Predicted Flooding Progression</vt:lpstr>
      <vt:lpstr>Predicted Flooding Progression</vt:lpstr>
      <vt:lpstr>Areas Potential to be Inundated</vt:lpstr>
      <vt:lpstr>Landsat Flood Mapping</vt:lpstr>
      <vt:lpstr>Landsat Flood Mapping</vt:lpstr>
      <vt:lpstr>Landsat Flood Mapping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Gideon</dc:creator>
  <cp:lastModifiedBy>Pervez, Shahriar</cp:lastModifiedBy>
  <cp:revision>605</cp:revision>
  <dcterms:modified xsi:type="dcterms:W3CDTF">2024-09-17T17:58:16Z</dcterms:modified>
</cp:coreProperties>
</file>