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17"/>
  </p:notesMasterIdLst>
  <p:sldIdLst>
    <p:sldId id="257" r:id="rId2"/>
    <p:sldId id="493" r:id="rId3"/>
    <p:sldId id="436" r:id="rId4"/>
    <p:sldId id="478" r:id="rId5"/>
    <p:sldId id="491" r:id="rId6"/>
    <p:sldId id="484" r:id="rId7"/>
    <p:sldId id="485" r:id="rId8"/>
    <p:sldId id="492" r:id="rId9"/>
    <p:sldId id="494" r:id="rId10"/>
    <p:sldId id="495" r:id="rId11"/>
    <p:sldId id="482" r:id="rId12"/>
    <p:sldId id="483" r:id="rId13"/>
    <p:sldId id="486" r:id="rId14"/>
    <p:sldId id="487" r:id="rId15"/>
    <p:sldId id="300" r:id="rId1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Tw Cen MT" panose="020B06020201040206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90" autoAdjust="0"/>
  </p:normalViewPr>
  <p:slideViewPr>
    <p:cSldViewPr snapToGrid="0">
      <p:cViewPr varScale="1">
        <p:scale>
          <a:sx n="110" d="100"/>
          <a:sy n="110" d="100"/>
        </p:scale>
        <p:origin x="51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5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7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6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7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6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60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SECTION_TITLE_AND_DESCRIPTION_1_1_1_1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South Sudan Flood Monitoring and Prediction - 2024 Season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November 05, 2024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E3719-013A-7F3B-DCB2-563F8D86A0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F9014C-CA38-5522-7429-7855984C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 Forecast</a:t>
            </a:r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AF16EB2F-6DA1-BD64-E5A4-65F7479D3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75" y="824230"/>
            <a:ext cx="5242560" cy="1747520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A1CCB41B-629E-AAD0-44FC-EF818D2BA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23" y="2756330"/>
            <a:ext cx="5239512" cy="17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1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0016BE-0991-47BE-76A0-4DA7BDDF4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3923415"/>
            <a:ext cx="8763000" cy="4832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1C3F8-7658-FFCC-BB74-C02D85EDA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1BBB79-5069-7059-16A3-F4BF5FF1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Level and Discharge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C6A8A6FE-E72D-6980-16E5-35C7E2AE8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88815"/>
            <a:ext cx="4267200" cy="2743200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83406701-5BD5-E530-5C32-4E393DF4D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888815"/>
            <a:ext cx="4267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7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1C3F8-7658-FFCC-BB74-C02D85EDA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1BBB79-5069-7059-16A3-F4BF5FF1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Discharge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10F18AA-BDF6-21AE-B8B0-1455F286D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91" y="2377217"/>
            <a:ext cx="3556000" cy="2286000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416C97DB-32A2-1B5D-11C5-EE526D130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449" y="188380"/>
            <a:ext cx="3556000" cy="2286000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C75F2265-6917-75C8-E032-6B9C3542A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49" y="2377217"/>
            <a:ext cx="3556000" cy="2286000"/>
          </a:xfrm>
          <a:prstGeom prst="rect">
            <a:avLst/>
          </a:prstGeom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AD88CB9E-8F84-BBC6-D7FE-0D5FB7A63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82" y="596895"/>
            <a:ext cx="2485017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03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CFC15C8C-20D9-EED1-474B-8F0E504B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39" y="2377217"/>
            <a:ext cx="3556000" cy="2286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1C3F8-7658-FFCC-BB74-C02D85EDA5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1BBB79-5069-7059-16A3-F4BF5FF1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Water Level</a:t>
            </a: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AD88CB9E-8F84-BBC6-D7FE-0D5FB7A63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82" y="596895"/>
            <a:ext cx="2485017" cy="1920240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B5142C0-BF01-100D-3C62-E19EB2235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31135"/>
            <a:ext cx="3556000" cy="2286000"/>
          </a:xfrm>
          <a:prstGeom prst="rect">
            <a:avLst/>
          </a:prstGeo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66A7859F-96F3-DFDB-BB71-A40F1A865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377217"/>
            <a:ext cx="355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38FF5D1A-6AFB-9A64-B589-8B792BD4E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06" y="633871"/>
            <a:ext cx="4141694" cy="320040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16D91818-AC64-2D7F-28C8-10F562CFA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629" y="633871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91C8AC-7035-1B31-D0E8-245790F43F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CE7D85-8D9D-731D-5E05-BD7D1DFE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Newly Wet Dry Areas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9806A-7F65-4F31-9424-1290FF546264}"/>
              </a:ext>
            </a:extLst>
          </p:cNvPr>
          <p:cNvSpPr txBox="1"/>
          <p:nvPr/>
        </p:nvSpPr>
        <p:spPr>
          <a:xfrm>
            <a:off x="5524650" y="3834271"/>
            <a:ext cx="1779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Newly dry: 22,949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1EE2D-4BFF-4513-91BE-5D01708DB5CF}"/>
              </a:ext>
            </a:extLst>
          </p:cNvPr>
          <p:cNvSpPr txBox="1"/>
          <p:nvPr/>
        </p:nvSpPr>
        <p:spPr>
          <a:xfrm>
            <a:off x="1369386" y="3834271"/>
            <a:ext cx="17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Newly wet: 4,555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53E33B9C-69FC-37EA-6629-79111920D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906" y="4134720"/>
            <a:ext cx="8763000" cy="393600"/>
          </a:xfrm>
        </p:spPr>
        <p:txBody>
          <a:bodyPr/>
          <a:lstStyle/>
          <a:p>
            <a:r>
              <a:rPr lang="en-US" dirty="0"/>
              <a:t>Newly wet day conditions are based on VIIRS observed </a:t>
            </a:r>
            <a:r>
              <a:rPr lang="en-US" b="1" dirty="0"/>
              <a:t>Mid-Oct</a:t>
            </a:r>
            <a:r>
              <a:rPr lang="en-US" dirty="0"/>
              <a:t> and </a:t>
            </a:r>
            <a:r>
              <a:rPr lang="en-US" b="1" dirty="0"/>
              <a:t>Oct 23-27</a:t>
            </a:r>
            <a:r>
              <a:rPr lang="en-US" dirty="0"/>
              <a:t> flooding.</a:t>
            </a:r>
          </a:p>
        </p:txBody>
      </p:sp>
    </p:spTree>
    <p:extLst>
      <p:ext uri="{BB962C8B-B14F-4D97-AF65-F5344CB8AC3E}">
        <p14:creationId xmlns:p14="http://schemas.microsoft.com/office/powerpoint/2010/main" val="1518000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75852886-DBF7-2929-E653-EC752712F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33" y="686006"/>
            <a:ext cx="4141694" cy="3200400"/>
          </a:xfrm>
          <a:prstGeom prst="rect">
            <a:avLst/>
          </a:prstGeom>
        </p:spPr>
      </p:pic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id="{F1F39C36-1E6D-30C1-5E52-FCBBAC9A3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24" y="686006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0B14B4-D0E1-2F29-8006-B731EE4E12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CFADA85-339C-5687-5137-B15A6FA0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B0F4C-8887-6D11-BC24-706ACBD5C4D5}"/>
              </a:ext>
            </a:extLst>
          </p:cNvPr>
          <p:cNvSpPr txBox="1"/>
          <p:nvPr/>
        </p:nvSpPr>
        <p:spPr>
          <a:xfrm>
            <a:off x="149917" y="4218897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Inundated areas slowly receding across South Sudan.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F481B8-A284-DAB3-8820-A274B118885C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75F053-B4F5-49C8-80AD-1C929569F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7619D8-D3CA-9C69-9789-2B590BB55E3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52A0A3-AAA3-9BC4-DF49-B287103410DE}"/>
              </a:ext>
            </a:extLst>
          </p:cNvPr>
          <p:cNvGrpSpPr/>
          <p:nvPr/>
        </p:nvGrpSpPr>
        <p:grpSpPr>
          <a:xfrm>
            <a:off x="4691696" y="631173"/>
            <a:ext cx="3076825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742A15-D9DA-639D-1AE7-5621245B7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8892DC-8F70-38B6-A385-5BB1AE58702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9F71F63-02D9-233F-0084-87FA2F807F29}"/>
              </a:ext>
            </a:extLst>
          </p:cNvPr>
          <p:cNvSpPr txBox="1"/>
          <p:nvPr/>
        </p:nvSpPr>
        <p:spPr>
          <a:xfrm>
            <a:off x="3005791" y="1456432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2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F6110C-9832-C736-87E8-9E8007650535}"/>
              </a:ext>
            </a:extLst>
          </p:cNvPr>
          <p:cNvSpPr txBox="1"/>
          <p:nvPr/>
        </p:nvSpPr>
        <p:spPr>
          <a:xfrm>
            <a:off x="3604032" y="2021268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BC23D-FA02-56DC-B2AB-D7BD906AD531}"/>
              </a:ext>
            </a:extLst>
          </p:cNvPr>
          <p:cNvSpPr txBox="1"/>
          <p:nvPr/>
        </p:nvSpPr>
        <p:spPr>
          <a:xfrm>
            <a:off x="3537135" y="304284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029464-ACD8-FD65-8215-FAE01B4F663F}"/>
              </a:ext>
            </a:extLst>
          </p:cNvPr>
          <p:cNvSpPr txBox="1"/>
          <p:nvPr/>
        </p:nvSpPr>
        <p:spPr>
          <a:xfrm>
            <a:off x="7469400" y="1527529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2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A07CC-86BE-76A3-9D35-528443688088}"/>
              </a:ext>
            </a:extLst>
          </p:cNvPr>
          <p:cNvSpPr txBox="1"/>
          <p:nvPr/>
        </p:nvSpPr>
        <p:spPr>
          <a:xfrm>
            <a:off x="7943602" y="2132730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7E9FF2-3FC3-3C6C-5C56-6E368C4E892F}"/>
              </a:ext>
            </a:extLst>
          </p:cNvPr>
          <p:cNvSpPr txBox="1"/>
          <p:nvPr/>
        </p:nvSpPr>
        <p:spPr>
          <a:xfrm>
            <a:off x="7982073" y="3042843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5CBCEF-24D6-E785-DD82-7DA3FF3A60DF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29 Oct – 02 Nov 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7DE64C-C0C7-6B73-E76F-18DF0D513689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27 – 31 Oct 2024</a:t>
            </a:r>
          </a:p>
        </p:txBody>
      </p:sp>
    </p:spTree>
    <p:extLst>
      <p:ext uri="{BB962C8B-B14F-4D97-AF65-F5344CB8AC3E}">
        <p14:creationId xmlns:p14="http://schemas.microsoft.com/office/powerpoint/2010/main" val="44454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Progression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43593-3D11-3A01-E75B-A0F92D7153CC}"/>
              </a:ext>
            </a:extLst>
          </p:cNvPr>
          <p:cNvSpPr txBox="1"/>
          <p:nvPr/>
        </p:nvSpPr>
        <p:spPr>
          <a:xfrm>
            <a:off x="1138869" y="932535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1076261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45,013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ABEDB26-B5E9-83EC-646B-91ED8AC4D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970"/>
            <a:ext cx="3254188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16664C-2054-FF0B-C0A0-1B916E8B4287}"/>
              </a:ext>
            </a:extLst>
          </p:cNvPr>
          <p:cNvSpPr txBox="1"/>
          <p:nvPr/>
        </p:nvSpPr>
        <p:spPr>
          <a:xfrm>
            <a:off x="4111237" y="3695467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72,515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95EDF-7253-AE9F-2351-6BC3711C6E7B}"/>
              </a:ext>
            </a:extLst>
          </p:cNvPr>
          <p:cNvSpPr txBox="1"/>
          <p:nvPr/>
        </p:nvSpPr>
        <p:spPr>
          <a:xfrm>
            <a:off x="4270540" y="932535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map of a river&#10;&#10;Description automatically generated">
            <a:extLst>
              <a:ext uri="{FF2B5EF4-FFF2-40B4-BE49-F238E27FC236}">
                <a16:creationId xmlns:a16="http://schemas.microsoft.com/office/drawing/2014/main" id="{C1712DE8-8540-CBF4-34A2-FE84E7629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9"/>
          <a:stretch/>
        </p:blipFill>
        <p:spPr>
          <a:xfrm>
            <a:off x="2977227" y="1209534"/>
            <a:ext cx="3119475" cy="2514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2CE6F9-0744-5D0A-159F-5BA0F797A371}"/>
              </a:ext>
            </a:extLst>
          </p:cNvPr>
          <p:cNvSpPr txBox="1"/>
          <p:nvPr/>
        </p:nvSpPr>
        <p:spPr>
          <a:xfrm>
            <a:off x="7226729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69,374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AB2AE6-2096-93CA-A8C3-BA81410CCD49}"/>
              </a:ext>
            </a:extLst>
          </p:cNvPr>
          <p:cNvSpPr txBox="1"/>
          <p:nvPr/>
        </p:nvSpPr>
        <p:spPr>
          <a:xfrm>
            <a:off x="7394847" y="932534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55B559DF-2861-8893-2B83-D297419028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9" r="4139"/>
          <a:stretch/>
        </p:blipFill>
        <p:spPr>
          <a:xfrm>
            <a:off x="6089166" y="1207970"/>
            <a:ext cx="2984763" cy="2514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091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187F73CF-224A-4EAF-B811-A86BC2EAD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5"/>
          <a:stretch/>
        </p:blipFill>
        <p:spPr>
          <a:xfrm>
            <a:off x="6042740" y="1158240"/>
            <a:ext cx="3090971" cy="2514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B3272-EF9F-C8DB-5B1F-5E65B551B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E235BD-83EA-7251-5DED-34AA9DD1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2024 Inundation </a:t>
            </a:r>
          </a:p>
        </p:txBody>
      </p:sp>
      <p:pic>
        <p:nvPicPr>
          <p:cNvPr id="6" name="Picture 5" descr="A map with purple lines&#10;&#10;Description automatically generated">
            <a:extLst>
              <a:ext uri="{FF2B5EF4-FFF2-40B4-BE49-F238E27FC236}">
                <a16:creationId xmlns:a16="http://schemas.microsoft.com/office/drawing/2014/main" id="{072F85C2-69D5-8C92-E69B-553799FE4B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-133"/>
          <a:stretch/>
        </p:blipFill>
        <p:spPr>
          <a:xfrm>
            <a:off x="7208" y="1158240"/>
            <a:ext cx="3258506" cy="2514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DAC706-C753-1652-9499-E75E06F00606}"/>
              </a:ext>
            </a:extLst>
          </p:cNvPr>
          <p:cNvSpPr txBox="1"/>
          <p:nvPr/>
        </p:nvSpPr>
        <p:spPr>
          <a:xfrm>
            <a:off x="7104447" y="3676217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47,881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CA0B4-C660-B6EB-9E96-4CCD6541BE0C}"/>
              </a:ext>
            </a:extLst>
          </p:cNvPr>
          <p:cNvSpPr txBox="1"/>
          <p:nvPr/>
        </p:nvSpPr>
        <p:spPr>
          <a:xfrm>
            <a:off x="6992044" y="913285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10 - 14,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6FF4F-D456-E1AB-1736-BBF2BAB06D18}"/>
              </a:ext>
            </a:extLst>
          </p:cNvPr>
          <p:cNvSpPr txBox="1"/>
          <p:nvPr/>
        </p:nvSpPr>
        <p:spPr>
          <a:xfrm>
            <a:off x="893948" y="914849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 26 - 30,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98741-567C-4370-1CEC-4B0F27173B10}"/>
              </a:ext>
            </a:extLst>
          </p:cNvPr>
          <p:cNvSpPr txBox="1"/>
          <p:nvPr/>
        </p:nvSpPr>
        <p:spPr>
          <a:xfrm>
            <a:off x="1106252" y="3677780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45,213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31D5D-9769-9C11-FEBA-9D148EEF5D87}"/>
              </a:ext>
            </a:extLst>
          </p:cNvPr>
          <p:cNvSpPr txBox="1"/>
          <p:nvPr/>
        </p:nvSpPr>
        <p:spPr>
          <a:xfrm>
            <a:off x="3906799" y="916818"/>
            <a:ext cx="1346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02- 06,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B595AF-E383-1FE5-830C-66BB578F0F1B}"/>
              </a:ext>
            </a:extLst>
          </p:cNvPr>
          <p:cNvSpPr txBox="1"/>
          <p:nvPr/>
        </p:nvSpPr>
        <p:spPr>
          <a:xfrm>
            <a:off x="4099461" y="3673061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47,986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12DCDB9-C294-775A-35AB-9E6053F8A9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5"/>
          <a:stretch/>
        </p:blipFill>
        <p:spPr>
          <a:xfrm>
            <a:off x="3050825" y="1153300"/>
            <a:ext cx="3090971" cy="25146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406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B3272-EF9F-C8DB-5B1F-5E65B551B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E235BD-83EA-7251-5DED-34AA9DD1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2024 Inundation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6FF4F-D456-E1AB-1736-BBF2BAB06D18}"/>
              </a:ext>
            </a:extLst>
          </p:cNvPr>
          <p:cNvSpPr txBox="1"/>
          <p:nvPr/>
        </p:nvSpPr>
        <p:spPr>
          <a:xfrm>
            <a:off x="902765" y="914849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16 - 20,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98741-567C-4370-1CEC-4B0F27173B10}"/>
              </a:ext>
            </a:extLst>
          </p:cNvPr>
          <p:cNvSpPr txBox="1"/>
          <p:nvPr/>
        </p:nvSpPr>
        <p:spPr>
          <a:xfrm>
            <a:off x="1106253" y="3677780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45,843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31D5D-9769-9C11-FEBA-9D148EEF5D87}"/>
              </a:ext>
            </a:extLst>
          </p:cNvPr>
          <p:cNvSpPr txBox="1"/>
          <p:nvPr/>
        </p:nvSpPr>
        <p:spPr>
          <a:xfrm>
            <a:off x="3886762" y="916818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23 - 27,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B595AF-E383-1FE5-830C-66BB578F0F1B}"/>
              </a:ext>
            </a:extLst>
          </p:cNvPr>
          <p:cNvSpPr txBox="1"/>
          <p:nvPr/>
        </p:nvSpPr>
        <p:spPr>
          <a:xfrm>
            <a:off x="4099462" y="3673061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39,157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376B938-FEDB-B932-42D5-5BCFF59B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571" y="1153300"/>
            <a:ext cx="3254188" cy="25146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BF09DFE-31DE-A2E5-0096-49FA6319D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" y="1148139"/>
            <a:ext cx="3254188" cy="25146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D0D84E6-234B-8C0E-BAEF-951422423E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7" r="6291"/>
          <a:stretch/>
        </p:blipFill>
        <p:spPr>
          <a:xfrm>
            <a:off x="6174376" y="1148139"/>
            <a:ext cx="2943498" cy="2514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33AE6F-7AA5-F809-EC06-3C32757B3B98}"/>
              </a:ext>
            </a:extLst>
          </p:cNvPr>
          <p:cNvSpPr txBox="1"/>
          <p:nvPr/>
        </p:nvSpPr>
        <p:spPr>
          <a:xfrm>
            <a:off x="7042368" y="914849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27 - 31,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E3184-3C98-2199-1D95-7A6AAB1CE591}"/>
              </a:ext>
            </a:extLst>
          </p:cNvPr>
          <p:cNvSpPr txBox="1"/>
          <p:nvPr/>
        </p:nvSpPr>
        <p:spPr>
          <a:xfrm>
            <a:off x="7255068" y="3671092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42,302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8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0ED668E-1782-8420-9E11-58E5D3BBC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59968"/>
            <a:ext cx="3076687" cy="23774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170D0-4467-1849-A7AB-D4244B93A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205C5-13CF-5482-0B44-7105DE4E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Flooding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7F95E-C5B9-5BF5-A637-41BE598FA757}"/>
              </a:ext>
            </a:extLst>
          </p:cNvPr>
          <p:cNvSpPr txBox="1"/>
          <p:nvPr/>
        </p:nvSpPr>
        <p:spPr>
          <a:xfrm>
            <a:off x="846269" y="895081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Observed Oct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CE2516-4AB1-857A-2ED5-742655D47B97}"/>
              </a:ext>
            </a:extLst>
          </p:cNvPr>
          <p:cNvSpPr txBox="1"/>
          <p:nvPr/>
        </p:nvSpPr>
        <p:spPr>
          <a:xfrm>
            <a:off x="1134010" y="3559488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69,374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78F4E-8BDA-6355-EE4B-749717009DC9}"/>
              </a:ext>
            </a:extLst>
          </p:cNvPr>
          <p:cNvSpPr txBox="1"/>
          <p:nvPr/>
        </p:nvSpPr>
        <p:spPr>
          <a:xfrm>
            <a:off x="6342166" y="895081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Predicted Oct 2024 with SEP IC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92749-D944-D18B-EE02-C3A822ED51B9}"/>
              </a:ext>
            </a:extLst>
          </p:cNvPr>
          <p:cNvSpPr txBox="1"/>
          <p:nvPr/>
        </p:nvSpPr>
        <p:spPr>
          <a:xfrm>
            <a:off x="6853522" y="3559488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64,232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LASSO</a:t>
            </a: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F6C3A-CD85-9BC5-E0C7-63691024CC3D}"/>
              </a:ext>
            </a:extLst>
          </p:cNvPr>
          <p:cNvSpPr txBox="1"/>
          <p:nvPr/>
        </p:nvSpPr>
        <p:spPr>
          <a:xfrm>
            <a:off x="3380808" y="895081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Predicted Oct 2024 with SEP IC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D8B05-985C-14ED-1232-A6E60CB1BFB8}"/>
              </a:ext>
            </a:extLst>
          </p:cNvPr>
          <p:cNvSpPr txBox="1"/>
          <p:nvPr/>
        </p:nvSpPr>
        <p:spPr>
          <a:xfrm>
            <a:off x="3437101" y="3559488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61,533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2020 analog year</a:t>
            </a: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F2E810B6-573E-DC62-E08D-AD4730055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901" y="1159968"/>
            <a:ext cx="3076687" cy="2377440"/>
          </a:xfrm>
          <a:prstGeom prst="rect">
            <a:avLst/>
          </a:prstGeom>
        </p:spPr>
      </p:pic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2B4550E5-1793-7C65-62EA-1D5C01347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011" y="1171008"/>
            <a:ext cx="3076687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170D0-4467-1849-A7AB-D4244B93A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205C5-13CF-5482-0B44-7105DE4E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Flooding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F6C3A-CD85-9BC5-E0C7-63691024CC3D}"/>
              </a:ext>
            </a:extLst>
          </p:cNvPr>
          <p:cNvSpPr txBox="1"/>
          <p:nvPr/>
        </p:nvSpPr>
        <p:spPr>
          <a:xfrm>
            <a:off x="6211186" y="895081"/>
            <a:ext cx="2460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Predicted NOV 2024 with SEP IC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D8B05-985C-14ED-1232-A6E60CB1BFB8}"/>
              </a:ext>
            </a:extLst>
          </p:cNvPr>
          <p:cNvSpPr txBox="1"/>
          <p:nvPr/>
        </p:nvSpPr>
        <p:spPr>
          <a:xfrm>
            <a:off x="6685062" y="3559488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61,533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LASSO</a:t>
            </a: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F2E810B6-573E-DC62-E08D-AD4730055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553" y="1159968"/>
            <a:ext cx="3076687" cy="2377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A78F4E-8BDA-6355-EE4B-749717009DC9}"/>
              </a:ext>
            </a:extLst>
          </p:cNvPr>
          <p:cNvSpPr txBox="1"/>
          <p:nvPr/>
        </p:nvSpPr>
        <p:spPr>
          <a:xfrm>
            <a:off x="3260429" y="884041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Predicted Oct 2024 with SEP IC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92749-D944-D18B-EE02-C3A822ED51B9}"/>
              </a:ext>
            </a:extLst>
          </p:cNvPr>
          <p:cNvSpPr txBox="1"/>
          <p:nvPr/>
        </p:nvSpPr>
        <p:spPr>
          <a:xfrm>
            <a:off x="3771785" y="3548448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64,232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LASSO</a:t>
            </a: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2B4550E5-1793-7C65-62EA-1D5C01347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74" y="1159968"/>
            <a:ext cx="3076687" cy="237744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63F0098-01C8-FE51-8B4D-25A63CDAB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59968"/>
            <a:ext cx="3076687" cy="2377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2C85DA-5515-F88B-E450-0278E2DA1DF8}"/>
              </a:ext>
            </a:extLst>
          </p:cNvPr>
          <p:cNvSpPr txBox="1"/>
          <p:nvPr/>
        </p:nvSpPr>
        <p:spPr>
          <a:xfrm>
            <a:off x="846269" y="895081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Observed Oct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1113E1-34E2-D309-2890-95CAC4AF3ECD}"/>
              </a:ext>
            </a:extLst>
          </p:cNvPr>
          <p:cNvSpPr txBox="1"/>
          <p:nvPr/>
        </p:nvSpPr>
        <p:spPr>
          <a:xfrm>
            <a:off x="1134010" y="3559488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69,374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598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C5578-2B0F-2587-3E29-8A9634A00C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83FCBD-E853-811F-F406-7B2AAF6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vs Observed Comparison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DD749EAB-8DDE-9F38-1E1D-AED558895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757" y="1193614"/>
            <a:ext cx="4470401" cy="2514600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D9EE471E-5941-F125-89B7-8D8B96FBA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193614"/>
            <a:ext cx="4470400" cy="2514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67F9C0-3388-6181-4524-9361ADC56889}"/>
              </a:ext>
            </a:extLst>
          </p:cNvPr>
          <p:cNvSpPr txBox="1"/>
          <p:nvPr/>
        </p:nvSpPr>
        <p:spPr>
          <a:xfrm>
            <a:off x="1656966" y="3708214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LASSO</a:t>
            </a: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B75B95-3ACB-6661-AAF6-D4A330FC24AB}"/>
              </a:ext>
            </a:extLst>
          </p:cNvPr>
          <p:cNvSpPr txBox="1"/>
          <p:nvPr/>
        </p:nvSpPr>
        <p:spPr>
          <a:xfrm>
            <a:off x="5903345" y="3708214"/>
            <a:ext cx="1765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analog 2020</a:t>
            </a: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5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C5578-2B0F-2587-3E29-8A9634A00C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83FCBD-E853-811F-F406-7B2AAF6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vs Observed Comparison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0D91BFE-F120-66C7-DDDE-4D07CB560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819146"/>
            <a:ext cx="519176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081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48394</TotalTime>
  <Words>268</Words>
  <Application>Microsoft Office PowerPoint</Application>
  <PresentationFormat>On-screen Show (16:9)</PresentationFormat>
  <Paragraphs>82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Wingdings</vt:lpstr>
      <vt:lpstr>Open Sans</vt:lpstr>
      <vt:lpstr>Tw Cen MT</vt:lpstr>
      <vt:lpstr>Arial</vt:lpstr>
      <vt:lpstr>Georgia</vt:lpstr>
      <vt:lpstr>Simple Light</vt:lpstr>
      <vt:lpstr>South Sudan Flood Monitoring and Prediction - 2024 Season</vt:lpstr>
      <vt:lpstr>Flooding Conditions in South Sudan</vt:lpstr>
      <vt:lpstr>Flooding Progression</vt:lpstr>
      <vt:lpstr>October 2024 Inundation </vt:lpstr>
      <vt:lpstr>October 2024 Inundation </vt:lpstr>
      <vt:lpstr>Predicted Flooding Update</vt:lpstr>
      <vt:lpstr>Predicted Flooding Update</vt:lpstr>
      <vt:lpstr>Predicted vs Observed Comparison</vt:lpstr>
      <vt:lpstr>Predicted vs Observed Comparison</vt:lpstr>
      <vt:lpstr>LASSO Forecast</vt:lpstr>
      <vt:lpstr>Water Level and Discharge</vt:lpstr>
      <vt:lpstr>Observed Discharge</vt:lpstr>
      <vt:lpstr>Observed Water Level</vt:lpstr>
      <vt:lpstr>Newly Wet Dry Areas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Gideon</dc:creator>
  <cp:lastModifiedBy>Pervez, Shahriar</cp:lastModifiedBy>
  <cp:revision>697</cp:revision>
  <dcterms:modified xsi:type="dcterms:W3CDTF">2024-11-06T21:44:35Z</dcterms:modified>
</cp:coreProperties>
</file>