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24"/>
  </p:notesMasterIdLst>
  <p:sldIdLst>
    <p:sldId id="257" r:id="rId2"/>
    <p:sldId id="260" r:id="rId3"/>
    <p:sldId id="532" r:id="rId4"/>
    <p:sldId id="508" r:id="rId5"/>
    <p:sldId id="500" r:id="rId6"/>
    <p:sldId id="543" r:id="rId7"/>
    <p:sldId id="533" r:id="rId8"/>
    <p:sldId id="515" r:id="rId9"/>
    <p:sldId id="517" r:id="rId10"/>
    <p:sldId id="516" r:id="rId11"/>
    <p:sldId id="534" r:id="rId12"/>
    <p:sldId id="509" r:id="rId13"/>
    <p:sldId id="535" r:id="rId14"/>
    <p:sldId id="362" r:id="rId15"/>
    <p:sldId id="549" r:id="rId16"/>
    <p:sldId id="542" r:id="rId17"/>
    <p:sldId id="550" r:id="rId18"/>
    <p:sldId id="536" r:id="rId19"/>
    <p:sldId id="448" r:id="rId20"/>
    <p:sldId id="462" r:id="rId21"/>
    <p:sldId id="544" r:id="rId22"/>
    <p:sldId id="300" r:id="rId23"/>
  </p:sldIdLst>
  <p:sldSz cx="9144000" cy="5143500" type="screen16x9"/>
  <p:notesSz cx="6858000" cy="9144000"/>
  <p:embeddedFontLst>
    <p:embeddedFont>
      <p:font typeface="Georgia" panose="02040502050405020303" pitchFamily="18"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502B0A-7ACC-1E80-07FB-5D6E4F395FBD}" name="SLINSKI, KIMBERLY (GSFC-619.0)[UNIV OF MARYLAND COLLEGE PARK]" initials="" userId="S::kslinski@ndc.nasa.gov::b6a78f4b-d2dd-414f-9475-7bd92088b4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9"/>
    <p:restoredTop sz="96203" autoAdjust="0"/>
  </p:normalViewPr>
  <p:slideViewPr>
    <p:cSldViewPr snapToGrid="0">
      <p:cViewPr varScale="1">
        <p:scale>
          <a:sx n="104" d="100"/>
          <a:sy n="104" d="100"/>
        </p:scale>
        <p:origin x="907" y="7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a:extLst>
            <a:ext uri="{FF2B5EF4-FFF2-40B4-BE49-F238E27FC236}">
              <a16:creationId xmlns:a16="http://schemas.microsoft.com/office/drawing/2014/main" id="{9D3FC0F7-EF83-94EA-EDEF-CAF2969DAB98}"/>
            </a:ext>
          </a:extLst>
        </p:cNvPr>
        <p:cNvGrpSpPr/>
        <p:nvPr/>
      </p:nvGrpSpPr>
      <p:grpSpPr>
        <a:xfrm>
          <a:off x="0" y="0"/>
          <a:ext cx="0" cy="0"/>
          <a:chOff x="0" y="0"/>
          <a:chExt cx="0" cy="0"/>
        </a:xfrm>
      </p:grpSpPr>
      <p:sp>
        <p:nvSpPr>
          <p:cNvPr id="4568" name="Google Shape;4568;g247db07e556_0_2252:notes">
            <a:extLst>
              <a:ext uri="{FF2B5EF4-FFF2-40B4-BE49-F238E27FC236}">
                <a16:creationId xmlns:a16="http://schemas.microsoft.com/office/drawing/2014/main" id="{AFD8A458-9E8D-ADE8-8D70-90FEB0E802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9" name="Google Shape;4569;g247db07e556_0_2252:notes">
            <a:extLst>
              <a:ext uri="{FF2B5EF4-FFF2-40B4-BE49-F238E27FC236}">
                <a16:creationId xmlns:a16="http://schemas.microsoft.com/office/drawing/2014/main" id="{7F5CB80C-303D-05DB-59F8-4BCAED27E0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779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6FD4-E04D-4B13-94FF-3D4D0088BF1F}" type="slidenum">
              <a:rPr lang="en-US" smtClean="0"/>
              <a:t>14</a:t>
            </a:fld>
            <a:endParaRPr lang="en-US"/>
          </a:p>
        </p:txBody>
      </p:sp>
    </p:spTree>
    <p:extLst>
      <p:ext uri="{BB962C8B-B14F-4D97-AF65-F5344CB8AC3E}">
        <p14:creationId xmlns:p14="http://schemas.microsoft.com/office/powerpoint/2010/main" val="1834355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6FD4-E04D-4B13-94FF-3D4D0088BF1F}" type="slidenum">
              <a:rPr lang="en-US" smtClean="0"/>
              <a:t>15</a:t>
            </a:fld>
            <a:endParaRPr lang="en-US"/>
          </a:p>
        </p:txBody>
      </p:sp>
    </p:spTree>
    <p:extLst>
      <p:ext uri="{BB962C8B-B14F-4D97-AF65-F5344CB8AC3E}">
        <p14:creationId xmlns:p14="http://schemas.microsoft.com/office/powerpoint/2010/main" val="1262449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75780-B9F2-C00F-0529-53D8A3394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0F448-F228-5679-D3A7-F4CA46220F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B91ACE9-3242-E494-350A-F983361215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911E13-90C6-2420-5127-6A92178A3648}"/>
              </a:ext>
            </a:extLst>
          </p:cNvPr>
          <p:cNvSpPr>
            <a:spLocks noGrp="1"/>
          </p:cNvSpPr>
          <p:nvPr>
            <p:ph type="sldNum" sz="quarter" idx="5"/>
          </p:nvPr>
        </p:nvSpPr>
        <p:spPr/>
        <p:txBody>
          <a:bodyPr/>
          <a:lstStyle/>
          <a:p>
            <a:fld id="{41976FD4-E04D-4B13-94FF-3D4D0088BF1F}" type="slidenum">
              <a:rPr lang="en-US" smtClean="0"/>
              <a:t>16</a:t>
            </a:fld>
            <a:endParaRPr lang="en-US"/>
          </a:p>
        </p:txBody>
      </p:sp>
    </p:spTree>
    <p:extLst>
      <p:ext uri="{BB962C8B-B14F-4D97-AF65-F5344CB8AC3E}">
        <p14:creationId xmlns:p14="http://schemas.microsoft.com/office/powerpoint/2010/main" val="313557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976FD4-E04D-4B13-94FF-3D4D0088BF1F}" type="slidenum">
              <a:rPr lang="en-US" smtClean="0"/>
              <a:t>17</a:t>
            </a:fld>
            <a:endParaRPr lang="en-US"/>
          </a:p>
        </p:txBody>
      </p:sp>
    </p:spTree>
    <p:extLst>
      <p:ext uri="{BB962C8B-B14F-4D97-AF65-F5344CB8AC3E}">
        <p14:creationId xmlns:p14="http://schemas.microsoft.com/office/powerpoint/2010/main" val="269133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a:extLst>
            <a:ext uri="{FF2B5EF4-FFF2-40B4-BE49-F238E27FC236}">
              <a16:creationId xmlns:a16="http://schemas.microsoft.com/office/drawing/2014/main" id="{4510547C-39E9-4984-ECD8-880423E4B138}"/>
            </a:ext>
          </a:extLst>
        </p:cNvPr>
        <p:cNvGrpSpPr/>
        <p:nvPr/>
      </p:nvGrpSpPr>
      <p:grpSpPr>
        <a:xfrm>
          <a:off x="0" y="0"/>
          <a:ext cx="0" cy="0"/>
          <a:chOff x="0" y="0"/>
          <a:chExt cx="0" cy="0"/>
        </a:xfrm>
      </p:grpSpPr>
      <p:sp>
        <p:nvSpPr>
          <p:cNvPr id="4568" name="Google Shape;4568;g247db07e556_0_2252:notes">
            <a:extLst>
              <a:ext uri="{FF2B5EF4-FFF2-40B4-BE49-F238E27FC236}">
                <a16:creationId xmlns:a16="http://schemas.microsoft.com/office/drawing/2014/main" id="{BFC0B1A3-00FE-3747-CE3D-F745BB2C0D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9" name="Google Shape;4569;g247db07e556_0_2252:notes">
            <a:extLst>
              <a:ext uri="{FF2B5EF4-FFF2-40B4-BE49-F238E27FC236}">
                <a16:creationId xmlns:a16="http://schemas.microsoft.com/office/drawing/2014/main" id="{3170308B-C8B7-12DC-F3CF-FA0DBBA61D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0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100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2454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p:cNvGrpSpPr/>
        <p:nvPr/>
      </p:nvGrpSpPr>
      <p:grpSpPr>
        <a:xfrm>
          <a:off x="0" y="0"/>
          <a:ext cx="0" cy="0"/>
          <a:chOff x="0" y="0"/>
          <a:chExt cx="0" cy="0"/>
        </a:xfrm>
      </p:grpSpPr>
      <p:sp>
        <p:nvSpPr>
          <p:cNvPr id="4568" name="Google Shape;4568;g247db07e556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9" name="Google Shape;4569;g247db07e556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a:extLst>
            <a:ext uri="{FF2B5EF4-FFF2-40B4-BE49-F238E27FC236}">
              <a16:creationId xmlns:a16="http://schemas.microsoft.com/office/drawing/2014/main" id="{FFFA0CAD-CB13-2D7D-8F86-2F0EFB631339}"/>
            </a:ext>
          </a:extLst>
        </p:cNvPr>
        <p:cNvGrpSpPr/>
        <p:nvPr/>
      </p:nvGrpSpPr>
      <p:grpSpPr>
        <a:xfrm>
          <a:off x="0" y="0"/>
          <a:ext cx="0" cy="0"/>
          <a:chOff x="0" y="0"/>
          <a:chExt cx="0" cy="0"/>
        </a:xfrm>
      </p:grpSpPr>
      <p:sp>
        <p:nvSpPr>
          <p:cNvPr id="4568" name="Google Shape;4568;g247db07e556_0_2252:notes">
            <a:extLst>
              <a:ext uri="{FF2B5EF4-FFF2-40B4-BE49-F238E27FC236}">
                <a16:creationId xmlns:a16="http://schemas.microsoft.com/office/drawing/2014/main" id="{15FEA11B-DFC3-319C-9BF8-FFE2E55530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9" name="Google Shape;4569;g247db07e556_0_2252:notes">
            <a:extLst>
              <a:ext uri="{FF2B5EF4-FFF2-40B4-BE49-F238E27FC236}">
                <a16:creationId xmlns:a16="http://schemas.microsoft.com/office/drawing/2014/main" id="{74581E41-8696-D6C5-7D05-C957B20C48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23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a:extLst>
            <a:ext uri="{FF2B5EF4-FFF2-40B4-BE49-F238E27FC236}">
              <a16:creationId xmlns:a16="http://schemas.microsoft.com/office/drawing/2014/main" id="{0A6D33EF-6D4C-D177-50EF-545A08A5576E}"/>
            </a:ext>
          </a:extLst>
        </p:cNvPr>
        <p:cNvGrpSpPr/>
        <p:nvPr/>
      </p:nvGrpSpPr>
      <p:grpSpPr>
        <a:xfrm>
          <a:off x="0" y="0"/>
          <a:ext cx="0" cy="0"/>
          <a:chOff x="0" y="0"/>
          <a:chExt cx="0" cy="0"/>
        </a:xfrm>
      </p:grpSpPr>
      <p:sp>
        <p:nvSpPr>
          <p:cNvPr id="4568" name="Google Shape;4568;g247db07e556_0_2252:notes">
            <a:extLst>
              <a:ext uri="{FF2B5EF4-FFF2-40B4-BE49-F238E27FC236}">
                <a16:creationId xmlns:a16="http://schemas.microsoft.com/office/drawing/2014/main" id="{A0A85451-8946-A156-354E-FA6994756F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9" name="Google Shape;4569;g247db07e556_0_2252:notes">
            <a:extLst>
              <a:ext uri="{FF2B5EF4-FFF2-40B4-BE49-F238E27FC236}">
                <a16:creationId xmlns:a16="http://schemas.microsoft.com/office/drawing/2014/main" id="{13BCDF11-9E3D-43E7-DDA2-92700ED56E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388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3490B-15BA-F5B0-9996-61A7F4DCA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AD511-7A00-DBB8-FD74-B0566C40E1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736D3D-9167-7E23-15BF-33F0FA67E7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280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C246E-E129-60E2-53B2-DB3532FDC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D4D36-BFC2-B731-87FA-4693BF169B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EDA2AF5-CF8A-A1FE-9B54-C78B97A62F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331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DA908-6FA5-1C30-6B2A-A40FF4F2B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D6FDE-5A09-1CC0-E1C7-102BC88652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3389C2-4BAB-9250-D844-D2F6FA70CDB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89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a:extLst>
            <a:ext uri="{FF2B5EF4-FFF2-40B4-BE49-F238E27FC236}">
              <a16:creationId xmlns:a16="http://schemas.microsoft.com/office/drawing/2014/main" id="{8EE004EC-788D-32DA-66C9-A7264A7FFCCA}"/>
            </a:ext>
          </a:extLst>
        </p:cNvPr>
        <p:cNvGrpSpPr/>
        <p:nvPr/>
      </p:nvGrpSpPr>
      <p:grpSpPr>
        <a:xfrm>
          <a:off x="0" y="0"/>
          <a:ext cx="0" cy="0"/>
          <a:chOff x="0" y="0"/>
          <a:chExt cx="0" cy="0"/>
        </a:xfrm>
      </p:grpSpPr>
      <p:sp>
        <p:nvSpPr>
          <p:cNvPr id="4568" name="Google Shape;4568;g247db07e556_0_2252:notes">
            <a:extLst>
              <a:ext uri="{FF2B5EF4-FFF2-40B4-BE49-F238E27FC236}">
                <a16:creationId xmlns:a16="http://schemas.microsoft.com/office/drawing/2014/main" id="{37C8467F-82A1-A4AF-9795-3F5E32FA34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9" name="Google Shape;4569;g247db07e556_0_2252:notes">
            <a:extLst>
              <a:ext uri="{FF2B5EF4-FFF2-40B4-BE49-F238E27FC236}">
                <a16:creationId xmlns:a16="http://schemas.microsoft.com/office/drawing/2014/main" id="{01CE0148-58EE-7D94-9EE3-E62A7D978C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59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7076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standard" type="tx">
  <p:cSld name="Title and body standard">
    <p:spTree>
      <p:nvGrpSpPr>
        <p:cNvPr id="1" name="Shape 1553"/>
        <p:cNvGrpSpPr/>
        <p:nvPr/>
      </p:nvGrpSpPr>
      <p:grpSpPr>
        <a:xfrm>
          <a:off x="0" y="0"/>
          <a:ext cx="0" cy="0"/>
          <a:chOff x="0" y="0"/>
          <a:chExt cx="0" cy="0"/>
        </a:xfrm>
      </p:grpSpPr>
      <p:sp>
        <p:nvSpPr>
          <p:cNvPr id="1554" name="Google Shape;1554;p38"/>
          <p:cNvSpPr txBox="1">
            <a:spLocks noGrp="1"/>
          </p:cNvSpPr>
          <p:nvPr>
            <p:ph type="title"/>
          </p:nvPr>
        </p:nvSpPr>
        <p:spPr>
          <a:xfrm>
            <a:off x="462925" y="381000"/>
            <a:ext cx="8218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5" name="Google Shape;1555;p38"/>
          <p:cNvSpPr txBox="1">
            <a:spLocks noGrp="1"/>
          </p:cNvSpPr>
          <p:nvPr>
            <p:ph type="body" idx="1"/>
          </p:nvPr>
        </p:nvSpPr>
        <p:spPr>
          <a:xfrm>
            <a:off x="462925" y="1152475"/>
            <a:ext cx="82182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Font typeface="Open Sans"/>
              <a:buChar char="●"/>
              <a:defRPr>
                <a:latin typeface="Open Sans"/>
                <a:ea typeface="Open Sans"/>
                <a:cs typeface="Open Sans"/>
                <a:sym typeface="Open Sans"/>
              </a:defRPr>
            </a:lvl1pPr>
            <a:lvl2pPr marL="914400" lvl="1" indent="-317500" algn="l">
              <a:lnSpc>
                <a:spcPct val="115000"/>
              </a:lnSpc>
              <a:spcBef>
                <a:spcPts val="0"/>
              </a:spcBef>
              <a:spcAft>
                <a:spcPts val="0"/>
              </a:spcAft>
              <a:buSzPts val="1400"/>
              <a:buFont typeface="Open Sans"/>
              <a:buChar char="–"/>
              <a:defRPr>
                <a:latin typeface="Open Sans"/>
                <a:ea typeface="Open Sans"/>
                <a:cs typeface="Open Sans"/>
                <a:sym typeface="Open Sans"/>
              </a:defRPr>
            </a:lvl2pPr>
            <a:lvl3pPr marL="1371600" lvl="2" indent="-304800" algn="l">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sp>
        <p:nvSpPr>
          <p:cNvPr id="1556" name="Google Shape;155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57" name="Google Shape;1557;p38"/>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pic>
        <p:nvPicPr>
          <p:cNvPr id="2" name="Google Shape;6;p1">
            <a:extLst>
              <a:ext uri="{FF2B5EF4-FFF2-40B4-BE49-F238E27FC236}">
                <a16:creationId xmlns:a16="http://schemas.microsoft.com/office/drawing/2014/main" id="{E6BF6D49-4076-2AA6-CF96-E10036734FF7}"/>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1287638" y="4622663"/>
            <a:ext cx="1344718" cy="521208"/>
          </a:xfrm>
          <a:prstGeom prst="rect">
            <a:avLst/>
          </a:prstGeom>
          <a:noFill/>
          <a:ln>
            <a:noFill/>
          </a:ln>
        </p:spPr>
      </p:pic>
      <p:pic>
        <p:nvPicPr>
          <p:cNvPr id="3" name="Google Shape;10;p1">
            <a:extLst>
              <a:ext uri="{FF2B5EF4-FFF2-40B4-BE49-F238E27FC236}">
                <a16:creationId xmlns:a16="http://schemas.microsoft.com/office/drawing/2014/main" id="{4B9D430E-272D-8C9D-1EF7-F98DF1606628}"/>
              </a:ext>
            </a:extLst>
          </p:cNvPr>
          <p:cNvPicPr preferRelativeResize="0"/>
          <p:nvPr userDrawn="1"/>
        </p:nvPicPr>
        <p:blipFill rotWithShape="1">
          <a:blip r:embed="rId3" cstate="hqprint">
            <a:alphaModFix/>
            <a:extLst>
              <a:ext uri="{28A0092B-C50C-407E-A947-70E740481C1C}">
                <a14:useLocalDpi xmlns:a14="http://schemas.microsoft.com/office/drawing/2010/main"/>
              </a:ext>
            </a:extLst>
          </a:blip>
          <a:srcRect/>
          <a:stretch/>
        </p:blipFill>
        <p:spPr>
          <a:xfrm>
            <a:off x="175208" y="4727963"/>
            <a:ext cx="1112430" cy="303693"/>
          </a:xfrm>
          <a:prstGeom prst="rect">
            <a:avLst/>
          </a:prstGeom>
          <a:noFill/>
          <a:ln>
            <a:noFill/>
          </a:ln>
        </p:spPr>
      </p:pic>
      <p:pic>
        <p:nvPicPr>
          <p:cNvPr id="4" name="Google Shape;753;p1">
            <a:extLst>
              <a:ext uri="{FF2B5EF4-FFF2-40B4-BE49-F238E27FC236}">
                <a16:creationId xmlns:a16="http://schemas.microsoft.com/office/drawing/2014/main" id="{240D475F-B6C3-3C32-564D-9CD9D43FEBC7}"/>
              </a:ext>
            </a:extLst>
          </p:cNvPr>
          <p:cNvPicPr preferRelativeResize="0">
            <a:picLocks noChangeAspect="1"/>
          </p:cNvPicPr>
          <p:nvPr userDrawn="1"/>
        </p:nvPicPr>
        <p:blipFill rotWithShape="1">
          <a:blip r:embed="rId4" cstate="hqprint">
            <a:alphaModFix/>
            <a:extLst>
              <a:ext uri="{28A0092B-C50C-407E-A947-70E740481C1C}">
                <a14:useLocalDpi xmlns:a14="http://schemas.microsoft.com/office/drawing/2010/main"/>
              </a:ext>
            </a:extLst>
          </a:blip>
          <a:srcRect/>
          <a:stretch/>
        </p:blipFill>
        <p:spPr>
          <a:xfrm>
            <a:off x="2632356" y="4739048"/>
            <a:ext cx="734976" cy="292608"/>
          </a:xfrm>
          <a:prstGeom prst="rect">
            <a:avLst/>
          </a:prstGeom>
          <a:noFill/>
          <a:ln>
            <a:noFill/>
          </a:ln>
        </p:spPr>
      </p:pic>
      <p:pic>
        <p:nvPicPr>
          <p:cNvPr id="5" name="Google Shape;752;p1">
            <a:extLst>
              <a:ext uri="{FF2B5EF4-FFF2-40B4-BE49-F238E27FC236}">
                <a16:creationId xmlns:a16="http://schemas.microsoft.com/office/drawing/2014/main" id="{18192650-3F50-1E38-4A48-BA1B9168032D}"/>
              </a:ext>
            </a:extLst>
          </p:cNvPr>
          <p:cNvPicPr preferRelativeResize="0">
            <a:picLocks noChangeAspect="1"/>
          </p:cNvPicPr>
          <p:nvPr userDrawn="1"/>
        </p:nvPicPr>
        <p:blipFill rotWithShape="1">
          <a:blip r:embed="rId5" cstate="hqprint">
            <a:alphaModFix/>
            <a:extLst>
              <a:ext uri="{28A0092B-C50C-407E-A947-70E740481C1C}">
                <a14:useLocalDpi xmlns:a14="http://schemas.microsoft.com/office/drawing/2010/main"/>
              </a:ext>
            </a:extLst>
          </a:blip>
          <a:srcRect/>
          <a:stretch/>
        </p:blipFill>
        <p:spPr>
          <a:xfrm>
            <a:off x="3497670" y="4738933"/>
            <a:ext cx="356154" cy="292608"/>
          </a:xfrm>
          <a:prstGeom prst="rect">
            <a:avLst/>
          </a:prstGeom>
          <a:noFill/>
          <a:ln>
            <a:noFill/>
          </a:ln>
        </p:spPr>
      </p:pic>
    </p:spTree>
    <p:extLst>
      <p:ext uri="{BB962C8B-B14F-4D97-AF65-F5344CB8AC3E}">
        <p14:creationId xmlns:p14="http://schemas.microsoft.com/office/powerpoint/2010/main" val="295961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61840-4D74-428A-7C90-C8D6C285C28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A07C2026-F2C0-6DBA-AE02-DCE40CE6423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382AEA-0FDD-8830-DE3D-A230FC858904}"/>
              </a:ext>
            </a:extLst>
          </p:cNvPr>
          <p:cNvSpPr>
            <a:spLocks noGrp="1"/>
          </p:cNvSpPr>
          <p:nvPr>
            <p:ph type="dt" sz="half" idx="10"/>
          </p:nvPr>
        </p:nvSpPr>
        <p:spPr/>
        <p:txBody>
          <a:bodyPr/>
          <a:lstStyle/>
          <a:p>
            <a:fld id="{AB2062DD-520E-4B54-8471-A6286567A745}" type="datetimeFigureOut">
              <a:rPr lang="en-GB" smtClean="0"/>
              <a:t>23/06/2025</a:t>
            </a:fld>
            <a:endParaRPr lang="en-GB"/>
          </a:p>
        </p:txBody>
      </p:sp>
      <p:sp>
        <p:nvSpPr>
          <p:cNvPr id="5" name="Footer Placeholder 4">
            <a:extLst>
              <a:ext uri="{FF2B5EF4-FFF2-40B4-BE49-F238E27FC236}">
                <a16:creationId xmlns:a16="http://schemas.microsoft.com/office/drawing/2014/main" id="{CB1962BE-4CE4-4B59-C147-BAF99C3FFF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0585B5-F480-13A2-4951-73783F1024F9}"/>
              </a:ext>
            </a:extLst>
          </p:cNvPr>
          <p:cNvSpPr>
            <a:spLocks noGrp="1"/>
          </p:cNvSpPr>
          <p:nvPr>
            <p:ph type="sldNum" sz="quarter" idx="12"/>
          </p:nvPr>
        </p:nvSpPr>
        <p:spPr/>
        <p:txBody>
          <a:bodyPr/>
          <a:lstStyle/>
          <a:p>
            <a:fld id="{00DA31B0-65F7-457D-847C-E1ADD9F0F17C}" type="slidenum">
              <a:rPr lang="en-GB" smtClean="0"/>
              <a:t>‹#›</a:t>
            </a:fld>
            <a:endParaRPr lang="en-GB"/>
          </a:p>
        </p:txBody>
      </p:sp>
      <p:pic>
        <p:nvPicPr>
          <p:cNvPr id="7" name="Google Shape;6;p1">
            <a:extLst>
              <a:ext uri="{FF2B5EF4-FFF2-40B4-BE49-F238E27FC236}">
                <a16:creationId xmlns:a16="http://schemas.microsoft.com/office/drawing/2014/main" id="{D316AC7B-2ED2-1E34-36E3-9B59B7662AC1}"/>
              </a:ext>
            </a:extLst>
          </p:cNvPr>
          <p:cNvPicPr preferRelativeResize="0"/>
          <p:nvPr userDrawn="1"/>
        </p:nvPicPr>
        <p:blipFill>
          <a:blip r:embed="rId2" cstate="hqprint">
            <a:alphaModFix/>
            <a:extLst>
              <a:ext uri="{28A0092B-C50C-407E-A947-70E740481C1C}">
                <a14:useLocalDpi xmlns:a14="http://schemas.microsoft.com/office/drawing/2010/main"/>
              </a:ext>
            </a:extLst>
          </a:blip>
          <a:stretch>
            <a:fillRect/>
          </a:stretch>
        </p:blipFill>
        <p:spPr>
          <a:xfrm>
            <a:off x="1287638" y="4622663"/>
            <a:ext cx="1344718" cy="521208"/>
          </a:xfrm>
          <a:prstGeom prst="rect">
            <a:avLst/>
          </a:prstGeom>
          <a:noFill/>
          <a:ln>
            <a:noFill/>
          </a:ln>
        </p:spPr>
      </p:pic>
      <p:pic>
        <p:nvPicPr>
          <p:cNvPr id="8" name="Google Shape;10;p1">
            <a:extLst>
              <a:ext uri="{FF2B5EF4-FFF2-40B4-BE49-F238E27FC236}">
                <a16:creationId xmlns:a16="http://schemas.microsoft.com/office/drawing/2014/main" id="{3752DA85-2252-E45F-A58B-BF99B004DC2B}"/>
              </a:ext>
            </a:extLst>
          </p:cNvPr>
          <p:cNvPicPr preferRelativeResize="0"/>
          <p:nvPr userDrawn="1"/>
        </p:nvPicPr>
        <p:blipFill rotWithShape="1">
          <a:blip r:embed="rId3" cstate="hqprint">
            <a:alphaModFix/>
            <a:extLst>
              <a:ext uri="{28A0092B-C50C-407E-A947-70E740481C1C}">
                <a14:useLocalDpi xmlns:a14="http://schemas.microsoft.com/office/drawing/2010/main"/>
              </a:ext>
            </a:extLst>
          </a:blip>
          <a:srcRect/>
          <a:stretch/>
        </p:blipFill>
        <p:spPr>
          <a:xfrm>
            <a:off x="175208" y="4727963"/>
            <a:ext cx="1112430" cy="303693"/>
          </a:xfrm>
          <a:prstGeom prst="rect">
            <a:avLst/>
          </a:prstGeom>
          <a:noFill/>
          <a:ln>
            <a:noFill/>
          </a:ln>
        </p:spPr>
      </p:pic>
      <p:pic>
        <p:nvPicPr>
          <p:cNvPr id="9" name="Google Shape;753;p1">
            <a:extLst>
              <a:ext uri="{FF2B5EF4-FFF2-40B4-BE49-F238E27FC236}">
                <a16:creationId xmlns:a16="http://schemas.microsoft.com/office/drawing/2014/main" id="{AD7AA616-2149-E57E-69B2-B8CB1A4EF90F}"/>
              </a:ext>
            </a:extLst>
          </p:cNvPr>
          <p:cNvPicPr preferRelativeResize="0">
            <a:picLocks noChangeAspect="1"/>
          </p:cNvPicPr>
          <p:nvPr userDrawn="1"/>
        </p:nvPicPr>
        <p:blipFill rotWithShape="1">
          <a:blip r:embed="rId4" cstate="hqprint">
            <a:alphaModFix/>
            <a:extLst>
              <a:ext uri="{28A0092B-C50C-407E-A947-70E740481C1C}">
                <a14:useLocalDpi xmlns:a14="http://schemas.microsoft.com/office/drawing/2010/main"/>
              </a:ext>
            </a:extLst>
          </a:blip>
          <a:srcRect/>
          <a:stretch/>
        </p:blipFill>
        <p:spPr>
          <a:xfrm>
            <a:off x="2632356" y="4739048"/>
            <a:ext cx="734976" cy="292608"/>
          </a:xfrm>
          <a:prstGeom prst="rect">
            <a:avLst/>
          </a:prstGeom>
          <a:noFill/>
          <a:ln>
            <a:noFill/>
          </a:ln>
        </p:spPr>
      </p:pic>
      <p:pic>
        <p:nvPicPr>
          <p:cNvPr id="10" name="Google Shape;752;p1">
            <a:extLst>
              <a:ext uri="{FF2B5EF4-FFF2-40B4-BE49-F238E27FC236}">
                <a16:creationId xmlns:a16="http://schemas.microsoft.com/office/drawing/2014/main" id="{44CEA04F-3D3A-3CAA-A437-DE0D04DA136F}"/>
              </a:ext>
            </a:extLst>
          </p:cNvPr>
          <p:cNvPicPr preferRelativeResize="0">
            <a:picLocks noChangeAspect="1"/>
          </p:cNvPicPr>
          <p:nvPr userDrawn="1"/>
        </p:nvPicPr>
        <p:blipFill rotWithShape="1">
          <a:blip r:embed="rId5" cstate="hqprint">
            <a:alphaModFix/>
            <a:extLst>
              <a:ext uri="{28A0092B-C50C-407E-A947-70E740481C1C}">
                <a14:useLocalDpi xmlns:a14="http://schemas.microsoft.com/office/drawing/2010/main"/>
              </a:ext>
            </a:extLst>
          </a:blip>
          <a:srcRect/>
          <a:stretch/>
        </p:blipFill>
        <p:spPr>
          <a:xfrm>
            <a:off x="3497670" y="4738933"/>
            <a:ext cx="356154" cy="292608"/>
          </a:xfrm>
          <a:prstGeom prst="rect">
            <a:avLst/>
          </a:prstGeom>
          <a:noFill/>
          <a:ln>
            <a:noFill/>
          </a:ln>
        </p:spPr>
      </p:pic>
    </p:spTree>
    <p:extLst>
      <p:ext uri="{BB962C8B-B14F-4D97-AF65-F5344CB8AC3E}">
        <p14:creationId xmlns:p14="http://schemas.microsoft.com/office/powerpoint/2010/main" val="167515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8">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9">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10">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 id="2147483687" r:id="rId5"/>
    <p:sldLayoutId id="214748368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3000" dirty="0"/>
              <a:t>South Sudan Flood Monitoring and Prediction - 2025 Season</a:t>
            </a:r>
            <a:endParaRPr sz="30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June 24,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p:txBody>
          <a:bodyPr/>
          <a:lstStyle/>
          <a:p>
            <a:r>
              <a:rPr lang="en-US" dirty="0"/>
              <a:t>FEWS NET Science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9AF5B-F09E-ABCD-A418-9222584B9603}"/>
            </a:ext>
          </a:extLst>
        </p:cNvPr>
        <p:cNvGrpSpPr/>
        <p:nvPr/>
      </p:nvGrpSpPr>
      <p:grpSpPr>
        <a:xfrm>
          <a:off x="0" y="0"/>
          <a:ext cx="0" cy="0"/>
          <a:chOff x="0" y="0"/>
          <a:chExt cx="0" cy="0"/>
        </a:xfrm>
      </p:grpSpPr>
      <p:pic>
        <p:nvPicPr>
          <p:cNvPr id="9" name="Picture 8" descr="Chart&#10;&#10;AI-generated content may be incorrect.">
            <a:extLst>
              <a:ext uri="{FF2B5EF4-FFF2-40B4-BE49-F238E27FC236}">
                <a16:creationId xmlns:a16="http://schemas.microsoft.com/office/drawing/2014/main" id="{80B6013C-05D0-AE21-BAA0-330E5DC6A220}"/>
              </a:ext>
            </a:extLst>
          </p:cNvPr>
          <p:cNvPicPr>
            <a:picLocks noChangeAspect="1"/>
          </p:cNvPicPr>
          <p:nvPr/>
        </p:nvPicPr>
        <p:blipFill>
          <a:blip r:embed="rId3"/>
          <a:stretch>
            <a:fillRect/>
          </a:stretch>
        </p:blipFill>
        <p:spPr>
          <a:xfrm>
            <a:off x="4390553" y="640080"/>
            <a:ext cx="4754880" cy="2377440"/>
          </a:xfrm>
          <a:prstGeom prst="rect">
            <a:avLst/>
          </a:prstGeom>
        </p:spPr>
      </p:pic>
      <p:pic>
        <p:nvPicPr>
          <p:cNvPr id="11" name="Picture 10">
            <a:extLst>
              <a:ext uri="{FF2B5EF4-FFF2-40B4-BE49-F238E27FC236}">
                <a16:creationId xmlns:a16="http://schemas.microsoft.com/office/drawing/2014/main" id="{C209D201-288E-881C-20BA-4AFABD03F0E5}"/>
              </a:ext>
            </a:extLst>
          </p:cNvPr>
          <p:cNvPicPr>
            <a:picLocks noChangeAspect="1"/>
          </p:cNvPicPr>
          <p:nvPr/>
        </p:nvPicPr>
        <p:blipFill>
          <a:blip r:embed="rId4"/>
          <a:stretch>
            <a:fillRect/>
          </a:stretch>
        </p:blipFill>
        <p:spPr>
          <a:xfrm>
            <a:off x="276123" y="639650"/>
            <a:ext cx="2628900" cy="3416300"/>
          </a:xfrm>
          <a:prstGeom prst="rect">
            <a:avLst/>
          </a:prstGeom>
          <a:ln>
            <a:solidFill>
              <a:schemeClr val="tx1"/>
            </a:solidFill>
          </a:ln>
        </p:spPr>
      </p:pic>
      <p:sp>
        <p:nvSpPr>
          <p:cNvPr id="3" name="Slide Number Placeholder 2">
            <a:extLst>
              <a:ext uri="{FF2B5EF4-FFF2-40B4-BE49-F238E27FC236}">
                <a16:creationId xmlns:a16="http://schemas.microsoft.com/office/drawing/2014/main" id="{73633D6E-1175-6D3F-9776-B2A5F8A6E6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4" name="Title 3">
            <a:extLst>
              <a:ext uri="{FF2B5EF4-FFF2-40B4-BE49-F238E27FC236}">
                <a16:creationId xmlns:a16="http://schemas.microsoft.com/office/drawing/2014/main" id="{A34BA121-E224-858B-E36B-BCB80E1628CB}"/>
              </a:ext>
            </a:extLst>
          </p:cNvPr>
          <p:cNvSpPr>
            <a:spLocks noGrp="1"/>
          </p:cNvSpPr>
          <p:nvPr>
            <p:ph type="title"/>
          </p:nvPr>
        </p:nvSpPr>
        <p:spPr/>
        <p:txBody>
          <a:bodyPr/>
          <a:lstStyle/>
          <a:p>
            <a:r>
              <a:rPr lang="en-US" dirty="0"/>
              <a:t>SWOT Satellite Altimetry - Malakal</a:t>
            </a:r>
          </a:p>
        </p:txBody>
      </p:sp>
      <p:pic>
        <p:nvPicPr>
          <p:cNvPr id="7" name="Picture 6">
            <a:extLst>
              <a:ext uri="{FF2B5EF4-FFF2-40B4-BE49-F238E27FC236}">
                <a16:creationId xmlns:a16="http://schemas.microsoft.com/office/drawing/2014/main" id="{FCA630E5-4485-BA63-C539-C3C4A5047C6A}"/>
              </a:ext>
            </a:extLst>
          </p:cNvPr>
          <p:cNvPicPr>
            <a:picLocks noChangeAspect="1"/>
          </p:cNvPicPr>
          <p:nvPr/>
        </p:nvPicPr>
        <p:blipFill>
          <a:blip r:embed="rId5"/>
          <a:stretch>
            <a:fillRect/>
          </a:stretch>
        </p:blipFill>
        <p:spPr>
          <a:xfrm>
            <a:off x="2077222" y="2301128"/>
            <a:ext cx="2434740" cy="2353311"/>
          </a:xfrm>
          <a:prstGeom prst="rect">
            <a:avLst/>
          </a:prstGeom>
          <a:ln>
            <a:solidFill>
              <a:schemeClr val="tx1"/>
            </a:solidFill>
          </a:ln>
        </p:spPr>
      </p:pic>
      <p:sp>
        <p:nvSpPr>
          <p:cNvPr id="12" name="Oval 11">
            <a:extLst>
              <a:ext uri="{FF2B5EF4-FFF2-40B4-BE49-F238E27FC236}">
                <a16:creationId xmlns:a16="http://schemas.microsoft.com/office/drawing/2014/main" id="{C0755C00-08B4-B0E7-2FA4-45D4AC8D5A22}"/>
              </a:ext>
            </a:extLst>
          </p:cNvPr>
          <p:cNvSpPr/>
          <p:nvPr/>
        </p:nvSpPr>
        <p:spPr>
          <a:xfrm>
            <a:off x="1836357" y="936823"/>
            <a:ext cx="254833" cy="2679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CB0335E-93DD-CA2D-9FF2-28193E4686BA}"/>
              </a:ext>
            </a:extLst>
          </p:cNvPr>
          <p:cNvCxnSpPr/>
          <p:nvPr/>
        </p:nvCxnSpPr>
        <p:spPr>
          <a:xfrm>
            <a:off x="2077222" y="1336404"/>
            <a:ext cx="373670" cy="8774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1639;p29">
            <a:extLst>
              <a:ext uri="{FF2B5EF4-FFF2-40B4-BE49-F238E27FC236}">
                <a16:creationId xmlns:a16="http://schemas.microsoft.com/office/drawing/2014/main" id="{EBA660E0-FB1A-2823-7930-5BB63DB1039D}"/>
              </a:ext>
            </a:extLst>
          </p:cNvPr>
          <p:cNvSpPr txBox="1"/>
          <p:nvPr/>
        </p:nvSpPr>
        <p:spPr>
          <a:xfrm>
            <a:off x="4663440" y="3017520"/>
            <a:ext cx="4297680" cy="738623"/>
          </a:xfrm>
          <a:prstGeom prst="rect">
            <a:avLst/>
          </a:prstGeom>
          <a:solidFill>
            <a:schemeClr val="tx2"/>
          </a:solidFill>
          <a:ln>
            <a:solidFill>
              <a:schemeClr val="tx1"/>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Nile River water levels at Malakal are higher than in 2024 and appear to be at their seasonal low (have stopped falling).  </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1638;p29">
            <a:extLst>
              <a:ext uri="{FF2B5EF4-FFF2-40B4-BE49-F238E27FC236}">
                <a16:creationId xmlns:a16="http://schemas.microsoft.com/office/drawing/2014/main" id="{95BB3CD2-302D-5189-38A7-A45F7AB5157C}"/>
              </a:ext>
            </a:extLst>
          </p:cNvPr>
          <p:cNvSpPr txBox="1"/>
          <p:nvPr/>
        </p:nvSpPr>
        <p:spPr>
          <a:xfrm>
            <a:off x="4668110" y="4055950"/>
            <a:ext cx="4199767" cy="107717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l" rtl="0">
              <a:lnSpc>
                <a:spcPct val="100000"/>
              </a:lnSpc>
              <a:spcBef>
                <a:spcPts val="0"/>
              </a:spcBef>
              <a:spcAft>
                <a:spcPts val="0"/>
              </a:spcAft>
            </a:pPr>
            <a:r>
              <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rPr>
              <a:t>Notes:</a:t>
            </a:r>
          </a:p>
          <a:p>
            <a:pPr marL="228600" marR="0" lvl="0" indent="-228600" algn="l" rtl="0">
              <a:lnSpc>
                <a:spcPct val="100000"/>
              </a:lnSpc>
              <a:spcBef>
                <a:spcPts val="0"/>
              </a:spcBef>
              <a:spcAft>
                <a:spcPts val="0"/>
              </a:spcAft>
              <a:buFont typeface="+mj-lt"/>
              <a:buAutoNum type="arabicPeriod"/>
            </a:pPr>
            <a:r>
              <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rPr>
              <a:t>SWOT dataset was filtered to remove data points with &gt;0.25 m uncertainty and outliers.</a:t>
            </a:r>
          </a:p>
          <a:p>
            <a:pPr marL="228600" marR="0" lvl="0" indent="-228600" algn="l" rtl="0">
              <a:lnSpc>
                <a:spcPct val="100000"/>
              </a:lnSpc>
              <a:spcBef>
                <a:spcPts val="0"/>
              </a:spcBef>
              <a:spcAft>
                <a:spcPts val="0"/>
              </a:spcAft>
              <a:buFont typeface="+mj-lt"/>
              <a:buAutoNum type="arabicPeriod"/>
            </a:pPr>
            <a:r>
              <a:rPr lang="en" sz="800" dirty="0">
                <a:latin typeface="+mn-lt"/>
                <a:ea typeface="Open Sans" panose="020B0606030504020204" pitchFamily="34" charset="0"/>
                <a:cs typeface="Open Sans" panose="020B0606030504020204" pitchFamily="34" charset="0"/>
              </a:rPr>
              <a:t>Error bars represent uncertainty.</a:t>
            </a:r>
            <a:endPar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None/>
            </a:pPr>
            <a:endPar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None/>
            </a:pP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Data citation</a:t>
            </a:r>
            <a:r>
              <a:rPr lang="en" sz="800" i="1" dirty="0">
                <a:latin typeface="+mn-lt"/>
                <a:ea typeface="Open Sans" panose="020B0606030504020204" pitchFamily="34" charset="0"/>
                <a:cs typeface="Open Sans" panose="020B0606030504020204" pitchFamily="34" charset="0"/>
              </a:rPr>
              <a:t>: </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Frank Greguska, Nikki Tebaldi, Victoria McDonald, Vanesa, &amp; Cassie Nickles. (2024). </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podaac</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hydrocron</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 1.3.0a5 (1.3.0a5). Zenodo. https://</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doi.org</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/10.5281/zenodo.11193245</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 accessed </a:t>
            </a:r>
            <a:r>
              <a:rPr lang="en" sz="800" i="1" dirty="0">
                <a:latin typeface="+mn-lt"/>
                <a:ea typeface="Open Sans" panose="020B0606030504020204" pitchFamily="34" charset="0"/>
                <a:cs typeface="Open Sans" panose="020B0606030504020204" pitchFamily="34" charset="0"/>
                <a:sym typeface="Open Sans"/>
              </a:rPr>
              <a:t>23</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Open Sans"/>
              </a:rPr>
              <a:t> June 2025</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a:t>
            </a:r>
            <a:endParaRPr sz="800" i="1"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55901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70">
          <a:extLst>
            <a:ext uri="{FF2B5EF4-FFF2-40B4-BE49-F238E27FC236}">
              <a16:creationId xmlns:a16="http://schemas.microsoft.com/office/drawing/2014/main" id="{1990AB89-DCA6-C4FB-9881-CBF839C16404}"/>
            </a:ext>
          </a:extLst>
        </p:cNvPr>
        <p:cNvGrpSpPr/>
        <p:nvPr/>
      </p:nvGrpSpPr>
      <p:grpSpPr>
        <a:xfrm>
          <a:off x="0" y="0"/>
          <a:ext cx="0" cy="0"/>
          <a:chOff x="0" y="0"/>
          <a:chExt cx="0" cy="0"/>
        </a:xfrm>
      </p:grpSpPr>
      <p:sp>
        <p:nvSpPr>
          <p:cNvPr id="4571" name="Google Shape;4571;g247db07e556_0_2252">
            <a:extLst>
              <a:ext uri="{FF2B5EF4-FFF2-40B4-BE49-F238E27FC236}">
                <a16:creationId xmlns:a16="http://schemas.microsoft.com/office/drawing/2014/main" id="{82C2A6C8-A4CA-7557-86EC-52B360341957}"/>
              </a:ext>
            </a:extLst>
          </p:cNvPr>
          <p:cNvSpPr txBox="1">
            <a:spLocks noGrp="1"/>
          </p:cNvSpPr>
          <p:nvPr>
            <p:ph type="title"/>
          </p:nvPr>
        </p:nvSpPr>
        <p:spPr>
          <a:xfrm>
            <a:off x="462925" y="38100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800"/>
              <a:buFont typeface="Arial"/>
              <a:buNone/>
            </a:pPr>
            <a:r>
              <a:rPr lang="en" sz="2800" dirty="0"/>
              <a:t>South Sudan Flooding – Uganda Lakes</a:t>
            </a:r>
            <a:endParaRPr dirty="0"/>
          </a:p>
        </p:txBody>
      </p:sp>
      <p:sp>
        <p:nvSpPr>
          <p:cNvPr id="4572" name="Google Shape;4572;g247db07e556_0_2252">
            <a:extLst>
              <a:ext uri="{FF2B5EF4-FFF2-40B4-BE49-F238E27FC236}">
                <a16:creationId xmlns:a16="http://schemas.microsoft.com/office/drawing/2014/main" id="{5A3C59D7-304C-5ECB-6618-1E685621F784}"/>
              </a:ext>
            </a:extLst>
          </p:cNvPr>
          <p:cNvSpPr txBox="1">
            <a:spLocks noGrp="1"/>
          </p:cNvSpPr>
          <p:nvPr>
            <p:ph type="body" idx="1"/>
          </p:nvPr>
        </p:nvSpPr>
        <p:spPr>
          <a:xfrm>
            <a:off x="462925" y="1152475"/>
            <a:ext cx="8218200" cy="3416400"/>
          </a:xfrm>
          <a:prstGeom prst="rect">
            <a:avLst/>
          </a:prstGeom>
        </p:spPr>
        <p:txBody>
          <a:bodyPr spcFirstLastPara="1" wrap="square" lIns="91425" tIns="91425" rIns="91425" bIns="91425" anchor="t" anchorCtr="0">
            <a:noAutofit/>
          </a:bodyPr>
          <a:lstStyle/>
          <a:p>
            <a:pPr marL="127000" lvl="0" indent="0" algn="l" rtl="0">
              <a:spcBef>
                <a:spcPts val="1200"/>
              </a:spcBef>
              <a:spcAft>
                <a:spcPts val="0"/>
              </a:spcAft>
              <a:buSzPts val="1600"/>
              <a:buNone/>
            </a:pPr>
            <a:r>
              <a:rPr lang="en-US" b="1" dirty="0"/>
              <a:t>Uganda lake levels are very high</a:t>
            </a:r>
          </a:p>
          <a:p>
            <a:pPr marL="469900" indent="-342900">
              <a:spcBef>
                <a:spcPts val="1200"/>
              </a:spcBef>
              <a:buFont typeface="Open Sans"/>
              <a:buAutoNum type="arabicPeriod"/>
            </a:pPr>
            <a:r>
              <a:rPr lang="en-US" dirty="0"/>
              <a:t>Lake Albert level is above its 2024 level and well in excess of its historical 90th percentile rank.</a:t>
            </a:r>
          </a:p>
          <a:p>
            <a:pPr marL="469900" lvl="0" indent="-342900" algn="l" rtl="0">
              <a:spcBef>
                <a:spcPts val="1200"/>
              </a:spcBef>
              <a:spcAft>
                <a:spcPts val="0"/>
              </a:spcAft>
              <a:buSzPts val="1600"/>
              <a:buAutoNum type="arabicPeriod"/>
            </a:pPr>
            <a:r>
              <a:rPr lang="en-US" dirty="0"/>
              <a:t>Lake </a:t>
            </a:r>
            <a:r>
              <a:rPr lang="en-US" dirty="0">
                <a:solidFill>
                  <a:schemeClr val="tx1"/>
                </a:solidFill>
              </a:rPr>
              <a:t>Victoria and Lake Kyoga water levels </a:t>
            </a:r>
            <a:r>
              <a:rPr lang="en-US" dirty="0"/>
              <a:t>are below that of 2024, but still very high at the 90th percentile rank.</a:t>
            </a:r>
          </a:p>
          <a:p>
            <a:pPr marL="469900" lvl="0" indent="-342900" algn="l" rtl="0">
              <a:spcBef>
                <a:spcPts val="1200"/>
              </a:spcBef>
              <a:spcAft>
                <a:spcPts val="0"/>
              </a:spcAft>
              <a:buSzPts val="1600"/>
              <a:buAutoNum type="arabicPeriod"/>
            </a:pPr>
            <a:r>
              <a:rPr lang="en-US" b="1" dirty="0"/>
              <a:t>High lake levels imply high White Nile flows from Uganda to South Sudan, a principal source of water for the annual expansion of the Sudd wetland.</a:t>
            </a:r>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p:txBody>
      </p:sp>
      <p:sp>
        <p:nvSpPr>
          <p:cNvPr id="4573" name="Google Shape;4573;g247db07e556_0_2252">
            <a:extLst>
              <a:ext uri="{FF2B5EF4-FFF2-40B4-BE49-F238E27FC236}">
                <a16:creationId xmlns:a16="http://schemas.microsoft.com/office/drawing/2014/main" id="{D4A344E2-5C20-1D71-3C40-DF241025765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11</a:t>
            </a:fld>
            <a:endParaRPr/>
          </a:p>
        </p:txBody>
      </p:sp>
    </p:spTree>
    <p:extLst>
      <p:ext uri="{BB962C8B-B14F-4D97-AF65-F5344CB8AC3E}">
        <p14:creationId xmlns:p14="http://schemas.microsoft.com/office/powerpoint/2010/main" val="80049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5C08AE-C0FA-8560-24D0-63E3B112A9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Title 3">
            <a:extLst>
              <a:ext uri="{FF2B5EF4-FFF2-40B4-BE49-F238E27FC236}">
                <a16:creationId xmlns:a16="http://schemas.microsoft.com/office/drawing/2014/main" id="{7782F88D-1DBA-35B0-1B50-BF846088EFEE}"/>
              </a:ext>
            </a:extLst>
          </p:cNvPr>
          <p:cNvSpPr>
            <a:spLocks noGrp="1"/>
          </p:cNvSpPr>
          <p:nvPr>
            <p:ph type="title"/>
          </p:nvPr>
        </p:nvSpPr>
        <p:spPr/>
        <p:txBody>
          <a:bodyPr/>
          <a:lstStyle/>
          <a:p>
            <a:r>
              <a:rPr lang="en-US" dirty="0"/>
              <a:t>Uganda Lakes Satellite Altimetry</a:t>
            </a:r>
          </a:p>
        </p:txBody>
      </p:sp>
      <p:sp>
        <p:nvSpPr>
          <p:cNvPr id="5" name="Google Shape;1638;p29">
            <a:extLst>
              <a:ext uri="{FF2B5EF4-FFF2-40B4-BE49-F238E27FC236}">
                <a16:creationId xmlns:a16="http://schemas.microsoft.com/office/drawing/2014/main" id="{8662CA88-EDB0-7ED1-FE77-8EEA59FFA6E3}"/>
              </a:ext>
            </a:extLst>
          </p:cNvPr>
          <p:cNvSpPr txBox="1"/>
          <p:nvPr/>
        </p:nvSpPr>
        <p:spPr>
          <a:xfrm>
            <a:off x="4717363" y="4550876"/>
            <a:ext cx="3570111" cy="4616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1" u="none" strike="noStrike" cap="none" dirty="0">
                <a:solidFill>
                  <a:srgbClr val="000000"/>
                </a:solidFill>
                <a:latin typeface="+mn-lt"/>
                <a:ea typeface="Arial"/>
                <a:cs typeface="Arial"/>
                <a:sym typeface="Arial"/>
              </a:rPr>
              <a:t>Data from </a:t>
            </a:r>
            <a:r>
              <a:rPr lang="en" sz="1200" b="0" i="1" u="none" strike="noStrike" cap="none" dirty="0" err="1">
                <a:solidFill>
                  <a:srgbClr val="000000"/>
                </a:solidFill>
                <a:latin typeface="+mn-lt"/>
                <a:ea typeface="Arial"/>
                <a:cs typeface="Arial"/>
                <a:sym typeface="Arial"/>
              </a:rPr>
              <a:t>Hydroweb</a:t>
            </a:r>
            <a:r>
              <a:rPr lang="en" sz="1200" b="0" i="1" u="none" strike="noStrike" cap="none" dirty="0">
                <a:solidFill>
                  <a:srgbClr val="000000"/>
                </a:solidFill>
                <a:latin typeface="+mn-lt"/>
                <a:ea typeface="Arial"/>
                <a:cs typeface="Arial"/>
                <a:sym typeface="Arial"/>
              </a:rPr>
              <a:t>, accessed </a:t>
            </a:r>
            <a:r>
              <a:rPr lang="en" sz="1200" i="1" dirty="0">
                <a:latin typeface="+mn-lt"/>
                <a:ea typeface="Open Sans"/>
                <a:cs typeface="Open Sans"/>
                <a:sym typeface="Open Sans"/>
              </a:rPr>
              <a:t>23</a:t>
            </a:r>
            <a:r>
              <a:rPr lang="en" sz="1200" b="0" i="1" u="none" strike="noStrike" cap="none" dirty="0">
                <a:solidFill>
                  <a:srgbClr val="000000"/>
                </a:solidFill>
                <a:latin typeface="+mn-lt"/>
                <a:ea typeface="Open Sans"/>
                <a:cs typeface="Open Sans"/>
                <a:sym typeface="Open Sans"/>
              </a:rPr>
              <a:t> June 2025</a:t>
            </a:r>
            <a:r>
              <a:rPr lang="en" sz="1200" b="0" i="1" u="none" strike="noStrike" cap="none" dirty="0">
                <a:solidFill>
                  <a:srgbClr val="000000"/>
                </a:solidFill>
                <a:latin typeface="+mn-lt"/>
                <a:ea typeface="Arial"/>
                <a:cs typeface="Arial"/>
                <a:sym typeface="Arial"/>
              </a:rPr>
              <a:t>.</a:t>
            </a:r>
            <a:endParaRPr i="1" dirty="0">
              <a:latin typeface="+mn-lt"/>
            </a:endParaRPr>
          </a:p>
        </p:txBody>
      </p:sp>
      <p:sp>
        <p:nvSpPr>
          <p:cNvPr id="6" name="Google Shape;1639;p29">
            <a:extLst>
              <a:ext uri="{FF2B5EF4-FFF2-40B4-BE49-F238E27FC236}">
                <a16:creationId xmlns:a16="http://schemas.microsoft.com/office/drawing/2014/main" id="{8D4E2C23-894D-2874-4856-DD24B5D59D3F}"/>
              </a:ext>
            </a:extLst>
          </p:cNvPr>
          <p:cNvSpPr txBox="1"/>
          <p:nvPr/>
        </p:nvSpPr>
        <p:spPr>
          <a:xfrm>
            <a:off x="6379104" y="822737"/>
            <a:ext cx="2696901" cy="224672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95580" lvl="0" indent="-192024" algn="l" rtl="0">
              <a:spcBef>
                <a:spcPts val="1200"/>
              </a:spcBef>
              <a:spcAft>
                <a:spcPts val="0"/>
              </a:spcAft>
              <a:buClr>
                <a:schemeClr val="accent2"/>
              </a:buClr>
              <a:buSzPts val="1600"/>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2025 Lake Victoria, Lake Kyoga,  and Lake Albert levels (yellow line) are above the historical 90th percentile rank.</a:t>
            </a:r>
          </a:p>
          <a:p>
            <a:pPr marL="195580" lvl="0" indent="-192024" algn="l" rtl="0">
              <a:spcBef>
                <a:spcPts val="1200"/>
              </a:spcBef>
              <a:spcAft>
                <a:spcPts val="0"/>
              </a:spcAft>
              <a:buClr>
                <a:schemeClr val="accent2"/>
              </a:buClr>
              <a:buSzPts val="1600"/>
              <a:buFont typeface="Arial" panose="020B0604020202020204" pitchFamily="34" charset="0"/>
              <a:buChar char="•"/>
            </a:pPr>
            <a:r>
              <a:rPr lang="en-US" sz="1200" b="1" dirty="0">
                <a:latin typeface="Open Sans" panose="020B0606030504020204" pitchFamily="34" charset="0"/>
                <a:ea typeface="Open Sans" panose="020B0606030504020204" pitchFamily="34" charset="0"/>
                <a:cs typeface="Open Sans" panose="020B0606030504020204" pitchFamily="34" charset="0"/>
              </a:rPr>
              <a:t>High lake levels imply high White Nile flows from Uganda to South Sudan, a principal source of water for the annual expansion of the Sudd wetland.</a:t>
            </a:r>
          </a:p>
        </p:txBody>
      </p:sp>
      <p:pic>
        <p:nvPicPr>
          <p:cNvPr id="7" name="Picture 6" descr="Chart&#10;&#10;AI-generated content may be incorrect.">
            <a:extLst>
              <a:ext uri="{FF2B5EF4-FFF2-40B4-BE49-F238E27FC236}">
                <a16:creationId xmlns:a16="http://schemas.microsoft.com/office/drawing/2014/main" id="{9A16AA6B-BDDD-C43B-1200-3C7278C4A95A}"/>
              </a:ext>
            </a:extLst>
          </p:cNvPr>
          <p:cNvPicPr>
            <a:picLocks noChangeAspect="1"/>
          </p:cNvPicPr>
          <p:nvPr/>
        </p:nvPicPr>
        <p:blipFill>
          <a:blip r:embed="rId3"/>
          <a:stretch>
            <a:fillRect/>
          </a:stretch>
        </p:blipFill>
        <p:spPr>
          <a:xfrm>
            <a:off x="182880" y="685800"/>
            <a:ext cx="2743200" cy="3840480"/>
          </a:xfrm>
          <a:prstGeom prst="rect">
            <a:avLst/>
          </a:prstGeom>
        </p:spPr>
      </p:pic>
      <p:pic>
        <p:nvPicPr>
          <p:cNvPr id="13" name="Picture 12" descr="Chart, line chart&#10;&#10;AI-generated content may be incorrect.">
            <a:extLst>
              <a:ext uri="{FF2B5EF4-FFF2-40B4-BE49-F238E27FC236}">
                <a16:creationId xmlns:a16="http://schemas.microsoft.com/office/drawing/2014/main" id="{1A363B07-19A7-20AD-A987-0984E947FAD1}"/>
              </a:ext>
            </a:extLst>
          </p:cNvPr>
          <p:cNvPicPr>
            <a:picLocks noChangeAspect="1"/>
          </p:cNvPicPr>
          <p:nvPr/>
        </p:nvPicPr>
        <p:blipFill>
          <a:blip r:embed="rId4"/>
          <a:stretch>
            <a:fillRect/>
          </a:stretch>
        </p:blipFill>
        <p:spPr>
          <a:xfrm>
            <a:off x="2951808" y="840404"/>
            <a:ext cx="3401568" cy="3840480"/>
          </a:xfrm>
          <a:prstGeom prst="rect">
            <a:avLst/>
          </a:prstGeom>
        </p:spPr>
      </p:pic>
    </p:spTree>
    <p:extLst>
      <p:ext uri="{BB962C8B-B14F-4D97-AF65-F5344CB8AC3E}">
        <p14:creationId xmlns:p14="http://schemas.microsoft.com/office/powerpoint/2010/main" val="3095939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70">
          <a:extLst>
            <a:ext uri="{FF2B5EF4-FFF2-40B4-BE49-F238E27FC236}">
              <a16:creationId xmlns:a16="http://schemas.microsoft.com/office/drawing/2014/main" id="{9149F279-FC0F-7E54-38F9-B2641C6A228C}"/>
            </a:ext>
          </a:extLst>
        </p:cNvPr>
        <p:cNvGrpSpPr/>
        <p:nvPr/>
      </p:nvGrpSpPr>
      <p:grpSpPr>
        <a:xfrm>
          <a:off x="0" y="0"/>
          <a:ext cx="0" cy="0"/>
          <a:chOff x="0" y="0"/>
          <a:chExt cx="0" cy="0"/>
        </a:xfrm>
      </p:grpSpPr>
      <p:sp>
        <p:nvSpPr>
          <p:cNvPr id="4571" name="Google Shape;4571;g247db07e556_0_2252">
            <a:extLst>
              <a:ext uri="{FF2B5EF4-FFF2-40B4-BE49-F238E27FC236}">
                <a16:creationId xmlns:a16="http://schemas.microsoft.com/office/drawing/2014/main" id="{BEBB3B84-32EF-2743-0275-DD69FA32EA68}"/>
              </a:ext>
            </a:extLst>
          </p:cNvPr>
          <p:cNvSpPr txBox="1">
            <a:spLocks noGrp="1"/>
          </p:cNvSpPr>
          <p:nvPr>
            <p:ph type="title"/>
          </p:nvPr>
        </p:nvSpPr>
        <p:spPr>
          <a:xfrm>
            <a:off x="462925" y="38100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800"/>
              <a:buFont typeface="Arial"/>
              <a:buNone/>
            </a:pPr>
            <a:r>
              <a:rPr lang="en" sz="2800" dirty="0"/>
              <a:t>South Sudan Flooding – </a:t>
            </a:r>
            <a:r>
              <a:rPr lang="en" sz="2800" dirty="0" err="1"/>
              <a:t>Precip</a:t>
            </a:r>
            <a:r>
              <a:rPr lang="en" sz="2800" dirty="0"/>
              <a:t>. Forecasts</a:t>
            </a:r>
            <a:endParaRPr dirty="0"/>
          </a:p>
        </p:txBody>
      </p:sp>
      <p:sp>
        <p:nvSpPr>
          <p:cNvPr id="4572" name="Google Shape;4572;g247db07e556_0_2252">
            <a:extLst>
              <a:ext uri="{FF2B5EF4-FFF2-40B4-BE49-F238E27FC236}">
                <a16:creationId xmlns:a16="http://schemas.microsoft.com/office/drawing/2014/main" id="{087AF3F9-069E-6E7B-CE35-8D710A08DB2C}"/>
              </a:ext>
            </a:extLst>
          </p:cNvPr>
          <p:cNvSpPr txBox="1">
            <a:spLocks noGrp="1"/>
          </p:cNvSpPr>
          <p:nvPr>
            <p:ph type="body" idx="1"/>
          </p:nvPr>
        </p:nvSpPr>
        <p:spPr>
          <a:xfrm>
            <a:off x="462925" y="1152475"/>
            <a:ext cx="8218200" cy="3416400"/>
          </a:xfrm>
          <a:prstGeom prst="rect">
            <a:avLst/>
          </a:prstGeom>
        </p:spPr>
        <p:txBody>
          <a:bodyPr spcFirstLastPara="1" wrap="square" lIns="91425" tIns="91425" rIns="91425" bIns="91425" anchor="t" anchorCtr="0">
            <a:noAutofit/>
          </a:bodyPr>
          <a:lstStyle/>
          <a:p>
            <a:pPr marL="127000" lvl="0" indent="0" algn="l" rtl="0">
              <a:spcBef>
                <a:spcPts val="1200"/>
              </a:spcBef>
              <a:spcAft>
                <a:spcPts val="0"/>
              </a:spcAft>
              <a:buSzPts val="1600"/>
              <a:buNone/>
            </a:pPr>
            <a:r>
              <a:rPr lang="en-US" b="1" dirty="0"/>
              <a:t>In South Sudan, below-average precipitation is expected for June</a:t>
            </a:r>
          </a:p>
          <a:p>
            <a:pPr marL="127000" lvl="0" indent="0" algn="l" rtl="0">
              <a:spcBef>
                <a:spcPts val="1200"/>
              </a:spcBef>
              <a:spcAft>
                <a:spcPts val="0"/>
              </a:spcAft>
              <a:buSzPts val="1600"/>
              <a:buNone/>
            </a:pPr>
            <a:r>
              <a:rPr lang="en-US" b="1" dirty="0"/>
              <a:t>June-initialized model forecasts continue to show strong agreement for above-average July to September precipitation</a:t>
            </a:r>
          </a:p>
          <a:p>
            <a:pPr marL="469900" lvl="0" indent="-342900" algn="l" rtl="0">
              <a:spcBef>
                <a:spcPts val="1200"/>
              </a:spcBef>
              <a:spcAft>
                <a:spcPts val="0"/>
              </a:spcAft>
              <a:buSzPts val="1600"/>
              <a:buAutoNum type="arabicPeriod"/>
            </a:pPr>
            <a:r>
              <a:rPr lang="en-US" dirty="0"/>
              <a:t>European (C3S), North American (NMME), and International (WMO) multi-model forecast ensembles are in agreement.</a:t>
            </a:r>
          </a:p>
          <a:p>
            <a:pPr marL="469900" lvl="0" indent="-342900" algn="l" rtl="0">
              <a:spcBef>
                <a:spcPts val="1200"/>
              </a:spcBef>
              <a:spcAft>
                <a:spcPts val="0"/>
              </a:spcAft>
              <a:buSzPts val="1600"/>
              <a:buAutoNum type="arabicPeriod"/>
            </a:pPr>
            <a:r>
              <a:rPr lang="en-US" b="1" dirty="0"/>
              <a:t>Should these forecasts verify, above-average rainfall and runoff would significantly increase flooding.</a:t>
            </a:r>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p:txBody>
      </p:sp>
      <p:sp>
        <p:nvSpPr>
          <p:cNvPr id="4573" name="Google Shape;4573;g247db07e556_0_2252">
            <a:extLst>
              <a:ext uri="{FF2B5EF4-FFF2-40B4-BE49-F238E27FC236}">
                <a16:creationId xmlns:a16="http://schemas.microsoft.com/office/drawing/2014/main" id="{EB136483-4399-3292-5EB0-1F97688F0029}"/>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13</a:t>
            </a:fld>
            <a:endParaRPr/>
          </a:p>
        </p:txBody>
      </p:sp>
    </p:spTree>
    <p:extLst>
      <p:ext uri="{BB962C8B-B14F-4D97-AF65-F5344CB8AC3E}">
        <p14:creationId xmlns:p14="http://schemas.microsoft.com/office/powerpoint/2010/main" val="2146724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25B2-1EC8-980D-E8DB-87A2C946EDF4}"/>
            </a:ext>
          </a:extLst>
        </p:cNvPr>
        <p:cNvGrpSpPr/>
        <p:nvPr/>
      </p:nvGrpSpPr>
      <p:grpSpPr>
        <a:xfrm>
          <a:off x="0" y="0"/>
          <a:ext cx="0" cy="0"/>
          <a:chOff x="0" y="0"/>
          <a:chExt cx="0" cy="0"/>
        </a:xfrm>
      </p:grpSpPr>
      <p:sp>
        <p:nvSpPr>
          <p:cNvPr id="2" name="Google Shape;4571;g247db07e556_0_2252">
            <a:extLst>
              <a:ext uri="{FF2B5EF4-FFF2-40B4-BE49-F238E27FC236}">
                <a16:creationId xmlns:a16="http://schemas.microsoft.com/office/drawing/2014/main" id="{CF347C03-D882-4BB6-1F16-3E1BBF326892}"/>
              </a:ext>
            </a:extLst>
          </p:cNvPr>
          <p:cNvSpPr txBox="1">
            <a:spLocks/>
          </p:cNvSpPr>
          <p:nvPr/>
        </p:nvSpPr>
        <p:spPr>
          <a:xfrm>
            <a:off x="462925" y="381000"/>
            <a:ext cx="8218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Georgia"/>
              <a:buNone/>
              <a:defRPr sz="45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pPr algn="l">
              <a:buClr>
                <a:srgbClr val="000000"/>
              </a:buClr>
              <a:buSzPts val="2800"/>
              <a:buFont typeface="Arial"/>
              <a:buNone/>
            </a:pPr>
            <a:r>
              <a:rPr lang="en-US" sz="2800" dirty="0"/>
              <a:t>Seasonal Rainfall – June 2025</a:t>
            </a:r>
          </a:p>
          <a:p>
            <a:pPr algn="l">
              <a:buClr>
                <a:srgbClr val="000000"/>
              </a:buClr>
              <a:buSzPts val="2800"/>
              <a:buFont typeface="Arial"/>
              <a:buNone/>
            </a:pPr>
            <a:endParaRPr lang="en-US" sz="2800" dirty="0"/>
          </a:p>
        </p:txBody>
      </p:sp>
      <p:sp>
        <p:nvSpPr>
          <p:cNvPr id="3" name="TextBox 2">
            <a:extLst>
              <a:ext uri="{FF2B5EF4-FFF2-40B4-BE49-F238E27FC236}">
                <a16:creationId xmlns:a16="http://schemas.microsoft.com/office/drawing/2014/main" id="{53902055-6FC8-C160-D2B5-B5B7D1D299DB}"/>
              </a:ext>
            </a:extLst>
          </p:cNvPr>
          <p:cNvSpPr txBox="1"/>
          <p:nvPr/>
        </p:nvSpPr>
        <p:spPr>
          <a:xfrm>
            <a:off x="462925" y="4136778"/>
            <a:ext cx="7026938" cy="577081"/>
          </a:xfrm>
          <a:prstGeom prst="rect">
            <a:avLst/>
          </a:prstGeom>
          <a:solidFill>
            <a:schemeClr val="tx2"/>
          </a:solidFill>
          <a:ln>
            <a:solidFill>
              <a:schemeClr val="tx1"/>
            </a:solidFill>
          </a:ln>
        </p:spPr>
        <p:txBody>
          <a:bodyPr wrap="square" lIns="68580" tIns="34290" rIns="68580" bIns="34290" anchor="t">
            <a:spAutoFit/>
          </a:bodyPr>
          <a:lstStyle/>
          <a:p>
            <a:pPr algn="ctr" defTabSz="685800">
              <a:buClrTx/>
              <a:defRPr/>
            </a:pPr>
            <a:r>
              <a:rPr lang="en-GB"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June 1-20 (left) saw widespread below-average rainfall.</a:t>
            </a:r>
          </a:p>
          <a:p>
            <a:pPr algn="ctr" defTabSz="685800">
              <a:buClrTx/>
              <a:defRPr/>
            </a:pPr>
            <a:r>
              <a:rPr lang="en-GB"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These rainfall deficits are expected to improve (right), based on forecast wetter conditions with average to above-average rainfall from late June.</a:t>
            </a:r>
          </a:p>
        </p:txBody>
      </p:sp>
      <p:pic>
        <p:nvPicPr>
          <p:cNvPr id="6" name="Picture 5">
            <a:extLst>
              <a:ext uri="{FF2B5EF4-FFF2-40B4-BE49-F238E27FC236}">
                <a16:creationId xmlns:a16="http://schemas.microsoft.com/office/drawing/2014/main" id="{F2FDF8AA-0A82-518E-736C-1C49E770A507}"/>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a:stretch/>
        </p:blipFill>
        <p:spPr>
          <a:xfrm>
            <a:off x="7624029" y="4164940"/>
            <a:ext cx="1434314" cy="931256"/>
          </a:xfrm>
          <a:prstGeom prst="rect">
            <a:avLst/>
          </a:prstGeom>
        </p:spPr>
      </p:pic>
      <p:pic>
        <p:nvPicPr>
          <p:cNvPr id="9" name="Picture 8">
            <a:extLst>
              <a:ext uri="{FF2B5EF4-FFF2-40B4-BE49-F238E27FC236}">
                <a16:creationId xmlns:a16="http://schemas.microsoft.com/office/drawing/2014/main" id="{64F19F96-81C0-9CA1-969B-47099449CA77}"/>
              </a:ext>
            </a:extLst>
          </p:cNvPr>
          <p:cNvPicPr>
            <a:picLocks noChangeAspect="1"/>
          </p:cNvPicPr>
          <p:nvPr/>
        </p:nvPicPr>
        <p:blipFill>
          <a:blip r:embed="rId4"/>
          <a:srcRect/>
          <a:stretch/>
        </p:blipFill>
        <p:spPr>
          <a:xfrm>
            <a:off x="462875" y="1054260"/>
            <a:ext cx="3462012" cy="2382275"/>
          </a:xfrm>
          <a:prstGeom prst="rect">
            <a:avLst/>
          </a:prstGeom>
          <a:ln>
            <a:solidFill>
              <a:schemeClr val="tx1"/>
            </a:solidFill>
          </a:ln>
        </p:spPr>
      </p:pic>
      <p:pic>
        <p:nvPicPr>
          <p:cNvPr id="11" name="Picture 10">
            <a:extLst>
              <a:ext uri="{FF2B5EF4-FFF2-40B4-BE49-F238E27FC236}">
                <a16:creationId xmlns:a16="http://schemas.microsoft.com/office/drawing/2014/main" id="{304A1037-B80F-4225-0799-3A2D8F6278FB}"/>
              </a:ext>
            </a:extLst>
          </p:cNvPr>
          <p:cNvPicPr>
            <a:picLocks noChangeAspect="1"/>
          </p:cNvPicPr>
          <p:nvPr/>
        </p:nvPicPr>
        <p:blipFill>
          <a:blip r:embed="rId5"/>
          <a:srcRect/>
          <a:stretch/>
        </p:blipFill>
        <p:spPr>
          <a:xfrm>
            <a:off x="4941273" y="1078514"/>
            <a:ext cx="3399913" cy="2333767"/>
          </a:xfrm>
          <a:prstGeom prst="rect">
            <a:avLst/>
          </a:prstGeom>
          <a:ln>
            <a:solidFill>
              <a:schemeClr val="tx1"/>
            </a:solidFill>
          </a:ln>
        </p:spPr>
      </p:pic>
      <p:pic>
        <p:nvPicPr>
          <p:cNvPr id="12" name="Picture 11">
            <a:extLst>
              <a:ext uri="{FF2B5EF4-FFF2-40B4-BE49-F238E27FC236}">
                <a16:creationId xmlns:a16="http://schemas.microsoft.com/office/drawing/2014/main" id="{71CE35AF-2758-B760-D095-95A1DAAABCC5}"/>
              </a:ext>
            </a:extLst>
          </p:cNvPr>
          <p:cNvPicPr>
            <a:picLocks noChangeAspect="1"/>
          </p:cNvPicPr>
          <p:nvPr/>
        </p:nvPicPr>
        <p:blipFill>
          <a:blip r:embed="rId6"/>
          <a:stretch>
            <a:fillRect/>
          </a:stretch>
        </p:blipFill>
        <p:spPr>
          <a:xfrm>
            <a:off x="2087165" y="3775654"/>
            <a:ext cx="4969669" cy="298041"/>
          </a:xfrm>
          <a:prstGeom prst="rect">
            <a:avLst/>
          </a:prstGeom>
        </p:spPr>
      </p:pic>
      <p:sp>
        <p:nvSpPr>
          <p:cNvPr id="16" name="TextBox 15">
            <a:extLst>
              <a:ext uri="{FF2B5EF4-FFF2-40B4-BE49-F238E27FC236}">
                <a16:creationId xmlns:a16="http://schemas.microsoft.com/office/drawing/2014/main" id="{705ACD07-DD92-9E26-CCD4-71F781E6A678}"/>
              </a:ext>
            </a:extLst>
          </p:cNvPr>
          <p:cNvSpPr txBox="1"/>
          <p:nvPr/>
        </p:nvSpPr>
        <p:spPr>
          <a:xfrm>
            <a:off x="462875" y="3712571"/>
            <a:ext cx="1696298" cy="307777"/>
          </a:xfrm>
          <a:prstGeom prst="rect">
            <a:avLst/>
          </a:prstGeom>
          <a:noFill/>
        </p:spPr>
        <p:txBody>
          <a:bodyPr wrap="none" rtlCol="0">
            <a:spAutoFit/>
          </a:bodyPr>
          <a:lstStyle/>
          <a:p>
            <a:r>
              <a:rPr lang="en-US" dirty="0"/>
              <a:t>Percent of average</a:t>
            </a:r>
          </a:p>
        </p:txBody>
      </p:sp>
      <p:sp>
        <p:nvSpPr>
          <p:cNvPr id="18" name="TextBox 17">
            <a:extLst>
              <a:ext uri="{FF2B5EF4-FFF2-40B4-BE49-F238E27FC236}">
                <a16:creationId xmlns:a16="http://schemas.microsoft.com/office/drawing/2014/main" id="{A42DD9BB-8BF8-A1D5-6F3D-5BBCED62707C}"/>
              </a:ext>
            </a:extLst>
          </p:cNvPr>
          <p:cNvSpPr txBox="1"/>
          <p:nvPr/>
        </p:nvSpPr>
        <p:spPr>
          <a:xfrm>
            <a:off x="1191131" y="3484773"/>
            <a:ext cx="3112754" cy="276999"/>
          </a:xfrm>
          <a:prstGeom prst="rect">
            <a:avLst/>
          </a:prstGeom>
          <a:noFill/>
        </p:spPr>
        <p:txBody>
          <a:bodyPr wrap="square" rtlCol="0">
            <a:spAutoFit/>
          </a:bodyPr>
          <a:lstStyle/>
          <a:p>
            <a:r>
              <a:rPr lang="en-US" sz="1200" dirty="0"/>
              <a:t>June 1-20, 2025 (observed)</a:t>
            </a:r>
          </a:p>
        </p:txBody>
      </p:sp>
      <p:sp>
        <p:nvSpPr>
          <p:cNvPr id="19" name="TextBox 18">
            <a:extLst>
              <a:ext uri="{FF2B5EF4-FFF2-40B4-BE49-F238E27FC236}">
                <a16:creationId xmlns:a16="http://schemas.microsoft.com/office/drawing/2014/main" id="{8DB6C963-E18E-6956-C696-EAF23218B537}"/>
              </a:ext>
            </a:extLst>
          </p:cNvPr>
          <p:cNvSpPr txBox="1"/>
          <p:nvPr/>
        </p:nvSpPr>
        <p:spPr>
          <a:xfrm>
            <a:off x="4981071" y="3470889"/>
            <a:ext cx="3399913" cy="276999"/>
          </a:xfrm>
          <a:prstGeom prst="rect">
            <a:avLst/>
          </a:prstGeom>
          <a:noFill/>
        </p:spPr>
        <p:txBody>
          <a:bodyPr wrap="square" rtlCol="0">
            <a:spAutoFit/>
          </a:bodyPr>
          <a:lstStyle/>
          <a:p>
            <a:r>
              <a:rPr lang="en-US" sz="1200" dirty="0"/>
              <a:t>June 1- July 5, 2025  (observed + forecast)</a:t>
            </a:r>
          </a:p>
        </p:txBody>
      </p:sp>
      <p:sp>
        <p:nvSpPr>
          <p:cNvPr id="20" name="TextBox 19">
            <a:extLst>
              <a:ext uri="{FF2B5EF4-FFF2-40B4-BE49-F238E27FC236}">
                <a16:creationId xmlns:a16="http://schemas.microsoft.com/office/drawing/2014/main" id="{878F4D69-3262-A8A4-A295-63A74C296565}"/>
              </a:ext>
            </a:extLst>
          </p:cNvPr>
          <p:cNvSpPr txBox="1"/>
          <p:nvPr/>
        </p:nvSpPr>
        <p:spPr>
          <a:xfrm>
            <a:off x="6644931" y="500656"/>
            <a:ext cx="1798721" cy="369332"/>
          </a:xfrm>
          <a:prstGeom prst="rect">
            <a:avLst/>
          </a:prstGeom>
          <a:noFill/>
        </p:spPr>
        <p:txBody>
          <a:bodyPr wrap="square" rtlCol="0">
            <a:spAutoFit/>
          </a:bodyPr>
          <a:lstStyle/>
          <a:p>
            <a:r>
              <a:rPr lang="en-US" sz="900" i="1" dirty="0"/>
              <a:t>Data: CHIRPS Preliminary and CHIRPS-GEFS from June 21st</a:t>
            </a:r>
          </a:p>
        </p:txBody>
      </p:sp>
    </p:spTree>
    <p:extLst>
      <p:ext uri="{BB962C8B-B14F-4D97-AF65-F5344CB8AC3E}">
        <p14:creationId xmlns:p14="http://schemas.microsoft.com/office/powerpoint/2010/main" val="1987639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25B2-1EC8-980D-E8DB-87A2C946EDF4}"/>
            </a:ext>
          </a:extLst>
        </p:cNvPr>
        <p:cNvGrpSpPr/>
        <p:nvPr/>
      </p:nvGrpSpPr>
      <p:grpSpPr>
        <a:xfrm>
          <a:off x="0" y="0"/>
          <a:ext cx="0" cy="0"/>
          <a:chOff x="0" y="0"/>
          <a:chExt cx="0" cy="0"/>
        </a:xfrm>
      </p:grpSpPr>
      <p:sp>
        <p:nvSpPr>
          <p:cNvPr id="2" name="Google Shape;4571;g247db07e556_0_2252">
            <a:extLst>
              <a:ext uri="{FF2B5EF4-FFF2-40B4-BE49-F238E27FC236}">
                <a16:creationId xmlns:a16="http://schemas.microsoft.com/office/drawing/2014/main" id="{CF347C03-D882-4BB6-1F16-3E1BBF326892}"/>
              </a:ext>
            </a:extLst>
          </p:cNvPr>
          <p:cNvSpPr txBox="1">
            <a:spLocks/>
          </p:cNvSpPr>
          <p:nvPr/>
        </p:nvSpPr>
        <p:spPr>
          <a:xfrm>
            <a:off x="462925" y="381000"/>
            <a:ext cx="8218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Georgia"/>
              <a:buNone/>
              <a:defRPr sz="45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pPr algn="l">
              <a:buClr>
                <a:srgbClr val="000000"/>
              </a:buClr>
              <a:buSzPts val="2800"/>
              <a:buFont typeface="Arial"/>
              <a:buNone/>
            </a:pPr>
            <a:r>
              <a:rPr lang="en-US" sz="2800" dirty="0"/>
              <a:t>Seasonal Rainfall – late June - July 2025</a:t>
            </a:r>
          </a:p>
          <a:p>
            <a:pPr algn="l">
              <a:buClr>
                <a:srgbClr val="000000"/>
              </a:buClr>
              <a:buSzPts val="2800"/>
              <a:buFont typeface="Arial"/>
              <a:buNone/>
            </a:pPr>
            <a:endParaRPr lang="en-US" sz="2800" dirty="0"/>
          </a:p>
        </p:txBody>
      </p:sp>
      <p:sp>
        <p:nvSpPr>
          <p:cNvPr id="3" name="TextBox 2">
            <a:extLst>
              <a:ext uri="{FF2B5EF4-FFF2-40B4-BE49-F238E27FC236}">
                <a16:creationId xmlns:a16="http://schemas.microsoft.com/office/drawing/2014/main" id="{53902055-6FC8-C160-D2B5-B5B7D1D299DB}"/>
              </a:ext>
            </a:extLst>
          </p:cNvPr>
          <p:cNvSpPr txBox="1"/>
          <p:nvPr/>
        </p:nvSpPr>
        <p:spPr>
          <a:xfrm>
            <a:off x="594157" y="3946282"/>
            <a:ext cx="6526308" cy="500137"/>
          </a:xfrm>
          <a:prstGeom prst="rect">
            <a:avLst/>
          </a:prstGeom>
          <a:solidFill>
            <a:schemeClr val="tx2"/>
          </a:solidFill>
          <a:ln>
            <a:solidFill>
              <a:schemeClr val="tx1"/>
            </a:solidFill>
          </a:ln>
        </p:spPr>
        <p:txBody>
          <a:bodyPr wrap="square" lIns="68580" tIns="34290" rIns="68580" bIns="34290" anchor="t">
            <a:spAutoFit/>
          </a:bodyPr>
          <a:lstStyle/>
          <a:p>
            <a:pPr algn="ctr" defTabSz="685800">
              <a:buClrTx/>
              <a:defRPr/>
            </a:pPr>
            <a:r>
              <a:rPr lang="en-GB"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Sub seasonal rainfall outlooks from NOAA CPC (left) and ECMWF (right): A transition toward above-average rainfall in late June through mid-July</a:t>
            </a:r>
          </a:p>
        </p:txBody>
      </p:sp>
      <p:pic>
        <p:nvPicPr>
          <p:cNvPr id="6" name="Picture 5">
            <a:extLst>
              <a:ext uri="{FF2B5EF4-FFF2-40B4-BE49-F238E27FC236}">
                <a16:creationId xmlns:a16="http://schemas.microsoft.com/office/drawing/2014/main" id="{F2FDF8AA-0A82-518E-736C-1C49E770A507}"/>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a:stretch/>
        </p:blipFill>
        <p:spPr>
          <a:xfrm>
            <a:off x="7624029" y="4164940"/>
            <a:ext cx="1434314" cy="931256"/>
          </a:xfrm>
          <a:prstGeom prst="rect">
            <a:avLst/>
          </a:prstGeom>
        </p:spPr>
      </p:pic>
      <p:pic>
        <p:nvPicPr>
          <p:cNvPr id="9" name="Picture 8">
            <a:extLst>
              <a:ext uri="{FF2B5EF4-FFF2-40B4-BE49-F238E27FC236}">
                <a16:creationId xmlns:a16="http://schemas.microsoft.com/office/drawing/2014/main" id="{64F19F96-81C0-9CA1-969B-47099449CA77}"/>
              </a:ext>
            </a:extLst>
          </p:cNvPr>
          <p:cNvPicPr>
            <a:picLocks noChangeAspect="1"/>
          </p:cNvPicPr>
          <p:nvPr/>
        </p:nvPicPr>
        <p:blipFill>
          <a:blip r:embed="rId4"/>
          <a:srcRect/>
          <a:stretch/>
        </p:blipFill>
        <p:spPr>
          <a:xfrm>
            <a:off x="686488" y="1214016"/>
            <a:ext cx="1840848" cy="2382275"/>
          </a:xfrm>
          <a:prstGeom prst="rect">
            <a:avLst/>
          </a:prstGeom>
          <a:ln>
            <a:solidFill>
              <a:schemeClr val="tx1"/>
            </a:solidFill>
          </a:ln>
        </p:spPr>
      </p:pic>
      <p:pic>
        <p:nvPicPr>
          <p:cNvPr id="15" name="Picture 14">
            <a:extLst>
              <a:ext uri="{FF2B5EF4-FFF2-40B4-BE49-F238E27FC236}">
                <a16:creationId xmlns:a16="http://schemas.microsoft.com/office/drawing/2014/main" id="{5D3186F0-7BDC-43F0-A7B6-07D3BB46F61E}"/>
              </a:ext>
            </a:extLst>
          </p:cNvPr>
          <p:cNvPicPr>
            <a:picLocks noChangeAspect="1"/>
          </p:cNvPicPr>
          <p:nvPr/>
        </p:nvPicPr>
        <p:blipFill>
          <a:blip r:embed="rId5"/>
          <a:srcRect/>
          <a:stretch/>
        </p:blipFill>
        <p:spPr>
          <a:xfrm>
            <a:off x="2599954" y="1224252"/>
            <a:ext cx="1840848" cy="2382273"/>
          </a:xfrm>
          <a:prstGeom prst="rect">
            <a:avLst/>
          </a:prstGeom>
          <a:ln>
            <a:solidFill>
              <a:schemeClr val="tx1"/>
            </a:solidFill>
          </a:ln>
        </p:spPr>
      </p:pic>
      <p:pic>
        <p:nvPicPr>
          <p:cNvPr id="10" name="Picture 9">
            <a:extLst>
              <a:ext uri="{FF2B5EF4-FFF2-40B4-BE49-F238E27FC236}">
                <a16:creationId xmlns:a16="http://schemas.microsoft.com/office/drawing/2014/main" id="{00679EFD-7ECD-4725-A450-4E3B90E3D8AA}"/>
              </a:ext>
            </a:extLst>
          </p:cNvPr>
          <p:cNvPicPr>
            <a:picLocks noChangeAspect="1"/>
          </p:cNvPicPr>
          <p:nvPr/>
        </p:nvPicPr>
        <p:blipFill rotWithShape="1">
          <a:blip r:embed="rId6"/>
          <a:srcRect l="7826" t="2130" r="2888" b="1"/>
          <a:stretch/>
        </p:blipFill>
        <p:spPr>
          <a:xfrm>
            <a:off x="4855633" y="1236133"/>
            <a:ext cx="1666961" cy="1845866"/>
          </a:xfrm>
          <a:prstGeom prst="rect">
            <a:avLst/>
          </a:prstGeom>
          <a:ln>
            <a:solidFill>
              <a:schemeClr val="tx1"/>
            </a:solidFill>
          </a:ln>
        </p:spPr>
      </p:pic>
      <p:pic>
        <p:nvPicPr>
          <p:cNvPr id="14" name="Picture 13">
            <a:extLst>
              <a:ext uri="{FF2B5EF4-FFF2-40B4-BE49-F238E27FC236}">
                <a16:creationId xmlns:a16="http://schemas.microsoft.com/office/drawing/2014/main" id="{B5E31E9B-D417-45D9-ABC3-C043EACEC6D7}"/>
              </a:ext>
            </a:extLst>
          </p:cNvPr>
          <p:cNvPicPr>
            <a:picLocks noChangeAspect="1"/>
          </p:cNvPicPr>
          <p:nvPr/>
        </p:nvPicPr>
        <p:blipFill rotWithShape="1">
          <a:blip r:embed="rId7"/>
          <a:srcRect b="2176"/>
          <a:stretch/>
        </p:blipFill>
        <p:spPr>
          <a:xfrm>
            <a:off x="6710810" y="1224252"/>
            <a:ext cx="1666961" cy="1891611"/>
          </a:xfrm>
          <a:prstGeom prst="rect">
            <a:avLst/>
          </a:prstGeom>
          <a:ln>
            <a:solidFill>
              <a:schemeClr val="tx1"/>
            </a:solidFill>
          </a:ln>
        </p:spPr>
      </p:pic>
      <p:pic>
        <p:nvPicPr>
          <p:cNvPr id="21" name="Picture 20">
            <a:extLst>
              <a:ext uri="{FF2B5EF4-FFF2-40B4-BE49-F238E27FC236}">
                <a16:creationId xmlns:a16="http://schemas.microsoft.com/office/drawing/2014/main" id="{7B06B05B-B570-40E3-9341-3BBF2A0E7D4C}"/>
              </a:ext>
            </a:extLst>
          </p:cNvPr>
          <p:cNvPicPr>
            <a:picLocks noChangeAspect="1"/>
          </p:cNvPicPr>
          <p:nvPr/>
        </p:nvPicPr>
        <p:blipFill>
          <a:blip r:embed="rId8"/>
          <a:stretch>
            <a:fillRect/>
          </a:stretch>
        </p:blipFill>
        <p:spPr>
          <a:xfrm>
            <a:off x="4809067" y="3173452"/>
            <a:ext cx="3620280" cy="352443"/>
          </a:xfrm>
          <a:prstGeom prst="rect">
            <a:avLst/>
          </a:prstGeom>
        </p:spPr>
      </p:pic>
      <p:pic>
        <p:nvPicPr>
          <p:cNvPr id="23" name="Picture 22">
            <a:extLst>
              <a:ext uri="{FF2B5EF4-FFF2-40B4-BE49-F238E27FC236}">
                <a16:creationId xmlns:a16="http://schemas.microsoft.com/office/drawing/2014/main" id="{61FC7807-37B2-4C6C-AFAE-D4C707DBC867}"/>
              </a:ext>
            </a:extLst>
          </p:cNvPr>
          <p:cNvPicPr>
            <a:picLocks noChangeAspect="1"/>
          </p:cNvPicPr>
          <p:nvPr/>
        </p:nvPicPr>
        <p:blipFill rotWithShape="1">
          <a:blip r:embed="rId9"/>
          <a:srcRect l="79149" t="4624"/>
          <a:stretch/>
        </p:blipFill>
        <p:spPr>
          <a:xfrm>
            <a:off x="7883089" y="2933251"/>
            <a:ext cx="476125" cy="149699"/>
          </a:xfrm>
          <a:prstGeom prst="rect">
            <a:avLst/>
          </a:prstGeom>
        </p:spPr>
      </p:pic>
      <p:pic>
        <p:nvPicPr>
          <p:cNvPr id="24" name="Picture 23">
            <a:extLst>
              <a:ext uri="{FF2B5EF4-FFF2-40B4-BE49-F238E27FC236}">
                <a16:creationId xmlns:a16="http://schemas.microsoft.com/office/drawing/2014/main" id="{40018168-C05A-4627-8EF1-9B472FC80426}"/>
              </a:ext>
            </a:extLst>
          </p:cNvPr>
          <p:cNvPicPr>
            <a:picLocks noChangeAspect="1"/>
          </p:cNvPicPr>
          <p:nvPr/>
        </p:nvPicPr>
        <p:blipFill rotWithShape="1">
          <a:blip r:embed="rId9"/>
          <a:srcRect l="79149" t="4624"/>
          <a:stretch/>
        </p:blipFill>
        <p:spPr>
          <a:xfrm>
            <a:off x="6029539" y="2921994"/>
            <a:ext cx="476125" cy="149699"/>
          </a:xfrm>
          <a:prstGeom prst="rect">
            <a:avLst/>
          </a:prstGeom>
        </p:spPr>
      </p:pic>
      <p:sp>
        <p:nvSpPr>
          <p:cNvPr id="25" name="TextBox 24">
            <a:extLst>
              <a:ext uri="{FF2B5EF4-FFF2-40B4-BE49-F238E27FC236}">
                <a16:creationId xmlns:a16="http://schemas.microsoft.com/office/drawing/2014/main" id="{B901C114-178E-4AD8-9A73-646EB7BADA0F}"/>
              </a:ext>
            </a:extLst>
          </p:cNvPr>
          <p:cNvSpPr txBox="1"/>
          <p:nvPr/>
        </p:nvSpPr>
        <p:spPr>
          <a:xfrm>
            <a:off x="5084142" y="941225"/>
            <a:ext cx="1335622" cy="261610"/>
          </a:xfrm>
          <a:prstGeom prst="rect">
            <a:avLst/>
          </a:prstGeom>
          <a:noFill/>
        </p:spPr>
        <p:txBody>
          <a:bodyPr wrap="none" rtlCol="0">
            <a:spAutoFit/>
          </a:bodyPr>
          <a:lstStyle/>
          <a:p>
            <a:r>
              <a:rPr lang="en-US" sz="1100" dirty="0"/>
              <a:t>June 30</a:t>
            </a:r>
            <a:r>
              <a:rPr lang="en-US" sz="1100" baseline="30000" dirty="0"/>
              <a:t>th</a:t>
            </a:r>
            <a:r>
              <a:rPr lang="en-US" sz="1100" dirty="0"/>
              <a:t>-July 7</a:t>
            </a:r>
            <a:r>
              <a:rPr lang="en-US" sz="1100" baseline="30000" dirty="0"/>
              <a:t>th</a:t>
            </a:r>
            <a:r>
              <a:rPr lang="en-US" sz="1100" dirty="0"/>
              <a:t> </a:t>
            </a:r>
          </a:p>
        </p:txBody>
      </p:sp>
      <p:sp>
        <p:nvSpPr>
          <p:cNvPr id="26" name="TextBox 25">
            <a:extLst>
              <a:ext uri="{FF2B5EF4-FFF2-40B4-BE49-F238E27FC236}">
                <a16:creationId xmlns:a16="http://schemas.microsoft.com/office/drawing/2014/main" id="{8E2DAEDD-06BC-4438-82A3-6D5441C9F08F}"/>
              </a:ext>
            </a:extLst>
          </p:cNvPr>
          <p:cNvSpPr txBox="1"/>
          <p:nvPr/>
        </p:nvSpPr>
        <p:spPr>
          <a:xfrm>
            <a:off x="6896001" y="941229"/>
            <a:ext cx="1281120" cy="261610"/>
          </a:xfrm>
          <a:prstGeom prst="rect">
            <a:avLst/>
          </a:prstGeom>
          <a:noFill/>
        </p:spPr>
        <p:txBody>
          <a:bodyPr wrap="none" rtlCol="0">
            <a:spAutoFit/>
          </a:bodyPr>
          <a:lstStyle/>
          <a:p>
            <a:r>
              <a:rPr lang="en-US" sz="1100" dirty="0"/>
              <a:t>July 7</a:t>
            </a:r>
            <a:r>
              <a:rPr lang="en-US" sz="1100" baseline="30000" dirty="0"/>
              <a:t>th</a:t>
            </a:r>
            <a:r>
              <a:rPr lang="en-US" sz="1100" dirty="0"/>
              <a:t>-July 14</a:t>
            </a:r>
            <a:r>
              <a:rPr lang="en-US" sz="1100" baseline="30000" dirty="0"/>
              <a:t>th</a:t>
            </a:r>
            <a:r>
              <a:rPr lang="en-US" sz="1100" dirty="0"/>
              <a:t> </a:t>
            </a:r>
          </a:p>
        </p:txBody>
      </p:sp>
      <p:sp>
        <p:nvSpPr>
          <p:cNvPr id="27" name="TextBox 26">
            <a:extLst>
              <a:ext uri="{FF2B5EF4-FFF2-40B4-BE49-F238E27FC236}">
                <a16:creationId xmlns:a16="http://schemas.microsoft.com/office/drawing/2014/main" id="{2DF97738-F432-4072-A113-1CCBB2890689}"/>
              </a:ext>
            </a:extLst>
          </p:cNvPr>
          <p:cNvSpPr txBox="1"/>
          <p:nvPr/>
        </p:nvSpPr>
        <p:spPr>
          <a:xfrm>
            <a:off x="1070942" y="947933"/>
            <a:ext cx="1327608" cy="261610"/>
          </a:xfrm>
          <a:prstGeom prst="rect">
            <a:avLst/>
          </a:prstGeom>
          <a:noFill/>
        </p:spPr>
        <p:txBody>
          <a:bodyPr wrap="none" rtlCol="0">
            <a:spAutoFit/>
          </a:bodyPr>
          <a:lstStyle/>
          <a:p>
            <a:r>
              <a:rPr lang="en-US" sz="1100" dirty="0"/>
              <a:t>June 25</a:t>
            </a:r>
            <a:r>
              <a:rPr lang="en-US" sz="1100" baseline="30000" dirty="0"/>
              <a:t>th</a:t>
            </a:r>
            <a:r>
              <a:rPr lang="en-US" sz="1100" dirty="0"/>
              <a:t>-July 1</a:t>
            </a:r>
            <a:r>
              <a:rPr lang="en-US" sz="1100" baseline="30000" dirty="0"/>
              <a:t>st</a:t>
            </a:r>
            <a:r>
              <a:rPr lang="en-US" sz="1100" dirty="0"/>
              <a:t> </a:t>
            </a:r>
          </a:p>
        </p:txBody>
      </p:sp>
      <p:sp>
        <p:nvSpPr>
          <p:cNvPr id="28" name="TextBox 27">
            <a:extLst>
              <a:ext uri="{FF2B5EF4-FFF2-40B4-BE49-F238E27FC236}">
                <a16:creationId xmlns:a16="http://schemas.microsoft.com/office/drawing/2014/main" id="{48A050D0-DF1E-4505-AA00-15FAA26E16D6}"/>
              </a:ext>
            </a:extLst>
          </p:cNvPr>
          <p:cNvSpPr txBox="1"/>
          <p:nvPr/>
        </p:nvSpPr>
        <p:spPr>
          <a:xfrm>
            <a:off x="2882801" y="947937"/>
            <a:ext cx="1242648" cy="261610"/>
          </a:xfrm>
          <a:prstGeom prst="rect">
            <a:avLst/>
          </a:prstGeom>
          <a:noFill/>
        </p:spPr>
        <p:txBody>
          <a:bodyPr wrap="none" rtlCol="0">
            <a:spAutoFit/>
          </a:bodyPr>
          <a:lstStyle/>
          <a:p>
            <a:r>
              <a:rPr lang="en-US" sz="1100" dirty="0"/>
              <a:t>July 5</a:t>
            </a:r>
            <a:r>
              <a:rPr lang="en-US" sz="1100" baseline="30000" dirty="0"/>
              <a:t>th</a:t>
            </a:r>
            <a:r>
              <a:rPr lang="en-US" sz="1100" dirty="0"/>
              <a:t>-July 18th</a:t>
            </a:r>
          </a:p>
        </p:txBody>
      </p:sp>
    </p:spTree>
    <p:extLst>
      <p:ext uri="{BB962C8B-B14F-4D97-AF65-F5344CB8AC3E}">
        <p14:creationId xmlns:p14="http://schemas.microsoft.com/office/powerpoint/2010/main" val="607642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4D154-3018-424E-0C68-3DCB71B76A86}"/>
            </a:ext>
          </a:extLst>
        </p:cNvPr>
        <p:cNvGrpSpPr/>
        <p:nvPr/>
      </p:nvGrpSpPr>
      <p:grpSpPr>
        <a:xfrm>
          <a:off x="0" y="0"/>
          <a:ext cx="0" cy="0"/>
          <a:chOff x="0" y="0"/>
          <a:chExt cx="0" cy="0"/>
        </a:xfrm>
      </p:grpSpPr>
      <p:sp>
        <p:nvSpPr>
          <p:cNvPr id="4" name="Google Shape;4571;g247db07e556_0_2252">
            <a:extLst>
              <a:ext uri="{FF2B5EF4-FFF2-40B4-BE49-F238E27FC236}">
                <a16:creationId xmlns:a16="http://schemas.microsoft.com/office/drawing/2014/main" id="{BA8CE4C2-7DF1-4ADA-7468-F4AE35734FA8}"/>
              </a:ext>
            </a:extLst>
          </p:cNvPr>
          <p:cNvSpPr txBox="1">
            <a:spLocks/>
          </p:cNvSpPr>
          <p:nvPr/>
        </p:nvSpPr>
        <p:spPr>
          <a:xfrm>
            <a:off x="462925" y="381000"/>
            <a:ext cx="8218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Georgia"/>
              <a:buNone/>
              <a:defRPr sz="45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pPr algn="l">
              <a:buClr>
                <a:srgbClr val="000000"/>
              </a:buClr>
              <a:buSzPts val="2800"/>
              <a:buFont typeface="Arial"/>
              <a:buNone/>
            </a:pPr>
            <a:r>
              <a:rPr lang="en-US" sz="2800" dirty="0"/>
              <a:t>Seasonal Rainfall – July-September 2025</a:t>
            </a:r>
          </a:p>
          <a:p>
            <a:pPr algn="l">
              <a:buClr>
                <a:srgbClr val="000000"/>
              </a:buClr>
              <a:buSzPts val="2800"/>
              <a:buFont typeface="Arial"/>
              <a:buNone/>
            </a:pPr>
            <a:endParaRPr lang="en-US" sz="2800" dirty="0"/>
          </a:p>
        </p:txBody>
      </p:sp>
      <p:sp>
        <p:nvSpPr>
          <p:cNvPr id="7" name="TextBox 6">
            <a:extLst>
              <a:ext uri="{FF2B5EF4-FFF2-40B4-BE49-F238E27FC236}">
                <a16:creationId xmlns:a16="http://schemas.microsoft.com/office/drawing/2014/main" id="{E87EEC31-AFB8-C92E-69BF-4A697F19C391}"/>
              </a:ext>
            </a:extLst>
          </p:cNvPr>
          <p:cNvSpPr txBox="1"/>
          <p:nvPr/>
        </p:nvSpPr>
        <p:spPr>
          <a:xfrm>
            <a:off x="462925" y="4136778"/>
            <a:ext cx="7051972" cy="500137"/>
          </a:xfrm>
          <a:prstGeom prst="rect">
            <a:avLst/>
          </a:prstGeom>
          <a:solidFill>
            <a:schemeClr val="tx2"/>
          </a:solidFill>
          <a:ln>
            <a:solidFill>
              <a:schemeClr val="tx1"/>
            </a:solidFill>
          </a:ln>
        </p:spPr>
        <p:txBody>
          <a:bodyPr wrap="square" lIns="68580" tIns="34290" rIns="68580" bIns="34290" anchor="t">
            <a:spAutoFit/>
          </a:bodyPr>
          <a:lstStyle/>
          <a:p>
            <a:pPr algn="ctr" defTabSz="685800">
              <a:buClrTx/>
              <a:defRPr/>
            </a:pPr>
            <a:r>
              <a:rPr lang="en-GB"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Above-average rainfall is forecast for July-September 2025 by European (C3S) (above), North American, and WMO multi-model ensembles </a:t>
            </a:r>
          </a:p>
        </p:txBody>
      </p:sp>
      <p:pic>
        <p:nvPicPr>
          <p:cNvPr id="8" name="Picture 7">
            <a:extLst>
              <a:ext uri="{FF2B5EF4-FFF2-40B4-BE49-F238E27FC236}">
                <a16:creationId xmlns:a16="http://schemas.microsoft.com/office/drawing/2014/main" id="{46D2030C-E0DE-EA2D-8F79-A9476A6A226F}"/>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a:stretch/>
        </p:blipFill>
        <p:spPr>
          <a:xfrm>
            <a:off x="7624029" y="4164940"/>
            <a:ext cx="1434314" cy="931256"/>
          </a:xfrm>
          <a:prstGeom prst="rect">
            <a:avLst/>
          </a:prstGeom>
        </p:spPr>
      </p:pic>
      <p:pic>
        <p:nvPicPr>
          <p:cNvPr id="2" name="Picture 1">
            <a:extLst>
              <a:ext uri="{FF2B5EF4-FFF2-40B4-BE49-F238E27FC236}">
                <a16:creationId xmlns:a16="http://schemas.microsoft.com/office/drawing/2014/main" id="{2CDD40C1-EF9B-78FE-4208-5271F2F00960}"/>
              </a:ext>
            </a:extLst>
          </p:cNvPr>
          <p:cNvPicPr>
            <a:picLocks noChangeAspect="1"/>
          </p:cNvPicPr>
          <p:nvPr/>
        </p:nvPicPr>
        <p:blipFill>
          <a:blip r:embed="rId4"/>
          <a:srcRect t="15307"/>
          <a:stretch/>
        </p:blipFill>
        <p:spPr>
          <a:xfrm>
            <a:off x="0" y="1036804"/>
            <a:ext cx="5203032" cy="3016870"/>
          </a:xfrm>
          <a:prstGeom prst="rect">
            <a:avLst/>
          </a:prstGeom>
        </p:spPr>
      </p:pic>
      <p:pic>
        <p:nvPicPr>
          <p:cNvPr id="6" name="Picture 5">
            <a:extLst>
              <a:ext uri="{FF2B5EF4-FFF2-40B4-BE49-F238E27FC236}">
                <a16:creationId xmlns:a16="http://schemas.microsoft.com/office/drawing/2014/main" id="{D7EB3CA8-8B30-E2EE-F660-B038DA356E25}"/>
              </a:ext>
            </a:extLst>
          </p:cNvPr>
          <p:cNvPicPr>
            <a:picLocks noChangeAspect="1"/>
          </p:cNvPicPr>
          <p:nvPr/>
        </p:nvPicPr>
        <p:blipFill>
          <a:blip r:embed="rId4"/>
          <a:srcRect l="43693" t="46833" r="46649" b="41849"/>
          <a:stretch/>
        </p:blipFill>
        <p:spPr>
          <a:xfrm>
            <a:off x="5957887" y="1663299"/>
            <a:ext cx="2264569" cy="1816901"/>
          </a:xfrm>
          <a:prstGeom prst="rect">
            <a:avLst/>
          </a:prstGeom>
        </p:spPr>
        <p:style>
          <a:lnRef idx="2">
            <a:schemeClr val="dk1"/>
          </a:lnRef>
          <a:fillRef idx="1">
            <a:schemeClr val="lt1"/>
          </a:fillRef>
          <a:effectRef idx="0">
            <a:schemeClr val="dk1"/>
          </a:effectRef>
          <a:fontRef idx="minor">
            <a:schemeClr val="dk1"/>
          </a:fontRef>
        </p:style>
      </p:pic>
      <p:cxnSp>
        <p:nvCxnSpPr>
          <p:cNvPr id="12" name="Straight Connector 11">
            <a:extLst>
              <a:ext uri="{FF2B5EF4-FFF2-40B4-BE49-F238E27FC236}">
                <a16:creationId xmlns:a16="http://schemas.microsoft.com/office/drawing/2014/main" id="{E769614E-E968-7A54-3012-2FA19ED9D268}"/>
              </a:ext>
            </a:extLst>
          </p:cNvPr>
          <p:cNvCxnSpPr>
            <a:cxnSpLocks/>
          </p:cNvCxnSpPr>
          <p:nvPr/>
        </p:nvCxnSpPr>
        <p:spPr>
          <a:xfrm flipV="1">
            <a:off x="2601516" y="1663299"/>
            <a:ext cx="3356371" cy="5155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896B61-2020-2BF4-1862-F4C4E5C0F227}"/>
              </a:ext>
            </a:extLst>
          </p:cNvPr>
          <p:cNvCxnSpPr>
            <a:cxnSpLocks/>
          </p:cNvCxnSpPr>
          <p:nvPr/>
        </p:nvCxnSpPr>
        <p:spPr>
          <a:xfrm>
            <a:off x="2601516" y="2545239"/>
            <a:ext cx="3413522" cy="9239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331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25B2-1EC8-980D-E8DB-87A2C946EDF4}"/>
            </a:ext>
          </a:extLst>
        </p:cNvPr>
        <p:cNvGrpSpPr/>
        <p:nvPr/>
      </p:nvGrpSpPr>
      <p:grpSpPr>
        <a:xfrm>
          <a:off x="0" y="0"/>
          <a:ext cx="0" cy="0"/>
          <a:chOff x="0" y="0"/>
          <a:chExt cx="0" cy="0"/>
        </a:xfrm>
      </p:grpSpPr>
      <p:sp>
        <p:nvSpPr>
          <p:cNvPr id="2" name="Google Shape;4571;g247db07e556_0_2252">
            <a:extLst>
              <a:ext uri="{FF2B5EF4-FFF2-40B4-BE49-F238E27FC236}">
                <a16:creationId xmlns:a16="http://schemas.microsoft.com/office/drawing/2014/main" id="{CF347C03-D882-4BB6-1F16-3E1BBF326892}"/>
              </a:ext>
            </a:extLst>
          </p:cNvPr>
          <p:cNvSpPr txBox="1">
            <a:spLocks/>
          </p:cNvSpPr>
          <p:nvPr/>
        </p:nvSpPr>
        <p:spPr>
          <a:xfrm>
            <a:off x="462925" y="381000"/>
            <a:ext cx="82182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Georgia"/>
              <a:buNone/>
              <a:defRPr sz="45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pPr algn="l">
              <a:buClr>
                <a:srgbClr val="000000"/>
              </a:buClr>
              <a:buSzPts val="2800"/>
              <a:buFont typeface="Arial"/>
              <a:buNone/>
            </a:pPr>
            <a:r>
              <a:rPr lang="en-US" sz="2800" dirty="0"/>
              <a:t>Seasonal Rainfall – July to September 2025</a:t>
            </a:r>
          </a:p>
          <a:p>
            <a:pPr algn="l">
              <a:buClr>
                <a:srgbClr val="000000"/>
              </a:buClr>
              <a:buSzPts val="2800"/>
              <a:buFont typeface="Arial"/>
              <a:buNone/>
            </a:pPr>
            <a:endParaRPr lang="en-US" sz="2800" dirty="0"/>
          </a:p>
        </p:txBody>
      </p:sp>
      <p:sp>
        <p:nvSpPr>
          <p:cNvPr id="3" name="TextBox 2">
            <a:extLst>
              <a:ext uri="{FF2B5EF4-FFF2-40B4-BE49-F238E27FC236}">
                <a16:creationId xmlns:a16="http://schemas.microsoft.com/office/drawing/2014/main" id="{53902055-6FC8-C160-D2B5-B5B7D1D299DB}"/>
              </a:ext>
            </a:extLst>
          </p:cNvPr>
          <p:cNvSpPr txBox="1"/>
          <p:nvPr/>
        </p:nvSpPr>
        <p:spPr>
          <a:xfrm>
            <a:off x="462924" y="3942045"/>
            <a:ext cx="7055475" cy="761747"/>
          </a:xfrm>
          <a:prstGeom prst="rect">
            <a:avLst/>
          </a:prstGeom>
          <a:solidFill>
            <a:schemeClr val="tx2"/>
          </a:solidFill>
          <a:ln>
            <a:solidFill>
              <a:schemeClr val="tx1"/>
            </a:solidFill>
          </a:ln>
        </p:spPr>
        <p:txBody>
          <a:bodyPr wrap="square" lIns="68580" tIns="34290" rIns="68580" bIns="34290" anchor="t">
            <a:spAutoFit/>
          </a:bodyPr>
          <a:lstStyle/>
          <a:p>
            <a:pPr algn="ctr" defTabSz="685800">
              <a:buClrTx/>
              <a:defRPr/>
            </a:pPr>
            <a:r>
              <a:rPr lang="en-GB" sz="9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C3S models continue to indicate relatively high chances of an especially wet season.  The chances of JAS 2025 rainfall being in the upper 20</a:t>
            </a:r>
            <a:r>
              <a:rPr lang="en-GB" sz="900" b="1" kern="12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th</a:t>
            </a:r>
            <a:r>
              <a:rPr lang="en-GB" sz="9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percentile are forecast to be 2 to 3 times higher than usual.</a:t>
            </a:r>
          </a:p>
          <a:p>
            <a:pPr algn="ctr" defTabSz="685800">
              <a:buClrTx/>
              <a:defRPr/>
            </a:pPr>
            <a:endParaRPr lang="en-GB" sz="9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defTabSz="685800">
              <a:buClrTx/>
              <a:defRPr/>
            </a:pPr>
            <a:r>
              <a:rPr lang="en-GB" sz="9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ensemble forecast in June (middle) is similar to May (left) in this regard, though the odds have slightly lessened. Models continue to forecast regional conditions conducive to enhanced moisture (right).</a:t>
            </a:r>
          </a:p>
        </p:txBody>
      </p:sp>
      <p:pic>
        <p:nvPicPr>
          <p:cNvPr id="6" name="Picture 5">
            <a:extLst>
              <a:ext uri="{FF2B5EF4-FFF2-40B4-BE49-F238E27FC236}">
                <a16:creationId xmlns:a16="http://schemas.microsoft.com/office/drawing/2014/main" id="{F2FDF8AA-0A82-518E-736C-1C49E770A507}"/>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a:stretch/>
        </p:blipFill>
        <p:spPr>
          <a:xfrm>
            <a:off x="7624029" y="4164940"/>
            <a:ext cx="1434314" cy="931256"/>
          </a:xfrm>
          <a:prstGeom prst="rect">
            <a:avLst/>
          </a:prstGeom>
        </p:spPr>
      </p:pic>
      <p:pic>
        <p:nvPicPr>
          <p:cNvPr id="9" name="Picture 8">
            <a:extLst>
              <a:ext uri="{FF2B5EF4-FFF2-40B4-BE49-F238E27FC236}">
                <a16:creationId xmlns:a16="http://schemas.microsoft.com/office/drawing/2014/main" id="{64F19F96-81C0-9CA1-969B-47099449CA77}"/>
              </a:ext>
            </a:extLst>
          </p:cNvPr>
          <p:cNvPicPr>
            <a:picLocks noChangeAspect="1"/>
          </p:cNvPicPr>
          <p:nvPr/>
        </p:nvPicPr>
        <p:blipFill>
          <a:blip r:embed="rId4"/>
          <a:srcRect/>
          <a:stretch/>
        </p:blipFill>
        <p:spPr>
          <a:xfrm>
            <a:off x="476696" y="1486059"/>
            <a:ext cx="2646972" cy="2382275"/>
          </a:xfrm>
          <a:prstGeom prst="rect">
            <a:avLst/>
          </a:prstGeom>
          <a:ln>
            <a:solidFill>
              <a:schemeClr val="tx1"/>
            </a:solidFill>
          </a:ln>
        </p:spPr>
      </p:pic>
      <p:pic>
        <p:nvPicPr>
          <p:cNvPr id="11" name="Picture 10">
            <a:extLst>
              <a:ext uri="{FF2B5EF4-FFF2-40B4-BE49-F238E27FC236}">
                <a16:creationId xmlns:a16="http://schemas.microsoft.com/office/drawing/2014/main" id="{304A1037-B80F-4225-0799-3A2D8F6278FB}"/>
              </a:ext>
            </a:extLst>
          </p:cNvPr>
          <p:cNvPicPr>
            <a:picLocks noChangeAspect="1"/>
          </p:cNvPicPr>
          <p:nvPr/>
        </p:nvPicPr>
        <p:blipFill>
          <a:blip r:embed="rId5"/>
          <a:srcRect/>
          <a:stretch/>
        </p:blipFill>
        <p:spPr>
          <a:xfrm>
            <a:off x="3278826" y="1486059"/>
            <a:ext cx="2646972" cy="2382275"/>
          </a:xfrm>
          <a:prstGeom prst="rect">
            <a:avLst/>
          </a:prstGeom>
          <a:ln>
            <a:solidFill>
              <a:schemeClr val="tx1"/>
            </a:solidFill>
          </a:ln>
        </p:spPr>
      </p:pic>
      <p:sp>
        <p:nvSpPr>
          <p:cNvPr id="18" name="TextBox 17">
            <a:extLst>
              <a:ext uri="{FF2B5EF4-FFF2-40B4-BE49-F238E27FC236}">
                <a16:creationId xmlns:a16="http://schemas.microsoft.com/office/drawing/2014/main" id="{A42DD9BB-8BF8-A1D5-6F3D-5BBCED62707C}"/>
              </a:ext>
            </a:extLst>
          </p:cNvPr>
          <p:cNvSpPr txBox="1"/>
          <p:nvPr/>
        </p:nvSpPr>
        <p:spPr>
          <a:xfrm>
            <a:off x="462875" y="919048"/>
            <a:ext cx="5404525" cy="584775"/>
          </a:xfrm>
          <a:prstGeom prst="rect">
            <a:avLst/>
          </a:prstGeom>
          <a:noFill/>
        </p:spPr>
        <p:txBody>
          <a:bodyPr wrap="square" rtlCol="0">
            <a:spAutoFit/>
          </a:bodyPr>
          <a:lstStyle/>
          <a:p>
            <a:pPr algn="ctr"/>
            <a:r>
              <a:rPr lang="en-US" sz="1200" dirty="0"/>
              <a:t>C3S ensemble JAS 2025 highest 20</a:t>
            </a:r>
            <a:r>
              <a:rPr lang="en-US" sz="1200" baseline="30000" dirty="0"/>
              <a:t>th</a:t>
            </a:r>
            <a:r>
              <a:rPr lang="en-US" sz="1200" dirty="0"/>
              <a:t> percentile rainfall</a:t>
            </a:r>
          </a:p>
          <a:p>
            <a:pPr algn="ctr"/>
            <a:endParaRPr lang="en-US" sz="700" dirty="0"/>
          </a:p>
          <a:p>
            <a:pPr algn="ctr"/>
            <a:r>
              <a:rPr lang="en-US" sz="1200" i="1" dirty="0"/>
              <a:t>Forecast released in May 2025  	 Forecast released in June 2025</a:t>
            </a:r>
          </a:p>
        </p:txBody>
      </p:sp>
      <p:pic>
        <p:nvPicPr>
          <p:cNvPr id="5" name="Picture 4">
            <a:extLst>
              <a:ext uri="{FF2B5EF4-FFF2-40B4-BE49-F238E27FC236}">
                <a16:creationId xmlns:a16="http://schemas.microsoft.com/office/drawing/2014/main" id="{EC5D1C4D-744F-4BD9-8511-2BD3BB570B9E}"/>
              </a:ext>
            </a:extLst>
          </p:cNvPr>
          <p:cNvPicPr>
            <a:picLocks noChangeAspect="1"/>
          </p:cNvPicPr>
          <p:nvPr/>
        </p:nvPicPr>
        <p:blipFill>
          <a:blip r:embed="rId6"/>
          <a:stretch>
            <a:fillRect/>
          </a:stretch>
        </p:blipFill>
        <p:spPr>
          <a:xfrm>
            <a:off x="6198552" y="1486058"/>
            <a:ext cx="2484823" cy="2382276"/>
          </a:xfrm>
          <a:prstGeom prst="rect">
            <a:avLst/>
          </a:prstGeom>
          <a:ln>
            <a:solidFill>
              <a:schemeClr val="tx1"/>
            </a:solidFill>
          </a:ln>
        </p:spPr>
      </p:pic>
      <p:sp>
        <p:nvSpPr>
          <p:cNvPr id="24" name="TextBox 23">
            <a:extLst>
              <a:ext uri="{FF2B5EF4-FFF2-40B4-BE49-F238E27FC236}">
                <a16:creationId xmlns:a16="http://schemas.microsoft.com/office/drawing/2014/main" id="{48071BAB-1275-4337-B490-5DAF806D5B95}"/>
              </a:ext>
            </a:extLst>
          </p:cNvPr>
          <p:cNvSpPr txBox="1"/>
          <p:nvPr/>
        </p:nvSpPr>
        <p:spPr>
          <a:xfrm>
            <a:off x="6155267" y="894775"/>
            <a:ext cx="2525858" cy="461665"/>
          </a:xfrm>
          <a:prstGeom prst="rect">
            <a:avLst/>
          </a:prstGeom>
          <a:noFill/>
        </p:spPr>
        <p:txBody>
          <a:bodyPr wrap="square">
            <a:spAutoFit/>
          </a:bodyPr>
          <a:lstStyle/>
          <a:p>
            <a:pPr algn="ctr"/>
            <a:r>
              <a:rPr lang="en-US" sz="1200" dirty="0"/>
              <a:t>WMO ensemble JAS 2025</a:t>
            </a:r>
          </a:p>
          <a:p>
            <a:pPr algn="ctr"/>
            <a:r>
              <a:rPr lang="en-US" sz="1200" dirty="0"/>
              <a:t>850 mb wind anomaly</a:t>
            </a:r>
          </a:p>
        </p:txBody>
      </p:sp>
    </p:spTree>
    <p:extLst>
      <p:ext uri="{BB962C8B-B14F-4D97-AF65-F5344CB8AC3E}">
        <p14:creationId xmlns:p14="http://schemas.microsoft.com/office/powerpoint/2010/main" val="152653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70">
          <a:extLst>
            <a:ext uri="{FF2B5EF4-FFF2-40B4-BE49-F238E27FC236}">
              <a16:creationId xmlns:a16="http://schemas.microsoft.com/office/drawing/2014/main" id="{8B789CB7-7E58-F5D8-46CD-C38E6AB28016}"/>
            </a:ext>
          </a:extLst>
        </p:cNvPr>
        <p:cNvGrpSpPr/>
        <p:nvPr/>
      </p:nvGrpSpPr>
      <p:grpSpPr>
        <a:xfrm>
          <a:off x="0" y="0"/>
          <a:ext cx="0" cy="0"/>
          <a:chOff x="0" y="0"/>
          <a:chExt cx="0" cy="0"/>
        </a:xfrm>
      </p:grpSpPr>
      <p:sp>
        <p:nvSpPr>
          <p:cNvPr id="4571" name="Google Shape;4571;g247db07e556_0_2252">
            <a:extLst>
              <a:ext uri="{FF2B5EF4-FFF2-40B4-BE49-F238E27FC236}">
                <a16:creationId xmlns:a16="http://schemas.microsoft.com/office/drawing/2014/main" id="{DF26B668-EF22-DB7C-5C40-BD870A51762C}"/>
              </a:ext>
            </a:extLst>
          </p:cNvPr>
          <p:cNvSpPr txBox="1">
            <a:spLocks noGrp="1"/>
          </p:cNvSpPr>
          <p:nvPr>
            <p:ph type="title"/>
          </p:nvPr>
        </p:nvSpPr>
        <p:spPr>
          <a:xfrm>
            <a:off x="462925" y="38100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800"/>
              <a:buFont typeface="Arial"/>
              <a:buNone/>
            </a:pPr>
            <a:r>
              <a:rPr lang="en" sz="2800" dirty="0"/>
              <a:t>South Sudan Flooding – LASSO Forecasts</a:t>
            </a:r>
            <a:endParaRPr dirty="0"/>
          </a:p>
        </p:txBody>
      </p:sp>
      <p:sp>
        <p:nvSpPr>
          <p:cNvPr id="4572" name="Google Shape;4572;g247db07e556_0_2252">
            <a:extLst>
              <a:ext uri="{FF2B5EF4-FFF2-40B4-BE49-F238E27FC236}">
                <a16:creationId xmlns:a16="http://schemas.microsoft.com/office/drawing/2014/main" id="{62598CDA-6FF1-B6B3-D869-F3CED5129F18}"/>
              </a:ext>
            </a:extLst>
          </p:cNvPr>
          <p:cNvSpPr txBox="1">
            <a:spLocks noGrp="1"/>
          </p:cNvSpPr>
          <p:nvPr>
            <p:ph type="body" idx="1"/>
          </p:nvPr>
        </p:nvSpPr>
        <p:spPr>
          <a:xfrm>
            <a:off x="462925" y="1152475"/>
            <a:ext cx="8218200" cy="3416400"/>
          </a:xfrm>
          <a:prstGeom prst="rect">
            <a:avLst/>
          </a:prstGeom>
        </p:spPr>
        <p:txBody>
          <a:bodyPr spcFirstLastPara="1" wrap="square" lIns="91425" tIns="91425" rIns="91425" bIns="91425" anchor="t" anchorCtr="0">
            <a:noAutofit/>
          </a:bodyPr>
          <a:lstStyle/>
          <a:p>
            <a:pPr marL="127000" lvl="0" indent="0" algn="l" rtl="0">
              <a:spcBef>
                <a:spcPts val="1200"/>
              </a:spcBef>
              <a:spcAft>
                <a:spcPts val="0"/>
              </a:spcAft>
              <a:buSzPts val="1600"/>
              <a:buNone/>
            </a:pPr>
            <a:r>
              <a:rPr lang="en-US" b="1" dirty="0"/>
              <a:t>NASA LASSO Model Monthly Inundation Forecasts</a:t>
            </a:r>
          </a:p>
          <a:p>
            <a:pPr marL="469900" lvl="0" indent="-342900" algn="l" rtl="0">
              <a:spcBef>
                <a:spcPts val="1200"/>
              </a:spcBef>
              <a:spcAft>
                <a:spcPts val="0"/>
              </a:spcAft>
              <a:buSzPts val="1600"/>
              <a:buAutoNum type="arabicPeriod"/>
            </a:pPr>
            <a:r>
              <a:rPr lang="en-US" dirty="0"/>
              <a:t>The LASSO model forecasts VIIRS Flood Mapping (VFM) monthly inundation extents based on recent and forecast precipitation, runoff, and Uganda lake levels.</a:t>
            </a:r>
          </a:p>
          <a:p>
            <a:pPr marL="469900" lvl="0" indent="-342900" algn="l" rtl="0">
              <a:spcBef>
                <a:spcPts val="1200"/>
              </a:spcBef>
              <a:spcAft>
                <a:spcPts val="0"/>
              </a:spcAft>
              <a:buSzPts val="1600"/>
              <a:buAutoNum type="arabicPeriod"/>
            </a:pPr>
            <a:r>
              <a:rPr lang="en-US" dirty="0"/>
              <a:t>Using inputs available in May, </a:t>
            </a:r>
            <a:r>
              <a:rPr lang="en-US" b="1" dirty="0"/>
              <a:t>the LASSO model forecasts VFM maximum extents in September and October 2025 that are above average, but lower than those experienced in 2024.  However, there is a low bias in the LASSO forecasts.</a:t>
            </a:r>
          </a:p>
          <a:p>
            <a:pPr marL="469900" lvl="0" indent="-342900" algn="l" rtl="0">
              <a:spcBef>
                <a:spcPts val="1200"/>
              </a:spcBef>
              <a:spcAft>
                <a:spcPts val="0"/>
              </a:spcAft>
              <a:buSzPts val="1600"/>
              <a:buAutoNum type="arabicPeriod"/>
            </a:pPr>
            <a:endParaRPr lang="en-US" b="1" dirty="0"/>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p:txBody>
      </p:sp>
      <p:sp>
        <p:nvSpPr>
          <p:cNvPr id="4573" name="Google Shape;4573;g247db07e556_0_2252">
            <a:extLst>
              <a:ext uri="{FF2B5EF4-FFF2-40B4-BE49-F238E27FC236}">
                <a16:creationId xmlns:a16="http://schemas.microsoft.com/office/drawing/2014/main" id="{AB35A1DA-E6E8-64D9-9408-B74BE291B919}"/>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18</a:t>
            </a:fld>
            <a:endParaRPr/>
          </a:p>
        </p:txBody>
      </p:sp>
    </p:spTree>
    <p:extLst>
      <p:ext uri="{BB962C8B-B14F-4D97-AF65-F5344CB8AC3E}">
        <p14:creationId xmlns:p14="http://schemas.microsoft.com/office/powerpoint/2010/main" val="1908821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725D09-0DDC-883C-D508-155FFC3344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4" name="Title 3">
            <a:extLst>
              <a:ext uri="{FF2B5EF4-FFF2-40B4-BE49-F238E27FC236}">
                <a16:creationId xmlns:a16="http://schemas.microsoft.com/office/drawing/2014/main" id="{ADC20842-0FB8-1684-C50D-40B664190207}"/>
              </a:ext>
            </a:extLst>
          </p:cNvPr>
          <p:cNvSpPr>
            <a:spLocks noGrp="1"/>
          </p:cNvSpPr>
          <p:nvPr>
            <p:ph type="title"/>
          </p:nvPr>
        </p:nvSpPr>
        <p:spPr>
          <a:xfrm>
            <a:off x="190500" y="66950"/>
            <a:ext cx="7662028" cy="572700"/>
          </a:xfrm>
        </p:spPr>
        <p:txBody>
          <a:bodyPr/>
          <a:lstStyle/>
          <a:p>
            <a:r>
              <a:rPr lang="en-US" dirty="0"/>
              <a:t>LASSO Model</a:t>
            </a:r>
          </a:p>
        </p:txBody>
      </p:sp>
      <p:sp>
        <p:nvSpPr>
          <p:cNvPr id="8" name="Google Shape;35;p3">
            <a:extLst>
              <a:ext uri="{FF2B5EF4-FFF2-40B4-BE49-F238E27FC236}">
                <a16:creationId xmlns:a16="http://schemas.microsoft.com/office/drawing/2014/main" id="{217F3D93-C9D4-3446-149B-74612380F211}"/>
              </a:ext>
            </a:extLst>
          </p:cNvPr>
          <p:cNvSpPr txBox="1">
            <a:spLocks noGrp="1"/>
          </p:cNvSpPr>
          <p:nvPr>
            <p:ph type="body" idx="1"/>
          </p:nvPr>
        </p:nvSpPr>
        <p:spPr>
          <a:xfrm>
            <a:off x="190500" y="527009"/>
            <a:ext cx="8763000" cy="391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1100" b="1" dirty="0"/>
              <a:t>LASSO Model Covariates:</a:t>
            </a:r>
            <a:endParaRPr sz="1100" dirty="0"/>
          </a:p>
          <a:p>
            <a:pPr marL="457200" lvl="0" indent="-317500" algn="l" rtl="0">
              <a:lnSpc>
                <a:spcPct val="115000"/>
              </a:lnSpc>
              <a:spcBef>
                <a:spcPts val="0"/>
              </a:spcBef>
              <a:spcAft>
                <a:spcPts val="0"/>
              </a:spcAft>
              <a:buSzPts val="1400"/>
              <a:buFont typeface="Open Sans"/>
              <a:buChar char="●"/>
            </a:pPr>
            <a:r>
              <a:rPr lang="en-US" sz="1100" b="1" dirty="0"/>
              <a:t>FLDAS-Forecast Open Loop: </a:t>
            </a:r>
            <a:r>
              <a:rPr lang="en-US" sz="1100" dirty="0"/>
              <a:t>Retrospective runoff and precipitation; by subbasin and aggregated over nested basins.</a:t>
            </a:r>
          </a:p>
          <a:p>
            <a:pPr marL="457200" lvl="0" indent="-317500" algn="l" rtl="0">
              <a:lnSpc>
                <a:spcPct val="115000"/>
              </a:lnSpc>
              <a:spcBef>
                <a:spcPts val="0"/>
              </a:spcBef>
              <a:spcAft>
                <a:spcPts val="0"/>
              </a:spcAft>
              <a:buSzPts val="1400"/>
              <a:buFont typeface="Open Sans"/>
              <a:buChar char="●"/>
            </a:pPr>
            <a:r>
              <a:rPr lang="en-US" sz="1100" b="1" dirty="0"/>
              <a:t>FLDAS-Forecast NMME-based Forecasts: </a:t>
            </a:r>
            <a:r>
              <a:rPr lang="en-US" sz="1100" dirty="0"/>
              <a:t>Ensemble mean forecasts of streamflow, runoff, and precipitation; by subbasin and aggregated over nested basins.</a:t>
            </a:r>
          </a:p>
          <a:p>
            <a:pPr marL="457200" lvl="0" indent="-317500" algn="l" rtl="0">
              <a:lnSpc>
                <a:spcPct val="115000"/>
              </a:lnSpc>
              <a:spcBef>
                <a:spcPts val="0"/>
              </a:spcBef>
              <a:spcAft>
                <a:spcPts val="0"/>
              </a:spcAft>
              <a:buSzPts val="1400"/>
              <a:buFont typeface="Open Sans"/>
              <a:buChar char="●"/>
            </a:pPr>
            <a:r>
              <a:rPr lang="en-US" sz="1100" b="1" dirty="0"/>
              <a:t>VIIRS Inundation: </a:t>
            </a:r>
            <a:r>
              <a:rPr lang="en-US" sz="1100" dirty="0"/>
              <a:t>By basin.</a:t>
            </a:r>
            <a:endParaRPr sz="1100" dirty="0"/>
          </a:p>
          <a:p>
            <a:pPr marL="457200" lvl="0" indent="-317500" algn="l" rtl="0">
              <a:lnSpc>
                <a:spcPct val="115000"/>
              </a:lnSpc>
              <a:spcBef>
                <a:spcPts val="0"/>
              </a:spcBef>
              <a:spcAft>
                <a:spcPts val="0"/>
              </a:spcAft>
              <a:buSzPts val="1400"/>
              <a:buFont typeface="Open Sans"/>
              <a:buChar char="●"/>
            </a:pPr>
            <a:r>
              <a:rPr lang="en-US" sz="1100" b="1" dirty="0"/>
              <a:t>Satellite Altimetry: </a:t>
            </a:r>
            <a:r>
              <a:rPr lang="en-US" sz="1100" dirty="0"/>
              <a:t>Water levels for Lake Victoria, Lake Albert, and Lake Kyoga.</a:t>
            </a: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r>
              <a:rPr lang="en-US" sz="1100" b="1" dirty="0"/>
              <a:t>Lead and lag months used in current LASSO model forecast. </a:t>
            </a:r>
            <a:r>
              <a:rPr lang="en-US" sz="1100" dirty="0"/>
              <a:t>IC (Initial conditions) is the most recent month with complete observational and FLDAS-Forecast Open Loop datasets.  It is also the initialization month for the FLDAS-Forecast dataset.  </a:t>
            </a:r>
          </a:p>
        </p:txBody>
      </p:sp>
      <p:graphicFrame>
        <p:nvGraphicFramePr>
          <p:cNvPr id="2" name="Table 1">
            <a:extLst>
              <a:ext uri="{FF2B5EF4-FFF2-40B4-BE49-F238E27FC236}">
                <a16:creationId xmlns:a16="http://schemas.microsoft.com/office/drawing/2014/main" id="{0498D911-8303-B47A-DEC6-2CEF3F294F22}"/>
              </a:ext>
            </a:extLst>
          </p:cNvPr>
          <p:cNvGraphicFramePr>
            <a:graphicFrameLocks noGrp="1"/>
          </p:cNvGraphicFramePr>
          <p:nvPr/>
        </p:nvGraphicFramePr>
        <p:xfrm>
          <a:off x="431020" y="2368742"/>
          <a:ext cx="8281960" cy="2316480"/>
        </p:xfrm>
        <a:graphic>
          <a:graphicData uri="http://schemas.openxmlformats.org/drawingml/2006/table">
            <a:tbl>
              <a:tblPr firstRow="1" bandRow="1">
                <a:tableStyleId>{90615C65-1323-4335-A816-3A1F2A06C0C5}</a:tableStyleId>
              </a:tblPr>
              <a:tblGrid>
                <a:gridCol w="1043940">
                  <a:extLst>
                    <a:ext uri="{9D8B030D-6E8A-4147-A177-3AD203B41FA5}">
                      <a16:colId xmlns:a16="http://schemas.microsoft.com/office/drawing/2014/main" val="32543960"/>
                    </a:ext>
                  </a:extLst>
                </a:gridCol>
                <a:gridCol w="723802">
                  <a:extLst>
                    <a:ext uri="{9D8B030D-6E8A-4147-A177-3AD203B41FA5}">
                      <a16:colId xmlns:a16="http://schemas.microsoft.com/office/drawing/2014/main" val="1481465436"/>
                    </a:ext>
                  </a:extLst>
                </a:gridCol>
                <a:gridCol w="723802">
                  <a:extLst>
                    <a:ext uri="{9D8B030D-6E8A-4147-A177-3AD203B41FA5}">
                      <a16:colId xmlns:a16="http://schemas.microsoft.com/office/drawing/2014/main" val="4070103743"/>
                    </a:ext>
                  </a:extLst>
                </a:gridCol>
                <a:gridCol w="723802">
                  <a:extLst>
                    <a:ext uri="{9D8B030D-6E8A-4147-A177-3AD203B41FA5}">
                      <a16:colId xmlns:a16="http://schemas.microsoft.com/office/drawing/2014/main" val="2647534175"/>
                    </a:ext>
                  </a:extLst>
                </a:gridCol>
                <a:gridCol w="723802">
                  <a:extLst>
                    <a:ext uri="{9D8B030D-6E8A-4147-A177-3AD203B41FA5}">
                      <a16:colId xmlns:a16="http://schemas.microsoft.com/office/drawing/2014/main" val="1792737896"/>
                    </a:ext>
                  </a:extLst>
                </a:gridCol>
                <a:gridCol w="723802">
                  <a:extLst>
                    <a:ext uri="{9D8B030D-6E8A-4147-A177-3AD203B41FA5}">
                      <a16:colId xmlns:a16="http://schemas.microsoft.com/office/drawing/2014/main" val="3698867380"/>
                    </a:ext>
                  </a:extLst>
                </a:gridCol>
                <a:gridCol w="723802">
                  <a:extLst>
                    <a:ext uri="{9D8B030D-6E8A-4147-A177-3AD203B41FA5}">
                      <a16:colId xmlns:a16="http://schemas.microsoft.com/office/drawing/2014/main" val="137540921"/>
                    </a:ext>
                  </a:extLst>
                </a:gridCol>
                <a:gridCol w="723802">
                  <a:extLst>
                    <a:ext uri="{9D8B030D-6E8A-4147-A177-3AD203B41FA5}">
                      <a16:colId xmlns:a16="http://schemas.microsoft.com/office/drawing/2014/main" val="1204831971"/>
                    </a:ext>
                  </a:extLst>
                </a:gridCol>
                <a:gridCol w="723802">
                  <a:extLst>
                    <a:ext uri="{9D8B030D-6E8A-4147-A177-3AD203B41FA5}">
                      <a16:colId xmlns:a16="http://schemas.microsoft.com/office/drawing/2014/main" val="1114247230"/>
                    </a:ext>
                  </a:extLst>
                </a:gridCol>
                <a:gridCol w="723802">
                  <a:extLst>
                    <a:ext uri="{9D8B030D-6E8A-4147-A177-3AD203B41FA5}">
                      <a16:colId xmlns:a16="http://schemas.microsoft.com/office/drawing/2014/main" val="2457714951"/>
                    </a:ext>
                  </a:extLst>
                </a:gridCol>
                <a:gridCol w="723802">
                  <a:extLst>
                    <a:ext uri="{9D8B030D-6E8A-4147-A177-3AD203B41FA5}">
                      <a16:colId xmlns:a16="http://schemas.microsoft.com/office/drawing/2014/main" val="3254797488"/>
                    </a:ext>
                  </a:extLst>
                </a:gridCol>
              </a:tblGrid>
              <a:tr h="182880">
                <a:tc rowSpan="2">
                  <a:txBody>
                    <a:bodyPr/>
                    <a:lstStyle/>
                    <a:p>
                      <a:pPr algn="ctr"/>
                      <a:endParaRPr lang="en-US" sz="1100" b="1" dirty="0"/>
                    </a:p>
                  </a:txBody>
                  <a:tcPr anchor="ctr"/>
                </a:tc>
                <a:tc>
                  <a:txBody>
                    <a:bodyPr/>
                    <a:lstStyle/>
                    <a:p>
                      <a:pPr algn="ctr"/>
                      <a:r>
                        <a:rPr lang="en-US" sz="1100" b="1" dirty="0"/>
                        <a:t>Lag 3</a:t>
                      </a:r>
                    </a:p>
                  </a:txBody>
                  <a:tcPr anchor="ctr"/>
                </a:tc>
                <a:tc>
                  <a:txBody>
                    <a:bodyPr/>
                    <a:lstStyle/>
                    <a:p>
                      <a:pPr algn="ctr"/>
                      <a:r>
                        <a:rPr lang="en-US" sz="1100" b="1" dirty="0"/>
                        <a:t>Lag 2</a:t>
                      </a:r>
                    </a:p>
                  </a:txBody>
                  <a:tcPr anchor="ctr"/>
                </a:tc>
                <a:tc>
                  <a:txBody>
                    <a:bodyPr/>
                    <a:lstStyle/>
                    <a:p>
                      <a:pPr algn="ctr"/>
                      <a:r>
                        <a:rPr lang="en-US" sz="1100" b="1" dirty="0"/>
                        <a:t>Lag 1</a:t>
                      </a:r>
                    </a:p>
                  </a:txBody>
                  <a:tcPr anchor="ctr"/>
                </a:tc>
                <a:tc>
                  <a:txBody>
                    <a:bodyPr/>
                    <a:lstStyle/>
                    <a:p>
                      <a:pPr algn="ctr"/>
                      <a:r>
                        <a:rPr lang="en-US" sz="1100" b="1" dirty="0"/>
                        <a:t>IC</a:t>
                      </a:r>
                    </a:p>
                  </a:txBody>
                  <a:tcPr anchor="ctr"/>
                </a:tc>
                <a:tc>
                  <a:txBody>
                    <a:bodyPr/>
                    <a:lstStyle/>
                    <a:p>
                      <a:pPr algn="ctr"/>
                      <a:r>
                        <a:rPr lang="en-US" sz="1100" b="1" dirty="0"/>
                        <a:t>Lead 1</a:t>
                      </a:r>
                    </a:p>
                  </a:txBody>
                  <a:tcPr anchor="ctr"/>
                </a:tc>
                <a:tc>
                  <a:txBody>
                    <a:bodyPr/>
                    <a:lstStyle/>
                    <a:p>
                      <a:pPr algn="ctr"/>
                      <a:r>
                        <a:rPr lang="en-US" sz="1100" b="1" dirty="0"/>
                        <a:t>Lead 2</a:t>
                      </a:r>
                    </a:p>
                  </a:txBody>
                  <a:tcPr anchor="ctr"/>
                </a:tc>
                <a:tc>
                  <a:txBody>
                    <a:bodyPr/>
                    <a:lstStyle/>
                    <a:p>
                      <a:pPr algn="ctr"/>
                      <a:r>
                        <a:rPr lang="en-US" sz="1100" b="1" dirty="0"/>
                        <a:t>Lead 3</a:t>
                      </a:r>
                    </a:p>
                  </a:txBody>
                  <a:tcPr anchor="ctr"/>
                </a:tc>
                <a:tc>
                  <a:txBody>
                    <a:bodyPr/>
                    <a:lstStyle/>
                    <a:p>
                      <a:pPr algn="ctr"/>
                      <a:r>
                        <a:rPr lang="en-US" sz="1100" b="1" dirty="0"/>
                        <a:t>Lead 4</a:t>
                      </a:r>
                    </a:p>
                  </a:txBody>
                  <a:tcPr anchor="ctr"/>
                </a:tc>
                <a:tc>
                  <a:txBody>
                    <a:bodyPr/>
                    <a:lstStyle/>
                    <a:p>
                      <a:pPr algn="ctr"/>
                      <a:r>
                        <a:rPr lang="en-US" sz="1100" b="1" dirty="0"/>
                        <a:t>Lead 5</a:t>
                      </a:r>
                    </a:p>
                  </a:txBody>
                  <a:tcPr anchor="ctr"/>
                </a:tc>
                <a:tc>
                  <a:txBody>
                    <a:bodyPr/>
                    <a:lstStyle/>
                    <a:p>
                      <a:pPr algn="ctr"/>
                      <a:r>
                        <a:rPr lang="en-US" sz="1100" b="1" dirty="0"/>
                        <a:t>Lead 6</a:t>
                      </a:r>
                    </a:p>
                  </a:txBody>
                  <a:tcPr anchor="ctr"/>
                </a:tc>
                <a:extLst>
                  <a:ext uri="{0D108BD9-81ED-4DB2-BD59-A6C34878D82A}">
                    <a16:rowId xmlns:a16="http://schemas.microsoft.com/office/drawing/2014/main" val="4243099118"/>
                  </a:ext>
                </a:extLst>
              </a:tr>
              <a:tr h="182880">
                <a:tc vMerge="1">
                  <a:txBody>
                    <a:bodyPr/>
                    <a:lstStyle/>
                    <a:p>
                      <a:endParaRPr lang="en-US" sz="1200" dirty="0"/>
                    </a:p>
                  </a:txBody>
                  <a:tcPr/>
                </a:tc>
                <a:tc>
                  <a:txBody>
                    <a:bodyPr/>
                    <a:lstStyle/>
                    <a:p>
                      <a:pPr algn="ctr"/>
                      <a:r>
                        <a:rPr lang="en-US" sz="1100" b="1" dirty="0"/>
                        <a:t>Feb 25</a:t>
                      </a:r>
                    </a:p>
                  </a:txBody>
                  <a:tcPr anchor="ctr"/>
                </a:tc>
                <a:tc>
                  <a:txBody>
                    <a:bodyPr/>
                    <a:lstStyle/>
                    <a:p>
                      <a:pPr algn="ctr"/>
                      <a:r>
                        <a:rPr lang="en-US" sz="1100" b="1" dirty="0"/>
                        <a:t>Mar 25</a:t>
                      </a:r>
                    </a:p>
                  </a:txBody>
                  <a:tcPr anchor="ctr"/>
                </a:tc>
                <a:tc>
                  <a:txBody>
                    <a:bodyPr/>
                    <a:lstStyle/>
                    <a:p>
                      <a:pPr algn="ctr"/>
                      <a:r>
                        <a:rPr lang="en-US" sz="1100" b="1" dirty="0"/>
                        <a:t>Apr 25</a:t>
                      </a:r>
                    </a:p>
                  </a:txBody>
                  <a:tcPr anchor="ctr"/>
                </a:tc>
                <a:tc>
                  <a:txBody>
                    <a:bodyPr/>
                    <a:lstStyle/>
                    <a:p>
                      <a:pPr algn="ctr"/>
                      <a:r>
                        <a:rPr lang="en-US" sz="1100" b="1" dirty="0"/>
                        <a:t>May 25</a:t>
                      </a:r>
                    </a:p>
                  </a:txBody>
                  <a:tcPr anchor="ctr"/>
                </a:tc>
                <a:tc>
                  <a:txBody>
                    <a:bodyPr/>
                    <a:lstStyle/>
                    <a:p>
                      <a:pPr algn="ctr"/>
                      <a:r>
                        <a:rPr lang="en-US" sz="1100" b="1" dirty="0"/>
                        <a:t>Jun 25</a:t>
                      </a:r>
                    </a:p>
                  </a:txBody>
                  <a:tcPr anchor="ctr"/>
                </a:tc>
                <a:tc>
                  <a:txBody>
                    <a:bodyPr/>
                    <a:lstStyle/>
                    <a:p>
                      <a:pPr algn="ctr"/>
                      <a:r>
                        <a:rPr lang="en-US" sz="1100" b="1" dirty="0"/>
                        <a:t>Jul 25</a:t>
                      </a:r>
                    </a:p>
                  </a:txBody>
                  <a:tcPr anchor="ctr"/>
                </a:tc>
                <a:tc>
                  <a:txBody>
                    <a:bodyPr/>
                    <a:lstStyle/>
                    <a:p>
                      <a:pPr algn="ctr"/>
                      <a:r>
                        <a:rPr lang="en-US" sz="1100" b="1" dirty="0"/>
                        <a:t>Aug 25</a:t>
                      </a:r>
                    </a:p>
                  </a:txBody>
                  <a:tcPr anchor="ctr"/>
                </a:tc>
                <a:tc>
                  <a:txBody>
                    <a:bodyPr/>
                    <a:lstStyle/>
                    <a:p>
                      <a:pPr algn="ctr"/>
                      <a:r>
                        <a:rPr lang="en-US" sz="1100" b="1" dirty="0"/>
                        <a:t>Sep 25</a:t>
                      </a:r>
                    </a:p>
                  </a:txBody>
                  <a:tcPr anchor="ctr"/>
                </a:tc>
                <a:tc>
                  <a:txBody>
                    <a:bodyPr/>
                    <a:lstStyle/>
                    <a:p>
                      <a:pPr algn="ctr"/>
                      <a:r>
                        <a:rPr lang="en-US" sz="1100" b="1" dirty="0"/>
                        <a:t>Aug 25</a:t>
                      </a:r>
                    </a:p>
                  </a:txBody>
                  <a:tcPr anchor="ctr"/>
                </a:tc>
                <a:tc>
                  <a:txBody>
                    <a:bodyPr/>
                    <a:lstStyle/>
                    <a:p>
                      <a:pPr algn="ctr"/>
                      <a:r>
                        <a:rPr lang="en-US" sz="1100" b="1" dirty="0"/>
                        <a:t>Sep 25</a:t>
                      </a:r>
                    </a:p>
                  </a:txBody>
                  <a:tcPr anchor="ctr"/>
                </a:tc>
                <a:extLst>
                  <a:ext uri="{0D108BD9-81ED-4DB2-BD59-A6C34878D82A}">
                    <a16:rowId xmlns:a16="http://schemas.microsoft.com/office/drawing/2014/main" val="791847860"/>
                  </a:ext>
                </a:extLst>
              </a:tr>
              <a:tr h="182880">
                <a:tc>
                  <a:txBody>
                    <a:bodyPr/>
                    <a:lstStyle/>
                    <a:p>
                      <a:pPr algn="ctr"/>
                      <a:r>
                        <a:rPr lang="en-US" sz="1100" b="1" dirty="0">
                          <a:solidFill>
                            <a:schemeClr val="bg2"/>
                          </a:solidFill>
                        </a:rPr>
                        <a:t>FLDAS</a:t>
                      </a:r>
                    </a:p>
                    <a:p>
                      <a:pPr algn="ctr"/>
                      <a:r>
                        <a:rPr lang="en-US" sz="1100" b="1" dirty="0">
                          <a:solidFill>
                            <a:schemeClr val="bg2"/>
                          </a:solidFill>
                        </a:rPr>
                        <a:t>Open Loop</a:t>
                      </a:r>
                    </a:p>
                  </a:txBody>
                  <a:tcPr anchor="ctr"/>
                </a:tc>
                <a:tc>
                  <a:txBody>
                    <a:bodyPr/>
                    <a:lstStyle/>
                    <a:p>
                      <a:pPr algn="ctr"/>
                      <a:r>
                        <a:rPr lang="en-US" sz="1100" b="1" dirty="0">
                          <a:solidFill>
                            <a:schemeClr val="bg2"/>
                          </a:solidFill>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chemeClr val="bg2"/>
                          </a:solidFill>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chemeClr val="bg2"/>
                          </a:solidFill>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chemeClr val="bg2"/>
                          </a:solidFill>
                        </a:rPr>
                        <a:t>X</a:t>
                      </a:r>
                    </a:p>
                  </a:txBody>
                  <a:tcPr anchor="ctr"/>
                </a:tc>
                <a:tc>
                  <a:txBody>
                    <a:bodyPr/>
                    <a:lstStyle/>
                    <a:p>
                      <a:pPr algn="ctr"/>
                      <a:endParaRPr lang="en-US" sz="1100" b="1" dirty="0">
                        <a:solidFill>
                          <a:schemeClr val="bg2"/>
                        </a:solidFill>
                      </a:endParaRPr>
                    </a:p>
                  </a:txBody>
                  <a:tcPr anchor="ctr"/>
                </a:tc>
                <a:tc>
                  <a:txBody>
                    <a:bodyPr/>
                    <a:lstStyle/>
                    <a:p>
                      <a:pPr algn="ctr"/>
                      <a:endParaRPr lang="en-US" sz="1100" b="1">
                        <a:solidFill>
                          <a:schemeClr val="bg2"/>
                        </a:solidFill>
                      </a:endParaRPr>
                    </a:p>
                  </a:txBody>
                  <a:tcPr anchor="ctr"/>
                </a:tc>
                <a:tc>
                  <a:txBody>
                    <a:bodyPr/>
                    <a:lstStyle/>
                    <a:p>
                      <a:pPr algn="ctr"/>
                      <a:endParaRPr lang="en-US" sz="1100" b="1">
                        <a:solidFill>
                          <a:schemeClr val="bg2"/>
                        </a:solidFill>
                      </a:endParaRPr>
                    </a:p>
                  </a:txBody>
                  <a:tcPr anchor="ctr"/>
                </a:tc>
                <a:tc>
                  <a:txBody>
                    <a:bodyPr/>
                    <a:lstStyle/>
                    <a:p>
                      <a:pPr algn="ctr"/>
                      <a:endParaRPr lang="en-US" sz="1100" b="1">
                        <a:solidFill>
                          <a:schemeClr val="bg2"/>
                        </a:solidFill>
                      </a:endParaRPr>
                    </a:p>
                  </a:txBody>
                  <a:tcPr anchor="ctr"/>
                </a:tc>
                <a:tc>
                  <a:txBody>
                    <a:bodyPr/>
                    <a:lstStyle/>
                    <a:p>
                      <a:pPr algn="ctr"/>
                      <a:endParaRPr lang="en-US" sz="1100" b="1">
                        <a:solidFill>
                          <a:schemeClr val="bg2"/>
                        </a:solidFill>
                      </a:endParaRPr>
                    </a:p>
                  </a:txBody>
                  <a:tcPr anchor="ctr"/>
                </a:tc>
                <a:tc>
                  <a:txBody>
                    <a:bodyPr/>
                    <a:lstStyle/>
                    <a:p>
                      <a:pPr algn="ctr"/>
                      <a:endParaRPr lang="en-US" sz="1100" b="1">
                        <a:solidFill>
                          <a:schemeClr val="bg2"/>
                        </a:solidFill>
                      </a:endParaRPr>
                    </a:p>
                  </a:txBody>
                  <a:tcPr anchor="ctr"/>
                </a:tc>
                <a:extLst>
                  <a:ext uri="{0D108BD9-81ED-4DB2-BD59-A6C34878D82A}">
                    <a16:rowId xmlns:a16="http://schemas.microsoft.com/office/drawing/2014/main" val="3458384893"/>
                  </a:ext>
                </a:extLst>
              </a:tr>
              <a:tr h="182880">
                <a:tc>
                  <a:txBody>
                    <a:bodyPr/>
                    <a:lstStyle/>
                    <a:p>
                      <a:pPr algn="ctr"/>
                      <a:r>
                        <a:rPr lang="en-US" sz="1100" b="1" dirty="0">
                          <a:solidFill>
                            <a:schemeClr val="bg2"/>
                          </a:solidFill>
                        </a:rPr>
                        <a:t>FLDAS</a:t>
                      </a:r>
                    </a:p>
                    <a:p>
                      <a:pPr algn="ctr"/>
                      <a:r>
                        <a:rPr lang="en-US" sz="1100" b="1" dirty="0">
                          <a:solidFill>
                            <a:schemeClr val="bg2"/>
                          </a:solidFill>
                        </a:rPr>
                        <a:t>Forecast</a:t>
                      </a: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extLst>
                  <a:ext uri="{0D108BD9-81ED-4DB2-BD59-A6C34878D82A}">
                    <a16:rowId xmlns:a16="http://schemas.microsoft.com/office/drawing/2014/main" val="2135001335"/>
                  </a:ext>
                </a:extLst>
              </a:tr>
              <a:tr h="182880">
                <a:tc>
                  <a:txBody>
                    <a:bodyPr/>
                    <a:lstStyle/>
                    <a:p>
                      <a:pPr algn="ctr"/>
                      <a:r>
                        <a:rPr lang="en-US" sz="1100" b="1" dirty="0">
                          <a:solidFill>
                            <a:schemeClr val="bg2"/>
                          </a:solidFill>
                        </a:rPr>
                        <a:t>VIIRS</a:t>
                      </a:r>
                    </a:p>
                  </a:txBody>
                  <a:tcPr anchor="ctr"/>
                </a:tc>
                <a:tc>
                  <a:txBody>
                    <a:bodyPr/>
                    <a:lstStyle/>
                    <a:p>
                      <a:pPr algn="ctr"/>
                      <a:endParaRPr lang="en-US" sz="1100" b="1">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r>
                        <a:rPr lang="en-US" sz="1100" b="1" dirty="0">
                          <a:solidFill>
                            <a:schemeClr val="bg2"/>
                          </a:solidFill>
                        </a:rPr>
                        <a:t>X</a:t>
                      </a: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extLst>
                  <a:ext uri="{0D108BD9-81ED-4DB2-BD59-A6C34878D82A}">
                    <a16:rowId xmlns:a16="http://schemas.microsoft.com/office/drawing/2014/main" val="3338468823"/>
                  </a:ext>
                </a:extLst>
              </a:tr>
              <a:tr h="182880">
                <a:tc>
                  <a:txBody>
                    <a:bodyPr/>
                    <a:lstStyle/>
                    <a:p>
                      <a:pPr algn="ctr"/>
                      <a:r>
                        <a:rPr lang="en-US" sz="1100" b="1" dirty="0">
                          <a:solidFill>
                            <a:schemeClr val="bg2"/>
                          </a:solidFill>
                        </a:rPr>
                        <a:t>Altimetry</a:t>
                      </a: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tc>
                  <a:txBody>
                    <a:bodyPr/>
                    <a:lstStyle/>
                    <a:p>
                      <a:pPr algn="ctr"/>
                      <a:r>
                        <a:rPr lang="en-US" sz="1100" b="1" dirty="0">
                          <a:solidFill>
                            <a:schemeClr val="bg2"/>
                          </a:solidFill>
                        </a:rPr>
                        <a:t>X</a:t>
                      </a: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tc>
                  <a:txBody>
                    <a:bodyPr/>
                    <a:lstStyle/>
                    <a:p>
                      <a:pPr algn="ctr"/>
                      <a:endParaRPr lang="en-US" sz="1100" b="1" dirty="0">
                        <a:solidFill>
                          <a:schemeClr val="bg2"/>
                        </a:solidFill>
                      </a:endParaRPr>
                    </a:p>
                  </a:txBody>
                  <a:tcPr anchor="ctr"/>
                </a:tc>
                <a:extLst>
                  <a:ext uri="{0D108BD9-81ED-4DB2-BD59-A6C34878D82A}">
                    <a16:rowId xmlns:a16="http://schemas.microsoft.com/office/drawing/2014/main" val="840944123"/>
                  </a:ext>
                </a:extLst>
              </a:tr>
              <a:tr h="182880">
                <a:tc>
                  <a:txBody>
                    <a:bodyPr/>
                    <a:lstStyle/>
                    <a:p>
                      <a:pPr algn="ctr"/>
                      <a:r>
                        <a:rPr lang="en-US" sz="1100" b="1" dirty="0">
                          <a:solidFill>
                            <a:schemeClr val="accent2"/>
                          </a:solidFill>
                        </a:rPr>
                        <a:t>LASSO Forecast</a:t>
                      </a:r>
                    </a:p>
                  </a:txBody>
                  <a:tcPr anchor="ctr"/>
                </a:tc>
                <a:tc>
                  <a:txBody>
                    <a:bodyPr/>
                    <a:lstStyle/>
                    <a:p>
                      <a:pPr algn="ctr"/>
                      <a:endParaRPr lang="en-US" sz="1100" b="1" dirty="0">
                        <a:solidFill>
                          <a:schemeClr val="accent2"/>
                        </a:solidFill>
                      </a:endParaRPr>
                    </a:p>
                  </a:txBody>
                  <a:tcPr anchor="ctr"/>
                </a:tc>
                <a:tc>
                  <a:txBody>
                    <a:bodyPr/>
                    <a:lstStyle/>
                    <a:p>
                      <a:pPr algn="ctr"/>
                      <a:endParaRPr lang="en-US" sz="1100" b="1" dirty="0">
                        <a:solidFill>
                          <a:schemeClr val="accent2"/>
                        </a:solidFill>
                      </a:endParaRPr>
                    </a:p>
                  </a:txBody>
                  <a:tcPr anchor="ctr"/>
                </a:tc>
                <a:tc>
                  <a:txBody>
                    <a:bodyPr/>
                    <a:lstStyle/>
                    <a:p>
                      <a:pPr algn="ctr"/>
                      <a:endParaRPr lang="en-US" sz="1100" b="1" dirty="0">
                        <a:solidFill>
                          <a:schemeClr val="accent2"/>
                        </a:solidFill>
                      </a:endParaRPr>
                    </a:p>
                  </a:txBody>
                  <a:tcPr anchor="ctr"/>
                </a:tc>
                <a:tc>
                  <a:txBody>
                    <a:bodyPr/>
                    <a:lstStyle/>
                    <a:p>
                      <a:pPr algn="ctr"/>
                      <a:endParaRPr lang="en-US" sz="1100" b="1" dirty="0">
                        <a:solidFill>
                          <a:schemeClr val="accent2"/>
                        </a:solidFill>
                      </a:endParaRPr>
                    </a:p>
                  </a:txBody>
                  <a:tcPr anchor="ctr"/>
                </a:tc>
                <a:tc>
                  <a:txBody>
                    <a:bodyPr/>
                    <a:lstStyle/>
                    <a:p>
                      <a:pPr algn="ctr"/>
                      <a:r>
                        <a:rPr lang="en-US" sz="1100" b="1" dirty="0">
                          <a:solidFill>
                            <a:schemeClr val="accent2"/>
                          </a:solidFill>
                        </a:rPr>
                        <a:t>X</a:t>
                      </a:r>
                    </a:p>
                  </a:txBody>
                  <a:tcPr anchor="ctr"/>
                </a:tc>
                <a:tc>
                  <a:txBody>
                    <a:bodyPr/>
                    <a:lstStyle/>
                    <a:p>
                      <a:pPr algn="ctr"/>
                      <a:r>
                        <a:rPr lang="en-US" sz="1100" b="1" dirty="0">
                          <a:solidFill>
                            <a:schemeClr val="accent2"/>
                          </a:solidFill>
                        </a:rPr>
                        <a:t>X</a:t>
                      </a:r>
                    </a:p>
                  </a:txBody>
                  <a:tcPr anchor="ctr"/>
                </a:tc>
                <a:tc>
                  <a:txBody>
                    <a:bodyPr/>
                    <a:lstStyle/>
                    <a:p>
                      <a:pPr algn="ctr"/>
                      <a:r>
                        <a:rPr lang="en-US" sz="1100" b="1" dirty="0">
                          <a:solidFill>
                            <a:schemeClr val="accent2"/>
                          </a:solidFill>
                        </a:rPr>
                        <a:t>X</a:t>
                      </a:r>
                    </a:p>
                  </a:txBody>
                  <a:tcPr anchor="ctr"/>
                </a:tc>
                <a:tc>
                  <a:txBody>
                    <a:bodyPr/>
                    <a:lstStyle/>
                    <a:p>
                      <a:pPr algn="ctr"/>
                      <a:r>
                        <a:rPr lang="en-US" sz="1100" b="1" dirty="0">
                          <a:solidFill>
                            <a:schemeClr val="accent2"/>
                          </a:solidFill>
                        </a:rPr>
                        <a:t>X</a:t>
                      </a:r>
                    </a:p>
                  </a:txBody>
                  <a:tcPr anchor="ctr"/>
                </a:tc>
                <a:tc>
                  <a:txBody>
                    <a:bodyPr/>
                    <a:lstStyle/>
                    <a:p>
                      <a:pPr algn="ctr"/>
                      <a:r>
                        <a:rPr lang="en-US" sz="1100" b="1" dirty="0">
                          <a:solidFill>
                            <a:schemeClr val="accent2"/>
                          </a:solidFill>
                        </a:rPr>
                        <a:t>X</a:t>
                      </a:r>
                    </a:p>
                  </a:txBody>
                  <a:tcPr anchor="ctr"/>
                </a:tc>
                <a:tc>
                  <a:txBody>
                    <a:bodyPr/>
                    <a:lstStyle/>
                    <a:p>
                      <a:pPr algn="ctr"/>
                      <a:r>
                        <a:rPr lang="en-US" sz="1100" b="1" dirty="0">
                          <a:solidFill>
                            <a:schemeClr val="accent2"/>
                          </a:solidFill>
                        </a:rPr>
                        <a:t>X</a:t>
                      </a:r>
                    </a:p>
                  </a:txBody>
                  <a:tcPr anchor="ctr"/>
                </a:tc>
                <a:extLst>
                  <a:ext uri="{0D108BD9-81ED-4DB2-BD59-A6C34878D82A}">
                    <a16:rowId xmlns:a16="http://schemas.microsoft.com/office/drawing/2014/main" val="574380827"/>
                  </a:ext>
                </a:extLst>
              </a:tr>
            </a:tbl>
          </a:graphicData>
        </a:graphic>
      </p:graphicFrame>
    </p:spTree>
    <p:extLst>
      <p:ext uri="{BB962C8B-B14F-4D97-AF65-F5344CB8AC3E}">
        <p14:creationId xmlns:p14="http://schemas.microsoft.com/office/powerpoint/2010/main" val="94420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70"/>
        <p:cNvGrpSpPr/>
        <p:nvPr/>
      </p:nvGrpSpPr>
      <p:grpSpPr>
        <a:xfrm>
          <a:off x="0" y="0"/>
          <a:ext cx="0" cy="0"/>
          <a:chOff x="0" y="0"/>
          <a:chExt cx="0" cy="0"/>
        </a:xfrm>
      </p:grpSpPr>
      <p:sp>
        <p:nvSpPr>
          <p:cNvPr id="3" name="Rectangle 2">
            <a:extLst>
              <a:ext uri="{FF2B5EF4-FFF2-40B4-BE49-F238E27FC236}">
                <a16:creationId xmlns:a16="http://schemas.microsoft.com/office/drawing/2014/main" id="{7B72D0C8-2DB3-FD10-A161-4190103BF464}"/>
              </a:ext>
            </a:extLst>
          </p:cNvPr>
          <p:cNvSpPr/>
          <p:nvPr/>
        </p:nvSpPr>
        <p:spPr>
          <a:xfrm>
            <a:off x="648006" y="1608881"/>
            <a:ext cx="8033069" cy="67133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1" name="Google Shape;4571;g247db07e556_0_2252"/>
          <p:cNvSpPr txBox="1">
            <a:spLocks noGrp="1"/>
          </p:cNvSpPr>
          <p:nvPr>
            <p:ph type="title"/>
          </p:nvPr>
        </p:nvSpPr>
        <p:spPr>
          <a:xfrm>
            <a:off x="462925" y="38100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800"/>
              <a:buFont typeface="Arial"/>
              <a:buNone/>
            </a:pPr>
            <a:r>
              <a:rPr lang="en" sz="2800" dirty="0"/>
              <a:t>South Sudan Flooding – Key Message</a:t>
            </a:r>
            <a:endParaRPr dirty="0"/>
          </a:p>
        </p:txBody>
      </p:sp>
      <p:sp>
        <p:nvSpPr>
          <p:cNvPr id="4572" name="Google Shape;4572;g247db07e556_0_2252"/>
          <p:cNvSpPr txBox="1">
            <a:spLocks noGrp="1"/>
          </p:cNvSpPr>
          <p:nvPr>
            <p:ph type="body" idx="1"/>
          </p:nvPr>
        </p:nvSpPr>
        <p:spPr>
          <a:xfrm>
            <a:off x="462925" y="1152475"/>
            <a:ext cx="8218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600"/>
              <a:buFont typeface="Arial"/>
              <a:buNone/>
            </a:pPr>
            <a:r>
              <a:rPr lang="en-US" b="1" u="sng" dirty="0"/>
              <a:t>Key Message</a:t>
            </a:r>
            <a:endParaRPr u="sng" dirty="0"/>
          </a:p>
          <a:p>
            <a:pPr marL="127000" lvl="0" indent="0" algn="ctr" rtl="0">
              <a:spcBef>
                <a:spcPts val="1200"/>
              </a:spcBef>
              <a:spcAft>
                <a:spcPts val="0"/>
              </a:spcAft>
              <a:buSzPts val="1600"/>
              <a:buNone/>
            </a:pPr>
            <a:r>
              <a:rPr lang="en-US" b="1" dirty="0">
                <a:solidFill>
                  <a:schemeClr val="tx1"/>
                </a:solidFill>
              </a:rPr>
              <a:t>The South Sudan Flood task Force should expect and prepare for extensive flooding in 2025, but less than the flooding experienced in 2024. </a:t>
            </a:r>
            <a:endParaRPr lang="en-US" b="1" dirty="0"/>
          </a:p>
          <a:p>
            <a:pPr marL="0" lvl="0" indent="0" algn="l" rtl="0">
              <a:spcBef>
                <a:spcPts val="1200"/>
              </a:spcBef>
              <a:spcAft>
                <a:spcPts val="0"/>
              </a:spcAft>
              <a:buSzPts val="1600"/>
              <a:buNone/>
            </a:pPr>
            <a:r>
              <a:rPr lang="en-US" b="1" dirty="0"/>
              <a:t>Supporting Evidence</a:t>
            </a:r>
            <a:endParaRPr lang="en-US" dirty="0"/>
          </a:p>
          <a:p>
            <a:pPr marL="457200" lvl="0" indent="-330200" algn="l" rtl="0">
              <a:spcBef>
                <a:spcPts val="600"/>
              </a:spcBef>
              <a:spcAft>
                <a:spcPts val="0"/>
              </a:spcAft>
              <a:buSzPts val="1600"/>
              <a:buChar char="●"/>
            </a:pPr>
            <a:r>
              <a:rPr lang="en-US" dirty="0"/>
              <a:t>VIIRS Flood Mapping product analysis</a:t>
            </a:r>
          </a:p>
          <a:p>
            <a:pPr marL="457200" lvl="0" indent="-330200" algn="l" rtl="0">
              <a:spcAft>
                <a:spcPts val="0"/>
              </a:spcAft>
              <a:buSzPts val="1600"/>
              <a:buChar char="●"/>
            </a:pPr>
            <a:r>
              <a:rPr lang="en-US" dirty="0"/>
              <a:t>Nile River water levels are higher than 2024</a:t>
            </a:r>
          </a:p>
          <a:p>
            <a:pPr marL="457200" lvl="0" indent="-330200" algn="l" rtl="0">
              <a:spcAft>
                <a:spcPts val="0"/>
              </a:spcAft>
              <a:buSzPts val="1600"/>
              <a:buChar char="●"/>
            </a:pPr>
            <a:r>
              <a:rPr lang="en-US" dirty="0"/>
              <a:t>Uganda lake levels are very high</a:t>
            </a:r>
          </a:p>
          <a:p>
            <a:pPr marL="457200" lvl="0" indent="-330200" algn="l" rtl="0">
              <a:spcAft>
                <a:spcPts val="0"/>
              </a:spcAft>
              <a:buSzPts val="1600"/>
              <a:buChar char="●"/>
            </a:pPr>
            <a:r>
              <a:rPr lang="en-US" dirty="0"/>
              <a:t>Above-average precipitation is forecast for June – September </a:t>
            </a:r>
          </a:p>
          <a:p>
            <a:pPr marL="457200" lvl="0" indent="-330200" algn="l" rtl="0">
              <a:spcAft>
                <a:spcPts val="0"/>
              </a:spcAft>
              <a:buSzPts val="1600"/>
              <a:buChar char="●"/>
            </a:pPr>
            <a:r>
              <a:rPr lang="en-US" dirty="0"/>
              <a:t>NASA LASSO Model Monthly Inundation Forecasts</a:t>
            </a:r>
            <a:endParaRPr sz="1200" dirty="0"/>
          </a:p>
        </p:txBody>
      </p:sp>
      <p:sp>
        <p:nvSpPr>
          <p:cNvPr id="4573" name="Google Shape;4573;g247db07e556_0_22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line chart&#10;&#10;AI-generated content may be incorrect.">
            <a:extLst>
              <a:ext uri="{FF2B5EF4-FFF2-40B4-BE49-F238E27FC236}">
                <a16:creationId xmlns:a16="http://schemas.microsoft.com/office/drawing/2014/main" id="{19811092-87FB-7B0C-9C08-C551E9B7F6F0}"/>
              </a:ext>
            </a:extLst>
          </p:cNvPr>
          <p:cNvPicPr>
            <a:picLocks noChangeAspect="1"/>
          </p:cNvPicPr>
          <p:nvPr/>
        </p:nvPicPr>
        <p:blipFill>
          <a:blip r:embed="rId3"/>
          <a:stretch>
            <a:fillRect/>
          </a:stretch>
        </p:blipFill>
        <p:spPr>
          <a:xfrm>
            <a:off x="4579619" y="815125"/>
            <a:ext cx="4246592" cy="2651760"/>
          </a:xfrm>
          <a:prstGeom prst="rect">
            <a:avLst/>
          </a:prstGeom>
        </p:spPr>
      </p:pic>
      <p:sp>
        <p:nvSpPr>
          <p:cNvPr id="3" name="Slide Number Placeholder 2">
            <a:extLst>
              <a:ext uri="{FF2B5EF4-FFF2-40B4-BE49-F238E27FC236}">
                <a16:creationId xmlns:a16="http://schemas.microsoft.com/office/drawing/2014/main" id="{98725D09-0DDC-883C-D508-155FFC3344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4" name="Title 3">
            <a:extLst>
              <a:ext uri="{FF2B5EF4-FFF2-40B4-BE49-F238E27FC236}">
                <a16:creationId xmlns:a16="http://schemas.microsoft.com/office/drawing/2014/main" id="{ADC20842-0FB8-1684-C50D-40B664190207}"/>
              </a:ext>
            </a:extLst>
          </p:cNvPr>
          <p:cNvSpPr>
            <a:spLocks noGrp="1"/>
          </p:cNvSpPr>
          <p:nvPr>
            <p:ph type="title"/>
          </p:nvPr>
        </p:nvSpPr>
        <p:spPr>
          <a:xfrm>
            <a:off x="190499" y="246556"/>
            <a:ext cx="8776337" cy="572700"/>
          </a:xfrm>
        </p:spPr>
        <p:txBody>
          <a:bodyPr/>
          <a:lstStyle/>
          <a:p>
            <a:r>
              <a:rPr lang="en-US" dirty="0"/>
              <a:t>LASSO Inundation Forecasts – June 2025</a:t>
            </a:r>
          </a:p>
        </p:txBody>
      </p:sp>
      <p:pic>
        <p:nvPicPr>
          <p:cNvPr id="7" name="Picture 6">
            <a:extLst>
              <a:ext uri="{FF2B5EF4-FFF2-40B4-BE49-F238E27FC236}">
                <a16:creationId xmlns:a16="http://schemas.microsoft.com/office/drawing/2014/main" id="{98B4EC5B-2DEF-A5A2-3116-3575DCCB14E2}"/>
              </a:ext>
            </a:extLst>
          </p:cNvPr>
          <p:cNvPicPr>
            <a:picLocks noChangeAspect="1"/>
          </p:cNvPicPr>
          <p:nvPr/>
        </p:nvPicPr>
        <p:blipFill>
          <a:blip r:embed="rId4"/>
          <a:stretch>
            <a:fillRect/>
          </a:stretch>
        </p:blipFill>
        <p:spPr>
          <a:xfrm>
            <a:off x="1357312" y="0"/>
            <a:ext cx="0" cy="0"/>
          </a:xfrm>
          <a:prstGeom prst="rect">
            <a:avLst/>
          </a:prstGeom>
        </p:spPr>
      </p:pic>
      <p:sp>
        <p:nvSpPr>
          <p:cNvPr id="2" name="TextBox 1">
            <a:extLst>
              <a:ext uri="{FF2B5EF4-FFF2-40B4-BE49-F238E27FC236}">
                <a16:creationId xmlns:a16="http://schemas.microsoft.com/office/drawing/2014/main" id="{881A80D1-4E44-4607-E744-4C68726A459E}"/>
              </a:ext>
            </a:extLst>
          </p:cNvPr>
          <p:cNvSpPr txBox="1"/>
          <p:nvPr/>
        </p:nvSpPr>
        <p:spPr>
          <a:xfrm>
            <a:off x="190499" y="3360886"/>
            <a:ext cx="8634952" cy="1015663"/>
          </a:xfrm>
          <a:prstGeom prst="rect">
            <a:avLst/>
          </a:prstGeom>
          <a:solidFill>
            <a:schemeClr val="tx2"/>
          </a:solidFill>
          <a:ln>
            <a:solidFill>
              <a:schemeClr val="tx1"/>
            </a:solidFill>
          </a:ln>
        </p:spPr>
        <p:txBody>
          <a:bodyPr wrap="square" rtlCol="0">
            <a:spAutoFit/>
          </a:bodyPr>
          <a:lstStyle/>
          <a:p>
            <a:pPr marL="171450" indent="-171450">
              <a:spcAft>
                <a:spcPts val="600"/>
              </a:spcAft>
              <a:buClr>
                <a:schemeClr val="accent2"/>
              </a:buClr>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Using inputs available in June 2025, </a:t>
            </a:r>
            <a:r>
              <a:rPr lang="en-US" sz="1200" b="1" dirty="0">
                <a:latin typeface="Open Sans" panose="020B0606030504020204" pitchFamily="34" charset="0"/>
                <a:ea typeface="Open Sans" panose="020B0606030504020204" pitchFamily="34" charset="0"/>
                <a:cs typeface="Open Sans" panose="020B0606030504020204" pitchFamily="34" charset="0"/>
              </a:rPr>
              <a:t>the LASSO model forecasts VIIRS Flood Mapping maximum extents in September and October 2025 that above average, but lower than those experienced in 2024.  The reduction relative to the May forecasts may be attributed to lower runoff.  The low inundation prediction seems to be due to a low bias in the May initialization of the LASSO forecast.  We’re assessing potential methods for bias-correction. </a:t>
            </a:r>
          </a:p>
        </p:txBody>
      </p:sp>
      <p:sp>
        <p:nvSpPr>
          <p:cNvPr id="5" name="TextBox 4">
            <a:extLst>
              <a:ext uri="{FF2B5EF4-FFF2-40B4-BE49-F238E27FC236}">
                <a16:creationId xmlns:a16="http://schemas.microsoft.com/office/drawing/2014/main" id="{448F2EC8-7EFE-8F0A-79B2-097A8B6CD946}"/>
              </a:ext>
            </a:extLst>
          </p:cNvPr>
          <p:cNvSpPr txBox="1"/>
          <p:nvPr/>
        </p:nvSpPr>
        <p:spPr>
          <a:xfrm>
            <a:off x="111856" y="4386218"/>
            <a:ext cx="8634952" cy="276999"/>
          </a:xfrm>
          <a:prstGeom prst="rect">
            <a:avLst/>
          </a:prstGeom>
          <a:noFill/>
          <a:ln>
            <a:noFill/>
          </a:ln>
        </p:spPr>
        <p:txBody>
          <a:bodyPr wrap="square" rtlCol="0">
            <a:spAutoFit/>
          </a:bodyPr>
          <a:lstStyle/>
          <a:p>
            <a:pPr marL="171450" indent="-171450">
              <a:spcAft>
                <a:spcPts val="600"/>
              </a:spcAft>
              <a:buClr>
                <a:schemeClr val="accent2"/>
              </a:buClr>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Leave-one-out cross validation correlation calculated for each model lead ranges from 0.86 to 0.90.</a:t>
            </a:r>
          </a:p>
        </p:txBody>
      </p:sp>
      <p:pic>
        <p:nvPicPr>
          <p:cNvPr id="9" name="Picture 8">
            <a:extLst>
              <a:ext uri="{FF2B5EF4-FFF2-40B4-BE49-F238E27FC236}">
                <a16:creationId xmlns:a16="http://schemas.microsoft.com/office/drawing/2014/main" id="{36CFA8E0-4F9A-6BE4-6B23-416E5217934F}"/>
              </a:ext>
            </a:extLst>
          </p:cNvPr>
          <p:cNvPicPr>
            <a:picLocks noChangeAspect="1"/>
          </p:cNvPicPr>
          <p:nvPr/>
        </p:nvPicPr>
        <p:blipFill>
          <a:blip r:embed="rId5"/>
          <a:stretch>
            <a:fillRect/>
          </a:stretch>
        </p:blipFill>
        <p:spPr>
          <a:xfrm>
            <a:off x="190499" y="906565"/>
            <a:ext cx="4971011" cy="2103120"/>
          </a:xfrm>
          <a:prstGeom prst="rect">
            <a:avLst/>
          </a:prstGeom>
        </p:spPr>
      </p:pic>
    </p:spTree>
    <p:extLst>
      <p:ext uri="{BB962C8B-B14F-4D97-AF65-F5344CB8AC3E}">
        <p14:creationId xmlns:p14="http://schemas.microsoft.com/office/powerpoint/2010/main" val="1634850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40ED1-F73C-3BDC-8ACB-9324F650A2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4" name="Title 3">
            <a:extLst>
              <a:ext uri="{FF2B5EF4-FFF2-40B4-BE49-F238E27FC236}">
                <a16:creationId xmlns:a16="http://schemas.microsoft.com/office/drawing/2014/main" id="{A5460EDF-3994-9D02-7998-95CEC9D1FACE}"/>
              </a:ext>
            </a:extLst>
          </p:cNvPr>
          <p:cNvSpPr>
            <a:spLocks noGrp="1"/>
          </p:cNvSpPr>
          <p:nvPr>
            <p:ph type="title"/>
          </p:nvPr>
        </p:nvSpPr>
        <p:spPr/>
        <p:txBody>
          <a:bodyPr/>
          <a:lstStyle/>
          <a:p>
            <a:r>
              <a:rPr lang="en-US" dirty="0"/>
              <a:t>LASSO Predicted Maps</a:t>
            </a:r>
          </a:p>
        </p:txBody>
      </p:sp>
      <p:pic>
        <p:nvPicPr>
          <p:cNvPr id="5" name="Picture 4">
            <a:extLst>
              <a:ext uri="{FF2B5EF4-FFF2-40B4-BE49-F238E27FC236}">
                <a16:creationId xmlns:a16="http://schemas.microsoft.com/office/drawing/2014/main" id="{7D2586AF-1A3F-66A4-C9DC-B6D636E2AB13}"/>
              </a:ext>
            </a:extLst>
          </p:cNvPr>
          <p:cNvPicPr>
            <a:picLocks noChangeAspect="1"/>
          </p:cNvPicPr>
          <p:nvPr/>
        </p:nvPicPr>
        <p:blipFill>
          <a:blip r:embed="rId2"/>
          <a:srcRect l="17343" r="18363"/>
          <a:stretch/>
        </p:blipFill>
        <p:spPr>
          <a:xfrm>
            <a:off x="190500" y="1410789"/>
            <a:ext cx="2885043" cy="1898468"/>
          </a:xfrm>
          <a:prstGeom prst="rect">
            <a:avLst/>
          </a:prstGeom>
        </p:spPr>
      </p:pic>
      <p:pic>
        <p:nvPicPr>
          <p:cNvPr id="7" name="Picture 6" descr="Map&#10;&#10;AI-generated content may be incorrect.">
            <a:extLst>
              <a:ext uri="{FF2B5EF4-FFF2-40B4-BE49-F238E27FC236}">
                <a16:creationId xmlns:a16="http://schemas.microsoft.com/office/drawing/2014/main" id="{5F9711F5-F589-1E2E-AB6A-E72255D0989D}"/>
              </a:ext>
            </a:extLst>
          </p:cNvPr>
          <p:cNvPicPr>
            <a:picLocks noChangeAspect="1"/>
          </p:cNvPicPr>
          <p:nvPr/>
        </p:nvPicPr>
        <p:blipFill>
          <a:blip r:embed="rId3"/>
          <a:stretch>
            <a:fillRect/>
          </a:stretch>
        </p:blipFill>
        <p:spPr>
          <a:xfrm>
            <a:off x="3111795" y="1200150"/>
            <a:ext cx="2958353" cy="2286000"/>
          </a:xfrm>
          <a:prstGeom prst="rect">
            <a:avLst/>
          </a:prstGeom>
        </p:spPr>
      </p:pic>
      <p:sp>
        <p:nvSpPr>
          <p:cNvPr id="8" name="TextBox 7">
            <a:extLst>
              <a:ext uri="{FF2B5EF4-FFF2-40B4-BE49-F238E27FC236}">
                <a16:creationId xmlns:a16="http://schemas.microsoft.com/office/drawing/2014/main" id="{D7809EFE-16BD-DC21-5964-C4B3C8ACB37E}"/>
              </a:ext>
            </a:extLst>
          </p:cNvPr>
          <p:cNvSpPr txBox="1"/>
          <p:nvPr/>
        </p:nvSpPr>
        <p:spPr>
          <a:xfrm>
            <a:off x="4084261" y="3486150"/>
            <a:ext cx="101341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50,916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28ABC0D8-B07D-4855-6152-EFDD2F084D04}"/>
              </a:ext>
            </a:extLst>
          </p:cNvPr>
          <p:cNvSpPr txBox="1"/>
          <p:nvPr/>
        </p:nvSpPr>
        <p:spPr>
          <a:xfrm>
            <a:off x="3192197" y="923151"/>
            <a:ext cx="2797561"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 SEP 2025 with Mid JUN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Map&#10;&#10;AI-generated content may be incorrect.">
            <a:extLst>
              <a:ext uri="{FF2B5EF4-FFF2-40B4-BE49-F238E27FC236}">
                <a16:creationId xmlns:a16="http://schemas.microsoft.com/office/drawing/2014/main" id="{FF369498-C671-1052-ABD5-E4F06B003AF1}"/>
              </a:ext>
            </a:extLst>
          </p:cNvPr>
          <p:cNvPicPr>
            <a:picLocks noChangeAspect="1"/>
          </p:cNvPicPr>
          <p:nvPr/>
        </p:nvPicPr>
        <p:blipFill>
          <a:blip r:embed="rId4"/>
          <a:stretch>
            <a:fillRect/>
          </a:stretch>
        </p:blipFill>
        <p:spPr>
          <a:xfrm>
            <a:off x="6106400" y="1200150"/>
            <a:ext cx="2958353" cy="2286000"/>
          </a:xfrm>
          <a:prstGeom prst="rect">
            <a:avLst/>
          </a:prstGeom>
        </p:spPr>
      </p:pic>
      <p:sp>
        <p:nvSpPr>
          <p:cNvPr id="14" name="TextBox 13">
            <a:extLst>
              <a:ext uri="{FF2B5EF4-FFF2-40B4-BE49-F238E27FC236}">
                <a16:creationId xmlns:a16="http://schemas.microsoft.com/office/drawing/2014/main" id="{2548F69F-8957-EC1B-1DA7-83296362FD77}"/>
              </a:ext>
            </a:extLst>
          </p:cNvPr>
          <p:cNvSpPr txBox="1"/>
          <p:nvPr/>
        </p:nvSpPr>
        <p:spPr>
          <a:xfrm>
            <a:off x="7042615" y="3486150"/>
            <a:ext cx="101341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56,822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5BC315F-D433-5B2F-1AD8-46ADA42E7AF5}"/>
              </a:ext>
            </a:extLst>
          </p:cNvPr>
          <p:cNvSpPr txBox="1"/>
          <p:nvPr/>
        </p:nvSpPr>
        <p:spPr>
          <a:xfrm>
            <a:off x="6130513" y="923151"/>
            <a:ext cx="2837636"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Predicted : OCT 2025 with Mid JUN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098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22</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0">
          <a:extLst>
            <a:ext uri="{FF2B5EF4-FFF2-40B4-BE49-F238E27FC236}">
              <a16:creationId xmlns:a16="http://schemas.microsoft.com/office/drawing/2014/main" id="{DA0023A5-D90C-228C-C0A0-05593635352D}"/>
            </a:ext>
          </a:extLst>
        </p:cNvPr>
        <p:cNvGrpSpPr/>
        <p:nvPr/>
      </p:nvGrpSpPr>
      <p:grpSpPr>
        <a:xfrm>
          <a:off x="0" y="0"/>
          <a:ext cx="0" cy="0"/>
          <a:chOff x="0" y="0"/>
          <a:chExt cx="0" cy="0"/>
        </a:xfrm>
      </p:grpSpPr>
      <p:sp>
        <p:nvSpPr>
          <p:cNvPr id="4571" name="Google Shape;4571;g247db07e556_0_2252">
            <a:extLst>
              <a:ext uri="{FF2B5EF4-FFF2-40B4-BE49-F238E27FC236}">
                <a16:creationId xmlns:a16="http://schemas.microsoft.com/office/drawing/2014/main" id="{959FF6D6-FAF3-C52F-5416-E28C8AF1E552}"/>
              </a:ext>
            </a:extLst>
          </p:cNvPr>
          <p:cNvSpPr txBox="1">
            <a:spLocks noGrp="1"/>
          </p:cNvSpPr>
          <p:nvPr>
            <p:ph type="title"/>
          </p:nvPr>
        </p:nvSpPr>
        <p:spPr>
          <a:xfrm>
            <a:off x="462925" y="38100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800"/>
              <a:buFont typeface="Arial"/>
              <a:buNone/>
            </a:pPr>
            <a:r>
              <a:rPr lang="en" sz="2800" dirty="0"/>
              <a:t>South Sudan Flooding – VIIRS Analysis</a:t>
            </a:r>
            <a:endParaRPr dirty="0"/>
          </a:p>
        </p:txBody>
      </p:sp>
      <p:sp>
        <p:nvSpPr>
          <p:cNvPr id="4572" name="Google Shape;4572;g247db07e556_0_2252">
            <a:extLst>
              <a:ext uri="{FF2B5EF4-FFF2-40B4-BE49-F238E27FC236}">
                <a16:creationId xmlns:a16="http://schemas.microsoft.com/office/drawing/2014/main" id="{EE2AD3AF-9B22-396B-BBF7-0EDACA506811}"/>
              </a:ext>
            </a:extLst>
          </p:cNvPr>
          <p:cNvSpPr txBox="1">
            <a:spLocks noGrp="1"/>
          </p:cNvSpPr>
          <p:nvPr>
            <p:ph type="body" idx="1"/>
          </p:nvPr>
        </p:nvSpPr>
        <p:spPr>
          <a:xfrm>
            <a:off x="462925" y="1152475"/>
            <a:ext cx="8218200" cy="3416400"/>
          </a:xfrm>
          <a:prstGeom prst="rect">
            <a:avLst/>
          </a:prstGeom>
        </p:spPr>
        <p:txBody>
          <a:bodyPr spcFirstLastPara="1" wrap="square" lIns="91425" tIns="91425" rIns="91425" bIns="91425" anchor="t" anchorCtr="0">
            <a:noAutofit/>
          </a:bodyPr>
          <a:lstStyle/>
          <a:p>
            <a:pPr marL="127000" lvl="0" indent="0" algn="l" rtl="0">
              <a:spcBef>
                <a:spcPts val="1200"/>
              </a:spcBef>
              <a:spcAft>
                <a:spcPts val="0"/>
              </a:spcAft>
              <a:buSzPts val="1600"/>
              <a:buNone/>
            </a:pPr>
            <a:r>
              <a:rPr lang="en-US" b="1" dirty="0"/>
              <a:t>VIIRS Flood Mapping (VFM) product analysis</a:t>
            </a:r>
          </a:p>
          <a:p>
            <a:pPr marL="469900" lvl="0" indent="-342900" algn="l" rtl="0">
              <a:spcBef>
                <a:spcPts val="1200"/>
              </a:spcBef>
              <a:spcAft>
                <a:spcPts val="0"/>
              </a:spcAft>
              <a:buSzPts val="1600"/>
              <a:buAutoNum type="arabicPeriod"/>
            </a:pPr>
            <a:r>
              <a:rPr lang="en-US" dirty="0"/>
              <a:t>Time-series VFM monthly composites historically depict the annual minimum in May, and greatest extents in September and October.</a:t>
            </a:r>
          </a:p>
          <a:p>
            <a:pPr marL="469900" lvl="0" indent="-342900" algn="l" rtl="0">
              <a:spcBef>
                <a:spcPts val="1200"/>
              </a:spcBef>
              <a:spcAft>
                <a:spcPts val="0"/>
              </a:spcAft>
              <a:buSzPts val="1600"/>
              <a:buAutoNum type="arabicPeriod"/>
            </a:pPr>
            <a:r>
              <a:rPr lang="en-US" dirty="0"/>
              <a:t>The May 2025 VFM minimum is greater than any since 2012, including flood years 2020, 2022, and 2024.  Thus, </a:t>
            </a:r>
            <a:r>
              <a:rPr lang="en-US" b="1" dirty="0">
                <a:solidFill>
                  <a:schemeClr val="tx1"/>
                </a:solidFill>
              </a:rPr>
              <a:t>2025 seasonal flooding has a “head start” compared to previous flooding years.</a:t>
            </a:r>
          </a:p>
          <a:p>
            <a:pPr marL="469900" lvl="0" indent="-342900" algn="l" rtl="0">
              <a:spcBef>
                <a:spcPts val="1200"/>
              </a:spcBef>
              <a:spcAft>
                <a:spcPts val="0"/>
              </a:spcAft>
              <a:buSzPts val="1600"/>
              <a:buAutoNum type="arabicPeriod"/>
            </a:pPr>
            <a:r>
              <a:rPr lang="en-US" dirty="0"/>
              <a:t>VFM sub-monthly composites for May 2025 indicate that the annual minimum has been reached and inundated extent is now beginning to increase.</a:t>
            </a:r>
          </a:p>
          <a:p>
            <a:pPr marL="469900" lvl="0" indent="-342900" algn="l" rtl="0">
              <a:spcBef>
                <a:spcPts val="1200"/>
              </a:spcBef>
              <a:spcAft>
                <a:spcPts val="0"/>
              </a:spcAft>
              <a:buSzPts val="1600"/>
              <a:buAutoNum type="arabicPeriod"/>
            </a:pPr>
            <a:endParaRPr lang="en-US" dirty="0"/>
          </a:p>
        </p:txBody>
      </p:sp>
      <p:sp>
        <p:nvSpPr>
          <p:cNvPr id="4573" name="Google Shape;4573;g247db07e556_0_2252">
            <a:extLst>
              <a:ext uri="{FF2B5EF4-FFF2-40B4-BE49-F238E27FC236}">
                <a16:creationId xmlns:a16="http://schemas.microsoft.com/office/drawing/2014/main" id="{127CA6B1-05FA-732A-3249-04080A66304D}"/>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a:t>
            </a:fld>
            <a:endParaRPr/>
          </a:p>
        </p:txBody>
      </p:sp>
    </p:spTree>
    <p:extLst>
      <p:ext uri="{BB962C8B-B14F-4D97-AF65-F5344CB8AC3E}">
        <p14:creationId xmlns:p14="http://schemas.microsoft.com/office/powerpoint/2010/main" val="388209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DD38DF-4A7B-688D-E1B4-1E0BAC872B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Title 3">
            <a:extLst>
              <a:ext uri="{FF2B5EF4-FFF2-40B4-BE49-F238E27FC236}">
                <a16:creationId xmlns:a16="http://schemas.microsoft.com/office/drawing/2014/main" id="{04ED38D2-243A-91E3-0906-AEC1912B2DAC}"/>
              </a:ext>
            </a:extLst>
          </p:cNvPr>
          <p:cNvSpPr>
            <a:spLocks noGrp="1"/>
          </p:cNvSpPr>
          <p:nvPr>
            <p:ph type="title"/>
          </p:nvPr>
        </p:nvSpPr>
        <p:spPr/>
        <p:txBody>
          <a:bodyPr/>
          <a:lstStyle/>
          <a:p>
            <a:r>
              <a:rPr lang="en-US" dirty="0"/>
              <a:t>VIIRS Flood Mapping (VFM) Time Series</a:t>
            </a:r>
          </a:p>
        </p:txBody>
      </p:sp>
      <p:sp>
        <p:nvSpPr>
          <p:cNvPr id="5" name="Google Shape;1631;p28">
            <a:extLst>
              <a:ext uri="{FF2B5EF4-FFF2-40B4-BE49-F238E27FC236}">
                <a16:creationId xmlns:a16="http://schemas.microsoft.com/office/drawing/2014/main" id="{96D1776A-672A-60AF-C8AA-95B38AC06BD7}"/>
              </a:ext>
            </a:extLst>
          </p:cNvPr>
          <p:cNvSpPr txBox="1"/>
          <p:nvPr/>
        </p:nvSpPr>
        <p:spPr>
          <a:xfrm>
            <a:off x="6273078" y="822737"/>
            <a:ext cx="2712000" cy="324700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304800" algn="l" rtl="0">
              <a:lnSpc>
                <a:spcPct val="100000"/>
              </a:lnSpc>
              <a:spcBef>
                <a:spcPts val="600"/>
              </a:spcBef>
              <a:spcAft>
                <a:spcPts val="0"/>
              </a:spcAft>
              <a:buClr>
                <a:schemeClr val="accent2"/>
              </a:buClr>
              <a:buSzPts val="1200"/>
              <a:buChar char="●"/>
            </a:pPr>
            <a:r>
              <a:rPr lang="en-US" sz="1300" dirty="0">
                <a:latin typeface="Open Sans" panose="020B0606030504020204" pitchFamily="34" charset="0"/>
                <a:ea typeface="Open Sans" panose="020B0606030504020204" pitchFamily="34" charset="0"/>
                <a:cs typeface="Open Sans" panose="020B0606030504020204" pitchFamily="34" charset="0"/>
              </a:rPr>
              <a:t>Time-series VFM monthly composites historically depict the annual minimum in May, and greatest extents in September and October.</a:t>
            </a:r>
          </a:p>
          <a:p>
            <a:pPr marL="457200" marR="0" lvl="0" indent="-304800" algn="l" rtl="0">
              <a:lnSpc>
                <a:spcPct val="100000"/>
              </a:lnSpc>
              <a:spcBef>
                <a:spcPts val="600"/>
              </a:spcBef>
              <a:spcAft>
                <a:spcPts val="0"/>
              </a:spcAft>
              <a:buClr>
                <a:schemeClr val="accent2"/>
              </a:buClr>
              <a:buSzPts val="1200"/>
              <a:buChar char="●"/>
            </a:pPr>
            <a:r>
              <a:rPr lang="en-US" sz="1300" dirty="0">
                <a:latin typeface="Open Sans" panose="020B0606030504020204" pitchFamily="34" charset="0"/>
                <a:ea typeface="Open Sans" panose="020B0606030504020204" pitchFamily="34" charset="0"/>
                <a:cs typeface="Open Sans" panose="020B0606030504020204" pitchFamily="34" charset="0"/>
              </a:rPr>
              <a:t>The May 2025 VFM (yellow line) minimum is greater than any since 2012, including flood years 2020, 2022, and 2024.  Thus, </a:t>
            </a:r>
            <a:r>
              <a:rPr lang="en-US" sz="1300" b="1" dirty="0">
                <a:latin typeface="Open Sans" panose="020B0606030504020204" pitchFamily="34" charset="0"/>
                <a:ea typeface="Open Sans" panose="020B0606030504020204" pitchFamily="34" charset="0"/>
                <a:cs typeface="Open Sans" panose="020B0606030504020204" pitchFamily="34" charset="0"/>
              </a:rPr>
              <a:t>2025 seasonal flooding has a “head start” compared to previous flooding years.</a:t>
            </a:r>
            <a:endParaRPr lang="en" sz="1300"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6" name="Picture 5" descr="Chart, line chart&#10;&#10;AI-generated content may be incorrect.">
            <a:extLst>
              <a:ext uri="{FF2B5EF4-FFF2-40B4-BE49-F238E27FC236}">
                <a16:creationId xmlns:a16="http://schemas.microsoft.com/office/drawing/2014/main" id="{53823470-6B5F-9A2D-0648-C87580C15F49}"/>
              </a:ext>
            </a:extLst>
          </p:cNvPr>
          <p:cNvPicPr>
            <a:picLocks noChangeAspect="1"/>
          </p:cNvPicPr>
          <p:nvPr/>
        </p:nvPicPr>
        <p:blipFill>
          <a:blip r:embed="rId2"/>
          <a:stretch>
            <a:fillRect/>
          </a:stretch>
        </p:blipFill>
        <p:spPr>
          <a:xfrm>
            <a:off x="122842" y="822737"/>
            <a:ext cx="6150236" cy="3840480"/>
          </a:xfrm>
          <a:prstGeom prst="rect">
            <a:avLst/>
          </a:prstGeom>
        </p:spPr>
      </p:pic>
    </p:spTree>
    <p:extLst>
      <p:ext uri="{BB962C8B-B14F-4D97-AF65-F5344CB8AC3E}">
        <p14:creationId xmlns:p14="http://schemas.microsoft.com/office/powerpoint/2010/main" val="4273187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81DBA0-CE71-7093-739D-87AEB8411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A040354D-784A-B3B5-931B-AA8F33AD1102}"/>
              </a:ext>
            </a:extLst>
          </p:cNvPr>
          <p:cNvSpPr>
            <a:spLocks noGrp="1"/>
          </p:cNvSpPr>
          <p:nvPr>
            <p:ph type="title"/>
          </p:nvPr>
        </p:nvSpPr>
        <p:spPr/>
        <p:txBody>
          <a:bodyPr/>
          <a:lstStyle/>
          <a:p>
            <a:r>
              <a:rPr lang="en-US" dirty="0"/>
              <a:t>May Initial Conditions</a:t>
            </a:r>
          </a:p>
        </p:txBody>
      </p:sp>
      <p:sp>
        <p:nvSpPr>
          <p:cNvPr id="5" name="TextBox 4">
            <a:extLst>
              <a:ext uri="{FF2B5EF4-FFF2-40B4-BE49-F238E27FC236}">
                <a16:creationId xmlns:a16="http://schemas.microsoft.com/office/drawing/2014/main" id="{8CCA3625-4276-658A-F6F8-C4817BE6527B}"/>
              </a:ext>
            </a:extLst>
          </p:cNvPr>
          <p:cNvSpPr txBox="1"/>
          <p:nvPr/>
        </p:nvSpPr>
        <p:spPr>
          <a:xfrm>
            <a:off x="1702529" y="591274"/>
            <a:ext cx="137890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End of May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717FD0F-C8BE-B060-A387-3D1FFC202F3D}"/>
              </a:ext>
            </a:extLst>
          </p:cNvPr>
          <p:cNvSpPr txBox="1"/>
          <p:nvPr/>
        </p:nvSpPr>
        <p:spPr>
          <a:xfrm>
            <a:off x="1659244" y="3959036"/>
            <a:ext cx="1465466"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 11,907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FCA4D2A1-3A81-13E2-018D-2ED9EB09E182}"/>
              </a:ext>
            </a:extLst>
          </p:cNvPr>
          <p:cNvSpPr txBox="1"/>
          <p:nvPr/>
        </p:nvSpPr>
        <p:spPr>
          <a:xfrm>
            <a:off x="149917" y="429332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By the End of May 2025, there are slightly more area under water than the same in 2024.</a:t>
            </a:r>
          </a:p>
        </p:txBody>
      </p:sp>
      <p:sp>
        <p:nvSpPr>
          <p:cNvPr id="12" name="TextBox 11">
            <a:extLst>
              <a:ext uri="{FF2B5EF4-FFF2-40B4-BE49-F238E27FC236}">
                <a16:creationId xmlns:a16="http://schemas.microsoft.com/office/drawing/2014/main" id="{CCC1DC1C-15A7-1298-B14E-D59BB82525C2}"/>
              </a:ext>
            </a:extLst>
          </p:cNvPr>
          <p:cNvSpPr txBox="1"/>
          <p:nvPr/>
        </p:nvSpPr>
        <p:spPr>
          <a:xfrm>
            <a:off x="6062574" y="593915"/>
            <a:ext cx="137890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End of May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771C30C-50F8-F081-F9F1-A09FC33F2BFA}"/>
              </a:ext>
            </a:extLst>
          </p:cNvPr>
          <p:cNvSpPr txBox="1"/>
          <p:nvPr/>
        </p:nvSpPr>
        <p:spPr>
          <a:xfrm>
            <a:off x="6039334" y="3959036"/>
            <a:ext cx="1425391"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14,883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Map&#10;&#10;AI-generated content may be incorrect.">
            <a:extLst>
              <a:ext uri="{FF2B5EF4-FFF2-40B4-BE49-F238E27FC236}">
                <a16:creationId xmlns:a16="http://schemas.microsoft.com/office/drawing/2014/main" id="{88322E40-F2A7-524B-9E01-902D21F8DD04}"/>
              </a:ext>
            </a:extLst>
          </p:cNvPr>
          <p:cNvPicPr>
            <a:picLocks noChangeAspect="1"/>
          </p:cNvPicPr>
          <p:nvPr/>
        </p:nvPicPr>
        <p:blipFill>
          <a:blip r:embed="rId2"/>
          <a:stretch>
            <a:fillRect/>
          </a:stretch>
        </p:blipFill>
        <p:spPr>
          <a:xfrm>
            <a:off x="4681728" y="813816"/>
            <a:ext cx="4141694" cy="3200400"/>
          </a:xfrm>
          <a:prstGeom prst="rect">
            <a:avLst/>
          </a:prstGeom>
        </p:spPr>
      </p:pic>
      <p:pic>
        <p:nvPicPr>
          <p:cNvPr id="16" name="Picture 15" descr="Map&#10;&#10;AI-generated content may be incorrect.">
            <a:extLst>
              <a:ext uri="{FF2B5EF4-FFF2-40B4-BE49-F238E27FC236}">
                <a16:creationId xmlns:a16="http://schemas.microsoft.com/office/drawing/2014/main" id="{3071D860-A162-30AC-F812-666756D4DA87}"/>
              </a:ext>
            </a:extLst>
          </p:cNvPr>
          <p:cNvPicPr>
            <a:picLocks noChangeAspect="1"/>
          </p:cNvPicPr>
          <p:nvPr/>
        </p:nvPicPr>
        <p:blipFill>
          <a:blip r:embed="rId3"/>
          <a:stretch>
            <a:fillRect/>
          </a:stretch>
        </p:blipFill>
        <p:spPr>
          <a:xfrm>
            <a:off x="192024" y="813816"/>
            <a:ext cx="4141694" cy="3200400"/>
          </a:xfrm>
          <a:prstGeom prst="rect">
            <a:avLst/>
          </a:prstGeom>
        </p:spPr>
      </p:pic>
    </p:spTree>
    <p:extLst>
      <p:ext uri="{BB962C8B-B14F-4D97-AF65-F5344CB8AC3E}">
        <p14:creationId xmlns:p14="http://schemas.microsoft.com/office/powerpoint/2010/main" val="2555414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BC5C6F-5CBF-3259-1368-D5DF4EFF1F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Title 3">
            <a:extLst>
              <a:ext uri="{FF2B5EF4-FFF2-40B4-BE49-F238E27FC236}">
                <a16:creationId xmlns:a16="http://schemas.microsoft.com/office/drawing/2014/main" id="{0E69740E-5926-4094-BAC9-22D0A5C42A13}"/>
              </a:ext>
            </a:extLst>
          </p:cNvPr>
          <p:cNvSpPr>
            <a:spLocks noGrp="1"/>
          </p:cNvSpPr>
          <p:nvPr>
            <p:ph type="title"/>
          </p:nvPr>
        </p:nvSpPr>
        <p:spPr/>
        <p:txBody>
          <a:bodyPr/>
          <a:lstStyle/>
          <a:p>
            <a:r>
              <a:rPr lang="en-US" dirty="0"/>
              <a:t>Flooding Progression</a:t>
            </a:r>
          </a:p>
        </p:txBody>
      </p:sp>
      <p:sp>
        <p:nvSpPr>
          <p:cNvPr id="5" name="TextBox 4">
            <a:extLst>
              <a:ext uri="{FF2B5EF4-FFF2-40B4-BE49-F238E27FC236}">
                <a16:creationId xmlns:a16="http://schemas.microsoft.com/office/drawing/2014/main" id="{D22D37E8-0F32-97AF-989A-3309A033C2AA}"/>
              </a:ext>
            </a:extLst>
          </p:cNvPr>
          <p:cNvSpPr txBox="1"/>
          <p:nvPr/>
        </p:nvSpPr>
        <p:spPr>
          <a:xfrm>
            <a:off x="324078" y="3047212"/>
            <a:ext cx="1750800"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04-08 May: 9,860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Map&#10;&#10;AI-generated content may be incorrect.">
            <a:extLst>
              <a:ext uri="{FF2B5EF4-FFF2-40B4-BE49-F238E27FC236}">
                <a16:creationId xmlns:a16="http://schemas.microsoft.com/office/drawing/2014/main" id="{17E49681-6E1B-E0F4-E830-96C9DE66EC14}"/>
              </a:ext>
            </a:extLst>
          </p:cNvPr>
          <p:cNvPicPr>
            <a:picLocks noChangeAspect="1"/>
          </p:cNvPicPr>
          <p:nvPr/>
        </p:nvPicPr>
        <p:blipFill>
          <a:blip r:embed="rId2"/>
          <a:stretch>
            <a:fillRect/>
          </a:stretch>
        </p:blipFill>
        <p:spPr>
          <a:xfrm>
            <a:off x="75304" y="1309852"/>
            <a:ext cx="2248348" cy="1737360"/>
          </a:xfrm>
          <a:prstGeom prst="rect">
            <a:avLst/>
          </a:prstGeom>
        </p:spPr>
      </p:pic>
      <p:pic>
        <p:nvPicPr>
          <p:cNvPr id="8" name="Picture 7" descr="Map&#10;&#10;AI-generated content may be incorrect.">
            <a:extLst>
              <a:ext uri="{FF2B5EF4-FFF2-40B4-BE49-F238E27FC236}">
                <a16:creationId xmlns:a16="http://schemas.microsoft.com/office/drawing/2014/main" id="{DD9908C0-DB78-2BB7-C962-7808EB2EA87A}"/>
              </a:ext>
            </a:extLst>
          </p:cNvPr>
          <p:cNvPicPr>
            <a:picLocks noChangeAspect="1"/>
          </p:cNvPicPr>
          <p:nvPr/>
        </p:nvPicPr>
        <p:blipFill>
          <a:blip r:embed="rId3"/>
          <a:stretch>
            <a:fillRect/>
          </a:stretch>
        </p:blipFill>
        <p:spPr>
          <a:xfrm>
            <a:off x="2323652" y="1309852"/>
            <a:ext cx="2248348" cy="1737360"/>
          </a:xfrm>
          <a:prstGeom prst="rect">
            <a:avLst/>
          </a:prstGeom>
        </p:spPr>
      </p:pic>
      <p:sp>
        <p:nvSpPr>
          <p:cNvPr id="9" name="TextBox 8">
            <a:extLst>
              <a:ext uri="{FF2B5EF4-FFF2-40B4-BE49-F238E27FC236}">
                <a16:creationId xmlns:a16="http://schemas.microsoft.com/office/drawing/2014/main" id="{E3D8A6E9-D243-7E75-3BAD-405FF7DD817E}"/>
              </a:ext>
            </a:extLst>
          </p:cNvPr>
          <p:cNvSpPr txBox="1"/>
          <p:nvPr/>
        </p:nvSpPr>
        <p:spPr>
          <a:xfrm>
            <a:off x="2554794" y="3049564"/>
            <a:ext cx="176843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06-10 Jun: 11,790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Map&#10;&#10;AI-generated content may be incorrect.">
            <a:extLst>
              <a:ext uri="{FF2B5EF4-FFF2-40B4-BE49-F238E27FC236}">
                <a16:creationId xmlns:a16="http://schemas.microsoft.com/office/drawing/2014/main" id="{F884CAF8-45FE-507B-F3BE-3A840C2005EE}"/>
              </a:ext>
            </a:extLst>
          </p:cNvPr>
          <p:cNvPicPr>
            <a:picLocks noChangeAspect="1"/>
          </p:cNvPicPr>
          <p:nvPr/>
        </p:nvPicPr>
        <p:blipFill>
          <a:blip r:embed="rId4"/>
          <a:stretch>
            <a:fillRect/>
          </a:stretch>
        </p:blipFill>
        <p:spPr>
          <a:xfrm>
            <a:off x="4572000" y="1309852"/>
            <a:ext cx="2248348" cy="1737360"/>
          </a:xfrm>
          <a:prstGeom prst="rect">
            <a:avLst/>
          </a:prstGeom>
        </p:spPr>
      </p:pic>
      <p:sp>
        <p:nvSpPr>
          <p:cNvPr id="12" name="TextBox 11">
            <a:extLst>
              <a:ext uri="{FF2B5EF4-FFF2-40B4-BE49-F238E27FC236}">
                <a16:creationId xmlns:a16="http://schemas.microsoft.com/office/drawing/2014/main" id="{0C46C1E4-8913-68EC-BA76-208D432978FA}"/>
              </a:ext>
            </a:extLst>
          </p:cNvPr>
          <p:cNvSpPr txBox="1"/>
          <p:nvPr/>
        </p:nvSpPr>
        <p:spPr>
          <a:xfrm>
            <a:off x="4823179" y="3047211"/>
            <a:ext cx="176843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11-15 Jun: 11,360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Map&#10;&#10;AI-generated content may be incorrect.">
            <a:extLst>
              <a:ext uri="{FF2B5EF4-FFF2-40B4-BE49-F238E27FC236}">
                <a16:creationId xmlns:a16="http://schemas.microsoft.com/office/drawing/2014/main" id="{DB0BD53D-0440-A19D-8D3F-89D11F253D32}"/>
              </a:ext>
            </a:extLst>
          </p:cNvPr>
          <p:cNvPicPr>
            <a:picLocks noChangeAspect="1"/>
          </p:cNvPicPr>
          <p:nvPr/>
        </p:nvPicPr>
        <p:blipFill>
          <a:blip r:embed="rId5"/>
          <a:stretch>
            <a:fillRect/>
          </a:stretch>
        </p:blipFill>
        <p:spPr>
          <a:xfrm>
            <a:off x="6820348" y="1309852"/>
            <a:ext cx="2248348" cy="1737360"/>
          </a:xfrm>
          <a:prstGeom prst="rect">
            <a:avLst/>
          </a:prstGeom>
        </p:spPr>
      </p:pic>
      <p:sp>
        <p:nvSpPr>
          <p:cNvPr id="15" name="TextBox 14">
            <a:extLst>
              <a:ext uri="{FF2B5EF4-FFF2-40B4-BE49-F238E27FC236}">
                <a16:creationId xmlns:a16="http://schemas.microsoft.com/office/drawing/2014/main" id="{E6F8BB42-A367-D97E-1F10-03E6774AC31A}"/>
              </a:ext>
            </a:extLst>
          </p:cNvPr>
          <p:cNvSpPr txBox="1"/>
          <p:nvPr/>
        </p:nvSpPr>
        <p:spPr>
          <a:xfrm>
            <a:off x="7060304" y="3047211"/>
            <a:ext cx="176843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18-22 Jun: 11,100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08388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0">
          <a:extLst>
            <a:ext uri="{FF2B5EF4-FFF2-40B4-BE49-F238E27FC236}">
              <a16:creationId xmlns:a16="http://schemas.microsoft.com/office/drawing/2014/main" id="{BBC0A9ED-1BE8-6FCE-165F-3033BCEDC13F}"/>
            </a:ext>
          </a:extLst>
        </p:cNvPr>
        <p:cNvGrpSpPr/>
        <p:nvPr/>
      </p:nvGrpSpPr>
      <p:grpSpPr>
        <a:xfrm>
          <a:off x="0" y="0"/>
          <a:ext cx="0" cy="0"/>
          <a:chOff x="0" y="0"/>
          <a:chExt cx="0" cy="0"/>
        </a:xfrm>
      </p:grpSpPr>
      <p:sp>
        <p:nvSpPr>
          <p:cNvPr id="4571" name="Google Shape;4571;g247db07e556_0_2252">
            <a:extLst>
              <a:ext uri="{FF2B5EF4-FFF2-40B4-BE49-F238E27FC236}">
                <a16:creationId xmlns:a16="http://schemas.microsoft.com/office/drawing/2014/main" id="{8568AF77-62DD-2CE4-BE4E-DC7C1781C00E}"/>
              </a:ext>
            </a:extLst>
          </p:cNvPr>
          <p:cNvSpPr txBox="1">
            <a:spLocks noGrp="1"/>
          </p:cNvSpPr>
          <p:nvPr>
            <p:ph type="title"/>
          </p:nvPr>
        </p:nvSpPr>
        <p:spPr>
          <a:xfrm>
            <a:off x="462925" y="38100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2800"/>
              <a:buFont typeface="Arial"/>
              <a:buNone/>
            </a:pPr>
            <a:r>
              <a:rPr lang="en" sz="2800" dirty="0"/>
              <a:t>South Sudan Flooding – SWOT Analysis</a:t>
            </a:r>
            <a:endParaRPr dirty="0"/>
          </a:p>
        </p:txBody>
      </p:sp>
      <p:sp>
        <p:nvSpPr>
          <p:cNvPr id="4572" name="Google Shape;4572;g247db07e556_0_2252">
            <a:extLst>
              <a:ext uri="{FF2B5EF4-FFF2-40B4-BE49-F238E27FC236}">
                <a16:creationId xmlns:a16="http://schemas.microsoft.com/office/drawing/2014/main" id="{5DBB5068-3AFE-99DD-A418-77B6E3EE04AC}"/>
              </a:ext>
            </a:extLst>
          </p:cNvPr>
          <p:cNvSpPr txBox="1">
            <a:spLocks noGrp="1"/>
          </p:cNvSpPr>
          <p:nvPr>
            <p:ph type="body" idx="1"/>
          </p:nvPr>
        </p:nvSpPr>
        <p:spPr>
          <a:xfrm>
            <a:off x="462925" y="1152475"/>
            <a:ext cx="8218200" cy="3416400"/>
          </a:xfrm>
          <a:prstGeom prst="rect">
            <a:avLst/>
          </a:prstGeom>
        </p:spPr>
        <p:txBody>
          <a:bodyPr spcFirstLastPara="1" wrap="square" lIns="91425" tIns="91425" rIns="91425" bIns="91425" anchor="t" anchorCtr="0">
            <a:noAutofit/>
          </a:bodyPr>
          <a:lstStyle/>
          <a:p>
            <a:pPr marL="127000" lvl="0" indent="0" algn="l" rtl="0">
              <a:spcBef>
                <a:spcPts val="1200"/>
              </a:spcBef>
              <a:spcAft>
                <a:spcPts val="0"/>
              </a:spcAft>
              <a:buSzPts val="1600"/>
              <a:buNone/>
            </a:pPr>
            <a:r>
              <a:rPr lang="en-US" b="1" dirty="0"/>
              <a:t>Nile River water levels are higher than 2024 and are rising at Juba</a:t>
            </a:r>
          </a:p>
          <a:p>
            <a:pPr marL="469900" lvl="0" indent="-342900" algn="l" rtl="0">
              <a:spcBef>
                <a:spcPts val="1200"/>
              </a:spcBef>
              <a:spcAft>
                <a:spcPts val="0"/>
              </a:spcAft>
              <a:buSzPts val="1600"/>
              <a:buAutoNum type="arabicPeriod"/>
            </a:pPr>
            <a:r>
              <a:rPr lang="en-US" dirty="0"/>
              <a:t>Time-series Surface Water and Ocean Topography (SWOT) data at Juba indicate that the Nile reached its annual minimum water level in April and is now rising.</a:t>
            </a:r>
          </a:p>
          <a:p>
            <a:pPr marL="469900" lvl="0" indent="-342900" algn="l" rtl="0">
              <a:spcBef>
                <a:spcPts val="1200"/>
              </a:spcBef>
              <a:spcAft>
                <a:spcPts val="0"/>
              </a:spcAft>
              <a:buSzPts val="1600"/>
              <a:buAutoNum type="arabicPeriod"/>
            </a:pPr>
            <a:r>
              <a:rPr lang="en-US" dirty="0"/>
              <a:t>Mid-June 2025 water levels measured by the SWOT satellite altimeter at Juba, Malakal, and just upstream of Nimule are 0.5 to 1 m higher than 2024, providing further evidence that 2025 seasonal flooding has a “head start” compared to previous flooding years.</a:t>
            </a:r>
          </a:p>
          <a:p>
            <a:pPr marL="469900" lvl="0" indent="-342900" algn="l" rtl="0">
              <a:spcBef>
                <a:spcPts val="1200"/>
              </a:spcBef>
              <a:spcAft>
                <a:spcPts val="0"/>
              </a:spcAft>
              <a:buSzPts val="1600"/>
              <a:buAutoNum type="arabicPeriod"/>
            </a:pPr>
            <a:endParaRPr lang="en-US" dirty="0"/>
          </a:p>
          <a:p>
            <a:pPr marL="469900" lvl="0" indent="-342900" algn="l" rtl="0">
              <a:spcBef>
                <a:spcPts val="1200"/>
              </a:spcBef>
              <a:spcAft>
                <a:spcPts val="0"/>
              </a:spcAft>
              <a:buSzPts val="1600"/>
              <a:buAutoNum type="arabicPeriod"/>
            </a:pPr>
            <a:endParaRPr lang="en-US" dirty="0"/>
          </a:p>
        </p:txBody>
      </p:sp>
      <p:sp>
        <p:nvSpPr>
          <p:cNvPr id="4573" name="Google Shape;4573;g247db07e556_0_2252">
            <a:extLst>
              <a:ext uri="{FF2B5EF4-FFF2-40B4-BE49-F238E27FC236}">
                <a16:creationId xmlns:a16="http://schemas.microsoft.com/office/drawing/2014/main" id="{8E2102F3-DDE3-4060-05CC-261AB01ECA60}"/>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7</a:t>
            </a:fld>
            <a:endParaRPr/>
          </a:p>
        </p:txBody>
      </p:sp>
    </p:spTree>
    <p:extLst>
      <p:ext uri="{BB962C8B-B14F-4D97-AF65-F5344CB8AC3E}">
        <p14:creationId xmlns:p14="http://schemas.microsoft.com/office/powerpoint/2010/main" val="240202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F2DAD-260D-ECE3-E62F-5816329736B5}"/>
            </a:ext>
          </a:extLst>
        </p:cNvPr>
        <p:cNvGrpSpPr/>
        <p:nvPr/>
      </p:nvGrpSpPr>
      <p:grpSpPr>
        <a:xfrm>
          <a:off x="0" y="0"/>
          <a:ext cx="0" cy="0"/>
          <a:chOff x="0" y="0"/>
          <a:chExt cx="0" cy="0"/>
        </a:xfrm>
      </p:grpSpPr>
      <p:pic>
        <p:nvPicPr>
          <p:cNvPr id="20" name="Picture 19" descr="Chart&#10;&#10;AI-generated content may be incorrect.">
            <a:extLst>
              <a:ext uri="{FF2B5EF4-FFF2-40B4-BE49-F238E27FC236}">
                <a16:creationId xmlns:a16="http://schemas.microsoft.com/office/drawing/2014/main" id="{AD5A2965-81E9-EC25-F69E-43B0E64964B7}"/>
              </a:ext>
            </a:extLst>
          </p:cNvPr>
          <p:cNvPicPr>
            <a:picLocks noChangeAspect="1"/>
          </p:cNvPicPr>
          <p:nvPr/>
        </p:nvPicPr>
        <p:blipFill>
          <a:blip r:embed="rId3"/>
          <a:stretch>
            <a:fillRect/>
          </a:stretch>
        </p:blipFill>
        <p:spPr>
          <a:xfrm>
            <a:off x="4392532" y="640080"/>
            <a:ext cx="4572000" cy="2286000"/>
          </a:xfrm>
          <a:prstGeom prst="rect">
            <a:avLst/>
          </a:prstGeom>
        </p:spPr>
      </p:pic>
      <p:pic>
        <p:nvPicPr>
          <p:cNvPr id="10" name="Picture 9">
            <a:extLst>
              <a:ext uri="{FF2B5EF4-FFF2-40B4-BE49-F238E27FC236}">
                <a16:creationId xmlns:a16="http://schemas.microsoft.com/office/drawing/2014/main" id="{A2A3A428-06D9-9E6E-FF96-DCC99E292122}"/>
              </a:ext>
            </a:extLst>
          </p:cNvPr>
          <p:cNvPicPr>
            <a:picLocks noChangeAspect="1"/>
          </p:cNvPicPr>
          <p:nvPr/>
        </p:nvPicPr>
        <p:blipFill>
          <a:blip r:embed="rId4"/>
          <a:stretch>
            <a:fillRect/>
          </a:stretch>
        </p:blipFill>
        <p:spPr>
          <a:xfrm>
            <a:off x="276123" y="639650"/>
            <a:ext cx="2628900" cy="3416300"/>
          </a:xfrm>
          <a:prstGeom prst="rect">
            <a:avLst/>
          </a:prstGeom>
          <a:ln>
            <a:solidFill>
              <a:schemeClr val="tx1"/>
            </a:solidFill>
          </a:ln>
        </p:spPr>
      </p:pic>
      <p:sp>
        <p:nvSpPr>
          <p:cNvPr id="3" name="Slide Number Placeholder 2">
            <a:extLst>
              <a:ext uri="{FF2B5EF4-FFF2-40B4-BE49-F238E27FC236}">
                <a16:creationId xmlns:a16="http://schemas.microsoft.com/office/drawing/2014/main" id="{6CACECCB-069D-CB79-5359-DED41FF3A3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07422F9F-6C89-B30A-F182-F939DD11606E}"/>
              </a:ext>
            </a:extLst>
          </p:cNvPr>
          <p:cNvSpPr>
            <a:spLocks noGrp="1"/>
          </p:cNvSpPr>
          <p:nvPr>
            <p:ph type="title"/>
          </p:nvPr>
        </p:nvSpPr>
        <p:spPr/>
        <p:txBody>
          <a:bodyPr/>
          <a:lstStyle/>
          <a:p>
            <a:r>
              <a:rPr lang="en-US" dirty="0"/>
              <a:t>SWOT Satellite Altimetry – Nimule</a:t>
            </a:r>
          </a:p>
        </p:txBody>
      </p:sp>
      <p:sp>
        <p:nvSpPr>
          <p:cNvPr id="6" name="Google Shape;1639;p29">
            <a:extLst>
              <a:ext uri="{FF2B5EF4-FFF2-40B4-BE49-F238E27FC236}">
                <a16:creationId xmlns:a16="http://schemas.microsoft.com/office/drawing/2014/main" id="{807B288B-253A-447F-9D22-BA2B3A2DA70A}"/>
              </a:ext>
            </a:extLst>
          </p:cNvPr>
          <p:cNvSpPr txBox="1"/>
          <p:nvPr/>
        </p:nvSpPr>
        <p:spPr>
          <a:xfrm>
            <a:off x="4663439" y="3017520"/>
            <a:ext cx="4297680" cy="954067"/>
          </a:xfrm>
          <a:prstGeom prst="rect">
            <a:avLst/>
          </a:prstGeom>
          <a:solidFill>
            <a:schemeClr val="tx2"/>
          </a:solidFill>
          <a:ln>
            <a:solidFill>
              <a:schemeClr val="tx1"/>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b="1" dirty="0">
                <a:latin typeface="Open Sans" panose="020B0606030504020204" pitchFamily="34" charset="0"/>
                <a:ea typeface="Open Sans" panose="020B0606030504020204" pitchFamily="34" charset="0"/>
                <a:cs typeface="Open Sans" panose="020B0606030504020204" pitchFamily="34" charset="0"/>
              </a:rPr>
              <a:t>Mid-June </a:t>
            </a:r>
            <a:r>
              <a:rPr lang="en"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Nile River water levels just upstream of Nimule are ~0.5 meter higher than in 2024 and appear to be at their seasonal low (have stopped falling).  </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549B5EBC-D06A-AAA7-9AC9-B87DA1FBCDA2}"/>
              </a:ext>
            </a:extLst>
          </p:cNvPr>
          <p:cNvSpPr/>
          <p:nvPr/>
        </p:nvSpPr>
        <p:spPr>
          <a:xfrm>
            <a:off x="1997757" y="3599528"/>
            <a:ext cx="254833" cy="2679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0664C61-CA50-2487-84B2-4C1474BB9CA7}"/>
              </a:ext>
            </a:extLst>
          </p:cNvPr>
          <p:cNvCxnSpPr>
            <a:cxnSpLocks/>
          </p:cNvCxnSpPr>
          <p:nvPr/>
        </p:nvCxnSpPr>
        <p:spPr>
          <a:xfrm flipV="1">
            <a:off x="2276993" y="3017520"/>
            <a:ext cx="443054" cy="5820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Google Shape;1638;p29">
            <a:extLst>
              <a:ext uri="{FF2B5EF4-FFF2-40B4-BE49-F238E27FC236}">
                <a16:creationId xmlns:a16="http://schemas.microsoft.com/office/drawing/2014/main" id="{DAE5CC0F-A443-CCB0-DE15-A584F07DF521}"/>
              </a:ext>
            </a:extLst>
          </p:cNvPr>
          <p:cNvSpPr txBox="1"/>
          <p:nvPr/>
        </p:nvSpPr>
        <p:spPr>
          <a:xfrm>
            <a:off x="4668110" y="4055950"/>
            <a:ext cx="4199767" cy="107717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l" rtl="0">
              <a:lnSpc>
                <a:spcPct val="100000"/>
              </a:lnSpc>
              <a:spcBef>
                <a:spcPts val="0"/>
              </a:spcBef>
              <a:spcAft>
                <a:spcPts val="0"/>
              </a:spcAft>
            </a:pPr>
            <a:r>
              <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rPr>
              <a:t>Notes:</a:t>
            </a:r>
          </a:p>
          <a:p>
            <a:pPr marL="228600" marR="0" lvl="0" indent="-228600" algn="l" rtl="0">
              <a:lnSpc>
                <a:spcPct val="100000"/>
              </a:lnSpc>
              <a:spcBef>
                <a:spcPts val="0"/>
              </a:spcBef>
              <a:spcAft>
                <a:spcPts val="0"/>
              </a:spcAft>
              <a:buFont typeface="+mj-lt"/>
              <a:buAutoNum type="arabicPeriod"/>
            </a:pPr>
            <a:r>
              <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rPr>
              <a:t>SWOT dataset was filtered to remove data points with &gt;0.25 m uncertainty and outliers.</a:t>
            </a:r>
          </a:p>
          <a:p>
            <a:pPr marL="228600" marR="0" lvl="0" indent="-228600" algn="l" rtl="0">
              <a:lnSpc>
                <a:spcPct val="100000"/>
              </a:lnSpc>
              <a:spcBef>
                <a:spcPts val="0"/>
              </a:spcBef>
              <a:spcAft>
                <a:spcPts val="0"/>
              </a:spcAft>
              <a:buFont typeface="+mj-lt"/>
              <a:buAutoNum type="arabicPeriod"/>
            </a:pPr>
            <a:r>
              <a:rPr lang="en" sz="800" dirty="0">
                <a:latin typeface="+mn-lt"/>
                <a:ea typeface="Open Sans" panose="020B0606030504020204" pitchFamily="34" charset="0"/>
                <a:cs typeface="Open Sans" panose="020B0606030504020204" pitchFamily="34" charset="0"/>
              </a:rPr>
              <a:t>Error bars represent uncertainty.</a:t>
            </a:r>
            <a:endPar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None/>
            </a:pPr>
            <a:endPar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None/>
            </a:pP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Data citation</a:t>
            </a:r>
            <a:r>
              <a:rPr lang="en" sz="800" i="1" dirty="0">
                <a:latin typeface="+mn-lt"/>
                <a:ea typeface="Open Sans" panose="020B0606030504020204" pitchFamily="34" charset="0"/>
                <a:cs typeface="Open Sans" panose="020B0606030504020204" pitchFamily="34" charset="0"/>
              </a:rPr>
              <a:t>: </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Frank Greguska, Nikki Tebaldi, Victoria McDonald, Vanesa, &amp; Cassie Nickles. (2024). </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podaac</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hydrocron</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 1.3.0a5 (1.3.0a5). Zenodo. https://</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doi.org</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/10.5281/zenodo.11193245</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 accessed </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Open Sans"/>
              </a:rPr>
              <a:t>23 June 2025</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a:t>
            </a:r>
            <a:endParaRPr sz="800" i="1" dirty="0">
              <a:latin typeface="+mn-lt"/>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6B802EB-D716-AC5F-B678-8BE3430BA0A2}"/>
              </a:ext>
            </a:extLst>
          </p:cNvPr>
          <p:cNvPicPr>
            <a:picLocks noChangeAspect="1"/>
          </p:cNvPicPr>
          <p:nvPr/>
        </p:nvPicPr>
        <p:blipFill>
          <a:blip r:embed="rId5"/>
          <a:stretch>
            <a:fillRect/>
          </a:stretch>
        </p:blipFill>
        <p:spPr>
          <a:xfrm>
            <a:off x="1635561" y="1439399"/>
            <a:ext cx="2710170" cy="1578121"/>
          </a:xfrm>
          <a:prstGeom prst="rect">
            <a:avLst/>
          </a:prstGeom>
          <a:ln>
            <a:solidFill>
              <a:schemeClr val="tx1"/>
            </a:solidFill>
          </a:ln>
        </p:spPr>
      </p:pic>
    </p:spTree>
    <p:extLst>
      <p:ext uri="{BB962C8B-B14F-4D97-AF65-F5344CB8AC3E}">
        <p14:creationId xmlns:p14="http://schemas.microsoft.com/office/powerpoint/2010/main" val="47883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32FB-3AC9-6691-EEE3-3FF576696F7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123AC1E-DA29-CE2C-61DA-655BD3389F5A}"/>
              </a:ext>
            </a:extLst>
          </p:cNvPr>
          <p:cNvPicPr>
            <a:picLocks noChangeAspect="1"/>
          </p:cNvPicPr>
          <p:nvPr/>
        </p:nvPicPr>
        <p:blipFill>
          <a:blip r:embed="rId3"/>
          <a:stretch>
            <a:fillRect/>
          </a:stretch>
        </p:blipFill>
        <p:spPr>
          <a:xfrm>
            <a:off x="276123" y="639650"/>
            <a:ext cx="2628900" cy="3416300"/>
          </a:xfrm>
          <a:prstGeom prst="rect">
            <a:avLst/>
          </a:prstGeom>
          <a:ln>
            <a:solidFill>
              <a:schemeClr val="tx1"/>
            </a:solidFill>
          </a:ln>
        </p:spPr>
      </p:pic>
      <p:sp>
        <p:nvSpPr>
          <p:cNvPr id="3" name="Slide Number Placeholder 2">
            <a:extLst>
              <a:ext uri="{FF2B5EF4-FFF2-40B4-BE49-F238E27FC236}">
                <a16:creationId xmlns:a16="http://schemas.microsoft.com/office/drawing/2014/main" id="{2735A3E4-A9F8-4E82-FCBC-0A05A3A7FE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3">
            <a:extLst>
              <a:ext uri="{FF2B5EF4-FFF2-40B4-BE49-F238E27FC236}">
                <a16:creationId xmlns:a16="http://schemas.microsoft.com/office/drawing/2014/main" id="{AA7A8E8D-B8FA-8704-E9C5-42C3F0A469AD}"/>
              </a:ext>
            </a:extLst>
          </p:cNvPr>
          <p:cNvSpPr>
            <a:spLocks noGrp="1"/>
          </p:cNvSpPr>
          <p:nvPr>
            <p:ph type="title"/>
          </p:nvPr>
        </p:nvSpPr>
        <p:spPr/>
        <p:txBody>
          <a:bodyPr/>
          <a:lstStyle/>
          <a:p>
            <a:r>
              <a:rPr lang="en-US" dirty="0"/>
              <a:t>SWOT Satellite Altimetry – Juba</a:t>
            </a:r>
          </a:p>
        </p:txBody>
      </p:sp>
      <p:sp>
        <p:nvSpPr>
          <p:cNvPr id="6" name="Google Shape;1639;p29">
            <a:extLst>
              <a:ext uri="{FF2B5EF4-FFF2-40B4-BE49-F238E27FC236}">
                <a16:creationId xmlns:a16="http://schemas.microsoft.com/office/drawing/2014/main" id="{50EB9C34-1EC8-E004-6BAA-D2737725A986}"/>
              </a:ext>
            </a:extLst>
          </p:cNvPr>
          <p:cNvSpPr txBox="1"/>
          <p:nvPr/>
        </p:nvSpPr>
        <p:spPr>
          <a:xfrm>
            <a:off x="4663440" y="3108960"/>
            <a:ext cx="4297680" cy="523180"/>
          </a:xfrm>
          <a:prstGeom prst="rect">
            <a:avLst/>
          </a:prstGeom>
          <a:solidFill>
            <a:schemeClr val="tx2"/>
          </a:solidFill>
          <a:ln>
            <a:solidFill>
              <a:schemeClr val="tx1"/>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b="1"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Mid-June Nile River water levels at Juba are ~0.5 meters higher than in 2024 and are rising.  </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84EAF5EF-42B3-2DA5-E2F0-6B340F18B18B}"/>
              </a:ext>
            </a:extLst>
          </p:cNvPr>
          <p:cNvSpPr/>
          <p:nvPr/>
        </p:nvSpPr>
        <p:spPr>
          <a:xfrm>
            <a:off x="1801195" y="3089436"/>
            <a:ext cx="254833" cy="2679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638;p29">
            <a:extLst>
              <a:ext uri="{FF2B5EF4-FFF2-40B4-BE49-F238E27FC236}">
                <a16:creationId xmlns:a16="http://schemas.microsoft.com/office/drawing/2014/main" id="{E08A6C4D-354E-4646-2901-1C2CD308C7B6}"/>
              </a:ext>
            </a:extLst>
          </p:cNvPr>
          <p:cNvSpPr txBox="1"/>
          <p:nvPr/>
        </p:nvSpPr>
        <p:spPr>
          <a:xfrm>
            <a:off x="4668110" y="4055950"/>
            <a:ext cx="4199767" cy="107717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l" rtl="0">
              <a:lnSpc>
                <a:spcPct val="100000"/>
              </a:lnSpc>
              <a:spcBef>
                <a:spcPts val="0"/>
              </a:spcBef>
              <a:spcAft>
                <a:spcPts val="0"/>
              </a:spcAft>
            </a:pPr>
            <a:r>
              <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rPr>
              <a:t>Notes:</a:t>
            </a:r>
          </a:p>
          <a:p>
            <a:pPr marL="228600" marR="0" lvl="0" indent="-228600" algn="l" rtl="0">
              <a:lnSpc>
                <a:spcPct val="100000"/>
              </a:lnSpc>
              <a:spcBef>
                <a:spcPts val="0"/>
              </a:spcBef>
              <a:spcAft>
                <a:spcPts val="0"/>
              </a:spcAft>
              <a:buFont typeface="+mj-lt"/>
              <a:buAutoNum type="arabicPeriod"/>
            </a:pPr>
            <a:r>
              <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rPr>
              <a:t>SWOT dataset was filtered to remove data points with &gt;0.25 m uncertainty and outliers.</a:t>
            </a:r>
          </a:p>
          <a:p>
            <a:pPr marL="228600" marR="0" lvl="0" indent="-228600" algn="l" rtl="0">
              <a:lnSpc>
                <a:spcPct val="100000"/>
              </a:lnSpc>
              <a:spcBef>
                <a:spcPts val="0"/>
              </a:spcBef>
              <a:spcAft>
                <a:spcPts val="0"/>
              </a:spcAft>
              <a:buFont typeface="+mj-lt"/>
              <a:buAutoNum type="arabicPeriod"/>
            </a:pPr>
            <a:r>
              <a:rPr lang="en" sz="800" dirty="0">
                <a:latin typeface="+mn-lt"/>
                <a:ea typeface="Open Sans" panose="020B0606030504020204" pitchFamily="34" charset="0"/>
                <a:cs typeface="Open Sans" panose="020B0606030504020204" pitchFamily="34" charset="0"/>
              </a:rPr>
              <a:t>Error bars represent uncertainty.</a:t>
            </a:r>
            <a:endPar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None/>
            </a:pPr>
            <a:endParaRPr lang="en" sz="800" b="0" u="none" strike="noStrike" cap="none" dirty="0">
              <a:solidFill>
                <a:srgbClr val="000000"/>
              </a:solidFill>
              <a:latin typeface="+mn-lt"/>
              <a:ea typeface="Open Sans" panose="020B0606030504020204" pitchFamily="34" charset="0"/>
              <a:cs typeface="Open Sans" panose="020B0606030504020204" pitchFamily="34" charset="0"/>
              <a:sym typeface="Arial"/>
            </a:endParaRPr>
          </a:p>
          <a:p>
            <a:pPr marL="0" marR="0" lvl="0" indent="0" algn="l" rtl="0">
              <a:lnSpc>
                <a:spcPct val="100000"/>
              </a:lnSpc>
              <a:spcBef>
                <a:spcPts val="0"/>
              </a:spcBef>
              <a:spcAft>
                <a:spcPts val="0"/>
              </a:spcAft>
              <a:buNone/>
            </a:pP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Data citation</a:t>
            </a:r>
            <a:r>
              <a:rPr lang="en" sz="800" i="1" dirty="0">
                <a:latin typeface="+mn-lt"/>
                <a:ea typeface="Open Sans" panose="020B0606030504020204" pitchFamily="34" charset="0"/>
                <a:cs typeface="Open Sans" panose="020B0606030504020204" pitchFamily="34" charset="0"/>
              </a:rPr>
              <a:t>: </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Frank Greguska, Nikki Tebaldi, Victoria McDonald, Vanesa, &amp; Cassie Nickles. (2024). </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podaac</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hydrocron</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 1.3.0a5 (1.3.0a5). Zenodo. https://</a:t>
            </a:r>
            <a:r>
              <a:rPr lang="en-US" sz="800" b="0" i="1" u="none" strike="noStrike" cap="none" dirty="0" err="1">
                <a:solidFill>
                  <a:srgbClr val="000000"/>
                </a:solidFill>
                <a:latin typeface="+mn-lt"/>
                <a:ea typeface="Open Sans" panose="020B0606030504020204" pitchFamily="34" charset="0"/>
                <a:cs typeface="Open Sans" panose="020B0606030504020204" pitchFamily="34" charset="0"/>
                <a:sym typeface="Arial"/>
              </a:rPr>
              <a:t>doi.org</a:t>
            </a:r>
            <a:r>
              <a:rPr lang="en-US"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/10.5281/zenodo.11193245</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 accessed </a:t>
            </a:r>
            <a:r>
              <a:rPr lang="en" sz="800" i="1" dirty="0">
                <a:latin typeface="+mn-lt"/>
                <a:ea typeface="Open Sans" panose="020B0606030504020204" pitchFamily="34" charset="0"/>
                <a:cs typeface="Open Sans" panose="020B0606030504020204" pitchFamily="34" charset="0"/>
                <a:sym typeface="Open Sans"/>
              </a:rPr>
              <a:t>23</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Open Sans"/>
              </a:rPr>
              <a:t> June 2025</a:t>
            </a:r>
            <a:r>
              <a:rPr lang="en" sz="800" b="0" i="1" u="none" strike="noStrike" cap="none" dirty="0">
                <a:solidFill>
                  <a:srgbClr val="000000"/>
                </a:solidFill>
                <a:latin typeface="+mn-lt"/>
                <a:ea typeface="Open Sans" panose="020B0606030504020204" pitchFamily="34" charset="0"/>
                <a:cs typeface="Open Sans" panose="020B0606030504020204" pitchFamily="34" charset="0"/>
                <a:sym typeface="Arial"/>
              </a:rPr>
              <a:t>.</a:t>
            </a:r>
            <a:endParaRPr sz="800" i="1" dirty="0">
              <a:latin typeface="+mn-lt"/>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84767645-0A6A-98F0-E088-F5570F804B63}"/>
              </a:ext>
            </a:extLst>
          </p:cNvPr>
          <p:cNvPicPr>
            <a:picLocks noChangeAspect="1"/>
          </p:cNvPicPr>
          <p:nvPr/>
        </p:nvPicPr>
        <p:blipFill>
          <a:blip r:embed="rId4"/>
          <a:stretch>
            <a:fillRect/>
          </a:stretch>
        </p:blipFill>
        <p:spPr>
          <a:xfrm>
            <a:off x="2274045" y="1681505"/>
            <a:ext cx="2029344" cy="2981712"/>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E855EC63-2107-A80B-F70C-6C908EAED0CD}"/>
              </a:ext>
            </a:extLst>
          </p:cNvPr>
          <p:cNvCxnSpPr>
            <a:cxnSpLocks/>
          </p:cNvCxnSpPr>
          <p:nvPr/>
        </p:nvCxnSpPr>
        <p:spPr>
          <a:xfrm flipV="1">
            <a:off x="2084108" y="3089436"/>
            <a:ext cx="391463" cy="109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Chart&#10;&#10;AI-generated content may be incorrect.">
            <a:extLst>
              <a:ext uri="{FF2B5EF4-FFF2-40B4-BE49-F238E27FC236}">
                <a16:creationId xmlns:a16="http://schemas.microsoft.com/office/drawing/2014/main" id="{56983B42-A309-F72F-B0CA-E926E3958D4E}"/>
              </a:ext>
            </a:extLst>
          </p:cNvPr>
          <p:cNvPicPr>
            <a:picLocks noChangeAspect="1"/>
          </p:cNvPicPr>
          <p:nvPr/>
        </p:nvPicPr>
        <p:blipFill>
          <a:blip r:embed="rId5"/>
          <a:stretch>
            <a:fillRect/>
          </a:stretch>
        </p:blipFill>
        <p:spPr>
          <a:xfrm>
            <a:off x="4389120" y="640080"/>
            <a:ext cx="4572000" cy="2286000"/>
          </a:xfrm>
          <a:prstGeom prst="rect">
            <a:avLst/>
          </a:prstGeom>
        </p:spPr>
      </p:pic>
    </p:spTree>
    <p:extLst>
      <p:ext uri="{BB962C8B-B14F-4D97-AF65-F5344CB8AC3E}">
        <p14:creationId xmlns:p14="http://schemas.microsoft.com/office/powerpoint/2010/main" val="496952105"/>
      </p:ext>
    </p:extLst>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52703</TotalTime>
  <Words>1578</Words>
  <Application>Microsoft Office PowerPoint</Application>
  <PresentationFormat>On-screen Show (16:9)</PresentationFormat>
  <Paragraphs>191</Paragraphs>
  <Slides>22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Open Sans</vt:lpstr>
      <vt:lpstr>Georgia</vt:lpstr>
      <vt:lpstr>Arial</vt:lpstr>
      <vt:lpstr>Wingdings</vt:lpstr>
      <vt:lpstr>Simple Light</vt:lpstr>
      <vt:lpstr>South Sudan Flood Monitoring and Prediction - 2025 Season</vt:lpstr>
      <vt:lpstr>South Sudan Flooding – Key Message</vt:lpstr>
      <vt:lpstr>South Sudan Flooding – VIIRS Analysis</vt:lpstr>
      <vt:lpstr>VIIRS Flood Mapping (VFM) Time Series</vt:lpstr>
      <vt:lpstr>May Initial Conditions</vt:lpstr>
      <vt:lpstr>Flooding Progression</vt:lpstr>
      <vt:lpstr>South Sudan Flooding – SWOT Analysis</vt:lpstr>
      <vt:lpstr>SWOT Satellite Altimetry – Nimule</vt:lpstr>
      <vt:lpstr>SWOT Satellite Altimetry – Juba</vt:lpstr>
      <vt:lpstr>SWOT Satellite Altimetry - Malakal</vt:lpstr>
      <vt:lpstr>South Sudan Flooding – Uganda Lakes</vt:lpstr>
      <vt:lpstr>Uganda Lakes Satellite Altimetry</vt:lpstr>
      <vt:lpstr>South Sudan Flooding – Precip. Forecasts</vt:lpstr>
      <vt:lpstr>PowerPoint Presentation</vt:lpstr>
      <vt:lpstr>PowerPoint Presentation</vt:lpstr>
      <vt:lpstr>PowerPoint Presentation</vt:lpstr>
      <vt:lpstr>PowerPoint Presentation</vt:lpstr>
      <vt:lpstr>South Sudan Flooding – LASSO Forecasts</vt:lpstr>
      <vt:lpstr>LASSO Model</vt:lpstr>
      <vt:lpstr>LASSO Inundation Forecasts – June 2025</vt:lpstr>
      <vt:lpstr>LASSO Predicted Maps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Gideon</dc:creator>
  <cp:keywords/>
  <dc:description/>
  <cp:lastModifiedBy>James Verdin</cp:lastModifiedBy>
  <cp:revision>830</cp:revision>
  <dcterms:modified xsi:type="dcterms:W3CDTF">2025-06-24T12:11:05Z</dcterms:modified>
  <cp:category/>
</cp:coreProperties>
</file>