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6"/>
  </p:notesMasterIdLst>
  <p:sldIdLst>
    <p:sldId id="256" r:id="rId2"/>
    <p:sldId id="303" r:id="rId3"/>
    <p:sldId id="302" r:id="rId4"/>
    <p:sldId id="272" r:id="rId5"/>
  </p:sldIdLst>
  <p:sldSz cx="9144000" cy="5143500" type="screen16x9"/>
  <p:notesSz cx="6858000" cy="9144000"/>
  <p:embeddedFontLst>
    <p:embeddedFont>
      <p:font typeface="Georgia" panose="02040502050405020303" pitchFamily="18"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Open Sans SemiBold" panose="020B07060308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C9016-9ACA-4F10-80E5-C1F497981987}">
  <a:tblStyle styleId="{41AC9016-9ACA-4F10-80E5-C1F4979819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7D7F0A4-F5F6-4BE8-BB8F-84ABBDAE91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48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3057496edb0_0_1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3057496edb0_0_1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Default title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DE69351E-1294-8AB0-0CF8-ECB1B4E149BF}"/>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1FC892DB-6E26-73E3-E160-2D8B39862C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A539909A-B3AD-CAC9-8684-4977F2F5C9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1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8"/>
        <p:cNvGrpSpPr/>
        <p:nvPr/>
      </p:nvGrpSpPr>
      <p:grpSpPr>
        <a:xfrm>
          <a:off x="0" y="0"/>
          <a:ext cx="0" cy="0"/>
          <a:chOff x="0" y="0"/>
          <a:chExt cx="0" cy="0"/>
        </a:xfrm>
      </p:grpSpPr>
      <p:sp>
        <p:nvSpPr>
          <p:cNvPr id="3899" name="Google Shape;3899;g2781934cd9b_0_1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0" name="Google Shape;3900;g2781934cd9b_0_1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3_4">
    <p:bg>
      <p:bgPr>
        <a:solidFill>
          <a:schemeClr val="lt1"/>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160400" y="-647700"/>
            <a:ext cx="11927008" cy="6888885"/>
            <a:chOff x="-825500" y="-742950"/>
            <a:chExt cx="11927008" cy="6888885"/>
          </a:xfrm>
        </p:grpSpPr>
        <p:sp>
          <p:nvSpPr>
            <p:cNvPr id="15" name="Google Shape;15;p2"/>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2"/>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2"/>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2"/>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2" name="Google Shape;592;p2"/>
          <p:cNvSpPr txBox="1">
            <a:spLocks noGrp="1"/>
          </p:cNvSpPr>
          <p:nvPr>
            <p:ph type="subTitle" idx="1"/>
          </p:nvPr>
        </p:nvSpPr>
        <p:spPr>
          <a:xfrm>
            <a:off x="394800" y="3327925"/>
            <a:ext cx="40248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1800"/>
              <a:buFont typeface="Open Sans"/>
              <a:buNone/>
              <a:defRPr sz="1800">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3" name="Google Shape;593;p2"/>
          <p:cNvSpPr txBox="1">
            <a:spLocks noGrp="1"/>
          </p:cNvSpPr>
          <p:nvPr>
            <p:ph type="subTitle" idx="2"/>
          </p:nvPr>
        </p:nvSpPr>
        <p:spPr>
          <a:xfrm>
            <a:off x="394800" y="3768125"/>
            <a:ext cx="4177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4" name="Google Shape;594;p2"/>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dk2"/>
                </a:solidFill>
                <a:latin typeface="Open Sans SemiBold"/>
                <a:ea typeface="Open Sans SemiBold"/>
                <a:cs typeface="Open Sans SemiBold"/>
                <a:sym typeface="Open Sans SemiBold"/>
              </a:rPr>
              <a:t>Famine Early Warning Systems Network</a:t>
            </a:r>
            <a:endParaRPr sz="1200">
              <a:solidFill>
                <a:schemeClr val="dk2"/>
              </a:solidFill>
              <a:latin typeface="Open Sans SemiBold"/>
              <a:ea typeface="Open Sans SemiBold"/>
              <a:cs typeface="Open Sans SemiBold"/>
              <a:sym typeface="Open Sans SemiBold"/>
            </a:endParaRPr>
          </a:p>
        </p:txBody>
      </p:sp>
      <p:sp>
        <p:nvSpPr>
          <p:cNvPr id="595" name="Google Shape;595;p2"/>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3200"/>
              <a:buFont typeface="Georgia"/>
              <a:buNone/>
              <a:defRPr sz="3200">
                <a:solidFill>
                  <a:schemeClr val="dk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standard]" type="twoColTx">
  <p:cSld name="TITLE_AND_TWO_COLUMNS">
    <p:spTree>
      <p:nvGrpSpPr>
        <p:cNvPr id="1" name="Shape 3174"/>
        <p:cNvGrpSpPr/>
        <p:nvPr/>
      </p:nvGrpSpPr>
      <p:grpSpPr>
        <a:xfrm>
          <a:off x="0" y="0"/>
          <a:ext cx="0" cy="0"/>
          <a:chOff x="0" y="0"/>
          <a:chExt cx="0" cy="0"/>
        </a:xfrm>
      </p:grpSpPr>
      <p:sp>
        <p:nvSpPr>
          <p:cNvPr id="3175" name="Google Shape;3175;p37"/>
          <p:cNvSpPr txBox="1">
            <a:spLocks noGrp="1"/>
          </p:cNvSpPr>
          <p:nvPr>
            <p:ph type="title"/>
          </p:nvPr>
        </p:nvSpPr>
        <p:spPr>
          <a:xfrm>
            <a:off x="462925" y="381000"/>
            <a:ext cx="8218200" cy="474000"/>
          </a:xfrm>
          <a:prstGeom prst="rect">
            <a:avLst/>
          </a:prstGeom>
          <a:noFill/>
          <a:ln>
            <a:noFill/>
          </a:ln>
        </p:spPr>
        <p:txBody>
          <a:bodyPr spcFirstLastPara="1" wrap="square" lIns="91500" tIns="91500" rIns="91500" bIns="9150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76" name="Google Shape;3176;p37"/>
          <p:cNvSpPr txBox="1">
            <a:spLocks noGrp="1"/>
          </p:cNvSpPr>
          <p:nvPr>
            <p:ph type="body" idx="1"/>
          </p:nvPr>
        </p:nvSpPr>
        <p:spPr>
          <a:xfrm>
            <a:off x="462925" y="999050"/>
            <a:ext cx="3863400" cy="34164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77" name="Google Shape;3177;p37"/>
          <p:cNvSpPr txBox="1">
            <a:spLocks noGrp="1"/>
          </p:cNvSpPr>
          <p:nvPr>
            <p:ph type="body" idx="2"/>
          </p:nvPr>
        </p:nvSpPr>
        <p:spPr>
          <a:xfrm>
            <a:off x="4817725" y="999038"/>
            <a:ext cx="3863400" cy="3416400"/>
          </a:xfrm>
          <a:prstGeom prst="rect">
            <a:avLst/>
          </a:prstGeom>
          <a:noFill/>
          <a:ln>
            <a:noFill/>
          </a:ln>
        </p:spPr>
        <p:txBody>
          <a:bodyPr spcFirstLastPara="1" wrap="square" lIns="91500" tIns="91500" rIns="91500" bIns="91500" anchor="t" anchorCtr="0">
            <a:noAutofit/>
          </a:bodyPr>
          <a:lstStyle>
            <a:lvl1pPr marL="457200" lvl="0" indent="-317500" algn="l" rtl="0">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rtl="0">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78" name="Google Shape;3178;p37"/>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tline short">
  <p:cSld name="SECTION_TITLE_AND_DESCRIPTION_1">
    <p:spTree>
      <p:nvGrpSpPr>
        <p:cNvPr id="1" name="Shape 1185"/>
        <p:cNvGrpSpPr/>
        <p:nvPr/>
      </p:nvGrpSpPr>
      <p:grpSpPr>
        <a:xfrm>
          <a:off x="0" y="0"/>
          <a:ext cx="0" cy="0"/>
          <a:chOff x="0" y="0"/>
          <a:chExt cx="0" cy="0"/>
        </a:xfrm>
      </p:grpSpPr>
      <p:sp>
        <p:nvSpPr>
          <p:cNvPr id="1186" name="Google Shape;1186;p4"/>
          <p:cNvSpPr/>
          <p:nvPr/>
        </p:nvSpPr>
        <p:spPr>
          <a:xfrm>
            <a:off x="4572000" y="-125"/>
            <a:ext cx="4572000" cy="4653492"/>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
          <p:cNvSpPr txBox="1">
            <a:spLocks noGrp="1"/>
          </p:cNvSpPr>
          <p:nvPr>
            <p:ph type="title"/>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88" name="Google Shape;1188;p4"/>
          <p:cNvSpPr txBox="1">
            <a:spLocks noGrp="1"/>
          </p:cNvSpPr>
          <p:nvPr>
            <p:ph type="body" idx="1"/>
          </p:nvPr>
        </p:nvSpPr>
        <p:spPr>
          <a:xfrm>
            <a:off x="5029200" y="766350"/>
            <a:ext cx="3657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cxnSp>
        <p:nvCxnSpPr>
          <p:cNvPr id="1189" name="Google Shape;1189;p4"/>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0" name="Google Shape;1190;p4"/>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er intro">
  <p:cSld name="SECTION_TITLE_AND_DESCRIPTION_1_3">
    <p:spTree>
      <p:nvGrpSpPr>
        <p:cNvPr id="1" name="Shape 1191"/>
        <p:cNvGrpSpPr/>
        <p:nvPr/>
      </p:nvGrpSpPr>
      <p:grpSpPr>
        <a:xfrm>
          <a:off x="0" y="0"/>
          <a:ext cx="0" cy="0"/>
          <a:chOff x="0" y="0"/>
          <a:chExt cx="0" cy="0"/>
        </a:xfrm>
      </p:grpSpPr>
      <p:sp>
        <p:nvSpPr>
          <p:cNvPr id="1192" name="Google Shape;1192;p5"/>
          <p:cNvSpPr/>
          <p:nvPr/>
        </p:nvSpPr>
        <p:spPr>
          <a:xfrm>
            <a:off x="4572000" y="-125"/>
            <a:ext cx="45720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
          <p:cNvSpPr txBox="1">
            <a:spLocks noGrp="1"/>
          </p:cNvSpPr>
          <p:nvPr>
            <p:ph type="ctrTitle"/>
          </p:nvPr>
        </p:nvSpPr>
        <p:spPr>
          <a:xfrm>
            <a:off x="428625" y="3096513"/>
            <a:ext cx="3700500" cy="586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400"/>
              <a:buFont typeface="Open Sans"/>
              <a:buNone/>
              <a:defRPr sz="14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194" name="Google Shape;1194;p5"/>
          <p:cNvSpPr>
            <a:spLocks noGrp="1"/>
          </p:cNvSpPr>
          <p:nvPr>
            <p:ph type="pic" idx="2"/>
          </p:nvPr>
        </p:nvSpPr>
        <p:spPr>
          <a:xfrm>
            <a:off x="5492550" y="1206300"/>
            <a:ext cx="2730900" cy="2730900"/>
          </a:xfrm>
          <a:prstGeom prst="ellipse">
            <a:avLst/>
          </a:prstGeom>
          <a:noFill/>
          <a:ln>
            <a:noFill/>
          </a:ln>
        </p:spPr>
      </p:sp>
      <p:sp>
        <p:nvSpPr>
          <p:cNvPr id="1195" name="Google Shape;1195;p5"/>
          <p:cNvSpPr txBox="1">
            <a:spLocks noGrp="1"/>
          </p:cNvSpPr>
          <p:nvPr>
            <p:ph type="title" idx="3"/>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196" name="Google Shape;1196;p5"/>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7" name="Google Shape;1197;p5"/>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tline long">
  <p:cSld name="SECTION_TITLE_AND_DESCRIPTION_1_2">
    <p:spTree>
      <p:nvGrpSpPr>
        <p:cNvPr id="1" name="Shape 1198"/>
        <p:cNvGrpSpPr/>
        <p:nvPr/>
      </p:nvGrpSpPr>
      <p:grpSpPr>
        <a:xfrm>
          <a:off x="0" y="0"/>
          <a:ext cx="0" cy="0"/>
          <a:chOff x="0" y="0"/>
          <a:chExt cx="0" cy="0"/>
        </a:xfrm>
      </p:grpSpPr>
      <p:sp>
        <p:nvSpPr>
          <p:cNvPr id="1199" name="Google Shape;1199;p6"/>
          <p:cNvSpPr/>
          <p:nvPr/>
        </p:nvSpPr>
        <p:spPr>
          <a:xfrm>
            <a:off x="2738250" y="-125"/>
            <a:ext cx="64059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
          <p:cNvSpPr txBox="1">
            <a:spLocks noGrp="1"/>
          </p:cNvSpPr>
          <p:nvPr>
            <p:ph type="title"/>
          </p:nvPr>
        </p:nvSpPr>
        <p:spPr>
          <a:xfrm>
            <a:off x="428625" y="2192600"/>
            <a:ext cx="18324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201" name="Google Shape;1201;p6"/>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202" name="Google Shape;1202;p6"/>
          <p:cNvSpPr txBox="1">
            <a:spLocks noGrp="1"/>
          </p:cNvSpPr>
          <p:nvPr>
            <p:ph type="body" idx="1"/>
          </p:nvPr>
        </p:nvSpPr>
        <p:spPr>
          <a:xfrm>
            <a:off x="3262175" y="766350"/>
            <a:ext cx="5424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1203" name="Google Shape;1203;p6"/>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highlight [dark, 1:1 ratio]">
  <p:cSld name="SECTION_TITLE_AND_DESCRIPTION_1_1">
    <p:spTree>
      <p:nvGrpSpPr>
        <p:cNvPr id="1" name="Shape 3032"/>
        <p:cNvGrpSpPr/>
        <p:nvPr/>
      </p:nvGrpSpPr>
      <p:grpSpPr>
        <a:xfrm>
          <a:off x="0" y="0"/>
          <a:ext cx="0" cy="0"/>
          <a:chOff x="0" y="0"/>
          <a:chExt cx="0" cy="0"/>
        </a:xfrm>
      </p:grpSpPr>
      <p:sp>
        <p:nvSpPr>
          <p:cNvPr id="3033" name="Google Shape;3033;p18"/>
          <p:cNvSpPr>
            <a:spLocks noGrp="1"/>
          </p:cNvSpPr>
          <p:nvPr>
            <p:ph type="pic" idx="2"/>
          </p:nvPr>
        </p:nvSpPr>
        <p:spPr>
          <a:xfrm>
            <a:off x="3995475" y="-125"/>
            <a:ext cx="5148600" cy="4486031"/>
          </a:xfrm>
          <a:prstGeom prst="rect">
            <a:avLst/>
          </a:prstGeom>
          <a:noFill/>
          <a:ln>
            <a:noFill/>
          </a:ln>
        </p:spPr>
      </p:sp>
      <p:sp>
        <p:nvSpPr>
          <p:cNvPr id="3034" name="Google Shape;3034;p18"/>
          <p:cNvSpPr/>
          <p:nvPr/>
        </p:nvSpPr>
        <p:spPr>
          <a:xfrm>
            <a:off x="0" y="0"/>
            <a:ext cx="3995400" cy="4486031"/>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18"/>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36" name="Google Shape;3036;p18"/>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37" name="Google Shape;3037;p18"/>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39" name="Google Shape;3039;p18"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40" name="Google Shape;3040;p18"/>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41" name="Google Shape;3041;p18"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highlight [dark, 4:3 ratio]">
  <p:cSld name="SECTION_TITLE_AND_DESCRIPTION_1_1_4">
    <p:spTree>
      <p:nvGrpSpPr>
        <p:cNvPr id="1" name="Shape 3042"/>
        <p:cNvGrpSpPr/>
        <p:nvPr/>
      </p:nvGrpSpPr>
      <p:grpSpPr>
        <a:xfrm>
          <a:off x="0" y="0"/>
          <a:ext cx="0" cy="0"/>
          <a:chOff x="0" y="0"/>
          <a:chExt cx="0" cy="0"/>
        </a:xfrm>
      </p:grpSpPr>
      <p:sp>
        <p:nvSpPr>
          <p:cNvPr id="3043" name="Google Shape;3043;p19"/>
          <p:cNvSpPr/>
          <p:nvPr/>
        </p:nvSpPr>
        <p:spPr>
          <a:xfrm>
            <a:off x="0" y="0"/>
            <a:ext cx="9144000" cy="5143500"/>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19"/>
          <p:cNvSpPr>
            <a:spLocks noGrp="1"/>
          </p:cNvSpPr>
          <p:nvPr>
            <p:ph type="pic" idx="2"/>
          </p:nvPr>
        </p:nvSpPr>
        <p:spPr>
          <a:xfrm>
            <a:off x="4114800" y="858300"/>
            <a:ext cx="4572000" cy="3014400"/>
          </a:xfrm>
          <a:prstGeom prst="rect">
            <a:avLst/>
          </a:prstGeom>
          <a:noFill/>
          <a:ln>
            <a:noFill/>
          </a:ln>
        </p:spPr>
      </p:sp>
      <p:sp>
        <p:nvSpPr>
          <p:cNvPr id="3045" name="Google Shape;3045;p19"/>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46" name="Google Shape;3046;p19"/>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47" name="Google Shape;3047;p19"/>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48" name="Google Shape;3048;p19"/>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3049" name="Google Shape;3049;p19"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50" name="Google Shape;3050;p19"/>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51" name="Google Shape;3051;p19"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highlight [light, 1:1]">
  <p:cSld name="SECTION_TITLE_AND_DESCRIPTION_1_1_5">
    <p:spTree>
      <p:nvGrpSpPr>
        <p:cNvPr id="1" name="Shape 3052"/>
        <p:cNvGrpSpPr/>
        <p:nvPr/>
      </p:nvGrpSpPr>
      <p:grpSpPr>
        <a:xfrm>
          <a:off x="0" y="0"/>
          <a:ext cx="0" cy="0"/>
          <a:chOff x="0" y="0"/>
          <a:chExt cx="0" cy="0"/>
        </a:xfrm>
      </p:grpSpPr>
      <p:sp>
        <p:nvSpPr>
          <p:cNvPr id="3053" name="Google Shape;3053;p20"/>
          <p:cNvSpPr>
            <a:spLocks noGrp="1"/>
          </p:cNvSpPr>
          <p:nvPr>
            <p:ph type="pic" idx="2"/>
          </p:nvPr>
        </p:nvSpPr>
        <p:spPr>
          <a:xfrm>
            <a:off x="3995475" y="-125"/>
            <a:ext cx="5148600" cy="4605625"/>
          </a:xfrm>
          <a:prstGeom prst="rect">
            <a:avLst/>
          </a:prstGeom>
          <a:noFill/>
          <a:ln>
            <a:noFill/>
          </a:ln>
        </p:spPr>
      </p:sp>
      <p:sp>
        <p:nvSpPr>
          <p:cNvPr id="3054" name="Google Shape;3054;p20"/>
          <p:cNvSpPr/>
          <p:nvPr/>
        </p:nvSpPr>
        <p:spPr>
          <a:xfrm>
            <a:off x="0" y="0"/>
            <a:ext cx="3995400" cy="4605625"/>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0"/>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56" name="Google Shape;3056;p20"/>
          <p:cNvCxnSpPr/>
          <p:nvPr/>
        </p:nvCxnSpPr>
        <p:spPr>
          <a:xfrm>
            <a:off x="422475" y="3872563"/>
            <a:ext cx="866700" cy="0"/>
          </a:xfrm>
          <a:prstGeom prst="straightConnector1">
            <a:avLst/>
          </a:prstGeom>
          <a:noFill/>
          <a:ln w="9525" cap="flat" cmpd="sng">
            <a:solidFill>
              <a:schemeClr val="dk2"/>
            </a:solidFill>
            <a:prstDash val="solid"/>
            <a:round/>
            <a:headEnd type="none" w="med" len="med"/>
            <a:tailEnd type="none" w="med" len="med"/>
          </a:ln>
        </p:spPr>
      </p:cxnSp>
      <p:sp>
        <p:nvSpPr>
          <p:cNvPr id="3057" name="Google Shape;3057;p20"/>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59" name="Google Shape;3059;p20"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60" name="Google Shape;3060;p2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61" name="Google Shape;3061;p20"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standard]" type="tx">
  <p:cSld name="TITLE_AND_BODY">
    <p:spTree>
      <p:nvGrpSpPr>
        <p:cNvPr id="1" name="Shape 3072"/>
        <p:cNvGrpSpPr/>
        <p:nvPr/>
      </p:nvGrpSpPr>
      <p:grpSpPr>
        <a:xfrm>
          <a:off x="0" y="0"/>
          <a:ext cx="0" cy="0"/>
          <a:chOff x="0" y="0"/>
          <a:chExt cx="0" cy="0"/>
        </a:xfrm>
      </p:grpSpPr>
      <p:sp>
        <p:nvSpPr>
          <p:cNvPr id="3073" name="Google Shape;3073;p22"/>
          <p:cNvSpPr txBox="1">
            <a:spLocks noGrp="1"/>
          </p:cNvSpPr>
          <p:nvPr>
            <p:ph type="title"/>
          </p:nvPr>
        </p:nvSpPr>
        <p:spPr>
          <a:xfrm>
            <a:off x="462925" y="381000"/>
            <a:ext cx="8218200" cy="474000"/>
          </a:xfrm>
          <a:prstGeom prst="rect">
            <a:avLst/>
          </a:prstGeom>
          <a:noFill/>
          <a:ln>
            <a:noFill/>
          </a:ln>
        </p:spPr>
        <p:txBody>
          <a:bodyPr spcFirstLastPara="1" wrap="square" lIns="91500" tIns="91500" rIns="91500" bIns="9150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4" name="Google Shape;3074;p22"/>
          <p:cNvSpPr txBox="1">
            <a:spLocks noGrp="1"/>
          </p:cNvSpPr>
          <p:nvPr>
            <p:ph type="body" idx="1"/>
          </p:nvPr>
        </p:nvSpPr>
        <p:spPr>
          <a:xfrm>
            <a:off x="462925" y="999050"/>
            <a:ext cx="8218200" cy="34164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075" name="Google Shape;3075;p22"/>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umn and chart [dense, grey]">
  <p:cSld name="TITLE_AND_BODY_1_1_1_3">
    <p:bg>
      <p:bgPr>
        <a:solidFill>
          <a:schemeClr val="accent5"/>
        </a:solidFill>
        <a:effectLst/>
      </p:bgPr>
    </p:bg>
    <p:spTree>
      <p:nvGrpSpPr>
        <p:cNvPr id="1" name="Shape 3119"/>
        <p:cNvGrpSpPr/>
        <p:nvPr/>
      </p:nvGrpSpPr>
      <p:grpSpPr>
        <a:xfrm>
          <a:off x="0" y="0"/>
          <a:ext cx="0" cy="0"/>
          <a:chOff x="0" y="0"/>
          <a:chExt cx="0" cy="0"/>
        </a:xfrm>
      </p:grpSpPr>
      <p:sp>
        <p:nvSpPr>
          <p:cNvPr id="3120" name="Google Shape;3120;p30"/>
          <p:cNvSpPr>
            <a:spLocks noGrp="1"/>
          </p:cNvSpPr>
          <p:nvPr>
            <p:ph type="pic" idx="2"/>
          </p:nvPr>
        </p:nvSpPr>
        <p:spPr>
          <a:xfrm>
            <a:off x="4652700" y="1195550"/>
            <a:ext cx="4300800" cy="2940900"/>
          </a:xfrm>
          <a:prstGeom prst="rect">
            <a:avLst/>
          </a:prstGeom>
          <a:noFill/>
          <a:ln>
            <a:noFill/>
          </a:ln>
        </p:spPr>
      </p:sp>
      <p:sp>
        <p:nvSpPr>
          <p:cNvPr id="3121" name="Google Shape;3121;p30"/>
          <p:cNvSpPr txBox="1">
            <a:spLocks noGrp="1"/>
          </p:cNvSpPr>
          <p:nvPr>
            <p:ph type="subTitle" idx="1"/>
          </p:nvPr>
        </p:nvSpPr>
        <p:spPr>
          <a:xfrm>
            <a:off x="4652700" y="4136450"/>
            <a:ext cx="4300800" cy="200100"/>
          </a:xfrm>
          <a:prstGeom prst="rect">
            <a:avLst/>
          </a:prstGeom>
        </p:spPr>
        <p:txBody>
          <a:bodyPr spcFirstLastPara="1" wrap="square" lIns="0" tIns="45750" rIns="0" bIns="0" anchor="t" anchorCtr="0">
            <a:spAutoFit/>
          </a:bodyPr>
          <a:lstStyle>
            <a:lvl1pPr lvl="0">
              <a:spcBef>
                <a:spcPts val="0"/>
              </a:spcBef>
              <a:spcAft>
                <a:spcPts val="0"/>
              </a:spcAft>
              <a:buClr>
                <a:srgbClr val="54585A"/>
              </a:buClr>
              <a:buSzPts val="1000"/>
              <a:buNone/>
              <a:defRPr sz="1000" i="1">
                <a:solidFill>
                  <a:srgbClr val="54585A"/>
                </a:solidFill>
              </a:defRPr>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2" name="Google Shape;3122;p30"/>
          <p:cNvSpPr txBox="1">
            <a:spLocks noGrp="1"/>
          </p:cNvSpPr>
          <p:nvPr>
            <p:ph type="subTitle" idx="3"/>
          </p:nvPr>
        </p:nvSpPr>
        <p:spPr>
          <a:xfrm>
            <a:off x="4652700" y="579950"/>
            <a:ext cx="4300800" cy="615600"/>
          </a:xfrm>
          <a:prstGeom prst="rect">
            <a:avLst/>
          </a:prstGeom>
        </p:spPr>
        <p:txBody>
          <a:bodyPr spcFirstLastPara="1" wrap="square" lIns="0" tIns="91500" rIns="91500" bIns="91500" anchor="t" anchorCtr="0">
            <a:noAutofit/>
          </a:bodyPr>
          <a:lstStyle>
            <a:lvl1pPr lvl="0">
              <a:spcBef>
                <a:spcPts val="0"/>
              </a:spcBef>
              <a:spcAft>
                <a:spcPts val="0"/>
              </a:spcAft>
              <a:buClr>
                <a:schemeClr val="dk1"/>
              </a:buClr>
              <a:buSzPts val="1400"/>
              <a:buNone/>
              <a:defRPr sz="1400" b="1"/>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3" name="Google Shape;3123;p30"/>
          <p:cNvSpPr txBox="1">
            <a:spLocks noGrp="1"/>
          </p:cNvSpPr>
          <p:nvPr>
            <p:ph type="title"/>
          </p:nvPr>
        </p:nvSpPr>
        <p:spPr>
          <a:xfrm>
            <a:off x="190500" y="66950"/>
            <a:ext cx="8218200" cy="513000"/>
          </a:xfrm>
          <a:prstGeom prst="rect">
            <a:avLst/>
          </a:prstGeom>
          <a:noFill/>
          <a:ln>
            <a:noFill/>
          </a:ln>
        </p:spPr>
        <p:txBody>
          <a:bodyPr spcFirstLastPara="1" wrap="square" lIns="91500" tIns="91500" rIns="91500" bIns="91500" anchor="t" anchorCtr="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4" name="Google Shape;3124;p30"/>
          <p:cNvSpPr txBox="1">
            <a:spLocks noGrp="1"/>
          </p:cNvSpPr>
          <p:nvPr>
            <p:ph type="body" idx="4"/>
          </p:nvPr>
        </p:nvSpPr>
        <p:spPr>
          <a:xfrm>
            <a:off x="190500" y="618175"/>
            <a:ext cx="4381500" cy="38100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25" name="Google Shape;3125;p3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229600" cy="521100"/>
          </a:xfrm>
          <a:prstGeom prst="rect">
            <a:avLst/>
          </a:prstGeom>
          <a:noFill/>
          <a:ln>
            <a:noFill/>
          </a:ln>
        </p:spPr>
        <p:txBody>
          <a:bodyPr spcFirstLastPara="1" wrap="square" lIns="91500" tIns="91500" rIns="91500" bIns="91500" anchor="t" anchorCtr="0">
            <a:noAutofit/>
          </a:bodyPr>
          <a:lstStyle>
            <a:lvl1pPr marR="0" lvl="0" algn="l">
              <a:lnSpc>
                <a:spcPct val="100000"/>
              </a:lnSpc>
              <a:spcBef>
                <a:spcPts val="0"/>
              </a:spcBef>
              <a:spcAft>
                <a:spcPts val="0"/>
              </a:spcAft>
              <a:buClr>
                <a:schemeClr val="dk1"/>
              </a:buClr>
              <a:buSzPts val="2000"/>
              <a:buFont typeface="Georgia"/>
              <a:buNone/>
              <a:defRPr sz="2000" i="0" u="none" strike="noStrike" cap="none">
                <a:solidFill>
                  <a:schemeClr val="dk1"/>
                </a:solidFill>
                <a:latin typeface="Georgia"/>
                <a:ea typeface="Georgia"/>
                <a:cs typeface="Georgia"/>
                <a:sym typeface="Georgia"/>
              </a:defRPr>
            </a:lvl1pPr>
            <a:lvl2pPr marR="0" lvl="1"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457200" y="1160473"/>
            <a:ext cx="8229600" cy="3396300"/>
          </a:xfrm>
          <a:prstGeom prst="rect">
            <a:avLst/>
          </a:prstGeom>
          <a:noFill/>
          <a:ln>
            <a:noFill/>
          </a:ln>
        </p:spPr>
        <p:txBody>
          <a:bodyPr spcFirstLastPara="1" wrap="square" lIns="91500" tIns="91500" rIns="91500" bIns="91500"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i="0" u="none" strike="noStrike" cap="none">
                <a:solidFill>
                  <a:schemeClr val="dk1"/>
                </a:solidFill>
                <a:latin typeface="Open Sans"/>
                <a:ea typeface="Open Sans"/>
                <a:cs typeface="Open Sans"/>
                <a:sym typeface="Open Sans"/>
              </a:defRPr>
            </a:lvl1pPr>
            <a:lvl2pPr marL="914400" marR="0" lvl="1" indent="-311150" algn="l">
              <a:lnSpc>
                <a:spcPct val="115000"/>
              </a:lnSpc>
              <a:spcBef>
                <a:spcPts val="0"/>
              </a:spcBef>
              <a:spcAft>
                <a:spcPts val="0"/>
              </a:spcAft>
              <a:buClr>
                <a:schemeClr val="dk1"/>
              </a:buClr>
              <a:buSzPts val="1300"/>
              <a:buFont typeface="Open Sans"/>
              <a:buChar char="–"/>
              <a:defRPr sz="1300" i="0" u="none" strike="noStrike" cap="none">
                <a:solidFill>
                  <a:schemeClr val="dk1"/>
                </a:solidFill>
                <a:latin typeface="Open Sans"/>
                <a:ea typeface="Open Sans"/>
                <a:cs typeface="Open Sans"/>
                <a:sym typeface="Open Sans"/>
              </a:defRPr>
            </a:lvl2pPr>
            <a:lvl3pPr marL="1371600" marR="0" lvl="2"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3pPr>
            <a:lvl4pPr marL="1828800" marR="0" lvl="3"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4pPr>
            <a:lvl5pPr marL="2286000" marR="0" lvl="4"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5pPr>
            <a:lvl6pPr marL="2743200" marR="0" lvl="5"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6pPr>
            <a:lvl7pPr marL="3200400" marR="0" lvl="6"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7pPr>
            <a:lvl8pPr marL="3657600" marR="0" lvl="7"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8pPr>
            <a:lvl9pPr marL="4114800" marR="0" lvl="8"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9pPr>
          </a:lstStyle>
          <a:p>
            <a:endParaRPr/>
          </a:p>
        </p:txBody>
      </p:sp>
      <p:sp>
        <p:nvSpPr>
          <p:cNvPr id="8" name="Google Shape;8;p1"/>
          <p:cNvSpPr/>
          <p:nvPr/>
        </p:nvSpPr>
        <p:spPr>
          <a:xfrm>
            <a:off x="0" y="4556775"/>
            <a:ext cx="2524200" cy="586800"/>
          </a:xfrm>
          <a:prstGeom prst="round1Rect">
            <a:avLst>
              <a:gd name="adj" fmla="val 16667"/>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sp>
        <p:nvSpPr>
          <p:cNvPr id="9" name="Google Shape;9;p1"/>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10" name="Google Shape;10;p1" title="State_Logo.png"/>
          <p:cNvPicPr preferRelativeResize="0"/>
          <p:nvPr/>
        </p:nvPicPr>
        <p:blipFill rotWithShape="1">
          <a:blip r:embed="rId12">
            <a:alphaModFix/>
          </a:blip>
          <a:srcRect l="-11546" t="-24202" r="-11" b="-24187"/>
          <a:stretch/>
        </p:blipFill>
        <p:spPr>
          <a:xfrm>
            <a:off x="7693787" y="4605625"/>
            <a:ext cx="890977" cy="489075"/>
          </a:xfrm>
          <a:prstGeom prst="rect">
            <a:avLst/>
          </a:prstGeom>
          <a:noFill/>
          <a:ln>
            <a:noFill/>
          </a:ln>
        </p:spPr>
      </p:pic>
      <p:sp>
        <p:nvSpPr>
          <p:cNvPr id="11" name="Google Shape;11;p1"/>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1pPr>
            <a:lvl2pPr marL="0" marR="0" lvl="1"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2pPr>
            <a:lvl3pPr marL="0" marR="0" lvl="2"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3pPr>
            <a:lvl4pPr marL="0" marR="0" lvl="3"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4pPr>
            <a:lvl5pPr marL="0" marR="0" lvl="4"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5pPr>
            <a:lvl6pPr marL="0" marR="0" lvl="5"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6pPr>
            <a:lvl7pPr marL="0" marR="0" lvl="6"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7pPr>
            <a:lvl8pPr marL="0" marR="0" lvl="7"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8pPr>
            <a:lvl9pPr marL="0" marR="0" lvl="8"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title="FEWS NET Logo Full 2025.png"/>
          <p:cNvPicPr preferRelativeResize="0"/>
          <p:nvPr/>
        </p:nvPicPr>
        <p:blipFill rotWithShape="1">
          <a:blip r:embed="rId13">
            <a:alphaModFix/>
          </a:blip>
          <a:srcRect t="-11850" b="-11850"/>
          <a:stretch/>
        </p:blipFill>
        <p:spPr>
          <a:xfrm>
            <a:off x="220696" y="4696463"/>
            <a:ext cx="1126052" cy="307400"/>
          </a:xfrm>
          <a:prstGeom prst="rect">
            <a:avLst/>
          </a:prstGeom>
          <a:noFill/>
          <a:ln>
            <a:noFill/>
          </a:ln>
        </p:spPr>
      </p:pic>
      <p:pic>
        <p:nvPicPr>
          <p:cNvPr id="3" name="Picture 2" descr="A picture containing text, sign, tableware&#10;&#10;AI-generated content may be incorrect.">
            <a:extLst>
              <a:ext uri="{FF2B5EF4-FFF2-40B4-BE49-F238E27FC236}">
                <a16:creationId xmlns:a16="http://schemas.microsoft.com/office/drawing/2014/main" id="{D35AED94-D8BD-5C5F-EEE4-E43FA935F584}"/>
              </a:ext>
            </a:extLst>
          </p:cNvPr>
          <p:cNvPicPr>
            <a:picLocks noChangeAspect="1"/>
          </p:cNvPicPr>
          <p:nvPr userDrawn="1"/>
        </p:nvPicPr>
        <p:blipFill>
          <a:blip r:embed="rId14"/>
          <a:stretch>
            <a:fillRect/>
          </a:stretch>
        </p:blipFill>
        <p:spPr>
          <a:xfrm>
            <a:off x="1440016" y="4732348"/>
            <a:ext cx="691978" cy="2560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64" r:id="rId5"/>
    <p:sldLayoutId id="2147483665" r:id="rId6"/>
    <p:sldLayoutId id="2147483666" r:id="rId7"/>
    <p:sldLayoutId id="2147483668" r:id="rId8"/>
    <p:sldLayoutId id="2147483676"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472">
          <p15:clr>
            <a:srgbClr val="EA4335"/>
          </p15:clr>
        </p15:guide>
        <p15:guide id="3" pos="907">
          <p15:clr>
            <a:srgbClr val="EA4335"/>
          </p15:clr>
        </p15:guide>
        <p15:guide id="4" orient="horz" pos="1620">
          <p15:clr>
            <a:srgbClr val="EA4335"/>
          </p15:clr>
        </p15:guide>
        <p15:guide id="5" orient="horz" pos="2952">
          <p15:clr>
            <a:srgbClr val="EA4335"/>
          </p15:clr>
        </p15:guide>
        <p15:guide id="6"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sp>
        <p:nvSpPr>
          <p:cNvPr id="3791" name="Google Shape;3791;p46"/>
          <p:cNvSpPr txBox="1">
            <a:spLocks noGrp="1"/>
          </p:cNvSpPr>
          <p:nvPr>
            <p:ph type="subTitle" idx="1"/>
          </p:nvPr>
        </p:nvSpPr>
        <p:spPr>
          <a:xfrm>
            <a:off x="394800" y="3327925"/>
            <a:ext cx="4665900" cy="5211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FEWS NET Science Team</a:t>
            </a:r>
            <a:endParaRPr dirty="0"/>
          </a:p>
        </p:txBody>
      </p:sp>
      <p:sp>
        <p:nvSpPr>
          <p:cNvPr id="3792" name="Google Shape;3792;p46"/>
          <p:cNvSpPr txBox="1">
            <a:spLocks noGrp="1"/>
          </p:cNvSpPr>
          <p:nvPr>
            <p:ph type="subTitle" idx="2"/>
          </p:nvPr>
        </p:nvSpPr>
        <p:spPr>
          <a:xfrm>
            <a:off x="394800" y="3768125"/>
            <a:ext cx="4177200" cy="4572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May 19, 2026</a:t>
            </a:r>
            <a:endParaRPr dirty="0"/>
          </a:p>
        </p:txBody>
      </p:sp>
      <p:sp>
        <p:nvSpPr>
          <p:cNvPr id="3793" name="Google Shape;3793;p46"/>
          <p:cNvSpPr txBox="1">
            <a:spLocks noGrp="1"/>
          </p:cNvSpPr>
          <p:nvPr>
            <p:ph type="ctrTitle"/>
          </p:nvPr>
        </p:nvSpPr>
        <p:spPr>
          <a:xfrm>
            <a:off x="394799" y="1929850"/>
            <a:ext cx="6384373" cy="10578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Flood Monitoirng and Forecast Assumptions—West Africa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61E0-6A21-D51D-A18B-8D737D01DE61}"/>
              </a:ext>
            </a:extLst>
          </p:cNvPr>
          <p:cNvSpPr>
            <a:spLocks noGrp="1"/>
          </p:cNvSpPr>
          <p:nvPr>
            <p:ph type="title"/>
          </p:nvPr>
        </p:nvSpPr>
        <p:spPr/>
        <p:txBody>
          <a:bodyPr/>
          <a:lstStyle/>
          <a:p>
            <a:r>
              <a:rPr lang="en-US" dirty="0"/>
              <a:t>NMME Based Streamflow Forecast</a:t>
            </a:r>
          </a:p>
        </p:txBody>
      </p:sp>
      <p:sp>
        <p:nvSpPr>
          <p:cNvPr id="4" name="Slide Number Placeholder 3">
            <a:extLst>
              <a:ext uri="{FF2B5EF4-FFF2-40B4-BE49-F238E27FC236}">
                <a16:creationId xmlns:a16="http://schemas.microsoft.com/office/drawing/2014/main" id="{B1F167BE-490D-4F3C-4E50-AA2D73B8A9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026" name="Picture 2">
            <a:extLst>
              <a:ext uri="{FF2B5EF4-FFF2-40B4-BE49-F238E27FC236}">
                <a16:creationId xmlns:a16="http://schemas.microsoft.com/office/drawing/2014/main" id="{B84EA3E0-68B4-DCCC-5DE8-78D034EF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 y="1049982"/>
            <a:ext cx="5132173" cy="270330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888;p60">
            <a:extLst>
              <a:ext uri="{FF2B5EF4-FFF2-40B4-BE49-F238E27FC236}">
                <a16:creationId xmlns:a16="http://schemas.microsoft.com/office/drawing/2014/main" id="{8EEBD02C-900E-1987-1948-79DB49760D1E}"/>
              </a:ext>
            </a:extLst>
          </p:cNvPr>
          <p:cNvSpPr txBox="1">
            <a:spLocks noGrp="1"/>
          </p:cNvSpPr>
          <p:nvPr>
            <p:ph type="body" idx="1"/>
          </p:nvPr>
        </p:nvSpPr>
        <p:spPr>
          <a:xfrm>
            <a:off x="111392" y="3757064"/>
            <a:ext cx="8719570" cy="906580"/>
          </a:xfrm>
          <a:prstGeom prst="rect">
            <a:avLst/>
          </a:prstGeom>
        </p:spPr>
        <p:txBody>
          <a:bodyPr spcFirstLastPara="1" wrap="square" lIns="91500" tIns="0" rIns="91500" bIns="0" anchor="t" anchorCtr="0">
            <a:noAutofit/>
          </a:bodyPr>
          <a:lstStyle/>
          <a:p>
            <a:pPr marL="342900" lvl="0" indent="-203200">
              <a:spcBef>
                <a:spcPts val="800"/>
              </a:spcBef>
            </a:pPr>
            <a:r>
              <a:rPr lang="en-US" dirty="0"/>
              <a:t>Although some major and coastal rivers are showing above average conditions during Jun-Aug, this is still climatologically low flow season and above average conditions during low flow season typically are not conducive to flooding. </a:t>
            </a:r>
          </a:p>
        </p:txBody>
      </p:sp>
      <p:pic>
        <p:nvPicPr>
          <p:cNvPr id="8" name="Picture 7">
            <a:extLst>
              <a:ext uri="{FF2B5EF4-FFF2-40B4-BE49-F238E27FC236}">
                <a16:creationId xmlns:a16="http://schemas.microsoft.com/office/drawing/2014/main" id="{67FE507D-9DFE-107B-E3B8-8E93162CAC95}"/>
              </a:ext>
            </a:extLst>
          </p:cNvPr>
          <p:cNvPicPr>
            <a:picLocks noChangeAspect="1"/>
          </p:cNvPicPr>
          <p:nvPr/>
        </p:nvPicPr>
        <p:blipFill>
          <a:blip r:embed="rId3"/>
          <a:stretch>
            <a:fillRect/>
          </a:stretch>
        </p:blipFill>
        <p:spPr>
          <a:xfrm>
            <a:off x="4979352" y="1337238"/>
            <a:ext cx="3994035" cy="2011680"/>
          </a:xfrm>
          <a:prstGeom prst="rect">
            <a:avLst/>
          </a:prstGeom>
        </p:spPr>
      </p:pic>
      <p:grpSp>
        <p:nvGrpSpPr>
          <p:cNvPr id="11" name="Group 10">
            <a:extLst>
              <a:ext uri="{FF2B5EF4-FFF2-40B4-BE49-F238E27FC236}">
                <a16:creationId xmlns:a16="http://schemas.microsoft.com/office/drawing/2014/main" id="{B1867C32-76A1-EF17-244E-C4ECCD7E0881}"/>
              </a:ext>
            </a:extLst>
          </p:cNvPr>
          <p:cNvGrpSpPr/>
          <p:nvPr/>
        </p:nvGrpSpPr>
        <p:grpSpPr>
          <a:xfrm>
            <a:off x="4086388" y="1565223"/>
            <a:ext cx="278342" cy="276999"/>
            <a:chOff x="3364856" y="1968876"/>
            <a:chExt cx="278342" cy="276999"/>
          </a:xfrm>
        </p:grpSpPr>
        <p:sp>
          <p:nvSpPr>
            <p:cNvPr id="9" name="TextBox 8">
              <a:extLst>
                <a:ext uri="{FF2B5EF4-FFF2-40B4-BE49-F238E27FC236}">
                  <a16:creationId xmlns:a16="http://schemas.microsoft.com/office/drawing/2014/main" id="{CFE2F265-CCF6-45DA-E66D-7FB5D9042C48}"/>
                </a:ext>
              </a:extLst>
            </p:cNvPr>
            <p:cNvSpPr txBox="1"/>
            <p:nvPr/>
          </p:nvSpPr>
          <p:spPr>
            <a:xfrm>
              <a:off x="3415775" y="1968876"/>
              <a:ext cx="227423" cy="276999"/>
            </a:xfrm>
            <a:prstGeom prst="rect">
              <a:avLst/>
            </a:prstGeom>
            <a:noFill/>
          </p:spPr>
          <p:txBody>
            <a:bodyPr wrap="square" rtlCol="0">
              <a:spAutoFi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0" name="Oval 9">
              <a:extLst>
                <a:ext uri="{FF2B5EF4-FFF2-40B4-BE49-F238E27FC236}">
                  <a16:creationId xmlns:a16="http://schemas.microsoft.com/office/drawing/2014/main" id="{F05070CE-7F3E-CD64-411E-33B07ACD1012}"/>
                </a:ext>
              </a:extLst>
            </p:cNvPr>
            <p:cNvSpPr>
              <a:spLocks noChangeAspect="1"/>
            </p:cNvSpPr>
            <p:nvPr/>
          </p:nvSpPr>
          <p:spPr>
            <a:xfrm>
              <a:off x="3364856" y="2071513"/>
              <a:ext cx="45720" cy="4572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D18F721-664B-83E6-7426-8A14B9CE0A4A}"/>
              </a:ext>
            </a:extLst>
          </p:cNvPr>
          <p:cNvSpPr txBox="1"/>
          <p:nvPr/>
        </p:nvSpPr>
        <p:spPr>
          <a:xfrm>
            <a:off x="5231027" y="1025348"/>
            <a:ext cx="3599935" cy="276999"/>
          </a:xfrm>
          <a:prstGeom prst="rect">
            <a:avLst/>
          </a:prstGeom>
          <a:solidFill>
            <a:schemeClr val="bg1"/>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@point A on Niger River in near Niamey, Niger</a:t>
            </a:r>
          </a:p>
        </p:txBody>
      </p:sp>
      <p:sp>
        <p:nvSpPr>
          <p:cNvPr id="13" name="TextBox 12">
            <a:extLst>
              <a:ext uri="{FF2B5EF4-FFF2-40B4-BE49-F238E27FC236}">
                <a16:creationId xmlns:a16="http://schemas.microsoft.com/office/drawing/2014/main" id="{5A4A7E45-483B-1D81-5981-0DBEFDFBC56A}"/>
              </a:ext>
            </a:extLst>
          </p:cNvPr>
          <p:cNvSpPr txBox="1"/>
          <p:nvPr/>
        </p:nvSpPr>
        <p:spPr>
          <a:xfrm>
            <a:off x="5231027" y="3274101"/>
            <a:ext cx="3542270" cy="276999"/>
          </a:xfrm>
          <a:prstGeom prst="rect">
            <a:avLst/>
          </a:prstGeom>
          <a:solidFill>
            <a:schemeClr val="bg1"/>
          </a:solidFill>
        </p:spPr>
        <p:txBody>
          <a:bodyPr wrap="square" rtlCol="0">
            <a:spAutoFit/>
          </a:bodyPr>
          <a:lstStyle/>
          <a:p>
            <a:r>
              <a:rPr lang="en-US" sz="1200" dirty="0" err="1">
                <a:latin typeface="Open Sans" panose="020B0606030504020204" pitchFamily="34" charset="0"/>
                <a:ea typeface="Open Sans" panose="020B0606030504020204" pitchFamily="34" charset="0"/>
                <a:cs typeface="Open Sans" panose="020B0606030504020204" pitchFamily="34" charset="0"/>
              </a:rPr>
              <a:t>GloFAS</a:t>
            </a:r>
            <a:r>
              <a:rPr lang="en-US" sz="1200" dirty="0">
                <a:latin typeface="Open Sans" panose="020B0606030504020204" pitchFamily="34" charset="0"/>
                <a:ea typeface="Open Sans" panose="020B0606030504020204" pitchFamily="34" charset="0"/>
                <a:cs typeface="Open Sans" panose="020B0606030504020204" pitchFamily="34" charset="0"/>
              </a:rPr>
              <a:t> seasonal forecast </a:t>
            </a:r>
            <a:r>
              <a:rPr lang="en-US" sz="1200" b="1" dirty="0">
                <a:latin typeface="Open Sans" panose="020B0606030504020204" pitchFamily="34" charset="0"/>
                <a:ea typeface="Open Sans" panose="020B0606030504020204" pitchFamily="34" charset="0"/>
                <a:cs typeface="Open Sans" panose="020B0606030504020204" pitchFamily="34" charset="0"/>
              </a:rPr>
              <a:t>May – Nov 2026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94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EC3EDE69-F18D-E243-1B8E-E9C980BB02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B19769-CB9B-72D3-3308-B305935040F6}"/>
              </a:ext>
            </a:extLst>
          </p:cNvPr>
          <p:cNvPicPr>
            <a:picLocks noChangeAspect="1"/>
          </p:cNvPicPr>
          <p:nvPr/>
        </p:nvPicPr>
        <p:blipFill>
          <a:blip r:embed="rId3"/>
          <a:stretch>
            <a:fillRect/>
          </a:stretch>
        </p:blipFill>
        <p:spPr>
          <a:xfrm>
            <a:off x="1" y="831458"/>
            <a:ext cx="6486107" cy="2468880"/>
          </a:xfrm>
          <a:prstGeom prst="rect">
            <a:avLst/>
          </a:prstGeom>
        </p:spPr>
      </p:pic>
      <p:sp>
        <p:nvSpPr>
          <p:cNvPr id="5" name="TextBox 4">
            <a:extLst>
              <a:ext uri="{FF2B5EF4-FFF2-40B4-BE49-F238E27FC236}">
                <a16:creationId xmlns:a16="http://schemas.microsoft.com/office/drawing/2014/main" id="{A513172C-F243-DF10-9D56-CFB7C4E71120}"/>
              </a:ext>
            </a:extLst>
          </p:cNvPr>
          <p:cNvSpPr txBox="1"/>
          <p:nvPr/>
        </p:nvSpPr>
        <p:spPr>
          <a:xfrm>
            <a:off x="3161539" y="2110420"/>
            <a:ext cx="508473"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Niger</a:t>
            </a:r>
          </a:p>
        </p:txBody>
      </p:sp>
      <p:sp>
        <p:nvSpPr>
          <p:cNvPr id="6" name="TextBox 5">
            <a:extLst>
              <a:ext uri="{FF2B5EF4-FFF2-40B4-BE49-F238E27FC236}">
                <a16:creationId xmlns:a16="http://schemas.microsoft.com/office/drawing/2014/main" id="{927DE626-B8D7-59FA-4ACB-260B635E8721}"/>
              </a:ext>
            </a:extLst>
          </p:cNvPr>
          <p:cNvSpPr txBox="1"/>
          <p:nvPr/>
        </p:nvSpPr>
        <p:spPr>
          <a:xfrm>
            <a:off x="3376425" y="1556566"/>
            <a:ext cx="598241"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Sokoto</a:t>
            </a:r>
          </a:p>
        </p:txBody>
      </p:sp>
      <p:sp>
        <p:nvSpPr>
          <p:cNvPr id="7" name="TextBox 6">
            <a:extLst>
              <a:ext uri="{FF2B5EF4-FFF2-40B4-BE49-F238E27FC236}">
                <a16:creationId xmlns:a16="http://schemas.microsoft.com/office/drawing/2014/main" id="{6EE91F22-C09E-AC74-F164-40243D25DDBA}"/>
              </a:ext>
            </a:extLst>
          </p:cNvPr>
          <p:cNvSpPr txBox="1"/>
          <p:nvPr/>
        </p:nvSpPr>
        <p:spPr>
          <a:xfrm>
            <a:off x="4184039" y="1584586"/>
            <a:ext cx="835485" cy="246221"/>
          </a:xfrm>
          <a:prstGeom prst="rect">
            <a:avLst/>
          </a:prstGeom>
          <a:noFill/>
        </p:spPr>
        <p:txBody>
          <a:bodyPr wrap="none" rtlCol="0">
            <a:spAutoFit/>
          </a:bodyPr>
          <a:lstStyle/>
          <a:p>
            <a:r>
              <a:rPr lang="en-US" sz="1000" dirty="0" err="1">
                <a:solidFill>
                  <a:srgbClr val="0000FF"/>
                </a:solidFill>
                <a:latin typeface="Open Sans" panose="020B0606030504020204" pitchFamily="34" charset="0"/>
                <a:ea typeface="Open Sans" panose="020B0606030504020204" pitchFamily="34" charset="0"/>
                <a:cs typeface="Open Sans" panose="020B0606030504020204" pitchFamily="34" charset="0"/>
              </a:rPr>
              <a:t>Komadugu</a:t>
            </a:r>
            <a:endPar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96FCE8E-8010-64DC-D968-4C9FE0CC7D2A}"/>
              </a:ext>
            </a:extLst>
          </p:cNvPr>
          <p:cNvSpPr txBox="1"/>
          <p:nvPr/>
        </p:nvSpPr>
        <p:spPr>
          <a:xfrm>
            <a:off x="4962585" y="2206744"/>
            <a:ext cx="649537" cy="246221"/>
          </a:xfrm>
          <a:prstGeom prst="rect">
            <a:avLst/>
          </a:prstGeom>
          <a:noFill/>
        </p:spPr>
        <p:txBody>
          <a:bodyPr wrap="none" rtlCol="0">
            <a:spAutoFit/>
          </a:bodyPr>
          <a:lstStyle/>
          <a:p>
            <a:r>
              <a:rPr lang="en-US" sz="1000" dirty="0" err="1">
                <a:solidFill>
                  <a:srgbClr val="0000FF"/>
                </a:solidFill>
                <a:latin typeface="Open Sans" panose="020B0606030504020204" pitchFamily="34" charset="0"/>
                <a:ea typeface="Open Sans" panose="020B0606030504020204" pitchFamily="34" charset="0"/>
                <a:cs typeface="Open Sans" panose="020B0606030504020204" pitchFamily="34" charset="0"/>
              </a:rPr>
              <a:t>Logone</a:t>
            </a:r>
            <a:endPar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9ADCCEB-43E8-9526-8FB6-FF47F86AC423}"/>
              </a:ext>
            </a:extLst>
          </p:cNvPr>
          <p:cNvSpPr txBox="1"/>
          <p:nvPr/>
        </p:nvSpPr>
        <p:spPr>
          <a:xfrm>
            <a:off x="2157805" y="1243866"/>
            <a:ext cx="508473"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Niger</a:t>
            </a:r>
          </a:p>
        </p:txBody>
      </p:sp>
      <p:sp>
        <p:nvSpPr>
          <p:cNvPr id="10" name="TextBox 9">
            <a:extLst>
              <a:ext uri="{FF2B5EF4-FFF2-40B4-BE49-F238E27FC236}">
                <a16:creationId xmlns:a16="http://schemas.microsoft.com/office/drawing/2014/main" id="{2CE58E3B-41F7-F98A-4A37-DAFAC4DA3D5E}"/>
              </a:ext>
            </a:extLst>
          </p:cNvPr>
          <p:cNvSpPr txBox="1"/>
          <p:nvPr/>
        </p:nvSpPr>
        <p:spPr>
          <a:xfrm>
            <a:off x="3805048" y="2314172"/>
            <a:ext cx="591829"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Benue</a:t>
            </a:r>
          </a:p>
        </p:txBody>
      </p:sp>
      <p:sp>
        <p:nvSpPr>
          <p:cNvPr id="11" name="TextBox 10">
            <a:extLst>
              <a:ext uri="{FF2B5EF4-FFF2-40B4-BE49-F238E27FC236}">
                <a16:creationId xmlns:a16="http://schemas.microsoft.com/office/drawing/2014/main" id="{10DAE659-4602-ACAA-3409-D3EBEA829891}"/>
              </a:ext>
            </a:extLst>
          </p:cNvPr>
          <p:cNvSpPr txBox="1"/>
          <p:nvPr/>
        </p:nvSpPr>
        <p:spPr>
          <a:xfrm>
            <a:off x="93153" y="1324583"/>
            <a:ext cx="651140"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Senegal</a:t>
            </a:r>
          </a:p>
        </p:txBody>
      </p:sp>
      <p:pic>
        <p:nvPicPr>
          <p:cNvPr id="15" name="Picture 14">
            <a:extLst>
              <a:ext uri="{FF2B5EF4-FFF2-40B4-BE49-F238E27FC236}">
                <a16:creationId xmlns:a16="http://schemas.microsoft.com/office/drawing/2014/main" id="{D50BD5F9-B30D-CFA9-FD6E-DD2FBE28DD20}"/>
              </a:ext>
            </a:extLst>
          </p:cNvPr>
          <p:cNvPicPr>
            <a:picLocks noChangeAspect="1"/>
          </p:cNvPicPr>
          <p:nvPr/>
        </p:nvPicPr>
        <p:blipFill>
          <a:blip r:embed="rId4"/>
          <a:stretch>
            <a:fillRect/>
          </a:stretch>
        </p:blipFill>
        <p:spPr>
          <a:xfrm>
            <a:off x="5287353" y="853466"/>
            <a:ext cx="1183601" cy="721014"/>
          </a:xfrm>
          <a:prstGeom prst="rect">
            <a:avLst/>
          </a:prstGeom>
        </p:spPr>
      </p:pic>
      <p:grpSp>
        <p:nvGrpSpPr>
          <p:cNvPr id="19" name="Group 18">
            <a:extLst>
              <a:ext uri="{FF2B5EF4-FFF2-40B4-BE49-F238E27FC236}">
                <a16:creationId xmlns:a16="http://schemas.microsoft.com/office/drawing/2014/main" id="{94F13735-EE2A-AD00-2570-0DA01EB80257}"/>
              </a:ext>
            </a:extLst>
          </p:cNvPr>
          <p:cNvGrpSpPr/>
          <p:nvPr/>
        </p:nvGrpSpPr>
        <p:grpSpPr>
          <a:xfrm>
            <a:off x="3364856" y="1968876"/>
            <a:ext cx="278342" cy="276999"/>
            <a:chOff x="3364856" y="1968876"/>
            <a:chExt cx="278342" cy="276999"/>
          </a:xfrm>
        </p:grpSpPr>
        <p:sp>
          <p:nvSpPr>
            <p:cNvPr id="21" name="TextBox 20">
              <a:extLst>
                <a:ext uri="{FF2B5EF4-FFF2-40B4-BE49-F238E27FC236}">
                  <a16:creationId xmlns:a16="http://schemas.microsoft.com/office/drawing/2014/main" id="{5739D42D-B56F-4E8A-13DF-DDEF740CD13B}"/>
                </a:ext>
              </a:extLst>
            </p:cNvPr>
            <p:cNvSpPr txBox="1"/>
            <p:nvPr/>
          </p:nvSpPr>
          <p:spPr>
            <a:xfrm>
              <a:off x="3415775" y="1968876"/>
              <a:ext cx="227423" cy="276999"/>
            </a:xfrm>
            <a:prstGeom prst="rect">
              <a:avLst/>
            </a:prstGeom>
            <a:noFill/>
          </p:spPr>
          <p:txBody>
            <a:bodyPr wrap="square" rtlCol="0">
              <a:spAutoFi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22" name="Oval 21">
              <a:extLst>
                <a:ext uri="{FF2B5EF4-FFF2-40B4-BE49-F238E27FC236}">
                  <a16:creationId xmlns:a16="http://schemas.microsoft.com/office/drawing/2014/main" id="{33504087-589E-DFC1-1B86-AEBCB3BE8F42}"/>
                </a:ext>
              </a:extLst>
            </p:cNvPr>
            <p:cNvSpPr>
              <a:spLocks noChangeAspect="1"/>
            </p:cNvSpPr>
            <p:nvPr/>
          </p:nvSpPr>
          <p:spPr>
            <a:xfrm>
              <a:off x="3364856" y="2071513"/>
              <a:ext cx="45720" cy="4572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7" name="Google Shape;3887;p60">
            <a:extLst>
              <a:ext uri="{FF2B5EF4-FFF2-40B4-BE49-F238E27FC236}">
                <a16:creationId xmlns:a16="http://schemas.microsoft.com/office/drawing/2014/main" id="{578E6568-1A72-1128-5605-65177E9B4B2F}"/>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Seasonal Forecast</a:t>
            </a:r>
            <a:endParaRPr dirty="0"/>
          </a:p>
        </p:txBody>
      </p:sp>
      <p:sp>
        <p:nvSpPr>
          <p:cNvPr id="3888" name="Google Shape;3888;p60">
            <a:extLst>
              <a:ext uri="{FF2B5EF4-FFF2-40B4-BE49-F238E27FC236}">
                <a16:creationId xmlns:a16="http://schemas.microsoft.com/office/drawing/2014/main" id="{38699ACC-953F-3589-5A26-D01904C783C8}"/>
              </a:ext>
            </a:extLst>
          </p:cNvPr>
          <p:cNvSpPr txBox="1">
            <a:spLocks noGrp="1"/>
          </p:cNvSpPr>
          <p:nvPr>
            <p:ph type="body" idx="1"/>
          </p:nvPr>
        </p:nvSpPr>
        <p:spPr>
          <a:xfrm>
            <a:off x="104710" y="3454928"/>
            <a:ext cx="8934580" cy="1226814"/>
          </a:xfrm>
          <a:prstGeom prst="rect">
            <a:avLst/>
          </a:prstGeom>
        </p:spPr>
        <p:txBody>
          <a:bodyPr spcFirstLastPara="1" wrap="square" lIns="91500" tIns="0" rIns="91500" bIns="0" anchor="t" anchorCtr="0">
            <a:noAutofit/>
          </a:bodyPr>
          <a:lstStyle/>
          <a:p>
            <a:pPr marL="342900" lvl="0" indent="-203200">
              <a:spcBef>
                <a:spcPts val="800"/>
              </a:spcBef>
            </a:pPr>
            <a:r>
              <a:rPr lang="en-US" dirty="0"/>
              <a:t>Discharges are expected to be above average in Guinea Bissau, parts of upstream Niger in Mali, and Sokoto Rivers.  </a:t>
            </a:r>
          </a:p>
          <a:p>
            <a:pPr marL="342900" lvl="0" indent="-203200" algn="l" rtl="0">
              <a:spcBef>
                <a:spcPts val="800"/>
              </a:spcBef>
              <a:spcAft>
                <a:spcPts val="0"/>
              </a:spcAft>
              <a:buSzPts val="1400"/>
              <a:buChar char="●"/>
            </a:pPr>
            <a:r>
              <a:rPr lang="en-US" dirty="0"/>
              <a:t>There is likelihood of flooding along western coastal countries, central Mali, and northern Nigeria during September-October period. </a:t>
            </a:r>
            <a:endParaRPr dirty="0"/>
          </a:p>
        </p:txBody>
      </p:sp>
      <p:sp>
        <p:nvSpPr>
          <p:cNvPr id="3889" name="Google Shape;3889;p60">
            <a:extLst>
              <a:ext uri="{FF2B5EF4-FFF2-40B4-BE49-F238E27FC236}">
                <a16:creationId xmlns:a16="http://schemas.microsoft.com/office/drawing/2014/main" id="{DD166D95-48D3-A820-3506-EC1B2CBB104F}"/>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p:txBody>
      </p:sp>
      <p:sp>
        <p:nvSpPr>
          <p:cNvPr id="12" name="TextBox 11">
            <a:extLst>
              <a:ext uri="{FF2B5EF4-FFF2-40B4-BE49-F238E27FC236}">
                <a16:creationId xmlns:a16="http://schemas.microsoft.com/office/drawing/2014/main" id="{B7BD1489-3B59-DAF1-7312-FCADC7996876}"/>
              </a:ext>
            </a:extLst>
          </p:cNvPr>
          <p:cNvSpPr txBox="1"/>
          <p:nvPr/>
        </p:nvSpPr>
        <p:spPr>
          <a:xfrm>
            <a:off x="25881" y="3227634"/>
            <a:ext cx="4391303" cy="276999"/>
          </a:xfrm>
          <a:prstGeom prst="rect">
            <a:avLst/>
          </a:prstGeom>
          <a:solidFill>
            <a:schemeClr val="bg1"/>
          </a:solidFill>
        </p:spPr>
        <p:txBody>
          <a:bodyPr wrap="square" rtlCol="0">
            <a:spAutoFit/>
          </a:bodyPr>
          <a:lstStyle/>
          <a:p>
            <a:r>
              <a:rPr lang="en-US" sz="1200" dirty="0" err="1">
                <a:latin typeface="Open Sans" panose="020B0606030504020204" pitchFamily="34" charset="0"/>
                <a:ea typeface="Open Sans" panose="020B0606030504020204" pitchFamily="34" charset="0"/>
                <a:cs typeface="Open Sans" panose="020B0606030504020204" pitchFamily="34" charset="0"/>
              </a:rPr>
              <a:t>GloFAS</a:t>
            </a:r>
            <a:r>
              <a:rPr lang="en-US" sz="1200" dirty="0">
                <a:latin typeface="Open Sans" panose="020B0606030504020204" pitchFamily="34" charset="0"/>
                <a:ea typeface="Open Sans" panose="020B0606030504020204" pitchFamily="34" charset="0"/>
                <a:cs typeface="Open Sans" panose="020B0606030504020204" pitchFamily="34" charset="0"/>
              </a:rPr>
              <a:t> Seasonal forecast: </a:t>
            </a:r>
            <a:r>
              <a:rPr lang="en-US" sz="1200" b="1" dirty="0">
                <a:latin typeface="Open Sans" panose="020B0606030504020204" pitchFamily="34" charset="0"/>
                <a:ea typeface="Open Sans" panose="020B0606030504020204" pitchFamily="34" charset="0"/>
                <a:cs typeface="Open Sans" panose="020B0606030504020204" pitchFamily="34" charset="0"/>
              </a:rPr>
              <a:t>May – Nov 2026</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9FAA4D63-0D9E-0ADC-19F2-B2A92018CE75}"/>
              </a:ext>
            </a:extLst>
          </p:cNvPr>
          <p:cNvSpPr txBox="1"/>
          <p:nvPr/>
        </p:nvSpPr>
        <p:spPr>
          <a:xfrm>
            <a:off x="6370412" y="3266175"/>
            <a:ext cx="2747707" cy="276999"/>
          </a:xfrm>
          <a:prstGeom prst="rect">
            <a:avLst/>
          </a:prstGeom>
          <a:solidFill>
            <a:schemeClr val="bg1"/>
          </a:solidFill>
        </p:spPr>
        <p:txBody>
          <a:bodyPr wrap="square" rtlCol="0">
            <a:spAutoFit/>
          </a:bodyPr>
          <a:lstStyle/>
          <a:p>
            <a:r>
              <a:rPr lang="en-US" sz="1200" dirty="0" err="1">
                <a:latin typeface="Open Sans" panose="020B0606030504020204" pitchFamily="34" charset="0"/>
                <a:ea typeface="Open Sans" panose="020B0606030504020204" pitchFamily="34" charset="0"/>
                <a:cs typeface="Open Sans" panose="020B0606030504020204" pitchFamily="34" charset="0"/>
              </a:rPr>
              <a:t>GloFAS</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b="1" dirty="0">
                <a:latin typeface="Open Sans" panose="020B0606030504020204" pitchFamily="34" charset="0"/>
                <a:ea typeface="Open Sans" panose="020B0606030504020204" pitchFamily="34" charset="0"/>
                <a:cs typeface="Open Sans" panose="020B0606030504020204" pitchFamily="34" charset="0"/>
              </a:rPr>
              <a:t>May – Nov 2026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9D11468F-A6EF-AAAF-8514-E92FFE803C67}"/>
              </a:ext>
            </a:extLst>
          </p:cNvPr>
          <p:cNvSpPr txBox="1"/>
          <p:nvPr/>
        </p:nvSpPr>
        <p:spPr>
          <a:xfrm>
            <a:off x="6625087" y="1333209"/>
            <a:ext cx="2214394" cy="246221"/>
          </a:xfrm>
          <a:prstGeom prst="rect">
            <a:avLst/>
          </a:prstGeom>
          <a:noFill/>
        </p:spPr>
        <p:txBody>
          <a:bodyPr wrap="squar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On the Niger River at point A</a:t>
            </a:r>
          </a:p>
        </p:txBody>
      </p:sp>
      <p:sp>
        <p:nvSpPr>
          <p:cNvPr id="26" name="TextBox 25">
            <a:extLst>
              <a:ext uri="{FF2B5EF4-FFF2-40B4-BE49-F238E27FC236}">
                <a16:creationId xmlns:a16="http://schemas.microsoft.com/office/drawing/2014/main" id="{E1696AE1-683C-F252-7333-70A10C8A47F4}"/>
              </a:ext>
            </a:extLst>
          </p:cNvPr>
          <p:cNvSpPr txBox="1"/>
          <p:nvPr/>
        </p:nvSpPr>
        <p:spPr>
          <a:xfrm>
            <a:off x="6370412" y="944482"/>
            <a:ext cx="2747707" cy="276999"/>
          </a:xfrm>
          <a:prstGeom prst="rect">
            <a:avLst/>
          </a:prstGeom>
          <a:solidFill>
            <a:schemeClr val="bg1"/>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@point A on Niger River in Nigeria</a:t>
            </a:r>
          </a:p>
        </p:txBody>
      </p:sp>
      <p:grpSp>
        <p:nvGrpSpPr>
          <p:cNvPr id="18" name="Group 17">
            <a:extLst>
              <a:ext uri="{FF2B5EF4-FFF2-40B4-BE49-F238E27FC236}">
                <a16:creationId xmlns:a16="http://schemas.microsoft.com/office/drawing/2014/main" id="{71BDC4C2-3AC3-CAEC-5092-E0FD9D420D75}"/>
              </a:ext>
            </a:extLst>
          </p:cNvPr>
          <p:cNvGrpSpPr/>
          <p:nvPr/>
        </p:nvGrpSpPr>
        <p:grpSpPr>
          <a:xfrm>
            <a:off x="6488836" y="1219121"/>
            <a:ext cx="2636690" cy="2103120"/>
            <a:chOff x="3268447" y="2141839"/>
            <a:chExt cx="2636690" cy="2103120"/>
          </a:xfrm>
        </p:grpSpPr>
        <p:pic>
          <p:nvPicPr>
            <p:cNvPr id="14" name="Picture 13">
              <a:extLst>
                <a:ext uri="{FF2B5EF4-FFF2-40B4-BE49-F238E27FC236}">
                  <a16:creationId xmlns:a16="http://schemas.microsoft.com/office/drawing/2014/main" id="{4EA0FCB2-A965-5685-7AC2-00D93B22C795}"/>
                </a:ext>
              </a:extLst>
            </p:cNvPr>
            <p:cNvPicPr>
              <a:picLocks noChangeAspect="1"/>
            </p:cNvPicPr>
            <p:nvPr/>
          </p:nvPicPr>
          <p:blipFill>
            <a:blip r:embed="rId5"/>
            <a:srcRect r="88871"/>
            <a:stretch>
              <a:fillRect/>
            </a:stretch>
          </p:blipFill>
          <p:spPr>
            <a:xfrm>
              <a:off x="3268447" y="2141839"/>
              <a:ext cx="467453" cy="2103120"/>
            </a:xfrm>
            <a:prstGeom prst="rect">
              <a:avLst/>
            </a:prstGeom>
          </p:spPr>
        </p:pic>
        <p:pic>
          <p:nvPicPr>
            <p:cNvPr id="17" name="Picture 16">
              <a:extLst>
                <a:ext uri="{FF2B5EF4-FFF2-40B4-BE49-F238E27FC236}">
                  <a16:creationId xmlns:a16="http://schemas.microsoft.com/office/drawing/2014/main" id="{201E0B82-CAA7-67F8-D535-08F8E4D9CECB}"/>
                </a:ext>
              </a:extLst>
            </p:cNvPr>
            <p:cNvPicPr>
              <a:picLocks noChangeAspect="1"/>
            </p:cNvPicPr>
            <p:nvPr/>
          </p:nvPicPr>
          <p:blipFill>
            <a:blip r:embed="rId5"/>
            <a:srcRect l="48662"/>
            <a:stretch>
              <a:fillRect/>
            </a:stretch>
          </p:blipFill>
          <p:spPr>
            <a:xfrm>
              <a:off x="3748840" y="2141839"/>
              <a:ext cx="2156297" cy="2103120"/>
            </a:xfrm>
            <a:prstGeom prst="rect">
              <a:avLst/>
            </a:prstGeom>
          </p:spPr>
        </p:pic>
      </p:grpSp>
    </p:spTree>
    <p:extLst>
      <p:ext uri="{BB962C8B-B14F-4D97-AF65-F5344CB8AC3E}">
        <p14:creationId xmlns:p14="http://schemas.microsoft.com/office/powerpoint/2010/main" val="222893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1"/>
        <p:cNvGrpSpPr/>
        <p:nvPr/>
      </p:nvGrpSpPr>
      <p:grpSpPr>
        <a:xfrm>
          <a:off x="0" y="0"/>
          <a:ext cx="0" cy="0"/>
          <a:chOff x="0" y="0"/>
          <a:chExt cx="0" cy="0"/>
        </a:xfrm>
      </p:grpSpPr>
      <p:sp>
        <p:nvSpPr>
          <p:cNvPr id="3902" name="Google Shape;3902;p62"/>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Assumption</a:t>
            </a:r>
            <a:endParaRPr dirty="0"/>
          </a:p>
        </p:txBody>
      </p:sp>
      <p:sp>
        <p:nvSpPr>
          <p:cNvPr id="3905" name="Google Shape;3905;p62"/>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p:txBody>
      </p:sp>
      <p:sp>
        <p:nvSpPr>
          <p:cNvPr id="3" name="Text Placeholder 2">
            <a:extLst>
              <a:ext uri="{FF2B5EF4-FFF2-40B4-BE49-F238E27FC236}">
                <a16:creationId xmlns:a16="http://schemas.microsoft.com/office/drawing/2014/main" id="{58C02701-9DEB-33E3-E64F-7477E0D0605F}"/>
              </a:ext>
            </a:extLst>
          </p:cNvPr>
          <p:cNvSpPr>
            <a:spLocks noGrp="1"/>
          </p:cNvSpPr>
          <p:nvPr>
            <p:ph type="body" idx="2"/>
          </p:nvPr>
        </p:nvSpPr>
        <p:spPr>
          <a:xfrm>
            <a:off x="462925" y="999038"/>
            <a:ext cx="8218200" cy="1933632"/>
          </a:xfrm>
        </p:spPr>
        <p:txBody>
          <a:bodyPr/>
          <a:lstStyle/>
          <a:p>
            <a:r>
              <a:rPr lang="en-US" strike="sngStrike" dirty="0">
                <a:solidFill>
                  <a:srgbClr val="FF0000"/>
                </a:solidFill>
              </a:rPr>
              <a:t>Based on the NMME Streamflow forecast, above-average river flows are likely on the rivers in the region through August. Localized flooding is expected in Chad (</a:t>
            </a:r>
            <a:r>
              <a:rPr lang="en-US" strike="sngStrike" dirty="0" err="1">
                <a:solidFill>
                  <a:srgbClr val="FF0000"/>
                </a:solidFill>
              </a:rPr>
              <a:t>Logone</a:t>
            </a:r>
            <a:r>
              <a:rPr lang="en-US" strike="sngStrike" dirty="0">
                <a:solidFill>
                  <a:srgbClr val="FF0000"/>
                </a:solidFill>
              </a:rPr>
              <a:t> river), Niger, and Nigeria (</a:t>
            </a:r>
            <a:r>
              <a:rPr lang="en-US" strike="sngStrike" dirty="0" err="1">
                <a:solidFill>
                  <a:srgbClr val="FF0000"/>
                </a:solidFill>
              </a:rPr>
              <a:t>Komadugu</a:t>
            </a:r>
            <a:r>
              <a:rPr lang="en-US" strike="sngStrike" dirty="0">
                <a:solidFill>
                  <a:srgbClr val="FF0000"/>
                </a:solidFill>
              </a:rPr>
              <a:t>-Yobe river)</a:t>
            </a:r>
            <a:r>
              <a:rPr lang="en-US" dirty="0"/>
              <a:t>. </a:t>
            </a:r>
            <a:r>
              <a:rPr lang="en-US" dirty="0">
                <a:solidFill>
                  <a:srgbClr val="FF0000"/>
                </a:solidFill>
              </a:rPr>
              <a:t>May through August is still in the low flow season and less likely to experience flooding in the region. Though, extended forecast suggest likelihood of flooding along western coastal countries, central Mali, and northern Nigeria during September-October period</a:t>
            </a:r>
            <a:r>
              <a:rPr lang="en-US" dirty="0"/>
              <a:t>. However, there is uncertainty due to the long-range nature of the forecast.</a:t>
            </a:r>
          </a:p>
          <a:p>
            <a:endParaRPr lang="en-US" dirty="0"/>
          </a:p>
          <a:p>
            <a:endParaRPr lang="en-US" dirty="0"/>
          </a:p>
        </p:txBody>
      </p:sp>
    </p:spTree>
  </p:cSld>
  <p:clrMapOvr>
    <a:masterClrMapping/>
  </p:clrMapOvr>
</p:sld>
</file>

<file path=ppt/theme/theme1.xml><?xml version="1.0" encoding="utf-8"?>
<a:theme xmlns:a="http://schemas.openxmlformats.org/drawingml/2006/main" name="Simple Light">
  <a:themeElements>
    <a:clrScheme name="FEWS NET">
      <a:dk1>
        <a:srgbClr val="212721"/>
      </a:dk1>
      <a:lt1>
        <a:srgbClr val="FFFFFF"/>
      </a:lt1>
      <a:dk2>
        <a:srgbClr val="096640"/>
      </a:dk2>
      <a:lt2>
        <a:srgbClr val="E6E7E8"/>
      </a:lt2>
      <a:accent1>
        <a:srgbClr val="BDDBD6"/>
      </a:accent1>
      <a:accent2>
        <a:srgbClr val="A95B24"/>
      </a:accent2>
      <a:accent3>
        <a:srgbClr val="E8792A"/>
      </a:accent3>
      <a:accent4>
        <a:srgbClr val="D1D3D4"/>
      </a:accent4>
      <a:accent5>
        <a:srgbClr val="F4F5F5"/>
      </a:accent5>
      <a:accent6>
        <a:srgbClr val="0C1D28"/>
      </a:accent6>
      <a:hlink>
        <a:srgbClr val="096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dd02d64-b7f3-43f7-a145-cfd68d338edf}" enabled="1" method="Standard" siteId="{0693b5ba-4b18-4d7b-9341-f32f400a5494}" contentBits="0" removed="0"/>
</clbl:labelList>
</file>

<file path=docProps/app.xml><?xml version="1.0" encoding="utf-8"?>
<Properties xmlns="http://schemas.openxmlformats.org/officeDocument/2006/extended-properties" xmlns:vt="http://schemas.openxmlformats.org/officeDocument/2006/docPropsVTypes">
  <TotalTime>251</TotalTime>
  <Words>259</Words>
  <Application>Microsoft Office PowerPoint</Application>
  <PresentationFormat>On-screen Show (16:9)</PresentationFormat>
  <Paragraphs>29</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Open Sans</vt:lpstr>
      <vt:lpstr>Georgia</vt:lpstr>
      <vt:lpstr>Open Sans SemiBold</vt:lpstr>
      <vt:lpstr>Arial</vt:lpstr>
      <vt:lpstr>Simple Light</vt:lpstr>
      <vt:lpstr>Flood Monitoirng and Forecast Assumptions—West Africa</vt:lpstr>
      <vt:lpstr>NMME Based Streamflow Forecast</vt:lpstr>
      <vt:lpstr>Seasonal Forecast</vt:lpstr>
      <vt:lpstr>Assumption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Pervez, Shahriar</dc:creator>
  <cp:lastModifiedBy>Pervez, Shahriar</cp:lastModifiedBy>
  <cp:revision>31</cp:revision>
  <dcterms:modified xsi:type="dcterms:W3CDTF">2026-05-19T15:17:22Z</dcterms:modified>
</cp:coreProperties>
</file>