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6"/>
  </p:notesMasterIdLst>
  <p:sldIdLst>
    <p:sldId id="256" r:id="rId2"/>
    <p:sldId id="303" r:id="rId3"/>
    <p:sldId id="302" r:id="rId4"/>
    <p:sldId id="272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E69351E-1294-8AB0-0CF8-ECB1B4E1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FC892DB-6E26-73E3-E160-2D8B39862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539909A-B3AD-CAC9-8684-4977F2F5C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9" name="Google Shape;3899;g2781934cd9b_0_1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0" name="Google Shape;3900;g2781934cd9b_0_1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[standard]" type="twoColTx">
  <p:cSld name="TITLE_AND_TWO_COLUMNS"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p37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76" name="Google Shape;3176;p37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7" name="Google Shape;3177;p37"/>
          <p:cNvSpPr txBox="1">
            <a:spLocks noGrp="1"/>
          </p:cNvSpPr>
          <p:nvPr>
            <p:ph type="body" idx="2"/>
          </p:nvPr>
        </p:nvSpPr>
        <p:spPr>
          <a:xfrm>
            <a:off x="4817725" y="999038"/>
            <a:ext cx="386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8" name="Google Shape;3178;p37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64" r:id="rId5"/>
    <p:sldLayoutId id="2147483665" r:id="rId6"/>
    <p:sldLayoutId id="2147483666" r:id="rId7"/>
    <p:sldLayoutId id="2147483668" r:id="rId8"/>
    <p:sldLayoutId id="2147483676" r:id="rId9"/>
    <p:sldLayoutId id="214748368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15,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798" y="1929850"/>
            <a:ext cx="8596801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 Monitoirng and Forecast Assumptions—West Africa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78790-C7E1-FC11-0EA2-589CFC6D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2" y="1008724"/>
            <a:ext cx="4389120" cy="23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FD61E0-6A21-D51D-A18B-8D737D01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67BE-490D-4F3C-4E50-AA2D73B8A9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Google Shape;3888;p60">
            <a:extLst>
              <a:ext uri="{FF2B5EF4-FFF2-40B4-BE49-F238E27FC236}">
                <a16:creationId xmlns:a16="http://schemas.microsoft.com/office/drawing/2014/main" id="{8EEBD02C-900E-1987-1948-79DB49760D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0727" y="3632646"/>
            <a:ext cx="8719570" cy="906580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-US" dirty="0"/>
              <a:t>Streamflow across the West Africa just started to experience seasonal increase. Good convergence between the forecast models suggesting average flow during the peak season of September-October across the West Africa with few rivers expecting above average flow.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867C32-76A1-EF17-244E-C4ECCD7E0881}"/>
              </a:ext>
            </a:extLst>
          </p:cNvPr>
          <p:cNvGrpSpPr/>
          <p:nvPr/>
        </p:nvGrpSpPr>
        <p:grpSpPr>
          <a:xfrm>
            <a:off x="2117353" y="2294751"/>
            <a:ext cx="278342" cy="276999"/>
            <a:chOff x="3364856" y="1968876"/>
            <a:chExt cx="278342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E2F265-CCF6-45DA-E66D-7FB5D9042C48}"/>
                </a:ext>
              </a:extLst>
            </p:cNvPr>
            <p:cNvSpPr txBox="1"/>
            <p:nvPr/>
          </p:nvSpPr>
          <p:spPr>
            <a:xfrm>
              <a:off x="3415775" y="196887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5070CE-7F3E-CD64-411E-33B07ACD1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856" y="2071513"/>
              <a:ext cx="45720" cy="457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4A7E45-483B-1D81-5981-0DBEFDFBC56A}"/>
              </a:ext>
            </a:extLst>
          </p:cNvPr>
          <p:cNvSpPr txBox="1"/>
          <p:nvPr/>
        </p:nvSpPr>
        <p:spPr>
          <a:xfrm>
            <a:off x="4693536" y="3288562"/>
            <a:ext cx="35422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9E6995-1A80-6156-7961-94BA835B805B}"/>
              </a:ext>
            </a:extLst>
          </p:cNvPr>
          <p:cNvGrpSpPr/>
          <p:nvPr/>
        </p:nvGrpSpPr>
        <p:grpSpPr>
          <a:xfrm>
            <a:off x="2281983" y="2571750"/>
            <a:ext cx="278342" cy="276999"/>
            <a:chOff x="3364856" y="1968876"/>
            <a:chExt cx="278342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B34B23-F4FC-927C-222A-8B7FF14973A8}"/>
                </a:ext>
              </a:extLst>
            </p:cNvPr>
            <p:cNvSpPr txBox="1"/>
            <p:nvPr/>
          </p:nvSpPr>
          <p:spPr>
            <a:xfrm>
              <a:off x="3415775" y="196887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D2C732-9B80-42CA-7637-DD245E9E75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856" y="2071513"/>
              <a:ext cx="45720" cy="457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C4870F-428A-8823-7AD5-99FF154824FE}"/>
              </a:ext>
            </a:extLst>
          </p:cNvPr>
          <p:cNvGrpSpPr>
            <a:grpSpLocks noChangeAspect="1"/>
          </p:cNvGrpSpPr>
          <p:nvPr/>
        </p:nvGrpSpPr>
        <p:grpSpPr>
          <a:xfrm>
            <a:off x="4500512" y="1353146"/>
            <a:ext cx="2286000" cy="1623054"/>
            <a:chOff x="1940602" y="929956"/>
            <a:chExt cx="4512848" cy="32041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0234FE-0A8A-46F5-3D2C-217C8E183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0550" y="1009432"/>
              <a:ext cx="3762900" cy="31246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BDB1C0-026D-0832-0613-497D4F15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0602" y="929956"/>
              <a:ext cx="762106" cy="290553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AFF82F-0B61-8485-938C-1B9A8DC6356D}"/>
              </a:ext>
            </a:extLst>
          </p:cNvPr>
          <p:cNvGrpSpPr>
            <a:grpSpLocks noChangeAspect="1"/>
          </p:cNvGrpSpPr>
          <p:nvPr/>
        </p:nvGrpSpPr>
        <p:grpSpPr>
          <a:xfrm>
            <a:off x="6826747" y="1353146"/>
            <a:ext cx="2286000" cy="1664057"/>
            <a:chOff x="4203948" y="1067878"/>
            <a:chExt cx="4502479" cy="32775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5DA79AA-B4D9-5683-02E3-8D2487965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53" y="1211224"/>
              <a:ext cx="3753374" cy="31341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A36FE6E-2A72-1758-11A2-9A1B1E5F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3948" y="1067878"/>
              <a:ext cx="752580" cy="299126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9B752D1-73A2-57B0-CF2C-451CD98AC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401" y="959748"/>
            <a:ext cx="4023360" cy="3934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E652818-4932-F144-8149-5D19F34C980D}"/>
              </a:ext>
            </a:extLst>
          </p:cNvPr>
          <p:cNvSpPr txBox="1"/>
          <p:nvPr/>
        </p:nvSpPr>
        <p:spPr>
          <a:xfrm>
            <a:off x="111392" y="3286705"/>
            <a:ext cx="35422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Oct 2026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D9939A-ACA4-9104-2190-5E29D4481085}"/>
              </a:ext>
            </a:extLst>
          </p:cNvPr>
          <p:cNvSpPr txBox="1"/>
          <p:nvPr/>
        </p:nvSpPr>
        <p:spPr>
          <a:xfrm>
            <a:off x="7166402" y="1420259"/>
            <a:ext cx="1861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B on Niger Outlet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CBE8AA-5EB7-E756-5D4D-4178B7855230}"/>
              </a:ext>
            </a:extLst>
          </p:cNvPr>
          <p:cNvSpPr txBox="1"/>
          <p:nvPr/>
        </p:nvSpPr>
        <p:spPr>
          <a:xfrm>
            <a:off x="4795588" y="1384808"/>
            <a:ext cx="1861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 on upstream Niger</a:t>
            </a:r>
          </a:p>
        </p:txBody>
      </p:sp>
    </p:spTree>
    <p:extLst>
      <p:ext uri="{BB962C8B-B14F-4D97-AF65-F5344CB8AC3E}">
        <p14:creationId xmlns:p14="http://schemas.microsoft.com/office/powerpoint/2010/main" val="20694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3EDE69-F18D-E243-1B8E-E9C980B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3FAF6-CA6B-D10C-6297-1FF85517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417"/>
            <a:ext cx="6400800" cy="2359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3172C-F243-DF10-9D56-CFB7C4E71120}"/>
              </a:ext>
            </a:extLst>
          </p:cNvPr>
          <p:cNvSpPr txBox="1"/>
          <p:nvPr/>
        </p:nvSpPr>
        <p:spPr>
          <a:xfrm>
            <a:off x="3146009" y="2206743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DE626-B8D7-59FA-4ACB-260B635E8721}"/>
              </a:ext>
            </a:extLst>
          </p:cNvPr>
          <p:cNvSpPr txBox="1"/>
          <p:nvPr/>
        </p:nvSpPr>
        <p:spPr>
          <a:xfrm>
            <a:off x="3376425" y="1556566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91F22-C09E-AC74-F164-40243D25DDBA}"/>
              </a:ext>
            </a:extLst>
          </p:cNvPr>
          <p:cNvSpPr txBox="1"/>
          <p:nvPr/>
        </p:nvSpPr>
        <p:spPr>
          <a:xfrm>
            <a:off x="3974666" y="1628322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endParaRPr lang="en-US" sz="1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FCE8E-8010-64DC-D968-4C9FE0CC7D2A}"/>
              </a:ext>
            </a:extLst>
          </p:cNvPr>
          <p:cNvSpPr txBox="1"/>
          <p:nvPr/>
        </p:nvSpPr>
        <p:spPr>
          <a:xfrm>
            <a:off x="4962585" y="2206744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Logone</a:t>
            </a:r>
            <a:endParaRPr lang="en-US" sz="10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DCCEB-43E8-9526-8FB6-FF47F86AC423}"/>
              </a:ext>
            </a:extLst>
          </p:cNvPr>
          <p:cNvSpPr txBox="1"/>
          <p:nvPr/>
        </p:nvSpPr>
        <p:spPr>
          <a:xfrm>
            <a:off x="2221532" y="104773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58E3B-41F7-F98A-4A37-DAFAC4DA3D5E}"/>
              </a:ext>
            </a:extLst>
          </p:cNvPr>
          <p:cNvSpPr txBox="1"/>
          <p:nvPr/>
        </p:nvSpPr>
        <p:spPr>
          <a:xfrm>
            <a:off x="3885501" y="2366423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E659-4602-ACAA-3409-D3EBEA829891}"/>
              </a:ext>
            </a:extLst>
          </p:cNvPr>
          <p:cNvSpPr txBox="1"/>
          <p:nvPr/>
        </p:nvSpPr>
        <p:spPr>
          <a:xfrm>
            <a:off x="137355" y="1135910"/>
            <a:ext cx="651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Senegal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0BD5F9-B30D-CFA9-FD6E-DD2FBE28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353" y="853466"/>
            <a:ext cx="1183601" cy="72101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13735-EE2A-AD00-2570-0DA01EB80257}"/>
              </a:ext>
            </a:extLst>
          </p:cNvPr>
          <p:cNvGrpSpPr/>
          <p:nvPr/>
        </p:nvGrpSpPr>
        <p:grpSpPr>
          <a:xfrm>
            <a:off x="3577488" y="2903019"/>
            <a:ext cx="278342" cy="276999"/>
            <a:chOff x="3364856" y="1968876"/>
            <a:chExt cx="278342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9D42D-B56F-4E8A-13DF-DDEF740CD13B}"/>
                </a:ext>
              </a:extLst>
            </p:cNvPr>
            <p:cNvSpPr txBox="1"/>
            <p:nvPr/>
          </p:nvSpPr>
          <p:spPr>
            <a:xfrm>
              <a:off x="3415775" y="196887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504087-589E-DFC1-1B86-AEBCB3BE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856" y="2071513"/>
              <a:ext cx="45720" cy="457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78E6568-1A72-1128-5605-65177E9B4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38699ACC-953F-3589-5A26-D01904C7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454928"/>
            <a:ext cx="8934580" cy="1226814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-US" dirty="0"/>
              <a:t>Discharges are expected to be above average in Guinea Bissau, parts of upstream Niger in Mali, and Sokoto Rivers.  </a:t>
            </a:r>
          </a:p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There is likelihood of flooding along western coastal countries, central Mali, and northern Nigeria during September-October period.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DD166D95-48D3-A820-3506-EC1B2CBB10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D1489-3B59-DAF1-7312-FCADC7996876}"/>
              </a:ext>
            </a:extLst>
          </p:cNvPr>
          <p:cNvSpPr txBox="1"/>
          <p:nvPr/>
        </p:nvSpPr>
        <p:spPr>
          <a:xfrm>
            <a:off x="25881" y="3227634"/>
            <a:ext cx="43913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A4D63-0D9E-0ADC-19F2-B2A92018CE75}"/>
              </a:ext>
            </a:extLst>
          </p:cNvPr>
          <p:cNvSpPr txBox="1"/>
          <p:nvPr/>
        </p:nvSpPr>
        <p:spPr>
          <a:xfrm>
            <a:off x="6370412" y="3266175"/>
            <a:ext cx="27477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1468F-A6EF-AAAF-8514-E92FFE803C67}"/>
              </a:ext>
            </a:extLst>
          </p:cNvPr>
          <p:cNvSpPr txBox="1"/>
          <p:nvPr/>
        </p:nvSpPr>
        <p:spPr>
          <a:xfrm>
            <a:off x="6625087" y="1333209"/>
            <a:ext cx="221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Niger River at point 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DA13A6-D82C-5D78-A071-33C5188E9887}"/>
              </a:ext>
            </a:extLst>
          </p:cNvPr>
          <p:cNvGrpSpPr>
            <a:grpSpLocks noChangeAspect="1"/>
          </p:cNvGrpSpPr>
          <p:nvPr/>
        </p:nvGrpSpPr>
        <p:grpSpPr>
          <a:xfrm>
            <a:off x="6370412" y="1312573"/>
            <a:ext cx="2743200" cy="2007573"/>
            <a:chOff x="5900728" y="1208488"/>
            <a:chExt cx="3254071" cy="23814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557746F-3C50-1FB8-38F5-3EFC631A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8217" t="14593"/>
            <a:stretch>
              <a:fillRect/>
            </a:stretch>
          </p:blipFill>
          <p:spPr>
            <a:xfrm>
              <a:off x="6407092" y="1230448"/>
              <a:ext cx="2747707" cy="235948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522051E-4D06-72C1-22C2-4F4CF459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0728" y="1208488"/>
              <a:ext cx="504895" cy="205768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6A135C-15BF-E5D6-457B-6B94AE483C1E}"/>
              </a:ext>
            </a:extLst>
          </p:cNvPr>
          <p:cNvGrpSpPr>
            <a:grpSpLocks noChangeAspect="1"/>
          </p:cNvGrpSpPr>
          <p:nvPr/>
        </p:nvGrpSpPr>
        <p:grpSpPr>
          <a:xfrm>
            <a:off x="6776773" y="846219"/>
            <a:ext cx="1554480" cy="516146"/>
            <a:chOff x="3063485" y="1127533"/>
            <a:chExt cx="2657846" cy="88250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72D08C-FD8C-7D7E-39C8-CAD9FED33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3485" y="1127533"/>
              <a:ext cx="2657846" cy="48584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94234B-FA88-51D2-1981-8132652C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73364" y="1581353"/>
              <a:ext cx="2172003" cy="42868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1696AE1-683C-F252-7333-70A10C8A47F4}"/>
              </a:ext>
            </a:extLst>
          </p:cNvPr>
          <p:cNvSpPr txBox="1"/>
          <p:nvPr/>
        </p:nvSpPr>
        <p:spPr>
          <a:xfrm>
            <a:off x="6796041" y="1380877"/>
            <a:ext cx="2267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 on Niger River in Nigeria</a:t>
            </a:r>
          </a:p>
        </p:txBody>
      </p:sp>
    </p:spTree>
    <p:extLst>
      <p:ext uri="{BB962C8B-B14F-4D97-AF65-F5344CB8AC3E}">
        <p14:creationId xmlns:p14="http://schemas.microsoft.com/office/powerpoint/2010/main" val="222893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6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Assumption</a:t>
            </a:r>
            <a:endParaRPr dirty="0"/>
          </a:p>
        </p:txBody>
      </p:sp>
      <p:sp>
        <p:nvSpPr>
          <p:cNvPr id="3905" name="Google Shape;3905;p6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02701-9DEB-33E3-E64F-7477E0D060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25" y="999038"/>
            <a:ext cx="8218200" cy="1933632"/>
          </a:xfrm>
        </p:spPr>
        <p:txBody>
          <a:bodyPr/>
          <a:lstStyle/>
          <a:p>
            <a:r>
              <a:rPr lang="en-US" dirty="0"/>
              <a:t>Based on the extended forecast, there is a likelihood of flooding along the western coastal countries, central Mali, and northern Nigeria during the September-October period. However, there is uncertainty due to the long-range nature of the forecast.</a:t>
            </a:r>
          </a:p>
          <a:p>
            <a:pPr marL="139700" indent="0">
              <a:buNone/>
            </a:pPr>
            <a:r>
              <a:rPr lang="en-US" b="1" dirty="0"/>
              <a:t>-No change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221</Words>
  <Application>Microsoft Office PowerPoint</Application>
  <PresentationFormat>On-screen Show (16:9)</PresentationFormat>
  <Paragraphs>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</vt:lpstr>
      <vt:lpstr>Georgia</vt:lpstr>
      <vt:lpstr>Arial</vt:lpstr>
      <vt:lpstr>Open Sans SemiBold</vt:lpstr>
      <vt:lpstr>Simple Light</vt:lpstr>
      <vt:lpstr>Flood Monitoirng and Forecast Assumptions—West Africa</vt:lpstr>
      <vt:lpstr>Seasonal Streamflow Forecast</vt:lpstr>
      <vt:lpstr>Seasonal Streamflow Forecast</vt:lpstr>
      <vt:lpstr>Assumption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39</cp:revision>
  <dcterms:modified xsi:type="dcterms:W3CDTF">2026-06-15T15:52:20Z</dcterms:modified>
</cp:coreProperties>
</file>