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Lst>
  <p:notesMasterIdLst>
    <p:notesMasterId r:id="rId6"/>
  </p:notesMasterIdLst>
  <p:sldIdLst>
    <p:sldId id="256" r:id="rId2"/>
    <p:sldId id="270" r:id="rId3"/>
    <p:sldId id="322" r:id="rId4"/>
    <p:sldId id="314" r:id="rId5"/>
  </p:sldIdLst>
  <p:sldSz cx="9144000" cy="5143500" type="screen16x9"/>
  <p:notesSz cx="6858000" cy="9144000"/>
  <p:embeddedFontLst>
    <p:embeddedFont>
      <p:font typeface="Georgia" panose="02040502050405020303" pitchFamily="18"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Open Sans SemiBold" panose="020B07060308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C9016-9ACA-4F10-80E5-C1F497981987}">
  <a:tblStyle styleId="{41AC9016-9ACA-4F10-80E5-C1F49798198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7D7F0A4-F5F6-4BE8-BB8F-84ABBDAE917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9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7"/>
        <p:cNvGrpSpPr/>
        <p:nvPr/>
      </p:nvGrpSpPr>
      <p:grpSpPr>
        <a:xfrm>
          <a:off x="0" y="0"/>
          <a:ext cx="0" cy="0"/>
          <a:chOff x="0" y="0"/>
          <a:chExt cx="0" cy="0"/>
        </a:xfrm>
      </p:grpSpPr>
      <p:sp>
        <p:nvSpPr>
          <p:cNvPr id="3788" name="Google Shape;3788;g3057496edb0_0_1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9" name="Google Shape;3789;g3057496edb0_0_1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Default title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p:cNvGrpSpPr/>
        <p:nvPr/>
      </p:nvGrpSpPr>
      <p:grpSpPr>
        <a:xfrm>
          <a:off x="0" y="0"/>
          <a:ext cx="0" cy="0"/>
          <a:chOff x="0" y="0"/>
          <a:chExt cx="0" cy="0"/>
        </a:xfrm>
      </p:grpSpPr>
      <p:sp>
        <p:nvSpPr>
          <p:cNvPr id="3884" name="Google Shape;3884;g19e9fd2775e_5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72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27912059-2814-204A-6A07-DFD23B9D2DDC}"/>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1B9FEB9B-9AA3-D47E-4EC8-54F141D470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608D035B-B009-B293-FE09-35557078C1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84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9857DD49-BDB1-4803-F74A-E95B73B36F68}"/>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10E2BD1B-F766-5555-0CAB-5A9A575FE7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0AE75A8F-2BBF-389B-9C6E-4EBB5D930E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28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_3_4">
    <p:bg>
      <p:bgPr>
        <a:solidFill>
          <a:schemeClr val="lt1"/>
        </a:solidFill>
        <a:effectLst/>
      </p:bgPr>
    </p:bg>
    <p:spTree>
      <p:nvGrpSpPr>
        <p:cNvPr id="1" name="Shape 13"/>
        <p:cNvGrpSpPr/>
        <p:nvPr/>
      </p:nvGrpSpPr>
      <p:grpSpPr>
        <a:xfrm>
          <a:off x="0" y="0"/>
          <a:ext cx="0" cy="0"/>
          <a:chOff x="0" y="0"/>
          <a:chExt cx="0" cy="0"/>
        </a:xfrm>
      </p:grpSpPr>
      <p:grpSp>
        <p:nvGrpSpPr>
          <p:cNvPr id="14" name="Google Shape;14;p2"/>
          <p:cNvGrpSpPr/>
          <p:nvPr/>
        </p:nvGrpSpPr>
        <p:grpSpPr>
          <a:xfrm>
            <a:off x="-160400" y="-647700"/>
            <a:ext cx="11927008" cy="6888885"/>
            <a:chOff x="-825500" y="-742950"/>
            <a:chExt cx="11927008" cy="6888885"/>
          </a:xfrm>
        </p:grpSpPr>
        <p:sp>
          <p:nvSpPr>
            <p:cNvPr id="15" name="Google Shape;15;p2"/>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2"/>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2"/>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2"/>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2"/>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2"/>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2"/>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2"/>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2"/>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2"/>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2"/>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2"/>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92" name="Google Shape;592;p2"/>
          <p:cNvSpPr txBox="1">
            <a:spLocks noGrp="1"/>
          </p:cNvSpPr>
          <p:nvPr>
            <p:ph type="subTitle" idx="1"/>
          </p:nvPr>
        </p:nvSpPr>
        <p:spPr>
          <a:xfrm>
            <a:off x="394800" y="3327925"/>
            <a:ext cx="4024800" cy="5211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1800"/>
              <a:buFont typeface="Open Sans"/>
              <a:buNone/>
              <a:defRPr sz="1800">
                <a:latin typeface="Open Sans"/>
                <a:ea typeface="Open Sans"/>
                <a:cs typeface="Open Sans"/>
                <a:sym typeface="Open Sans"/>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3" name="Google Shape;593;p2"/>
          <p:cNvSpPr txBox="1">
            <a:spLocks noGrp="1"/>
          </p:cNvSpPr>
          <p:nvPr>
            <p:ph type="subTitle" idx="2"/>
          </p:nvPr>
        </p:nvSpPr>
        <p:spPr>
          <a:xfrm>
            <a:off x="394800" y="3768125"/>
            <a:ext cx="4177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4" name="Google Shape;594;p2"/>
          <p:cNvSpPr txBox="1"/>
          <p:nvPr/>
        </p:nvSpPr>
        <p:spPr>
          <a:xfrm>
            <a:off x="394800" y="1536250"/>
            <a:ext cx="3952800" cy="393600"/>
          </a:xfrm>
          <a:prstGeom prst="rect">
            <a:avLst/>
          </a:prstGeom>
          <a:noFill/>
          <a:ln>
            <a:noFill/>
          </a:ln>
        </p:spPr>
        <p:txBody>
          <a:bodyPr spcFirstLastPara="1" wrap="square" lIns="91500" tIns="91500" rIns="91500" bIns="91500" anchor="t" anchorCtr="0">
            <a:noAutofit/>
          </a:bodyPr>
          <a:lstStyle/>
          <a:p>
            <a:pPr marL="0" lvl="0" indent="0" algn="l" rtl="0">
              <a:spcBef>
                <a:spcPts val="0"/>
              </a:spcBef>
              <a:spcAft>
                <a:spcPts val="0"/>
              </a:spcAft>
              <a:buNone/>
            </a:pPr>
            <a:r>
              <a:rPr lang="en" sz="1200">
                <a:solidFill>
                  <a:schemeClr val="dk2"/>
                </a:solidFill>
                <a:latin typeface="Open Sans SemiBold"/>
                <a:ea typeface="Open Sans SemiBold"/>
                <a:cs typeface="Open Sans SemiBold"/>
                <a:sym typeface="Open Sans SemiBold"/>
              </a:rPr>
              <a:t>Famine Early Warning Systems Network</a:t>
            </a:r>
            <a:endParaRPr sz="1200">
              <a:solidFill>
                <a:schemeClr val="dk2"/>
              </a:solidFill>
              <a:latin typeface="Open Sans SemiBold"/>
              <a:ea typeface="Open Sans SemiBold"/>
              <a:cs typeface="Open Sans SemiBold"/>
              <a:sym typeface="Open Sans SemiBold"/>
            </a:endParaRPr>
          </a:p>
        </p:txBody>
      </p:sp>
      <p:sp>
        <p:nvSpPr>
          <p:cNvPr id="595" name="Google Shape;595;p2"/>
          <p:cNvSpPr txBox="1">
            <a:spLocks noGrp="1"/>
          </p:cNvSpPr>
          <p:nvPr>
            <p:ph type="ctrTitle"/>
          </p:nvPr>
        </p:nvSpPr>
        <p:spPr>
          <a:xfrm>
            <a:off x="394800" y="1929850"/>
            <a:ext cx="7401600" cy="1057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3200"/>
              <a:buFont typeface="Georgia"/>
              <a:buNone/>
              <a:defRPr sz="3200">
                <a:solidFill>
                  <a:schemeClr val="dk1"/>
                </a:solidFill>
                <a:latin typeface="Georgia"/>
                <a:ea typeface="Georgia"/>
                <a:cs typeface="Georgia"/>
                <a:sym typeface="Georgia"/>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lumn and chart [dense, grey]">
  <p:cSld name="TITLE_AND_BODY_1_1_1_3">
    <p:bg>
      <p:bgPr>
        <a:solidFill>
          <a:schemeClr val="accent5"/>
        </a:solidFill>
        <a:effectLst/>
      </p:bgPr>
    </p:bg>
    <p:spTree>
      <p:nvGrpSpPr>
        <p:cNvPr id="1" name="Shape 3119"/>
        <p:cNvGrpSpPr/>
        <p:nvPr/>
      </p:nvGrpSpPr>
      <p:grpSpPr>
        <a:xfrm>
          <a:off x="0" y="0"/>
          <a:ext cx="0" cy="0"/>
          <a:chOff x="0" y="0"/>
          <a:chExt cx="0" cy="0"/>
        </a:xfrm>
      </p:grpSpPr>
      <p:sp>
        <p:nvSpPr>
          <p:cNvPr id="3120" name="Google Shape;3120;p30"/>
          <p:cNvSpPr>
            <a:spLocks noGrp="1"/>
          </p:cNvSpPr>
          <p:nvPr>
            <p:ph type="pic" idx="2"/>
          </p:nvPr>
        </p:nvSpPr>
        <p:spPr>
          <a:xfrm>
            <a:off x="4652700" y="1195550"/>
            <a:ext cx="4300800" cy="2940900"/>
          </a:xfrm>
          <a:prstGeom prst="rect">
            <a:avLst/>
          </a:prstGeom>
          <a:noFill/>
          <a:ln>
            <a:noFill/>
          </a:ln>
        </p:spPr>
      </p:sp>
      <p:sp>
        <p:nvSpPr>
          <p:cNvPr id="3121" name="Google Shape;3121;p30"/>
          <p:cNvSpPr txBox="1">
            <a:spLocks noGrp="1"/>
          </p:cNvSpPr>
          <p:nvPr>
            <p:ph type="subTitle" idx="1"/>
          </p:nvPr>
        </p:nvSpPr>
        <p:spPr>
          <a:xfrm>
            <a:off x="4652700" y="4136450"/>
            <a:ext cx="4300800" cy="200100"/>
          </a:xfrm>
          <a:prstGeom prst="rect">
            <a:avLst/>
          </a:prstGeom>
        </p:spPr>
        <p:txBody>
          <a:bodyPr spcFirstLastPara="1" wrap="square" lIns="0" tIns="45750" rIns="0" bIns="0" anchor="t" anchorCtr="0">
            <a:spAutoFit/>
          </a:bodyPr>
          <a:lstStyle>
            <a:lvl1pPr lvl="0">
              <a:spcBef>
                <a:spcPts val="0"/>
              </a:spcBef>
              <a:spcAft>
                <a:spcPts val="0"/>
              </a:spcAft>
              <a:buClr>
                <a:srgbClr val="54585A"/>
              </a:buClr>
              <a:buSzPts val="1000"/>
              <a:buNone/>
              <a:defRPr sz="1000" i="1">
                <a:solidFill>
                  <a:srgbClr val="54585A"/>
                </a:solidFill>
              </a:defRPr>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2" name="Google Shape;3122;p30"/>
          <p:cNvSpPr txBox="1">
            <a:spLocks noGrp="1"/>
          </p:cNvSpPr>
          <p:nvPr>
            <p:ph type="subTitle" idx="3"/>
          </p:nvPr>
        </p:nvSpPr>
        <p:spPr>
          <a:xfrm>
            <a:off x="4652700" y="579950"/>
            <a:ext cx="4300800" cy="615600"/>
          </a:xfrm>
          <a:prstGeom prst="rect">
            <a:avLst/>
          </a:prstGeom>
        </p:spPr>
        <p:txBody>
          <a:bodyPr spcFirstLastPara="1" wrap="square" lIns="0" tIns="91500" rIns="91500" bIns="91500" anchor="t" anchorCtr="0">
            <a:noAutofit/>
          </a:bodyPr>
          <a:lstStyle>
            <a:lvl1pPr lvl="0">
              <a:spcBef>
                <a:spcPts val="0"/>
              </a:spcBef>
              <a:spcAft>
                <a:spcPts val="0"/>
              </a:spcAft>
              <a:buClr>
                <a:schemeClr val="dk1"/>
              </a:buClr>
              <a:buSzPts val="1400"/>
              <a:buNone/>
              <a:defRPr sz="1400" b="1"/>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3" name="Google Shape;3123;p30"/>
          <p:cNvSpPr txBox="1">
            <a:spLocks noGrp="1"/>
          </p:cNvSpPr>
          <p:nvPr>
            <p:ph type="title"/>
          </p:nvPr>
        </p:nvSpPr>
        <p:spPr>
          <a:xfrm>
            <a:off x="190500" y="66950"/>
            <a:ext cx="8218200" cy="513000"/>
          </a:xfrm>
          <a:prstGeom prst="rect">
            <a:avLst/>
          </a:prstGeom>
          <a:noFill/>
          <a:ln>
            <a:noFill/>
          </a:ln>
        </p:spPr>
        <p:txBody>
          <a:bodyPr spcFirstLastPara="1" wrap="square" lIns="91500" tIns="91500" rIns="91500" bIns="91500" anchor="t" anchorCtr="0">
            <a:no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24" name="Google Shape;3124;p30"/>
          <p:cNvSpPr txBox="1">
            <a:spLocks noGrp="1"/>
          </p:cNvSpPr>
          <p:nvPr>
            <p:ph type="body" idx="4"/>
          </p:nvPr>
        </p:nvSpPr>
        <p:spPr>
          <a:xfrm>
            <a:off x="190500" y="618175"/>
            <a:ext cx="4381500" cy="38100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125" name="Google Shape;3125;p3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lternate]">
  <p:cSld name="TITLE_3_6_1">
    <p:bg>
      <p:bgPr>
        <a:solidFill>
          <a:schemeClr val="dk2"/>
        </a:solidFill>
        <a:effectLst/>
      </p:bgPr>
    </p:bg>
    <p:spTree>
      <p:nvGrpSpPr>
        <p:cNvPr id="1" name="Shape 599"/>
        <p:cNvGrpSpPr/>
        <p:nvPr/>
      </p:nvGrpSpPr>
      <p:grpSpPr>
        <a:xfrm>
          <a:off x="0" y="0"/>
          <a:ext cx="0" cy="0"/>
          <a:chOff x="0" y="0"/>
          <a:chExt cx="0" cy="0"/>
        </a:xfrm>
      </p:grpSpPr>
      <p:grpSp>
        <p:nvGrpSpPr>
          <p:cNvPr id="600" name="Google Shape;600;p3"/>
          <p:cNvGrpSpPr/>
          <p:nvPr/>
        </p:nvGrpSpPr>
        <p:grpSpPr>
          <a:xfrm>
            <a:off x="-160400" y="-647700"/>
            <a:ext cx="11927008" cy="6888885"/>
            <a:chOff x="-825500" y="-742950"/>
            <a:chExt cx="11927008" cy="6888885"/>
          </a:xfrm>
        </p:grpSpPr>
        <p:sp>
          <p:nvSpPr>
            <p:cNvPr id="601" name="Google Shape;601;p3"/>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2" name="Google Shape;602;p3"/>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3" name="Google Shape;603;p3"/>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4" name="Google Shape;604;p3"/>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5" name="Google Shape;605;p3"/>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6" name="Google Shape;606;p3"/>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7" name="Google Shape;607;p3"/>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8" name="Google Shape;608;p3"/>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9" name="Google Shape;609;p3"/>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0" name="Google Shape;610;p3"/>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1" name="Google Shape;611;p3"/>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2" name="Google Shape;612;p3"/>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3" name="Google Shape;613;p3"/>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4" name="Google Shape;614;p3"/>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5" name="Google Shape;615;p3"/>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6" name="Google Shape;616;p3"/>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7" name="Google Shape;617;p3"/>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8" name="Google Shape;618;p3"/>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9" name="Google Shape;619;p3"/>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0" name="Google Shape;620;p3"/>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1" name="Google Shape;621;p3"/>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2" name="Google Shape;622;p3"/>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3" name="Google Shape;623;p3"/>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4" name="Google Shape;624;p3"/>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5" name="Google Shape;625;p3"/>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6" name="Google Shape;626;p3"/>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7" name="Google Shape;627;p3"/>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8" name="Google Shape;628;p3"/>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9" name="Google Shape;629;p3"/>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0" name="Google Shape;630;p3"/>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1" name="Google Shape;631;p3"/>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2" name="Google Shape;632;p3"/>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3" name="Google Shape;633;p3"/>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4" name="Google Shape;634;p3"/>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5" name="Google Shape;635;p3"/>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6" name="Google Shape;636;p3"/>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7" name="Google Shape;637;p3"/>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8" name="Google Shape;638;p3"/>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9" name="Google Shape;639;p3"/>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0" name="Google Shape;640;p3"/>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1" name="Google Shape;641;p3"/>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2" name="Google Shape;642;p3"/>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3" name="Google Shape;643;p3"/>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4" name="Google Shape;644;p3"/>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5" name="Google Shape;645;p3"/>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6" name="Google Shape;646;p3"/>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7" name="Google Shape;647;p3"/>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8" name="Google Shape;648;p3"/>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9" name="Google Shape;649;p3"/>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0" name="Google Shape;650;p3"/>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1" name="Google Shape;651;p3"/>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2" name="Google Shape;652;p3"/>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3" name="Google Shape;653;p3"/>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4" name="Google Shape;654;p3"/>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5" name="Google Shape;655;p3"/>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6" name="Google Shape;656;p3"/>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7" name="Google Shape;657;p3"/>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8" name="Google Shape;658;p3"/>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9" name="Google Shape;659;p3"/>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0" name="Google Shape;660;p3"/>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1" name="Google Shape;661;p3"/>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2" name="Google Shape;662;p3"/>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3" name="Google Shape;663;p3"/>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4" name="Google Shape;664;p3"/>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5" name="Google Shape;665;p3"/>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6" name="Google Shape;666;p3"/>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7" name="Google Shape;667;p3"/>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8" name="Google Shape;668;p3"/>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9" name="Google Shape;669;p3"/>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0" name="Google Shape;670;p3"/>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1" name="Google Shape;671;p3"/>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2" name="Google Shape;672;p3"/>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3" name="Google Shape;673;p3"/>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4" name="Google Shape;674;p3"/>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5" name="Google Shape;675;p3"/>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6" name="Google Shape;676;p3"/>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7" name="Google Shape;677;p3"/>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8" name="Google Shape;678;p3"/>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9" name="Google Shape;679;p3"/>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0" name="Google Shape;680;p3"/>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1" name="Google Shape;681;p3"/>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2" name="Google Shape;682;p3"/>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3" name="Google Shape;683;p3"/>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4" name="Google Shape;684;p3"/>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5" name="Google Shape;685;p3"/>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6" name="Google Shape;686;p3"/>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7" name="Google Shape;687;p3"/>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8" name="Google Shape;688;p3"/>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9" name="Google Shape;689;p3"/>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0" name="Google Shape;690;p3"/>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1" name="Google Shape;691;p3"/>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2" name="Google Shape;692;p3"/>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3" name="Google Shape;693;p3"/>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4" name="Google Shape;694;p3"/>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5" name="Google Shape;695;p3"/>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6" name="Google Shape;696;p3"/>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7" name="Google Shape;697;p3"/>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8" name="Google Shape;698;p3"/>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9" name="Google Shape;699;p3"/>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0" name="Google Shape;700;p3"/>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1" name="Google Shape;701;p3"/>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2" name="Google Shape;702;p3"/>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3" name="Google Shape;703;p3"/>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4" name="Google Shape;704;p3"/>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5" name="Google Shape;705;p3"/>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6" name="Google Shape;706;p3"/>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7" name="Google Shape;707;p3"/>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8" name="Google Shape;708;p3"/>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9" name="Google Shape;709;p3"/>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0" name="Google Shape;710;p3"/>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1" name="Google Shape;711;p3"/>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2" name="Google Shape;712;p3"/>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3" name="Google Shape;713;p3"/>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4" name="Google Shape;714;p3"/>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5" name="Google Shape;715;p3"/>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6" name="Google Shape;716;p3"/>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7" name="Google Shape;717;p3"/>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8" name="Google Shape;718;p3"/>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9" name="Google Shape;719;p3"/>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0" name="Google Shape;720;p3"/>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1" name="Google Shape;721;p3"/>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2" name="Google Shape;722;p3"/>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3" name="Google Shape;723;p3"/>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4" name="Google Shape;724;p3"/>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5" name="Google Shape;725;p3"/>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6" name="Google Shape;726;p3"/>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7" name="Google Shape;727;p3"/>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8" name="Google Shape;728;p3"/>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9" name="Google Shape;729;p3"/>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0" name="Google Shape;730;p3"/>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1" name="Google Shape;731;p3"/>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2" name="Google Shape;732;p3"/>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3" name="Google Shape;733;p3"/>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4" name="Google Shape;734;p3"/>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5" name="Google Shape;735;p3"/>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6" name="Google Shape;736;p3"/>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7" name="Google Shape;737;p3"/>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8" name="Google Shape;738;p3"/>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9" name="Google Shape;739;p3"/>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0" name="Google Shape;740;p3"/>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1" name="Google Shape;741;p3"/>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2" name="Google Shape;742;p3"/>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3" name="Google Shape;743;p3"/>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4" name="Google Shape;744;p3"/>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5" name="Google Shape;745;p3"/>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6" name="Google Shape;746;p3"/>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7" name="Google Shape;747;p3"/>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8" name="Google Shape;748;p3"/>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9" name="Google Shape;749;p3"/>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0" name="Google Shape;750;p3"/>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1" name="Google Shape;751;p3"/>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2" name="Google Shape;752;p3"/>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3" name="Google Shape;753;p3"/>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4" name="Google Shape;754;p3"/>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5" name="Google Shape;755;p3"/>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6" name="Google Shape;756;p3"/>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7" name="Google Shape;757;p3"/>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8" name="Google Shape;758;p3"/>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9" name="Google Shape;759;p3"/>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0" name="Google Shape;760;p3"/>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1" name="Google Shape;761;p3"/>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2" name="Google Shape;762;p3"/>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3" name="Google Shape;763;p3"/>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4" name="Google Shape;764;p3"/>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5" name="Google Shape;765;p3"/>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6" name="Google Shape;766;p3"/>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7" name="Google Shape;767;p3"/>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8" name="Google Shape;768;p3"/>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9" name="Google Shape;769;p3"/>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0" name="Google Shape;770;p3"/>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1" name="Google Shape;771;p3"/>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2" name="Google Shape;772;p3"/>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3" name="Google Shape;773;p3"/>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4" name="Google Shape;774;p3"/>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5" name="Google Shape;775;p3"/>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6" name="Google Shape;776;p3"/>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7" name="Google Shape;777;p3"/>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8" name="Google Shape;778;p3"/>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9" name="Google Shape;779;p3"/>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0" name="Google Shape;780;p3"/>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1" name="Google Shape;781;p3"/>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2" name="Google Shape;782;p3"/>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3" name="Google Shape;783;p3"/>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4" name="Google Shape;784;p3"/>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5" name="Google Shape;785;p3"/>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6" name="Google Shape;786;p3"/>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7" name="Google Shape;787;p3"/>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8" name="Google Shape;788;p3"/>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9" name="Google Shape;789;p3"/>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0" name="Google Shape;790;p3"/>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1" name="Google Shape;791;p3"/>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2" name="Google Shape;792;p3"/>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3" name="Google Shape;793;p3"/>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4" name="Google Shape;794;p3"/>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5" name="Google Shape;795;p3"/>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6" name="Google Shape;796;p3"/>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7" name="Google Shape;797;p3"/>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8" name="Google Shape;798;p3"/>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9" name="Google Shape;799;p3"/>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0" name="Google Shape;800;p3"/>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1" name="Google Shape;801;p3"/>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2" name="Google Shape;802;p3"/>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3" name="Google Shape;803;p3"/>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4" name="Google Shape;804;p3"/>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5" name="Google Shape;805;p3"/>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6" name="Google Shape;806;p3"/>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7" name="Google Shape;807;p3"/>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8" name="Google Shape;808;p3"/>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9" name="Google Shape;809;p3"/>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0" name="Google Shape;810;p3"/>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1" name="Google Shape;811;p3"/>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2" name="Google Shape;812;p3"/>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3" name="Google Shape;813;p3"/>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4" name="Google Shape;814;p3"/>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5" name="Google Shape;815;p3"/>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6" name="Google Shape;816;p3"/>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7" name="Google Shape;817;p3"/>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8" name="Google Shape;818;p3"/>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9" name="Google Shape;819;p3"/>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0" name="Google Shape;820;p3"/>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1" name="Google Shape;821;p3"/>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2" name="Google Shape;822;p3"/>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3" name="Google Shape;823;p3"/>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4" name="Google Shape;824;p3"/>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5" name="Google Shape;825;p3"/>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6" name="Google Shape;826;p3"/>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7" name="Google Shape;827;p3"/>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8" name="Google Shape;828;p3"/>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9" name="Google Shape;829;p3"/>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0" name="Google Shape;830;p3"/>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1" name="Google Shape;831;p3"/>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2" name="Google Shape;832;p3"/>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3" name="Google Shape;833;p3"/>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4" name="Google Shape;834;p3"/>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5" name="Google Shape;835;p3"/>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6" name="Google Shape;836;p3"/>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7" name="Google Shape;837;p3"/>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8" name="Google Shape;838;p3"/>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9" name="Google Shape;839;p3"/>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0" name="Google Shape;840;p3"/>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1" name="Google Shape;841;p3"/>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2" name="Google Shape;842;p3"/>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3" name="Google Shape;843;p3"/>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4" name="Google Shape;844;p3"/>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5" name="Google Shape;845;p3"/>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6" name="Google Shape;846;p3"/>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7" name="Google Shape;847;p3"/>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8" name="Google Shape;848;p3"/>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9" name="Google Shape;849;p3"/>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0" name="Google Shape;850;p3"/>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1" name="Google Shape;851;p3"/>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2" name="Google Shape;852;p3"/>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3" name="Google Shape;853;p3"/>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4" name="Google Shape;854;p3"/>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5" name="Google Shape;855;p3"/>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6" name="Google Shape;856;p3"/>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7" name="Google Shape;857;p3"/>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8" name="Google Shape;858;p3"/>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9" name="Google Shape;859;p3"/>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0" name="Google Shape;860;p3"/>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1" name="Google Shape;861;p3"/>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2" name="Google Shape;862;p3"/>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3" name="Google Shape;863;p3"/>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4" name="Google Shape;864;p3"/>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5" name="Google Shape;865;p3"/>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6" name="Google Shape;866;p3"/>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7" name="Google Shape;867;p3"/>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8" name="Google Shape;868;p3"/>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9" name="Google Shape;869;p3"/>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0" name="Google Shape;870;p3"/>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1" name="Google Shape;871;p3"/>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2" name="Google Shape;872;p3"/>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3" name="Google Shape;873;p3"/>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4" name="Google Shape;874;p3"/>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5" name="Google Shape;875;p3"/>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6" name="Google Shape;876;p3"/>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7" name="Google Shape;877;p3"/>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8" name="Google Shape;878;p3"/>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9" name="Google Shape;879;p3"/>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0" name="Google Shape;880;p3"/>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1" name="Google Shape;881;p3"/>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2" name="Google Shape;882;p3"/>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3" name="Google Shape;883;p3"/>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4" name="Google Shape;884;p3"/>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5" name="Google Shape;885;p3"/>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6" name="Google Shape;886;p3"/>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7" name="Google Shape;887;p3"/>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8" name="Google Shape;888;p3"/>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9" name="Google Shape;889;p3"/>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0" name="Google Shape;890;p3"/>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1" name="Google Shape;891;p3"/>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2" name="Google Shape;892;p3"/>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3" name="Google Shape;893;p3"/>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4" name="Google Shape;894;p3"/>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5" name="Google Shape;895;p3"/>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6" name="Google Shape;896;p3"/>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7" name="Google Shape;897;p3"/>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8" name="Google Shape;898;p3"/>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9" name="Google Shape;899;p3"/>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0" name="Google Shape;900;p3"/>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1" name="Google Shape;901;p3"/>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2" name="Google Shape;902;p3"/>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3" name="Google Shape;903;p3"/>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4" name="Google Shape;904;p3"/>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5" name="Google Shape;905;p3"/>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6" name="Google Shape;906;p3"/>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7" name="Google Shape;907;p3"/>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8" name="Google Shape;908;p3"/>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9" name="Google Shape;909;p3"/>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0" name="Google Shape;910;p3"/>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1" name="Google Shape;911;p3"/>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2" name="Google Shape;912;p3"/>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3" name="Google Shape;913;p3"/>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4" name="Google Shape;914;p3"/>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5" name="Google Shape;915;p3"/>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6" name="Google Shape;916;p3"/>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7" name="Google Shape;917;p3"/>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8" name="Google Shape;918;p3"/>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9" name="Google Shape;919;p3"/>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0" name="Google Shape;920;p3"/>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1" name="Google Shape;921;p3"/>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2" name="Google Shape;922;p3"/>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3" name="Google Shape;923;p3"/>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4" name="Google Shape;924;p3"/>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5" name="Google Shape;925;p3"/>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6" name="Google Shape;926;p3"/>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7" name="Google Shape;927;p3"/>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8" name="Google Shape;928;p3"/>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9" name="Google Shape;929;p3"/>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0" name="Google Shape;930;p3"/>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1" name="Google Shape;931;p3"/>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2" name="Google Shape;932;p3"/>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3" name="Google Shape;933;p3"/>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4" name="Google Shape;934;p3"/>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5" name="Google Shape;935;p3"/>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6" name="Google Shape;936;p3"/>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7" name="Google Shape;937;p3"/>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8" name="Google Shape;938;p3"/>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9" name="Google Shape;939;p3"/>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0" name="Google Shape;940;p3"/>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1" name="Google Shape;941;p3"/>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2" name="Google Shape;942;p3"/>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3" name="Google Shape;943;p3"/>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4" name="Google Shape;944;p3"/>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5" name="Google Shape;945;p3"/>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6" name="Google Shape;946;p3"/>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7" name="Google Shape;947;p3"/>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8" name="Google Shape;948;p3"/>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9" name="Google Shape;949;p3"/>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0" name="Google Shape;950;p3"/>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1" name="Google Shape;951;p3"/>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2" name="Google Shape;952;p3"/>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3" name="Google Shape;953;p3"/>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4" name="Google Shape;954;p3"/>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5" name="Google Shape;955;p3"/>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6" name="Google Shape;956;p3"/>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7" name="Google Shape;957;p3"/>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8" name="Google Shape;958;p3"/>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9" name="Google Shape;959;p3"/>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0" name="Google Shape;960;p3"/>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1" name="Google Shape;961;p3"/>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2" name="Google Shape;962;p3"/>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3" name="Google Shape;963;p3"/>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4" name="Google Shape;964;p3"/>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5" name="Google Shape;965;p3"/>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6" name="Google Shape;966;p3"/>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7" name="Google Shape;967;p3"/>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8" name="Google Shape;968;p3"/>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9" name="Google Shape;969;p3"/>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0" name="Google Shape;970;p3"/>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1" name="Google Shape;971;p3"/>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2" name="Google Shape;972;p3"/>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3" name="Google Shape;973;p3"/>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4" name="Google Shape;974;p3"/>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5" name="Google Shape;975;p3"/>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6" name="Google Shape;976;p3"/>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7" name="Google Shape;977;p3"/>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8" name="Google Shape;978;p3"/>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9" name="Google Shape;979;p3"/>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0" name="Google Shape;980;p3"/>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1" name="Google Shape;981;p3"/>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2" name="Google Shape;982;p3"/>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3" name="Google Shape;983;p3"/>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4" name="Google Shape;984;p3"/>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5" name="Google Shape;985;p3"/>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6" name="Google Shape;986;p3"/>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7" name="Google Shape;987;p3"/>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8" name="Google Shape;988;p3"/>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9" name="Google Shape;989;p3"/>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0" name="Google Shape;990;p3"/>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1" name="Google Shape;991;p3"/>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2" name="Google Shape;992;p3"/>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3" name="Google Shape;993;p3"/>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4" name="Google Shape;994;p3"/>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5" name="Google Shape;995;p3"/>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6" name="Google Shape;996;p3"/>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7" name="Google Shape;997;p3"/>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8" name="Google Shape;998;p3"/>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9" name="Google Shape;999;p3"/>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0" name="Google Shape;1000;p3"/>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1" name="Google Shape;1001;p3"/>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2" name="Google Shape;1002;p3"/>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3" name="Google Shape;1003;p3"/>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4" name="Google Shape;1004;p3"/>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5" name="Google Shape;1005;p3"/>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6" name="Google Shape;1006;p3"/>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7" name="Google Shape;1007;p3"/>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8" name="Google Shape;1008;p3"/>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9" name="Google Shape;1009;p3"/>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0" name="Google Shape;1010;p3"/>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1" name="Google Shape;1011;p3"/>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2" name="Google Shape;1012;p3"/>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3" name="Google Shape;1013;p3"/>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4" name="Google Shape;1014;p3"/>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5" name="Google Shape;1015;p3"/>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6" name="Google Shape;1016;p3"/>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7" name="Google Shape;1017;p3"/>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8" name="Google Shape;1018;p3"/>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9" name="Google Shape;1019;p3"/>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0" name="Google Shape;1020;p3"/>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1" name="Google Shape;1021;p3"/>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2" name="Google Shape;1022;p3"/>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3" name="Google Shape;1023;p3"/>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4" name="Google Shape;1024;p3"/>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5" name="Google Shape;1025;p3"/>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6" name="Google Shape;1026;p3"/>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7" name="Google Shape;1027;p3"/>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8" name="Google Shape;1028;p3"/>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9" name="Google Shape;1029;p3"/>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0" name="Google Shape;1030;p3"/>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1" name="Google Shape;1031;p3"/>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2" name="Google Shape;1032;p3"/>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3" name="Google Shape;1033;p3"/>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4" name="Google Shape;1034;p3"/>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5" name="Google Shape;1035;p3"/>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6" name="Google Shape;1036;p3"/>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7" name="Google Shape;1037;p3"/>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8" name="Google Shape;1038;p3"/>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9" name="Google Shape;1039;p3"/>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0" name="Google Shape;1040;p3"/>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1" name="Google Shape;1041;p3"/>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2" name="Google Shape;1042;p3"/>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3" name="Google Shape;1043;p3"/>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4" name="Google Shape;1044;p3"/>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5" name="Google Shape;1045;p3"/>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6" name="Google Shape;1046;p3"/>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7" name="Google Shape;1047;p3"/>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8" name="Google Shape;1048;p3"/>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9" name="Google Shape;1049;p3"/>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0" name="Google Shape;1050;p3"/>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1" name="Google Shape;1051;p3"/>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2" name="Google Shape;1052;p3"/>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3" name="Google Shape;1053;p3"/>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4" name="Google Shape;1054;p3"/>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5" name="Google Shape;1055;p3"/>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6" name="Google Shape;1056;p3"/>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7" name="Google Shape;1057;p3"/>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8" name="Google Shape;1058;p3"/>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9" name="Google Shape;1059;p3"/>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0" name="Google Shape;1060;p3"/>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1" name="Google Shape;1061;p3"/>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2" name="Google Shape;1062;p3"/>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3" name="Google Shape;1063;p3"/>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4" name="Google Shape;1064;p3"/>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5" name="Google Shape;1065;p3"/>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6" name="Google Shape;1066;p3"/>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7" name="Google Shape;1067;p3"/>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8" name="Google Shape;1068;p3"/>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9" name="Google Shape;1069;p3"/>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0" name="Google Shape;1070;p3"/>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1" name="Google Shape;1071;p3"/>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2" name="Google Shape;1072;p3"/>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3" name="Google Shape;1073;p3"/>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4" name="Google Shape;1074;p3"/>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5" name="Google Shape;1075;p3"/>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6" name="Google Shape;1076;p3"/>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7" name="Google Shape;1077;p3"/>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8" name="Google Shape;1078;p3"/>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9" name="Google Shape;1079;p3"/>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0" name="Google Shape;1080;p3"/>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1" name="Google Shape;1081;p3"/>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2" name="Google Shape;1082;p3"/>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3" name="Google Shape;1083;p3"/>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4" name="Google Shape;1084;p3"/>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5" name="Google Shape;1085;p3"/>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6" name="Google Shape;1086;p3"/>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7" name="Google Shape;1087;p3"/>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8" name="Google Shape;1088;p3"/>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9" name="Google Shape;1089;p3"/>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0" name="Google Shape;1090;p3"/>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1" name="Google Shape;1091;p3"/>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2" name="Google Shape;1092;p3"/>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3" name="Google Shape;1093;p3"/>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4" name="Google Shape;1094;p3"/>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5" name="Google Shape;1095;p3"/>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6" name="Google Shape;1096;p3"/>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7" name="Google Shape;1097;p3"/>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8" name="Google Shape;1098;p3"/>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9" name="Google Shape;1099;p3"/>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0" name="Google Shape;1100;p3"/>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1" name="Google Shape;1101;p3"/>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2" name="Google Shape;1102;p3"/>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3" name="Google Shape;1103;p3"/>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4" name="Google Shape;1104;p3"/>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5" name="Google Shape;1105;p3"/>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6" name="Google Shape;1106;p3"/>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7" name="Google Shape;1107;p3"/>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8" name="Google Shape;1108;p3"/>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9" name="Google Shape;1109;p3"/>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0" name="Google Shape;1110;p3"/>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1" name="Google Shape;1111;p3"/>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2" name="Google Shape;1112;p3"/>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3" name="Google Shape;1113;p3"/>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4" name="Google Shape;1114;p3"/>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5" name="Google Shape;1115;p3"/>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6" name="Google Shape;1116;p3"/>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7" name="Google Shape;1117;p3"/>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8" name="Google Shape;1118;p3"/>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9" name="Google Shape;1119;p3"/>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0" name="Google Shape;1120;p3"/>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1" name="Google Shape;1121;p3"/>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2" name="Google Shape;1122;p3"/>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3" name="Google Shape;1123;p3"/>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4" name="Google Shape;1124;p3"/>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5" name="Google Shape;1125;p3"/>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6" name="Google Shape;1126;p3"/>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7" name="Google Shape;1127;p3"/>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8" name="Google Shape;1128;p3"/>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9" name="Google Shape;1129;p3"/>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0" name="Google Shape;1130;p3"/>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1" name="Google Shape;1131;p3"/>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2" name="Google Shape;1132;p3"/>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3" name="Google Shape;1133;p3"/>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4" name="Google Shape;1134;p3"/>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5" name="Google Shape;1135;p3"/>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6" name="Google Shape;1136;p3"/>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7" name="Google Shape;1137;p3"/>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8" name="Google Shape;1138;p3"/>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9" name="Google Shape;1139;p3"/>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0" name="Google Shape;1140;p3"/>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1" name="Google Shape;1141;p3"/>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2" name="Google Shape;1142;p3"/>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3" name="Google Shape;1143;p3"/>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4" name="Google Shape;1144;p3"/>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5" name="Google Shape;1145;p3"/>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6" name="Google Shape;1146;p3"/>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7" name="Google Shape;1147;p3"/>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8" name="Google Shape;1148;p3"/>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9" name="Google Shape;1149;p3"/>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0" name="Google Shape;1150;p3"/>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1" name="Google Shape;1151;p3"/>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2" name="Google Shape;1152;p3"/>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3" name="Google Shape;1153;p3"/>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4" name="Google Shape;1154;p3"/>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5" name="Google Shape;1155;p3"/>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6" name="Google Shape;1156;p3"/>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7" name="Google Shape;1157;p3"/>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8" name="Google Shape;1158;p3"/>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9" name="Google Shape;1159;p3"/>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0" name="Google Shape;1160;p3"/>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1" name="Google Shape;1161;p3"/>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2" name="Google Shape;1162;p3"/>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3" name="Google Shape;1163;p3"/>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4" name="Google Shape;1164;p3"/>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5" name="Google Shape;1165;p3"/>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6" name="Google Shape;1166;p3"/>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7" name="Google Shape;1167;p3"/>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8" name="Google Shape;1168;p3"/>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9" name="Google Shape;1169;p3"/>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0" name="Google Shape;1170;p3"/>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1" name="Google Shape;1171;p3"/>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2" name="Google Shape;1172;p3"/>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3" name="Google Shape;1173;p3"/>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4" name="Google Shape;1174;p3"/>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5" name="Google Shape;1175;p3"/>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6" name="Google Shape;1176;p3"/>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7" name="Google Shape;1177;p3"/>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1178" name="Google Shape;1178;p3"/>
          <p:cNvSpPr txBox="1">
            <a:spLocks noGrp="1"/>
          </p:cNvSpPr>
          <p:nvPr>
            <p:ph type="subTitle" idx="1"/>
          </p:nvPr>
        </p:nvSpPr>
        <p:spPr>
          <a:xfrm>
            <a:off x="394800" y="3327925"/>
            <a:ext cx="5316000" cy="5211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800"/>
              <a:buFont typeface="Open Sans"/>
              <a:buNone/>
              <a:defRPr sz="1800">
                <a:solidFill>
                  <a:schemeClr val="lt1"/>
                </a:solidFill>
                <a:latin typeface="Open Sans"/>
                <a:ea typeface="Open Sans"/>
                <a:cs typeface="Open Sans"/>
                <a:sym typeface="Open Sans"/>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79" name="Google Shape;1179;p3"/>
          <p:cNvSpPr txBox="1">
            <a:spLocks noGrp="1"/>
          </p:cNvSpPr>
          <p:nvPr>
            <p:ph type="subTitle" idx="2"/>
          </p:nvPr>
        </p:nvSpPr>
        <p:spPr>
          <a:xfrm>
            <a:off x="394800" y="3768125"/>
            <a:ext cx="34683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80" name="Google Shape;1180;p3"/>
          <p:cNvSpPr txBox="1"/>
          <p:nvPr/>
        </p:nvSpPr>
        <p:spPr>
          <a:xfrm>
            <a:off x="394800" y="1536250"/>
            <a:ext cx="3952800" cy="393600"/>
          </a:xfrm>
          <a:prstGeom prst="rect">
            <a:avLst/>
          </a:prstGeom>
          <a:noFill/>
          <a:ln>
            <a:noFill/>
          </a:ln>
        </p:spPr>
        <p:txBody>
          <a:bodyPr spcFirstLastPara="1" wrap="square" lIns="91500" tIns="91500" rIns="91500" bIns="91500" anchor="t" anchorCtr="0">
            <a:noAutofit/>
          </a:bodyPr>
          <a:lstStyle/>
          <a:p>
            <a:pPr marL="0" lvl="0" indent="0" algn="l" rtl="0">
              <a:spcBef>
                <a:spcPts val="0"/>
              </a:spcBef>
              <a:spcAft>
                <a:spcPts val="0"/>
              </a:spcAft>
              <a:buNone/>
            </a:pPr>
            <a:r>
              <a:rPr lang="en" sz="1200">
                <a:solidFill>
                  <a:schemeClr val="lt1"/>
                </a:solidFill>
                <a:latin typeface="Open Sans SemiBold"/>
                <a:ea typeface="Open Sans SemiBold"/>
                <a:cs typeface="Open Sans SemiBold"/>
                <a:sym typeface="Open Sans SemiBold"/>
              </a:rPr>
              <a:t>Famine Early Warning Systems Network</a:t>
            </a:r>
            <a:endParaRPr sz="1200">
              <a:solidFill>
                <a:schemeClr val="lt1"/>
              </a:solidFill>
              <a:latin typeface="Open Sans SemiBold"/>
              <a:ea typeface="Open Sans SemiBold"/>
              <a:cs typeface="Open Sans SemiBold"/>
              <a:sym typeface="Open Sans SemiBold"/>
            </a:endParaRPr>
          </a:p>
        </p:txBody>
      </p:sp>
      <p:sp>
        <p:nvSpPr>
          <p:cNvPr id="1181" name="Google Shape;1181;p3"/>
          <p:cNvSpPr txBox="1">
            <a:spLocks noGrp="1"/>
          </p:cNvSpPr>
          <p:nvPr>
            <p:ph type="ctrTitle"/>
          </p:nvPr>
        </p:nvSpPr>
        <p:spPr>
          <a:xfrm>
            <a:off x="394800" y="1929850"/>
            <a:ext cx="7401600" cy="1057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3200"/>
              <a:buFont typeface="Georgia"/>
              <a:buNone/>
              <a:defRPr sz="3200">
                <a:solidFill>
                  <a:schemeClr val="lt1"/>
                </a:solidFill>
                <a:latin typeface="Georgia"/>
                <a:ea typeface="Georgia"/>
                <a:cs typeface="Georgia"/>
                <a:sym typeface="Georgia"/>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short">
  <p:cSld name="SECTION_TITLE_AND_DESCRIPTION_1">
    <p:spTree>
      <p:nvGrpSpPr>
        <p:cNvPr id="1" name="Shape 1185"/>
        <p:cNvGrpSpPr/>
        <p:nvPr/>
      </p:nvGrpSpPr>
      <p:grpSpPr>
        <a:xfrm>
          <a:off x="0" y="0"/>
          <a:ext cx="0" cy="0"/>
          <a:chOff x="0" y="0"/>
          <a:chExt cx="0" cy="0"/>
        </a:xfrm>
      </p:grpSpPr>
      <p:sp>
        <p:nvSpPr>
          <p:cNvPr id="1186" name="Google Shape;1186;p4"/>
          <p:cNvSpPr/>
          <p:nvPr/>
        </p:nvSpPr>
        <p:spPr>
          <a:xfrm>
            <a:off x="4572000" y="-125"/>
            <a:ext cx="4572000" cy="4653492"/>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
          <p:cNvSpPr txBox="1">
            <a:spLocks noGrp="1"/>
          </p:cNvSpPr>
          <p:nvPr>
            <p:ph type="title"/>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88" name="Google Shape;1188;p4"/>
          <p:cNvSpPr txBox="1">
            <a:spLocks noGrp="1"/>
          </p:cNvSpPr>
          <p:nvPr>
            <p:ph type="body" idx="1"/>
          </p:nvPr>
        </p:nvSpPr>
        <p:spPr>
          <a:xfrm>
            <a:off x="5029200" y="766350"/>
            <a:ext cx="3657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cxnSp>
        <p:nvCxnSpPr>
          <p:cNvPr id="1189" name="Google Shape;1189;p4"/>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0" name="Google Shape;1190;p4"/>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er intro">
  <p:cSld name="SECTION_TITLE_AND_DESCRIPTION_1_3">
    <p:spTree>
      <p:nvGrpSpPr>
        <p:cNvPr id="1" name="Shape 1191"/>
        <p:cNvGrpSpPr/>
        <p:nvPr/>
      </p:nvGrpSpPr>
      <p:grpSpPr>
        <a:xfrm>
          <a:off x="0" y="0"/>
          <a:ext cx="0" cy="0"/>
          <a:chOff x="0" y="0"/>
          <a:chExt cx="0" cy="0"/>
        </a:xfrm>
      </p:grpSpPr>
      <p:sp>
        <p:nvSpPr>
          <p:cNvPr id="1192" name="Google Shape;1192;p5"/>
          <p:cNvSpPr/>
          <p:nvPr/>
        </p:nvSpPr>
        <p:spPr>
          <a:xfrm>
            <a:off x="4572000" y="-125"/>
            <a:ext cx="45720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5"/>
          <p:cNvSpPr txBox="1">
            <a:spLocks noGrp="1"/>
          </p:cNvSpPr>
          <p:nvPr>
            <p:ph type="ctrTitle"/>
          </p:nvPr>
        </p:nvSpPr>
        <p:spPr>
          <a:xfrm>
            <a:off x="428625" y="3096513"/>
            <a:ext cx="3700500" cy="586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400"/>
              <a:buFont typeface="Open Sans"/>
              <a:buNone/>
              <a:defRPr sz="14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194" name="Google Shape;1194;p5"/>
          <p:cNvSpPr>
            <a:spLocks noGrp="1"/>
          </p:cNvSpPr>
          <p:nvPr>
            <p:ph type="pic" idx="2"/>
          </p:nvPr>
        </p:nvSpPr>
        <p:spPr>
          <a:xfrm>
            <a:off x="5492550" y="1206300"/>
            <a:ext cx="2730900" cy="2730900"/>
          </a:xfrm>
          <a:prstGeom prst="ellipse">
            <a:avLst/>
          </a:prstGeom>
          <a:noFill/>
          <a:ln>
            <a:noFill/>
          </a:ln>
        </p:spPr>
      </p:sp>
      <p:sp>
        <p:nvSpPr>
          <p:cNvPr id="1195" name="Google Shape;1195;p5"/>
          <p:cNvSpPr txBox="1">
            <a:spLocks noGrp="1"/>
          </p:cNvSpPr>
          <p:nvPr>
            <p:ph type="title" idx="3"/>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196" name="Google Shape;1196;p5"/>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7" name="Google Shape;1197;p5"/>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tline long">
  <p:cSld name="SECTION_TITLE_AND_DESCRIPTION_1_2">
    <p:spTree>
      <p:nvGrpSpPr>
        <p:cNvPr id="1" name="Shape 1198"/>
        <p:cNvGrpSpPr/>
        <p:nvPr/>
      </p:nvGrpSpPr>
      <p:grpSpPr>
        <a:xfrm>
          <a:off x="0" y="0"/>
          <a:ext cx="0" cy="0"/>
          <a:chOff x="0" y="0"/>
          <a:chExt cx="0" cy="0"/>
        </a:xfrm>
      </p:grpSpPr>
      <p:sp>
        <p:nvSpPr>
          <p:cNvPr id="1199" name="Google Shape;1199;p6"/>
          <p:cNvSpPr/>
          <p:nvPr/>
        </p:nvSpPr>
        <p:spPr>
          <a:xfrm>
            <a:off x="2738250" y="-125"/>
            <a:ext cx="64059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6"/>
          <p:cNvSpPr txBox="1">
            <a:spLocks noGrp="1"/>
          </p:cNvSpPr>
          <p:nvPr>
            <p:ph type="title"/>
          </p:nvPr>
        </p:nvSpPr>
        <p:spPr>
          <a:xfrm>
            <a:off x="428625" y="2192600"/>
            <a:ext cx="18324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201" name="Google Shape;1201;p6"/>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202" name="Google Shape;1202;p6"/>
          <p:cNvSpPr txBox="1">
            <a:spLocks noGrp="1"/>
          </p:cNvSpPr>
          <p:nvPr>
            <p:ph type="body" idx="1"/>
          </p:nvPr>
        </p:nvSpPr>
        <p:spPr>
          <a:xfrm>
            <a:off x="3262175" y="766350"/>
            <a:ext cx="5424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1203" name="Google Shape;1203;p6"/>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highlight [dark, 1:1 ratio]">
  <p:cSld name="SECTION_TITLE_AND_DESCRIPTION_1_1">
    <p:spTree>
      <p:nvGrpSpPr>
        <p:cNvPr id="1" name="Shape 3032"/>
        <p:cNvGrpSpPr/>
        <p:nvPr/>
      </p:nvGrpSpPr>
      <p:grpSpPr>
        <a:xfrm>
          <a:off x="0" y="0"/>
          <a:ext cx="0" cy="0"/>
          <a:chOff x="0" y="0"/>
          <a:chExt cx="0" cy="0"/>
        </a:xfrm>
      </p:grpSpPr>
      <p:sp>
        <p:nvSpPr>
          <p:cNvPr id="3033" name="Google Shape;3033;p18"/>
          <p:cNvSpPr>
            <a:spLocks noGrp="1"/>
          </p:cNvSpPr>
          <p:nvPr>
            <p:ph type="pic" idx="2"/>
          </p:nvPr>
        </p:nvSpPr>
        <p:spPr>
          <a:xfrm>
            <a:off x="3995475" y="-125"/>
            <a:ext cx="5148600" cy="4486031"/>
          </a:xfrm>
          <a:prstGeom prst="rect">
            <a:avLst/>
          </a:prstGeom>
          <a:noFill/>
          <a:ln>
            <a:noFill/>
          </a:ln>
        </p:spPr>
      </p:sp>
      <p:sp>
        <p:nvSpPr>
          <p:cNvPr id="3034" name="Google Shape;3034;p18"/>
          <p:cNvSpPr/>
          <p:nvPr/>
        </p:nvSpPr>
        <p:spPr>
          <a:xfrm>
            <a:off x="0" y="0"/>
            <a:ext cx="3995400" cy="4486031"/>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18"/>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36" name="Google Shape;3036;p18"/>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37" name="Google Shape;3037;p18"/>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39" name="Google Shape;3039;p18"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40" name="Google Shape;3040;p18"/>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41" name="Google Shape;3041;p18"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highlight [dark, 4:3 ratio]">
  <p:cSld name="SECTION_TITLE_AND_DESCRIPTION_1_1_4">
    <p:spTree>
      <p:nvGrpSpPr>
        <p:cNvPr id="1" name="Shape 3042"/>
        <p:cNvGrpSpPr/>
        <p:nvPr/>
      </p:nvGrpSpPr>
      <p:grpSpPr>
        <a:xfrm>
          <a:off x="0" y="0"/>
          <a:ext cx="0" cy="0"/>
          <a:chOff x="0" y="0"/>
          <a:chExt cx="0" cy="0"/>
        </a:xfrm>
      </p:grpSpPr>
      <p:sp>
        <p:nvSpPr>
          <p:cNvPr id="3043" name="Google Shape;3043;p19"/>
          <p:cNvSpPr/>
          <p:nvPr/>
        </p:nvSpPr>
        <p:spPr>
          <a:xfrm>
            <a:off x="0" y="0"/>
            <a:ext cx="9144000" cy="5143500"/>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19"/>
          <p:cNvSpPr>
            <a:spLocks noGrp="1"/>
          </p:cNvSpPr>
          <p:nvPr>
            <p:ph type="pic" idx="2"/>
          </p:nvPr>
        </p:nvSpPr>
        <p:spPr>
          <a:xfrm>
            <a:off x="4114800" y="858300"/>
            <a:ext cx="4572000" cy="3014400"/>
          </a:xfrm>
          <a:prstGeom prst="rect">
            <a:avLst/>
          </a:prstGeom>
          <a:noFill/>
          <a:ln>
            <a:noFill/>
          </a:ln>
        </p:spPr>
      </p:sp>
      <p:sp>
        <p:nvSpPr>
          <p:cNvPr id="3045" name="Google Shape;3045;p19"/>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46" name="Google Shape;3046;p19"/>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47" name="Google Shape;3047;p19"/>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048" name="Google Shape;3048;p19"/>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3049" name="Google Shape;3049;p19"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50" name="Google Shape;3050;p19"/>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51" name="Google Shape;3051;p19"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highlight [light, 1:1]">
  <p:cSld name="SECTION_TITLE_AND_DESCRIPTION_1_1_5">
    <p:spTree>
      <p:nvGrpSpPr>
        <p:cNvPr id="1" name="Shape 3052"/>
        <p:cNvGrpSpPr/>
        <p:nvPr/>
      </p:nvGrpSpPr>
      <p:grpSpPr>
        <a:xfrm>
          <a:off x="0" y="0"/>
          <a:ext cx="0" cy="0"/>
          <a:chOff x="0" y="0"/>
          <a:chExt cx="0" cy="0"/>
        </a:xfrm>
      </p:grpSpPr>
      <p:sp>
        <p:nvSpPr>
          <p:cNvPr id="3053" name="Google Shape;3053;p20"/>
          <p:cNvSpPr>
            <a:spLocks noGrp="1"/>
          </p:cNvSpPr>
          <p:nvPr>
            <p:ph type="pic" idx="2"/>
          </p:nvPr>
        </p:nvSpPr>
        <p:spPr>
          <a:xfrm>
            <a:off x="3995475" y="-125"/>
            <a:ext cx="5148600" cy="4605625"/>
          </a:xfrm>
          <a:prstGeom prst="rect">
            <a:avLst/>
          </a:prstGeom>
          <a:noFill/>
          <a:ln>
            <a:noFill/>
          </a:ln>
        </p:spPr>
      </p:sp>
      <p:sp>
        <p:nvSpPr>
          <p:cNvPr id="3054" name="Google Shape;3054;p20"/>
          <p:cNvSpPr/>
          <p:nvPr/>
        </p:nvSpPr>
        <p:spPr>
          <a:xfrm>
            <a:off x="0" y="0"/>
            <a:ext cx="3995400" cy="4605625"/>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20"/>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56" name="Google Shape;3056;p20"/>
          <p:cNvCxnSpPr/>
          <p:nvPr/>
        </p:nvCxnSpPr>
        <p:spPr>
          <a:xfrm>
            <a:off x="422475" y="3872563"/>
            <a:ext cx="866700" cy="0"/>
          </a:xfrm>
          <a:prstGeom prst="straightConnector1">
            <a:avLst/>
          </a:prstGeom>
          <a:noFill/>
          <a:ln w="9525" cap="flat" cmpd="sng">
            <a:solidFill>
              <a:schemeClr val="dk2"/>
            </a:solidFill>
            <a:prstDash val="solid"/>
            <a:round/>
            <a:headEnd type="none" w="med" len="med"/>
            <a:tailEnd type="none" w="med" len="med"/>
          </a:ln>
        </p:spPr>
      </p:cxnSp>
      <p:sp>
        <p:nvSpPr>
          <p:cNvPr id="3057" name="Google Shape;3057;p20"/>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59" name="Google Shape;3059;p20"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60" name="Google Shape;3060;p2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61" name="Google Shape;3061;p20"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standard]" type="tx">
  <p:cSld name="TITLE_AND_BODY">
    <p:spTree>
      <p:nvGrpSpPr>
        <p:cNvPr id="1" name="Shape 3072"/>
        <p:cNvGrpSpPr/>
        <p:nvPr/>
      </p:nvGrpSpPr>
      <p:grpSpPr>
        <a:xfrm>
          <a:off x="0" y="0"/>
          <a:ext cx="0" cy="0"/>
          <a:chOff x="0" y="0"/>
          <a:chExt cx="0" cy="0"/>
        </a:xfrm>
      </p:grpSpPr>
      <p:sp>
        <p:nvSpPr>
          <p:cNvPr id="3073" name="Google Shape;3073;p22"/>
          <p:cNvSpPr txBox="1">
            <a:spLocks noGrp="1"/>
          </p:cNvSpPr>
          <p:nvPr>
            <p:ph type="title"/>
          </p:nvPr>
        </p:nvSpPr>
        <p:spPr>
          <a:xfrm>
            <a:off x="462925" y="381000"/>
            <a:ext cx="8218200" cy="474000"/>
          </a:xfrm>
          <a:prstGeom prst="rect">
            <a:avLst/>
          </a:prstGeom>
          <a:noFill/>
          <a:ln>
            <a:noFill/>
          </a:ln>
        </p:spPr>
        <p:txBody>
          <a:bodyPr spcFirstLastPara="1" wrap="square" lIns="91500" tIns="91500" rIns="91500" bIns="91500" anchor="ctr"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74" name="Google Shape;3074;p22"/>
          <p:cNvSpPr txBox="1">
            <a:spLocks noGrp="1"/>
          </p:cNvSpPr>
          <p:nvPr>
            <p:ph type="body" idx="1"/>
          </p:nvPr>
        </p:nvSpPr>
        <p:spPr>
          <a:xfrm>
            <a:off x="462925" y="999050"/>
            <a:ext cx="8218200" cy="34164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11150" algn="l">
              <a:lnSpc>
                <a:spcPct val="115000"/>
              </a:lnSpc>
              <a:spcBef>
                <a:spcPts val="0"/>
              </a:spcBef>
              <a:spcAft>
                <a:spcPts val="0"/>
              </a:spcAft>
              <a:buSzPts val="1300"/>
              <a:buFont typeface="Open Sans"/>
              <a:buChar char="–"/>
              <a:defRPr sz="13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075" name="Google Shape;3075;p22"/>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229600" cy="521100"/>
          </a:xfrm>
          <a:prstGeom prst="rect">
            <a:avLst/>
          </a:prstGeom>
          <a:noFill/>
          <a:ln>
            <a:noFill/>
          </a:ln>
        </p:spPr>
        <p:txBody>
          <a:bodyPr spcFirstLastPara="1" wrap="square" lIns="91500" tIns="91500" rIns="91500" bIns="91500" anchor="t" anchorCtr="0">
            <a:noAutofit/>
          </a:bodyPr>
          <a:lstStyle>
            <a:lvl1pPr marR="0" lvl="0" algn="l">
              <a:lnSpc>
                <a:spcPct val="100000"/>
              </a:lnSpc>
              <a:spcBef>
                <a:spcPts val="0"/>
              </a:spcBef>
              <a:spcAft>
                <a:spcPts val="0"/>
              </a:spcAft>
              <a:buClr>
                <a:schemeClr val="dk1"/>
              </a:buClr>
              <a:buSzPts val="2000"/>
              <a:buFont typeface="Georgia"/>
              <a:buNone/>
              <a:defRPr sz="2000" i="0" u="none" strike="noStrike" cap="none">
                <a:solidFill>
                  <a:schemeClr val="dk1"/>
                </a:solidFill>
                <a:latin typeface="Georgia"/>
                <a:ea typeface="Georgia"/>
                <a:cs typeface="Georgia"/>
                <a:sym typeface="Georgia"/>
              </a:defRPr>
            </a:lvl1pPr>
            <a:lvl2pPr marR="0" lvl="1"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457200" y="1160473"/>
            <a:ext cx="8229600" cy="3396300"/>
          </a:xfrm>
          <a:prstGeom prst="rect">
            <a:avLst/>
          </a:prstGeom>
          <a:noFill/>
          <a:ln>
            <a:noFill/>
          </a:ln>
        </p:spPr>
        <p:txBody>
          <a:bodyPr spcFirstLastPara="1" wrap="square" lIns="91500" tIns="91500" rIns="91500" bIns="91500" anchor="t" anchorCtr="0">
            <a:noAutofit/>
          </a:bodyPr>
          <a:lstStyle>
            <a:lvl1pPr marL="457200" marR="0" lvl="0" indent="-317500" algn="l">
              <a:lnSpc>
                <a:spcPct val="115000"/>
              </a:lnSpc>
              <a:spcBef>
                <a:spcPts val="0"/>
              </a:spcBef>
              <a:spcAft>
                <a:spcPts val="0"/>
              </a:spcAft>
              <a:buClr>
                <a:schemeClr val="dk2"/>
              </a:buClr>
              <a:buSzPts val="1400"/>
              <a:buFont typeface="Open Sans"/>
              <a:buChar char="●"/>
              <a:defRPr i="0" u="none" strike="noStrike" cap="none">
                <a:solidFill>
                  <a:schemeClr val="dk1"/>
                </a:solidFill>
                <a:latin typeface="Open Sans"/>
                <a:ea typeface="Open Sans"/>
                <a:cs typeface="Open Sans"/>
                <a:sym typeface="Open Sans"/>
              </a:defRPr>
            </a:lvl1pPr>
            <a:lvl2pPr marL="914400" marR="0" lvl="1" indent="-311150" algn="l">
              <a:lnSpc>
                <a:spcPct val="115000"/>
              </a:lnSpc>
              <a:spcBef>
                <a:spcPts val="0"/>
              </a:spcBef>
              <a:spcAft>
                <a:spcPts val="0"/>
              </a:spcAft>
              <a:buClr>
                <a:schemeClr val="dk1"/>
              </a:buClr>
              <a:buSzPts val="1300"/>
              <a:buFont typeface="Open Sans"/>
              <a:buChar char="–"/>
              <a:defRPr sz="1300" i="0" u="none" strike="noStrike" cap="none">
                <a:solidFill>
                  <a:schemeClr val="dk1"/>
                </a:solidFill>
                <a:latin typeface="Open Sans"/>
                <a:ea typeface="Open Sans"/>
                <a:cs typeface="Open Sans"/>
                <a:sym typeface="Open Sans"/>
              </a:defRPr>
            </a:lvl2pPr>
            <a:lvl3pPr marL="1371600" marR="0" lvl="2"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3pPr>
            <a:lvl4pPr marL="1828800" marR="0" lvl="3"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4pPr>
            <a:lvl5pPr marL="2286000" marR="0" lvl="4"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5pPr>
            <a:lvl6pPr marL="2743200" marR="0" lvl="5"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6pPr>
            <a:lvl7pPr marL="3200400" marR="0" lvl="6"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7pPr>
            <a:lvl8pPr marL="3657600" marR="0" lvl="7"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8pPr>
            <a:lvl9pPr marL="4114800" marR="0" lvl="8"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9pPr>
          </a:lstStyle>
          <a:p>
            <a:endParaRPr/>
          </a:p>
        </p:txBody>
      </p:sp>
      <p:sp>
        <p:nvSpPr>
          <p:cNvPr id="8" name="Google Shape;8;p1"/>
          <p:cNvSpPr/>
          <p:nvPr/>
        </p:nvSpPr>
        <p:spPr>
          <a:xfrm>
            <a:off x="0" y="4556775"/>
            <a:ext cx="2524200" cy="586800"/>
          </a:xfrm>
          <a:prstGeom prst="round1Rect">
            <a:avLst>
              <a:gd name="adj" fmla="val 16667"/>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sp>
        <p:nvSpPr>
          <p:cNvPr id="9" name="Google Shape;9;p1"/>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10" name="Google Shape;10;p1" title="State_Logo.png"/>
          <p:cNvPicPr preferRelativeResize="0"/>
          <p:nvPr/>
        </p:nvPicPr>
        <p:blipFill rotWithShape="1">
          <a:blip r:embed="rId12">
            <a:alphaModFix/>
          </a:blip>
          <a:srcRect l="-11546" t="-24202" r="-11" b="-24187"/>
          <a:stretch/>
        </p:blipFill>
        <p:spPr>
          <a:xfrm>
            <a:off x="7693787" y="4605625"/>
            <a:ext cx="890977" cy="489075"/>
          </a:xfrm>
          <a:prstGeom prst="rect">
            <a:avLst/>
          </a:prstGeom>
          <a:noFill/>
          <a:ln>
            <a:noFill/>
          </a:ln>
        </p:spPr>
      </p:pic>
      <p:sp>
        <p:nvSpPr>
          <p:cNvPr id="11" name="Google Shape;11;p1"/>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1pPr>
            <a:lvl2pPr marL="0" marR="0" lvl="1"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2pPr>
            <a:lvl3pPr marL="0" marR="0" lvl="2"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3pPr>
            <a:lvl4pPr marL="0" marR="0" lvl="3"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4pPr>
            <a:lvl5pPr marL="0" marR="0" lvl="4"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5pPr>
            <a:lvl6pPr marL="0" marR="0" lvl="5"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6pPr>
            <a:lvl7pPr marL="0" marR="0" lvl="6"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7pPr>
            <a:lvl8pPr marL="0" marR="0" lvl="7"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8pPr>
            <a:lvl9pPr marL="0" marR="0" lvl="8"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1" title="FEWS NET Logo Full 2025.png"/>
          <p:cNvPicPr preferRelativeResize="0"/>
          <p:nvPr/>
        </p:nvPicPr>
        <p:blipFill rotWithShape="1">
          <a:blip r:embed="rId13">
            <a:alphaModFix/>
          </a:blip>
          <a:srcRect t="-11850" b="-11850"/>
          <a:stretch/>
        </p:blipFill>
        <p:spPr>
          <a:xfrm>
            <a:off x="220696" y="4696463"/>
            <a:ext cx="1126052" cy="307400"/>
          </a:xfrm>
          <a:prstGeom prst="rect">
            <a:avLst/>
          </a:prstGeom>
          <a:noFill/>
          <a:ln>
            <a:noFill/>
          </a:ln>
        </p:spPr>
      </p:pic>
      <p:pic>
        <p:nvPicPr>
          <p:cNvPr id="3" name="Picture 2" descr="A picture containing text, sign, tableware&#10;&#10;AI-generated content may be incorrect.">
            <a:extLst>
              <a:ext uri="{FF2B5EF4-FFF2-40B4-BE49-F238E27FC236}">
                <a16:creationId xmlns:a16="http://schemas.microsoft.com/office/drawing/2014/main" id="{D35AED94-D8BD-5C5F-EEE4-E43FA935F584}"/>
              </a:ext>
            </a:extLst>
          </p:cNvPr>
          <p:cNvPicPr>
            <a:picLocks noChangeAspect="1"/>
          </p:cNvPicPr>
          <p:nvPr userDrawn="1"/>
        </p:nvPicPr>
        <p:blipFill>
          <a:blip r:embed="rId14"/>
          <a:stretch>
            <a:fillRect/>
          </a:stretch>
        </p:blipFill>
        <p:spPr>
          <a:xfrm>
            <a:off x="1440016" y="4732348"/>
            <a:ext cx="691978" cy="2560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64" r:id="rId6"/>
    <p:sldLayoutId id="2147483665" r:id="rId7"/>
    <p:sldLayoutId id="2147483666" r:id="rId8"/>
    <p:sldLayoutId id="2147483668"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472">
          <p15:clr>
            <a:srgbClr val="EA4335"/>
          </p15:clr>
        </p15:guide>
        <p15:guide id="3" pos="907">
          <p15:clr>
            <a:srgbClr val="EA4335"/>
          </p15:clr>
        </p15:guide>
        <p15:guide id="4" orient="horz" pos="1620">
          <p15:clr>
            <a:srgbClr val="EA4335"/>
          </p15:clr>
        </p15:guide>
        <p15:guide id="5" orient="horz" pos="2952">
          <p15:clr>
            <a:srgbClr val="EA4335"/>
          </p15:clr>
        </p15:guide>
        <p15:guide id="6" orient="horz" pos="28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0"/>
        <p:cNvGrpSpPr/>
        <p:nvPr/>
      </p:nvGrpSpPr>
      <p:grpSpPr>
        <a:xfrm>
          <a:off x="0" y="0"/>
          <a:ext cx="0" cy="0"/>
          <a:chOff x="0" y="0"/>
          <a:chExt cx="0" cy="0"/>
        </a:xfrm>
      </p:grpSpPr>
      <p:sp>
        <p:nvSpPr>
          <p:cNvPr id="3791" name="Google Shape;3791;p46"/>
          <p:cNvSpPr txBox="1">
            <a:spLocks noGrp="1"/>
          </p:cNvSpPr>
          <p:nvPr>
            <p:ph type="subTitle" idx="1"/>
          </p:nvPr>
        </p:nvSpPr>
        <p:spPr>
          <a:xfrm>
            <a:off x="394800" y="3327925"/>
            <a:ext cx="4665900" cy="5211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FEWS NET Science Team</a:t>
            </a:r>
            <a:endParaRPr dirty="0"/>
          </a:p>
        </p:txBody>
      </p:sp>
      <p:sp>
        <p:nvSpPr>
          <p:cNvPr id="3792" name="Google Shape;3792;p46"/>
          <p:cNvSpPr txBox="1">
            <a:spLocks noGrp="1"/>
          </p:cNvSpPr>
          <p:nvPr>
            <p:ph type="subTitle" idx="2"/>
          </p:nvPr>
        </p:nvSpPr>
        <p:spPr>
          <a:xfrm>
            <a:off x="394800" y="3768125"/>
            <a:ext cx="4177200" cy="4572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May 19, 2026</a:t>
            </a:r>
            <a:endParaRPr dirty="0"/>
          </a:p>
        </p:txBody>
      </p:sp>
      <p:sp>
        <p:nvSpPr>
          <p:cNvPr id="3793" name="Google Shape;3793;p46"/>
          <p:cNvSpPr txBox="1">
            <a:spLocks noGrp="1"/>
          </p:cNvSpPr>
          <p:nvPr>
            <p:ph type="ctrTitle"/>
          </p:nvPr>
        </p:nvSpPr>
        <p:spPr>
          <a:xfrm>
            <a:off x="394800" y="1929850"/>
            <a:ext cx="7401600" cy="10578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Flooding in Southern Africa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6"/>
        <p:cNvGrpSpPr/>
        <p:nvPr/>
      </p:nvGrpSpPr>
      <p:grpSpPr>
        <a:xfrm>
          <a:off x="0" y="0"/>
          <a:ext cx="0" cy="0"/>
          <a:chOff x="0" y="0"/>
          <a:chExt cx="0" cy="0"/>
        </a:xfrm>
      </p:grpSpPr>
      <p:pic>
        <p:nvPicPr>
          <p:cNvPr id="4" name="Picture 3">
            <a:extLst>
              <a:ext uri="{FF2B5EF4-FFF2-40B4-BE49-F238E27FC236}">
                <a16:creationId xmlns:a16="http://schemas.microsoft.com/office/drawing/2014/main" id="{6B98E023-4F24-EEB4-24B4-618E0C606A57}"/>
              </a:ext>
            </a:extLst>
          </p:cNvPr>
          <p:cNvPicPr>
            <a:picLocks noChangeAspect="1"/>
          </p:cNvPicPr>
          <p:nvPr/>
        </p:nvPicPr>
        <p:blipFill>
          <a:blip r:embed="rId3"/>
          <a:srcRect/>
          <a:stretch/>
        </p:blipFill>
        <p:spPr>
          <a:xfrm>
            <a:off x="466344" y="859536"/>
            <a:ext cx="4141691" cy="3200397"/>
          </a:xfrm>
          <a:prstGeom prst="rect">
            <a:avLst/>
          </a:prstGeom>
        </p:spPr>
      </p:pic>
      <p:pic>
        <p:nvPicPr>
          <p:cNvPr id="3" name="Picture 2">
            <a:extLst>
              <a:ext uri="{FF2B5EF4-FFF2-40B4-BE49-F238E27FC236}">
                <a16:creationId xmlns:a16="http://schemas.microsoft.com/office/drawing/2014/main" id="{FE0FA5C8-015E-3174-1EDB-5C8CFF5437B5}"/>
              </a:ext>
            </a:extLst>
          </p:cNvPr>
          <p:cNvPicPr>
            <a:picLocks noChangeAspect="1"/>
          </p:cNvPicPr>
          <p:nvPr/>
        </p:nvPicPr>
        <p:blipFill>
          <a:blip r:embed="rId4"/>
          <a:srcRect/>
          <a:stretch/>
        </p:blipFill>
        <p:spPr>
          <a:xfrm>
            <a:off x="4745736" y="859536"/>
            <a:ext cx="4141691" cy="3200397"/>
          </a:xfrm>
          <a:prstGeom prst="rect">
            <a:avLst/>
          </a:prstGeom>
        </p:spPr>
      </p:pic>
      <p:sp>
        <p:nvSpPr>
          <p:cNvPr id="3887" name="Google Shape;3887;p60"/>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Conditions in Zambia</a:t>
            </a:r>
            <a:endParaRPr dirty="0"/>
          </a:p>
        </p:txBody>
      </p:sp>
      <p:sp>
        <p:nvSpPr>
          <p:cNvPr id="3888" name="Google Shape;3888;p60"/>
          <p:cNvSpPr txBox="1">
            <a:spLocks noGrp="1"/>
          </p:cNvSpPr>
          <p:nvPr>
            <p:ph type="body" idx="1"/>
          </p:nvPr>
        </p:nvSpPr>
        <p:spPr>
          <a:xfrm>
            <a:off x="462875" y="4240423"/>
            <a:ext cx="8218200" cy="453643"/>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 sz="1200" dirty="0"/>
              <a:t>Flooding subsided substantially in Angola and Zambai, but still lingering in northern Botswana.</a:t>
            </a:r>
            <a:endParaRPr sz="1200" dirty="0"/>
          </a:p>
        </p:txBody>
      </p:sp>
      <p:sp>
        <p:nvSpPr>
          <p:cNvPr id="3889" name="Google Shape;3889;p60"/>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a:t>
            </a:fld>
            <a:endParaRPr/>
          </a:p>
        </p:txBody>
      </p:sp>
      <p:pic>
        <p:nvPicPr>
          <p:cNvPr id="9" name="Picture 8">
            <a:extLst>
              <a:ext uri="{FF2B5EF4-FFF2-40B4-BE49-F238E27FC236}">
                <a16:creationId xmlns:a16="http://schemas.microsoft.com/office/drawing/2014/main" id="{5B4E45C9-EE38-AFAC-16DF-40A38A79D8A3}"/>
              </a:ext>
            </a:extLst>
          </p:cNvPr>
          <p:cNvPicPr>
            <a:picLocks noChangeAspect="1"/>
          </p:cNvPicPr>
          <p:nvPr/>
        </p:nvPicPr>
        <p:blipFill>
          <a:blip r:embed="rId5"/>
          <a:stretch>
            <a:fillRect/>
          </a:stretch>
        </p:blipFill>
        <p:spPr>
          <a:xfrm>
            <a:off x="462875" y="841879"/>
            <a:ext cx="2367816" cy="274320"/>
          </a:xfrm>
          <a:prstGeom prst="rect">
            <a:avLst/>
          </a:prstGeom>
        </p:spPr>
      </p:pic>
      <p:sp>
        <p:nvSpPr>
          <p:cNvPr id="5" name="TextBox 4">
            <a:extLst>
              <a:ext uri="{FF2B5EF4-FFF2-40B4-BE49-F238E27FC236}">
                <a16:creationId xmlns:a16="http://schemas.microsoft.com/office/drawing/2014/main" id="{F42DC24D-3493-ED7D-D1A6-AB8F231C5FF9}"/>
              </a:ext>
            </a:extLst>
          </p:cNvPr>
          <p:cNvSpPr txBox="1"/>
          <p:nvPr/>
        </p:nvSpPr>
        <p:spPr>
          <a:xfrm>
            <a:off x="462875" y="4055400"/>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26 – 30 Apr 2026</a:t>
            </a:r>
          </a:p>
        </p:txBody>
      </p:sp>
      <p:sp>
        <p:nvSpPr>
          <p:cNvPr id="6" name="TextBox 5">
            <a:extLst>
              <a:ext uri="{FF2B5EF4-FFF2-40B4-BE49-F238E27FC236}">
                <a16:creationId xmlns:a16="http://schemas.microsoft.com/office/drawing/2014/main" id="{120B14CB-BBEF-6FCC-D9F9-505BAC26806E}"/>
              </a:ext>
            </a:extLst>
          </p:cNvPr>
          <p:cNvSpPr txBox="1"/>
          <p:nvPr/>
        </p:nvSpPr>
        <p:spPr>
          <a:xfrm>
            <a:off x="4688506" y="4055399"/>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13 – 17 May 2026</a:t>
            </a:r>
          </a:p>
        </p:txBody>
      </p:sp>
    </p:spTree>
    <p:extLst>
      <p:ext uri="{BB962C8B-B14F-4D97-AF65-F5344CB8AC3E}">
        <p14:creationId xmlns:p14="http://schemas.microsoft.com/office/powerpoint/2010/main" val="425957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EC1A6ECF-909C-7F71-453D-A54C6EB8CF9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344C0FC-88CD-7ACE-5D03-F8BEF07BB662}"/>
              </a:ext>
            </a:extLst>
          </p:cNvPr>
          <p:cNvPicPr>
            <a:picLocks noChangeAspect="1"/>
          </p:cNvPicPr>
          <p:nvPr/>
        </p:nvPicPr>
        <p:blipFill>
          <a:blip r:embed="rId3"/>
          <a:stretch>
            <a:fillRect/>
          </a:stretch>
        </p:blipFill>
        <p:spPr>
          <a:xfrm>
            <a:off x="658552" y="846343"/>
            <a:ext cx="3828111" cy="3086168"/>
          </a:xfrm>
          <a:prstGeom prst="rect">
            <a:avLst/>
          </a:prstGeom>
        </p:spPr>
      </p:pic>
      <p:sp>
        <p:nvSpPr>
          <p:cNvPr id="3887" name="Google Shape;3887;p60">
            <a:extLst>
              <a:ext uri="{FF2B5EF4-FFF2-40B4-BE49-F238E27FC236}">
                <a16:creationId xmlns:a16="http://schemas.microsoft.com/office/drawing/2014/main" id="{42D268BE-40D0-5213-C763-D0A340B64E21}"/>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Streamflow Forecast Across DRC</a:t>
            </a:r>
            <a:endParaRPr dirty="0"/>
          </a:p>
        </p:txBody>
      </p:sp>
      <p:sp>
        <p:nvSpPr>
          <p:cNvPr id="3888" name="Google Shape;3888;p60">
            <a:extLst>
              <a:ext uri="{FF2B5EF4-FFF2-40B4-BE49-F238E27FC236}">
                <a16:creationId xmlns:a16="http://schemas.microsoft.com/office/drawing/2014/main" id="{AF3424AF-CD8F-3C4C-29DD-6AC2E284A722}"/>
              </a:ext>
            </a:extLst>
          </p:cNvPr>
          <p:cNvSpPr txBox="1">
            <a:spLocks noGrp="1"/>
          </p:cNvSpPr>
          <p:nvPr>
            <p:ph type="body" idx="1"/>
          </p:nvPr>
        </p:nvSpPr>
        <p:spPr>
          <a:xfrm>
            <a:off x="462900" y="3992332"/>
            <a:ext cx="8218200" cy="661035"/>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 sz="1200" dirty="0"/>
              <a:t>Discharges are expeted to be quite high in the upstream of the Congo river in the east and in the down stream of the river in central DRC. Evidence in support of </a:t>
            </a:r>
            <a:r>
              <a:rPr lang="en-US" sz="1200" b="1" dirty="0"/>
              <a:t>Assumption 1b</a:t>
            </a:r>
            <a:endParaRPr lang="en-US" sz="1200" dirty="0"/>
          </a:p>
        </p:txBody>
      </p:sp>
      <p:sp>
        <p:nvSpPr>
          <p:cNvPr id="3889" name="Google Shape;3889;p60">
            <a:extLst>
              <a:ext uri="{FF2B5EF4-FFF2-40B4-BE49-F238E27FC236}">
                <a16:creationId xmlns:a16="http://schemas.microsoft.com/office/drawing/2014/main" id="{78EB1EC5-4DC3-A1DD-DC38-EE0AB2420427}"/>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a:t>
            </a:fld>
            <a:endParaRPr/>
          </a:p>
        </p:txBody>
      </p:sp>
      <p:sp>
        <p:nvSpPr>
          <p:cNvPr id="6" name="TextBox 5">
            <a:extLst>
              <a:ext uri="{FF2B5EF4-FFF2-40B4-BE49-F238E27FC236}">
                <a16:creationId xmlns:a16="http://schemas.microsoft.com/office/drawing/2014/main" id="{7CF6AFEA-A95C-EE86-6719-86579D392D6F}"/>
              </a:ext>
            </a:extLst>
          </p:cNvPr>
          <p:cNvSpPr txBox="1"/>
          <p:nvPr/>
        </p:nvSpPr>
        <p:spPr>
          <a:xfrm>
            <a:off x="4786158" y="3507752"/>
            <a:ext cx="4165923" cy="246221"/>
          </a:xfrm>
          <a:prstGeom prst="rect">
            <a:avLst/>
          </a:prstGeom>
          <a:solidFill>
            <a:schemeClr val="bg1"/>
          </a:solidFill>
        </p:spPr>
        <p:txBody>
          <a:bodyPr wrap="square" rtlCol="0">
            <a:spAutoFit/>
          </a:bodyPr>
          <a:lstStyle/>
          <a:p>
            <a:r>
              <a:rPr lang="en-US" sz="1000" dirty="0" err="1">
                <a:latin typeface="Open Sans" panose="020B0606030504020204" pitchFamily="34" charset="0"/>
                <a:ea typeface="Open Sans" panose="020B0606030504020204" pitchFamily="34" charset="0"/>
                <a:cs typeface="Open Sans" panose="020B0606030504020204" pitchFamily="34" charset="0"/>
              </a:rPr>
              <a:t>GloFAS</a:t>
            </a:r>
            <a:r>
              <a:rPr lang="en-US" sz="1000" dirty="0">
                <a:latin typeface="Open Sans" panose="020B0606030504020204" pitchFamily="34" charset="0"/>
                <a:ea typeface="Open Sans" panose="020B0606030504020204" pitchFamily="34" charset="0"/>
                <a:cs typeface="Open Sans" panose="020B0606030504020204" pitchFamily="34" charset="0"/>
              </a:rPr>
              <a:t> forecast: </a:t>
            </a:r>
            <a:r>
              <a:rPr lang="en-US" sz="1000" b="1" dirty="0">
                <a:latin typeface="Open Sans" panose="020B0606030504020204" pitchFamily="34" charset="0"/>
                <a:ea typeface="Open Sans" panose="020B0606030504020204" pitchFamily="34" charset="0"/>
                <a:cs typeface="Open Sans" panose="020B0606030504020204" pitchFamily="34" charset="0"/>
              </a:rPr>
              <a:t>13 Apr – 29 Jun 2026</a:t>
            </a:r>
          </a:p>
        </p:txBody>
      </p:sp>
      <p:sp>
        <p:nvSpPr>
          <p:cNvPr id="5" name="TextBox 4">
            <a:extLst>
              <a:ext uri="{FF2B5EF4-FFF2-40B4-BE49-F238E27FC236}">
                <a16:creationId xmlns:a16="http://schemas.microsoft.com/office/drawing/2014/main" id="{E0919697-A6F6-F38D-FB44-BA5C383494BD}"/>
              </a:ext>
            </a:extLst>
          </p:cNvPr>
          <p:cNvSpPr txBox="1"/>
          <p:nvPr/>
        </p:nvSpPr>
        <p:spPr>
          <a:xfrm>
            <a:off x="658552" y="3706319"/>
            <a:ext cx="3828111" cy="246221"/>
          </a:xfrm>
          <a:prstGeom prst="rect">
            <a:avLst/>
          </a:prstGeom>
          <a:solidFill>
            <a:schemeClr val="bg1"/>
          </a:solidFill>
        </p:spPr>
        <p:txBody>
          <a:bodyPr wrap="square" rtlCol="0">
            <a:spAutoFit/>
          </a:bodyPr>
          <a:lstStyle/>
          <a:p>
            <a:r>
              <a:rPr lang="en-US" sz="1000" dirty="0" err="1">
                <a:latin typeface="Open Sans" panose="020B0606030504020204" pitchFamily="34" charset="0"/>
                <a:ea typeface="Open Sans" panose="020B0606030504020204" pitchFamily="34" charset="0"/>
                <a:cs typeface="Open Sans" panose="020B0606030504020204" pitchFamily="34" charset="0"/>
              </a:rPr>
              <a:t>GloFAS</a:t>
            </a:r>
            <a:r>
              <a:rPr lang="en-US" sz="1000" dirty="0">
                <a:latin typeface="Open Sans" panose="020B0606030504020204" pitchFamily="34" charset="0"/>
                <a:ea typeface="Open Sans" panose="020B0606030504020204" pitchFamily="34" charset="0"/>
                <a:cs typeface="Open Sans" panose="020B0606030504020204" pitchFamily="34" charset="0"/>
              </a:rPr>
              <a:t> sub-seasonal forecast: </a:t>
            </a:r>
            <a:r>
              <a:rPr lang="en-US" sz="1000" b="1" dirty="0">
                <a:latin typeface="Open Sans" panose="020B0606030504020204" pitchFamily="34" charset="0"/>
                <a:ea typeface="Open Sans" panose="020B0606030504020204" pitchFamily="34" charset="0"/>
                <a:cs typeface="Open Sans" panose="020B0606030504020204" pitchFamily="34" charset="0"/>
              </a:rPr>
              <a:t>5-6 Weeks from now.</a:t>
            </a:r>
          </a:p>
        </p:txBody>
      </p:sp>
      <p:pic>
        <p:nvPicPr>
          <p:cNvPr id="12" name="Picture 11">
            <a:extLst>
              <a:ext uri="{FF2B5EF4-FFF2-40B4-BE49-F238E27FC236}">
                <a16:creationId xmlns:a16="http://schemas.microsoft.com/office/drawing/2014/main" id="{45B8C500-1F88-2F54-A1BE-E1ECF2A81526}"/>
              </a:ext>
            </a:extLst>
          </p:cNvPr>
          <p:cNvPicPr>
            <a:picLocks noChangeAspect="1"/>
          </p:cNvPicPr>
          <p:nvPr/>
        </p:nvPicPr>
        <p:blipFill>
          <a:blip r:embed="rId4"/>
          <a:stretch>
            <a:fillRect/>
          </a:stretch>
        </p:blipFill>
        <p:spPr>
          <a:xfrm>
            <a:off x="3465230" y="2997612"/>
            <a:ext cx="1021433" cy="648620"/>
          </a:xfrm>
          <a:prstGeom prst="rect">
            <a:avLst/>
          </a:prstGeom>
        </p:spPr>
      </p:pic>
      <p:sp>
        <p:nvSpPr>
          <p:cNvPr id="13" name="TextBox 12">
            <a:extLst>
              <a:ext uri="{FF2B5EF4-FFF2-40B4-BE49-F238E27FC236}">
                <a16:creationId xmlns:a16="http://schemas.microsoft.com/office/drawing/2014/main" id="{284389A6-4A43-1282-E802-71D28191C484}"/>
              </a:ext>
            </a:extLst>
          </p:cNvPr>
          <p:cNvSpPr txBox="1"/>
          <p:nvPr/>
        </p:nvSpPr>
        <p:spPr>
          <a:xfrm>
            <a:off x="2035119" y="1320343"/>
            <a:ext cx="901209" cy="246221"/>
          </a:xfrm>
          <a:prstGeom prst="rect">
            <a:avLst/>
          </a:prstGeom>
          <a:noFill/>
        </p:spPr>
        <p:txBody>
          <a:bodyPr wrap="none" rtlCol="0">
            <a:spAutoFit/>
          </a:bodyPr>
          <a:lstStyle/>
          <a:p>
            <a:r>
              <a:rPr lang="en-US" sz="1000" dirty="0">
                <a:solidFill>
                  <a:srgbClr val="0000FF"/>
                </a:solidFill>
                <a:latin typeface="Open Sans" panose="020B0606030504020204" pitchFamily="34" charset="0"/>
                <a:ea typeface="Open Sans" panose="020B0606030504020204" pitchFamily="34" charset="0"/>
                <a:cs typeface="Open Sans" panose="020B0606030504020204" pitchFamily="34" charset="0"/>
              </a:rPr>
              <a:t>Congo River</a:t>
            </a:r>
          </a:p>
        </p:txBody>
      </p:sp>
      <p:pic>
        <p:nvPicPr>
          <p:cNvPr id="3" name="Picture 2">
            <a:extLst>
              <a:ext uri="{FF2B5EF4-FFF2-40B4-BE49-F238E27FC236}">
                <a16:creationId xmlns:a16="http://schemas.microsoft.com/office/drawing/2014/main" id="{43F36784-2EF7-FECD-4F5F-1BD3FE37FDD5}"/>
              </a:ext>
            </a:extLst>
          </p:cNvPr>
          <p:cNvPicPr>
            <a:picLocks noChangeAspect="1"/>
          </p:cNvPicPr>
          <p:nvPr/>
        </p:nvPicPr>
        <p:blipFill>
          <a:blip r:embed="rId5"/>
          <a:srcRect r="5316"/>
          <a:stretch>
            <a:fillRect/>
          </a:stretch>
        </p:blipFill>
        <p:spPr>
          <a:xfrm>
            <a:off x="4486663" y="1149549"/>
            <a:ext cx="4541070" cy="2377440"/>
          </a:xfrm>
          <a:prstGeom prst="rect">
            <a:avLst/>
          </a:prstGeom>
        </p:spPr>
      </p:pic>
    </p:spTree>
    <p:extLst>
      <p:ext uri="{BB962C8B-B14F-4D97-AF65-F5344CB8AC3E}">
        <p14:creationId xmlns:p14="http://schemas.microsoft.com/office/powerpoint/2010/main" val="86088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F67DABAB-FC78-105C-78DA-E19C5DA68F2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28995D9-7E8B-A956-7712-75BCB171081B}"/>
              </a:ext>
            </a:extLst>
          </p:cNvPr>
          <p:cNvPicPr>
            <a:picLocks noChangeAspect="1"/>
          </p:cNvPicPr>
          <p:nvPr/>
        </p:nvPicPr>
        <p:blipFill>
          <a:blip r:embed="rId3"/>
          <a:stretch>
            <a:fillRect/>
          </a:stretch>
        </p:blipFill>
        <p:spPr>
          <a:xfrm>
            <a:off x="686236" y="891200"/>
            <a:ext cx="3420962" cy="3200400"/>
          </a:xfrm>
          <a:prstGeom prst="rect">
            <a:avLst/>
          </a:prstGeom>
        </p:spPr>
      </p:pic>
      <p:sp>
        <p:nvSpPr>
          <p:cNvPr id="3887" name="Google Shape;3887;p60">
            <a:extLst>
              <a:ext uri="{FF2B5EF4-FFF2-40B4-BE49-F238E27FC236}">
                <a16:creationId xmlns:a16="http://schemas.microsoft.com/office/drawing/2014/main" id="{123277F8-7ADC-6424-C924-A96ED122C842}"/>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Seasonal Streamflow Forecast</a:t>
            </a:r>
            <a:endParaRPr dirty="0"/>
          </a:p>
        </p:txBody>
      </p:sp>
      <p:sp>
        <p:nvSpPr>
          <p:cNvPr id="3888" name="Google Shape;3888;p60">
            <a:extLst>
              <a:ext uri="{FF2B5EF4-FFF2-40B4-BE49-F238E27FC236}">
                <a16:creationId xmlns:a16="http://schemas.microsoft.com/office/drawing/2014/main" id="{65C6DC01-983A-1DB5-6DCD-CD24D901505D}"/>
              </a:ext>
            </a:extLst>
          </p:cNvPr>
          <p:cNvSpPr txBox="1">
            <a:spLocks noGrp="1"/>
          </p:cNvSpPr>
          <p:nvPr>
            <p:ph type="body" idx="1"/>
          </p:nvPr>
        </p:nvSpPr>
        <p:spPr>
          <a:xfrm>
            <a:off x="462925" y="4182837"/>
            <a:ext cx="8218200" cy="549607"/>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US" sz="1200" dirty="0"/>
              <a:t>Good agreement between the </a:t>
            </a:r>
            <a:r>
              <a:rPr lang="en-US" sz="1200" dirty="0" err="1"/>
              <a:t>GloFAS</a:t>
            </a:r>
            <a:r>
              <a:rPr lang="en-US" sz="1200" dirty="0"/>
              <a:t> and </a:t>
            </a:r>
            <a:r>
              <a:rPr lang="en-US" sz="1200" dirty="0" err="1"/>
              <a:t>NHyFAS</a:t>
            </a:r>
            <a:r>
              <a:rPr lang="en-US" sz="1200" dirty="0"/>
              <a:t> outputs suggesting above average flow in South Africa and below average flow in Madagascar. </a:t>
            </a:r>
            <a:endParaRPr sz="1200" dirty="0"/>
          </a:p>
        </p:txBody>
      </p:sp>
      <p:sp>
        <p:nvSpPr>
          <p:cNvPr id="3889" name="Google Shape;3889;p60">
            <a:extLst>
              <a:ext uri="{FF2B5EF4-FFF2-40B4-BE49-F238E27FC236}">
                <a16:creationId xmlns:a16="http://schemas.microsoft.com/office/drawing/2014/main" id="{2B92411B-4231-CB7E-3579-03D55E9238FB}"/>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a:t>
            </a:fld>
            <a:endParaRPr/>
          </a:p>
        </p:txBody>
      </p:sp>
      <p:sp>
        <p:nvSpPr>
          <p:cNvPr id="6" name="TextBox 5">
            <a:extLst>
              <a:ext uri="{FF2B5EF4-FFF2-40B4-BE49-F238E27FC236}">
                <a16:creationId xmlns:a16="http://schemas.microsoft.com/office/drawing/2014/main" id="{AED188A7-6C1E-E784-A851-49C60B0AE220}"/>
              </a:ext>
            </a:extLst>
          </p:cNvPr>
          <p:cNvSpPr txBox="1"/>
          <p:nvPr/>
        </p:nvSpPr>
        <p:spPr>
          <a:xfrm>
            <a:off x="4571975" y="3647754"/>
            <a:ext cx="4165923" cy="246221"/>
          </a:xfrm>
          <a:prstGeom prst="rect">
            <a:avLst/>
          </a:prstGeom>
          <a:solidFill>
            <a:schemeClr val="bg1"/>
          </a:solidFill>
        </p:spPr>
        <p:txBody>
          <a:bodyPr wrap="square" rtlCol="0">
            <a:spAutoFit/>
          </a:bodyPr>
          <a:lstStyle/>
          <a:p>
            <a:r>
              <a:rPr lang="en-US" sz="1000" dirty="0" err="1">
                <a:latin typeface="Open Sans" panose="020B0606030504020204" pitchFamily="34" charset="0"/>
                <a:ea typeface="Open Sans" panose="020B0606030504020204" pitchFamily="34" charset="0"/>
                <a:cs typeface="Open Sans" panose="020B0606030504020204" pitchFamily="34" charset="0"/>
              </a:rPr>
              <a:t>GloFAS</a:t>
            </a:r>
            <a:r>
              <a:rPr lang="en-US" sz="1000" dirty="0">
                <a:latin typeface="Open Sans" panose="020B0606030504020204" pitchFamily="34" charset="0"/>
                <a:ea typeface="Open Sans" panose="020B0606030504020204" pitchFamily="34" charset="0"/>
                <a:cs typeface="Open Sans" panose="020B0606030504020204" pitchFamily="34" charset="0"/>
              </a:rPr>
              <a:t> monthly forecast: </a:t>
            </a:r>
            <a:r>
              <a:rPr lang="en-US" sz="1000" b="1" dirty="0">
                <a:latin typeface="Open Sans" panose="020B0606030504020204" pitchFamily="34" charset="0"/>
                <a:ea typeface="Open Sans" panose="020B0606030504020204" pitchFamily="34" charset="0"/>
                <a:cs typeface="Open Sans" panose="020B0606030504020204" pitchFamily="34" charset="0"/>
              </a:rPr>
              <a:t>Mar – Sep 2026</a:t>
            </a:r>
          </a:p>
        </p:txBody>
      </p:sp>
      <p:sp>
        <p:nvSpPr>
          <p:cNvPr id="5" name="TextBox 4">
            <a:extLst>
              <a:ext uri="{FF2B5EF4-FFF2-40B4-BE49-F238E27FC236}">
                <a16:creationId xmlns:a16="http://schemas.microsoft.com/office/drawing/2014/main" id="{10BA2D10-13C5-B23D-7716-B6BC1BBBD9A1}"/>
              </a:ext>
            </a:extLst>
          </p:cNvPr>
          <p:cNvSpPr txBox="1"/>
          <p:nvPr/>
        </p:nvSpPr>
        <p:spPr>
          <a:xfrm>
            <a:off x="615649" y="4023986"/>
            <a:ext cx="3426736" cy="246221"/>
          </a:xfrm>
          <a:prstGeom prst="rect">
            <a:avLst/>
          </a:prstGeom>
          <a:solidFill>
            <a:schemeClr val="bg1"/>
          </a:solidFill>
        </p:spPr>
        <p:txBody>
          <a:bodyPr wrap="square" rtlCol="0">
            <a:spAutoFit/>
          </a:bodyPr>
          <a:lstStyle/>
          <a:p>
            <a:r>
              <a:rPr lang="en-US" sz="1000" dirty="0" err="1">
                <a:latin typeface="Open Sans" panose="020B0606030504020204" pitchFamily="34" charset="0"/>
                <a:ea typeface="Open Sans" panose="020B0606030504020204" pitchFamily="34" charset="0"/>
                <a:cs typeface="Open Sans" panose="020B0606030504020204" pitchFamily="34" charset="0"/>
              </a:rPr>
              <a:t>GloFAS</a:t>
            </a:r>
            <a:r>
              <a:rPr lang="en-US" sz="1000" dirty="0">
                <a:latin typeface="Open Sans" panose="020B0606030504020204" pitchFamily="34" charset="0"/>
                <a:ea typeface="Open Sans" panose="020B0606030504020204" pitchFamily="34" charset="0"/>
                <a:cs typeface="Open Sans" panose="020B0606030504020204" pitchFamily="34" charset="0"/>
              </a:rPr>
              <a:t> seasonal forecast: </a:t>
            </a:r>
            <a:r>
              <a:rPr lang="en-US" sz="1000" b="1" dirty="0">
                <a:latin typeface="Open Sans" panose="020B0606030504020204" pitchFamily="34" charset="0"/>
                <a:ea typeface="Open Sans" panose="020B0606030504020204" pitchFamily="34" charset="0"/>
                <a:cs typeface="Open Sans" panose="020B0606030504020204" pitchFamily="34" charset="0"/>
              </a:rPr>
              <a:t>May – Nov 2026</a:t>
            </a:r>
          </a:p>
        </p:txBody>
      </p:sp>
      <p:pic>
        <p:nvPicPr>
          <p:cNvPr id="12" name="Picture 11">
            <a:extLst>
              <a:ext uri="{FF2B5EF4-FFF2-40B4-BE49-F238E27FC236}">
                <a16:creationId xmlns:a16="http://schemas.microsoft.com/office/drawing/2014/main" id="{BF6A7B80-BFDE-87BE-A19E-9E6E74899C58}"/>
              </a:ext>
            </a:extLst>
          </p:cNvPr>
          <p:cNvPicPr>
            <a:picLocks noChangeAspect="1"/>
          </p:cNvPicPr>
          <p:nvPr/>
        </p:nvPicPr>
        <p:blipFill>
          <a:blip r:embed="rId4"/>
          <a:stretch>
            <a:fillRect/>
          </a:stretch>
        </p:blipFill>
        <p:spPr>
          <a:xfrm>
            <a:off x="3247732" y="1222354"/>
            <a:ext cx="1324243" cy="840907"/>
          </a:xfrm>
          <a:prstGeom prst="rect">
            <a:avLst/>
          </a:prstGeom>
        </p:spPr>
      </p:pic>
      <p:pic>
        <p:nvPicPr>
          <p:cNvPr id="3" name="Picture 2">
            <a:extLst>
              <a:ext uri="{FF2B5EF4-FFF2-40B4-BE49-F238E27FC236}">
                <a16:creationId xmlns:a16="http://schemas.microsoft.com/office/drawing/2014/main" id="{AF9AE40D-FED3-CE94-AA98-45F11F3BA850}"/>
              </a:ext>
            </a:extLst>
          </p:cNvPr>
          <p:cNvPicPr>
            <a:picLocks noChangeAspect="1"/>
          </p:cNvPicPr>
          <p:nvPr/>
        </p:nvPicPr>
        <p:blipFill>
          <a:blip r:embed="rId5"/>
          <a:stretch>
            <a:fillRect/>
          </a:stretch>
        </p:blipFill>
        <p:spPr>
          <a:xfrm>
            <a:off x="4571975" y="855000"/>
            <a:ext cx="4295549" cy="3200400"/>
          </a:xfrm>
          <a:prstGeom prst="rect">
            <a:avLst/>
          </a:prstGeom>
        </p:spPr>
      </p:pic>
    </p:spTree>
    <p:extLst>
      <p:ext uri="{BB962C8B-B14F-4D97-AF65-F5344CB8AC3E}">
        <p14:creationId xmlns:p14="http://schemas.microsoft.com/office/powerpoint/2010/main" val="504005622"/>
      </p:ext>
    </p:extLst>
  </p:cSld>
  <p:clrMapOvr>
    <a:masterClrMapping/>
  </p:clrMapOvr>
</p:sld>
</file>

<file path=ppt/theme/theme1.xml><?xml version="1.0" encoding="utf-8"?>
<a:theme xmlns:a="http://schemas.openxmlformats.org/drawingml/2006/main" name="Simple Light">
  <a:themeElements>
    <a:clrScheme name="FEWS NET">
      <a:dk1>
        <a:srgbClr val="212721"/>
      </a:dk1>
      <a:lt1>
        <a:srgbClr val="FFFFFF"/>
      </a:lt1>
      <a:dk2>
        <a:srgbClr val="096640"/>
      </a:dk2>
      <a:lt2>
        <a:srgbClr val="E6E7E8"/>
      </a:lt2>
      <a:accent1>
        <a:srgbClr val="BDDBD6"/>
      </a:accent1>
      <a:accent2>
        <a:srgbClr val="A95B24"/>
      </a:accent2>
      <a:accent3>
        <a:srgbClr val="E8792A"/>
      </a:accent3>
      <a:accent4>
        <a:srgbClr val="D1D3D4"/>
      </a:accent4>
      <a:accent5>
        <a:srgbClr val="F4F5F5"/>
      </a:accent5>
      <a:accent6>
        <a:srgbClr val="0C1D28"/>
      </a:accent6>
      <a:hlink>
        <a:srgbClr val="0966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dd02d64-b7f3-43f7-a145-cfd68d338edf}" enabled="1" method="Standard" siteId="{0693b5ba-4b18-4d7b-9341-f32f400a5494}" contentBits="0" removed="0"/>
</clbl:labelList>
</file>

<file path=docProps/app.xml><?xml version="1.0" encoding="utf-8"?>
<Properties xmlns="http://schemas.openxmlformats.org/officeDocument/2006/extended-properties" xmlns:vt="http://schemas.openxmlformats.org/officeDocument/2006/docPropsVTypes">
  <TotalTime>2037</TotalTime>
  <Words>157</Words>
  <Application>Microsoft Office PowerPoint</Application>
  <PresentationFormat>On-screen Show (16:9)</PresentationFormat>
  <Paragraphs>20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Open Sans</vt:lpstr>
      <vt:lpstr>Georgia</vt:lpstr>
      <vt:lpstr>Arial</vt:lpstr>
      <vt:lpstr>Open Sans SemiBold</vt:lpstr>
      <vt:lpstr>Simple Light</vt:lpstr>
      <vt:lpstr>Flooding in Southern Africa</vt:lpstr>
      <vt:lpstr>Flooding Conditions in Zambia</vt:lpstr>
      <vt:lpstr>Streamflow Forecast Across DRC</vt:lpstr>
      <vt:lpstr>Seasonal Streamflow Forecast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Pervez, Shahriar</dc:creator>
  <cp:lastModifiedBy>Pervez, Shahriar</cp:lastModifiedBy>
  <cp:revision>90</cp:revision>
  <dcterms:modified xsi:type="dcterms:W3CDTF">2026-05-19T16:27:17Z</dcterms:modified>
</cp:coreProperties>
</file>