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5"/>
  </p:notesMasterIdLst>
  <p:sldIdLst>
    <p:sldId id="256" r:id="rId2"/>
    <p:sldId id="323" r:id="rId3"/>
    <p:sldId id="322" r:id="rId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SemiBold" panose="020B07060308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4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27912059-2814-204A-6A07-DFD23B9D2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1B9FEB9B-9AA3-D47E-4EC8-54F141D470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608D035B-B009-B293-FE09-35557078C1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84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June 15,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in Southern Africa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5303-3C63-62FB-E4CE-8A252FB5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FD224-4392-BF00-C98C-C701FF9A4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925" y="4036545"/>
            <a:ext cx="8218200" cy="584855"/>
          </a:xfrm>
        </p:spPr>
        <p:txBody>
          <a:bodyPr/>
          <a:lstStyle/>
          <a:p>
            <a:r>
              <a:rPr lang="en-US" dirty="0"/>
              <a:t>Good convergence between </a:t>
            </a:r>
            <a:r>
              <a:rPr lang="en-US" dirty="0" err="1"/>
              <a:t>NHyFAS</a:t>
            </a:r>
            <a:r>
              <a:rPr lang="en-US" dirty="0"/>
              <a:t> and </a:t>
            </a:r>
            <a:r>
              <a:rPr lang="en-US" dirty="0" err="1"/>
              <a:t>GloFAS</a:t>
            </a:r>
            <a:r>
              <a:rPr lang="en-US" dirty="0"/>
              <a:t> over DRC suggesting above average flow in the eastern and below average flow in the central and northwestern parts of the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CE00E-1A21-59F9-2986-F91C5576BB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1EFF9-BC6C-4AAA-CBDF-003B70392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25" y="931769"/>
            <a:ext cx="3136671" cy="2917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00B423-BDAC-D64D-A3B2-5B0A804AEEB6}"/>
              </a:ext>
            </a:extLst>
          </p:cNvPr>
          <p:cNvSpPr txBox="1"/>
          <p:nvPr/>
        </p:nvSpPr>
        <p:spPr>
          <a:xfrm>
            <a:off x="329828" y="3849498"/>
            <a:ext cx="32874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seasonal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 – Dec 2026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B3F522-0C21-755D-9B44-EB8D6FA73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965" y="931768"/>
            <a:ext cx="3916423" cy="29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9FDBDD-E811-DBC2-02F2-1724918F6399}"/>
              </a:ext>
            </a:extLst>
          </p:cNvPr>
          <p:cNvSpPr txBox="1"/>
          <p:nvPr/>
        </p:nvSpPr>
        <p:spPr>
          <a:xfrm>
            <a:off x="3882965" y="3849499"/>
            <a:ext cx="32874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NHyFAS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 – Oct 2026</a:t>
            </a:r>
          </a:p>
        </p:txBody>
      </p:sp>
    </p:spTree>
    <p:extLst>
      <p:ext uri="{BB962C8B-B14F-4D97-AF65-F5344CB8AC3E}">
        <p14:creationId xmlns:p14="http://schemas.microsoft.com/office/powerpoint/2010/main" val="305059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EC1A6ECF-909C-7F71-453D-A54C6EB8C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1845DA-AA7A-D87F-C79D-4E999FBA9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00" y="857629"/>
            <a:ext cx="2726683" cy="2536360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42D268BE-40D0-5213-C763-D0A340B64E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Streamflow Forecast Across DRC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AF3424AF-CD8F-3C4C-29DD-6AC2E284A7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4141" y="3584609"/>
            <a:ext cx="8218200" cy="105463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203200">
              <a:spcBef>
                <a:spcPts val="800"/>
              </a:spcBef>
            </a:pPr>
            <a:r>
              <a:rPr lang="en-US" sz="1000" dirty="0"/>
              <a:t>Streamflow is diminishing and entering to seasonally low flow season in the eastern and central parts of the country.</a:t>
            </a:r>
            <a:endParaRPr lang="en-US" sz="1000" b="1" dirty="0"/>
          </a:p>
          <a:p>
            <a:pPr marL="342900" indent="-203200">
              <a:spcBef>
                <a:spcPts val="800"/>
              </a:spcBef>
            </a:pPr>
            <a:r>
              <a:rPr lang="en-US" sz="1000" b="1" dirty="0"/>
              <a:t>Assumption 1b:</a:t>
            </a:r>
            <a:r>
              <a:rPr lang="en-US" sz="1000" dirty="0"/>
              <a:t> Concerns about flash flooding remain, given the erratic rainfall patterns observed in recent years. </a:t>
            </a:r>
            <a:r>
              <a:rPr lang="en-US" sz="1000" dirty="0">
                <a:solidFill>
                  <a:srgbClr val="FF0000"/>
                </a:solidFill>
              </a:rPr>
              <a:t>However, riverine flooding less likely</a:t>
            </a:r>
            <a:r>
              <a:rPr lang="en-US" sz="1000" dirty="0"/>
              <a:t>. Streamflow levels across DRC are forecast to be above average from June to September in the eastern </a:t>
            </a:r>
            <a:r>
              <a:rPr lang="en-US" sz="1000" strike="sngStrike" dirty="0">
                <a:solidFill>
                  <a:srgbClr val="FF0000"/>
                </a:solidFill>
              </a:rPr>
              <a:t>and central </a:t>
            </a:r>
            <a:r>
              <a:rPr lang="en-US" sz="1000" dirty="0"/>
              <a:t>parts of the country, but they will be below average in the </a:t>
            </a:r>
            <a:r>
              <a:rPr lang="en-US" sz="1000" dirty="0">
                <a:solidFill>
                  <a:srgbClr val="FF0000"/>
                </a:solidFill>
              </a:rPr>
              <a:t>central and</a:t>
            </a:r>
            <a:r>
              <a:rPr lang="en-US" sz="1000" dirty="0"/>
              <a:t> north-west parts of the country.</a:t>
            </a:r>
          </a:p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endParaRPr lang="en-US" sz="10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8EB1EC5-4DC3-A1DD-DC38-EE0AB242042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6AFEA-A95C-EE86-6719-86579D392D6F}"/>
              </a:ext>
            </a:extLst>
          </p:cNvPr>
          <p:cNvSpPr txBox="1"/>
          <p:nvPr/>
        </p:nvSpPr>
        <p:spPr>
          <a:xfrm>
            <a:off x="3751990" y="333317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 – Dec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919697-A6F6-F38D-FB44-BA5C383494BD}"/>
              </a:ext>
            </a:extLst>
          </p:cNvPr>
          <p:cNvSpPr txBox="1"/>
          <p:nvPr/>
        </p:nvSpPr>
        <p:spPr>
          <a:xfrm>
            <a:off x="374141" y="3333171"/>
            <a:ext cx="328747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seasonal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 – Dec 2026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4389A6-4A43-1282-E802-71D28191C484}"/>
              </a:ext>
            </a:extLst>
          </p:cNvPr>
          <p:cNvSpPr txBox="1"/>
          <p:nvPr/>
        </p:nvSpPr>
        <p:spPr>
          <a:xfrm>
            <a:off x="1499659" y="1564108"/>
            <a:ext cx="901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00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Congo River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B8C500-1F88-2F54-A1BE-E1ECF2A81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996" y="855000"/>
            <a:ext cx="1021433" cy="648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50DFF1-E7C2-1FB2-5A75-9354BCEA3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7503" y="798016"/>
            <a:ext cx="5045880" cy="25959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1867C32-76A1-EF17-244E-C4ECCD7E0881}"/>
              </a:ext>
            </a:extLst>
          </p:cNvPr>
          <p:cNvGrpSpPr/>
          <p:nvPr/>
        </p:nvGrpSpPr>
        <p:grpSpPr>
          <a:xfrm>
            <a:off x="2562965" y="2515494"/>
            <a:ext cx="278342" cy="276999"/>
            <a:chOff x="3364856" y="1968876"/>
            <a:chExt cx="278342" cy="276999"/>
          </a:xfrm>
        </p:grpSpPr>
        <p:sp>
          <p:nvSpPr>
            <p:cNvPr id="3" name="TextBox 8">
              <a:extLst>
                <a:ext uri="{FF2B5EF4-FFF2-40B4-BE49-F238E27FC236}">
                  <a16:creationId xmlns:a16="http://schemas.microsoft.com/office/drawing/2014/main" id="{CFE2F265-CCF6-45DA-E66D-7FB5D9042C48}"/>
                </a:ext>
              </a:extLst>
            </p:cNvPr>
            <p:cNvSpPr txBox="1"/>
            <p:nvPr/>
          </p:nvSpPr>
          <p:spPr>
            <a:xfrm>
              <a:off x="3415775" y="1968876"/>
              <a:ext cx="227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-US" sz="12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05070CE-7F3E-CD64-411E-33B07ACD10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64856" y="2071513"/>
              <a:ext cx="45720" cy="4572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chemeClr val="lt1"/>
                  </a:solidFill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088373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dd02d64-b7f3-43f7-a145-cfd68d338edf}" enabled="1" method="Standard" siteId="{0693b5ba-4b18-4d7b-9341-f32f400a54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172</Words>
  <Application>Microsoft Office PowerPoint</Application>
  <PresentationFormat>On-screen Show (16:9)</PresentationFormat>
  <Paragraphs>17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Open Sans SemiBold</vt:lpstr>
      <vt:lpstr>Open Sans</vt:lpstr>
      <vt:lpstr>Georgia</vt:lpstr>
      <vt:lpstr>Arial</vt:lpstr>
      <vt:lpstr>Simple Light</vt:lpstr>
      <vt:lpstr>Flooding in Southern Africa</vt:lpstr>
      <vt:lpstr>Seasonal Streamflow Forecast</vt:lpstr>
      <vt:lpstr>Streamflow Forecast Across DRC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101</cp:revision>
  <dcterms:modified xsi:type="dcterms:W3CDTF">2026-06-15T15:50:43Z</dcterms:modified>
</cp:coreProperties>
</file>