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5" r:id="rId3"/>
    <p:sldId id="302" r:id="rId4"/>
    <p:sldId id="306" r:id="rId5"/>
    <p:sldId id="307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A89688C-3514-318A-88E4-36B4A536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3D6DA93B-9FE6-D34F-BDF1-CDF724BA7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CCF667F8-888C-6444-75FB-B08385A3E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1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E69351E-1294-8AB0-0CF8-ECB1B4E1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FC892DB-6E26-73E3-E160-2D8B39862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539909A-B3AD-CAC9-8684-4977F2F5C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A28CC5C-2770-B5AE-0A61-4291A876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4F072FAC-A640-84BB-0DB4-FAA263BBAB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86AC95E9-5AE4-77A6-569D-55906D4C3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2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7AF5A656-B563-9E53-A44F-90434273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0E2479EF-63BB-1575-068A-C7E84E585C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9ABD8EAA-140E-A99E-A272-4A32779816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0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15,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799" y="1929850"/>
            <a:ext cx="6384373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 Monitoirng and Forecast Assumptions—Levant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658E309-ED80-463F-E8A0-6D65155B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22F7B297-EE80-0124-6008-E1564515A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Snow Water Equvalent in the Euphrates Headwater 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7DEDD85C-1660-D751-4A35-3ACEC570BA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634032"/>
            <a:ext cx="8934580" cy="679171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Snow melt concluded in most of the basin area which was delayed by a week or two.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44A1C41-27DF-F00C-D75A-B93B65FA9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F20F5-9A83-ECC7-2288-16C435E43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8" y="986458"/>
            <a:ext cx="3523059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38C32-C6FF-A37E-68F4-7534A6FAF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6458"/>
            <a:ext cx="36404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3EDE69-F18D-E243-1B8E-E9C980B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34F927-0AB5-1578-4379-34C46ABC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9" y="1074673"/>
            <a:ext cx="3560781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F58CA0-20B5-806A-039B-ABBE2D01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62" y="1069016"/>
            <a:ext cx="4503341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DCCEB-43E8-9526-8FB6-FF47F86AC423}"/>
              </a:ext>
            </a:extLst>
          </p:cNvPr>
          <p:cNvSpPr txBox="1"/>
          <p:nvPr/>
        </p:nvSpPr>
        <p:spPr>
          <a:xfrm>
            <a:off x="1264366" y="2059730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Euphrates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E659-4602-ACAA-3409-D3EBEA829891}"/>
              </a:ext>
            </a:extLst>
          </p:cNvPr>
          <p:cNvSpPr txBox="1"/>
          <p:nvPr/>
        </p:nvSpPr>
        <p:spPr>
          <a:xfrm>
            <a:off x="2776111" y="2148807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Tigris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0BD5F9-B30D-CFA9-FD6E-DD2FBE28D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204" y="1073086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2EFC6-7A4F-8202-D0B8-450BEB1D154B}"/>
              </a:ext>
            </a:extLst>
          </p:cNvPr>
          <p:cNvGrpSpPr/>
          <p:nvPr/>
        </p:nvGrpSpPr>
        <p:grpSpPr>
          <a:xfrm>
            <a:off x="2344066" y="1645340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9D42D-B56F-4E8A-13DF-DDEF740CD13B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504087-589E-DFC1-1B86-AEBCB3BE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78E6568-1A72-1128-5605-65177E9B4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Syria: 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38699ACC-953F-3589-5A26-D01904C7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935638"/>
            <a:ext cx="8934580" cy="717729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River discharges are diminishing sharply towards seasonally low-flow period in the region.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Likelihood of flooding across the region is diminishing. 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DD166D95-48D3-A820-3506-EC1B2CBB10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D1489-3B59-DAF1-7312-FCADC7996876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Jun – 27 July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A4D63-0D9E-0ADC-19F2-B2A92018CE75}"/>
              </a:ext>
            </a:extLst>
          </p:cNvPr>
          <p:cNvSpPr txBox="1"/>
          <p:nvPr/>
        </p:nvSpPr>
        <p:spPr>
          <a:xfrm>
            <a:off x="4157216" y="3690215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AIFS 15-day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11 - 26 Jun 2026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point A on the Tigris River</a:t>
            </a:r>
          </a:p>
        </p:txBody>
      </p:sp>
    </p:spTree>
    <p:extLst>
      <p:ext uri="{BB962C8B-B14F-4D97-AF65-F5344CB8AC3E}">
        <p14:creationId xmlns:p14="http://schemas.microsoft.com/office/powerpoint/2010/main" val="222893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A354CF34-FD14-60A5-ABBD-617217F5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925C4-B134-2AE0-12B5-A1E75457E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0" y="934351"/>
            <a:ext cx="2583229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1AF5C9-D96C-8174-C680-170377F2C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535" y="1453285"/>
            <a:ext cx="4315427" cy="2295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FB563-10B4-F598-17AC-1CDFFFC5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344" y="2873817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5231F6D-28A6-5F0F-C1F0-68B7DD8F4DE3}"/>
              </a:ext>
            </a:extLst>
          </p:cNvPr>
          <p:cNvGrpSpPr/>
          <p:nvPr/>
        </p:nvGrpSpPr>
        <p:grpSpPr>
          <a:xfrm>
            <a:off x="951871" y="1972680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E0C8EF-0B24-E8F7-418A-64F84DF79282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0D595D-5C44-F97B-AD5C-39A927207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93FE30A6-CFD6-26A5-6CE4-0BB43D1EB6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Lebanon: 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C997BFA7-2339-6480-0065-5924126F81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4067446"/>
            <a:ext cx="8934580" cy="585921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River discharges are diminishing sharply towards seasonally low-flow period.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Likelihood of flooding across the region is diminishing. 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391D93C-340D-F5DB-A1B2-9A4171BB24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B3228-EFFC-4089-9209-CC18E53F57EC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Jun – 27 July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8E353-7597-C687-C909-EDC7A13C80CA}"/>
              </a:ext>
            </a:extLst>
          </p:cNvPr>
          <p:cNvSpPr txBox="1"/>
          <p:nvPr/>
        </p:nvSpPr>
        <p:spPr>
          <a:xfrm>
            <a:off x="4157216" y="3690215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Jun - 27 Jul 2026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point A</a:t>
            </a:r>
          </a:p>
        </p:txBody>
      </p:sp>
    </p:spTree>
    <p:extLst>
      <p:ext uri="{BB962C8B-B14F-4D97-AF65-F5344CB8AC3E}">
        <p14:creationId xmlns:p14="http://schemas.microsoft.com/office/powerpoint/2010/main" val="262914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28D3F38-E1C7-AC6F-9181-05EF15D08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9A9B4-988F-EDF4-0FD6-F9AB646C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4" y="891015"/>
            <a:ext cx="3313723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B588AE-2BA3-2D9E-0A24-F0CB79C05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344" y="2873817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E58967-9508-A200-E8A5-EB3464ED9042}"/>
              </a:ext>
            </a:extLst>
          </p:cNvPr>
          <p:cNvGrpSpPr/>
          <p:nvPr/>
        </p:nvGrpSpPr>
        <p:grpSpPr>
          <a:xfrm>
            <a:off x="1108390" y="2273534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E587F-2085-EFD9-FD90-444FEED36854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F85C93-4E57-446A-4E69-43ACD83DB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DE089CB-F327-AD0A-063A-E2C7C9407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Gaza: 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B988B257-26CB-3564-E338-5AD7BE33B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976828"/>
            <a:ext cx="8934580" cy="695054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Above average discharges are expected.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There is moderate likelihood of flooding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 in Al-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Mufhraqa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Nuseirat areas which may get </a:t>
            </a:r>
            <a:r>
              <a:rPr lang="en-US" alt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exacerbated by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war infrastructure damages.</a:t>
            </a:r>
            <a:r>
              <a:rPr lang="en-US" sz="1200" dirty="0"/>
              <a:t>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52D3B9D0-D7C5-E61C-923F-9AE49AE0B3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E89C6-85BF-8DD3-DB4E-B98D3E884980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Jun – 27 July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4E59A-7191-D833-7B83-C9F16FC7E8B3}"/>
              </a:ext>
            </a:extLst>
          </p:cNvPr>
          <p:cNvSpPr txBox="1"/>
          <p:nvPr/>
        </p:nvSpPr>
        <p:spPr>
          <a:xfrm>
            <a:off x="4157216" y="3690215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Jun - 27 Jul 2026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point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B3714-BCD3-540E-5CD9-3ECA18F91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14" y="918616"/>
            <a:ext cx="51669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34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206</Words>
  <Application>Microsoft Office PowerPoint</Application>
  <PresentationFormat>On-screen Show 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Georgia</vt:lpstr>
      <vt:lpstr>Arial</vt:lpstr>
      <vt:lpstr>Open Sans SemiBold</vt:lpstr>
      <vt:lpstr>Simple Light</vt:lpstr>
      <vt:lpstr>Flood Monitoirng and Forecast Assumptions—Levant</vt:lpstr>
      <vt:lpstr>Snow Water Equvalent in the Euphrates Headwater </vt:lpstr>
      <vt:lpstr>Syria: Sub-seasonal Streamflow Forecast</vt:lpstr>
      <vt:lpstr>Lebanon: Sub-seasonal Streamflow Forecast</vt:lpstr>
      <vt:lpstr>Gaza: Sub-seasonal Streamflow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45</cp:revision>
  <dcterms:modified xsi:type="dcterms:W3CDTF">2026-06-15T13:28:23Z</dcterms:modified>
</cp:coreProperties>
</file>