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9"/>
  </p:notesMasterIdLst>
  <p:sldIdLst>
    <p:sldId id="257" r:id="rId2"/>
    <p:sldId id="435" r:id="rId3"/>
    <p:sldId id="436" r:id="rId4"/>
    <p:sldId id="439" r:id="rId5"/>
    <p:sldId id="438" r:id="rId6"/>
    <p:sldId id="437" r:id="rId7"/>
    <p:sldId id="300" r:id="rId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20" autoAdjust="0"/>
  </p:normalViewPr>
  <p:slideViewPr>
    <p:cSldViewPr snapToGrid="0">
      <p:cViewPr varScale="1">
        <p:scale>
          <a:sx n="99" d="100"/>
          <a:sy n="99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7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991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Half photo 5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344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561975" y="1138559"/>
            <a:ext cx="802005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 and Forecast Assumptions—Southern Africa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Feb 19,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6DB29-2DB4-E386-D23C-4D0542D0AC5F}"/>
              </a:ext>
            </a:extLst>
          </p:cNvPr>
          <p:cNvSpPr txBox="1"/>
          <p:nvPr/>
        </p:nvSpPr>
        <p:spPr>
          <a:xfrm>
            <a:off x="190500" y="4264170"/>
            <a:ext cx="8871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Flooding is gradually intensifying in eastern Angola and western Zambia.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BE6FB7E-2F16-7DC8-51F1-92B70BE82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441" y="710053"/>
            <a:ext cx="4141694" cy="320040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EFC8894-48CA-F61A-A3E4-1E5791A18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02" y="710053"/>
            <a:ext cx="4141694" cy="3200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5E78607-4F5E-3732-0E1A-009C1B4E6CCA}"/>
              </a:ext>
            </a:extLst>
          </p:cNvPr>
          <p:cNvGrpSpPr/>
          <p:nvPr/>
        </p:nvGrpSpPr>
        <p:grpSpPr>
          <a:xfrm>
            <a:off x="430306" y="649560"/>
            <a:ext cx="3076825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DCFA73-267D-6E05-F8A0-A55067A1D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654492-E4E2-E5ED-9734-26CE3248189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C58785-8643-EAFB-598B-DD885B860266}"/>
              </a:ext>
            </a:extLst>
          </p:cNvPr>
          <p:cNvGrpSpPr/>
          <p:nvPr/>
        </p:nvGrpSpPr>
        <p:grpSpPr>
          <a:xfrm>
            <a:off x="4741441" y="649560"/>
            <a:ext cx="3076825" cy="396466"/>
            <a:chOff x="443445" y="5506720"/>
            <a:chExt cx="3048000" cy="3964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DF71DBC-B5BE-2DC9-E516-31CE7BBF6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EC78BB-015A-8125-E12A-FA1B261D067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9839BDB-7EBB-AE3F-0E25-EF282228F290}"/>
              </a:ext>
            </a:extLst>
          </p:cNvPr>
          <p:cNvSpPr txBox="1"/>
          <p:nvPr/>
        </p:nvSpPr>
        <p:spPr>
          <a:xfrm>
            <a:off x="260865" y="3910453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05 – 09 Feb 2025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8AA435-12EE-7368-6C2D-EB9E542004AF}"/>
              </a:ext>
            </a:extLst>
          </p:cNvPr>
          <p:cNvSpPr txBox="1"/>
          <p:nvPr/>
        </p:nvSpPr>
        <p:spPr>
          <a:xfrm>
            <a:off x="4667606" y="3895900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11 – 15 Feb 2025</a:t>
            </a:r>
          </a:p>
        </p:txBody>
      </p:sp>
    </p:spTree>
    <p:extLst>
      <p:ext uri="{BB962C8B-B14F-4D97-AF65-F5344CB8AC3E}">
        <p14:creationId xmlns:p14="http://schemas.microsoft.com/office/powerpoint/2010/main" val="23779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D4182-8D4C-6FE5-35D7-78D06B23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982" y="1558914"/>
            <a:ext cx="3913843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57387-D1B1-A200-9754-F95E01D67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41" t="13279" r="15346"/>
          <a:stretch/>
        </p:blipFill>
        <p:spPr>
          <a:xfrm>
            <a:off x="259606" y="681275"/>
            <a:ext cx="4936852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Seasonal Forecast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B29CA5-40EC-C414-FA27-76D0AF938EE1}"/>
              </a:ext>
            </a:extLst>
          </p:cNvPr>
          <p:cNvGrpSpPr/>
          <p:nvPr/>
        </p:nvGrpSpPr>
        <p:grpSpPr>
          <a:xfrm>
            <a:off x="2397364" y="3343552"/>
            <a:ext cx="404148" cy="400110"/>
            <a:chOff x="2052375" y="4768904"/>
            <a:chExt cx="404148" cy="4001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7F01D4-CA0C-F7CF-299F-DE3A3CEC0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74A967-4142-E172-6B42-1A8D96356430}"/>
                </a:ext>
              </a:extLst>
            </p:cNvPr>
            <p:cNvSpPr txBox="1"/>
            <p:nvPr/>
          </p:nvSpPr>
          <p:spPr>
            <a:xfrm>
              <a:off x="2116365" y="476890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927A4D53-CB81-5DF0-3C2B-C641C241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50" y="681275"/>
            <a:ext cx="1597532" cy="10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A4C995-D60D-2E79-F09E-E1D44B4E9E64}"/>
              </a:ext>
            </a:extLst>
          </p:cNvPr>
          <p:cNvSpPr txBox="1"/>
          <p:nvPr/>
        </p:nvSpPr>
        <p:spPr>
          <a:xfrm>
            <a:off x="190500" y="3976962"/>
            <a:ext cx="5075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seasonal forecast (Feb - May 2025)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30BDD6-101E-1C61-77AD-C0B9A2A44553}"/>
              </a:ext>
            </a:extLst>
          </p:cNvPr>
          <p:cNvSpPr txBox="1"/>
          <p:nvPr/>
        </p:nvSpPr>
        <p:spPr>
          <a:xfrm>
            <a:off x="5174982" y="3910938"/>
            <a:ext cx="34582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monthly forecast (Feb – May 2025)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6DB29-2DB4-E386-D23C-4D0542D0AC5F}"/>
              </a:ext>
            </a:extLst>
          </p:cNvPr>
          <p:cNvSpPr txBox="1"/>
          <p:nvPr/>
        </p:nvSpPr>
        <p:spPr>
          <a:xfrm>
            <a:off x="136379" y="4319985"/>
            <a:ext cx="8871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Although river discharges are on the rise, below average is the forecast during the peak period in March.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D7239D-461C-8D4F-7086-771EE4FFA30B}"/>
              </a:ext>
            </a:extLst>
          </p:cNvPr>
          <p:cNvSpPr txBox="1"/>
          <p:nvPr/>
        </p:nvSpPr>
        <p:spPr>
          <a:xfrm>
            <a:off x="5174982" y="1354946"/>
            <a:ext cx="3379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A: on Zambezi River, upstream of Lake Kariba</a:t>
            </a:r>
          </a:p>
        </p:txBody>
      </p:sp>
    </p:spTree>
    <p:extLst>
      <p:ext uri="{BB962C8B-B14F-4D97-AF65-F5344CB8AC3E}">
        <p14:creationId xmlns:p14="http://schemas.microsoft.com/office/powerpoint/2010/main" val="98682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1BA4F-E11B-56F5-6C24-7FC906D20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737468"/>
            <a:ext cx="4381500" cy="764073"/>
          </a:xfrm>
        </p:spPr>
        <p:txBody>
          <a:bodyPr/>
          <a:lstStyle/>
          <a:p>
            <a:r>
              <a:rPr lang="en-US" dirty="0"/>
              <a:t>Water level is increasing in Lake Kariba, but long way to recover.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C617C-42BD-9DB6-81F0-DA0F15AF8F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402453-28E9-B10B-242A-0A974FEF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Kariba Water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3E847-C044-DC9B-F92B-CD3B6C0AB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722085"/>
            <a:ext cx="4314123" cy="38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1B4D63-4791-B8C9-FAF8-DD2B939FE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4124314"/>
            <a:ext cx="8763000" cy="539035"/>
          </a:xfrm>
        </p:spPr>
        <p:txBody>
          <a:bodyPr/>
          <a:lstStyle/>
          <a:p>
            <a:r>
              <a:rPr lang="en-US" sz="1200" dirty="0"/>
              <a:t>Moderate likelihood of increased discharges in the rivers across central Madagascar in the coming few weeks. Flooding possible especially along the coastal regions of west-central Madagascar.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8C1DC5-2921-B57C-22A1-A289695D41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F76296-3C84-7CC4-F215-512DA2B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Madagascar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C2C67-2508-09EE-D4AE-C3F90F05E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81" r="30283"/>
          <a:stretch/>
        </p:blipFill>
        <p:spPr>
          <a:xfrm>
            <a:off x="3791828" y="700499"/>
            <a:ext cx="2091427" cy="3200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68A5A12-2032-9048-D8DE-65A1A8F276B7}"/>
              </a:ext>
            </a:extLst>
          </p:cNvPr>
          <p:cNvGrpSpPr/>
          <p:nvPr/>
        </p:nvGrpSpPr>
        <p:grpSpPr>
          <a:xfrm>
            <a:off x="5464972" y="1600361"/>
            <a:ext cx="1033091" cy="2300538"/>
            <a:chOff x="4774244" y="1664898"/>
            <a:chExt cx="1033091" cy="23005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790E25-FF8F-F861-00FA-2E82CD933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9" t="6373" r="61189" b="9338"/>
            <a:stretch/>
          </p:blipFill>
          <p:spPr>
            <a:xfrm>
              <a:off x="4774244" y="1664898"/>
              <a:ext cx="1033091" cy="159265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4F7E52-DA1B-25D8-B56C-E02001D6384F}"/>
                </a:ext>
              </a:extLst>
            </p:cNvPr>
            <p:cNvSpPr txBox="1"/>
            <p:nvPr/>
          </p:nvSpPr>
          <p:spPr>
            <a:xfrm>
              <a:off x="4774244" y="3257550"/>
              <a:ext cx="103309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800" b="0" i="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 (yellow), 5- (red) and 20-year (purple) exceedance probabilities</a:t>
              </a:r>
              <a:endPara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09D53-553F-D863-EE0A-493BAB4E7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43" t="14759" r="30121" b="4130"/>
          <a:stretch/>
        </p:blipFill>
        <p:spPr>
          <a:xfrm>
            <a:off x="554009" y="700499"/>
            <a:ext cx="1938936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8B8F58-177F-BAC6-D58B-CB73D17EAA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3" t="14927" r="69856" b="4737"/>
          <a:stretch/>
        </p:blipFill>
        <p:spPr>
          <a:xfrm>
            <a:off x="275771" y="700499"/>
            <a:ext cx="278238" cy="320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1CFE67-4F20-89F7-B219-086BA91187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074" t="18784" r="4758" b="44654"/>
          <a:stretch/>
        </p:blipFill>
        <p:spPr>
          <a:xfrm>
            <a:off x="2239926" y="2020340"/>
            <a:ext cx="1539129" cy="18805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1487D28-1F18-19BB-894B-4ED4B2C51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6241" y="2571750"/>
            <a:ext cx="2767384" cy="1371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9E2BA49-D36A-7CED-0A89-C73A231697E1}"/>
              </a:ext>
            </a:extLst>
          </p:cNvPr>
          <p:cNvGrpSpPr/>
          <p:nvPr/>
        </p:nvGrpSpPr>
        <p:grpSpPr>
          <a:xfrm>
            <a:off x="4079967" y="2655208"/>
            <a:ext cx="404148" cy="400110"/>
            <a:chOff x="2052375" y="4768904"/>
            <a:chExt cx="404148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EEB566C-675F-6295-887C-8A9490D6C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583360-D1A5-1F10-23E1-58E4A0865FBB}"/>
                </a:ext>
              </a:extLst>
            </p:cNvPr>
            <p:cNvSpPr txBox="1"/>
            <p:nvPr/>
          </p:nvSpPr>
          <p:spPr>
            <a:xfrm>
              <a:off x="2116365" y="476890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754D954-C660-268E-A340-962C1E17A4A8}"/>
              </a:ext>
            </a:extLst>
          </p:cNvPr>
          <p:cNvSpPr txBox="1"/>
          <p:nvPr/>
        </p:nvSpPr>
        <p:spPr>
          <a:xfrm>
            <a:off x="190500" y="3976962"/>
            <a:ext cx="30147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ADAM 10-day forecast (17-27 Feb 2025)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9579E-9A74-E8BC-97E7-3B27C709C300}"/>
              </a:ext>
            </a:extLst>
          </p:cNvPr>
          <p:cNvSpPr txBox="1"/>
          <p:nvPr/>
        </p:nvSpPr>
        <p:spPr>
          <a:xfrm>
            <a:off x="3663815" y="3938995"/>
            <a:ext cx="41037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30-day forecast (19 Feb – 19 Mar 2025)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F87D9-A2FB-454D-4357-7254D33F719D}"/>
              </a:ext>
            </a:extLst>
          </p:cNvPr>
          <p:cNvSpPr txBox="1"/>
          <p:nvPr/>
        </p:nvSpPr>
        <p:spPr>
          <a:xfrm>
            <a:off x="6386241" y="2285441"/>
            <a:ext cx="28344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A: on a River in western Madagascar</a:t>
            </a:r>
          </a:p>
        </p:txBody>
      </p:sp>
    </p:spTree>
    <p:extLst>
      <p:ext uri="{BB962C8B-B14F-4D97-AF65-F5344CB8AC3E}">
        <p14:creationId xmlns:p14="http://schemas.microsoft.com/office/powerpoint/2010/main" val="269375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C0E472-7F1B-BDBE-D140-FE285BC0B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4013465"/>
            <a:ext cx="8763000" cy="640353"/>
          </a:xfrm>
        </p:spPr>
        <p:txBody>
          <a:bodyPr/>
          <a:lstStyle/>
          <a:p>
            <a:r>
              <a:rPr lang="en-US" sz="1200" dirty="0"/>
              <a:t>In agreement with </a:t>
            </a:r>
            <a:r>
              <a:rPr lang="en-US" sz="1200" dirty="0" err="1"/>
              <a:t>GloFAS</a:t>
            </a:r>
            <a:r>
              <a:rPr lang="en-US" sz="1200" dirty="0"/>
              <a:t>, </a:t>
            </a:r>
            <a:r>
              <a:rPr lang="en-US" sz="1200" dirty="0" err="1"/>
              <a:t>NHyFAS</a:t>
            </a:r>
            <a:r>
              <a:rPr lang="en-US" sz="1200" dirty="0"/>
              <a:t> shows below average forecast in the Zambezi River and average forecast in the central Madagascar and Zambezi catchment in Zimbabwe.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BEDC9-958B-1D04-BBBB-2F8FFBD635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7D465-30A8-51F8-9EA1-D671B802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NHyFAS</a:t>
            </a:r>
            <a:r>
              <a:rPr lang="en-US" dirty="0"/>
              <a:t> Forecast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F6C35-FC1E-0444-96F1-AFA305089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4" y="750498"/>
            <a:ext cx="434657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spervez@usgs.gov</a:t>
            </a:r>
          </a:p>
        </p:txBody>
      </p:sp>
    </p:spTree>
    <p:extLst>
      <p:ext uri="{BB962C8B-B14F-4D97-AF65-F5344CB8AC3E}">
        <p14:creationId xmlns:p14="http://schemas.microsoft.com/office/powerpoint/2010/main" val="25687520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28340</TotalTime>
  <Words>255</Words>
  <Application>Microsoft Office PowerPoint</Application>
  <PresentationFormat>On-screen Show (16:9)</PresentationFormat>
  <Paragraphs>35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Open Sans</vt:lpstr>
      <vt:lpstr>Wingdings</vt:lpstr>
      <vt:lpstr>Tw Cen MT</vt:lpstr>
      <vt:lpstr>Arial</vt:lpstr>
      <vt:lpstr>Georgia</vt:lpstr>
      <vt:lpstr>Simple Light</vt:lpstr>
      <vt:lpstr>FEWS NET Enhanced Flood Monitoring and Forecast Assumptions—Southern Africa</vt:lpstr>
      <vt:lpstr>Flooding Conditions in Zambia</vt:lpstr>
      <vt:lpstr>GloFAS Seasonal Forecast</vt:lpstr>
      <vt:lpstr>Lake Kariba Water Level</vt:lpstr>
      <vt:lpstr>Flooding in Madagascar</vt:lpstr>
      <vt:lpstr>NHyFAS Forecast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526</cp:revision>
  <dcterms:modified xsi:type="dcterms:W3CDTF">2025-02-18T15:17:10Z</dcterms:modified>
</cp:coreProperties>
</file>