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6"/>
  </p:notesMasterIdLst>
  <p:sldIdLst>
    <p:sldId id="257" r:id="rId2"/>
    <p:sldId id="436" r:id="rId3"/>
    <p:sldId id="439" r:id="rId4"/>
    <p:sldId id="300" r:id="rId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Tw Cen MT" panose="020B0602020104020603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E99F"/>
    <a:srgbClr val="1BD57C"/>
    <a:srgbClr val="15A35F"/>
    <a:srgbClr val="69E7ED"/>
    <a:srgbClr val="1CDAE4"/>
    <a:srgbClr val="39DFE7"/>
    <a:srgbClr val="62E5EC"/>
    <a:srgbClr val="82BBEE"/>
    <a:srgbClr val="C3F5F5"/>
    <a:srgbClr val="ADF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20" autoAdjust="0"/>
  </p:normalViewPr>
  <p:slideViewPr>
    <p:cSldViewPr snapToGrid="0">
      <p:cViewPr varScale="1">
        <p:scale>
          <a:sx n="111" d="100"/>
          <a:sy n="111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7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6" name="Google Shape;26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991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5">
  <p:cSld name="Half photo 5"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river, drink, bunch&#10;&#10;Description automatically generated">
            <a:extLst>
              <a:ext uri="{FF2B5EF4-FFF2-40B4-BE49-F238E27FC236}">
                <a16:creationId xmlns:a16="http://schemas.microsoft.com/office/drawing/2014/main" id="{EDD1DF7F-5316-2310-E02F-B42A4BCC2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0739"/>
          <a:stretch/>
        </p:blipFill>
        <p:spPr>
          <a:xfrm>
            <a:off x="0" y="-1"/>
            <a:ext cx="4572000" cy="5143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258867-F6B7-09D4-CC50-1EB5515ACF99}"/>
              </a:ext>
            </a:extLst>
          </p:cNvPr>
          <p:cNvSpPr txBox="1"/>
          <p:nvPr userDrawn="1"/>
        </p:nvSpPr>
        <p:spPr>
          <a:xfrm>
            <a:off x="444791" y="4752295"/>
            <a:ext cx="36824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Floods in Fangak, Jonglei state, South Sudan, October 2021- photo by WFP</a:t>
            </a:r>
          </a:p>
        </p:txBody>
      </p:sp>
      <p:sp>
        <p:nvSpPr>
          <p:cNvPr id="2270" name="Google Shape;2270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2" name="Google Shape;2272;p37"/>
          <p:cNvSpPr/>
          <p:nvPr/>
        </p:nvSpPr>
        <p:spPr>
          <a:xfrm rot="-5400000">
            <a:off x="4233600" y="2461950"/>
            <a:ext cx="457200" cy="2196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37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344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  <p:sldLayoutId id="214748368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561975" y="1138559"/>
            <a:ext cx="802005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FEWS NET Enhanced Flood Monitoring and Forecast Assumptions—Afghanistan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Feb 19, 2025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C3C2B1-AADB-7CA0-3D83-492F50E58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89" r="14623"/>
          <a:stretch/>
        </p:blipFill>
        <p:spPr>
          <a:xfrm>
            <a:off x="368937" y="692323"/>
            <a:ext cx="3845333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170D0-4467-1849-A7AB-D4244B93A8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D205C5-13CF-5482-0B44-7105DE4E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GloFAS</a:t>
            </a:r>
            <a:r>
              <a:rPr lang="en-US" dirty="0"/>
              <a:t> Seasonal Forecast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4C995-D60D-2E79-F09E-E1D44B4E9E64}"/>
              </a:ext>
            </a:extLst>
          </p:cNvPr>
          <p:cNvSpPr txBox="1"/>
          <p:nvPr/>
        </p:nvSpPr>
        <p:spPr>
          <a:xfrm>
            <a:off x="330592" y="3976753"/>
            <a:ext cx="35361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seasonal forecast (Feb - May 2025)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A6DB29-2DB4-E386-D23C-4D0542D0AC5F}"/>
              </a:ext>
            </a:extLst>
          </p:cNvPr>
          <p:cNvSpPr txBox="1"/>
          <p:nvPr/>
        </p:nvSpPr>
        <p:spPr>
          <a:xfrm>
            <a:off x="136379" y="4329400"/>
            <a:ext cx="8871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Average river discharges are the forecast across Afghanistan except along the Amu Darya River in the northeast.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83C980-40BB-0D68-0157-067E38CF7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759" y="675600"/>
            <a:ext cx="3099483" cy="1828800"/>
          </a:xfrm>
          <a:prstGeom prst="rect">
            <a:avLst/>
          </a:prstGeom>
        </p:spPr>
      </p:pic>
      <p:pic>
        <p:nvPicPr>
          <p:cNvPr id="9" name="Picture 8" descr="Map&#10;&#10;Description automatically generated with medium confidence">
            <a:extLst>
              <a:ext uri="{FF2B5EF4-FFF2-40B4-BE49-F238E27FC236}">
                <a16:creationId xmlns:a16="http://schemas.microsoft.com/office/drawing/2014/main" id="{410CDBCC-2E0B-4F07-873E-38BAB462179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2" y="944322"/>
            <a:ext cx="3959167" cy="29651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DB73091-B846-9240-6320-B6673064C3EC}"/>
              </a:ext>
            </a:extLst>
          </p:cNvPr>
          <p:cNvGrpSpPr/>
          <p:nvPr/>
        </p:nvGrpSpPr>
        <p:grpSpPr>
          <a:xfrm>
            <a:off x="1017667" y="2226829"/>
            <a:ext cx="405102" cy="400110"/>
            <a:chOff x="2946645" y="1893178"/>
            <a:chExt cx="405102" cy="40011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7993156-4B25-45D7-9778-9B12573896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6645" y="195051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EBC3B94C-3E8C-8F96-7AA4-06491A16E1AC}"/>
                </a:ext>
              </a:extLst>
            </p:cNvPr>
            <p:cNvSpPr txBox="1"/>
            <p:nvPr/>
          </p:nvSpPr>
          <p:spPr>
            <a:xfrm>
              <a:off x="3011589" y="1893178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6E0A84-7C54-0FDB-E89E-CF45F59DFD3D}"/>
              </a:ext>
            </a:extLst>
          </p:cNvPr>
          <p:cNvGrpSpPr/>
          <p:nvPr/>
        </p:nvGrpSpPr>
        <p:grpSpPr>
          <a:xfrm>
            <a:off x="3116516" y="2171640"/>
            <a:ext cx="347289" cy="400110"/>
            <a:chOff x="4495800" y="3268018"/>
            <a:chExt cx="347289" cy="40011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E9B256-8A24-4C4F-A48B-742B8206B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95800" y="326818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5C539782-8DE4-69C4-07EB-0A4FA27DF372}"/>
                </a:ext>
              </a:extLst>
            </p:cNvPr>
            <p:cNvSpPr txBox="1"/>
            <p:nvPr/>
          </p:nvSpPr>
          <p:spPr>
            <a:xfrm>
              <a:off x="4530183" y="326801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927A4D53-CB81-5DF0-3C2B-C641C241E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2" y="675600"/>
            <a:ext cx="1160294" cy="74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FDDF42-2F83-07B2-FB8F-1B7BE8C25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133" y="2297747"/>
            <a:ext cx="3131075" cy="1828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3D7239D-461C-8D4F-7086-771EE4FFA30B}"/>
              </a:ext>
            </a:extLst>
          </p:cNvPr>
          <p:cNvSpPr txBox="1"/>
          <p:nvPr/>
        </p:nvSpPr>
        <p:spPr>
          <a:xfrm>
            <a:off x="7363208" y="730687"/>
            <a:ext cx="161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 point A: on the </a:t>
            </a:r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Harirod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30BDD6-101E-1C61-77AD-C0B9A2A44553}"/>
              </a:ext>
            </a:extLst>
          </p:cNvPr>
          <p:cNvSpPr txBox="1"/>
          <p:nvPr/>
        </p:nvSpPr>
        <p:spPr>
          <a:xfrm>
            <a:off x="4299600" y="3995823"/>
            <a:ext cx="320126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monthly forecast (Feb – May 2025)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621078-F5DD-72B3-6219-E558B31B8A17}"/>
              </a:ext>
            </a:extLst>
          </p:cNvPr>
          <p:cNvSpPr txBox="1"/>
          <p:nvPr/>
        </p:nvSpPr>
        <p:spPr>
          <a:xfrm>
            <a:off x="7317144" y="2329882"/>
            <a:ext cx="161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 point B: on the Kabul  River</a:t>
            </a:r>
          </a:p>
        </p:txBody>
      </p:sp>
    </p:spTree>
    <p:extLst>
      <p:ext uri="{BB962C8B-B14F-4D97-AF65-F5344CB8AC3E}">
        <p14:creationId xmlns:p14="http://schemas.microsoft.com/office/powerpoint/2010/main" val="98682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41BA4F-E11B-56F5-6C24-7FC906D20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737468"/>
            <a:ext cx="4381500" cy="764073"/>
          </a:xfrm>
        </p:spPr>
        <p:txBody>
          <a:bodyPr/>
          <a:lstStyle/>
          <a:p>
            <a:r>
              <a:rPr lang="en-US" dirty="0"/>
              <a:t>Water level is increasing in Lake </a:t>
            </a:r>
            <a:r>
              <a:rPr lang="en-US" dirty="0" err="1"/>
              <a:t>Kajakai</a:t>
            </a:r>
            <a:r>
              <a:rPr lang="en-US" dirty="0"/>
              <a:t>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8C617C-42BD-9DB6-81F0-DA0F15AF8F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402453-28E9-B10B-242A-0A974FEF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Lake </a:t>
            </a:r>
            <a:r>
              <a:rPr lang="en-US" dirty="0" err="1"/>
              <a:t>Kajakai</a:t>
            </a:r>
            <a:r>
              <a:rPr lang="en-US" dirty="0"/>
              <a:t> Water Level</a:t>
            </a:r>
          </a:p>
        </p:txBody>
      </p:sp>
      <p:pic>
        <p:nvPicPr>
          <p:cNvPr id="1026" name="Picture 2" descr="Data/image supplied by NASA. Link opens up new window.">
            <a:extLst>
              <a:ext uri="{FF2B5EF4-FFF2-40B4-BE49-F238E27FC236}">
                <a16:creationId xmlns:a16="http://schemas.microsoft.com/office/drawing/2014/main" id="{5D85D15B-8CBE-FBBB-DB8D-933589BFB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3" y="742950"/>
            <a:ext cx="412721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13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679" name="Google Shape;2679;p83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spervez@usgs.gov</a:t>
            </a:r>
          </a:p>
        </p:txBody>
      </p:sp>
    </p:spTree>
    <p:extLst>
      <p:ext uri="{BB962C8B-B14F-4D97-AF65-F5344CB8AC3E}">
        <p14:creationId xmlns:p14="http://schemas.microsoft.com/office/powerpoint/2010/main" val="256875202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28360</TotalTime>
  <Words>98</Words>
  <Application>Microsoft Office PowerPoint</Application>
  <PresentationFormat>On-screen Show (16:9)</PresentationFormat>
  <Paragraphs>19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Open Sans</vt:lpstr>
      <vt:lpstr>Wingdings</vt:lpstr>
      <vt:lpstr>Tw Cen MT</vt:lpstr>
      <vt:lpstr>Arial</vt:lpstr>
      <vt:lpstr>Georgia</vt:lpstr>
      <vt:lpstr>Simple Light</vt:lpstr>
      <vt:lpstr>FEWS NET Enhanced Flood Monitoring and Forecast Assumptions—Afghanistan</vt:lpstr>
      <vt:lpstr>GloFAS Seasonal Forecast</vt:lpstr>
      <vt:lpstr>Lake Kajakai Water Level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Pervez, Shahriar</dc:creator>
  <cp:lastModifiedBy>Pervez, Shahriar</cp:lastModifiedBy>
  <cp:revision>532</cp:revision>
  <dcterms:modified xsi:type="dcterms:W3CDTF">2025-02-18T16:19:33Z</dcterms:modified>
</cp:coreProperties>
</file>