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57" r:id="rId2"/>
    <p:sldId id="435" r:id="rId3"/>
    <p:sldId id="360" r:id="rId4"/>
    <p:sldId id="441" r:id="rId5"/>
    <p:sldId id="440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0" autoAdjust="0"/>
  </p:normalViewPr>
  <p:slideViewPr>
    <p:cSldViewPr snapToGrid="0">
      <p:cViewPr varScale="1">
        <p:scale>
          <a:sx n="111" d="100"/>
          <a:sy n="11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 typeface="Arial" panose="020B0604020202020204" pitchFamily="34" charset="0"/>
              <a:buChar char="•"/>
            </a:pPr>
            <a:r>
              <a:rPr lang="en-US" dirty="0"/>
              <a:t>VIIRS inundation map compares well with high resolution </a:t>
            </a:r>
            <a:r>
              <a:rPr lang="en-US" dirty="0" err="1"/>
              <a:t>FloodBase</a:t>
            </a:r>
            <a:r>
              <a:rPr lang="en-US" dirty="0"/>
              <a:t> inundation map for July.</a:t>
            </a:r>
          </a:p>
        </p:txBody>
      </p:sp>
    </p:spTree>
    <p:extLst>
      <p:ext uri="{BB962C8B-B14F-4D97-AF65-F5344CB8AC3E}">
        <p14:creationId xmlns:p14="http://schemas.microsoft.com/office/powerpoint/2010/main" val="29603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4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561975" y="1138559"/>
            <a:ext cx="802005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 and Forecast Assumptions—West Africa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Aug 18,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West Africa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6A999-67D4-FE07-DE39-BBC09CDA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10063" r="42661" b="45686"/>
          <a:stretch/>
        </p:blipFill>
        <p:spPr bwMode="auto">
          <a:xfrm>
            <a:off x="345058" y="1118056"/>
            <a:ext cx="342055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58F0ACA-E548-B543-0C54-084E7073F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5045" b="90065"/>
          <a:stretch/>
        </p:blipFill>
        <p:spPr bwMode="auto">
          <a:xfrm>
            <a:off x="1095555" y="708086"/>
            <a:ext cx="2419816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AF3D037-1230-D61B-8ADF-C6D0F2288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2" r="84018" b="5950"/>
          <a:stretch/>
        </p:blipFill>
        <p:spPr bwMode="auto">
          <a:xfrm>
            <a:off x="345058" y="1142283"/>
            <a:ext cx="500667" cy="11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2382E-DEED-F35F-0C96-90DFAB98BADF}"/>
              </a:ext>
            </a:extLst>
          </p:cNvPr>
          <p:cNvSpPr txBox="1"/>
          <p:nvPr/>
        </p:nvSpPr>
        <p:spPr>
          <a:xfrm>
            <a:off x="4040808" y="1492369"/>
            <a:ext cx="455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According to BERM high risk of flooding persist in southern Mauritania, central and eastern Mali, southern Niger and northern and southern Chad. </a:t>
            </a:r>
          </a:p>
        </p:txBody>
      </p:sp>
    </p:spTree>
    <p:extLst>
      <p:ext uri="{BB962C8B-B14F-4D97-AF65-F5344CB8AC3E}">
        <p14:creationId xmlns:p14="http://schemas.microsoft.com/office/powerpoint/2010/main" val="23779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7656C2D-EEB8-FF41-8CA1-5B1287CC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50630"/>
            <a:ext cx="4141694" cy="3200400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E908FC4-C1CB-D268-45CC-233316E8A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402" y="668913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 and Chad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39314" y="4138454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Widespread flooding can be seen in central Mali and southern Chand.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4691696" y="631173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99CE539-D4E3-8C66-E7ED-B9E60697D2B4}"/>
              </a:ext>
            </a:extLst>
          </p:cNvPr>
          <p:cNvSpPr txBox="1"/>
          <p:nvPr/>
        </p:nvSpPr>
        <p:spPr>
          <a:xfrm>
            <a:off x="4506402" y="3868921"/>
            <a:ext cx="45147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NOAA VIIRS 5-day comp.: </a:t>
            </a:r>
            <a:r>
              <a:rPr lang="en-US" sz="1200" b="1" dirty="0">
                <a:latin typeface="Tw Cen MT" panose="020B0602020104020603" pitchFamily="34" charset="0"/>
              </a:rPr>
              <a:t>13 – 17 Aug 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AF81C5-75EC-1B7B-D781-313178B799E5}"/>
              </a:ext>
            </a:extLst>
          </p:cNvPr>
          <p:cNvSpPr txBox="1"/>
          <p:nvPr/>
        </p:nvSpPr>
        <p:spPr>
          <a:xfrm>
            <a:off x="109299" y="3861455"/>
            <a:ext cx="42228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NOAA VIIRS 5-day comp.: </a:t>
            </a:r>
            <a:r>
              <a:rPr lang="en-US" sz="1200" b="1" dirty="0">
                <a:latin typeface="Tw Cen MT" panose="020B0602020104020603" pitchFamily="34" charset="0"/>
              </a:rPr>
              <a:t>13 – 17 Aug 2024</a:t>
            </a:r>
          </a:p>
        </p:txBody>
      </p:sp>
    </p:spTree>
    <p:extLst>
      <p:ext uri="{BB962C8B-B14F-4D97-AF65-F5344CB8AC3E}">
        <p14:creationId xmlns:p14="http://schemas.microsoft.com/office/powerpoint/2010/main" val="658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ydrograph">
            <a:extLst>
              <a:ext uri="{FF2B5EF4-FFF2-40B4-BE49-F238E27FC236}">
                <a16:creationId xmlns:a16="http://schemas.microsoft.com/office/drawing/2014/main" id="{BCB91EAF-2C1A-34C8-A635-AB3D0CEF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51" y="584457"/>
            <a:ext cx="313107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497E51-9CAE-3957-5C67-2924BB781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8" t="17244" r="3868" b="15351"/>
          <a:stretch/>
        </p:blipFill>
        <p:spPr>
          <a:xfrm>
            <a:off x="347283" y="837953"/>
            <a:ext cx="5661851" cy="23885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92AA2-8568-07EB-DA8D-DD67014332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20AC7-140D-1FD6-7F58-170D4E5D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 in West Africa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675B5-EFA6-52FE-5548-7B6C7982F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789608"/>
            <a:ext cx="1367230" cy="880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43B08F-E908-27A4-27A3-CBEF1023ED58}"/>
              </a:ext>
            </a:extLst>
          </p:cNvPr>
          <p:cNvSpPr txBox="1"/>
          <p:nvPr/>
        </p:nvSpPr>
        <p:spPr>
          <a:xfrm>
            <a:off x="304799" y="3253997"/>
            <a:ext cx="41859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streamflow forecast: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– Nov 2024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B22C6-9C3A-50F5-B203-B78BB8D06574}"/>
              </a:ext>
            </a:extLst>
          </p:cNvPr>
          <p:cNvSpPr txBox="1"/>
          <p:nvPr/>
        </p:nvSpPr>
        <p:spPr>
          <a:xfrm>
            <a:off x="272760" y="3707657"/>
            <a:ext cx="5567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Above average streamflow is expected in the Niger River in central Mali and Niger, Volta and </a:t>
            </a:r>
            <a:r>
              <a:rPr lang="en-US" sz="1600" dirty="0" err="1">
                <a:latin typeface="Tw Cen MT" panose="020B0602020104020603" pitchFamily="34" charset="0"/>
              </a:rPr>
              <a:t>Komadugu</a:t>
            </a:r>
            <a:r>
              <a:rPr lang="en-US" sz="1600" dirty="0">
                <a:latin typeface="Tw Cen MT" panose="020B0602020104020603" pitchFamily="34" charset="0"/>
              </a:rPr>
              <a:t> Rivers.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A57A5D-600E-A6CB-4602-DAABE5B02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151" y="2183948"/>
            <a:ext cx="3162666" cy="182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B008C1-D6FF-FE72-D0E1-F8DDC20C6522}"/>
              </a:ext>
            </a:extLst>
          </p:cNvPr>
          <p:cNvSpPr txBox="1"/>
          <p:nvPr/>
        </p:nvSpPr>
        <p:spPr>
          <a:xfrm>
            <a:off x="2846468" y="1908572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98459-1B00-8EEB-AD06-B7AE04299621}"/>
              </a:ext>
            </a:extLst>
          </p:cNvPr>
          <p:cNvSpPr txBox="1"/>
          <p:nvPr/>
        </p:nvSpPr>
        <p:spPr>
          <a:xfrm>
            <a:off x="4670537" y="2032209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Logone</a:t>
            </a: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22EC4-79B9-B1E3-7C8E-6A2C524271BF}"/>
              </a:ext>
            </a:extLst>
          </p:cNvPr>
          <p:cNvSpPr txBox="1"/>
          <p:nvPr/>
        </p:nvSpPr>
        <p:spPr>
          <a:xfrm>
            <a:off x="3908925" y="1838828"/>
            <a:ext cx="87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D0E669-4B8F-334F-24EC-C21DBE49E281}"/>
              </a:ext>
            </a:extLst>
          </p:cNvPr>
          <p:cNvSpPr txBox="1"/>
          <p:nvPr/>
        </p:nvSpPr>
        <p:spPr>
          <a:xfrm>
            <a:off x="2004162" y="2290147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0091FD-DF28-DE3A-B746-0E1CEA851C09}"/>
              </a:ext>
            </a:extLst>
          </p:cNvPr>
          <p:cNvGrpSpPr/>
          <p:nvPr/>
        </p:nvGrpSpPr>
        <p:grpSpPr>
          <a:xfrm>
            <a:off x="3198270" y="2183948"/>
            <a:ext cx="287258" cy="338554"/>
            <a:chOff x="5416329" y="2274445"/>
            <a:chExt cx="287258" cy="33855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782F81A-7431-BB9A-9D53-BB13B2AB69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4997" y="2277609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8079EA-6E7C-46FF-8E3D-19C2C81A09A4}"/>
                </a:ext>
              </a:extLst>
            </p:cNvPr>
            <p:cNvSpPr txBox="1"/>
            <p:nvPr/>
          </p:nvSpPr>
          <p:spPr>
            <a:xfrm>
              <a:off x="5416329" y="227444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AA9CF3-0314-E069-3C69-F71CC7E752FF}"/>
              </a:ext>
            </a:extLst>
          </p:cNvPr>
          <p:cNvGrpSpPr/>
          <p:nvPr/>
        </p:nvGrpSpPr>
        <p:grpSpPr>
          <a:xfrm>
            <a:off x="2272189" y="1986042"/>
            <a:ext cx="308098" cy="338554"/>
            <a:chOff x="5103894" y="1947774"/>
            <a:chExt cx="308098" cy="33855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2DAD00-6290-1D2C-9CA1-8BE82BEE8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2217" y="2228776"/>
              <a:ext cx="18288" cy="182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2B6F2E-FE07-6545-B9B8-4E9441770E61}"/>
                </a:ext>
              </a:extLst>
            </p:cNvPr>
            <p:cNvSpPr txBox="1"/>
            <p:nvPr/>
          </p:nvSpPr>
          <p:spPr>
            <a:xfrm>
              <a:off x="5103894" y="1947774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48663E-F3D7-6A4B-7D9C-00E91B815057}"/>
              </a:ext>
            </a:extLst>
          </p:cNvPr>
          <p:cNvSpPr txBox="1"/>
          <p:nvPr/>
        </p:nvSpPr>
        <p:spPr>
          <a:xfrm>
            <a:off x="7473688" y="678760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2A8FC-90B1-9245-F08F-B52CFFF9AB43}"/>
              </a:ext>
            </a:extLst>
          </p:cNvPr>
          <p:cNvSpPr txBox="1"/>
          <p:nvPr/>
        </p:nvSpPr>
        <p:spPr>
          <a:xfrm>
            <a:off x="7489395" y="2279259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 point 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BDE423-17AC-5FD1-EB5B-08041BA3B90D}"/>
              </a:ext>
            </a:extLst>
          </p:cNvPr>
          <p:cNvSpPr txBox="1"/>
          <p:nvPr/>
        </p:nvSpPr>
        <p:spPr>
          <a:xfrm>
            <a:off x="6067433" y="3951634"/>
            <a:ext cx="28439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– Nov 2024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64593-535F-3F6F-46F0-67B6C0908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155C13-33AD-E4EA-35CA-F4C82CB5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 in West Africa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198FC2-DA3F-0B52-43B9-E89B4204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0" y="650630"/>
            <a:ext cx="5555117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62A509-5AFE-AD67-D656-4EF88F53E941}"/>
              </a:ext>
            </a:extLst>
          </p:cNvPr>
          <p:cNvSpPr txBox="1"/>
          <p:nvPr/>
        </p:nvSpPr>
        <p:spPr>
          <a:xfrm>
            <a:off x="267420" y="3547103"/>
            <a:ext cx="434703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NHyFAS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streamflow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– Dec 2024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BFA6A-ABA0-5B54-DE2E-CD13127F8643}"/>
              </a:ext>
            </a:extLst>
          </p:cNvPr>
          <p:cNvSpPr txBox="1"/>
          <p:nvPr/>
        </p:nvSpPr>
        <p:spPr>
          <a:xfrm>
            <a:off x="190500" y="3829967"/>
            <a:ext cx="843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err="1">
                <a:latin typeface="Tw Cen MT" panose="020B0602020104020603" pitchFamily="34" charset="0"/>
              </a:rPr>
              <a:t>NHyFAS</a:t>
            </a:r>
            <a:r>
              <a:rPr lang="en-US" dirty="0">
                <a:latin typeface="Tw Cen MT" panose="020B0602020104020603" pitchFamily="34" charset="0"/>
              </a:rPr>
              <a:t> forecast also suggest similar above average streamflow in the Niger River in central Mali and Niger, Volta, </a:t>
            </a:r>
            <a:r>
              <a:rPr lang="en-US" dirty="0" err="1">
                <a:latin typeface="Tw Cen MT" panose="020B0602020104020603" pitchFamily="34" charset="0"/>
              </a:rPr>
              <a:t>Komadugu</a:t>
            </a:r>
            <a:r>
              <a:rPr lang="en-US" dirty="0">
                <a:latin typeface="Tw Cen MT" panose="020B0602020104020603" pitchFamily="34" charset="0"/>
              </a:rPr>
              <a:t> and </a:t>
            </a:r>
            <a:r>
              <a:rPr lang="en-US" dirty="0" err="1">
                <a:latin typeface="Tw Cen MT" panose="020B0602020104020603" pitchFamily="34" charset="0"/>
              </a:rPr>
              <a:t>Logone</a:t>
            </a:r>
            <a:r>
              <a:rPr lang="en-US" dirty="0">
                <a:latin typeface="Tw Cen MT" panose="020B0602020104020603" pitchFamily="34" charset="0"/>
              </a:rPr>
              <a:t> Rivers.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High likelihood of localized flooding along these rivers. </a:t>
            </a:r>
          </a:p>
        </p:txBody>
      </p:sp>
    </p:spTree>
    <p:extLst>
      <p:ext uri="{BB962C8B-B14F-4D97-AF65-F5344CB8AC3E}">
        <p14:creationId xmlns:p14="http://schemas.microsoft.com/office/powerpoint/2010/main" val="1514035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28160</TotalTime>
  <Words>215</Words>
  <Application>Microsoft Office PowerPoint</Application>
  <PresentationFormat>On-screen Show (16:9)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Wingdings</vt:lpstr>
      <vt:lpstr>Tw Cen MT</vt:lpstr>
      <vt:lpstr>Arial</vt:lpstr>
      <vt:lpstr>Georgia</vt:lpstr>
      <vt:lpstr>Open Sans</vt:lpstr>
      <vt:lpstr>Simple Light</vt:lpstr>
      <vt:lpstr>FEWS NET Enhanced Flood Monitoring and Forecast Assumptions—West Africa</vt:lpstr>
      <vt:lpstr>Flooding Conditions in West Africa</vt:lpstr>
      <vt:lpstr>Flooding Conditions in Mali and Chad</vt:lpstr>
      <vt:lpstr>Streamflow Forecast in West Africa</vt:lpstr>
      <vt:lpstr>Streamflow Forecast in West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508</cp:revision>
  <dcterms:modified xsi:type="dcterms:W3CDTF">2024-08-19T05:09:31Z</dcterms:modified>
</cp:coreProperties>
</file>